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5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137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1238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137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1238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137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2205" y="1283696"/>
            <a:ext cx="4000500" cy="471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137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137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" y="6178295"/>
            <a:ext cx="12185903" cy="6797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38434" y="0"/>
            <a:ext cx="2253565" cy="22536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77143" y="216408"/>
            <a:ext cx="1338072" cy="1258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291" y="27508"/>
            <a:ext cx="11583416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137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3121" y="1210155"/>
            <a:ext cx="6765290" cy="475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1238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7244" y="6449170"/>
            <a:ext cx="70675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6366" y="6449170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fssa/firststeps/first-steps-offices/" TargetMode="External"/><Relationship Id="rId2" Type="http://schemas.openxmlformats.org/officeDocument/2006/relationships/hyperlink" Target="https://www.in.gov/fssa/firststeps/first-steps-outreach-material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5" y="663016"/>
            <a:ext cx="3270250" cy="25507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spc="-10" dirty="0">
                <a:solidFill>
                  <a:srgbClr val="FFFFFF"/>
                </a:solidFill>
              </a:rPr>
              <a:t>Indiana Early Intervention </a:t>
            </a:r>
            <a:r>
              <a:rPr dirty="0">
                <a:solidFill>
                  <a:srgbClr val="FFFFFF"/>
                </a:solidFill>
              </a:rPr>
              <a:t>Structure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&amp; </a:t>
            </a:r>
            <a:r>
              <a:rPr spc="-10" dirty="0">
                <a:solidFill>
                  <a:srgbClr val="FFFFFF"/>
                </a:solidFill>
              </a:rPr>
              <a:t>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43" y="234772"/>
            <a:ext cx="949325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/>
              <a:t>PCG</a:t>
            </a:r>
            <a:r>
              <a:rPr spc="-3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dirty="0"/>
              <a:t>Data</a:t>
            </a:r>
            <a:r>
              <a:rPr spc="-30" dirty="0"/>
              <a:t> </a:t>
            </a:r>
            <a:r>
              <a:rPr dirty="0"/>
              <a:t>System</a:t>
            </a:r>
            <a:r>
              <a:rPr spc="-30" dirty="0"/>
              <a:t> </a:t>
            </a:r>
            <a:r>
              <a:rPr dirty="0"/>
              <a:t>EIHub</a:t>
            </a:r>
            <a:r>
              <a:rPr spc="-45" dirty="0"/>
              <a:t> </a:t>
            </a:r>
            <a:r>
              <a:rPr spc="-25" dirty="0"/>
              <a:t>and </a:t>
            </a:r>
            <a:r>
              <a:rPr dirty="0"/>
              <a:t>Central</a:t>
            </a:r>
            <a:r>
              <a:rPr spc="-110" dirty="0"/>
              <a:t> </a:t>
            </a:r>
            <a:r>
              <a:rPr dirty="0"/>
              <a:t>Reimbursement</a:t>
            </a:r>
            <a:r>
              <a:rPr spc="-105" dirty="0"/>
              <a:t> </a:t>
            </a:r>
            <a:r>
              <a:rPr dirty="0"/>
              <a:t>Office</a:t>
            </a:r>
            <a:r>
              <a:rPr spc="-40" dirty="0"/>
              <a:t> </a:t>
            </a:r>
            <a:r>
              <a:rPr spc="-10" dirty="0"/>
              <a:t>(CRO)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777365"/>
            <a:ext cx="5686425" cy="3888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Statewide</a:t>
            </a:r>
            <a:r>
              <a:rPr sz="2400" b="1" spc="-1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Data</a:t>
            </a:r>
            <a:r>
              <a:rPr sz="2400" b="1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2385C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40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Provider</a:t>
            </a:r>
            <a:r>
              <a:rPr sz="20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Enrollment</a:t>
            </a:r>
            <a:r>
              <a:rPr sz="20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2000" spc="-9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25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Learning</a:t>
            </a:r>
            <a:r>
              <a:rPr sz="2000" spc="-9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25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Case</a:t>
            </a:r>
            <a:r>
              <a:rPr sz="2000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Service</a:t>
            </a:r>
            <a:r>
              <a:rPr sz="20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Logging</a:t>
            </a:r>
            <a:endParaRPr sz="20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25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Billing</a:t>
            </a:r>
            <a:r>
              <a:rPr sz="20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2000" spc="-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Claiming</a:t>
            </a:r>
            <a:endParaRPr sz="20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25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Family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Portal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(Family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Cost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Participation)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45"/>
              </a:spcBef>
              <a:buClr>
                <a:srgbClr val="12385C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Fiscal</a:t>
            </a:r>
            <a:r>
              <a:rPr sz="2400" b="1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2385C"/>
                </a:solidFill>
                <a:latin typeface="Arial"/>
                <a:cs typeface="Arial"/>
              </a:rPr>
              <a:t>Matters</a:t>
            </a:r>
            <a:endParaRPr sz="24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15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Competitively</a:t>
            </a:r>
            <a:r>
              <a:rPr sz="2000" spc="-7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produced</a:t>
            </a:r>
            <a:r>
              <a:rPr sz="20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via</a:t>
            </a:r>
            <a:r>
              <a:rPr sz="2000" spc="-8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2385C"/>
                </a:solidFill>
                <a:latin typeface="Arial"/>
                <a:cs typeface="Arial"/>
              </a:rPr>
              <a:t>RFP</a:t>
            </a:r>
            <a:endParaRPr sz="20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25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Relationship</a:t>
            </a:r>
            <a:r>
              <a:rPr sz="20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governed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by</a:t>
            </a:r>
            <a:r>
              <a:rPr sz="2000" spc="-1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contract</a:t>
            </a:r>
            <a:endParaRPr sz="2000">
              <a:latin typeface="Arial"/>
              <a:cs typeface="Arial"/>
            </a:endParaRPr>
          </a:p>
          <a:p>
            <a:pPr marL="1155700" lvl="1" indent="-457834">
              <a:lnSpc>
                <a:spcPct val="100000"/>
              </a:lnSpc>
              <a:spcBef>
                <a:spcPts val="25"/>
              </a:spcBef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Partially</a:t>
            </a:r>
            <a:r>
              <a:rPr sz="2000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Part</a:t>
            </a:r>
            <a:r>
              <a:rPr sz="20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C</a:t>
            </a:r>
            <a:r>
              <a:rPr sz="20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funded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9" y="371856"/>
            <a:ext cx="5857177" cy="5590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252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</a:pPr>
            <a:r>
              <a:rPr dirty="0"/>
              <a:t>Public</a:t>
            </a:r>
            <a:r>
              <a:rPr spc="-40" dirty="0"/>
              <a:t> </a:t>
            </a:r>
            <a:r>
              <a:rPr dirty="0"/>
              <a:t>Awareness</a:t>
            </a:r>
            <a:r>
              <a:rPr spc="-7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dirty="0"/>
              <a:t>Child</a:t>
            </a:r>
            <a:r>
              <a:rPr spc="-50" dirty="0"/>
              <a:t> </a:t>
            </a:r>
            <a:r>
              <a:rPr spc="-20" dirty="0"/>
              <a:t>Find</a:t>
            </a:r>
          </a:p>
        </p:txBody>
      </p:sp>
      <p:sp>
        <p:nvSpPr>
          <p:cNvPr id="3" name="object 3"/>
          <p:cNvSpPr/>
          <p:nvPr/>
        </p:nvSpPr>
        <p:spPr>
          <a:xfrm>
            <a:off x="841247" y="1350263"/>
            <a:ext cx="2703830" cy="533400"/>
          </a:xfrm>
          <a:custGeom>
            <a:avLst/>
            <a:gdLst/>
            <a:ahLst/>
            <a:cxnLst/>
            <a:rect l="l" t="t" r="r" b="b"/>
            <a:pathLst>
              <a:path w="2703829" h="533400">
                <a:moveTo>
                  <a:pt x="0" y="533400"/>
                </a:moveTo>
                <a:lnTo>
                  <a:pt x="2703576" y="533400"/>
                </a:lnTo>
                <a:lnTo>
                  <a:pt x="270357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113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897" y="1343913"/>
            <a:ext cx="2716530" cy="546100"/>
          </a:xfrm>
          <a:prstGeom prst="rect">
            <a:avLst/>
          </a:prstGeom>
          <a:solidFill>
            <a:srgbClr val="11375B"/>
          </a:solidFill>
        </p:spPr>
        <p:txBody>
          <a:bodyPr vert="horz" wrap="square" lIns="0" tIns="140335" rIns="0" bIns="0" rtlCol="0">
            <a:spAutoFit/>
          </a:bodyPr>
          <a:lstStyle/>
          <a:p>
            <a:pPr marL="804545">
              <a:lnSpc>
                <a:spcPct val="100000"/>
              </a:lnSpc>
              <a:spcBef>
                <a:spcPts val="1105"/>
              </a:spcBef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15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Agency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247" y="1883664"/>
            <a:ext cx="2703830" cy="3624579"/>
          </a:xfrm>
          <a:custGeom>
            <a:avLst/>
            <a:gdLst/>
            <a:ahLst/>
            <a:cxnLst/>
            <a:rect l="l" t="t" r="r" b="b"/>
            <a:pathLst>
              <a:path w="2703829" h="3624579">
                <a:moveTo>
                  <a:pt x="0" y="3624072"/>
                </a:moveTo>
                <a:lnTo>
                  <a:pt x="2703576" y="3624072"/>
                </a:lnTo>
                <a:lnTo>
                  <a:pt x="2703576" y="0"/>
                </a:lnTo>
                <a:lnTo>
                  <a:pt x="0" y="0"/>
                </a:lnTo>
                <a:lnTo>
                  <a:pt x="0" y="3624072"/>
                </a:lnTo>
                <a:close/>
              </a:path>
            </a:pathLst>
          </a:custGeom>
          <a:ln w="12700">
            <a:solidFill>
              <a:srgbClr val="113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7597" y="1915795"/>
            <a:ext cx="2691130" cy="3415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7960" indent="-114935">
              <a:lnSpc>
                <a:spcPts val="1680"/>
              </a:lnSpc>
              <a:spcBef>
                <a:spcPts val="110"/>
              </a:spcBef>
              <a:buChar char="•"/>
              <a:tabLst>
                <a:tab pos="187960" algn="l"/>
              </a:tabLst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Christina</a:t>
            </a:r>
            <a:r>
              <a:rPr sz="1500" spc="-4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Commons,</a:t>
            </a:r>
            <a:endParaRPr sz="1500">
              <a:latin typeface="Arial"/>
              <a:cs typeface="Arial"/>
            </a:endParaRPr>
          </a:p>
          <a:p>
            <a:pPr marL="189230">
              <a:lnSpc>
                <a:spcPts val="1680"/>
              </a:lnSpc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Director</a:t>
            </a:r>
            <a:r>
              <a:rPr sz="1500" spc="-5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of</a:t>
            </a:r>
            <a:r>
              <a:rPr sz="1500" spc="1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1375B"/>
                </a:solidFill>
                <a:latin typeface="Arial"/>
                <a:cs typeface="Arial"/>
              </a:rPr>
              <a:t>BCDS</a:t>
            </a:r>
            <a:endParaRPr sz="1500">
              <a:latin typeface="Arial"/>
              <a:cs typeface="Arial"/>
            </a:endParaRPr>
          </a:p>
          <a:p>
            <a:pPr marL="300355" marR="456565" lvl="1" indent="-111760">
              <a:lnSpc>
                <a:spcPct val="86000"/>
              </a:lnSpc>
              <a:spcBef>
                <a:spcPts val="280"/>
              </a:spcBef>
              <a:buChar char="•"/>
              <a:tabLst>
                <a:tab pos="302260" algn="l"/>
              </a:tabLst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Interagency</a:t>
            </a:r>
            <a:r>
              <a:rPr sz="1500" spc="-7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and 	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Collaborative 	Partnerships/Initiatives</a:t>
            </a:r>
            <a:endParaRPr sz="1500">
              <a:latin typeface="Arial"/>
              <a:cs typeface="Arial"/>
            </a:endParaRPr>
          </a:p>
          <a:p>
            <a:pPr marL="187960" marR="213995" indent="-114935">
              <a:lnSpc>
                <a:spcPts val="1560"/>
              </a:lnSpc>
              <a:spcBef>
                <a:spcPts val="254"/>
              </a:spcBef>
              <a:buChar char="•"/>
              <a:tabLst>
                <a:tab pos="189230" algn="l"/>
              </a:tabLst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Constance</a:t>
            </a:r>
            <a:r>
              <a:rPr sz="1500" spc="-10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1375B"/>
                </a:solidFill>
                <a:latin typeface="Arial"/>
                <a:cs typeface="Arial"/>
              </a:rPr>
              <a:t>Young,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Director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of</a:t>
            </a:r>
            <a:r>
              <a:rPr sz="1500" spc="-6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Training</a:t>
            </a:r>
            <a:r>
              <a:rPr sz="1500" spc="-5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&amp;</a:t>
            </a:r>
            <a:r>
              <a:rPr sz="1500" spc="-3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Outreach</a:t>
            </a:r>
            <a:endParaRPr sz="1500">
              <a:latin typeface="Arial"/>
              <a:cs typeface="Arial"/>
            </a:endParaRPr>
          </a:p>
          <a:p>
            <a:pPr marL="300990" lvl="1" indent="-111760">
              <a:lnSpc>
                <a:spcPts val="1670"/>
              </a:lnSpc>
              <a:spcBef>
                <a:spcPts val="10"/>
              </a:spcBef>
              <a:buChar char="•"/>
              <a:tabLst>
                <a:tab pos="300990" algn="l"/>
              </a:tabLst>
            </a:pP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Marketing/Outreach</a:t>
            </a:r>
            <a:endParaRPr sz="1500">
              <a:latin typeface="Arial"/>
              <a:cs typeface="Arial"/>
            </a:endParaRPr>
          </a:p>
          <a:p>
            <a:pPr marL="302260">
              <a:lnSpc>
                <a:spcPts val="1670"/>
              </a:lnSpc>
            </a:pP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Materials</a:t>
            </a:r>
            <a:endParaRPr sz="1500">
              <a:latin typeface="Arial"/>
              <a:cs typeface="Arial"/>
            </a:endParaRPr>
          </a:p>
          <a:p>
            <a:pPr marL="300355" marR="381000" lvl="1" indent="-111760">
              <a:lnSpc>
                <a:spcPct val="86000"/>
              </a:lnSpc>
              <a:spcBef>
                <a:spcPts val="280"/>
              </a:spcBef>
              <a:buChar char="•"/>
              <a:tabLst>
                <a:tab pos="302260" algn="l"/>
              </a:tabLst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Presentations</a:t>
            </a:r>
            <a:r>
              <a:rPr sz="1500" spc="-10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&amp;</a:t>
            </a:r>
            <a:r>
              <a:rPr sz="1500" spc="-3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1375B"/>
                </a:solidFill>
                <a:latin typeface="Arial"/>
                <a:cs typeface="Arial"/>
              </a:rPr>
              <a:t>Tabling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with</a:t>
            </a:r>
            <a:r>
              <a:rPr sz="1500" spc="1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Primary</a:t>
            </a:r>
            <a:r>
              <a:rPr sz="1500" spc="-8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Referral 	Sources</a:t>
            </a:r>
            <a:endParaRPr sz="1500">
              <a:latin typeface="Arial"/>
              <a:cs typeface="Arial"/>
            </a:endParaRPr>
          </a:p>
          <a:p>
            <a:pPr marL="187960" marR="377190" indent="-114935">
              <a:lnSpc>
                <a:spcPts val="1540"/>
              </a:lnSpc>
              <a:spcBef>
                <a:spcPts val="290"/>
              </a:spcBef>
              <a:buChar char="•"/>
              <a:tabLst>
                <a:tab pos="189230" algn="l"/>
              </a:tabLst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Barbara</a:t>
            </a:r>
            <a:r>
              <a:rPr sz="1500" spc="-3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Sanders,</a:t>
            </a:r>
            <a:r>
              <a:rPr sz="1500" spc="-7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Family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Engagement</a:t>
            </a:r>
            <a:r>
              <a:rPr sz="1500" spc="-7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Manager</a:t>
            </a:r>
            <a:endParaRPr sz="1500">
              <a:latin typeface="Arial"/>
              <a:cs typeface="Arial"/>
            </a:endParaRPr>
          </a:p>
          <a:p>
            <a:pPr marL="300990" lvl="1" indent="-111760">
              <a:lnSpc>
                <a:spcPts val="1680"/>
              </a:lnSpc>
              <a:spcBef>
                <a:spcPts val="15"/>
              </a:spcBef>
              <a:buChar char="•"/>
              <a:tabLst>
                <a:tab pos="300990" algn="l"/>
              </a:tabLst>
            </a:pP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Family-focused</a:t>
            </a:r>
            <a:endParaRPr sz="1500">
              <a:latin typeface="Arial"/>
              <a:cs typeface="Arial"/>
            </a:endParaRPr>
          </a:p>
          <a:p>
            <a:pPr marL="302260">
              <a:lnSpc>
                <a:spcPts val="1680"/>
              </a:lnSpc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Presentations</a:t>
            </a:r>
            <a:r>
              <a:rPr sz="1500" spc="-10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&amp;</a:t>
            </a:r>
            <a:r>
              <a:rPr sz="1500" spc="-3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Tabling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2776" y="1350263"/>
            <a:ext cx="2703830" cy="533400"/>
          </a:xfrm>
          <a:custGeom>
            <a:avLst/>
            <a:gdLst/>
            <a:ahLst/>
            <a:cxnLst/>
            <a:rect l="l" t="t" r="r" b="b"/>
            <a:pathLst>
              <a:path w="2703829" h="533400">
                <a:moveTo>
                  <a:pt x="0" y="533400"/>
                </a:moveTo>
                <a:lnTo>
                  <a:pt x="2703576" y="533400"/>
                </a:lnTo>
                <a:lnTo>
                  <a:pt x="270357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113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16426" y="1343913"/>
            <a:ext cx="2716530" cy="546100"/>
          </a:xfrm>
          <a:prstGeom prst="rect">
            <a:avLst/>
          </a:prstGeom>
          <a:solidFill>
            <a:srgbClr val="11375B"/>
          </a:solidFill>
        </p:spPr>
        <p:txBody>
          <a:bodyPr vert="horz" wrap="square" lIns="0" tIns="73660" rIns="0" bIns="0" rtlCol="0">
            <a:spAutoFit/>
          </a:bodyPr>
          <a:lstStyle/>
          <a:p>
            <a:pPr marL="422909" marR="415290" indent="124460">
              <a:lnSpc>
                <a:spcPts val="1560"/>
              </a:lnSpc>
              <a:spcBef>
                <a:spcPts val="58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5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Coordinating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Councils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2776" y="1883664"/>
            <a:ext cx="2703830" cy="3624579"/>
          </a:xfrm>
          <a:custGeom>
            <a:avLst/>
            <a:gdLst/>
            <a:ahLst/>
            <a:cxnLst/>
            <a:rect l="l" t="t" r="r" b="b"/>
            <a:pathLst>
              <a:path w="2703829" h="3624579">
                <a:moveTo>
                  <a:pt x="0" y="3624072"/>
                </a:moveTo>
                <a:lnTo>
                  <a:pt x="2703576" y="3624072"/>
                </a:lnTo>
                <a:lnTo>
                  <a:pt x="2703576" y="0"/>
                </a:lnTo>
                <a:lnTo>
                  <a:pt x="0" y="0"/>
                </a:lnTo>
                <a:lnTo>
                  <a:pt x="0" y="3624072"/>
                </a:lnTo>
                <a:close/>
              </a:path>
            </a:pathLst>
          </a:custGeom>
          <a:ln w="12700">
            <a:solidFill>
              <a:srgbClr val="113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29126" y="1915795"/>
            <a:ext cx="2691130" cy="2494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00" indent="-114935">
              <a:lnSpc>
                <a:spcPts val="1680"/>
              </a:lnSpc>
              <a:spcBef>
                <a:spcPts val="110"/>
              </a:spcBef>
              <a:buChar char="•"/>
              <a:tabLst>
                <a:tab pos="190500" algn="l"/>
              </a:tabLst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LPCC</a:t>
            </a:r>
            <a:r>
              <a:rPr sz="1500" spc="-4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Coordinators</a:t>
            </a:r>
            <a:r>
              <a:rPr sz="1500" spc="-8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marL="191135">
              <a:lnSpc>
                <a:spcPts val="1680"/>
              </a:lnSpc>
            </a:pP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Members</a:t>
            </a:r>
            <a:endParaRPr sz="1500">
              <a:latin typeface="Arial"/>
              <a:cs typeface="Arial"/>
            </a:endParaRPr>
          </a:p>
          <a:p>
            <a:pPr marL="189865" marR="228600" indent="-114935">
              <a:lnSpc>
                <a:spcPct val="86000"/>
              </a:lnSpc>
              <a:spcBef>
                <a:spcPts val="280"/>
              </a:spcBef>
              <a:buChar char="•"/>
              <a:tabLst>
                <a:tab pos="191135" algn="l"/>
              </a:tabLst>
            </a:pP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Tracking</a:t>
            </a:r>
            <a:r>
              <a:rPr sz="1500" spc="-5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and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data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analysis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of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primary</a:t>
            </a:r>
            <a:r>
              <a:rPr sz="1500" spc="-4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and</a:t>
            </a:r>
            <a:r>
              <a:rPr sz="1500" spc="-1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secondary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referral</a:t>
            </a:r>
            <a:r>
              <a:rPr sz="1500" spc="-7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sources</a:t>
            </a:r>
            <a:endParaRPr sz="1500">
              <a:latin typeface="Arial"/>
              <a:cs typeface="Arial"/>
            </a:endParaRPr>
          </a:p>
          <a:p>
            <a:pPr marL="189865" marR="142875" indent="-114935">
              <a:lnSpc>
                <a:spcPct val="86500"/>
              </a:lnSpc>
              <a:spcBef>
                <a:spcPts val="245"/>
              </a:spcBef>
              <a:buChar char="•"/>
              <a:tabLst>
                <a:tab pos="191135" algn="l"/>
              </a:tabLst>
            </a:pP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Ongoing</a:t>
            </a:r>
            <a:r>
              <a:rPr sz="1500" spc="-6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informational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activities</a:t>
            </a:r>
            <a:r>
              <a:rPr sz="1500" spc="-9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with</a:t>
            </a:r>
            <a:r>
              <a:rPr sz="1500" spc="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potential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referral</a:t>
            </a:r>
            <a:r>
              <a:rPr sz="1500" spc="-5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sources</a:t>
            </a:r>
            <a:r>
              <a:rPr sz="1500" spc="-7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such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 as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local</a:t>
            </a:r>
            <a:r>
              <a:rPr sz="1500" spc="-4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childcare,</a:t>
            </a:r>
            <a:r>
              <a:rPr sz="1500" spc="-7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physicians,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hospitals,</a:t>
            </a:r>
            <a:r>
              <a:rPr sz="1500" spc="-8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social</a:t>
            </a:r>
            <a:r>
              <a:rPr sz="1500" spc="-2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service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agencies,</a:t>
            </a:r>
            <a:r>
              <a:rPr sz="1500" spc="-7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Department</a:t>
            </a:r>
            <a:r>
              <a:rPr sz="1500" spc="-6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11375B"/>
                </a:solidFill>
                <a:latin typeface="Arial"/>
                <a:cs typeface="Arial"/>
              </a:rPr>
              <a:t>of 	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Child</a:t>
            </a:r>
            <a:r>
              <a:rPr sz="1500" spc="-3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Services,</a:t>
            </a:r>
            <a:r>
              <a:rPr sz="1500" spc="-9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1375B"/>
                </a:solidFill>
                <a:latin typeface="Arial"/>
                <a:cs typeface="Arial"/>
              </a:rPr>
              <a:t>and</a:t>
            </a:r>
            <a:r>
              <a:rPr sz="1500" spc="-3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1375B"/>
                </a:solidFill>
                <a:latin typeface="Arial"/>
                <a:cs typeface="Arial"/>
              </a:rPr>
              <a:t>families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07352" y="1350263"/>
            <a:ext cx="2703830" cy="533400"/>
          </a:xfrm>
          <a:custGeom>
            <a:avLst/>
            <a:gdLst/>
            <a:ahLst/>
            <a:cxnLst/>
            <a:rect l="l" t="t" r="r" b="b"/>
            <a:pathLst>
              <a:path w="2703829" h="533400">
                <a:moveTo>
                  <a:pt x="0" y="533400"/>
                </a:moveTo>
                <a:lnTo>
                  <a:pt x="2703576" y="533400"/>
                </a:lnTo>
                <a:lnTo>
                  <a:pt x="270357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113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01002" y="1343913"/>
            <a:ext cx="2716530" cy="546100"/>
          </a:xfrm>
          <a:prstGeom prst="rect">
            <a:avLst/>
          </a:prstGeom>
          <a:solidFill>
            <a:srgbClr val="11375B"/>
          </a:solidFill>
        </p:spPr>
        <p:txBody>
          <a:bodyPr vert="horz" wrap="square" lIns="0" tIns="73660" rIns="0" bIns="0" rtlCol="0">
            <a:spAutoFit/>
          </a:bodyPr>
          <a:lstStyle/>
          <a:p>
            <a:pPr marL="842010" marR="266065" indent="-570230">
              <a:lnSpc>
                <a:spcPts val="1560"/>
              </a:lnSpc>
              <a:spcBef>
                <a:spcPts val="58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5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Child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Vendor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07352" y="1883664"/>
            <a:ext cx="2703830" cy="3624579"/>
          </a:xfrm>
          <a:custGeom>
            <a:avLst/>
            <a:gdLst/>
            <a:ahLst/>
            <a:cxnLst/>
            <a:rect l="l" t="t" r="r" b="b"/>
            <a:pathLst>
              <a:path w="2703829" h="3624579">
                <a:moveTo>
                  <a:pt x="0" y="3624072"/>
                </a:moveTo>
                <a:lnTo>
                  <a:pt x="2703576" y="3624072"/>
                </a:lnTo>
                <a:lnTo>
                  <a:pt x="2703576" y="0"/>
                </a:lnTo>
                <a:lnTo>
                  <a:pt x="0" y="0"/>
                </a:lnTo>
                <a:lnTo>
                  <a:pt x="0" y="3624072"/>
                </a:lnTo>
                <a:close/>
              </a:path>
            </a:pathLst>
          </a:custGeom>
          <a:ln w="12700">
            <a:solidFill>
              <a:srgbClr val="1137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13702" y="1916125"/>
            <a:ext cx="2691130" cy="2034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15570">
              <a:lnSpc>
                <a:spcPct val="100000"/>
              </a:lnSpc>
              <a:spcBef>
                <a:spcPts val="95"/>
              </a:spcBef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Branding</a:t>
            </a:r>
            <a:r>
              <a:rPr sz="1400" spc="-2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1375B"/>
                </a:solidFill>
                <a:latin typeface="Arial"/>
                <a:cs typeface="Arial"/>
              </a:rPr>
              <a:t>refresh</a:t>
            </a:r>
            <a:endParaRPr sz="1400">
              <a:latin typeface="Arial"/>
              <a:cs typeface="Arial"/>
            </a:endParaRPr>
          </a:p>
          <a:p>
            <a:pPr marL="183515" indent="-114935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Creation</a:t>
            </a:r>
            <a:r>
              <a:rPr sz="1400" spc="-2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of</a:t>
            </a:r>
            <a:r>
              <a:rPr sz="1400" spc="-6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outreach</a:t>
            </a:r>
            <a:r>
              <a:rPr sz="1400" spc="-2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1375B"/>
                </a:solidFill>
                <a:latin typeface="Arial"/>
                <a:cs typeface="Arial"/>
              </a:rPr>
              <a:t>material</a:t>
            </a:r>
            <a:endParaRPr sz="1400">
              <a:latin typeface="Arial"/>
              <a:cs typeface="Arial"/>
            </a:endParaRPr>
          </a:p>
          <a:p>
            <a:pPr marL="184785" marR="363855" indent="-58419">
              <a:lnSpc>
                <a:spcPts val="1030"/>
              </a:lnSpc>
              <a:spcBef>
                <a:spcPts val="265"/>
              </a:spcBef>
              <a:buClr>
                <a:srgbClr val="000000"/>
              </a:buClr>
              <a:buChar char="•"/>
              <a:tabLst>
                <a:tab pos="184785" algn="l"/>
              </a:tabLst>
            </a:pPr>
            <a:r>
              <a:rPr sz="1000" u="sng" spc="-10" dirty="0">
                <a:solidFill>
                  <a:srgbClr val="6D9DD2"/>
                </a:solidFill>
                <a:uFill>
                  <a:solidFill>
                    <a:srgbClr val="6D9DD2"/>
                  </a:solidFill>
                </a:uFill>
                <a:latin typeface="Arial"/>
                <a:cs typeface="Arial"/>
                <a:hlinkClick r:id="rId2"/>
              </a:rPr>
              <a:t>https://www.in.gov/fssa/firststeps/first-</a:t>
            </a:r>
            <a:r>
              <a:rPr sz="1000" spc="-10" dirty="0">
                <a:solidFill>
                  <a:srgbClr val="6D9DD2"/>
                </a:solidFill>
                <a:latin typeface="Arial"/>
                <a:cs typeface="Arial"/>
              </a:rPr>
              <a:t> </a:t>
            </a:r>
            <a:r>
              <a:rPr sz="1000" u="sng" spc="-10" dirty="0">
                <a:solidFill>
                  <a:srgbClr val="6D9DD2"/>
                </a:solidFill>
                <a:uFill>
                  <a:solidFill>
                    <a:srgbClr val="6D9DD2"/>
                  </a:solidFill>
                </a:uFill>
                <a:latin typeface="Arial"/>
                <a:cs typeface="Arial"/>
                <a:hlinkClick r:id="rId2"/>
              </a:rPr>
              <a:t>steps-outreach-materials/</a:t>
            </a:r>
            <a:endParaRPr sz="1000">
              <a:latin typeface="Arial"/>
              <a:cs typeface="Arial"/>
            </a:endParaRPr>
          </a:p>
          <a:p>
            <a:pPr marL="184150" indent="-115570">
              <a:lnSpc>
                <a:spcPts val="1505"/>
              </a:lnSpc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Establish</a:t>
            </a:r>
            <a:r>
              <a:rPr sz="1400" spc="-5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presence</a:t>
            </a:r>
            <a:r>
              <a:rPr sz="1400" spc="-3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1375B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575"/>
              </a:lnSpc>
            </a:pP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connections</a:t>
            </a:r>
            <a:r>
              <a:rPr sz="1400" spc="-3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social</a:t>
            </a:r>
            <a:r>
              <a:rPr sz="1400" spc="-9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1375B"/>
                </a:solidFill>
                <a:latin typeface="Arial"/>
                <a:cs typeface="Arial"/>
              </a:rPr>
              <a:t>media</a:t>
            </a:r>
            <a:endParaRPr sz="1400">
              <a:latin typeface="Arial"/>
              <a:cs typeface="Arial"/>
            </a:endParaRPr>
          </a:p>
          <a:p>
            <a:pPr marL="183515" indent="-114935">
              <a:lnSpc>
                <a:spcPts val="1570"/>
              </a:lnSpc>
              <a:buChar char="•"/>
              <a:tabLst>
                <a:tab pos="183515" algn="l"/>
              </a:tabLst>
            </a:pP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Family</a:t>
            </a:r>
            <a:r>
              <a:rPr sz="1400" spc="-3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1375B"/>
                </a:solidFill>
                <a:latin typeface="Arial"/>
                <a:cs typeface="Arial"/>
              </a:rPr>
              <a:t>physician</a:t>
            </a:r>
            <a:endParaRPr sz="1400">
              <a:latin typeface="Arial"/>
              <a:cs typeface="Arial"/>
            </a:endParaRPr>
          </a:p>
          <a:p>
            <a:pPr marL="184785">
              <a:lnSpc>
                <a:spcPts val="1570"/>
              </a:lnSpc>
            </a:pP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testimonial</a:t>
            </a:r>
            <a:r>
              <a:rPr sz="1400" spc="-4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1375B"/>
                </a:solidFill>
                <a:latin typeface="Arial"/>
                <a:cs typeface="Arial"/>
              </a:rPr>
              <a:t>videos</a:t>
            </a:r>
            <a:endParaRPr sz="1400">
              <a:latin typeface="Arial"/>
              <a:cs typeface="Arial"/>
            </a:endParaRPr>
          </a:p>
          <a:p>
            <a:pPr marL="184785" marR="363855" indent="-58419">
              <a:lnSpc>
                <a:spcPts val="1030"/>
              </a:lnSpc>
              <a:spcBef>
                <a:spcPts val="240"/>
              </a:spcBef>
              <a:buClr>
                <a:srgbClr val="000000"/>
              </a:buClr>
              <a:buChar char="•"/>
              <a:tabLst>
                <a:tab pos="184785" algn="l"/>
              </a:tabLst>
            </a:pPr>
            <a:r>
              <a:rPr sz="1000" u="sng" spc="-10" dirty="0">
                <a:solidFill>
                  <a:srgbClr val="6D9DD2"/>
                </a:solidFill>
                <a:uFill>
                  <a:solidFill>
                    <a:srgbClr val="6D9DD2"/>
                  </a:solidFill>
                </a:uFill>
                <a:latin typeface="Arial"/>
                <a:cs typeface="Arial"/>
                <a:hlinkClick r:id="rId3"/>
              </a:rPr>
              <a:t>https://www.in.gov/fssa/firststeps/first-</a:t>
            </a:r>
            <a:r>
              <a:rPr sz="1000" spc="-10" dirty="0">
                <a:solidFill>
                  <a:srgbClr val="6D9DD2"/>
                </a:solidFill>
                <a:latin typeface="Arial"/>
                <a:cs typeface="Arial"/>
              </a:rPr>
              <a:t> </a:t>
            </a:r>
            <a:r>
              <a:rPr sz="1000" u="sng" spc="-10" dirty="0">
                <a:solidFill>
                  <a:srgbClr val="6D9DD2"/>
                </a:solidFill>
                <a:uFill>
                  <a:solidFill>
                    <a:srgbClr val="6D9DD2"/>
                  </a:solidFill>
                </a:uFill>
                <a:latin typeface="Arial"/>
                <a:cs typeface="Arial"/>
                <a:hlinkClick r:id="rId3"/>
              </a:rPr>
              <a:t>steps-offices/</a:t>
            </a:r>
            <a:endParaRPr sz="1000">
              <a:latin typeface="Arial"/>
              <a:cs typeface="Arial"/>
            </a:endParaRPr>
          </a:p>
          <a:p>
            <a:pPr marL="183515" indent="-114935">
              <a:lnSpc>
                <a:spcPts val="1610"/>
              </a:lnSpc>
              <a:buChar char="•"/>
              <a:tabLst>
                <a:tab pos="183515" algn="l"/>
              </a:tabLst>
            </a:pP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Print</a:t>
            </a:r>
            <a:r>
              <a:rPr sz="1400" spc="-3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1375B"/>
                </a:solidFill>
                <a:latin typeface="Arial"/>
                <a:cs typeface="Arial"/>
              </a:rPr>
              <a:t>media</a:t>
            </a:r>
            <a:r>
              <a:rPr sz="1400" spc="-3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1375B"/>
                </a:solidFill>
                <a:latin typeface="Arial"/>
                <a:cs typeface="Arial"/>
              </a:rPr>
              <a:t>campaigns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7476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0316" y="2536901"/>
            <a:ext cx="40601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/>
              <a:t>Structure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" y="136601"/>
            <a:ext cx="53225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State</a:t>
            </a:r>
            <a:r>
              <a:rPr sz="3200" spc="-100" dirty="0"/>
              <a:t> </a:t>
            </a:r>
            <a:r>
              <a:rPr sz="3200" dirty="0"/>
              <a:t>Agency</a:t>
            </a:r>
            <a:r>
              <a:rPr sz="3200" spc="-60" dirty="0"/>
              <a:t> </a:t>
            </a:r>
            <a:r>
              <a:rPr sz="3200" spc="-10" dirty="0"/>
              <a:t>Structure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78281" y="539241"/>
            <a:ext cx="6348730" cy="5088890"/>
            <a:chOff x="478281" y="539241"/>
            <a:chExt cx="6348730" cy="5088890"/>
          </a:xfrm>
        </p:grpSpPr>
        <p:sp>
          <p:nvSpPr>
            <p:cNvPr id="4" name="object 4"/>
            <p:cNvSpPr/>
            <p:nvPr/>
          </p:nvSpPr>
          <p:spPr>
            <a:xfrm>
              <a:off x="3697224" y="545591"/>
              <a:ext cx="3123565" cy="5076190"/>
            </a:xfrm>
            <a:custGeom>
              <a:avLst/>
              <a:gdLst/>
              <a:ahLst/>
              <a:cxnLst/>
              <a:rect l="l" t="t" r="r" b="b"/>
              <a:pathLst>
                <a:path w="3123565" h="5076190">
                  <a:moveTo>
                    <a:pt x="2590800" y="2538984"/>
                  </a:moveTo>
                  <a:lnTo>
                    <a:pt x="2857119" y="2538984"/>
                  </a:lnTo>
                  <a:lnTo>
                    <a:pt x="2857119" y="5075974"/>
                  </a:lnTo>
                  <a:lnTo>
                    <a:pt x="3123310" y="5075974"/>
                  </a:lnTo>
                </a:path>
                <a:path w="3123565" h="5076190">
                  <a:moveTo>
                    <a:pt x="2590800" y="2538984"/>
                  </a:moveTo>
                  <a:lnTo>
                    <a:pt x="2857119" y="2538984"/>
                  </a:lnTo>
                  <a:lnTo>
                    <a:pt x="2857119" y="4061206"/>
                  </a:lnTo>
                  <a:lnTo>
                    <a:pt x="3123310" y="4061206"/>
                  </a:lnTo>
                </a:path>
                <a:path w="3123565" h="5076190">
                  <a:moveTo>
                    <a:pt x="2590800" y="2538984"/>
                  </a:moveTo>
                  <a:lnTo>
                    <a:pt x="2857119" y="2538984"/>
                  </a:lnTo>
                  <a:lnTo>
                    <a:pt x="2857119" y="3046349"/>
                  </a:lnTo>
                  <a:lnTo>
                    <a:pt x="3123310" y="3046349"/>
                  </a:lnTo>
                </a:path>
                <a:path w="3123565" h="5076190">
                  <a:moveTo>
                    <a:pt x="2590800" y="2537333"/>
                  </a:moveTo>
                  <a:lnTo>
                    <a:pt x="2857119" y="2537333"/>
                  </a:lnTo>
                  <a:lnTo>
                    <a:pt x="2857119" y="2029968"/>
                  </a:lnTo>
                  <a:lnTo>
                    <a:pt x="3123310" y="2029968"/>
                  </a:lnTo>
                </a:path>
                <a:path w="3123565" h="5076190">
                  <a:moveTo>
                    <a:pt x="2590800" y="2537206"/>
                  </a:moveTo>
                  <a:lnTo>
                    <a:pt x="2857119" y="2537206"/>
                  </a:lnTo>
                  <a:lnTo>
                    <a:pt x="2857119" y="1014984"/>
                  </a:lnTo>
                  <a:lnTo>
                    <a:pt x="3123310" y="1014984"/>
                  </a:lnTo>
                </a:path>
                <a:path w="3123565" h="5076190">
                  <a:moveTo>
                    <a:pt x="2590800" y="2536952"/>
                  </a:moveTo>
                  <a:lnTo>
                    <a:pt x="2857119" y="2536952"/>
                  </a:lnTo>
                  <a:lnTo>
                    <a:pt x="2857119" y="0"/>
                  </a:lnTo>
                  <a:lnTo>
                    <a:pt x="3123310" y="0"/>
                  </a:lnTo>
                </a:path>
                <a:path w="3123565" h="5076190">
                  <a:moveTo>
                    <a:pt x="0" y="2538984"/>
                  </a:moveTo>
                  <a:lnTo>
                    <a:pt x="532511" y="2538984"/>
                  </a:lnTo>
                </a:path>
              </a:pathLst>
            </a:custGeom>
            <a:ln w="12700">
              <a:solidFill>
                <a:srgbClr val="0D3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9472" y="3084575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4">
                  <a:moveTo>
                    <a:pt x="0" y="0"/>
                  </a:moveTo>
                  <a:lnTo>
                    <a:pt x="532510" y="0"/>
                  </a:lnTo>
                </a:path>
              </a:pathLst>
            </a:custGeom>
            <a:ln w="12700">
              <a:solidFill>
                <a:srgbClr val="0A2A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631" y="1176527"/>
              <a:ext cx="624840" cy="3816350"/>
            </a:xfrm>
            <a:custGeom>
              <a:avLst/>
              <a:gdLst/>
              <a:ahLst/>
              <a:cxnLst/>
              <a:rect l="l" t="t" r="r" b="b"/>
              <a:pathLst>
                <a:path w="624840" h="3816350">
                  <a:moveTo>
                    <a:pt x="624840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624840" y="3816096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631" y="1176527"/>
              <a:ext cx="624840" cy="3816350"/>
            </a:xfrm>
            <a:custGeom>
              <a:avLst/>
              <a:gdLst/>
              <a:ahLst/>
              <a:cxnLst/>
              <a:rect l="l" t="t" r="r" b="b"/>
              <a:pathLst>
                <a:path w="624840" h="3816350">
                  <a:moveTo>
                    <a:pt x="0" y="3816096"/>
                  </a:moveTo>
                  <a:lnTo>
                    <a:pt x="624840" y="3816096"/>
                  </a:lnTo>
                  <a:lnTo>
                    <a:pt x="624840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7954" y="1472910"/>
            <a:ext cx="536575" cy="3223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079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Indiana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33473" y="1548130"/>
            <a:ext cx="2070100" cy="3070225"/>
            <a:chOff x="1633473" y="1548130"/>
            <a:chExt cx="2070100" cy="3070225"/>
          </a:xfrm>
        </p:grpSpPr>
        <p:sp>
          <p:nvSpPr>
            <p:cNvPr id="10" name="object 10"/>
            <p:cNvSpPr/>
            <p:nvPr/>
          </p:nvSpPr>
          <p:spPr>
            <a:xfrm>
              <a:off x="1639823" y="1554480"/>
              <a:ext cx="2057400" cy="3057525"/>
            </a:xfrm>
            <a:custGeom>
              <a:avLst/>
              <a:gdLst/>
              <a:ahLst/>
              <a:cxnLst/>
              <a:rect l="l" t="t" r="r" b="b"/>
              <a:pathLst>
                <a:path w="2057400" h="3057525">
                  <a:moveTo>
                    <a:pt x="2057400" y="0"/>
                  </a:moveTo>
                  <a:lnTo>
                    <a:pt x="0" y="0"/>
                  </a:lnTo>
                  <a:lnTo>
                    <a:pt x="0" y="3057144"/>
                  </a:lnTo>
                  <a:lnTo>
                    <a:pt x="2057400" y="305714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9823" y="1554480"/>
              <a:ext cx="2057400" cy="3057525"/>
            </a:xfrm>
            <a:custGeom>
              <a:avLst/>
              <a:gdLst/>
              <a:ahLst/>
              <a:cxnLst/>
              <a:rect l="l" t="t" r="r" b="b"/>
              <a:pathLst>
                <a:path w="2057400" h="3057525">
                  <a:moveTo>
                    <a:pt x="0" y="3057144"/>
                  </a:moveTo>
                  <a:lnTo>
                    <a:pt x="2057400" y="3057144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30571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710054" y="2054428"/>
            <a:ext cx="1917700" cy="20059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0480" marR="24765" indent="635" algn="ctr">
              <a:lnSpc>
                <a:spcPct val="86100"/>
              </a:lnSpc>
              <a:spcBef>
                <a:spcPts val="490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Service Administration (FSSA)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570"/>
              </a:lnSpc>
              <a:spcBef>
                <a:spcPts val="550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Rusyniak,</a:t>
            </a:r>
            <a:endParaRPr sz="2300">
              <a:latin typeface="Arial"/>
              <a:cs typeface="Arial"/>
            </a:endParaRPr>
          </a:p>
          <a:p>
            <a:pPr marL="2540" algn="ctr">
              <a:lnSpc>
                <a:spcPts val="2570"/>
              </a:lnSpc>
            </a:pP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Secretary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24273" y="1578610"/>
            <a:ext cx="2070100" cy="3009265"/>
            <a:chOff x="4224273" y="1578610"/>
            <a:chExt cx="2070100" cy="3009265"/>
          </a:xfrm>
        </p:grpSpPr>
        <p:sp>
          <p:nvSpPr>
            <p:cNvPr id="14" name="object 14"/>
            <p:cNvSpPr/>
            <p:nvPr/>
          </p:nvSpPr>
          <p:spPr>
            <a:xfrm>
              <a:off x="4230623" y="1584960"/>
              <a:ext cx="2057400" cy="2996565"/>
            </a:xfrm>
            <a:custGeom>
              <a:avLst/>
              <a:gdLst/>
              <a:ahLst/>
              <a:cxnLst/>
              <a:rect l="l" t="t" r="r" b="b"/>
              <a:pathLst>
                <a:path w="2057400" h="2996565">
                  <a:moveTo>
                    <a:pt x="2057400" y="0"/>
                  </a:moveTo>
                  <a:lnTo>
                    <a:pt x="0" y="0"/>
                  </a:lnTo>
                  <a:lnTo>
                    <a:pt x="0" y="2996184"/>
                  </a:lnTo>
                  <a:lnTo>
                    <a:pt x="2057400" y="2996184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0623" y="1584960"/>
              <a:ext cx="2057400" cy="2996565"/>
            </a:xfrm>
            <a:custGeom>
              <a:avLst/>
              <a:gdLst/>
              <a:ahLst/>
              <a:cxnLst/>
              <a:rect l="l" t="t" r="r" b="b"/>
              <a:pathLst>
                <a:path w="2057400" h="2996565">
                  <a:moveTo>
                    <a:pt x="0" y="2996184"/>
                  </a:moveTo>
                  <a:lnTo>
                    <a:pt x="2057400" y="2996184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9961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55338" y="2054428"/>
            <a:ext cx="1804670" cy="20059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0480" marR="19685" indent="-3175" algn="ctr">
              <a:lnSpc>
                <a:spcPct val="86100"/>
              </a:lnSpc>
              <a:spcBef>
                <a:spcPts val="490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Rehabilitative Services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570"/>
              </a:lnSpc>
              <a:spcBef>
                <a:spcPts val="550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Kelly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Mitchell,</a:t>
            </a:r>
            <a:endParaRPr sz="2300">
              <a:latin typeface="Arial"/>
              <a:cs typeface="Arial"/>
            </a:endParaRPr>
          </a:p>
          <a:p>
            <a:pPr marL="6985" algn="ctr">
              <a:lnSpc>
                <a:spcPts val="2570"/>
              </a:lnSpc>
            </a:pP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15073" y="133857"/>
            <a:ext cx="2966720" cy="826769"/>
            <a:chOff x="6815073" y="133857"/>
            <a:chExt cx="2966720" cy="826769"/>
          </a:xfrm>
        </p:grpSpPr>
        <p:sp>
          <p:nvSpPr>
            <p:cNvPr id="18" name="object 18"/>
            <p:cNvSpPr/>
            <p:nvPr/>
          </p:nvSpPr>
          <p:spPr>
            <a:xfrm>
              <a:off x="6821423" y="140207"/>
              <a:ext cx="2954020" cy="814069"/>
            </a:xfrm>
            <a:custGeom>
              <a:avLst/>
              <a:gdLst/>
              <a:ahLst/>
              <a:cxnLst/>
              <a:rect l="l" t="t" r="r" b="b"/>
              <a:pathLst>
                <a:path w="2954020" h="814069">
                  <a:moveTo>
                    <a:pt x="2953512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2953512" y="813816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21423" y="140207"/>
              <a:ext cx="2954020" cy="814069"/>
            </a:xfrm>
            <a:custGeom>
              <a:avLst/>
              <a:gdLst/>
              <a:ahLst/>
              <a:cxnLst/>
              <a:rect l="l" t="t" r="r" b="b"/>
              <a:pathLst>
                <a:path w="2954020" h="814069">
                  <a:moveTo>
                    <a:pt x="0" y="813816"/>
                  </a:moveTo>
                  <a:lnTo>
                    <a:pt x="2953512" y="813816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8138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01153" y="280987"/>
            <a:ext cx="1197610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Cathy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Robinson</a:t>
            </a:r>
            <a:endParaRPr sz="12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Deputy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15073" y="1148841"/>
            <a:ext cx="2966720" cy="826769"/>
            <a:chOff x="6815073" y="1148841"/>
            <a:chExt cx="2966720" cy="826769"/>
          </a:xfrm>
        </p:grpSpPr>
        <p:sp>
          <p:nvSpPr>
            <p:cNvPr id="22" name="object 22"/>
            <p:cNvSpPr/>
            <p:nvPr/>
          </p:nvSpPr>
          <p:spPr>
            <a:xfrm>
              <a:off x="6821423" y="1155191"/>
              <a:ext cx="2954020" cy="814069"/>
            </a:xfrm>
            <a:custGeom>
              <a:avLst/>
              <a:gdLst/>
              <a:ahLst/>
              <a:cxnLst/>
              <a:rect l="l" t="t" r="r" b="b"/>
              <a:pathLst>
                <a:path w="2954020" h="814069">
                  <a:moveTo>
                    <a:pt x="2953512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2953512" y="813815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21423" y="1155191"/>
              <a:ext cx="2954020" cy="814069"/>
            </a:xfrm>
            <a:custGeom>
              <a:avLst/>
              <a:gdLst/>
              <a:ahLst/>
              <a:cxnLst/>
              <a:rect l="l" t="t" r="r" b="b"/>
              <a:pathLst>
                <a:path w="2954020" h="814069">
                  <a:moveTo>
                    <a:pt x="0" y="813815"/>
                  </a:moveTo>
                  <a:lnTo>
                    <a:pt x="2953512" y="813815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8138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506081" y="1296479"/>
            <a:ext cx="1583690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Jessica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Harlan-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York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Chief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Officer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15073" y="2163826"/>
            <a:ext cx="2966720" cy="823594"/>
            <a:chOff x="6815073" y="2163826"/>
            <a:chExt cx="2966720" cy="823594"/>
          </a:xfrm>
        </p:grpSpPr>
        <p:sp>
          <p:nvSpPr>
            <p:cNvPr id="26" name="object 26"/>
            <p:cNvSpPr/>
            <p:nvPr/>
          </p:nvSpPr>
          <p:spPr>
            <a:xfrm>
              <a:off x="6821423" y="2170176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4">
                  <a:moveTo>
                    <a:pt x="2953512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953512" y="810768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1423" y="2170176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4">
                  <a:moveTo>
                    <a:pt x="0" y="810768"/>
                  </a:moveTo>
                  <a:lnTo>
                    <a:pt x="2953512" y="810768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972681" y="2311908"/>
            <a:ext cx="2649855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Kyle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Ingram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&amp; Strategic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Initiatives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815073" y="3178810"/>
            <a:ext cx="2966720" cy="823594"/>
            <a:chOff x="6815073" y="3178810"/>
            <a:chExt cx="2966720" cy="823594"/>
          </a:xfrm>
        </p:grpSpPr>
        <p:sp>
          <p:nvSpPr>
            <p:cNvPr id="30" name="object 30"/>
            <p:cNvSpPr/>
            <p:nvPr/>
          </p:nvSpPr>
          <p:spPr>
            <a:xfrm>
              <a:off x="6821423" y="3185160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5">
                  <a:moveTo>
                    <a:pt x="2953512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953512" y="810768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21423" y="3185160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5">
                  <a:moveTo>
                    <a:pt x="0" y="810768"/>
                  </a:moveTo>
                  <a:lnTo>
                    <a:pt x="2953512" y="810768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975729" y="3217354"/>
            <a:ext cx="2643505" cy="6851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Christina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Commons</a:t>
            </a:r>
            <a:endParaRPr sz="12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Bureau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15073" y="4193794"/>
            <a:ext cx="2966720" cy="1838960"/>
            <a:chOff x="6815073" y="4193794"/>
            <a:chExt cx="2966720" cy="1838960"/>
          </a:xfrm>
        </p:grpSpPr>
        <p:sp>
          <p:nvSpPr>
            <p:cNvPr id="34" name="object 34"/>
            <p:cNvSpPr/>
            <p:nvPr/>
          </p:nvSpPr>
          <p:spPr>
            <a:xfrm>
              <a:off x="6821423" y="4200144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5">
                  <a:moveTo>
                    <a:pt x="2953512" y="0"/>
                  </a:moveTo>
                  <a:lnTo>
                    <a:pt x="0" y="0"/>
                  </a:lnTo>
                  <a:lnTo>
                    <a:pt x="0" y="810767"/>
                  </a:lnTo>
                  <a:lnTo>
                    <a:pt x="2953512" y="810767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21423" y="4200144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5">
                  <a:moveTo>
                    <a:pt x="0" y="810767"/>
                  </a:moveTo>
                  <a:lnTo>
                    <a:pt x="2953512" y="810767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8107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21423" y="5215127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5">
                  <a:moveTo>
                    <a:pt x="2953512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953512" y="810768"/>
                  </a:lnTo>
                  <a:lnTo>
                    <a:pt x="2953512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21423" y="5215127"/>
              <a:ext cx="2954020" cy="810895"/>
            </a:xfrm>
            <a:custGeom>
              <a:avLst/>
              <a:gdLst/>
              <a:ahLst/>
              <a:cxnLst/>
              <a:rect l="l" t="t" r="r" b="b"/>
              <a:pathLst>
                <a:path w="2954020" h="810895">
                  <a:moveTo>
                    <a:pt x="0" y="810768"/>
                  </a:moveTo>
                  <a:lnTo>
                    <a:pt x="2953512" y="810768"/>
                  </a:lnTo>
                  <a:lnTo>
                    <a:pt x="2953512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161656" y="4232592"/>
            <a:ext cx="2272030" cy="17005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9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Theresa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Koleszar</a:t>
            </a:r>
            <a:endParaRPr sz="12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Bureau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Rehabilitative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Holly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Wimsatt</a:t>
            </a:r>
            <a:endParaRPr sz="12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29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Bureau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0804" y="2055876"/>
            <a:ext cx="43815" cy="2290445"/>
          </a:xfrm>
          <a:custGeom>
            <a:avLst/>
            <a:gdLst/>
            <a:ahLst/>
            <a:cxnLst/>
            <a:rect l="l" t="t" r="r" b="b"/>
            <a:pathLst>
              <a:path w="43814" h="2290445">
                <a:moveTo>
                  <a:pt x="0" y="0"/>
                </a:moveTo>
                <a:lnTo>
                  <a:pt x="43814" y="2290191"/>
                </a:lnTo>
              </a:path>
            </a:pathLst>
          </a:custGeom>
          <a:ln w="28575">
            <a:solidFill>
              <a:srgbClr val="123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30083" y="3988308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394"/>
                </a:lnTo>
              </a:path>
            </a:pathLst>
          </a:custGeom>
          <a:ln w="28575">
            <a:solidFill>
              <a:srgbClr val="123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28415" y="3967924"/>
            <a:ext cx="2560320" cy="1305560"/>
            <a:chOff x="3328415" y="3967924"/>
            <a:chExt cx="2560320" cy="1305560"/>
          </a:xfrm>
        </p:grpSpPr>
        <p:sp>
          <p:nvSpPr>
            <p:cNvPr id="5" name="object 5"/>
            <p:cNvSpPr/>
            <p:nvPr/>
          </p:nvSpPr>
          <p:spPr>
            <a:xfrm>
              <a:off x="4658867" y="3982211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205"/>
                  </a:lnTo>
                </a:path>
              </a:pathLst>
            </a:custGeom>
            <a:ln w="28575">
              <a:solidFill>
                <a:srgbClr val="123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8415" y="4358639"/>
              <a:ext cx="2560320" cy="914400"/>
            </a:xfrm>
            <a:custGeom>
              <a:avLst/>
              <a:gdLst/>
              <a:ahLst/>
              <a:cxnLst/>
              <a:rect l="l" t="t" r="r" b="b"/>
              <a:pathLst>
                <a:path w="2560320" h="914400">
                  <a:moveTo>
                    <a:pt x="240792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2407920" y="914400"/>
                  </a:lnTo>
                  <a:lnTo>
                    <a:pt x="2456102" y="906633"/>
                  </a:lnTo>
                  <a:lnTo>
                    <a:pt x="2497939" y="885005"/>
                  </a:lnTo>
                  <a:lnTo>
                    <a:pt x="2530925" y="852019"/>
                  </a:lnTo>
                  <a:lnTo>
                    <a:pt x="2552553" y="810182"/>
                  </a:lnTo>
                  <a:lnTo>
                    <a:pt x="2560320" y="762000"/>
                  </a:lnTo>
                  <a:lnTo>
                    <a:pt x="2560320" y="152400"/>
                  </a:lnTo>
                  <a:lnTo>
                    <a:pt x="2552553" y="104217"/>
                  </a:lnTo>
                  <a:lnTo>
                    <a:pt x="2530925" y="62380"/>
                  </a:lnTo>
                  <a:lnTo>
                    <a:pt x="2497939" y="29394"/>
                  </a:lnTo>
                  <a:lnTo>
                    <a:pt x="2456102" y="7766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90290" y="4241139"/>
            <a:ext cx="2045970" cy="9906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750"/>
              </a:spcBef>
            </a:pPr>
            <a:r>
              <a:rPr sz="1600" b="1" dirty="0">
                <a:solidFill>
                  <a:srgbClr val="12385C"/>
                </a:solidFill>
                <a:latin typeface="Arial"/>
                <a:cs typeface="Arial"/>
              </a:rPr>
              <a:t>Marie-Therese</a:t>
            </a:r>
            <a:r>
              <a:rPr sz="1600" b="1" spc="-8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2385C"/>
                </a:solidFill>
                <a:latin typeface="Arial"/>
                <a:cs typeface="Arial"/>
              </a:rPr>
              <a:t>Smith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490"/>
              </a:lnSpc>
              <a:spcBef>
                <a:spcPts val="515"/>
              </a:spcBef>
            </a:pP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Data</a:t>
            </a:r>
            <a:r>
              <a:rPr sz="1300" b="1" spc="-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&amp;</a:t>
            </a:r>
            <a:r>
              <a:rPr sz="1300" b="1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Fiscal</a:t>
            </a:r>
            <a:r>
              <a:rPr sz="1300" b="1" spc="-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2385C"/>
                </a:solidFill>
                <a:latin typeface="Arial"/>
                <a:cs typeface="Arial"/>
              </a:rPr>
              <a:t>Compliance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90"/>
              </a:lnSpc>
            </a:pPr>
            <a:r>
              <a:rPr sz="1300" b="1" spc="-10" dirty="0">
                <a:solidFill>
                  <a:srgbClr val="12385C"/>
                </a:solidFill>
                <a:latin typeface="Arial"/>
                <a:cs typeface="Arial"/>
              </a:rPr>
              <a:t>Manager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100%</a:t>
            </a:r>
            <a:r>
              <a:rPr sz="900" b="1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Part C</a:t>
            </a:r>
            <a:r>
              <a:rPr sz="900" b="1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2385C"/>
                </a:solidFill>
                <a:latin typeface="Arial"/>
                <a:cs typeface="Arial"/>
              </a:rPr>
              <a:t>Funded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43468" y="374713"/>
            <a:ext cx="8512810" cy="3987165"/>
            <a:chOff x="1843468" y="374713"/>
            <a:chExt cx="8512810" cy="3987165"/>
          </a:xfrm>
        </p:grpSpPr>
        <p:sp>
          <p:nvSpPr>
            <p:cNvPr id="9" name="object 9"/>
            <p:cNvSpPr/>
            <p:nvPr/>
          </p:nvSpPr>
          <p:spPr>
            <a:xfrm>
              <a:off x="6079235" y="2065020"/>
              <a:ext cx="4250690" cy="0"/>
            </a:xfrm>
            <a:custGeom>
              <a:avLst/>
              <a:gdLst/>
              <a:ahLst/>
              <a:cxnLst/>
              <a:rect l="l" t="t" r="r" b="b"/>
              <a:pathLst>
                <a:path w="4250690">
                  <a:moveTo>
                    <a:pt x="4250436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123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57755" y="2065020"/>
              <a:ext cx="4221480" cy="0"/>
            </a:xfrm>
            <a:custGeom>
              <a:avLst/>
              <a:gdLst/>
              <a:ahLst/>
              <a:cxnLst/>
              <a:rect l="l" t="t" r="r" b="b"/>
              <a:pathLst>
                <a:path w="4221480">
                  <a:moveTo>
                    <a:pt x="4221099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55820" y="422147"/>
              <a:ext cx="5685790" cy="3925570"/>
            </a:xfrm>
            <a:custGeom>
              <a:avLst/>
              <a:gdLst/>
              <a:ahLst/>
              <a:cxnLst/>
              <a:rect l="l" t="t" r="r" b="b"/>
              <a:pathLst>
                <a:path w="5685790" h="3925570">
                  <a:moveTo>
                    <a:pt x="1399031" y="0"/>
                  </a:moveTo>
                  <a:lnTo>
                    <a:pt x="1409953" y="3567683"/>
                  </a:lnTo>
                </a:path>
                <a:path w="5685790" h="3925570">
                  <a:moveTo>
                    <a:pt x="2881376" y="3566159"/>
                  </a:moveTo>
                  <a:lnTo>
                    <a:pt x="0" y="3566159"/>
                  </a:lnTo>
                </a:path>
                <a:path w="5685790" h="3925570">
                  <a:moveTo>
                    <a:pt x="5666232" y="1642872"/>
                  </a:moveTo>
                  <a:lnTo>
                    <a:pt x="5685662" y="3925062"/>
                  </a:lnTo>
                </a:path>
              </a:pathLst>
            </a:custGeom>
            <a:ln w="28575">
              <a:solidFill>
                <a:srgbClr val="123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251" y="379475"/>
              <a:ext cx="2743200" cy="975360"/>
            </a:xfrm>
            <a:custGeom>
              <a:avLst/>
              <a:gdLst/>
              <a:ahLst/>
              <a:cxnLst/>
              <a:rect l="l" t="t" r="r" b="b"/>
              <a:pathLst>
                <a:path w="2743200" h="975360">
                  <a:moveTo>
                    <a:pt x="2580640" y="0"/>
                  </a:moveTo>
                  <a:lnTo>
                    <a:pt x="162560" y="0"/>
                  </a:lnTo>
                  <a:lnTo>
                    <a:pt x="119341" y="5806"/>
                  </a:lnTo>
                  <a:lnTo>
                    <a:pt x="80508" y="22192"/>
                  </a:lnTo>
                  <a:lnTo>
                    <a:pt x="47609" y="47609"/>
                  </a:lnTo>
                  <a:lnTo>
                    <a:pt x="22192" y="80508"/>
                  </a:lnTo>
                  <a:lnTo>
                    <a:pt x="5806" y="119341"/>
                  </a:lnTo>
                  <a:lnTo>
                    <a:pt x="0" y="162560"/>
                  </a:lnTo>
                  <a:lnTo>
                    <a:pt x="0" y="812800"/>
                  </a:lnTo>
                  <a:lnTo>
                    <a:pt x="5806" y="856018"/>
                  </a:lnTo>
                  <a:lnTo>
                    <a:pt x="22192" y="894851"/>
                  </a:lnTo>
                  <a:lnTo>
                    <a:pt x="47609" y="927750"/>
                  </a:lnTo>
                  <a:lnTo>
                    <a:pt x="80508" y="953167"/>
                  </a:lnTo>
                  <a:lnTo>
                    <a:pt x="119341" y="969553"/>
                  </a:lnTo>
                  <a:lnTo>
                    <a:pt x="162560" y="975360"/>
                  </a:lnTo>
                  <a:lnTo>
                    <a:pt x="2580640" y="975360"/>
                  </a:lnTo>
                  <a:lnTo>
                    <a:pt x="2623858" y="969553"/>
                  </a:lnTo>
                  <a:lnTo>
                    <a:pt x="2662691" y="953167"/>
                  </a:lnTo>
                  <a:lnTo>
                    <a:pt x="2695590" y="927750"/>
                  </a:lnTo>
                  <a:lnTo>
                    <a:pt x="2721007" y="894851"/>
                  </a:lnTo>
                  <a:lnTo>
                    <a:pt x="2737393" y="856018"/>
                  </a:lnTo>
                  <a:lnTo>
                    <a:pt x="2743200" y="812800"/>
                  </a:lnTo>
                  <a:lnTo>
                    <a:pt x="2743200" y="162560"/>
                  </a:lnTo>
                  <a:lnTo>
                    <a:pt x="2737393" y="119341"/>
                  </a:lnTo>
                  <a:lnTo>
                    <a:pt x="2721007" y="80508"/>
                  </a:lnTo>
                  <a:lnTo>
                    <a:pt x="2695590" y="47609"/>
                  </a:lnTo>
                  <a:lnTo>
                    <a:pt x="2662691" y="22192"/>
                  </a:lnTo>
                  <a:lnTo>
                    <a:pt x="2623858" y="5806"/>
                  </a:lnTo>
                  <a:lnTo>
                    <a:pt x="2580640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3251" y="379475"/>
              <a:ext cx="2743200" cy="975360"/>
            </a:xfrm>
            <a:custGeom>
              <a:avLst/>
              <a:gdLst/>
              <a:ahLst/>
              <a:cxnLst/>
              <a:rect l="l" t="t" r="r" b="b"/>
              <a:pathLst>
                <a:path w="2743200" h="975360">
                  <a:moveTo>
                    <a:pt x="0" y="162560"/>
                  </a:moveTo>
                  <a:lnTo>
                    <a:pt x="5806" y="119341"/>
                  </a:lnTo>
                  <a:lnTo>
                    <a:pt x="22192" y="80508"/>
                  </a:lnTo>
                  <a:lnTo>
                    <a:pt x="47609" y="47609"/>
                  </a:lnTo>
                  <a:lnTo>
                    <a:pt x="80508" y="22192"/>
                  </a:lnTo>
                  <a:lnTo>
                    <a:pt x="119341" y="5806"/>
                  </a:lnTo>
                  <a:lnTo>
                    <a:pt x="162560" y="0"/>
                  </a:lnTo>
                  <a:lnTo>
                    <a:pt x="2580640" y="0"/>
                  </a:lnTo>
                  <a:lnTo>
                    <a:pt x="2623858" y="5806"/>
                  </a:lnTo>
                  <a:lnTo>
                    <a:pt x="2662691" y="22192"/>
                  </a:lnTo>
                  <a:lnTo>
                    <a:pt x="2695590" y="47609"/>
                  </a:lnTo>
                  <a:lnTo>
                    <a:pt x="2721007" y="80508"/>
                  </a:lnTo>
                  <a:lnTo>
                    <a:pt x="2737393" y="119341"/>
                  </a:lnTo>
                  <a:lnTo>
                    <a:pt x="2743200" y="162560"/>
                  </a:lnTo>
                  <a:lnTo>
                    <a:pt x="2743200" y="812800"/>
                  </a:lnTo>
                  <a:lnTo>
                    <a:pt x="2737393" y="856018"/>
                  </a:lnTo>
                  <a:lnTo>
                    <a:pt x="2721007" y="894851"/>
                  </a:lnTo>
                  <a:lnTo>
                    <a:pt x="2695590" y="927750"/>
                  </a:lnTo>
                  <a:lnTo>
                    <a:pt x="2662691" y="953167"/>
                  </a:lnTo>
                  <a:lnTo>
                    <a:pt x="2623858" y="969553"/>
                  </a:lnTo>
                  <a:lnTo>
                    <a:pt x="2580640" y="975360"/>
                  </a:lnTo>
                  <a:lnTo>
                    <a:pt x="162560" y="975360"/>
                  </a:lnTo>
                  <a:lnTo>
                    <a:pt x="119341" y="969553"/>
                  </a:lnTo>
                  <a:lnTo>
                    <a:pt x="80508" y="953167"/>
                  </a:lnTo>
                  <a:lnTo>
                    <a:pt x="47609" y="927750"/>
                  </a:lnTo>
                  <a:lnTo>
                    <a:pt x="22192" y="894851"/>
                  </a:lnTo>
                  <a:lnTo>
                    <a:pt x="5806" y="856018"/>
                  </a:lnTo>
                  <a:lnTo>
                    <a:pt x="0" y="812800"/>
                  </a:lnTo>
                  <a:lnTo>
                    <a:pt x="0" y="162560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50028" y="290824"/>
            <a:ext cx="2009775" cy="9899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Christina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Commons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490"/>
              </a:lnSpc>
              <a:spcBef>
                <a:spcPts val="51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Coordinator/BCDS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9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900" b="1" dirty="0">
                <a:solidFill>
                  <a:srgbClr val="FFFFFF"/>
                </a:solidFill>
                <a:latin typeface="Verdana"/>
                <a:cs typeface="Verdana"/>
              </a:rPr>
              <a:t>100%</a:t>
            </a:r>
            <a:r>
              <a:rPr sz="9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FFFFFF"/>
                </a:solidFill>
                <a:latin typeface="Verdana"/>
                <a:cs typeface="Verdana"/>
              </a:rPr>
              <a:t>State</a:t>
            </a:r>
            <a:r>
              <a:rPr sz="9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Verdana"/>
                <a:cs typeface="Verdana"/>
              </a:rPr>
              <a:t>Funded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424" y="2581655"/>
            <a:ext cx="3075940" cy="963294"/>
          </a:xfrm>
          <a:custGeom>
            <a:avLst/>
            <a:gdLst/>
            <a:ahLst/>
            <a:cxnLst/>
            <a:rect l="l" t="t" r="r" b="b"/>
            <a:pathLst>
              <a:path w="3075940" h="963295">
                <a:moveTo>
                  <a:pt x="2914904" y="0"/>
                </a:moveTo>
                <a:lnTo>
                  <a:pt x="160527" y="0"/>
                </a:lnTo>
                <a:lnTo>
                  <a:pt x="109788" y="8184"/>
                </a:lnTo>
                <a:lnTo>
                  <a:pt x="65721" y="30975"/>
                </a:lnTo>
                <a:lnTo>
                  <a:pt x="30972" y="65727"/>
                </a:lnTo>
                <a:lnTo>
                  <a:pt x="8183" y="109793"/>
                </a:lnTo>
                <a:lnTo>
                  <a:pt x="0" y="160528"/>
                </a:lnTo>
                <a:lnTo>
                  <a:pt x="0" y="802640"/>
                </a:lnTo>
                <a:lnTo>
                  <a:pt x="8183" y="853374"/>
                </a:lnTo>
                <a:lnTo>
                  <a:pt x="30972" y="897440"/>
                </a:lnTo>
                <a:lnTo>
                  <a:pt x="65721" y="932192"/>
                </a:lnTo>
                <a:lnTo>
                  <a:pt x="109788" y="954983"/>
                </a:lnTo>
                <a:lnTo>
                  <a:pt x="160527" y="963168"/>
                </a:lnTo>
                <a:lnTo>
                  <a:pt x="2914904" y="963168"/>
                </a:lnTo>
                <a:lnTo>
                  <a:pt x="2965638" y="954983"/>
                </a:lnTo>
                <a:lnTo>
                  <a:pt x="3009704" y="932192"/>
                </a:lnTo>
                <a:lnTo>
                  <a:pt x="3044456" y="897440"/>
                </a:lnTo>
                <a:lnTo>
                  <a:pt x="3067247" y="853374"/>
                </a:lnTo>
                <a:lnTo>
                  <a:pt x="3075431" y="802640"/>
                </a:lnTo>
                <a:lnTo>
                  <a:pt x="3075431" y="160528"/>
                </a:lnTo>
                <a:lnTo>
                  <a:pt x="3067247" y="109793"/>
                </a:lnTo>
                <a:lnTo>
                  <a:pt x="3044456" y="65727"/>
                </a:lnTo>
                <a:lnTo>
                  <a:pt x="3009704" y="30975"/>
                </a:lnTo>
                <a:lnTo>
                  <a:pt x="2965638" y="8184"/>
                </a:lnTo>
                <a:lnTo>
                  <a:pt x="2914904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2859" y="2577820"/>
            <a:ext cx="2929890" cy="8102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750"/>
              </a:spcBef>
            </a:pPr>
            <a:r>
              <a:rPr sz="1600" b="1" dirty="0">
                <a:solidFill>
                  <a:srgbClr val="0D2944"/>
                </a:solidFill>
                <a:latin typeface="Arial"/>
                <a:cs typeface="Arial"/>
              </a:rPr>
              <a:t>David</a:t>
            </a:r>
            <a:r>
              <a:rPr sz="1600" b="1" spc="5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D2944"/>
                </a:solidFill>
                <a:latin typeface="Arial"/>
                <a:cs typeface="Arial"/>
              </a:rPr>
              <a:t>Brandon-Friedman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Policy</a:t>
            </a:r>
            <a:r>
              <a:rPr sz="1300" b="1" spc="-3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&amp;</a:t>
            </a:r>
            <a:r>
              <a:rPr sz="1300" b="1" spc="-5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Strategic</a:t>
            </a:r>
            <a:r>
              <a:rPr sz="1300" b="1" spc="-1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Initiatives</a:t>
            </a:r>
            <a:r>
              <a:rPr sz="1300" b="1" spc="15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D2944"/>
                </a:solidFill>
                <a:latin typeface="Arial"/>
                <a:cs typeface="Arial"/>
              </a:rPr>
              <a:t>Director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900" b="1" dirty="0">
                <a:solidFill>
                  <a:srgbClr val="0D2944"/>
                </a:solidFill>
                <a:latin typeface="Arial"/>
                <a:cs typeface="Arial"/>
              </a:rPr>
              <a:t>100%</a:t>
            </a:r>
            <a:r>
              <a:rPr sz="900" b="1" spc="-2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D2944"/>
                </a:solidFill>
                <a:latin typeface="Arial"/>
                <a:cs typeface="Arial"/>
              </a:rPr>
              <a:t>State</a:t>
            </a:r>
            <a:r>
              <a:rPr sz="900" b="1" spc="-25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D2944"/>
                </a:solidFill>
                <a:latin typeface="Arial"/>
                <a:cs typeface="Arial"/>
              </a:rPr>
              <a:t>Funded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84335" y="2511551"/>
            <a:ext cx="3072765" cy="960119"/>
          </a:xfrm>
          <a:custGeom>
            <a:avLst/>
            <a:gdLst/>
            <a:ahLst/>
            <a:cxnLst/>
            <a:rect l="l" t="t" r="r" b="b"/>
            <a:pathLst>
              <a:path w="3072765" h="960120">
                <a:moveTo>
                  <a:pt x="2912364" y="0"/>
                </a:moveTo>
                <a:lnTo>
                  <a:pt x="160020" y="0"/>
                </a:ln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20"/>
                </a:lnTo>
                <a:lnTo>
                  <a:pt x="0" y="800100"/>
                </a:lnTo>
                <a:lnTo>
                  <a:pt x="8156" y="850684"/>
                </a:lnTo>
                <a:lnTo>
                  <a:pt x="30870" y="894612"/>
                </a:lnTo>
                <a:lnTo>
                  <a:pt x="65507" y="929249"/>
                </a:lnTo>
                <a:lnTo>
                  <a:pt x="109435" y="951963"/>
                </a:lnTo>
                <a:lnTo>
                  <a:pt x="160020" y="960120"/>
                </a:lnTo>
                <a:lnTo>
                  <a:pt x="2912364" y="960120"/>
                </a:lnTo>
                <a:lnTo>
                  <a:pt x="2962948" y="951963"/>
                </a:lnTo>
                <a:lnTo>
                  <a:pt x="3006876" y="929249"/>
                </a:lnTo>
                <a:lnTo>
                  <a:pt x="3041513" y="894612"/>
                </a:lnTo>
                <a:lnTo>
                  <a:pt x="3064227" y="850684"/>
                </a:lnTo>
                <a:lnTo>
                  <a:pt x="3072384" y="800100"/>
                </a:lnTo>
                <a:lnTo>
                  <a:pt x="3072384" y="160020"/>
                </a:lnTo>
                <a:lnTo>
                  <a:pt x="3064227" y="109435"/>
                </a:lnTo>
                <a:lnTo>
                  <a:pt x="3041513" y="65507"/>
                </a:lnTo>
                <a:lnTo>
                  <a:pt x="3006876" y="30870"/>
                </a:lnTo>
                <a:lnTo>
                  <a:pt x="2962948" y="8156"/>
                </a:lnTo>
                <a:lnTo>
                  <a:pt x="2912364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85326" y="2505451"/>
            <a:ext cx="2470150" cy="810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45"/>
              </a:spcBef>
            </a:pPr>
            <a:r>
              <a:rPr sz="1600" b="1" dirty="0">
                <a:solidFill>
                  <a:srgbClr val="0D2944"/>
                </a:solidFill>
                <a:latin typeface="Arial"/>
                <a:cs typeface="Arial"/>
              </a:rPr>
              <a:t>Constance</a:t>
            </a:r>
            <a:r>
              <a:rPr sz="1600" b="1" spc="-7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D2944"/>
                </a:solidFill>
                <a:latin typeface="Arial"/>
                <a:cs typeface="Arial"/>
              </a:rPr>
              <a:t>Young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Outreach</a:t>
            </a:r>
            <a:r>
              <a:rPr sz="1300" b="1" spc="-3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and</a:t>
            </a:r>
            <a:r>
              <a:rPr sz="1300" b="1" spc="-45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Training</a:t>
            </a:r>
            <a:r>
              <a:rPr sz="1300" b="1" spc="-3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D2944"/>
                </a:solidFill>
                <a:latin typeface="Arial"/>
                <a:cs typeface="Arial"/>
              </a:rPr>
              <a:t>Director</a:t>
            </a:r>
            <a:endParaRPr sz="13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455"/>
              </a:spcBef>
            </a:pPr>
            <a:r>
              <a:rPr sz="900" b="1" dirty="0">
                <a:solidFill>
                  <a:srgbClr val="0D2944"/>
                </a:solidFill>
                <a:latin typeface="Arial"/>
                <a:cs typeface="Arial"/>
              </a:rPr>
              <a:t>100%</a:t>
            </a:r>
            <a:r>
              <a:rPr sz="900" b="1" spc="-25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D2944"/>
                </a:solidFill>
                <a:latin typeface="Arial"/>
                <a:cs typeface="Arial"/>
              </a:rPr>
              <a:t>Part C</a:t>
            </a:r>
            <a:r>
              <a:rPr sz="900" b="1" spc="-2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D2944"/>
                </a:solidFill>
                <a:latin typeface="Arial"/>
                <a:cs typeface="Arial"/>
              </a:rPr>
              <a:t>Funded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95800" y="2511551"/>
            <a:ext cx="3072765" cy="960119"/>
          </a:xfrm>
          <a:custGeom>
            <a:avLst/>
            <a:gdLst/>
            <a:ahLst/>
            <a:cxnLst/>
            <a:rect l="l" t="t" r="r" b="b"/>
            <a:pathLst>
              <a:path w="3072765" h="960120">
                <a:moveTo>
                  <a:pt x="2912364" y="0"/>
                </a:moveTo>
                <a:lnTo>
                  <a:pt x="160020" y="0"/>
                </a:lnTo>
                <a:lnTo>
                  <a:pt x="109435" y="8156"/>
                </a:lnTo>
                <a:lnTo>
                  <a:pt x="65507" y="30870"/>
                </a:lnTo>
                <a:lnTo>
                  <a:pt x="30870" y="65507"/>
                </a:lnTo>
                <a:lnTo>
                  <a:pt x="8156" y="109435"/>
                </a:lnTo>
                <a:lnTo>
                  <a:pt x="0" y="160020"/>
                </a:lnTo>
                <a:lnTo>
                  <a:pt x="0" y="800100"/>
                </a:lnTo>
                <a:lnTo>
                  <a:pt x="8156" y="850684"/>
                </a:lnTo>
                <a:lnTo>
                  <a:pt x="30870" y="894612"/>
                </a:lnTo>
                <a:lnTo>
                  <a:pt x="65507" y="929249"/>
                </a:lnTo>
                <a:lnTo>
                  <a:pt x="109435" y="951963"/>
                </a:lnTo>
                <a:lnTo>
                  <a:pt x="160020" y="960120"/>
                </a:lnTo>
                <a:lnTo>
                  <a:pt x="2912364" y="960120"/>
                </a:lnTo>
                <a:lnTo>
                  <a:pt x="2962948" y="951963"/>
                </a:lnTo>
                <a:lnTo>
                  <a:pt x="3006876" y="929249"/>
                </a:lnTo>
                <a:lnTo>
                  <a:pt x="3041513" y="894612"/>
                </a:lnTo>
                <a:lnTo>
                  <a:pt x="3064227" y="850684"/>
                </a:lnTo>
                <a:lnTo>
                  <a:pt x="3072383" y="800100"/>
                </a:lnTo>
                <a:lnTo>
                  <a:pt x="3072383" y="160020"/>
                </a:lnTo>
                <a:lnTo>
                  <a:pt x="3064227" y="109435"/>
                </a:lnTo>
                <a:lnTo>
                  <a:pt x="3041513" y="65507"/>
                </a:lnTo>
                <a:lnTo>
                  <a:pt x="3006876" y="30870"/>
                </a:lnTo>
                <a:lnTo>
                  <a:pt x="2962948" y="8156"/>
                </a:lnTo>
                <a:lnTo>
                  <a:pt x="2912364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55285" y="2505451"/>
            <a:ext cx="2156460" cy="810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600" b="1" dirty="0">
                <a:solidFill>
                  <a:srgbClr val="0D2944"/>
                </a:solidFill>
                <a:latin typeface="Arial"/>
                <a:cs typeface="Arial"/>
              </a:rPr>
              <a:t>Maggie</a:t>
            </a:r>
            <a:r>
              <a:rPr sz="1600" b="1" spc="-5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D2944"/>
                </a:solidFill>
                <a:latin typeface="Arial"/>
                <a:cs typeface="Arial"/>
              </a:rPr>
              <a:t>McCall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Quality</a:t>
            </a:r>
            <a:r>
              <a:rPr sz="1300" b="1" spc="-8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D2944"/>
                </a:solidFill>
                <a:latin typeface="Arial"/>
                <a:cs typeface="Arial"/>
              </a:rPr>
              <a:t>Assurance</a:t>
            </a:r>
            <a:r>
              <a:rPr sz="1300" b="1" spc="-25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D2944"/>
                </a:solidFill>
                <a:latin typeface="Arial"/>
                <a:cs typeface="Arial"/>
              </a:rPr>
              <a:t>Director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sz="900" b="1" dirty="0">
                <a:solidFill>
                  <a:srgbClr val="0D2944"/>
                </a:solidFill>
                <a:latin typeface="Arial"/>
                <a:cs typeface="Arial"/>
              </a:rPr>
              <a:t>100%</a:t>
            </a:r>
            <a:r>
              <a:rPr sz="900" b="1" spc="-20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D2944"/>
                </a:solidFill>
                <a:latin typeface="Arial"/>
                <a:cs typeface="Arial"/>
              </a:rPr>
              <a:t>State</a:t>
            </a:r>
            <a:r>
              <a:rPr sz="900" b="1" spc="-25" dirty="0">
                <a:solidFill>
                  <a:srgbClr val="0D2944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D2944"/>
                </a:solidFill>
                <a:latin typeface="Arial"/>
                <a:cs typeface="Arial"/>
              </a:rPr>
              <a:t>Funded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4120" y="4346447"/>
            <a:ext cx="2560320" cy="914400"/>
          </a:xfrm>
          <a:custGeom>
            <a:avLst/>
            <a:gdLst/>
            <a:ahLst/>
            <a:cxnLst/>
            <a:rect l="l" t="t" r="r" b="b"/>
            <a:pathLst>
              <a:path w="2560320" h="914400">
                <a:moveTo>
                  <a:pt x="240792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399"/>
                </a:lnTo>
                <a:lnTo>
                  <a:pt x="2407920" y="914399"/>
                </a:lnTo>
                <a:lnTo>
                  <a:pt x="2456102" y="906633"/>
                </a:lnTo>
                <a:lnTo>
                  <a:pt x="2497939" y="885005"/>
                </a:lnTo>
                <a:lnTo>
                  <a:pt x="2530925" y="852019"/>
                </a:lnTo>
                <a:lnTo>
                  <a:pt x="2552553" y="810182"/>
                </a:lnTo>
                <a:lnTo>
                  <a:pt x="2560320" y="762000"/>
                </a:lnTo>
                <a:lnTo>
                  <a:pt x="2560320" y="152400"/>
                </a:lnTo>
                <a:lnTo>
                  <a:pt x="2552553" y="104217"/>
                </a:lnTo>
                <a:lnTo>
                  <a:pt x="2530925" y="62380"/>
                </a:lnTo>
                <a:lnTo>
                  <a:pt x="2497939" y="29394"/>
                </a:lnTo>
                <a:lnTo>
                  <a:pt x="2456102" y="7766"/>
                </a:lnTo>
                <a:lnTo>
                  <a:pt x="24079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99097" y="4317562"/>
            <a:ext cx="2152650" cy="810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55"/>
              </a:spcBef>
            </a:pPr>
            <a:r>
              <a:rPr sz="1600" b="1" dirty="0">
                <a:solidFill>
                  <a:srgbClr val="12385C"/>
                </a:solidFill>
                <a:latin typeface="Arial"/>
                <a:cs typeface="Arial"/>
              </a:rPr>
              <a:t>Katherine</a:t>
            </a:r>
            <a:r>
              <a:rPr sz="1600" b="1" spc="-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2385C"/>
                </a:solidFill>
                <a:latin typeface="Arial"/>
                <a:cs typeface="Arial"/>
              </a:rPr>
              <a:t>Goodwell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Program</a:t>
            </a:r>
            <a:r>
              <a:rPr sz="1300" b="1" spc="-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Services</a:t>
            </a:r>
            <a:r>
              <a:rPr sz="1300" b="1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2385C"/>
                </a:solidFill>
                <a:latin typeface="Arial"/>
                <a:cs typeface="Arial"/>
              </a:rPr>
              <a:t>Manager</a:t>
            </a:r>
            <a:endParaRPr sz="13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445"/>
              </a:spcBef>
            </a:pP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100%</a:t>
            </a:r>
            <a:r>
              <a:rPr sz="900" b="1" spc="-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State</a:t>
            </a:r>
            <a:r>
              <a:rPr sz="900" b="1" spc="-10" dirty="0">
                <a:solidFill>
                  <a:srgbClr val="12385C"/>
                </a:solidFill>
                <a:latin typeface="Arial"/>
                <a:cs typeface="Arial"/>
              </a:rPr>
              <a:t> Funded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791" y="4346447"/>
            <a:ext cx="2560320" cy="914400"/>
          </a:xfrm>
          <a:custGeom>
            <a:avLst/>
            <a:gdLst/>
            <a:ahLst/>
            <a:cxnLst/>
            <a:rect l="l" t="t" r="r" b="b"/>
            <a:pathLst>
              <a:path w="2560320" h="914400">
                <a:moveTo>
                  <a:pt x="2407920" y="0"/>
                </a:moveTo>
                <a:lnTo>
                  <a:pt x="152400" y="0"/>
                </a:lnTo>
                <a:lnTo>
                  <a:pt x="104231" y="7766"/>
                </a:lnTo>
                <a:lnTo>
                  <a:pt x="62396" y="29394"/>
                </a:lnTo>
                <a:lnTo>
                  <a:pt x="29405" y="62380"/>
                </a:lnTo>
                <a:lnTo>
                  <a:pt x="7769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9" y="810182"/>
                </a:lnTo>
                <a:lnTo>
                  <a:pt x="29405" y="852019"/>
                </a:lnTo>
                <a:lnTo>
                  <a:pt x="62396" y="885005"/>
                </a:lnTo>
                <a:lnTo>
                  <a:pt x="104231" y="906633"/>
                </a:lnTo>
                <a:lnTo>
                  <a:pt x="152400" y="914399"/>
                </a:lnTo>
                <a:lnTo>
                  <a:pt x="2407920" y="914399"/>
                </a:lnTo>
                <a:lnTo>
                  <a:pt x="2456102" y="906633"/>
                </a:lnTo>
                <a:lnTo>
                  <a:pt x="2497939" y="885005"/>
                </a:lnTo>
                <a:lnTo>
                  <a:pt x="2530925" y="852019"/>
                </a:lnTo>
                <a:lnTo>
                  <a:pt x="2552553" y="810182"/>
                </a:lnTo>
                <a:lnTo>
                  <a:pt x="2560320" y="762000"/>
                </a:lnTo>
                <a:lnTo>
                  <a:pt x="2560320" y="152400"/>
                </a:lnTo>
                <a:lnTo>
                  <a:pt x="2552553" y="104217"/>
                </a:lnTo>
                <a:lnTo>
                  <a:pt x="2530925" y="62380"/>
                </a:lnTo>
                <a:lnTo>
                  <a:pt x="2497939" y="29394"/>
                </a:lnTo>
                <a:lnTo>
                  <a:pt x="2456102" y="7766"/>
                </a:lnTo>
                <a:lnTo>
                  <a:pt x="24079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6861" y="4317562"/>
            <a:ext cx="2310765" cy="810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55"/>
              </a:spcBef>
            </a:pPr>
            <a:r>
              <a:rPr sz="1600" b="1" dirty="0">
                <a:solidFill>
                  <a:srgbClr val="12385C"/>
                </a:solidFill>
                <a:latin typeface="Arial"/>
                <a:cs typeface="Arial"/>
              </a:rPr>
              <a:t>Barbara</a:t>
            </a:r>
            <a:r>
              <a:rPr sz="1600" b="1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2385C"/>
                </a:solidFill>
                <a:latin typeface="Arial"/>
                <a:cs typeface="Arial"/>
              </a:rPr>
              <a:t>Sanders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Family</a:t>
            </a:r>
            <a:r>
              <a:rPr sz="1300" b="1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Engagement</a:t>
            </a:r>
            <a:r>
              <a:rPr sz="1300" b="1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2385C"/>
                </a:solidFill>
                <a:latin typeface="Arial"/>
                <a:cs typeface="Arial"/>
              </a:rPr>
              <a:t>Manager</a:t>
            </a:r>
            <a:endParaRPr sz="13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445"/>
              </a:spcBef>
            </a:pP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100%</a:t>
            </a:r>
            <a:r>
              <a:rPr sz="900" b="1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Part C</a:t>
            </a:r>
            <a:r>
              <a:rPr sz="900" b="1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2385C"/>
                </a:solidFill>
                <a:latin typeface="Arial"/>
                <a:cs typeface="Arial"/>
              </a:rPr>
              <a:t>Funded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058656" y="4346447"/>
            <a:ext cx="2560320" cy="914400"/>
          </a:xfrm>
          <a:custGeom>
            <a:avLst/>
            <a:gdLst/>
            <a:ahLst/>
            <a:cxnLst/>
            <a:rect l="l" t="t" r="r" b="b"/>
            <a:pathLst>
              <a:path w="2560320" h="914400">
                <a:moveTo>
                  <a:pt x="2407920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399"/>
                </a:lnTo>
                <a:lnTo>
                  <a:pt x="2407920" y="914399"/>
                </a:lnTo>
                <a:lnTo>
                  <a:pt x="2456102" y="906633"/>
                </a:lnTo>
                <a:lnTo>
                  <a:pt x="2497939" y="885005"/>
                </a:lnTo>
                <a:lnTo>
                  <a:pt x="2530925" y="852019"/>
                </a:lnTo>
                <a:lnTo>
                  <a:pt x="2552553" y="810182"/>
                </a:lnTo>
                <a:lnTo>
                  <a:pt x="2560320" y="762000"/>
                </a:lnTo>
                <a:lnTo>
                  <a:pt x="2560320" y="152400"/>
                </a:lnTo>
                <a:lnTo>
                  <a:pt x="2552553" y="104217"/>
                </a:lnTo>
                <a:lnTo>
                  <a:pt x="2530925" y="62380"/>
                </a:lnTo>
                <a:lnTo>
                  <a:pt x="2497939" y="29394"/>
                </a:lnTo>
                <a:lnTo>
                  <a:pt x="2456102" y="7766"/>
                </a:lnTo>
                <a:lnTo>
                  <a:pt x="24079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639045" y="4318756"/>
            <a:ext cx="1403350" cy="8102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600" b="1" dirty="0">
                <a:solidFill>
                  <a:srgbClr val="12385C"/>
                </a:solidFill>
                <a:latin typeface="Arial"/>
                <a:cs typeface="Arial"/>
              </a:rPr>
              <a:t>Amy</a:t>
            </a:r>
            <a:r>
              <a:rPr sz="1600" b="1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2385C"/>
                </a:solidFill>
                <a:latin typeface="Arial"/>
                <a:cs typeface="Arial"/>
              </a:rPr>
              <a:t>Torres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300" b="1" dirty="0">
                <a:solidFill>
                  <a:srgbClr val="12385C"/>
                </a:solidFill>
                <a:latin typeface="Arial"/>
                <a:cs typeface="Arial"/>
              </a:rPr>
              <a:t>Training</a:t>
            </a:r>
            <a:r>
              <a:rPr sz="1300" b="1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2385C"/>
                </a:solidFill>
                <a:latin typeface="Arial"/>
                <a:cs typeface="Arial"/>
              </a:rPr>
              <a:t>Manager</a:t>
            </a:r>
            <a:endParaRPr sz="13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450"/>
              </a:spcBef>
            </a:pP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100%</a:t>
            </a:r>
            <a:r>
              <a:rPr sz="900" b="1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2385C"/>
                </a:solidFill>
                <a:latin typeface="Arial"/>
                <a:cs typeface="Arial"/>
              </a:rPr>
              <a:t>Part C</a:t>
            </a:r>
            <a:r>
              <a:rPr sz="900" b="1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12385C"/>
                </a:solidFill>
                <a:latin typeface="Arial"/>
                <a:cs typeface="Arial"/>
              </a:rPr>
              <a:t>Funded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42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48513" y="272923"/>
            <a:ext cx="4142740" cy="817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0C1652"/>
                </a:solidFill>
              </a:rPr>
              <a:t>Bureau</a:t>
            </a:r>
            <a:r>
              <a:rPr sz="2600" spc="-85" dirty="0">
                <a:solidFill>
                  <a:srgbClr val="0C1652"/>
                </a:solidFill>
              </a:rPr>
              <a:t> </a:t>
            </a:r>
            <a:r>
              <a:rPr sz="2600" dirty="0">
                <a:solidFill>
                  <a:srgbClr val="0C1652"/>
                </a:solidFill>
              </a:rPr>
              <a:t>of</a:t>
            </a:r>
            <a:r>
              <a:rPr sz="2600" spc="-50" dirty="0">
                <a:solidFill>
                  <a:srgbClr val="0C1652"/>
                </a:solidFill>
              </a:rPr>
              <a:t> </a:t>
            </a:r>
            <a:r>
              <a:rPr sz="2600" spc="-10" dirty="0">
                <a:solidFill>
                  <a:srgbClr val="0C1652"/>
                </a:solidFill>
              </a:rPr>
              <a:t>Child </a:t>
            </a:r>
            <a:r>
              <a:rPr sz="2600" dirty="0">
                <a:solidFill>
                  <a:srgbClr val="0C1652"/>
                </a:solidFill>
              </a:rPr>
              <a:t>Development</a:t>
            </a:r>
            <a:r>
              <a:rPr sz="2600" spc="-175" dirty="0">
                <a:solidFill>
                  <a:srgbClr val="0C1652"/>
                </a:solidFill>
              </a:rPr>
              <a:t> </a:t>
            </a:r>
            <a:r>
              <a:rPr sz="2600" spc="-10" dirty="0">
                <a:solidFill>
                  <a:srgbClr val="0C1652"/>
                </a:solidFill>
              </a:rPr>
              <a:t>Services</a:t>
            </a:r>
            <a:endParaRPr sz="2600"/>
          </a:p>
        </p:txBody>
      </p:sp>
      <p:sp>
        <p:nvSpPr>
          <p:cNvPr id="28" name="object 28"/>
          <p:cNvSpPr txBox="1"/>
          <p:nvPr/>
        </p:nvSpPr>
        <p:spPr>
          <a:xfrm>
            <a:off x="248513" y="1462277"/>
            <a:ext cx="2978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0D2944"/>
                </a:solidFill>
                <a:latin typeface="Verdana"/>
                <a:cs typeface="Verdana"/>
              </a:rPr>
              <a:t>Organizational</a:t>
            </a:r>
            <a:r>
              <a:rPr sz="2000" b="1" spc="-95" dirty="0">
                <a:solidFill>
                  <a:srgbClr val="0D2944"/>
                </a:solidFill>
                <a:latin typeface="Verdana"/>
                <a:cs typeface="Verdana"/>
              </a:rPr>
              <a:t> </a:t>
            </a:r>
            <a:r>
              <a:rPr sz="2000" b="1" spc="-20" dirty="0">
                <a:solidFill>
                  <a:srgbClr val="0D2944"/>
                </a:solidFill>
                <a:latin typeface="Verdana"/>
                <a:cs typeface="Verdana"/>
              </a:rPr>
              <a:t>Chart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2055" y="5717844"/>
            <a:ext cx="792860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95" dirty="0">
                <a:solidFill>
                  <a:srgbClr val="12385C"/>
                </a:solidFill>
                <a:latin typeface="Calibri"/>
                <a:cs typeface="Calibri"/>
              </a:rPr>
              <a:t>Note:</a:t>
            </a:r>
            <a:r>
              <a:rPr sz="1600" spc="-20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12385C"/>
                </a:solidFill>
                <a:latin typeface="Calibri"/>
                <a:cs typeface="Calibri"/>
              </a:rPr>
              <a:t>All</a:t>
            </a:r>
            <a:r>
              <a:rPr sz="1600" spc="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12385C"/>
                </a:solidFill>
                <a:latin typeface="Calibri"/>
                <a:cs typeface="Calibri"/>
              </a:rPr>
              <a:t>BCDS</a:t>
            </a:r>
            <a:r>
              <a:rPr sz="1600" dirty="0">
                <a:solidFill>
                  <a:srgbClr val="12385C"/>
                </a:solidFill>
                <a:latin typeface="Calibri"/>
                <a:cs typeface="Calibri"/>
              </a:rPr>
              <a:t> staff</a:t>
            </a:r>
            <a:r>
              <a:rPr sz="1600" spc="-20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12385C"/>
                </a:solidFill>
                <a:latin typeface="Calibri"/>
                <a:cs typeface="Calibri"/>
              </a:rPr>
              <a:t>are</a:t>
            </a:r>
            <a:r>
              <a:rPr sz="1600" spc="4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125" dirty="0">
                <a:solidFill>
                  <a:srgbClr val="12385C"/>
                </a:solidFill>
                <a:latin typeface="Calibri"/>
                <a:cs typeface="Calibri"/>
              </a:rPr>
              <a:t>100%</a:t>
            </a:r>
            <a:r>
              <a:rPr sz="1600" spc="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12385C"/>
                </a:solidFill>
                <a:latin typeface="Calibri"/>
                <a:cs typeface="Calibri"/>
              </a:rPr>
              <a:t>dedicated</a:t>
            </a:r>
            <a:r>
              <a:rPr sz="1600" spc="-1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12385C"/>
                </a:solidFill>
                <a:latin typeface="Calibri"/>
                <a:cs typeface="Calibri"/>
              </a:rPr>
              <a:t>to</a:t>
            </a:r>
            <a:r>
              <a:rPr sz="1600" spc="2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12385C"/>
                </a:solidFill>
                <a:latin typeface="Calibri"/>
                <a:cs typeface="Calibri"/>
              </a:rPr>
              <a:t>the</a:t>
            </a:r>
            <a:r>
              <a:rPr sz="1600" spc="-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12385C"/>
                </a:solidFill>
                <a:latin typeface="Calibri"/>
                <a:cs typeface="Calibri"/>
              </a:rPr>
              <a:t>First</a:t>
            </a:r>
            <a:r>
              <a:rPr sz="1600" spc="-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12385C"/>
                </a:solidFill>
                <a:latin typeface="Calibri"/>
                <a:cs typeface="Calibri"/>
              </a:rPr>
              <a:t>Steps</a:t>
            </a:r>
            <a:r>
              <a:rPr sz="1600" spc="-10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12385C"/>
                </a:solidFill>
                <a:latin typeface="Calibri"/>
                <a:cs typeface="Calibri"/>
              </a:rPr>
              <a:t>Early</a:t>
            </a:r>
            <a:r>
              <a:rPr sz="1600" spc="-20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12385C"/>
                </a:solidFill>
                <a:latin typeface="Calibri"/>
                <a:cs typeface="Calibri"/>
              </a:rPr>
              <a:t>Intervention</a:t>
            </a:r>
            <a:r>
              <a:rPr sz="1600" spc="-25" dirty="0">
                <a:solidFill>
                  <a:srgbClr val="12385C"/>
                </a:solidFill>
                <a:latin typeface="Calibri"/>
                <a:cs typeface="Calibri"/>
              </a:rPr>
              <a:t> </a:t>
            </a:r>
            <a:r>
              <a:rPr sz="1600" spc="90" dirty="0">
                <a:solidFill>
                  <a:srgbClr val="12385C"/>
                </a:solidFill>
                <a:latin typeface="Calibri"/>
                <a:cs typeface="Calibri"/>
              </a:rPr>
              <a:t>program.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728" y="76200"/>
              <a:ext cx="11963400" cy="1033780"/>
            </a:xfrm>
            <a:custGeom>
              <a:avLst/>
              <a:gdLst/>
              <a:ahLst/>
              <a:cxnLst/>
              <a:rect l="l" t="t" r="r" b="b"/>
              <a:pathLst>
                <a:path w="11963400" h="1033780">
                  <a:moveTo>
                    <a:pt x="11860022" y="0"/>
                  </a:moveTo>
                  <a:lnTo>
                    <a:pt x="103327" y="0"/>
                  </a:lnTo>
                  <a:lnTo>
                    <a:pt x="63109" y="8116"/>
                  </a:lnTo>
                  <a:lnTo>
                    <a:pt x="30265" y="30257"/>
                  </a:lnTo>
                  <a:lnTo>
                    <a:pt x="8120" y="63115"/>
                  </a:lnTo>
                  <a:lnTo>
                    <a:pt x="0" y="103377"/>
                  </a:lnTo>
                  <a:lnTo>
                    <a:pt x="0" y="929894"/>
                  </a:lnTo>
                  <a:lnTo>
                    <a:pt x="8120" y="970156"/>
                  </a:lnTo>
                  <a:lnTo>
                    <a:pt x="30265" y="1003014"/>
                  </a:lnTo>
                  <a:lnTo>
                    <a:pt x="63109" y="1025155"/>
                  </a:lnTo>
                  <a:lnTo>
                    <a:pt x="103327" y="1033272"/>
                  </a:lnTo>
                  <a:lnTo>
                    <a:pt x="11860022" y="1033272"/>
                  </a:lnTo>
                  <a:lnTo>
                    <a:pt x="11900284" y="1025155"/>
                  </a:lnTo>
                  <a:lnTo>
                    <a:pt x="11933142" y="1003014"/>
                  </a:lnTo>
                  <a:lnTo>
                    <a:pt x="11955283" y="970156"/>
                  </a:lnTo>
                  <a:lnTo>
                    <a:pt x="11963400" y="929894"/>
                  </a:lnTo>
                  <a:lnTo>
                    <a:pt x="11963400" y="103377"/>
                  </a:lnTo>
                  <a:lnTo>
                    <a:pt x="11955283" y="63115"/>
                  </a:lnTo>
                  <a:lnTo>
                    <a:pt x="11933142" y="30257"/>
                  </a:lnTo>
                  <a:lnTo>
                    <a:pt x="11900284" y="8116"/>
                  </a:lnTo>
                  <a:lnTo>
                    <a:pt x="11860022" y="0"/>
                  </a:lnTo>
                  <a:close/>
                </a:path>
              </a:pathLst>
            </a:custGeom>
            <a:solidFill>
              <a:srgbClr val="113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728" y="76200"/>
              <a:ext cx="11963400" cy="1033780"/>
            </a:xfrm>
            <a:custGeom>
              <a:avLst/>
              <a:gdLst/>
              <a:ahLst/>
              <a:cxnLst/>
              <a:rect l="l" t="t" r="r" b="b"/>
              <a:pathLst>
                <a:path w="11963400" h="1033780">
                  <a:moveTo>
                    <a:pt x="0" y="103377"/>
                  </a:moveTo>
                  <a:lnTo>
                    <a:pt x="8120" y="63115"/>
                  </a:lnTo>
                  <a:lnTo>
                    <a:pt x="30265" y="30257"/>
                  </a:lnTo>
                  <a:lnTo>
                    <a:pt x="63109" y="8116"/>
                  </a:lnTo>
                  <a:lnTo>
                    <a:pt x="103327" y="0"/>
                  </a:lnTo>
                  <a:lnTo>
                    <a:pt x="11860022" y="0"/>
                  </a:lnTo>
                  <a:lnTo>
                    <a:pt x="11900284" y="8116"/>
                  </a:lnTo>
                  <a:lnTo>
                    <a:pt x="11933142" y="30257"/>
                  </a:lnTo>
                  <a:lnTo>
                    <a:pt x="11955283" y="63115"/>
                  </a:lnTo>
                  <a:lnTo>
                    <a:pt x="11963400" y="103377"/>
                  </a:lnTo>
                  <a:lnTo>
                    <a:pt x="11963400" y="929894"/>
                  </a:lnTo>
                  <a:lnTo>
                    <a:pt x="11955283" y="970156"/>
                  </a:lnTo>
                  <a:lnTo>
                    <a:pt x="11933142" y="1003014"/>
                  </a:lnTo>
                  <a:lnTo>
                    <a:pt x="11900284" y="1025155"/>
                  </a:lnTo>
                  <a:lnTo>
                    <a:pt x="11860022" y="1033272"/>
                  </a:lnTo>
                  <a:lnTo>
                    <a:pt x="103327" y="1033272"/>
                  </a:lnTo>
                  <a:lnTo>
                    <a:pt x="63109" y="1025155"/>
                  </a:lnTo>
                  <a:lnTo>
                    <a:pt x="30265" y="1003014"/>
                  </a:lnTo>
                  <a:lnTo>
                    <a:pt x="8120" y="970156"/>
                  </a:lnTo>
                  <a:lnTo>
                    <a:pt x="0" y="929894"/>
                  </a:lnTo>
                  <a:lnTo>
                    <a:pt x="0" y="10337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5"/>
              </a:spcBef>
            </a:pPr>
            <a:r>
              <a:rPr sz="4500" b="0" dirty="0">
                <a:solidFill>
                  <a:srgbClr val="FFFFFF"/>
                </a:solidFill>
                <a:latin typeface="Arial"/>
                <a:cs typeface="Arial"/>
              </a:rPr>
              <a:t>Indiana</a:t>
            </a:r>
            <a:r>
              <a:rPr sz="4500" b="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4500" b="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0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sz="4500" b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0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45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0" dirty="0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sz="4500" b="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b="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4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968" y="1258824"/>
            <a:ext cx="2255520" cy="5523230"/>
          </a:xfrm>
          <a:custGeom>
            <a:avLst/>
            <a:gdLst/>
            <a:ahLst/>
            <a:cxnLst/>
            <a:rect l="l" t="t" r="r" b="b"/>
            <a:pathLst>
              <a:path w="2255520" h="5523230">
                <a:moveTo>
                  <a:pt x="2029968" y="0"/>
                </a:moveTo>
                <a:lnTo>
                  <a:pt x="225552" y="0"/>
                </a:lnTo>
                <a:lnTo>
                  <a:pt x="180093" y="4581"/>
                </a:lnTo>
                <a:lnTo>
                  <a:pt x="137754" y="17722"/>
                </a:lnTo>
                <a:lnTo>
                  <a:pt x="99441" y="38515"/>
                </a:lnTo>
                <a:lnTo>
                  <a:pt x="66060" y="66055"/>
                </a:lnTo>
                <a:lnTo>
                  <a:pt x="38519" y="99435"/>
                </a:lnTo>
                <a:lnTo>
                  <a:pt x="17724" y="137749"/>
                </a:lnTo>
                <a:lnTo>
                  <a:pt x="4582" y="180090"/>
                </a:lnTo>
                <a:lnTo>
                  <a:pt x="0" y="225551"/>
                </a:lnTo>
                <a:lnTo>
                  <a:pt x="0" y="5297424"/>
                </a:lnTo>
                <a:lnTo>
                  <a:pt x="4582" y="5342882"/>
                </a:lnTo>
                <a:lnTo>
                  <a:pt x="17724" y="5385221"/>
                </a:lnTo>
                <a:lnTo>
                  <a:pt x="38519" y="5423534"/>
                </a:lnTo>
                <a:lnTo>
                  <a:pt x="66060" y="5456915"/>
                </a:lnTo>
                <a:lnTo>
                  <a:pt x="99441" y="5484456"/>
                </a:lnTo>
                <a:lnTo>
                  <a:pt x="137754" y="5505251"/>
                </a:lnTo>
                <a:lnTo>
                  <a:pt x="180093" y="5518393"/>
                </a:lnTo>
                <a:lnTo>
                  <a:pt x="225552" y="5522976"/>
                </a:lnTo>
                <a:lnTo>
                  <a:pt x="2029968" y="5522976"/>
                </a:lnTo>
                <a:lnTo>
                  <a:pt x="2075429" y="5518393"/>
                </a:lnTo>
                <a:lnTo>
                  <a:pt x="2117770" y="5505251"/>
                </a:lnTo>
                <a:lnTo>
                  <a:pt x="2156084" y="5484456"/>
                </a:lnTo>
                <a:lnTo>
                  <a:pt x="2189464" y="5456915"/>
                </a:lnTo>
                <a:lnTo>
                  <a:pt x="2217004" y="5423534"/>
                </a:lnTo>
                <a:lnTo>
                  <a:pt x="2237797" y="5385221"/>
                </a:lnTo>
                <a:lnTo>
                  <a:pt x="2250938" y="5342882"/>
                </a:lnTo>
                <a:lnTo>
                  <a:pt x="2255520" y="5297424"/>
                </a:lnTo>
                <a:lnTo>
                  <a:pt x="2255520" y="225551"/>
                </a:lnTo>
                <a:lnTo>
                  <a:pt x="2250938" y="180090"/>
                </a:lnTo>
                <a:lnTo>
                  <a:pt x="2237797" y="137749"/>
                </a:lnTo>
                <a:lnTo>
                  <a:pt x="2217004" y="99435"/>
                </a:lnTo>
                <a:lnTo>
                  <a:pt x="2189464" y="66055"/>
                </a:lnTo>
                <a:lnTo>
                  <a:pt x="2156084" y="38515"/>
                </a:lnTo>
                <a:lnTo>
                  <a:pt x="2117770" y="17722"/>
                </a:lnTo>
                <a:lnTo>
                  <a:pt x="2075429" y="4581"/>
                </a:lnTo>
                <a:lnTo>
                  <a:pt x="2029968" y="0"/>
                </a:lnTo>
                <a:close/>
              </a:path>
            </a:pathLst>
          </a:custGeom>
          <a:solidFill>
            <a:srgbClr val="CCC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6555" y="1314450"/>
            <a:ext cx="1949450" cy="1503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290"/>
              </a:lnSpc>
              <a:spcBef>
                <a:spcPts val="90"/>
              </a:spcBef>
            </a:pP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System</a:t>
            </a:r>
            <a:r>
              <a:rPr sz="2000" spc="-3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Points</a:t>
            </a:r>
            <a:r>
              <a:rPr sz="2000" spc="-6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1375B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R="81280" algn="ctr">
              <a:lnSpc>
                <a:spcPts val="2290"/>
              </a:lnSpc>
            </a:pP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Entry </a:t>
            </a:r>
            <a:r>
              <a:rPr sz="2000" spc="-50" dirty="0">
                <a:solidFill>
                  <a:srgbClr val="11375B"/>
                </a:solidFill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L="12700" marR="5080" indent="-635" algn="ctr">
              <a:lnSpc>
                <a:spcPts val="2060"/>
              </a:lnSpc>
              <a:spcBef>
                <a:spcPts val="880"/>
              </a:spcBef>
            </a:pP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Local</a:t>
            </a:r>
            <a:r>
              <a:rPr sz="2000" spc="-6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Planning </a:t>
            </a: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Coordinating </a:t>
            </a: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Councils</a:t>
            </a:r>
            <a:r>
              <a:rPr sz="2000" spc="-8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(LPCC)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" y="2916935"/>
            <a:ext cx="1804670" cy="805180"/>
          </a:xfrm>
          <a:custGeom>
            <a:avLst/>
            <a:gdLst/>
            <a:ahLst/>
            <a:cxnLst/>
            <a:rect l="l" t="t" r="r" b="b"/>
            <a:pathLst>
              <a:path w="1804670" h="805179">
                <a:moveTo>
                  <a:pt x="1723898" y="0"/>
                </a:moveTo>
                <a:lnTo>
                  <a:pt x="80467" y="0"/>
                </a:lnTo>
                <a:lnTo>
                  <a:pt x="49147" y="6330"/>
                </a:lnTo>
                <a:lnTo>
                  <a:pt x="23569" y="23590"/>
                </a:lnTo>
                <a:lnTo>
                  <a:pt x="6324" y="49184"/>
                </a:lnTo>
                <a:lnTo>
                  <a:pt x="0" y="80517"/>
                </a:lnTo>
                <a:lnTo>
                  <a:pt x="0" y="724153"/>
                </a:lnTo>
                <a:lnTo>
                  <a:pt x="6324" y="755487"/>
                </a:lnTo>
                <a:lnTo>
                  <a:pt x="23569" y="781081"/>
                </a:lnTo>
                <a:lnTo>
                  <a:pt x="49147" y="798341"/>
                </a:lnTo>
                <a:lnTo>
                  <a:pt x="80467" y="804671"/>
                </a:lnTo>
                <a:lnTo>
                  <a:pt x="1723898" y="804671"/>
                </a:lnTo>
                <a:lnTo>
                  <a:pt x="1755231" y="798341"/>
                </a:lnTo>
                <a:lnTo>
                  <a:pt x="1780825" y="781081"/>
                </a:lnTo>
                <a:lnTo>
                  <a:pt x="1798085" y="755487"/>
                </a:lnTo>
                <a:lnTo>
                  <a:pt x="1804416" y="724153"/>
                </a:lnTo>
                <a:lnTo>
                  <a:pt x="1804416" y="80517"/>
                </a:lnTo>
                <a:lnTo>
                  <a:pt x="1798085" y="49184"/>
                </a:lnTo>
                <a:lnTo>
                  <a:pt x="1780825" y="23590"/>
                </a:lnTo>
                <a:lnTo>
                  <a:pt x="1755231" y="6330"/>
                </a:lnTo>
                <a:lnTo>
                  <a:pt x="1723898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031" y="3109341"/>
            <a:ext cx="1482090" cy="3937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68935" marR="5080" indent="-356870">
              <a:lnSpc>
                <a:spcPts val="1340"/>
              </a:lnSpc>
              <a:spcBef>
                <a:spcPts val="320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Find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520" y="3843528"/>
            <a:ext cx="1804670" cy="805180"/>
          </a:xfrm>
          <a:custGeom>
            <a:avLst/>
            <a:gdLst/>
            <a:ahLst/>
            <a:cxnLst/>
            <a:rect l="l" t="t" r="r" b="b"/>
            <a:pathLst>
              <a:path w="1804670" h="805179">
                <a:moveTo>
                  <a:pt x="1723898" y="0"/>
                </a:moveTo>
                <a:lnTo>
                  <a:pt x="80467" y="0"/>
                </a:lnTo>
                <a:lnTo>
                  <a:pt x="49147" y="6330"/>
                </a:lnTo>
                <a:lnTo>
                  <a:pt x="23569" y="23590"/>
                </a:lnTo>
                <a:lnTo>
                  <a:pt x="6324" y="49184"/>
                </a:lnTo>
                <a:lnTo>
                  <a:pt x="0" y="80518"/>
                </a:lnTo>
                <a:lnTo>
                  <a:pt x="0" y="724154"/>
                </a:lnTo>
                <a:lnTo>
                  <a:pt x="6324" y="755487"/>
                </a:lnTo>
                <a:lnTo>
                  <a:pt x="23569" y="781081"/>
                </a:lnTo>
                <a:lnTo>
                  <a:pt x="49147" y="798341"/>
                </a:lnTo>
                <a:lnTo>
                  <a:pt x="80467" y="804672"/>
                </a:lnTo>
                <a:lnTo>
                  <a:pt x="1723898" y="804672"/>
                </a:lnTo>
                <a:lnTo>
                  <a:pt x="1755231" y="798341"/>
                </a:lnTo>
                <a:lnTo>
                  <a:pt x="1780825" y="781081"/>
                </a:lnTo>
                <a:lnTo>
                  <a:pt x="1798085" y="755487"/>
                </a:lnTo>
                <a:lnTo>
                  <a:pt x="1804416" y="724154"/>
                </a:lnTo>
                <a:lnTo>
                  <a:pt x="1804416" y="80518"/>
                </a:lnTo>
                <a:lnTo>
                  <a:pt x="1798085" y="49184"/>
                </a:lnTo>
                <a:lnTo>
                  <a:pt x="1780825" y="23590"/>
                </a:lnTo>
                <a:lnTo>
                  <a:pt x="1755231" y="6330"/>
                </a:lnTo>
                <a:lnTo>
                  <a:pt x="1723898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0136" y="4123435"/>
            <a:ext cx="13423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Referrals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Intake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520" y="4773167"/>
            <a:ext cx="1804670" cy="805180"/>
          </a:xfrm>
          <a:custGeom>
            <a:avLst/>
            <a:gdLst/>
            <a:ahLst/>
            <a:cxnLst/>
            <a:rect l="l" t="t" r="r" b="b"/>
            <a:pathLst>
              <a:path w="1804670" h="805179">
                <a:moveTo>
                  <a:pt x="1723898" y="0"/>
                </a:moveTo>
                <a:lnTo>
                  <a:pt x="80467" y="0"/>
                </a:lnTo>
                <a:lnTo>
                  <a:pt x="49147" y="6330"/>
                </a:lnTo>
                <a:lnTo>
                  <a:pt x="23569" y="23590"/>
                </a:lnTo>
                <a:lnTo>
                  <a:pt x="6324" y="49184"/>
                </a:lnTo>
                <a:lnTo>
                  <a:pt x="0" y="80517"/>
                </a:lnTo>
                <a:lnTo>
                  <a:pt x="0" y="724153"/>
                </a:lnTo>
                <a:lnTo>
                  <a:pt x="6324" y="755487"/>
                </a:lnTo>
                <a:lnTo>
                  <a:pt x="23569" y="781081"/>
                </a:lnTo>
                <a:lnTo>
                  <a:pt x="49147" y="798341"/>
                </a:lnTo>
                <a:lnTo>
                  <a:pt x="80467" y="804671"/>
                </a:lnTo>
                <a:lnTo>
                  <a:pt x="1723898" y="804671"/>
                </a:lnTo>
                <a:lnTo>
                  <a:pt x="1755231" y="798341"/>
                </a:lnTo>
                <a:lnTo>
                  <a:pt x="1780825" y="781081"/>
                </a:lnTo>
                <a:lnTo>
                  <a:pt x="1798085" y="755487"/>
                </a:lnTo>
                <a:lnTo>
                  <a:pt x="1804416" y="724153"/>
                </a:lnTo>
                <a:lnTo>
                  <a:pt x="1804416" y="80517"/>
                </a:lnTo>
                <a:lnTo>
                  <a:pt x="1798085" y="49184"/>
                </a:lnTo>
                <a:lnTo>
                  <a:pt x="1780825" y="23590"/>
                </a:lnTo>
                <a:lnTo>
                  <a:pt x="1755231" y="6330"/>
                </a:lnTo>
                <a:lnTo>
                  <a:pt x="1723898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5208" y="4966157"/>
            <a:ext cx="951865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55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300">
              <a:latin typeface="Arial"/>
              <a:cs typeface="Arial"/>
            </a:endParaRPr>
          </a:p>
          <a:p>
            <a:pPr marL="30480">
              <a:lnSpc>
                <a:spcPts val="1455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520" y="5702808"/>
            <a:ext cx="1804670" cy="802005"/>
          </a:xfrm>
          <a:custGeom>
            <a:avLst/>
            <a:gdLst/>
            <a:ahLst/>
            <a:cxnLst/>
            <a:rect l="l" t="t" r="r" b="b"/>
            <a:pathLst>
              <a:path w="1804670" h="802004">
                <a:moveTo>
                  <a:pt x="1724279" y="0"/>
                </a:moveTo>
                <a:lnTo>
                  <a:pt x="80162" y="0"/>
                </a:lnTo>
                <a:lnTo>
                  <a:pt x="48959" y="6299"/>
                </a:lnTo>
                <a:lnTo>
                  <a:pt x="23479" y="23479"/>
                </a:lnTo>
                <a:lnTo>
                  <a:pt x="6299" y="48959"/>
                </a:lnTo>
                <a:lnTo>
                  <a:pt x="0" y="80162"/>
                </a:lnTo>
                <a:lnTo>
                  <a:pt x="0" y="721461"/>
                </a:lnTo>
                <a:lnTo>
                  <a:pt x="6299" y="752664"/>
                </a:lnTo>
                <a:lnTo>
                  <a:pt x="23479" y="778144"/>
                </a:lnTo>
                <a:lnTo>
                  <a:pt x="48959" y="795324"/>
                </a:lnTo>
                <a:lnTo>
                  <a:pt x="80162" y="801623"/>
                </a:lnTo>
                <a:lnTo>
                  <a:pt x="1724279" y="801623"/>
                </a:lnTo>
                <a:lnTo>
                  <a:pt x="1755445" y="795324"/>
                </a:lnTo>
                <a:lnTo>
                  <a:pt x="1780920" y="778144"/>
                </a:lnTo>
                <a:lnTo>
                  <a:pt x="1798109" y="752664"/>
                </a:lnTo>
                <a:lnTo>
                  <a:pt x="1804416" y="721461"/>
                </a:lnTo>
                <a:lnTo>
                  <a:pt x="1804416" y="80162"/>
                </a:lnTo>
                <a:lnTo>
                  <a:pt x="1798109" y="48959"/>
                </a:lnTo>
                <a:lnTo>
                  <a:pt x="1780920" y="23479"/>
                </a:lnTo>
                <a:lnTo>
                  <a:pt x="1755445" y="6299"/>
                </a:lnTo>
                <a:lnTo>
                  <a:pt x="172427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3455" y="5980887"/>
            <a:ext cx="15582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8127" y="1258824"/>
            <a:ext cx="2255520" cy="5523230"/>
          </a:xfrm>
          <a:custGeom>
            <a:avLst/>
            <a:gdLst/>
            <a:ahLst/>
            <a:cxnLst/>
            <a:rect l="l" t="t" r="r" b="b"/>
            <a:pathLst>
              <a:path w="2255520" h="5523230">
                <a:moveTo>
                  <a:pt x="2029968" y="0"/>
                </a:moveTo>
                <a:lnTo>
                  <a:pt x="225552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5297424"/>
                </a:lnTo>
                <a:lnTo>
                  <a:pt x="4581" y="5342882"/>
                </a:lnTo>
                <a:lnTo>
                  <a:pt x="17722" y="5385221"/>
                </a:lnTo>
                <a:lnTo>
                  <a:pt x="38515" y="5423534"/>
                </a:lnTo>
                <a:lnTo>
                  <a:pt x="66055" y="5456915"/>
                </a:lnTo>
                <a:lnTo>
                  <a:pt x="99435" y="5484456"/>
                </a:lnTo>
                <a:lnTo>
                  <a:pt x="137749" y="5505251"/>
                </a:lnTo>
                <a:lnTo>
                  <a:pt x="180090" y="5518393"/>
                </a:lnTo>
                <a:lnTo>
                  <a:pt x="225552" y="5522976"/>
                </a:lnTo>
                <a:lnTo>
                  <a:pt x="2029968" y="5522976"/>
                </a:lnTo>
                <a:lnTo>
                  <a:pt x="2075429" y="5518393"/>
                </a:lnTo>
                <a:lnTo>
                  <a:pt x="2117770" y="5505251"/>
                </a:lnTo>
                <a:lnTo>
                  <a:pt x="2156084" y="5484456"/>
                </a:lnTo>
                <a:lnTo>
                  <a:pt x="2189464" y="5456915"/>
                </a:lnTo>
                <a:lnTo>
                  <a:pt x="2217004" y="5423534"/>
                </a:lnTo>
                <a:lnTo>
                  <a:pt x="2237797" y="5385221"/>
                </a:lnTo>
                <a:lnTo>
                  <a:pt x="2250938" y="5342882"/>
                </a:lnTo>
                <a:lnTo>
                  <a:pt x="2255520" y="5297424"/>
                </a:lnTo>
                <a:lnTo>
                  <a:pt x="2255520" y="225551"/>
                </a:lnTo>
                <a:lnTo>
                  <a:pt x="2250938" y="180090"/>
                </a:lnTo>
                <a:lnTo>
                  <a:pt x="2237797" y="137749"/>
                </a:lnTo>
                <a:lnTo>
                  <a:pt x="2217004" y="99435"/>
                </a:lnTo>
                <a:lnTo>
                  <a:pt x="2189464" y="66055"/>
                </a:lnTo>
                <a:lnTo>
                  <a:pt x="2156084" y="38515"/>
                </a:lnTo>
                <a:lnTo>
                  <a:pt x="2117770" y="17722"/>
                </a:lnTo>
                <a:lnTo>
                  <a:pt x="2075429" y="4581"/>
                </a:lnTo>
                <a:lnTo>
                  <a:pt x="2029968" y="0"/>
                </a:lnTo>
                <a:close/>
              </a:path>
            </a:pathLst>
          </a:custGeom>
          <a:solidFill>
            <a:srgbClr val="CCC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54273" y="1770633"/>
            <a:ext cx="1441450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230"/>
              </a:lnSpc>
              <a:spcBef>
                <a:spcPts val="90"/>
              </a:spcBef>
            </a:pP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EIS</a:t>
            </a:r>
            <a:r>
              <a:rPr sz="2000" spc="-4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Provider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ts val="2230"/>
              </a:lnSpc>
            </a:pP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Agencies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73679" y="2916935"/>
            <a:ext cx="1804670" cy="805180"/>
          </a:xfrm>
          <a:custGeom>
            <a:avLst/>
            <a:gdLst/>
            <a:ahLst/>
            <a:cxnLst/>
            <a:rect l="l" t="t" r="r" b="b"/>
            <a:pathLst>
              <a:path w="1804670" h="805179">
                <a:moveTo>
                  <a:pt x="1723897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7"/>
                </a:lnTo>
                <a:lnTo>
                  <a:pt x="0" y="724153"/>
                </a:lnTo>
                <a:lnTo>
                  <a:pt x="6330" y="755487"/>
                </a:lnTo>
                <a:lnTo>
                  <a:pt x="23590" y="781081"/>
                </a:lnTo>
                <a:lnTo>
                  <a:pt x="49184" y="798341"/>
                </a:lnTo>
                <a:lnTo>
                  <a:pt x="80518" y="804671"/>
                </a:lnTo>
                <a:lnTo>
                  <a:pt x="1723897" y="804671"/>
                </a:lnTo>
                <a:lnTo>
                  <a:pt x="1755231" y="798341"/>
                </a:lnTo>
                <a:lnTo>
                  <a:pt x="1780825" y="781081"/>
                </a:lnTo>
                <a:lnTo>
                  <a:pt x="1798085" y="755487"/>
                </a:lnTo>
                <a:lnTo>
                  <a:pt x="1804416" y="724153"/>
                </a:lnTo>
                <a:lnTo>
                  <a:pt x="1804416" y="80517"/>
                </a:lnTo>
                <a:lnTo>
                  <a:pt x="1798085" y="49184"/>
                </a:lnTo>
                <a:lnTo>
                  <a:pt x="1780825" y="23590"/>
                </a:lnTo>
                <a:lnTo>
                  <a:pt x="1755231" y="6330"/>
                </a:lnTo>
                <a:lnTo>
                  <a:pt x="1723897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14548" y="3109341"/>
            <a:ext cx="1122680" cy="3937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2255" marR="5080" indent="-250190">
              <a:lnSpc>
                <a:spcPts val="1340"/>
              </a:lnSpc>
              <a:spcBef>
                <a:spcPts val="320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Developmental Therapy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73679" y="3843528"/>
            <a:ext cx="1804670" cy="805180"/>
          </a:xfrm>
          <a:custGeom>
            <a:avLst/>
            <a:gdLst/>
            <a:ahLst/>
            <a:cxnLst/>
            <a:rect l="l" t="t" r="r" b="b"/>
            <a:pathLst>
              <a:path w="1804670" h="805179">
                <a:moveTo>
                  <a:pt x="1723897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8"/>
                </a:lnTo>
                <a:lnTo>
                  <a:pt x="0" y="724154"/>
                </a:lnTo>
                <a:lnTo>
                  <a:pt x="6330" y="755487"/>
                </a:lnTo>
                <a:lnTo>
                  <a:pt x="23590" y="781081"/>
                </a:lnTo>
                <a:lnTo>
                  <a:pt x="49184" y="798341"/>
                </a:lnTo>
                <a:lnTo>
                  <a:pt x="80518" y="804672"/>
                </a:lnTo>
                <a:lnTo>
                  <a:pt x="1723897" y="804672"/>
                </a:lnTo>
                <a:lnTo>
                  <a:pt x="1755231" y="798341"/>
                </a:lnTo>
                <a:lnTo>
                  <a:pt x="1780825" y="781081"/>
                </a:lnTo>
                <a:lnTo>
                  <a:pt x="1798085" y="755487"/>
                </a:lnTo>
                <a:lnTo>
                  <a:pt x="1804416" y="724154"/>
                </a:lnTo>
                <a:lnTo>
                  <a:pt x="1804416" y="80518"/>
                </a:lnTo>
                <a:lnTo>
                  <a:pt x="1798085" y="49184"/>
                </a:lnTo>
                <a:lnTo>
                  <a:pt x="1780825" y="23590"/>
                </a:lnTo>
                <a:lnTo>
                  <a:pt x="1755231" y="6330"/>
                </a:lnTo>
                <a:lnTo>
                  <a:pt x="1723897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61564" y="4123435"/>
            <a:ext cx="16319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Occupational Therapy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73679" y="4773167"/>
            <a:ext cx="1804670" cy="805180"/>
          </a:xfrm>
          <a:custGeom>
            <a:avLst/>
            <a:gdLst/>
            <a:ahLst/>
            <a:cxnLst/>
            <a:rect l="l" t="t" r="r" b="b"/>
            <a:pathLst>
              <a:path w="1804670" h="805179">
                <a:moveTo>
                  <a:pt x="1723897" y="0"/>
                </a:moveTo>
                <a:lnTo>
                  <a:pt x="80518" y="0"/>
                </a:lnTo>
                <a:lnTo>
                  <a:pt x="49184" y="6330"/>
                </a:lnTo>
                <a:lnTo>
                  <a:pt x="23590" y="23590"/>
                </a:lnTo>
                <a:lnTo>
                  <a:pt x="6330" y="49184"/>
                </a:lnTo>
                <a:lnTo>
                  <a:pt x="0" y="80517"/>
                </a:lnTo>
                <a:lnTo>
                  <a:pt x="0" y="724153"/>
                </a:lnTo>
                <a:lnTo>
                  <a:pt x="6330" y="755487"/>
                </a:lnTo>
                <a:lnTo>
                  <a:pt x="23590" y="781081"/>
                </a:lnTo>
                <a:lnTo>
                  <a:pt x="49184" y="798341"/>
                </a:lnTo>
                <a:lnTo>
                  <a:pt x="80518" y="804671"/>
                </a:lnTo>
                <a:lnTo>
                  <a:pt x="1723897" y="804671"/>
                </a:lnTo>
                <a:lnTo>
                  <a:pt x="1755231" y="798341"/>
                </a:lnTo>
                <a:lnTo>
                  <a:pt x="1780825" y="781081"/>
                </a:lnTo>
                <a:lnTo>
                  <a:pt x="1798085" y="755487"/>
                </a:lnTo>
                <a:lnTo>
                  <a:pt x="1804416" y="724153"/>
                </a:lnTo>
                <a:lnTo>
                  <a:pt x="1804416" y="80517"/>
                </a:lnTo>
                <a:lnTo>
                  <a:pt x="1798085" y="49184"/>
                </a:lnTo>
                <a:lnTo>
                  <a:pt x="1780825" y="23590"/>
                </a:lnTo>
                <a:lnTo>
                  <a:pt x="1755231" y="6330"/>
                </a:lnTo>
                <a:lnTo>
                  <a:pt x="1723897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35300" y="5052186"/>
            <a:ext cx="12839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sz="1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73679" y="5702808"/>
            <a:ext cx="1804670" cy="802005"/>
          </a:xfrm>
          <a:custGeom>
            <a:avLst/>
            <a:gdLst/>
            <a:ahLst/>
            <a:cxnLst/>
            <a:rect l="l" t="t" r="r" b="b"/>
            <a:pathLst>
              <a:path w="1804670" h="802004">
                <a:moveTo>
                  <a:pt x="1724279" y="0"/>
                </a:moveTo>
                <a:lnTo>
                  <a:pt x="80137" y="0"/>
                </a:lnTo>
                <a:lnTo>
                  <a:pt x="48970" y="6299"/>
                </a:lnTo>
                <a:lnTo>
                  <a:pt x="23494" y="23479"/>
                </a:lnTo>
                <a:lnTo>
                  <a:pt x="6306" y="48959"/>
                </a:lnTo>
                <a:lnTo>
                  <a:pt x="0" y="80162"/>
                </a:lnTo>
                <a:lnTo>
                  <a:pt x="0" y="721461"/>
                </a:lnTo>
                <a:lnTo>
                  <a:pt x="6306" y="752664"/>
                </a:lnTo>
                <a:lnTo>
                  <a:pt x="23494" y="778144"/>
                </a:lnTo>
                <a:lnTo>
                  <a:pt x="48970" y="795324"/>
                </a:lnTo>
                <a:lnTo>
                  <a:pt x="80137" y="801623"/>
                </a:lnTo>
                <a:lnTo>
                  <a:pt x="1724279" y="801623"/>
                </a:lnTo>
                <a:lnTo>
                  <a:pt x="1755445" y="795324"/>
                </a:lnTo>
                <a:lnTo>
                  <a:pt x="1780921" y="778144"/>
                </a:lnTo>
                <a:lnTo>
                  <a:pt x="1798109" y="752664"/>
                </a:lnTo>
                <a:lnTo>
                  <a:pt x="1804416" y="721461"/>
                </a:lnTo>
                <a:lnTo>
                  <a:pt x="1804416" y="80162"/>
                </a:lnTo>
                <a:lnTo>
                  <a:pt x="1798109" y="48959"/>
                </a:lnTo>
                <a:lnTo>
                  <a:pt x="1780920" y="23479"/>
                </a:lnTo>
                <a:lnTo>
                  <a:pt x="1755445" y="6299"/>
                </a:lnTo>
                <a:lnTo>
                  <a:pt x="172427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62732" y="5980887"/>
            <a:ext cx="12293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Speech</a:t>
            </a:r>
            <a:r>
              <a:rPr sz="13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71288" y="1258824"/>
            <a:ext cx="2255520" cy="5523230"/>
          </a:xfrm>
          <a:custGeom>
            <a:avLst/>
            <a:gdLst/>
            <a:ahLst/>
            <a:cxnLst/>
            <a:rect l="l" t="t" r="r" b="b"/>
            <a:pathLst>
              <a:path w="2255520" h="5523230">
                <a:moveTo>
                  <a:pt x="2029967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5297424"/>
                </a:lnTo>
                <a:lnTo>
                  <a:pt x="4581" y="5342882"/>
                </a:lnTo>
                <a:lnTo>
                  <a:pt x="17722" y="5385221"/>
                </a:lnTo>
                <a:lnTo>
                  <a:pt x="38515" y="5423534"/>
                </a:lnTo>
                <a:lnTo>
                  <a:pt x="66055" y="5456915"/>
                </a:lnTo>
                <a:lnTo>
                  <a:pt x="99435" y="5484456"/>
                </a:lnTo>
                <a:lnTo>
                  <a:pt x="137749" y="5505251"/>
                </a:lnTo>
                <a:lnTo>
                  <a:pt x="180090" y="5518393"/>
                </a:lnTo>
                <a:lnTo>
                  <a:pt x="225551" y="5522976"/>
                </a:lnTo>
                <a:lnTo>
                  <a:pt x="2029967" y="5522976"/>
                </a:lnTo>
                <a:lnTo>
                  <a:pt x="2075429" y="5518393"/>
                </a:lnTo>
                <a:lnTo>
                  <a:pt x="2117770" y="5505251"/>
                </a:lnTo>
                <a:lnTo>
                  <a:pt x="2156084" y="5484456"/>
                </a:lnTo>
                <a:lnTo>
                  <a:pt x="2189464" y="5456915"/>
                </a:lnTo>
                <a:lnTo>
                  <a:pt x="2217004" y="5423534"/>
                </a:lnTo>
                <a:lnTo>
                  <a:pt x="2237797" y="5385221"/>
                </a:lnTo>
                <a:lnTo>
                  <a:pt x="2250938" y="5342882"/>
                </a:lnTo>
                <a:lnTo>
                  <a:pt x="2255519" y="5297424"/>
                </a:lnTo>
                <a:lnTo>
                  <a:pt x="2255519" y="225551"/>
                </a:lnTo>
                <a:lnTo>
                  <a:pt x="2250938" y="180090"/>
                </a:lnTo>
                <a:lnTo>
                  <a:pt x="2237797" y="137749"/>
                </a:lnTo>
                <a:lnTo>
                  <a:pt x="2217004" y="99435"/>
                </a:lnTo>
                <a:lnTo>
                  <a:pt x="2189464" y="66055"/>
                </a:lnTo>
                <a:lnTo>
                  <a:pt x="2156084" y="38515"/>
                </a:lnTo>
                <a:lnTo>
                  <a:pt x="2117770" y="17722"/>
                </a:lnTo>
                <a:lnTo>
                  <a:pt x="2075429" y="4581"/>
                </a:lnTo>
                <a:lnTo>
                  <a:pt x="2029967" y="0"/>
                </a:lnTo>
                <a:close/>
              </a:path>
            </a:pathLst>
          </a:custGeom>
          <a:solidFill>
            <a:srgbClr val="CCC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44261" y="1770633"/>
            <a:ext cx="1916430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230"/>
              </a:lnSpc>
              <a:spcBef>
                <a:spcPts val="90"/>
              </a:spcBef>
            </a:pP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Independent</a:t>
            </a:r>
            <a:r>
              <a:rPr sz="2000" spc="-9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1375B"/>
                </a:solidFill>
                <a:latin typeface="Arial"/>
                <a:cs typeface="Arial"/>
              </a:rPr>
              <a:t>EIS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30"/>
              </a:lnSpc>
            </a:pP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Providers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96840" y="2919983"/>
            <a:ext cx="1804670" cy="451484"/>
          </a:xfrm>
          <a:custGeom>
            <a:avLst/>
            <a:gdLst/>
            <a:ahLst/>
            <a:cxnLst/>
            <a:rect l="l" t="t" r="r" b="b"/>
            <a:pathLst>
              <a:path w="1804670" h="451485">
                <a:moveTo>
                  <a:pt x="1759331" y="0"/>
                </a:moveTo>
                <a:lnTo>
                  <a:pt x="45085" y="0"/>
                </a:lnTo>
                <a:lnTo>
                  <a:pt x="27539" y="3544"/>
                </a:lnTo>
                <a:lnTo>
                  <a:pt x="13208" y="13207"/>
                </a:lnTo>
                <a:lnTo>
                  <a:pt x="3544" y="27539"/>
                </a:lnTo>
                <a:lnTo>
                  <a:pt x="0" y="45085"/>
                </a:lnTo>
                <a:lnTo>
                  <a:pt x="0" y="406018"/>
                </a:lnTo>
                <a:lnTo>
                  <a:pt x="3544" y="423564"/>
                </a:lnTo>
                <a:lnTo>
                  <a:pt x="13208" y="437895"/>
                </a:lnTo>
                <a:lnTo>
                  <a:pt x="27539" y="447559"/>
                </a:lnTo>
                <a:lnTo>
                  <a:pt x="45085" y="451103"/>
                </a:lnTo>
                <a:lnTo>
                  <a:pt x="1759331" y="451103"/>
                </a:lnTo>
                <a:lnTo>
                  <a:pt x="1776876" y="447559"/>
                </a:lnTo>
                <a:lnTo>
                  <a:pt x="1791208" y="437896"/>
                </a:lnTo>
                <a:lnTo>
                  <a:pt x="1800871" y="423564"/>
                </a:lnTo>
                <a:lnTo>
                  <a:pt x="1804415" y="406018"/>
                </a:lnTo>
                <a:lnTo>
                  <a:pt x="1804415" y="45085"/>
                </a:lnTo>
                <a:lnTo>
                  <a:pt x="1800871" y="27539"/>
                </a:lnTo>
                <a:lnTo>
                  <a:pt x="1791208" y="13208"/>
                </a:lnTo>
                <a:lnTo>
                  <a:pt x="1776876" y="3544"/>
                </a:lnTo>
                <a:lnTo>
                  <a:pt x="1759331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81802" y="3021837"/>
            <a:ext cx="6413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Nutrition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96840" y="3441191"/>
            <a:ext cx="1804670" cy="451484"/>
          </a:xfrm>
          <a:custGeom>
            <a:avLst/>
            <a:gdLst/>
            <a:ahLst/>
            <a:cxnLst/>
            <a:rect l="l" t="t" r="r" b="b"/>
            <a:pathLst>
              <a:path w="1804670" h="451485">
                <a:moveTo>
                  <a:pt x="1759331" y="0"/>
                </a:moveTo>
                <a:lnTo>
                  <a:pt x="45085" y="0"/>
                </a:lnTo>
                <a:lnTo>
                  <a:pt x="27539" y="3544"/>
                </a:lnTo>
                <a:lnTo>
                  <a:pt x="13208" y="13208"/>
                </a:lnTo>
                <a:lnTo>
                  <a:pt x="3544" y="27539"/>
                </a:lnTo>
                <a:lnTo>
                  <a:pt x="0" y="45085"/>
                </a:lnTo>
                <a:lnTo>
                  <a:pt x="0" y="406019"/>
                </a:lnTo>
                <a:lnTo>
                  <a:pt x="3544" y="423564"/>
                </a:lnTo>
                <a:lnTo>
                  <a:pt x="13208" y="437895"/>
                </a:lnTo>
                <a:lnTo>
                  <a:pt x="27539" y="447559"/>
                </a:lnTo>
                <a:lnTo>
                  <a:pt x="45085" y="451104"/>
                </a:lnTo>
                <a:lnTo>
                  <a:pt x="1759331" y="451104"/>
                </a:lnTo>
                <a:lnTo>
                  <a:pt x="1776876" y="447559"/>
                </a:lnTo>
                <a:lnTo>
                  <a:pt x="1791208" y="437896"/>
                </a:lnTo>
                <a:lnTo>
                  <a:pt x="1800871" y="423564"/>
                </a:lnTo>
                <a:lnTo>
                  <a:pt x="1804415" y="406019"/>
                </a:lnTo>
                <a:lnTo>
                  <a:pt x="1804415" y="45085"/>
                </a:lnTo>
                <a:lnTo>
                  <a:pt x="1800871" y="27539"/>
                </a:lnTo>
                <a:lnTo>
                  <a:pt x="1791208" y="13208"/>
                </a:lnTo>
                <a:lnTo>
                  <a:pt x="1776876" y="3544"/>
                </a:lnTo>
                <a:lnTo>
                  <a:pt x="1759331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65978" y="3543680"/>
            <a:ext cx="866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Psychology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96840" y="3962400"/>
            <a:ext cx="1804670" cy="454659"/>
          </a:xfrm>
          <a:custGeom>
            <a:avLst/>
            <a:gdLst/>
            <a:ahLst/>
            <a:cxnLst/>
            <a:rect l="l" t="t" r="r" b="b"/>
            <a:pathLst>
              <a:path w="1804670" h="454660">
                <a:moveTo>
                  <a:pt x="1758950" y="0"/>
                </a:moveTo>
                <a:lnTo>
                  <a:pt x="45465" y="0"/>
                </a:lnTo>
                <a:lnTo>
                  <a:pt x="27753" y="3567"/>
                </a:lnTo>
                <a:lnTo>
                  <a:pt x="13303" y="13303"/>
                </a:lnTo>
                <a:lnTo>
                  <a:pt x="3567" y="27753"/>
                </a:lnTo>
                <a:lnTo>
                  <a:pt x="0" y="45466"/>
                </a:lnTo>
                <a:lnTo>
                  <a:pt x="0" y="408686"/>
                </a:lnTo>
                <a:lnTo>
                  <a:pt x="3567" y="426398"/>
                </a:lnTo>
                <a:lnTo>
                  <a:pt x="13303" y="440848"/>
                </a:lnTo>
                <a:lnTo>
                  <a:pt x="27753" y="450584"/>
                </a:lnTo>
                <a:lnTo>
                  <a:pt x="45465" y="454151"/>
                </a:lnTo>
                <a:lnTo>
                  <a:pt x="1758950" y="454151"/>
                </a:lnTo>
                <a:lnTo>
                  <a:pt x="1776662" y="450584"/>
                </a:lnTo>
                <a:lnTo>
                  <a:pt x="1791112" y="440848"/>
                </a:lnTo>
                <a:lnTo>
                  <a:pt x="1800848" y="426398"/>
                </a:lnTo>
                <a:lnTo>
                  <a:pt x="1804415" y="408686"/>
                </a:lnTo>
                <a:lnTo>
                  <a:pt x="1804415" y="45466"/>
                </a:lnTo>
                <a:lnTo>
                  <a:pt x="1800848" y="27753"/>
                </a:lnTo>
                <a:lnTo>
                  <a:pt x="1791112" y="13303"/>
                </a:lnTo>
                <a:lnTo>
                  <a:pt x="1776662" y="3567"/>
                </a:lnTo>
                <a:lnTo>
                  <a:pt x="1758950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44641" y="4065778"/>
            <a:ext cx="9118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96840" y="4483608"/>
            <a:ext cx="1804670" cy="454659"/>
          </a:xfrm>
          <a:custGeom>
            <a:avLst/>
            <a:gdLst/>
            <a:ahLst/>
            <a:cxnLst/>
            <a:rect l="l" t="t" r="r" b="b"/>
            <a:pathLst>
              <a:path w="1804670" h="454660">
                <a:moveTo>
                  <a:pt x="1758950" y="0"/>
                </a:moveTo>
                <a:lnTo>
                  <a:pt x="45465" y="0"/>
                </a:lnTo>
                <a:lnTo>
                  <a:pt x="27753" y="3567"/>
                </a:lnTo>
                <a:lnTo>
                  <a:pt x="13303" y="13303"/>
                </a:lnTo>
                <a:lnTo>
                  <a:pt x="3567" y="27753"/>
                </a:lnTo>
                <a:lnTo>
                  <a:pt x="0" y="45466"/>
                </a:lnTo>
                <a:lnTo>
                  <a:pt x="0" y="408686"/>
                </a:lnTo>
                <a:lnTo>
                  <a:pt x="3567" y="426398"/>
                </a:lnTo>
                <a:lnTo>
                  <a:pt x="13303" y="440848"/>
                </a:lnTo>
                <a:lnTo>
                  <a:pt x="27753" y="450584"/>
                </a:lnTo>
                <a:lnTo>
                  <a:pt x="45465" y="454152"/>
                </a:lnTo>
                <a:lnTo>
                  <a:pt x="1758950" y="454152"/>
                </a:lnTo>
                <a:lnTo>
                  <a:pt x="1776662" y="450584"/>
                </a:lnTo>
                <a:lnTo>
                  <a:pt x="1791112" y="440848"/>
                </a:lnTo>
                <a:lnTo>
                  <a:pt x="1800848" y="426398"/>
                </a:lnTo>
                <a:lnTo>
                  <a:pt x="1804415" y="408686"/>
                </a:lnTo>
                <a:lnTo>
                  <a:pt x="1804415" y="45466"/>
                </a:lnTo>
                <a:lnTo>
                  <a:pt x="1800848" y="27753"/>
                </a:lnTo>
                <a:lnTo>
                  <a:pt x="1791112" y="13303"/>
                </a:lnTo>
                <a:lnTo>
                  <a:pt x="1776662" y="3567"/>
                </a:lnTo>
                <a:lnTo>
                  <a:pt x="1758950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723890" y="4587316"/>
            <a:ext cx="7512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Audiology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96840" y="5007864"/>
            <a:ext cx="1804670" cy="451484"/>
          </a:xfrm>
          <a:custGeom>
            <a:avLst/>
            <a:gdLst/>
            <a:ahLst/>
            <a:cxnLst/>
            <a:rect l="l" t="t" r="r" b="b"/>
            <a:pathLst>
              <a:path w="1804670" h="451485">
                <a:moveTo>
                  <a:pt x="1759331" y="0"/>
                </a:moveTo>
                <a:lnTo>
                  <a:pt x="45085" y="0"/>
                </a:lnTo>
                <a:lnTo>
                  <a:pt x="27539" y="3544"/>
                </a:lnTo>
                <a:lnTo>
                  <a:pt x="13208" y="13208"/>
                </a:lnTo>
                <a:lnTo>
                  <a:pt x="3544" y="27539"/>
                </a:lnTo>
                <a:lnTo>
                  <a:pt x="0" y="45085"/>
                </a:lnTo>
                <a:lnTo>
                  <a:pt x="0" y="406019"/>
                </a:lnTo>
                <a:lnTo>
                  <a:pt x="3544" y="423564"/>
                </a:lnTo>
                <a:lnTo>
                  <a:pt x="13208" y="437896"/>
                </a:lnTo>
                <a:lnTo>
                  <a:pt x="27539" y="447559"/>
                </a:lnTo>
                <a:lnTo>
                  <a:pt x="45085" y="451104"/>
                </a:lnTo>
                <a:lnTo>
                  <a:pt x="1759331" y="451104"/>
                </a:lnTo>
                <a:lnTo>
                  <a:pt x="1776876" y="447559"/>
                </a:lnTo>
                <a:lnTo>
                  <a:pt x="1791208" y="437896"/>
                </a:lnTo>
                <a:lnTo>
                  <a:pt x="1800871" y="423564"/>
                </a:lnTo>
                <a:lnTo>
                  <a:pt x="1804415" y="406019"/>
                </a:lnTo>
                <a:lnTo>
                  <a:pt x="1804415" y="45085"/>
                </a:lnTo>
                <a:lnTo>
                  <a:pt x="1800871" y="27539"/>
                </a:lnTo>
                <a:lnTo>
                  <a:pt x="1791208" y="13208"/>
                </a:lnTo>
                <a:lnTo>
                  <a:pt x="1776876" y="3544"/>
                </a:lnTo>
                <a:lnTo>
                  <a:pt x="1759331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95290" y="5109717"/>
            <a:ext cx="12077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Medical/Nursing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96840" y="5529071"/>
            <a:ext cx="1804670" cy="451484"/>
          </a:xfrm>
          <a:custGeom>
            <a:avLst/>
            <a:gdLst/>
            <a:ahLst/>
            <a:cxnLst/>
            <a:rect l="l" t="t" r="r" b="b"/>
            <a:pathLst>
              <a:path w="1804670" h="451485">
                <a:moveTo>
                  <a:pt x="1759331" y="0"/>
                </a:moveTo>
                <a:lnTo>
                  <a:pt x="45085" y="0"/>
                </a:lnTo>
                <a:lnTo>
                  <a:pt x="27539" y="3544"/>
                </a:lnTo>
                <a:lnTo>
                  <a:pt x="13208" y="13207"/>
                </a:lnTo>
                <a:lnTo>
                  <a:pt x="3544" y="27539"/>
                </a:lnTo>
                <a:lnTo>
                  <a:pt x="0" y="45084"/>
                </a:lnTo>
                <a:lnTo>
                  <a:pt x="0" y="405993"/>
                </a:lnTo>
                <a:lnTo>
                  <a:pt x="3544" y="423554"/>
                </a:lnTo>
                <a:lnTo>
                  <a:pt x="13208" y="437892"/>
                </a:lnTo>
                <a:lnTo>
                  <a:pt x="27539" y="447559"/>
                </a:lnTo>
                <a:lnTo>
                  <a:pt x="45085" y="451103"/>
                </a:lnTo>
                <a:lnTo>
                  <a:pt x="1759331" y="451103"/>
                </a:lnTo>
                <a:lnTo>
                  <a:pt x="1776876" y="447559"/>
                </a:lnTo>
                <a:lnTo>
                  <a:pt x="1791208" y="437892"/>
                </a:lnTo>
                <a:lnTo>
                  <a:pt x="1800871" y="423554"/>
                </a:lnTo>
                <a:lnTo>
                  <a:pt x="1804415" y="405993"/>
                </a:lnTo>
                <a:lnTo>
                  <a:pt x="1804415" y="45084"/>
                </a:lnTo>
                <a:lnTo>
                  <a:pt x="1800871" y="27539"/>
                </a:lnTo>
                <a:lnTo>
                  <a:pt x="1791208" y="13207"/>
                </a:lnTo>
                <a:lnTo>
                  <a:pt x="1776876" y="3544"/>
                </a:lnTo>
                <a:lnTo>
                  <a:pt x="1759331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562346" y="5631891"/>
            <a:ext cx="1080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Transportation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96840" y="6050279"/>
            <a:ext cx="1804670" cy="451484"/>
          </a:xfrm>
          <a:custGeom>
            <a:avLst/>
            <a:gdLst/>
            <a:ahLst/>
            <a:cxnLst/>
            <a:rect l="l" t="t" r="r" b="b"/>
            <a:pathLst>
              <a:path w="1804670" h="451485">
                <a:moveTo>
                  <a:pt x="1759331" y="0"/>
                </a:moveTo>
                <a:lnTo>
                  <a:pt x="45085" y="0"/>
                </a:lnTo>
                <a:lnTo>
                  <a:pt x="27539" y="3544"/>
                </a:lnTo>
                <a:lnTo>
                  <a:pt x="13208" y="13211"/>
                </a:lnTo>
                <a:lnTo>
                  <a:pt x="3544" y="27549"/>
                </a:lnTo>
                <a:lnTo>
                  <a:pt x="0" y="45110"/>
                </a:lnTo>
                <a:lnTo>
                  <a:pt x="0" y="405993"/>
                </a:lnTo>
                <a:lnTo>
                  <a:pt x="3544" y="423554"/>
                </a:lnTo>
                <a:lnTo>
                  <a:pt x="13208" y="437892"/>
                </a:lnTo>
                <a:lnTo>
                  <a:pt x="27539" y="447559"/>
                </a:lnTo>
                <a:lnTo>
                  <a:pt x="45085" y="451104"/>
                </a:lnTo>
                <a:lnTo>
                  <a:pt x="1759331" y="451104"/>
                </a:lnTo>
                <a:lnTo>
                  <a:pt x="1776876" y="447559"/>
                </a:lnTo>
                <a:lnTo>
                  <a:pt x="1791208" y="437892"/>
                </a:lnTo>
                <a:lnTo>
                  <a:pt x="1800871" y="423554"/>
                </a:lnTo>
                <a:lnTo>
                  <a:pt x="1804415" y="405993"/>
                </a:lnTo>
                <a:lnTo>
                  <a:pt x="1804415" y="45110"/>
                </a:lnTo>
                <a:lnTo>
                  <a:pt x="1800871" y="27549"/>
                </a:lnTo>
                <a:lnTo>
                  <a:pt x="1791208" y="13211"/>
                </a:lnTo>
                <a:lnTo>
                  <a:pt x="1776876" y="3544"/>
                </a:lnTo>
                <a:lnTo>
                  <a:pt x="1759331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571490" y="6157976"/>
            <a:ext cx="9950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Interpretation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97495" y="1258824"/>
            <a:ext cx="2255520" cy="5523230"/>
          </a:xfrm>
          <a:custGeom>
            <a:avLst/>
            <a:gdLst/>
            <a:ahLst/>
            <a:cxnLst/>
            <a:rect l="l" t="t" r="r" b="b"/>
            <a:pathLst>
              <a:path w="2255520" h="5523230">
                <a:moveTo>
                  <a:pt x="2029968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5297424"/>
                </a:lnTo>
                <a:lnTo>
                  <a:pt x="4581" y="5342882"/>
                </a:lnTo>
                <a:lnTo>
                  <a:pt x="17722" y="5385221"/>
                </a:lnTo>
                <a:lnTo>
                  <a:pt x="38515" y="5423534"/>
                </a:lnTo>
                <a:lnTo>
                  <a:pt x="66055" y="5456915"/>
                </a:lnTo>
                <a:lnTo>
                  <a:pt x="99435" y="5484456"/>
                </a:lnTo>
                <a:lnTo>
                  <a:pt x="137749" y="5505251"/>
                </a:lnTo>
                <a:lnTo>
                  <a:pt x="180090" y="5518393"/>
                </a:lnTo>
                <a:lnTo>
                  <a:pt x="225551" y="5522976"/>
                </a:lnTo>
                <a:lnTo>
                  <a:pt x="2029968" y="5522976"/>
                </a:lnTo>
                <a:lnTo>
                  <a:pt x="2075429" y="5518393"/>
                </a:lnTo>
                <a:lnTo>
                  <a:pt x="2117770" y="5505251"/>
                </a:lnTo>
                <a:lnTo>
                  <a:pt x="2156084" y="5484456"/>
                </a:lnTo>
                <a:lnTo>
                  <a:pt x="2189464" y="5456915"/>
                </a:lnTo>
                <a:lnTo>
                  <a:pt x="2217004" y="5423534"/>
                </a:lnTo>
                <a:lnTo>
                  <a:pt x="2237797" y="5385221"/>
                </a:lnTo>
                <a:lnTo>
                  <a:pt x="2250938" y="5342882"/>
                </a:lnTo>
                <a:lnTo>
                  <a:pt x="2255520" y="5297424"/>
                </a:lnTo>
                <a:lnTo>
                  <a:pt x="2255520" y="225551"/>
                </a:lnTo>
                <a:lnTo>
                  <a:pt x="2250938" y="180090"/>
                </a:lnTo>
                <a:lnTo>
                  <a:pt x="2237797" y="137749"/>
                </a:lnTo>
                <a:lnTo>
                  <a:pt x="2217004" y="99435"/>
                </a:lnTo>
                <a:lnTo>
                  <a:pt x="2189464" y="66055"/>
                </a:lnTo>
                <a:lnTo>
                  <a:pt x="2156084" y="38515"/>
                </a:lnTo>
                <a:lnTo>
                  <a:pt x="2117770" y="17722"/>
                </a:lnTo>
                <a:lnTo>
                  <a:pt x="2075429" y="4581"/>
                </a:lnTo>
                <a:lnTo>
                  <a:pt x="2029968" y="0"/>
                </a:lnTo>
                <a:close/>
              </a:path>
            </a:pathLst>
          </a:custGeom>
          <a:solidFill>
            <a:srgbClr val="CCC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706106" y="1635556"/>
            <a:ext cx="1543050" cy="7943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Data</a:t>
            </a:r>
            <a:r>
              <a:rPr sz="2000" spc="-55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System,</a:t>
            </a:r>
            <a:endParaRPr sz="20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630"/>
              </a:spcBef>
            </a:pPr>
            <a:r>
              <a:rPr sz="2000" spc="-10" dirty="0">
                <a:solidFill>
                  <a:srgbClr val="11375B"/>
                </a:solidFill>
                <a:latin typeface="Verdana"/>
                <a:cs typeface="Verdana"/>
              </a:rPr>
              <a:t>EIHub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623047" y="2916935"/>
            <a:ext cx="1804670" cy="530860"/>
          </a:xfrm>
          <a:custGeom>
            <a:avLst/>
            <a:gdLst/>
            <a:ahLst/>
            <a:cxnLst/>
            <a:rect l="l" t="t" r="r" b="b"/>
            <a:pathLst>
              <a:path w="1804670" h="530860">
                <a:moveTo>
                  <a:pt x="1751329" y="0"/>
                </a:moveTo>
                <a:lnTo>
                  <a:pt x="53085" y="0"/>
                </a:lnTo>
                <a:lnTo>
                  <a:pt x="32414" y="4169"/>
                </a:lnTo>
                <a:lnTo>
                  <a:pt x="15541" y="15541"/>
                </a:lnTo>
                <a:lnTo>
                  <a:pt x="4169" y="32414"/>
                </a:lnTo>
                <a:lnTo>
                  <a:pt x="0" y="53086"/>
                </a:lnTo>
                <a:lnTo>
                  <a:pt x="0" y="477265"/>
                </a:lnTo>
                <a:lnTo>
                  <a:pt x="4169" y="497937"/>
                </a:lnTo>
                <a:lnTo>
                  <a:pt x="15541" y="514810"/>
                </a:lnTo>
                <a:lnTo>
                  <a:pt x="32414" y="526182"/>
                </a:lnTo>
                <a:lnTo>
                  <a:pt x="53085" y="530351"/>
                </a:lnTo>
                <a:lnTo>
                  <a:pt x="1751329" y="530351"/>
                </a:lnTo>
                <a:lnTo>
                  <a:pt x="1772001" y="526182"/>
                </a:lnTo>
                <a:lnTo>
                  <a:pt x="1788874" y="514810"/>
                </a:lnTo>
                <a:lnTo>
                  <a:pt x="1800246" y="497937"/>
                </a:lnTo>
                <a:lnTo>
                  <a:pt x="1804416" y="477265"/>
                </a:lnTo>
                <a:lnTo>
                  <a:pt x="1804416" y="53086"/>
                </a:lnTo>
                <a:lnTo>
                  <a:pt x="1800246" y="32414"/>
                </a:lnTo>
                <a:lnTo>
                  <a:pt x="1788874" y="15541"/>
                </a:lnTo>
                <a:lnTo>
                  <a:pt x="1772001" y="4169"/>
                </a:lnTo>
                <a:lnTo>
                  <a:pt x="175132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952613" y="3057220"/>
            <a:ext cx="11442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23047" y="3529584"/>
            <a:ext cx="1804670" cy="530860"/>
          </a:xfrm>
          <a:custGeom>
            <a:avLst/>
            <a:gdLst/>
            <a:ahLst/>
            <a:cxnLst/>
            <a:rect l="l" t="t" r="r" b="b"/>
            <a:pathLst>
              <a:path w="1804670" h="530860">
                <a:moveTo>
                  <a:pt x="1751329" y="0"/>
                </a:moveTo>
                <a:lnTo>
                  <a:pt x="53085" y="0"/>
                </a:lnTo>
                <a:lnTo>
                  <a:pt x="32414" y="4169"/>
                </a:lnTo>
                <a:lnTo>
                  <a:pt x="15541" y="15541"/>
                </a:lnTo>
                <a:lnTo>
                  <a:pt x="4169" y="32414"/>
                </a:lnTo>
                <a:lnTo>
                  <a:pt x="0" y="53086"/>
                </a:lnTo>
                <a:lnTo>
                  <a:pt x="0" y="477265"/>
                </a:lnTo>
                <a:lnTo>
                  <a:pt x="4169" y="497937"/>
                </a:lnTo>
                <a:lnTo>
                  <a:pt x="15541" y="514810"/>
                </a:lnTo>
                <a:lnTo>
                  <a:pt x="32414" y="526182"/>
                </a:lnTo>
                <a:lnTo>
                  <a:pt x="53085" y="530351"/>
                </a:lnTo>
                <a:lnTo>
                  <a:pt x="1751329" y="530351"/>
                </a:lnTo>
                <a:lnTo>
                  <a:pt x="1772001" y="526182"/>
                </a:lnTo>
                <a:lnTo>
                  <a:pt x="1788874" y="514810"/>
                </a:lnTo>
                <a:lnTo>
                  <a:pt x="1800246" y="497937"/>
                </a:lnTo>
                <a:lnTo>
                  <a:pt x="1804416" y="477265"/>
                </a:lnTo>
                <a:lnTo>
                  <a:pt x="1804416" y="53086"/>
                </a:lnTo>
                <a:lnTo>
                  <a:pt x="1800246" y="32414"/>
                </a:lnTo>
                <a:lnTo>
                  <a:pt x="1788874" y="15541"/>
                </a:lnTo>
                <a:lnTo>
                  <a:pt x="1772001" y="4169"/>
                </a:lnTo>
                <a:lnTo>
                  <a:pt x="175132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88020" y="3669233"/>
            <a:ext cx="14732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Enrollment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623047" y="4139184"/>
            <a:ext cx="1804670" cy="530860"/>
          </a:xfrm>
          <a:custGeom>
            <a:avLst/>
            <a:gdLst/>
            <a:ahLst/>
            <a:cxnLst/>
            <a:rect l="l" t="t" r="r" b="b"/>
            <a:pathLst>
              <a:path w="1804670" h="530860">
                <a:moveTo>
                  <a:pt x="1751329" y="0"/>
                </a:moveTo>
                <a:lnTo>
                  <a:pt x="53085" y="0"/>
                </a:lnTo>
                <a:lnTo>
                  <a:pt x="32414" y="4169"/>
                </a:lnTo>
                <a:lnTo>
                  <a:pt x="15541" y="15541"/>
                </a:lnTo>
                <a:lnTo>
                  <a:pt x="4169" y="32414"/>
                </a:lnTo>
                <a:lnTo>
                  <a:pt x="0" y="53086"/>
                </a:lnTo>
                <a:lnTo>
                  <a:pt x="0" y="477266"/>
                </a:lnTo>
                <a:lnTo>
                  <a:pt x="4169" y="497937"/>
                </a:lnTo>
                <a:lnTo>
                  <a:pt x="15541" y="514810"/>
                </a:lnTo>
                <a:lnTo>
                  <a:pt x="32414" y="526182"/>
                </a:lnTo>
                <a:lnTo>
                  <a:pt x="53085" y="530352"/>
                </a:lnTo>
                <a:lnTo>
                  <a:pt x="1751329" y="530352"/>
                </a:lnTo>
                <a:lnTo>
                  <a:pt x="1772001" y="526182"/>
                </a:lnTo>
                <a:lnTo>
                  <a:pt x="1788874" y="514810"/>
                </a:lnTo>
                <a:lnTo>
                  <a:pt x="1800246" y="497937"/>
                </a:lnTo>
                <a:lnTo>
                  <a:pt x="1804416" y="477266"/>
                </a:lnTo>
                <a:lnTo>
                  <a:pt x="1804416" y="53086"/>
                </a:lnTo>
                <a:lnTo>
                  <a:pt x="1800246" y="32414"/>
                </a:lnTo>
                <a:lnTo>
                  <a:pt x="1788874" y="15541"/>
                </a:lnTo>
                <a:lnTo>
                  <a:pt x="1772001" y="4169"/>
                </a:lnTo>
                <a:lnTo>
                  <a:pt x="175132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690484" y="4196334"/>
            <a:ext cx="1668145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300">
              <a:latin typeface="Arial"/>
              <a:cs typeface="Arial"/>
            </a:endParaRPr>
          </a:p>
          <a:p>
            <a:pPr marL="4445" algn="ctr">
              <a:lnSpc>
                <a:spcPts val="145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623047" y="4751832"/>
            <a:ext cx="1804670" cy="530860"/>
          </a:xfrm>
          <a:custGeom>
            <a:avLst/>
            <a:gdLst/>
            <a:ahLst/>
            <a:cxnLst/>
            <a:rect l="l" t="t" r="r" b="b"/>
            <a:pathLst>
              <a:path w="1804670" h="530860">
                <a:moveTo>
                  <a:pt x="1751329" y="0"/>
                </a:moveTo>
                <a:lnTo>
                  <a:pt x="53085" y="0"/>
                </a:lnTo>
                <a:lnTo>
                  <a:pt x="32414" y="4169"/>
                </a:lnTo>
                <a:lnTo>
                  <a:pt x="15541" y="15541"/>
                </a:lnTo>
                <a:lnTo>
                  <a:pt x="4169" y="32414"/>
                </a:lnTo>
                <a:lnTo>
                  <a:pt x="0" y="53086"/>
                </a:lnTo>
                <a:lnTo>
                  <a:pt x="0" y="477266"/>
                </a:lnTo>
                <a:lnTo>
                  <a:pt x="4169" y="497937"/>
                </a:lnTo>
                <a:lnTo>
                  <a:pt x="15541" y="514810"/>
                </a:lnTo>
                <a:lnTo>
                  <a:pt x="32414" y="526182"/>
                </a:lnTo>
                <a:lnTo>
                  <a:pt x="53085" y="530352"/>
                </a:lnTo>
                <a:lnTo>
                  <a:pt x="1751329" y="530352"/>
                </a:lnTo>
                <a:lnTo>
                  <a:pt x="1772001" y="526182"/>
                </a:lnTo>
                <a:lnTo>
                  <a:pt x="1788874" y="514810"/>
                </a:lnTo>
                <a:lnTo>
                  <a:pt x="1800246" y="497937"/>
                </a:lnTo>
                <a:lnTo>
                  <a:pt x="1804416" y="477266"/>
                </a:lnTo>
                <a:lnTo>
                  <a:pt x="1804416" y="53086"/>
                </a:lnTo>
                <a:lnTo>
                  <a:pt x="1800246" y="32414"/>
                </a:lnTo>
                <a:lnTo>
                  <a:pt x="1788874" y="15541"/>
                </a:lnTo>
                <a:lnTo>
                  <a:pt x="1772001" y="4169"/>
                </a:lnTo>
                <a:lnTo>
                  <a:pt x="175132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818501" y="4893386"/>
            <a:ext cx="1412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23047" y="5364479"/>
            <a:ext cx="1804670" cy="530860"/>
          </a:xfrm>
          <a:custGeom>
            <a:avLst/>
            <a:gdLst/>
            <a:ahLst/>
            <a:cxnLst/>
            <a:rect l="l" t="t" r="r" b="b"/>
            <a:pathLst>
              <a:path w="1804670" h="530860">
                <a:moveTo>
                  <a:pt x="1751329" y="0"/>
                </a:moveTo>
                <a:lnTo>
                  <a:pt x="53085" y="0"/>
                </a:lnTo>
                <a:lnTo>
                  <a:pt x="32414" y="4169"/>
                </a:lnTo>
                <a:lnTo>
                  <a:pt x="15541" y="15541"/>
                </a:lnTo>
                <a:lnTo>
                  <a:pt x="4169" y="32414"/>
                </a:lnTo>
                <a:lnTo>
                  <a:pt x="0" y="53086"/>
                </a:lnTo>
                <a:lnTo>
                  <a:pt x="0" y="477316"/>
                </a:lnTo>
                <a:lnTo>
                  <a:pt x="4169" y="497958"/>
                </a:lnTo>
                <a:lnTo>
                  <a:pt x="15541" y="514816"/>
                </a:lnTo>
                <a:lnTo>
                  <a:pt x="32414" y="526183"/>
                </a:lnTo>
                <a:lnTo>
                  <a:pt x="53085" y="530352"/>
                </a:lnTo>
                <a:lnTo>
                  <a:pt x="1751329" y="530352"/>
                </a:lnTo>
                <a:lnTo>
                  <a:pt x="1772001" y="526183"/>
                </a:lnTo>
                <a:lnTo>
                  <a:pt x="1788874" y="514816"/>
                </a:lnTo>
                <a:lnTo>
                  <a:pt x="1800246" y="497958"/>
                </a:lnTo>
                <a:lnTo>
                  <a:pt x="1804416" y="477316"/>
                </a:lnTo>
                <a:lnTo>
                  <a:pt x="1804416" y="53086"/>
                </a:lnTo>
                <a:lnTo>
                  <a:pt x="1800246" y="32414"/>
                </a:lnTo>
                <a:lnTo>
                  <a:pt x="1788874" y="15541"/>
                </a:lnTo>
                <a:lnTo>
                  <a:pt x="1772001" y="4169"/>
                </a:lnTo>
                <a:lnTo>
                  <a:pt x="175132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922132" y="5506008"/>
            <a:ext cx="12077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3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Logging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623047" y="5974079"/>
            <a:ext cx="1804670" cy="530860"/>
          </a:xfrm>
          <a:custGeom>
            <a:avLst/>
            <a:gdLst/>
            <a:ahLst/>
            <a:cxnLst/>
            <a:rect l="l" t="t" r="r" b="b"/>
            <a:pathLst>
              <a:path w="1804670" h="530859">
                <a:moveTo>
                  <a:pt x="1751329" y="0"/>
                </a:moveTo>
                <a:lnTo>
                  <a:pt x="53085" y="0"/>
                </a:lnTo>
                <a:lnTo>
                  <a:pt x="32414" y="4168"/>
                </a:lnTo>
                <a:lnTo>
                  <a:pt x="15541" y="15535"/>
                </a:lnTo>
                <a:lnTo>
                  <a:pt x="4169" y="32393"/>
                </a:lnTo>
                <a:lnTo>
                  <a:pt x="0" y="53035"/>
                </a:lnTo>
                <a:lnTo>
                  <a:pt x="0" y="477316"/>
                </a:lnTo>
                <a:lnTo>
                  <a:pt x="4169" y="497958"/>
                </a:lnTo>
                <a:lnTo>
                  <a:pt x="15541" y="514816"/>
                </a:lnTo>
                <a:lnTo>
                  <a:pt x="32414" y="526183"/>
                </a:lnTo>
                <a:lnTo>
                  <a:pt x="53085" y="530352"/>
                </a:lnTo>
                <a:lnTo>
                  <a:pt x="1751329" y="530352"/>
                </a:lnTo>
                <a:lnTo>
                  <a:pt x="1772001" y="526183"/>
                </a:lnTo>
                <a:lnTo>
                  <a:pt x="1788874" y="514816"/>
                </a:lnTo>
                <a:lnTo>
                  <a:pt x="1800246" y="497958"/>
                </a:lnTo>
                <a:lnTo>
                  <a:pt x="1804416" y="477316"/>
                </a:lnTo>
                <a:lnTo>
                  <a:pt x="1804416" y="53035"/>
                </a:lnTo>
                <a:lnTo>
                  <a:pt x="1800246" y="32393"/>
                </a:lnTo>
                <a:lnTo>
                  <a:pt x="1788874" y="15535"/>
                </a:lnTo>
                <a:lnTo>
                  <a:pt x="1772001" y="4168"/>
                </a:lnTo>
                <a:lnTo>
                  <a:pt x="1751329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675244" y="6031484"/>
            <a:ext cx="1701800" cy="40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Portal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(Family</a:t>
            </a:r>
            <a:endParaRPr sz="1300">
              <a:latin typeface="Verdana"/>
              <a:cs typeface="Verdana"/>
            </a:endParaRPr>
          </a:p>
          <a:p>
            <a:pPr algn="ctr">
              <a:lnSpc>
                <a:spcPts val="149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820656" y="1258824"/>
            <a:ext cx="2255520" cy="5523230"/>
          </a:xfrm>
          <a:custGeom>
            <a:avLst/>
            <a:gdLst/>
            <a:ahLst/>
            <a:cxnLst/>
            <a:rect l="l" t="t" r="r" b="b"/>
            <a:pathLst>
              <a:path w="2255520" h="5523230">
                <a:moveTo>
                  <a:pt x="2029968" y="0"/>
                </a:moveTo>
                <a:lnTo>
                  <a:pt x="225551" y="0"/>
                </a:lnTo>
                <a:lnTo>
                  <a:pt x="180090" y="4581"/>
                </a:lnTo>
                <a:lnTo>
                  <a:pt x="137749" y="17722"/>
                </a:lnTo>
                <a:lnTo>
                  <a:pt x="99435" y="38515"/>
                </a:lnTo>
                <a:lnTo>
                  <a:pt x="66055" y="66055"/>
                </a:lnTo>
                <a:lnTo>
                  <a:pt x="38515" y="99435"/>
                </a:lnTo>
                <a:lnTo>
                  <a:pt x="17722" y="137749"/>
                </a:lnTo>
                <a:lnTo>
                  <a:pt x="4581" y="180090"/>
                </a:lnTo>
                <a:lnTo>
                  <a:pt x="0" y="225551"/>
                </a:lnTo>
                <a:lnTo>
                  <a:pt x="0" y="5297424"/>
                </a:lnTo>
                <a:lnTo>
                  <a:pt x="4581" y="5342882"/>
                </a:lnTo>
                <a:lnTo>
                  <a:pt x="17722" y="5385221"/>
                </a:lnTo>
                <a:lnTo>
                  <a:pt x="38515" y="5423534"/>
                </a:lnTo>
                <a:lnTo>
                  <a:pt x="66055" y="5456915"/>
                </a:lnTo>
                <a:lnTo>
                  <a:pt x="99435" y="5484456"/>
                </a:lnTo>
                <a:lnTo>
                  <a:pt x="137749" y="5505251"/>
                </a:lnTo>
                <a:lnTo>
                  <a:pt x="180090" y="5518393"/>
                </a:lnTo>
                <a:lnTo>
                  <a:pt x="225551" y="5522976"/>
                </a:lnTo>
                <a:lnTo>
                  <a:pt x="2029968" y="5522976"/>
                </a:lnTo>
                <a:lnTo>
                  <a:pt x="2075429" y="5518393"/>
                </a:lnTo>
                <a:lnTo>
                  <a:pt x="2117770" y="5505251"/>
                </a:lnTo>
                <a:lnTo>
                  <a:pt x="2156084" y="5484456"/>
                </a:lnTo>
                <a:lnTo>
                  <a:pt x="2189464" y="5456915"/>
                </a:lnTo>
                <a:lnTo>
                  <a:pt x="2217004" y="5423534"/>
                </a:lnTo>
                <a:lnTo>
                  <a:pt x="2237797" y="5385221"/>
                </a:lnTo>
                <a:lnTo>
                  <a:pt x="2250938" y="5342882"/>
                </a:lnTo>
                <a:lnTo>
                  <a:pt x="2255520" y="5297424"/>
                </a:lnTo>
                <a:lnTo>
                  <a:pt x="2255520" y="225551"/>
                </a:lnTo>
                <a:lnTo>
                  <a:pt x="2250938" y="180090"/>
                </a:lnTo>
                <a:lnTo>
                  <a:pt x="2237797" y="137749"/>
                </a:lnTo>
                <a:lnTo>
                  <a:pt x="2217004" y="99435"/>
                </a:lnTo>
                <a:lnTo>
                  <a:pt x="2189464" y="66055"/>
                </a:lnTo>
                <a:lnTo>
                  <a:pt x="2156084" y="38515"/>
                </a:lnTo>
                <a:lnTo>
                  <a:pt x="2117770" y="17722"/>
                </a:lnTo>
                <a:lnTo>
                  <a:pt x="2075429" y="4581"/>
                </a:lnTo>
                <a:lnTo>
                  <a:pt x="2029968" y="0"/>
                </a:lnTo>
                <a:close/>
              </a:path>
            </a:pathLst>
          </a:custGeom>
          <a:solidFill>
            <a:srgbClr val="CCC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021061" y="1464056"/>
            <a:ext cx="1859914" cy="1219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230"/>
              </a:lnSpc>
              <a:spcBef>
                <a:spcPts val="90"/>
              </a:spcBef>
            </a:pPr>
            <a:r>
              <a:rPr sz="2000" dirty="0">
                <a:solidFill>
                  <a:srgbClr val="11375B"/>
                </a:solidFill>
                <a:latin typeface="Verdana"/>
                <a:cs typeface="Verdana"/>
              </a:rPr>
              <a:t>UCEDD</a:t>
            </a:r>
            <a:r>
              <a:rPr sz="2000" spc="-50" dirty="0">
                <a:solidFill>
                  <a:srgbClr val="11375B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Indiana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30"/>
              </a:lnSpc>
            </a:pP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University,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30"/>
              </a:lnSpc>
              <a:spcBef>
                <a:spcPts val="484"/>
              </a:spcBef>
            </a:pPr>
            <a:r>
              <a:rPr sz="2000" dirty="0">
                <a:solidFill>
                  <a:srgbClr val="11375B"/>
                </a:solidFill>
                <a:latin typeface="Arial"/>
                <a:cs typeface="Arial"/>
              </a:rPr>
              <a:t>Early</a:t>
            </a:r>
            <a:r>
              <a:rPr sz="2000" spc="-40" dirty="0">
                <a:solidFill>
                  <a:srgbClr val="11375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Childhood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30"/>
              </a:lnSpc>
            </a:pPr>
            <a:r>
              <a:rPr sz="2000" spc="-10" dirty="0">
                <a:solidFill>
                  <a:srgbClr val="11375B"/>
                </a:solidFill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046207" y="2916935"/>
            <a:ext cx="1804670" cy="1085215"/>
          </a:xfrm>
          <a:custGeom>
            <a:avLst/>
            <a:gdLst/>
            <a:ahLst/>
            <a:cxnLst/>
            <a:rect l="l" t="t" r="r" b="b"/>
            <a:pathLst>
              <a:path w="1804670" h="1085214">
                <a:moveTo>
                  <a:pt x="1695958" y="0"/>
                </a:moveTo>
                <a:lnTo>
                  <a:pt x="108458" y="0"/>
                </a:lnTo>
                <a:lnTo>
                  <a:pt x="66276" y="8534"/>
                </a:lnTo>
                <a:lnTo>
                  <a:pt x="31797" y="31797"/>
                </a:lnTo>
                <a:lnTo>
                  <a:pt x="8534" y="66276"/>
                </a:lnTo>
                <a:lnTo>
                  <a:pt x="0" y="108458"/>
                </a:lnTo>
                <a:lnTo>
                  <a:pt x="0" y="976630"/>
                </a:lnTo>
                <a:lnTo>
                  <a:pt x="8534" y="1018811"/>
                </a:lnTo>
                <a:lnTo>
                  <a:pt x="31797" y="1053290"/>
                </a:lnTo>
                <a:lnTo>
                  <a:pt x="66276" y="1076553"/>
                </a:lnTo>
                <a:lnTo>
                  <a:pt x="108458" y="1085088"/>
                </a:lnTo>
                <a:lnTo>
                  <a:pt x="1695958" y="1085088"/>
                </a:lnTo>
                <a:lnTo>
                  <a:pt x="1738139" y="1076553"/>
                </a:lnTo>
                <a:lnTo>
                  <a:pt x="1772618" y="1053290"/>
                </a:lnTo>
                <a:lnTo>
                  <a:pt x="1795881" y="1018811"/>
                </a:lnTo>
                <a:lnTo>
                  <a:pt x="1804416" y="976630"/>
                </a:lnTo>
                <a:lnTo>
                  <a:pt x="1804416" y="108458"/>
                </a:lnTo>
                <a:lnTo>
                  <a:pt x="1795881" y="66276"/>
                </a:lnTo>
                <a:lnTo>
                  <a:pt x="1772618" y="31797"/>
                </a:lnTo>
                <a:lnTo>
                  <a:pt x="1738139" y="8534"/>
                </a:lnTo>
                <a:lnTo>
                  <a:pt x="1695958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451338" y="3249929"/>
            <a:ext cx="99568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545">
              <a:lnSpc>
                <a:spcPts val="145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5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046207" y="4169664"/>
            <a:ext cx="1804670" cy="1085215"/>
          </a:xfrm>
          <a:custGeom>
            <a:avLst/>
            <a:gdLst/>
            <a:ahLst/>
            <a:cxnLst/>
            <a:rect l="l" t="t" r="r" b="b"/>
            <a:pathLst>
              <a:path w="1804670" h="1085214">
                <a:moveTo>
                  <a:pt x="1695958" y="0"/>
                </a:moveTo>
                <a:lnTo>
                  <a:pt x="108458" y="0"/>
                </a:lnTo>
                <a:lnTo>
                  <a:pt x="66276" y="8534"/>
                </a:lnTo>
                <a:lnTo>
                  <a:pt x="31797" y="31797"/>
                </a:lnTo>
                <a:lnTo>
                  <a:pt x="8534" y="66276"/>
                </a:lnTo>
                <a:lnTo>
                  <a:pt x="0" y="108458"/>
                </a:lnTo>
                <a:lnTo>
                  <a:pt x="0" y="976630"/>
                </a:lnTo>
                <a:lnTo>
                  <a:pt x="8534" y="1018811"/>
                </a:lnTo>
                <a:lnTo>
                  <a:pt x="31797" y="1053290"/>
                </a:lnTo>
                <a:lnTo>
                  <a:pt x="66276" y="1076553"/>
                </a:lnTo>
                <a:lnTo>
                  <a:pt x="108458" y="1085088"/>
                </a:lnTo>
                <a:lnTo>
                  <a:pt x="1695958" y="1085088"/>
                </a:lnTo>
                <a:lnTo>
                  <a:pt x="1738139" y="1076553"/>
                </a:lnTo>
                <a:lnTo>
                  <a:pt x="1772618" y="1053290"/>
                </a:lnTo>
                <a:lnTo>
                  <a:pt x="1795881" y="1018811"/>
                </a:lnTo>
                <a:lnTo>
                  <a:pt x="1804416" y="976630"/>
                </a:lnTo>
                <a:lnTo>
                  <a:pt x="1804416" y="108458"/>
                </a:lnTo>
                <a:lnTo>
                  <a:pt x="1795881" y="66276"/>
                </a:lnTo>
                <a:lnTo>
                  <a:pt x="1772618" y="31797"/>
                </a:lnTo>
                <a:lnTo>
                  <a:pt x="1738139" y="8534"/>
                </a:lnTo>
                <a:lnTo>
                  <a:pt x="1695958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0213593" y="4587316"/>
            <a:ext cx="14763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046207" y="5419344"/>
            <a:ext cx="1804670" cy="1085215"/>
          </a:xfrm>
          <a:custGeom>
            <a:avLst/>
            <a:gdLst/>
            <a:ahLst/>
            <a:cxnLst/>
            <a:rect l="l" t="t" r="r" b="b"/>
            <a:pathLst>
              <a:path w="1804670" h="1085215">
                <a:moveTo>
                  <a:pt x="1695958" y="0"/>
                </a:moveTo>
                <a:lnTo>
                  <a:pt x="108458" y="0"/>
                </a:lnTo>
                <a:lnTo>
                  <a:pt x="66276" y="8534"/>
                </a:lnTo>
                <a:lnTo>
                  <a:pt x="31797" y="31797"/>
                </a:lnTo>
                <a:lnTo>
                  <a:pt x="8534" y="66276"/>
                </a:lnTo>
                <a:lnTo>
                  <a:pt x="0" y="108457"/>
                </a:lnTo>
                <a:lnTo>
                  <a:pt x="0" y="976579"/>
                </a:lnTo>
                <a:lnTo>
                  <a:pt x="8534" y="1018817"/>
                </a:lnTo>
                <a:lnTo>
                  <a:pt x="31797" y="1053307"/>
                </a:lnTo>
                <a:lnTo>
                  <a:pt x="66276" y="1076561"/>
                </a:lnTo>
                <a:lnTo>
                  <a:pt x="108458" y="1085087"/>
                </a:lnTo>
                <a:lnTo>
                  <a:pt x="1695958" y="1085087"/>
                </a:lnTo>
                <a:lnTo>
                  <a:pt x="1738139" y="1076561"/>
                </a:lnTo>
                <a:lnTo>
                  <a:pt x="1772618" y="1053307"/>
                </a:lnTo>
                <a:lnTo>
                  <a:pt x="1795881" y="1018817"/>
                </a:lnTo>
                <a:lnTo>
                  <a:pt x="1804416" y="976579"/>
                </a:lnTo>
                <a:lnTo>
                  <a:pt x="1804416" y="108457"/>
                </a:lnTo>
                <a:lnTo>
                  <a:pt x="1795881" y="66276"/>
                </a:lnTo>
                <a:lnTo>
                  <a:pt x="1772618" y="31797"/>
                </a:lnTo>
                <a:lnTo>
                  <a:pt x="1738139" y="8534"/>
                </a:lnTo>
                <a:lnTo>
                  <a:pt x="1695958" y="0"/>
                </a:lnTo>
                <a:close/>
              </a:path>
            </a:pathLst>
          </a:custGeom>
          <a:solidFill>
            <a:srgbClr val="113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0277602" y="5840374"/>
            <a:ext cx="13449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13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53" y="184861"/>
            <a:ext cx="7613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System</a:t>
            </a:r>
            <a:r>
              <a:rPr spc="-55" dirty="0"/>
              <a:t> </a:t>
            </a:r>
            <a:r>
              <a:rPr dirty="0"/>
              <a:t>Point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Entry</a:t>
            </a:r>
            <a:r>
              <a:rPr spc="-45" dirty="0"/>
              <a:t> </a:t>
            </a:r>
            <a:r>
              <a:rPr spc="-10" dirty="0"/>
              <a:t>(SPOE)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718" y="1296782"/>
            <a:ext cx="3301250" cy="45296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17898" y="895603"/>
            <a:ext cx="6670675" cy="521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2585" algn="l"/>
              </a:tabLst>
            </a:pPr>
            <a:r>
              <a:rPr sz="1800" b="1" dirty="0">
                <a:solidFill>
                  <a:srgbClr val="12385C"/>
                </a:solidFill>
                <a:latin typeface="Arial"/>
                <a:cs typeface="Arial"/>
              </a:rPr>
              <a:t>9</a:t>
            </a:r>
            <a:r>
              <a:rPr sz="1800" b="1" spc="-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85C"/>
                </a:solidFill>
                <a:latin typeface="Arial"/>
                <a:cs typeface="Arial"/>
              </a:rPr>
              <a:t>service</a:t>
            </a:r>
            <a:r>
              <a:rPr sz="1800" b="1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85C"/>
                </a:solidFill>
                <a:latin typeface="Arial"/>
                <a:cs typeface="Arial"/>
              </a:rPr>
              <a:t>regions</a:t>
            </a:r>
            <a:r>
              <a:rPr sz="1800" b="1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2385C"/>
                </a:solidFill>
                <a:latin typeface="Arial"/>
                <a:cs typeface="Arial"/>
              </a:rPr>
              <a:t>called</a:t>
            </a:r>
            <a:r>
              <a:rPr sz="1800" b="1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2385C"/>
                </a:solidFill>
                <a:latin typeface="Arial"/>
                <a:cs typeface="Arial"/>
              </a:rPr>
              <a:t>Clusters</a:t>
            </a:r>
            <a:endParaRPr sz="18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Each</a:t>
            </a:r>
            <a:r>
              <a:rPr sz="16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Cluster</a:t>
            </a:r>
            <a:r>
              <a:rPr sz="16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has</a:t>
            </a:r>
            <a:r>
              <a:rPr sz="1600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 SPOE/LPCC</a:t>
            </a:r>
            <a:endParaRPr sz="16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4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contractors</a:t>
            </a:r>
            <a:endParaRPr sz="1600">
              <a:latin typeface="Arial"/>
              <a:cs typeface="Arial"/>
            </a:endParaRPr>
          </a:p>
          <a:p>
            <a:pPr marL="1334770" lvl="2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1334770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1</a:t>
            </a:r>
            <a:r>
              <a:rPr sz="1575" baseline="26455" dirty="0">
                <a:solidFill>
                  <a:srgbClr val="12385C"/>
                </a:solidFill>
                <a:latin typeface="Arial"/>
                <a:cs typeface="Arial"/>
              </a:rPr>
              <a:t>st</a:t>
            </a:r>
            <a:r>
              <a:rPr sz="1575" spc="270" baseline="264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Kids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(Clusters</a:t>
            </a:r>
            <a:r>
              <a:rPr sz="1600" spc="-1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A,</a:t>
            </a:r>
            <a:r>
              <a:rPr sz="1600" spc="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B, C, 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D)</a:t>
            </a:r>
            <a:endParaRPr sz="1600">
              <a:latin typeface="Arial"/>
              <a:cs typeface="Arial"/>
            </a:endParaRPr>
          </a:p>
          <a:p>
            <a:pPr marL="1334770" lvl="2" indent="-344170">
              <a:lnSpc>
                <a:spcPct val="100000"/>
              </a:lnSpc>
              <a:buChar char="•"/>
              <a:tabLst>
                <a:tab pos="1334770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Blue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River</a:t>
            </a:r>
            <a:r>
              <a:rPr sz="1600" spc="-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Services</a:t>
            </a:r>
            <a:r>
              <a:rPr sz="16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(Clusters F</a:t>
            </a:r>
            <a:r>
              <a:rPr sz="1600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&amp;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I)</a:t>
            </a:r>
            <a:endParaRPr sz="1600">
              <a:latin typeface="Arial"/>
              <a:cs typeface="Arial"/>
            </a:endParaRPr>
          </a:p>
          <a:p>
            <a:pPr marL="1334770" lvl="2" indent="-344170">
              <a:lnSpc>
                <a:spcPct val="100000"/>
              </a:lnSpc>
              <a:buChar char="•"/>
              <a:tabLst>
                <a:tab pos="1334770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ProKids</a:t>
            </a:r>
            <a:r>
              <a:rPr sz="16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(Cluster</a:t>
            </a:r>
            <a:r>
              <a:rPr sz="16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G)</a:t>
            </a:r>
            <a:endParaRPr sz="1600">
              <a:latin typeface="Arial"/>
              <a:cs typeface="Arial"/>
            </a:endParaRPr>
          </a:p>
          <a:p>
            <a:pPr marL="1334770" lvl="2" indent="-344170">
              <a:lnSpc>
                <a:spcPct val="100000"/>
              </a:lnSpc>
              <a:buChar char="•"/>
              <a:tabLst>
                <a:tab pos="1334770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Thrive</a:t>
            </a:r>
            <a:r>
              <a:rPr sz="1600" spc="-9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Alliance</a:t>
            </a:r>
            <a:r>
              <a:rPr sz="16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(Clusters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H &amp;</a:t>
            </a:r>
            <a:r>
              <a:rPr sz="1600" spc="-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J)</a:t>
            </a:r>
            <a:endParaRPr sz="1600">
              <a:latin typeface="Arial"/>
              <a:cs typeface="Arial"/>
            </a:endParaRPr>
          </a:p>
          <a:p>
            <a:pPr marL="362585" indent="-286385">
              <a:lnSpc>
                <a:spcPct val="100000"/>
              </a:lnSpc>
              <a:spcBef>
                <a:spcPts val="1435"/>
              </a:spcBef>
              <a:buFont typeface="Arial"/>
              <a:buChar char="•"/>
              <a:tabLst>
                <a:tab pos="362585" algn="l"/>
              </a:tabLst>
            </a:pPr>
            <a:r>
              <a:rPr sz="1800" b="1" dirty="0">
                <a:solidFill>
                  <a:srgbClr val="12385C"/>
                </a:solidFill>
                <a:latin typeface="Arial"/>
                <a:cs typeface="Arial"/>
              </a:rPr>
              <a:t>SPOE</a:t>
            </a:r>
            <a:r>
              <a:rPr sz="1800" b="1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2385C"/>
                </a:solidFill>
                <a:latin typeface="Arial"/>
                <a:cs typeface="Arial"/>
              </a:rPr>
              <a:t>Responsibilities</a:t>
            </a:r>
            <a:endParaRPr sz="18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spcBef>
                <a:spcPts val="10"/>
              </a:spcBef>
              <a:buChar char="•"/>
              <a:tabLst>
                <a:tab pos="877569" algn="l"/>
              </a:tabLst>
            </a:pP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Referral</a:t>
            </a:r>
            <a:endParaRPr sz="16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Evaluation</a:t>
            </a:r>
            <a:r>
              <a:rPr sz="16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&amp;</a:t>
            </a:r>
            <a:r>
              <a:rPr sz="1600" spc="-9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Assessment</a:t>
            </a:r>
            <a:endParaRPr sz="16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Service</a:t>
            </a:r>
            <a:r>
              <a:rPr sz="16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Coordination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15"/>
              </a:spcBef>
              <a:buClr>
                <a:srgbClr val="12385C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62585" indent="-286385">
              <a:lnSpc>
                <a:spcPct val="100000"/>
              </a:lnSpc>
              <a:buFont typeface="Arial"/>
              <a:buChar char="•"/>
              <a:tabLst>
                <a:tab pos="362585" algn="l"/>
              </a:tabLst>
            </a:pPr>
            <a:r>
              <a:rPr sz="1800" b="1" dirty="0">
                <a:solidFill>
                  <a:srgbClr val="12385C"/>
                </a:solidFill>
                <a:latin typeface="Arial"/>
                <a:cs typeface="Arial"/>
              </a:rPr>
              <a:t>Fiscal</a:t>
            </a:r>
            <a:r>
              <a:rPr sz="1800" b="1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2385C"/>
                </a:solidFill>
                <a:latin typeface="Arial"/>
                <a:cs typeface="Arial"/>
              </a:rPr>
              <a:t>Matters</a:t>
            </a:r>
            <a:endParaRPr sz="18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spcBef>
                <a:spcPts val="10"/>
              </a:spcBef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Competitively</a:t>
            </a:r>
            <a:r>
              <a:rPr sz="1600" spc="-10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procured</a:t>
            </a:r>
            <a:r>
              <a:rPr sz="1600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via</a:t>
            </a:r>
            <a:r>
              <a:rPr sz="16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RFP</a:t>
            </a:r>
            <a:endParaRPr sz="16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Governed</a:t>
            </a:r>
            <a:r>
              <a:rPr sz="16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contract</a:t>
            </a:r>
            <a:endParaRPr sz="16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Receives</a:t>
            </a:r>
            <a:r>
              <a:rPr sz="16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partial</a:t>
            </a:r>
            <a:r>
              <a:rPr sz="16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Part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C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funding</a:t>
            </a:r>
            <a:r>
              <a:rPr sz="16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Service</a:t>
            </a:r>
            <a:r>
              <a:rPr sz="16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Coordination</a:t>
            </a:r>
            <a:endParaRPr sz="1600">
              <a:latin typeface="Arial"/>
              <a:cs typeface="Arial"/>
            </a:endParaRPr>
          </a:p>
          <a:p>
            <a:pPr marL="877569" lvl="1" indent="-344170">
              <a:lnSpc>
                <a:spcPct val="100000"/>
              </a:lnSpc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Funding</a:t>
            </a:r>
            <a:r>
              <a:rPr sz="16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allocation</a:t>
            </a:r>
            <a:r>
              <a:rPr sz="1600" spc="-9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determined</a:t>
            </a:r>
            <a:r>
              <a:rPr sz="16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based</a:t>
            </a:r>
            <a:r>
              <a:rPr sz="16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historical</a:t>
            </a:r>
            <a:r>
              <a:rPr sz="1600" spc="-8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child</a:t>
            </a:r>
            <a:r>
              <a:rPr sz="16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count</a:t>
            </a:r>
            <a:endParaRPr sz="1600">
              <a:latin typeface="Arial"/>
              <a:cs typeface="Arial"/>
            </a:endParaRPr>
          </a:p>
          <a:p>
            <a:pPr marL="877569">
              <a:lnSpc>
                <a:spcPct val="100000"/>
              </a:lnSpc>
            </a:pP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figures</a:t>
            </a:r>
            <a:endParaRPr sz="1600">
              <a:latin typeface="Arial"/>
              <a:cs typeface="Arial"/>
            </a:endParaRPr>
          </a:p>
          <a:p>
            <a:pPr marL="877569" marR="17780" lvl="1" indent="-344805">
              <a:lnSpc>
                <a:spcPct val="100000"/>
              </a:lnSpc>
              <a:spcBef>
                <a:spcPts val="5"/>
              </a:spcBef>
              <a:buChar char="•"/>
              <a:tabLst>
                <a:tab pos="877569" algn="l"/>
              </a:tabLst>
            </a:pP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Evaluation</a:t>
            </a:r>
            <a:r>
              <a:rPr sz="1600" spc="-7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&amp;</a:t>
            </a:r>
            <a:r>
              <a:rPr sz="1600" spc="-10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Assessment</a:t>
            </a:r>
            <a:r>
              <a:rPr sz="1600" spc="-10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services</a:t>
            </a:r>
            <a:r>
              <a:rPr sz="16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partially</a:t>
            </a:r>
            <a:r>
              <a:rPr sz="16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Part</a:t>
            </a:r>
            <a:r>
              <a:rPr sz="16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C</a:t>
            </a:r>
            <a:r>
              <a:rPr sz="16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funded</a:t>
            </a:r>
            <a:r>
              <a:rPr sz="16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based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fee</a:t>
            </a:r>
            <a:r>
              <a:rPr sz="16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2385C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12385C"/>
                </a:solidFill>
                <a:latin typeface="Arial"/>
                <a:cs typeface="Arial"/>
              </a:rPr>
              <a:t> service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040" y="216230"/>
            <a:ext cx="535622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/>
              <a:t>Local</a:t>
            </a:r>
            <a:r>
              <a:rPr spc="-40" dirty="0"/>
              <a:t> </a:t>
            </a:r>
            <a:r>
              <a:rPr dirty="0"/>
              <a:t>Planning</a:t>
            </a:r>
            <a:r>
              <a:rPr spc="-60" dirty="0"/>
              <a:t> </a:t>
            </a:r>
            <a:r>
              <a:rPr spc="-50" dirty="0"/>
              <a:t>&amp; </a:t>
            </a:r>
            <a:r>
              <a:rPr dirty="0"/>
              <a:t>Coordinating</a:t>
            </a:r>
            <a:r>
              <a:rPr spc="-114" dirty="0"/>
              <a:t> </a:t>
            </a:r>
            <a:r>
              <a:rPr spc="-10" dirty="0"/>
              <a:t>Council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615516"/>
            <a:ext cx="9273540" cy="400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Each</a:t>
            </a:r>
            <a:r>
              <a:rPr sz="2400" b="1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Cluster</a:t>
            </a:r>
            <a:r>
              <a:rPr sz="2400" b="1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has</a:t>
            </a:r>
            <a:r>
              <a:rPr sz="2400" b="1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an</a:t>
            </a:r>
            <a:r>
              <a:rPr sz="2400" b="1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2385C"/>
                </a:solidFill>
                <a:latin typeface="Arial"/>
                <a:cs typeface="Arial"/>
              </a:rPr>
              <a:t>LPCC</a:t>
            </a:r>
            <a:endParaRPr sz="2400">
              <a:latin typeface="Arial"/>
              <a:cs typeface="Arial"/>
            </a:endParaRPr>
          </a:p>
          <a:p>
            <a:pPr marL="1042669" lvl="1" indent="-344805">
              <a:lnSpc>
                <a:spcPct val="100000"/>
              </a:lnSpc>
              <a:spcBef>
                <a:spcPts val="45"/>
              </a:spcBef>
              <a:buChar char="•"/>
              <a:tabLst>
                <a:tab pos="1042669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Modeled</a:t>
            </a:r>
            <a:r>
              <a:rPr sz="20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after</a:t>
            </a:r>
            <a:r>
              <a:rPr sz="2000" spc="-1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the</a:t>
            </a:r>
            <a:r>
              <a:rPr sz="2000" spc="-10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State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Interagency</a:t>
            </a:r>
            <a:r>
              <a:rPr sz="2000" spc="-8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Coordinating</a:t>
            </a:r>
            <a:r>
              <a:rPr sz="2000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Council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40"/>
              </a:spcBef>
              <a:buClr>
                <a:srgbClr val="12385C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LPCC</a:t>
            </a:r>
            <a:r>
              <a:rPr sz="2400" b="1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2385C"/>
                </a:solidFill>
                <a:latin typeface="Arial"/>
                <a:cs typeface="Arial"/>
              </a:rPr>
              <a:t>Responsibilities</a:t>
            </a:r>
            <a:endParaRPr sz="2400">
              <a:latin typeface="Arial"/>
              <a:cs typeface="Arial"/>
            </a:endParaRPr>
          </a:p>
          <a:p>
            <a:pPr marL="1042669" lvl="1" indent="-344805">
              <a:lnSpc>
                <a:spcPct val="100000"/>
              </a:lnSpc>
              <a:spcBef>
                <a:spcPts val="15"/>
              </a:spcBef>
              <a:buChar char="•"/>
              <a:tabLst>
                <a:tab pos="1042669" algn="l"/>
              </a:tabLst>
            </a:pP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Public</a:t>
            </a:r>
            <a:r>
              <a:rPr sz="2000" spc="-1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Awareness</a:t>
            </a:r>
            <a:r>
              <a:rPr sz="20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&amp;</a:t>
            </a:r>
            <a:r>
              <a:rPr sz="2000" spc="-10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Child</a:t>
            </a:r>
            <a:r>
              <a:rPr sz="20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2385C"/>
                </a:solidFill>
                <a:latin typeface="Arial"/>
                <a:cs typeface="Arial"/>
              </a:rPr>
              <a:t>Find</a:t>
            </a:r>
            <a:endParaRPr sz="2000">
              <a:latin typeface="Arial"/>
              <a:cs typeface="Arial"/>
            </a:endParaRPr>
          </a:p>
          <a:p>
            <a:pPr marL="1042669" lvl="1" indent="-344805">
              <a:lnSpc>
                <a:spcPct val="100000"/>
              </a:lnSpc>
              <a:spcBef>
                <a:spcPts val="30"/>
              </a:spcBef>
              <a:buChar char="•"/>
              <a:tabLst>
                <a:tab pos="1042669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Provider</a:t>
            </a:r>
            <a:r>
              <a:rPr sz="2000" spc="-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Recruitment</a:t>
            </a:r>
            <a:endParaRPr sz="2000">
              <a:latin typeface="Arial"/>
              <a:cs typeface="Arial"/>
            </a:endParaRPr>
          </a:p>
          <a:p>
            <a:pPr marL="1042669" lvl="1" indent="-344805">
              <a:lnSpc>
                <a:spcPct val="100000"/>
              </a:lnSpc>
              <a:spcBef>
                <a:spcPts val="20"/>
              </a:spcBef>
              <a:buChar char="•"/>
              <a:tabLst>
                <a:tab pos="1042669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Procedural</a:t>
            </a:r>
            <a:r>
              <a:rPr sz="2000" spc="-8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Safeguards,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Information</a:t>
            </a:r>
            <a:r>
              <a:rPr sz="2000" spc="-1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Services,</a:t>
            </a:r>
            <a:r>
              <a:rPr sz="2000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Quality</a:t>
            </a:r>
            <a:r>
              <a:rPr sz="2000" spc="-1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Assurance</a:t>
            </a:r>
            <a:endParaRPr sz="2000">
              <a:latin typeface="Arial"/>
              <a:cs typeface="Arial"/>
            </a:endParaRPr>
          </a:p>
          <a:p>
            <a:pPr marL="1042669" lvl="1" indent="-344805">
              <a:lnSpc>
                <a:spcPct val="100000"/>
              </a:lnSpc>
              <a:spcBef>
                <a:spcPts val="30"/>
              </a:spcBef>
              <a:buChar char="•"/>
              <a:tabLst>
                <a:tab pos="1042669" algn="l"/>
              </a:tabLst>
            </a:pP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Transition</a:t>
            </a:r>
            <a:r>
              <a:rPr sz="20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2000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Interagency</a:t>
            </a:r>
            <a:r>
              <a:rPr sz="2000" spc="-1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Agreements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15"/>
              </a:spcBef>
              <a:buClr>
                <a:srgbClr val="12385C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b="1" dirty="0">
                <a:solidFill>
                  <a:srgbClr val="12385C"/>
                </a:solidFill>
                <a:latin typeface="Arial"/>
                <a:cs typeface="Arial"/>
              </a:rPr>
              <a:t>Fiscal</a:t>
            </a:r>
            <a:r>
              <a:rPr sz="2400" b="1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2385C"/>
                </a:solidFill>
                <a:latin typeface="Arial"/>
                <a:cs typeface="Arial"/>
              </a:rPr>
              <a:t>Matters</a:t>
            </a:r>
            <a:endParaRPr sz="2400">
              <a:latin typeface="Arial"/>
              <a:cs typeface="Arial"/>
            </a:endParaRPr>
          </a:p>
          <a:p>
            <a:pPr marL="1042669" lvl="1" indent="-344805">
              <a:lnSpc>
                <a:spcPct val="100000"/>
              </a:lnSpc>
              <a:spcBef>
                <a:spcPts val="40"/>
              </a:spcBef>
              <a:buChar char="•"/>
              <a:tabLst>
                <a:tab pos="1042669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Procured</a:t>
            </a:r>
            <a:r>
              <a:rPr sz="20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jointly</a:t>
            </a:r>
            <a:r>
              <a:rPr sz="20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SPOE</a:t>
            </a:r>
            <a:r>
              <a:rPr sz="20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governed</a:t>
            </a:r>
            <a:r>
              <a:rPr sz="20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by</a:t>
            </a:r>
            <a:r>
              <a:rPr sz="20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same</a:t>
            </a:r>
            <a:r>
              <a:rPr sz="2000" spc="-1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contract</a:t>
            </a:r>
            <a:endParaRPr sz="2000">
              <a:latin typeface="Arial"/>
              <a:cs typeface="Arial"/>
            </a:endParaRPr>
          </a:p>
          <a:p>
            <a:pPr marL="1042669" lvl="1" indent="-344805">
              <a:lnSpc>
                <a:spcPct val="100000"/>
              </a:lnSpc>
              <a:spcBef>
                <a:spcPts val="30"/>
              </a:spcBef>
              <a:buChar char="•"/>
              <a:tabLst>
                <a:tab pos="1042669" algn="l"/>
              </a:tabLst>
            </a:pP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LPCC</a:t>
            </a:r>
            <a:r>
              <a:rPr sz="2000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functions</a:t>
            </a:r>
            <a:r>
              <a:rPr sz="20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are</a:t>
            </a:r>
            <a:r>
              <a:rPr sz="20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covered</a:t>
            </a:r>
            <a:r>
              <a:rPr sz="20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by</a:t>
            </a:r>
            <a:r>
              <a:rPr sz="20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2385C"/>
                </a:solidFill>
                <a:latin typeface="Arial"/>
                <a:cs typeface="Arial"/>
              </a:rPr>
              <a:t>State</a:t>
            </a:r>
            <a:r>
              <a:rPr sz="20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2385C"/>
                </a:solidFill>
                <a:latin typeface="Arial"/>
                <a:cs typeface="Arial"/>
              </a:rPr>
              <a:t>funds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7508"/>
            <a:ext cx="593407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/>
              <a:t>Provider</a:t>
            </a:r>
            <a:r>
              <a:rPr spc="-70" dirty="0"/>
              <a:t> </a:t>
            </a:r>
            <a:r>
              <a:rPr dirty="0"/>
              <a:t>Agencies</a:t>
            </a:r>
            <a:r>
              <a:rPr spc="-70" dirty="0"/>
              <a:t> </a:t>
            </a:r>
            <a:r>
              <a:rPr spc="-50" dirty="0"/>
              <a:t>&amp; </a:t>
            </a:r>
            <a:r>
              <a:rPr dirty="0"/>
              <a:t>Independent</a:t>
            </a:r>
            <a:r>
              <a:rPr spc="-105" dirty="0"/>
              <a:t> </a:t>
            </a:r>
            <a:r>
              <a:rPr spc="-10" dirty="0"/>
              <a:t>Providers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6870" algn="l"/>
              </a:tabLst>
            </a:pPr>
            <a:r>
              <a:rPr dirty="0"/>
              <a:t>40</a:t>
            </a:r>
            <a:r>
              <a:rPr spc="-20" dirty="0"/>
              <a:t> </a:t>
            </a:r>
            <a:r>
              <a:rPr spc="-10" dirty="0"/>
              <a:t>Multidisciplinary</a:t>
            </a:r>
            <a:r>
              <a:rPr spc="-15" dirty="0"/>
              <a:t> </a:t>
            </a:r>
            <a:r>
              <a:rPr dirty="0"/>
              <a:t>Provider</a:t>
            </a:r>
            <a:r>
              <a:rPr spc="-65" dirty="0"/>
              <a:t> </a:t>
            </a:r>
            <a:r>
              <a:rPr spc="-10" dirty="0"/>
              <a:t>Agencies</a:t>
            </a:r>
          </a:p>
          <a:p>
            <a:pPr marL="1042669" lvl="1" indent="-344170">
              <a:lnSpc>
                <a:spcPct val="100000"/>
              </a:lnSpc>
              <a:spcBef>
                <a:spcPts val="155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Operate</a:t>
            </a:r>
            <a:r>
              <a:rPr sz="1500" spc="-7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within</a:t>
            </a:r>
            <a:r>
              <a:rPr sz="1500" spc="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defined</a:t>
            </a:r>
            <a:r>
              <a:rPr sz="15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Service</a:t>
            </a:r>
            <a:r>
              <a:rPr sz="1500" spc="-1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Areas</a:t>
            </a:r>
            <a:endParaRPr sz="1500">
              <a:latin typeface="Arial"/>
              <a:cs typeface="Arial"/>
            </a:endParaRPr>
          </a:p>
          <a:p>
            <a:pPr marL="1042669" lvl="1" indent="-344170">
              <a:lnSpc>
                <a:spcPts val="1620"/>
              </a:lnSpc>
              <a:spcBef>
                <a:spcPts val="120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Provide</a:t>
            </a:r>
            <a:r>
              <a:rPr sz="15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Developmental</a:t>
            </a:r>
            <a:r>
              <a:rPr sz="1500" spc="-9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Therapists,</a:t>
            </a:r>
            <a:r>
              <a:rPr sz="15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Occupational</a:t>
            </a:r>
            <a:r>
              <a:rPr sz="1500" spc="-9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Therapists,</a:t>
            </a:r>
            <a:endParaRPr sz="1500">
              <a:latin typeface="Arial"/>
              <a:cs typeface="Arial"/>
            </a:endParaRPr>
          </a:p>
          <a:p>
            <a:pPr marL="1042669">
              <a:lnSpc>
                <a:spcPts val="1620"/>
              </a:lnSpc>
            </a:pPr>
            <a:r>
              <a:rPr sz="1500" b="0" dirty="0">
                <a:latin typeface="Arial"/>
                <a:cs typeface="Arial"/>
              </a:rPr>
              <a:t>Physical</a:t>
            </a:r>
            <a:r>
              <a:rPr sz="1500" b="0" spc="-10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Therapists,</a:t>
            </a:r>
            <a:r>
              <a:rPr sz="1500" b="0" spc="-90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and</a:t>
            </a:r>
            <a:r>
              <a:rPr sz="1500" b="0" spc="-3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Speech</a:t>
            </a:r>
            <a:r>
              <a:rPr sz="1500" b="0" spc="-60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Language</a:t>
            </a:r>
            <a:r>
              <a:rPr sz="1500" b="0" spc="-55" dirty="0">
                <a:latin typeface="Arial"/>
                <a:cs typeface="Arial"/>
              </a:rPr>
              <a:t> </a:t>
            </a:r>
            <a:r>
              <a:rPr sz="1500" b="0" spc="-10" dirty="0">
                <a:latin typeface="Arial"/>
                <a:cs typeface="Arial"/>
              </a:rPr>
              <a:t>Pathologists</a:t>
            </a:r>
            <a:endParaRPr sz="15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6870" algn="l"/>
              </a:tabLst>
            </a:pPr>
            <a:r>
              <a:rPr dirty="0"/>
              <a:t>3</a:t>
            </a:r>
            <a:r>
              <a:rPr spc="-20" dirty="0"/>
              <a:t> </a:t>
            </a:r>
            <a:r>
              <a:rPr spc="-10" dirty="0"/>
              <a:t>Specialized</a:t>
            </a:r>
            <a:r>
              <a:rPr spc="-15" dirty="0"/>
              <a:t> </a:t>
            </a:r>
            <a:r>
              <a:rPr spc="-10" dirty="0"/>
              <a:t>Agencies</a:t>
            </a:r>
          </a:p>
          <a:p>
            <a:pPr marL="1042669" lvl="1" indent="-344170">
              <a:lnSpc>
                <a:spcPct val="100000"/>
              </a:lnSpc>
              <a:spcBef>
                <a:spcPts val="155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Operate</a:t>
            </a:r>
            <a:r>
              <a:rPr sz="15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throughout</a:t>
            </a:r>
            <a:r>
              <a:rPr sz="15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the</a:t>
            </a:r>
            <a:r>
              <a:rPr sz="15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entire</a:t>
            </a:r>
            <a:r>
              <a:rPr sz="15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2385C"/>
                </a:solidFill>
                <a:latin typeface="Arial"/>
                <a:cs typeface="Arial"/>
              </a:rPr>
              <a:t>state</a:t>
            </a:r>
            <a:endParaRPr sz="1500">
              <a:latin typeface="Arial"/>
              <a:cs typeface="Arial"/>
            </a:endParaRPr>
          </a:p>
          <a:p>
            <a:pPr marL="1042669" lvl="1" indent="-344170">
              <a:lnSpc>
                <a:spcPct val="100000"/>
              </a:lnSpc>
              <a:spcBef>
                <a:spcPts val="145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Provide</a:t>
            </a:r>
            <a:r>
              <a:rPr sz="1500" spc="-7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Blind</a:t>
            </a:r>
            <a:r>
              <a:rPr sz="15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15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Low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Vision</a:t>
            </a:r>
            <a:r>
              <a:rPr sz="15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or</a:t>
            </a:r>
            <a:r>
              <a:rPr sz="15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Deaf</a:t>
            </a:r>
            <a:r>
              <a:rPr sz="1500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15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Hard</a:t>
            </a:r>
            <a:r>
              <a:rPr sz="15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of</a:t>
            </a:r>
            <a:r>
              <a:rPr sz="1500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Hearing</a:t>
            </a:r>
            <a:r>
              <a:rPr sz="15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Services</a:t>
            </a:r>
            <a:endParaRPr sz="15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469265" algn="l"/>
              </a:tabLst>
            </a:pPr>
            <a:r>
              <a:rPr dirty="0"/>
              <a:t>100+</a:t>
            </a:r>
            <a:r>
              <a:rPr spc="-45" dirty="0"/>
              <a:t> </a:t>
            </a:r>
            <a:r>
              <a:rPr dirty="0"/>
              <a:t>Independent</a:t>
            </a:r>
            <a:r>
              <a:rPr spc="-30" dirty="0"/>
              <a:t> </a:t>
            </a:r>
            <a:r>
              <a:rPr spc="-10" dirty="0"/>
              <a:t>Providers</a:t>
            </a:r>
          </a:p>
          <a:p>
            <a:pPr marL="1155700" lvl="1" indent="-457200">
              <a:lnSpc>
                <a:spcPct val="100000"/>
              </a:lnSpc>
              <a:spcBef>
                <a:spcPts val="125"/>
              </a:spcBef>
              <a:buChar char="•"/>
              <a:tabLst>
                <a:tab pos="1155700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Operate</a:t>
            </a:r>
            <a:r>
              <a:rPr sz="15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throughout</a:t>
            </a:r>
            <a:r>
              <a:rPr sz="15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the</a:t>
            </a:r>
            <a:r>
              <a:rPr sz="15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2385C"/>
                </a:solidFill>
                <a:latin typeface="Arial"/>
                <a:cs typeface="Arial"/>
              </a:rPr>
              <a:t>state</a:t>
            </a:r>
            <a:endParaRPr sz="1500">
              <a:latin typeface="Arial"/>
              <a:cs typeface="Arial"/>
            </a:endParaRPr>
          </a:p>
          <a:p>
            <a:pPr marL="1155700" marR="758190" lvl="1" indent="-457200">
              <a:lnSpc>
                <a:spcPts val="1440"/>
              </a:lnSpc>
              <a:spcBef>
                <a:spcPts val="495"/>
              </a:spcBef>
              <a:buChar char="•"/>
              <a:tabLst>
                <a:tab pos="1155700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Provide</a:t>
            </a:r>
            <a:r>
              <a:rPr sz="15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Nutrition,</a:t>
            </a:r>
            <a:r>
              <a:rPr sz="15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Psychology,</a:t>
            </a:r>
            <a:r>
              <a:rPr sz="15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Social</a:t>
            </a:r>
            <a:r>
              <a:rPr sz="15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Work,</a:t>
            </a:r>
            <a:r>
              <a:rPr sz="1500" spc="-1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Audiology, Medical/Nursing,</a:t>
            </a:r>
            <a:r>
              <a:rPr sz="15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Transportation,</a:t>
            </a:r>
            <a:r>
              <a:rPr sz="15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1500" spc="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Interpreter</a:t>
            </a:r>
            <a:r>
              <a:rPr sz="15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Services</a:t>
            </a:r>
            <a:endParaRPr sz="15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6870" algn="l"/>
              </a:tabLst>
            </a:pPr>
            <a:r>
              <a:rPr dirty="0"/>
              <a:t>Fiscal</a:t>
            </a:r>
            <a:r>
              <a:rPr spc="-55" dirty="0"/>
              <a:t> </a:t>
            </a:r>
            <a:r>
              <a:rPr spc="-10" dirty="0"/>
              <a:t>Matters</a:t>
            </a:r>
          </a:p>
          <a:p>
            <a:pPr marL="1042669" lvl="1" indent="-344170">
              <a:lnSpc>
                <a:spcPct val="100000"/>
              </a:lnSpc>
              <a:spcBef>
                <a:spcPts val="155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Open</a:t>
            </a:r>
            <a:r>
              <a:rPr sz="15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Enrollment</a:t>
            </a:r>
            <a:r>
              <a:rPr sz="1500" spc="-1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Application</a:t>
            </a:r>
            <a:r>
              <a:rPr sz="1500" spc="-8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Process</a:t>
            </a:r>
            <a:endParaRPr sz="1500">
              <a:latin typeface="Arial"/>
              <a:cs typeface="Arial"/>
            </a:endParaRPr>
          </a:p>
          <a:p>
            <a:pPr marL="1042669" lvl="1" indent="-344170">
              <a:lnSpc>
                <a:spcPts val="1620"/>
              </a:lnSpc>
              <a:spcBef>
                <a:spcPts val="120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Agency</a:t>
            </a:r>
            <a:r>
              <a:rPr sz="15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Provider</a:t>
            </a:r>
            <a:r>
              <a:rPr sz="1500" spc="-1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Agreement</a:t>
            </a:r>
            <a:r>
              <a:rPr sz="15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with</a:t>
            </a:r>
            <a:r>
              <a:rPr sz="1500" spc="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State</a:t>
            </a:r>
            <a:r>
              <a:rPr sz="15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governs</a:t>
            </a:r>
            <a:r>
              <a:rPr sz="1500" spc="-8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relationship</a:t>
            </a:r>
            <a:r>
              <a:rPr sz="15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2385C"/>
                </a:solidFill>
                <a:latin typeface="Arial"/>
                <a:cs typeface="Arial"/>
              </a:rPr>
              <a:t>with</a:t>
            </a:r>
            <a:endParaRPr sz="1500">
              <a:latin typeface="Arial"/>
              <a:cs typeface="Arial"/>
            </a:endParaRPr>
          </a:p>
          <a:p>
            <a:pPr marL="1042669">
              <a:lnSpc>
                <a:spcPts val="1620"/>
              </a:lnSpc>
            </a:pPr>
            <a:r>
              <a:rPr sz="1500" b="0" spc="-10" dirty="0">
                <a:latin typeface="Arial"/>
                <a:cs typeface="Arial"/>
              </a:rPr>
              <a:t>entities/independent</a:t>
            </a:r>
            <a:r>
              <a:rPr sz="1500" b="0" spc="70" dirty="0">
                <a:latin typeface="Arial"/>
                <a:cs typeface="Arial"/>
              </a:rPr>
              <a:t> </a:t>
            </a:r>
            <a:r>
              <a:rPr sz="1500" b="0" spc="-10" dirty="0">
                <a:latin typeface="Arial"/>
                <a:cs typeface="Arial"/>
              </a:rPr>
              <a:t>providers</a:t>
            </a:r>
            <a:endParaRPr sz="1500">
              <a:latin typeface="Arial"/>
              <a:cs typeface="Arial"/>
            </a:endParaRPr>
          </a:p>
          <a:p>
            <a:pPr marL="1042669" lvl="1" indent="-344170">
              <a:lnSpc>
                <a:spcPts val="1620"/>
              </a:lnSpc>
              <a:spcBef>
                <a:spcPts val="145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Individual</a:t>
            </a:r>
            <a:r>
              <a:rPr sz="1500" spc="-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Provider</a:t>
            </a:r>
            <a:r>
              <a:rPr sz="1500" spc="-1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Agreement</a:t>
            </a:r>
            <a:r>
              <a:rPr sz="15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with</a:t>
            </a:r>
            <a:r>
              <a:rPr sz="1500" spc="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State</a:t>
            </a:r>
            <a:r>
              <a:rPr sz="1500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governs</a:t>
            </a:r>
            <a:r>
              <a:rPr sz="15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relationship</a:t>
            </a:r>
            <a:r>
              <a:rPr sz="15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12385C"/>
                </a:solidFill>
                <a:latin typeface="Arial"/>
                <a:cs typeface="Arial"/>
              </a:rPr>
              <a:t>with</a:t>
            </a:r>
            <a:endParaRPr sz="1500">
              <a:latin typeface="Arial"/>
              <a:cs typeface="Arial"/>
            </a:endParaRPr>
          </a:p>
          <a:p>
            <a:pPr marL="1042669">
              <a:lnSpc>
                <a:spcPts val="1620"/>
              </a:lnSpc>
            </a:pPr>
            <a:r>
              <a:rPr sz="1500" b="0" dirty="0">
                <a:latin typeface="Arial"/>
                <a:cs typeface="Arial"/>
              </a:rPr>
              <a:t>rendering</a:t>
            </a:r>
            <a:r>
              <a:rPr sz="1500" b="0" spc="-85" dirty="0">
                <a:latin typeface="Arial"/>
                <a:cs typeface="Arial"/>
              </a:rPr>
              <a:t> </a:t>
            </a:r>
            <a:r>
              <a:rPr sz="1500" b="0" spc="-10" dirty="0">
                <a:latin typeface="Arial"/>
                <a:cs typeface="Arial"/>
              </a:rPr>
              <a:t>providers</a:t>
            </a:r>
            <a:endParaRPr sz="1500">
              <a:latin typeface="Arial"/>
              <a:cs typeface="Arial"/>
            </a:endParaRPr>
          </a:p>
          <a:p>
            <a:pPr marL="1042669" lvl="1" indent="-344170">
              <a:lnSpc>
                <a:spcPct val="100000"/>
              </a:lnSpc>
              <a:spcBef>
                <a:spcPts val="145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Fee for</a:t>
            </a:r>
            <a:r>
              <a:rPr sz="1500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Service</a:t>
            </a:r>
            <a:r>
              <a:rPr sz="1500" spc="-7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structure</a:t>
            </a:r>
            <a:endParaRPr sz="1500">
              <a:latin typeface="Arial"/>
              <a:cs typeface="Arial"/>
            </a:endParaRPr>
          </a:p>
          <a:p>
            <a:pPr marL="1042669" lvl="1" indent="-344170">
              <a:lnSpc>
                <a:spcPct val="100000"/>
              </a:lnSpc>
              <a:spcBef>
                <a:spcPts val="145"/>
              </a:spcBef>
              <a:buChar char="•"/>
              <a:tabLst>
                <a:tab pos="1042669" algn="l"/>
              </a:tabLst>
            </a:pP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Centralized</a:t>
            </a:r>
            <a:r>
              <a:rPr sz="1500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12385C"/>
                </a:solidFill>
                <a:latin typeface="Arial"/>
                <a:cs typeface="Arial"/>
              </a:rPr>
              <a:t>payment</a:t>
            </a:r>
            <a:r>
              <a:rPr sz="15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12385C"/>
                </a:solidFill>
                <a:latin typeface="Arial"/>
                <a:cs typeface="Arial"/>
              </a:rPr>
              <a:t>structure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1277111"/>
            <a:ext cx="3310128" cy="45415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43" y="234772"/>
            <a:ext cx="751776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/>
              <a:t>UCEDD</a:t>
            </a:r>
            <a:r>
              <a:rPr spc="-35" dirty="0"/>
              <a:t> </a:t>
            </a:r>
            <a:r>
              <a:rPr dirty="0"/>
              <a:t>Indiana</a:t>
            </a:r>
            <a:r>
              <a:rPr spc="-50" dirty="0"/>
              <a:t> </a:t>
            </a:r>
            <a:r>
              <a:rPr spc="-10" dirty="0"/>
              <a:t>University, </a:t>
            </a:r>
            <a:r>
              <a:rPr dirty="0"/>
              <a:t>Early</a:t>
            </a:r>
            <a:r>
              <a:rPr spc="-30" dirty="0"/>
              <a:t> </a:t>
            </a:r>
            <a:r>
              <a:rPr dirty="0"/>
              <a:t>Childhood</a:t>
            </a:r>
            <a:r>
              <a:rPr spc="-85" dirty="0"/>
              <a:t> </a:t>
            </a:r>
            <a:r>
              <a:rPr dirty="0"/>
              <a:t>Center</a:t>
            </a:r>
            <a:r>
              <a:rPr spc="-75" dirty="0"/>
              <a:t> </a:t>
            </a:r>
            <a:r>
              <a:rPr spc="-10" dirty="0"/>
              <a:t>(ECC)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3/15/2024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731644"/>
            <a:ext cx="7969250" cy="362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30"/>
              </a:lnSpc>
              <a:spcBef>
                <a:spcPts val="105"/>
              </a:spcBef>
            </a:pP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Program</a:t>
            </a:r>
            <a:r>
              <a:rPr sz="2200" b="1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Evaluation</a:t>
            </a:r>
            <a:r>
              <a:rPr sz="2200" b="1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&amp;</a:t>
            </a:r>
            <a:r>
              <a:rPr sz="2200" b="1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Federal</a:t>
            </a:r>
            <a:r>
              <a:rPr sz="2200" b="1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2385C"/>
                </a:solidFill>
                <a:latin typeface="Arial"/>
                <a:cs typeface="Arial"/>
              </a:rPr>
              <a:t>Reporting</a:t>
            </a:r>
            <a:endParaRPr sz="2200">
              <a:latin typeface="Arial"/>
              <a:cs typeface="Arial"/>
            </a:endParaRPr>
          </a:p>
          <a:p>
            <a:pPr marL="1155700" indent="-457834">
              <a:lnSpc>
                <a:spcPts val="1855"/>
              </a:lnSpc>
              <a:buChar char="•"/>
              <a:tabLst>
                <a:tab pos="1155700" algn="l"/>
              </a:tabLst>
            </a:pP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Quality</a:t>
            </a:r>
            <a:r>
              <a:rPr sz="19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Review</a:t>
            </a:r>
            <a:r>
              <a:rPr sz="19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(annual</a:t>
            </a:r>
            <a:r>
              <a:rPr sz="1900" spc="-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monitoring)</a:t>
            </a:r>
            <a:endParaRPr sz="1900">
              <a:latin typeface="Arial"/>
              <a:cs typeface="Arial"/>
            </a:endParaRPr>
          </a:p>
          <a:p>
            <a:pPr marL="1155700" indent="-457834">
              <a:lnSpc>
                <a:spcPts val="2065"/>
              </a:lnSpc>
              <a:buChar char="•"/>
              <a:tabLst>
                <a:tab pos="1155700" algn="l"/>
              </a:tabLst>
            </a:pP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SPP/APR</a:t>
            </a:r>
            <a:r>
              <a:rPr sz="1900" spc="-7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Consultation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430"/>
              </a:lnSpc>
              <a:spcBef>
                <a:spcPts val="1839"/>
              </a:spcBef>
            </a:pP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Professional</a:t>
            </a:r>
            <a:r>
              <a:rPr sz="2200" b="1" spc="-5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Development</a:t>
            </a:r>
            <a:r>
              <a:rPr sz="2200" b="1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2200" b="1" spc="-4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12385C"/>
                </a:solidFill>
                <a:latin typeface="Arial"/>
                <a:cs typeface="Arial"/>
              </a:rPr>
              <a:t>Technical</a:t>
            </a:r>
            <a:r>
              <a:rPr sz="2200" b="1" spc="-9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2385C"/>
                </a:solidFill>
                <a:latin typeface="Arial"/>
                <a:cs typeface="Arial"/>
              </a:rPr>
              <a:t>Assistance</a:t>
            </a:r>
            <a:endParaRPr sz="2200">
              <a:latin typeface="Arial"/>
              <a:cs typeface="Arial"/>
            </a:endParaRPr>
          </a:p>
          <a:p>
            <a:pPr marL="1155700" indent="-457834">
              <a:lnSpc>
                <a:spcPts val="1864"/>
              </a:lnSpc>
              <a:buChar char="•"/>
              <a:tabLst>
                <a:tab pos="1155700" algn="l"/>
              </a:tabLst>
            </a:pPr>
            <a:r>
              <a:rPr sz="1900" spc="-25" dirty="0">
                <a:solidFill>
                  <a:srgbClr val="12385C"/>
                </a:solidFill>
                <a:latin typeface="Arial"/>
                <a:cs typeface="Arial"/>
              </a:rPr>
              <a:t>Family-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Guided</a:t>
            </a:r>
            <a:r>
              <a:rPr sz="1900" spc="1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12385C"/>
                </a:solidFill>
                <a:latin typeface="Arial"/>
                <a:cs typeface="Arial"/>
              </a:rPr>
              <a:t>Routines-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Based</a:t>
            </a:r>
            <a:r>
              <a:rPr sz="1900" spc="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Intervention</a:t>
            </a:r>
            <a:endParaRPr sz="1900">
              <a:latin typeface="Arial"/>
              <a:cs typeface="Arial"/>
            </a:endParaRPr>
          </a:p>
          <a:p>
            <a:pPr marL="1155700" indent="-457834">
              <a:lnSpc>
                <a:spcPts val="1860"/>
              </a:lnSpc>
              <a:buChar char="•"/>
              <a:tabLst>
                <a:tab pos="1155700" algn="l"/>
              </a:tabLst>
            </a:pP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Orientation</a:t>
            </a:r>
            <a:r>
              <a:rPr sz="1900" spc="-12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Trainings</a:t>
            </a:r>
            <a:endParaRPr sz="1900">
              <a:latin typeface="Arial"/>
              <a:cs typeface="Arial"/>
            </a:endParaRPr>
          </a:p>
          <a:p>
            <a:pPr marL="1155700" indent="-457834">
              <a:lnSpc>
                <a:spcPts val="1860"/>
              </a:lnSpc>
              <a:buChar char="•"/>
              <a:tabLst>
                <a:tab pos="1155700" algn="l"/>
              </a:tabLst>
            </a:pP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Early</a:t>
            </a:r>
            <a:r>
              <a:rPr sz="1900" spc="-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Intervention</a:t>
            </a:r>
            <a:r>
              <a:rPr sz="19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Conference</a:t>
            </a:r>
            <a:endParaRPr sz="1900">
              <a:latin typeface="Arial"/>
              <a:cs typeface="Arial"/>
            </a:endParaRPr>
          </a:p>
          <a:p>
            <a:pPr marL="1155700" indent="-457834">
              <a:lnSpc>
                <a:spcPts val="2075"/>
              </a:lnSpc>
              <a:buChar char="•"/>
              <a:tabLst>
                <a:tab pos="1155700" algn="l"/>
              </a:tabLst>
            </a:pPr>
            <a:r>
              <a:rPr sz="1900" spc="-35" dirty="0">
                <a:solidFill>
                  <a:srgbClr val="12385C"/>
                </a:solidFill>
                <a:latin typeface="Arial"/>
                <a:cs typeface="Arial"/>
              </a:rPr>
              <a:t>Technical</a:t>
            </a:r>
            <a:r>
              <a:rPr sz="1900" spc="-11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Assistance</a:t>
            </a:r>
            <a:r>
              <a:rPr sz="19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to</a:t>
            </a:r>
            <a:r>
              <a:rPr sz="1900" spc="-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SPOE/LPCCs,</a:t>
            </a:r>
            <a:r>
              <a:rPr sz="1900" spc="-1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Agencies,</a:t>
            </a:r>
            <a:r>
              <a:rPr sz="1900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and</a:t>
            </a:r>
            <a:r>
              <a:rPr sz="1900" spc="1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Providers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430"/>
              </a:lnSpc>
              <a:spcBef>
                <a:spcPts val="1835"/>
              </a:spcBef>
            </a:pPr>
            <a:r>
              <a:rPr sz="2200" b="1" dirty="0">
                <a:solidFill>
                  <a:srgbClr val="12385C"/>
                </a:solidFill>
                <a:latin typeface="Arial"/>
                <a:cs typeface="Arial"/>
              </a:rPr>
              <a:t>Fiscal</a:t>
            </a:r>
            <a:r>
              <a:rPr sz="2200" b="1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2385C"/>
                </a:solidFill>
                <a:latin typeface="Arial"/>
                <a:cs typeface="Arial"/>
              </a:rPr>
              <a:t>Matters</a:t>
            </a:r>
            <a:endParaRPr sz="2200">
              <a:latin typeface="Arial"/>
              <a:cs typeface="Arial"/>
            </a:endParaRPr>
          </a:p>
          <a:p>
            <a:pPr marL="1155700" indent="-457834">
              <a:lnSpc>
                <a:spcPts val="1855"/>
              </a:lnSpc>
              <a:buChar char="•"/>
              <a:tabLst>
                <a:tab pos="1155700" algn="l"/>
              </a:tabLst>
            </a:pP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Competitively</a:t>
            </a:r>
            <a:r>
              <a:rPr sz="1900" spc="-6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procured</a:t>
            </a:r>
            <a:r>
              <a:rPr sz="1900" spc="-5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via</a:t>
            </a:r>
            <a:r>
              <a:rPr sz="19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12385C"/>
                </a:solidFill>
                <a:latin typeface="Arial"/>
                <a:cs typeface="Arial"/>
              </a:rPr>
              <a:t>RFP</a:t>
            </a:r>
            <a:endParaRPr sz="1900">
              <a:latin typeface="Arial"/>
              <a:cs typeface="Arial"/>
            </a:endParaRPr>
          </a:p>
          <a:p>
            <a:pPr marL="1155700" indent="-457834">
              <a:lnSpc>
                <a:spcPts val="1860"/>
              </a:lnSpc>
              <a:buChar char="•"/>
              <a:tabLst>
                <a:tab pos="1155700" algn="l"/>
              </a:tabLst>
            </a:pP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Relationship</a:t>
            </a:r>
            <a:r>
              <a:rPr sz="1900" spc="-8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governed</a:t>
            </a:r>
            <a:r>
              <a:rPr sz="1900" spc="-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by</a:t>
            </a:r>
            <a:r>
              <a:rPr sz="1900" spc="-6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contracts</a:t>
            </a:r>
            <a:endParaRPr sz="1900">
              <a:latin typeface="Arial"/>
              <a:cs typeface="Arial"/>
            </a:endParaRPr>
          </a:p>
          <a:p>
            <a:pPr marL="1155700" indent="-457834">
              <a:lnSpc>
                <a:spcPts val="2075"/>
              </a:lnSpc>
              <a:buChar char="•"/>
              <a:tabLst>
                <a:tab pos="1155700" algn="l"/>
              </a:tabLst>
            </a:pPr>
            <a:r>
              <a:rPr sz="1900" spc="-40" dirty="0">
                <a:solidFill>
                  <a:srgbClr val="12385C"/>
                </a:solidFill>
                <a:latin typeface="Arial"/>
                <a:cs typeface="Arial"/>
              </a:rPr>
              <a:t>PD/TA</a:t>
            </a:r>
            <a:r>
              <a:rPr sz="1900" spc="-12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is</a:t>
            </a:r>
            <a:r>
              <a:rPr sz="1900" spc="-35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partially</a:t>
            </a:r>
            <a:r>
              <a:rPr sz="1900" spc="-4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12385C"/>
                </a:solidFill>
                <a:latin typeface="Arial"/>
                <a:cs typeface="Arial"/>
              </a:rPr>
              <a:t>Part C</a:t>
            </a:r>
            <a:r>
              <a:rPr sz="1900" spc="-30" dirty="0">
                <a:solidFill>
                  <a:srgbClr val="12385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2385C"/>
                </a:solidFill>
                <a:latin typeface="Arial"/>
                <a:cs typeface="Arial"/>
              </a:rPr>
              <a:t>funded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9D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844</Words>
  <Application>Microsoft Office PowerPoint</Application>
  <PresentationFormat>Widescreen</PresentationFormat>
  <Paragraphs>223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Indiana Early Intervention Structure &amp; System</vt:lpstr>
      <vt:lpstr>Structure</vt:lpstr>
      <vt:lpstr>State Agency Structure</vt:lpstr>
      <vt:lpstr>Bureau of Child Development Services</vt:lpstr>
      <vt:lpstr>Indiana First Steps Early Intervention System</vt:lpstr>
      <vt:lpstr>System Point of Entry (SPOE)</vt:lpstr>
      <vt:lpstr>Local Planning &amp; Coordinating Council</vt:lpstr>
      <vt:lpstr>Provider Agencies &amp; Independent Providers</vt:lpstr>
      <vt:lpstr>UCEDD Indiana University, Early Childhood Center (ECC)</vt:lpstr>
      <vt:lpstr>PCG – Data System EIHub and Central Reimbursement Office (CRO)</vt:lpstr>
      <vt:lpstr>PowerPoint Presentation</vt:lpstr>
      <vt:lpstr>Public Awareness &amp; Child Find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Point of Entry (SPOE) / Local Planning &amp; Coordinating Council</dc:title>
  <dc:creator>Brandon-Friedman, David C</dc:creator>
  <cp:keywords>FSSA; DDRS; BCDS</cp:keywords>
  <cp:lastModifiedBy>McCullough, Katy</cp:lastModifiedBy>
  <cp:revision>2</cp:revision>
  <dcterms:created xsi:type="dcterms:W3CDTF">2024-03-22T16:10:23Z</dcterms:created>
  <dcterms:modified xsi:type="dcterms:W3CDTF">2024-03-22T16:46:39Z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2024-03-22T00:00:00Z</vt:filetime>
  </property>
  <property fmtid="{D5CDD505-2E9C-101B-9397-08002B2CF9AE}" pid="5" name="Producer">
    <vt:lpwstr>Microsoft® PowerPoint® for Microsoft 365</vt:lpwstr>
  </property>
</Properties>
</file>