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3" r:id="rId2"/>
    <p:sldId id="284" r:id="rId3"/>
    <p:sldId id="285" r:id="rId4"/>
    <p:sldId id="286" r:id="rId5"/>
    <p:sldId id="287" r:id="rId6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876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11375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00" b="1" i="0">
                <a:solidFill>
                  <a:srgbClr val="12385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11375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700" b="1" i="0">
                <a:solidFill>
                  <a:srgbClr val="12385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11375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832205" y="1283696"/>
            <a:ext cx="4000500" cy="47123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11375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11375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096" y="6178295"/>
            <a:ext cx="12185903" cy="679702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938434" y="0"/>
            <a:ext cx="2253565" cy="2253640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677143" y="216408"/>
            <a:ext cx="1338072" cy="125882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04291" y="27508"/>
            <a:ext cx="11583416" cy="10687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11375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643121" y="1210155"/>
            <a:ext cx="6765290" cy="47529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00" b="1" i="0">
                <a:solidFill>
                  <a:srgbClr val="12385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917244" y="6449170"/>
            <a:ext cx="706755" cy="19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056366" y="6449170"/>
            <a:ext cx="259715" cy="19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499095" y="663016"/>
            <a:ext cx="3270250" cy="2550795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12700" marR="5080">
              <a:lnSpc>
                <a:spcPct val="90000"/>
              </a:lnSpc>
              <a:spcBef>
                <a:spcPts val="535"/>
              </a:spcBef>
            </a:pPr>
            <a:r>
              <a:rPr spc="-10" dirty="0">
                <a:solidFill>
                  <a:srgbClr val="FFFFFF"/>
                </a:solidFill>
              </a:rPr>
              <a:t>Indiana Early Intervention </a:t>
            </a:r>
            <a:r>
              <a:rPr dirty="0">
                <a:solidFill>
                  <a:srgbClr val="FFFFFF"/>
                </a:solidFill>
              </a:rPr>
              <a:t>Structure</a:t>
            </a:r>
            <a:r>
              <a:rPr spc="-85" dirty="0">
                <a:solidFill>
                  <a:srgbClr val="FFFFFF"/>
                </a:solidFill>
              </a:rPr>
              <a:t> </a:t>
            </a:r>
            <a:r>
              <a:rPr spc="-50" dirty="0">
                <a:solidFill>
                  <a:srgbClr val="FFFFFF"/>
                </a:solidFill>
              </a:rPr>
              <a:t>&amp; </a:t>
            </a:r>
            <a:r>
              <a:rPr spc="-10" dirty="0">
                <a:solidFill>
                  <a:srgbClr val="FFFFFF"/>
                </a:solidFill>
              </a:rPr>
              <a:t>System</a:t>
            </a:r>
          </a:p>
        </p:txBody>
      </p:sp>
    </p:spTree>
    <p:extLst>
      <p:ext uri="{BB962C8B-B14F-4D97-AF65-F5344CB8AC3E}">
        <p14:creationId xmlns:p14="http://schemas.microsoft.com/office/powerpoint/2010/main" val="2457137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20061" y="2908198"/>
            <a:ext cx="8114665" cy="9410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6000" dirty="0"/>
              <a:t>Dispute</a:t>
            </a:r>
            <a:r>
              <a:rPr sz="6000" spc="-60" dirty="0"/>
              <a:t> </a:t>
            </a:r>
            <a:r>
              <a:rPr sz="6000" spc="-10" dirty="0"/>
              <a:t>Resolution</a:t>
            </a:r>
            <a:endParaRPr sz="6000"/>
          </a:p>
        </p:txBody>
      </p:sp>
      <p:sp>
        <p:nvSpPr>
          <p:cNvPr id="3" name="object 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2</a:t>
            </a:fld>
            <a:endParaRPr spc="-2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6029" y="169240"/>
            <a:ext cx="900747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020945" algn="l"/>
              </a:tabLst>
            </a:pPr>
            <a:r>
              <a:rPr dirty="0"/>
              <a:t>Dispute</a:t>
            </a:r>
            <a:r>
              <a:rPr spc="-60" dirty="0"/>
              <a:t> </a:t>
            </a:r>
            <a:r>
              <a:rPr spc="-10" dirty="0"/>
              <a:t>Resolution</a:t>
            </a:r>
            <a:r>
              <a:rPr dirty="0"/>
              <a:t>	Staff</a:t>
            </a:r>
            <a:r>
              <a:rPr spc="-30" dirty="0"/>
              <a:t> </a:t>
            </a:r>
            <a:r>
              <a:rPr dirty="0"/>
              <a:t>&amp;</a:t>
            </a:r>
            <a:r>
              <a:rPr spc="-25" dirty="0"/>
              <a:t> </a:t>
            </a:r>
            <a:r>
              <a:rPr spc="-10" dirty="0"/>
              <a:t>Support</a:t>
            </a:r>
          </a:p>
        </p:txBody>
      </p:sp>
      <p:sp>
        <p:nvSpPr>
          <p:cNvPr id="3" name="object 3"/>
          <p:cNvSpPr/>
          <p:nvPr/>
        </p:nvSpPr>
        <p:spPr>
          <a:xfrm>
            <a:off x="1261872" y="1042416"/>
            <a:ext cx="8364220" cy="1353820"/>
          </a:xfrm>
          <a:custGeom>
            <a:avLst/>
            <a:gdLst/>
            <a:ahLst/>
            <a:cxnLst/>
            <a:rect l="l" t="t" r="r" b="b"/>
            <a:pathLst>
              <a:path w="8364220" h="1353820">
                <a:moveTo>
                  <a:pt x="0" y="1353312"/>
                </a:moveTo>
                <a:lnTo>
                  <a:pt x="8363711" y="1353312"/>
                </a:lnTo>
                <a:lnTo>
                  <a:pt x="8363711" y="0"/>
                </a:lnTo>
                <a:lnTo>
                  <a:pt x="0" y="0"/>
                </a:lnTo>
                <a:lnTo>
                  <a:pt x="0" y="1353312"/>
                </a:lnTo>
                <a:close/>
              </a:path>
            </a:pathLst>
          </a:custGeom>
          <a:ln w="12700">
            <a:solidFill>
              <a:srgbClr val="11375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899920" y="1274825"/>
            <a:ext cx="5080635" cy="10191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8270" indent="-115570">
              <a:lnSpc>
                <a:spcPct val="100000"/>
              </a:lnSpc>
              <a:spcBef>
                <a:spcPts val="95"/>
              </a:spcBef>
              <a:buChar char="•"/>
              <a:tabLst>
                <a:tab pos="128270" algn="l"/>
              </a:tabLst>
            </a:pP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David</a:t>
            </a:r>
            <a:r>
              <a:rPr sz="13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25" dirty="0">
                <a:solidFill>
                  <a:srgbClr val="11375B"/>
                </a:solidFill>
                <a:latin typeface="Arial"/>
                <a:cs typeface="Arial"/>
              </a:rPr>
              <a:t>Brandon-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Friedman,</a:t>
            </a:r>
            <a:r>
              <a:rPr sz="1300" spc="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Director</a:t>
            </a:r>
            <a:r>
              <a:rPr sz="13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3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Policy</a:t>
            </a:r>
            <a:r>
              <a:rPr sz="1300" spc="-6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r>
              <a:rPr sz="13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Strategic</a:t>
            </a:r>
            <a:r>
              <a:rPr sz="13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Initiatives</a:t>
            </a:r>
            <a:endParaRPr sz="1300">
              <a:latin typeface="Arial"/>
              <a:cs typeface="Arial"/>
            </a:endParaRPr>
          </a:p>
          <a:p>
            <a:pPr marL="128270" indent="-115570">
              <a:lnSpc>
                <a:spcPct val="100000"/>
              </a:lnSpc>
              <a:buChar char="•"/>
              <a:tabLst>
                <a:tab pos="128270" algn="l"/>
              </a:tabLst>
            </a:pP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Barbara</a:t>
            </a:r>
            <a:r>
              <a:rPr sz="1300" spc="-6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Sanders,</a:t>
            </a:r>
            <a:r>
              <a:rPr sz="13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Family</a:t>
            </a:r>
            <a:r>
              <a:rPr sz="1300" spc="-9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Engagement Manager</a:t>
            </a:r>
            <a:endParaRPr sz="1300">
              <a:latin typeface="Arial"/>
              <a:cs typeface="Arial"/>
            </a:endParaRPr>
          </a:p>
          <a:p>
            <a:pPr marL="128270" indent="-115570">
              <a:lnSpc>
                <a:spcPct val="100000"/>
              </a:lnSpc>
              <a:buChar char="•"/>
              <a:tabLst>
                <a:tab pos="128270" algn="l"/>
              </a:tabLst>
            </a:pP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Christina</a:t>
            </a:r>
            <a:r>
              <a:rPr sz="13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Commons,</a:t>
            </a:r>
            <a:r>
              <a:rPr sz="13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Director</a:t>
            </a:r>
            <a:r>
              <a:rPr sz="1300" spc="-8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3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20" dirty="0">
                <a:solidFill>
                  <a:srgbClr val="11375B"/>
                </a:solidFill>
                <a:latin typeface="Arial"/>
                <a:cs typeface="Arial"/>
              </a:rPr>
              <a:t>BCDS</a:t>
            </a:r>
            <a:endParaRPr sz="1300">
              <a:latin typeface="Arial"/>
              <a:cs typeface="Arial"/>
            </a:endParaRPr>
          </a:p>
          <a:p>
            <a:pPr marL="128270" indent="-115570">
              <a:lnSpc>
                <a:spcPct val="100000"/>
              </a:lnSpc>
              <a:spcBef>
                <a:spcPts val="25"/>
              </a:spcBef>
              <a:buChar char="•"/>
              <a:tabLst>
                <a:tab pos="128270" algn="l"/>
              </a:tabLst>
            </a:pP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Maggie</a:t>
            </a:r>
            <a:r>
              <a:rPr sz="13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McCall,</a:t>
            </a:r>
            <a:r>
              <a:rPr sz="1300" spc="-6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Director</a:t>
            </a:r>
            <a:r>
              <a:rPr sz="13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3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Quality</a:t>
            </a:r>
            <a:r>
              <a:rPr sz="1300" spc="-8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Assurance</a:t>
            </a:r>
            <a:endParaRPr sz="1300">
              <a:latin typeface="Arial"/>
              <a:cs typeface="Arial"/>
            </a:endParaRPr>
          </a:p>
          <a:p>
            <a:pPr marL="128270" indent="-115570">
              <a:lnSpc>
                <a:spcPct val="100000"/>
              </a:lnSpc>
              <a:buChar char="•"/>
              <a:tabLst>
                <a:tab pos="128270" algn="l"/>
              </a:tabLst>
            </a:pP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Lucille</a:t>
            </a:r>
            <a:r>
              <a:rPr sz="1300" spc="-6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Uffelman,</a:t>
            </a:r>
            <a:r>
              <a:rPr sz="13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FSSA</a:t>
            </a:r>
            <a:r>
              <a:rPr sz="1300" spc="-8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Office</a:t>
            </a:r>
            <a:r>
              <a:rPr sz="13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3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General</a:t>
            </a:r>
            <a:r>
              <a:rPr sz="13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Counsel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676145" y="844041"/>
            <a:ext cx="5864860" cy="396875"/>
            <a:chOff x="1676145" y="844041"/>
            <a:chExt cx="5864860" cy="396875"/>
          </a:xfrm>
        </p:grpSpPr>
        <p:sp>
          <p:nvSpPr>
            <p:cNvPr id="6" name="object 6"/>
            <p:cNvSpPr/>
            <p:nvPr/>
          </p:nvSpPr>
          <p:spPr>
            <a:xfrm>
              <a:off x="1682495" y="850391"/>
              <a:ext cx="5852160" cy="384175"/>
            </a:xfrm>
            <a:custGeom>
              <a:avLst/>
              <a:gdLst/>
              <a:ahLst/>
              <a:cxnLst/>
              <a:rect l="l" t="t" r="r" b="b"/>
              <a:pathLst>
                <a:path w="5852159" h="384175">
                  <a:moveTo>
                    <a:pt x="5788152" y="0"/>
                  </a:moveTo>
                  <a:lnTo>
                    <a:pt x="64008" y="0"/>
                  </a:lnTo>
                  <a:lnTo>
                    <a:pt x="39112" y="5036"/>
                  </a:lnTo>
                  <a:lnTo>
                    <a:pt x="18764" y="18764"/>
                  </a:lnTo>
                  <a:lnTo>
                    <a:pt x="5036" y="39112"/>
                  </a:lnTo>
                  <a:lnTo>
                    <a:pt x="0" y="64008"/>
                  </a:lnTo>
                  <a:lnTo>
                    <a:pt x="0" y="320040"/>
                  </a:lnTo>
                  <a:lnTo>
                    <a:pt x="5036" y="344935"/>
                  </a:lnTo>
                  <a:lnTo>
                    <a:pt x="18764" y="365283"/>
                  </a:lnTo>
                  <a:lnTo>
                    <a:pt x="39112" y="379011"/>
                  </a:lnTo>
                  <a:lnTo>
                    <a:pt x="64008" y="384048"/>
                  </a:lnTo>
                  <a:lnTo>
                    <a:pt x="5788152" y="384048"/>
                  </a:lnTo>
                  <a:lnTo>
                    <a:pt x="5813047" y="379011"/>
                  </a:lnTo>
                  <a:lnTo>
                    <a:pt x="5833395" y="365283"/>
                  </a:lnTo>
                  <a:lnTo>
                    <a:pt x="5847123" y="344935"/>
                  </a:lnTo>
                  <a:lnTo>
                    <a:pt x="5852159" y="320040"/>
                  </a:lnTo>
                  <a:lnTo>
                    <a:pt x="5852159" y="64008"/>
                  </a:lnTo>
                  <a:lnTo>
                    <a:pt x="5847123" y="39112"/>
                  </a:lnTo>
                  <a:lnTo>
                    <a:pt x="5833395" y="18764"/>
                  </a:lnTo>
                  <a:lnTo>
                    <a:pt x="5813047" y="5036"/>
                  </a:lnTo>
                  <a:lnTo>
                    <a:pt x="5788152" y="0"/>
                  </a:lnTo>
                  <a:close/>
                </a:path>
              </a:pathLst>
            </a:custGeom>
            <a:solidFill>
              <a:srgbClr val="1137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682495" y="850391"/>
              <a:ext cx="5852160" cy="384175"/>
            </a:xfrm>
            <a:custGeom>
              <a:avLst/>
              <a:gdLst/>
              <a:ahLst/>
              <a:cxnLst/>
              <a:rect l="l" t="t" r="r" b="b"/>
              <a:pathLst>
                <a:path w="5852159" h="384175">
                  <a:moveTo>
                    <a:pt x="0" y="64008"/>
                  </a:moveTo>
                  <a:lnTo>
                    <a:pt x="5036" y="39112"/>
                  </a:lnTo>
                  <a:lnTo>
                    <a:pt x="18764" y="18764"/>
                  </a:lnTo>
                  <a:lnTo>
                    <a:pt x="39112" y="5036"/>
                  </a:lnTo>
                  <a:lnTo>
                    <a:pt x="64008" y="0"/>
                  </a:lnTo>
                  <a:lnTo>
                    <a:pt x="5788152" y="0"/>
                  </a:lnTo>
                  <a:lnTo>
                    <a:pt x="5813047" y="5036"/>
                  </a:lnTo>
                  <a:lnTo>
                    <a:pt x="5833395" y="18764"/>
                  </a:lnTo>
                  <a:lnTo>
                    <a:pt x="5847123" y="39112"/>
                  </a:lnTo>
                  <a:lnTo>
                    <a:pt x="5852159" y="64008"/>
                  </a:lnTo>
                  <a:lnTo>
                    <a:pt x="5852159" y="320040"/>
                  </a:lnTo>
                  <a:lnTo>
                    <a:pt x="5847123" y="344935"/>
                  </a:lnTo>
                  <a:lnTo>
                    <a:pt x="5833395" y="365283"/>
                  </a:lnTo>
                  <a:lnTo>
                    <a:pt x="5813047" y="379011"/>
                  </a:lnTo>
                  <a:lnTo>
                    <a:pt x="5788152" y="384048"/>
                  </a:lnTo>
                  <a:lnTo>
                    <a:pt x="64008" y="384048"/>
                  </a:lnTo>
                  <a:lnTo>
                    <a:pt x="39112" y="379011"/>
                  </a:lnTo>
                  <a:lnTo>
                    <a:pt x="18764" y="365283"/>
                  </a:lnTo>
                  <a:lnTo>
                    <a:pt x="5036" y="344935"/>
                  </a:lnTo>
                  <a:lnTo>
                    <a:pt x="0" y="320040"/>
                  </a:lnTo>
                  <a:lnTo>
                    <a:pt x="0" y="64008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909064" y="818210"/>
            <a:ext cx="178816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solidFill>
                  <a:srgbClr val="FFFFFF"/>
                </a:solidFill>
                <a:latin typeface="Arial"/>
                <a:cs typeface="Arial"/>
              </a:rPr>
              <a:t>Lead</a:t>
            </a:r>
            <a:r>
              <a:rPr sz="2400" spc="-1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Arial"/>
                <a:cs typeface="Arial"/>
              </a:rPr>
              <a:t>Agency</a:t>
            </a:r>
            <a:endParaRPr sz="24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261872" y="2657855"/>
            <a:ext cx="8364220" cy="734695"/>
          </a:xfrm>
          <a:custGeom>
            <a:avLst/>
            <a:gdLst/>
            <a:ahLst/>
            <a:cxnLst/>
            <a:rect l="l" t="t" r="r" b="b"/>
            <a:pathLst>
              <a:path w="8364220" h="734695">
                <a:moveTo>
                  <a:pt x="0" y="734568"/>
                </a:moveTo>
                <a:lnTo>
                  <a:pt x="8363711" y="734568"/>
                </a:lnTo>
                <a:lnTo>
                  <a:pt x="8363711" y="0"/>
                </a:lnTo>
                <a:lnTo>
                  <a:pt x="0" y="0"/>
                </a:lnTo>
                <a:lnTo>
                  <a:pt x="0" y="734568"/>
                </a:lnTo>
                <a:close/>
              </a:path>
            </a:pathLst>
          </a:custGeom>
          <a:ln w="12700">
            <a:solidFill>
              <a:srgbClr val="11375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899920" y="2888437"/>
            <a:ext cx="2011680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8270" indent="-115570">
              <a:lnSpc>
                <a:spcPct val="100000"/>
              </a:lnSpc>
              <a:spcBef>
                <a:spcPts val="95"/>
              </a:spcBef>
              <a:buChar char="•"/>
              <a:tabLst>
                <a:tab pos="128270" algn="l"/>
              </a:tabLst>
            </a:pP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Mediators</a:t>
            </a:r>
            <a:endParaRPr sz="1300">
              <a:latin typeface="Arial"/>
              <a:cs typeface="Arial"/>
            </a:endParaRPr>
          </a:p>
          <a:p>
            <a:pPr marL="128270" indent="-115570">
              <a:lnSpc>
                <a:spcPct val="100000"/>
              </a:lnSpc>
              <a:spcBef>
                <a:spcPts val="5"/>
              </a:spcBef>
              <a:buChar char="•"/>
              <a:tabLst>
                <a:tab pos="128270" algn="l"/>
              </a:tabLst>
            </a:pP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Impartial</a:t>
            </a:r>
            <a:r>
              <a:rPr sz="1300" spc="-7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Hearing</a:t>
            </a:r>
            <a:r>
              <a:rPr sz="13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Officers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676145" y="2459482"/>
            <a:ext cx="5864860" cy="396875"/>
            <a:chOff x="1676145" y="2459482"/>
            <a:chExt cx="5864860" cy="396875"/>
          </a:xfrm>
        </p:grpSpPr>
        <p:sp>
          <p:nvSpPr>
            <p:cNvPr id="12" name="object 12"/>
            <p:cNvSpPr/>
            <p:nvPr/>
          </p:nvSpPr>
          <p:spPr>
            <a:xfrm>
              <a:off x="1682495" y="2465832"/>
              <a:ext cx="5852160" cy="384175"/>
            </a:xfrm>
            <a:custGeom>
              <a:avLst/>
              <a:gdLst/>
              <a:ahLst/>
              <a:cxnLst/>
              <a:rect l="l" t="t" r="r" b="b"/>
              <a:pathLst>
                <a:path w="5852159" h="384175">
                  <a:moveTo>
                    <a:pt x="5788152" y="0"/>
                  </a:moveTo>
                  <a:lnTo>
                    <a:pt x="64008" y="0"/>
                  </a:lnTo>
                  <a:lnTo>
                    <a:pt x="39112" y="5036"/>
                  </a:lnTo>
                  <a:lnTo>
                    <a:pt x="18764" y="18764"/>
                  </a:lnTo>
                  <a:lnTo>
                    <a:pt x="5036" y="39112"/>
                  </a:lnTo>
                  <a:lnTo>
                    <a:pt x="0" y="64007"/>
                  </a:lnTo>
                  <a:lnTo>
                    <a:pt x="0" y="320039"/>
                  </a:lnTo>
                  <a:lnTo>
                    <a:pt x="5036" y="344935"/>
                  </a:lnTo>
                  <a:lnTo>
                    <a:pt x="18764" y="365283"/>
                  </a:lnTo>
                  <a:lnTo>
                    <a:pt x="39112" y="379011"/>
                  </a:lnTo>
                  <a:lnTo>
                    <a:pt x="64008" y="384047"/>
                  </a:lnTo>
                  <a:lnTo>
                    <a:pt x="5788152" y="384047"/>
                  </a:lnTo>
                  <a:lnTo>
                    <a:pt x="5813047" y="379011"/>
                  </a:lnTo>
                  <a:lnTo>
                    <a:pt x="5833395" y="365283"/>
                  </a:lnTo>
                  <a:lnTo>
                    <a:pt x="5847123" y="344935"/>
                  </a:lnTo>
                  <a:lnTo>
                    <a:pt x="5852159" y="320039"/>
                  </a:lnTo>
                  <a:lnTo>
                    <a:pt x="5852159" y="64007"/>
                  </a:lnTo>
                  <a:lnTo>
                    <a:pt x="5847123" y="39112"/>
                  </a:lnTo>
                  <a:lnTo>
                    <a:pt x="5833395" y="18764"/>
                  </a:lnTo>
                  <a:lnTo>
                    <a:pt x="5813047" y="5036"/>
                  </a:lnTo>
                  <a:lnTo>
                    <a:pt x="5788152" y="0"/>
                  </a:lnTo>
                  <a:close/>
                </a:path>
              </a:pathLst>
            </a:custGeom>
            <a:solidFill>
              <a:srgbClr val="1137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682495" y="2465832"/>
              <a:ext cx="5852160" cy="384175"/>
            </a:xfrm>
            <a:custGeom>
              <a:avLst/>
              <a:gdLst/>
              <a:ahLst/>
              <a:cxnLst/>
              <a:rect l="l" t="t" r="r" b="b"/>
              <a:pathLst>
                <a:path w="5852159" h="384175">
                  <a:moveTo>
                    <a:pt x="0" y="64007"/>
                  </a:moveTo>
                  <a:lnTo>
                    <a:pt x="5036" y="39112"/>
                  </a:lnTo>
                  <a:lnTo>
                    <a:pt x="18764" y="18764"/>
                  </a:lnTo>
                  <a:lnTo>
                    <a:pt x="39112" y="5036"/>
                  </a:lnTo>
                  <a:lnTo>
                    <a:pt x="64008" y="0"/>
                  </a:lnTo>
                  <a:lnTo>
                    <a:pt x="5788152" y="0"/>
                  </a:lnTo>
                  <a:lnTo>
                    <a:pt x="5813047" y="5036"/>
                  </a:lnTo>
                  <a:lnTo>
                    <a:pt x="5833395" y="18764"/>
                  </a:lnTo>
                  <a:lnTo>
                    <a:pt x="5847123" y="39112"/>
                  </a:lnTo>
                  <a:lnTo>
                    <a:pt x="5852159" y="64007"/>
                  </a:lnTo>
                  <a:lnTo>
                    <a:pt x="5852159" y="320039"/>
                  </a:lnTo>
                  <a:lnTo>
                    <a:pt x="5847123" y="344935"/>
                  </a:lnTo>
                  <a:lnTo>
                    <a:pt x="5833395" y="365283"/>
                  </a:lnTo>
                  <a:lnTo>
                    <a:pt x="5813047" y="379011"/>
                  </a:lnTo>
                  <a:lnTo>
                    <a:pt x="5788152" y="384047"/>
                  </a:lnTo>
                  <a:lnTo>
                    <a:pt x="64008" y="384047"/>
                  </a:lnTo>
                  <a:lnTo>
                    <a:pt x="39112" y="379011"/>
                  </a:lnTo>
                  <a:lnTo>
                    <a:pt x="18764" y="365283"/>
                  </a:lnTo>
                  <a:lnTo>
                    <a:pt x="5036" y="344935"/>
                  </a:lnTo>
                  <a:lnTo>
                    <a:pt x="0" y="320039"/>
                  </a:lnTo>
                  <a:lnTo>
                    <a:pt x="0" y="64007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909064" y="2432380"/>
            <a:ext cx="160401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solidFill>
                  <a:srgbClr val="FFFFFF"/>
                </a:solidFill>
                <a:latin typeface="Arial"/>
                <a:cs typeface="Arial"/>
              </a:rPr>
              <a:t>Contractors</a:t>
            </a:r>
            <a:endParaRPr sz="24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261872" y="3654552"/>
            <a:ext cx="8364220" cy="1149350"/>
          </a:xfrm>
          <a:custGeom>
            <a:avLst/>
            <a:gdLst/>
            <a:ahLst/>
            <a:cxnLst/>
            <a:rect l="l" t="t" r="r" b="b"/>
            <a:pathLst>
              <a:path w="8364220" h="1149350">
                <a:moveTo>
                  <a:pt x="0" y="1149096"/>
                </a:moveTo>
                <a:lnTo>
                  <a:pt x="8363711" y="1149096"/>
                </a:lnTo>
                <a:lnTo>
                  <a:pt x="8363711" y="0"/>
                </a:lnTo>
                <a:lnTo>
                  <a:pt x="0" y="0"/>
                </a:lnTo>
                <a:lnTo>
                  <a:pt x="0" y="1149096"/>
                </a:lnTo>
                <a:close/>
              </a:path>
            </a:pathLst>
          </a:custGeom>
          <a:ln w="12699">
            <a:solidFill>
              <a:srgbClr val="11375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899920" y="3888485"/>
            <a:ext cx="1680210" cy="8210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8270" indent="-115570">
              <a:lnSpc>
                <a:spcPct val="100000"/>
              </a:lnSpc>
              <a:spcBef>
                <a:spcPts val="95"/>
              </a:spcBef>
              <a:buChar char="•"/>
              <a:tabLst>
                <a:tab pos="128270" algn="l"/>
              </a:tabLst>
            </a:pP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Directors</a:t>
            </a:r>
            <a:endParaRPr sz="1300">
              <a:latin typeface="Arial"/>
              <a:cs typeface="Arial"/>
            </a:endParaRPr>
          </a:p>
          <a:p>
            <a:pPr marL="128270" indent="-115570">
              <a:lnSpc>
                <a:spcPct val="100000"/>
              </a:lnSpc>
              <a:buChar char="•"/>
              <a:tabLst>
                <a:tab pos="128270" algn="l"/>
              </a:tabLst>
            </a:pP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Supervisors</a:t>
            </a:r>
            <a:endParaRPr sz="1300">
              <a:latin typeface="Arial"/>
              <a:cs typeface="Arial"/>
            </a:endParaRPr>
          </a:p>
          <a:p>
            <a:pPr marL="128270" indent="-115570">
              <a:lnSpc>
                <a:spcPct val="100000"/>
              </a:lnSpc>
              <a:buChar char="•"/>
              <a:tabLst>
                <a:tab pos="128270" algn="l"/>
              </a:tabLst>
            </a:pP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Service</a:t>
            </a:r>
            <a:r>
              <a:rPr sz="13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Coordinators</a:t>
            </a:r>
            <a:endParaRPr sz="1300">
              <a:latin typeface="Arial"/>
              <a:cs typeface="Arial"/>
            </a:endParaRPr>
          </a:p>
          <a:p>
            <a:pPr marL="128270" indent="-115570">
              <a:lnSpc>
                <a:spcPct val="100000"/>
              </a:lnSpc>
              <a:spcBef>
                <a:spcPts val="25"/>
              </a:spcBef>
              <a:buChar char="•"/>
              <a:tabLst>
                <a:tab pos="128270" algn="l"/>
              </a:tabLst>
            </a:pP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LPCC</a:t>
            </a:r>
            <a:r>
              <a:rPr sz="13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Staff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1676145" y="3459226"/>
            <a:ext cx="5864860" cy="393700"/>
            <a:chOff x="1676145" y="3459226"/>
            <a:chExt cx="5864860" cy="393700"/>
          </a:xfrm>
        </p:grpSpPr>
        <p:sp>
          <p:nvSpPr>
            <p:cNvPr id="18" name="object 18"/>
            <p:cNvSpPr/>
            <p:nvPr/>
          </p:nvSpPr>
          <p:spPr>
            <a:xfrm>
              <a:off x="1682495" y="3465576"/>
              <a:ext cx="5852160" cy="381000"/>
            </a:xfrm>
            <a:custGeom>
              <a:avLst/>
              <a:gdLst/>
              <a:ahLst/>
              <a:cxnLst/>
              <a:rect l="l" t="t" r="r" b="b"/>
              <a:pathLst>
                <a:path w="5852159" h="381000">
                  <a:moveTo>
                    <a:pt x="5788659" y="0"/>
                  </a:moveTo>
                  <a:lnTo>
                    <a:pt x="63500" y="0"/>
                  </a:lnTo>
                  <a:lnTo>
                    <a:pt x="38790" y="4992"/>
                  </a:lnTo>
                  <a:lnTo>
                    <a:pt x="18605" y="18605"/>
                  </a:lnTo>
                  <a:lnTo>
                    <a:pt x="4992" y="38790"/>
                  </a:lnTo>
                  <a:lnTo>
                    <a:pt x="0" y="63500"/>
                  </a:lnTo>
                  <a:lnTo>
                    <a:pt x="0" y="317500"/>
                  </a:lnTo>
                  <a:lnTo>
                    <a:pt x="4992" y="342209"/>
                  </a:lnTo>
                  <a:lnTo>
                    <a:pt x="18605" y="362394"/>
                  </a:lnTo>
                  <a:lnTo>
                    <a:pt x="38790" y="376007"/>
                  </a:lnTo>
                  <a:lnTo>
                    <a:pt x="63500" y="381000"/>
                  </a:lnTo>
                  <a:lnTo>
                    <a:pt x="5788659" y="381000"/>
                  </a:lnTo>
                  <a:lnTo>
                    <a:pt x="5813369" y="376007"/>
                  </a:lnTo>
                  <a:lnTo>
                    <a:pt x="5833554" y="362394"/>
                  </a:lnTo>
                  <a:lnTo>
                    <a:pt x="5847167" y="342209"/>
                  </a:lnTo>
                  <a:lnTo>
                    <a:pt x="5852159" y="317500"/>
                  </a:lnTo>
                  <a:lnTo>
                    <a:pt x="5852159" y="63500"/>
                  </a:lnTo>
                  <a:lnTo>
                    <a:pt x="5847167" y="38790"/>
                  </a:lnTo>
                  <a:lnTo>
                    <a:pt x="5833554" y="18605"/>
                  </a:lnTo>
                  <a:lnTo>
                    <a:pt x="5813369" y="4992"/>
                  </a:lnTo>
                  <a:lnTo>
                    <a:pt x="5788659" y="0"/>
                  </a:lnTo>
                  <a:close/>
                </a:path>
              </a:pathLst>
            </a:custGeom>
            <a:solidFill>
              <a:srgbClr val="1137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682495" y="3465576"/>
              <a:ext cx="5852160" cy="381000"/>
            </a:xfrm>
            <a:custGeom>
              <a:avLst/>
              <a:gdLst/>
              <a:ahLst/>
              <a:cxnLst/>
              <a:rect l="l" t="t" r="r" b="b"/>
              <a:pathLst>
                <a:path w="5852159" h="381000">
                  <a:moveTo>
                    <a:pt x="0" y="63500"/>
                  </a:moveTo>
                  <a:lnTo>
                    <a:pt x="4992" y="38790"/>
                  </a:lnTo>
                  <a:lnTo>
                    <a:pt x="18605" y="18605"/>
                  </a:lnTo>
                  <a:lnTo>
                    <a:pt x="38790" y="4992"/>
                  </a:lnTo>
                  <a:lnTo>
                    <a:pt x="63500" y="0"/>
                  </a:lnTo>
                  <a:lnTo>
                    <a:pt x="5788659" y="0"/>
                  </a:lnTo>
                  <a:lnTo>
                    <a:pt x="5813369" y="4992"/>
                  </a:lnTo>
                  <a:lnTo>
                    <a:pt x="5833554" y="18605"/>
                  </a:lnTo>
                  <a:lnTo>
                    <a:pt x="5847167" y="38790"/>
                  </a:lnTo>
                  <a:lnTo>
                    <a:pt x="5852159" y="63500"/>
                  </a:lnTo>
                  <a:lnTo>
                    <a:pt x="5852159" y="317500"/>
                  </a:lnTo>
                  <a:lnTo>
                    <a:pt x="5847167" y="342209"/>
                  </a:lnTo>
                  <a:lnTo>
                    <a:pt x="5833554" y="362394"/>
                  </a:lnTo>
                  <a:lnTo>
                    <a:pt x="5813369" y="376007"/>
                  </a:lnTo>
                  <a:lnTo>
                    <a:pt x="5788659" y="381000"/>
                  </a:lnTo>
                  <a:lnTo>
                    <a:pt x="63500" y="381000"/>
                  </a:lnTo>
                  <a:lnTo>
                    <a:pt x="38790" y="376007"/>
                  </a:lnTo>
                  <a:lnTo>
                    <a:pt x="18605" y="362394"/>
                  </a:lnTo>
                  <a:lnTo>
                    <a:pt x="4992" y="342209"/>
                  </a:lnTo>
                  <a:lnTo>
                    <a:pt x="0" y="317500"/>
                  </a:lnTo>
                  <a:lnTo>
                    <a:pt x="0" y="6350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909064" y="3432429"/>
            <a:ext cx="29552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System</a:t>
            </a:r>
            <a:r>
              <a:rPr sz="24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Point</a:t>
            </a:r>
            <a:r>
              <a:rPr sz="2400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2400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Arial"/>
                <a:cs typeface="Arial"/>
              </a:rPr>
              <a:t>Entry</a:t>
            </a:r>
            <a:endParaRPr sz="240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261872" y="5065776"/>
            <a:ext cx="8364220" cy="942340"/>
          </a:xfrm>
          <a:custGeom>
            <a:avLst/>
            <a:gdLst/>
            <a:ahLst/>
            <a:cxnLst/>
            <a:rect l="l" t="t" r="r" b="b"/>
            <a:pathLst>
              <a:path w="8364220" h="942339">
                <a:moveTo>
                  <a:pt x="0" y="941832"/>
                </a:moveTo>
                <a:lnTo>
                  <a:pt x="8363711" y="941832"/>
                </a:lnTo>
                <a:lnTo>
                  <a:pt x="8363711" y="0"/>
                </a:lnTo>
                <a:lnTo>
                  <a:pt x="0" y="0"/>
                </a:lnTo>
                <a:lnTo>
                  <a:pt x="0" y="941832"/>
                </a:lnTo>
                <a:close/>
              </a:path>
            </a:pathLst>
          </a:custGeom>
          <a:ln w="12700">
            <a:solidFill>
              <a:srgbClr val="11375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1899920" y="5297804"/>
            <a:ext cx="1582420" cy="619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8270" indent="-115570">
              <a:lnSpc>
                <a:spcPct val="100000"/>
              </a:lnSpc>
              <a:spcBef>
                <a:spcPts val="95"/>
              </a:spcBef>
              <a:buChar char="•"/>
              <a:tabLst>
                <a:tab pos="128270" algn="l"/>
              </a:tabLst>
            </a:pP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Agency</a:t>
            </a:r>
            <a:r>
              <a:rPr sz="13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Directors</a:t>
            </a:r>
            <a:endParaRPr sz="1300">
              <a:latin typeface="Arial"/>
              <a:cs typeface="Arial"/>
            </a:endParaRPr>
          </a:p>
          <a:p>
            <a:pPr marL="128270" indent="-115570">
              <a:lnSpc>
                <a:spcPct val="100000"/>
              </a:lnSpc>
              <a:buChar char="•"/>
              <a:tabLst>
                <a:tab pos="128270" algn="l"/>
              </a:tabLst>
            </a:pP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Supervisors</a:t>
            </a:r>
            <a:endParaRPr sz="1300">
              <a:latin typeface="Arial"/>
              <a:cs typeface="Arial"/>
            </a:endParaRPr>
          </a:p>
          <a:p>
            <a:pPr marL="128270" indent="-115570">
              <a:lnSpc>
                <a:spcPct val="100000"/>
              </a:lnSpc>
              <a:buChar char="•"/>
              <a:tabLst>
                <a:tab pos="128270" algn="l"/>
              </a:tabLst>
            </a:pP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Individual</a:t>
            </a:r>
            <a:r>
              <a:rPr sz="1300" spc="-7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Providers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1676145" y="4867402"/>
            <a:ext cx="5864860" cy="396875"/>
            <a:chOff x="1676145" y="4867402"/>
            <a:chExt cx="5864860" cy="396875"/>
          </a:xfrm>
        </p:grpSpPr>
        <p:sp>
          <p:nvSpPr>
            <p:cNvPr id="24" name="object 24"/>
            <p:cNvSpPr/>
            <p:nvPr/>
          </p:nvSpPr>
          <p:spPr>
            <a:xfrm>
              <a:off x="1682495" y="4873752"/>
              <a:ext cx="5852160" cy="384175"/>
            </a:xfrm>
            <a:custGeom>
              <a:avLst/>
              <a:gdLst/>
              <a:ahLst/>
              <a:cxnLst/>
              <a:rect l="l" t="t" r="r" b="b"/>
              <a:pathLst>
                <a:path w="5852159" h="384175">
                  <a:moveTo>
                    <a:pt x="5788152" y="0"/>
                  </a:moveTo>
                  <a:lnTo>
                    <a:pt x="64008" y="0"/>
                  </a:lnTo>
                  <a:lnTo>
                    <a:pt x="39112" y="5036"/>
                  </a:lnTo>
                  <a:lnTo>
                    <a:pt x="18764" y="18764"/>
                  </a:lnTo>
                  <a:lnTo>
                    <a:pt x="5036" y="39112"/>
                  </a:lnTo>
                  <a:lnTo>
                    <a:pt x="0" y="64008"/>
                  </a:lnTo>
                  <a:lnTo>
                    <a:pt x="0" y="320040"/>
                  </a:lnTo>
                  <a:lnTo>
                    <a:pt x="5036" y="344935"/>
                  </a:lnTo>
                  <a:lnTo>
                    <a:pt x="18764" y="365283"/>
                  </a:lnTo>
                  <a:lnTo>
                    <a:pt x="39112" y="379011"/>
                  </a:lnTo>
                  <a:lnTo>
                    <a:pt x="64008" y="384048"/>
                  </a:lnTo>
                  <a:lnTo>
                    <a:pt x="5788152" y="384048"/>
                  </a:lnTo>
                  <a:lnTo>
                    <a:pt x="5813047" y="379011"/>
                  </a:lnTo>
                  <a:lnTo>
                    <a:pt x="5833395" y="365283"/>
                  </a:lnTo>
                  <a:lnTo>
                    <a:pt x="5847123" y="344935"/>
                  </a:lnTo>
                  <a:lnTo>
                    <a:pt x="5852159" y="320040"/>
                  </a:lnTo>
                  <a:lnTo>
                    <a:pt x="5852159" y="64008"/>
                  </a:lnTo>
                  <a:lnTo>
                    <a:pt x="5847123" y="39112"/>
                  </a:lnTo>
                  <a:lnTo>
                    <a:pt x="5833395" y="18764"/>
                  </a:lnTo>
                  <a:lnTo>
                    <a:pt x="5813047" y="5036"/>
                  </a:lnTo>
                  <a:lnTo>
                    <a:pt x="5788152" y="0"/>
                  </a:lnTo>
                  <a:close/>
                </a:path>
              </a:pathLst>
            </a:custGeom>
            <a:solidFill>
              <a:srgbClr val="1137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682495" y="4873752"/>
              <a:ext cx="5852160" cy="384175"/>
            </a:xfrm>
            <a:custGeom>
              <a:avLst/>
              <a:gdLst/>
              <a:ahLst/>
              <a:cxnLst/>
              <a:rect l="l" t="t" r="r" b="b"/>
              <a:pathLst>
                <a:path w="5852159" h="384175">
                  <a:moveTo>
                    <a:pt x="0" y="64008"/>
                  </a:moveTo>
                  <a:lnTo>
                    <a:pt x="5036" y="39112"/>
                  </a:lnTo>
                  <a:lnTo>
                    <a:pt x="18764" y="18764"/>
                  </a:lnTo>
                  <a:lnTo>
                    <a:pt x="39112" y="5036"/>
                  </a:lnTo>
                  <a:lnTo>
                    <a:pt x="64008" y="0"/>
                  </a:lnTo>
                  <a:lnTo>
                    <a:pt x="5788152" y="0"/>
                  </a:lnTo>
                  <a:lnTo>
                    <a:pt x="5813047" y="5036"/>
                  </a:lnTo>
                  <a:lnTo>
                    <a:pt x="5833395" y="18764"/>
                  </a:lnTo>
                  <a:lnTo>
                    <a:pt x="5847123" y="39112"/>
                  </a:lnTo>
                  <a:lnTo>
                    <a:pt x="5852159" y="64008"/>
                  </a:lnTo>
                  <a:lnTo>
                    <a:pt x="5852159" y="320040"/>
                  </a:lnTo>
                  <a:lnTo>
                    <a:pt x="5847123" y="344935"/>
                  </a:lnTo>
                  <a:lnTo>
                    <a:pt x="5833395" y="365283"/>
                  </a:lnTo>
                  <a:lnTo>
                    <a:pt x="5813047" y="379011"/>
                  </a:lnTo>
                  <a:lnTo>
                    <a:pt x="5788152" y="384048"/>
                  </a:lnTo>
                  <a:lnTo>
                    <a:pt x="64008" y="384048"/>
                  </a:lnTo>
                  <a:lnTo>
                    <a:pt x="39112" y="379011"/>
                  </a:lnTo>
                  <a:lnTo>
                    <a:pt x="18764" y="365283"/>
                  </a:lnTo>
                  <a:lnTo>
                    <a:pt x="5036" y="344935"/>
                  </a:lnTo>
                  <a:lnTo>
                    <a:pt x="0" y="320040"/>
                  </a:lnTo>
                  <a:lnTo>
                    <a:pt x="0" y="64008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1909064" y="4841875"/>
            <a:ext cx="24834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solidFill>
                  <a:srgbClr val="FFFFFF"/>
                </a:solidFill>
                <a:latin typeface="Arial"/>
                <a:cs typeface="Arial"/>
              </a:rPr>
              <a:t>Provider</a:t>
            </a:r>
            <a:r>
              <a:rPr sz="2400" spc="-1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Arial"/>
                <a:cs typeface="Arial"/>
              </a:rPr>
              <a:t>Agencies</a:t>
            </a:r>
            <a:endParaRPr sz="2400">
              <a:latin typeface="Arial"/>
              <a:cs typeface="Arial"/>
            </a:endParaRPr>
          </a:p>
        </p:txBody>
      </p:sp>
      <p:sp>
        <p:nvSpPr>
          <p:cNvPr id="27" name="object 2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3</a:t>
            </a:fld>
            <a:endParaRPr spc="-25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6029" y="169240"/>
            <a:ext cx="701802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020945" algn="l"/>
              </a:tabLst>
            </a:pPr>
            <a:r>
              <a:rPr dirty="0"/>
              <a:t>Dispute</a:t>
            </a:r>
            <a:r>
              <a:rPr spc="-60" dirty="0"/>
              <a:t> </a:t>
            </a:r>
            <a:r>
              <a:rPr spc="-10" dirty="0"/>
              <a:t>Resolution</a:t>
            </a:r>
            <a:r>
              <a:rPr dirty="0"/>
              <a:t>	</a:t>
            </a:r>
            <a:r>
              <a:rPr spc="-10" dirty="0"/>
              <a:t>Options</a:t>
            </a:r>
          </a:p>
        </p:txBody>
      </p:sp>
      <p:sp>
        <p:nvSpPr>
          <p:cNvPr id="3" name="object 3"/>
          <p:cNvSpPr/>
          <p:nvPr/>
        </p:nvSpPr>
        <p:spPr>
          <a:xfrm>
            <a:off x="1261872" y="1066800"/>
            <a:ext cx="8364220" cy="2573020"/>
          </a:xfrm>
          <a:custGeom>
            <a:avLst/>
            <a:gdLst/>
            <a:ahLst/>
            <a:cxnLst/>
            <a:rect l="l" t="t" r="r" b="b"/>
            <a:pathLst>
              <a:path w="8364220" h="2573020">
                <a:moveTo>
                  <a:pt x="0" y="2572512"/>
                </a:moveTo>
                <a:lnTo>
                  <a:pt x="8363711" y="2572512"/>
                </a:lnTo>
                <a:lnTo>
                  <a:pt x="8363711" y="0"/>
                </a:lnTo>
                <a:lnTo>
                  <a:pt x="0" y="0"/>
                </a:lnTo>
                <a:lnTo>
                  <a:pt x="0" y="2572512"/>
                </a:lnTo>
                <a:close/>
              </a:path>
            </a:pathLst>
          </a:custGeom>
          <a:ln w="12700">
            <a:solidFill>
              <a:srgbClr val="11375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899920" y="1352168"/>
            <a:ext cx="6512559" cy="216408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4150" indent="-171450">
              <a:lnSpc>
                <a:spcPct val="100000"/>
              </a:lnSpc>
              <a:spcBef>
                <a:spcPts val="105"/>
              </a:spcBef>
              <a:buChar char="•"/>
              <a:tabLst>
                <a:tab pos="18415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Available</a:t>
            </a:r>
            <a:r>
              <a:rPr sz="16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to</a:t>
            </a:r>
            <a:r>
              <a:rPr sz="16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anyone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regarding</a:t>
            </a:r>
            <a:r>
              <a:rPr sz="16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any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matter</a:t>
            </a:r>
            <a:r>
              <a:rPr sz="1600" spc="-10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under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Part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C</a:t>
            </a:r>
            <a:endParaRPr sz="1600">
              <a:latin typeface="Arial"/>
              <a:cs typeface="Arial"/>
            </a:endParaRPr>
          </a:p>
          <a:p>
            <a:pPr marL="184150" indent="-171450">
              <a:lnSpc>
                <a:spcPts val="1789"/>
              </a:lnSpc>
              <a:buChar char="•"/>
              <a:tabLst>
                <a:tab pos="18415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Informal</a:t>
            </a:r>
            <a:r>
              <a:rPr sz="1600" spc="-7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dispute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resolution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is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not</a:t>
            </a:r>
            <a:r>
              <a:rPr sz="16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used</a:t>
            </a:r>
            <a:r>
              <a:rPr sz="16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to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deny</a:t>
            </a:r>
            <a:r>
              <a:rPr sz="16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or</a:t>
            </a:r>
            <a:r>
              <a:rPr sz="16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delay</a:t>
            </a:r>
            <a:r>
              <a:rPr sz="16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formal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dispute</a:t>
            </a:r>
            <a:endParaRPr sz="1600">
              <a:latin typeface="Arial"/>
              <a:cs typeface="Arial"/>
            </a:endParaRPr>
          </a:p>
          <a:p>
            <a:pPr marL="182880">
              <a:lnSpc>
                <a:spcPts val="1789"/>
              </a:lnSpc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resolution</a:t>
            </a:r>
            <a:r>
              <a:rPr sz="1600" spc="-6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options</a:t>
            </a:r>
            <a:endParaRPr sz="1600">
              <a:latin typeface="Arial"/>
              <a:cs typeface="Arial"/>
            </a:endParaRPr>
          </a:p>
          <a:p>
            <a:pPr marL="184150" indent="-171450">
              <a:lnSpc>
                <a:spcPct val="100000"/>
              </a:lnSpc>
              <a:spcBef>
                <a:spcPts val="30"/>
              </a:spcBef>
              <a:buChar char="•"/>
              <a:tabLst>
                <a:tab pos="18415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Informal</a:t>
            </a:r>
            <a:r>
              <a:rPr sz="1600" spc="-8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disputes</a:t>
            </a:r>
            <a:r>
              <a:rPr sz="16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may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be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received</a:t>
            </a:r>
            <a:r>
              <a:rPr sz="16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via</a:t>
            </a:r>
            <a:r>
              <a:rPr sz="16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phone,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email,</a:t>
            </a:r>
            <a:r>
              <a:rPr sz="16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or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20" dirty="0">
                <a:solidFill>
                  <a:srgbClr val="11375B"/>
                </a:solidFill>
                <a:latin typeface="Arial"/>
                <a:cs typeface="Arial"/>
              </a:rPr>
              <a:t>mail</a:t>
            </a:r>
            <a:endParaRPr sz="1600">
              <a:latin typeface="Arial"/>
              <a:cs typeface="Arial"/>
            </a:endParaRPr>
          </a:p>
          <a:p>
            <a:pPr marL="184150" indent="-171450">
              <a:lnSpc>
                <a:spcPct val="100000"/>
              </a:lnSpc>
              <a:buChar char="•"/>
              <a:tabLst>
                <a:tab pos="18415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Family</a:t>
            </a:r>
            <a:r>
              <a:rPr sz="1600" spc="-9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Engagement</a:t>
            </a:r>
            <a:r>
              <a:rPr sz="1600" spc="-9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Manager</a:t>
            </a:r>
            <a:r>
              <a:rPr sz="16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gathers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tracks</a:t>
            </a:r>
            <a:r>
              <a:rPr sz="1600" spc="-8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pertinent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information</a:t>
            </a:r>
            <a:endParaRPr sz="1600">
              <a:latin typeface="Arial"/>
              <a:cs typeface="Arial"/>
            </a:endParaRPr>
          </a:p>
          <a:p>
            <a:pPr marL="184150" indent="-171450">
              <a:lnSpc>
                <a:spcPts val="1789"/>
              </a:lnSpc>
              <a:spcBef>
                <a:spcPts val="25"/>
              </a:spcBef>
              <a:buChar char="•"/>
              <a:tabLst>
                <a:tab pos="18415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Family</a:t>
            </a:r>
            <a:r>
              <a:rPr sz="1600" spc="-8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Engagement</a:t>
            </a:r>
            <a:r>
              <a:rPr sz="1600" spc="-9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Manager</a:t>
            </a:r>
            <a:r>
              <a:rPr sz="16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reviews and</a:t>
            </a:r>
            <a:r>
              <a:rPr sz="1600" spc="-6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distributes</a:t>
            </a:r>
            <a:r>
              <a:rPr sz="1600" spc="-6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Procedural</a:t>
            </a:r>
            <a:endParaRPr sz="1600">
              <a:latin typeface="Arial"/>
              <a:cs typeface="Arial"/>
            </a:endParaRPr>
          </a:p>
          <a:p>
            <a:pPr marL="182880">
              <a:lnSpc>
                <a:spcPts val="1789"/>
              </a:lnSpc>
            </a:pP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Safeguards/Dispute</a:t>
            </a:r>
            <a:r>
              <a:rPr sz="1600" spc="-7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Resolution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prior</a:t>
            </a:r>
            <a:r>
              <a:rPr sz="1600" spc="-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to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engaging in</a:t>
            </a:r>
            <a:r>
              <a:rPr sz="16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informal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resolution</a:t>
            </a:r>
            <a:endParaRPr sz="1600">
              <a:latin typeface="Arial"/>
              <a:cs typeface="Arial"/>
            </a:endParaRPr>
          </a:p>
          <a:p>
            <a:pPr marL="184150" indent="-171450">
              <a:lnSpc>
                <a:spcPct val="100000"/>
              </a:lnSpc>
              <a:buChar char="•"/>
              <a:tabLst>
                <a:tab pos="18415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Family</a:t>
            </a:r>
            <a:r>
              <a:rPr sz="16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Engagement</a:t>
            </a:r>
            <a:r>
              <a:rPr sz="1600" spc="-7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Manager tracks</a:t>
            </a:r>
            <a:r>
              <a:rPr sz="1600" spc="-7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results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600" spc="-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informal</a:t>
            </a:r>
            <a:r>
              <a:rPr sz="1600" spc="-8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complaints</a:t>
            </a:r>
            <a:endParaRPr sz="1600">
              <a:latin typeface="Arial"/>
              <a:cs typeface="Arial"/>
            </a:endParaRPr>
          </a:p>
          <a:p>
            <a:pPr marL="184150" indent="-171450">
              <a:lnSpc>
                <a:spcPct val="100000"/>
              </a:lnSpc>
              <a:spcBef>
                <a:spcPts val="20"/>
              </a:spcBef>
              <a:buChar char="•"/>
              <a:tabLst>
                <a:tab pos="18415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Data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utilized</a:t>
            </a:r>
            <a:r>
              <a:rPr sz="16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to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inform</a:t>
            </a:r>
            <a:r>
              <a:rPr sz="1600" spc="-6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general</a:t>
            </a:r>
            <a:r>
              <a:rPr sz="16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supervision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676145" y="825753"/>
            <a:ext cx="5864860" cy="485140"/>
            <a:chOff x="1676145" y="825753"/>
            <a:chExt cx="5864860" cy="485140"/>
          </a:xfrm>
        </p:grpSpPr>
        <p:sp>
          <p:nvSpPr>
            <p:cNvPr id="6" name="object 6"/>
            <p:cNvSpPr/>
            <p:nvPr/>
          </p:nvSpPr>
          <p:spPr>
            <a:xfrm>
              <a:off x="1682495" y="832103"/>
              <a:ext cx="5852160" cy="472440"/>
            </a:xfrm>
            <a:custGeom>
              <a:avLst/>
              <a:gdLst/>
              <a:ahLst/>
              <a:cxnLst/>
              <a:rect l="l" t="t" r="r" b="b"/>
              <a:pathLst>
                <a:path w="5852159" h="472440">
                  <a:moveTo>
                    <a:pt x="5773420" y="0"/>
                  </a:moveTo>
                  <a:lnTo>
                    <a:pt x="78740" y="0"/>
                  </a:lnTo>
                  <a:lnTo>
                    <a:pt x="48113" y="6195"/>
                  </a:lnTo>
                  <a:lnTo>
                    <a:pt x="23082" y="23082"/>
                  </a:lnTo>
                  <a:lnTo>
                    <a:pt x="6195" y="48113"/>
                  </a:lnTo>
                  <a:lnTo>
                    <a:pt x="0" y="78740"/>
                  </a:lnTo>
                  <a:lnTo>
                    <a:pt x="0" y="393700"/>
                  </a:lnTo>
                  <a:lnTo>
                    <a:pt x="6195" y="424326"/>
                  </a:lnTo>
                  <a:lnTo>
                    <a:pt x="23082" y="449357"/>
                  </a:lnTo>
                  <a:lnTo>
                    <a:pt x="48113" y="466244"/>
                  </a:lnTo>
                  <a:lnTo>
                    <a:pt x="78740" y="472440"/>
                  </a:lnTo>
                  <a:lnTo>
                    <a:pt x="5773420" y="472440"/>
                  </a:lnTo>
                  <a:lnTo>
                    <a:pt x="5804046" y="466244"/>
                  </a:lnTo>
                  <a:lnTo>
                    <a:pt x="5829077" y="449357"/>
                  </a:lnTo>
                  <a:lnTo>
                    <a:pt x="5845964" y="424326"/>
                  </a:lnTo>
                  <a:lnTo>
                    <a:pt x="5852159" y="393700"/>
                  </a:lnTo>
                  <a:lnTo>
                    <a:pt x="5852159" y="78740"/>
                  </a:lnTo>
                  <a:lnTo>
                    <a:pt x="5845964" y="48113"/>
                  </a:lnTo>
                  <a:lnTo>
                    <a:pt x="5829077" y="23082"/>
                  </a:lnTo>
                  <a:lnTo>
                    <a:pt x="5804046" y="6195"/>
                  </a:lnTo>
                  <a:lnTo>
                    <a:pt x="5773420" y="0"/>
                  </a:lnTo>
                  <a:close/>
                </a:path>
              </a:pathLst>
            </a:custGeom>
            <a:solidFill>
              <a:srgbClr val="1137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682495" y="832103"/>
              <a:ext cx="5852160" cy="472440"/>
            </a:xfrm>
            <a:custGeom>
              <a:avLst/>
              <a:gdLst/>
              <a:ahLst/>
              <a:cxnLst/>
              <a:rect l="l" t="t" r="r" b="b"/>
              <a:pathLst>
                <a:path w="5852159" h="472440">
                  <a:moveTo>
                    <a:pt x="0" y="78740"/>
                  </a:moveTo>
                  <a:lnTo>
                    <a:pt x="6195" y="48113"/>
                  </a:lnTo>
                  <a:lnTo>
                    <a:pt x="23082" y="23082"/>
                  </a:lnTo>
                  <a:lnTo>
                    <a:pt x="48113" y="6195"/>
                  </a:lnTo>
                  <a:lnTo>
                    <a:pt x="78740" y="0"/>
                  </a:lnTo>
                  <a:lnTo>
                    <a:pt x="5773420" y="0"/>
                  </a:lnTo>
                  <a:lnTo>
                    <a:pt x="5804046" y="6195"/>
                  </a:lnTo>
                  <a:lnTo>
                    <a:pt x="5829077" y="23082"/>
                  </a:lnTo>
                  <a:lnTo>
                    <a:pt x="5845964" y="48113"/>
                  </a:lnTo>
                  <a:lnTo>
                    <a:pt x="5852159" y="78740"/>
                  </a:lnTo>
                  <a:lnTo>
                    <a:pt x="5852159" y="393700"/>
                  </a:lnTo>
                  <a:lnTo>
                    <a:pt x="5845964" y="424326"/>
                  </a:lnTo>
                  <a:lnTo>
                    <a:pt x="5829077" y="449357"/>
                  </a:lnTo>
                  <a:lnTo>
                    <a:pt x="5804046" y="466244"/>
                  </a:lnTo>
                  <a:lnTo>
                    <a:pt x="5773420" y="472440"/>
                  </a:lnTo>
                  <a:lnTo>
                    <a:pt x="78740" y="472440"/>
                  </a:lnTo>
                  <a:lnTo>
                    <a:pt x="48113" y="466244"/>
                  </a:lnTo>
                  <a:lnTo>
                    <a:pt x="23082" y="449357"/>
                  </a:lnTo>
                  <a:lnTo>
                    <a:pt x="6195" y="424326"/>
                  </a:lnTo>
                  <a:lnTo>
                    <a:pt x="0" y="393700"/>
                  </a:lnTo>
                  <a:lnTo>
                    <a:pt x="0" y="7874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913382" y="842213"/>
            <a:ext cx="3770629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Informal</a:t>
            </a:r>
            <a:r>
              <a:rPr sz="2400" spc="-1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Dispute</a:t>
            </a:r>
            <a:r>
              <a:rPr sz="2400" spc="-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Arial"/>
                <a:cs typeface="Arial"/>
              </a:rPr>
              <a:t>Resolution</a:t>
            </a:r>
            <a:endParaRPr sz="24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261872" y="3959352"/>
            <a:ext cx="8364220" cy="2066925"/>
          </a:xfrm>
          <a:custGeom>
            <a:avLst/>
            <a:gdLst/>
            <a:ahLst/>
            <a:cxnLst/>
            <a:rect l="l" t="t" r="r" b="b"/>
            <a:pathLst>
              <a:path w="8364220" h="2066925">
                <a:moveTo>
                  <a:pt x="0" y="2066544"/>
                </a:moveTo>
                <a:lnTo>
                  <a:pt x="8363711" y="2066544"/>
                </a:lnTo>
                <a:lnTo>
                  <a:pt x="8363711" y="0"/>
                </a:lnTo>
                <a:lnTo>
                  <a:pt x="0" y="0"/>
                </a:lnTo>
                <a:lnTo>
                  <a:pt x="0" y="2066544"/>
                </a:lnTo>
                <a:close/>
              </a:path>
            </a:pathLst>
          </a:custGeom>
          <a:ln w="12700">
            <a:solidFill>
              <a:srgbClr val="11375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899920" y="4245940"/>
            <a:ext cx="7002780" cy="16738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84150" indent="-171450">
              <a:lnSpc>
                <a:spcPts val="1789"/>
              </a:lnSpc>
              <a:spcBef>
                <a:spcPts val="110"/>
              </a:spcBef>
              <a:buChar char="•"/>
              <a:tabLst>
                <a:tab pos="18415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Available</a:t>
            </a:r>
            <a:r>
              <a:rPr sz="16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to</a:t>
            </a:r>
            <a:r>
              <a:rPr sz="16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any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individual</a:t>
            </a:r>
            <a:r>
              <a:rPr sz="16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or</a:t>
            </a:r>
            <a:r>
              <a:rPr sz="16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organization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regarding</a:t>
            </a:r>
            <a:r>
              <a:rPr sz="16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violations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6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Part</a:t>
            </a:r>
            <a:r>
              <a:rPr sz="1600" spc="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C,</a:t>
            </a:r>
            <a:endParaRPr sz="1600">
              <a:latin typeface="Arial"/>
              <a:cs typeface="Arial"/>
            </a:endParaRPr>
          </a:p>
          <a:p>
            <a:pPr marL="182880">
              <a:lnSpc>
                <a:spcPts val="1789"/>
              </a:lnSpc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including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failure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to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implement</a:t>
            </a:r>
            <a:r>
              <a:rPr sz="1600" spc="-9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</a:t>
            </a:r>
            <a:r>
              <a:rPr sz="16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due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process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hearing</a:t>
            </a:r>
            <a:r>
              <a:rPr sz="16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decision</a:t>
            </a:r>
            <a:endParaRPr sz="1600">
              <a:latin typeface="Arial"/>
              <a:cs typeface="Arial"/>
            </a:endParaRPr>
          </a:p>
          <a:p>
            <a:pPr marL="184150" indent="-171450">
              <a:lnSpc>
                <a:spcPct val="100000"/>
              </a:lnSpc>
              <a:buChar char="•"/>
              <a:tabLst>
                <a:tab pos="18415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WSC</a:t>
            </a:r>
            <a:r>
              <a:rPr sz="1600" spc="-10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are</a:t>
            </a:r>
            <a:r>
              <a:rPr sz="16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received,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investigated,</a:t>
            </a:r>
            <a:r>
              <a:rPr sz="1600" spc="-6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r>
              <a:rPr sz="16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resolved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within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60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calendar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20" dirty="0">
                <a:solidFill>
                  <a:srgbClr val="11375B"/>
                </a:solidFill>
                <a:latin typeface="Arial"/>
                <a:cs typeface="Arial"/>
              </a:rPr>
              <a:t>days</a:t>
            </a:r>
            <a:endParaRPr sz="1600">
              <a:latin typeface="Arial"/>
              <a:cs typeface="Arial"/>
            </a:endParaRPr>
          </a:p>
          <a:p>
            <a:pPr marL="184150" indent="-171450">
              <a:lnSpc>
                <a:spcPts val="1789"/>
              </a:lnSpc>
              <a:spcBef>
                <a:spcPts val="25"/>
              </a:spcBef>
              <a:buChar char="•"/>
              <a:tabLst>
                <a:tab pos="18415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Director</a:t>
            </a:r>
            <a:r>
              <a:rPr sz="16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Policy</a:t>
            </a:r>
            <a:r>
              <a:rPr sz="16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&amp;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Strategic</a:t>
            </a:r>
            <a:r>
              <a:rPr sz="16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Initiatives</a:t>
            </a:r>
            <a:r>
              <a:rPr sz="1600" spc="-7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investigates,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drafts</a:t>
            </a:r>
            <a:r>
              <a:rPr sz="16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decisions</a:t>
            </a:r>
            <a:r>
              <a:rPr sz="16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letters,</a:t>
            </a:r>
            <a:endParaRPr sz="1600">
              <a:latin typeface="Arial"/>
              <a:cs typeface="Arial"/>
            </a:endParaRPr>
          </a:p>
          <a:p>
            <a:pPr marL="182880">
              <a:lnSpc>
                <a:spcPts val="1789"/>
              </a:lnSpc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including</a:t>
            </a:r>
            <a:r>
              <a:rPr sz="16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findings</a:t>
            </a:r>
            <a:r>
              <a:rPr sz="1600" spc="-6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r>
              <a:rPr sz="16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corrective</a:t>
            </a:r>
            <a:r>
              <a:rPr sz="16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actions</a:t>
            </a:r>
            <a:r>
              <a:rPr sz="16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as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applicable</a:t>
            </a:r>
            <a:endParaRPr sz="1600">
              <a:latin typeface="Arial"/>
              <a:cs typeface="Arial"/>
            </a:endParaRPr>
          </a:p>
          <a:p>
            <a:pPr marL="184150" indent="-171450">
              <a:lnSpc>
                <a:spcPct val="100000"/>
              </a:lnSpc>
              <a:buChar char="•"/>
              <a:tabLst>
                <a:tab pos="18415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BCDS</a:t>
            </a:r>
            <a:r>
              <a:rPr sz="16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enforces</a:t>
            </a:r>
            <a:r>
              <a:rPr sz="1600" spc="-6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decisions</a:t>
            </a:r>
            <a:endParaRPr sz="1600">
              <a:latin typeface="Arial"/>
              <a:cs typeface="Arial"/>
            </a:endParaRPr>
          </a:p>
          <a:p>
            <a:pPr marL="184150" indent="-171450">
              <a:lnSpc>
                <a:spcPct val="100000"/>
              </a:lnSpc>
              <a:spcBef>
                <a:spcPts val="20"/>
              </a:spcBef>
              <a:buChar char="•"/>
              <a:tabLst>
                <a:tab pos="18415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Data</a:t>
            </a:r>
            <a:r>
              <a:rPr sz="16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utilized</a:t>
            </a:r>
            <a:r>
              <a:rPr sz="16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for</a:t>
            </a:r>
            <a:r>
              <a:rPr sz="16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federal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reporting</a:t>
            </a:r>
            <a:r>
              <a:rPr sz="16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r>
              <a:rPr sz="16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to</a:t>
            </a:r>
            <a:r>
              <a:rPr sz="16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inform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general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supervision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676145" y="3718305"/>
            <a:ext cx="5864860" cy="485140"/>
            <a:chOff x="1676145" y="3718305"/>
            <a:chExt cx="5864860" cy="485140"/>
          </a:xfrm>
        </p:grpSpPr>
        <p:sp>
          <p:nvSpPr>
            <p:cNvPr id="12" name="object 12"/>
            <p:cNvSpPr/>
            <p:nvPr/>
          </p:nvSpPr>
          <p:spPr>
            <a:xfrm>
              <a:off x="1682495" y="3724655"/>
              <a:ext cx="5852160" cy="472440"/>
            </a:xfrm>
            <a:custGeom>
              <a:avLst/>
              <a:gdLst/>
              <a:ahLst/>
              <a:cxnLst/>
              <a:rect l="l" t="t" r="r" b="b"/>
              <a:pathLst>
                <a:path w="5852159" h="472439">
                  <a:moveTo>
                    <a:pt x="5773420" y="0"/>
                  </a:moveTo>
                  <a:lnTo>
                    <a:pt x="78740" y="0"/>
                  </a:lnTo>
                  <a:lnTo>
                    <a:pt x="48113" y="6195"/>
                  </a:lnTo>
                  <a:lnTo>
                    <a:pt x="23082" y="23082"/>
                  </a:lnTo>
                  <a:lnTo>
                    <a:pt x="6195" y="48113"/>
                  </a:lnTo>
                  <a:lnTo>
                    <a:pt x="0" y="78740"/>
                  </a:lnTo>
                  <a:lnTo>
                    <a:pt x="0" y="393700"/>
                  </a:lnTo>
                  <a:lnTo>
                    <a:pt x="6195" y="424326"/>
                  </a:lnTo>
                  <a:lnTo>
                    <a:pt x="23082" y="449357"/>
                  </a:lnTo>
                  <a:lnTo>
                    <a:pt x="48113" y="466244"/>
                  </a:lnTo>
                  <a:lnTo>
                    <a:pt x="78740" y="472440"/>
                  </a:lnTo>
                  <a:lnTo>
                    <a:pt x="5773420" y="472440"/>
                  </a:lnTo>
                  <a:lnTo>
                    <a:pt x="5804046" y="466244"/>
                  </a:lnTo>
                  <a:lnTo>
                    <a:pt x="5829077" y="449357"/>
                  </a:lnTo>
                  <a:lnTo>
                    <a:pt x="5845964" y="424326"/>
                  </a:lnTo>
                  <a:lnTo>
                    <a:pt x="5852159" y="393700"/>
                  </a:lnTo>
                  <a:lnTo>
                    <a:pt x="5852159" y="78740"/>
                  </a:lnTo>
                  <a:lnTo>
                    <a:pt x="5845964" y="48113"/>
                  </a:lnTo>
                  <a:lnTo>
                    <a:pt x="5829077" y="23082"/>
                  </a:lnTo>
                  <a:lnTo>
                    <a:pt x="5804046" y="6195"/>
                  </a:lnTo>
                  <a:lnTo>
                    <a:pt x="5773420" y="0"/>
                  </a:lnTo>
                  <a:close/>
                </a:path>
              </a:pathLst>
            </a:custGeom>
            <a:solidFill>
              <a:srgbClr val="1137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682495" y="3724655"/>
              <a:ext cx="5852160" cy="472440"/>
            </a:xfrm>
            <a:custGeom>
              <a:avLst/>
              <a:gdLst/>
              <a:ahLst/>
              <a:cxnLst/>
              <a:rect l="l" t="t" r="r" b="b"/>
              <a:pathLst>
                <a:path w="5852159" h="472439">
                  <a:moveTo>
                    <a:pt x="0" y="78740"/>
                  </a:moveTo>
                  <a:lnTo>
                    <a:pt x="6195" y="48113"/>
                  </a:lnTo>
                  <a:lnTo>
                    <a:pt x="23082" y="23082"/>
                  </a:lnTo>
                  <a:lnTo>
                    <a:pt x="48113" y="6195"/>
                  </a:lnTo>
                  <a:lnTo>
                    <a:pt x="78740" y="0"/>
                  </a:lnTo>
                  <a:lnTo>
                    <a:pt x="5773420" y="0"/>
                  </a:lnTo>
                  <a:lnTo>
                    <a:pt x="5804046" y="6195"/>
                  </a:lnTo>
                  <a:lnTo>
                    <a:pt x="5829077" y="23082"/>
                  </a:lnTo>
                  <a:lnTo>
                    <a:pt x="5845964" y="48113"/>
                  </a:lnTo>
                  <a:lnTo>
                    <a:pt x="5852159" y="78740"/>
                  </a:lnTo>
                  <a:lnTo>
                    <a:pt x="5852159" y="393700"/>
                  </a:lnTo>
                  <a:lnTo>
                    <a:pt x="5845964" y="424326"/>
                  </a:lnTo>
                  <a:lnTo>
                    <a:pt x="5829077" y="449357"/>
                  </a:lnTo>
                  <a:lnTo>
                    <a:pt x="5804046" y="466244"/>
                  </a:lnTo>
                  <a:lnTo>
                    <a:pt x="5773420" y="472440"/>
                  </a:lnTo>
                  <a:lnTo>
                    <a:pt x="78740" y="472440"/>
                  </a:lnTo>
                  <a:lnTo>
                    <a:pt x="48113" y="466244"/>
                  </a:lnTo>
                  <a:lnTo>
                    <a:pt x="23082" y="449357"/>
                  </a:lnTo>
                  <a:lnTo>
                    <a:pt x="6195" y="424326"/>
                  </a:lnTo>
                  <a:lnTo>
                    <a:pt x="0" y="393700"/>
                  </a:lnTo>
                  <a:lnTo>
                    <a:pt x="0" y="7874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913382" y="3736975"/>
            <a:ext cx="33934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Written</a:t>
            </a:r>
            <a:r>
              <a:rPr sz="2400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State</a:t>
            </a:r>
            <a:r>
              <a:rPr sz="2400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Arial"/>
                <a:cs typeface="Arial"/>
              </a:rPr>
              <a:t>Complaints</a:t>
            </a:r>
            <a:endParaRPr sz="2400">
              <a:latin typeface="Arial"/>
              <a:cs typeface="Arial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4</a:t>
            </a:fld>
            <a:endParaRPr spc="-2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6029" y="169240"/>
            <a:ext cx="701802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020945" algn="l"/>
              </a:tabLst>
            </a:pPr>
            <a:r>
              <a:rPr dirty="0"/>
              <a:t>Dispute</a:t>
            </a:r>
            <a:r>
              <a:rPr spc="-60" dirty="0"/>
              <a:t> </a:t>
            </a:r>
            <a:r>
              <a:rPr spc="-10" dirty="0"/>
              <a:t>Resolution</a:t>
            </a:r>
            <a:r>
              <a:rPr dirty="0"/>
              <a:t>	</a:t>
            </a:r>
            <a:r>
              <a:rPr spc="-10" dirty="0"/>
              <a:t>Options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255522" y="862330"/>
            <a:ext cx="8343265" cy="2606675"/>
            <a:chOff x="1255522" y="862330"/>
            <a:chExt cx="8343265" cy="2606675"/>
          </a:xfrm>
        </p:grpSpPr>
        <p:sp>
          <p:nvSpPr>
            <p:cNvPr id="4" name="object 4"/>
            <p:cNvSpPr/>
            <p:nvPr/>
          </p:nvSpPr>
          <p:spPr>
            <a:xfrm>
              <a:off x="1261872" y="1094232"/>
              <a:ext cx="8330565" cy="2368550"/>
            </a:xfrm>
            <a:custGeom>
              <a:avLst/>
              <a:gdLst/>
              <a:ahLst/>
              <a:cxnLst/>
              <a:rect l="l" t="t" r="r" b="b"/>
              <a:pathLst>
                <a:path w="8330565" h="2368550">
                  <a:moveTo>
                    <a:pt x="0" y="2368296"/>
                  </a:moveTo>
                  <a:lnTo>
                    <a:pt x="8330183" y="2368296"/>
                  </a:lnTo>
                  <a:lnTo>
                    <a:pt x="8330183" y="0"/>
                  </a:lnTo>
                  <a:lnTo>
                    <a:pt x="0" y="0"/>
                  </a:lnTo>
                  <a:lnTo>
                    <a:pt x="0" y="2368296"/>
                  </a:lnTo>
                  <a:close/>
                </a:path>
              </a:pathLst>
            </a:custGeom>
            <a:ln w="12700">
              <a:solidFill>
                <a:srgbClr val="11375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679448" y="868680"/>
              <a:ext cx="6358255" cy="472440"/>
            </a:xfrm>
            <a:custGeom>
              <a:avLst/>
              <a:gdLst/>
              <a:ahLst/>
              <a:cxnLst/>
              <a:rect l="l" t="t" r="r" b="b"/>
              <a:pathLst>
                <a:path w="6358255" h="472440">
                  <a:moveTo>
                    <a:pt x="6279387" y="0"/>
                  </a:moveTo>
                  <a:lnTo>
                    <a:pt x="78739" y="0"/>
                  </a:lnTo>
                  <a:lnTo>
                    <a:pt x="48113" y="6195"/>
                  </a:lnTo>
                  <a:lnTo>
                    <a:pt x="23082" y="23082"/>
                  </a:lnTo>
                  <a:lnTo>
                    <a:pt x="6195" y="48113"/>
                  </a:lnTo>
                  <a:lnTo>
                    <a:pt x="0" y="78740"/>
                  </a:lnTo>
                  <a:lnTo>
                    <a:pt x="0" y="393700"/>
                  </a:lnTo>
                  <a:lnTo>
                    <a:pt x="6195" y="424326"/>
                  </a:lnTo>
                  <a:lnTo>
                    <a:pt x="23082" y="449357"/>
                  </a:lnTo>
                  <a:lnTo>
                    <a:pt x="48113" y="466244"/>
                  </a:lnTo>
                  <a:lnTo>
                    <a:pt x="78739" y="472440"/>
                  </a:lnTo>
                  <a:lnTo>
                    <a:pt x="6279387" y="472440"/>
                  </a:lnTo>
                  <a:lnTo>
                    <a:pt x="6310014" y="466244"/>
                  </a:lnTo>
                  <a:lnTo>
                    <a:pt x="6335045" y="449357"/>
                  </a:lnTo>
                  <a:lnTo>
                    <a:pt x="6351932" y="424326"/>
                  </a:lnTo>
                  <a:lnTo>
                    <a:pt x="6358128" y="393700"/>
                  </a:lnTo>
                  <a:lnTo>
                    <a:pt x="6358128" y="78740"/>
                  </a:lnTo>
                  <a:lnTo>
                    <a:pt x="6351932" y="48113"/>
                  </a:lnTo>
                  <a:lnTo>
                    <a:pt x="6335045" y="23082"/>
                  </a:lnTo>
                  <a:lnTo>
                    <a:pt x="6310014" y="6195"/>
                  </a:lnTo>
                  <a:lnTo>
                    <a:pt x="6279387" y="0"/>
                  </a:lnTo>
                  <a:close/>
                </a:path>
              </a:pathLst>
            </a:custGeom>
            <a:solidFill>
              <a:srgbClr val="1137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679448" y="868680"/>
              <a:ext cx="6358255" cy="472440"/>
            </a:xfrm>
            <a:custGeom>
              <a:avLst/>
              <a:gdLst/>
              <a:ahLst/>
              <a:cxnLst/>
              <a:rect l="l" t="t" r="r" b="b"/>
              <a:pathLst>
                <a:path w="6358255" h="472440">
                  <a:moveTo>
                    <a:pt x="0" y="78740"/>
                  </a:moveTo>
                  <a:lnTo>
                    <a:pt x="6195" y="48113"/>
                  </a:lnTo>
                  <a:lnTo>
                    <a:pt x="23082" y="23082"/>
                  </a:lnTo>
                  <a:lnTo>
                    <a:pt x="48113" y="6195"/>
                  </a:lnTo>
                  <a:lnTo>
                    <a:pt x="78739" y="0"/>
                  </a:lnTo>
                  <a:lnTo>
                    <a:pt x="6279387" y="0"/>
                  </a:lnTo>
                  <a:lnTo>
                    <a:pt x="6310014" y="6195"/>
                  </a:lnTo>
                  <a:lnTo>
                    <a:pt x="6335045" y="23082"/>
                  </a:lnTo>
                  <a:lnTo>
                    <a:pt x="6351932" y="48113"/>
                  </a:lnTo>
                  <a:lnTo>
                    <a:pt x="6358128" y="78740"/>
                  </a:lnTo>
                  <a:lnTo>
                    <a:pt x="6358128" y="393700"/>
                  </a:lnTo>
                  <a:lnTo>
                    <a:pt x="6351932" y="424326"/>
                  </a:lnTo>
                  <a:lnTo>
                    <a:pt x="6335045" y="449357"/>
                  </a:lnTo>
                  <a:lnTo>
                    <a:pt x="6310014" y="466244"/>
                  </a:lnTo>
                  <a:lnTo>
                    <a:pt x="6279387" y="472440"/>
                  </a:lnTo>
                  <a:lnTo>
                    <a:pt x="78739" y="472440"/>
                  </a:lnTo>
                  <a:lnTo>
                    <a:pt x="48113" y="466244"/>
                  </a:lnTo>
                  <a:lnTo>
                    <a:pt x="23082" y="449357"/>
                  </a:lnTo>
                  <a:lnTo>
                    <a:pt x="6195" y="424326"/>
                  </a:lnTo>
                  <a:lnTo>
                    <a:pt x="0" y="393700"/>
                  </a:lnTo>
                  <a:lnTo>
                    <a:pt x="0" y="7874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1255522" y="3553714"/>
            <a:ext cx="8343265" cy="2570480"/>
            <a:chOff x="1255522" y="3553714"/>
            <a:chExt cx="8343265" cy="2570480"/>
          </a:xfrm>
        </p:grpSpPr>
        <p:sp>
          <p:nvSpPr>
            <p:cNvPr id="8" name="object 8"/>
            <p:cNvSpPr/>
            <p:nvPr/>
          </p:nvSpPr>
          <p:spPr>
            <a:xfrm>
              <a:off x="1261872" y="3797808"/>
              <a:ext cx="8330565" cy="2319655"/>
            </a:xfrm>
            <a:custGeom>
              <a:avLst/>
              <a:gdLst/>
              <a:ahLst/>
              <a:cxnLst/>
              <a:rect l="l" t="t" r="r" b="b"/>
              <a:pathLst>
                <a:path w="8330565" h="2319654">
                  <a:moveTo>
                    <a:pt x="0" y="2319528"/>
                  </a:moveTo>
                  <a:lnTo>
                    <a:pt x="8330183" y="2319528"/>
                  </a:lnTo>
                  <a:lnTo>
                    <a:pt x="8330183" y="0"/>
                  </a:lnTo>
                  <a:lnTo>
                    <a:pt x="0" y="0"/>
                  </a:lnTo>
                  <a:lnTo>
                    <a:pt x="0" y="2319528"/>
                  </a:lnTo>
                  <a:close/>
                </a:path>
              </a:pathLst>
            </a:custGeom>
            <a:ln w="12700">
              <a:solidFill>
                <a:srgbClr val="11375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679448" y="3560064"/>
              <a:ext cx="6361430" cy="472440"/>
            </a:xfrm>
            <a:custGeom>
              <a:avLst/>
              <a:gdLst/>
              <a:ahLst/>
              <a:cxnLst/>
              <a:rect l="l" t="t" r="r" b="b"/>
              <a:pathLst>
                <a:path w="6361430" h="472439">
                  <a:moveTo>
                    <a:pt x="6282435" y="0"/>
                  </a:moveTo>
                  <a:lnTo>
                    <a:pt x="78739" y="0"/>
                  </a:lnTo>
                  <a:lnTo>
                    <a:pt x="48113" y="6195"/>
                  </a:lnTo>
                  <a:lnTo>
                    <a:pt x="23082" y="23082"/>
                  </a:lnTo>
                  <a:lnTo>
                    <a:pt x="6195" y="48113"/>
                  </a:lnTo>
                  <a:lnTo>
                    <a:pt x="0" y="78740"/>
                  </a:lnTo>
                  <a:lnTo>
                    <a:pt x="0" y="393700"/>
                  </a:lnTo>
                  <a:lnTo>
                    <a:pt x="6195" y="424326"/>
                  </a:lnTo>
                  <a:lnTo>
                    <a:pt x="23082" y="449357"/>
                  </a:lnTo>
                  <a:lnTo>
                    <a:pt x="48113" y="466244"/>
                  </a:lnTo>
                  <a:lnTo>
                    <a:pt x="78739" y="472440"/>
                  </a:lnTo>
                  <a:lnTo>
                    <a:pt x="6282435" y="472440"/>
                  </a:lnTo>
                  <a:lnTo>
                    <a:pt x="6313062" y="466244"/>
                  </a:lnTo>
                  <a:lnTo>
                    <a:pt x="6338093" y="449357"/>
                  </a:lnTo>
                  <a:lnTo>
                    <a:pt x="6354980" y="424326"/>
                  </a:lnTo>
                  <a:lnTo>
                    <a:pt x="6361176" y="393700"/>
                  </a:lnTo>
                  <a:lnTo>
                    <a:pt x="6361176" y="78740"/>
                  </a:lnTo>
                  <a:lnTo>
                    <a:pt x="6354980" y="48113"/>
                  </a:lnTo>
                  <a:lnTo>
                    <a:pt x="6338093" y="23082"/>
                  </a:lnTo>
                  <a:lnTo>
                    <a:pt x="6313062" y="6195"/>
                  </a:lnTo>
                  <a:lnTo>
                    <a:pt x="6282435" y="0"/>
                  </a:lnTo>
                  <a:close/>
                </a:path>
              </a:pathLst>
            </a:custGeom>
            <a:solidFill>
              <a:srgbClr val="1137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679448" y="3560064"/>
              <a:ext cx="6361430" cy="472440"/>
            </a:xfrm>
            <a:custGeom>
              <a:avLst/>
              <a:gdLst/>
              <a:ahLst/>
              <a:cxnLst/>
              <a:rect l="l" t="t" r="r" b="b"/>
              <a:pathLst>
                <a:path w="6361430" h="472439">
                  <a:moveTo>
                    <a:pt x="0" y="78740"/>
                  </a:moveTo>
                  <a:lnTo>
                    <a:pt x="6195" y="48113"/>
                  </a:lnTo>
                  <a:lnTo>
                    <a:pt x="23082" y="23082"/>
                  </a:lnTo>
                  <a:lnTo>
                    <a:pt x="48113" y="6195"/>
                  </a:lnTo>
                  <a:lnTo>
                    <a:pt x="78739" y="0"/>
                  </a:lnTo>
                  <a:lnTo>
                    <a:pt x="6282435" y="0"/>
                  </a:lnTo>
                  <a:lnTo>
                    <a:pt x="6313062" y="6195"/>
                  </a:lnTo>
                  <a:lnTo>
                    <a:pt x="6338093" y="23082"/>
                  </a:lnTo>
                  <a:lnTo>
                    <a:pt x="6354980" y="48113"/>
                  </a:lnTo>
                  <a:lnTo>
                    <a:pt x="6361176" y="78740"/>
                  </a:lnTo>
                  <a:lnTo>
                    <a:pt x="6361176" y="393700"/>
                  </a:lnTo>
                  <a:lnTo>
                    <a:pt x="6354980" y="424326"/>
                  </a:lnTo>
                  <a:lnTo>
                    <a:pt x="6338093" y="449357"/>
                  </a:lnTo>
                  <a:lnTo>
                    <a:pt x="6313062" y="466244"/>
                  </a:lnTo>
                  <a:lnTo>
                    <a:pt x="6282435" y="472440"/>
                  </a:lnTo>
                  <a:lnTo>
                    <a:pt x="78739" y="472440"/>
                  </a:lnTo>
                  <a:lnTo>
                    <a:pt x="48113" y="466244"/>
                  </a:lnTo>
                  <a:lnTo>
                    <a:pt x="23082" y="449357"/>
                  </a:lnTo>
                  <a:lnTo>
                    <a:pt x="6195" y="424326"/>
                  </a:lnTo>
                  <a:lnTo>
                    <a:pt x="0" y="393700"/>
                  </a:lnTo>
                  <a:lnTo>
                    <a:pt x="0" y="7874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897507" y="699256"/>
            <a:ext cx="6584315" cy="5267960"/>
          </a:xfrm>
          <a:prstGeom prst="rect">
            <a:avLst/>
          </a:prstGeom>
        </p:spPr>
        <p:txBody>
          <a:bodyPr vert="horz" wrap="square" lIns="0" tIns="212090" rIns="0" bIns="0" rtlCol="0">
            <a:spAutoFit/>
          </a:bodyPr>
          <a:lstStyle/>
          <a:p>
            <a:pPr marL="26034">
              <a:lnSpc>
                <a:spcPct val="100000"/>
              </a:lnSpc>
              <a:spcBef>
                <a:spcPts val="1670"/>
              </a:spcBef>
            </a:pPr>
            <a:r>
              <a:rPr sz="2200" spc="-10" dirty="0">
                <a:solidFill>
                  <a:srgbClr val="FFFFFF"/>
                </a:solidFill>
                <a:latin typeface="Arial"/>
                <a:cs typeface="Arial"/>
              </a:rPr>
              <a:t>Mediation</a:t>
            </a:r>
            <a:endParaRPr sz="2200">
              <a:latin typeface="Arial"/>
              <a:cs typeface="Arial"/>
            </a:endParaRPr>
          </a:p>
          <a:p>
            <a:pPr marL="184150" indent="-171450">
              <a:lnSpc>
                <a:spcPct val="100000"/>
              </a:lnSpc>
              <a:spcBef>
                <a:spcPts val="1150"/>
              </a:spcBef>
              <a:buChar char="•"/>
              <a:tabLst>
                <a:tab pos="18415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Mediation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is</a:t>
            </a:r>
            <a:r>
              <a:rPr sz="16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voluntary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confidential</a:t>
            </a:r>
            <a:endParaRPr sz="1600">
              <a:latin typeface="Arial"/>
              <a:cs typeface="Arial"/>
            </a:endParaRPr>
          </a:p>
          <a:p>
            <a:pPr marL="184150" indent="-171450">
              <a:lnSpc>
                <a:spcPct val="100000"/>
              </a:lnSpc>
              <a:spcBef>
                <a:spcPts val="5"/>
              </a:spcBef>
              <a:buChar char="•"/>
              <a:tabLst>
                <a:tab pos="18415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Available</a:t>
            </a:r>
            <a:r>
              <a:rPr sz="16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to</a:t>
            </a:r>
            <a:r>
              <a:rPr sz="16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anyone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regarding</a:t>
            </a:r>
            <a:r>
              <a:rPr sz="16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any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matter</a:t>
            </a:r>
            <a:r>
              <a:rPr sz="1600" spc="-10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under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Part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C</a:t>
            </a:r>
            <a:endParaRPr sz="1600">
              <a:latin typeface="Arial"/>
              <a:cs typeface="Arial"/>
            </a:endParaRPr>
          </a:p>
          <a:p>
            <a:pPr marL="184150" indent="-171450">
              <a:lnSpc>
                <a:spcPts val="1789"/>
              </a:lnSpc>
              <a:spcBef>
                <a:spcPts val="25"/>
              </a:spcBef>
              <a:buChar char="•"/>
              <a:tabLst>
                <a:tab pos="18415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Not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used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to</a:t>
            </a:r>
            <a:r>
              <a:rPr sz="16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deny</a:t>
            </a:r>
            <a:r>
              <a:rPr sz="16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or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delay</a:t>
            </a:r>
            <a:r>
              <a:rPr sz="16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written</a:t>
            </a:r>
            <a:r>
              <a:rPr sz="16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state</a:t>
            </a:r>
            <a:r>
              <a:rPr sz="1600" spc="-6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complaints</a:t>
            </a:r>
            <a:r>
              <a:rPr sz="16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or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due</a:t>
            </a:r>
            <a:r>
              <a:rPr sz="16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process</a:t>
            </a:r>
            <a:endParaRPr sz="1600">
              <a:latin typeface="Arial"/>
              <a:cs typeface="Arial"/>
            </a:endParaRPr>
          </a:p>
          <a:p>
            <a:pPr marL="182880">
              <a:lnSpc>
                <a:spcPts val="1789"/>
              </a:lnSpc>
            </a:pP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complaints</a:t>
            </a:r>
            <a:endParaRPr sz="1600">
              <a:latin typeface="Arial"/>
              <a:cs typeface="Arial"/>
            </a:endParaRPr>
          </a:p>
          <a:p>
            <a:pPr marL="184150" indent="-171450">
              <a:lnSpc>
                <a:spcPct val="100000"/>
              </a:lnSpc>
              <a:buChar char="•"/>
              <a:tabLst>
                <a:tab pos="18415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Received</a:t>
            </a:r>
            <a:r>
              <a:rPr sz="16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by</a:t>
            </a:r>
            <a:r>
              <a:rPr sz="16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BCDS,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facilitated</a:t>
            </a:r>
            <a:r>
              <a:rPr sz="1600" spc="-9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by</a:t>
            </a:r>
            <a:r>
              <a:rPr sz="16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contracted</a:t>
            </a:r>
            <a:r>
              <a:rPr sz="1600" spc="-6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mediator</a:t>
            </a:r>
            <a:endParaRPr sz="1600">
              <a:latin typeface="Arial"/>
              <a:cs typeface="Arial"/>
            </a:endParaRPr>
          </a:p>
          <a:p>
            <a:pPr marL="184150" indent="-171450">
              <a:lnSpc>
                <a:spcPct val="100000"/>
              </a:lnSpc>
              <a:spcBef>
                <a:spcPts val="25"/>
              </a:spcBef>
              <a:buChar char="•"/>
              <a:tabLst>
                <a:tab pos="18415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Successful</a:t>
            </a:r>
            <a:r>
              <a:rPr sz="1600" spc="-7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mediation</a:t>
            </a:r>
            <a:r>
              <a:rPr sz="1600" spc="-6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results</a:t>
            </a:r>
            <a:r>
              <a:rPr sz="1600" spc="-6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in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legally</a:t>
            </a:r>
            <a:r>
              <a:rPr sz="16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binding</a:t>
            </a:r>
            <a:r>
              <a:rPr sz="16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agreement</a:t>
            </a:r>
            <a:endParaRPr sz="1600">
              <a:latin typeface="Arial"/>
              <a:cs typeface="Arial"/>
            </a:endParaRPr>
          </a:p>
          <a:p>
            <a:pPr marL="184150" indent="-171450">
              <a:lnSpc>
                <a:spcPct val="100000"/>
              </a:lnSpc>
              <a:buChar char="•"/>
              <a:tabLst>
                <a:tab pos="18415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Enforceable</a:t>
            </a:r>
            <a:r>
              <a:rPr sz="16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via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courts</a:t>
            </a:r>
            <a:endParaRPr sz="1600">
              <a:latin typeface="Arial"/>
              <a:cs typeface="Arial"/>
            </a:endParaRPr>
          </a:p>
          <a:p>
            <a:pPr marL="184150" indent="-171450">
              <a:lnSpc>
                <a:spcPct val="100000"/>
              </a:lnSpc>
              <a:spcBef>
                <a:spcPts val="25"/>
              </a:spcBef>
              <a:buChar char="•"/>
              <a:tabLst>
                <a:tab pos="18415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Data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utilized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for</a:t>
            </a:r>
            <a:r>
              <a:rPr sz="16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federal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reporting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r>
              <a:rPr sz="16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to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inform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general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supervision</a:t>
            </a:r>
            <a:endParaRPr sz="1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95"/>
              </a:spcBef>
              <a:buClr>
                <a:srgbClr val="11375B"/>
              </a:buClr>
              <a:buFont typeface="Arial"/>
              <a:buChar char="•"/>
            </a:pPr>
            <a:endParaRPr sz="1600">
              <a:latin typeface="Arial"/>
              <a:cs typeface="Arial"/>
            </a:endParaRPr>
          </a:p>
          <a:p>
            <a:pPr marL="26034">
              <a:lnSpc>
                <a:spcPct val="100000"/>
              </a:lnSpc>
            </a:pP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Due</a:t>
            </a:r>
            <a:r>
              <a:rPr sz="220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Process</a:t>
            </a:r>
            <a:r>
              <a:rPr sz="2200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Complaints</a:t>
            </a:r>
            <a:r>
              <a:rPr sz="220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(Part</a:t>
            </a:r>
            <a:r>
              <a:rPr sz="2200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22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FFFFFF"/>
                </a:solidFill>
                <a:latin typeface="Arial"/>
                <a:cs typeface="Arial"/>
              </a:rPr>
              <a:t>Procedures)</a:t>
            </a:r>
            <a:endParaRPr sz="2200">
              <a:latin typeface="Arial"/>
              <a:cs typeface="Arial"/>
            </a:endParaRPr>
          </a:p>
          <a:p>
            <a:pPr marL="182880" marR="216535" indent="-170815">
              <a:lnSpc>
                <a:spcPct val="86300"/>
              </a:lnSpc>
              <a:spcBef>
                <a:spcPts val="1505"/>
              </a:spcBef>
              <a:buChar char="•"/>
              <a:tabLst>
                <a:tab pos="18288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Available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to</a:t>
            </a:r>
            <a:r>
              <a:rPr sz="16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parent</a:t>
            </a:r>
            <a:r>
              <a:rPr sz="16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regarding</a:t>
            </a:r>
            <a:r>
              <a:rPr sz="16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any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matter</a:t>
            </a:r>
            <a:r>
              <a:rPr sz="1600" spc="-9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related</a:t>
            </a:r>
            <a:r>
              <a:rPr sz="16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to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the</a:t>
            </a:r>
            <a:r>
              <a:rPr sz="16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identification,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evaluation,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placement</a:t>
            </a:r>
            <a:r>
              <a:rPr sz="16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</a:t>
            </a:r>
            <a:r>
              <a:rPr sz="16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child,</a:t>
            </a:r>
            <a:r>
              <a:rPr sz="16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or</a:t>
            </a:r>
            <a:r>
              <a:rPr sz="16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the</a:t>
            </a:r>
            <a:r>
              <a:rPr sz="16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provision</a:t>
            </a:r>
            <a:r>
              <a:rPr sz="16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600" spc="-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early</a:t>
            </a:r>
            <a:r>
              <a:rPr sz="16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intervention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services</a:t>
            </a:r>
            <a:r>
              <a:rPr sz="16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to</a:t>
            </a:r>
            <a:r>
              <a:rPr sz="16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 child/family</a:t>
            </a:r>
            <a:endParaRPr sz="1600">
              <a:latin typeface="Arial"/>
              <a:cs typeface="Arial"/>
            </a:endParaRPr>
          </a:p>
          <a:p>
            <a:pPr marL="184150" indent="-171450">
              <a:lnSpc>
                <a:spcPts val="1789"/>
              </a:lnSpc>
              <a:buChar char="•"/>
              <a:tabLst>
                <a:tab pos="18415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Due</a:t>
            </a:r>
            <a:r>
              <a:rPr sz="16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process</a:t>
            </a:r>
            <a:r>
              <a:rPr sz="1600" spc="-6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complaints</a:t>
            </a:r>
            <a:r>
              <a:rPr sz="1600" spc="-10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are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received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by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BCDS;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hearings</a:t>
            </a:r>
            <a:r>
              <a:rPr sz="16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conducted</a:t>
            </a:r>
            <a:r>
              <a:rPr sz="1600" spc="-7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by</a:t>
            </a:r>
            <a:endParaRPr sz="1600">
              <a:latin typeface="Arial"/>
              <a:cs typeface="Arial"/>
            </a:endParaRPr>
          </a:p>
          <a:p>
            <a:pPr marL="182880">
              <a:lnSpc>
                <a:spcPts val="1789"/>
              </a:lnSpc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contracted</a:t>
            </a:r>
            <a:r>
              <a:rPr sz="1600" spc="-8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impartial</a:t>
            </a:r>
            <a:r>
              <a:rPr sz="1600" spc="-9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hearing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officers</a:t>
            </a:r>
            <a:endParaRPr sz="1600">
              <a:latin typeface="Arial"/>
              <a:cs typeface="Arial"/>
            </a:endParaRPr>
          </a:p>
          <a:p>
            <a:pPr marL="184150" indent="-171450">
              <a:lnSpc>
                <a:spcPct val="100000"/>
              </a:lnSpc>
              <a:spcBef>
                <a:spcPts val="30"/>
              </a:spcBef>
              <a:buChar char="•"/>
              <a:tabLst>
                <a:tab pos="18415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BCDS</a:t>
            </a:r>
            <a:r>
              <a:rPr sz="16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enforces</a:t>
            </a:r>
            <a:r>
              <a:rPr sz="1600" spc="-6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decisions</a:t>
            </a:r>
            <a:endParaRPr sz="1600">
              <a:latin typeface="Arial"/>
              <a:cs typeface="Arial"/>
            </a:endParaRPr>
          </a:p>
          <a:p>
            <a:pPr marL="184150" indent="-171450">
              <a:lnSpc>
                <a:spcPct val="100000"/>
              </a:lnSpc>
              <a:buChar char="•"/>
              <a:tabLst>
                <a:tab pos="18415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Appealable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via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courts</a:t>
            </a:r>
            <a:endParaRPr sz="1600">
              <a:latin typeface="Arial"/>
              <a:cs typeface="Arial"/>
            </a:endParaRPr>
          </a:p>
          <a:p>
            <a:pPr marL="184150" indent="-171450">
              <a:lnSpc>
                <a:spcPct val="100000"/>
              </a:lnSpc>
              <a:spcBef>
                <a:spcPts val="20"/>
              </a:spcBef>
              <a:buChar char="•"/>
              <a:tabLst>
                <a:tab pos="18415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Data</a:t>
            </a:r>
            <a:r>
              <a:rPr sz="16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utilized</a:t>
            </a:r>
            <a:r>
              <a:rPr sz="16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for</a:t>
            </a:r>
            <a:r>
              <a:rPr sz="16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federal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reporting</a:t>
            </a:r>
            <a:r>
              <a:rPr sz="16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r>
              <a:rPr sz="16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to</a:t>
            </a:r>
            <a:r>
              <a:rPr sz="16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inform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general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supervision</a:t>
            </a:r>
            <a:endParaRPr sz="1600">
              <a:latin typeface="Arial"/>
              <a:cs typeface="Arial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5</a:t>
            </a:fld>
            <a:endParaRPr spc="-2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D9DD2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361</Words>
  <Application>Microsoft Office PowerPoint</Application>
  <PresentationFormat>Widescreen</PresentationFormat>
  <Paragraphs>66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Verdana</vt:lpstr>
      <vt:lpstr>Office Theme</vt:lpstr>
      <vt:lpstr>Indiana Early Intervention Structure &amp; System</vt:lpstr>
      <vt:lpstr>Dispute Resolution</vt:lpstr>
      <vt:lpstr>Dispute Resolution Staff &amp; Support</vt:lpstr>
      <vt:lpstr>Dispute Resolution Options</vt:lpstr>
      <vt:lpstr>Dispute Resolution Options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System Point of Entry (SPOE) / Local Planning &amp; Coordinating Council</dc:title>
  <dc:creator>Brandon-Friedman, David C</dc:creator>
  <cp:keywords>FSSA; DDRS; BCDS</cp:keywords>
  <cp:lastModifiedBy>McCullough, Katy</cp:lastModifiedBy>
  <cp:revision>2</cp:revision>
  <dcterms:created xsi:type="dcterms:W3CDTF">2024-03-22T16:10:23Z</dcterms:created>
  <dcterms:modified xsi:type="dcterms:W3CDTF">2024-03-22T16:54:51Z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2024-03-15T00:00:00Z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2024-03-22T00:00:00Z</vt:filetime>
  </property>
  <property fmtid="{D5CDD505-2E9C-101B-9397-08002B2CF9AE}" pid="5" name="Producer">
    <vt:lpwstr>Microsoft® PowerPoint® for Microsoft 365</vt:lpwstr>
  </property>
</Properties>
</file>