
<file path=[Content_Types].xml><?xml version="1.0" encoding="utf-8"?>
<Types xmlns="http://schemas.openxmlformats.org/package/2006/content-types">
  <Default Extension="jpg" ContentType="image/jp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91" r:id="rId2"/>
    <p:sldId id="273" r:id="rId3"/>
    <p:sldId id="274" r:id="rId4"/>
    <p:sldId id="275" r:id="rId5"/>
    <p:sldId id="276" r:id="rId6"/>
  </p:sldIdLst>
  <p:sldSz cx="12192000" cy="6858000"/>
  <p:notesSz cx="12192000" cy="6858000"/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876" y="108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914400" y="2125980"/>
            <a:ext cx="10363200" cy="14401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600" b="1" i="0">
                <a:solidFill>
                  <a:srgbClr val="11375B"/>
                </a:solidFill>
                <a:latin typeface="Verdana"/>
                <a:cs typeface="Verdan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828800" y="3840480"/>
            <a:ext cx="8534400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700" b="1" i="0">
                <a:solidFill>
                  <a:srgbClr val="12385C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1200" b="0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pPr marL="12700">
              <a:lnSpc>
                <a:spcPts val="1425"/>
              </a:lnSpc>
            </a:pPr>
            <a:r>
              <a:rPr spc="-10" dirty="0"/>
              <a:t>3/15/2024</a:t>
            </a: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3/22/2024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200" b="0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pPr marL="123189">
              <a:lnSpc>
                <a:spcPts val="1425"/>
              </a:lnSpc>
            </a:pPr>
            <a:fld id="{81D60167-4931-47E6-BA6A-407CBD079E47}" type="slidenum">
              <a:rPr spc="-50" dirty="0"/>
              <a:t>‹#›</a:t>
            </a:fld>
            <a:endParaRPr spc="-5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600" b="1" i="0">
                <a:solidFill>
                  <a:srgbClr val="11375B"/>
                </a:solidFill>
                <a:latin typeface="Verdana"/>
                <a:cs typeface="Verdan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1700" b="1" i="0">
                <a:solidFill>
                  <a:srgbClr val="12385C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1200" b="0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pPr marL="12700">
              <a:lnSpc>
                <a:spcPts val="1425"/>
              </a:lnSpc>
            </a:pPr>
            <a:r>
              <a:rPr spc="-10" dirty="0"/>
              <a:t>3/15/2024</a:t>
            </a: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3/22/2024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200" b="0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pPr marL="123189">
              <a:lnSpc>
                <a:spcPts val="1425"/>
              </a:lnSpc>
            </a:pPr>
            <a:fld id="{81D60167-4931-47E6-BA6A-407CBD079E47}" type="slidenum">
              <a:rPr spc="-50" dirty="0"/>
              <a:t>‹#›</a:t>
            </a:fld>
            <a:endParaRPr spc="-50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600" b="1" i="0">
                <a:solidFill>
                  <a:srgbClr val="11375B"/>
                </a:solidFill>
                <a:latin typeface="Verdana"/>
                <a:cs typeface="Verdan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832205" y="1283696"/>
            <a:ext cx="4000500" cy="471233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400" b="1" i="0">
                <a:solidFill>
                  <a:srgbClr val="11375B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627888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1200" b="0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pPr marL="12700">
              <a:lnSpc>
                <a:spcPts val="1425"/>
              </a:lnSpc>
            </a:pPr>
            <a:r>
              <a:rPr spc="-10" dirty="0"/>
              <a:t>3/15/2024</a:t>
            </a:r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3/22/2024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200" b="0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pPr marL="123189">
              <a:lnSpc>
                <a:spcPts val="1425"/>
              </a:lnSpc>
            </a:pPr>
            <a:fld id="{81D60167-4931-47E6-BA6A-407CBD079E47}" type="slidenum">
              <a:rPr spc="-50" dirty="0"/>
              <a:t>‹#›</a:t>
            </a:fld>
            <a:endParaRPr spc="-50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600" b="1" i="0">
                <a:solidFill>
                  <a:srgbClr val="11375B"/>
                </a:solidFill>
                <a:latin typeface="Verdana"/>
                <a:cs typeface="Verdan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1200" b="0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pPr marL="12700">
              <a:lnSpc>
                <a:spcPts val="1425"/>
              </a:lnSpc>
            </a:pPr>
            <a:r>
              <a:rPr spc="-10" dirty="0"/>
              <a:t>3/15/2024</a:t>
            </a:r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3/22/2024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200" b="0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pPr marL="123189">
              <a:lnSpc>
                <a:spcPts val="1425"/>
              </a:lnSpc>
            </a:pPr>
            <a:fld id="{81D60167-4931-47E6-BA6A-407CBD079E47}" type="slidenum">
              <a:rPr spc="-50" dirty="0"/>
              <a:t>‹#›</a:t>
            </a:fld>
            <a:endParaRPr spc="-50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1200" b="0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pPr marL="12700">
              <a:lnSpc>
                <a:spcPts val="1425"/>
              </a:lnSpc>
            </a:pPr>
            <a:r>
              <a:rPr spc="-10" dirty="0"/>
              <a:t>3/15/2024</a:t>
            </a:r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3/22/2024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200" b="0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pPr marL="123189">
              <a:lnSpc>
                <a:spcPts val="1425"/>
              </a:lnSpc>
            </a:pPr>
            <a:fld id="{81D60167-4931-47E6-BA6A-407CBD079E47}" type="slidenum">
              <a:rPr spc="-50" dirty="0"/>
              <a:t>‹#›</a:t>
            </a:fld>
            <a:endParaRPr spc="-50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3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g object 16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6096" y="6178295"/>
            <a:ext cx="12185903" cy="679702"/>
          </a:xfrm>
          <a:prstGeom prst="rect">
            <a:avLst/>
          </a:prstGeom>
        </p:spPr>
      </p:pic>
      <p:pic>
        <p:nvPicPr>
          <p:cNvPr id="17" name="bg object 17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9938434" y="0"/>
            <a:ext cx="2253565" cy="2253640"/>
          </a:xfrm>
          <a:prstGeom prst="rect">
            <a:avLst/>
          </a:prstGeom>
        </p:spPr>
      </p:pic>
      <p:pic>
        <p:nvPicPr>
          <p:cNvPr id="18" name="bg object 18"/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10677143" y="216408"/>
            <a:ext cx="1338072" cy="1258824"/>
          </a:xfrm>
          <a:prstGeom prst="rect">
            <a:avLst/>
          </a:prstGeom>
        </p:spPr>
      </p:pic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04291" y="27508"/>
            <a:ext cx="11583416" cy="106870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600" b="1" i="0">
                <a:solidFill>
                  <a:srgbClr val="11375B"/>
                </a:solidFill>
                <a:latin typeface="Verdana"/>
                <a:cs typeface="Verdan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643121" y="1210155"/>
            <a:ext cx="6765290" cy="475297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700" b="1" i="0">
                <a:solidFill>
                  <a:srgbClr val="12385C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917244" y="6449170"/>
            <a:ext cx="706755" cy="19621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200" b="0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pPr marL="12700">
              <a:lnSpc>
                <a:spcPts val="1425"/>
              </a:lnSpc>
            </a:pPr>
            <a:r>
              <a:rPr spc="-10" dirty="0"/>
              <a:t>3/15/2024</a:t>
            </a: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609600" y="6377940"/>
            <a:ext cx="280416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3/22/2024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11056366" y="6449170"/>
            <a:ext cx="259715" cy="19621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200" b="0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pPr marL="123189">
              <a:lnSpc>
                <a:spcPts val="1425"/>
              </a:lnSpc>
            </a:pPr>
            <a:fld id="{81D60167-4931-47E6-BA6A-407CBD079E47}" type="slidenum">
              <a:rPr spc="-50" dirty="0"/>
              <a:t>‹#›</a:t>
            </a:fld>
            <a:endParaRPr spc="-5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in.gov/fssa/firststeps/program-policies-and-updates/program-evaluation-reports/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1999" cy="6857998"/>
          </a:xfrm>
          <a:prstGeom prst="rect">
            <a:avLst/>
          </a:prstGeom>
        </p:spPr>
      </p:pic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7499095" y="663016"/>
            <a:ext cx="3270250" cy="2550795"/>
          </a:xfrm>
          <a:prstGeom prst="rect">
            <a:avLst/>
          </a:prstGeom>
        </p:spPr>
        <p:txBody>
          <a:bodyPr vert="horz" wrap="square" lIns="0" tIns="67945" rIns="0" bIns="0" rtlCol="0">
            <a:spAutoFit/>
          </a:bodyPr>
          <a:lstStyle/>
          <a:p>
            <a:pPr marL="12700" marR="5080">
              <a:lnSpc>
                <a:spcPct val="90000"/>
              </a:lnSpc>
              <a:spcBef>
                <a:spcPts val="535"/>
              </a:spcBef>
            </a:pPr>
            <a:r>
              <a:rPr spc="-10" dirty="0">
                <a:solidFill>
                  <a:srgbClr val="FFFFFF"/>
                </a:solidFill>
              </a:rPr>
              <a:t>Indiana Early Intervention </a:t>
            </a:r>
            <a:r>
              <a:rPr dirty="0">
                <a:solidFill>
                  <a:srgbClr val="FFFFFF"/>
                </a:solidFill>
              </a:rPr>
              <a:t>Structure</a:t>
            </a:r>
            <a:r>
              <a:rPr spc="-85" dirty="0">
                <a:solidFill>
                  <a:srgbClr val="FFFFFF"/>
                </a:solidFill>
              </a:rPr>
              <a:t> </a:t>
            </a:r>
            <a:r>
              <a:rPr spc="-50" dirty="0">
                <a:solidFill>
                  <a:srgbClr val="FFFFFF"/>
                </a:solidFill>
              </a:rPr>
              <a:t>&amp; </a:t>
            </a:r>
            <a:r>
              <a:rPr spc="-10" dirty="0">
                <a:solidFill>
                  <a:srgbClr val="FFFFFF"/>
                </a:solidFill>
              </a:rPr>
              <a:t>System</a:t>
            </a:r>
          </a:p>
        </p:txBody>
      </p:sp>
    </p:spTree>
    <p:extLst>
      <p:ext uri="{BB962C8B-B14F-4D97-AF65-F5344CB8AC3E}">
        <p14:creationId xmlns:p14="http://schemas.microsoft.com/office/powerpoint/2010/main" val="115495352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5068570" y="2619197"/>
            <a:ext cx="2024380" cy="9404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6000" spc="-20" dirty="0"/>
              <a:t>Data</a:t>
            </a:r>
            <a:endParaRPr sz="6000"/>
          </a:p>
        </p:txBody>
      </p:sp>
      <p:sp>
        <p:nvSpPr>
          <p:cNvPr id="3" name="object 3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425"/>
              </a:lnSpc>
            </a:pPr>
            <a:r>
              <a:rPr spc="-10" dirty="0"/>
              <a:t>3/15/2024</a:t>
            </a:r>
          </a:p>
        </p:txBody>
      </p:sp>
      <p:sp>
        <p:nvSpPr>
          <p:cNvPr id="4" name="object 4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425"/>
              </a:lnSpc>
            </a:pPr>
            <a:fld id="{81D60167-4931-47E6-BA6A-407CBD079E47}" type="slidenum">
              <a:rPr spc="-25" dirty="0"/>
              <a:t>2</a:t>
            </a:fld>
            <a:endParaRPr spc="-25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70307" rIns="0" bIns="0" rtlCol="0">
            <a:spAutoFit/>
          </a:bodyPr>
          <a:lstStyle/>
          <a:p>
            <a:pPr marL="27940">
              <a:lnSpc>
                <a:spcPct val="100000"/>
              </a:lnSpc>
              <a:spcBef>
                <a:spcPts val="100"/>
              </a:spcBef>
            </a:pPr>
            <a:r>
              <a:rPr dirty="0"/>
              <a:t>Data</a:t>
            </a:r>
            <a:r>
              <a:rPr spc="-35" dirty="0"/>
              <a:t> </a:t>
            </a:r>
            <a:r>
              <a:rPr dirty="0"/>
              <a:t>Staff</a:t>
            </a:r>
            <a:r>
              <a:rPr spc="-25" dirty="0"/>
              <a:t> </a:t>
            </a:r>
            <a:r>
              <a:rPr dirty="0"/>
              <a:t>&amp;</a:t>
            </a:r>
            <a:r>
              <a:rPr spc="-40" dirty="0"/>
              <a:t> </a:t>
            </a:r>
            <a:r>
              <a:rPr spc="-10" dirty="0"/>
              <a:t>Support</a:t>
            </a:r>
          </a:p>
        </p:txBody>
      </p:sp>
      <p:sp>
        <p:nvSpPr>
          <p:cNvPr id="4" name="object 4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425"/>
              </a:lnSpc>
            </a:pPr>
            <a:r>
              <a:rPr spc="-10" dirty="0"/>
              <a:t>3/15/2024</a:t>
            </a:r>
          </a:p>
        </p:txBody>
      </p:sp>
      <p:sp>
        <p:nvSpPr>
          <p:cNvPr id="5" name="object 5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425"/>
              </a:lnSpc>
            </a:pPr>
            <a:fld id="{81D60167-4931-47E6-BA6A-407CBD079E47}" type="slidenum">
              <a:rPr spc="-25" dirty="0"/>
              <a:t>3</a:t>
            </a:fld>
            <a:endParaRPr spc="-25" dirty="0"/>
          </a:p>
        </p:txBody>
      </p:sp>
      <p:sp>
        <p:nvSpPr>
          <p:cNvPr id="3" name="object 3"/>
          <p:cNvSpPr txBox="1"/>
          <p:nvPr/>
        </p:nvSpPr>
        <p:spPr>
          <a:xfrm>
            <a:off x="1379600" y="1395476"/>
            <a:ext cx="9406255" cy="452374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ts val="2030"/>
              </a:lnSpc>
              <a:spcBef>
                <a:spcPts val="105"/>
              </a:spcBef>
            </a:pPr>
            <a:r>
              <a:rPr sz="1700" b="1" dirty="0">
                <a:solidFill>
                  <a:srgbClr val="11375B"/>
                </a:solidFill>
                <a:latin typeface="Verdana"/>
                <a:cs typeface="Verdana"/>
              </a:rPr>
              <a:t>Lead</a:t>
            </a:r>
            <a:r>
              <a:rPr sz="1700" b="1" spc="-40" dirty="0">
                <a:solidFill>
                  <a:srgbClr val="11375B"/>
                </a:solidFill>
                <a:latin typeface="Verdana"/>
                <a:cs typeface="Verdana"/>
              </a:rPr>
              <a:t> </a:t>
            </a:r>
            <a:r>
              <a:rPr sz="1700" b="1" spc="-10" dirty="0">
                <a:solidFill>
                  <a:srgbClr val="11375B"/>
                </a:solidFill>
                <a:latin typeface="Verdana"/>
                <a:cs typeface="Verdana"/>
              </a:rPr>
              <a:t>Agency</a:t>
            </a:r>
            <a:endParaRPr sz="1700">
              <a:latin typeface="Verdana"/>
              <a:cs typeface="Verdana"/>
            </a:endParaRPr>
          </a:p>
          <a:p>
            <a:pPr marL="356870" indent="-344170">
              <a:lnSpc>
                <a:spcPts val="2014"/>
              </a:lnSpc>
              <a:buFont typeface="Arial"/>
              <a:buChar char="•"/>
              <a:tabLst>
                <a:tab pos="356870" algn="l"/>
              </a:tabLst>
            </a:pPr>
            <a:r>
              <a:rPr sz="1700" dirty="0">
                <a:solidFill>
                  <a:srgbClr val="11375B"/>
                </a:solidFill>
                <a:latin typeface="Verdana"/>
                <a:cs typeface="Verdana"/>
              </a:rPr>
              <a:t>Maggie</a:t>
            </a:r>
            <a:r>
              <a:rPr sz="1700" spc="-20" dirty="0">
                <a:solidFill>
                  <a:srgbClr val="11375B"/>
                </a:solidFill>
                <a:latin typeface="Verdana"/>
                <a:cs typeface="Verdana"/>
              </a:rPr>
              <a:t> </a:t>
            </a:r>
            <a:r>
              <a:rPr sz="1700" dirty="0">
                <a:solidFill>
                  <a:srgbClr val="11375B"/>
                </a:solidFill>
                <a:latin typeface="Verdana"/>
                <a:cs typeface="Verdana"/>
              </a:rPr>
              <a:t>McCall,</a:t>
            </a:r>
            <a:r>
              <a:rPr sz="1700" spc="-45" dirty="0">
                <a:solidFill>
                  <a:srgbClr val="11375B"/>
                </a:solidFill>
                <a:latin typeface="Verdana"/>
                <a:cs typeface="Verdana"/>
              </a:rPr>
              <a:t> </a:t>
            </a:r>
            <a:r>
              <a:rPr sz="1700" dirty="0">
                <a:solidFill>
                  <a:srgbClr val="11375B"/>
                </a:solidFill>
                <a:latin typeface="Verdana"/>
                <a:cs typeface="Verdana"/>
              </a:rPr>
              <a:t>Director</a:t>
            </a:r>
            <a:r>
              <a:rPr sz="1700" spc="-15" dirty="0">
                <a:solidFill>
                  <a:srgbClr val="11375B"/>
                </a:solidFill>
                <a:latin typeface="Verdana"/>
                <a:cs typeface="Verdana"/>
              </a:rPr>
              <a:t> </a:t>
            </a:r>
            <a:r>
              <a:rPr sz="1700" dirty="0">
                <a:solidFill>
                  <a:srgbClr val="11375B"/>
                </a:solidFill>
                <a:latin typeface="Verdana"/>
                <a:cs typeface="Verdana"/>
              </a:rPr>
              <a:t>of</a:t>
            </a:r>
            <a:r>
              <a:rPr sz="1700" spc="-30" dirty="0">
                <a:solidFill>
                  <a:srgbClr val="11375B"/>
                </a:solidFill>
                <a:latin typeface="Verdana"/>
                <a:cs typeface="Verdana"/>
              </a:rPr>
              <a:t> </a:t>
            </a:r>
            <a:r>
              <a:rPr sz="1700" dirty="0">
                <a:solidFill>
                  <a:srgbClr val="11375B"/>
                </a:solidFill>
                <a:latin typeface="Verdana"/>
                <a:cs typeface="Verdana"/>
              </a:rPr>
              <a:t>Quality</a:t>
            </a:r>
            <a:r>
              <a:rPr sz="1700" spc="-55" dirty="0">
                <a:solidFill>
                  <a:srgbClr val="11375B"/>
                </a:solidFill>
                <a:latin typeface="Verdana"/>
                <a:cs typeface="Verdana"/>
              </a:rPr>
              <a:t> </a:t>
            </a:r>
            <a:r>
              <a:rPr sz="1700" dirty="0">
                <a:solidFill>
                  <a:srgbClr val="11375B"/>
                </a:solidFill>
                <a:latin typeface="Verdana"/>
                <a:cs typeface="Verdana"/>
              </a:rPr>
              <a:t>Assurance</a:t>
            </a:r>
            <a:r>
              <a:rPr sz="1700" spc="-55" dirty="0">
                <a:solidFill>
                  <a:srgbClr val="11375B"/>
                </a:solidFill>
                <a:latin typeface="Verdana"/>
                <a:cs typeface="Verdana"/>
              </a:rPr>
              <a:t> </a:t>
            </a:r>
            <a:r>
              <a:rPr sz="1700" dirty="0">
                <a:solidFill>
                  <a:srgbClr val="11375B"/>
                </a:solidFill>
                <a:latin typeface="Verdana"/>
                <a:cs typeface="Verdana"/>
              </a:rPr>
              <a:t>&amp;</a:t>
            </a:r>
            <a:r>
              <a:rPr sz="1700" spc="-45" dirty="0">
                <a:solidFill>
                  <a:srgbClr val="11375B"/>
                </a:solidFill>
                <a:latin typeface="Verdana"/>
                <a:cs typeface="Verdana"/>
              </a:rPr>
              <a:t> </a:t>
            </a:r>
            <a:r>
              <a:rPr sz="1700" dirty="0">
                <a:solidFill>
                  <a:srgbClr val="11375B"/>
                </a:solidFill>
                <a:latin typeface="Verdana"/>
                <a:cs typeface="Verdana"/>
              </a:rPr>
              <a:t>Part</a:t>
            </a:r>
            <a:r>
              <a:rPr sz="1700" spc="-30" dirty="0">
                <a:solidFill>
                  <a:srgbClr val="11375B"/>
                </a:solidFill>
                <a:latin typeface="Verdana"/>
                <a:cs typeface="Verdana"/>
              </a:rPr>
              <a:t> </a:t>
            </a:r>
            <a:r>
              <a:rPr sz="1700" dirty="0">
                <a:solidFill>
                  <a:srgbClr val="11375B"/>
                </a:solidFill>
                <a:latin typeface="Verdana"/>
                <a:cs typeface="Verdana"/>
              </a:rPr>
              <a:t>C</a:t>
            </a:r>
            <a:r>
              <a:rPr sz="1700" spc="-20" dirty="0">
                <a:solidFill>
                  <a:srgbClr val="11375B"/>
                </a:solidFill>
                <a:latin typeface="Verdana"/>
                <a:cs typeface="Verdana"/>
              </a:rPr>
              <a:t> </a:t>
            </a:r>
            <a:r>
              <a:rPr sz="1700" dirty="0">
                <a:solidFill>
                  <a:srgbClr val="11375B"/>
                </a:solidFill>
                <a:latin typeface="Verdana"/>
                <a:cs typeface="Verdana"/>
              </a:rPr>
              <a:t>Data</a:t>
            </a:r>
            <a:r>
              <a:rPr sz="1700" spc="-45" dirty="0">
                <a:solidFill>
                  <a:srgbClr val="11375B"/>
                </a:solidFill>
                <a:latin typeface="Verdana"/>
                <a:cs typeface="Verdana"/>
              </a:rPr>
              <a:t> </a:t>
            </a:r>
            <a:r>
              <a:rPr sz="1700" spc="-10" dirty="0">
                <a:solidFill>
                  <a:srgbClr val="11375B"/>
                </a:solidFill>
                <a:latin typeface="Verdana"/>
                <a:cs typeface="Verdana"/>
              </a:rPr>
              <a:t>Manager</a:t>
            </a:r>
            <a:endParaRPr sz="1700">
              <a:latin typeface="Verdana"/>
              <a:cs typeface="Verdana"/>
            </a:endParaRPr>
          </a:p>
          <a:p>
            <a:pPr marL="356870" indent="-344170">
              <a:lnSpc>
                <a:spcPts val="2030"/>
              </a:lnSpc>
              <a:buFont typeface="Arial"/>
              <a:buChar char="•"/>
              <a:tabLst>
                <a:tab pos="356870" algn="l"/>
              </a:tabLst>
            </a:pPr>
            <a:r>
              <a:rPr sz="1700" spc="-35" dirty="0">
                <a:solidFill>
                  <a:srgbClr val="11375B"/>
                </a:solidFill>
                <a:latin typeface="Verdana"/>
                <a:cs typeface="Verdana"/>
              </a:rPr>
              <a:t>Marie-</a:t>
            </a:r>
            <a:r>
              <a:rPr sz="1700" dirty="0">
                <a:solidFill>
                  <a:srgbClr val="11375B"/>
                </a:solidFill>
                <a:latin typeface="Verdana"/>
                <a:cs typeface="Verdana"/>
              </a:rPr>
              <a:t>Therese</a:t>
            </a:r>
            <a:r>
              <a:rPr sz="1700" spc="-5" dirty="0">
                <a:solidFill>
                  <a:srgbClr val="11375B"/>
                </a:solidFill>
                <a:latin typeface="Verdana"/>
                <a:cs typeface="Verdana"/>
              </a:rPr>
              <a:t> </a:t>
            </a:r>
            <a:r>
              <a:rPr sz="1700" dirty="0">
                <a:solidFill>
                  <a:srgbClr val="11375B"/>
                </a:solidFill>
                <a:latin typeface="Verdana"/>
                <a:cs typeface="Verdana"/>
              </a:rPr>
              <a:t>Smith,</a:t>
            </a:r>
            <a:r>
              <a:rPr sz="1700" spc="-35" dirty="0">
                <a:solidFill>
                  <a:srgbClr val="11375B"/>
                </a:solidFill>
                <a:latin typeface="Verdana"/>
                <a:cs typeface="Verdana"/>
              </a:rPr>
              <a:t> </a:t>
            </a:r>
            <a:r>
              <a:rPr sz="1700" dirty="0">
                <a:solidFill>
                  <a:srgbClr val="11375B"/>
                </a:solidFill>
                <a:latin typeface="Verdana"/>
                <a:cs typeface="Verdana"/>
              </a:rPr>
              <a:t>Data</a:t>
            </a:r>
            <a:r>
              <a:rPr sz="1700" spc="-30" dirty="0">
                <a:solidFill>
                  <a:srgbClr val="11375B"/>
                </a:solidFill>
                <a:latin typeface="Verdana"/>
                <a:cs typeface="Verdana"/>
              </a:rPr>
              <a:t> </a:t>
            </a:r>
            <a:r>
              <a:rPr sz="1700" dirty="0">
                <a:solidFill>
                  <a:srgbClr val="11375B"/>
                </a:solidFill>
                <a:latin typeface="Verdana"/>
                <a:cs typeface="Verdana"/>
              </a:rPr>
              <a:t>and</a:t>
            </a:r>
            <a:r>
              <a:rPr sz="1700" spc="-15" dirty="0">
                <a:solidFill>
                  <a:srgbClr val="11375B"/>
                </a:solidFill>
                <a:latin typeface="Verdana"/>
                <a:cs typeface="Verdana"/>
              </a:rPr>
              <a:t> </a:t>
            </a:r>
            <a:r>
              <a:rPr sz="1700" dirty="0">
                <a:solidFill>
                  <a:srgbClr val="11375B"/>
                </a:solidFill>
                <a:latin typeface="Verdana"/>
                <a:cs typeface="Verdana"/>
              </a:rPr>
              <a:t>Fiscal</a:t>
            </a:r>
            <a:r>
              <a:rPr sz="1700" spc="-50" dirty="0">
                <a:solidFill>
                  <a:srgbClr val="11375B"/>
                </a:solidFill>
                <a:latin typeface="Verdana"/>
                <a:cs typeface="Verdana"/>
              </a:rPr>
              <a:t> </a:t>
            </a:r>
            <a:r>
              <a:rPr sz="1700" spc="-10" dirty="0">
                <a:solidFill>
                  <a:srgbClr val="11375B"/>
                </a:solidFill>
                <a:latin typeface="Verdana"/>
                <a:cs typeface="Verdana"/>
              </a:rPr>
              <a:t>Manager</a:t>
            </a:r>
            <a:endParaRPr sz="1700">
              <a:latin typeface="Verdana"/>
              <a:cs typeface="Verdana"/>
            </a:endParaRPr>
          </a:p>
          <a:p>
            <a:pPr marL="12700">
              <a:lnSpc>
                <a:spcPts val="2030"/>
              </a:lnSpc>
              <a:spcBef>
                <a:spcPts val="2014"/>
              </a:spcBef>
            </a:pPr>
            <a:r>
              <a:rPr sz="1700" b="1" dirty="0">
                <a:solidFill>
                  <a:srgbClr val="11375B"/>
                </a:solidFill>
                <a:latin typeface="Verdana"/>
                <a:cs typeface="Verdana"/>
              </a:rPr>
              <a:t>Quality</a:t>
            </a:r>
            <a:r>
              <a:rPr sz="1700" b="1" spc="-30" dirty="0">
                <a:solidFill>
                  <a:srgbClr val="11375B"/>
                </a:solidFill>
                <a:latin typeface="Verdana"/>
                <a:cs typeface="Verdana"/>
              </a:rPr>
              <a:t> </a:t>
            </a:r>
            <a:r>
              <a:rPr sz="1700" b="1" dirty="0">
                <a:solidFill>
                  <a:srgbClr val="11375B"/>
                </a:solidFill>
                <a:latin typeface="Verdana"/>
                <a:cs typeface="Verdana"/>
              </a:rPr>
              <a:t>Review</a:t>
            </a:r>
            <a:r>
              <a:rPr sz="1700" b="1" spc="-85" dirty="0">
                <a:solidFill>
                  <a:srgbClr val="11375B"/>
                </a:solidFill>
                <a:latin typeface="Verdana"/>
                <a:cs typeface="Verdana"/>
              </a:rPr>
              <a:t> </a:t>
            </a:r>
            <a:r>
              <a:rPr sz="1700" b="1" spc="-10" dirty="0">
                <a:solidFill>
                  <a:srgbClr val="11375B"/>
                </a:solidFill>
                <a:latin typeface="Verdana"/>
                <a:cs typeface="Verdana"/>
              </a:rPr>
              <a:t>Contractor</a:t>
            </a:r>
            <a:endParaRPr sz="1700">
              <a:latin typeface="Verdana"/>
              <a:cs typeface="Verdana"/>
            </a:endParaRPr>
          </a:p>
          <a:p>
            <a:pPr marL="356870" indent="-344170">
              <a:lnSpc>
                <a:spcPts val="2014"/>
              </a:lnSpc>
              <a:buFont typeface="Arial"/>
              <a:buChar char="•"/>
              <a:tabLst>
                <a:tab pos="356870" algn="l"/>
              </a:tabLst>
            </a:pPr>
            <a:r>
              <a:rPr sz="1700" dirty="0">
                <a:solidFill>
                  <a:srgbClr val="11375B"/>
                </a:solidFill>
                <a:latin typeface="Verdana"/>
                <a:cs typeface="Verdana"/>
              </a:rPr>
              <a:t>Katherine</a:t>
            </a:r>
            <a:r>
              <a:rPr sz="1700" spc="-80" dirty="0">
                <a:solidFill>
                  <a:srgbClr val="11375B"/>
                </a:solidFill>
                <a:latin typeface="Verdana"/>
                <a:cs typeface="Verdana"/>
              </a:rPr>
              <a:t> </a:t>
            </a:r>
            <a:r>
              <a:rPr sz="1700" dirty="0">
                <a:solidFill>
                  <a:srgbClr val="11375B"/>
                </a:solidFill>
                <a:latin typeface="Verdana"/>
                <a:cs typeface="Verdana"/>
              </a:rPr>
              <a:t>Herron,</a:t>
            </a:r>
            <a:r>
              <a:rPr sz="1700" spc="-70" dirty="0">
                <a:solidFill>
                  <a:srgbClr val="11375B"/>
                </a:solidFill>
                <a:latin typeface="Verdana"/>
                <a:cs typeface="Verdana"/>
              </a:rPr>
              <a:t> </a:t>
            </a:r>
            <a:r>
              <a:rPr sz="1700" spc="-20" dirty="0">
                <a:solidFill>
                  <a:srgbClr val="11375B"/>
                </a:solidFill>
                <a:latin typeface="Verdana"/>
                <a:cs typeface="Verdana"/>
              </a:rPr>
              <a:t>Director,</a:t>
            </a:r>
            <a:r>
              <a:rPr sz="1700" spc="-50" dirty="0">
                <a:solidFill>
                  <a:srgbClr val="11375B"/>
                </a:solidFill>
                <a:latin typeface="Verdana"/>
                <a:cs typeface="Verdana"/>
              </a:rPr>
              <a:t> </a:t>
            </a:r>
            <a:r>
              <a:rPr sz="1700" dirty="0">
                <a:solidFill>
                  <a:srgbClr val="11375B"/>
                </a:solidFill>
                <a:latin typeface="Verdana"/>
                <a:cs typeface="Verdana"/>
              </a:rPr>
              <a:t>Early</a:t>
            </a:r>
            <a:r>
              <a:rPr sz="1700" spc="-95" dirty="0">
                <a:solidFill>
                  <a:srgbClr val="11375B"/>
                </a:solidFill>
                <a:latin typeface="Verdana"/>
                <a:cs typeface="Verdana"/>
              </a:rPr>
              <a:t> </a:t>
            </a:r>
            <a:r>
              <a:rPr sz="1700" dirty="0">
                <a:solidFill>
                  <a:srgbClr val="11375B"/>
                </a:solidFill>
                <a:latin typeface="Verdana"/>
                <a:cs typeface="Verdana"/>
              </a:rPr>
              <a:t>Childhood</a:t>
            </a:r>
            <a:r>
              <a:rPr sz="1700" spc="-55" dirty="0">
                <a:solidFill>
                  <a:srgbClr val="11375B"/>
                </a:solidFill>
                <a:latin typeface="Verdana"/>
                <a:cs typeface="Verdana"/>
              </a:rPr>
              <a:t> </a:t>
            </a:r>
            <a:r>
              <a:rPr sz="1700" spc="-10" dirty="0">
                <a:solidFill>
                  <a:srgbClr val="11375B"/>
                </a:solidFill>
                <a:latin typeface="Verdana"/>
                <a:cs typeface="Verdana"/>
              </a:rPr>
              <a:t>Center</a:t>
            </a:r>
            <a:endParaRPr sz="1700">
              <a:latin typeface="Verdana"/>
              <a:cs typeface="Verdana"/>
            </a:endParaRPr>
          </a:p>
          <a:p>
            <a:pPr marL="356870" indent="-344170">
              <a:lnSpc>
                <a:spcPts val="2030"/>
              </a:lnSpc>
              <a:buFont typeface="Arial"/>
              <a:buChar char="•"/>
              <a:tabLst>
                <a:tab pos="356870" algn="l"/>
              </a:tabLst>
            </a:pPr>
            <a:r>
              <a:rPr sz="1700" dirty="0">
                <a:solidFill>
                  <a:srgbClr val="11375B"/>
                </a:solidFill>
                <a:latin typeface="Verdana"/>
                <a:cs typeface="Verdana"/>
              </a:rPr>
              <a:t>Janet</a:t>
            </a:r>
            <a:r>
              <a:rPr sz="1700" spc="-35" dirty="0">
                <a:solidFill>
                  <a:srgbClr val="11375B"/>
                </a:solidFill>
                <a:latin typeface="Verdana"/>
                <a:cs typeface="Verdana"/>
              </a:rPr>
              <a:t> </a:t>
            </a:r>
            <a:r>
              <a:rPr sz="1700" dirty="0">
                <a:solidFill>
                  <a:srgbClr val="11375B"/>
                </a:solidFill>
                <a:latin typeface="Verdana"/>
                <a:cs typeface="Verdana"/>
              </a:rPr>
              <a:t>Ballard,</a:t>
            </a:r>
            <a:r>
              <a:rPr sz="1700" spc="-30" dirty="0">
                <a:solidFill>
                  <a:srgbClr val="11375B"/>
                </a:solidFill>
                <a:latin typeface="Verdana"/>
                <a:cs typeface="Verdana"/>
              </a:rPr>
              <a:t> </a:t>
            </a:r>
            <a:r>
              <a:rPr sz="1700" dirty="0">
                <a:solidFill>
                  <a:srgbClr val="11375B"/>
                </a:solidFill>
                <a:latin typeface="Verdana"/>
                <a:cs typeface="Verdana"/>
              </a:rPr>
              <a:t>Early</a:t>
            </a:r>
            <a:r>
              <a:rPr sz="1700" spc="-55" dirty="0">
                <a:solidFill>
                  <a:srgbClr val="11375B"/>
                </a:solidFill>
                <a:latin typeface="Verdana"/>
                <a:cs typeface="Verdana"/>
              </a:rPr>
              <a:t> </a:t>
            </a:r>
            <a:r>
              <a:rPr sz="1700" dirty="0">
                <a:solidFill>
                  <a:srgbClr val="11375B"/>
                </a:solidFill>
                <a:latin typeface="Verdana"/>
                <a:cs typeface="Verdana"/>
              </a:rPr>
              <a:t>Childhood</a:t>
            </a:r>
            <a:r>
              <a:rPr sz="1700" spc="-20" dirty="0">
                <a:solidFill>
                  <a:srgbClr val="11375B"/>
                </a:solidFill>
                <a:latin typeface="Verdana"/>
                <a:cs typeface="Verdana"/>
              </a:rPr>
              <a:t> </a:t>
            </a:r>
            <a:r>
              <a:rPr sz="1700" spc="-10" dirty="0">
                <a:solidFill>
                  <a:srgbClr val="11375B"/>
                </a:solidFill>
                <a:latin typeface="Verdana"/>
                <a:cs typeface="Verdana"/>
              </a:rPr>
              <a:t>Center</a:t>
            </a:r>
            <a:endParaRPr sz="1700">
              <a:latin typeface="Verdana"/>
              <a:cs typeface="Verdana"/>
            </a:endParaRPr>
          </a:p>
          <a:p>
            <a:pPr marL="12700">
              <a:lnSpc>
                <a:spcPts val="2030"/>
              </a:lnSpc>
              <a:spcBef>
                <a:spcPts val="1995"/>
              </a:spcBef>
            </a:pPr>
            <a:r>
              <a:rPr sz="1700" b="1" dirty="0">
                <a:solidFill>
                  <a:srgbClr val="11375B"/>
                </a:solidFill>
                <a:latin typeface="Verdana"/>
                <a:cs typeface="Verdana"/>
              </a:rPr>
              <a:t>Data</a:t>
            </a:r>
            <a:r>
              <a:rPr sz="1700" b="1" spc="-45" dirty="0">
                <a:solidFill>
                  <a:srgbClr val="11375B"/>
                </a:solidFill>
                <a:latin typeface="Verdana"/>
                <a:cs typeface="Verdana"/>
              </a:rPr>
              <a:t> </a:t>
            </a:r>
            <a:r>
              <a:rPr sz="1700" b="1" dirty="0">
                <a:solidFill>
                  <a:srgbClr val="11375B"/>
                </a:solidFill>
                <a:latin typeface="Verdana"/>
                <a:cs typeface="Verdana"/>
              </a:rPr>
              <a:t>System</a:t>
            </a:r>
            <a:r>
              <a:rPr sz="1700" b="1" spc="-40" dirty="0">
                <a:solidFill>
                  <a:srgbClr val="11375B"/>
                </a:solidFill>
                <a:latin typeface="Verdana"/>
                <a:cs typeface="Verdana"/>
              </a:rPr>
              <a:t> </a:t>
            </a:r>
            <a:r>
              <a:rPr sz="1700" b="1" spc="-10" dirty="0">
                <a:solidFill>
                  <a:srgbClr val="11375B"/>
                </a:solidFill>
                <a:latin typeface="Verdana"/>
                <a:cs typeface="Verdana"/>
              </a:rPr>
              <a:t>Contractor</a:t>
            </a:r>
            <a:endParaRPr sz="1700">
              <a:latin typeface="Verdana"/>
              <a:cs typeface="Verdana"/>
            </a:endParaRPr>
          </a:p>
          <a:p>
            <a:pPr marL="356870" indent="-344170">
              <a:lnSpc>
                <a:spcPts val="2030"/>
              </a:lnSpc>
              <a:buFont typeface="Arial"/>
              <a:buChar char="•"/>
              <a:tabLst>
                <a:tab pos="356870" algn="l"/>
              </a:tabLst>
            </a:pPr>
            <a:r>
              <a:rPr sz="1700" dirty="0">
                <a:solidFill>
                  <a:srgbClr val="11375B"/>
                </a:solidFill>
                <a:latin typeface="Verdana"/>
                <a:cs typeface="Verdana"/>
              </a:rPr>
              <a:t>Chataun</a:t>
            </a:r>
            <a:r>
              <a:rPr sz="1700" spc="-70" dirty="0">
                <a:solidFill>
                  <a:srgbClr val="11375B"/>
                </a:solidFill>
                <a:latin typeface="Verdana"/>
                <a:cs typeface="Verdana"/>
              </a:rPr>
              <a:t> </a:t>
            </a:r>
            <a:r>
              <a:rPr sz="1700" dirty="0">
                <a:solidFill>
                  <a:srgbClr val="11375B"/>
                </a:solidFill>
                <a:latin typeface="Verdana"/>
                <a:cs typeface="Verdana"/>
              </a:rPr>
              <a:t>Barnett,</a:t>
            </a:r>
            <a:r>
              <a:rPr sz="1700" spc="-25" dirty="0">
                <a:solidFill>
                  <a:srgbClr val="11375B"/>
                </a:solidFill>
                <a:latin typeface="Verdana"/>
                <a:cs typeface="Verdana"/>
              </a:rPr>
              <a:t> </a:t>
            </a:r>
            <a:r>
              <a:rPr sz="1700" dirty="0">
                <a:solidFill>
                  <a:srgbClr val="11375B"/>
                </a:solidFill>
                <a:latin typeface="Verdana"/>
                <a:cs typeface="Verdana"/>
              </a:rPr>
              <a:t>Project</a:t>
            </a:r>
            <a:r>
              <a:rPr sz="1700" spc="-25" dirty="0">
                <a:solidFill>
                  <a:srgbClr val="11375B"/>
                </a:solidFill>
                <a:latin typeface="Verdana"/>
                <a:cs typeface="Verdana"/>
              </a:rPr>
              <a:t> </a:t>
            </a:r>
            <a:r>
              <a:rPr sz="1700" spc="-10" dirty="0">
                <a:solidFill>
                  <a:srgbClr val="11375B"/>
                </a:solidFill>
                <a:latin typeface="Verdana"/>
                <a:cs typeface="Verdana"/>
              </a:rPr>
              <a:t>Manager</a:t>
            </a:r>
            <a:endParaRPr sz="1700">
              <a:latin typeface="Verdana"/>
              <a:cs typeface="Verdana"/>
            </a:endParaRPr>
          </a:p>
          <a:p>
            <a:pPr marL="356870" indent="-344170">
              <a:lnSpc>
                <a:spcPts val="2030"/>
              </a:lnSpc>
              <a:buFont typeface="Arial"/>
              <a:buChar char="•"/>
              <a:tabLst>
                <a:tab pos="356870" algn="l"/>
              </a:tabLst>
            </a:pPr>
            <a:r>
              <a:rPr sz="1700" dirty="0">
                <a:solidFill>
                  <a:srgbClr val="11375B"/>
                </a:solidFill>
                <a:latin typeface="Verdana"/>
                <a:cs typeface="Verdana"/>
              </a:rPr>
              <a:t>Dale</a:t>
            </a:r>
            <a:r>
              <a:rPr sz="1700" spc="-45" dirty="0">
                <a:solidFill>
                  <a:srgbClr val="11375B"/>
                </a:solidFill>
                <a:latin typeface="Verdana"/>
                <a:cs typeface="Verdana"/>
              </a:rPr>
              <a:t> </a:t>
            </a:r>
            <a:r>
              <a:rPr sz="1700" dirty="0">
                <a:solidFill>
                  <a:srgbClr val="11375B"/>
                </a:solidFill>
                <a:latin typeface="Verdana"/>
                <a:cs typeface="Verdana"/>
              </a:rPr>
              <a:t>Owens,</a:t>
            </a:r>
            <a:r>
              <a:rPr sz="1700" spc="-60" dirty="0">
                <a:solidFill>
                  <a:srgbClr val="11375B"/>
                </a:solidFill>
                <a:latin typeface="Verdana"/>
                <a:cs typeface="Verdana"/>
              </a:rPr>
              <a:t> </a:t>
            </a:r>
            <a:r>
              <a:rPr sz="1700" spc="-55" dirty="0">
                <a:solidFill>
                  <a:srgbClr val="11375B"/>
                </a:solidFill>
                <a:latin typeface="Verdana"/>
                <a:cs typeface="Verdana"/>
              </a:rPr>
              <a:t>Sr. </a:t>
            </a:r>
            <a:r>
              <a:rPr sz="1700" dirty="0">
                <a:solidFill>
                  <a:srgbClr val="11375B"/>
                </a:solidFill>
                <a:latin typeface="Verdana"/>
                <a:cs typeface="Verdana"/>
              </a:rPr>
              <a:t>Business</a:t>
            </a:r>
            <a:r>
              <a:rPr sz="1700" spc="-60" dirty="0">
                <a:solidFill>
                  <a:srgbClr val="11375B"/>
                </a:solidFill>
                <a:latin typeface="Verdana"/>
                <a:cs typeface="Verdana"/>
              </a:rPr>
              <a:t> </a:t>
            </a:r>
            <a:r>
              <a:rPr sz="1700" dirty="0">
                <a:solidFill>
                  <a:srgbClr val="11375B"/>
                </a:solidFill>
                <a:latin typeface="Verdana"/>
                <a:cs typeface="Verdana"/>
              </a:rPr>
              <a:t>Operations</a:t>
            </a:r>
            <a:r>
              <a:rPr sz="1700" spc="-20" dirty="0">
                <a:solidFill>
                  <a:srgbClr val="11375B"/>
                </a:solidFill>
                <a:latin typeface="Verdana"/>
                <a:cs typeface="Verdana"/>
              </a:rPr>
              <a:t> </a:t>
            </a:r>
            <a:r>
              <a:rPr sz="1700" spc="-10" dirty="0">
                <a:solidFill>
                  <a:srgbClr val="11375B"/>
                </a:solidFill>
                <a:latin typeface="Verdana"/>
                <a:cs typeface="Verdana"/>
              </a:rPr>
              <a:t>Analyst</a:t>
            </a:r>
            <a:endParaRPr sz="1700">
              <a:latin typeface="Verdana"/>
              <a:cs typeface="Verdana"/>
            </a:endParaRPr>
          </a:p>
          <a:p>
            <a:pPr marL="356870" indent="-344170">
              <a:lnSpc>
                <a:spcPts val="2030"/>
              </a:lnSpc>
              <a:buFont typeface="Arial"/>
              <a:buChar char="•"/>
              <a:tabLst>
                <a:tab pos="356870" algn="l"/>
              </a:tabLst>
            </a:pPr>
            <a:r>
              <a:rPr sz="1700" dirty="0">
                <a:solidFill>
                  <a:srgbClr val="11375B"/>
                </a:solidFill>
                <a:latin typeface="Verdana"/>
                <a:cs typeface="Verdana"/>
              </a:rPr>
              <a:t>Chris</a:t>
            </a:r>
            <a:r>
              <a:rPr sz="1700" spc="-20" dirty="0">
                <a:solidFill>
                  <a:srgbClr val="11375B"/>
                </a:solidFill>
                <a:latin typeface="Verdana"/>
                <a:cs typeface="Verdana"/>
              </a:rPr>
              <a:t> </a:t>
            </a:r>
            <a:r>
              <a:rPr sz="1700" dirty="0">
                <a:solidFill>
                  <a:srgbClr val="11375B"/>
                </a:solidFill>
                <a:latin typeface="Verdana"/>
                <a:cs typeface="Verdana"/>
              </a:rPr>
              <a:t>Clark,</a:t>
            </a:r>
            <a:r>
              <a:rPr sz="1700" spc="-40" dirty="0">
                <a:solidFill>
                  <a:srgbClr val="11375B"/>
                </a:solidFill>
                <a:latin typeface="Verdana"/>
                <a:cs typeface="Verdana"/>
              </a:rPr>
              <a:t> </a:t>
            </a:r>
            <a:r>
              <a:rPr sz="1700" dirty="0">
                <a:solidFill>
                  <a:srgbClr val="11375B"/>
                </a:solidFill>
                <a:latin typeface="Verdana"/>
                <a:cs typeface="Verdana"/>
              </a:rPr>
              <a:t>Claims</a:t>
            </a:r>
            <a:r>
              <a:rPr sz="1700" spc="-40" dirty="0">
                <a:solidFill>
                  <a:srgbClr val="11375B"/>
                </a:solidFill>
                <a:latin typeface="Verdana"/>
                <a:cs typeface="Verdana"/>
              </a:rPr>
              <a:t> </a:t>
            </a:r>
            <a:r>
              <a:rPr sz="1700" spc="-10" dirty="0">
                <a:solidFill>
                  <a:srgbClr val="11375B"/>
                </a:solidFill>
                <a:latin typeface="Verdana"/>
                <a:cs typeface="Verdana"/>
              </a:rPr>
              <a:t>Analyst</a:t>
            </a:r>
            <a:endParaRPr sz="1700">
              <a:latin typeface="Verdana"/>
              <a:cs typeface="Verdana"/>
            </a:endParaRPr>
          </a:p>
          <a:p>
            <a:pPr marL="12700">
              <a:lnSpc>
                <a:spcPct val="100000"/>
              </a:lnSpc>
              <a:spcBef>
                <a:spcPts val="1995"/>
              </a:spcBef>
            </a:pPr>
            <a:r>
              <a:rPr sz="1700" b="1" dirty="0">
                <a:solidFill>
                  <a:srgbClr val="11375B"/>
                </a:solidFill>
                <a:latin typeface="Verdana"/>
                <a:cs typeface="Verdana"/>
              </a:rPr>
              <a:t>Other</a:t>
            </a:r>
            <a:r>
              <a:rPr sz="1700" b="1" spc="-50" dirty="0">
                <a:solidFill>
                  <a:srgbClr val="11375B"/>
                </a:solidFill>
                <a:latin typeface="Verdana"/>
                <a:cs typeface="Verdana"/>
              </a:rPr>
              <a:t> </a:t>
            </a:r>
            <a:r>
              <a:rPr sz="1700" b="1" dirty="0">
                <a:solidFill>
                  <a:srgbClr val="11375B"/>
                </a:solidFill>
                <a:latin typeface="Verdana"/>
                <a:cs typeface="Verdana"/>
              </a:rPr>
              <a:t>Data</a:t>
            </a:r>
            <a:r>
              <a:rPr sz="1700" b="1" spc="-20" dirty="0">
                <a:solidFill>
                  <a:srgbClr val="11375B"/>
                </a:solidFill>
                <a:latin typeface="Verdana"/>
                <a:cs typeface="Verdana"/>
              </a:rPr>
              <a:t> </a:t>
            </a:r>
            <a:r>
              <a:rPr sz="1700" b="1" spc="-10" dirty="0">
                <a:solidFill>
                  <a:srgbClr val="11375B"/>
                </a:solidFill>
                <a:latin typeface="Verdana"/>
                <a:cs typeface="Verdana"/>
              </a:rPr>
              <a:t>Stewards</a:t>
            </a:r>
            <a:endParaRPr sz="1700">
              <a:latin typeface="Verdana"/>
              <a:cs typeface="Verdana"/>
            </a:endParaRPr>
          </a:p>
          <a:p>
            <a:pPr marL="356870" marR="5080" indent="-344805">
              <a:lnSpc>
                <a:spcPct val="100000"/>
              </a:lnSpc>
              <a:spcBef>
                <a:spcPts val="915"/>
              </a:spcBef>
              <a:buFont typeface="Arial"/>
              <a:buChar char="•"/>
              <a:tabLst>
                <a:tab pos="356870" algn="l"/>
              </a:tabLst>
            </a:pPr>
            <a:r>
              <a:rPr sz="1700" dirty="0">
                <a:solidFill>
                  <a:srgbClr val="11375B"/>
                </a:solidFill>
                <a:latin typeface="Verdana"/>
                <a:cs typeface="Verdana"/>
              </a:rPr>
              <a:t>System</a:t>
            </a:r>
            <a:r>
              <a:rPr sz="1700" spc="-85" dirty="0">
                <a:solidFill>
                  <a:srgbClr val="11375B"/>
                </a:solidFill>
                <a:latin typeface="Verdana"/>
                <a:cs typeface="Verdana"/>
              </a:rPr>
              <a:t> </a:t>
            </a:r>
            <a:r>
              <a:rPr sz="1700" dirty="0">
                <a:solidFill>
                  <a:srgbClr val="11375B"/>
                </a:solidFill>
                <a:latin typeface="Verdana"/>
                <a:cs typeface="Verdana"/>
              </a:rPr>
              <a:t>Point</a:t>
            </a:r>
            <a:r>
              <a:rPr sz="1700" spc="-35" dirty="0">
                <a:solidFill>
                  <a:srgbClr val="11375B"/>
                </a:solidFill>
                <a:latin typeface="Verdana"/>
                <a:cs typeface="Verdana"/>
              </a:rPr>
              <a:t> </a:t>
            </a:r>
            <a:r>
              <a:rPr sz="1700" dirty="0">
                <a:solidFill>
                  <a:srgbClr val="11375B"/>
                </a:solidFill>
                <a:latin typeface="Verdana"/>
                <a:cs typeface="Verdana"/>
              </a:rPr>
              <a:t>of</a:t>
            </a:r>
            <a:r>
              <a:rPr sz="1700" spc="-60" dirty="0">
                <a:solidFill>
                  <a:srgbClr val="11375B"/>
                </a:solidFill>
                <a:latin typeface="Verdana"/>
                <a:cs typeface="Verdana"/>
              </a:rPr>
              <a:t> </a:t>
            </a:r>
            <a:r>
              <a:rPr sz="1700" dirty="0">
                <a:solidFill>
                  <a:srgbClr val="11375B"/>
                </a:solidFill>
                <a:latin typeface="Verdana"/>
                <a:cs typeface="Verdana"/>
              </a:rPr>
              <a:t>Entry</a:t>
            </a:r>
            <a:r>
              <a:rPr sz="1700" spc="-90" dirty="0">
                <a:solidFill>
                  <a:srgbClr val="11375B"/>
                </a:solidFill>
                <a:latin typeface="Verdana"/>
                <a:cs typeface="Verdana"/>
              </a:rPr>
              <a:t> </a:t>
            </a:r>
            <a:r>
              <a:rPr sz="1700" dirty="0">
                <a:solidFill>
                  <a:srgbClr val="11375B"/>
                </a:solidFill>
                <a:latin typeface="Verdana"/>
                <a:cs typeface="Verdana"/>
              </a:rPr>
              <a:t>Directors,</a:t>
            </a:r>
            <a:r>
              <a:rPr sz="1700" spc="-35" dirty="0">
                <a:solidFill>
                  <a:srgbClr val="11375B"/>
                </a:solidFill>
                <a:latin typeface="Verdana"/>
                <a:cs typeface="Verdana"/>
              </a:rPr>
              <a:t> </a:t>
            </a:r>
            <a:r>
              <a:rPr sz="1700" dirty="0">
                <a:solidFill>
                  <a:srgbClr val="11375B"/>
                </a:solidFill>
                <a:latin typeface="Verdana"/>
                <a:cs typeface="Verdana"/>
              </a:rPr>
              <a:t>Supervisors,</a:t>
            </a:r>
            <a:r>
              <a:rPr sz="1700" spc="-80" dirty="0">
                <a:solidFill>
                  <a:srgbClr val="11375B"/>
                </a:solidFill>
                <a:latin typeface="Verdana"/>
                <a:cs typeface="Verdana"/>
              </a:rPr>
              <a:t> </a:t>
            </a:r>
            <a:r>
              <a:rPr sz="1700" dirty="0">
                <a:solidFill>
                  <a:srgbClr val="11375B"/>
                </a:solidFill>
                <a:latin typeface="Verdana"/>
                <a:cs typeface="Verdana"/>
              </a:rPr>
              <a:t>Staff,</a:t>
            </a:r>
            <a:r>
              <a:rPr sz="1700" spc="-60" dirty="0">
                <a:solidFill>
                  <a:srgbClr val="11375B"/>
                </a:solidFill>
                <a:latin typeface="Verdana"/>
                <a:cs typeface="Verdana"/>
              </a:rPr>
              <a:t> </a:t>
            </a:r>
            <a:r>
              <a:rPr sz="1700" dirty="0">
                <a:solidFill>
                  <a:srgbClr val="11375B"/>
                </a:solidFill>
                <a:latin typeface="Verdana"/>
                <a:cs typeface="Verdana"/>
              </a:rPr>
              <a:t>Service</a:t>
            </a:r>
            <a:r>
              <a:rPr sz="1700" spc="-65" dirty="0">
                <a:solidFill>
                  <a:srgbClr val="11375B"/>
                </a:solidFill>
                <a:latin typeface="Verdana"/>
                <a:cs typeface="Verdana"/>
              </a:rPr>
              <a:t> </a:t>
            </a:r>
            <a:r>
              <a:rPr sz="1700" dirty="0">
                <a:solidFill>
                  <a:srgbClr val="11375B"/>
                </a:solidFill>
                <a:latin typeface="Verdana"/>
                <a:cs typeface="Verdana"/>
              </a:rPr>
              <a:t>Coordinators,</a:t>
            </a:r>
            <a:r>
              <a:rPr sz="1700" spc="-60" dirty="0">
                <a:solidFill>
                  <a:srgbClr val="11375B"/>
                </a:solidFill>
                <a:latin typeface="Verdana"/>
                <a:cs typeface="Verdana"/>
              </a:rPr>
              <a:t> </a:t>
            </a:r>
            <a:r>
              <a:rPr sz="1700" spc="-10" dirty="0">
                <a:solidFill>
                  <a:srgbClr val="11375B"/>
                </a:solidFill>
                <a:latin typeface="Verdana"/>
                <a:cs typeface="Verdana"/>
              </a:rPr>
              <a:t>Eligibility </a:t>
            </a:r>
            <a:r>
              <a:rPr sz="1700" dirty="0">
                <a:solidFill>
                  <a:srgbClr val="11375B"/>
                </a:solidFill>
                <a:latin typeface="Verdana"/>
                <a:cs typeface="Verdana"/>
              </a:rPr>
              <a:t>Determination</a:t>
            </a:r>
            <a:r>
              <a:rPr sz="1700" spc="-105" dirty="0">
                <a:solidFill>
                  <a:srgbClr val="11375B"/>
                </a:solidFill>
                <a:latin typeface="Verdana"/>
                <a:cs typeface="Verdana"/>
              </a:rPr>
              <a:t> </a:t>
            </a:r>
            <a:r>
              <a:rPr sz="1700" spc="-20" dirty="0">
                <a:solidFill>
                  <a:srgbClr val="11375B"/>
                </a:solidFill>
                <a:latin typeface="Verdana"/>
                <a:cs typeface="Verdana"/>
              </a:rPr>
              <a:t>Team</a:t>
            </a:r>
            <a:r>
              <a:rPr sz="1700" spc="-100" dirty="0">
                <a:solidFill>
                  <a:srgbClr val="11375B"/>
                </a:solidFill>
                <a:latin typeface="Verdana"/>
                <a:cs typeface="Verdana"/>
              </a:rPr>
              <a:t> </a:t>
            </a:r>
            <a:r>
              <a:rPr sz="1700" spc="-10" dirty="0">
                <a:solidFill>
                  <a:srgbClr val="11375B"/>
                </a:solidFill>
                <a:latin typeface="Verdana"/>
                <a:cs typeface="Verdana"/>
              </a:rPr>
              <a:t>Members</a:t>
            </a:r>
            <a:endParaRPr sz="1700">
              <a:latin typeface="Verdana"/>
              <a:cs typeface="Verdana"/>
            </a:endParaRPr>
          </a:p>
          <a:p>
            <a:pPr marL="356870" indent="-344170">
              <a:lnSpc>
                <a:spcPct val="100000"/>
              </a:lnSpc>
              <a:spcBef>
                <a:spcPts val="70"/>
              </a:spcBef>
              <a:buFont typeface="Arial"/>
              <a:buChar char="•"/>
              <a:tabLst>
                <a:tab pos="356870" algn="l"/>
              </a:tabLst>
            </a:pPr>
            <a:r>
              <a:rPr sz="1700" dirty="0">
                <a:solidFill>
                  <a:srgbClr val="11375B"/>
                </a:solidFill>
                <a:latin typeface="Verdana"/>
                <a:cs typeface="Verdana"/>
              </a:rPr>
              <a:t>Provider</a:t>
            </a:r>
            <a:r>
              <a:rPr sz="1700" spc="-40" dirty="0">
                <a:solidFill>
                  <a:srgbClr val="11375B"/>
                </a:solidFill>
                <a:latin typeface="Verdana"/>
                <a:cs typeface="Verdana"/>
              </a:rPr>
              <a:t> </a:t>
            </a:r>
            <a:r>
              <a:rPr sz="1700" dirty="0">
                <a:solidFill>
                  <a:srgbClr val="11375B"/>
                </a:solidFill>
                <a:latin typeface="Verdana"/>
                <a:cs typeface="Verdana"/>
              </a:rPr>
              <a:t>Agency</a:t>
            </a:r>
            <a:r>
              <a:rPr sz="1700" spc="-50" dirty="0">
                <a:solidFill>
                  <a:srgbClr val="11375B"/>
                </a:solidFill>
                <a:latin typeface="Verdana"/>
                <a:cs typeface="Verdana"/>
              </a:rPr>
              <a:t> </a:t>
            </a:r>
            <a:r>
              <a:rPr sz="1700" dirty="0">
                <a:solidFill>
                  <a:srgbClr val="11375B"/>
                </a:solidFill>
                <a:latin typeface="Verdana"/>
                <a:cs typeface="Verdana"/>
              </a:rPr>
              <a:t>Directors,</a:t>
            </a:r>
            <a:r>
              <a:rPr sz="1700" spc="-55" dirty="0">
                <a:solidFill>
                  <a:srgbClr val="11375B"/>
                </a:solidFill>
                <a:latin typeface="Verdana"/>
                <a:cs typeface="Verdana"/>
              </a:rPr>
              <a:t> </a:t>
            </a:r>
            <a:r>
              <a:rPr sz="1700" dirty="0">
                <a:solidFill>
                  <a:srgbClr val="11375B"/>
                </a:solidFill>
                <a:latin typeface="Verdana"/>
                <a:cs typeface="Verdana"/>
              </a:rPr>
              <a:t>Supervisors,</a:t>
            </a:r>
            <a:r>
              <a:rPr sz="1700" spc="-50" dirty="0">
                <a:solidFill>
                  <a:srgbClr val="11375B"/>
                </a:solidFill>
                <a:latin typeface="Verdana"/>
                <a:cs typeface="Verdana"/>
              </a:rPr>
              <a:t> </a:t>
            </a:r>
            <a:r>
              <a:rPr sz="1700" spc="-10" dirty="0">
                <a:solidFill>
                  <a:srgbClr val="11375B"/>
                </a:solidFill>
                <a:latin typeface="Verdana"/>
                <a:cs typeface="Verdana"/>
              </a:rPr>
              <a:t>Staff,</a:t>
            </a:r>
            <a:r>
              <a:rPr sz="1700" spc="-70" dirty="0">
                <a:solidFill>
                  <a:srgbClr val="11375B"/>
                </a:solidFill>
                <a:latin typeface="Verdana"/>
                <a:cs typeface="Verdana"/>
              </a:rPr>
              <a:t> </a:t>
            </a:r>
            <a:r>
              <a:rPr sz="1700" dirty="0">
                <a:solidFill>
                  <a:srgbClr val="11375B"/>
                </a:solidFill>
                <a:latin typeface="Verdana"/>
                <a:cs typeface="Verdana"/>
              </a:rPr>
              <a:t>Individual</a:t>
            </a:r>
            <a:r>
              <a:rPr sz="1700" spc="-85" dirty="0">
                <a:solidFill>
                  <a:srgbClr val="11375B"/>
                </a:solidFill>
                <a:latin typeface="Verdana"/>
                <a:cs typeface="Verdana"/>
              </a:rPr>
              <a:t> </a:t>
            </a:r>
            <a:r>
              <a:rPr sz="1700" spc="-10" dirty="0">
                <a:solidFill>
                  <a:srgbClr val="11375B"/>
                </a:solidFill>
                <a:latin typeface="Verdana"/>
                <a:cs typeface="Verdana"/>
              </a:rPr>
              <a:t>Providers</a:t>
            </a:r>
            <a:endParaRPr sz="1700">
              <a:latin typeface="Verdana"/>
              <a:cs typeface="Verdana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19201" y="69291"/>
            <a:ext cx="7259320" cy="5746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/>
              <a:t>Collection</a:t>
            </a:r>
            <a:r>
              <a:rPr spc="-85" dirty="0"/>
              <a:t> </a:t>
            </a:r>
            <a:r>
              <a:rPr spc="-10" dirty="0"/>
              <a:t>Method/Schedule</a:t>
            </a:r>
          </a:p>
        </p:txBody>
      </p:sp>
      <p:sp>
        <p:nvSpPr>
          <p:cNvPr id="4" name="object 4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425"/>
              </a:lnSpc>
            </a:pPr>
            <a:r>
              <a:rPr spc="-10" dirty="0"/>
              <a:t>3/15/2024</a:t>
            </a:r>
          </a:p>
        </p:txBody>
      </p:sp>
      <p:sp>
        <p:nvSpPr>
          <p:cNvPr id="5" name="object 5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425"/>
              </a:lnSpc>
            </a:pPr>
            <a:fld id="{81D60167-4931-47E6-BA6A-407CBD079E47}" type="slidenum">
              <a:rPr spc="-25" dirty="0"/>
              <a:t>4</a:t>
            </a:fld>
            <a:endParaRPr spc="-25" dirty="0"/>
          </a:p>
        </p:txBody>
      </p:sp>
      <p:graphicFrame>
        <p:nvGraphicFramePr>
          <p:cNvPr id="3" name="object 3"/>
          <p:cNvGraphicFramePr>
            <a:graphicFrameLocks noGrp="1"/>
          </p:cNvGraphicFramePr>
          <p:nvPr/>
        </p:nvGraphicFramePr>
        <p:xfrm>
          <a:off x="1145120" y="751077"/>
          <a:ext cx="8559800" cy="5384799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0411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6121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0215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00215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45440">
                <a:tc>
                  <a:txBody>
                    <a:bodyPr/>
                    <a:lstStyle/>
                    <a:p>
                      <a:pPr marL="735965">
                        <a:lnSpc>
                          <a:spcPts val="1280"/>
                        </a:lnSpc>
                      </a:pPr>
                      <a:r>
                        <a:rPr sz="1100" b="1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618</a:t>
                      </a:r>
                      <a:r>
                        <a:rPr sz="1100" b="1" spc="-25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100" b="1" spc="-10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Reporting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11375B"/>
                    </a:solidFill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ts val="1280"/>
                        </a:lnSpc>
                      </a:pPr>
                      <a:r>
                        <a:rPr sz="1100" b="1" spc="-10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Collection/Analysis</a:t>
                      </a:r>
                      <a:endParaRPr sz="1100">
                        <a:latin typeface="Arial"/>
                        <a:cs typeface="Arial"/>
                      </a:endParaRPr>
                    </a:p>
                    <a:p>
                      <a:pPr marL="1270" algn="ctr">
                        <a:lnSpc>
                          <a:spcPts val="1250"/>
                        </a:lnSpc>
                        <a:spcBef>
                          <a:spcPts val="95"/>
                        </a:spcBef>
                      </a:pPr>
                      <a:r>
                        <a:rPr sz="1100" b="1" spc="-10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Timeframe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11375B"/>
                    </a:solidFill>
                  </a:tcPr>
                </a:tc>
                <a:tc>
                  <a:txBody>
                    <a:bodyPr/>
                    <a:lstStyle/>
                    <a:p>
                      <a:pPr marL="3175" algn="ctr">
                        <a:lnSpc>
                          <a:spcPts val="1280"/>
                        </a:lnSpc>
                      </a:pPr>
                      <a:r>
                        <a:rPr sz="1100" b="1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Due</a:t>
                      </a:r>
                      <a:r>
                        <a:rPr sz="1100" b="1" spc="-35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100" b="1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Date</a:t>
                      </a:r>
                      <a:r>
                        <a:rPr sz="1100" b="1" spc="-30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100" b="1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to</a:t>
                      </a:r>
                      <a:r>
                        <a:rPr sz="1100" b="1" spc="-15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100" b="1" spc="-20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OSEP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11375B"/>
                    </a:solidFill>
                  </a:tcPr>
                </a:tc>
                <a:tc>
                  <a:txBody>
                    <a:bodyPr/>
                    <a:lstStyle/>
                    <a:p>
                      <a:pPr marL="3175" algn="ctr">
                        <a:lnSpc>
                          <a:spcPts val="1280"/>
                        </a:lnSpc>
                      </a:pPr>
                      <a:r>
                        <a:rPr sz="1100" b="1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Collection</a:t>
                      </a:r>
                      <a:r>
                        <a:rPr sz="1100" b="1" spc="-65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100" b="1" spc="-10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Method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11375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8435">
                <a:tc>
                  <a:txBody>
                    <a:bodyPr/>
                    <a:lstStyle/>
                    <a:p>
                      <a:pPr marL="52705">
                        <a:lnSpc>
                          <a:spcPts val="1280"/>
                        </a:lnSpc>
                      </a:pPr>
                      <a:r>
                        <a:rPr sz="1100" b="1" dirty="0">
                          <a:solidFill>
                            <a:srgbClr val="11375B"/>
                          </a:solidFill>
                          <a:latin typeface="Arial"/>
                          <a:cs typeface="Arial"/>
                        </a:rPr>
                        <a:t>Child</a:t>
                      </a:r>
                      <a:r>
                        <a:rPr sz="1100" b="1" spc="-20" dirty="0">
                          <a:solidFill>
                            <a:srgbClr val="11375B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100" b="1" dirty="0">
                          <a:solidFill>
                            <a:srgbClr val="11375B"/>
                          </a:solidFill>
                          <a:latin typeface="Arial"/>
                          <a:cs typeface="Arial"/>
                        </a:rPr>
                        <a:t>Count</a:t>
                      </a:r>
                      <a:r>
                        <a:rPr sz="1100" b="1" spc="-40" dirty="0">
                          <a:solidFill>
                            <a:srgbClr val="11375B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100" b="1" dirty="0">
                          <a:solidFill>
                            <a:srgbClr val="11375B"/>
                          </a:solidFill>
                          <a:latin typeface="Arial"/>
                          <a:cs typeface="Arial"/>
                        </a:rPr>
                        <a:t>and</a:t>
                      </a:r>
                      <a:r>
                        <a:rPr sz="1100" b="1" spc="-35" dirty="0">
                          <a:solidFill>
                            <a:srgbClr val="11375B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100" b="1" spc="-10" dirty="0">
                          <a:solidFill>
                            <a:srgbClr val="11375B"/>
                          </a:solidFill>
                          <a:latin typeface="Arial"/>
                          <a:cs typeface="Arial"/>
                        </a:rPr>
                        <a:t>Settings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ACB8C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80"/>
                        </a:lnSpc>
                      </a:pPr>
                      <a:r>
                        <a:rPr sz="1100" dirty="0">
                          <a:latin typeface="Arial"/>
                          <a:cs typeface="Arial"/>
                        </a:rPr>
                        <a:t>July</a:t>
                      </a:r>
                      <a:r>
                        <a:rPr sz="1100" spc="-3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100" dirty="0">
                          <a:latin typeface="Arial"/>
                          <a:cs typeface="Arial"/>
                        </a:rPr>
                        <a:t>-</a:t>
                      </a:r>
                      <a:r>
                        <a:rPr sz="1100" spc="-10" dirty="0">
                          <a:latin typeface="Arial"/>
                          <a:cs typeface="Arial"/>
                        </a:rPr>
                        <a:t> August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CCCED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80"/>
                        </a:lnSpc>
                      </a:pPr>
                      <a:r>
                        <a:rPr sz="1100" dirty="0">
                          <a:latin typeface="Arial"/>
                          <a:cs typeface="Arial"/>
                        </a:rPr>
                        <a:t>August</a:t>
                      </a:r>
                      <a:r>
                        <a:rPr sz="1100" spc="-5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100" dirty="0">
                          <a:latin typeface="Arial"/>
                          <a:cs typeface="Arial"/>
                        </a:rPr>
                        <a:t>30,</a:t>
                      </a:r>
                      <a:r>
                        <a:rPr sz="1100" spc="-20" dirty="0">
                          <a:latin typeface="Arial"/>
                          <a:cs typeface="Arial"/>
                        </a:rPr>
                        <a:t> 2023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CCCED2"/>
                    </a:solidFill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ts val="1280"/>
                        </a:lnSpc>
                      </a:pPr>
                      <a:r>
                        <a:rPr sz="1100" dirty="0">
                          <a:latin typeface="Arial"/>
                          <a:cs typeface="Arial"/>
                        </a:rPr>
                        <a:t>Data</a:t>
                      </a:r>
                      <a:r>
                        <a:rPr sz="1100" spc="-4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100" spc="-10" dirty="0">
                          <a:latin typeface="Arial"/>
                          <a:cs typeface="Arial"/>
                        </a:rPr>
                        <a:t>System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CCCED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370">
                <a:tc>
                  <a:txBody>
                    <a:bodyPr/>
                    <a:lstStyle/>
                    <a:p>
                      <a:pPr marL="52705">
                        <a:lnSpc>
                          <a:spcPts val="1210"/>
                        </a:lnSpc>
                      </a:pPr>
                      <a:r>
                        <a:rPr sz="1100" b="1" dirty="0">
                          <a:solidFill>
                            <a:srgbClr val="11375B"/>
                          </a:solidFill>
                          <a:latin typeface="Arial"/>
                          <a:cs typeface="Arial"/>
                        </a:rPr>
                        <a:t>Dispute</a:t>
                      </a:r>
                      <a:r>
                        <a:rPr sz="1100" b="1" spc="-45" dirty="0">
                          <a:solidFill>
                            <a:srgbClr val="11375B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100" b="1" spc="-10" dirty="0">
                          <a:solidFill>
                            <a:srgbClr val="11375B"/>
                          </a:solidFill>
                          <a:latin typeface="Arial"/>
                          <a:cs typeface="Arial"/>
                        </a:rPr>
                        <a:t>Resolution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ACB8C9"/>
                    </a:solidFill>
                  </a:tcPr>
                </a:tc>
                <a:tc>
                  <a:txBody>
                    <a:bodyPr/>
                    <a:lstStyle/>
                    <a:p>
                      <a:pPr marR="24765" algn="ctr">
                        <a:lnSpc>
                          <a:spcPts val="1210"/>
                        </a:lnSpc>
                      </a:pPr>
                      <a:r>
                        <a:rPr sz="1100" dirty="0">
                          <a:latin typeface="Arial"/>
                          <a:cs typeface="Arial"/>
                        </a:rPr>
                        <a:t>October</a:t>
                      </a:r>
                      <a:r>
                        <a:rPr sz="1100" spc="-5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100" dirty="0">
                          <a:latin typeface="Arial"/>
                          <a:cs typeface="Arial"/>
                        </a:rPr>
                        <a:t>–</a:t>
                      </a:r>
                      <a:r>
                        <a:rPr sz="1100" spc="1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100" spc="-10" dirty="0">
                          <a:latin typeface="Arial"/>
                          <a:cs typeface="Arial"/>
                        </a:rPr>
                        <a:t>November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7E8E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10"/>
                        </a:lnSpc>
                      </a:pPr>
                      <a:r>
                        <a:rPr sz="1100" dirty="0">
                          <a:latin typeface="Arial"/>
                          <a:cs typeface="Arial"/>
                        </a:rPr>
                        <a:t>November</a:t>
                      </a:r>
                      <a:r>
                        <a:rPr sz="1100" spc="-5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100" dirty="0">
                          <a:latin typeface="Arial"/>
                          <a:cs typeface="Arial"/>
                        </a:rPr>
                        <a:t>15,</a:t>
                      </a:r>
                      <a:r>
                        <a:rPr sz="1100" spc="-3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100" spc="-20" dirty="0">
                          <a:latin typeface="Arial"/>
                          <a:cs typeface="Arial"/>
                        </a:rPr>
                        <a:t>2023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7E8EA"/>
                    </a:solidFill>
                  </a:tcPr>
                </a:tc>
                <a:tc>
                  <a:txBody>
                    <a:bodyPr/>
                    <a:lstStyle/>
                    <a:p>
                      <a:pPr marR="63500" algn="ctr">
                        <a:lnSpc>
                          <a:spcPts val="1210"/>
                        </a:lnSpc>
                      </a:pPr>
                      <a:r>
                        <a:rPr sz="1100" dirty="0">
                          <a:latin typeface="Arial"/>
                          <a:cs typeface="Arial"/>
                        </a:rPr>
                        <a:t>BCDS</a:t>
                      </a:r>
                      <a:r>
                        <a:rPr sz="1100" spc="-4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100" spc="-10" dirty="0">
                          <a:latin typeface="Arial"/>
                          <a:cs typeface="Arial"/>
                        </a:rPr>
                        <a:t>Tracking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7E8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370">
                <a:tc>
                  <a:txBody>
                    <a:bodyPr/>
                    <a:lstStyle/>
                    <a:p>
                      <a:pPr marL="52705">
                        <a:lnSpc>
                          <a:spcPts val="1210"/>
                        </a:lnSpc>
                      </a:pPr>
                      <a:r>
                        <a:rPr sz="1100" b="1" spc="-20" dirty="0">
                          <a:solidFill>
                            <a:srgbClr val="11375B"/>
                          </a:solidFill>
                          <a:latin typeface="Arial"/>
                          <a:cs typeface="Arial"/>
                        </a:rPr>
                        <a:t>Exit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ACB8C9"/>
                    </a:solidFill>
                  </a:tcPr>
                </a:tc>
                <a:tc>
                  <a:txBody>
                    <a:bodyPr/>
                    <a:lstStyle/>
                    <a:p>
                      <a:pPr marR="22860" algn="ctr">
                        <a:lnSpc>
                          <a:spcPts val="1210"/>
                        </a:lnSpc>
                      </a:pPr>
                      <a:r>
                        <a:rPr sz="1100" dirty="0">
                          <a:latin typeface="Arial"/>
                          <a:cs typeface="Arial"/>
                        </a:rPr>
                        <a:t>January</a:t>
                      </a:r>
                      <a:r>
                        <a:rPr sz="1100" spc="-4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100" dirty="0">
                          <a:latin typeface="Arial"/>
                          <a:cs typeface="Arial"/>
                        </a:rPr>
                        <a:t>–</a:t>
                      </a:r>
                      <a:r>
                        <a:rPr sz="1100" spc="-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100" spc="-10" dirty="0">
                          <a:latin typeface="Arial"/>
                          <a:cs typeface="Arial"/>
                        </a:rPr>
                        <a:t>February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CCCED2"/>
                    </a:solidFill>
                  </a:tcPr>
                </a:tc>
                <a:tc>
                  <a:txBody>
                    <a:bodyPr/>
                    <a:lstStyle/>
                    <a:p>
                      <a:pPr marL="2540" algn="ctr">
                        <a:lnSpc>
                          <a:spcPts val="1210"/>
                        </a:lnSpc>
                      </a:pPr>
                      <a:r>
                        <a:rPr sz="1100" dirty="0">
                          <a:latin typeface="Arial"/>
                          <a:cs typeface="Arial"/>
                        </a:rPr>
                        <a:t>February</a:t>
                      </a:r>
                      <a:r>
                        <a:rPr sz="1100" spc="-2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100" dirty="0">
                          <a:latin typeface="Arial"/>
                          <a:cs typeface="Arial"/>
                        </a:rPr>
                        <a:t>21,</a:t>
                      </a:r>
                      <a:r>
                        <a:rPr sz="1100" spc="-1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100" spc="-20" dirty="0">
                          <a:latin typeface="Arial"/>
                          <a:cs typeface="Arial"/>
                        </a:rPr>
                        <a:t>2024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CCCED2"/>
                    </a:solidFill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ts val="1210"/>
                        </a:lnSpc>
                      </a:pPr>
                      <a:r>
                        <a:rPr sz="1100" dirty="0">
                          <a:latin typeface="Arial"/>
                          <a:cs typeface="Arial"/>
                        </a:rPr>
                        <a:t>Data</a:t>
                      </a:r>
                      <a:r>
                        <a:rPr sz="1100" spc="-4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100" spc="-10" dirty="0">
                          <a:latin typeface="Arial"/>
                          <a:cs typeface="Arial"/>
                        </a:rPr>
                        <a:t>System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CCCED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45440">
                <a:tc>
                  <a:txBody>
                    <a:bodyPr/>
                    <a:lstStyle/>
                    <a:p>
                      <a:pPr marL="275590">
                        <a:lnSpc>
                          <a:spcPts val="1280"/>
                        </a:lnSpc>
                      </a:pPr>
                      <a:r>
                        <a:rPr sz="1100" b="1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Federal</a:t>
                      </a:r>
                      <a:r>
                        <a:rPr sz="1100" b="1" spc="-70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100" b="1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SPP/APR</a:t>
                      </a:r>
                      <a:r>
                        <a:rPr sz="1100" b="1" spc="-35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100" b="1" spc="-10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Indicators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11375B"/>
                    </a:solidFill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ts val="1280"/>
                        </a:lnSpc>
                      </a:pPr>
                      <a:r>
                        <a:rPr sz="1100" b="1" spc="-10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Collection/Analysis</a:t>
                      </a:r>
                      <a:endParaRPr sz="1100">
                        <a:latin typeface="Arial"/>
                        <a:cs typeface="Arial"/>
                      </a:endParaRPr>
                    </a:p>
                    <a:p>
                      <a:pPr marL="1270" algn="ctr">
                        <a:lnSpc>
                          <a:spcPts val="1245"/>
                        </a:lnSpc>
                        <a:spcBef>
                          <a:spcPts val="95"/>
                        </a:spcBef>
                      </a:pPr>
                      <a:r>
                        <a:rPr sz="1100" b="1" spc="-10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Timeframe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11375B"/>
                    </a:solidFill>
                  </a:tcPr>
                </a:tc>
                <a:tc>
                  <a:txBody>
                    <a:bodyPr/>
                    <a:lstStyle/>
                    <a:p>
                      <a:pPr marL="3175" algn="ctr">
                        <a:lnSpc>
                          <a:spcPts val="1280"/>
                        </a:lnSpc>
                      </a:pPr>
                      <a:r>
                        <a:rPr sz="1100" b="1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Due</a:t>
                      </a:r>
                      <a:r>
                        <a:rPr sz="1100" b="1" spc="-35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100" b="1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Date</a:t>
                      </a:r>
                      <a:r>
                        <a:rPr sz="1100" b="1" spc="-30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100" b="1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to</a:t>
                      </a:r>
                      <a:r>
                        <a:rPr sz="1100" b="1" spc="-15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100" b="1" spc="-20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OSEP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11375B"/>
                    </a:solidFill>
                  </a:tcPr>
                </a:tc>
                <a:tc>
                  <a:txBody>
                    <a:bodyPr/>
                    <a:lstStyle/>
                    <a:p>
                      <a:pPr marL="3175" algn="ctr">
                        <a:lnSpc>
                          <a:spcPts val="1280"/>
                        </a:lnSpc>
                      </a:pPr>
                      <a:r>
                        <a:rPr sz="1100" b="1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Collection</a:t>
                      </a:r>
                      <a:r>
                        <a:rPr sz="1100" b="1" spc="-65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100" b="1" spc="-10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Method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11375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66370">
                <a:tc>
                  <a:txBody>
                    <a:bodyPr/>
                    <a:lstStyle/>
                    <a:p>
                      <a:pPr marL="52705">
                        <a:lnSpc>
                          <a:spcPts val="1210"/>
                        </a:lnSpc>
                      </a:pPr>
                      <a:r>
                        <a:rPr sz="1100" b="1" dirty="0">
                          <a:solidFill>
                            <a:srgbClr val="11375B"/>
                          </a:solidFill>
                          <a:latin typeface="Arial"/>
                          <a:cs typeface="Arial"/>
                        </a:rPr>
                        <a:t>Indicator</a:t>
                      </a:r>
                      <a:r>
                        <a:rPr sz="1100" b="1" spc="-25" dirty="0">
                          <a:solidFill>
                            <a:srgbClr val="11375B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100" b="1" dirty="0">
                          <a:solidFill>
                            <a:srgbClr val="11375B"/>
                          </a:solidFill>
                          <a:latin typeface="Arial"/>
                          <a:cs typeface="Arial"/>
                        </a:rPr>
                        <a:t>1:</a:t>
                      </a:r>
                      <a:r>
                        <a:rPr sz="1100" b="1" spc="-55" dirty="0">
                          <a:solidFill>
                            <a:srgbClr val="11375B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100" b="1" dirty="0">
                          <a:solidFill>
                            <a:srgbClr val="11375B"/>
                          </a:solidFill>
                          <a:latin typeface="Arial"/>
                          <a:cs typeface="Arial"/>
                        </a:rPr>
                        <a:t>Timely</a:t>
                      </a:r>
                      <a:r>
                        <a:rPr sz="1100" b="1" spc="-35" dirty="0">
                          <a:solidFill>
                            <a:srgbClr val="11375B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100" b="1" spc="-20" dirty="0">
                          <a:solidFill>
                            <a:srgbClr val="11375B"/>
                          </a:solidFill>
                          <a:latin typeface="Arial"/>
                          <a:cs typeface="Arial"/>
                        </a:rPr>
                        <a:t>Start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ACB8C9"/>
                    </a:solidFill>
                  </a:tcPr>
                </a:tc>
                <a:tc>
                  <a:txBody>
                    <a:bodyPr/>
                    <a:lstStyle/>
                    <a:p>
                      <a:pPr marR="24765" algn="ctr">
                        <a:lnSpc>
                          <a:spcPts val="1210"/>
                        </a:lnSpc>
                      </a:pPr>
                      <a:r>
                        <a:rPr sz="1100" dirty="0">
                          <a:latin typeface="Arial"/>
                          <a:cs typeface="Arial"/>
                        </a:rPr>
                        <a:t>October</a:t>
                      </a:r>
                      <a:r>
                        <a:rPr sz="1100" spc="-5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100" dirty="0">
                          <a:latin typeface="Arial"/>
                          <a:cs typeface="Arial"/>
                        </a:rPr>
                        <a:t>–</a:t>
                      </a:r>
                      <a:r>
                        <a:rPr sz="1100" spc="1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100" spc="-10" dirty="0">
                          <a:latin typeface="Arial"/>
                          <a:cs typeface="Arial"/>
                        </a:rPr>
                        <a:t>December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CCCED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10"/>
                        </a:lnSpc>
                      </a:pPr>
                      <a:r>
                        <a:rPr sz="1100" dirty="0">
                          <a:latin typeface="Arial"/>
                          <a:cs typeface="Arial"/>
                        </a:rPr>
                        <a:t>February</a:t>
                      </a:r>
                      <a:r>
                        <a:rPr sz="1100" spc="-4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100" dirty="0">
                          <a:latin typeface="Arial"/>
                          <a:cs typeface="Arial"/>
                        </a:rPr>
                        <a:t>1,</a:t>
                      </a:r>
                      <a:r>
                        <a:rPr sz="1100" spc="-3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100" spc="-20" dirty="0">
                          <a:latin typeface="Arial"/>
                          <a:cs typeface="Arial"/>
                        </a:rPr>
                        <a:t>2024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CCCED2"/>
                    </a:solidFill>
                  </a:tcPr>
                </a:tc>
                <a:tc>
                  <a:txBody>
                    <a:bodyPr/>
                    <a:lstStyle/>
                    <a:p>
                      <a:pPr marR="105410" algn="ctr">
                        <a:lnSpc>
                          <a:spcPts val="1210"/>
                        </a:lnSpc>
                      </a:pPr>
                      <a:r>
                        <a:rPr sz="1100" dirty="0">
                          <a:latin typeface="Arial"/>
                          <a:cs typeface="Arial"/>
                        </a:rPr>
                        <a:t>Annual</a:t>
                      </a:r>
                      <a:r>
                        <a:rPr sz="1100" spc="-5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100" dirty="0">
                          <a:latin typeface="Arial"/>
                          <a:cs typeface="Arial"/>
                        </a:rPr>
                        <a:t>Quality</a:t>
                      </a:r>
                      <a:r>
                        <a:rPr sz="1100" spc="-4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100" spc="-10" dirty="0">
                          <a:latin typeface="Arial"/>
                          <a:cs typeface="Arial"/>
                        </a:rPr>
                        <a:t>Review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CCCED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32105">
                <a:tc>
                  <a:txBody>
                    <a:bodyPr/>
                    <a:lstStyle/>
                    <a:p>
                      <a:pPr marL="52705">
                        <a:lnSpc>
                          <a:spcPts val="1285"/>
                        </a:lnSpc>
                      </a:pPr>
                      <a:r>
                        <a:rPr sz="1100" b="1" dirty="0">
                          <a:solidFill>
                            <a:srgbClr val="11375B"/>
                          </a:solidFill>
                          <a:latin typeface="Arial"/>
                          <a:cs typeface="Arial"/>
                        </a:rPr>
                        <a:t>Indicator</a:t>
                      </a:r>
                      <a:r>
                        <a:rPr sz="1100" b="1" spc="-25" dirty="0">
                          <a:solidFill>
                            <a:srgbClr val="11375B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100" b="1" dirty="0">
                          <a:solidFill>
                            <a:srgbClr val="11375B"/>
                          </a:solidFill>
                          <a:latin typeface="Arial"/>
                          <a:cs typeface="Arial"/>
                        </a:rPr>
                        <a:t>2:</a:t>
                      </a:r>
                      <a:r>
                        <a:rPr sz="1100" b="1" spc="-60" dirty="0">
                          <a:solidFill>
                            <a:srgbClr val="11375B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100" b="1" dirty="0">
                          <a:solidFill>
                            <a:srgbClr val="11375B"/>
                          </a:solidFill>
                          <a:latin typeface="Arial"/>
                          <a:cs typeface="Arial"/>
                        </a:rPr>
                        <a:t>Natural</a:t>
                      </a:r>
                      <a:r>
                        <a:rPr sz="1100" b="1" spc="-40" dirty="0">
                          <a:solidFill>
                            <a:srgbClr val="11375B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100" b="1" spc="-10" dirty="0">
                          <a:solidFill>
                            <a:srgbClr val="11375B"/>
                          </a:solidFill>
                          <a:latin typeface="Arial"/>
                          <a:cs typeface="Arial"/>
                        </a:rPr>
                        <a:t>Environment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ACB8C9"/>
                    </a:solidFill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ts val="1285"/>
                        </a:lnSpc>
                      </a:pPr>
                      <a:r>
                        <a:rPr sz="1100" dirty="0">
                          <a:latin typeface="Arial"/>
                          <a:cs typeface="Arial"/>
                        </a:rPr>
                        <a:t>September</a:t>
                      </a:r>
                      <a:r>
                        <a:rPr sz="1100" spc="-8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100" dirty="0">
                          <a:latin typeface="Arial"/>
                          <a:cs typeface="Arial"/>
                        </a:rPr>
                        <a:t>–</a:t>
                      </a:r>
                      <a:r>
                        <a:rPr sz="1100" spc="1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100" spc="-10" dirty="0">
                          <a:latin typeface="Arial"/>
                          <a:cs typeface="Arial"/>
                        </a:rPr>
                        <a:t>November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7E8E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85"/>
                        </a:lnSpc>
                      </a:pPr>
                      <a:r>
                        <a:rPr sz="1100" dirty="0">
                          <a:latin typeface="Arial"/>
                          <a:cs typeface="Arial"/>
                        </a:rPr>
                        <a:t>February</a:t>
                      </a:r>
                      <a:r>
                        <a:rPr sz="1100" spc="-4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100" dirty="0">
                          <a:latin typeface="Arial"/>
                          <a:cs typeface="Arial"/>
                        </a:rPr>
                        <a:t>1,</a:t>
                      </a:r>
                      <a:r>
                        <a:rPr sz="1100" spc="-3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100" spc="-20" dirty="0">
                          <a:latin typeface="Arial"/>
                          <a:cs typeface="Arial"/>
                        </a:rPr>
                        <a:t>2024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7E8E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85"/>
                        </a:lnSpc>
                      </a:pPr>
                      <a:r>
                        <a:rPr sz="1100" dirty="0">
                          <a:latin typeface="Arial"/>
                          <a:cs typeface="Arial"/>
                        </a:rPr>
                        <a:t>618</a:t>
                      </a:r>
                      <a:r>
                        <a:rPr sz="1100" spc="-3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100" spc="-20" dirty="0">
                          <a:latin typeface="Arial"/>
                          <a:cs typeface="Arial"/>
                        </a:rPr>
                        <a:t>Data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7E8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45440">
                <a:tc>
                  <a:txBody>
                    <a:bodyPr/>
                    <a:lstStyle/>
                    <a:p>
                      <a:pPr marL="52705">
                        <a:lnSpc>
                          <a:spcPts val="1285"/>
                        </a:lnSpc>
                      </a:pPr>
                      <a:r>
                        <a:rPr sz="1100" b="1" dirty="0">
                          <a:solidFill>
                            <a:srgbClr val="11375B"/>
                          </a:solidFill>
                          <a:latin typeface="Arial"/>
                          <a:cs typeface="Arial"/>
                        </a:rPr>
                        <a:t>Indicator</a:t>
                      </a:r>
                      <a:r>
                        <a:rPr sz="1100" b="1" spc="-25" dirty="0">
                          <a:solidFill>
                            <a:srgbClr val="11375B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100" b="1" dirty="0">
                          <a:solidFill>
                            <a:srgbClr val="11375B"/>
                          </a:solidFill>
                          <a:latin typeface="Arial"/>
                          <a:cs typeface="Arial"/>
                        </a:rPr>
                        <a:t>3:</a:t>
                      </a:r>
                      <a:r>
                        <a:rPr sz="1100" b="1" spc="-50" dirty="0">
                          <a:solidFill>
                            <a:srgbClr val="11375B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100" b="1" dirty="0">
                          <a:solidFill>
                            <a:srgbClr val="11375B"/>
                          </a:solidFill>
                          <a:latin typeface="Arial"/>
                          <a:cs typeface="Arial"/>
                        </a:rPr>
                        <a:t>Child</a:t>
                      </a:r>
                      <a:r>
                        <a:rPr sz="1100" b="1" spc="-5" dirty="0">
                          <a:solidFill>
                            <a:srgbClr val="11375B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100" b="1" spc="-10" dirty="0">
                          <a:solidFill>
                            <a:srgbClr val="11375B"/>
                          </a:solidFill>
                          <a:latin typeface="Arial"/>
                          <a:cs typeface="Arial"/>
                        </a:rPr>
                        <a:t>Outcomes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ACB8C9"/>
                    </a:solidFill>
                  </a:tcPr>
                </a:tc>
                <a:tc>
                  <a:txBody>
                    <a:bodyPr/>
                    <a:lstStyle/>
                    <a:p>
                      <a:pPr marL="416559">
                        <a:lnSpc>
                          <a:spcPts val="1285"/>
                        </a:lnSpc>
                      </a:pPr>
                      <a:r>
                        <a:rPr sz="1100" spc="-10" dirty="0">
                          <a:latin typeface="Arial"/>
                          <a:cs typeface="Arial"/>
                        </a:rPr>
                        <a:t>Collection:</a:t>
                      </a:r>
                      <a:r>
                        <a:rPr sz="1100" spc="3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100" spc="-10" dirty="0">
                          <a:latin typeface="Arial"/>
                          <a:cs typeface="Arial"/>
                        </a:rPr>
                        <a:t>Ongoing</a:t>
                      </a:r>
                      <a:endParaRPr sz="1100">
                        <a:latin typeface="Arial"/>
                        <a:cs typeface="Arial"/>
                      </a:endParaRPr>
                    </a:p>
                    <a:p>
                      <a:pPr marL="407034">
                        <a:lnSpc>
                          <a:spcPts val="1240"/>
                        </a:lnSpc>
                        <a:spcBef>
                          <a:spcPts val="100"/>
                        </a:spcBef>
                      </a:pPr>
                      <a:r>
                        <a:rPr sz="1100" dirty="0">
                          <a:latin typeface="Arial"/>
                          <a:cs typeface="Arial"/>
                        </a:rPr>
                        <a:t>Analysis:</a:t>
                      </a:r>
                      <a:r>
                        <a:rPr sz="1100" spc="-7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100" spc="-10" dirty="0">
                          <a:latin typeface="Arial"/>
                          <a:cs typeface="Arial"/>
                        </a:rPr>
                        <a:t>November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CCCED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85"/>
                        </a:lnSpc>
                      </a:pPr>
                      <a:r>
                        <a:rPr sz="1100" dirty="0">
                          <a:latin typeface="Arial"/>
                          <a:cs typeface="Arial"/>
                        </a:rPr>
                        <a:t>February</a:t>
                      </a:r>
                      <a:r>
                        <a:rPr sz="1100" spc="-4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100" dirty="0">
                          <a:latin typeface="Arial"/>
                          <a:cs typeface="Arial"/>
                        </a:rPr>
                        <a:t>1,</a:t>
                      </a:r>
                      <a:r>
                        <a:rPr sz="1100" spc="-3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100" spc="-20" dirty="0">
                          <a:latin typeface="Arial"/>
                          <a:cs typeface="Arial"/>
                        </a:rPr>
                        <a:t>2024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CCCED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85"/>
                        </a:lnSpc>
                      </a:pPr>
                      <a:r>
                        <a:rPr sz="1100" dirty="0">
                          <a:latin typeface="Arial"/>
                          <a:cs typeface="Arial"/>
                        </a:rPr>
                        <a:t>Survey</a:t>
                      </a:r>
                      <a:r>
                        <a:rPr sz="1100" spc="-5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100" spc="-20" dirty="0">
                          <a:latin typeface="Arial"/>
                          <a:cs typeface="Arial"/>
                        </a:rPr>
                        <a:t>Data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CCCED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45440">
                <a:tc>
                  <a:txBody>
                    <a:bodyPr/>
                    <a:lstStyle/>
                    <a:p>
                      <a:pPr marL="52705">
                        <a:lnSpc>
                          <a:spcPts val="1285"/>
                        </a:lnSpc>
                      </a:pPr>
                      <a:r>
                        <a:rPr sz="1100" b="1" dirty="0">
                          <a:solidFill>
                            <a:srgbClr val="11375B"/>
                          </a:solidFill>
                          <a:latin typeface="Arial"/>
                          <a:cs typeface="Arial"/>
                        </a:rPr>
                        <a:t>Indicator</a:t>
                      </a:r>
                      <a:r>
                        <a:rPr sz="1100" b="1" spc="-30" dirty="0">
                          <a:solidFill>
                            <a:srgbClr val="11375B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100" b="1" dirty="0">
                          <a:solidFill>
                            <a:srgbClr val="11375B"/>
                          </a:solidFill>
                          <a:latin typeface="Arial"/>
                          <a:cs typeface="Arial"/>
                        </a:rPr>
                        <a:t>4:</a:t>
                      </a:r>
                      <a:r>
                        <a:rPr sz="1100" b="1" spc="-55" dirty="0">
                          <a:solidFill>
                            <a:srgbClr val="11375B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100" b="1" dirty="0">
                          <a:solidFill>
                            <a:srgbClr val="11375B"/>
                          </a:solidFill>
                          <a:latin typeface="Arial"/>
                          <a:cs typeface="Arial"/>
                        </a:rPr>
                        <a:t>Family</a:t>
                      </a:r>
                      <a:r>
                        <a:rPr sz="1100" b="1" spc="-25" dirty="0">
                          <a:solidFill>
                            <a:srgbClr val="11375B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100" b="1" spc="-10" dirty="0">
                          <a:solidFill>
                            <a:srgbClr val="11375B"/>
                          </a:solidFill>
                          <a:latin typeface="Arial"/>
                          <a:cs typeface="Arial"/>
                        </a:rPr>
                        <a:t>Outcomes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ACB8C9"/>
                    </a:solidFill>
                  </a:tcPr>
                </a:tc>
                <a:tc>
                  <a:txBody>
                    <a:bodyPr/>
                    <a:lstStyle/>
                    <a:p>
                      <a:pPr marL="416559">
                        <a:lnSpc>
                          <a:spcPts val="1285"/>
                        </a:lnSpc>
                      </a:pPr>
                      <a:r>
                        <a:rPr sz="1100" dirty="0">
                          <a:latin typeface="Arial"/>
                          <a:cs typeface="Arial"/>
                        </a:rPr>
                        <a:t>Collection:</a:t>
                      </a:r>
                      <a:r>
                        <a:rPr sz="1100" spc="-7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100" spc="-10" dirty="0">
                          <a:latin typeface="Arial"/>
                          <a:cs typeface="Arial"/>
                        </a:rPr>
                        <a:t>Ongoing</a:t>
                      </a:r>
                      <a:endParaRPr sz="1100">
                        <a:latin typeface="Arial"/>
                        <a:cs typeface="Arial"/>
                      </a:endParaRPr>
                    </a:p>
                    <a:p>
                      <a:pPr marL="407034">
                        <a:lnSpc>
                          <a:spcPts val="1240"/>
                        </a:lnSpc>
                        <a:spcBef>
                          <a:spcPts val="95"/>
                        </a:spcBef>
                      </a:pPr>
                      <a:r>
                        <a:rPr sz="1100" dirty="0">
                          <a:latin typeface="Arial"/>
                          <a:cs typeface="Arial"/>
                        </a:rPr>
                        <a:t>Analysis:</a:t>
                      </a:r>
                      <a:r>
                        <a:rPr sz="1100" spc="-6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100" spc="-10" dirty="0">
                          <a:latin typeface="Arial"/>
                          <a:cs typeface="Arial"/>
                        </a:rPr>
                        <a:t>November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7E8E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85"/>
                        </a:lnSpc>
                      </a:pPr>
                      <a:r>
                        <a:rPr sz="1100" dirty="0">
                          <a:latin typeface="Arial"/>
                          <a:cs typeface="Arial"/>
                        </a:rPr>
                        <a:t>February</a:t>
                      </a:r>
                      <a:r>
                        <a:rPr sz="1100" spc="-4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100" dirty="0">
                          <a:latin typeface="Arial"/>
                          <a:cs typeface="Arial"/>
                        </a:rPr>
                        <a:t>1,</a:t>
                      </a:r>
                      <a:r>
                        <a:rPr sz="1100" spc="-3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100" spc="-20" dirty="0">
                          <a:latin typeface="Arial"/>
                          <a:cs typeface="Arial"/>
                        </a:rPr>
                        <a:t>2024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7E8E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85"/>
                        </a:lnSpc>
                      </a:pPr>
                      <a:r>
                        <a:rPr sz="1100" dirty="0">
                          <a:latin typeface="Arial"/>
                          <a:cs typeface="Arial"/>
                        </a:rPr>
                        <a:t>Survey</a:t>
                      </a:r>
                      <a:r>
                        <a:rPr sz="1100" spc="-5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100" spc="-20" dirty="0">
                          <a:latin typeface="Arial"/>
                          <a:cs typeface="Arial"/>
                        </a:rPr>
                        <a:t>Data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7E8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45440">
                <a:tc>
                  <a:txBody>
                    <a:bodyPr/>
                    <a:lstStyle/>
                    <a:p>
                      <a:pPr marL="52705">
                        <a:lnSpc>
                          <a:spcPts val="1285"/>
                        </a:lnSpc>
                      </a:pPr>
                      <a:r>
                        <a:rPr sz="1100" b="1" dirty="0">
                          <a:solidFill>
                            <a:srgbClr val="11375B"/>
                          </a:solidFill>
                          <a:latin typeface="Arial"/>
                          <a:cs typeface="Arial"/>
                        </a:rPr>
                        <a:t>Indicator</a:t>
                      </a:r>
                      <a:r>
                        <a:rPr sz="1100" b="1" spc="-35" dirty="0">
                          <a:solidFill>
                            <a:srgbClr val="11375B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100" b="1" dirty="0">
                          <a:solidFill>
                            <a:srgbClr val="11375B"/>
                          </a:solidFill>
                          <a:latin typeface="Arial"/>
                          <a:cs typeface="Arial"/>
                        </a:rPr>
                        <a:t>5:</a:t>
                      </a:r>
                      <a:r>
                        <a:rPr sz="1100" b="1" spc="-65" dirty="0">
                          <a:solidFill>
                            <a:srgbClr val="11375B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100" b="1" dirty="0">
                          <a:solidFill>
                            <a:srgbClr val="11375B"/>
                          </a:solidFill>
                          <a:latin typeface="Arial"/>
                          <a:cs typeface="Arial"/>
                        </a:rPr>
                        <a:t>Child</a:t>
                      </a:r>
                      <a:r>
                        <a:rPr sz="1100" b="1" spc="-15" dirty="0">
                          <a:solidFill>
                            <a:srgbClr val="11375B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100" b="1" dirty="0">
                          <a:solidFill>
                            <a:srgbClr val="11375B"/>
                          </a:solidFill>
                          <a:latin typeface="Arial"/>
                          <a:cs typeface="Arial"/>
                        </a:rPr>
                        <a:t>Find,</a:t>
                      </a:r>
                      <a:r>
                        <a:rPr sz="1100" b="1" spc="-30" dirty="0">
                          <a:solidFill>
                            <a:srgbClr val="11375B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100" b="1" dirty="0">
                          <a:solidFill>
                            <a:srgbClr val="11375B"/>
                          </a:solidFill>
                          <a:latin typeface="Arial"/>
                          <a:cs typeface="Arial"/>
                        </a:rPr>
                        <a:t>Birth</a:t>
                      </a:r>
                      <a:r>
                        <a:rPr sz="1100" b="1" spc="-40" dirty="0">
                          <a:solidFill>
                            <a:srgbClr val="11375B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100" b="1" spc="-25" dirty="0">
                          <a:solidFill>
                            <a:srgbClr val="11375B"/>
                          </a:solidFill>
                          <a:latin typeface="Arial"/>
                          <a:cs typeface="Arial"/>
                        </a:rPr>
                        <a:t>to</a:t>
                      </a:r>
                      <a:endParaRPr sz="1100">
                        <a:latin typeface="Arial"/>
                        <a:cs typeface="Arial"/>
                      </a:endParaRPr>
                    </a:p>
                    <a:p>
                      <a:pPr marL="52705">
                        <a:lnSpc>
                          <a:spcPts val="1240"/>
                        </a:lnSpc>
                        <a:spcBef>
                          <a:spcPts val="95"/>
                        </a:spcBef>
                      </a:pPr>
                      <a:r>
                        <a:rPr sz="1100" b="1" spc="-25" dirty="0">
                          <a:solidFill>
                            <a:srgbClr val="11375B"/>
                          </a:solidFill>
                          <a:latin typeface="Arial"/>
                          <a:cs typeface="Arial"/>
                        </a:rPr>
                        <a:t>One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ACB8C9"/>
                    </a:solidFill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ts val="1285"/>
                        </a:lnSpc>
                      </a:pPr>
                      <a:r>
                        <a:rPr sz="1100" dirty="0">
                          <a:latin typeface="Arial"/>
                          <a:cs typeface="Arial"/>
                        </a:rPr>
                        <a:t>September</a:t>
                      </a:r>
                      <a:r>
                        <a:rPr sz="1100" spc="-8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100" dirty="0">
                          <a:latin typeface="Arial"/>
                          <a:cs typeface="Arial"/>
                        </a:rPr>
                        <a:t>–</a:t>
                      </a:r>
                      <a:r>
                        <a:rPr sz="1100" spc="1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100" spc="-10" dirty="0">
                          <a:latin typeface="Arial"/>
                          <a:cs typeface="Arial"/>
                        </a:rPr>
                        <a:t>November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CCCED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85"/>
                        </a:lnSpc>
                      </a:pPr>
                      <a:r>
                        <a:rPr sz="1100" dirty="0">
                          <a:latin typeface="Arial"/>
                          <a:cs typeface="Arial"/>
                        </a:rPr>
                        <a:t>February</a:t>
                      </a:r>
                      <a:r>
                        <a:rPr sz="1100" spc="-4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100" dirty="0">
                          <a:latin typeface="Arial"/>
                          <a:cs typeface="Arial"/>
                        </a:rPr>
                        <a:t>1,</a:t>
                      </a:r>
                      <a:r>
                        <a:rPr sz="1100" spc="-3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100" spc="-20" dirty="0">
                          <a:latin typeface="Arial"/>
                          <a:cs typeface="Arial"/>
                        </a:rPr>
                        <a:t>2024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CCCED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85"/>
                        </a:lnSpc>
                      </a:pPr>
                      <a:r>
                        <a:rPr sz="1100" dirty="0">
                          <a:latin typeface="Arial"/>
                          <a:cs typeface="Arial"/>
                        </a:rPr>
                        <a:t>618</a:t>
                      </a:r>
                      <a:r>
                        <a:rPr sz="1100" spc="-3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100" spc="-20" dirty="0">
                          <a:latin typeface="Arial"/>
                          <a:cs typeface="Arial"/>
                        </a:rPr>
                        <a:t>Data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CCCED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45440">
                <a:tc>
                  <a:txBody>
                    <a:bodyPr/>
                    <a:lstStyle/>
                    <a:p>
                      <a:pPr marL="52705">
                        <a:lnSpc>
                          <a:spcPts val="1290"/>
                        </a:lnSpc>
                      </a:pPr>
                      <a:r>
                        <a:rPr sz="1100" b="1" dirty="0">
                          <a:solidFill>
                            <a:srgbClr val="11375B"/>
                          </a:solidFill>
                          <a:latin typeface="Arial"/>
                          <a:cs typeface="Arial"/>
                        </a:rPr>
                        <a:t>Indicator</a:t>
                      </a:r>
                      <a:r>
                        <a:rPr sz="1100" b="1" spc="-35" dirty="0">
                          <a:solidFill>
                            <a:srgbClr val="11375B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100" b="1" dirty="0">
                          <a:solidFill>
                            <a:srgbClr val="11375B"/>
                          </a:solidFill>
                          <a:latin typeface="Arial"/>
                          <a:cs typeface="Arial"/>
                        </a:rPr>
                        <a:t>6:</a:t>
                      </a:r>
                      <a:r>
                        <a:rPr sz="1100" b="1" spc="-65" dirty="0">
                          <a:solidFill>
                            <a:srgbClr val="11375B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100" b="1" dirty="0">
                          <a:solidFill>
                            <a:srgbClr val="11375B"/>
                          </a:solidFill>
                          <a:latin typeface="Arial"/>
                          <a:cs typeface="Arial"/>
                        </a:rPr>
                        <a:t>Child</a:t>
                      </a:r>
                      <a:r>
                        <a:rPr sz="1100" b="1" spc="-15" dirty="0">
                          <a:solidFill>
                            <a:srgbClr val="11375B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100" b="1" dirty="0">
                          <a:solidFill>
                            <a:srgbClr val="11375B"/>
                          </a:solidFill>
                          <a:latin typeface="Arial"/>
                          <a:cs typeface="Arial"/>
                        </a:rPr>
                        <a:t>Find,</a:t>
                      </a:r>
                      <a:r>
                        <a:rPr sz="1100" b="1" spc="-30" dirty="0">
                          <a:solidFill>
                            <a:srgbClr val="11375B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100" b="1" dirty="0">
                          <a:solidFill>
                            <a:srgbClr val="11375B"/>
                          </a:solidFill>
                          <a:latin typeface="Arial"/>
                          <a:cs typeface="Arial"/>
                        </a:rPr>
                        <a:t>Birth</a:t>
                      </a:r>
                      <a:r>
                        <a:rPr sz="1100" b="1" spc="-40" dirty="0">
                          <a:solidFill>
                            <a:srgbClr val="11375B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100" b="1" spc="-25" dirty="0">
                          <a:solidFill>
                            <a:srgbClr val="11375B"/>
                          </a:solidFill>
                          <a:latin typeface="Arial"/>
                          <a:cs typeface="Arial"/>
                        </a:rPr>
                        <a:t>to</a:t>
                      </a:r>
                      <a:endParaRPr sz="1100">
                        <a:latin typeface="Arial"/>
                        <a:cs typeface="Arial"/>
                      </a:endParaRPr>
                    </a:p>
                    <a:p>
                      <a:pPr marL="52705">
                        <a:lnSpc>
                          <a:spcPts val="1240"/>
                        </a:lnSpc>
                        <a:spcBef>
                          <a:spcPts val="95"/>
                        </a:spcBef>
                      </a:pPr>
                      <a:r>
                        <a:rPr sz="1100" b="1" spc="-10" dirty="0">
                          <a:solidFill>
                            <a:srgbClr val="11375B"/>
                          </a:solidFill>
                          <a:latin typeface="Arial"/>
                          <a:cs typeface="Arial"/>
                        </a:rPr>
                        <a:t>Three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ACB8C9"/>
                    </a:solidFill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ts val="1290"/>
                        </a:lnSpc>
                      </a:pPr>
                      <a:r>
                        <a:rPr sz="1100" dirty="0">
                          <a:latin typeface="Arial"/>
                          <a:cs typeface="Arial"/>
                        </a:rPr>
                        <a:t>September</a:t>
                      </a:r>
                      <a:r>
                        <a:rPr sz="1100" spc="-8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100" dirty="0">
                          <a:latin typeface="Arial"/>
                          <a:cs typeface="Arial"/>
                        </a:rPr>
                        <a:t>–</a:t>
                      </a:r>
                      <a:r>
                        <a:rPr sz="1100" spc="1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100" spc="-10" dirty="0">
                          <a:latin typeface="Arial"/>
                          <a:cs typeface="Arial"/>
                        </a:rPr>
                        <a:t>November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7E8E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90"/>
                        </a:lnSpc>
                      </a:pPr>
                      <a:r>
                        <a:rPr sz="1100" dirty="0">
                          <a:latin typeface="Arial"/>
                          <a:cs typeface="Arial"/>
                        </a:rPr>
                        <a:t>February</a:t>
                      </a:r>
                      <a:r>
                        <a:rPr sz="1100" spc="-4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100" dirty="0">
                          <a:latin typeface="Arial"/>
                          <a:cs typeface="Arial"/>
                        </a:rPr>
                        <a:t>1,</a:t>
                      </a:r>
                      <a:r>
                        <a:rPr sz="1100" spc="-3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100" spc="-20" dirty="0">
                          <a:latin typeface="Arial"/>
                          <a:cs typeface="Arial"/>
                        </a:rPr>
                        <a:t>2024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7E8E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90"/>
                        </a:lnSpc>
                      </a:pPr>
                      <a:r>
                        <a:rPr sz="1100" dirty="0">
                          <a:latin typeface="Arial"/>
                          <a:cs typeface="Arial"/>
                        </a:rPr>
                        <a:t>618</a:t>
                      </a:r>
                      <a:r>
                        <a:rPr sz="1100" spc="-3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100" spc="-20" dirty="0">
                          <a:latin typeface="Arial"/>
                          <a:cs typeface="Arial"/>
                        </a:rPr>
                        <a:t>Data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7E8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04470">
                <a:tc>
                  <a:txBody>
                    <a:bodyPr/>
                    <a:lstStyle/>
                    <a:p>
                      <a:pPr marL="52705">
                        <a:lnSpc>
                          <a:spcPts val="1290"/>
                        </a:lnSpc>
                      </a:pPr>
                      <a:r>
                        <a:rPr sz="1100" b="1" dirty="0">
                          <a:solidFill>
                            <a:srgbClr val="11375B"/>
                          </a:solidFill>
                          <a:latin typeface="Arial"/>
                          <a:cs typeface="Arial"/>
                        </a:rPr>
                        <a:t>Indicator</a:t>
                      </a:r>
                      <a:r>
                        <a:rPr sz="1100" b="1" spc="-5" dirty="0">
                          <a:solidFill>
                            <a:srgbClr val="11375B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100" b="1" dirty="0">
                          <a:solidFill>
                            <a:srgbClr val="11375B"/>
                          </a:solidFill>
                          <a:latin typeface="Arial"/>
                          <a:cs typeface="Arial"/>
                        </a:rPr>
                        <a:t>7:</a:t>
                      </a:r>
                      <a:r>
                        <a:rPr sz="1100" b="1" spc="-40" dirty="0">
                          <a:solidFill>
                            <a:srgbClr val="11375B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100" b="1" dirty="0">
                          <a:solidFill>
                            <a:srgbClr val="11375B"/>
                          </a:solidFill>
                          <a:latin typeface="Arial"/>
                          <a:cs typeface="Arial"/>
                        </a:rPr>
                        <a:t>45-day</a:t>
                      </a:r>
                      <a:r>
                        <a:rPr sz="1100" b="1" spc="-45" dirty="0">
                          <a:solidFill>
                            <a:srgbClr val="11375B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100" b="1" spc="-10" dirty="0">
                          <a:solidFill>
                            <a:srgbClr val="11375B"/>
                          </a:solidFill>
                          <a:latin typeface="Arial"/>
                          <a:cs typeface="Arial"/>
                        </a:rPr>
                        <a:t>Timeline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ACB8C9"/>
                    </a:solidFill>
                  </a:tcPr>
                </a:tc>
                <a:tc>
                  <a:txBody>
                    <a:bodyPr/>
                    <a:lstStyle/>
                    <a:p>
                      <a:pPr marL="5080" algn="ctr">
                        <a:lnSpc>
                          <a:spcPts val="1290"/>
                        </a:lnSpc>
                      </a:pPr>
                      <a:r>
                        <a:rPr sz="1100" dirty="0">
                          <a:latin typeface="Arial"/>
                          <a:cs typeface="Arial"/>
                        </a:rPr>
                        <a:t>October</a:t>
                      </a:r>
                      <a:r>
                        <a:rPr sz="1100" spc="-5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100" dirty="0">
                          <a:latin typeface="Arial"/>
                          <a:cs typeface="Arial"/>
                        </a:rPr>
                        <a:t>–</a:t>
                      </a:r>
                      <a:r>
                        <a:rPr sz="1100" spc="1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100" spc="-10" dirty="0">
                          <a:latin typeface="Arial"/>
                          <a:cs typeface="Arial"/>
                        </a:rPr>
                        <a:t>December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CCCED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90"/>
                        </a:lnSpc>
                      </a:pPr>
                      <a:r>
                        <a:rPr sz="1100" dirty="0">
                          <a:latin typeface="Arial"/>
                          <a:cs typeface="Arial"/>
                        </a:rPr>
                        <a:t>February</a:t>
                      </a:r>
                      <a:r>
                        <a:rPr sz="1100" spc="-4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100" dirty="0">
                          <a:latin typeface="Arial"/>
                          <a:cs typeface="Arial"/>
                        </a:rPr>
                        <a:t>1,</a:t>
                      </a:r>
                      <a:r>
                        <a:rPr sz="1100" spc="-3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100" spc="-20" dirty="0">
                          <a:latin typeface="Arial"/>
                          <a:cs typeface="Arial"/>
                        </a:rPr>
                        <a:t>2024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CCCED2"/>
                    </a:solidFill>
                  </a:tcPr>
                </a:tc>
                <a:tc>
                  <a:txBody>
                    <a:bodyPr/>
                    <a:lstStyle/>
                    <a:p>
                      <a:pPr marL="2540" algn="ctr">
                        <a:lnSpc>
                          <a:spcPts val="1290"/>
                        </a:lnSpc>
                      </a:pPr>
                      <a:r>
                        <a:rPr sz="1100" dirty="0">
                          <a:latin typeface="Arial"/>
                          <a:cs typeface="Arial"/>
                        </a:rPr>
                        <a:t>Annual</a:t>
                      </a:r>
                      <a:r>
                        <a:rPr sz="1100" spc="-5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100" dirty="0">
                          <a:latin typeface="Arial"/>
                          <a:cs typeface="Arial"/>
                        </a:rPr>
                        <a:t>Quality</a:t>
                      </a:r>
                      <a:r>
                        <a:rPr sz="1100" spc="-4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100" spc="-10" dirty="0">
                          <a:latin typeface="Arial"/>
                          <a:cs typeface="Arial"/>
                        </a:rPr>
                        <a:t>Review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CCCED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345440">
                <a:tc>
                  <a:txBody>
                    <a:bodyPr/>
                    <a:lstStyle/>
                    <a:p>
                      <a:pPr marL="52705">
                        <a:lnSpc>
                          <a:spcPts val="1290"/>
                        </a:lnSpc>
                      </a:pPr>
                      <a:r>
                        <a:rPr sz="1100" b="1" dirty="0">
                          <a:solidFill>
                            <a:srgbClr val="11375B"/>
                          </a:solidFill>
                          <a:latin typeface="Arial"/>
                          <a:cs typeface="Arial"/>
                        </a:rPr>
                        <a:t>Indicator</a:t>
                      </a:r>
                      <a:r>
                        <a:rPr sz="1100" b="1" spc="-40" dirty="0">
                          <a:solidFill>
                            <a:srgbClr val="11375B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100" b="1" dirty="0">
                          <a:solidFill>
                            <a:srgbClr val="11375B"/>
                          </a:solidFill>
                          <a:latin typeface="Arial"/>
                          <a:cs typeface="Arial"/>
                        </a:rPr>
                        <a:t>8A:</a:t>
                      </a:r>
                      <a:r>
                        <a:rPr sz="1100" b="1" spc="-30" dirty="0">
                          <a:solidFill>
                            <a:srgbClr val="11375B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100" b="1" dirty="0">
                          <a:solidFill>
                            <a:srgbClr val="11375B"/>
                          </a:solidFill>
                          <a:latin typeface="Arial"/>
                          <a:cs typeface="Arial"/>
                        </a:rPr>
                        <a:t>Transition</a:t>
                      </a:r>
                      <a:r>
                        <a:rPr sz="1100" b="1" spc="-40" dirty="0">
                          <a:solidFill>
                            <a:srgbClr val="11375B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100" b="1" dirty="0">
                          <a:solidFill>
                            <a:srgbClr val="11375B"/>
                          </a:solidFill>
                          <a:latin typeface="Arial"/>
                          <a:cs typeface="Arial"/>
                        </a:rPr>
                        <a:t>Steps</a:t>
                      </a:r>
                      <a:r>
                        <a:rPr sz="1100" b="1" spc="-60" dirty="0">
                          <a:solidFill>
                            <a:srgbClr val="11375B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100" b="1" spc="-25" dirty="0">
                          <a:solidFill>
                            <a:srgbClr val="11375B"/>
                          </a:solidFill>
                          <a:latin typeface="Arial"/>
                          <a:cs typeface="Arial"/>
                        </a:rPr>
                        <a:t>and</a:t>
                      </a:r>
                      <a:endParaRPr sz="1100">
                        <a:latin typeface="Arial"/>
                        <a:cs typeface="Arial"/>
                      </a:endParaRPr>
                    </a:p>
                    <a:p>
                      <a:pPr marL="52705">
                        <a:lnSpc>
                          <a:spcPts val="1235"/>
                        </a:lnSpc>
                        <a:spcBef>
                          <a:spcPts val="95"/>
                        </a:spcBef>
                      </a:pPr>
                      <a:r>
                        <a:rPr sz="1100" b="1" spc="-10" dirty="0">
                          <a:solidFill>
                            <a:srgbClr val="11375B"/>
                          </a:solidFill>
                          <a:latin typeface="Arial"/>
                          <a:cs typeface="Arial"/>
                        </a:rPr>
                        <a:t>Services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ACB8C9"/>
                    </a:solidFill>
                  </a:tcPr>
                </a:tc>
                <a:tc>
                  <a:txBody>
                    <a:bodyPr/>
                    <a:lstStyle/>
                    <a:p>
                      <a:pPr marL="5080" algn="ctr">
                        <a:lnSpc>
                          <a:spcPts val="1290"/>
                        </a:lnSpc>
                      </a:pPr>
                      <a:r>
                        <a:rPr sz="1100" dirty="0">
                          <a:latin typeface="Arial"/>
                          <a:cs typeface="Arial"/>
                        </a:rPr>
                        <a:t>October</a:t>
                      </a:r>
                      <a:r>
                        <a:rPr sz="1100" spc="-5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100" dirty="0">
                          <a:latin typeface="Arial"/>
                          <a:cs typeface="Arial"/>
                        </a:rPr>
                        <a:t>–</a:t>
                      </a:r>
                      <a:r>
                        <a:rPr sz="1100" spc="1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100" spc="-10" dirty="0">
                          <a:latin typeface="Arial"/>
                          <a:cs typeface="Arial"/>
                        </a:rPr>
                        <a:t>December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7E8E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90"/>
                        </a:lnSpc>
                      </a:pPr>
                      <a:r>
                        <a:rPr sz="1100" dirty="0">
                          <a:latin typeface="Arial"/>
                          <a:cs typeface="Arial"/>
                        </a:rPr>
                        <a:t>February</a:t>
                      </a:r>
                      <a:r>
                        <a:rPr sz="1100" spc="-4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100" dirty="0">
                          <a:latin typeface="Arial"/>
                          <a:cs typeface="Arial"/>
                        </a:rPr>
                        <a:t>1,</a:t>
                      </a:r>
                      <a:r>
                        <a:rPr sz="1100" spc="-3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100" spc="-20" dirty="0">
                          <a:latin typeface="Arial"/>
                          <a:cs typeface="Arial"/>
                        </a:rPr>
                        <a:t>2024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7E8EA"/>
                    </a:solidFill>
                  </a:tcPr>
                </a:tc>
                <a:tc>
                  <a:txBody>
                    <a:bodyPr/>
                    <a:lstStyle/>
                    <a:p>
                      <a:pPr marL="2540" algn="ctr">
                        <a:lnSpc>
                          <a:spcPts val="1290"/>
                        </a:lnSpc>
                      </a:pPr>
                      <a:r>
                        <a:rPr sz="1100" dirty="0">
                          <a:latin typeface="Arial"/>
                          <a:cs typeface="Arial"/>
                        </a:rPr>
                        <a:t>Annual</a:t>
                      </a:r>
                      <a:r>
                        <a:rPr sz="1100" spc="-5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100" dirty="0">
                          <a:latin typeface="Arial"/>
                          <a:cs typeface="Arial"/>
                        </a:rPr>
                        <a:t>Quality</a:t>
                      </a:r>
                      <a:r>
                        <a:rPr sz="1100" spc="-4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100" spc="-10" dirty="0">
                          <a:latin typeface="Arial"/>
                          <a:cs typeface="Arial"/>
                        </a:rPr>
                        <a:t>Review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7E8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345440">
                <a:tc>
                  <a:txBody>
                    <a:bodyPr/>
                    <a:lstStyle/>
                    <a:p>
                      <a:pPr marL="52705">
                        <a:lnSpc>
                          <a:spcPts val="1290"/>
                        </a:lnSpc>
                      </a:pPr>
                      <a:r>
                        <a:rPr sz="1100" b="1" dirty="0">
                          <a:solidFill>
                            <a:srgbClr val="11375B"/>
                          </a:solidFill>
                          <a:latin typeface="Arial"/>
                          <a:cs typeface="Arial"/>
                        </a:rPr>
                        <a:t>Indicator</a:t>
                      </a:r>
                      <a:r>
                        <a:rPr sz="1100" b="1" spc="-45" dirty="0">
                          <a:solidFill>
                            <a:srgbClr val="11375B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100" b="1" dirty="0">
                          <a:solidFill>
                            <a:srgbClr val="11375B"/>
                          </a:solidFill>
                          <a:latin typeface="Arial"/>
                          <a:cs typeface="Arial"/>
                        </a:rPr>
                        <a:t>8B:</a:t>
                      </a:r>
                      <a:r>
                        <a:rPr sz="1100" b="1" spc="-75" dirty="0">
                          <a:solidFill>
                            <a:srgbClr val="11375B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100" b="1" dirty="0">
                          <a:solidFill>
                            <a:srgbClr val="11375B"/>
                          </a:solidFill>
                          <a:latin typeface="Arial"/>
                          <a:cs typeface="Arial"/>
                        </a:rPr>
                        <a:t>Notification</a:t>
                      </a:r>
                      <a:r>
                        <a:rPr sz="1100" b="1" spc="-10" dirty="0">
                          <a:solidFill>
                            <a:srgbClr val="11375B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100" b="1" spc="-25" dirty="0">
                          <a:solidFill>
                            <a:srgbClr val="11375B"/>
                          </a:solidFill>
                          <a:latin typeface="Arial"/>
                          <a:cs typeface="Arial"/>
                        </a:rPr>
                        <a:t>to</a:t>
                      </a:r>
                      <a:endParaRPr sz="1100">
                        <a:latin typeface="Arial"/>
                        <a:cs typeface="Arial"/>
                      </a:endParaRPr>
                    </a:p>
                    <a:p>
                      <a:pPr marL="52705">
                        <a:lnSpc>
                          <a:spcPts val="1235"/>
                        </a:lnSpc>
                        <a:spcBef>
                          <a:spcPts val="95"/>
                        </a:spcBef>
                      </a:pPr>
                      <a:r>
                        <a:rPr sz="1100" b="1" spc="-10" dirty="0">
                          <a:solidFill>
                            <a:srgbClr val="11375B"/>
                          </a:solidFill>
                          <a:latin typeface="Arial"/>
                          <a:cs typeface="Arial"/>
                        </a:rPr>
                        <a:t>SEA/LEA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ACB8C9"/>
                    </a:solidFill>
                  </a:tcPr>
                </a:tc>
                <a:tc>
                  <a:txBody>
                    <a:bodyPr/>
                    <a:lstStyle/>
                    <a:p>
                      <a:pPr marL="5080" algn="ctr">
                        <a:lnSpc>
                          <a:spcPts val="1290"/>
                        </a:lnSpc>
                      </a:pPr>
                      <a:r>
                        <a:rPr sz="1100" dirty="0">
                          <a:latin typeface="Arial"/>
                          <a:cs typeface="Arial"/>
                        </a:rPr>
                        <a:t>October</a:t>
                      </a:r>
                      <a:r>
                        <a:rPr sz="1100" spc="-6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100" dirty="0">
                          <a:latin typeface="Arial"/>
                          <a:cs typeface="Arial"/>
                        </a:rPr>
                        <a:t>–</a:t>
                      </a:r>
                      <a:r>
                        <a:rPr sz="1100" spc="1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100" spc="-10" dirty="0">
                          <a:latin typeface="Arial"/>
                          <a:cs typeface="Arial"/>
                        </a:rPr>
                        <a:t>December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CCCED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90"/>
                        </a:lnSpc>
                      </a:pPr>
                      <a:r>
                        <a:rPr sz="1100" dirty="0">
                          <a:latin typeface="Arial"/>
                          <a:cs typeface="Arial"/>
                        </a:rPr>
                        <a:t>February</a:t>
                      </a:r>
                      <a:r>
                        <a:rPr sz="1100" spc="-4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100" dirty="0">
                          <a:latin typeface="Arial"/>
                          <a:cs typeface="Arial"/>
                        </a:rPr>
                        <a:t>1,</a:t>
                      </a:r>
                      <a:r>
                        <a:rPr sz="1100" spc="-3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100" spc="-20" dirty="0">
                          <a:latin typeface="Arial"/>
                          <a:cs typeface="Arial"/>
                        </a:rPr>
                        <a:t>2024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CCCED2"/>
                    </a:solidFill>
                  </a:tcPr>
                </a:tc>
                <a:tc>
                  <a:txBody>
                    <a:bodyPr/>
                    <a:lstStyle/>
                    <a:p>
                      <a:pPr marR="24765" algn="ctr">
                        <a:lnSpc>
                          <a:spcPts val="1290"/>
                        </a:lnSpc>
                      </a:pPr>
                      <a:r>
                        <a:rPr sz="1100" dirty="0">
                          <a:latin typeface="Arial"/>
                          <a:cs typeface="Arial"/>
                        </a:rPr>
                        <a:t>Annual</a:t>
                      </a:r>
                      <a:r>
                        <a:rPr sz="1100" spc="-5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100" dirty="0">
                          <a:latin typeface="Arial"/>
                          <a:cs typeface="Arial"/>
                        </a:rPr>
                        <a:t>Quality</a:t>
                      </a:r>
                      <a:r>
                        <a:rPr sz="1100" spc="-4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100" spc="-10" dirty="0">
                          <a:latin typeface="Arial"/>
                          <a:cs typeface="Arial"/>
                        </a:rPr>
                        <a:t>Review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CCCED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345440">
                <a:tc>
                  <a:txBody>
                    <a:bodyPr/>
                    <a:lstStyle/>
                    <a:p>
                      <a:pPr marL="52705">
                        <a:lnSpc>
                          <a:spcPts val="1295"/>
                        </a:lnSpc>
                      </a:pPr>
                      <a:r>
                        <a:rPr sz="1100" b="1" dirty="0">
                          <a:solidFill>
                            <a:srgbClr val="11375B"/>
                          </a:solidFill>
                          <a:latin typeface="Arial"/>
                          <a:cs typeface="Arial"/>
                        </a:rPr>
                        <a:t>Indicator</a:t>
                      </a:r>
                      <a:r>
                        <a:rPr sz="1100" b="1" spc="-30" dirty="0">
                          <a:solidFill>
                            <a:srgbClr val="11375B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100" b="1" dirty="0">
                          <a:solidFill>
                            <a:srgbClr val="11375B"/>
                          </a:solidFill>
                          <a:latin typeface="Arial"/>
                          <a:cs typeface="Arial"/>
                        </a:rPr>
                        <a:t>8C:</a:t>
                      </a:r>
                      <a:r>
                        <a:rPr sz="1100" b="1" spc="-60" dirty="0">
                          <a:solidFill>
                            <a:srgbClr val="11375B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100" b="1" dirty="0">
                          <a:solidFill>
                            <a:srgbClr val="11375B"/>
                          </a:solidFill>
                          <a:latin typeface="Arial"/>
                          <a:cs typeface="Arial"/>
                        </a:rPr>
                        <a:t>Timely</a:t>
                      </a:r>
                      <a:r>
                        <a:rPr sz="1100" b="1" spc="-45" dirty="0">
                          <a:solidFill>
                            <a:srgbClr val="11375B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100" b="1" spc="-10" dirty="0">
                          <a:solidFill>
                            <a:srgbClr val="11375B"/>
                          </a:solidFill>
                          <a:latin typeface="Arial"/>
                          <a:cs typeface="Arial"/>
                        </a:rPr>
                        <a:t>Transition</a:t>
                      </a:r>
                      <a:endParaRPr sz="1100">
                        <a:latin typeface="Arial"/>
                        <a:cs typeface="Arial"/>
                      </a:endParaRPr>
                    </a:p>
                    <a:p>
                      <a:pPr marL="52705">
                        <a:lnSpc>
                          <a:spcPts val="1230"/>
                        </a:lnSpc>
                        <a:spcBef>
                          <a:spcPts val="95"/>
                        </a:spcBef>
                      </a:pPr>
                      <a:r>
                        <a:rPr sz="1100" b="1" spc="-10" dirty="0">
                          <a:solidFill>
                            <a:srgbClr val="11375B"/>
                          </a:solidFill>
                          <a:latin typeface="Arial"/>
                          <a:cs typeface="Arial"/>
                        </a:rPr>
                        <a:t>Meeting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ACB8C9"/>
                    </a:solidFill>
                  </a:tcPr>
                </a:tc>
                <a:tc>
                  <a:txBody>
                    <a:bodyPr/>
                    <a:lstStyle/>
                    <a:p>
                      <a:pPr marL="5080" algn="ctr">
                        <a:lnSpc>
                          <a:spcPts val="1295"/>
                        </a:lnSpc>
                      </a:pPr>
                      <a:r>
                        <a:rPr sz="1100" dirty="0">
                          <a:latin typeface="Arial"/>
                          <a:cs typeface="Arial"/>
                        </a:rPr>
                        <a:t>October</a:t>
                      </a:r>
                      <a:r>
                        <a:rPr sz="1100" spc="-5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100" dirty="0">
                          <a:latin typeface="Arial"/>
                          <a:cs typeface="Arial"/>
                        </a:rPr>
                        <a:t>–</a:t>
                      </a:r>
                      <a:r>
                        <a:rPr sz="1100" spc="1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100" spc="-10" dirty="0">
                          <a:latin typeface="Arial"/>
                          <a:cs typeface="Arial"/>
                        </a:rPr>
                        <a:t>December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7E8E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95"/>
                        </a:lnSpc>
                      </a:pPr>
                      <a:r>
                        <a:rPr sz="1100" dirty="0">
                          <a:latin typeface="Arial"/>
                          <a:cs typeface="Arial"/>
                        </a:rPr>
                        <a:t>February</a:t>
                      </a:r>
                      <a:r>
                        <a:rPr sz="1100" spc="-4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100" dirty="0">
                          <a:latin typeface="Arial"/>
                          <a:cs typeface="Arial"/>
                        </a:rPr>
                        <a:t>1,</a:t>
                      </a:r>
                      <a:r>
                        <a:rPr sz="1100" spc="-3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100" spc="-20" dirty="0">
                          <a:latin typeface="Arial"/>
                          <a:cs typeface="Arial"/>
                        </a:rPr>
                        <a:t>2024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7E8EA"/>
                    </a:solidFill>
                  </a:tcPr>
                </a:tc>
                <a:tc>
                  <a:txBody>
                    <a:bodyPr/>
                    <a:lstStyle/>
                    <a:p>
                      <a:pPr marL="2540" algn="ctr">
                        <a:lnSpc>
                          <a:spcPts val="1295"/>
                        </a:lnSpc>
                      </a:pPr>
                      <a:r>
                        <a:rPr sz="1100" dirty="0">
                          <a:latin typeface="Arial"/>
                          <a:cs typeface="Arial"/>
                        </a:rPr>
                        <a:t>Annual</a:t>
                      </a:r>
                      <a:r>
                        <a:rPr sz="1100" spc="-5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100" dirty="0">
                          <a:latin typeface="Arial"/>
                          <a:cs typeface="Arial"/>
                        </a:rPr>
                        <a:t>Quality</a:t>
                      </a:r>
                      <a:r>
                        <a:rPr sz="1100" spc="-4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100" spc="-10" dirty="0">
                          <a:latin typeface="Arial"/>
                          <a:cs typeface="Arial"/>
                        </a:rPr>
                        <a:t>Review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7E8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525145">
                <a:tc>
                  <a:txBody>
                    <a:bodyPr/>
                    <a:lstStyle/>
                    <a:p>
                      <a:pPr marL="351790">
                        <a:lnSpc>
                          <a:spcPts val="1295"/>
                        </a:lnSpc>
                      </a:pPr>
                      <a:r>
                        <a:rPr sz="1100" b="1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State</a:t>
                      </a:r>
                      <a:r>
                        <a:rPr sz="1100" b="1" spc="-70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100" b="1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Identified</a:t>
                      </a:r>
                      <a:r>
                        <a:rPr sz="1100" b="1" spc="-15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100" b="1" spc="-10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Indicators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11375B"/>
                    </a:solidFill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ts val="1295"/>
                        </a:lnSpc>
                      </a:pPr>
                      <a:r>
                        <a:rPr sz="1100" b="1" spc="-10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Collection/Analysis</a:t>
                      </a:r>
                      <a:endParaRPr sz="1100">
                        <a:latin typeface="Arial"/>
                        <a:cs typeface="Arial"/>
                      </a:endParaRPr>
                    </a:p>
                    <a:p>
                      <a:pPr marL="1270" algn="ctr">
                        <a:lnSpc>
                          <a:spcPct val="100000"/>
                        </a:lnSpc>
                        <a:spcBef>
                          <a:spcPts val="95"/>
                        </a:spcBef>
                      </a:pPr>
                      <a:r>
                        <a:rPr sz="1100" b="1" spc="-10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Timeframe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11375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95"/>
                        </a:lnSpc>
                      </a:pPr>
                      <a:r>
                        <a:rPr sz="1100" b="1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Due</a:t>
                      </a:r>
                      <a:r>
                        <a:rPr sz="1100" b="1" spc="-35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100" b="1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Date</a:t>
                      </a:r>
                      <a:r>
                        <a:rPr sz="1100" b="1" spc="-30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100" b="1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for</a:t>
                      </a:r>
                      <a:r>
                        <a:rPr sz="1100" b="1" spc="-10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100" b="1" spc="-20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Local</a:t>
                      </a:r>
                      <a:endParaRPr sz="1100">
                        <a:latin typeface="Arial"/>
                        <a:cs typeface="Arial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Bef>
                          <a:spcPts val="95"/>
                        </a:spcBef>
                      </a:pPr>
                      <a:r>
                        <a:rPr sz="1100" b="1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Determination</a:t>
                      </a:r>
                      <a:r>
                        <a:rPr sz="1100" b="1" spc="-70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100" b="1" spc="-10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Public</a:t>
                      </a:r>
                      <a:endParaRPr sz="1100">
                        <a:latin typeface="Arial"/>
                        <a:cs typeface="Arial"/>
                      </a:endParaRPr>
                    </a:p>
                    <a:p>
                      <a:pPr marL="2540" algn="ctr">
                        <a:lnSpc>
                          <a:spcPts val="1225"/>
                        </a:lnSpc>
                        <a:spcBef>
                          <a:spcPts val="95"/>
                        </a:spcBef>
                      </a:pPr>
                      <a:r>
                        <a:rPr sz="1100" b="1" spc="-10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Reporting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11375B"/>
                    </a:solidFill>
                  </a:tcPr>
                </a:tc>
                <a:tc>
                  <a:txBody>
                    <a:bodyPr/>
                    <a:lstStyle/>
                    <a:p>
                      <a:pPr marL="3175" algn="ctr">
                        <a:lnSpc>
                          <a:spcPts val="1295"/>
                        </a:lnSpc>
                      </a:pPr>
                      <a:r>
                        <a:rPr sz="1100" b="1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Collection</a:t>
                      </a:r>
                      <a:r>
                        <a:rPr sz="1100" b="1" spc="-65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100" b="1" spc="-10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Method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11375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332105">
                <a:tc>
                  <a:txBody>
                    <a:bodyPr/>
                    <a:lstStyle/>
                    <a:p>
                      <a:pPr marL="52705">
                        <a:lnSpc>
                          <a:spcPts val="1295"/>
                        </a:lnSpc>
                      </a:pPr>
                      <a:r>
                        <a:rPr sz="1100" b="1" dirty="0">
                          <a:solidFill>
                            <a:srgbClr val="11375B"/>
                          </a:solidFill>
                          <a:latin typeface="Arial"/>
                          <a:cs typeface="Arial"/>
                        </a:rPr>
                        <a:t>Annual</a:t>
                      </a:r>
                      <a:r>
                        <a:rPr sz="1100" b="1" spc="-15" dirty="0">
                          <a:solidFill>
                            <a:srgbClr val="11375B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100" b="1" dirty="0">
                          <a:solidFill>
                            <a:srgbClr val="11375B"/>
                          </a:solidFill>
                          <a:latin typeface="Arial"/>
                          <a:cs typeface="Arial"/>
                        </a:rPr>
                        <a:t>Written</a:t>
                      </a:r>
                      <a:r>
                        <a:rPr sz="1100" b="1" spc="-35" dirty="0">
                          <a:solidFill>
                            <a:srgbClr val="11375B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100" b="1" dirty="0">
                          <a:solidFill>
                            <a:srgbClr val="11375B"/>
                          </a:solidFill>
                          <a:latin typeface="Arial"/>
                          <a:cs typeface="Arial"/>
                        </a:rPr>
                        <a:t>Prior</a:t>
                      </a:r>
                      <a:r>
                        <a:rPr sz="1100" b="1" spc="-55" dirty="0">
                          <a:solidFill>
                            <a:srgbClr val="11375B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100" b="1" dirty="0">
                          <a:solidFill>
                            <a:srgbClr val="11375B"/>
                          </a:solidFill>
                          <a:latin typeface="Arial"/>
                          <a:cs typeface="Arial"/>
                        </a:rPr>
                        <a:t>to</a:t>
                      </a:r>
                      <a:r>
                        <a:rPr sz="1100" b="1" spc="-40" dirty="0">
                          <a:solidFill>
                            <a:srgbClr val="11375B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100" b="1" spc="-10" dirty="0">
                          <a:solidFill>
                            <a:srgbClr val="11375B"/>
                          </a:solidFill>
                          <a:latin typeface="Arial"/>
                          <a:cs typeface="Arial"/>
                        </a:rPr>
                        <a:t>Expiration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ACB8C9"/>
                    </a:solidFill>
                  </a:tcPr>
                </a:tc>
                <a:tc>
                  <a:txBody>
                    <a:bodyPr/>
                    <a:lstStyle/>
                    <a:p>
                      <a:pPr marL="5080" algn="ctr">
                        <a:lnSpc>
                          <a:spcPts val="1295"/>
                        </a:lnSpc>
                      </a:pPr>
                      <a:r>
                        <a:rPr sz="1100" dirty="0">
                          <a:latin typeface="Arial"/>
                          <a:cs typeface="Arial"/>
                        </a:rPr>
                        <a:t>October</a:t>
                      </a:r>
                      <a:r>
                        <a:rPr sz="1100" spc="-5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100" dirty="0">
                          <a:latin typeface="Arial"/>
                          <a:cs typeface="Arial"/>
                        </a:rPr>
                        <a:t>–</a:t>
                      </a:r>
                      <a:r>
                        <a:rPr sz="1100" spc="1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100" spc="-10" dirty="0">
                          <a:latin typeface="Arial"/>
                          <a:cs typeface="Arial"/>
                        </a:rPr>
                        <a:t>December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7E8E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95"/>
                        </a:lnSpc>
                      </a:pPr>
                      <a:r>
                        <a:rPr sz="1100" dirty="0">
                          <a:latin typeface="Arial"/>
                          <a:cs typeface="Arial"/>
                        </a:rPr>
                        <a:t>February</a:t>
                      </a:r>
                      <a:r>
                        <a:rPr sz="1100" spc="-4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100" dirty="0">
                          <a:latin typeface="Arial"/>
                          <a:cs typeface="Arial"/>
                        </a:rPr>
                        <a:t>1,</a:t>
                      </a:r>
                      <a:r>
                        <a:rPr sz="1100" spc="-3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100" spc="-20" dirty="0">
                          <a:latin typeface="Arial"/>
                          <a:cs typeface="Arial"/>
                        </a:rPr>
                        <a:t>2024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7E8EA"/>
                    </a:solidFill>
                  </a:tcPr>
                </a:tc>
                <a:tc>
                  <a:txBody>
                    <a:bodyPr/>
                    <a:lstStyle/>
                    <a:p>
                      <a:pPr marL="2540" algn="ctr">
                        <a:lnSpc>
                          <a:spcPts val="1295"/>
                        </a:lnSpc>
                      </a:pPr>
                      <a:r>
                        <a:rPr sz="1100" dirty="0">
                          <a:latin typeface="Arial"/>
                          <a:cs typeface="Arial"/>
                        </a:rPr>
                        <a:t>Annual</a:t>
                      </a:r>
                      <a:r>
                        <a:rPr sz="1100" spc="-5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100" dirty="0">
                          <a:latin typeface="Arial"/>
                          <a:cs typeface="Arial"/>
                        </a:rPr>
                        <a:t>Quality</a:t>
                      </a:r>
                      <a:r>
                        <a:rPr sz="1100" spc="-4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100" spc="-10" dirty="0">
                          <a:latin typeface="Arial"/>
                          <a:cs typeface="Arial"/>
                        </a:rPr>
                        <a:t>Review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7E8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204470">
                <a:tc>
                  <a:txBody>
                    <a:bodyPr/>
                    <a:lstStyle/>
                    <a:p>
                      <a:pPr marL="52705">
                        <a:lnSpc>
                          <a:spcPts val="1295"/>
                        </a:lnSpc>
                      </a:pPr>
                      <a:r>
                        <a:rPr sz="1100" b="1" dirty="0">
                          <a:solidFill>
                            <a:srgbClr val="11375B"/>
                          </a:solidFill>
                          <a:latin typeface="Arial"/>
                          <a:cs typeface="Arial"/>
                        </a:rPr>
                        <a:t>10-day</a:t>
                      </a:r>
                      <a:r>
                        <a:rPr sz="1100" b="1" spc="-50" dirty="0">
                          <a:solidFill>
                            <a:srgbClr val="11375B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100" b="1" dirty="0">
                          <a:solidFill>
                            <a:srgbClr val="11375B"/>
                          </a:solidFill>
                          <a:latin typeface="Arial"/>
                          <a:cs typeface="Arial"/>
                        </a:rPr>
                        <a:t>Prior</a:t>
                      </a:r>
                      <a:r>
                        <a:rPr sz="1100" b="1" spc="-35" dirty="0">
                          <a:solidFill>
                            <a:srgbClr val="11375B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100" b="1" dirty="0">
                          <a:solidFill>
                            <a:srgbClr val="11375B"/>
                          </a:solidFill>
                          <a:latin typeface="Arial"/>
                          <a:cs typeface="Arial"/>
                        </a:rPr>
                        <a:t>Written</a:t>
                      </a:r>
                      <a:r>
                        <a:rPr sz="1100" b="1" spc="-15" dirty="0">
                          <a:solidFill>
                            <a:srgbClr val="11375B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100" b="1" spc="-10" dirty="0">
                          <a:solidFill>
                            <a:srgbClr val="11375B"/>
                          </a:solidFill>
                          <a:latin typeface="Arial"/>
                          <a:cs typeface="Arial"/>
                        </a:rPr>
                        <a:t>Notice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ACB8C9"/>
                    </a:solidFill>
                  </a:tcPr>
                </a:tc>
                <a:tc>
                  <a:txBody>
                    <a:bodyPr/>
                    <a:lstStyle/>
                    <a:p>
                      <a:pPr marL="5080" algn="ctr">
                        <a:lnSpc>
                          <a:spcPts val="1295"/>
                        </a:lnSpc>
                      </a:pPr>
                      <a:r>
                        <a:rPr sz="1100" dirty="0">
                          <a:latin typeface="Arial"/>
                          <a:cs typeface="Arial"/>
                        </a:rPr>
                        <a:t>October</a:t>
                      </a:r>
                      <a:r>
                        <a:rPr sz="1100" spc="-6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100" dirty="0">
                          <a:latin typeface="Arial"/>
                          <a:cs typeface="Arial"/>
                        </a:rPr>
                        <a:t>–</a:t>
                      </a:r>
                      <a:r>
                        <a:rPr sz="1100" spc="1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100" spc="-10" dirty="0">
                          <a:latin typeface="Arial"/>
                          <a:cs typeface="Arial"/>
                        </a:rPr>
                        <a:t>December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CCCED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95"/>
                        </a:lnSpc>
                      </a:pPr>
                      <a:r>
                        <a:rPr sz="1100" dirty="0">
                          <a:latin typeface="Arial"/>
                          <a:cs typeface="Arial"/>
                        </a:rPr>
                        <a:t>February</a:t>
                      </a:r>
                      <a:r>
                        <a:rPr sz="1100" spc="-4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100" dirty="0">
                          <a:latin typeface="Arial"/>
                          <a:cs typeface="Arial"/>
                        </a:rPr>
                        <a:t>1,</a:t>
                      </a:r>
                      <a:r>
                        <a:rPr sz="1100" spc="-3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100" spc="-20" dirty="0">
                          <a:latin typeface="Arial"/>
                          <a:cs typeface="Arial"/>
                        </a:rPr>
                        <a:t>2024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CCCED2"/>
                    </a:solidFill>
                  </a:tcPr>
                </a:tc>
                <a:tc>
                  <a:txBody>
                    <a:bodyPr/>
                    <a:lstStyle/>
                    <a:p>
                      <a:pPr marL="3175" algn="ctr">
                        <a:lnSpc>
                          <a:spcPts val="1295"/>
                        </a:lnSpc>
                      </a:pPr>
                      <a:r>
                        <a:rPr sz="1100" dirty="0">
                          <a:latin typeface="Arial"/>
                          <a:cs typeface="Arial"/>
                        </a:rPr>
                        <a:t>Annual</a:t>
                      </a:r>
                      <a:r>
                        <a:rPr sz="1100" spc="-5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100" dirty="0">
                          <a:latin typeface="Arial"/>
                          <a:cs typeface="Arial"/>
                        </a:rPr>
                        <a:t>Quality</a:t>
                      </a:r>
                      <a:r>
                        <a:rPr sz="1100" spc="-4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100" spc="-10" dirty="0">
                          <a:latin typeface="Arial"/>
                          <a:cs typeface="Arial"/>
                        </a:rPr>
                        <a:t>Review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CCCED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917244" y="710641"/>
            <a:ext cx="6173470" cy="5746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/>
              <a:t>Data</a:t>
            </a:r>
            <a:r>
              <a:rPr spc="-25" dirty="0"/>
              <a:t> </a:t>
            </a:r>
            <a:r>
              <a:rPr dirty="0"/>
              <a:t>&amp;</a:t>
            </a:r>
            <a:r>
              <a:rPr spc="-25" dirty="0"/>
              <a:t> </a:t>
            </a:r>
            <a:r>
              <a:rPr dirty="0"/>
              <a:t>Public</a:t>
            </a:r>
            <a:r>
              <a:rPr spc="-55" dirty="0"/>
              <a:t> </a:t>
            </a:r>
            <a:r>
              <a:rPr spc="-10" dirty="0"/>
              <a:t>Reporting</a:t>
            </a:r>
          </a:p>
        </p:txBody>
      </p:sp>
      <p:sp>
        <p:nvSpPr>
          <p:cNvPr id="4" name="object 4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425"/>
              </a:lnSpc>
            </a:pPr>
            <a:r>
              <a:rPr spc="-10" dirty="0"/>
              <a:t>3/15/2024</a:t>
            </a:r>
          </a:p>
        </p:txBody>
      </p:sp>
      <p:sp>
        <p:nvSpPr>
          <p:cNvPr id="5" name="object 5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425"/>
              </a:lnSpc>
            </a:pPr>
            <a:fld id="{81D60167-4931-47E6-BA6A-407CBD079E47}" type="slidenum">
              <a:rPr spc="-25" dirty="0"/>
              <a:t>5</a:t>
            </a:fld>
            <a:endParaRPr spc="-25" dirty="0"/>
          </a:p>
        </p:txBody>
      </p:sp>
      <p:sp>
        <p:nvSpPr>
          <p:cNvPr id="3" name="object 3"/>
          <p:cNvSpPr txBox="1"/>
          <p:nvPr/>
        </p:nvSpPr>
        <p:spPr>
          <a:xfrm>
            <a:off x="917244" y="1580760"/>
            <a:ext cx="8242934" cy="3176905"/>
          </a:xfrm>
          <a:prstGeom prst="rect">
            <a:avLst/>
          </a:prstGeom>
        </p:spPr>
        <p:txBody>
          <a:bodyPr vert="horz" wrap="square" lIns="0" tIns="237490" rIns="0" bIns="0" rtlCol="0">
            <a:spAutoFit/>
          </a:bodyPr>
          <a:lstStyle/>
          <a:p>
            <a:pPr marL="469265" indent="-456565">
              <a:lnSpc>
                <a:spcPct val="100000"/>
              </a:lnSpc>
              <a:spcBef>
                <a:spcPts val="1870"/>
              </a:spcBef>
              <a:buChar char="•"/>
              <a:tabLst>
                <a:tab pos="469265" algn="l"/>
              </a:tabLst>
            </a:pPr>
            <a:r>
              <a:rPr sz="2800" dirty="0">
                <a:solidFill>
                  <a:srgbClr val="11375B"/>
                </a:solidFill>
                <a:latin typeface="Arial"/>
                <a:cs typeface="Arial"/>
              </a:rPr>
              <a:t>First</a:t>
            </a:r>
            <a:r>
              <a:rPr sz="2800" spc="-50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2800" dirty="0">
                <a:solidFill>
                  <a:srgbClr val="11375B"/>
                </a:solidFill>
                <a:latin typeface="Arial"/>
                <a:cs typeface="Arial"/>
              </a:rPr>
              <a:t>Steps</a:t>
            </a:r>
            <a:r>
              <a:rPr sz="2800" spc="-50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2800" dirty="0">
                <a:solidFill>
                  <a:srgbClr val="11375B"/>
                </a:solidFill>
                <a:latin typeface="Arial"/>
                <a:cs typeface="Arial"/>
              </a:rPr>
              <a:t>Website:</a:t>
            </a:r>
            <a:r>
              <a:rPr sz="2800" spc="-114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2800" dirty="0">
                <a:solidFill>
                  <a:srgbClr val="11375B"/>
                </a:solidFill>
                <a:latin typeface="Arial"/>
                <a:cs typeface="Arial"/>
              </a:rPr>
              <a:t>Program</a:t>
            </a:r>
            <a:r>
              <a:rPr sz="2800" spc="-25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2800" dirty="0">
                <a:solidFill>
                  <a:srgbClr val="11375B"/>
                </a:solidFill>
                <a:latin typeface="Arial"/>
                <a:cs typeface="Arial"/>
              </a:rPr>
              <a:t>Evaluation</a:t>
            </a:r>
            <a:r>
              <a:rPr sz="2800" spc="-20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2800" spc="-10" dirty="0">
                <a:solidFill>
                  <a:srgbClr val="11375B"/>
                </a:solidFill>
                <a:latin typeface="Arial"/>
                <a:cs typeface="Arial"/>
              </a:rPr>
              <a:t>Reports</a:t>
            </a:r>
            <a:endParaRPr sz="2800">
              <a:latin typeface="Arial"/>
              <a:cs typeface="Arial"/>
            </a:endParaRPr>
          </a:p>
          <a:p>
            <a:pPr marL="927100">
              <a:lnSpc>
                <a:spcPct val="100000"/>
              </a:lnSpc>
              <a:spcBef>
                <a:spcPts val="875"/>
              </a:spcBef>
            </a:pPr>
            <a:r>
              <a:rPr sz="1400" spc="-10" dirty="0">
                <a:latin typeface="Arial"/>
                <a:cs typeface="Arial"/>
              </a:rPr>
              <a:t>(</a:t>
            </a:r>
            <a:r>
              <a:rPr sz="1400" u="sng" spc="-10" dirty="0">
                <a:solidFill>
                  <a:srgbClr val="6D9DD2"/>
                </a:solidFill>
                <a:uFill>
                  <a:solidFill>
                    <a:srgbClr val="6D9DD2"/>
                  </a:solidFill>
                </a:uFill>
                <a:latin typeface="Arial"/>
                <a:cs typeface="Arial"/>
                <a:hlinkClick r:id="rId2"/>
              </a:rPr>
              <a:t>https://www.in.gov/fssa/firststeps/program-policies-and-updates/program-evaluation-reports/</a:t>
            </a:r>
            <a:r>
              <a:rPr sz="1400" spc="-10" dirty="0">
                <a:latin typeface="Arial"/>
                <a:cs typeface="Arial"/>
              </a:rPr>
              <a:t>)</a:t>
            </a:r>
            <a:endParaRPr sz="14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270"/>
              </a:spcBef>
            </a:pPr>
            <a:endParaRPr sz="1400">
              <a:latin typeface="Arial"/>
              <a:cs typeface="Arial"/>
            </a:endParaRPr>
          </a:p>
          <a:p>
            <a:pPr marL="1155700" lvl="1" indent="-457834">
              <a:lnSpc>
                <a:spcPct val="100000"/>
              </a:lnSpc>
              <a:buChar char="•"/>
              <a:tabLst>
                <a:tab pos="1155700" algn="l"/>
              </a:tabLst>
            </a:pPr>
            <a:r>
              <a:rPr sz="2400" dirty="0">
                <a:solidFill>
                  <a:srgbClr val="11375B"/>
                </a:solidFill>
                <a:latin typeface="Arial"/>
                <a:cs typeface="Arial"/>
              </a:rPr>
              <a:t>618</a:t>
            </a:r>
            <a:r>
              <a:rPr sz="2400" spc="-70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2400" dirty="0">
                <a:solidFill>
                  <a:srgbClr val="11375B"/>
                </a:solidFill>
                <a:latin typeface="Arial"/>
                <a:cs typeface="Arial"/>
              </a:rPr>
              <a:t>Data</a:t>
            </a:r>
            <a:r>
              <a:rPr sz="2400" spc="-65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2400" spc="-10" dirty="0">
                <a:solidFill>
                  <a:srgbClr val="11375B"/>
                </a:solidFill>
                <a:latin typeface="Arial"/>
                <a:cs typeface="Arial"/>
              </a:rPr>
              <a:t>Reporting</a:t>
            </a:r>
            <a:endParaRPr sz="2400">
              <a:latin typeface="Arial"/>
              <a:cs typeface="Arial"/>
            </a:endParaRPr>
          </a:p>
          <a:p>
            <a:pPr marL="1155700" lvl="1" indent="-457834">
              <a:lnSpc>
                <a:spcPct val="100000"/>
              </a:lnSpc>
              <a:spcBef>
                <a:spcPts val="220"/>
              </a:spcBef>
              <a:buChar char="•"/>
              <a:tabLst>
                <a:tab pos="1155700" algn="l"/>
                <a:tab pos="3929379" algn="l"/>
              </a:tabLst>
            </a:pPr>
            <a:r>
              <a:rPr sz="2400" dirty="0">
                <a:solidFill>
                  <a:srgbClr val="11375B"/>
                </a:solidFill>
                <a:latin typeface="Arial"/>
                <a:cs typeface="Arial"/>
              </a:rPr>
              <a:t>SPP/APR</a:t>
            </a:r>
            <a:r>
              <a:rPr sz="2400" spc="-85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2400" dirty="0">
                <a:solidFill>
                  <a:srgbClr val="11375B"/>
                </a:solidFill>
                <a:latin typeface="Arial"/>
                <a:cs typeface="Arial"/>
              </a:rPr>
              <a:t>Report</a:t>
            </a:r>
            <a:r>
              <a:rPr sz="2400" spc="-55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2400" spc="-50" dirty="0">
                <a:solidFill>
                  <a:srgbClr val="11375B"/>
                </a:solidFill>
                <a:latin typeface="Arial"/>
                <a:cs typeface="Arial"/>
              </a:rPr>
              <a:t>&amp;</a:t>
            </a:r>
            <a:r>
              <a:rPr sz="2400" dirty="0">
                <a:solidFill>
                  <a:srgbClr val="11375B"/>
                </a:solidFill>
                <a:latin typeface="Arial"/>
                <a:cs typeface="Arial"/>
              </a:rPr>
              <a:t>	Data</a:t>
            </a:r>
            <a:r>
              <a:rPr sz="2400" spc="-50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2400" spc="-10" dirty="0">
                <a:solidFill>
                  <a:srgbClr val="11375B"/>
                </a:solidFill>
                <a:latin typeface="Arial"/>
                <a:cs typeface="Arial"/>
              </a:rPr>
              <a:t>Summary</a:t>
            </a:r>
            <a:endParaRPr sz="2400">
              <a:latin typeface="Arial"/>
              <a:cs typeface="Arial"/>
            </a:endParaRPr>
          </a:p>
          <a:p>
            <a:pPr marL="1155700" lvl="1" indent="-457834">
              <a:lnSpc>
                <a:spcPct val="100000"/>
              </a:lnSpc>
              <a:spcBef>
                <a:spcPts val="215"/>
              </a:spcBef>
              <a:buChar char="•"/>
              <a:tabLst>
                <a:tab pos="1155700" algn="l"/>
              </a:tabLst>
            </a:pPr>
            <a:r>
              <a:rPr sz="2400" dirty="0">
                <a:solidFill>
                  <a:srgbClr val="11375B"/>
                </a:solidFill>
                <a:latin typeface="Arial"/>
                <a:cs typeface="Arial"/>
              </a:rPr>
              <a:t>Review</a:t>
            </a:r>
            <a:r>
              <a:rPr sz="2400" spc="-35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2400" dirty="0">
                <a:solidFill>
                  <a:srgbClr val="11375B"/>
                </a:solidFill>
                <a:latin typeface="Arial"/>
                <a:cs typeface="Arial"/>
              </a:rPr>
              <a:t>of</a:t>
            </a:r>
            <a:r>
              <a:rPr sz="2400" spc="-75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2400" dirty="0">
                <a:solidFill>
                  <a:srgbClr val="11375B"/>
                </a:solidFill>
                <a:latin typeface="Arial"/>
                <a:cs typeface="Arial"/>
              </a:rPr>
              <a:t>618</a:t>
            </a:r>
            <a:r>
              <a:rPr sz="2400" spc="-65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2400" dirty="0">
                <a:solidFill>
                  <a:srgbClr val="11375B"/>
                </a:solidFill>
                <a:latin typeface="Arial"/>
                <a:cs typeface="Arial"/>
              </a:rPr>
              <a:t>Data,</a:t>
            </a:r>
            <a:r>
              <a:rPr sz="2400" spc="-70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2400" dirty="0">
                <a:solidFill>
                  <a:srgbClr val="11375B"/>
                </a:solidFill>
                <a:latin typeface="Arial"/>
                <a:cs typeface="Arial"/>
              </a:rPr>
              <a:t>SPP/APR</a:t>
            </a:r>
            <a:r>
              <a:rPr sz="2400" spc="-100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2400" dirty="0">
                <a:solidFill>
                  <a:srgbClr val="11375B"/>
                </a:solidFill>
                <a:latin typeface="Arial"/>
                <a:cs typeface="Arial"/>
              </a:rPr>
              <a:t>with</a:t>
            </a:r>
            <a:r>
              <a:rPr sz="2400" spc="-50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2400" spc="-25" dirty="0">
                <a:solidFill>
                  <a:srgbClr val="11375B"/>
                </a:solidFill>
                <a:latin typeface="Arial"/>
                <a:cs typeface="Arial"/>
              </a:rPr>
              <a:t>ICC</a:t>
            </a:r>
            <a:endParaRPr sz="2400">
              <a:latin typeface="Arial"/>
              <a:cs typeface="Arial"/>
            </a:endParaRPr>
          </a:p>
          <a:p>
            <a:pPr marL="1155700" lvl="1" indent="-457834">
              <a:lnSpc>
                <a:spcPct val="100000"/>
              </a:lnSpc>
              <a:spcBef>
                <a:spcPts val="219"/>
              </a:spcBef>
              <a:buChar char="•"/>
              <a:tabLst>
                <a:tab pos="1155700" algn="l"/>
              </a:tabLst>
            </a:pPr>
            <a:r>
              <a:rPr sz="2400" dirty="0">
                <a:solidFill>
                  <a:srgbClr val="11375B"/>
                </a:solidFill>
                <a:latin typeface="Arial"/>
                <a:cs typeface="Arial"/>
              </a:rPr>
              <a:t>State</a:t>
            </a:r>
            <a:r>
              <a:rPr sz="2400" spc="-180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2400" dirty="0">
                <a:solidFill>
                  <a:srgbClr val="11375B"/>
                </a:solidFill>
                <a:latin typeface="Arial"/>
                <a:cs typeface="Arial"/>
              </a:rPr>
              <a:t>Annual</a:t>
            </a:r>
            <a:r>
              <a:rPr sz="2400" spc="-65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2400" spc="-10" dirty="0">
                <a:solidFill>
                  <a:srgbClr val="11375B"/>
                </a:solidFill>
                <a:latin typeface="Arial"/>
                <a:cs typeface="Arial"/>
              </a:rPr>
              <a:t>Determination</a:t>
            </a:r>
            <a:endParaRPr sz="2400">
              <a:latin typeface="Arial"/>
              <a:cs typeface="Arial"/>
            </a:endParaRPr>
          </a:p>
          <a:p>
            <a:pPr marL="1155700" lvl="1" indent="-457834">
              <a:lnSpc>
                <a:spcPct val="100000"/>
              </a:lnSpc>
              <a:spcBef>
                <a:spcPts val="195"/>
              </a:spcBef>
              <a:buChar char="•"/>
              <a:tabLst>
                <a:tab pos="1155700" algn="l"/>
              </a:tabLst>
            </a:pPr>
            <a:r>
              <a:rPr sz="2400" dirty="0">
                <a:solidFill>
                  <a:srgbClr val="11375B"/>
                </a:solidFill>
                <a:latin typeface="Arial"/>
                <a:cs typeface="Arial"/>
              </a:rPr>
              <a:t>Local</a:t>
            </a:r>
            <a:r>
              <a:rPr sz="2400" spc="-75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2400" spc="-10" dirty="0">
                <a:solidFill>
                  <a:srgbClr val="11375B"/>
                </a:solidFill>
                <a:latin typeface="Arial"/>
                <a:cs typeface="Arial"/>
              </a:rPr>
              <a:t>Determinations</a:t>
            </a:r>
            <a:endParaRPr sz="24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6D9DD2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</TotalTime>
  <Words>437</Words>
  <Application>Microsoft Office PowerPoint</Application>
  <PresentationFormat>Widescreen</PresentationFormat>
  <Paragraphs>118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8" baseType="lpstr">
      <vt:lpstr>Arial</vt:lpstr>
      <vt:lpstr>Verdana</vt:lpstr>
      <vt:lpstr>Office Theme</vt:lpstr>
      <vt:lpstr>Indiana Early Intervention Structure &amp; System</vt:lpstr>
      <vt:lpstr>Data</vt:lpstr>
      <vt:lpstr>Data Staff &amp; Support</vt:lpstr>
      <vt:lpstr>Collection Method/Schedule</vt:lpstr>
      <vt:lpstr>Data &amp; Public Reporting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System Point of Entry (SPOE) / Local Planning &amp; Coordinating Council</dc:title>
  <dc:creator>Brandon-Friedman, David C</dc:creator>
  <cp:keywords>FSSA; DDRS; BCDS</cp:keywords>
  <cp:lastModifiedBy>McCullough, Katy</cp:lastModifiedBy>
  <cp:revision>2</cp:revision>
  <dcterms:created xsi:type="dcterms:W3CDTF">2024-03-22T16:10:23Z</dcterms:created>
  <dcterms:modified xsi:type="dcterms:W3CDTF">2024-03-22T16:50:57Z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2024-03-15T00:00:00Z</vt:filetime>
  </property>
  <property fmtid="{D5CDD505-2E9C-101B-9397-08002B2CF9AE}" pid="3" name="Creator">
    <vt:lpwstr>Microsoft® PowerPoint® for Microsoft 365</vt:lpwstr>
  </property>
  <property fmtid="{D5CDD505-2E9C-101B-9397-08002B2CF9AE}" pid="4" name="LastSaved">
    <vt:filetime>2024-03-22T00:00:00Z</vt:filetime>
  </property>
  <property fmtid="{D5CDD505-2E9C-101B-9397-08002B2CF9AE}" pid="5" name="Producer">
    <vt:lpwstr>Microsoft® PowerPoint® for Microsoft 365</vt:lpwstr>
  </property>
</Properties>
</file>