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17" r:id="rId2"/>
  </p:sldMasterIdLst>
  <p:notesMasterIdLst>
    <p:notesMasterId r:id="rId29"/>
  </p:notesMasterIdLst>
  <p:handoutMasterIdLst>
    <p:handoutMasterId r:id="rId30"/>
  </p:handoutMasterIdLst>
  <p:sldIdLst>
    <p:sldId id="288" r:id="rId3"/>
    <p:sldId id="263" r:id="rId4"/>
    <p:sldId id="264" r:id="rId5"/>
    <p:sldId id="265" r:id="rId6"/>
    <p:sldId id="266" r:id="rId7"/>
    <p:sldId id="267" r:id="rId8"/>
    <p:sldId id="286" r:id="rId9"/>
    <p:sldId id="268" r:id="rId10"/>
    <p:sldId id="269" r:id="rId11"/>
    <p:sldId id="270" r:id="rId12"/>
    <p:sldId id="271" r:id="rId13"/>
    <p:sldId id="272" r:id="rId14"/>
    <p:sldId id="273" r:id="rId15"/>
    <p:sldId id="274" r:id="rId16"/>
    <p:sldId id="276" r:id="rId17"/>
    <p:sldId id="287" r:id="rId18"/>
    <p:sldId id="277" r:id="rId19"/>
    <p:sldId id="278" r:id="rId20"/>
    <p:sldId id="279" r:id="rId21"/>
    <p:sldId id="280" r:id="rId22"/>
    <p:sldId id="281" r:id="rId23"/>
    <p:sldId id="282" r:id="rId24"/>
    <p:sldId id="283" r:id="rId25"/>
    <p:sldId id="284" r:id="rId26"/>
    <p:sldId id="285" r:id="rId27"/>
    <p:sldId id="262" r:id="rId28"/>
  </p:sldIdLst>
  <p:sldSz cx="9144000" cy="6858000" type="screen4x3"/>
  <p:notesSz cx="7010400" cy="92964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91E4"/>
    <a:srgbClr val="49B2E1"/>
    <a:srgbClr val="BAD555"/>
    <a:srgbClr val="2664B0"/>
    <a:srgbClr val="6DA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21" autoAdjust="0"/>
  </p:normalViewPr>
  <p:slideViewPr>
    <p:cSldViewPr>
      <p:cViewPr>
        <p:scale>
          <a:sx n="66" d="100"/>
          <a:sy n="66" d="100"/>
        </p:scale>
        <p:origin x="-1278"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CB11B263-A9ED-4D6D-AAC8-D73C0315AA31}" type="datetimeFigureOut">
              <a:rPr lang="en-US"/>
              <a:pPr>
                <a:defRPr/>
              </a:pPr>
              <a:t>7/22/2013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1465341F-45D0-4FDE-A17D-CC9BBF4C2B29}" type="slidenum">
              <a:rPr lang="en-US"/>
              <a:pPr>
                <a:defRPr/>
              </a:pPr>
              <a:t>‹#›</a:t>
            </a:fld>
            <a:endParaRPr lang="en-US"/>
          </a:p>
        </p:txBody>
      </p:sp>
    </p:spTree>
    <p:extLst>
      <p:ext uri="{BB962C8B-B14F-4D97-AF65-F5344CB8AC3E}">
        <p14:creationId xmlns:p14="http://schemas.microsoft.com/office/powerpoint/2010/main" val="3184105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B6F842EB-EC36-4CE3-AC3B-37C19C15588A}" type="datetimeFigureOut">
              <a:rPr lang="en-US"/>
              <a:pPr>
                <a:defRPr/>
              </a:pPr>
              <a:t>7/22/2013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06D2FBA-CF1F-4F78-AB1C-42345585EA0E}" type="slidenum">
              <a:rPr lang="en-US"/>
              <a:pPr>
                <a:defRPr/>
              </a:pPr>
              <a:t>‹#›</a:t>
            </a:fld>
            <a:endParaRPr lang="en-US"/>
          </a:p>
        </p:txBody>
      </p:sp>
    </p:spTree>
    <p:extLst>
      <p:ext uri="{BB962C8B-B14F-4D97-AF65-F5344CB8AC3E}">
        <p14:creationId xmlns:p14="http://schemas.microsoft.com/office/powerpoint/2010/main" val="392167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6E650AD-047E-43AB-95AF-4107757608F0}"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Providing written notice of an IFSP meeting arrangements is not the same</a:t>
            </a:r>
            <a:r>
              <a:rPr lang="en-US" baseline="0" dirty="0" smtClean="0"/>
              <a:t> as providing prior written notice. </a:t>
            </a:r>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a:t>
            </a:r>
            <a:r>
              <a:rPr lang="en-US" baseline="0" dirty="0" smtClean="0"/>
              <a:t> regulation that made no sense in C – right to challenge refusal to consent to evaluate, applicable to C through a reference to B has now been changed.</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303.27 definition of parent – includes an individual acting in the place of a parent – (foster parent, grandma, </a:t>
            </a:r>
            <a:r>
              <a:rPr lang="en-US" dirty="0" err="1" smtClean="0"/>
              <a:t>gauardian</a:t>
            </a:r>
            <a:r>
              <a:rPr lang="en-US" dirty="0" smtClean="0"/>
              <a:t> </a:t>
            </a:r>
            <a:r>
              <a:rPr lang="en-US" dirty="0" err="1" smtClean="0"/>
              <a:t>etc</a:t>
            </a:r>
            <a:r>
              <a:rPr lang="en-US" dirty="0" smtClean="0"/>
              <a:t>)</a:t>
            </a:r>
          </a:p>
          <a:p>
            <a:pPr eaLnBrk="1" hangingPunct="1"/>
            <a:r>
              <a:rPr lang="en-US" dirty="0" smtClean="0"/>
              <a:t>Biological or adoptive parent “trumps” others</a:t>
            </a:r>
            <a:r>
              <a:rPr lang="en-US" baseline="0" dirty="0" smtClean="0"/>
              <a:t> who meet the </a:t>
            </a:r>
            <a:r>
              <a:rPr lang="en-US" baseline="0" dirty="0" err="1" smtClean="0"/>
              <a:t>def</a:t>
            </a:r>
            <a:r>
              <a:rPr lang="en-US" baseline="0" dirty="0" smtClean="0"/>
              <a:t> of parent unless they do not have </a:t>
            </a:r>
            <a:r>
              <a:rPr lang="en-US" baseline="0" dirty="0" err="1" smtClean="0"/>
              <a:t>lega</a:t>
            </a:r>
            <a:r>
              <a:rPr lang="en-US" baseline="0" dirty="0" smtClean="0"/>
              <a:t> authority to make EI / health decisions.</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LA </a:t>
            </a:r>
            <a:r>
              <a:rPr lang="en-US" i="1" dirty="0" smtClean="0"/>
              <a:t>MAY offer a meeting to explain benefits of mediation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LA </a:t>
            </a:r>
            <a:r>
              <a:rPr lang="en-US" i="1" dirty="0" smtClean="0"/>
              <a:t>MAY offer a meeting to explain benefits of mediation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Extensions for </a:t>
            </a:r>
            <a:r>
              <a:rPr lang="en-US" dirty="0" err="1" smtClean="0"/>
              <a:t>exc</a:t>
            </a:r>
            <a:r>
              <a:rPr lang="en-US" dirty="0" smtClean="0"/>
              <a:t> </a:t>
            </a:r>
            <a:r>
              <a:rPr lang="en-US" dirty="0" err="1" smtClean="0"/>
              <a:t>fam</a:t>
            </a:r>
            <a:r>
              <a:rPr lang="en-US" dirty="0" smtClean="0"/>
              <a:t> circumstances</a:t>
            </a:r>
            <a:r>
              <a:rPr lang="en-US" baseline="0" dirty="0" smtClean="0"/>
              <a:t> have always been in place</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xfrm>
            <a:off x="934720" y="4415790"/>
            <a:ext cx="5140960" cy="4183380"/>
          </a:xfrm>
          <a:noFill/>
        </p:spPr>
        <p:txBody>
          <a:bodyPr/>
          <a:lstStyle/>
          <a:p>
            <a:pPr eaLnBrk="1" hangingPunct="1"/>
            <a:r>
              <a:rPr lang="en-US" dirty="0" smtClean="0"/>
              <a:t>Written notification must include:</a:t>
            </a:r>
          </a:p>
          <a:p>
            <a:pPr eaLnBrk="1" hangingPunct="1">
              <a:buFontTx/>
              <a:buChar char="•"/>
            </a:pPr>
            <a:r>
              <a:rPr lang="en-US" dirty="0" smtClean="0"/>
              <a:t>A statement that parental consent must obtained, if applicable, before the disclosing for billing </a:t>
            </a:r>
            <a:r>
              <a:rPr lang="en-US" dirty="0" err="1" smtClean="0"/>
              <a:t>purposess</a:t>
            </a:r>
            <a:r>
              <a:rPr lang="en-US" dirty="0" smtClean="0"/>
              <a:t> a child’s personally identifiable information to the Medicaid or other state agency office responsible for Medicaid or other public benefits.</a:t>
            </a:r>
          </a:p>
          <a:p>
            <a:pPr eaLnBrk="1" hangingPunct="1">
              <a:buFontTx/>
              <a:buChar char="•"/>
            </a:pPr>
            <a:r>
              <a:rPr lang="en-US" dirty="0" smtClean="0"/>
              <a:t>A statement that the parents have the right, if applicable&lt; to withdraw their consent to disclose PII at any time</a:t>
            </a:r>
          </a:p>
          <a:p>
            <a:pPr eaLnBrk="1" hangingPunct="1">
              <a:buFontTx/>
              <a:buChar char="•"/>
            </a:pPr>
            <a:r>
              <a:rPr lang="en-US" dirty="0" smtClean="0"/>
              <a:t>A statement of the general categories of costs that the parent would incur as a result of participating in Medicaid or other public insurance program (such as co-payments or deductibles or the required use of private insurance as the primary insurance)</a:t>
            </a:r>
          </a:p>
          <a:p>
            <a:pPr eaLnBrk="1" hangingPunct="1">
              <a:buFontTx/>
              <a:buChar char="•"/>
            </a:pPr>
            <a:r>
              <a:rPr lang="en-US" dirty="0" smtClean="0"/>
              <a:t>If a state requires a parent to pay any costs that the parent would incur as a result of using the child’s or parent’s Medicaid or other public insurance benefits (co-payments, deductibles, or the required use of private insurance as the primary insurance), these costs must be identified in the State’s system of payments policies and included in the written notification provided to the parent.  Otherwise, these costs cannot be charged to the parents.</a:t>
            </a:r>
          </a:p>
          <a:p>
            <a:pPr eaLnBrk="1" hangingPunct="1">
              <a:buFontTx/>
              <a:buChar cha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06D2FBA-CF1F-4F78-AB1C-42345585EA0E}" type="slidenum">
              <a:rPr lang="en-US" smtClean="0"/>
              <a:pPr>
                <a:defRPr/>
              </a:pPr>
              <a:t>2</a:t>
            </a:fld>
            <a:endParaRPr lang="en-US"/>
          </a:p>
        </p:txBody>
      </p:sp>
    </p:spTree>
    <p:extLst>
      <p:ext uri="{BB962C8B-B14F-4D97-AF65-F5344CB8AC3E}">
        <p14:creationId xmlns:p14="http://schemas.microsoft.com/office/powerpoint/2010/main" val="1364255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a:lstStyle/>
          <a:p>
            <a:r>
              <a:rPr lang="en-US" smtClean="0"/>
              <a:t>The regulations added that parental consent must be obtained if use of child’s or parent’s public benefits or insurance would result in the following specified costs: </a:t>
            </a:r>
          </a:p>
          <a:p>
            <a:pPr>
              <a:buFontTx/>
              <a:buChar char="•"/>
            </a:pPr>
            <a:r>
              <a:rPr lang="en-US" smtClean="0"/>
              <a:t>A decrease in the available lifetime coverage for a child or parent</a:t>
            </a:r>
          </a:p>
          <a:p>
            <a:pPr>
              <a:buFontTx/>
              <a:buChar char="•"/>
            </a:pPr>
            <a:r>
              <a:rPr lang="en-US" smtClean="0"/>
              <a:t>Payment for services that would otherwise be covered by the public benefits or insurance program</a:t>
            </a:r>
          </a:p>
          <a:p>
            <a:pPr>
              <a:buFontTx/>
              <a:buChar char="•"/>
            </a:pPr>
            <a:r>
              <a:rPr lang="en-US" smtClean="0"/>
              <a:t>Increases in premiums or discontinuation of public benefits or insurance for that child or the parents as a result of such use; or</a:t>
            </a:r>
          </a:p>
          <a:p>
            <a:pPr>
              <a:buFontTx/>
              <a:buChar char="•"/>
            </a:pPr>
            <a:r>
              <a:rPr lang="en-US" smtClean="0"/>
              <a:t>A risk of loss of eligibility for the child or the parents for Medicaid home and community based waivers based on aggregate health expenses</a:t>
            </a:r>
          </a:p>
          <a:p>
            <a:r>
              <a:rPr lang="en-US" smtClean="0"/>
              <a:t>Also added that if a parent does not provide consent, the state must still make available Part C services in the IFSP to which the parent has provided consent.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new regulations require that consent to use private insurance when:</a:t>
            </a:r>
          </a:p>
          <a:p>
            <a:pPr>
              <a:buFontTx/>
              <a:buChar char="•"/>
            </a:pPr>
            <a:r>
              <a:rPr lang="en-US" dirty="0" smtClean="0"/>
              <a:t>To pay for the initial provision of an early intervention service in the IFSP; and</a:t>
            </a:r>
          </a:p>
          <a:p>
            <a:pPr>
              <a:buFontTx/>
              <a:buChar char="•"/>
            </a:pPr>
            <a:r>
              <a:rPr lang="en-US" dirty="0" smtClean="0"/>
              <a:t>Each time consent for services is require due to an increase (frequency, length, duration or intensity) in the provision of services in the child’s IFSP.</a:t>
            </a:r>
          </a:p>
          <a:p>
            <a:endParaRPr lang="en-US" dirty="0" smtClean="0"/>
          </a:p>
          <a:p>
            <a:r>
              <a:rPr lang="en-US" dirty="0" smtClean="0"/>
              <a:t>When obtaining consent for use of private insurance, must provide the parent with a copy of the state’s system of payment policies that identifies the potential costs that the parent may incur when their private insurance is used to pay for early intervention services (such as co-payments, premiums, or deductibles or other long term costs such as the loss of benefits because of annual or lifetime health insurance coverage caps under the insurance policy.</a:t>
            </a:r>
          </a:p>
          <a:p>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a:lstStyle/>
          <a:p>
            <a:endParaRPr lang="en-US" dirty="0" smtClean="0"/>
          </a:p>
          <a:p>
            <a:r>
              <a:rPr lang="en-US" dirty="0" smtClean="0"/>
              <a:t>States can, however, develop cost protections for parents when using private insurance through legislation which would  eliminate the need to obtain parent consent as long as the legislation covered the following: (see slide)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a:lstStyle/>
          <a:p>
            <a:r>
              <a:rPr lang="en-US" dirty="0" smtClean="0"/>
              <a:t>Parents must be provided a copy of the state’s system of payment policies whenever obtaining parental consent for use of private insurance.  This includes: co-payments, premiums, or deductibles or other long term costs such as the loss of benefits because of annual or lifetime health insurance coverage caps under the insurance policy.</a:t>
            </a:r>
          </a:p>
          <a:p>
            <a:r>
              <a:rPr lang="en-US" dirty="0" smtClean="0"/>
              <a:t> </a:t>
            </a:r>
          </a:p>
          <a:p>
            <a:r>
              <a:rPr lang="en-US" dirty="0" smtClean="0"/>
              <a:t>A provision was added that states that families with public insurance or benefits or private insurance will not be charged disproportionately more than families who do not have public insurance or benefits or private insurance (303.521(a)(4)(iv).  </a:t>
            </a:r>
          </a:p>
          <a:p>
            <a:r>
              <a:rPr lang="en-US" dirty="0" smtClean="0"/>
              <a:t> </a:t>
            </a:r>
          </a:p>
          <a:p>
            <a:r>
              <a:rPr lang="en-US" dirty="0" smtClean="0"/>
              <a:t>Also, families cannot be charged more than actual cost of services (factoring in any amount received from other sources for payment for that service). (303.520(a)(4)(iii)</a:t>
            </a:r>
          </a:p>
        </p:txBody>
      </p:sp>
      <p:sp>
        <p:nvSpPr>
          <p:cNvPr id="83972" name="Slide Number Placeholder 3"/>
          <p:cNvSpPr>
            <a:spLocks noGrp="1"/>
          </p:cNvSpPr>
          <p:nvPr>
            <p:ph type="sldNum" sz="quarter" idx="5"/>
          </p:nvPr>
        </p:nvSpPr>
        <p:spPr bwMode="auto">
          <a:noFill/>
          <a:ln>
            <a:miter lim="800000"/>
            <a:headEnd/>
            <a:tailEnd/>
          </a:ln>
        </p:spPr>
        <p:txBody>
          <a:bodyPr/>
          <a:lstStyle/>
          <a:p>
            <a:fld id="{1DCD4442-CD46-4D93-A802-49D873076A8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24</a:t>
            </a:fld>
            <a:endParaRPr lang="en-US"/>
          </a:p>
        </p:txBody>
      </p:sp>
    </p:spTree>
    <p:extLst>
      <p:ext uri="{BB962C8B-B14F-4D97-AF65-F5344CB8AC3E}">
        <p14:creationId xmlns:p14="http://schemas.microsoft.com/office/powerpoint/2010/main" val="14726472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Joicey</a:t>
            </a:r>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25</a:t>
            </a:fld>
            <a:endParaRPr lang="en-US"/>
          </a:p>
        </p:txBody>
      </p:sp>
    </p:spTree>
    <p:extLst>
      <p:ext uri="{BB962C8B-B14F-4D97-AF65-F5344CB8AC3E}">
        <p14:creationId xmlns:p14="http://schemas.microsoft.com/office/powerpoint/2010/main" val="4011769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06D2FBA-CF1F-4F78-AB1C-42345585EA0E}" type="slidenum">
              <a:rPr lang="en-US" smtClean="0"/>
              <a:pPr>
                <a:defRPr/>
              </a:pPr>
              <a:t>26</a:t>
            </a:fld>
            <a:endParaRPr lang="en-US"/>
          </a:p>
        </p:txBody>
      </p:sp>
    </p:spTree>
    <p:extLst>
      <p:ext uri="{BB962C8B-B14F-4D97-AF65-F5344CB8AC3E}">
        <p14:creationId xmlns:p14="http://schemas.microsoft.com/office/powerpoint/2010/main" val="337548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Likely not a change in practice as most places do this already – to some extent</a:t>
            </a:r>
            <a:r>
              <a:rPr lang="en-US" baseline="0" dirty="0" smtClean="0"/>
              <a:t>. P</a:t>
            </a:r>
            <a:r>
              <a:rPr lang="en-US" dirty="0" smtClean="0"/>
              <a:t>erhaps not the whole</a:t>
            </a:r>
            <a:r>
              <a:rPr lang="en-US" baseline="0" dirty="0" smtClean="0"/>
              <a:t> EI record is regularly copied for parents, but “make available” isn’t defined – on request?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aseline="0" dirty="0" smtClean="0"/>
              <a:t>Instead of referencing FERPA, incorporated the protections of FERPA in part C language Parents have the right to request amendment to the records if they believe content is inaccurate, misleading or otherwise in violation of privacy or other rights of the parent or child. If the agency refuses the parent can request a due process hearing (if procedures are consistent with the hearing in FERPA or a hearing under .303.413 The C regulation stating that agencies must have procedure to hold a hearing as described in FERPA 99.22 If the challenge is not upheld in the hearing, the parent still can place comments and explanations in the permanent record. </a:t>
            </a:r>
          </a:p>
          <a:p>
            <a:pPr eaLnBrk="1" hangingPunct="1"/>
            <a:r>
              <a:rPr lang="en-US" baseline="0" dirty="0" smtClean="0"/>
              <a:t>The confidentiality procedures must be maintained until the agency no longer maintains the record – destroyed, given to parent, </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Notice of general confidentiality policy &amp; procedures “general notice” like B</a:t>
            </a:r>
            <a:r>
              <a:rPr lang="en-US" baseline="0" dirty="0" smtClean="0"/>
              <a:t> at referral. Content of notice should include a description of the extent to which the notice is available in the language of various pops of the state. Child specific notice (PWN) to be in native language .421c</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06D2FBA-CF1F-4F78-AB1C-42345585EA0E}" type="slidenum">
              <a:rPr lang="en-US" smtClean="0"/>
              <a:pPr>
                <a:defRPr/>
              </a:pPr>
              <a:t>7</a:t>
            </a:fld>
            <a:endParaRPr lang="en-US"/>
          </a:p>
        </p:txBody>
      </p:sp>
    </p:spTree>
    <p:extLst>
      <p:ext uri="{BB962C8B-B14F-4D97-AF65-F5344CB8AC3E}">
        <p14:creationId xmlns:p14="http://schemas.microsoft.com/office/powerpoint/2010/main" val="61840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Must inform parents when information on child is no longer needed and records a=must be destroyed</a:t>
            </a:r>
            <a:r>
              <a:rPr lang="en-US" baseline="0" dirty="0" smtClean="0"/>
              <a:t> – except for permanent record: basic contact and dates of service </a:t>
            </a:r>
            <a:r>
              <a:rPr lang="en-US" baseline="0" dirty="0" err="1" smtClean="0"/>
              <a:t>service</a:t>
            </a:r>
            <a:r>
              <a:rPr lang="en-US" baseline="0" dirty="0" smtClean="0"/>
              <a:t> coordinator &amp; EIS provider ( maintained in </a:t>
            </a:r>
            <a:r>
              <a:rPr lang="en-US" baseline="0" dirty="0" err="1" smtClean="0"/>
              <a:t>definitiely</a:t>
            </a:r>
            <a:r>
              <a:rPr lang="en-US" baseline="0" dirty="0" smtClean="0"/>
              <a:t>) .516 EI Records = all records that are required to be collected maintained or used under Part C 303.403</a:t>
            </a:r>
          </a:p>
          <a:p>
            <a:pPr eaLnBrk="1" hangingPunct="1"/>
            <a:r>
              <a:rPr lang="en-US" dirty="0" err="1" smtClean="0"/>
              <a:t>Joicey’s</a:t>
            </a:r>
            <a:r>
              <a:rPr lang="en-US" dirty="0" smtClean="0"/>
              <a:t> section ends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Rhonda</a:t>
            </a:r>
          </a:p>
          <a:p>
            <a:r>
              <a:rPr lang="en-US" dirty="0" smtClean="0"/>
              <a:t>The</a:t>
            </a:r>
            <a:r>
              <a:rPr lang="en-US" baseline="0" dirty="0" smtClean="0"/>
              <a:t> definition of consent has not changed except the new regulations added clarification that if a parent revokes consent that revocation is not retroactive (i.e., it does not apply to an action that occurred before the consent was revoked)</a:t>
            </a:r>
            <a:endParaRPr lang="en-US" dirty="0"/>
          </a:p>
        </p:txBody>
      </p:sp>
      <p:sp>
        <p:nvSpPr>
          <p:cNvPr id="4" name="Slide Number Placeholder 3"/>
          <p:cNvSpPr>
            <a:spLocks noGrp="1"/>
          </p:cNvSpPr>
          <p:nvPr>
            <p:ph type="sldNum" sz="quarter" idx="10"/>
          </p:nvPr>
        </p:nvSpPr>
        <p:spPr/>
        <p:txBody>
          <a:bodyPr/>
          <a:lstStyle/>
          <a:p>
            <a:fld id="{E20A3919-9E29-409D-83AB-5218D4483C8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Master" Target="../slideMasters/slideMaster1.xml"/><Relationship Id="rId4" Type="http://schemas.openxmlformats.org/officeDocument/2006/relationships/image" Target="../media/image14.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2.xml"/><Relationship Id="rId4" Type="http://schemas.openxmlformats.org/officeDocument/2006/relationships/image" Target="../media/image11.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Master" Target="../slideMasters/slideMaster2.xml"/><Relationship Id="rId4" Type="http://schemas.openxmlformats.org/officeDocument/2006/relationships/image" Target="../media/image14.jpe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1676400" y="0"/>
            <a:ext cx="7467600" cy="708025"/>
          </a:xfrm>
          <a:prstGeom prst="rect">
            <a:avLst/>
          </a:prstGeom>
          <a:noFill/>
        </p:spPr>
        <p:txBody>
          <a:bodyPr wrap="square">
            <a:spAutoFit/>
          </a:bodyPr>
          <a:lstStyle/>
          <a:p>
            <a:pPr algn="ctr" fontAlgn="auto">
              <a:spcBef>
                <a:spcPts val="0"/>
              </a:spcBef>
              <a:spcAft>
                <a:spcPts val="0"/>
              </a:spcAft>
              <a:defRPr/>
            </a:pPr>
            <a:r>
              <a:rPr lang="en-US" sz="4000" dirty="0" smtClean="0">
                <a:solidFill>
                  <a:srgbClr val="0070C0"/>
                </a:solidFill>
                <a:latin typeface="Impact" pitchFamily="34" charset="0"/>
              </a:rPr>
              <a:t>2012 </a:t>
            </a:r>
            <a:r>
              <a:rPr lang="en-US" sz="4000" dirty="0">
                <a:solidFill>
                  <a:srgbClr val="0070C0"/>
                </a:solidFill>
                <a:latin typeface="Impact" pitchFamily="34" charset="0"/>
              </a:rPr>
              <a:t>OSEP Leadership </a:t>
            </a:r>
            <a:r>
              <a:rPr lang="en-US" sz="4000" dirty="0" smtClean="0">
                <a:solidFill>
                  <a:srgbClr val="0070C0"/>
                </a:solidFill>
                <a:latin typeface="Impact" pitchFamily="34" charset="0"/>
              </a:rPr>
              <a:t>Conference</a:t>
            </a:r>
            <a:endParaRPr lang="en-US" sz="4000" dirty="0">
              <a:solidFill>
                <a:srgbClr val="0070C0"/>
              </a:solidFill>
              <a:latin typeface="Impact" pitchFamily="34" charset="0"/>
            </a:endParaRPr>
          </a:p>
        </p:txBody>
      </p:sp>
      <p:sp>
        <p:nvSpPr>
          <p:cNvPr id="6" name="TextBox 5"/>
          <p:cNvSpPr txBox="1"/>
          <p:nvPr userDrawn="1"/>
        </p:nvSpPr>
        <p:spPr>
          <a:xfrm>
            <a:off x="1143000" y="685800"/>
            <a:ext cx="7772400" cy="815608"/>
          </a:xfrm>
          <a:prstGeom prst="rect">
            <a:avLst/>
          </a:prstGeom>
          <a:noFill/>
        </p:spPr>
        <p:txBody>
          <a:bodyPr wrap="square">
            <a:spAutoFit/>
          </a:bodyPr>
          <a:lstStyle/>
          <a:p>
            <a:pPr algn="r" fontAlgn="auto">
              <a:spcBef>
                <a:spcPts val="0"/>
              </a:spcBef>
              <a:spcAft>
                <a:spcPts val="0"/>
              </a:spcAft>
              <a:defRPr/>
            </a:pPr>
            <a:r>
              <a:rPr lang="en-US" sz="2350" b="0" cap="none" spc="50" baseline="0" dirty="0" smtClean="0">
                <a:solidFill>
                  <a:srgbClr val="0070C0"/>
                </a:solidFill>
                <a:latin typeface="Impact" pitchFamily="34" charset="0"/>
              </a:rPr>
              <a:t>Leading Together to Achieve </a:t>
            </a:r>
          </a:p>
          <a:p>
            <a:pPr algn="r" fontAlgn="auto">
              <a:spcBef>
                <a:spcPts val="0"/>
              </a:spcBef>
              <a:spcAft>
                <a:spcPts val="0"/>
              </a:spcAft>
              <a:defRPr/>
            </a:pPr>
            <a:r>
              <a:rPr lang="en-US" sz="2350" b="0" cap="none" spc="50" baseline="0" dirty="0" smtClean="0">
                <a:solidFill>
                  <a:srgbClr val="0070C0"/>
                </a:solidFill>
                <a:latin typeface="Impact" pitchFamily="34" charset="0"/>
              </a:rPr>
              <a:t>Success from Cradle to Career</a:t>
            </a:r>
            <a:endParaRPr lang="en-US" sz="2350" b="0" cap="none" spc="50" baseline="0" dirty="0">
              <a:solidFill>
                <a:srgbClr val="0070C0"/>
              </a:solidFill>
              <a:latin typeface="Impact" pitchFamily="34" charset="0"/>
            </a:endParaRPr>
          </a:p>
        </p:txBody>
      </p:sp>
      <p:sp>
        <p:nvSpPr>
          <p:cNvPr id="2" name="Title 1"/>
          <p:cNvSpPr>
            <a:spLocks noGrp="1"/>
          </p:cNvSpPr>
          <p:nvPr>
            <p:ph type="ctrTitle"/>
          </p:nvPr>
        </p:nvSpPr>
        <p:spPr>
          <a:xfrm>
            <a:off x="457200" y="2819400"/>
            <a:ext cx="8001000" cy="1470025"/>
          </a:xfrm>
        </p:spPr>
        <p:txBody>
          <a:bodyPr>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495800"/>
            <a:ext cx="8001000" cy="990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pPr>
                <a:defRPr/>
              </a:pPr>
              <a:t>7/22/2013</a:t>
            </a:fld>
            <a:endParaRPr lang="en-US" dirty="0"/>
          </a:p>
        </p:txBody>
      </p:sp>
      <p:sp>
        <p:nvSpPr>
          <p:cNvPr id="13"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p>
        </p:txBody>
      </p:sp>
      <p:sp>
        <p:nvSpPr>
          <p:cNvPr id="14"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232E009F-FBCA-435B-A88F-B7A8F50E6763}" type="datetimeFigureOut">
              <a:rPr lang="en-US"/>
              <a:pPr>
                <a:defRPr/>
              </a:pPr>
              <a:t>7/22/2013</a:t>
            </a:fld>
            <a:endParaRPr lang="en-US"/>
          </a:p>
        </p:txBody>
      </p:sp>
      <p:sp>
        <p:nvSpPr>
          <p:cNvPr id="4"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5"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0CCA6479-673D-410C-A538-182E0407F7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D5BAC71D-0F65-4BB2-90B6-58CF8A2930B6}" type="datetimeFigureOut">
              <a:rPr lang="en-US"/>
              <a:pPr>
                <a:defRPr/>
              </a:pPr>
              <a:t>7/22/2013</a:t>
            </a:fld>
            <a:endParaRPr lang="en-US"/>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EFBF5B9E-15DE-4B25-AFF4-9EB67C32D28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878A80A4-3C6F-423E-9D35-92911D45AF69}" type="datetimeFigureOut">
              <a:rPr lang="en-US"/>
              <a:pPr>
                <a:defRPr/>
              </a:pPr>
              <a:t>7/22/2013</a:t>
            </a:fld>
            <a:endParaRPr lang="en-US"/>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4D25BD47-6BF6-4F06-81AC-FEB1B4D09A65}" type="slidenum">
              <a:rPr lang="en-US"/>
              <a:pPr>
                <a:defRPr/>
              </a:pPr>
              <a:t>‹#›</a:t>
            </a:fld>
            <a:endParaRPr lang="en-US"/>
          </a:p>
        </p:txBody>
      </p:sp>
      <p:pic>
        <p:nvPicPr>
          <p:cNvPr id="10" name="Picture 9" descr="Photoxpress_3658002.jpg"/>
          <p:cNvPicPr>
            <a:picLocks noChangeAspect="1"/>
          </p:cNvPicPr>
          <p:nvPr userDrawn="1"/>
        </p:nvPicPr>
        <p:blipFill>
          <a:blip r:embed="rId2" cstate="print"/>
          <a:stretch>
            <a:fillRect/>
          </a:stretch>
        </p:blipFill>
        <p:spPr>
          <a:xfrm>
            <a:off x="8001000" y="1143000"/>
            <a:ext cx="952500" cy="1419225"/>
          </a:xfrm>
          <a:prstGeom prst="rect">
            <a:avLst/>
          </a:prstGeom>
        </p:spPr>
      </p:pic>
      <p:pic>
        <p:nvPicPr>
          <p:cNvPr id="11" name="Picture 10" descr="420824_15438846.jpg"/>
          <p:cNvPicPr>
            <a:picLocks noChangeAspect="1"/>
          </p:cNvPicPr>
          <p:nvPr userDrawn="1"/>
        </p:nvPicPr>
        <p:blipFill>
          <a:blip r:embed="rId3" cstate="print"/>
          <a:stretch>
            <a:fillRect/>
          </a:stretch>
        </p:blipFill>
        <p:spPr>
          <a:xfrm>
            <a:off x="8001000" y="2895600"/>
            <a:ext cx="952500" cy="1428750"/>
          </a:xfrm>
          <a:prstGeom prst="rect">
            <a:avLst/>
          </a:prstGeom>
        </p:spPr>
      </p:pic>
      <p:pic>
        <p:nvPicPr>
          <p:cNvPr id="12" name="Picture 11" descr="28MB_fm033.jpg"/>
          <p:cNvPicPr>
            <a:picLocks noChangeAspect="1"/>
          </p:cNvPicPr>
          <p:nvPr userDrawn="1"/>
        </p:nvPicPr>
        <p:blipFill>
          <a:blip r:embed="rId4" cstate="print"/>
          <a:stretch>
            <a:fillRect/>
          </a:stretch>
        </p:blipFill>
        <p:spPr>
          <a:xfrm>
            <a:off x="8001000" y="4572000"/>
            <a:ext cx="952500" cy="142875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4F1B7331-E70C-41E8-AAD9-F7B6B1649176}" type="datetimeFigureOut">
              <a:rPr lang="en-US"/>
              <a:pPr>
                <a:defRPr/>
              </a:pPr>
              <a:t>7/22/2013</a:t>
            </a:fld>
            <a:endParaRPr lang="en-US"/>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8D82DD8F-7CB4-44B1-BEE6-39A2E8E37EF0}" type="slidenum">
              <a:rPr lang="en-US"/>
              <a:pPr>
                <a:defRPr/>
              </a:pPr>
              <a:t>‹#›</a:t>
            </a:fld>
            <a:endParaRPr lang="en-US"/>
          </a:p>
        </p:txBody>
      </p:sp>
      <p:pic>
        <p:nvPicPr>
          <p:cNvPr id="10" name="Picture 9" descr="Photoxpress_3663828.jpg"/>
          <p:cNvPicPr>
            <a:picLocks noChangeAspect="1"/>
          </p:cNvPicPr>
          <p:nvPr userDrawn="1"/>
        </p:nvPicPr>
        <p:blipFill>
          <a:blip r:embed="rId2" cstate="print"/>
          <a:stretch>
            <a:fillRect/>
          </a:stretch>
        </p:blipFill>
        <p:spPr>
          <a:xfrm>
            <a:off x="8001000" y="2971800"/>
            <a:ext cx="952500" cy="1419225"/>
          </a:xfrm>
          <a:prstGeom prst="rect">
            <a:avLst/>
          </a:prstGeom>
        </p:spPr>
      </p:pic>
      <p:pic>
        <p:nvPicPr>
          <p:cNvPr id="11" name="Picture 10" descr="Photoxpress_5914026.jpg"/>
          <p:cNvPicPr>
            <a:picLocks noChangeAspect="1"/>
          </p:cNvPicPr>
          <p:nvPr userDrawn="1"/>
        </p:nvPicPr>
        <p:blipFill>
          <a:blip r:embed="rId3" cstate="print"/>
          <a:stretch>
            <a:fillRect/>
          </a:stretch>
        </p:blipFill>
        <p:spPr>
          <a:xfrm>
            <a:off x="8001000" y="1219200"/>
            <a:ext cx="952500" cy="1428750"/>
          </a:xfrm>
          <a:prstGeom prst="rect">
            <a:avLst/>
          </a:prstGeom>
        </p:spPr>
      </p:pic>
      <p:pic>
        <p:nvPicPr>
          <p:cNvPr id="12" name="Picture 11" descr="1287062_19628839.jpg"/>
          <p:cNvPicPr>
            <a:picLocks noChangeAspect="1"/>
          </p:cNvPicPr>
          <p:nvPr userDrawn="1"/>
        </p:nvPicPr>
        <p:blipFill>
          <a:blip r:embed="rId4" cstate="print"/>
          <a:stretch>
            <a:fillRect/>
          </a:stretch>
        </p:blipFill>
        <p:spPr>
          <a:xfrm>
            <a:off x="8001000" y="4724400"/>
            <a:ext cx="981075" cy="142875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E83F137C-A2BD-40BD-9E89-D17A39B83CD3}" type="datetimeFigureOut">
              <a:rPr lang="en-US"/>
              <a:pPr>
                <a:defRPr/>
              </a:pPr>
              <a:t>7/22/2013</a:t>
            </a:fld>
            <a:endParaRPr lang="en-US"/>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AFAE7996-2998-434C-87F7-5D39EF686485}" type="slidenum">
              <a:rPr lang="en-US"/>
              <a:pPr>
                <a:defRPr/>
              </a:pPr>
              <a:t>‹#›</a:t>
            </a:fld>
            <a:endParaRPr lang="en-US"/>
          </a:p>
        </p:txBody>
      </p:sp>
      <p:pic>
        <p:nvPicPr>
          <p:cNvPr id="10" name="Picture 9" descr="514735_54856942.jpg"/>
          <p:cNvPicPr>
            <a:picLocks noChangeAspect="1"/>
          </p:cNvPicPr>
          <p:nvPr userDrawn="1"/>
        </p:nvPicPr>
        <p:blipFill>
          <a:blip r:embed="rId2" cstate="print"/>
          <a:stretch>
            <a:fillRect/>
          </a:stretch>
        </p:blipFill>
        <p:spPr>
          <a:xfrm>
            <a:off x="7924800" y="1295400"/>
            <a:ext cx="981075" cy="1428750"/>
          </a:xfrm>
          <a:prstGeom prst="rect">
            <a:avLst/>
          </a:prstGeom>
        </p:spPr>
      </p:pic>
      <p:pic>
        <p:nvPicPr>
          <p:cNvPr id="11" name="Picture 10" descr="Photoxpress_938322.jpg"/>
          <p:cNvPicPr>
            <a:picLocks noChangeAspect="1"/>
          </p:cNvPicPr>
          <p:nvPr userDrawn="1"/>
        </p:nvPicPr>
        <p:blipFill>
          <a:blip r:embed="rId3" cstate="print"/>
          <a:stretch>
            <a:fillRect/>
          </a:stretch>
        </p:blipFill>
        <p:spPr>
          <a:xfrm>
            <a:off x="8001000" y="4495800"/>
            <a:ext cx="952500" cy="1428750"/>
          </a:xfrm>
          <a:prstGeom prst="rect">
            <a:avLst/>
          </a:prstGeom>
        </p:spPr>
      </p:pic>
      <p:pic>
        <p:nvPicPr>
          <p:cNvPr id="12" name="Picture 11" descr="Photoxpress_2667711.jpg"/>
          <p:cNvPicPr>
            <a:picLocks noChangeAspect="1"/>
          </p:cNvPicPr>
          <p:nvPr userDrawn="1"/>
        </p:nvPicPr>
        <p:blipFill>
          <a:blip r:embed="rId4" cstate="print"/>
          <a:stretch>
            <a:fillRect/>
          </a:stretch>
        </p:blipFill>
        <p:spPr>
          <a:xfrm>
            <a:off x="8001000" y="2819400"/>
            <a:ext cx="952500" cy="1428750"/>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6D3BC310-9E4C-4A7C-A0FD-801DE1750AD9}" type="datetimeFigureOut">
              <a:rPr lang="en-US"/>
              <a:pPr>
                <a:defRPr/>
              </a:pPr>
              <a:t>7/22/2013</a:t>
            </a:fld>
            <a:endParaRPr lang="en-US"/>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A2A826A7-2F2F-4CF8-B88F-C0A4BAACDE17}" type="slidenum">
              <a:rPr lang="en-US"/>
              <a:pPr>
                <a:defRPr/>
              </a:pPr>
              <a:t>‹#›</a:t>
            </a:fld>
            <a:endParaRPr lang="en-US"/>
          </a:p>
        </p:txBody>
      </p:sp>
      <p:pic>
        <p:nvPicPr>
          <p:cNvPr id="10" name="Picture 9" descr="Photoxpress_3008533.jpg"/>
          <p:cNvPicPr>
            <a:picLocks noChangeAspect="1"/>
          </p:cNvPicPr>
          <p:nvPr userDrawn="1"/>
        </p:nvPicPr>
        <p:blipFill>
          <a:blip r:embed="rId2" cstate="print"/>
          <a:stretch>
            <a:fillRect/>
          </a:stretch>
        </p:blipFill>
        <p:spPr>
          <a:xfrm>
            <a:off x="6172200" y="2209800"/>
            <a:ext cx="950976" cy="1426464"/>
          </a:xfrm>
          <a:prstGeom prst="rect">
            <a:avLst/>
          </a:prstGeom>
        </p:spPr>
      </p:pic>
      <p:pic>
        <p:nvPicPr>
          <p:cNvPr id="11" name="Picture 10" descr="stockvault_10018_20080201.jpg"/>
          <p:cNvPicPr>
            <a:picLocks noChangeAspect="1"/>
          </p:cNvPicPr>
          <p:nvPr userDrawn="1"/>
        </p:nvPicPr>
        <p:blipFill>
          <a:blip r:embed="rId3" cstate="print"/>
          <a:stretch>
            <a:fillRect/>
          </a:stretch>
        </p:blipFill>
        <p:spPr>
          <a:xfrm>
            <a:off x="8077200" y="3657600"/>
            <a:ext cx="919694" cy="1426464"/>
          </a:xfrm>
          <a:prstGeom prst="rect">
            <a:avLst/>
          </a:prstGeom>
        </p:spPr>
      </p:pic>
      <p:pic>
        <p:nvPicPr>
          <p:cNvPr id="12" name="Picture 11" descr="Photoxpress_5953929.jpg"/>
          <p:cNvPicPr>
            <a:picLocks noChangeAspect="1"/>
          </p:cNvPicPr>
          <p:nvPr userDrawn="1"/>
        </p:nvPicPr>
        <p:blipFill>
          <a:blip r:embed="rId4" cstate="print"/>
          <a:stretch>
            <a:fillRect/>
          </a:stretch>
        </p:blipFill>
        <p:spPr>
          <a:xfrm>
            <a:off x="6477000" y="4495800"/>
            <a:ext cx="952500" cy="1428750"/>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pic>
        <p:nvPicPr>
          <p:cNvPr id="2" name="Picture 7" descr="taech2-ppt.gif"/>
          <p:cNvPicPr>
            <a:picLocks noChangeAspect="1"/>
          </p:cNvPicPr>
          <p:nvPr userDrawn="1"/>
        </p:nvPicPr>
        <p:blipFill>
          <a:blip r:embed="rId2" cstate="print"/>
          <a:srcRect/>
          <a:stretch>
            <a:fillRect/>
          </a:stretch>
        </p:blipFill>
        <p:spPr bwMode="auto">
          <a:xfrm rot="20285177">
            <a:off x="7613650" y="3868738"/>
            <a:ext cx="1357313" cy="1185862"/>
          </a:xfrm>
          <a:prstGeom prst="rect">
            <a:avLst/>
          </a:prstGeom>
          <a:noFill/>
          <a:ln w="9525">
            <a:noFill/>
            <a:miter lim="800000"/>
            <a:headEnd/>
            <a:tailEnd/>
          </a:ln>
        </p:spPr>
      </p:pic>
      <p:sp>
        <p:nvSpPr>
          <p:cNvPr id="3" name="Rectangle 2"/>
          <p:cNvSpPr/>
          <p:nvPr userDrawn="1"/>
        </p:nvSpPr>
        <p:spPr>
          <a:xfrm>
            <a:off x="7315200" y="990600"/>
            <a:ext cx="1676400" cy="548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B67C324F-25C4-438E-8B15-80D7F4D71DB3}" type="datetimeFigureOut">
              <a:rPr lang="en-US"/>
              <a:pPr>
                <a:defRPr/>
              </a:pPr>
              <a:t>7/22/2013</a:t>
            </a:fld>
            <a:endParaRPr lang="en-US"/>
          </a:p>
        </p:txBody>
      </p:sp>
      <p:sp>
        <p:nvSpPr>
          <p:cNvPr id="5"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p>
        </p:txBody>
      </p:sp>
      <p:sp>
        <p:nvSpPr>
          <p:cNvPr id="6"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9F9C616F-A21F-4258-AED9-EB763DB9532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1676400" y="0"/>
            <a:ext cx="7467600" cy="708025"/>
          </a:xfrm>
          <a:prstGeom prst="rect">
            <a:avLst/>
          </a:prstGeom>
          <a:noFill/>
        </p:spPr>
        <p:txBody>
          <a:bodyPr wrap="square">
            <a:spAutoFit/>
          </a:bodyPr>
          <a:lstStyle/>
          <a:p>
            <a:pPr algn="ctr" fontAlgn="auto">
              <a:spcBef>
                <a:spcPts val="0"/>
              </a:spcBef>
              <a:spcAft>
                <a:spcPts val="0"/>
              </a:spcAft>
              <a:defRPr/>
            </a:pPr>
            <a:r>
              <a:rPr lang="en-US" sz="4000" dirty="0" smtClean="0">
                <a:solidFill>
                  <a:srgbClr val="0070C0"/>
                </a:solidFill>
                <a:latin typeface="Impact" pitchFamily="34" charset="0"/>
              </a:rPr>
              <a:t>2012 IDEA </a:t>
            </a:r>
            <a:r>
              <a:rPr lang="en-US" sz="4000" dirty="0">
                <a:solidFill>
                  <a:srgbClr val="0070C0"/>
                </a:solidFill>
                <a:latin typeface="Impact" pitchFamily="34" charset="0"/>
              </a:rPr>
              <a:t>Leadership </a:t>
            </a:r>
            <a:r>
              <a:rPr lang="en-US" sz="4000" dirty="0" smtClean="0">
                <a:solidFill>
                  <a:srgbClr val="0070C0"/>
                </a:solidFill>
                <a:latin typeface="Impact" pitchFamily="34" charset="0"/>
              </a:rPr>
              <a:t>Conference</a:t>
            </a:r>
            <a:endParaRPr lang="en-US" sz="4000" dirty="0">
              <a:solidFill>
                <a:srgbClr val="0070C0"/>
              </a:solidFill>
              <a:latin typeface="Impact" pitchFamily="34" charset="0"/>
            </a:endParaRPr>
          </a:p>
        </p:txBody>
      </p:sp>
      <p:sp>
        <p:nvSpPr>
          <p:cNvPr id="6" name="TextBox 5"/>
          <p:cNvSpPr txBox="1"/>
          <p:nvPr userDrawn="1"/>
        </p:nvSpPr>
        <p:spPr>
          <a:xfrm>
            <a:off x="1143000" y="685800"/>
            <a:ext cx="7772400" cy="815608"/>
          </a:xfrm>
          <a:prstGeom prst="rect">
            <a:avLst/>
          </a:prstGeom>
          <a:noFill/>
        </p:spPr>
        <p:txBody>
          <a:bodyPr wrap="square">
            <a:spAutoFit/>
          </a:bodyPr>
          <a:lstStyle/>
          <a:p>
            <a:pPr algn="r" fontAlgn="auto">
              <a:spcBef>
                <a:spcPts val="0"/>
              </a:spcBef>
              <a:spcAft>
                <a:spcPts val="0"/>
              </a:spcAft>
              <a:defRPr/>
            </a:pPr>
            <a:r>
              <a:rPr lang="en-US" sz="2350" spc="50" dirty="0" smtClean="0">
                <a:solidFill>
                  <a:srgbClr val="0070C0"/>
                </a:solidFill>
                <a:latin typeface="Impact" pitchFamily="34" charset="0"/>
              </a:rPr>
              <a:t>Leading Together to Achieve </a:t>
            </a:r>
          </a:p>
          <a:p>
            <a:pPr algn="r" fontAlgn="auto">
              <a:spcBef>
                <a:spcPts val="0"/>
              </a:spcBef>
              <a:spcAft>
                <a:spcPts val="0"/>
              </a:spcAft>
              <a:defRPr/>
            </a:pPr>
            <a:r>
              <a:rPr lang="en-US" sz="2350" spc="50" dirty="0" smtClean="0">
                <a:solidFill>
                  <a:srgbClr val="0070C0"/>
                </a:solidFill>
                <a:latin typeface="Impact" pitchFamily="34" charset="0"/>
              </a:rPr>
              <a:t>Success from Cradle to Career</a:t>
            </a:r>
            <a:endParaRPr lang="en-US" sz="2350" spc="50" dirty="0">
              <a:solidFill>
                <a:srgbClr val="0070C0"/>
              </a:solidFill>
              <a:latin typeface="Impact" pitchFamily="34" charset="0"/>
            </a:endParaRPr>
          </a:p>
        </p:txBody>
      </p:sp>
      <p:sp>
        <p:nvSpPr>
          <p:cNvPr id="2" name="Title 1"/>
          <p:cNvSpPr>
            <a:spLocks noGrp="1"/>
          </p:cNvSpPr>
          <p:nvPr>
            <p:ph type="ctrTitle"/>
          </p:nvPr>
        </p:nvSpPr>
        <p:spPr>
          <a:xfrm>
            <a:off x="457200" y="2819400"/>
            <a:ext cx="8001000" cy="1470025"/>
          </a:xfrm>
        </p:spPr>
        <p:txBody>
          <a:bodyPr>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495800"/>
            <a:ext cx="8001000" cy="990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solidFill>
                  <a:prstClr val="black"/>
                </a:solidFill>
              </a:rPr>
              <a:pPr>
                <a:defRPr/>
              </a:pPr>
              <a:t>7/22/2013</a:t>
            </a:fld>
            <a:endParaRPr lang="en-US" dirty="0">
              <a:solidFill>
                <a:prstClr val="black"/>
              </a:solidFill>
            </a:endParaRPr>
          </a:p>
        </p:txBody>
      </p:sp>
      <p:sp>
        <p:nvSpPr>
          <p:cNvPr id="13"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solidFill>
                <a:prstClr val="black"/>
              </a:solidFill>
            </a:endParaRPr>
          </a:p>
        </p:txBody>
      </p:sp>
      <p:sp>
        <p:nvSpPr>
          <p:cNvPr id="14"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99665277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716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0" y="6613525"/>
            <a:ext cx="1371600" cy="244475"/>
          </a:xfrm>
          <a:prstGeom prst="rect">
            <a:avLst/>
          </a:prstGeom>
        </p:spPr>
        <p:txBody>
          <a:bodyPr/>
          <a:lstStyle>
            <a:lvl1pPr>
              <a:defRPr/>
            </a:lvl1pPr>
          </a:lstStyle>
          <a:p>
            <a:pPr>
              <a:defRPr/>
            </a:pPr>
            <a:fld id="{00C0B97E-2695-4035-9B3B-FB7DB14B0668}" type="datetimeFigureOut">
              <a:rPr lang="en-US">
                <a:solidFill>
                  <a:prstClr val="black"/>
                </a:solidFill>
              </a:rPr>
              <a:pPr>
                <a:defRPr/>
              </a:pPr>
              <a:t>7/22/2013</a:t>
            </a:fld>
            <a:endParaRPr lang="en-US" dirty="0">
              <a:solidFill>
                <a:prstClr val="black"/>
              </a:solidFill>
            </a:endParaRPr>
          </a:p>
        </p:txBody>
      </p:sp>
      <p:sp>
        <p:nvSpPr>
          <p:cNvPr id="8" name="Footer Placeholder 4"/>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solidFill>
                  <a:prstClr val="black"/>
                </a:solidFill>
              </a:rPr>
              <a:t>Presentation Name</a:t>
            </a:r>
          </a:p>
        </p:txBody>
      </p:sp>
      <p:sp>
        <p:nvSpPr>
          <p:cNvPr id="9" name="Slide Number Placeholder 5"/>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6445050E-80DD-4D02-94D6-92DB08374D2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019708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ong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baseline="0"/>
            </a:lvl1pPr>
          </a:lstStyle>
          <a:p>
            <a:r>
              <a:rPr lang="en-US" smtClean="0"/>
              <a:t>Click to edit Master title style</a:t>
            </a:r>
            <a:endParaRPr lang="en-US" dirty="0"/>
          </a:p>
        </p:txBody>
      </p:sp>
      <p:sp>
        <p:nvSpPr>
          <p:cNvPr id="7" name="Date Placeholder 4"/>
          <p:cNvSpPr>
            <a:spLocks noGrp="1"/>
          </p:cNvSpPr>
          <p:nvPr>
            <p:ph type="dt" sz="half" idx="10"/>
          </p:nvPr>
        </p:nvSpPr>
        <p:spPr>
          <a:xfrm>
            <a:off x="0" y="6613525"/>
            <a:ext cx="1371600" cy="244475"/>
          </a:xfrm>
          <a:prstGeom prst="rect">
            <a:avLst/>
          </a:prstGeom>
        </p:spPr>
        <p:txBody>
          <a:bodyPr/>
          <a:lstStyle>
            <a:lvl1pPr>
              <a:defRPr/>
            </a:lvl1pPr>
          </a:lstStyle>
          <a:p>
            <a:pPr>
              <a:defRPr/>
            </a:pPr>
            <a:fld id="{2854977F-B31B-47B6-B157-4E9F4867A66C}" type="datetimeFigureOut">
              <a:rPr lang="en-US">
                <a:solidFill>
                  <a:prstClr val="black"/>
                </a:solidFill>
              </a:rPr>
              <a:pPr>
                <a:defRPr/>
              </a:pPr>
              <a:t>7/22/2013</a:t>
            </a:fld>
            <a:endParaRPr lang="en-US">
              <a:solidFill>
                <a:prstClr val="black"/>
              </a:solidFill>
            </a:endParaRPr>
          </a:p>
        </p:txBody>
      </p:sp>
      <p:sp>
        <p:nvSpPr>
          <p:cNvPr id="8" name="Footer Placeholder 5"/>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solidFill>
                  <a:prstClr val="black"/>
                </a:solidFill>
              </a:rPr>
              <a:t>Presenation N ame</a:t>
            </a:r>
          </a:p>
        </p:txBody>
      </p:sp>
      <p:sp>
        <p:nvSpPr>
          <p:cNvPr id="9" name="Slide Number Placeholder 6"/>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733014E0-4FD4-4F03-AB36-C51169B4D28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1545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716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0" y="6613525"/>
            <a:ext cx="1371600" cy="244475"/>
          </a:xfrm>
          <a:prstGeom prst="rect">
            <a:avLst/>
          </a:prstGeom>
        </p:spPr>
        <p:txBody>
          <a:bodyPr/>
          <a:lstStyle>
            <a:lvl1pPr>
              <a:defRPr/>
            </a:lvl1pPr>
          </a:lstStyle>
          <a:p>
            <a:pPr>
              <a:defRPr/>
            </a:pPr>
            <a:fld id="{00C0B97E-2695-4035-9B3B-FB7DB14B0668}" type="datetimeFigureOut">
              <a:rPr lang="en-US"/>
              <a:pPr>
                <a:defRPr/>
              </a:pPr>
              <a:t>7/22/2013</a:t>
            </a:fld>
            <a:endParaRPr lang="en-US" dirty="0"/>
          </a:p>
        </p:txBody>
      </p:sp>
      <p:sp>
        <p:nvSpPr>
          <p:cNvPr id="8" name="Footer Placeholder 4"/>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t>Presentation Name</a:t>
            </a:r>
          </a:p>
        </p:txBody>
      </p:sp>
      <p:sp>
        <p:nvSpPr>
          <p:cNvPr id="9" name="Slide Number Placeholder 5"/>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6445050E-80DD-4D02-94D6-92DB08374D2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 extra images">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6858000" cy="838200"/>
          </a:xfrm>
        </p:spPr>
        <p:txBody>
          <a:bodyPr/>
          <a:lstStyle>
            <a:lvl1pPr>
              <a:defRPr baseline="0"/>
            </a:lvl1pPr>
          </a:lstStyle>
          <a:p>
            <a:r>
              <a:rPr lang="en-US" dirty="0" smtClean="0"/>
              <a:t>Click to edit Master title style</a:t>
            </a:r>
            <a:endParaRPr lang="en-US" dirty="0"/>
          </a:p>
        </p:txBody>
      </p:sp>
      <p:sp>
        <p:nvSpPr>
          <p:cNvPr id="9"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solidFill>
                  <a:prstClr val="black"/>
                </a:solidFill>
              </a:rPr>
              <a:pPr>
                <a:defRPr/>
              </a:pPr>
              <a:t>7/22/2013</a:t>
            </a:fld>
            <a:endParaRPr lang="en-US" dirty="0">
              <a:solidFill>
                <a:prstClr val="black"/>
              </a:solidFill>
            </a:endParaRPr>
          </a:p>
        </p:txBody>
      </p:sp>
      <p:sp>
        <p:nvSpPr>
          <p:cNvPr id="10"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solidFill>
                <a:prstClr val="black"/>
              </a:solidFill>
            </a:endParaRPr>
          </a:p>
        </p:txBody>
      </p:sp>
      <p:sp>
        <p:nvSpPr>
          <p:cNvPr id="11"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45753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52600"/>
            <a:ext cx="3733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800"/>
            <a:ext cx="3733800"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419600" y="2590800"/>
            <a:ext cx="3657600"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7526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Date Placeholder 6"/>
          <p:cNvSpPr>
            <a:spLocks noGrp="1"/>
          </p:cNvSpPr>
          <p:nvPr>
            <p:ph type="dt" sz="half" idx="10"/>
          </p:nvPr>
        </p:nvSpPr>
        <p:spPr>
          <a:xfrm>
            <a:off x="0" y="6613525"/>
            <a:ext cx="1371600" cy="244475"/>
          </a:xfrm>
          <a:prstGeom prst="rect">
            <a:avLst/>
          </a:prstGeom>
        </p:spPr>
        <p:txBody>
          <a:bodyPr/>
          <a:lstStyle>
            <a:lvl1pPr>
              <a:defRPr/>
            </a:lvl1pPr>
          </a:lstStyle>
          <a:p>
            <a:pPr>
              <a:defRPr/>
            </a:pPr>
            <a:fld id="{FF2979C1-EE2E-42C5-957A-994967465C26}" type="datetimeFigureOut">
              <a:rPr lang="en-US">
                <a:solidFill>
                  <a:prstClr val="black"/>
                </a:solidFill>
              </a:rPr>
              <a:pPr>
                <a:defRPr/>
              </a:pPr>
              <a:t>7/22/2013</a:t>
            </a:fld>
            <a:endParaRPr lang="en-US">
              <a:solidFill>
                <a:prstClr val="black"/>
              </a:solidFill>
            </a:endParaRPr>
          </a:p>
        </p:txBody>
      </p:sp>
      <p:sp>
        <p:nvSpPr>
          <p:cNvPr id="11" name="Footer Placeholder 7"/>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solidFill>
                  <a:prstClr val="black"/>
                </a:solidFill>
              </a:rPr>
              <a:t>Presenation Name</a:t>
            </a:r>
          </a:p>
        </p:txBody>
      </p:sp>
      <p:sp>
        <p:nvSpPr>
          <p:cNvPr id="12" name="Slide Number Placeholder 8"/>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43FAEFDE-2E62-4825-B513-9B68BDA1395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5827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Content Placeholder 2"/>
          <p:cNvSpPr>
            <a:spLocks noGrp="1"/>
          </p:cNvSpPr>
          <p:nvPr>
            <p:ph idx="1"/>
          </p:nvPr>
        </p:nvSpPr>
        <p:spPr>
          <a:xfrm>
            <a:off x="609600" y="18288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55999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TextBox 8"/>
          <p:cNvSpPr txBox="1"/>
          <p:nvPr userDrawn="1"/>
        </p:nvSpPr>
        <p:spPr>
          <a:xfrm>
            <a:off x="533400" y="1295400"/>
            <a:ext cx="7010400" cy="369332"/>
          </a:xfrm>
          <a:prstGeom prst="rect">
            <a:avLst/>
          </a:prstGeom>
          <a:noFill/>
        </p:spPr>
        <p:txBody>
          <a:bodyPr wrap="square" rtlCol="0">
            <a:spAutoFit/>
          </a:bodyPr>
          <a:lstStyle/>
          <a:p>
            <a:endParaRPr lang="en-US" dirty="0">
              <a:solidFill>
                <a:prstClr val="black"/>
              </a:solidFill>
            </a:endParaRPr>
          </a:p>
        </p:txBody>
      </p:sp>
      <p:pic>
        <p:nvPicPr>
          <p:cNvPr id="8" name="Picture 7" descr="iStock_000008046261XSmall.jpg"/>
          <p:cNvPicPr>
            <a:picLocks noChangeAspect="1"/>
          </p:cNvPicPr>
          <p:nvPr userDrawn="1"/>
        </p:nvPicPr>
        <p:blipFill>
          <a:blip r:embed="rId2" cstate="print"/>
          <a:srcRect t="11152" b="18217"/>
          <a:stretch>
            <a:fillRect/>
          </a:stretch>
        </p:blipFill>
        <p:spPr>
          <a:xfrm>
            <a:off x="7467600" y="3200400"/>
            <a:ext cx="1447800" cy="1447800"/>
          </a:xfrm>
          <a:prstGeom prst="rect">
            <a:avLst/>
          </a:prstGeom>
        </p:spPr>
      </p:pic>
      <p:sp>
        <p:nvSpPr>
          <p:cNvPr id="10" name="Date Placeholder 2"/>
          <p:cNvSpPr>
            <a:spLocks noGrp="1"/>
          </p:cNvSpPr>
          <p:nvPr>
            <p:ph type="dt" sz="half" idx="10"/>
          </p:nvPr>
        </p:nvSpPr>
        <p:spPr>
          <a:xfrm>
            <a:off x="0" y="6613525"/>
            <a:ext cx="1524000" cy="244475"/>
          </a:xfrm>
          <a:prstGeom prst="rect">
            <a:avLst/>
          </a:prstGeom>
        </p:spPr>
        <p:txBody>
          <a:bodyPr/>
          <a:lstStyle>
            <a:lvl1pPr>
              <a:defRPr/>
            </a:lvl1pPr>
          </a:lstStyle>
          <a:p>
            <a:pPr>
              <a:defRPr/>
            </a:pPr>
            <a:fld id="{DD3381C6-8B08-4739-BBAF-80896156245B}" type="datetimeFigureOut">
              <a:rPr lang="en-US">
                <a:solidFill>
                  <a:prstClr val="black"/>
                </a:solidFill>
              </a:rPr>
              <a:pPr>
                <a:defRPr/>
              </a:pPr>
              <a:t>7/22/2013</a:t>
            </a:fld>
            <a:endParaRPr lang="en-US">
              <a:solidFill>
                <a:prstClr val="black"/>
              </a:solidFill>
            </a:endParaRPr>
          </a:p>
        </p:txBody>
      </p:sp>
      <p:sp>
        <p:nvSpPr>
          <p:cNvPr id="11" name="Footer Placeholder 3"/>
          <p:cNvSpPr>
            <a:spLocks noGrp="1"/>
          </p:cNvSpPr>
          <p:nvPr>
            <p:ph type="ftr" sz="quarter" idx="11"/>
          </p:nvPr>
        </p:nvSpPr>
        <p:spPr>
          <a:xfrm>
            <a:off x="1828800" y="6613525"/>
            <a:ext cx="4572000" cy="244475"/>
          </a:xfrm>
          <a:prstGeom prst="rect">
            <a:avLst/>
          </a:prstGeom>
        </p:spPr>
        <p:txBody>
          <a:bodyPr/>
          <a:lstStyle>
            <a:lvl1pPr>
              <a:defRPr/>
            </a:lvl1pPr>
          </a:lstStyle>
          <a:p>
            <a:pPr>
              <a:defRPr/>
            </a:pPr>
            <a:endParaRPr lang="en-US" dirty="0">
              <a:solidFill>
                <a:prstClr val="black"/>
              </a:solidFill>
            </a:endParaRPr>
          </a:p>
        </p:txBody>
      </p:sp>
      <p:sp>
        <p:nvSpPr>
          <p:cNvPr id="12" name="Slide Number Placeholder 4"/>
          <p:cNvSpPr>
            <a:spLocks noGrp="1"/>
          </p:cNvSpPr>
          <p:nvPr>
            <p:ph type="sldNum" sz="quarter" idx="12"/>
          </p:nvPr>
        </p:nvSpPr>
        <p:spPr>
          <a:xfrm>
            <a:off x="6629400" y="6613525"/>
            <a:ext cx="685800" cy="244475"/>
          </a:xfrm>
          <a:prstGeom prst="rect">
            <a:avLst/>
          </a:prstGeom>
        </p:spPr>
        <p:txBody>
          <a:bodyPr/>
          <a:lstStyle>
            <a:lvl1pPr>
              <a:defRPr/>
            </a:lvl1pPr>
          </a:lstStyle>
          <a:p>
            <a:pPr>
              <a:defRPr/>
            </a:pPr>
            <a:fld id="{71E98D01-20D3-41FD-891C-0C7B72FE919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01123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a:xfrm>
            <a:off x="0" y="6613525"/>
            <a:ext cx="1524000" cy="244475"/>
          </a:xfrm>
          <a:prstGeom prst="rect">
            <a:avLst/>
          </a:prstGeom>
        </p:spPr>
        <p:txBody>
          <a:bodyPr/>
          <a:lstStyle>
            <a:lvl1pPr>
              <a:defRPr/>
            </a:lvl1pPr>
          </a:lstStyle>
          <a:p>
            <a:pPr>
              <a:defRPr/>
            </a:pPr>
            <a:fld id="{DD3381C6-8B08-4739-BBAF-80896156245B}" type="datetimeFigureOut">
              <a:rPr lang="en-US">
                <a:solidFill>
                  <a:prstClr val="black"/>
                </a:solidFill>
              </a:rPr>
              <a:pPr>
                <a:defRPr/>
              </a:pPr>
              <a:t>7/22/2013</a:t>
            </a:fld>
            <a:endParaRPr lang="en-US">
              <a:solidFill>
                <a:prstClr val="black"/>
              </a:solidFill>
            </a:endParaRPr>
          </a:p>
        </p:txBody>
      </p:sp>
      <p:sp>
        <p:nvSpPr>
          <p:cNvPr id="5" name="Footer Placeholder 3"/>
          <p:cNvSpPr>
            <a:spLocks noGrp="1"/>
          </p:cNvSpPr>
          <p:nvPr>
            <p:ph type="ftr" sz="quarter" idx="11"/>
          </p:nvPr>
        </p:nvSpPr>
        <p:spPr>
          <a:xfrm>
            <a:off x="1828800" y="6613525"/>
            <a:ext cx="4572000" cy="244475"/>
          </a:xfrm>
          <a:prstGeom prst="rect">
            <a:avLst/>
          </a:prstGeom>
        </p:spPr>
        <p:txBody>
          <a:bodyPr/>
          <a:lstStyle>
            <a:lvl1pPr>
              <a:defRPr/>
            </a:lvl1pPr>
          </a:lstStyle>
          <a:p>
            <a:pPr>
              <a:defRPr/>
            </a:pPr>
            <a:endParaRPr lang="en-US" dirty="0">
              <a:solidFill>
                <a:prstClr val="black"/>
              </a:solidFill>
            </a:endParaRPr>
          </a:p>
        </p:txBody>
      </p:sp>
      <p:sp>
        <p:nvSpPr>
          <p:cNvPr id="6" name="Slide Number Placeholder 4"/>
          <p:cNvSpPr>
            <a:spLocks noGrp="1"/>
          </p:cNvSpPr>
          <p:nvPr>
            <p:ph type="sldNum" sz="quarter" idx="12"/>
          </p:nvPr>
        </p:nvSpPr>
        <p:spPr>
          <a:xfrm>
            <a:off x="6629400" y="6613525"/>
            <a:ext cx="685800" cy="244475"/>
          </a:xfrm>
          <a:prstGeom prst="rect">
            <a:avLst/>
          </a:prstGeom>
        </p:spPr>
        <p:txBody>
          <a:bodyPr/>
          <a:lstStyle>
            <a:lvl1pPr>
              <a:defRPr/>
            </a:lvl1pPr>
          </a:lstStyle>
          <a:p>
            <a:pPr>
              <a:defRPr/>
            </a:pPr>
            <a:fld id="{71E98D01-20D3-41FD-891C-0C7B72FE919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28381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457200" y="6735762"/>
            <a:ext cx="2133600" cy="244475"/>
          </a:xfrm>
          <a:prstGeom prst="rect">
            <a:avLst/>
          </a:prstGeom>
        </p:spPr>
        <p:txBody>
          <a:bodyPr/>
          <a:lstStyle>
            <a:lvl1pPr>
              <a:defRPr/>
            </a:lvl1pPr>
          </a:lstStyle>
          <a:p>
            <a:pPr>
              <a:defRPr/>
            </a:pPr>
            <a:fld id="{3FA3B8C4-B761-4504-B164-FEAF52BDEE40}" type="datetimeFigureOut">
              <a:rPr lang="en-US">
                <a:solidFill>
                  <a:prstClr val="black"/>
                </a:solidFill>
              </a:rPr>
              <a:pPr>
                <a:defRPr/>
              </a:pPr>
              <a:t>7/22/2013</a:t>
            </a:fld>
            <a:endParaRPr lang="en-US">
              <a:solidFill>
                <a:prstClr val="black"/>
              </a:solidFill>
            </a:endParaRPr>
          </a:p>
        </p:txBody>
      </p:sp>
      <p:sp>
        <p:nvSpPr>
          <p:cNvPr id="4" name="Footer Placeholder 2"/>
          <p:cNvSpPr>
            <a:spLocks noGrp="1"/>
          </p:cNvSpPr>
          <p:nvPr>
            <p:ph type="ftr" sz="quarter" idx="11"/>
          </p:nvPr>
        </p:nvSpPr>
        <p:spPr>
          <a:xfrm>
            <a:off x="3124200" y="6735762"/>
            <a:ext cx="2895600" cy="244475"/>
          </a:xfrm>
          <a:prstGeom prst="rect">
            <a:avLst/>
          </a:prstGeom>
        </p:spPr>
        <p:txBody>
          <a:bodyPr/>
          <a:lstStyle>
            <a:lvl1pPr>
              <a:defRPr/>
            </a:lvl1pPr>
          </a:lstStyle>
          <a:p>
            <a:pPr>
              <a:defRPr/>
            </a:pPr>
            <a:endParaRPr lang="en-US">
              <a:solidFill>
                <a:prstClr val="black"/>
              </a:solidFill>
            </a:endParaRPr>
          </a:p>
        </p:txBody>
      </p:sp>
      <p:sp>
        <p:nvSpPr>
          <p:cNvPr id="5" name="Slide Number Placeholder 3"/>
          <p:cNvSpPr>
            <a:spLocks noGrp="1"/>
          </p:cNvSpPr>
          <p:nvPr>
            <p:ph type="sldNum" sz="quarter" idx="12"/>
          </p:nvPr>
        </p:nvSpPr>
        <p:spPr>
          <a:xfrm>
            <a:off x="6629400" y="6735762"/>
            <a:ext cx="2133600" cy="244475"/>
          </a:xfrm>
          <a:prstGeom prst="rect">
            <a:avLst/>
          </a:prstGeom>
        </p:spPr>
        <p:txBody>
          <a:bodyPr/>
          <a:lstStyle>
            <a:lvl1pPr>
              <a:defRPr/>
            </a:lvl1pPr>
          </a:lstStyle>
          <a:p>
            <a:pPr>
              <a:defRPr/>
            </a:pPr>
            <a:fld id="{D4CC229D-F029-4495-B4A8-712F09BC3B4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1550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232E009F-FBCA-435B-A88F-B7A8F50E6763}" type="datetimeFigureOut">
              <a:rPr lang="en-US">
                <a:solidFill>
                  <a:prstClr val="black"/>
                </a:solidFill>
              </a:rPr>
              <a:pPr>
                <a:defRPr/>
              </a:pPr>
              <a:t>7/22/2013</a:t>
            </a:fld>
            <a:endParaRPr lang="en-US">
              <a:solidFill>
                <a:prstClr val="black"/>
              </a:solidFill>
            </a:endParaRPr>
          </a:p>
        </p:txBody>
      </p:sp>
      <p:sp>
        <p:nvSpPr>
          <p:cNvPr id="4"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5"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0CCA6479-673D-410C-A538-182E0407F7F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9640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D5BAC71D-0F65-4BB2-90B6-58CF8A2930B6}" type="datetimeFigureOut">
              <a:rPr lang="en-US">
                <a:solidFill>
                  <a:prstClr val="black"/>
                </a:solidFill>
              </a:rPr>
              <a:pPr>
                <a:defRPr/>
              </a:pPr>
              <a:t>7/22/2013</a:t>
            </a:fld>
            <a:endParaRPr lang="en-US">
              <a:solidFill>
                <a:prstClr val="black"/>
              </a:solidFill>
            </a:endParaRPr>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EFBF5B9E-15DE-4B25-AFF4-9EB67C32D28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125339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878A80A4-3C6F-423E-9D35-92911D45AF69}" type="datetimeFigureOut">
              <a:rPr lang="en-US">
                <a:solidFill>
                  <a:prstClr val="black"/>
                </a:solidFill>
              </a:rPr>
              <a:pPr>
                <a:defRPr/>
              </a:pPr>
              <a:t>7/22/2013</a:t>
            </a:fld>
            <a:endParaRPr lang="en-US">
              <a:solidFill>
                <a:prstClr val="black"/>
              </a:solidFill>
            </a:endParaRPr>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4D25BD47-6BF6-4F06-81AC-FEB1B4D09A65}" type="slidenum">
              <a:rPr lang="en-US">
                <a:solidFill>
                  <a:prstClr val="black"/>
                </a:solidFill>
              </a:rPr>
              <a:pPr>
                <a:defRPr/>
              </a:pPr>
              <a:t>‹#›</a:t>
            </a:fld>
            <a:endParaRPr lang="en-US">
              <a:solidFill>
                <a:prstClr val="black"/>
              </a:solidFill>
            </a:endParaRPr>
          </a:p>
        </p:txBody>
      </p:sp>
      <p:pic>
        <p:nvPicPr>
          <p:cNvPr id="10" name="Picture 9" descr="Photoxpress_3658002.jpg"/>
          <p:cNvPicPr>
            <a:picLocks noChangeAspect="1"/>
          </p:cNvPicPr>
          <p:nvPr userDrawn="1"/>
        </p:nvPicPr>
        <p:blipFill>
          <a:blip r:embed="rId2" cstate="print"/>
          <a:stretch>
            <a:fillRect/>
          </a:stretch>
        </p:blipFill>
        <p:spPr>
          <a:xfrm>
            <a:off x="8001000" y="1143000"/>
            <a:ext cx="952500" cy="1419225"/>
          </a:xfrm>
          <a:prstGeom prst="rect">
            <a:avLst/>
          </a:prstGeom>
        </p:spPr>
      </p:pic>
      <p:pic>
        <p:nvPicPr>
          <p:cNvPr id="11" name="Picture 10" descr="420824_15438846.jpg"/>
          <p:cNvPicPr>
            <a:picLocks noChangeAspect="1"/>
          </p:cNvPicPr>
          <p:nvPr userDrawn="1"/>
        </p:nvPicPr>
        <p:blipFill>
          <a:blip r:embed="rId3" cstate="print"/>
          <a:stretch>
            <a:fillRect/>
          </a:stretch>
        </p:blipFill>
        <p:spPr>
          <a:xfrm>
            <a:off x="8001000" y="2895600"/>
            <a:ext cx="952500" cy="1428750"/>
          </a:xfrm>
          <a:prstGeom prst="rect">
            <a:avLst/>
          </a:prstGeom>
        </p:spPr>
      </p:pic>
      <p:pic>
        <p:nvPicPr>
          <p:cNvPr id="12" name="Picture 11" descr="28MB_fm033.jpg"/>
          <p:cNvPicPr>
            <a:picLocks noChangeAspect="1"/>
          </p:cNvPicPr>
          <p:nvPr userDrawn="1"/>
        </p:nvPicPr>
        <p:blipFill>
          <a:blip r:embed="rId4" cstate="print"/>
          <a:stretch>
            <a:fillRect/>
          </a:stretch>
        </p:blipFill>
        <p:spPr>
          <a:xfrm>
            <a:off x="8001000" y="4572000"/>
            <a:ext cx="952500" cy="1428750"/>
          </a:xfrm>
          <a:prstGeom prst="rect">
            <a:avLst/>
          </a:prstGeom>
        </p:spPr>
      </p:pic>
    </p:spTree>
    <p:extLst>
      <p:ext uri="{BB962C8B-B14F-4D97-AF65-F5344CB8AC3E}">
        <p14:creationId xmlns:p14="http://schemas.microsoft.com/office/powerpoint/2010/main" val="6985733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4F1B7331-E70C-41E8-AAD9-F7B6B1649176}" type="datetimeFigureOut">
              <a:rPr lang="en-US">
                <a:solidFill>
                  <a:prstClr val="black"/>
                </a:solidFill>
              </a:rPr>
              <a:pPr>
                <a:defRPr/>
              </a:pPr>
              <a:t>7/22/2013</a:t>
            </a:fld>
            <a:endParaRPr lang="en-US">
              <a:solidFill>
                <a:prstClr val="black"/>
              </a:solidFill>
            </a:endParaRPr>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8D82DD8F-7CB4-44B1-BEE6-39A2E8E37EF0}" type="slidenum">
              <a:rPr lang="en-US">
                <a:solidFill>
                  <a:prstClr val="black"/>
                </a:solidFill>
              </a:rPr>
              <a:pPr>
                <a:defRPr/>
              </a:pPr>
              <a:t>‹#›</a:t>
            </a:fld>
            <a:endParaRPr lang="en-US">
              <a:solidFill>
                <a:prstClr val="black"/>
              </a:solidFill>
            </a:endParaRPr>
          </a:p>
        </p:txBody>
      </p:sp>
      <p:pic>
        <p:nvPicPr>
          <p:cNvPr id="10" name="Picture 9" descr="Photoxpress_3663828.jpg"/>
          <p:cNvPicPr>
            <a:picLocks noChangeAspect="1"/>
          </p:cNvPicPr>
          <p:nvPr userDrawn="1"/>
        </p:nvPicPr>
        <p:blipFill>
          <a:blip r:embed="rId2" cstate="print"/>
          <a:stretch>
            <a:fillRect/>
          </a:stretch>
        </p:blipFill>
        <p:spPr>
          <a:xfrm>
            <a:off x="8001000" y="2971800"/>
            <a:ext cx="952500" cy="1419225"/>
          </a:xfrm>
          <a:prstGeom prst="rect">
            <a:avLst/>
          </a:prstGeom>
        </p:spPr>
      </p:pic>
      <p:pic>
        <p:nvPicPr>
          <p:cNvPr id="11" name="Picture 10" descr="Photoxpress_5914026.jpg"/>
          <p:cNvPicPr>
            <a:picLocks noChangeAspect="1"/>
          </p:cNvPicPr>
          <p:nvPr userDrawn="1"/>
        </p:nvPicPr>
        <p:blipFill>
          <a:blip r:embed="rId3" cstate="print"/>
          <a:stretch>
            <a:fillRect/>
          </a:stretch>
        </p:blipFill>
        <p:spPr>
          <a:xfrm>
            <a:off x="8001000" y="1219200"/>
            <a:ext cx="952500" cy="1428750"/>
          </a:xfrm>
          <a:prstGeom prst="rect">
            <a:avLst/>
          </a:prstGeom>
        </p:spPr>
      </p:pic>
      <p:pic>
        <p:nvPicPr>
          <p:cNvPr id="12" name="Picture 11" descr="1287062_19628839.jpg"/>
          <p:cNvPicPr>
            <a:picLocks noChangeAspect="1"/>
          </p:cNvPicPr>
          <p:nvPr userDrawn="1"/>
        </p:nvPicPr>
        <p:blipFill>
          <a:blip r:embed="rId4" cstate="print"/>
          <a:stretch>
            <a:fillRect/>
          </a:stretch>
        </p:blipFill>
        <p:spPr>
          <a:xfrm>
            <a:off x="8001000" y="4724400"/>
            <a:ext cx="981075" cy="1428750"/>
          </a:xfrm>
          <a:prstGeom prst="rect">
            <a:avLst/>
          </a:prstGeom>
        </p:spPr>
      </p:pic>
    </p:spTree>
    <p:extLst>
      <p:ext uri="{BB962C8B-B14F-4D97-AF65-F5344CB8AC3E}">
        <p14:creationId xmlns:p14="http://schemas.microsoft.com/office/powerpoint/2010/main" val="14127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baseline="0"/>
            </a:lvl1pPr>
          </a:lstStyle>
          <a:p>
            <a:r>
              <a:rPr lang="en-US" smtClean="0"/>
              <a:t>Click to edit Master title style</a:t>
            </a:r>
            <a:endParaRPr lang="en-US" dirty="0"/>
          </a:p>
        </p:txBody>
      </p:sp>
      <p:sp>
        <p:nvSpPr>
          <p:cNvPr id="7" name="Date Placeholder 4"/>
          <p:cNvSpPr>
            <a:spLocks noGrp="1"/>
          </p:cNvSpPr>
          <p:nvPr>
            <p:ph type="dt" sz="half" idx="10"/>
          </p:nvPr>
        </p:nvSpPr>
        <p:spPr>
          <a:xfrm>
            <a:off x="0" y="6613525"/>
            <a:ext cx="1371600" cy="244475"/>
          </a:xfrm>
          <a:prstGeom prst="rect">
            <a:avLst/>
          </a:prstGeom>
        </p:spPr>
        <p:txBody>
          <a:bodyPr/>
          <a:lstStyle>
            <a:lvl1pPr>
              <a:defRPr/>
            </a:lvl1pPr>
          </a:lstStyle>
          <a:p>
            <a:pPr>
              <a:defRPr/>
            </a:pPr>
            <a:fld id="{2854977F-B31B-47B6-B157-4E9F4867A66C}" type="datetimeFigureOut">
              <a:rPr lang="en-US"/>
              <a:pPr>
                <a:defRPr/>
              </a:pPr>
              <a:t>7/22/2013</a:t>
            </a:fld>
            <a:endParaRPr lang="en-US"/>
          </a:p>
        </p:txBody>
      </p:sp>
      <p:sp>
        <p:nvSpPr>
          <p:cNvPr id="8" name="Footer Placeholder 5"/>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t>Presenation N ame</a:t>
            </a:r>
          </a:p>
        </p:txBody>
      </p:sp>
      <p:sp>
        <p:nvSpPr>
          <p:cNvPr id="9" name="Slide Number Placeholder 6"/>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733014E0-4FD4-4F03-AB36-C51169B4D2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E83F137C-A2BD-40BD-9E89-D17A39B83CD3}" type="datetimeFigureOut">
              <a:rPr lang="en-US">
                <a:solidFill>
                  <a:prstClr val="black"/>
                </a:solidFill>
              </a:rPr>
              <a:pPr>
                <a:defRPr/>
              </a:pPr>
              <a:t>7/22/2013</a:t>
            </a:fld>
            <a:endParaRPr lang="en-US">
              <a:solidFill>
                <a:prstClr val="black"/>
              </a:solidFill>
            </a:endParaRPr>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AFAE7996-2998-434C-87F7-5D39EF686485}" type="slidenum">
              <a:rPr lang="en-US">
                <a:solidFill>
                  <a:prstClr val="black"/>
                </a:solidFill>
              </a:rPr>
              <a:pPr>
                <a:defRPr/>
              </a:pPr>
              <a:t>‹#›</a:t>
            </a:fld>
            <a:endParaRPr lang="en-US">
              <a:solidFill>
                <a:prstClr val="black"/>
              </a:solidFill>
            </a:endParaRPr>
          </a:p>
        </p:txBody>
      </p:sp>
      <p:pic>
        <p:nvPicPr>
          <p:cNvPr id="10" name="Picture 9" descr="514735_54856942.jpg"/>
          <p:cNvPicPr>
            <a:picLocks noChangeAspect="1"/>
          </p:cNvPicPr>
          <p:nvPr userDrawn="1"/>
        </p:nvPicPr>
        <p:blipFill>
          <a:blip r:embed="rId2" cstate="print"/>
          <a:stretch>
            <a:fillRect/>
          </a:stretch>
        </p:blipFill>
        <p:spPr>
          <a:xfrm>
            <a:off x="7924800" y="1295400"/>
            <a:ext cx="981075" cy="1428750"/>
          </a:xfrm>
          <a:prstGeom prst="rect">
            <a:avLst/>
          </a:prstGeom>
        </p:spPr>
      </p:pic>
      <p:pic>
        <p:nvPicPr>
          <p:cNvPr id="11" name="Picture 10" descr="Photoxpress_938322.jpg"/>
          <p:cNvPicPr>
            <a:picLocks noChangeAspect="1"/>
          </p:cNvPicPr>
          <p:nvPr userDrawn="1"/>
        </p:nvPicPr>
        <p:blipFill>
          <a:blip r:embed="rId3" cstate="print"/>
          <a:stretch>
            <a:fillRect/>
          </a:stretch>
        </p:blipFill>
        <p:spPr>
          <a:xfrm>
            <a:off x="8001000" y="4495800"/>
            <a:ext cx="952500" cy="1428750"/>
          </a:xfrm>
          <a:prstGeom prst="rect">
            <a:avLst/>
          </a:prstGeom>
        </p:spPr>
      </p:pic>
      <p:pic>
        <p:nvPicPr>
          <p:cNvPr id="12" name="Picture 11" descr="Photoxpress_2667711.jpg"/>
          <p:cNvPicPr>
            <a:picLocks noChangeAspect="1"/>
          </p:cNvPicPr>
          <p:nvPr userDrawn="1"/>
        </p:nvPicPr>
        <p:blipFill>
          <a:blip r:embed="rId4" cstate="print"/>
          <a:stretch>
            <a:fillRect/>
          </a:stretch>
        </p:blipFill>
        <p:spPr>
          <a:xfrm>
            <a:off x="8001000" y="2819400"/>
            <a:ext cx="952500" cy="1428750"/>
          </a:xfrm>
          <a:prstGeom prst="rect">
            <a:avLst/>
          </a:prstGeom>
        </p:spPr>
      </p:pic>
    </p:spTree>
    <p:extLst>
      <p:ext uri="{BB962C8B-B14F-4D97-AF65-F5344CB8AC3E}">
        <p14:creationId xmlns:p14="http://schemas.microsoft.com/office/powerpoint/2010/main" val="6805790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6D3BC310-9E4C-4A7C-A0FD-801DE1750AD9}" type="datetimeFigureOut">
              <a:rPr lang="en-US">
                <a:solidFill>
                  <a:prstClr val="black"/>
                </a:solidFill>
              </a:rPr>
              <a:pPr>
                <a:defRPr/>
              </a:pPr>
              <a:t>7/22/2013</a:t>
            </a:fld>
            <a:endParaRPr lang="en-US">
              <a:solidFill>
                <a:prstClr val="black"/>
              </a:solidFill>
            </a:endParaRPr>
          </a:p>
        </p:txBody>
      </p:sp>
      <p:sp>
        <p:nvSpPr>
          <p:cNvPr id="8"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9"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A2A826A7-2F2F-4CF8-B88F-C0A4BAACDE17}" type="slidenum">
              <a:rPr lang="en-US">
                <a:solidFill>
                  <a:prstClr val="black"/>
                </a:solidFill>
              </a:rPr>
              <a:pPr>
                <a:defRPr/>
              </a:pPr>
              <a:t>‹#›</a:t>
            </a:fld>
            <a:endParaRPr lang="en-US">
              <a:solidFill>
                <a:prstClr val="black"/>
              </a:solidFill>
            </a:endParaRPr>
          </a:p>
        </p:txBody>
      </p:sp>
      <p:pic>
        <p:nvPicPr>
          <p:cNvPr id="10" name="Picture 9" descr="Photoxpress_3008533.jpg"/>
          <p:cNvPicPr>
            <a:picLocks noChangeAspect="1"/>
          </p:cNvPicPr>
          <p:nvPr userDrawn="1"/>
        </p:nvPicPr>
        <p:blipFill>
          <a:blip r:embed="rId2" cstate="print"/>
          <a:stretch>
            <a:fillRect/>
          </a:stretch>
        </p:blipFill>
        <p:spPr>
          <a:xfrm>
            <a:off x="6172200" y="2209800"/>
            <a:ext cx="950976" cy="1426464"/>
          </a:xfrm>
          <a:prstGeom prst="rect">
            <a:avLst/>
          </a:prstGeom>
        </p:spPr>
      </p:pic>
      <p:pic>
        <p:nvPicPr>
          <p:cNvPr id="11" name="Picture 10" descr="stockvault_10018_20080201.jpg"/>
          <p:cNvPicPr>
            <a:picLocks noChangeAspect="1"/>
          </p:cNvPicPr>
          <p:nvPr userDrawn="1"/>
        </p:nvPicPr>
        <p:blipFill>
          <a:blip r:embed="rId3" cstate="print"/>
          <a:stretch>
            <a:fillRect/>
          </a:stretch>
        </p:blipFill>
        <p:spPr>
          <a:xfrm>
            <a:off x="8077200" y="3657600"/>
            <a:ext cx="919694" cy="1426464"/>
          </a:xfrm>
          <a:prstGeom prst="rect">
            <a:avLst/>
          </a:prstGeom>
        </p:spPr>
      </p:pic>
      <p:pic>
        <p:nvPicPr>
          <p:cNvPr id="12" name="Picture 11" descr="Photoxpress_5953929.jpg"/>
          <p:cNvPicPr>
            <a:picLocks noChangeAspect="1"/>
          </p:cNvPicPr>
          <p:nvPr userDrawn="1"/>
        </p:nvPicPr>
        <p:blipFill>
          <a:blip r:embed="rId4" cstate="print"/>
          <a:stretch>
            <a:fillRect/>
          </a:stretch>
        </p:blipFill>
        <p:spPr>
          <a:xfrm>
            <a:off x="6477000" y="4495800"/>
            <a:ext cx="952500" cy="1428750"/>
          </a:xfrm>
          <a:prstGeom prst="rect">
            <a:avLst/>
          </a:prstGeom>
        </p:spPr>
      </p:pic>
    </p:spTree>
    <p:extLst>
      <p:ext uri="{BB962C8B-B14F-4D97-AF65-F5344CB8AC3E}">
        <p14:creationId xmlns:p14="http://schemas.microsoft.com/office/powerpoint/2010/main" val="7527306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pic>
        <p:nvPicPr>
          <p:cNvPr id="2" name="Picture 7" descr="taech2-ppt.gif"/>
          <p:cNvPicPr>
            <a:picLocks noChangeAspect="1"/>
          </p:cNvPicPr>
          <p:nvPr userDrawn="1"/>
        </p:nvPicPr>
        <p:blipFill>
          <a:blip r:embed="rId2" cstate="print"/>
          <a:srcRect/>
          <a:stretch>
            <a:fillRect/>
          </a:stretch>
        </p:blipFill>
        <p:spPr bwMode="auto">
          <a:xfrm rot="20285177">
            <a:off x="7613650" y="3868738"/>
            <a:ext cx="1357313" cy="1185862"/>
          </a:xfrm>
          <a:prstGeom prst="rect">
            <a:avLst/>
          </a:prstGeom>
          <a:noFill/>
          <a:ln w="9525">
            <a:noFill/>
            <a:miter lim="800000"/>
            <a:headEnd/>
            <a:tailEnd/>
          </a:ln>
        </p:spPr>
      </p:pic>
      <p:sp>
        <p:nvSpPr>
          <p:cNvPr id="3" name="Rectangle 2"/>
          <p:cNvSpPr/>
          <p:nvPr userDrawn="1"/>
        </p:nvSpPr>
        <p:spPr>
          <a:xfrm>
            <a:off x="7315200" y="990600"/>
            <a:ext cx="1676400" cy="548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Date Placeholder 1"/>
          <p:cNvSpPr>
            <a:spLocks noGrp="1"/>
          </p:cNvSpPr>
          <p:nvPr>
            <p:ph type="dt" sz="half" idx="10"/>
          </p:nvPr>
        </p:nvSpPr>
        <p:spPr>
          <a:xfrm>
            <a:off x="0" y="6613525"/>
            <a:ext cx="1371600" cy="244475"/>
          </a:xfrm>
          <a:prstGeom prst="rect">
            <a:avLst/>
          </a:prstGeom>
        </p:spPr>
        <p:txBody>
          <a:bodyPr/>
          <a:lstStyle>
            <a:lvl1pPr>
              <a:defRPr/>
            </a:lvl1pPr>
          </a:lstStyle>
          <a:p>
            <a:pPr>
              <a:defRPr/>
            </a:pPr>
            <a:fld id="{B67C324F-25C4-438E-8B15-80D7F4D71DB3}" type="datetimeFigureOut">
              <a:rPr lang="en-US">
                <a:solidFill>
                  <a:prstClr val="black"/>
                </a:solidFill>
              </a:rPr>
              <a:pPr>
                <a:defRPr/>
              </a:pPr>
              <a:t>7/22/2013</a:t>
            </a:fld>
            <a:endParaRPr lang="en-US">
              <a:solidFill>
                <a:prstClr val="black"/>
              </a:solidFill>
            </a:endParaRPr>
          </a:p>
        </p:txBody>
      </p:sp>
      <p:sp>
        <p:nvSpPr>
          <p:cNvPr id="5" name="Footer Placeholder 2"/>
          <p:cNvSpPr>
            <a:spLocks noGrp="1"/>
          </p:cNvSpPr>
          <p:nvPr>
            <p:ph type="ftr" sz="quarter" idx="11"/>
          </p:nvPr>
        </p:nvSpPr>
        <p:spPr>
          <a:xfrm>
            <a:off x="1828800" y="6613525"/>
            <a:ext cx="2895600" cy="244475"/>
          </a:xfrm>
          <a:prstGeom prst="rect">
            <a:avLst/>
          </a:prstGeom>
        </p:spPr>
        <p:txBody>
          <a:bodyPr/>
          <a:lstStyle>
            <a:lvl1pPr>
              <a:defRPr/>
            </a:lvl1pPr>
          </a:lstStyle>
          <a:p>
            <a:pPr>
              <a:defRPr/>
            </a:pPr>
            <a:endParaRPr lang="en-US">
              <a:solidFill>
                <a:prstClr val="black"/>
              </a:solidFill>
            </a:endParaRPr>
          </a:p>
        </p:txBody>
      </p:sp>
      <p:sp>
        <p:nvSpPr>
          <p:cNvPr id="6" name="Slide Number Placeholder 3"/>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9F9C616F-A21F-4258-AED9-EB763DB9532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1352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extra images">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6858000" cy="838200"/>
          </a:xfrm>
        </p:spPr>
        <p:txBody>
          <a:bodyPr/>
          <a:lstStyle>
            <a:lvl1pPr>
              <a:defRPr baseline="0"/>
            </a:lvl1pPr>
          </a:lstStyle>
          <a:p>
            <a:r>
              <a:rPr lang="en-US" dirty="0" smtClean="0"/>
              <a:t>Click to edit Master title style</a:t>
            </a:r>
            <a:endParaRPr lang="en-US" dirty="0"/>
          </a:p>
        </p:txBody>
      </p:sp>
      <p:sp>
        <p:nvSpPr>
          <p:cNvPr id="9"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pPr>
                <a:defRPr/>
              </a:pPr>
              <a:t>7/22/2013</a:t>
            </a:fld>
            <a:endParaRPr lang="en-US" dirty="0"/>
          </a:p>
        </p:txBody>
      </p:sp>
      <p:sp>
        <p:nvSpPr>
          <p:cNvPr id="10"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p>
        </p:txBody>
      </p:sp>
      <p:sp>
        <p:nvSpPr>
          <p:cNvPr id="11"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52600"/>
            <a:ext cx="3733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800"/>
            <a:ext cx="3733800"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419600" y="2590800"/>
            <a:ext cx="3657600"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7526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Date Placeholder 6"/>
          <p:cNvSpPr>
            <a:spLocks noGrp="1"/>
          </p:cNvSpPr>
          <p:nvPr>
            <p:ph type="dt" sz="half" idx="10"/>
          </p:nvPr>
        </p:nvSpPr>
        <p:spPr>
          <a:xfrm>
            <a:off x="0" y="6613525"/>
            <a:ext cx="1371600" cy="244475"/>
          </a:xfrm>
          <a:prstGeom prst="rect">
            <a:avLst/>
          </a:prstGeom>
        </p:spPr>
        <p:txBody>
          <a:bodyPr/>
          <a:lstStyle>
            <a:lvl1pPr>
              <a:defRPr/>
            </a:lvl1pPr>
          </a:lstStyle>
          <a:p>
            <a:pPr>
              <a:defRPr/>
            </a:pPr>
            <a:fld id="{FF2979C1-EE2E-42C5-957A-994967465C26}" type="datetimeFigureOut">
              <a:rPr lang="en-US"/>
              <a:pPr>
                <a:defRPr/>
              </a:pPr>
              <a:t>7/22/2013</a:t>
            </a:fld>
            <a:endParaRPr lang="en-US"/>
          </a:p>
        </p:txBody>
      </p:sp>
      <p:sp>
        <p:nvSpPr>
          <p:cNvPr id="11" name="Footer Placeholder 7"/>
          <p:cNvSpPr>
            <a:spLocks noGrp="1"/>
          </p:cNvSpPr>
          <p:nvPr>
            <p:ph type="ftr" sz="quarter" idx="11"/>
          </p:nvPr>
        </p:nvSpPr>
        <p:spPr>
          <a:xfrm>
            <a:off x="1828800" y="6613525"/>
            <a:ext cx="2895600" cy="244475"/>
          </a:xfrm>
          <a:prstGeom prst="rect">
            <a:avLst/>
          </a:prstGeom>
        </p:spPr>
        <p:txBody>
          <a:bodyPr/>
          <a:lstStyle>
            <a:lvl1pPr>
              <a:defRPr/>
            </a:lvl1pPr>
          </a:lstStyle>
          <a:p>
            <a:pPr>
              <a:defRPr/>
            </a:pPr>
            <a:r>
              <a:rPr lang="en-US"/>
              <a:t>Presenation Name</a:t>
            </a:r>
          </a:p>
        </p:txBody>
      </p:sp>
      <p:sp>
        <p:nvSpPr>
          <p:cNvPr id="12" name="Slide Number Placeholder 8"/>
          <p:cNvSpPr>
            <a:spLocks noGrp="1"/>
          </p:cNvSpPr>
          <p:nvPr>
            <p:ph type="sldNum" sz="quarter" idx="12"/>
          </p:nvPr>
        </p:nvSpPr>
        <p:spPr>
          <a:xfrm>
            <a:off x="5257800" y="6613525"/>
            <a:ext cx="2133600" cy="244475"/>
          </a:xfrm>
          <a:prstGeom prst="rect">
            <a:avLst/>
          </a:prstGeom>
        </p:spPr>
        <p:txBody>
          <a:bodyPr/>
          <a:lstStyle>
            <a:lvl1pPr>
              <a:defRPr/>
            </a:lvl1pPr>
          </a:lstStyle>
          <a:p>
            <a:pPr>
              <a:defRPr/>
            </a:pPr>
            <a:fld id="{43FAEFDE-2E62-4825-B513-9B68BDA139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Content Placeholder 2"/>
          <p:cNvSpPr>
            <a:spLocks noGrp="1"/>
          </p:cNvSpPr>
          <p:nvPr>
            <p:ph idx="1"/>
          </p:nvPr>
        </p:nvSpPr>
        <p:spPr>
          <a:xfrm>
            <a:off x="609600" y="18288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TextBox 8"/>
          <p:cNvSpPr txBox="1"/>
          <p:nvPr userDrawn="1"/>
        </p:nvSpPr>
        <p:spPr>
          <a:xfrm>
            <a:off x="533400" y="1295400"/>
            <a:ext cx="7010400" cy="369332"/>
          </a:xfrm>
          <a:prstGeom prst="rect">
            <a:avLst/>
          </a:prstGeom>
          <a:noFill/>
        </p:spPr>
        <p:txBody>
          <a:bodyPr wrap="square" rtlCol="0">
            <a:spAutoFit/>
          </a:bodyPr>
          <a:lstStyle/>
          <a:p>
            <a:endParaRPr lang="en-US" dirty="0"/>
          </a:p>
        </p:txBody>
      </p:sp>
      <p:pic>
        <p:nvPicPr>
          <p:cNvPr id="8" name="Picture 7" descr="iStock_000008046261XSmall.jpg"/>
          <p:cNvPicPr>
            <a:picLocks noChangeAspect="1"/>
          </p:cNvPicPr>
          <p:nvPr userDrawn="1"/>
        </p:nvPicPr>
        <p:blipFill>
          <a:blip r:embed="rId2" cstate="print"/>
          <a:srcRect t="11152" b="18217"/>
          <a:stretch>
            <a:fillRect/>
          </a:stretch>
        </p:blipFill>
        <p:spPr>
          <a:xfrm>
            <a:off x="7467600" y="3200400"/>
            <a:ext cx="1447800" cy="1447800"/>
          </a:xfrm>
          <a:prstGeom prst="rect">
            <a:avLst/>
          </a:prstGeom>
        </p:spPr>
      </p:pic>
      <p:sp>
        <p:nvSpPr>
          <p:cNvPr id="10" name="Date Placeholder 2"/>
          <p:cNvSpPr>
            <a:spLocks noGrp="1"/>
          </p:cNvSpPr>
          <p:nvPr>
            <p:ph type="dt" sz="half" idx="10"/>
          </p:nvPr>
        </p:nvSpPr>
        <p:spPr>
          <a:xfrm>
            <a:off x="0" y="6613525"/>
            <a:ext cx="1524000" cy="244475"/>
          </a:xfrm>
          <a:prstGeom prst="rect">
            <a:avLst/>
          </a:prstGeom>
        </p:spPr>
        <p:txBody>
          <a:bodyPr/>
          <a:lstStyle>
            <a:lvl1pPr>
              <a:defRPr/>
            </a:lvl1pPr>
          </a:lstStyle>
          <a:p>
            <a:pPr>
              <a:defRPr/>
            </a:pPr>
            <a:fld id="{DD3381C6-8B08-4739-BBAF-80896156245B}" type="datetimeFigureOut">
              <a:rPr lang="en-US"/>
              <a:pPr>
                <a:defRPr/>
              </a:pPr>
              <a:t>7/22/2013</a:t>
            </a:fld>
            <a:endParaRPr lang="en-US"/>
          </a:p>
        </p:txBody>
      </p:sp>
      <p:sp>
        <p:nvSpPr>
          <p:cNvPr id="11" name="Footer Placeholder 3"/>
          <p:cNvSpPr>
            <a:spLocks noGrp="1"/>
          </p:cNvSpPr>
          <p:nvPr>
            <p:ph type="ftr" sz="quarter" idx="11"/>
          </p:nvPr>
        </p:nvSpPr>
        <p:spPr>
          <a:xfrm>
            <a:off x="1828800" y="6613525"/>
            <a:ext cx="4572000" cy="244475"/>
          </a:xfrm>
          <a:prstGeom prst="rect">
            <a:avLst/>
          </a:prstGeom>
        </p:spPr>
        <p:txBody>
          <a:bodyPr/>
          <a:lstStyle>
            <a:lvl1pPr>
              <a:defRPr/>
            </a:lvl1pPr>
          </a:lstStyle>
          <a:p>
            <a:pPr>
              <a:defRPr/>
            </a:pPr>
            <a:endParaRPr lang="en-US" dirty="0"/>
          </a:p>
        </p:txBody>
      </p:sp>
      <p:sp>
        <p:nvSpPr>
          <p:cNvPr id="12" name="Slide Number Placeholder 4"/>
          <p:cNvSpPr>
            <a:spLocks noGrp="1"/>
          </p:cNvSpPr>
          <p:nvPr>
            <p:ph type="sldNum" sz="quarter" idx="12"/>
          </p:nvPr>
        </p:nvSpPr>
        <p:spPr>
          <a:xfrm>
            <a:off x="6629400" y="6613525"/>
            <a:ext cx="685800" cy="244475"/>
          </a:xfrm>
          <a:prstGeom prst="rect">
            <a:avLst/>
          </a:prstGeom>
        </p:spPr>
        <p:txBody>
          <a:bodyPr/>
          <a:lstStyle>
            <a:lvl1pPr>
              <a:defRPr/>
            </a:lvl1pPr>
          </a:lstStyle>
          <a:p>
            <a:pPr>
              <a:defRPr/>
            </a:pPr>
            <a:fld id="{71E98D01-20D3-41FD-891C-0C7B72FE919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a:xfrm>
            <a:off x="0" y="6613525"/>
            <a:ext cx="1524000" cy="244475"/>
          </a:xfrm>
          <a:prstGeom prst="rect">
            <a:avLst/>
          </a:prstGeom>
        </p:spPr>
        <p:txBody>
          <a:bodyPr/>
          <a:lstStyle>
            <a:lvl1pPr>
              <a:defRPr/>
            </a:lvl1pPr>
          </a:lstStyle>
          <a:p>
            <a:pPr>
              <a:defRPr/>
            </a:pPr>
            <a:fld id="{DD3381C6-8B08-4739-BBAF-80896156245B}" type="datetimeFigureOut">
              <a:rPr lang="en-US"/>
              <a:pPr>
                <a:defRPr/>
              </a:pPr>
              <a:t>7/22/2013</a:t>
            </a:fld>
            <a:endParaRPr lang="en-US"/>
          </a:p>
        </p:txBody>
      </p:sp>
      <p:sp>
        <p:nvSpPr>
          <p:cNvPr id="5" name="Footer Placeholder 3"/>
          <p:cNvSpPr>
            <a:spLocks noGrp="1"/>
          </p:cNvSpPr>
          <p:nvPr>
            <p:ph type="ftr" sz="quarter" idx="11"/>
          </p:nvPr>
        </p:nvSpPr>
        <p:spPr>
          <a:xfrm>
            <a:off x="1828800" y="6613525"/>
            <a:ext cx="4572000" cy="244475"/>
          </a:xfrm>
          <a:prstGeom prst="rect">
            <a:avLst/>
          </a:prstGeom>
        </p:spPr>
        <p:txBody>
          <a:bodyPr/>
          <a:lstStyle>
            <a:lvl1pPr>
              <a:defRPr/>
            </a:lvl1pPr>
          </a:lstStyle>
          <a:p>
            <a:pPr>
              <a:defRPr/>
            </a:pPr>
            <a:endParaRPr lang="en-US" dirty="0"/>
          </a:p>
        </p:txBody>
      </p:sp>
      <p:sp>
        <p:nvSpPr>
          <p:cNvPr id="6" name="Slide Number Placeholder 4"/>
          <p:cNvSpPr>
            <a:spLocks noGrp="1"/>
          </p:cNvSpPr>
          <p:nvPr>
            <p:ph type="sldNum" sz="quarter" idx="12"/>
          </p:nvPr>
        </p:nvSpPr>
        <p:spPr>
          <a:xfrm>
            <a:off x="6629400" y="6613525"/>
            <a:ext cx="685800" cy="244475"/>
          </a:xfrm>
          <a:prstGeom prst="rect">
            <a:avLst/>
          </a:prstGeom>
        </p:spPr>
        <p:txBody>
          <a:bodyPr/>
          <a:lstStyle>
            <a:lvl1pPr>
              <a:defRPr/>
            </a:lvl1pPr>
          </a:lstStyle>
          <a:p>
            <a:pPr>
              <a:defRPr/>
            </a:pPr>
            <a:fld id="{71E98D01-20D3-41FD-891C-0C7B72FE91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457200" y="6735762"/>
            <a:ext cx="2133600" cy="244475"/>
          </a:xfrm>
          <a:prstGeom prst="rect">
            <a:avLst/>
          </a:prstGeom>
        </p:spPr>
        <p:txBody>
          <a:bodyPr/>
          <a:lstStyle>
            <a:lvl1pPr>
              <a:defRPr/>
            </a:lvl1pPr>
          </a:lstStyle>
          <a:p>
            <a:pPr>
              <a:defRPr/>
            </a:pPr>
            <a:fld id="{3FA3B8C4-B761-4504-B164-FEAF52BDEE40}" type="datetimeFigureOut">
              <a:rPr lang="en-US"/>
              <a:pPr>
                <a:defRPr/>
              </a:pPr>
              <a:t>7/22/2013</a:t>
            </a:fld>
            <a:endParaRPr lang="en-US"/>
          </a:p>
        </p:txBody>
      </p:sp>
      <p:sp>
        <p:nvSpPr>
          <p:cNvPr id="4" name="Footer Placeholder 2"/>
          <p:cNvSpPr>
            <a:spLocks noGrp="1"/>
          </p:cNvSpPr>
          <p:nvPr>
            <p:ph type="ftr" sz="quarter" idx="11"/>
          </p:nvPr>
        </p:nvSpPr>
        <p:spPr>
          <a:xfrm>
            <a:off x="3124200" y="6735762"/>
            <a:ext cx="2895600" cy="244475"/>
          </a:xfrm>
          <a:prstGeom prst="rect">
            <a:avLst/>
          </a:prstGeom>
        </p:spPr>
        <p:txBody>
          <a:bodyPr/>
          <a:lstStyle>
            <a:lvl1pPr>
              <a:defRPr/>
            </a:lvl1pPr>
          </a:lstStyle>
          <a:p>
            <a:pPr>
              <a:defRPr/>
            </a:pPr>
            <a:endParaRPr lang="en-US"/>
          </a:p>
        </p:txBody>
      </p:sp>
      <p:sp>
        <p:nvSpPr>
          <p:cNvPr id="5" name="Slide Number Placeholder 3"/>
          <p:cNvSpPr>
            <a:spLocks noGrp="1"/>
          </p:cNvSpPr>
          <p:nvPr>
            <p:ph type="sldNum" sz="quarter" idx="12"/>
          </p:nvPr>
        </p:nvSpPr>
        <p:spPr>
          <a:xfrm>
            <a:off x="6629400" y="6735762"/>
            <a:ext cx="2133600" cy="244475"/>
          </a:xfrm>
          <a:prstGeom prst="rect">
            <a:avLst/>
          </a:prstGeom>
        </p:spPr>
        <p:txBody>
          <a:bodyPr/>
          <a:lstStyle>
            <a:lvl1pPr>
              <a:defRPr/>
            </a:lvl1pPr>
          </a:lstStyle>
          <a:p>
            <a:pPr>
              <a:defRPr/>
            </a:pPr>
            <a:fld id="{D4CC229D-F029-4495-B4A8-712F09BC3B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gi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219200" y="609600"/>
            <a:ext cx="77724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676400"/>
            <a:ext cx="72390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pPr>
                <a:defRPr/>
              </a:pPr>
              <a:t>7/22/2013</a:t>
            </a:fld>
            <a:endParaRPr lang="en-US" dirty="0"/>
          </a:p>
        </p:txBody>
      </p:sp>
      <p:sp>
        <p:nvSpPr>
          <p:cNvPr id="13"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p>
        </p:txBody>
      </p:sp>
      <p:sp>
        <p:nvSpPr>
          <p:cNvPr id="14"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pPr>
                <a:defRPr/>
              </a:pPr>
              <a:t>‹#›</a:t>
            </a:fld>
            <a:endParaRPr lang="en-US" dirty="0"/>
          </a:p>
        </p:txBody>
      </p:sp>
      <p:cxnSp>
        <p:nvCxnSpPr>
          <p:cNvPr id="16" name="Straight Connector 15"/>
          <p:cNvCxnSpPr/>
          <p:nvPr/>
        </p:nvCxnSpPr>
        <p:spPr>
          <a:xfrm>
            <a:off x="1219200" y="1600200"/>
            <a:ext cx="7696200"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squares3.gif"/>
          <p:cNvPicPr>
            <a:picLocks noChangeAspect="1"/>
          </p:cNvPicPr>
          <p:nvPr/>
        </p:nvPicPr>
        <p:blipFill>
          <a:blip r:embed="rId18" cstate="print"/>
          <a:stretch>
            <a:fillRect/>
          </a:stretch>
        </p:blipFill>
        <p:spPr>
          <a:xfrm>
            <a:off x="7376292" y="5120640"/>
            <a:ext cx="1767708" cy="1737360"/>
          </a:xfrm>
          <a:prstGeom prst="rect">
            <a:avLst/>
          </a:prstGeom>
        </p:spPr>
      </p:pic>
      <p:pic>
        <p:nvPicPr>
          <p:cNvPr id="17" name="Picture 16" descr="squares3.gif"/>
          <p:cNvPicPr>
            <a:picLocks noChangeAspect="1"/>
          </p:cNvPicPr>
          <p:nvPr/>
        </p:nvPicPr>
        <p:blipFill>
          <a:blip r:embed="rId18" cstate="print"/>
          <a:stretch>
            <a:fillRect/>
          </a:stretch>
        </p:blipFill>
        <p:spPr>
          <a:xfrm rot="10800000">
            <a:off x="0" y="0"/>
            <a:ext cx="1767708" cy="1737360"/>
          </a:xfrm>
          <a:prstGeom prst="rect">
            <a:avLst/>
          </a:prstGeom>
        </p:spPr>
      </p:pic>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9" r:id="rId10"/>
    <p:sldLayoutId id="2147484010" r:id="rId11"/>
    <p:sldLayoutId id="2147484012" r:id="rId12"/>
    <p:sldLayoutId id="2147484013" r:id="rId13"/>
    <p:sldLayoutId id="2147484014" r:id="rId14"/>
    <p:sldLayoutId id="2147484015" r:id="rId15"/>
    <p:sldLayoutId id="2147484016" r:id="rId1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219200" y="609600"/>
            <a:ext cx="77724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676400"/>
            <a:ext cx="72390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Date Placeholder 2"/>
          <p:cNvSpPr>
            <a:spLocks noGrp="1"/>
          </p:cNvSpPr>
          <p:nvPr>
            <p:ph type="dt" sz="half" idx="2"/>
          </p:nvPr>
        </p:nvSpPr>
        <p:spPr>
          <a:xfrm>
            <a:off x="0" y="6613525"/>
            <a:ext cx="1524000" cy="244475"/>
          </a:xfrm>
          <a:prstGeom prst="rect">
            <a:avLst/>
          </a:prstGeom>
        </p:spPr>
        <p:txBody>
          <a:bodyPr/>
          <a:lstStyle>
            <a:lvl1pPr>
              <a:defRPr sz="1100"/>
            </a:lvl1pPr>
          </a:lstStyle>
          <a:p>
            <a:pPr>
              <a:defRPr/>
            </a:pPr>
            <a:fld id="{DD3381C6-8B08-4739-BBAF-80896156245B}" type="datetimeFigureOut">
              <a:rPr lang="en-US" smtClean="0">
                <a:solidFill>
                  <a:prstClr val="black"/>
                </a:solidFill>
              </a:rPr>
              <a:pPr>
                <a:defRPr/>
              </a:pPr>
              <a:t>7/22/2013</a:t>
            </a:fld>
            <a:endParaRPr lang="en-US" dirty="0">
              <a:solidFill>
                <a:prstClr val="black"/>
              </a:solidFill>
            </a:endParaRPr>
          </a:p>
        </p:txBody>
      </p:sp>
      <p:sp>
        <p:nvSpPr>
          <p:cNvPr id="13" name="Footer Placeholder 3"/>
          <p:cNvSpPr>
            <a:spLocks noGrp="1"/>
          </p:cNvSpPr>
          <p:nvPr>
            <p:ph type="ftr" sz="quarter" idx="3"/>
          </p:nvPr>
        </p:nvSpPr>
        <p:spPr>
          <a:xfrm>
            <a:off x="1828800" y="6613525"/>
            <a:ext cx="4572000" cy="244475"/>
          </a:xfrm>
          <a:prstGeom prst="rect">
            <a:avLst/>
          </a:prstGeom>
        </p:spPr>
        <p:txBody>
          <a:bodyPr/>
          <a:lstStyle>
            <a:lvl1pPr>
              <a:defRPr sz="1100"/>
            </a:lvl1pPr>
          </a:lstStyle>
          <a:p>
            <a:pPr>
              <a:defRPr/>
            </a:pPr>
            <a:endParaRPr lang="en-US" dirty="0">
              <a:solidFill>
                <a:prstClr val="black"/>
              </a:solidFill>
            </a:endParaRPr>
          </a:p>
        </p:txBody>
      </p:sp>
      <p:sp>
        <p:nvSpPr>
          <p:cNvPr id="14" name="Slide Number Placeholder 4"/>
          <p:cNvSpPr>
            <a:spLocks noGrp="1"/>
          </p:cNvSpPr>
          <p:nvPr>
            <p:ph type="sldNum" sz="quarter" idx="4"/>
          </p:nvPr>
        </p:nvSpPr>
        <p:spPr>
          <a:xfrm>
            <a:off x="6629400" y="6613525"/>
            <a:ext cx="685800" cy="244475"/>
          </a:xfrm>
          <a:prstGeom prst="rect">
            <a:avLst/>
          </a:prstGeom>
        </p:spPr>
        <p:txBody>
          <a:bodyPr/>
          <a:lstStyle>
            <a:lvl1pPr>
              <a:defRPr sz="1100"/>
            </a:lvl1pPr>
          </a:lstStyle>
          <a:p>
            <a:pPr>
              <a:defRPr/>
            </a:pPr>
            <a:fld id="{71E98D01-20D3-41FD-891C-0C7B72FE9192}" type="slidenum">
              <a:rPr lang="en-US" smtClean="0">
                <a:solidFill>
                  <a:prstClr val="black"/>
                </a:solidFill>
              </a:rPr>
              <a:pPr>
                <a:defRPr/>
              </a:pPr>
              <a:t>‹#›</a:t>
            </a:fld>
            <a:endParaRPr lang="en-US" dirty="0">
              <a:solidFill>
                <a:prstClr val="black"/>
              </a:solidFill>
            </a:endParaRPr>
          </a:p>
        </p:txBody>
      </p:sp>
      <p:cxnSp>
        <p:nvCxnSpPr>
          <p:cNvPr id="16" name="Straight Connector 15"/>
          <p:cNvCxnSpPr/>
          <p:nvPr userDrawn="1"/>
        </p:nvCxnSpPr>
        <p:spPr>
          <a:xfrm>
            <a:off x="1219200" y="1600200"/>
            <a:ext cx="7696200"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squares3.gif"/>
          <p:cNvPicPr>
            <a:picLocks noChangeAspect="1"/>
          </p:cNvPicPr>
          <p:nvPr userDrawn="1"/>
        </p:nvPicPr>
        <p:blipFill>
          <a:blip r:embed="rId18" cstate="print"/>
          <a:stretch>
            <a:fillRect/>
          </a:stretch>
        </p:blipFill>
        <p:spPr>
          <a:xfrm>
            <a:off x="7376292" y="5120640"/>
            <a:ext cx="1767708" cy="1737360"/>
          </a:xfrm>
          <a:prstGeom prst="rect">
            <a:avLst/>
          </a:prstGeom>
        </p:spPr>
      </p:pic>
      <p:pic>
        <p:nvPicPr>
          <p:cNvPr id="17" name="Picture 16" descr="squares3.gif"/>
          <p:cNvPicPr>
            <a:picLocks noChangeAspect="1"/>
          </p:cNvPicPr>
          <p:nvPr userDrawn="1"/>
        </p:nvPicPr>
        <p:blipFill>
          <a:blip r:embed="rId18" cstate="print"/>
          <a:stretch>
            <a:fillRect/>
          </a:stretch>
        </p:blipFill>
        <p:spPr>
          <a:xfrm rot="10800000">
            <a:off x="0" y="0"/>
            <a:ext cx="1767708" cy="1737360"/>
          </a:xfrm>
          <a:prstGeom prst="rect">
            <a:avLst/>
          </a:prstGeom>
        </p:spPr>
      </p:pic>
    </p:spTree>
    <p:extLst>
      <p:ext uri="{BB962C8B-B14F-4D97-AF65-F5344CB8AC3E}">
        <p14:creationId xmlns:p14="http://schemas.microsoft.com/office/powerpoint/2010/main" val="1348707237"/>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 id="2147484031" r:id="rId14"/>
    <p:sldLayoutId id="2147484032" r:id="rId15"/>
    <p:sldLayoutId id="2147484033" r:id="rId1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Hillary.Tabor@ed.gov"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hyperlink" Target="mailto:Anne.Lucas@unc.edu" TargetMode="External"/><Relationship Id="rId5" Type="http://schemas.openxmlformats.org/officeDocument/2006/relationships/hyperlink" Target="mailto:Joicey.Hurth@unc.edu" TargetMode="External"/><Relationship Id="rId4" Type="http://schemas.openxmlformats.org/officeDocument/2006/relationships/hyperlink" Target="mailto:Rhonda.Spence@ed.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ctrTitle"/>
          </p:nvPr>
        </p:nvSpPr>
        <p:spPr>
          <a:xfrm>
            <a:off x="457200" y="2209800"/>
            <a:ext cx="8001000" cy="2209800"/>
          </a:xfrm>
        </p:spPr>
        <p:txBody>
          <a:bodyPr>
            <a:normAutofit/>
          </a:bodyPr>
          <a:lstStyle/>
          <a:p>
            <a:r>
              <a:rPr lang="en-US" b="1" dirty="0"/>
              <a:t>Part C Regulatory Changes to Parent Rights, Safeguards and Consent: Implications for Families</a:t>
            </a:r>
            <a:endParaRPr lang="en-US" dirty="0" smtClean="0"/>
          </a:p>
        </p:txBody>
      </p:sp>
      <p:sp>
        <p:nvSpPr>
          <p:cNvPr id="4" name="Subtitle 2"/>
          <p:cNvSpPr txBox="1">
            <a:spLocks/>
          </p:cNvSpPr>
          <p:nvPr/>
        </p:nvSpPr>
        <p:spPr>
          <a:xfrm>
            <a:off x="533400" y="4419600"/>
            <a:ext cx="8001000" cy="2133600"/>
          </a:xfrm>
          <a:prstGeom prst="rect">
            <a:avLst/>
          </a:prstGeo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2400" dirty="0" err="1">
                <a:solidFill>
                  <a:schemeClr val="tx1"/>
                </a:solidFill>
              </a:rPr>
              <a:t>Joicey</a:t>
            </a:r>
            <a:r>
              <a:rPr lang="en-US" sz="2400" dirty="0">
                <a:solidFill>
                  <a:schemeClr val="tx1"/>
                </a:solidFill>
              </a:rPr>
              <a:t> Hurth, NECTAC/NERRC</a:t>
            </a:r>
          </a:p>
          <a:p>
            <a:r>
              <a:rPr lang="en-US" sz="2400" dirty="0">
                <a:solidFill>
                  <a:schemeClr val="tx1"/>
                </a:solidFill>
              </a:rPr>
              <a:t>Anne Lucas, NECTAC/WRRC </a:t>
            </a:r>
          </a:p>
          <a:p>
            <a:r>
              <a:rPr lang="en-US" sz="2400" dirty="0">
                <a:solidFill>
                  <a:schemeClr val="tx1"/>
                </a:solidFill>
              </a:rPr>
              <a:t>Rhonda Spence, OSEP</a:t>
            </a:r>
          </a:p>
          <a:p>
            <a:r>
              <a:rPr lang="en-US" sz="2400" dirty="0">
                <a:solidFill>
                  <a:schemeClr val="tx1"/>
                </a:solidFill>
              </a:rPr>
              <a:t>Hillary Tabor, OSEP</a:t>
            </a:r>
          </a:p>
        </p:txBody>
      </p:sp>
    </p:spTree>
    <p:extLst>
      <p:ext uri="{BB962C8B-B14F-4D97-AF65-F5344CB8AC3E}">
        <p14:creationId xmlns:p14="http://schemas.microsoft.com/office/powerpoint/2010/main" val="992570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772400" cy="792163"/>
          </a:xfrm>
        </p:spPr>
        <p:txBody>
          <a:bodyPr>
            <a:normAutofit fontScale="90000"/>
          </a:bodyPr>
          <a:lstStyle/>
          <a:p>
            <a:r>
              <a:rPr lang="en-US" dirty="0" smtClean="0">
                <a:solidFill>
                  <a:schemeClr val="tx2"/>
                </a:solidFill>
              </a:rPr>
              <a:t>Prior Written Notice—Definition</a:t>
            </a:r>
            <a:r>
              <a:rPr lang="en-US" dirty="0">
                <a:solidFill>
                  <a:schemeClr val="tx2"/>
                </a:solidFill>
              </a:rPr>
              <a:t/>
            </a:r>
            <a:br>
              <a:rPr lang="en-US" dirty="0">
                <a:solidFill>
                  <a:schemeClr val="tx2"/>
                </a:solidFill>
              </a:rPr>
            </a:br>
            <a:r>
              <a:rPr lang="en-US" dirty="0" smtClean="0">
                <a:solidFill>
                  <a:schemeClr val="tx2"/>
                </a:solidFill>
              </a:rPr>
              <a:t>§303.421</a:t>
            </a:r>
            <a:endParaRPr lang="en-US" dirty="0">
              <a:solidFill>
                <a:schemeClr val="tx2"/>
              </a:solidFill>
            </a:endParaRPr>
          </a:p>
        </p:txBody>
      </p:sp>
      <p:sp>
        <p:nvSpPr>
          <p:cNvPr id="3" name="Content Placeholder 2"/>
          <p:cNvSpPr>
            <a:spLocks noGrp="1"/>
          </p:cNvSpPr>
          <p:nvPr>
            <p:ph idx="1"/>
          </p:nvPr>
        </p:nvSpPr>
        <p:spPr>
          <a:xfrm>
            <a:off x="457200" y="1600200"/>
            <a:ext cx="8458200" cy="4648200"/>
          </a:xfrm>
        </p:spPr>
        <p:txBody>
          <a:bodyPr>
            <a:noAutofit/>
          </a:bodyPr>
          <a:lstStyle/>
          <a:p>
            <a:r>
              <a:rPr lang="en-US" sz="2600" dirty="0" smtClean="0"/>
              <a:t>Prior written notice must be provided to parents a reasonable time before LA or EIS provider proposes, or refuses, to initiate or change the identification, evaluation or placement of child or the provision of EI services</a:t>
            </a:r>
          </a:p>
          <a:p>
            <a:r>
              <a:rPr lang="en-US" sz="2600" dirty="0" smtClean="0"/>
              <a:t>Content of notice must inform parents of the action being proposed or refused, the reasons for the action, and all procedural safeguards</a:t>
            </a:r>
          </a:p>
          <a:p>
            <a:r>
              <a:rPr lang="en-US" sz="2600" dirty="0" smtClean="0"/>
              <a:t>Prior notice must be written in language understandable to general public and be provided in native language of parent or other mode of communication used by parent unless clearly not feasible to do so</a:t>
            </a: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solidFill>
              </a:rPr>
              <a:t>IFSP Meeting Notice</a:t>
            </a:r>
            <a:br>
              <a:rPr lang="en-US" sz="4000" dirty="0" smtClean="0">
                <a:solidFill>
                  <a:schemeClr val="tx2"/>
                </a:solidFill>
              </a:rPr>
            </a:br>
            <a:r>
              <a:rPr lang="en-US" sz="4000" dirty="0" smtClean="0">
                <a:solidFill>
                  <a:schemeClr val="tx2"/>
                </a:solidFill>
              </a:rPr>
              <a:t>§303.342(d)(2)</a:t>
            </a:r>
            <a:endParaRPr lang="en-US" sz="4000" dirty="0">
              <a:solidFill>
                <a:schemeClr val="tx2"/>
              </a:solidFill>
            </a:endParaRPr>
          </a:p>
        </p:txBody>
      </p:sp>
      <p:sp>
        <p:nvSpPr>
          <p:cNvPr id="3" name="Content Placeholder 2"/>
          <p:cNvSpPr>
            <a:spLocks noGrp="1"/>
          </p:cNvSpPr>
          <p:nvPr>
            <p:ph idx="1"/>
          </p:nvPr>
        </p:nvSpPr>
        <p:spPr>
          <a:xfrm>
            <a:off x="457200" y="1600200"/>
            <a:ext cx="8077200" cy="4525963"/>
          </a:xfrm>
        </p:spPr>
        <p:txBody>
          <a:bodyPr/>
          <a:lstStyle/>
          <a:p>
            <a:r>
              <a:rPr lang="en-US" dirty="0" smtClean="0"/>
              <a:t>IFSP meeting arrangements must be made with, and written notice provided to, the family and other participants early enough before the meeting date to ensure that they will be able to attend</a:t>
            </a:r>
            <a:endParaRPr lang="en-US" dirty="0"/>
          </a:p>
        </p:txBody>
      </p:sp>
      <p:pic>
        <p:nvPicPr>
          <p:cNvPr id="4" name="Picture 8" descr="kids.jpg"/>
          <p:cNvPicPr>
            <a:picLocks noChangeAspect="1"/>
          </p:cNvPicPr>
          <p:nvPr/>
        </p:nvPicPr>
        <p:blipFill>
          <a:blip r:embed="rId3" cstate="print"/>
          <a:srcRect b="20238"/>
          <a:stretch>
            <a:fillRect/>
          </a:stretch>
        </p:blipFill>
        <p:spPr bwMode="auto">
          <a:xfrm>
            <a:off x="3200400" y="4096021"/>
            <a:ext cx="2057400" cy="24571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8135DB2-E0BB-4809-A3D1-16EC57C48F08}" type="slidenum">
              <a:rPr lang="en-US" smtClean="0">
                <a:latin typeface="Garamond" charset="0"/>
              </a:rPr>
              <a:pPr eaLnBrk="1" hangingPunct="1"/>
              <a:t>12</a:t>
            </a:fld>
            <a:endParaRPr lang="en-US" smtClean="0">
              <a:latin typeface="Garamond" charset="0"/>
            </a:endParaRPr>
          </a:p>
        </p:txBody>
      </p:sp>
      <p:sp>
        <p:nvSpPr>
          <p:cNvPr id="39940" name="TextBox 2"/>
          <p:cNvSpPr txBox="1">
            <a:spLocks noChangeArrowheads="1"/>
          </p:cNvSpPr>
          <p:nvPr/>
        </p:nvSpPr>
        <p:spPr bwMode="auto">
          <a:xfrm>
            <a:off x="1752600" y="6248400"/>
            <a:ext cx="502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600">
              <a:solidFill>
                <a:srgbClr val="7F7F7F"/>
              </a:solidFill>
              <a:latin typeface="Calibri" charset="0"/>
            </a:endParaRPr>
          </a:p>
        </p:txBody>
      </p:sp>
      <p:sp>
        <p:nvSpPr>
          <p:cNvPr id="39941" name="Title 10"/>
          <p:cNvSpPr>
            <a:spLocks noGrp="1"/>
          </p:cNvSpPr>
          <p:nvPr>
            <p:ph type="title" idx="4294967295"/>
          </p:nvPr>
        </p:nvSpPr>
        <p:spPr>
          <a:xfrm>
            <a:off x="762000" y="304800"/>
            <a:ext cx="7924800" cy="1143000"/>
          </a:xfrm>
        </p:spPr>
        <p:txBody>
          <a:bodyPr anchor="ctr">
            <a:normAutofit fontScale="90000"/>
          </a:bodyPr>
          <a:lstStyle/>
          <a:p>
            <a:pPr eaLnBrk="1" hangingPunct="1"/>
            <a:r>
              <a:rPr lang="en-US" dirty="0" smtClean="0">
                <a:solidFill>
                  <a:schemeClr val="tx2"/>
                </a:solidFill>
              </a:rPr>
              <a:t>Parental Consent and Notice</a:t>
            </a:r>
            <a:br>
              <a:rPr lang="en-US" dirty="0" smtClean="0">
                <a:solidFill>
                  <a:schemeClr val="tx2"/>
                </a:solidFill>
              </a:rPr>
            </a:br>
            <a:r>
              <a:rPr lang="en-US" dirty="0" smtClean="0">
                <a:solidFill>
                  <a:schemeClr val="tx2"/>
                </a:solidFill>
              </a:rPr>
              <a:t>§303.420</a:t>
            </a:r>
          </a:p>
        </p:txBody>
      </p:sp>
      <p:sp>
        <p:nvSpPr>
          <p:cNvPr id="39942" name="Content Placeholder 11"/>
          <p:cNvSpPr>
            <a:spLocks noGrp="1"/>
          </p:cNvSpPr>
          <p:nvPr>
            <p:ph idx="4294967295"/>
          </p:nvPr>
        </p:nvSpPr>
        <p:spPr>
          <a:xfrm>
            <a:off x="533400" y="1570037"/>
            <a:ext cx="8153400" cy="4906963"/>
          </a:xfrm>
        </p:spPr>
        <p:txBody>
          <a:bodyPr/>
          <a:lstStyle/>
          <a:p>
            <a:pPr eaLnBrk="1" hangingPunct="1">
              <a:buFontTx/>
              <a:buChar char="•"/>
            </a:pPr>
            <a:r>
              <a:rPr lang="en-US" sz="2800" dirty="0" smtClean="0"/>
              <a:t>Clarifies parental consent required before:</a:t>
            </a:r>
          </a:p>
          <a:p>
            <a:pPr lvl="1" eaLnBrk="1" hangingPunct="1">
              <a:buFontTx/>
              <a:buChar char="•"/>
            </a:pPr>
            <a:r>
              <a:rPr lang="en-US" dirty="0" smtClean="0"/>
              <a:t>Administering screening (§303.320)</a:t>
            </a:r>
          </a:p>
          <a:p>
            <a:pPr lvl="1" eaLnBrk="1" hangingPunct="1">
              <a:buFontTx/>
              <a:buChar char="•"/>
            </a:pPr>
            <a:r>
              <a:rPr lang="en-US" dirty="0" smtClean="0"/>
              <a:t>All evaluations and assessments</a:t>
            </a:r>
          </a:p>
          <a:p>
            <a:pPr lvl="1" eaLnBrk="1" hangingPunct="1">
              <a:buFontTx/>
              <a:buChar char="•"/>
            </a:pPr>
            <a:r>
              <a:rPr lang="en-US" dirty="0" smtClean="0"/>
              <a:t>Providing early intervention services</a:t>
            </a:r>
          </a:p>
          <a:p>
            <a:pPr lvl="1" eaLnBrk="1" hangingPunct="1">
              <a:buFontTx/>
              <a:buChar char="•"/>
            </a:pPr>
            <a:r>
              <a:rPr lang="en-US" dirty="0"/>
              <a:t>P</a:t>
            </a:r>
            <a:r>
              <a:rPr lang="en-US" dirty="0" smtClean="0"/>
              <a:t>ublic benefits or insurance or private insurance are used, if required</a:t>
            </a:r>
          </a:p>
          <a:p>
            <a:pPr lvl="1" eaLnBrk="1" hangingPunct="1">
              <a:buFontTx/>
              <a:buChar char="•"/>
            </a:pPr>
            <a:r>
              <a:rPr lang="en-US" dirty="0" smtClean="0"/>
              <a:t>Disclosure of personally identifiable information</a:t>
            </a:r>
          </a:p>
          <a:p>
            <a:pPr eaLnBrk="1" hangingPunct="1">
              <a:buFontTx/>
              <a:buChar char="•"/>
            </a:pPr>
            <a:r>
              <a:rPr lang="en-US" sz="2800" dirty="0" smtClean="0"/>
              <a:t>May not use hearing procedures to challenge parent’s refusal to provide consent (now      including consent to evaluation)</a:t>
            </a:r>
          </a:p>
        </p:txBody>
      </p:sp>
      <p:sp>
        <p:nvSpPr>
          <p:cNvPr id="39943" name="Slide Number Placeholder 6"/>
          <p:cNvSpPr txBox="1">
            <a:spLocks noGrp="1"/>
          </p:cNvSpPr>
          <p:nvPr/>
        </p:nvSpPr>
        <p:spPr bwMode="auto">
          <a:xfrm>
            <a:off x="65532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7ECC710-EA92-4B91-94CC-B4453C33551C}" type="slidenum">
              <a:rPr lang="en-US" sz="1200">
                <a:solidFill>
                  <a:srgbClr val="898989"/>
                </a:solidFill>
              </a:rPr>
              <a:pPr algn="r" eaLnBrk="1" hangingPunct="1"/>
              <a:t>12</a:t>
            </a:fld>
            <a:endParaRPr lang="en-US" sz="1200">
              <a:solidFill>
                <a:srgbClr val="898989"/>
              </a:solidFill>
            </a:endParaRPr>
          </a:p>
        </p:txBody>
      </p:sp>
    </p:spTree>
    <p:extLst>
      <p:ext uri="{BB962C8B-B14F-4D97-AF65-F5344CB8AC3E}">
        <p14:creationId xmlns:p14="http://schemas.microsoft.com/office/powerpoint/2010/main" val="2894869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0AF99F-E19B-4062-97D2-40BAE8251FBB}" type="slidenum">
              <a:rPr lang="en-US" smtClean="0">
                <a:latin typeface="Garamond" charset="0"/>
              </a:rPr>
              <a:pPr eaLnBrk="1" hangingPunct="1"/>
              <a:t>13</a:t>
            </a:fld>
            <a:endParaRPr lang="en-US" smtClean="0">
              <a:latin typeface="Garamond" charset="0"/>
            </a:endParaRPr>
          </a:p>
        </p:txBody>
      </p:sp>
      <p:sp>
        <p:nvSpPr>
          <p:cNvPr id="40963" name="Rectangle 2"/>
          <p:cNvSpPr>
            <a:spLocks noGrp="1" noChangeArrowheads="1"/>
          </p:cNvSpPr>
          <p:nvPr>
            <p:ph type="title"/>
          </p:nvPr>
        </p:nvSpPr>
        <p:spPr>
          <a:xfrm>
            <a:off x="1219200" y="533400"/>
            <a:ext cx="7772400" cy="792163"/>
          </a:xfrm>
        </p:spPr>
        <p:txBody>
          <a:bodyPr>
            <a:normAutofit fontScale="90000"/>
          </a:bodyPr>
          <a:lstStyle/>
          <a:p>
            <a:pPr eaLnBrk="1" hangingPunct="1"/>
            <a:r>
              <a:rPr lang="en-US" dirty="0" smtClean="0">
                <a:solidFill>
                  <a:schemeClr val="tx2"/>
                </a:solidFill>
              </a:rPr>
              <a:t>Determination Child Is Not Eligible</a:t>
            </a:r>
            <a:br>
              <a:rPr lang="en-US" dirty="0" smtClean="0">
                <a:solidFill>
                  <a:schemeClr val="tx2"/>
                </a:solidFill>
              </a:rPr>
            </a:br>
            <a:r>
              <a:rPr lang="en-US" dirty="0" smtClean="0">
                <a:solidFill>
                  <a:schemeClr val="tx2"/>
                </a:solidFill>
              </a:rPr>
              <a:t>§303.322</a:t>
            </a:r>
          </a:p>
        </p:txBody>
      </p:sp>
      <p:sp>
        <p:nvSpPr>
          <p:cNvPr id="40964" name="Rectangle 3"/>
          <p:cNvSpPr>
            <a:spLocks noGrp="1" noChangeArrowheads="1"/>
          </p:cNvSpPr>
          <p:nvPr>
            <p:ph type="body" idx="1"/>
          </p:nvPr>
        </p:nvSpPr>
        <p:spPr>
          <a:xfrm>
            <a:off x="609600" y="1600200"/>
            <a:ext cx="8001000" cy="4525963"/>
          </a:xfrm>
        </p:spPr>
        <p:txBody>
          <a:bodyPr>
            <a:normAutofit lnSpcReduction="10000"/>
          </a:bodyPr>
          <a:lstStyle/>
          <a:p>
            <a:pPr eaLnBrk="1" hangingPunct="1">
              <a:lnSpc>
                <a:spcPct val="90000"/>
              </a:lnSpc>
            </a:pPr>
            <a:r>
              <a:rPr lang="en-US" dirty="0" smtClean="0"/>
              <a:t>“If, based on the evaluation… the lead agency determines that</a:t>
            </a:r>
            <a:r>
              <a:rPr lang="en-US" b="1" dirty="0" smtClean="0"/>
              <a:t> </a:t>
            </a:r>
            <a:r>
              <a:rPr lang="en-US" u="sng" dirty="0" smtClean="0"/>
              <a:t>a child is not eligible </a:t>
            </a:r>
            <a:r>
              <a:rPr lang="en-US" dirty="0" smtClean="0"/>
              <a:t>under this part, the lead agency </a:t>
            </a:r>
            <a:r>
              <a:rPr lang="en-US" u="sng" dirty="0" smtClean="0"/>
              <a:t>must provide the parent with prior written notice </a:t>
            </a:r>
            <a:r>
              <a:rPr lang="en-US" dirty="0" smtClean="0"/>
              <a:t>required in §303.421, and include in the notice information about the </a:t>
            </a:r>
            <a:r>
              <a:rPr lang="en-US" u="sng" dirty="0" smtClean="0"/>
              <a:t>parent’s right to dispute the eligibility determination </a:t>
            </a:r>
            <a:r>
              <a:rPr lang="en-US" dirty="0" smtClean="0"/>
              <a:t>through dispute resolution mechanisms under §303.430, such as requesting a due process hearing or mediation or filing a State complaint.”</a:t>
            </a:r>
          </a:p>
          <a:p>
            <a:pPr eaLnBrk="1" hangingPunct="1">
              <a:lnSpc>
                <a:spcPct val="90000"/>
              </a:lnSpc>
            </a:pPr>
            <a:endParaRPr lang="en-US" sz="2600" dirty="0" smtClean="0"/>
          </a:p>
        </p:txBody>
      </p:sp>
    </p:spTree>
    <p:extLst>
      <p:ext uri="{BB962C8B-B14F-4D97-AF65-F5344CB8AC3E}">
        <p14:creationId xmlns:p14="http://schemas.microsoft.com/office/powerpoint/2010/main" val="3540653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50FACA-2AC8-4B18-86B1-07B4D472094A}" type="slidenum">
              <a:rPr lang="en-US" smtClean="0">
                <a:latin typeface="Garamond" charset="0"/>
              </a:rPr>
              <a:pPr eaLnBrk="1" hangingPunct="1"/>
              <a:t>14</a:t>
            </a:fld>
            <a:endParaRPr lang="en-US" smtClean="0">
              <a:latin typeface="Garamond" charset="0"/>
            </a:endParaRPr>
          </a:p>
        </p:txBody>
      </p:sp>
      <p:sp>
        <p:nvSpPr>
          <p:cNvPr id="41987" name="Rectangle 2"/>
          <p:cNvSpPr>
            <a:spLocks noGrp="1" noChangeArrowheads="1"/>
          </p:cNvSpPr>
          <p:nvPr>
            <p:ph type="title"/>
          </p:nvPr>
        </p:nvSpPr>
        <p:spPr>
          <a:xfrm>
            <a:off x="1219200" y="533400"/>
            <a:ext cx="7772400" cy="792163"/>
          </a:xfrm>
        </p:spPr>
        <p:txBody>
          <a:bodyPr>
            <a:normAutofit fontScale="90000"/>
          </a:bodyPr>
          <a:lstStyle/>
          <a:p>
            <a:pPr eaLnBrk="1" hangingPunct="1"/>
            <a:r>
              <a:rPr lang="en-US" dirty="0" smtClean="0">
                <a:solidFill>
                  <a:schemeClr val="tx2"/>
                </a:solidFill>
              </a:rPr>
              <a:t>Surrogate Parent</a:t>
            </a:r>
            <a:br>
              <a:rPr lang="en-US" dirty="0" smtClean="0">
                <a:solidFill>
                  <a:schemeClr val="tx2"/>
                </a:solidFill>
              </a:rPr>
            </a:br>
            <a:r>
              <a:rPr lang="en-US" dirty="0" smtClean="0">
                <a:solidFill>
                  <a:schemeClr val="tx2"/>
                </a:solidFill>
              </a:rPr>
              <a:t>303.422</a:t>
            </a:r>
          </a:p>
        </p:txBody>
      </p:sp>
      <p:sp>
        <p:nvSpPr>
          <p:cNvPr id="41988" name="Rectangle 3"/>
          <p:cNvSpPr>
            <a:spLocks noGrp="1" noChangeArrowheads="1"/>
          </p:cNvSpPr>
          <p:nvPr>
            <p:ph type="body" idx="1"/>
          </p:nvPr>
        </p:nvSpPr>
        <p:spPr>
          <a:xfrm>
            <a:off x="457200" y="1641475"/>
            <a:ext cx="8305800" cy="4911725"/>
          </a:xfrm>
        </p:spPr>
        <p:txBody>
          <a:bodyPr/>
          <a:lstStyle/>
          <a:p>
            <a:pPr eaLnBrk="1" hangingPunct="1"/>
            <a:r>
              <a:rPr lang="en-US" sz="2800" dirty="0" smtClean="0"/>
              <a:t>For children who are wards of the State or placed in foster care, </a:t>
            </a:r>
            <a:r>
              <a:rPr lang="en-US" sz="2800" u="sng" dirty="0" smtClean="0"/>
              <a:t>the lead agency must consult </a:t>
            </a:r>
            <a:r>
              <a:rPr lang="en-US" sz="2800" dirty="0" smtClean="0"/>
              <a:t>with the public agency that has been assigned care of the child </a:t>
            </a:r>
          </a:p>
          <a:p>
            <a:pPr eaLnBrk="1" hangingPunct="1"/>
            <a:r>
              <a:rPr lang="en-US" sz="2800" dirty="0" smtClean="0"/>
              <a:t>In the case of a child who is a ward of the State, the surrogate parent may be appointed by the judge overseeing the infant or toddler’s case provided that the surrogate parent meets the requirements</a:t>
            </a:r>
          </a:p>
          <a:p>
            <a:pPr eaLnBrk="1" hangingPunct="1"/>
            <a:r>
              <a:rPr lang="en-US" sz="2800" dirty="0" smtClean="0">
                <a:solidFill>
                  <a:srgbClr val="000000"/>
                </a:solidFill>
              </a:rPr>
              <a:t>Requires lead agency to make reasonable efforts to ensure assignment of surrogate parent </a:t>
            </a:r>
            <a:r>
              <a:rPr lang="en-US" sz="2800" u="sng" dirty="0" smtClean="0"/>
              <a:t>not more   than 30 days </a:t>
            </a:r>
            <a:r>
              <a:rPr lang="en-US" sz="2800" dirty="0" smtClean="0">
                <a:solidFill>
                  <a:srgbClr val="000000"/>
                </a:solidFill>
              </a:rPr>
              <a:t>after determination child needs a surrogate parent</a:t>
            </a:r>
          </a:p>
          <a:p>
            <a:pPr eaLnBrk="1" hangingPunct="1"/>
            <a:endParaRPr lang="en-US" dirty="0" smtClean="0"/>
          </a:p>
        </p:txBody>
      </p:sp>
    </p:spTree>
    <p:extLst>
      <p:ext uri="{BB962C8B-B14F-4D97-AF65-F5344CB8AC3E}">
        <p14:creationId xmlns:p14="http://schemas.microsoft.com/office/powerpoint/2010/main" val="1971949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ABFF53-F904-4C8E-9E24-6D466C48F87A}" type="slidenum">
              <a:rPr lang="en-US" smtClean="0">
                <a:latin typeface="Garamond" charset="0"/>
              </a:rPr>
              <a:pPr eaLnBrk="1" hangingPunct="1"/>
              <a:t>15</a:t>
            </a:fld>
            <a:endParaRPr lang="en-US" smtClean="0">
              <a:latin typeface="Garamond" charset="0"/>
            </a:endParaRPr>
          </a:p>
        </p:txBody>
      </p:sp>
      <p:sp>
        <p:nvSpPr>
          <p:cNvPr id="43011" name="Rectangle 2"/>
          <p:cNvSpPr>
            <a:spLocks noGrp="1" noChangeArrowheads="1"/>
          </p:cNvSpPr>
          <p:nvPr>
            <p:ph type="title"/>
          </p:nvPr>
        </p:nvSpPr>
        <p:spPr>
          <a:xfrm>
            <a:off x="1219200" y="533400"/>
            <a:ext cx="7772400" cy="792163"/>
          </a:xfrm>
        </p:spPr>
        <p:txBody>
          <a:bodyPr>
            <a:normAutofit fontScale="90000"/>
          </a:bodyPr>
          <a:lstStyle/>
          <a:p>
            <a:pPr eaLnBrk="1" hangingPunct="1"/>
            <a:r>
              <a:rPr lang="en-US" dirty="0" smtClean="0">
                <a:solidFill>
                  <a:schemeClr val="tx2"/>
                </a:solidFill>
              </a:rPr>
              <a:t>Mediation</a:t>
            </a:r>
            <a:br>
              <a:rPr lang="en-US" dirty="0" smtClean="0">
                <a:solidFill>
                  <a:schemeClr val="tx2"/>
                </a:solidFill>
              </a:rPr>
            </a:br>
            <a:r>
              <a:rPr lang="en-US" dirty="0" smtClean="0">
                <a:solidFill>
                  <a:schemeClr val="tx2"/>
                </a:solidFill>
              </a:rPr>
              <a:t>§303.431</a:t>
            </a:r>
          </a:p>
        </p:txBody>
      </p:sp>
      <p:sp>
        <p:nvSpPr>
          <p:cNvPr id="43012" name="Rectangle 3"/>
          <p:cNvSpPr>
            <a:spLocks noGrp="1" noChangeArrowheads="1"/>
          </p:cNvSpPr>
          <p:nvPr>
            <p:ph type="body" idx="1"/>
          </p:nvPr>
        </p:nvSpPr>
        <p:spPr>
          <a:xfrm>
            <a:off x="533400" y="1600200"/>
            <a:ext cx="8001000" cy="4525963"/>
          </a:xfrm>
        </p:spPr>
        <p:txBody>
          <a:bodyPr/>
          <a:lstStyle/>
          <a:p>
            <a:pPr eaLnBrk="1" hangingPunct="1"/>
            <a:r>
              <a:rPr lang="en-US" sz="2800" dirty="0" smtClean="0"/>
              <a:t>May be requested at any time</a:t>
            </a:r>
          </a:p>
          <a:p>
            <a:pPr eaLnBrk="1" hangingPunct="1"/>
            <a:r>
              <a:rPr lang="en-US" sz="2800" dirty="0" smtClean="0"/>
              <a:t>Mediation agreement is a legally binding agreement and is enforceable in state or federal court</a:t>
            </a:r>
          </a:p>
          <a:p>
            <a:pPr eaLnBrk="1" hangingPunct="1"/>
            <a:r>
              <a:rPr lang="en-US" sz="2800" dirty="0" smtClean="0"/>
              <a:t>Agreement is signed by both the parent and a representative of the lead agency who has the authority to bind such agency</a:t>
            </a:r>
          </a:p>
          <a:p>
            <a:pPr eaLnBrk="1" hangingPunct="1"/>
            <a:endParaRPr lang="en-US" sz="2600" dirty="0" smtClean="0"/>
          </a:p>
        </p:txBody>
      </p:sp>
    </p:spTree>
    <p:extLst>
      <p:ext uri="{BB962C8B-B14F-4D97-AF65-F5344CB8AC3E}">
        <p14:creationId xmlns:p14="http://schemas.microsoft.com/office/powerpoint/2010/main" val="3703815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ABFF53-F904-4C8E-9E24-6D466C48F87A}" type="slidenum">
              <a:rPr lang="en-US" smtClean="0">
                <a:latin typeface="Garamond" charset="0"/>
              </a:rPr>
              <a:pPr eaLnBrk="1" hangingPunct="1"/>
              <a:t>16</a:t>
            </a:fld>
            <a:endParaRPr lang="en-US" smtClean="0">
              <a:latin typeface="Garamond" charset="0"/>
            </a:endParaRPr>
          </a:p>
        </p:txBody>
      </p:sp>
      <p:sp>
        <p:nvSpPr>
          <p:cNvPr id="43011" name="Rectangle 2"/>
          <p:cNvSpPr>
            <a:spLocks noGrp="1" noChangeArrowheads="1"/>
          </p:cNvSpPr>
          <p:nvPr>
            <p:ph type="title"/>
          </p:nvPr>
        </p:nvSpPr>
        <p:spPr>
          <a:xfrm>
            <a:off x="1219200" y="533400"/>
            <a:ext cx="7772400" cy="792163"/>
          </a:xfrm>
        </p:spPr>
        <p:txBody>
          <a:bodyPr>
            <a:normAutofit fontScale="90000"/>
          </a:bodyPr>
          <a:lstStyle/>
          <a:p>
            <a:pPr eaLnBrk="1" hangingPunct="1"/>
            <a:r>
              <a:rPr lang="en-US" dirty="0" smtClean="0">
                <a:solidFill>
                  <a:schemeClr val="tx2"/>
                </a:solidFill>
              </a:rPr>
              <a:t>Mediation</a:t>
            </a:r>
            <a:br>
              <a:rPr lang="en-US" dirty="0" smtClean="0">
                <a:solidFill>
                  <a:schemeClr val="tx2"/>
                </a:solidFill>
              </a:rPr>
            </a:br>
            <a:r>
              <a:rPr lang="en-US" dirty="0" smtClean="0">
                <a:solidFill>
                  <a:schemeClr val="tx2"/>
                </a:solidFill>
              </a:rPr>
              <a:t>§303.431</a:t>
            </a:r>
          </a:p>
        </p:txBody>
      </p:sp>
      <p:sp>
        <p:nvSpPr>
          <p:cNvPr id="43012" name="Rectangle 3"/>
          <p:cNvSpPr>
            <a:spLocks noGrp="1" noChangeArrowheads="1"/>
          </p:cNvSpPr>
          <p:nvPr>
            <p:ph type="body" idx="1"/>
          </p:nvPr>
        </p:nvSpPr>
        <p:spPr>
          <a:xfrm>
            <a:off x="533400" y="1600200"/>
            <a:ext cx="8001000" cy="4525963"/>
          </a:xfrm>
        </p:spPr>
        <p:txBody>
          <a:bodyPr/>
          <a:lstStyle/>
          <a:p>
            <a:pPr eaLnBrk="1" hangingPunct="1"/>
            <a:r>
              <a:rPr lang="en-US" sz="2800" dirty="0" smtClean="0"/>
              <a:t>Adds impartiality criteria for a mediator</a:t>
            </a:r>
          </a:p>
          <a:p>
            <a:pPr eaLnBrk="1" hangingPunct="1"/>
            <a:r>
              <a:rPr lang="en-US" sz="2800" dirty="0" smtClean="0"/>
              <a:t>Changes optional procedure to offer (not require) meeting to encourage mediation </a:t>
            </a:r>
          </a:p>
          <a:p>
            <a:pPr eaLnBrk="1" hangingPunct="1"/>
            <a:r>
              <a:rPr lang="en-US" sz="2800" dirty="0" smtClean="0"/>
              <a:t>Lead agency must select mediators on a random, rotational, or otherwise impartial basis</a:t>
            </a:r>
          </a:p>
          <a:p>
            <a:pPr eaLnBrk="1" hangingPunct="1"/>
            <a:endParaRPr lang="en-US" sz="2600" dirty="0" smtClean="0"/>
          </a:p>
        </p:txBody>
      </p:sp>
    </p:spTree>
    <p:extLst>
      <p:ext uri="{BB962C8B-B14F-4D97-AF65-F5344CB8AC3E}">
        <p14:creationId xmlns:p14="http://schemas.microsoft.com/office/powerpoint/2010/main" val="3336240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03F9C7-AFFA-4319-ADBF-7FAD3351BA4B}" type="slidenum">
              <a:rPr lang="en-US" smtClean="0">
                <a:latin typeface="Garamond" charset="0"/>
              </a:rPr>
              <a:pPr eaLnBrk="1" hangingPunct="1"/>
              <a:t>17</a:t>
            </a:fld>
            <a:endParaRPr lang="en-US" smtClean="0">
              <a:latin typeface="Garamond" charset="0"/>
            </a:endParaRPr>
          </a:p>
        </p:txBody>
      </p:sp>
      <p:sp>
        <p:nvSpPr>
          <p:cNvPr id="44035" name="Rectangle 2"/>
          <p:cNvSpPr>
            <a:spLocks noGrp="1" noChangeArrowheads="1"/>
          </p:cNvSpPr>
          <p:nvPr>
            <p:ph type="title"/>
          </p:nvPr>
        </p:nvSpPr>
        <p:spPr>
          <a:xfrm>
            <a:off x="1219200" y="457200"/>
            <a:ext cx="7772400" cy="792163"/>
          </a:xfrm>
        </p:spPr>
        <p:txBody>
          <a:bodyPr>
            <a:normAutofit fontScale="90000"/>
          </a:bodyPr>
          <a:lstStyle/>
          <a:p>
            <a:pPr eaLnBrk="1" hangingPunct="1"/>
            <a:r>
              <a:rPr lang="en-US" dirty="0" smtClean="0">
                <a:solidFill>
                  <a:schemeClr val="tx2"/>
                </a:solidFill>
              </a:rPr>
              <a:t>State Complaint Procedures</a:t>
            </a:r>
            <a:br>
              <a:rPr lang="en-US" dirty="0" smtClean="0">
                <a:solidFill>
                  <a:schemeClr val="tx2"/>
                </a:solidFill>
              </a:rPr>
            </a:br>
            <a:r>
              <a:rPr lang="en-US" dirty="0" smtClean="0">
                <a:solidFill>
                  <a:schemeClr val="tx2"/>
                </a:solidFill>
              </a:rPr>
              <a:t>§§303.432-303.434</a:t>
            </a:r>
          </a:p>
        </p:txBody>
      </p:sp>
      <p:sp>
        <p:nvSpPr>
          <p:cNvPr id="44036" name="Rectangle 3"/>
          <p:cNvSpPr>
            <a:spLocks noGrp="1" noChangeArrowheads="1"/>
          </p:cNvSpPr>
          <p:nvPr>
            <p:ph type="body" idx="1"/>
          </p:nvPr>
        </p:nvSpPr>
        <p:spPr>
          <a:xfrm>
            <a:off x="533400" y="1641475"/>
            <a:ext cx="8153400" cy="4835525"/>
          </a:xfrm>
        </p:spPr>
        <p:txBody>
          <a:bodyPr>
            <a:normAutofit fontScale="92500" lnSpcReduction="20000"/>
          </a:bodyPr>
          <a:lstStyle/>
          <a:p>
            <a:pPr eaLnBrk="1" hangingPunct="1"/>
            <a:r>
              <a:rPr lang="en-US" sz="3000" dirty="0" smtClean="0"/>
              <a:t>Eliminates option to have another agency investigate a complaint with subsequent lead agency review</a:t>
            </a:r>
          </a:p>
          <a:p>
            <a:pPr eaLnBrk="1" hangingPunct="1"/>
            <a:r>
              <a:rPr lang="en-US" sz="3000" dirty="0" smtClean="0"/>
              <a:t>Adds reference to compensatory services</a:t>
            </a:r>
          </a:p>
          <a:p>
            <a:pPr eaLnBrk="1" hangingPunct="1"/>
            <a:r>
              <a:rPr lang="en-US" sz="3000" dirty="0" smtClean="0"/>
              <a:t>Modifies filing deadline; only one year now</a:t>
            </a:r>
          </a:p>
          <a:p>
            <a:pPr eaLnBrk="1" hangingPunct="1"/>
            <a:r>
              <a:rPr lang="en-US" sz="3000" dirty="0" smtClean="0"/>
              <a:t>Details content of complaint  (including for child specific complaint, proposed resolution) and requires copy to public agency or EIS provider when filing with LA</a:t>
            </a:r>
          </a:p>
          <a:p>
            <a:pPr eaLnBrk="1" hangingPunct="1"/>
            <a:r>
              <a:rPr lang="en-US" sz="3000" dirty="0" smtClean="0">
                <a:solidFill>
                  <a:srgbClr val="000000"/>
                </a:solidFill>
              </a:rPr>
              <a:t>Gives public agency/EIS provider opportunity to respond and at state discretion to offer a resolution </a:t>
            </a:r>
          </a:p>
          <a:p>
            <a:pPr eaLnBrk="1" hangingPunct="1"/>
            <a:r>
              <a:rPr lang="en-US" sz="3000" dirty="0" smtClean="0">
                <a:solidFill>
                  <a:srgbClr val="000000"/>
                </a:solidFill>
              </a:rPr>
              <a:t>Adds option to extend timeline if parties agree to mediation</a:t>
            </a:r>
          </a:p>
          <a:p>
            <a:pPr eaLnBrk="1" hangingPunct="1"/>
            <a:endParaRPr lang="en-US" sz="3600" dirty="0" smtClean="0"/>
          </a:p>
        </p:txBody>
      </p:sp>
    </p:spTree>
    <p:extLst>
      <p:ext uri="{BB962C8B-B14F-4D97-AF65-F5344CB8AC3E}">
        <p14:creationId xmlns:p14="http://schemas.microsoft.com/office/powerpoint/2010/main" val="2143154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719E87-8546-477F-82AB-9D357BE58655}" type="slidenum">
              <a:rPr lang="en-US" smtClean="0">
                <a:latin typeface="Garamond" charset="0"/>
              </a:rPr>
              <a:pPr eaLnBrk="1" hangingPunct="1"/>
              <a:t>18</a:t>
            </a:fld>
            <a:endParaRPr lang="en-US" smtClean="0">
              <a:latin typeface="Garamond" charset="0"/>
            </a:endParaRPr>
          </a:p>
        </p:txBody>
      </p:sp>
      <p:sp>
        <p:nvSpPr>
          <p:cNvPr id="45059" name="Rectangle 2"/>
          <p:cNvSpPr>
            <a:spLocks noGrp="1" noChangeArrowheads="1"/>
          </p:cNvSpPr>
          <p:nvPr>
            <p:ph type="title"/>
          </p:nvPr>
        </p:nvSpPr>
        <p:spPr>
          <a:xfrm>
            <a:off x="1219200" y="533400"/>
            <a:ext cx="7772400" cy="792163"/>
          </a:xfrm>
        </p:spPr>
        <p:txBody>
          <a:bodyPr>
            <a:normAutofit fontScale="90000"/>
          </a:bodyPr>
          <a:lstStyle/>
          <a:p>
            <a:r>
              <a:rPr lang="en-US" dirty="0" smtClean="0">
                <a:solidFill>
                  <a:schemeClr val="tx2"/>
                </a:solidFill>
              </a:rPr>
              <a:t>Due Process </a:t>
            </a:r>
            <a:r>
              <a:rPr lang="en-US" dirty="0">
                <a:solidFill>
                  <a:schemeClr val="tx2"/>
                </a:solidFill>
              </a:rPr>
              <a:t>Hearing</a:t>
            </a:r>
            <a:r>
              <a:rPr lang="en-US" dirty="0" smtClean="0">
                <a:solidFill>
                  <a:schemeClr val="tx2"/>
                </a:solidFill>
              </a:rPr>
              <a:t/>
            </a:r>
            <a:br>
              <a:rPr lang="en-US" dirty="0" smtClean="0">
                <a:solidFill>
                  <a:schemeClr val="tx2"/>
                </a:solidFill>
              </a:rPr>
            </a:br>
            <a:r>
              <a:rPr lang="en-US" dirty="0" smtClean="0">
                <a:solidFill>
                  <a:schemeClr val="tx2"/>
                </a:solidFill>
              </a:rPr>
              <a:t>§</a:t>
            </a:r>
            <a:r>
              <a:rPr lang="en-US" dirty="0">
                <a:solidFill>
                  <a:schemeClr val="tx2"/>
                </a:solidFill>
              </a:rPr>
              <a:t>§</a:t>
            </a:r>
            <a:r>
              <a:rPr lang="en-US" dirty="0" smtClean="0">
                <a:solidFill>
                  <a:schemeClr val="tx2"/>
                </a:solidFill>
              </a:rPr>
              <a:t>303.435-303.448</a:t>
            </a:r>
          </a:p>
        </p:txBody>
      </p:sp>
      <p:sp>
        <p:nvSpPr>
          <p:cNvPr id="45060" name="Rectangle 3"/>
          <p:cNvSpPr>
            <a:spLocks noGrp="1" noChangeArrowheads="1"/>
          </p:cNvSpPr>
          <p:nvPr>
            <p:ph type="body" idx="1"/>
          </p:nvPr>
        </p:nvSpPr>
        <p:spPr>
          <a:xfrm>
            <a:off x="609600" y="1600200"/>
            <a:ext cx="7924800" cy="4525963"/>
          </a:xfrm>
        </p:spPr>
        <p:txBody>
          <a:bodyPr>
            <a:normAutofit lnSpcReduction="10000"/>
          </a:bodyPr>
          <a:lstStyle/>
          <a:p>
            <a:pPr eaLnBrk="1" hangingPunct="1"/>
            <a:r>
              <a:rPr lang="en-US" sz="2800" dirty="0" smtClean="0"/>
              <a:t>Retains state option to use either Part B or Part C process</a:t>
            </a:r>
          </a:p>
          <a:p>
            <a:pPr eaLnBrk="1" hangingPunct="1"/>
            <a:r>
              <a:rPr lang="en-US" sz="2800" dirty="0" smtClean="0"/>
              <a:t>Incorporates Part B procedures into Part  C regulations with modifications including option of 30 or 45 day timeline</a:t>
            </a:r>
          </a:p>
          <a:p>
            <a:pPr eaLnBrk="1" hangingPunct="1"/>
            <a:r>
              <a:rPr lang="en-US" sz="2800" dirty="0" smtClean="0"/>
              <a:t>Under Part C process, extension of 30 day timeline can now be granted by hearing officer at request of either party</a:t>
            </a:r>
          </a:p>
          <a:p>
            <a:pPr eaLnBrk="1" hangingPunct="1"/>
            <a:r>
              <a:rPr lang="en-US" sz="2800" dirty="0" smtClean="0"/>
              <a:t>Requires copies of transcription, findings of fact, and decisions to be provided to parents at no cost</a:t>
            </a:r>
          </a:p>
        </p:txBody>
      </p:sp>
    </p:spTree>
    <p:extLst>
      <p:ext uri="{BB962C8B-B14F-4D97-AF65-F5344CB8AC3E}">
        <p14:creationId xmlns:p14="http://schemas.microsoft.com/office/powerpoint/2010/main" val="1125344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p:cNvSpPr>
          <p:nvPr>
            <p:ph type="title"/>
          </p:nvPr>
        </p:nvSpPr>
        <p:spPr>
          <a:xfrm>
            <a:off x="1219200" y="381000"/>
            <a:ext cx="7772400" cy="792163"/>
          </a:xfrm>
          <a:ln>
            <a:noFill/>
          </a:ln>
        </p:spPr>
        <p:txBody>
          <a:bodyPr rtlCol="0">
            <a:noAutofit/>
          </a:bodyPr>
          <a:lstStyle/>
          <a:p>
            <a:pPr fontAlgn="auto">
              <a:spcAft>
                <a:spcPts val="0"/>
              </a:spcAft>
              <a:defRPr/>
            </a:pPr>
            <a:r>
              <a:rPr lang="en-US" sz="3600" dirty="0" smtClean="0">
                <a:solidFill>
                  <a:schemeClr val="tx2"/>
                </a:solidFill>
              </a:rPr>
              <a:t>Finance Provisions – </a:t>
            </a:r>
            <a:br>
              <a:rPr lang="en-US" sz="3600" dirty="0" smtClean="0">
                <a:solidFill>
                  <a:schemeClr val="tx2"/>
                </a:solidFill>
              </a:rPr>
            </a:br>
            <a:r>
              <a:rPr lang="en-US" sz="3600" dirty="0" smtClean="0">
                <a:solidFill>
                  <a:schemeClr val="tx2"/>
                </a:solidFill>
              </a:rPr>
              <a:t>Public Benefits </a:t>
            </a:r>
            <a:br>
              <a:rPr lang="en-US" sz="3600" dirty="0" smtClean="0">
                <a:solidFill>
                  <a:schemeClr val="tx2"/>
                </a:solidFill>
              </a:rPr>
            </a:br>
            <a:r>
              <a:rPr lang="en-US" sz="3600" dirty="0">
                <a:solidFill>
                  <a:schemeClr val="tx2"/>
                </a:solidFill>
              </a:rPr>
              <a:t>§303.520(a</a:t>
            </a:r>
            <a:r>
              <a:rPr lang="en-US" sz="3600" dirty="0" smtClean="0">
                <a:solidFill>
                  <a:schemeClr val="tx2"/>
                </a:solidFill>
              </a:rPr>
              <a:t>) </a:t>
            </a:r>
          </a:p>
        </p:txBody>
      </p:sp>
      <p:sp>
        <p:nvSpPr>
          <p:cNvPr id="41988" name="Rectangle 3"/>
          <p:cNvSpPr>
            <a:spLocks noGrp="1"/>
          </p:cNvSpPr>
          <p:nvPr>
            <p:ph idx="1"/>
          </p:nvPr>
        </p:nvSpPr>
        <p:spPr>
          <a:xfrm>
            <a:off x="457200" y="1752600"/>
            <a:ext cx="8077200" cy="4525963"/>
          </a:xfrm>
        </p:spPr>
        <p:txBody>
          <a:bodyPr>
            <a:normAutofit/>
          </a:bodyPr>
          <a:lstStyle/>
          <a:p>
            <a:pPr eaLnBrk="1" hangingPunct="1">
              <a:lnSpc>
                <a:spcPct val="90000"/>
              </a:lnSpc>
              <a:buFont typeface="Calibri" charset="0"/>
              <a:buChar char="•"/>
            </a:pPr>
            <a:r>
              <a:rPr lang="en-US" dirty="0" smtClean="0"/>
              <a:t>Cannot require parent to enroll in Medicaid or other public insurance program</a:t>
            </a:r>
          </a:p>
          <a:p>
            <a:pPr eaLnBrk="1" hangingPunct="1">
              <a:lnSpc>
                <a:spcPct val="90000"/>
              </a:lnSpc>
              <a:buFont typeface="Calibri" charset="0"/>
              <a:buChar char="•"/>
            </a:pPr>
            <a:r>
              <a:rPr lang="en-US" dirty="0" smtClean="0"/>
              <a:t>Need consent to use Medicaid if parent not already enrolled or will incur any cost</a:t>
            </a:r>
          </a:p>
          <a:p>
            <a:pPr eaLnBrk="1" hangingPunct="1">
              <a:lnSpc>
                <a:spcPct val="90000"/>
              </a:lnSpc>
              <a:buFont typeface="Calibri" charset="0"/>
              <a:buChar char="•"/>
            </a:pPr>
            <a:r>
              <a:rPr lang="en-US" dirty="0" smtClean="0"/>
              <a:t>Requires written notice if state wants to use Medicaid </a:t>
            </a:r>
          </a:p>
          <a:p>
            <a:pPr eaLnBrk="1" hangingPunct="1">
              <a:lnSpc>
                <a:spcPct val="90000"/>
              </a:lnSpc>
              <a:buFont typeface="Calibri" charset="0"/>
              <a:buChar char="•"/>
            </a:pPr>
            <a:r>
              <a:rPr lang="en-US" dirty="0" smtClean="0"/>
              <a:t>Requires consent, if applicable, to release personally identifiable information to Medicaid agency for billing purposes</a:t>
            </a:r>
            <a:endParaRPr lang="en-US" sz="2100" dirty="0" smtClean="0"/>
          </a:p>
          <a:p>
            <a:pPr eaLnBrk="1" hangingPunct="1">
              <a:lnSpc>
                <a:spcPct val="90000"/>
              </a:lnSpc>
            </a:pPr>
            <a:endParaRPr lang="en-US" sz="2100" dirty="0" smtClean="0"/>
          </a:p>
          <a:p>
            <a:pPr eaLnBrk="1" hangingPunct="1">
              <a:lnSpc>
                <a:spcPct val="90000"/>
              </a:lnSpc>
            </a:pPr>
            <a:endParaRPr lang="en-US" sz="2100" dirty="0" smtClean="0"/>
          </a:p>
        </p:txBody>
      </p:sp>
      <p:sp>
        <p:nvSpPr>
          <p:cNvPr id="47106" name="Slide Number Placeholder 3"/>
          <p:cNvSpPr>
            <a:spLocks noGrp="1"/>
          </p:cNvSpPr>
          <p:nvPr>
            <p:ph type="sldNum" sz="quarter" idx="12"/>
          </p:nvPr>
        </p:nvSpPr>
        <p:spPr/>
        <p:txBody>
          <a:bodyPr/>
          <a:lstStyle/>
          <a:p>
            <a:pPr>
              <a:defRPr/>
            </a:pPr>
            <a:fld id="{0F9A48D2-8DD0-4161-B92E-ABC6DE3CB2AA}" type="slidenum">
              <a:rPr lang="en-US"/>
              <a:pPr>
                <a:defRPr/>
              </a:pPr>
              <a:t>19</a:t>
            </a:fld>
            <a:endParaRPr lang="en-US"/>
          </a:p>
        </p:txBody>
      </p:sp>
      <p:sp>
        <p:nvSpPr>
          <p:cNvPr id="41989"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468CA98B-924A-41E7-9E65-C42BA47AAE77}" type="slidenum">
              <a:rPr lang="en-US" sz="1200">
                <a:solidFill>
                  <a:srgbClr val="898989"/>
                </a:solidFill>
              </a:rPr>
              <a:pPr algn="r"/>
              <a:t>19</a:t>
            </a:fld>
            <a:endParaRPr lang="en-US" sz="1200">
              <a:solidFill>
                <a:srgbClr val="898989"/>
              </a:solidFill>
            </a:endParaRPr>
          </a:p>
        </p:txBody>
      </p:sp>
      <p:sp>
        <p:nvSpPr>
          <p:cNvPr id="41990" name="TextBox 5"/>
          <p:cNvSpPr txBox="1">
            <a:spLocks noChangeArrowheads="1"/>
          </p:cNvSpPr>
          <p:nvPr/>
        </p:nvSpPr>
        <p:spPr bwMode="auto">
          <a:xfrm>
            <a:off x="1752600" y="6248400"/>
            <a:ext cx="5029200" cy="338138"/>
          </a:xfrm>
          <a:prstGeom prst="rect">
            <a:avLst/>
          </a:prstGeom>
          <a:noFill/>
          <a:ln w="9525">
            <a:noFill/>
            <a:miter lim="800000"/>
            <a:headEnd/>
            <a:tailEnd/>
          </a:ln>
        </p:spPr>
        <p:txBody>
          <a:bodyPr>
            <a:spAutoFit/>
          </a:bodyPr>
          <a:lstStyle/>
          <a:p>
            <a:pPr algn="ctr"/>
            <a:endParaRPr lang="en-US" sz="1600">
              <a:solidFill>
                <a:srgbClr val="7F7F7F"/>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Acknowledgement</a:t>
            </a:r>
            <a:endParaRPr lang="en-US" dirty="0">
              <a:solidFill>
                <a:schemeClr val="tx2"/>
              </a:solidFill>
            </a:endParaRPr>
          </a:p>
        </p:txBody>
      </p:sp>
      <p:sp>
        <p:nvSpPr>
          <p:cNvPr id="3" name="Content Placeholder 2"/>
          <p:cNvSpPr>
            <a:spLocks noGrp="1"/>
          </p:cNvSpPr>
          <p:nvPr>
            <p:ph idx="1"/>
          </p:nvPr>
        </p:nvSpPr>
        <p:spPr>
          <a:xfrm>
            <a:off x="457200" y="1798637"/>
            <a:ext cx="8001000" cy="4525963"/>
          </a:xfrm>
        </p:spPr>
        <p:txBody>
          <a:bodyPr/>
          <a:lstStyle/>
          <a:p>
            <a:pPr algn="ctr">
              <a:buNone/>
            </a:pPr>
            <a:r>
              <a:rPr lang="en-US" dirty="0" smtClean="0"/>
              <a:t>	This presentation was adapted from a </a:t>
            </a:r>
          </a:p>
          <a:p>
            <a:pPr algn="ctr">
              <a:buNone/>
            </a:pPr>
            <a:r>
              <a:rPr lang="en-US" dirty="0" smtClean="0"/>
              <a:t>presentation by Sharon Walsh, </a:t>
            </a:r>
          </a:p>
          <a:p>
            <a:pPr algn="ctr">
              <a:buNone/>
            </a:pPr>
            <a:r>
              <a:rPr lang="en-US" dirty="0" smtClean="0"/>
              <a:t>Division of Early Childhood, Council for</a:t>
            </a:r>
          </a:p>
          <a:p>
            <a:pPr algn="ctr">
              <a:buNone/>
            </a:pPr>
            <a:r>
              <a:rPr lang="en-US" dirty="0" smtClean="0"/>
              <a:t> Exceptional Children and </a:t>
            </a:r>
          </a:p>
          <a:p>
            <a:pPr algn="ctr">
              <a:buNone/>
            </a:pPr>
            <a:r>
              <a:rPr lang="en-US" dirty="0" smtClean="0"/>
              <a:t>IDEA Infant Toddler Coordinators Association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1219200" y="381000"/>
            <a:ext cx="7772400" cy="792163"/>
          </a:xfrm>
          <a:ln>
            <a:noFill/>
          </a:ln>
        </p:spPr>
        <p:txBody>
          <a:bodyPr rtlCol="0">
            <a:noAutofit/>
          </a:bodyPr>
          <a:lstStyle/>
          <a:p>
            <a:pPr fontAlgn="auto">
              <a:spcAft>
                <a:spcPts val="0"/>
              </a:spcAft>
              <a:defRPr/>
            </a:pPr>
            <a:r>
              <a:rPr lang="en-US" sz="3600" dirty="0" smtClean="0">
                <a:solidFill>
                  <a:schemeClr val="tx2"/>
                </a:solidFill>
              </a:rPr>
              <a:t>Use of Public Benefit: </a:t>
            </a:r>
            <a:br>
              <a:rPr lang="en-US" sz="3600" dirty="0" smtClean="0">
                <a:solidFill>
                  <a:schemeClr val="tx2"/>
                </a:solidFill>
              </a:rPr>
            </a:br>
            <a:r>
              <a:rPr lang="en-US" sz="3600" dirty="0" smtClean="0">
                <a:solidFill>
                  <a:schemeClr val="tx2"/>
                </a:solidFill>
              </a:rPr>
              <a:t>Consent Required If – </a:t>
            </a:r>
            <a:br>
              <a:rPr lang="en-US" sz="3600" dirty="0" smtClean="0">
                <a:solidFill>
                  <a:schemeClr val="tx2"/>
                </a:solidFill>
              </a:rPr>
            </a:br>
            <a:r>
              <a:rPr lang="en-US" sz="3600" dirty="0">
                <a:solidFill>
                  <a:schemeClr val="tx2"/>
                </a:solidFill>
              </a:rPr>
              <a:t>§303.520(a</a:t>
            </a:r>
            <a:r>
              <a:rPr lang="en-US" sz="3600" dirty="0" smtClean="0">
                <a:solidFill>
                  <a:schemeClr val="tx2"/>
                </a:solidFill>
              </a:rPr>
              <a:t>)(2)(ii)</a:t>
            </a:r>
          </a:p>
        </p:txBody>
      </p:sp>
      <p:sp>
        <p:nvSpPr>
          <p:cNvPr id="43012" name="Rectangle 3"/>
          <p:cNvSpPr>
            <a:spLocks noGrp="1" noChangeArrowheads="1"/>
          </p:cNvSpPr>
          <p:nvPr>
            <p:ph idx="1"/>
          </p:nvPr>
        </p:nvSpPr>
        <p:spPr>
          <a:xfrm>
            <a:off x="457200" y="1722437"/>
            <a:ext cx="8001000" cy="4525963"/>
          </a:xfrm>
        </p:spPr>
        <p:txBody>
          <a:bodyPr>
            <a:normAutofit/>
          </a:bodyPr>
          <a:lstStyle/>
          <a:p>
            <a:pPr eaLnBrk="1" hangingPunct="1">
              <a:lnSpc>
                <a:spcPct val="80000"/>
              </a:lnSpc>
              <a:buFont typeface="Calibri" charset="0"/>
              <a:buChar char="•"/>
            </a:pPr>
            <a:r>
              <a:rPr lang="en-US" sz="2900" dirty="0" smtClean="0"/>
              <a:t>Decrease available lifetime coverage or any other insured benefit for child or parent under  program  </a:t>
            </a:r>
          </a:p>
          <a:p>
            <a:pPr eaLnBrk="1" hangingPunct="1">
              <a:lnSpc>
                <a:spcPct val="80000"/>
              </a:lnSpc>
              <a:buFont typeface="Calibri" charset="0"/>
              <a:buChar char="•"/>
            </a:pPr>
            <a:r>
              <a:rPr lang="en-US" sz="2900" dirty="0" smtClean="0"/>
              <a:t>Result in the child’s parents paying for services that would otherwise be covered by the public benefits or insurance program  </a:t>
            </a:r>
          </a:p>
          <a:p>
            <a:pPr eaLnBrk="1" hangingPunct="1">
              <a:lnSpc>
                <a:spcPct val="80000"/>
              </a:lnSpc>
              <a:buFont typeface="Calibri" charset="0"/>
              <a:buChar char="•"/>
            </a:pPr>
            <a:r>
              <a:rPr lang="en-US" sz="2900" dirty="0" smtClean="0"/>
              <a:t>Result in any increase in premiums or discontinuation of public benefits or insurance for child or child’s parents, or</a:t>
            </a:r>
          </a:p>
          <a:p>
            <a:pPr eaLnBrk="1" hangingPunct="1">
              <a:lnSpc>
                <a:spcPct val="80000"/>
              </a:lnSpc>
              <a:buFont typeface="Calibri" charset="0"/>
              <a:buChar char="•"/>
            </a:pPr>
            <a:r>
              <a:rPr lang="en-US" sz="2900" dirty="0" smtClean="0"/>
              <a:t>Risk loss of eligibility for the child or child’s parents for home and community-based waivers based on aggregate health-related expenditures</a:t>
            </a:r>
          </a:p>
        </p:txBody>
      </p:sp>
      <p:sp>
        <p:nvSpPr>
          <p:cNvPr id="48130" name="Slide Number Placeholder 5"/>
          <p:cNvSpPr>
            <a:spLocks noGrp="1"/>
          </p:cNvSpPr>
          <p:nvPr>
            <p:ph type="sldNum" sz="quarter" idx="12"/>
          </p:nvPr>
        </p:nvSpPr>
        <p:spPr/>
        <p:txBody>
          <a:bodyPr/>
          <a:lstStyle/>
          <a:p>
            <a:pPr>
              <a:defRPr/>
            </a:pPr>
            <a:fld id="{8931ADB5-D36E-49F6-AC7E-FB43BA6AD02F}"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772400" cy="792163"/>
          </a:xfrm>
          <a:ln>
            <a:noFill/>
          </a:ln>
        </p:spPr>
        <p:txBody>
          <a:bodyPr>
            <a:normAutofit fontScale="90000"/>
          </a:bodyPr>
          <a:lstStyle/>
          <a:p>
            <a:r>
              <a:rPr lang="en-US" dirty="0" smtClean="0">
                <a:solidFill>
                  <a:schemeClr val="tx2"/>
                </a:solidFill>
              </a:rPr>
              <a:t>Private Insurance – Consent</a:t>
            </a:r>
            <a:br>
              <a:rPr lang="en-US" dirty="0" smtClean="0">
                <a:solidFill>
                  <a:schemeClr val="tx2"/>
                </a:solidFill>
              </a:rPr>
            </a:br>
            <a:r>
              <a:rPr lang="en-US" dirty="0">
                <a:solidFill>
                  <a:schemeClr val="tx2"/>
                </a:solidFill>
              </a:rPr>
              <a:t>§303.520(b</a:t>
            </a:r>
            <a:r>
              <a:rPr lang="en-US" dirty="0" smtClean="0">
                <a:solidFill>
                  <a:schemeClr val="tx2"/>
                </a:solidFill>
              </a:rPr>
              <a:t>)(1)(</a:t>
            </a:r>
            <a:r>
              <a:rPr lang="en-US" dirty="0" err="1" smtClean="0">
                <a:solidFill>
                  <a:schemeClr val="tx2"/>
                </a:solidFill>
              </a:rPr>
              <a:t>i</a:t>
            </a:r>
            <a:r>
              <a:rPr lang="en-US" dirty="0" smtClean="0">
                <a:solidFill>
                  <a:schemeClr val="tx2"/>
                </a:solidFill>
              </a:rPr>
              <a:t>) </a:t>
            </a:r>
            <a:endParaRPr lang="en-US" dirty="0">
              <a:solidFill>
                <a:schemeClr val="tx2"/>
              </a:solidFill>
            </a:endParaRPr>
          </a:p>
        </p:txBody>
      </p:sp>
      <p:sp>
        <p:nvSpPr>
          <p:cNvPr id="4" name="Content Placeholder 3"/>
          <p:cNvSpPr>
            <a:spLocks noGrp="1"/>
          </p:cNvSpPr>
          <p:nvPr>
            <p:ph idx="1"/>
          </p:nvPr>
        </p:nvSpPr>
        <p:spPr>
          <a:xfrm>
            <a:off x="457200" y="1600200"/>
            <a:ext cx="8077200" cy="4525963"/>
          </a:xfrm>
        </p:spPr>
        <p:txBody>
          <a:bodyPr/>
          <a:lstStyle/>
          <a:p>
            <a:pPr>
              <a:buNone/>
            </a:pPr>
            <a:r>
              <a:rPr lang="en-US" dirty="0" smtClean="0"/>
              <a:t>Consent to use private insurance is required:</a:t>
            </a:r>
          </a:p>
          <a:p>
            <a:pPr>
              <a:buFontTx/>
              <a:buChar char="•"/>
            </a:pPr>
            <a:r>
              <a:rPr lang="en-US" dirty="0" smtClean="0"/>
              <a:t>To pay for the initial provision of an early intervention service in the IFSP, and</a:t>
            </a:r>
          </a:p>
          <a:p>
            <a:pPr>
              <a:buFontTx/>
              <a:buChar char="•"/>
            </a:pPr>
            <a:r>
              <a:rPr lang="en-US" dirty="0" smtClean="0"/>
              <a:t>Each time consent for services is required due to an increase (frequency, length, duration or intensity) in the provision of services in the child’s IFSP</a:t>
            </a:r>
          </a:p>
          <a:p>
            <a:pPr>
              <a:buNone/>
            </a:pPr>
            <a:endParaRPr lang="en-US" dirty="0"/>
          </a:p>
        </p:txBody>
      </p:sp>
      <p:sp>
        <p:nvSpPr>
          <p:cNvPr id="3" name="Slide Number Placeholder 2"/>
          <p:cNvSpPr>
            <a:spLocks noGrp="1"/>
          </p:cNvSpPr>
          <p:nvPr>
            <p:ph type="sldNum" sz="quarter" idx="12"/>
          </p:nvPr>
        </p:nvSpPr>
        <p:spPr/>
        <p:txBody>
          <a:bodyPr/>
          <a:lstStyle/>
          <a:p>
            <a:pPr>
              <a:defRPr/>
            </a:pPr>
            <a:fld id="{D8088CFD-54D8-4C9C-9EAD-4AA884ED894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1219200" y="381000"/>
            <a:ext cx="7772400" cy="792163"/>
          </a:xfrm>
          <a:ln>
            <a:noFill/>
          </a:ln>
        </p:spPr>
        <p:txBody>
          <a:bodyPr rtlCol="0">
            <a:normAutofit fontScale="90000"/>
          </a:bodyPr>
          <a:lstStyle/>
          <a:p>
            <a:pPr fontAlgn="auto">
              <a:spcAft>
                <a:spcPts val="0"/>
              </a:spcAft>
              <a:defRPr/>
            </a:pPr>
            <a:r>
              <a:rPr lang="en-US" sz="4000" dirty="0" smtClean="0">
                <a:solidFill>
                  <a:schemeClr val="tx2"/>
                </a:solidFill>
              </a:rPr>
              <a:t>Private Insurance – </a:t>
            </a:r>
            <a:br>
              <a:rPr lang="en-US" sz="4000" dirty="0" smtClean="0">
                <a:solidFill>
                  <a:schemeClr val="tx2"/>
                </a:solidFill>
              </a:rPr>
            </a:br>
            <a:r>
              <a:rPr lang="en-US" sz="4000" dirty="0" smtClean="0">
                <a:solidFill>
                  <a:schemeClr val="tx2"/>
                </a:solidFill>
              </a:rPr>
              <a:t>Consent not Required If </a:t>
            </a:r>
            <a:br>
              <a:rPr lang="en-US" sz="4000" dirty="0" smtClean="0">
                <a:solidFill>
                  <a:schemeClr val="tx2"/>
                </a:solidFill>
              </a:rPr>
            </a:br>
            <a:r>
              <a:rPr lang="en-US" sz="3600" dirty="0">
                <a:solidFill>
                  <a:schemeClr val="tx2"/>
                </a:solidFill>
              </a:rPr>
              <a:t>§</a:t>
            </a:r>
            <a:r>
              <a:rPr lang="en-US" sz="4000" dirty="0" smtClean="0">
                <a:solidFill>
                  <a:schemeClr val="tx2"/>
                </a:solidFill>
              </a:rPr>
              <a:t>303.520(b)(2) </a:t>
            </a:r>
          </a:p>
        </p:txBody>
      </p:sp>
      <p:sp>
        <p:nvSpPr>
          <p:cNvPr id="44036" name="Rectangle 3"/>
          <p:cNvSpPr>
            <a:spLocks noGrp="1" noChangeArrowheads="1"/>
          </p:cNvSpPr>
          <p:nvPr>
            <p:ph idx="1"/>
          </p:nvPr>
        </p:nvSpPr>
        <p:spPr>
          <a:xfrm>
            <a:off x="457200" y="1722437"/>
            <a:ext cx="8382000" cy="4525963"/>
          </a:xfrm>
        </p:spPr>
        <p:txBody>
          <a:bodyPr/>
          <a:lstStyle/>
          <a:p>
            <a:pPr eaLnBrk="1" hangingPunct="1">
              <a:lnSpc>
                <a:spcPct val="80000"/>
              </a:lnSpc>
              <a:buClr>
                <a:srgbClr val="0070C0"/>
              </a:buClr>
              <a:buFont typeface="Arial" charset="0"/>
              <a:buNone/>
            </a:pPr>
            <a:r>
              <a:rPr lang="en-US" sz="2600" dirty="0" smtClean="0"/>
              <a:t>Private insurance statute  states:</a:t>
            </a:r>
          </a:p>
          <a:p>
            <a:pPr eaLnBrk="1" hangingPunct="1">
              <a:lnSpc>
                <a:spcPct val="80000"/>
              </a:lnSpc>
              <a:buFont typeface="Calibri" charset="0"/>
              <a:buChar char="•"/>
            </a:pPr>
            <a:r>
              <a:rPr lang="en-US" sz="2600" dirty="0" smtClean="0"/>
              <a:t>Use of private insurance does </a:t>
            </a:r>
            <a:r>
              <a:rPr lang="en-US" sz="2600" u="sng" dirty="0" smtClean="0"/>
              <a:t>not count towards or result in a loss of benefits due to annual or lifetime health insurance coverage caps</a:t>
            </a:r>
            <a:r>
              <a:rPr lang="en-US" sz="2600" dirty="0" smtClean="0"/>
              <a:t> for infant/toddler, parent, or child’s family members covered under insurance policy </a:t>
            </a:r>
          </a:p>
          <a:p>
            <a:pPr eaLnBrk="1" hangingPunct="1">
              <a:lnSpc>
                <a:spcPct val="80000"/>
              </a:lnSpc>
              <a:buFont typeface="Calibri" charset="0"/>
              <a:buChar char="•"/>
            </a:pPr>
            <a:r>
              <a:rPr lang="en-US" sz="2600" dirty="0" smtClean="0"/>
              <a:t>Use of private health insurance does </a:t>
            </a:r>
            <a:r>
              <a:rPr lang="en-US" sz="2600" u="sng" dirty="0" smtClean="0"/>
              <a:t>not negatively affect  availability of health insurance</a:t>
            </a:r>
            <a:r>
              <a:rPr lang="en-US" sz="2600" dirty="0" smtClean="0"/>
              <a:t> to infant/toddler, parent, or child’s family members covered under insurance policy, and insurance </a:t>
            </a:r>
            <a:r>
              <a:rPr lang="en-US" sz="2600" u="sng" dirty="0" smtClean="0"/>
              <a:t>coverage may not be discontinued</a:t>
            </a:r>
            <a:r>
              <a:rPr lang="en-US" sz="2600" dirty="0" smtClean="0"/>
              <a:t> for these individuals due to use of insurance to pay for services </a:t>
            </a:r>
            <a:endParaRPr lang="en-US" sz="2600" b="1" u="sng" dirty="0" smtClean="0"/>
          </a:p>
          <a:p>
            <a:pPr eaLnBrk="1" hangingPunct="1">
              <a:lnSpc>
                <a:spcPct val="80000"/>
              </a:lnSpc>
              <a:buFont typeface="Calibri" charset="0"/>
              <a:buChar char="•"/>
            </a:pPr>
            <a:r>
              <a:rPr lang="en-US" sz="2600" dirty="0" smtClean="0"/>
              <a:t>Use of private insurance is </a:t>
            </a:r>
            <a:r>
              <a:rPr lang="en-US" sz="2600" u="sng" dirty="0" smtClean="0"/>
              <a:t>not the basis for increasing insurance premiums</a:t>
            </a:r>
            <a:r>
              <a:rPr lang="en-US" sz="2600" dirty="0" smtClean="0"/>
              <a:t> of infant/toddler, parent, or child’s family members covered under insurance policy </a:t>
            </a:r>
          </a:p>
        </p:txBody>
      </p:sp>
      <p:sp>
        <p:nvSpPr>
          <p:cNvPr id="49154" name="Slide Number Placeholder 5"/>
          <p:cNvSpPr>
            <a:spLocks noGrp="1"/>
          </p:cNvSpPr>
          <p:nvPr>
            <p:ph type="sldNum" sz="quarter" idx="12"/>
          </p:nvPr>
        </p:nvSpPr>
        <p:spPr/>
        <p:txBody>
          <a:bodyPr/>
          <a:lstStyle/>
          <a:p>
            <a:pPr>
              <a:defRPr/>
            </a:pPr>
            <a:fld id="{CE3D5290-B0B5-452C-8506-A16A1569BC65}"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228600"/>
            <a:ext cx="7086600" cy="990600"/>
          </a:xfrm>
          <a:ln>
            <a:noFill/>
          </a:ln>
        </p:spPr>
        <p:txBody>
          <a:bodyPr>
            <a:normAutofit fontScale="90000"/>
          </a:bodyPr>
          <a:lstStyle/>
          <a:p>
            <a:pPr eaLnBrk="1" hangingPunct="1">
              <a:defRPr/>
            </a:pPr>
            <a:r>
              <a:rPr lang="en-US" dirty="0" smtClean="0">
                <a:solidFill>
                  <a:schemeClr val="tx2"/>
                </a:solidFill>
              </a:rPr>
              <a:t>System of Payment and Fees</a:t>
            </a:r>
            <a:br>
              <a:rPr lang="en-US" dirty="0" smtClean="0">
                <a:solidFill>
                  <a:schemeClr val="tx2"/>
                </a:solidFill>
              </a:rPr>
            </a:br>
            <a:r>
              <a:rPr lang="en-US" dirty="0" smtClean="0">
                <a:solidFill>
                  <a:schemeClr val="tx2"/>
                </a:solidFill>
              </a:rPr>
              <a:t>§303.521</a:t>
            </a:r>
            <a:endParaRPr lang="en-US" dirty="0">
              <a:solidFill>
                <a:schemeClr val="tx2"/>
              </a:solidFill>
            </a:endParaRPr>
          </a:p>
        </p:txBody>
      </p:sp>
      <p:sp>
        <p:nvSpPr>
          <p:cNvPr id="3" name="Slide Number Placeholder 2"/>
          <p:cNvSpPr>
            <a:spLocks noGrp="1"/>
          </p:cNvSpPr>
          <p:nvPr>
            <p:ph type="sldNum" sz="quarter" idx="11"/>
          </p:nvPr>
        </p:nvSpPr>
        <p:spPr/>
        <p:txBody>
          <a:bodyPr/>
          <a:lstStyle/>
          <a:p>
            <a:pPr>
              <a:defRPr/>
            </a:pPr>
            <a:fld id="{C948C6BF-BE0A-4C1A-B230-539A71CD48FD}" type="slidenum">
              <a:rPr lang="en-US" smtClean="0"/>
              <a:pPr>
                <a:defRPr/>
              </a:pPr>
              <a:t>23</a:t>
            </a:fld>
            <a:endParaRPr lang="en-US"/>
          </a:p>
        </p:txBody>
      </p:sp>
      <p:sp>
        <p:nvSpPr>
          <p:cNvPr id="45060" name="Content Placeholder 4"/>
          <p:cNvSpPr>
            <a:spLocks noGrp="1"/>
          </p:cNvSpPr>
          <p:nvPr>
            <p:ph idx="4294967295"/>
          </p:nvPr>
        </p:nvSpPr>
        <p:spPr>
          <a:xfrm>
            <a:off x="533400" y="1646237"/>
            <a:ext cx="7010400" cy="4525963"/>
          </a:xfrm>
        </p:spPr>
        <p:txBody>
          <a:bodyPr>
            <a:normAutofit lnSpcReduction="10000"/>
          </a:bodyPr>
          <a:lstStyle/>
          <a:p>
            <a:pPr eaLnBrk="1" hangingPunct="1">
              <a:lnSpc>
                <a:spcPct val="90000"/>
              </a:lnSpc>
              <a:buFont typeface="Calibri" charset="0"/>
              <a:buChar char="•"/>
            </a:pPr>
            <a:r>
              <a:rPr lang="en-US" dirty="0" smtClean="0"/>
              <a:t>Requires parents get copy of family cost participation policies and procedures, identifying potential costs that parent may incur</a:t>
            </a:r>
          </a:p>
          <a:p>
            <a:pPr eaLnBrk="1" hangingPunct="1">
              <a:lnSpc>
                <a:spcPct val="90000"/>
              </a:lnSpc>
              <a:buFont typeface="Calibri" charset="0"/>
              <a:buChar char="•"/>
            </a:pPr>
            <a:r>
              <a:rPr lang="en-US" dirty="0" smtClean="0"/>
              <a:t>Co-pays, deductibles and premiums are family costs</a:t>
            </a:r>
          </a:p>
          <a:p>
            <a:pPr eaLnBrk="1" hangingPunct="1">
              <a:lnSpc>
                <a:spcPct val="90000"/>
              </a:lnSpc>
              <a:buFont typeface="Calibri" charset="0"/>
              <a:buChar char="•"/>
            </a:pPr>
            <a:r>
              <a:rPr lang="en-US" dirty="0" smtClean="0"/>
              <a:t>Prohibits disproportionate family cost related to public and private insurance</a:t>
            </a:r>
          </a:p>
          <a:p>
            <a:pPr eaLnBrk="1" hangingPunct="1">
              <a:lnSpc>
                <a:spcPct val="90000"/>
              </a:lnSpc>
              <a:buFont typeface="Calibri" charset="0"/>
              <a:buChar char="•"/>
            </a:pPr>
            <a:r>
              <a:rPr lang="en-US" dirty="0" smtClean="0"/>
              <a:t>Cannot be charged more than actual cost of service</a:t>
            </a:r>
          </a:p>
          <a:p>
            <a:pPr eaLnBrk="1" hangingPunct="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620000" cy="792163"/>
          </a:xfrm>
        </p:spPr>
        <p:txBody>
          <a:bodyPr>
            <a:normAutofit fontScale="90000"/>
          </a:bodyPr>
          <a:lstStyle/>
          <a:p>
            <a:r>
              <a:rPr lang="en-US" dirty="0" smtClean="0">
                <a:solidFill>
                  <a:schemeClr val="tx2"/>
                </a:solidFill>
              </a:rPr>
              <a:t>Explaining Safeguards to Parents:</a:t>
            </a:r>
            <a:br>
              <a:rPr lang="en-US" dirty="0" smtClean="0">
                <a:solidFill>
                  <a:schemeClr val="tx2"/>
                </a:solidFill>
              </a:rPr>
            </a:br>
            <a:r>
              <a:rPr lang="en-US" dirty="0" smtClean="0">
                <a:solidFill>
                  <a:schemeClr val="tx2"/>
                </a:solidFill>
              </a:rPr>
              <a:t> A Step by Step Model</a:t>
            </a:r>
            <a:endParaRPr lang="en-US" dirty="0">
              <a:solidFill>
                <a:schemeClr val="tx2"/>
              </a:solidFill>
            </a:endParaRPr>
          </a:p>
        </p:txBody>
      </p:sp>
      <p:sp>
        <p:nvSpPr>
          <p:cNvPr id="5" name="Content Placeholder 4"/>
          <p:cNvSpPr>
            <a:spLocks noGrp="1"/>
          </p:cNvSpPr>
          <p:nvPr>
            <p:ph idx="1"/>
          </p:nvPr>
        </p:nvSpPr>
        <p:spPr>
          <a:xfrm>
            <a:off x="457200" y="1600200"/>
            <a:ext cx="6705600" cy="4525963"/>
          </a:xfrm>
        </p:spPr>
        <p:txBody>
          <a:bodyPr/>
          <a:lstStyle/>
          <a:p>
            <a:r>
              <a:rPr lang="en-US" dirty="0" smtClean="0"/>
              <a:t>TA tool developed by NECTAC</a:t>
            </a:r>
          </a:p>
          <a:p>
            <a:r>
              <a:rPr lang="en-US" dirty="0" smtClean="0"/>
              <a:t>Developed to help providers recognize the many opportunities to explain Rights and Safeguards throughout the flow of the Early Intervention Process</a:t>
            </a:r>
            <a:endParaRPr lang="en-US" dirty="0"/>
          </a:p>
        </p:txBody>
      </p:sp>
      <p:sp>
        <p:nvSpPr>
          <p:cNvPr id="3" name="Slide Number Placeholder 2"/>
          <p:cNvSpPr>
            <a:spLocks noGrp="1"/>
          </p:cNvSpPr>
          <p:nvPr>
            <p:ph type="sldNum" sz="quarter" idx="12"/>
          </p:nvPr>
        </p:nvSpPr>
        <p:spPr/>
        <p:txBody>
          <a:bodyPr/>
          <a:lstStyle/>
          <a:p>
            <a:pPr>
              <a:defRPr/>
            </a:pPr>
            <a:fld id="{D8088CFD-54D8-4C9C-9EAD-4AA884ED894D}" type="slidenum">
              <a:rPr lang="en-US" smtClean="0"/>
              <a:pPr>
                <a:defRPr/>
              </a:pPr>
              <a:t>24</a:t>
            </a:fld>
            <a:endParaRPr lang="en-US"/>
          </a:p>
        </p:txBody>
      </p:sp>
      <p:pic>
        <p:nvPicPr>
          <p:cNvPr id="6" name="Picture 5" descr="Photoxpress_5953929.jpg"/>
          <p:cNvPicPr>
            <a:picLocks noChangeAspect="1"/>
          </p:cNvPicPr>
          <p:nvPr/>
        </p:nvPicPr>
        <p:blipFill>
          <a:blip r:embed="rId3" cstate="print"/>
          <a:stretch>
            <a:fillRect/>
          </a:stretch>
        </p:blipFill>
        <p:spPr>
          <a:xfrm>
            <a:off x="6858000" y="1943100"/>
            <a:ext cx="1955800" cy="2933700"/>
          </a:xfrm>
          <a:prstGeom prst="rect">
            <a:avLst/>
          </a:prstGeom>
        </p:spPr>
      </p:pic>
    </p:spTree>
    <p:extLst>
      <p:ext uri="{BB962C8B-B14F-4D97-AF65-F5344CB8AC3E}">
        <p14:creationId xmlns:p14="http://schemas.microsoft.com/office/powerpoint/2010/main" val="2865399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467600" cy="792163"/>
          </a:xfrm>
        </p:spPr>
        <p:txBody>
          <a:bodyPr>
            <a:normAutofit fontScale="90000"/>
          </a:bodyPr>
          <a:lstStyle/>
          <a:p>
            <a:r>
              <a:rPr lang="en-US" dirty="0" smtClean="0">
                <a:solidFill>
                  <a:schemeClr val="tx2"/>
                </a:solidFill>
              </a:rPr>
              <a:t>Understanding and Explaining Rights and Safeguards to Families</a:t>
            </a:r>
            <a:endParaRPr lang="en-US" dirty="0">
              <a:solidFill>
                <a:schemeClr val="tx2"/>
              </a:solidFill>
            </a:endParaRPr>
          </a:p>
        </p:txBody>
      </p:sp>
      <p:sp>
        <p:nvSpPr>
          <p:cNvPr id="4" name="Content Placeholder 3"/>
          <p:cNvSpPr>
            <a:spLocks noGrp="1"/>
          </p:cNvSpPr>
          <p:nvPr>
            <p:ph idx="1"/>
          </p:nvPr>
        </p:nvSpPr>
        <p:spPr>
          <a:xfrm>
            <a:off x="457200" y="1722437"/>
            <a:ext cx="8077200" cy="4525963"/>
          </a:xfrm>
        </p:spPr>
        <p:txBody>
          <a:bodyPr/>
          <a:lstStyle/>
          <a:p>
            <a:r>
              <a:rPr lang="en-US" dirty="0" smtClean="0"/>
              <a:t>Procedural Safeguards are much more than “paper work”</a:t>
            </a:r>
          </a:p>
          <a:p>
            <a:r>
              <a:rPr lang="en-US" dirty="0" smtClean="0"/>
              <a:t>Rights and Safeguards represent the values and professional ethics underlying Part C Early Intervention Services</a:t>
            </a:r>
          </a:p>
          <a:p>
            <a:r>
              <a:rPr lang="en-US" dirty="0" smtClean="0"/>
              <a:t>TA tool for simple, family friendly explanations of rights and safeguards </a:t>
            </a:r>
            <a:endParaRPr lang="en-US" dirty="0"/>
          </a:p>
        </p:txBody>
      </p:sp>
      <p:sp>
        <p:nvSpPr>
          <p:cNvPr id="3" name="Slide Number Placeholder 2"/>
          <p:cNvSpPr>
            <a:spLocks noGrp="1"/>
          </p:cNvSpPr>
          <p:nvPr>
            <p:ph type="sldNum" sz="quarter" idx="12"/>
          </p:nvPr>
        </p:nvSpPr>
        <p:spPr/>
        <p:txBody>
          <a:bodyPr/>
          <a:lstStyle/>
          <a:p>
            <a:pPr>
              <a:defRPr/>
            </a:pPr>
            <a:fld id="{D8088CFD-54D8-4C9C-9EAD-4AA884ED894D}" type="slidenum">
              <a:rPr lang="en-US" smtClean="0"/>
              <a:pPr>
                <a:defRPr/>
              </a:pPr>
              <a:t>25</a:t>
            </a:fld>
            <a:endParaRPr lang="en-US"/>
          </a:p>
        </p:txBody>
      </p:sp>
    </p:spTree>
    <p:extLst>
      <p:ext uri="{BB962C8B-B14F-4D97-AF65-F5344CB8AC3E}">
        <p14:creationId xmlns:p14="http://schemas.microsoft.com/office/powerpoint/2010/main" val="3927894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5" name="Content Placeholder 4"/>
          <p:cNvSpPr>
            <a:spLocks noGrp="1"/>
          </p:cNvSpPr>
          <p:nvPr>
            <p:ph sz="half" idx="2"/>
          </p:nvPr>
        </p:nvSpPr>
        <p:spPr>
          <a:xfrm>
            <a:off x="457200" y="1752600"/>
            <a:ext cx="3733800" cy="4572000"/>
          </a:xfrm>
        </p:spPr>
        <p:txBody>
          <a:bodyPr/>
          <a:lstStyle/>
          <a:p>
            <a:pPr>
              <a:buNone/>
            </a:pPr>
            <a:endParaRPr lang="en-US" dirty="0" smtClean="0"/>
          </a:p>
          <a:p>
            <a:pPr>
              <a:buNone/>
            </a:pPr>
            <a:endParaRPr lang="en-US" dirty="0" smtClean="0"/>
          </a:p>
          <a:p>
            <a:pPr>
              <a:buNone/>
            </a:pPr>
            <a:r>
              <a:rPr lang="en-US" sz="2500" dirty="0" smtClean="0"/>
              <a:t>Hillary Tabor, OSEP</a:t>
            </a:r>
          </a:p>
          <a:p>
            <a:pPr>
              <a:buNone/>
            </a:pPr>
            <a:r>
              <a:rPr lang="en-US" sz="2500" dirty="0" smtClean="0">
                <a:hlinkClick r:id="rId3"/>
              </a:rPr>
              <a:t>Hillary.Tabor@ed.gov</a:t>
            </a:r>
            <a:endParaRPr lang="en-US" sz="2500" dirty="0" smtClean="0"/>
          </a:p>
          <a:p>
            <a:pPr>
              <a:buNone/>
            </a:pPr>
            <a:endParaRPr lang="en-US" dirty="0" smtClean="0"/>
          </a:p>
          <a:p>
            <a:pPr>
              <a:buNone/>
            </a:pPr>
            <a:r>
              <a:rPr lang="en-US" sz="2500" dirty="0" smtClean="0"/>
              <a:t>Rhonda Spence, OSEP</a:t>
            </a:r>
          </a:p>
          <a:p>
            <a:pPr>
              <a:buNone/>
            </a:pPr>
            <a:r>
              <a:rPr lang="en-US" sz="2500" dirty="0" smtClean="0">
                <a:hlinkClick r:id="rId4"/>
              </a:rPr>
              <a:t>Rhonda.Spence@ed.gov</a:t>
            </a:r>
            <a:endParaRPr lang="en-US" sz="2500" dirty="0" smtClean="0"/>
          </a:p>
          <a:p>
            <a:pPr>
              <a:buNone/>
            </a:pPr>
            <a:endParaRPr lang="en-US" sz="2500" dirty="0"/>
          </a:p>
        </p:txBody>
      </p:sp>
      <p:sp>
        <p:nvSpPr>
          <p:cNvPr id="7" name="Content Placeholder 6"/>
          <p:cNvSpPr>
            <a:spLocks noGrp="1"/>
          </p:cNvSpPr>
          <p:nvPr>
            <p:ph sz="quarter" idx="4"/>
          </p:nvPr>
        </p:nvSpPr>
        <p:spPr>
          <a:xfrm>
            <a:off x="4419600" y="1752600"/>
            <a:ext cx="4038600" cy="4572000"/>
          </a:xfrm>
        </p:spPr>
        <p:txBody>
          <a:bodyPr/>
          <a:lstStyle/>
          <a:p>
            <a:pPr>
              <a:buNone/>
            </a:pPr>
            <a:endParaRPr lang="en-US" dirty="0" smtClean="0"/>
          </a:p>
          <a:p>
            <a:pPr>
              <a:buNone/>
            </a:pPr>
            <a:endParaRPr lang="en-US" dirty="0" smtClean="0"/>
          </a:p>
          <a:p>
            <a:pPr>
              <a:buNone/>
            </a:pPr>
            <a:r>
              <a:rPr lang="en-US" sz="2500" dirty="0" smtClean="0"/>
              <a:t>Joicey Hurth, NECTAC/NERRC</a:t>
            </a:r>
          </a:p>
          <a:p>
            <a:pPr>
              <a:buNone/>
            </a:pPr>
            <a:r>
              <a:rPr lang="en-US" sz="2500" dirty="0" smtClean="0">
                <a:hlinkClick r:id="rId5"/>
              </a:rPr>
              <a:t>Joicey.Hurth@unc.edu</a:t>
            </a:r>
            <a:endParaRPr lang="en-US" sz="2500" dirty="0" smtClean="0"/>
          </a:p>
          <a:p>
            <a:pPr>
              <a:buNone/>
            </a:pPr>
            <a:endParaRPr lang="en-US" dirty="0" smtClean="0"/>
          </a:p>
          <a:p>
            <a:pPr>
              <a:buNone/>
            </a:pPr>
            <a:r>
              <a:rPr lang="en-US" sz="2500" dirty="0" smtClean="0"/>
              <a:t>Anne Lucas, NECTAC/WRRC</a:t>
            </a:r>
          </a:p>
          <a:p>
            <a:pPr>
              <a:buNone/>
            </a:pPr>
            <a:r>
              <a:rPr lang="en-US" sz="2500" dirty="0" smtClean="0">
                <a:hlinkClick r:id="rId6"/>
              </a:rPr>
              <a:t>Anne.Lucas@unc.edu</a:t>
            </a:r>
            <a:endParaRPr lang="en-US" sz="25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CCCDF12-CF39-4002-8567-0BAD370D204A}" type="slidenum">
              <a:rPr lang="en-US" smtClean="0">
                <a:latin typeface="Garamond" charset="0"/>
              </a:rPr>
              <a:pPr eaLnBrk="1" hangingPunct="1"/>
              <a:t>3</a:t>
            </a:fld>
            <a:endParaRPr lang="en-US" smtClean="0">
              <a:latin typeface="Garamond" charset="0"/>
            </a:endParaRPr>
          </a:p>
        </p:txBody>
      </p:sp>
      <p:sp>
        <p:nvSpPr>
          <p:cNvPr id="34820" name="TextBox 2"/>
          <p:cNvSpPr txBox="1">
            <a:spLocks noChangeArrowheads="1"/>
          </p:cNvSpPr>
          <p:nvPr/>
        </p:nvSpPr>
        <p:spPr bwMode="auto">
          <a:xfrm>
            <a:off x="1752600" y="6248400"/>
            <a:ext cx="502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600">
              <a:solidFill>
                <a:srgbClr val="7F7F7F"/>
              </a:solidFill>
              <a:latin typeface="Calibri" charset="0"/>
            </a:endParaRPr>
          </a:p>
        </p:txBody>
      </p:sp>
      <p:sp>
        <p:nvSpPr>
          <p:cNvPr id="34821" name="Title 10"/>
          <p:cNvSpPr>
            <a:spLocks noGrp="1"/>
          </p:cNvSpPr>
          <p:nvPr>
            <p:ph type="title" idx="4294967295"/>
          </p:nvPr>
        </p:nvSpPr>
        <p:spPr>
          <a:xfrm>
            <a:off x="1219200" y="457200"/>
            <a:ext cx="7772400" cy="792163"/>
          </a:xfrm>
        </p:spPr>
        <p:txBody>
          <a:bodyPr anchor="ctr">
            <a:normAutofit fontScale="90000"/>
          </a:bodyPr>
          <a:lstStyle/>
          <a:p>
            <a:pPr eaLnBrk="1" hangingPunct="1"/>
            <a:r>
              <a:rPr lang="en-US" dirty="0" smtClean="0">
                <a:solidFill>
                  <a:schemeClr val="tx2"/>
                </a:solidFill>
              </a:rPr>
              <a:t>Changes in Part C:</a:t>
            </a:r>
            <a:br>
              <a:rPr lang="en-US" dirty="0" smtClean="0">
                <a:solidFill>
                  <a:schemeClr val="tx2"/>
                </a:solidFill>
              </a:rPr>
            </a:br>
            <a:r>
              <a:rPr lang="en-US" dirty="0" smtClean="0">
                <a:solidFill>
                  <a:schemeClr val="tx2"/>
                </a:solidFill>
              </a:rPr>
              <a:t>Procedural Safeguards</a:t>
            </a:r>
          </a:p>
        </p:txBody>
      </p:sp>
      <p:sp>
        <p:nvSpPr>
          <p:cNvPr id="34822" name="Content Placeholder 11"/>
          <p:cNvSpPr>
            <a:spLocks noGrp="1"/>
          </p:cNvSpPr>
          <p:nvPr>
            <p:ph idx="4294967295"/>
          </p:nvPr>
        </p:nvSpPr>
        <p:spPr/>
        <p:txBody>
          <a:bodyPr/>
          <a:lstStyle/>
          <a:p>
            <a:pPr eaLnBrk="1" hangingPunct="1"/>
            <a:r>
              <a:rPr lang="en-US" sz="3400" dirty="0" smtClean="0"/>
              <a:t>General Responsibilities</a:t>
            </a:r>
          </a:p>
          <a:p>
            <a:pPr eaLnBrk="1" hangingPunct="1"/>
            <a:r>
              <a:rPr lang="en-US" sz="3400" dirty="0" smtClean="0"/>
              <a:t>Confidentiality of Information</a:t>
            </a:r>
          </a:p>
          <a:p>
            <a:pPr eaLnBrk="1" hangingPunct="1"/>
            <a:r>
              <a:rPr lang="en-US" sz="3400" dirty="0" smtClean="0"/>
              <a:t>Parental Consent and Notice</a:t>
            </a:r>
          </a:p>
          <a:p>
            <a:pPr eaLnBrk="1" hangingPunct="1"/>
            <a:r>
              <a:rPr lang="en-US" sz="3400" dirty="0" smtClean="0"/>
              <a:t>Surrogate Parent</a:t>
            </a:r>
          </a:p>
          <a:p>
            <a:pPr eaLnBrk="1" hangingPunct="1"/>
            <a:r>
              <a:rPr lang="en-US" sz="3400" dirty="0" smtClean="0"/>
              <a:t>Dispute Resolution Options</a:t>
            </a:r>
          </a:p>
          <a:p>
            <a:pPr eaLnBrk="1" hangingPunct="1"/>
            <a:r>
              <a:rPr lang="en-US" sz="3400" dirty="0" smtClean="0"/>
              <a:t>Use of Insurance, Benefits,               SOPs, and Fees</a:t>
            </a:r>
          </a:p>
          <a:p>
            <a:pPr eaLnBrk="1" hangingPunct="1"/>
            <a:endParaRPr lang="en-US" sz="3400" dirty="0" smtClean="0"/>
          </a:p>
        </p:txBody>
      </p:sp>
      <p:sp>
        <p:nvSpPr>
          <p:cNvPr id="34823" name="Slide Number Placehold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EC68025-1D17-47EF-B3E1-2948F7B98391}" type="slidenum">
              <a:rPr lang="en-US" sz="1200">
                <a:solidFill>
                  <a:srgbClr val="898989"/>
                </a:solidFill>
              </a:rPr>
              <a:pPr algn="r" eaLnBrk="1" hangingPunct="1"/>
              <a:t>3</a:t>
            </a:fld>
            <a:endParaRPr lang="en-US" sz="1200">
              <a:solidFill>
                <a:srgbClr val="898989"/>
              </a:solidFill>
            </a:endParaRPr>
          </a:p>
        </p:txBody>
      </p:sp>
      <p:pic>
        <p:nvPicPr>
          <p:cNvPr id="7" name="Picture 18" descr="sm-girl.jpg"/>
          <p:cNvPicPr>
            <a:picLocks noChangeAspect="1"/>
          </p:cNvPicPr>
          <p:nvPr/>
        </p:nvPicPr>
        <p:blipFill>
          <a:blip r:embed="rId3" cstate="print"/>
          <a:srcRect/>
          <a:stretch>
            <a:fillRect/>
          </a:stretch>
        </p:blipFill>
        <p:spPr bwMode="auto">
          <a:xfrm>
            <a:off x="6324600" y="1828800"/>
            <a:ext cx="2209800" cy="3321086"/>
          </a:xfrm>
          <a:prstGeom prst="rect">
            <a:avLst/>
          </a:prstGeom>
          <a:noFill/>
          <a:ln w="9525">
            <a:noFill/>
            <a:miter lim="800000"/>
            <a:headEnd/>
            <a:tailEnd/>
          </a:ln>
        </p:spPr>
      </p:pic>
    </p:spTree>
    <p:extLst>
      <p:ext uri="{BB962C8B-B14F-4D97-AF65-F5344CB8AC3E}">
        <p14:creationId xmlns:p14="http://schemas.microsoft.com/office/powerpoint/2010/main" val="1769467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BAF42BB-7733-4531-ABA7-49AA85C805CC}" type="slidenum">
              <a:rPr lang="en-US" smtClean="0">
                <a:latin typeface="Garamond" charset="0"/>
              </a:rPr>
              <a:pPr eaLnBrk="1" hangingPunct="1"/>
              <a:t>4</a:t>
            </a:fld>
            <a:endParaRPr lang="en-US" smtClean="0">
              <a:latin typeface="Garamond" charset="0"/>
            </a:endParaRPr>
          </a:p>
        </p:txBody>
      </p:sp>
      <p:sp>
        <p:nvSpPr>
          <p:cNvPr id="35844" name="TextBox 2"/>
          <p:cNvSpPr txBox="1">
            <a:spLocks noChangeArrowheads="1"/>
          </p:cNvSpPr>
          <p:nvPr/>
        </p:nvSpPr>
        <p:spPr bwMode="auto">
          <a:xfrm>
            <a:off x="1752600" y="6248400"/>
            <a:ext cx="502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600">
              <a:solidFill>
                <a:srgbClr val="7F7F7F"/>
              </a:solidFill>
              <a:latin typeface="Calibri" charset="0"/>
            </a:endParaRPr>
          </a:p>
        </p:txBody>
      </p:sp>
      <p:sp>
        <p:nvSpPr>
          <p:cNvPr id="35845" name="Title 10"/>
          <p:cNvSpPr>
            <a:spLocks noGrp="1"/>
          </p:cNvSpPr>
          <p:nvPr>
            <p:ph type="title" idx="4294967295"/>
          </p:nvPr>
        </p:nvSpPr>
        <p:spPr/>
        <p:txBody>
          <a:bodyPr anchor="ctr"/>
          <a:lstStyle/>
          <a:p>
            <a:pPr eaLnBrk="1" hangingPunct="1"/>
            <a:r>
              <a:rPr lang="en-US" dirty="0" smtClean="0">
                <a:solidFill>
                  <a:schemeClr val="tx2"/>
                </a:solidFill>
              </a:rPr>
              <a:t>General Responsibilities</a:t>
            </a:r>
          </a:p>
        </p:txBody>
      </p:sp>
      <p:sp>
        <p:nvSpPr>
          <p:cNvPr id="35846" name="Content Placeholder 11"/>
          <p:cNvSpPr>
            <a:spLocks noGrp="1"/>
          </p:cNvSpPr>
          <p:nvPr>
            <p:ph idx="4294967295"/>
          </p:nvPr>
        </p:nvSpPr>
        <p:spPr/>
        <p:txBody>
          <a:bodyPr/>
          <a:lstStyle/>
          <a:p>
            <a:pPr eaLnBrk="1" hangingPunct="1"/>
            <a:r>
              <a:rPr lang="en-US" dirty="0" smtClean="0"/>
              <a:t>Adds requirement to make available to parents an initial copy of the child’s early intervention record, at no cost to the parents (34 CFR §303.400(c))</a:t>
            </a:r>
          </a:p>
        </p:txBody>
      </p:sp>
      <p:sp>
        <p:nvSpPr>
          <p:cNvPr id="35847" name="Slide Number Placeholder 6"/>
          <p:cNvSpPr txBox="1">
            <a:spLocks noGrp="1"/>
          </p:cNvSpPr>
          <p:nvPr/>
        </p:nvSpPr>
        <p:spPr bwMode="auto">
          <a:xfrm>
            <a:off x="65532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3DD9E5C-0E59-474D-8502-B9C4D57C1B58}" type="slidenum">
              <a:rPr lang="en-US" sz="1200">
                <a:solidFill>
                  <a:srgbClr val="898989"/>
                </a:solidFill>
              </a:rPr>
              <a:pPr algn="r" eaLnBrk="1" hangingPunct="1"/>
              <a:t>4</a:t>
            </a:fld>
            <a:endParaRPr lang="en-US" sz="1200">
              <a:solidFill>
                <a:srgbClr val="898989"/>
              </a:solidFill>
            </a:endParaRPr>
          </a:p>
        </p:txBody>
      </p:sp>
      <p:pic>
        <p:nvPicPr>
          <p:cNvPr id="7" name="Picture 2" descr="G:\GROUPS\DSSC\COMMON\FCTD\Graphics\Best Photos-New\downs-outdoors.jpg"/>
          <p:cNvPicPr>
            <a:picLocks noChangeAspect="1" noChangeArrowheads="1"/>
          </p:cNvPicPr>
          <p:nvPr/>
        </p:nvPicPr>
        <p:blipFill>
          <a:blip r:embed="rId3" cstate="print"/>
          <a:srcRect l="12109" r="9181"/>
          <a:stretch>
            <a:fillRect/>
          </a:stretch>
        </p:blipFill>
        <p:spPr bwMode="auto">
          <a:xfrm>
            <a:off x="2667000" y="3962400"/>
            <a:ext cx="2971800" cy="2514600"/>
          </a:xfrm>
          <a:prstGeom prst="rect">
            <a:avLst/>
          </a:prstGeom>
          <a:noFill/>
          <a:ln w="9525">
            <a:noFill/>
            <a:miter lim="800000"/>
            <a:headEnd/>
            <a:tailEnd/>
          </a:ln>
        </p:spPr>
      </p:pic>
    </p:spTree>
    <p:extLst>
      <p:ext uri="{BB962C8B-B14F-4D97-AF65-F5344CB8AC3E}">
        <p14:creationId xmlns:p14="http://schemas.microsoft.com/office/powerpoint/2010/main" val="345480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A57456-872F-49C1-9A49-235DB14E9642}" type="slidenum">
              <a:rPr lang="en-US" smtClean="0">
                <a:latin typeface="Garamond" charset="0"/>
              </a:rPr>
              <a:pPr eaLnBrk="1" hangingPunct="1"/>
              <a:t>5</a:t>
            </a:fld>
            <a:endParaRPr lang="en-US" smtClean="0">
              <a:latin typeface="Garamond" charset="0"/>
            </a:endParaRPr>
          </a:p>
        </p:txBody>
      </p:sp>
      <p:sp>
        <p:nvSpPr>
          <p:cNvPr id="36868" name="Title 10"/>
          <p:cNvSpPr>
            <a:spLocks noGrp="1"/>
          </p:cNvSpPr>
          <p:nvPr>
            <p:ph type="title" idx="4294967295"/>
          </p:nvPr>
        </p:nvSpPr>
        <p:spPr>
          <a:xfrm>
            <a:off x="1219200" y="533400"/>
            <a:ext cx="7772400" cy="792163"/>
          </a:xfrm>
        </p:spPr>
        <p:txBody>
          <a:bodyPr anchor="ctr">
            <a:normAutofit fontScale="90000"/>
          </a:bodyPr>
          <a:lstStyle/>
          <a:p>
            <a:r>
              <a:rPr lang="en-US" dirty="0" smtClean="0">
                <a:solidFill>
                  <a:schemeClr val="tx2"/>
                </a:solidFill>
              </a:rPr>
              <a:t>Confidentiality &amp; EI Records</a:t>
            </a:r>
            <a:r>
              <a:rPr lang="en-US" dirty="0">
                <a:solidFill>
                  <a:schemeClr val="tx2"/>
                </a:solidFill>
              </a:rPr>
              <a:t/>
            </a:r>
            <a:br>
              <a:rPr lang="en-US" dirty="0">
                <a:solidFill>
                  <a:schemeClr val="tx2"/>
                </a:solidFill>
              </a:rPr>
            </a:br>
            <a:r>
              <a:rPr lang="en-US" dirty="0" smtClean="0">
                <a:solidFill>
                  <a:schemeClr val="tx2"/>
                </a:solidFill>
              </a:rPr>
              <a:t>§§303.401-303.417</a:t>
            </a:r>
          </a:p>
        </p:txBody>
      </p:sp>
      <p:sp>
        <p:nvSpPr>
          <p:cNvPr id="36869" name="Content Placeholder 11"/>
          <p:cNvSpPr>
            <a:spLocks noGrp="1"/>
          </p:cNvSpPr>
          <p:nvPr>
            <p:ph idx="4294967295"/>
          </p:nvPr>
        </p:nvSpPr>
        <p:spPr>
          <a:xfrm>
            <a:off x="304800" y="1600200"/>
            <a:ext cx="8229600" cy="4835525"/>
          </a:xfrm>
        </p:spPr>
        <p:txBody>
          <a:bodyPr/>
          <a:lstStyle/>
          <a:p>
            <a:r>
              <a:rPr lang="en-US" sz="2700" dirty="0" smtClean="0"/>
              <a:t>Incorporates Part </a:t>
            </a:r>
            <a:r>
              <a:rPr lang="en-US" sz="2700" dirty="0"/>
              <a:t>B </a:t>
            </a:r>
            <a:r>
              <a:rPr lang="en-US" sz="2700" dirty="0" smtClean="0"/>
              <a:t>(§§300.610-300.627</a:t>
            </a:r>
            <a:r>
              <a:rPr lang="en-US" sz="2700" dirty="0"/>
              <a:t>) </a:t>
            </a:r>
            <a:r>
              <a:rPr lang="en-US" sz="2700" dirty="0" smtClean="0"/>
              <a:t>and FERPA (§99) confidentiality provisions with modifications</a:t>
            </a:r>
          </a:p>
          <a:p>
            <a:pPr eaLnBrk="1" hangingPunct="1"/>
            <a:r>
              <a:rPr lang="en-US" sz="2700" dirty="0" smtClean="0"/>
              <a:t>Clarifies procedures apply as soon child is referred for EI services until records are no longer maintained</a:t>
            </a:r>
          </a:p>
          <a:p>
            <a:pPr eaLnBrk="1" hangingPunct="1"/>
            <a:r>
              <a:rPr lang="en-US" sz="2700" dirty="0" smtClean="0"/>
              <a:t>Primary referral source may be required to obtain parental consent prior to making a referral under other applicable laws (such as HIPAA, CAPTA, or                   State laws)</a:t>
            </a:r>
            <a:endParaRPr lang="en-US" sz="2200" dirty="0" smtClean="0"/>
          </a:p>
          <a:p>
            <a:pPr eaLnBrk="1" hangingPunct="1"/>
            <a:endParaRPr lang="en-US" sz="2200" dirty="0" smtClean="0"/>
          </a:p>
        </p:txBody>
      </p:sp>
      <p:sp>
        <p:nvSpPr>
          <p:cNvPr id="36870" name="Slide Number Placeholder 6"/>
          <p:cNvSpPr txBox="1">
            <a:spLocks noGrp="1"/>
          </p:cNvSpPr>
          <p:nvPr/>
        </p:nvSpPr>
        <p:spPr bwMode="auto">
          <a:xfrm>
            <a:off x="65532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14F51EA-C26D-4566-B913-6F2D652026AE}" type="slidenum">
              <a:rPr lang="en-US" sz="1200">
                <a:solidFill>
                  <a:srgbClr val="898989"/>
                </a:solidFill>
              </a:rPr>
              <a:pPr algn="r" eaLnBrk="1" hangingPunct="1"/>
              <a:t>5</a:t>
            </a:fld>
            <a:endParaRPr lang="en-US" sz="1200">
              <a:solidFill>
                <a:srgbClr val="898989"/>
              </a:solidFill>
            </a:endParaRPr>
          </a:p>
        </p:txBody>
      </p:sp>
    </p:spTree>
    <p:extLst>
      <p:ext uri="{BB962C8B-B14F-4D97-AF65-F5344CB8AC3E}">
        <p14:creationId xmlns:p14="http://schemas.microsoft.com/office/powerpoint/2010/main" val="4280288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6AC3051-1694-44EE-8925-54BC9993E3D1}" type="slidenum">
              <a:rPr lang="en-US" smtClean="0">
                <a:latin typeface="Garamond" charset="0"/>
              </a:rPr>
              <a:pPr eaLnBrk="1" hangingPunct="1"/>
              <a:t>6</a:t>
            </a:fld>
            <a:endParaRPr lang="en-US" smtClean="0">
              <a:latin typeface="Garamond" charset="0"/>
            </a:endParaRPr>
          </a:p>
        </p:txBody>
      </p:sp>
      <p:sp>
        <p:nvSpPr>
          <p:cNvPr id="37892" name="Title 10"/>
          <p:cNvSpPr>
            <a:spLocks noGrp="1"/>
          </p:cNvSpPr>
          <p:nvPr>
            <p:ph type="title" idx="4294967295"/>
          </p:nvPr>
        </p:nvSpPr>
        <p:spPr>
          <a:xfrm>
            <a:off x="1219200" y="533400"/>
            <a:ext cx="7772400" cy="792163"/>
          </a:xfrm>
        </p:spPr>
        <p:txBody>
          <a:bodyPr anchor="ctr">
            <a:normAutofit fontScale="90000"/>
          </a:bodyPr>
          <a:lstStyle/>
          <a:p>
            <a:pPr eaLnBrk="1" hangingPunct="1"/>
            <a:r>
              <a:rPr lang="en-US" dirty="0" smtClean="0">
                <a:solidFill>
                  <a:schemeClr val="tx2"/>
                </a:solidFill>
              </a:rPr>
              <a:t>Confidentiality</a:t>
            </a:r>
            <a:br>
              <a:rPr lang="en-US" dirty="0" smtClean="0">
                <a:solidFill>
                  <a:schemeClr val="tx2"/>
                </a:solidFill>
              </a:rPr>
            </a:br>
            <a:r>
              <a:rPr lang="en-US" dirty="0" smtClean="0">
                <a:solidFill>
                  <a:schemeClr val="tx2"/>
                </a:solidFill>
              </a:rPr>
              <a:t>§§303.401-303.417</a:t>
            </a:r>
          </a:p>
        </p:txBody>
      </p:sp>
      <p:sp>
        <p:nvSpPr>
          <p:cNvPr id="37893" name="Content Placeholder 11"/>
          <p:cNvSpPr>
            <a:spLocks noGrp="1"/>
          </p:cNvSpPr>
          <p:nvPr>
            <p:ph idx="4294967295"/>
          </p:nvPr>
        </p:nvSpPr>
        <p:spPr>
          <a:xfrm>
            <a:off x="381000" y="1676400"/>
            <a:ext cx="8458200" cy="5029200"/>
          </a:xfrm>
        </p:spPr>
        <p:txBody>
          <a:bodyPr>
            <a:normAutofit/>
          </a:bodyPr>
          <a:lstStyle/>
          <a:p>
            <a:pPr eaLnBrk="1" hangingPunct="1"/>
            <a:r>
              <a:rPr lang="en-US" dirty="0" smtClean="0"/>
              <a:t>The required Notice to families (§303.404) at referral must incorporate all the new confidentiality requirements</a:t>
            </a:r>
          </a:p>
          <a:p>
            <a:pPr eaLnBrk="1" hangingPunct="1"/>
            <a:r>
              <a:rPr lang="en-US" dirty="0" smtClean="0"/>
              <a:t>Changed timeline for parental access to records from 45 days to 10 days</a:t>
            </a:r>
          </a:p>
          <a:p>
            <a:pPr eaLnBrk="1" hangingPunct="1"/>
            <a:endParaRPr lang="en-US" dirty="0" smtClean="0"/>
          </a:p>
          <a:p>
            <a:pPr eaLnBrk="1" hangingPunct="1"/>
            <a:endParaRPr lang="en-US" dirty="0" smtClean="0"/>
          </a:p>
          <a:p>
            <a:pPr eaLnBrk="1" hangingPunct="1"/>
            <a:endParaRPr lang="en-US" dirty="0" smtClean="0"/>
          </a:p>
        </p:txBody>
      </p:sp>
      <p:sp>
        <p:nvSpPr>
          <p:cNvPr id="37894" name="Slide Number Placehold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B6A1371-6B2A-44DF-B3B0-ABE33D8E111F}" type="slidenum">
              <a:rPr lang="en-US" sz="1200">
                <a:solidFill>
                  <a:srgbClr val="898989"/>
                </a:solidFill>
              </a:rPr>
              <a:pPr algn="r" eaLnBrk="1" hangingPunct="1"/>
              <a:t>6</a:t>
            </a:fld>
            <a:endParaRPr lang="en-US" sz="1200">
              <a:solidFill>
                <a:srgbClr val="898989"/>
              </a:solidFill>
            </a:endParaRPr>
          </a:p>
        </p:txBody>
      </p:sp>
    </p:spTree>
    <p:extLst>
      <p:ext uri="{BB962C8B-B14F-4D97-AF65-F5344CB8AC3E}">
        <p14:creationId xmlns:p14="http://schemas.microsoft.com/office/powerpoint/2010/main" val="69809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tx2"/>
                </a:solidFill>
              </a:rPr>
              <a:t>Fees for Records</a:t>
            </a:r>
            <a:r>
              <a:rPr lang="en-US" sz="4000" dirty="0">
                <a:solidFill>
                  <a:schemeClr val="tx2"/>
                </a:solidFill>
              </a:rPr>
              <a:t/>
            </a:r>
            <a:br>
              <a:rPr lang="en-US" sz="4000" dirty="0">
                <a:solidFill>
                  <a:schemeClr val="tx2"/>
                </a:solidFill>
              </a:rPr>
            </a:br>
            <a:r>
              <a:rPr lang="en-US" sz="4000" dirty="0" smtClean="0">
                <a:solidFill>
                  <a:schemeClr val="tx2"/>
                </a:solidFill>
              </a:rPr>
              <a:t>§303.409(c)</a:t>
            </a:r>
            <a:endParaRPr lang="en-US" sz="4000" dirty="0"/>
          </a:p>
        </p:txBody>
      </p:sp>
      <p:sp>
        <p:nvSpPr>
          <p:cNvPr id="4" name="Content Placeholder 3"/>
          <p:cNvSpPr>
            <a:spLocks noGrp="1"/>
          </p:cNvSpPr>
          <p:nvPr>
            <p:ph idx="1"/>
          </p:nvPr>
        </p:nvSpPr>
        <p:spPr/>
        <p:txBody>
          <a:bodyPr/>
          <a:lstStyle/>
          <a:p>
            <a:r>
              <a:rPr lang="en-US" dirty="0"/>
              <a:t>Added “A participating agency must provide at no cost to parents, a copy of each evaluation, assessment of the child, family assessment, and IFSP as soon as possible after each IFSP            meeting” </a:t>
            </a:r>
          </a:p>
          <a:p>
            <a:endParaRPr lang="en-US" dirty="0"/>
          </a:p>
        </p:txBody>
      </p:sp>
    </p:spTree>
    <p:extLst>
      <p:ext uri="{BB962C8B-B14F-4D97-AF65-F5344CB8AC3E}">
        <p14:creationId xmlns:p14="http://schemas.microsoft.com/office/powerpoint/2010/main" val="2053085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DB4EF91-4CDB-466F-AB32-08943E7B6F85}" type="slidenum">
              <a:rPr lang="en-US" smtClean="0">
                <a:latin typeface="Garamond" charset="0"/>
              </a:rPr>
              <a:pPr eaLnBrk="1" hangingPunct="1"/>
              <a:t>8</a:t>
            </a:fld>
            <a:endParaRPr lang="en-US" smtClean="0">
              <a:latin typeface="Garamond" charset="0"/>
            </a:endParaRPr>
          </a:p>
        </p:txBody>
      </p:sp>
      <p:sp>
        <p:nvSpPr>
          <p:cNvPr id="38915" name="Rectangle 2"/>
          <p:cNvSpPr>
            <a:spLocks noGrp="1" noChangeArrowheads="1"/>
          </p:cNvSpPr>
          <p:nvPr>
            <p:ph type="title"/>
          </p:nvPr>
        </p:nvSpPr>
        <p:spPr>
          <a:xfrm>
            <a:off x="1219200" y="457200"/>
            <a:ext cx="7772400" cy="792163"/>
          </a:xfrm>
        </p:spPr>
        <p:txBody>
          <a:bodyPr>
            <a:normAutofit fontScale="90000"/>
          </a:bodyPr>
          <a:lstStyle/>
          <a:p>
            <a:r>
              <a:rPr lang="en-US" dirty="0" smtClean="0">
                <a:solidFill>
                  <a:schemeClr val="tx2"/>
                </a:solidFill>
              </a:rPr>
              <a:t>Records &amp; Confidentiality</a:t>
            </a:r>
            <a:r>
              <a:rPr lang="en-US" dirty="0">
                <a:solidFill>
                  <a:schemeClr val="tx2"/>
                </a:solidFill>
              </a:rPr>
              <a:t/>
            </a:r>
            <a:br>
              <a:rPr lang="en-US" dirty="0">
                <a:solidFill>
                  <a:schemeClr val="tx2"/>
                </a:solidFill>
              </a:rPr>
            </a:br>
            <a:r>
              <a:rPr lang="en-US" dirty="0" smtClean="0">
                <a:solidFill>
                  <a:schemeClr val="tx2"/>
                </a:solidFill>
              </a:rPr>
              <a:t>§§303.401-303.417</a:t>
            </a:r>
          </a:p>
        </p:txBody>
      </p:sp>
      <p:sp>
        <p:nvSpPr>
          <p:cNvPr id="38916" name="Rectangle 3"/>
          <p:cNvSpPr>
            <a:spLocks noGrp="1" noChangeArrowheads="1"/>
          </p:cNvSpPr>
          <p:nvPr>
            <p:ph type="body" idx="1"/>
          </p:nvPr>
        </p:nvSpPr>
        <p:spPr/>
        <p:txBody>
          <a:bodyPr/>
          <a:lstStyle/>
          <a:p>
            <a:pPr eaLnBrk="1" hangingPunct="1"/>
            <a:r>
              <a:rPr lang="en-US" sz="3200" dirty="0" smtClean="0"/>
              <a:t>Comments clarify right to amend records only applies to information about the parent and child, not other family members</a:t>
            </a:r>
          </a:p>
          <a:p>
            <a:pPr eaLnBrk="1" hangingPunct="1"/>
            <a:r>
              <a:rPr lang="en-US" sz="3200" dirty="0" smtClean="0"/>
              <a:t>Defines early intervention records </a:t>
            </a:r>
          </a:p>
          <a:p>
            <a:pPr eaLnBrk="1" hangingPunct="1"/>
            <a:r>
              <a:rPr lang="en-US" sz="3200" dirty="0" smtClean="0"/>
              <a:t>Includes opt-put policy for notification</a:t>
            </a:r>
          </a:p>
          <a:p>
            <a:pPr eaLnBrk="1" hangingPunct="1"/>
            <a:r>
              <a:rPr lang="en-US" sz="3200" dirty="0" smtClean="0"/>
              <a:t>Adds GEPA and EDGAR provisions to language about destruction of records</a:t>
            </a:r>
          </a:p>
          <a:p>
            <a:pPr eaLnBrk="1" hangingPunct="1"/>
            <a:endParaRPr lang="en-US" sz="3200" dirty="0" smtClean="0"/>
          </a:p>
        </p:txBody>
      </p:sp>
    </p:spTree>
    <p:extLst>
      <p:ext uri="{BB962C8B-B14F-4D97-AF65-F5344CB8AC3E}">
        <p14:creationId xmlns:p14="http://schemas.microsoft.com/office/powerpoint/2010/main" val="905324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772400" cy="792163"/>
          </a:xfrm>
        </p:spPr>
        <p:txBody>
          <a:bodyPr>
            <a:normAutofit fontScale="90000"/>
          </a:bodyPr>
          <a:lstStyle/>
          <a:p>
            <a:r>
              <a:rPr lang="en-US" dirty="0" smtClean="0">
                <a:solidFill>
                  <a:schemeClr val="tx2"/>
                </a:solidFill>
              </a:rPr>
              <a:t>Consent—Definition</a:t>
            </a:r>
            <a:br>
              <a:rPr lang="en-US" dirty="0" smtClean="0">
                <a:solidFill>
                  <a:schemeClr val="tx2"/>
                </a:solidFill>
              </a:rPr>
            </a:br>
            <a:r>
              <a:rPr lang="en-US" dirty="0" smtClean="0">
                <a:solidFill>
                  <a:schemeClr val="tx2"/>
                </a:solidFill>
              </a:rPr>
              <a:t>§303.7</a:t>
            </a:r>
            <a:endParaRPr lang="en-US" dirty="0">
              <a:solidFill>
                <a:schemeClr val="tx2"/>
              </a:solidFill>
            </a:endParaRPr>
          </a:p>
        </p:txBody>
      </p:sp>
      <p:sp>
        <p:nvSpPr>
          <p:cNvPr id="3" name="Content Placeholder 2"/>
          <p:cNvSpPr>
            <a:spLocks noGrp="1"/>
          </p:cNvSpPr>
          <p:nvPr>
            <p:ph idx="1"/>
          </p:nvPr>
        </p:nvSpPr>
        <p:spPr>
          <a:xfrm>
            <a:off x="457200" y="1646237"/>
            <a:ext cx="8229600" cy="4754563"/>
          </a:xfrm>
        </p:spPr>
        <p:txBody>
          <a:bodyPr>
            <a:normAutofit fontScale="92500" lnSpcReduction="10000"/>
          </a:bodyPr>
          <a:lstStyle/>
          <a:p>
            <a:r>
              <a:rPr lang="en-US" dirty="0" smtClean="0"/>
              <a:t>Consent means parent has been fully informed of all information relevant to the activity for which consent is sought (in native language) and parent understands and agrees in writing </a:t>
            </a:r>
          </a:p>
          <a:p>
            <a:r>
              <a:rPr lang="en-US" dirty="0" smtClean="0"/>
              <a:t>Consent form describes activity and EI records (if any) that will be released and to whom</a:t>
            </a:r>
          </a:p>
          <a:p>
            <a:r>
              <a:rPr lang="en-US" dirty="0" smtClean="0"/>
              <a:t>Parent understands that consent is voluntary and may be revoked at any time but revocation is not retroactive (i.e., does not apply to action that occurred before consent was revoked)</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4&quot;/&gt;&lt;property id=&quot;20307&quot; value=&quot;257&quot;/&gt;&lt;/object&gt;&lt;object type=&quot;3&quot; unique_id=&quot;10007&quot;&gt;&lt;property id=&quot;20148&quot; value=&quot;5&quot;/&gt;&lt;property id=&quot;20300&quot; value=&quot;Slide 5&quot;/&gt;&lt;property id=&quot;20307&quot; value=&quot;259&quot;/&gt;&lt;/object&gt;&lt;object type=&quot;3&quot; unique_id=&quot;10008&quot;&gt;&lt;property id=&quot;20148&quot; value=&quot;5&quot;/&gt;&lt;property id=&quot;20300&quot; value=&quot;Slide 3&quot;/&gt;&lt;property id=&quot;20307&quot; value=&quot;260&quot;/&gt;&lt;/object&gt;&lt;/object&gt;&lt;/object&gt;&lt;/database&gt;"/>
  <p:tag name="SECTOMILLISECCONVERTED" val="1"/>
</p:tagLst>
</file>

<file path=ppt/theme/theme1.xml><?xml version="1.0" encoding="utf-8"?>
<a:theme xmlns:a="http://schemas.openxmlformats.org/drawingml/2006/main" name="ppt-te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te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Template>
  <TotalTime>813</TotalTime>
  <Words>2481</Words>
  <Application>Microsoft Office PowerPoint</Application>
  <PresentationFormat>On-screen Show (4:3)</PresentationFormat>
  <Paragraphs>201</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ppt-temp</vt:lpstr>
      <vt:lpstr>1_ppt-temp</vt:lpstr>
      <vt:lpstr>Part C Regulatory Changes to Parent Rights, Safeguards and Consent: Implications for Families</vt:lpstr>
      <vt:lpstr>Acknowledgement</vt:lpstr>
      <vt:lpstr>Changes in Part C: Procedural Safeguards</vt:lpstr>
      <vt:lpstr>General Responsibilities</vt:lpstr>
      <vt:lpstr>Confidentiality &amp; EI Records §§303.401-303.417</vt:lpstr>
      <vt:lpstr>Confidentiality §§303.401-303.417</vt:lpstr>
      <vt:lpstr>Fees for Records §303.409(c)</vt:lpstr>
      <vt:lpstr>Records &amp; Confidentiality §§303.401-303.417</vt:lpstr>
      <vt:lpstr>Consent—Definition §303.7</vt:lpstr>
      <vt:lpstr>Prior Written Notice—Definition §303.421</vt:lpstr>
      <vt:lpstr>IFSP Meeting Notice §303.342(d)(2)</vt:lpstr>
      <vt:lpstr>Parental Consent and Notice §303.420</vt:lpstr>
      <vt:lpstr>Determination Child Is Not Eligible §303.322</vt:lpstr>
      <vt:lpstr>Surrogate Parent 303.422</vt:lpstr>
      <vt:lpstr>Mediation §303.431</vt:lpstr>
      <vt:lpstr>Mediation §303.431</vt:lpstr>
      <vt:lpstr>State Complaint Procedures §§303.432-303.434</vt:lpstr>
      <vt:lpstr>Due Process Hearing §§303.435-303.448</vt:lpstr>
      <vt:lpstr>Finance Provisions –  Public Benefits  §303.520(a) </vt:lpstr>
      <vt:lpstr>Use of Public Benefit:  Consent Required If –  §303.520(a)(2)(ii)</vt:lpstr>
      <vt:lpstr>Private Insurance – Consent §303.520(b)(1)(i) </vt:lpstr>
      <vt:lpstr>Private Insurance –  Consent not Required If  §303.520(b)(2) </vt:lpstr>
      <vt:lpstr>System of Payment and Fees §303.521</vt:lpstr>
      <vt:lpstr>Explaining Safeguards to Parents:  A Step by Step Model</vt:lpstr>
      <vt:lpstr>Understanding and Explaining Rights and Safeguards to Families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Tabor, Hillary</dc:creator>
  <cp:lastModifiedBy>fpg</cp:lastModifiedBy>
  <cp:revision>60</cp:revision>
  <cp:lastPrinted>2012-07-26T19:30:22Z</cp:lastPrinted>
  <dcterms:created xsi:type="dcterms:W3CDTF">2012-04-16T17:02:46Z</dcterms:created>
  <dcterms:modified xsi:type="dcterms:W3CDTF">2013-07-22T19:13:58Z</dcterms:modified>
</cp:coreProperties>
</file>