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692" r:id="rId3"/>
  </p:sldMasterIdLst>
  <p:notesMasterIdLst>
    <p:notesMasterId r:id="rId62"/>
  </p:notesMasterIdLst>
  <p:sldIdLst>
    <p:sldId id="277" r:id="rId4"/>
    <p:sldId id="301" r:id="rId5"/>
    <p:sldId id="302" r:id="rId6"/>
    <p:sldId id="303" r:id="rId7"/>
    <p:sldId id="305" r:id="rId8"/>
    <p:sldId id="306" r:id="rId9"/>
    <p:sldId id="307" r:id="rId10"/>
    <p:sldId id="308" r:id="rId11"/>
    <p:sldId id="309" r:id="rId12"/>
    <p:sldId id="310" r:id="rId13"/>
    <p:sldId id="311" r:id="rId14"/>
    <p:sldId id="313" r:id="rId15"/>
    <p:sldId id="274" r:id="rId16"/>
    <p:sldId id="276" r:id="rId17"/>
    <p:sldId id="275" r:id="rId18"/>
    <p:sldId id="316" r:id="rId19"/>
    <p:sldId id="312" r:id="rId20"/>
    <p:sldId id="298"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5" r:id="rId38"/>
    <p:sldId id="296" r:id="rId39"/>
    <p:sldId id="297" r:id="rId40"/>
    <p:sldId id="265" r:id="rId41"/>
    <p:sldId id="267" r:id="rId42"/>
    <p:sldId id="268" r:id="rId43"/>
    <p:sldId id="269" r:id="rId44"/>
    <p:sldId id="270" r:id="rId45"/>
    <p:sldId id="271" r:id="rId46"/>
    <p:sldId id="266" r:id="rId47"/>
    <p:sldId id="304" r:id="rId48"/>
    <p:sldId id="272" r:id="rId49"/>
    <p:sldId id="317" r:id="rId50"/>
    <p:sldId id="315" r:id="rId51"/>
    <p:sldId id="264" r:id="rId52"/>
    <p:sldId id="257" r:id="rId53"/>
    <p:sldId id="258" r:id="rId54"/>
    <p:sldId id="259" r:id="rId55"/>
    <p:sldId id="260" r:id="rId56"/>
    <p:sldId id="261" r:id="rId57"/>
    <p:sldId id="262" r:id="rId58"/>
    <p:sldId id="263" r:id="rId59"/>
    <p:sldId id="299" r:id="rId60"/>
    <p:sldId id="300"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080" autoAdjust="0"/>
  </p:normalViewPr>
  <p:slideViewPr>
    <p:cSldViewPr>
      <p:cViewPr varScale="1">
        <p:scale>
          <a:sx n="98" d="100"/>
          <a:sy n="98" d="100"/>
        </p:scale>
        <p:origin x="1974"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4B816B-83D4-4BC2-978A-D85554F8A104}" type="doc">
      <dgm:prSet loTypeId="urn:microsoft.com/office/officeart/2005/8/layout/chevron1" loCatId="process" qsTypeId="urn:microsoft.com/office/officeart/2005/8/quickstyle/simple1" qsCatId="simple" csTypeId="urn:microsoft.com/office/officeart/2005/8/colors/accent0_3" csCatId="mainScheme" phldr="1"/>
      <dgm:spPr/>
    </dgm:pt>
    <dgm:pt modelId="{B712D22E-1D08-4C0C-983C-806072468795}">
      <dgm:prSet phldrT="[Text]"/>
      <dgm:spPr/>
      <dgm:t>
        <a:bodyPr/>
        <a:lstStyle/>
        <a:p>
          <a:r>
            <a:rPr lang="en-US" dirty="0"/>
            <a:t>January</a:t>
          </a:r>
        </a:p>
      </dgm:t>
    </dgm:pt>
    <dgm:pt modelId="{DC33A798-BA88-4223-A8E9-7F8425E458B7}" type="parTrans" cxnId="{CA9AFAD0-D239-440F-90E7-591A43F4563E}">
      <dgm:prSet/>
      <dgm:spPr/>
      <dgm:t>
        <a:bodyPr/>
        <a:lstStyle/>
        <a:p>
          <a:endParaRPr lang="en-US"/>
        </a:p>
      </dgm:t>
    </dgm:pt>
    <dgm:pt modelId="{88F02C5F-DC81-47D8-AB42-23325A02EF15}" type="sibTrans" cxnId="{CA9AFAD0-D239-440F-90E7-591A43F4563E}">
      <dgm:prSet/>
      <dgm:spPr/>
      <dgm:t>
        <a:bodyPr/>
        <a:lstStyle/>
        <a:p>
          <a:endParaRPr lang="en-US"/>
        </a:p>
      </dgm:t>
    </dgm:pt>
    <dgm:pt modelId="{071C3A2E-0A5B-457F-A5EE-AED5E15E001D}">
      <dgm:prSet phldrT="[Text]"/>
      <dgm:spPr/>
      <dgm:t>
        <a:bodyPr/>
        <a:lstStyle/>
        <a:p>
          <a:r>
            <a:rPr lang="en-US" dirty="0"/>
            <a:t>February</a:t>
          </a:r>
        </a:p>
      </dgm:t>
    </dgm:pt>
    <dgm:pt modelId="{2B74AF29-4B95-4233-8E11-75BD59F5B9F1}" type="parTrans" cxnId="{6FECF238-4C9F-4A68-AA56-01025CC10378}">
      <dgm:prSet/>
      <dgm:spPr/>
      <dgm:t>
        <a:bodyPr/>
        <a:lstStyle/>
        <a:p>
          <a:endParaRPr lang="en-US"/>
        </a:p>
      </dgm:t>
    </dgm:pt>
    <dgm:pt modelId="{64F16A07-2D0C-4E53-9726-AEE105E81466}" type="sibTrans" cxnId="{6FECF238-4C9F-4A68-AA56-01025CC10378}">
      <dgm:prSet/>
      <dgm:spPr/>
      <dgm:t>
        <a:bodyPr/>
        <a:lstStyle/>
        <a:p>
          <a:endParaRPr lang="en-US"/>
        </a:p>
      </dgm:t>
    </dgm:pt>
    <dgm:pt modelId="{01767AD2-E885-4C29-AB37-131FA7B088A1}">
      <dgm:prSet phldrT="[Text]"/>
      <dgm:spPr/>
      <dgm:t>
        <a:bodyPr/>
        <a:lstStyle/>
        <a:p>
          <a:r>
            <a:rPr lang="en-US" dirty="0"/>
            <a:t>March</a:t>
          </a:r>
        </a:p>
      </dgm:t>
    </dgm:pt>
    <dgm:pt modelId="{344247E0-4E1D-404A-BD8D-CA193EADD7F0}" type="parTrans" cxnId="{F47D84F8-6FA2-4822-838B-157F46941B6D}">
      <dgm:prSet/>
      <dgm:spPr/>
      <dgm:t>
        <a:bodyPr/>
        <a:lstStyle/>
        <a:p>
          <a:endParaRPr lang="en-US"/>
        </a:p>
      </dgm:t>
    </dgm:pt>
    <dgm:pt modelId="{B4353D37-2387-4B05-9E83-C661D2E18329}" type="sibTrans" cxnId="{F47D84F8-6FA2-4822-838B-157F46941B6D}">
      <dgm:prSet/>
      <dgm:spPr/>
      <dgm:t>
        <a:bodyPr/>
        <a:lstStyle/>
        <a:p>
          <a:endParaRPr lang="en-US"/>
        </a:p>
      </dgm:t>
    </dgm:pt>
    <dgm:pt modelId="{829013CD-60C2-469B-93D4-91354FDF48B9}">
      <dgm:prSet phldrT="[Text]"/>
      <dgm:spPr/>
      <dgm:t>
        <a:bodyPr/>
        <a:lstStyle/>
        <a:p>
          <a:r>
            <a:rPr lang="en-US" dirty="0"/>
            <a:t>April</a:t>
          </a:r>
        </a:p>
      </dgm:t>
    </dgm:pt>
    <dgm:pt modelId="{CDF69DF6-50D9-4C27-BA6D-29700AF65D4D}" type="parTrans" cxnId="{95227AF2-B889-4502-8075-7DAAE55D14FF}">
      <dgm:prSet/>
      <dgm:spPr/>
      <dgm:t>
        <a:bodyPr/>
        <a:lstStyle/>
        <a:p>
          <a:endParaRPr lang="en-US"/>
        </a:p>
      </dgm:t>
    </dgm:pt>
    <dgm:pt modelId="{C89A3D08-63E8-4FE3-BE35-BAA1F0CE269A}" type="sibTrans" cxnId="{95227AF2-B889-4502-8075-7DAAE55D14FF}">
      <dgm:prSet/>
      <dgm:spPr/>
      <dgm:t>
        <a:bodyPr/>
        <a:lstStyle/>
        <a:p>
          <a:endParaRPr lang="en-US"/>
        </a:p>
      </dgm:t>
    </dgm:pt>
    <dgm:pt modelId="{3739541C-C47F-47FA-B0F1-5BB99BCAEF93}">
      <dgm:prSet phldrT="[Text]"/>
      <dgm:spPr/>
      <dgm:t>
        <a:bodyPr/>
        <a:lstStyle/>
        <a:p>
          <a:r>
            <a:rPr lang="en-US" dirty="0"/>
            <a:t>May</a:t>
          </a:r>
        </a:p>
      </dgm:t>
    </dgm:pt>
    <dgm:pt modelId="{0C411559-1D94-4721-AF8A-0EAE69ED5345}" type="parTrans" cxnId="{6246FF71-7CEA-4C36-939A-57987649A306}">
      <dgm:prSet/>
      <dgm:spPr/>
      <dgm:t>
        <a:bodyPr/>
        <a:lstStyle/>
        <a:p>
          <a:endParaRPr lang="en-US"/>
        </a:p>
      </dgm:t>
    </dgm:pt>
    <dgm:pt modelId="{5066DBDE-85CA-41F3-A660-15D64E5FBEB5}" type="sibTrans" cxnId="{6246FF71-7CEA-4C36-939A-57987649A306}">
      <dgm:prSet/>
      <dgm:spPr/>
      <dgm:t>
        <a:bodyPr/>
        <a:lstStyle/>
        <a:p>
          <a:endParaRPr lang="en-US"/>
        </a:p>
      </dgm:t>
    </dgm:pt>
    <dgm:pt modelId="{A617783D-5124-4B4C-BB81-0F8C3038EB19}">
      <dgm:prSet phldrT="[Text]"/>
      <dgm:spPr/>
      <dgm:t>
        <a:bodyPr/>
        <a:lstStyle/>
        <a:p>
          <a:r>
            <a:rPr lang="en-US" dirty="0"/>
            <a:t>June</a:t>
          </a:r>
        </a:p>
      </dgm:t>
    </dgm:pt>
    <dgm:pt modelId="{68B5D091-113B-414A-A2AD-BBE6A6B64B95}" type="parTrans" cxnId="{6BAE6DD9-A8C7-4910-BD35-31DB22BFAA02}">
      <dgm:prSet/>
      <dgm:spPr/>
      <dgm:t>
        <a:bodyPr/>
        <a:lstStyle/>
        <a:p>
          <a:endParaRPr lang="en-US"/>
        </a:p>
      </dgm:t>
    </dgm:pt>
    <dgm:pt modelId="{2F73A075-04B9-452D-9348-5A6A099A5B1C}" type="sibTrans" cxnId="{6BAE6DD9-A8C7-4910-BD35-31DB22BFAA02}">
      <dgm:prSet/>
      <dgm:spPr/>
      <dgm:t>
        <a:bodyPr/>
        <a:lstStyle/>
        <a:p>
          <a:endParaRPr lang="en-US"/>
        </a:p>
      </dgm:t>
    </dgm:pt>
    <dgm:pt modelId="{EA8964BC-2E76-4EF4-8E03-D7D30D27C2E8}">
      <dgm:prSet phldrT="[Text]"/>
      <dgm:spPr/>
      <dgm:t>
        <a:bodyPr/>
        <a:lstStyle/>
        <a:p>
          <a:r>
            <a:rPr lang="en-US" dirty="0"/>
            <a:t>July</a:t>
          </a:r>
        </a:p>
      </dgm:t>
    </dgm:pt>
    <dgm:pt modelId="{23901C07-03B5-4E0E-B0B4-D74C651493ED}" type="parTrans" cxnId="{DC9B5B16-AABB-4192-8A10-73FCC0D2FAD0}">
      <dgm:prSet/>
      <dgm:spPr/>
      <dgm:t>
        <a:bodyPr/>
        <a:lstStyle/>
        <a:p>
          <a:endParaRPr lang="en-US"/>
        </a:p>
      </dgm:t>
    </dgm:pt>
    <dgm:pt modelId="{1F50B758-7015-4A12-B54C-684528BC8167}" type="sibTrans" cxnId="{DC9B5B16-AABB-4192-8A10-73FCC0D2FAD0}">
      <dgm:prSet/>
      <dgm:spPr/>
      <dgm:t>
        <a:bodyPr/>
        <a:lstStyle/>
        <a:p>
          <a:endParaRPr lang="en-US"/>
        </a:p>
      </dgm:t>
    </dgm:pt>
    <dgm:pt modelId="{CD9CCC67-5355-4957-B227-53C553ACBA46}">
      <dgm:prSet phldrT="[Text]"/>
      <dgm:spPr/>
      <dgm:t>
        <a:bodyPr/>
        <a:lstStyle/>
        <a:p>
          <a:r>
            <a:rPr lang="en-US" dirty="0"/>
            <a:t>August</a:t>
          </a:r>
        </a:p>
      </dgm:t>
    </dgm:pt>
    <dgm:pt modelId="{70AE3CCB-3146-481C-BC48-D728E5475A52}" type="parTrans" cxnId="{219AD2DE-39DE-4FDB-8B0B-FC807DD3284C}">
      <dgm:prSet/>
      <dgm:spPr/>
      <dgm:t>
        <a:bodyPr/>
        <a:lstStyle/>
        <a:p>
          <a:endParaRPr lang="en-US"/>
        </a:p>
      </dgm:t>
    </dgm:pt>
    <dgm:pt modelId="{5C409921-A4D9-4745-8D1D-4CAB7A140619}" type="sibTrans" cxnId="{219AD2DE-39DE-4FDB-8B0B-FC807DD3284C}">
      <dgm:prSet/>
      <dgm:spPr/>
      <dgm:t>
        <a:bodyPr/>
        <a:lstStyle/>
        <a:p>
          <a:endParaRPr lang="en-US"/>
        </a:p>
      </dgm:t>
    </dgm:pt>
    <dgm:pt modelId="{A5B3B575-ACC9-4ABA-AF25-014FF4399840}" type="pres">
      <dgm:prSet presAssocID="{1D4B816B-83D4-4BC2-978A-D85554F8A104}" presName="Name0" presStyleCnt="0">
        <dgm:presLayoutVars>
          <dgm:dir/>
          <dgm:animLvl val="lvl"/>
          <dgm:resizeHandles val="exact"/>
        </dgm:presLayoutVars>
      </dgm:prSet>
      <dgm:spPr/>
    </dgm:pt>
    <dgm:pt modelId="{772D4489-5583-42CE-BC04-A19129E7BBCA}" type="pres">
      <dgm:prSet presAssocID="{B712D22E-1D08-4C0C-983C-806072468795}" presName="parTxOnly" presStyleLbl="node1" presStyleIdx="0" presStyleCnt="8">
        <dgm:presLayoutVars>
          <dgm:chMax val="0"/>
          <dgm:chPref val="0"/>
          <dgm:bulletEnabled val="1"/>
        </dgm:presLayoutVars>
      </dgm:prSet>
      <dgm:spPr/>
    </dgm:pt>
    <dgm:pt modelId="{5AF4CC9C-276E-47BD-B871-D02F19186489}" type="pres">
      <dgm:prSet presAssocID="{88F02C5F-DC81-47D8-AB42-23325A02EF15}" presName="parTxOnlySpace" presStyleCnt="0"/>
      <dgm:spPr/>
    </dgm:pt>
    <dgm:pt modelId="{2679B864-6D8A-4DBD-9811-DAF6684C6E54}" type="pres">
      <dgm:prSet presAssocID="{071C3A2E-0A5B-457F-A5EE-AED5E15E001D}" presName="parTxOnly" presStyleLbl="node1" presStyleIdx="1" presStyleCnt="8">
        <dgm:presLayoutVars>
          <dgm:chMax val="0"/>
          <dgm:chPref val="0"/>
          <dgm:bulletEnabled val="1"/>
        </dgm:presLayoutVars>
      </dgm:prSet>
      <dgm:spPr/>
    </dgm:pt>
    <dgm:pt modelId="{45A77212-3AB2-4F75-890B-F4CB7178B162}" type="pres">
      <dgm:prSet presAssocID="{64F16A07-2D0C-4E53-9726-AEE105E81466}" presName="parTxOnlySpace" presStyleCnt="0"/>
      <dgm:spPr/>
    </dgm:pt>
    <dgm:pt modelId="{0090AC1D-19F3-4163-B3C3-441C50071028}" type="pres">
      <dgm:prSet presAssocID="{01767AD2-E885-4C29-AB37-131FA7B088A1}" presName="parTxOnly" presStyleLbl="node1" presStyleIdx="2" presStyleCnt="8">
        <dgm:presLayoutVars>
          <dgm:chMax val="0"/>
          <dgm:chPref val="0"/>
          <dgm:bulletEnabled val="1"/>
        </dgm:presLayoutVars>
      </dgm:prSet>
      <dgm:spPr/>
    </dgm:pt>
    <dgm:pt modelId="{3520439B-60BE-4D80-A8D1-47D358FE1E65}" type="pres">
      <dgm:prSet presAssocID="{B4353D37-2387-4B05-9E83-C661D2E18329}" presName="parTxOnlySpace" presStyleCnt="0"/>
      <dgm:spPr/>
    </dgm:pt>
    <dgm:pt modelId="{7BD6C8BA-4189-4D80-99B5-D43A57A703C6}" type="pres">
      <dgm:prSet presAssocID="{829013CD-60C2-469B-93D4-91354FDF48B9}" presName="parTxOnly" presStyleLbl="node1" presStyleIdx="3" presStyleCnt="8">
        <dgm:presLayoutVars>
          <dgm:chMax val="0"/>
          <dgm:chPref val="0"/>
          <dgm:bulletEnabled val="1"/>
        </dgm:presLayoutVars>
      </dgm:prSet>
      <dgm:spPr/>
    </dgm:pt>
    <dgm:pt modelId="{87AAC250-646E-4D32-B1D0-C369878FD1C6}" type="pres">
      <dgm:prSet presAssocID="{C89A3D08-63E8-4FE3-BE35-BAA1F0CE269A}" presName="parTxOnlySpace" presStyleCnt="0"/>
      <dgm:spPr/>
    </dgm:pt>
    <dgm:pt modelId="{A5C4F29D-BD65-49B2-A995-B343B54D36D3}" type="pres">
      <dgm:prSet presAssocID="{3739541C-C47F-47FA-B0F1-5BB99BCAEF93}" presName="parTxOnly" presStyleLbl="node1" presStyleIdx="4" presStyleCnt="8">
        <dgm:presLayoutVars>
          <dgm:chMax val="0"/>
          <dgm:chPref val="0"/>
          <dgm:bulletEnabled val="1"/>
        </dgm:presLayoutVars>
      </dgm:prSet>
      <dgm:spPr/>
    </dgm:pt>
    <dgm:pt modelId="{377C7109-5BA4-4895-BF0F-7552360D222C}" type="pres">
      <dgm:prSet presAssocID="{5066DBDE-85CA-41F3-A660-15D64E5FBEB5}" presName="parTxOnlySpace" presStyleCnt="0"/>
      <dgm:spPr/>
    </dgm:pt>
    <dgm:pt modelId="{B7B7381D-9D75-4623-B277-1C7822BE385B}" type="pres">
      <dgm:prSet presAssocID="{A617783D-5124-4B4C-BB81-0F8C3038EB19}" presName="parTxOnly" presStyleLbl="node1" presStyleIdx="5" presStyleCnt="8">
        <dgm:presLayoutVars>
          <dgm:chMax val="0"/>
          <dgm:chPref val="0"/>
          <dgm:bulletEnabled val="1"/>
        </dgm:presLayoutVars>
      </dgm:prSet>
      <dgm:spPr/>
    </dgm:pt>
    <dgm:pt modelId="{CE0234C7-A691-42B1-9D77-4E229C6145A3}" type="pres">
      <dgm:prSet presAssocID="{2F73A075-04B9-452D-9348-5A6A099A5B1C}" presName="parTxOnlySpace" presStyleCnt="0"/>
      <dgm:spPr/>
    </dgm:pt>
    <dgm:pt modelId="{95FD1894-1710-4698-AB04-3A774609206C}" type="pres">
      <dgm:prSet presAssocID="{EA8964BC-2E76-4EF4-8E03-D7D30D27C2E8}" presName="parTxOnly" presStyleLbl="node1" presStyleIdx="6" presStyleCnt="8">
        <dgm:presLayoutVars>
          <dgm:chMax val="0"/>
          <dgm:chPref val="0"/>
          <dgm:bulletEnabled val="1"/>
        </dgm:presLayoutVars>
      </dgm:prSet>
      <dgm:spPr/>
    </dgm:pt>
    <dgm:pt modelId="{AB45D7A8-FC4E-4F0D-BA17-0E2FDFB929C5}" type="pres">
      <dgm:prSet presAssocID="{1F50B758-7015-4A12-B54C-684528BC8167}" presName="parTxOnlySpace" presStyleCnt="0"/>
      <dgm:spPr/>
    </dgm:pt>
    <dgm:pt modelId="{B1432B2A-AB32-4BAF-B4BD-0B64211077C8}" type="pres">
      <dgm:prSet presAssocID="{CD9CCC67-5355-4957-B227-53C553ACBA46}" presName="parTxOnly" presStyleLbl="node1" presStyleIdx="7" presStyleCnt="8">
        <dgm:presLayoutVars>
          <dgm:chMax val="0"/>
          <dgm:chPref val="0"/>
          <dgm:bulletEnabled val="1"/>
        </dgm:presLayoutVars>
      </dgm:prSet>
      <dgm:spPr/>
    </dgm:pt>
  </dgm:ptLst>
  <dgm:cxnLst>
    <dgm:cxn modelId="{DC9B5B16-AABB-4192-8A10-73FCC0D2FAD0}" srcId="{1D4B816B-83D4-4BC2-978A-D85554F8A104}" destId="{EA8964BC-2E76-4EF4-8E03-D7D30D27C2E8}" srcOrd="6" destOrd="0" parTransId="{23901C07-03B5-4E0E-B0B4-D74C651493ED}" sibTransId="{1F50B758-7015-4A12-B54C-684528BC8167}"/>
    <dgm:cxn modelId="{6FECF238-4C9F-4A68-AA56-01025CC10378}" srcId="{1D4B816B-83D4-4BC2-978A-D85554F8A104}" destId="{071C3A2E-0A5B-457F-A5EE-AED5E15E001D}" srcOrd="1" destOrd="0" parTransId="{2B74AF29-4B95-4233-8E11-75BD59F5B9F1}" sibTransId="{64F16A07-2D0C-4E53-9726-AEE105E81466}"/>
    <dgm:cxn modelId="{2E40CE43-0326-451E-91D8-06810FD759F1}" type="presOf" srcId="{B712D22E-1D08-4C0C-983C-806072468795}" destId="{772D4489-5583-42CE-BC04-A19129E7BBCA}" srcOrd="0" destOrd="0" presId="urn:microsoft.com/office/officeart/2005/8/layout/chevron1"/>
    <dgm:cxn modelId="{589A4544-64EF-436F-BD03-48A6E140AEE4}" type="presOf" srcId="{071C3A2E-0A5B-457F-A5EE-AED5E15E001D}" destId="{2679B864-6D8A-4DBD-9811-DAF6684C6E54}" srcOrd="0" destOrd="0" presId="urn:microsoft.com/office/officeart/2005/8/layout/chevron1"/>
    <dgm:cxn modelId="{DDCEB36A-DB84-4745-9FC2-A98F4E846111}" type="presOf" srcId="{1D4B816B-83D4-4BC2-978A-D85554F8A104}" destId="{A5B3B575-ACC9-4ABA-AF25-014FF4399840}" srcOrd="0" destOrd="0" presId="urn:microsoft.com/office/officeart/2005/8/layout/chevron1"/>
    <dgm:cxn modelId="{6246FF71-7CEA-4C36-939A-57987649A306}" srcId="{1D4B816B-83D4-4BC2-978A-D85554F8A104}" destId="{3739541C-C47F-47FA-B0F1-5BB99BCAEF93}" srcOrd="4" destOrd="0" parTransId="{0C411559-1D94-4721-AF8A-0EAE69ED5345}" sibTransId="{5066DBDE-85CA-41F3-A660-15D64E5FBEB5}"/>
    <dgm:cxn modelId="{ACCF718A-C343-4CE4-B5FD-6DE8E43F9D48}" type="presOf" srcId="{A617783D-5124-4B4C-BB81-0F8C3038EB19}" destId="{B7B7381D-9D75-4623-B277-1C7822BE385B}" srcOrd="0" destOrd="0" presId="urn:microsoft.com/office/officeart/2005/8/layout/chevron1"/>
    <dgm:cxn modelId="{7D325190-C097-4CDF-BA0F-60CE7FDE9981}" type="presOf" srcId="{01767AD2-E885-4C29-AB37-131FA7B088A1}" destId="{0090AC1D-19F3-4163-B3C3-441C50071028}" srcOrd="0" destOrd="0" presId="urn:microsoft.com/office/officeart/2005/8/layout/chevron1"/>
    <dgm:cxn modelId="{B3BB5CC4-8BC7-4EC0-8895-88EB7BE2F643}" type="presOf" srcId="{CD9CCC67-5355-4957-B227-53C553ACBA46}" destId="{B1432B2A-AB32-4BAF-B4BD-0B64211077C8}" srcOrd="0" destOrd="0" presId="urn:microsoft.com/office/officeart/2005/8/layout/chevron1"/>
    <dgm:cxn modelId="{5178F8C5-026B-4C56-A395-6CD53069FED4}" type="presOf" srcId="{3739541C-C47F-47FA-B0F1-5BB99BCAEF93}" destId="{A5C4F29D-BD65-49B2-A995-B343B54D36D3}" srcOrd="0" destOrd="0" presId="urn:microsoft.com/office/officeart/2005/8/layout/chevron1"/>
    <dgm:cxn modelId="{7A8B55D0-DAC1-4A2D-B7C5-0719F8371C30}" type="presOf" srcId="{829013CD-60C2-469B-93D4-91354FDF48B9}" destId="{7BD6C8BA-4189-4D80-99B5-D43A57A703C6}" srcOrd="0" destOrd="0" presId="urn:microsoft.com/office/officeart/2005/8/layout/chevron1"/>
    <dgm:cxn modelId="{CA9AFAD0-D239-440F-90E7-591A43F4563E}" srcId="{1D4B816B-83D4-4BC2-978A-D85554F8A104}" destId="{B712D22E-1D08-4C0C-983C-806072468795}" srcOrd="0" destOrd="0" parTransId="{DC33A798-BA88-4223-A8E9-7F8425E458B7}" sibTransId="{88F02C5F-DC81-47D8-AB42-23325A02EF15}"/>
    <dgm:cxn modelId="{6BAE6DD9-A8C7-4910-BD35-31DB22BFAA02}" srcId="{1D4B816B-83D4-4BC2-978A-D85554F8A104}" destId="{A617783D-5124-4B4C-BB81-0F8C3038EB19}" srcOrd="5" destOrd="0" parTransId="{68B5D091-113B-414A-A2AD-BBE6A6B64B95}" sibTransId="{2F73A075-04B9-452D-9348-5A6A099A5B1C}"/>
    <dgm:cxn modelId="{219AD2DE-39DE-4FDB-8B0B-FC807DD3284C}" srcId="{1D4B816B-83D4-4BC2-978A-D85554F8A104}" destId="{CD9CCC67-5355-4957-B227-53C553ACBA46}" srcOrd="7" destOrd="0" parTransId="{70AE3CCB-3146-481C-BC48-D728E5475A52}" sibTransId="{5C409921-A4D9-4745-8D1D-4CAB7A140619}"/>
    <dgm:cxn modelId="{A1D109E1-A85F-4DA5-914D-0FA6D284ED46}" type="presOf" srcId="{EA8964BC-2E76-4EF4-8E03-D7D30D27C2E8}" destId="{95FD1894-1710-4698-AB04-3A774609206C}" srcOrd="0" destOrd="0" presId="urn:microsoft.com/office/officeart/2005/8/layout/chevron1"/>
    <dgm:cxn modelId="{95227AF2-B889-4502-8075-7DAAE55D14FF}" srcId="{1D4B816B-83D4-4BC2-978A-D85554F8A104}" destId="{829013CD-60C2-469B-93D4-91354FDF48B9}" srcOrd="3" destOrd="0" parTransId="{CDF69DF6-50D9-4C27-BA6D-29700AF65D4D}" sibTransId="{C89A3D08-63E8-4FE3-BE35-BAA1F0CE269A}"/>
    <dgm:cxn modelId="{F47D84F8-6FA2-4822-838B-157F46941B6D}" srcId="{1D4B816B-83D4-4BC2-978A-D85554F8A104}" destId="{01767AD2-E885-4C29-AB37-131FA7B088A1}" srcOrd="2" destOrd="0" parTransId="{344247E0-4E1D-404A-BD8D-CA193EADD7F0}" sibTransId="{B4353D37-2387-4B05-9E83-C661D2E18329}"/>
    <dgm:cxn modelId="{BF58BB8D-6539-45F6-A137-6EE3E5EF2108}" type="presParOf" srcId="{A5B3B575-ACC9-4ABA-AF25-014FF4399840}" destId="{772D4489-5583-42CE-BC04-A19129E7BBCA}" srcOrd="0" destOrd="0" presId="urn:microsoft.com/office/officeart/2005/8/layout/chevron1"/>
    <dgm:cxn modelId="{97B5D904-D489-46C5-B930-0019910EDFF7}" type="presParOf" srcId="{A5B3B575-ACC9-4ABA-AF25-014FF4399840}" destId="{5AF4CC9C-276E-47BD-B871-D02F19186489}" srcOrd="1" destOrd="0" presId="urn:microsoft.com/office/officeart/2005/8/layout/chevron1"/>
    <dgm:cxn modelId="{E717BEBC-3C6A-4655-B6C1-F26993035589}" type="presParOf" srcId="{A5B3B575-ACC9-4ABA-AF25-014FF4399840}" destId="{2679B864-6D8A-4DBD-9811-DAF6684C6E54}" srcOrd="2" destOrd="0" presId="urn:microsoft.com/office/officeart/2005/8/layout/chevron1"/>
    <dgm:cxn modelId="{ED780C0B-4F45-4ACC-941D-4A762DBF9341}" type="presParOf" srcId="{A5B3B575-ACC9-4ABA-AF25-014FF4399840}" destId="{45A77212-3AB2-4F75-890B-F4CB7178B162}" srcOrd="3" destOrd="0" presId="urn:microsoft.com/office/officeart/2005/8/layout/chevron1"/>
    <dgm:cxn modelId="{C15D18CF-28B7-4777-981D-A54C9365F76E}" type="presParOf" srcId="{A5B3B575-ACC9-4ABA-AF25-014FF4399840}" destId="{0090AC1D-19F3-4163-B3C3-441C50071028}" srcOrd="4" destOrd="0" presId="urn:microsoft.com/office/officeart/2005/8/layout/chevron1"/>
    <dgm:cxn modelId="{2D26024D-5A1D-40D3-BEA5-ED2BC7E05D47}" type="presParOf" srcId="{A5B3B575-ACC9-4ABA-AF25-014FF4399840}" destId="{3520439B-60BE-4D80-A8D1-47D358FE1E65}" srcOrd="5" destOrd="0" presId="urn:microsoft.com/office/officeart/2005/8/layout/chevron1"/>
    <dgm:cxn modelId="{994EFB4C-A2F0-4EB8-8334-870D6540CFDA}" type="presParOf" srcId="{A5B3B575-ACC9-4ABA-AF25-014FF4399840}" destId="{7BD6C8BA-4189-4D80-99B5-D43A57A703C6}" srcOrd="6" destOrd="0" presId="urn:microsoft.com/office/officeart/2005/8/layout/chevron1"/>
    <dgm:cxn modelId="{8B6D90F5-702E-4B29-A55F-EADDE06CFBFB}" type="presParOf" srcId="{A5B3B575-ACC9-4ABA-AF25-014FF4399840}" destId="{87AAC250-646E-4D32-B1D0-C369878FD1C6}" srcOrd="7" destOrd="0" presId="urn:microsoft.com/office/officeart/2005/8/layout/chevron1"/>
    <dgm:cxn modelId="{6C209559-28F4-4DB3-9CD5-4A01D7242535}" type="presParOf" srcId="{A5B3B575-ACC9-4ABA-AF25-014FF4399840}" destId="{A5C4F29D-BD65-49B2-A995-B343B54D36D3}" srcOrd="8" destOrd="0" presId="urn:microsoft.com/office/officeart/2005/8/layout/chevron1"/>
    <dgm:cxn modelId="{6DFC4EEA-4B7D-4C53-9D7C-21ACFCFBEA32}" type="presParOf" srcId="{A5B3B575-ACC9-4ABA-AF25-014FF4399840}" destId="{377C7109-5BA4-4895-BF0F-7552360D222C}" srcOrd="9" destOrd="0" presId="urn:microsoft.com/office/officeart/2005/8/layout/chevron1"/>
    <dgm:cxn modelId="{4B199268-40E7-4B61-A95A-D939965AF2F4}" type="presParOf" srcId="{A5B3B575-ACC9-4ABA-AF25-014FF4399840}" destId="{B7B7381D-9D75-4623-B277-1C7822BE385B}" srcOrd="10" destOrd="0" presId="urn:microsoft.com/office/officeart/2005/8/layout/chevron1"/>
    <dgm:cxn modelId="{ADBFDE1B-841C-4934-8204-E3BDD6EC0913}" type="presParOf" srcId="{A5B3B575-ACC9-4ABA-AF25-014FF4399840}" destId="{CE0234C7-A691-42B1-9D77-4E229C6145A3}" srcOrd="11" destOrd="0" presId="urn:microsoft.com/office/officeart/2005/8/layout/chevron1"/>
    <dgm:cxn modelId="{EE17AE14-58DA-45A4-9B47-267E1E7FCA3C}" type="presParOf" srcId="{A5B3B575-ACC9-4ABA-AF25-014FF4399840}" destId="{95FD1894-1710-4698-AB04-3A774609206C}" srcOrd="12" destOrd="0" presId="urn:microsoft.com/office/officeart/2005/8/layout/chevron1"/>
    <dgm:cxn modelId="{9BA987EB-9037-42EB-AF6F-3AE659FEE1C1}" type="presParOf" srcId="{A5B3B575-ACC9-4ABA-AF25-014FF4399840}" destId="{AB45D7A8-FC4E-4F0D-BA17-0E2FDFB929C5}" srcOrd="13" destOrd="0" presId="urn:microsoft.com/office/officeart/2005/8/layout/chevron1"/>
    <dgm:cxn modelId="{C0D697A0-F798-41A2-8EB7-DFF3A4E16A08}" type="presParOf" srcId="{A5B3B575-ACC9-4ABA-AF25-014FF4399840}" destId="{B1432B2A-AB32-4BAF-B4BD-0B64211077C8}" srcOrd="14" destOrd="0" presId="urn:microsoft.com/office/officeart/2005/8/layout/chevron1"/>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4B816B-83D4-4BC2-978A-D85554F8A104}" type="doc">
      <dgm:prSet loTypeId="urn:microsoft.com/office/officeart/2005/8/layout/chevron1" loCatId="process" qsTypeId="urn:microsoft.com/office/officeart/2005/8/quickstyle/simple1" qsCatId="simple" csTypeId="urn:microsoft.com/office/officeart/2005/8/colors/accent0_3" csCatId="mainScheme" phldr="1"/>
      <dgm:spPr/>
    </dgm:pt>
    <dgm:pt modelId="{B712D22E-1D08-4C0C-983C-806072468795}">
      <dgm:prSet phldrT="[Text]"/>
      <dgm:spPr/>
      <dgm:t>
        <a:bodyPr/>
        <a:lstStyle/>
        <a:p>
          <a:r>
            <a:rPr lang="en-US" dirty="0"/>
            <a:t>January</a:t>
          </a:r>
        </a:p>
      </dgm:t>
    </dgm:pt>
    <dgm:pt modelId="{DC33A798-BA88-4223-A8E9-7F8425E458B7}" type="parTrans" cxnId="{CA9AFAD0-D239-440F-90E7-591A43F4563E}">
      <dgm:prSet/>
      <dgm:spPr/>
      <dgm:t>
        <a:bodyPr/>
        <a:lstStyle/>
        <a:p>
          <a:endParaRPr lang="en-US"/>
        </a:p>
      </dgm:t>
    </dgm:pt>
    <dgm:pt modelId="{88F02C5F-DC81-47D8-AB42-23325A02EF15}" type="sibTrans" cxnId="{CA9AFAD0-D239-440F-90E7-591A43F4563E}">
      <dgm:prSet/>
      <dgm:spPr/>
      <dgm:t>
        <a:bodyPr/>
        <a:lstStyle/>
        <a:p>
          <a:endParaRPr lang="en-US"/>
        </a:p>
      </dgm:t>
    </dgm:pt>
    <dgm:pt modelId="{071C3A2E-0A5B-457F-A5EE-AED5E15E001D}">
      <dgm:prSet phldrT="[Text]"/>
      <dgm:spPr/>
      <dgm:t>
        <a:bodyPr/>
        <a:lstStyle/>
        <a:p>
          <a:r>
            <a:rPr lang="en-US" dirty="0"/>
            <a:t>February</a:t>
          </a:r>
        </a:p>
      </dgm:t>
    </dgm:pt>
    <dgm:pt modelId="{2B74AF29-4B95-4233-8E11-75BD59F5B9F1}" type="parTrans" cxnId="{6FECF238-4C9F-4A68-AA56-01025CC10378}">
      <dgm:prSet/>
      <dgm:spPr/>
      <dgm:t>
        <a:bodyPr/>
        <a:lstStyle/>
        <a:p>
          <a:endParaRPr lang="en-US"/>
        </a:p>
      </dgm:t>
    </dgm:pt>
    <dgm:pt modelId="{64F16A07-2D0C-4E53-9726-AEE105E81466}" type="sibTrans" cxnId="{6FECF238-4C9F-4A68-AA56-01025CC10378}">
      <dgm:prSet/>
      <dgm:spPr/>
      <dgm:t>
        <a:bodyPr/>
        <a:lstStyle/>
        <a:p>
          <a:endParaRPr lang="en-US"/>
        </a:p>
      </dgm:t>
    </dgm:pt>
    <dgm:pt modelId="{01767AD2-E885-4C29-AB37-131FA7B088A1}">
      <dgm:prSet phldrT="[Text]"/>
      <dgm:spPr/>
      <dgm:t>
        <a:bodyPr/>
        <a:lstStyle/>
        <a:p>
          <a:r>
            <a:rPr lang="en-US" dirty="0"/>
            <a:t>March</a:t>
          </a:r>
        </a:p>
      </dgm:t>
    </dgm:pt>
    <dgm:pt modelId="{344247E0-4E1D-404A-BD8D-CA193EADD7F0}" type="parTrans" cxnId="{F47D84F8-6FA2-4822-838B-157F46941B6D}">
      <dgm:prSet/>
      <dgm:spPr/>
      <dgm:t>
        <a:bodyPr/>
        <a:lstStyle/>
        <a:p>
          <a:endParaRPr lang="en-US"/>
        </a:p>
      </dgm:t>
    </dgm:pt>
    <dgm:pt modelId="{B4353D37-2387-4B05-9E83-C661D2E18329}" type="sibTrans" cxnId="{F47D84F8-6FA2-4822-838B-157F46941B6D}">
      <dgm:prSet/>
      <dgm:spPr/>
      <dgm:t>
        <a:bodyPr/>
        <a:lstStyle/>
        <a:p>
          <a:endParaRPr lang="en-US"/>
        </a:p>
      </dgm:t>
    </dgm:pt>
    <dgm:pt modelId="{829013CD-60C2-469B-93D4-91354FDF48B9}">
      <dgm:prSet phldrT="[Text]"/>
      <dgm:spPr/>
      <dgm:t>
        <a:bodyPr/>
        <a:lstStyle/>
        <a:p>
          <a:r>
            <a:rPr lang="en-US" dirty="0"/>
            <a:t>April</a:t>
          </a:r>
        </a:p>
      </dgm:t>
    </dgm:pt>
    <dgm:pt modelId="{CDF69DF6-50D9-4C27-BA6D-29700AF65D4D}" type="parTrans" cxnId="{95227AF2-B889-4502-8075-7DAAE55D14FF}">
      <dgm:prSet/>
      <dgm:spPr/>
      <dgm:t>
        <a:bodyPr/>
        <a:lstStyle/>
        <a:p>
          <a:endParaRPr lang="en-US"/>
        </a:p>
      </dgm:t>
    </dgm:pt>
    <dgm:pt modelId="{C89A3D08-63E8-4FE3-BE35-BAA1F0CE269A}" type="sibTrans" cxnId="{95227AF2-B889-4502-8075-7DAAE55D14FF}">
      <dgm:prSet/>
      <dgm:spPr/>
      <dgm:t>
        <a:bodyPr/>
        <a:lstStyle/>
        <a:p>
          <a:endParaRPr lang="en-US"/>
        </a:p>
      </dgm:t>
    </dgm:pt>
    <dgm:pt modelId="{3739541C-C47F-47FA-B0F1-5BB99BCAEF93}">
      <dgm:prSet phldrT="[Text]"/>
      <dgm:spPr/>
      <dgm:t>
        <a:bodyPr/>
        <a:lstStyle/>
        <a:p>
          <a:r>
            <a:rPr lang="en-US" dirty="0"/>
            <a:t>May</a:t>
          </a:r>
        </a:p>
      </dgm:t>
    </dgm:pt>
    <dgm:pt modelId="{0C411559-1D94-4721-AF8A-0EAE69ED5345}" type="parTrans" cxnId="{6246FF71-7CEA-4C36-939A-57987649A306}">
      <dgm:prSet/>
      <dgm:spPr/>
      <dgm:t>
        <a:bodyPr/>
        <a:lstStyle/>
        <a:p>
          <a:endParaRPr lang="en-US"/>
        </a:p>
      </dgm:t>
    </dgm:pt>
    <dgm:pt modelId="{5066DBDE-85CA-41F3-A660-15D64E5FBEB5}" type="sibTrans" cxnId="{6246FF71-7CEA-4C36-939A-57987649A306}">
      <dgm:prSet/>
      <dgm:spPr/>
      <dgm:t>
        <a:bodyPr/>
        <a:lstStyle/>
        <a:p>
          <a:endParaRPr lang="en-US"/>
        </a:p>
      </dgm:t>
    </dgm:pt>
    <dgm:pt modelId="{A617783D-5124-4B4C-BB81-0F8C3038EB19}">
      <dgm:prSet phldrT="[Text]"/>
      <dgm:spPr/>
      <dgm:t>
        <a:bodyPr/>
        <a:lstStyle/>
        <a:p>
          <a:r>
            <a:rPr lang="en-US" dirty="0"/>
            <a:t>June</a:t>
          </a:r>
        </a:p>
      </dgm:t>
    </dgm:pt>
    <dgm:pt modelId="{68B5D091-113B-414A-A2AD-BBE6A6B64B95}" type="parTrans" cxnId="{6BAE6DD9-A8C7-4910-BD35-31DB22BFAA02}">
      <dgm:prSet/>
      <dgm:spPr/>
      <dgm:t>
        <a:bodyPr/>
        <a:lstStyle/>
        <a:p>
          <a:endParaRPr lang="en-US"/>
        </a:p>
      </dgm:t>
    </dgm:pt>
    <dgm:pt modelId="{2F73A075-04B9-452D-9348-5A6A099A5B1C}" type="sibTrans" cxnId="{6BAE6DD9-A8C7-4910-BD35-31DB22BFAA02}">
      <dgm:prSet/>
      <dgm:spPr/>
      <dgm:t>
        <a:bodyPr/>
        <a:lstStyle/>
        <a:p>
          <a:endParaRPr lang="en-US"/>
        </a:p>
      </dgm:t>
    </dgm:pt>
    <dgm:pt modelId="{EA8964BC-2E76-4EF4-8E03-D7D30D27C2E8}">
      <dgm:prSet phldrT="[Text]"/>
      <dgm:spPr/>
      <dgm:t>
        <a:bodyPr/>
        <a:lstStyle/>
        <a:p>
          <a:r>
            <a:rPr lang="en-US" dirty="0"/>
            <a:t>July</a:t>
          </a:r>
        </a:p>
      </dgm:t>
    </dgm:pt>
    <dgm:pt modelId="{23901C07-03B5-4E0E-B0B4-D74C651493ED}" type="parTrans" cxnId="{DC9B5B16-AABB-4192-8A10-73FCC0D2FAD0}">
      <dgm:prSet/>
      <dgm:spPr/>
      <dgm:t>
        <a:bodyPr/>
        <a:lstStyle/>
        <a:p>
          <a:endParaRPr lang="en-US"/>
        </a:p>
      </dgm:t>
    </dgm:pt>
    <dgm:pt modelId="{1F50B758-7015-4A12-B54C-684528BC8167}" type="sibTrans" cxnId="{DC9B5B16-AABB-4192-8A10-73FCC0D2FAD0}">
      <dgm:prSet/>
      <dgm:spPr/>
      <dgm:t>
        <a:bodyPr/>
        <a:lstStyle/>
        <a:p>
          <a:endParaRPr lang="en-US"/>
        </a:p>
      </dgm:t>
    </dgm:pt>
    <dgm:pt modelId="{CD9CCC67-5355-4957-B227-53C553ACBA46}">
      <dgm:prSet phldrT="[Text]"/>
      <dgm:spPr/>
      <dgm:t>
        <a:bodyPr/>
        <a:lstStyle/>
        <a:p>
          <a:r>
            <a:rPr lang="en-US" dirty="0"/>
            <a:t>August</a:t>
          </a:r>
        </a:p>
      </dgm:t>
    </dgm:pt>
    <dgm:pt modelId="{70AE3CCB-3146-481C-BC48-D728E5475A52}" type="parTrans" cxnId="{219AD2DE-39DE-4FDB-8B0B-FC807DD3284C}">
      <dgm:prSet/>
      <dgm:spPr/>
      <dgm:t>
        <a:bodyPr/>
        <a:lstStyle/>
        <a:p>
          <a:endParaRPr lang="en-US"/>
        </a:p>
      </dgm:t>
    </dgm:pt>
    <dgm:pt modelId="{5C409921-A4D9-4745-8D1D-4CAB7A140619}" type="sibTrans" cxnId="{219AD2DE-39DE-4FDB-8B0B-FC807DD3284C}">
      <dgm:prSet/>
      <dgm:spPr/>
      <dgm:t>
        <a:bodyPr/>
        <a:lstStyle/>
        <a:p>
          <a:endParaRPr lang="en-US"/>
        </a:p>
      </dgm:t>
    </dgm:pt>
    <dgm:pt modelId="{A5B3B575-ACC9-4ABA-AF25-014FF4399840}" type="pres">
      <dgm:prSet presAssocID="{1D4B816B-83D4-4BC2-978A-D85554F8A104}" presName="Name0" presStyleCnt="0">
        <dgm:presLayoutVars>
          <dgm:dir/>
          <dgm:animLvl val="lvl"/>
          <dgm:resizeHandles val="exact"/>
        </dgm:presLayoutVars>
      </dgm:prSet>
      <dgm:spPr/>
    </dgm:pt>
    <dgm:pt modelId="{772D4489-5583-42CE-BC04-A19129E7BBCA}" type="pres">
      <dgm:prSet presAssocID="{B712D22E-1D08-4C0C-983C-806072468795}" presName="parTxOnly" presStyleLbl="node1" presStyleIdx="0" presStyleCnt="8">
        <dgm:presLayoutVars>
          <dgm:chMax val="0"/>
          <dgm:chPref val="0"/>
          <dgm:bulletEnabled val="1"/>
        </dgm:presLayoutVars>
      </dgm:prSet>
      <dgm:spPr/>
    </dgm:pt>
    <dgm:pt modelId="{5AF4CC9C-276E-47BD-B871-D02F19186489}" type="pres">
      <dgm:prSet presAssocID="{88F02C5F-DC81-47D8-AB42-23325A02EF15}" presName="parTxOnlySpace" presStyleCnt="0"/>
      <dgm:spPr/>
    </dgm:pt>
    <dgm:pt modelId="{2679B864-6D8A-4DBD-9811-DAF6684C6E54}" type="pres">
      <dgm:prSet presAssocID="{071C3A2E-0A5B-457F-A5EE-AED5E15E001D}" presName="parTxOnly" presStyleLbl="node1" presStyleIdx="1" presStyleCnt="8">
        <dgm:presLayoutVars>
          <dgm:chMax val="0"/>
          <dgm:chPref val="0"/>
          <dgm:bulletEnabled val="1"/>
        </dgm:presLayoutVars>
      </dgm:prSet>
      <dgm:spPr/>
    </dgm:pt>
    <dgm:pt modelId="{45A77212-3AB2-4F75-890B-F4CB7178B162}" type="pres">
      <dgm:prSet presAssocID="{64F16A07-2D0C-4E53-9726-AEE105E81466}" presName="parTxOnlySpace" presStyleCnt="0"/>
      <dgm:spPr/>
    </dgm:pt>
    <dgm:pt modelId="{0090AC1D-19F3-4163-B3C3-441C50071028}" type="pres">
      <dgm:prSet presAssocID="{01767AD2-E885-4C29-AB37-131FA7B088A1}" presName="parTxOnly" presStyleLbl="node1" presStyleIdx="2" presStyleCnt="8">
        <dgm:presLayoutVars>
          <dgm:chMax val="0"/>
          <dgm:chPref val="0"/>
          <dgm:bulletEnabled val="1"/>
        </dgm:presLayoutVars>
      </dgm:prSet>
      <dgm:spPr/>
    </dgm:pt>
    <dgm:pt modelId="{3520439B-60BE-4D80-A8D1-47D358FE1E65}" type="pres">
      <dgm:prSet presAssocID="{B4353D37-2387-4B05-9E83-C661D2E18329}" presName="parTxOnlySpace" presStyleCnt="0"/>
      <dgm:spPr/>
    </dgm:pt>
    <dgm:pt modelId="{7BD6C8BA-4189-4D80-99B5-D43A57A703C6}" type="pres">
      <dgm:prSet presAssocID="{829013CD-60C2-469B-93D4-91354FDF48B9}" presName="parTxOnly" presStyleLbl="node1" presStyleIdx="3" presStyleCnt="8">
        <dgm:presLayoutVars>
          <dgm:chMax val="0"/>
          <dgm:chPref val="0"/>
          <dgm:bulletEnabled val="1"/>
        </dgm:presLayoutVars>
      </dgm:prSet>
      <dgm:spPr/>
    </dgm:pt>
    <dgm:pt modelId="{87AAC250-646E-4D32-B1D0-C369878FD1C6}" type="pres">
      <dgm:prSet presAssocID="{C89A3D08-63E8-4FE3-BE35-BAA1F0CE269A}" presName="parTxOnlySpace" presStyleCnt="0"/>
      <dgm:spPr/>
    </dgm:pt>
    <dgm:pt modelId="{A5C4F29D-BD65-49B2-A995-B343B54D36D3}" type="pres">
      <dgm:prSet presAssocID="{3739541C-C47F-47FA-B0F1-5BB99BCAEF93}" presName="parTxOnly" presStyleLbl="node1" presStyleIdx="4" presStyleCnt="8">
        <dgm:presLayoutVars>
          <dgm:chMax val="0"/>
          <dgm:chPref val="0"/>
          <dgm:bulletEnabled val="1"/>
        </dgm:presLayoutVars>
      </dgm:prSet>
      <dgm:spPr/>
    </dgm:pt>
    <dgm:pt modelId="{377C7109-5BA4-4895-BF0F-7552360D222C}" type="pres">
      <dgm:prSet presAssocID="{5066DBDE-85CA-41F3-A660-15D64E5FBEB5}" presName="parTxOnlySpace" presStyleCnt="0"/>
      <dgm:spPr/>
    </dgm:pt>
    <dgm:pt modelId="{B7B7381D-9D75-4623-B277-1C7822BE385B}" type="pres">
      <dgm:prSet presAssocID="{A617783D-5124-4B4C-BB81-0F8C3038EB19}" presName="parTxOnly" presStyleLbl="node1" presStyleIdx="5" presStyleCnt="8">
        <dgm:presLayoutVars>
          <dgm:chMax val="0"/>
          <dgm:chPref val="0"/>
          <dgm:bulletEnabled val="1"/>
        </dgm:presLayoutVars>
      </dgm:prSet>
      <dgm:spPr/>
    </dgm:pt>
    <dgm:pt modelId="{CE0234C7-A691-42B1-9D77-4E229C6145A3}" type="pres">
      <dgm:prSet presAssocID="{2F73A075-04B9-452D-9348-5A6A099A5B1C}" presName="parTxOnlySpace" presStyleCnt="0"/>
      <dgm:spPr/>
    </dgm:pt>
    <dgm:pt modelId="{95FD1894-1710-4698-AB04-3A774609206C}" type="pres">
      <dgm:prSet presAssocID="{EA8964BC-2E76-4EF4-8E03-D7D30D27C2E8}" presName="parTxOnly" presStyleLbl="node1" presStyleIdx="6" presStyleCnt="8">
        <dgm:presLayoutVars>
          <dgm:chMax val="0"/>
          <dgm:chPref val="0"/>
          <dgm:bulletEnabled val="1"/>
        </dgm:presLayoutVars>
      </dgm:prSet>
      <dgm:spPr/>
    </dgm:pt>
    <dgm:pt modelId="{AB45D7A8-FC4E-4F0D-BA17-0E2FDFB929C5}" type="pres">
      <dgm:prSet presAssocID="{1F50B758-7015-4A12-B54C-684528BC8167}" presName="parTxOnlySpace" presStyleCnt="0"/>
      <dgm:spPr/>
    </dgm:pt>
    <dgm:pt modelId="{B1432B2A-AB32-4BAF-B4BD-0B64211077C8}" type="pres">
      <dgm:prSet presAssocID="{CD9CCC67-5355-4957-B227-53C553ACBA46}" presName="parTxOnly" presStyleLbl="node1" presStyleIdx="7" presStyleCnt="8">
        <dgm:presLayoutVars>
          <dgm:chMax val="0"/>
          <dgm:chPref val="0"/>
          <dgm:bulletEnabled val="1"/>
        </dgm:presLayoutVars>
      </dgm:prSet>
      <dgm:spPr/>
    </dgm:pt>
  </dgm:ptLst>
  <dgm:cxnLst>
    <dgm:cxn modelId="{3EE16605-32F7-44A2-8487-CF4B7426E3E7}" type="presOf" srcId="{3739541C-C47F-47FA-B0F1-5BB99BCAEF93}" destId="{A5C4F29D-BD65-49B2-A995-B343B54D36D3}" srcOrd="0" destOrd="0" presId="urn:microsoft.com/office/officeart/2005/8/layout/chevron1"/>
    <dgm:cxn modelId="{DC9B5B16-AABB-4192-8A10-73FCC0D2FAD0}" srcId="{1D4B816B-83D4-4BC2-978A-D85554F8A104}" destId="{EA8964BC-2E76-4EF4-8E03-D7D30D27C2E8}" srcOrd="6" destOrd="0" parTransId="{23901C07-03B5-4E0E-B0B4-D74C651493ED}" sibTransId="{1F50B758-7015-4A12-B54C-684528BC8167}"/>
    <dgm:cxn modelId="{6FECF238-4C9F-4A68-AA56-01025CC10378}" srcId="{1D4B816B-83D4-4BC2-978A-D85554F8A104}" destId="{071C3A2E-0A5B-457F-A5EE-AED5E15E001D}" srcOrd="1" destOrd="0" parTransId="{2B74AF29-4B95-4233-8E11-75BD59F5B9F1}" sibTransId="{64F16A07-2D0C-4E53-9726-AEE105E81466}"/>
    <dgm:cxn modelId="{35E7203B-7BD6-4618-AC24-8FCED2BFC5E8}" type="presOf" srcId="{1D4B816B-83D4-4BC2-978A-D85554F8A104}" destId="{A5B3B575-ACC9-4ABA-AF25-014FF4399840}" srcOrd="0" destOrd="0" presId="urn:microsoft.com/office/officeart/2005/8/layout/chevron1"/>
    <dgm:cxn modelId="{B5AB0644-F91E-4090-B287-8B5F2FB2D00C}" type="presOf" srcId="{01767AD2-E885-4C29-AB37-131FA7B088A1}" destId="{0090AC1D-19F3-4163-B3C3-441C50071028}" srcOrd="0" destOrd="0" presId="urn:microsoft.com/office/officeart/2005/8/layout/chevron1"/>
    <dgm:cxn modelId="{66135468-7AAE-40D9-B0D2-A63EFE5A23E3}" type="presOf" srcId="{EA8964BC-2E76-4EF4-8E03-D7D30D27C2E8}" destId="{95FD1894-1710-4698-AB04-3A774609206C}" srcOrd="0" destOrd="0" presId="urn:microsoft.com/office/officeart/2005/8/layout/chevron1"/>
    <dgm:cxn modelId="{CF25E14A-D23B-403B-AA09-10B21141D217}" type="presOf" srcId="{071C3A2E-0A5B-457F-A5EE-AED5E15E001D}" destId="{2679B864-6D8A-4DBD-9811-DAF6684C6E54}" srcOrd="0" destOrd="0" presId="urn:microsoft.com/office/officeart/2005/8/layout/chevron1"/>
    <dgm:cxn modelId="{6246FF71-7CEA-4C36-939A-57987649A306}" srcId="{1D4B816B-83D4-4BC2-978A-D85554F8A104}" destId="{3739541C-C47F-47FA-B0F1-5BB99BCAEF93}" srcOrd="4" destOrd="0" parTransId="{0C411559-1D94-4721-AF8A-0EAE69ED5345}" sibTransId="{5066DBDE-85CA-41F3-A660-15D64E5FBEB5}"/>
    <dgm:cxn modelId="{1B0508A9-15FB-4712-BCCC-048BD9626FEB}" type="presOf" srcId="{A617783D-5124-4B4C-BB81-0F8C3038EB19}" destId="{B7B7381D-9D75-4623-B277-1C7822BE385B}" srcOrd="0" destOrd="0" presId="urn:microsoft.com/office/officeart/2005/8/layout/chevron1"/>
    <dgm:cxn modelId="{DD6D79AB-7A70-4C75-94ED-A96D09A90837}" type="presOf" srcId="{829013CD-60C2-469B-93D4-91354FDF48B9}" destId="{7BD6C8BA-4189-4D80-99B5-D43A57A703C6}" srcOrd="0" destOrd="0" presId="urn:microsoft.com/office/officeart/2005/8/layout/chevron1"/>
    <dgm:cxn modelId="{BAE713B0-FB34-436B-B890-165F5FAFEC0E}" type="presOf" srcId="{B712D22E-1D08-4C0C-983C-806072468795}" destId="{772D4489-5583-42CE-BC04-A19129E7BBCA}" srcOrd="0" destOrd="0" presId="urn:microsoft.com/office/officeart/2005/8/layout/chevron1"/>
    <dgm:cxn modelId="{CA9AFAD0-D239-440F-90E7-591A43F4563E}" srcId="{1D4B816B-83D4-4BC2-978A-D85554F8A104}" destId="{B712D22E-1D08-4C0C-983C-806072468795}" srcOrd="0" destOrd="0" parTransId="{DC33A798-BA88-4223-A8E9-7F8425E458B7}" sibTransId="{88F02C5F-DC81-47D8-AB42-23325A02EF15}"/>
    <dgm:cxn modelId="{6BAE6DD9-A8C7-4910-BD35-31DB22BFAA02}" srcId="{1D4B816B-83D4-4BC2-978A-D85554F8A104}" destId="{A617783D-5124-4B4C-BB81-0F8C3038EB19}" srcOrd="5" destOrd="0" parTransId="{68B5D091-113B-414A-A2AD-BBE6A6B64B95}" sibTransId="{2F73A075-04B9-452D-9348-5A6A099A5B1C}"/>
    <dgm:cxn modelId="{219AD2DE-39DE-4FDB-8B0B-FC807DD3284C}" srcId="{1D4B816B-83D4-4BC2-978A-D85554F8A104}" destId="{CD9CCC67-5355-4957-B227-53C553ACBA46}" srcOrd="7" destOrd="0" parTransId="{70AE3CCB-3146-481C-BC48-D728E5475A52}" sibTransId="{5C409921-A4D9-4745-8D1D-4CAB7A140619}"/>
    <dgm:cxn modelId="{677CCCE6-D10D-43B7-A61E-A61E7399A0FA}" type="presOf" srcId="{CD9CCC67-5355-4957-B227-53C553ACBA46}" destId="{B1432B2A-AB32-4BAF-B4BD-0B64211077C8}" srcOrd="0" destOrd="0" presId="urn:microsoft.com/office/officeart/2005/8/layout/chevron1"/>
    <dgm:cxn modelId="{95227AF2-B889-4502-8075-7DAAE55D14FF}" srcId="{1D4B816B-83D4-4BC2-978A-D85554F8A104}" destId="{829013CD-60C2-469B-93D4-91354FDF48B9}" srcOrd="3" destOrd="0" parTransId="{CDF69DF6-50D9-4C27-BA6D-29700AF65D4D}" sibTransId="{C89A3D08-63E8-4FE3-BE35-BAA1F0CE269A}"/>
    <dgm:cxn modelId="{F47D84F8-6FA2-4822-838B-157F46941B6D}" srcId="{1D4B816B-83D4-4BC2-978A-D85554F8A104}" destId="{01767AD2-E885-4C29-AB37-131FA7B088A1}" srcOrd="2" destOrd="0" parTransId="{344247E0-4E1D-404A-BD8D-CA193EADD7F0}" sibTransId="{B4353D37-2387-4B05-9E83-C661D2E18329}"/>
    <dgm:cxn modelId="{88A863E2-9823-4B8E-B6E8-FD01DB5DB154}" type="presParOf" srcId="{A5B3B575-ACC9-4ABA-AF25-014FF4399840}" destId="{772D4489-5583-42CE-BC04-A19129E7BBCA}" srcOrd="0" destOrd="0" presId="urn:microsoft.com/office/officeart/2005/8/layout/chevron1"/>
    <dgm:cxn modelId="{C3B092FA-5476-4656-8D42-1D3767529E8E}" type="presParOf" srcId="{A5B3B575-ACC9-4ABA-AF25-014FF4399840}" destId="{5AF4CC9C-276E-47BD-B871-D02F19186489}" srcOrd="1" destOrd="0" presId="urn:microsoft.com/office/officeart/2005/8/layout/chevron1"/>
    <dgm:cxn modelId="{BDFBCBC7-A034-4B84-8C02-8A5326CFEE70}" type="presParOf" srcId="{A5B3B575-ACC9-4ABA-AF25-014FF4399840}" destId="{2679B864-6D8A-4DBD-9811-DAF6684C6E54}" srcOrd="2" destOrd="0" presId="urn:microsoft.com/office/officeart/2005/8/layout/chevron1"/>
    <dgm:cxn modelId="{623FB170-5867-4DF1-B5D6-6E34B2E6F289}" type="presParOf" srcId="{A5B3B575-ACC9-4ABA-AF25-014FF4399840}" destId="{45A77212-3AB2-4F75-890B-F4CB7178B162}" srcOrd="3" destOrd="0" presId="urn:microsoft.com/office/officeart/2005/8/layout/chevron1"/>
    <dgm:cxn modelId="{589013BB-F287-4EFA-AF31-4FAF56278506}" type="presParOf" srcId="{A5B3B575-ACC9-4ABA-AF25-014FF4399840}" destId="{0090AC1D-19F3-4163-B3C3-441C50071028}" srcOrd="4" destOrd="0" presId="urn:microsoft.com/office/officeart/2005/8/layout/chevron1"/>
    <dgm:cxn modelId="{9047D21C-84E9-4027-A147-F017425D7BF2}" type="presParOf" srcId="{A5B3B575-ACC9-4ABA-AF25-014FF4399840}" destId="{3520439B-60BE-4D80-A8D1-47D358FE1E65}" srcOrd="5" destOrd="0" presId="urn:microsoft.com/office/officeart/2005/8/layout/chevron1"/>
    <dgm:cxn modelId="{A0A803A9-4A9A-4439-920F-3FA2A5FAD761}" type="presParOf" srcId="{A5B3B575-ACC9-4ABA-AF25-014FF4399840}" destId="{7BD6C8BA-4189-4D80-99B5-D43A57A703C6}" srcOrd="6" destOrd="0" presId="urn:microsoft.com/office/officeart/2005/8/layout/chevron1"/>
    <dgm:cxn modelId="{D2A71F63-158A-4EEF-A899-084F517A724C}" type="presParOf" srcId="{A5B3B575-ACC9-4ABA-AF25-014FF4399840}" destId="{87AAC250-646E-4D32-B1D0-C369878FD1C6}" srcOrd="7" destOrd="0" presId="urn:microsoft.com/office/officeart/2005/8/layout/chevron1"/>
    <dgm:cxn modelId="{974763FC-BD54-4DE7-913C-73707C63939D}" type="presParOf" srcId="{A5B3B575-ACC9-4ABA-AF25-014FF4399840}" destId="{A5C4F29D-BD65-49B2-A995-B343B54D36D3}" srcOrd="8" destOrd="0" presId="urn:microsoft.com/office/officeart/2005/8/layout/chevron1"/>
    <dgm:cxn modelId="{933B6063-A109-4712-AA4D-E012FF57A14C}" type="presParOf" srcId="{A5B3B575-ACC9-4ABA-AF25-014FF4399840}" destId="{377C7109-5BA4-4895-BF0F-7552360D222C}" srcOrd="9" destOrd="0" presId="urn:microsoft.com/office/officeart/2005/8/layout/chevron1"/>
    <dgm:cxn modelId="{351E2E6D-457A-4C65-B58A-F985DDDDAAF4}" type="presParOf" srcId="{A5B3B575-ACC9-4ABA-AF25-014FF4399840}" destId="{B7B7381D-9D75-4623-B277-1C7822BE385B}" srcOrd="10" destOrd="0" presId="urn:microsoft.com/office/officeart/2005/8/layout/chevron1"/>
    <dgm:cxn modelId="{E7EBF29F-A0AD-4DB1-89E4-8FE6C95527A4}" type="presParOf" srcId="{A5B3B575-ACC9-4ABA-AF25-014FF4399840}" destId="{CE0234C7-A691-42B1-9D77-4E229C6145A3}" srcOrd="11" destOrd="0" presId="urn:microsoft.com/office/officeart/2005/8/layout/chevron1"/>
    <dgm:cxn modelId="{30ECE307-74F1-4E12-9733-AF458AE8EBEF}" type="presParOf" srcId="{A5B3B575-ACC9-4ABA-AF25-014FF4399840}" destId="{95FD1894-1710-4698-AB04-3A774609206C}" srcOrd="12" destOrd="0" presId="urn:microsoft.com/office/officeart/2005/8/layout/chevron1"/>
    <dgm:cxn modelId="{47618C49-01EB-409C-81D8-C5BE6CC884DD}" type="presParOf" srcId="{A5B3B575-ACC9-4ABA-AF25-014FF4399840}" destId="{AB45D7A8-FC4E-4F0D-BA17-0E2FDFB929C5}" srcOrd="13" destOrd="0" presId="urn:microsoft.com/office/officeart/2005/8/layout/chevron1"/>
    <dgm:cxn modelId="{30417CCA-FE93-4330-9FD0-CAC6E5AD769F}" type="presParOf" srcId="{A5B3B575-ACC9-4ABA-AF25-014FF4399840}" destId="{B1432B2A-AB32-4BAF-B4BD-0B64211077C8}" srcOrd="14" destOrd="0" presId="urn:microsoft.com/office/officeart/2005/8/layout/chevron1"/>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5DD2CB-8FEC-4FC8-B013-1F7163E2E173}" type="doc">
      <dgm:prSet loTypeId="urn:microsoft.com/office/officeart/2005/8/layout/equation2" loCatId="process" qsTypeId="urn:microsoft.com/office/officeart/2005/8/quickstyle/simple1" qsCatId="simple" csTypeId="urn:microsoft.com/office/officeart/2005/8/colors/colorful5" csCatId="colorful" phldr="1"/>
      <dgm:spPr/>
    </dgm:pt>
    <dgm:pt modelId="{974FBB62-CD3B-4B7B-8300-9EC40117D146}">
      <dgm:prSet phldrT="[Text]"/>
      <dgm:spPr/>
      <dgm:t>
        <a:bodyPr/>
        <a:lstStyle/>
        <a:p>
          <a:r>
            <a:rPr lang="en-US" dirty="0"/>
            <a:t>Results Matrix</a:t>
          </a:r>
        </a:p>
      </dgm:t>
    </dgm:pt>
    <dgm:pt modelId="{787B82D2-1B2F-4F4F-B758-BD0A827761B8}" type="parTrans" cxnId="{047A87A6-BB2B-4F3B-9FC7-227732848858}">
      <dgm:prSet/>
      <dgm:spPr/>
      <dgm:t>
        <a:bodyPr/>
        <a:lstStyle/>
        <a:p>
          <a:endParaRPr lang="en-US"/>
        </a:p>
      </dgm:t>
    </dgm:pt>
    <dgm:pt modelId="{47014781-2E44-4FD1-93B1-D737A7095D97}" type="sibTrans" cxnId="{047A87A6-BB2B-4F3B-9FC7-227732848858}">
      <dgm:prSet/>
      <dgm:spPr/>
      <dgm:t>
        <a:bodyPr/>
        <a:lstStyle/>
        <a:p>
          <a:endParaRPr lang="en-US" dirty="0"/>
        </a:p>
      </dgm:t>
    </dgm:pt>
    <dgm:pt modelId="{B713F229-2F2A-486D-9F20-EEDCDB14EE77}">
      <dgm:prSet phldrT="[Text]"/>
      <dgm:spPr/>
      <dgm:t>
        <a:bodyPr/>
        <a:lstStyle/>
        <a:p>
          <a:r>
            <a:rPr lang="en-US" dirty="0"/>
            <a:t>Compliance Matrix</a:t>
          </a:r>
        </a:p>
      </dgm:t>
    </dgm:pt>
    <dgm:pt modelId="{764E583E-3539-4D58-899C-862F0D049681}" type="parTrans" cxnId="{6733B30C-8DBE-4617-B314-D58C325A49D0}">
      <dgm:prSet/>
      <dgm:spPr/>
      <dgm:t>
        <a:bodyPr/>
        <a:lstStyle/>
        <a:p>
          <a:endParaRPr lang="en-US"/>
        </a:p>
      </dgm:t>
    </dgm:pt>
    <dgm:pt modelId="{2E26C186-B2E8-4091-8B70-14B538B2B119}" type="sibTrans" cxnId="{6733B30C-8DBE-4617-B314-D58C325A49D0}">
      <dgm:prSet/>
      <dgm:spPr/>
      <dgm:t>
        <a:bodyPr/>
        <a:lstStyle/>
        <a:p>
          <a:endParaRPr lang="en-US" dirty="0"/>
        </a:p>
      </dgm:t>
    </dgm:pt>
    <dgm:pt modelId="{E6598D24-4C57-4004-B39C-F423096DDF0E}">
      <dgm:prSet phldrT="[Text]"/>
      <dgm:spPr/>
      <dgm:t>
        <a:bodyPr/>
        <a:lstStyle/>
        <a:p>
          <a:r>
            <a:rPr lang="en-US" dirty="0"/>
            <a:t>RDA Percentage &amp; Determination</a:t>
          </a:r>
        </a:p>
      </dgm:t>
    </dgm:pt>
    <dgm:pt modelId="{4C6FEF46-A49B-4C5A-833D-6AFE4FC0C5E1}" type="parTrans" cxnId="{298D7626-A6E5-40C2-984F-6D546739EAF8}">
      <dgm:prSet/>
      <dgm:spPr/>
      <dgm:t>
        <a:bodyPr/>
        <a:lstStyle/>
        <a:p>
          <a:endParaRPr lang="en-US"/>
        </a:p>
      </dgm:t>
    </dgm:pt>
    <dgm:pt modelId="{0A4B38F4-82D6-4E45-ACC4-F2DCD47C5C47}" type="sibTrans" cxnId="{298D7626-A6E5-40C2-984F-6D546739EAF8}">
      <dgm:prSet/>
      <dgm:spPr/>
      <dgm:t>
        <a:bodyPr/>
        <a:lstStyle/>
        <a:p>
          <a:endParaRPr lang="en-US"/>
        </a:p>
      </dgm:t>
    </dgm:pt>
    <dgm:pt modelId="{7116432F-97E3-41D0-92E2-F10C64AAF974}" type="pres">
      <dgm:prSet presAssocID="{485DD2CB-8FEC-4FC8-B013-1F7163E2E173}" presName="Name0" presStyleCnt="0">
        <dgm:presLayoutVars>
          <dgm:dir/>
          <dgm:resizeHandles val="exact"/>
        </dgm:presLayoutVars>
      </dgm:prSet>
      <dgm:spPr/>
    </dgm:pt>
    <dgm:pt modelId="{CD19C182-4373-4E1F-A9EE-714363B52703}" type="pres">
      <dgm:prSet presAssocID="{485DD2CB-8FEC-4FC8-B013-1F7163E2E173}" presName="vNodes" presStyleCnt="0"/>
      <dgm:spPr/>
    </dgm:pt>
    <dgm:pt modelId="{ACD2CDCB-CDA9-4E1F-A38D-939475B223C2}" type="pres">
      <dgm:prSet presAssocID="{974FBB62-CD3B-4B7B-8300-9EC40117D146}" presName="node" presStyleLbl="node1" presStyleIdx="0" presStyleCnt="3">
        <dgm:presLayoutVars>
          <dgm:bulletEnabled val="1"/>
        </dgm:presLayoutVars>
      </dgm:prSet>
      <dgm:spPr/>
    </dgm:pt>
    <dgm:pt modelId="{5C6EA091-DB61-43AB-BF34-6C4EBC00131A}" type="pres">
      <dgm:prSet presAssocID="{47014781-2E44-4FD1-93B1-D737A7095D97}" presName="spacerT" presStyleCnt="0"/>
      <dgm:spPr/>
    </dgm:pt>
    <dgm:pt modelId="{1966FBAC-3A75-47FF-9455-5DDEA8E349A4}" type="pres">
      <dgm:prSet presAssocID="{47014781-2E44-4FD1-93B1-D737A7095D97}" presName="sibTrans" presStyleLbl="sibTrans2D1" presStyleIdx="0" presStyleCnt="2"/>
      <dgm:spPr/>
    </dgm:pt>
    <dgm:pt modelId="{B00FEAD6-CE0E-4150-ABDA-55D802A4975A}" type="pres">
      <dgm:prSet presAssocID="{47014781-2E44-4FD1-93B1-D737A7095D97}" presName="spacerB" presStyleCnt="0"/>
      <dgm:spPr/>
    </dgm:pt>
    <dgm:pt modelId="{1560740A-2B57-4EBA-88DA-122579AC2774}" type="pres">
      <dgm:prSet presAssocID="{B713F229-2F2A-486D-9F20-EEDCDB14EE77}" presName="node" presStyleLbl="node1" presStyleIdx="1" presStyleCnt="3">
        <dgm:presLayoutVars>
          <dgm:bulletEnabled val="1"/>
        </dgm:presLayoutVars>
      </dgm:prSet>
      <dgm:spPr/>
    </dgm:pt>
    <dgm:pt modelId="{45F3C99A-69C1-44FE-949C-B6011110A62B}" type="pres">
      <dgm:prSet presAssocID="{485DD2CB-8FEC-4FC8-B013-1F7163E2E173}" presName="sibTransLast" presStyleLbl="sibTrans2D1" presStyleIdx="1" presStyleCnt="2"/>
      <dgm:spPr/>
    </dgm:pt>
    <dgm:pt modelId="{9144E3B7-588D-4B56-9F0D-766E7E39C026}" type="pres">
      <dgm:prSet presAssocID="{485DD2CB-8FEC-4FC8-B013-1F7163E2E173}" presName="connectorText" presStyleLbl="sibTrans2D1" presStyleIdx="1" presStyleCnt="2"/>
      <dgm:spPr/>
    </dgm:pt>
    <dgm:pt modelId="{D6316C80-58E1-43F0-B257-1335FCEEF542}" type="pres">
      <dgm:prSet presAssocID="{485DD2CB-8FEC-4FC8-B013-1F7163E2E173}" presName="lastNode" presStyleLbl="node1" presStyleIdx="2" presStyleCnt="3">
        <dgm:presLayoutVars>
          <dgm:bulletEnabled val="1"/>
        </dgm:presLayoutVars>
      </dgm:prSet>
      <dgm:spPr/>
    </dgm:pt>
  </dgm:ptLst>
  <dgm:cxnLst>
    <dgm:cxn modelId="{DE5E4F07-36BF-4472-B060-153F7A1C0646}" type="presOf" srcId="{485DD2CB-8FEC-4FC8-B013-1F7163E2E173}" destId="{7116432F-97E3-41D0-92E2-F10C64AAF974}" srcOrd="0" destOrd="0" presId="urn:microsoft.com/office/officeart/2005/8/layout/equation2"/>
    <dgm:cxn modelId="{A519000A-8689-40E3-8907-2977B20D67D2}" type="presOf" srcId="{974FBB62-CD3B-4B7B-8300-9EC40117D146}" destId="{ACD2CDCB-CDA9-4E1F-A38D-939475B223C2}" srcOrd="0" destOrd="0" presId="urn:microsoft.com/office/officeart/2005/8/layout/equation2"/>
    <dgm:cxn modelId="{6733B30C-8DBE-4617-B314-D58C325A49D0}" srcId="{485DD2CB-8FEC-4FC8-B013-1F7163E2E173}" destId="{B713F229-2F2A-486D-9F20-EEDCDB14EE77}" srcOrd="1" destOrd="0" parTransId="{764E583E-3539-4D58-899C-862F0D049681}" sibTransId="{2E26C186-B2E8-4091-8B70-14B538B2B119}"/>
    <dgm:cxn modelId="{7E7B2E18-45DF-4D89-82B9-C6ED5E8C26DE}" type="presOf" srcId="{E6598D24-4C57-4004-B39C-F423096DDF0E}" destId="{D6316C80-58E1-43F0-B257-1335FCEEF542}" srcOrd="0" destOrd="0" presId="urn:microsoft.com/office/officeart/2005/8/layout/equation2"/>
    <dgm:cxn modelId="{298D7626-A6E5-40C2-984F-6D546739EAF8}" srcId="{485DD2CB-8FEC-4FC8-B013-1F7163E2E173}" destId="{E6598D24-4C57-4004-B39C-F423096DDF0E}" srcOrd="2" destOrd="0" parTransId="{4C6FEF46-A49B-4C5A-833D-6AFE4FC0C5E1}" sibTransId="{0A4B38F4-82D6-4E45-ACC4-F2DCD47C5C47}"/>
    <dgm:cxn modelId="{D1A476A1-A418-4E28-8398-BF54E2E23B10}" type="presOf" srcId="{2E26C186-B2E8-4091-8B70-14B538B2B119}" destId="{9144E3B7-588D-4B56-9F0D-766E7E39C026}" srcOrd="1" destOrd="0" presId="urn:microsoft.com/office/officeart/2005/8/layout/equation2"/>
    <dgm:cxn modelId="{26E234A5-AE3E-4CF4-A38D-AC29726D08F0}" type="presOf" srcId="{47014781-2E44-4FD1-93B1-D737A7095D97}" destId="{1966FBAC-3A75-47FF-9455-5DDEA8E349A4}" srcOrd="0" destOrd="0" presId="urn:microsoft.com/office/officeart/2005/8/layout/equation2"/>
    <dgm:cxn modelId="{047A87A6-BB2B-4F3B-9FC7-227732848858}" srcId="{485DD2CB-8FEC-4FC8-B013-1F7163E2E173}" destId="{974FBB62-CD3B-4B7B-8300-9EC40117D146}" srcOrd="0" destOrd="0" parTransId="{787B82D2-1B2F-4F4F-B758-BD0A827761B8}" sibTransId="{47014781-2E44-4FD1-93B1-D737A7095D97}"/>
    <dgm:cxn modelId="{1095CAA6-F6BA-46AA-9B74-CB963F8289EC}" type="presOf" srcId="{B713F229-2F2A-486D-9F20-EEDCDB14EE77}" destId="{1560740A-2B57-4EBA-88DA-122579AC2774}" srcOrd="0" destOrd="0" presId="urn:microsoft.com/office/officeart/2005/8/layout/equation2"/>
    <dgm:cxn modelId="{C60BE3CC-7331-4ED7-8778-C5EF9B7480CC}" type="presOf" srcId="{2E26C186-B2E8-4091-8B70-14B538B2B119}" destId="{45F3C99A-69C1-44FE-949C-B6011110A62B}" srcOrd="0" destOrd="0" presId="urn:microsoft.com/office/officeart/2005/8/layout/equation2"/>
    <dgm:cxn modelId="{7F57E006-F321-4625-9AA8-BFA1AB67CFFE}" type="presParOf" srcId="{7116432F-97E3-41D0-92E2-F10C64AAF974}" destId="{CD19C182-4373-4E1F-A9EE-714363B52703}" srcOrd="0" destOrd="0" presId="urn:microsoft.com/office/officeart/2005/8/layout/equation2"/>
    <dgm:cxn modelId="{E1A2D632-797A-49E4-82C2-EDFB0B732E21}" type="presParOf" srcId="{CD19C182-4373-4E1F-A9EE-714363B52703}" destId="{ACD2CDCB-CDA9-4E1F-A38D-939475B223C2}" srcOrd="0" destOrd="0" presId="urn:microsoft.com/office/officeart/2005/8/layout/equation2"/>
    <dgm:cxn modelId="{776AA865-4319-4926-AE93-04A9A04D9943}" type="presParOf" srcId="{CD19C182-4373-4E1F-A9EE-714363B52703}" destId="{5C6EA091-DB61-43AB-BF34-6C4EBC00131A}" srcOrd="1" destOrd="0" presId="urn:microsoft.com/office/officeart/2005/8/layout/equation2"/>
    <dgm:cxn modelId="{1EEE5F4E-BE4F-4412-B637-4737EBE24AF1}" type="presParOf" srcId="{CD19C182-4373-4E1F-A9EE-714363B52703}" destId="{1966FBAC-3A75-47FF-9455-5DDEA8E349A4}" srcOrd="2" destOrd="0" presId="urn:microsoft.com/office/officeart/2005/8/layout/equation2"/>
    <dgm:cxn modelId="{7ACA83A2-E1ED-4E44-9DF5-5B5A87C5DA57}" type="presParOf" srcId="{CD19C182-4373-4E1F-A9EE-714363B52703}" destId="{B00FEAD6-CE0E-4150-ABDA-55D802A4975A}" srcOrd="3" destOrd="0" presId="urn:microsoft.com/office/officeart/2005/8/layout/equation2"/>
    <dgm:cxn modelId="{33260D9F-49C9-4D35-8969-9263DEE64733}" type="presParOf" srcId="{CD19C182-4373-4E1F-A9EE-714363B52703}" destId="{1560740A-2B57-4EBA-88DA-122579AC2774}" srcOrd="4" destOrd="0" presId="urn:microsoft.com/office/officeart/2005/8/layout/equation2"/>
    <dgm:cxn modelId="{A58E020E-62CF-4358-A370-14DF32370D10}" type="presParOf" srcId="{7116432F-97E3-41D0-92E2-F10C64AAF974}" destId="{45F3C99A-69C1-44FE-949C-B6011110A62B}" srcOrd="1" destOrd="0" presId="urn:microsoft.com/office/officeart/2005/8/layout/equation2"/>
    <dgm:cxn modelId="{94A65B04-93A9-4A88-972F-658CF4EAE791}" type="presParOf" srcId="{45F3C99A-69C1-44FE-949C-B6011110A62B}" destId="{9144E3B7-588D-4B56-9F0D-766E7E39C026}" srcOrd="0" destOrd="0" presId="urn:microsoft.com/office/officeart/2005/8/layout/equation2"/>
    <dgm:cxn modelId="{6C747201-40F0-4F71-B75F-63DA43CBD0AF}" type="presParOf" srcId="{7116432F-97E3-41D0-92E2-F10C64AAF974}" destId="{D6316C80-58E1-43F0-B257-1335FCEEF542}"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5DD2CB-8FEC-4FC8-B013-1F7163E2E173}" type="doc">
      <dgm:prSet loTypeId="urn:microsoft.com/office/officeart/2005/8/layout/equation2" loCatId="process" qsTypeId="urn:microsoft.com/office/officeart/2005/8/quickstyle/simple1" qsCatId="simple" csTypeId="urn:microsoft.com/office/officeart/2005/8/colors/colorful5" csCatId="colorful" phldr="1"/>
      <dgm:spPr/>
    </dgm:pt>
    <dgm:pt modelId="{974FBB62-CD3B-4B7B-8300-9EC40117D146}">
      <dgm:prSet phldrT="[Text]"/>
      <dgm:spPr/>
      <dgm:t>
        <a:bodyPr/>
        <a:lstStyle/>
        <a:p>
          <a:r>
            <a:rPr lang="en-US" dirty="0"/>
            <a:t>Results Matrix</a:t>
          </a:r>
        </a:p>
      </dgm:t>
    </dgm:pt>
    <dgm:pt modelId="{787B82D2-1B2F-4F4F-B758-BD0A827761B8}" type="parTrans" cxnId="{047A87A6-BB2B-4F3B-9FC7-227732848858}">
      <dgm:prSet/>
      <dgm:spPr/>
      <dgm:t>
        <a:bodyPr/>
        <a:lstStyle/>
        <a:p>
          <a:endParaRPr lang="en-US"/>
        </a:p>
      </dgm:t>
    </dgm:pt>
    <dgm:pt modelId="{47014781-2E44-4FD1-93B1-D737A7095D97}" type="sibTrans" cxnId="{047A87A6-BB2B-4F3B-9FC7-227732848858}">
      <dgm:prSet/>
      <dgm:spPr>
        <a:solidFill>
          <a:schemeClr val="bg1">
            <a:lumMod val="85000"/>
          </a:schemeClr>
        </a:solidFill>
      </dgm:spPr>
      <dgm:t>
        <a:bodyPr/>
        <a:lstStyle/>
        <a:p>
          <a:endParaRPr lang="en-US" dirty="0"/>
        </a:p>
      </dgm:t>
    </dgm:pt>
    <dgm:pt modelId="{B713F229-2F2A-486D-9F20-EEDCDB14EE77}">
      <dgm:prSet phldrT="[Text]"/>
      <dgm:spPr>
        <a:solidFill>
          <a:schemeClr val="bg1">
            <a:lumMod val="85000"/>
          </a:schemeClr>
        </a:solidFill>
      </dgm:spPr>
      <dgm:t>
        <a:bodyPr/>
        <a:lstStyle/>
        <a:p>
          <a:r>
            <a:rPr lang="en-US" dirty="0"/>
            <a:t>Compliance Matrix</a:t>
          </a:r>
        </a:p>
      </dgm:t>
    </dgm:pt>
    <dgm:pt modelId="{764E583E-3539-4D58-899C-862F0D049681}" type="parTrans" cxnId="{6733B30C-8DBE-4617-B314-D58C325A49D0}">
      <dgm:prSet/>
      <dgm:spPr/>
      <dgm:t>
        <a:bodyPr/>
        <a:lstStyle/>
        <a:p>
          <a:endParaRPr lang="en-US"/>
        </a:p>
      </dgm:t>
    </dgm:pt>
    <dgm:pt modelId="{2E26C186-B2E8-4091-8B70-14B538B2B119}" type="sibTrans" cxnId="{6733B30C-8DBE-4617-B314-D58C325A49D0}">
      <dgm:prSet/>
      <dgm:spPr>
        <a:solidFill>
          <a:schemeClr val="bg1">
            <a:lumMod val="85000"/>
          </a:schemeClr>
        </a:solidFill>
      </dgm:spPr>
      <dgm:t>
        <a:bodyPr/>
        <a:lstStyle/>
        <a:p>
          <a:endParaRPr lang="en-US" dirty="0"/>
        </a:p>
      </dgm:t>
    </dgm:pt>
    <dgm:pt modelId="{E6598D24-4C57-4004-B39C-F423096DDF0E}">
      <dgm:prSet phldrT="[Text]"/>
      <dgm:spPr>
        <a:solidFill>
          <a:schemeClr val="bg1">
            <a:lumMod val="85000"/>
          </a:schemeClr>
        </a:solidFill>
      </dgm:spPr>
      <dgm:t>
        <a:bodyPr/>
        <a:lstStyle/>
        <a:p>
          <a:r>
            <a:rPr lang="en-US" dirty="0"/>
            <a:t>RDA Percentage &amp; Determination</a:t>
          </a:r>
        </a:p>
      </dgm:t>
    </dgm:pt>
    <dgm:pt modelId="{4C6FEF46-A49B-4C5A-833D-6AFE4FC0C5E1}" type="parTrans" cxnId="{298D7626-A6E5-40C2-984F-6D546739EAF8}">
      <dgm:prSet/>
      <dgm:spPr/>
      <dgm:t>
        <a:bodyPr/>
        <a:lstStyle/>
        <a:p>
          <a:endParaRPr lang="en-US"/>
        </a:p>
      </dgm:t>
    </dgm:pt>
    <dgm:pt modelId="{0A4B38F4-82D6-4E45-ACC4-F2DCD47C5C47}" type="sibTrans" cxnId="{298D7626-A6E5-40C2-984F-6D546739EAF8}">
      <dgm:prSet/>
      <dgm:spPr/>
      <dgm:t>
        <a:bodyPr/>
        <a:lstStyle/>
        <a:p>
          <a:endParaRPr lang="en-US"/>
        </a:p>
      </dgm:t>
    </dgm:pt>
    <dgm:pt modelId="{7116432F-97E3-41D0-92E2-F10C64AAF974}" type="pres">
      <dgm:prSet presAssocID="{485DD2CB-8FEC-4FC8-B013-1F7163E2E173}" presName="Name0" presStyleCnt="0">
        <dgm:presLayoutVars>
          <dgm:dir/>
          <dgm:resizeHandles val="exact"/>
        </dgm:presLayoutVars>
      </dgm:prSet>
      <dgm:spPr/>
    </dgm:pt>
    <dgm:pt modelId="{CD19C182-4373-4E1F-A9EE-714363B52703}" type="pres">
      <dgm:prSet presAssocID="{485DD2CB-8FEC-4FC8-B013-1F7163E2E173}" presName="vNodes" presStyleCnt="0"/>
      <dgm:spPr/>
    </dgm:pt>
    <dgm:pt modelId="{ACD2CDCB-CDA9-4E1F-A38D-939475B223C2}" type="pres">
      <dgm:prSet presAssocID="{974FBB62-CD3B-4B7B-8300-9EC40117D146}" presName="node" presStyleLbl="node1" presStyleIdx="0" presStyleCnt="3">
        <dgm:presLayoutVars>
          <dgm:bulletEnabled val="1"/>
        </dgm:presLayoutVars>
      </dgm:prSet>
      <dgm:spPr/>
    </dgm:pt>
    <dgm:pt modelId="{5C6EA091-DB61-43AB-BF34-6C4EBC00131A}" type="pres">
      <dgm:prSet presAssocID="{47014781-2E44-4FD1-93B1-D737A7095D97}" presName="spacerT" presStyleCnt="0"/>
      <dgm:spPr/>
    </dgm:pt>
    <dgm:pt modelId="{1966FBAC-3A75-47FF-9455-5DDEA8E349A4}" type="pres">
      <dgm:prSet presAssocID="{47014781-2E44-4FD1-93B1-D737A7095D97}" presName="sibTrans" presStyleLbl="sibTrans2D1" presStyleIdx="0" presStyleCnt="2"/>
      <dgm:spPr/>
    </dgm:pt>
    <dgm:pt modelId="{B00FEAD6-CE0E-4150-ABDA-55D802A4975A}" type="pres">
      <dgm:prSet presAssocID="{47014781-2E44-4FD1-93B1-D737A7095D97}" presName="spacerB" presStyleCnt="0"/>
      <dgm:spPr/>
    </dgm:pt>
    <dgm:pt modelId="{1560740A-2B57-4EBA-88DA-122579AC2774}" type="pres">
      <dgm:prSet presAssocID="{B713F229-2F2A-486D-9F20-EEDCDB14EE77}" presName="node" presStyleLbl="node1" presStyleIdx="1" presStyleCnt="3">
        <dgm:presLayoutVars>
          <dgm:bulletEnabled val="1"/>
        </dgm:presLayoutVars>
      </dgm:prSet>
      <dgm:spPr/>
    </dgm:pt>
    <dgm:pt modelId="{45F3C99A-69C1-44FE-949C-B6011110A62B}" type="pres">
      <dgm:prSet presAssocID="{485DD2CB-8FEC-4FC8-B013-1F7163E2E173}" presName="sibTransLast" presStyleLbl="sibTrans2D1" presStyleIdx="1" presStyleCnt="2"/>
      <dgm:spPr/>
    </dgm:pt>
    <dgm:pt modelId="{9144E3B7-588D-4B56-9F0D-766E7E39C026}" type="pres">
      <dgm:prSet presAssocID="{485DD2CB-8FEC-4FC8-B013-1F7163E2E173}" presName="connectorText" presStyleLbl="sibTrans2D1" presStyleIdx="1" presStyleCnt="2"/>
      <dgm:spPr/>
    </dgm:pt>
    <dgm:pt modelId="{D6316C80-58E1-43F0-B257-1335FCEEF542}" type="pres">
      <dgm:prSet presAssocID="{485DD2CB-8FEC-4FC8-B013-1F7163E2E173}" presName="lastNode" presStyleLbl="node1" presStyleIdx="2" presStyleCnt="3">
        <dgm:presLayoutVars>
          <dgm:bulletEnabled val="1"/>
        </dgm:presLayoutVars>
      </dgm:prSet>
      <dgm:spPr/>
    </dgm:pt>
  </dgm:ptLst>
  <dgm:cxnLst>
    <dgm:cxn modelId="{6733B30C-8DBE-4617-B314-D58C325A49D0}" srcId="{485DD2CB-8FEC-4FC8-B013-1F7163E2E173}" destId="{B713F229-2F2A-486D-9F20-EEDCDB14EE77}" srcOrd="1" destOrd="0" parTransId="{764E583E-3539-4D58-899C-862F0D049681}" sibTransId="{2E26C186-B2E8-4091-8B70-14B538B2B119}"/>
    <dgm:cxn modelId="{298D7626-A6E5-40C2-984F-6D546739EAF8}" srcId="{485DD2CB-8FEC-4FC8-B013-1F7163E2E173}" destId="{E6598D24-4C57-4004-B39C-F423096DDF0E}" srcOrd="2" destOrd="0" parTransId="{4C6FEF46-A49B-4C5A-833D-6AFE4FC0C5E1}" sibTransId="{0A4B38F4-82D6-4E45-ACC4-F2DCD47C5C47}"/>
    <dgm:cxn modelId="{0578D932-F3EC-4E06-B708-123A582D35BF}" type="presOf" srcId="{47014781-2E44-4FD1-93B1-D737A7095D97}" destId="{1966FBAC-3A75-47FF-9455-5DDEA8E349A4}" srcOrd="0" destOrd="0" presId="urn:microsoft.com/office/officeart/2005/8/layout/equation2"/>
    <dgm:cxn modelId="{2629FE63-FF70-408A-80C4-7EC0FF7848EF}" type="presOf" srcId="{2E26C186-B2E8-4091-8B70-14B538B2B119}" destId="{9144E3B7-588D-4B56-9F0D-766E7E39C026}" srcOrd="1" destOrd="0" presId="urn:microsoft.com/office/officeart/2005/8/layout/equation2"/>
    <dgm:cxn modelId="{B98AED64-5752-47B6-91AB-54BE9A849FD0}" type="presOf" srcId="{974FBB62-CD3B-4B7B-8300-9EC40117D146}" destId="{ACD2CDCB-CDA9-4E1F-A38D-939475B223C2}" srcOrd="0" destOrd="0" presId="urn:microsoft.com/office/officeart/2005/8/layout/equation2"/>
    <dgm:cxn modelId="{3991DA73-5D27-481D-8EAC-2EEDE086C6CE}" type="presOf" srcId="{E6598D24-4C57-4004-B39C-F423096DDF0E}" destId="{D6316C80-58E1-43F0-B257-1335FCEEF542}" srcOrd="0" destOrd="0" presId="urn:microsoft.com/office/officeart/2005/8/layout/equation2"/>
    <dgm:cxn modelId="{047A87A6-BB2B-4F3B-9FC7-227732848858}" srcId="{485DD2CB-8FEC-4FC8-B013-1F7163E2E173}" destId="{974FBB62-CD3B-4B7B-8300-9EC40117D146}" srcOrd="0" destOrd="0" parTransId="{787B82D2-1B2F-4F4F-B758-BD0A827761B8}" sibTransId="{47014781-2E44-4FD1-93B1-D737A7095D97}"/>
    <dgm:cxn modelId="{3978C3BC-4329-4DCC-A58E-2778801F890D}" type="presOf" srcId="{2E26C186-B2E8-4091-8B70-14B538B2B119}" destId="{45F3C99A-69C1-44FE-949C-B6011110A62B}" srcOrd="0" destOrd="0" presId="urn:microsoft.com/office/officeart/2005/8/layout/equation2"/>
    <dgm:cxn modelId="{01C7F7DB-01CA-44CB-83C7-5C23169B3773}" type="presOf" srcId="{485DD2CB-8FEC-4FC8-B013-1F7163E2E173}" destId="{7116432F-97E3-41D0-92E2-F10C64AAF974}" srcOrd="0" destOrd="0" presId="urn:microsoft.com/office/officeart/2005/8/layout/equation2"/>
    <dgm:cxn modelId="{913119EB-34AA-423D-86FD-C83B5F689C8E}" type="presOf" srcId="{B713F229-2F2A-486D-9F20-EEDCDB14EE77}" destId="{1560740A-2B57-4EBA-88DA-122579AC2774}" srcOrd="0" destOrd="0" presId="urn:microsoft.com/office/officeart/2005/8/layout/equation2"/>
    <dgm:cxn modelId="{020A71F5-47D4-4907-920E-D5B88087BCF8}" type="presParOf" srcId="{7116432F-97E3-41D0-92E2-F10C64AAF974}" destId="{CD19C182-4373-4E1F-A9EE-714363B52703}" srcOrd="0" destOrd="0" presId="urn:microsoft.com/office/officeart/2005/8/layout/equation2"/>
    <dgm:cxn modelId="{79AE45C5-9731-40D5-8438-54E36AFD31C9}" type="presParOf" srcId="{CD19C182-4373-4E1F-A9EE-714363B52703}" destId="{ACD2CDCB-CDA9-4E1F-A38D-939475B223C2}" srcOrd="0" destOrd="0" presId="urn:microsoft.com/office/officeart/2005/8/layout/equation2"/>
    <dgm:cxn modelId="{61217330-0EE4-4640-9CC2-6CADBF26C191}" type="presParOf" srcId="{CD19C182-4373-4E1F-A9EE-714363B52703}" destId="{5C6EA091-DB61-43AB-BF34-6C4EBC00131A}" srcOrd="1" destOrd="0" presId="urn:microsoft.com/office/officeart/2005/8/layout/equation2"/>
    <dgm:cxn modelId="{A46C88E1-742C-4A7C-912E-82D7B98CAAA3}" type="presParOf" srcId="{CD19C182-4373-4E1F-A9EE-714363B52703}" destId="{1966FBAC-3A75-47FF-9455-5DDEA8E349A4}" srcOrd="2" destOrd="0" presId="urn:microsoft.com/office/officeart/2005/8/layout/equation2"/>
    <dgm:cxn modelId="{F7D6624B-0E7B-4631-9FDB-E1329C0DAA4D}" type="presParOf" srcId="{CD19C182-4373-4E1F-A9EE-714363B52703}" destId="{B00FEAD6-CE0E-4150-ABDA-55D802A4975A}" srcOrd="3" destOrd="0" presId="urn:microsoft.com/office/officeart/2005/8/layout/equation2"/>
    <dgm:cxn modelId="{9E9772FC-3693-4B2B-A1A1-197CE9644A1D}" type="presParOf" srcId="{CD19C182-4373-4E1F-A9EE-714363B52703}" destId="{1560740A-2B57-4EBA-88DA-122579AC2774}" srcOrd="4" destOrd="0" presId="urn:microsoft.com/office/officeart/2005/8/layout/equation2"/>
    <dgm:cxn modelId="{A1F4F901-19A9-4D13-8BC6-60E3E7691F90}" type="presParOf" srcId="{7116432F-97E3-41D0-92E2-F10C64AAF974}" destId="{45F3C99A-69C1-44FE-949C-B6011110A62B}" srcOrd="1" destOrd="0" presId="urn:microsoft.com/office/officeart/2005/8/layout/equation2"/>
    <dgm:cxn modelId="{A1488F67-E83C-4F03-ABCC-79A601D008F2}" type="presParOf" srcId="{45F3C99A-69C1-44FE-949C-B6011110A62B}" destId="{9144E3B7-588D-4B56-9F0D-766E7E39C026}" srcOrd="0" destOrd="0" presId="urn:microsoft.com/office/officeart/2005/8/layout/equation2"/>
    <dgm:cxn modelId="{8AE00B98-7B59-43BF-940F-3AE279C872EF}" type="presParOf" srcId="{7116432F-97E3-41D0-92E2-F10C64AAF974}" destId="{D6316C80-58E1-43F0-B257-1335FCEEF542}"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85DD2CB-8FEC-4FC8-B013-1F7163E2E173}" type="doc">
      <dgm:prSet loTypeId="urn:microsoft.com/office/officeart/2005/8/layout/equation2" loCatId="process" qsTypeId="urn:microsoft.com/office/officeart/2005/8/quickstyle/simple1" qsCatId="simple" csTypeId="urn:microsoft.com/office/officeart/2005/8/colors/colorful5" csCatId="colorful" phldr="1"/>
      <dgm:spPr/>
    </dgm:pt>
    <dgm:pt modelId="{974FBB62-CD3B-4B7B-8300-9EC40117D146}">
      <dgm:prSet phldrT="[Text]"/>
      <dgm:spPr>
        <a:solidFill>
          <a:schemeClr val="bg1">
            <a:lumMod val="85000"/>
          </a:schemeClr>
        </a:solidFill>
      </dgm:spPr>
      <dgm:t>
        <a:bodyPr/>
        <a:lstStyle/>
        <a:p>
          <a:r>
            <a:rPr lang="en-US" dirty="0"/>
            <a:t>Results Matrix</a:t>
          </a:r>
        </a:p>
      </dgm:t>
    </dgm:pt>
    <dgm:pt modelId="{787B82D2-1B2F-4F4F-B758-BD0A827761B8}" type="parTrans" cxnId="{047A87A6-BB2B-4F3B-9FC7-227732848858}">
      <dgm:prSet/>
      <dgm:spPr/>
      <dgm:t>
        <a:bodyPr/>
        <a:lstStyle/>
        <a:p>
          <a:endParaRPr lang="en-US"/>
        </a:p>
      </dgm:t>
    </dgm:pt>
    <dgm:pt modelId="{47014781-2E44-4FD1-93B1-D737A7095D97}" type="sibTrans" cxnId="{047A87A6-BB2B-4F3B-9FC7-227732848858}">
      <dgm:prSet/>
      <dgm:spPr>
        <a:solidFill>
          <a:schemeClr val="bg1">
            <a:lumMod val="85000"/>
          </a:schemeClr>
        </a:solidFill>
      </dgm:spPr>
      <dgm:t>
        <a:bodyPr/>
        <a:lstStyle/>
        <a:p>
          <a:endParaRPr lang="en-US" dirty="0"/>
        </a:p>
      </dgm:t>
    </dgm:pt>
    <dgm:pt modelId="{B713F229-2F2A-486D-9F20-EEDCDB14EE77}">
      <dgm:prSet phldrT="[Text]"/>
      <dgm:spPr/>
      <dgm:t>
        <a:bodyPr/>
        <a:lstStyle/>
        <a:p>
          <a:r>
            <a:rPr lang="en-US" dirty="0"/>
            <a:t>Compliance Matrix</a:t>
          </a:r>
        </a:p>
      </dgm:t>
    </dgm:pt>
    <dgm:pt modelId="{764E583E-3539-4D58-899C-862F0D049681}" type="parTrans" cxnId="{6733B30C-8DBE-4617-B314-D58C325A49D0}">
      <dgm:prSet/>
      <dgm:spPr/>
      <dgm:t>
        <a:bodyPr/>
        <a:lstStyle/>
        <a:p>
          <a:endParaRPr lang="en-US"/>
        </a:p>
      </dgm:t>
    </dgm:pt>
    <dgm:pt modelId="{2E26C186-B2E8-4091-8B70-14B538B2B119}" type="sibTrans" cxnId="{6733B30C-8DBE-4617-B314-D58C325A49D0}">
      <dgm:prSet/>
      <dgm:spPr>
        <a:solidFill>
          <a:schemeClr val="bg1">
            <a:lumMod val="85000"/>
          </a:schemeClr>
        </a:solidFill>
      </dgm:spPr>
      <dgm:t>
        <a:bodyPr/>
        <a:lstStyle/>
        <a:p>
          <a:endParaRPr lang="en-US" dirty="0"/>
        </a:p>
      </dgm:t>
    </dgm:pt>
    <dgm:pt modelId="{E6598D24-4C57-4004-B39C-F423096DDF0E}">
      <dgm:prSet phldrT="[Text]"/>
      <dgm:spPr>
        <a:solidFill>
          <a:schemeClr val="bg1">
            <a:lumMod val="85000"/>
          </a:schemeClr>
        </a:solidFill>
      </dgm:spPr>
      <dgm:t>
        <a:bodyPr/>
        <a:lstStyle/>
        <a:p>
          <a:r>
            <a:rPr lang="en-US" dirty="0"/>
            <a:t>RDA Percentage &amp; Determination</a:t>
          </a:r>
        </a:p>
      </dgm:t>
    </dgm:pt>
    <dgm:pt modelId="{4C6FEF46-A49B-4C5A-833D-6AFE4FC0C5E1}" type="parTrans" cxnId="{298D7626-A6E5-40C2-984F-6D546739EAF8}">
      <dgm:prSet/>
      <dgm:spPr/>
      <dgm:t>
        <a:bodyPr/>
        <a:lstStyle/>
        <a:p>
          <a:endParaRPr lang="en-US"/>
        </a:p>
      </dgm:t>
    </dgm:pt>
    <dgm:pt modelId="{0A4B38F4-82D6-4E45-ACC4-F2DCD47C5C47}" type="sibTrans" cxnId="{298D7626-A6E5-40C2-984F-6D546739EAF8}">
      <dgm:prSet/>
      <dgm:spPr/>
      <dgm:t>
        <a:bodyPr/>
        <a:lstStyle/>
        <a:p>
          <a:endParaRPr lang="en-US"/>
        </a:p>
      </dgm:t>
    </dgm:pt>
    <dgm:pt modelId="{7116432F-97E3-41D0-92E2-F10C64AAF974}" type="pres">
      <dgm:prSet presAssocID="{485DD2CB-8FEC-4FC8-B013-1F7163E2E173}" presName="Name0" presStyleCnt="0">
        <dgm:presLayoutVars>
          <dgm:dir/>
          <dgm:resizeHandles val="exact"/>
        </dgm:presLayoutVars>
      </dgm:prSet>
      <dgm:spPr/>
    </dgm:pt>
    <dgm:pt modelId="{CD19C182-4373-4E1F-A9EE-714363B52703}" type="pres">
      <dgm:prSet presAssocID="{485DD2CB-8FEC-4FC8-B013-1F7163E2E173}" presName="vNodes" presStyleCnt="0"/>
      <dgm:spPr/>
    </dgm:pt>
    <dgm:pt modelId="{ACD2CDCB-CDA9-4E1F-A38D-939475B223C2}" type="pres">
      <dgm:prSet presAssocID="{974FBB62-CD3B-4B7B-8300-9EC40117D146}" presName="node" presStyleLbl="node1" presStyleIdx="0" presStyleCnt="3">
        <dgm:presLayoutVars>
          <dgm:bulletEnabled val="1"/>
        </dgm:presLayoutVars>
      </dgm:prSet>
      <dgm:spPr/>
    </dgm:pt>
    <dgm:pt modelId="{5C6EA091-DB61-43AB-BF34-6C4EBC00131A}" type="pres">
      <dgm:prSet presAssocID="{47014781-2E44-4FD1-93B1-D737A7095D97}" presName="spacerT" presStyleCnt="0"/>
      <dgm:spPr/>
    </dgm:pt>
    <dgm:pt modelId="{1966FBAC-3A75-47FF-9455-5DDEA8E349A4}" type="pres">
      <dgm:prSet presAssocID="{47014781-2E44-4FD1-93B1-D737A7095D97}" presName="sibTrans" presStyleLbl="sibTrans2D1" presStyleIdx="0" presStyleCnt="2"/>
      <dgm:spPr/>
    </dgm:pt>
    <dgm:pt modelId="{B00FEAD6-CE0E-4150-ABDA-55D802A4975A}" type="pres">
      <dgm:prSet presAssocID="{47014781-2E44-4FD1-93B1-D737A7095D97}" presName="spacerB" presStyleCnt="0"/>
      <dgm:spPr/>
    </dgm:pt>
    <dgm:pt modelId="{1560740A-2B57-4EBA-88DA-122579AC2774}" type="pres">
      <dgm:prSet presAssocID="{B713F229-2F2A-486D-9F20-EEDCDB14EE77}" presName="node" presStyleLbl="node1" presStyleIdx="1" presStyleCnt="3">
        <dgm:presLayoutVars>
          <dgm:bulletEnabled val="1"/>
        </dgm:presLayoutVars>
      </dgm:prSet>
      <dgm:spPr/>
    </dgm:pt>
    <dgm:pt modelId="{45F3C99A-69C1-44FE-949C-B6011110A62B}" type="pres">
      <dgm:prSet presAssocID="{485DD2CB-8FEC-4FC8-B013-1F7163E2E173}" presName="sibTransLast" presStyleLbl="sibTrans2D1" presStyleIdx="1" presStyleCnt="2"/>
      <dgm:spPr/>
    </dgm:pt>
    <dgm:pt modelId="{9144E3B7-588D-4B56-9F0D-766E7E39C026}" type="pres">
      <dgm:prSet presAssocID="{485DD2CB-8FEC-4FC8-B013-1F7163E2E173}" presName="connectorText" presStyleLbl="sibTrans2D1" presStyleIdx="1" presStyleCnt="2"/>
      <dgm:spPr/>
    </dgm:pt>
    <dgm:pt modelId="{D6316C80-58E1-43F0-B257-1335FCEEF542}" type="pres">
      <dgm:prSet presAssocID="{485DD2CB-8FEC-4FC8-B013-1F7163E2E173}" presName="lastNode" presStyleLbl="node1" presStyleIdx="2" presStyleCnt="3">
        <dgm:presLayoutVars>
          <dgm:bulletEnabled val="1"/>
        </dgm:presLayoutVars>
      </dgm:prSet>
      <dgm:spPr/>
    </dgm:pt>
  </dgm:ptLst>
  <dgm:cxnLst>
    <dgm:cxn modelId="{6733B30C-8DBE-4617-B314-D58C325A49D0}" srcId="{485DD2CB-8FEC-4FC8-B013-1F7163E2E173}" destId="{B713F229-2F2A-486D-9F20-EEDCDB14EE77}" srcOrd="1" destOrd="0" parTransId="{764E583E-3539-4D58-899C-862F0D049681}" sibTransId="{2E26C186-B2E8-4091-8B70-14B538B2B119}"/>
    <dgm:cxn modelId="{298D7626-A6E5-40C2-984F-6D546739EAF8}" srcId="{485DD2CB-8FEC-4FC8-B013-1F7163E2E173}" destId="{E6598D24-4C57-4004-B39C-F423096DDF0E}" srcOrd="2" destOrd="0" parTransId="{4C6FEF46-A49B-4C5A-833D-6AFE4FC0C5E1}" sibTransId="{0A4B38F4-82D6-4E45-ACC4-F2DCD47C5C47}"/>
    <dgm:cxn modelId="{4B4A3B31-DAB1-4888-8E98-BD7E5B49B872}" type="presOf" srcId="{974FBB62-CD3B-4B7B-8300-9EC40117D146}" destId="{ACD2CDCB-CDA9-4E1F-A38D-939475B223C2}" srcOrd="0" destOrd="0" presId="urn:microsoft.com/office/officeart/2005/8/layout/equation2"/>
    <dgm:cxn modelId="{6F081DA2-77D2-49D8-A3AD-D62DFBC9F206}" type="presOf" srcId="{2E26C186-B2E8-4091-8B70-14B538B2B119}" destId="{9144E3B7-588D-4B56-9F0D-766E7E39C026}" srcOrd="1" destOrd="0" presId="urn:microsoft.com/office/officeart/2005/8/layout/equation2"/>
    <dgm:cxn modelId="{047A87A6-BB2B-4F3B-9FC7-227732848858}" srcId="{485DD2CB-8FEC-4FC8-B013-1F7163E2E173}" destId="{974FBB62-CD3B-4B7B-8300-9EC40117D146}" srcOrd="0" destOrd="0" parTransId="{787B82D2-1B2F-4F4F-B758-BD0A827761B8}" sibTransId="{47014781-2E44-4FD1-93B1-D737A7095D97}"/>
    <dgm:cxn modelId="{18E5CFCD-01C0-45E4-91ED-A1CC7287543D}" type="presOf" srcId="{B713F229-2F2A-486D-9F20-EEDCDB14EE77}" destId="{1560740A-2B57-4EBA-88DA-122579AC2774}" srcOrd="0" destOrd="0" presId="urn:microsoft.com/office/officeart/2005/8/layout/equation2"/>
    <dgm:cxn modelId="{084B22DB-3447-4A25-ADA8-32C1949D8294}" type="presOf" srcId="{2E26C186-B2E8-4091-8B70-14B538B2B119}" destId="{45F3C99A-69C1-44FE-949C-B6011110A62B}" srcOrd="0" destOrd="0" presId="urn:microsoft.com/office/officeart/2005/8/layout/equation2"/>
    <dgm:cxn modelId="{D4364EDD-DEFB-4AEB-B532-80BAC4A313E3}" type="presOf" srcId="{485DD2CB-8FEC-4FC8-B013-1F7163E2E173}" destId="{7116432F-97E3-41D0-92E2-F10C64AAF974}" srcOrd="0" destOrd="0" presId="urn:microsoft.com/office/officeart/2005/8/layout/equation2"/>
    <dgm:cxn modelId="{37B169F0-4DE5-416D-848E-54401A833EFE}" type="presOf" srcId="{47014781-2E44-4FD1-93B1-D737A7095D97}" destId="{1966FBAC-3A75-47FF-9455-5DDEA8E349A4}" srcOrd="0" destOrd="0" presId="urn:microsoft.com/office/officeart/2005/8/layout/equation2"/>
    <dgm:cxn modelId="{736D4FF7-24C6-4FFD-A235-05F428EA1337}" type="presOf" srcId="{E6598D24-4C57-4004-B39C-F423096DDF0E}" destId="{D6316C80-58E1-43F0-B257-1335FCEEF542}" srcOrd="0" destOrd="0" presId="urn:microsoft.com/office/officeart/2005/8/layout/equation2"/>
    <dgm:cxn modelId="{AE24C19E-5E4E-4DF1-92F6-C46285C28973}" type="presParOf" srcId="{7116432F-97E3-41D0-92E2-F10C64AAF974}" destId="{CD19C182-4373-4E1F-A9EE-714363B52703}" srcOrd="0" destOrd="0" presId="urn:microsoft.com/office/officeart/2005/8/layout/equation2"/>
    <dgm:cxn modelId="{E68A3A30-2BB5-496B-A778-DFE8C733088F}" type="presParOf" srcId="{CD19C182-4373-4E1F-A9EE-714363B52703}" destId="{ACD2CDCB-CDA9-4E1F-A38D-939475B223C2}" srcOrd="0" destOrd="0" presId="urn:microsoft.com/office/officeart/2005/8/layout/equation2"/>
    <dgm:cxn modelId="{4E728B6D-82BA-4B48-85D3-E03B57CDAA4E}" type="presParOf" srcId="{CD19C182-4373-4E1F-A9EE-714363B52703}" destId="{5C6EA091-DB61-43AB-BF34-6C4EBC00131A}" srcOrd="1" destOrd="0" presId="urn:microsoft.com/office/officeart/2005/8/layout/equation2"/>
    <dgm:cxn modelId="{5865AD09-F0E2-418B-A47B-EA28893CFDDD}" type="presParOf" srcId="{CD19C182-4373-4E1F-A9EE-714363B52703}" destId="{1966FBAC-3A75-47FF-9455-5DDEA8E349A4}" srcOrd="2" destOrd="0" presId="urn:microsoft.com/office/officeart/2005/8/layout/equation2"/>
    <dgm:cxn modelId="{EBE14DF5-EEB7-4296-9F4F-96545344C824}" type="presParOf" srcId="{CD19C182-4373-4E1F-A9EE-714363B52703}" destId="{B00FEAD6-CE0E-4150-ABDA-55D802A4975A}" srcOrd="3" destOrd="0" presId="urn:microsoft.com/office/officeart/2005/8/layout/equation2"/>
    <dgm:cxn modelId="{B035CF3C-578D-49BF-9240-AB0C219FB634}" type="presParOf" srcId="{CD19C182-4373-4E1F-A9EE-714363B52703}" destId="{1560740A-2B57-4EBA-88DA-122579AC2774}" srcOrd="4" destOrd="0" presId="urn:microsoft.com/office/officeart/2005/8/layout/equation2"/>
    <dgm:cxn modelId="{E43036C2-90C4-4483-B8FB-7346EF6DCFC3}" type="presParOf" srcId="{7116432F-97E3-41D0-92E2-F10C64AAF974}" destId="{45F3C99A-69C1-44FE-949C-B6011110A62B}" srcOrd="1" destOrd="0" presId="urn:microsoft.com/office/officeart/2005/8/layout/equation2"/>
    <dgm:cxn modelId="{7D6EA9C0-B88E-4929-BF8B-DCEE9796C4B5}" type="presParOf" srcId="{45F3C99A-69C1-44FE-949C-B6011110A62B}" destId="{9144E3B7-588D-4B56-9F0D-766E7E39C026}" srcOrd="0" destOrd="0" presId="urn:microsoft.com/office/officeart/2005/8/layout/equation2"/>
    <dgm:cxn modelId="{646B4C8F-6B58-4B4D-823B-0DF1B6AC5B4E}" type="presParOf" srcId="{7116432F-97E3-41D0-92E2-F10C64AAF974}" destId="{D6316C80-58E1-43F0-B257-1335FCEEF542}"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85DD2CB-8FEC-4FC8-B013-1F7163E2E173}" type="doc">
      <dgm:prSet loTypeId="urn:microsoft.com/office/officeart/2005/8/layout/equation2" loCatId="process" qsTypeId="urn:microsoft.com/office/officeart/2005/8/quickstyle/simple1" qsCatId="simple" csTypeId="urn:microsoft.com/office/officeart/2005/8/colors/colorful5" csCatId="colorful" phldr="1"/>
      <dgm:spPr/>
    </dgm:pt>
    <dgm:pt modelId="{974FBB62-CD3B-4B7B-8300-9EC40117D146}">
      <dgm:prSet phldrT="[Text]"/>
      <dgm:spPr>
        <a:solidFill>
          <a:schemeClr val="bg1">
            <a:lumMod val="85000"/>
          </a:schemeClr>
        </a:solidFill>
      </dgm:spPr>
      <dgm:t>
        <a:bodyPr/>
        <a:lstStyle/>
        <a:p>
          <a:r>
            <a:rPr lang="en-US" dirty="0"/>
            <a:t>Results Matrix</a:t>
          </a:r>
        </a:p>
      </dgm:t>
    </dgm:pt>
    <dgm:pt modelId="{787B82D2-1B2F-4F4F-B758-BD0A827761B8}" type="parTrans" cxnId="{047A87A6-BB2B-4F3B-9FC7-227732848858}">
      <dgm:prSet/>
      <dgm:spPr/>
      <dgm:t>
        <a:bodyPr/>
        <a:lstStyle/>
        <a:p>
          <a:endParaRPr lang="en-US"/>
        </a:p>
      </dgm:t>
    </dgm:pt>
    <dgm:pt modelId="{47014781-2E44-4FD1-93B1-D737A7095D97}" type="sibTrans" cxnId="{047A87A6-BB2B-4F3B-9FC7-227732848858}">
      <dgm:prSet/>
      <dgm:spPr>
        <a:solidFill>
          <a:schemeClr val="bg1">
            <a:lumMod val="85000"/>
          </a:schemeClr>
        </a:solidFill>
      </dgm:spPr>
      <dgm:t>
        <a:bodyPr/>
        <a:lstStyle/>
        <a:p>
          <a:endParaRPr lang="en-US" dirty="0"/>
        </a:p>
      </dgm:t>
    </dgm:pt>
    <dgm:pt modelId="{B713F229-2F2A-486D-9F20-EEDCDB14EE77}">
      <dgm:prSet phldrT="[Text]"/>
      <dgm:spPr>
        <a:solidFill>
          <a:schemeClr val="bg1">
            <a:lumMod val="85000"/>
          </a:schemeClr>
        </a:solidFill>
      </dgm:spPr>
      <dgm:t>
        <a:bodyPr/>
        <a:lstStyle/>
        <a:p>
          <a:r>
            <a:rPr lang="en-US" dirty="0"/>
            <a:t>Compliance Matrix</a:t>
          </a:r>
        </a:p>
      </dgm:t>
    </dgm:pt>
    <dgm:pt modelId="{764E583E-3539-4D58-899C-862F0D049681}" type="parTrans" cxnId="{6733B30C-8DBE-4617-B314-D58C325A49D0}">
      <dgm:prSet/>
      <dgm:spPr/>
      <dgm:t>
        <a:bodyPr/>
        <a:lstStyle/>
        <a:p>
          <a:endParaRPr lang="en-US"/>
        </a:p>
      </dgm:t>
    </dgm:pt>
    <dgm:pt modelId="{2E26C186-B2E8-4091-8B70-14B538B2B119}" type="sibTrans" cxnId="{6733B30C-8DBE-4617-B314-D58C325A49D0}">
      <dgm:prSet/>
      <dgm:spPr>
        <a:solidFill>
          <a:schemeClr val="bg1">
            <a:lumMod val="85000"/>
          </a:schemeClr>
        </a:solidFill>
      </dgm:spPr>
      <dgm:t>
        <a:bodyPr/>
        <a:lstStyle/>
        <a:p>
          <a:endParaRPr lang="en-US" dirty="0"/>
        </a:p>
      </dgm:t>
    </dgm:pt>
    <dgm:pt modelId="{E6598D24-4C57-4004-B39C-F423096DDF0E}">
      <dgm:prSet phldrT="[Text]"/>
      <dgm:spPr/>
      <dgm:t>
        <a:bodyPr/>
        <a:lstStyle/>
        <a:p>
          <a:r>
            <a:rPr lang="en-US" dirty="0"/>
            <a:t>RDA Percentage &amp; Determination</a:t>
          </a:r>
        </a:p>
      </dgm:t>
    </dgm:pt>
    <dgm:pt modelId="{4C6FEF46-A49B-4C5A-833D-6AFE4FC0C5E1}" type="parTrans" cxnId="{298D7626-A6E5-40C2-984F-6D546739EAF8}">
      <dgm:prSet/>
      <dgm:spPr/>
      <dgm:t>
        <a:bodyPr/>
        <a:lstStyle/>
        <a:p>
          <a:endParaRPr lang="en-US"/>
        </a:p>
      </dgm:t>
    </dgm:pt>
    <dgm:pt modelId="{0A4B38F4-82D6-4E45-ACC4-F2DCD47C5C47}" type="sibTrans" cxnId="{298D7626-A6E5-40C2-984F-6D546739EAF8}">
      <dgm:prSet/>
      <dgm:spPr/>
      <dgm:t>
        <a:bodyPr/>
        <a:lstStyle/>
        <a:p>
          <a:endParaRPr lang="en-US"/>
        </a:p>
      </dgm:t>
    </dgm:pt>
    <dgm:pt modelId="{7116432F-97E3-41D0-92E2-F10C64AAF974}" type="pres">
      <dgm:prSet presAssocID="{485DD2CB-8FEC-4FC8-B013-1F7163E2E173}" presName="Name0" presStyleCnt="0">
        <dgm:presLayoutVars>
          <dgm:dir/>
          <dgm:resizeHandles val="exact"/>
        </dgm:presLayoutVars>
      </dgm:prSet>
      <dgm:spPr/>
    </dgm:pt>
    <dgm:pt modelId="{CD19C182-4373-4E1F-A9EE-714363B52703}" type="pres">
      <dgm:prSet presAssocID="{485DD2CB-8FEC-4FC8-B013-1F7163E2E173}" presName="vNodes" presStyleCnt="0"/>
      <dgm:spPr/>
    </dgm:pt>
    <dgm:pt modelId="{ACD2CDCB-CDA9-4E1F-A38D-939475B223C2}" type="pres">
      <dgm:prSet presAssocID="{974FBB62-CD3B-4B7B-8300-9EC40117D146}" presName="node" presStyleLbl="node1" presStyleIdx="0" presStyleCnt="3">
        <dgm:presLayoutVars>
          <dgm:bulletEnabled val="1"/>
        </dgm:presLayoutVars>
      </dgm:prSet>
      <dgm:spPr/>
    </dgm:pt>
    <dgm:pt modelId="{5C6EA091-DB61-43AB-BF34-6C4EBC00131A}" type="pres">
      <dgm:prSet presAssocID="{47014781-2E44-4FD1-93B1-D737A7095D97}" presName="spacerT" presStyleCnt="0"/>
      <dgm:spPr/>
    </dgm:pt>
    <dgm:pt modelId="{1966FBAC-3A75-47FF-9455-5DDEA8E349A4}" type="pres">
      <dgm:prSet presAssocID="{47014781-2E44-4FD1-93B1-D737A7095D97}" presName="sibTrans" presStyleLbl="sibTrans2D1" presStyleIdx="0" presStyleCnt="2"/>
      <dgm:spPr/>
    </dgm:pt>
    <dgm:pt modelId="{B00FEAD6-CE0E-4150-ABDA-55D802A4975A}" type="pres">
      <dgm:prSet presAssocID="{47014781-2E44-4FD1-93B1-D737A7095D97}" presName="spacerB" presStyleCnt="0"/>
      <dgm:spPr/>
    </dgm:pt>
    <dgm:pt modelId="{1560740A-2B57-4EBA-88DA-122579AC2774}" type="pres">
      <dgm:prSet presAssocID="{B713F229-2F2A-486D-9F20-EEDCDB14EE77}" presName="node" presStyleLbl="node1" presStyleIdx="1" presStyleCnt="3">
        <dgm:presLayoutVars>
          <dgm:bulletEnabled val="1"/>
        </dgm:presLayoutVars>
      </dgm:prSet>
      <dgm:spPr/>
    </dgm:pt>
    <dgm:pt modelId="{45F3C99A-69C1-44FE-949C-B6011110A62B}" type="pres">
      <dgm:prSet presAssocID="{485DD2CB-8FEC-4FC8-B013-1F7163E2E173}" presName="sibTransLast" presStyleLbl="sibTrans2D1" presStyleIdx="1" presStyleCnt="2"/>
      <dgm:spPr/>
    </dgm:pt>
    <dgm:pt modelId="{9144E3B7-588D-4B56-9F0D-766E7E39C026}" type="pres">
      <dgm:prSet presAssocID="{485DD2CB-8FEC-4FC8-B013-1F7163E2E173}" presName="connectorText" presStyleLbl="sibTrans2D1" presStyleIdx="1" presStyleCnt="2"/>
      <dgm:spPr/>
    </dgm:pt>
    <dgm:pt modelId="{D6316C80-58E1-43F0-B257-1335FCEEF542}" type="pres">
      <dgm:prSet presAssocID="{485DD2CB-8FEC-4FC8-B013-1F7163E2E173}" presName="lastNode" presStyleLbl="node1" presStyleIdx="2" presStyleCnt="3">
        <dgm:presLayoutVars>
          <dgm:bulletEnabled val="1"/>
        </dgm:presLayoutVars>
      </dgm:prSet>
      <dgm:spPr/>
    </dgm:pt>
  </dgm:ptLst>
  <dgm:cxnLst>
    <dgm:cxn modelId="{6733B30C-8DBE-4617-B314-D58C325A49D0}" srcId="{485DD2CB-8FEC-4FC8-B013-1F7163E2E173}" destId="{B713F229-2F2A-486D-9F20-EEDCDB14EE77}" srcOrd="1" destOrd="0" parTransId="{764E583E-3539-4D58-899C-862F0D049681}" sibTransId="{2E26C186-B2E8-4091-8B70-14B538B2B119}"/>
    <dgm:cxn modelId="{567B6220-4B4C-4661-80C8-D6771999C00E}" type="presOf" srcId="{2E26C186-B2E8-4091-8B70-14B538B2B119}" destId="{45F3C99A-69C1-44FE-949C-B6011110A62B}" srcOrd="0" destOrd="0" presId="urn:microsoft.com/office/officeart/2005/8/layout/equation2"/>
    <dgm:cxn modelId="{298D7626-A6E5-40C2-984F-6D546739EAF8}" srcId="{485DD2CB-8FEC-4FC8-B013-1F7163E2E173}" destId="{E6598D24-4C57-4004-B39C-F423096DDF0E}" srcOrd="2" destOrd="0" parTransId="{4C6FEF46-A49B-4C5A-833D-6AFE4FC0C5E1}" sibTransId="{0A4B38F4-82D6-4E45-ACC4-F2DCD47C5C47}"/>
    <dgm:cxn modelId="{9125434C-F853-46A0-9185-88668F3041CE}" type="presOf" srcId="{B713F229-2F2A-486D-9F20-EEDCDB14EE77}" destId="{1560740A-2B57-4EBA-88DA-122579AC2774}" srcOrd="0" destOrd="0" presId="urn:microsoft.com/office/officeart/2005/8/layout/equation2"/>
    <dgm:cxn modelId="{8E09E27B-0F7A-49FC-A291-02BA203E93FE}" type="presOf" srcId="{485DD2CB-8FEC-4FC8-B013-1F7163E2E173}" destId="{7116432F-97E3-41D0-92E2-F10C64AAF974}" srcOrd="0" destOrd="0" presId="urn:microsoft.com/office/officeart/2005/8/layout/equation2"/>
    <dgm:cxn modelId="{8968C593-05E8-4BE4-B70F-B757A2D145C6}" type="presOf" srcId="{47014781-2E44-4FD1-93B1-D737A7095D97}" destId="{1966FBAC-3A75-47FF-9455-5DDEA8E349A4}" srcOrd="0" destOrd="0" presId="urn:microsoft.com/office/officeart/2005/8/layout/equation2"/>
    <dgm:cxn modelId="{047A87A6-BB2B-4F3B-9FC7-227732848858}" srcId="{485DD2CB-8FEC-4FC8-B013-1F7163E2E173}" destId="{974FBB62-CD3B-4B7B-8300-9EC40117D146}" srcOrd="0" destOrd="0" parTransId="{787B82D2-1B2F-4F4F-B758-BD0A827761B8}" sibTransId="{47014781-2E44-4FD1-93B1-D737A7095D97}"/>
    <dgm:cxn modelId="{99BE68BD-F089-437F-AC00-C65BCBF206BE}" type="presOf" srcId="{2E26C186-B2E8-4091-8B70-14B538B2B119}" destId="{9144E3B7-588D-4B56-9F0D-766E7E39C026}" srcOrd="1" destOrd="0" presId="urn:microsoft.com/office/officeart/2005/8/layout/equation2"/>
    <dgm:cxn modelId="{8AFA15CD-1531-42FA-84E6-FC41E3D79819}" type="presOf" srcId="{E6598D24-4C57-4004-B39C-F423096DDF0E}" destId="{D6316C80-58E1-43F0-B257-1335FCEEF542}" srcOrd="0" destOrd="0" presId="urn:microsoft.com/office/officeart/2005/8/layout/equation2"/>
    <dgm:cxn modelId="{F9913CE8-6A0B-44FF-887E-78FB06B01B40}" type="presOf" srcId="{974FBB62-CD3B-4B7B-8300-9EC40117D146}" destId="{ACD2CDCB-CDA9-4E1F-A38D-939475B223C2}" srcOrd="0" destOrd="0" presId="urn:microsoft.com/office/officeart/2005/8/layout/equation2"/>
    <dgm:cxn modelId="{2CC0976D-8031-45EF-85BF-A7ABF9A2AA0A}" type="presParOf" srcId="{7116432F-97E3-41D0-92E2-F10C64AAF974}" destId="{CD19C182-4373-4E1F-A9EE-714363B52703}" srcOrd="0" destOrd="0" presId="urn:microsoft.com/office/officeart/2005/8/layout/equation2"/>
    <dgm:cxn modelId="{54C37A1D-4AD6-4701-AF8D-2229BEF25FDE}" type="presParOf" srcId="{CD19C182-4373-4E1F-A9EE-714363B52703}" destId="{ACD2CDCB-CDA9-4E1F-A38D-939475B223C2}" srcOrd="0" destOrd="0" presId="urn:microsoft.com/office/officeart/2005/8/layout/equation2"/>
    <dgm:cxn modelId="{CDA3E5C0-C5D4-4EE9-9F2C-12EC72660E97}" type="presParOf" srcId="{CD19C182-4373-4E1F-A9EE-714363B52703}" destId="{5C6EA091-DB61-43AB-BF34-6C4EBC00131A}" srcOrd="1" destOrd="0" presId="urn:microsoft.com/office/officeart/2005/8/layout/equation2"/>
    <dgm:cxn modelId="{1E4E0E06-3119-4446-A3F3-BD316E33CB0B}" type="presParOf" srcId="{CD19C182-4373-4E1F-A9EE-714363B52703}" destId="{1966FBAC-3A75-47FF-9455-5DDEA8E349A4}" srcOrd="2" destOrd="0" presId="urn:microsoft.com/office/officeart/2005/8/layout/equation2"/>
    <dgm:cxn modelId="{BFB2F53A-711A-47B7-9379-5F336DE712B3}" type="presParOf" srcId="{CD19C182-4373-4E1F-A9EE-714363B52703}" destId="{B00FEAD6-CE0E-4150-ABDA-55D802A4975A}" srcOrd="3" destOrd="0" presId="urn:microsoft.com/office/officeart/2005/8/layout/equation2"/>
    <dgm:cxn modelId="{54B804BF-A142-4BC6-A3A8-2DF93A48936A}" type="presParOf" srcId="{CD19C182-4373-4E1F-A9EE-714363B52703}" destId="{1560740A-2B57-4EBA-88DA-122579AC2774}" srcOrd="4" destOrd="0" presId="urn:microsoft.com/office/officeart/2005/8/layout/equation2"/>
    <dgm:cxn modelId="{22146569-1270-4491-B6EE-100835C5D03F}" type="presParOf" srcId="{7116432F-97E3-41D0-92E2-F10C64AAF974}" destId="{45F3C99A-69C1-44FE-949C-B6011110A62B}" srcOrd="1" destOrd="0" presId="urn:microsoft.com/office/officeart/2005/8/layout/equation2"/>
    <dgm:cxn modelId="{9FDE4E38-2AEA-498B-A2AF-E4408D9C41A8}" type="presParOf" srcId="{45F3C99A-69C1-44FE-949C-B6011110A62B}" destId="{9144E3B7-588D-4B56-9F0D-766E7E39C026}" srcOrd="0" destOrd="0" presId="urn:microsoft.com/office/officeart/2005/8/layout/equation2"/>
    <dgm:cxn modelId="{5AF4C6CE-0E90-4FE0-B692-49CA3396E4F3}" type="presParOf" srcId="{7116432F-97E3-41D0-92E2-F10C64AAF974}" destId="{D6316C80-58E1-43F0-B257-1335FCEEF542}"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2D4489-5583-42CE-BC04-A19129E7BBCA}">
      <dsp:nvSpPr>
        <dsp:cNvPr id="0" name=""/>
        <dsp:cNvSpPr/>
      </dsp:nvSpPr>
      <dsp:spPr>
        <a:xfrm>
          <a:off x="773" y="428149"/>
          <a:ext cx="1240601" cy="496240"/>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t>January</a:t>
          </a:r>
        </a:p>
      </dsp:txBody>
      <dsp:txXfrm>
        <a:off x="248893" y="428149"/>
        <a:ext cx="744361" cy="496240"/>
      </dsp:txXfrm>
    </dsp:sp>
    <dsp:sp modelId="{2679B864-6D8A-4DBD-9811-DAF6684C6E54}">
      <dsp:nvSpPr>
        <dsp:cNvPr id="0" name=""/>
        <dsp:cNvSpPr/>
      </dsp:nvSpPr>
      <dsp:spPr>
        <a:xfrm>
          <a:off x="1117315" y="428149"/>
          <a:ext cx="1240601" cy="496240"/>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t>February</a:t>
          </a:r>
        </a:p>
      </dsp:txBody>
      <dsp:txXfrm>
        <a:off x="1365435" y="428149"/>
        <a:ext cx="744361" cy="496240"/>
      </dsp:txXfrm>
    </dsp:sp>
    <dsp:sp modelId="{0090AC1D-19F3-4163-B3C3-441C50071028}">
      <dsp:nvSpPr>
        <dsp:cNvPr id="0" name=""/>
        <dsp:cNvSpPr/>
      </dsp:nvSpPr>
      <dsp:spPr>
        <a:xfrm>
          <a:off x="2233856" y="428149"/>
          <a:ext cx="1240601" cy="496240"/>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t>March</a:t>
          </a:r>
        </a:p>
      </dsp:txBody>
      <dsp:txXfrm>
        <a:off x="2481976" y="428149"/>
        <a:ext cx="744361" cy="496240"/>
      </dsp:txXfrm>
    </dsp:sp>
    <dsp:sp modelId="{7BD6C8BA-4189-4D80-99B5-D43A57A703C6}">
      <dsp:nvSpPr>
        <dsp:cNvPr id="0" name=""/>
        <dsp:cNvSpPr/>
      </dsp:nvSpPr>
      <dsp:spPr>
        <a:xfrm>
          <a:off x="3350398" y="428149"/>
          <a:ext cx="1240601" cy="496240"/>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t>April</a:t>
          </a:r>
        </a:p>
      </dsp:txBody>
      <dsp:txXfrm>
        <a:off x="3598518" y="428149"/>
        <a:ext cx="744361" cy="496240"/>
      </dsp:txXfrm>
    </dsp:sp>
    <dsp:sp modelId="{A5C4F29D-BD65-49B2-A995-B343B54D36D3}">
      <dsp:nvSpPr>
        <dsp:cNvPr id="0" name=""/>
        <dsp:cNvSpPr/>
      </dsp:nvSpPr>
      <dsp:spPr>
        <a:xfrm>
          <a:off x="4466939" y="428149"/>
          <a:ext cx="1240601" cy="496240"/>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t>May</a:t>
          </a:r>
        </a:p>
      </dsp:txBody>
      <dsp:txXfrm>
        <a:off x="4715059" y="428149"/>
        <a:ext cx="744361" cy="496240"/>
      </dsp:txXfrm>
    </dsp:sp>
    <dsp:sp modelId="{B7B7381D-9D75-4623-B277-1C7822BE385B}">
      <dsp:nvSpPr>
        <dsp:cNvPr id="0" name=""/>
        <dsp:cNvSpPr/>
      </dsp:nvSpPr>
      <dsp:spPr>
        <a:xfrm>
          <a:off x="5583480" y="428149"/>
          <a:ext cx="1240601" cy="496240"/>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t>June</a:t>
          </a:r>
        </a:p>
      </dsp:txBody>
      <dsp:txXfrm>
        <a:off x="5831600" y="428149"/>
        <a:ext cx="744361" cy="496240"/>
      </dsp:txXfrm>
    </dsp:sp>
    <dsp:sp modelId="{95FD1894-1710-4698-AB04-3A774609206C}">
      <dsp:nvSpPr>
        <dsp:cNvPr id="0" name=""/>
        <dsp:cNvSpPr/>
      </dsp:nvSpPr>
      <dsp:spPr>
        <a:xfrm>
          <a:off x="6700022" y="428149"/>
          <a:ext cx="1240601" cy="496240"/>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t>July</a:t>
          </a:r>
        </a:p>
      </dsp:txBody>
      <dsp:txXfrm>
        <a:off x="6948142" y="428149"/>
        <a:ext cx="744361" cy="496240"/>
      </dsp:txXfrm>
    </dsp:sp>
    <dsp:sp modelId="{B1432B2A-AB32-4BAF-B4BD-0B64211077C8}">
      <dsp:nvSpPr>
        <dsp:cNvPr id="0" name=""/>
        <dsp:cNvSpPr/>
      </dsp:nvSpPr>
      <dsp:spPr>
        <a:xfrm>
          <a:off x="7816563" y="428149"/>
          <a:ext cx="1240601" cy="496240"/>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t>August</a:t>
          </a:r>
        </a:p>
      </dsp:txBody>
      <dsp:txXfrm>
        <a:off x="8064683" y="428149"/>
        <a:ext cx="744361" cy="4962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2D4489-5583-42CE-BC04-A19129E7BBCA}">
      <dsp:nvSpPr>
        <dsp:cNvPr id="0" name=""/>
        <dsp:cNvSpPr/>
      </dsp:nvSpPr>
      <dsp:spPr>
        <a:xfrm>
          <a:off x="744" y="181553"/>
          <a:ext cx="1192782" cy="477112"/>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dirty="0"/>
            <a:t>January</a:t>
          </a:r>
        </a:p>
      </dsp:txBody>
      <dsp:txXfrm>
        <a:off x="239300" y="181553"/>
        <a:ext cx="715670" cy="477112"/>
      </dsp:txXfrm>
    </dsp:sp>
    <dsp:sp modelId="{2679B864-6D8A-4DBD-9811-DAF6684C6E54}">
      <dsp:nvSpPr>
        <dsp:cNvPr id="0" name=""/>
        <dsp:cNvSpPr/>
      </dsp:nvSpPr>
      <dsp:spPr>
        <a:xfrm>
          <a:off x="1074248" y="181553"/>
          <a:ext cx="1192782" cy="477112"/>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dirty="0"/>
            <a:t>February</a:t>
          </a:r>
        </a:p>
      </dsp:txBody>
      <dsp:txXfrm>
        <a:off x="1312804" y="181553"/>
        <a:ext cx="715670" cy="477112"/>
      </dsp:txXfrm>
    </dsp:sp>
    <dsp:sp modelId="{0090AC1D-19F3-4163-B3C3-441C50071028}">
      <dsp:nvSpPr>
        <dsp:cNvPr id="0" name=""/>
        <dsp:cNvSpPr/>
      </dsp:nvSpPr>
      <dsp:spPr>
        <a:xfrm>
          <a:off x="2147752" y="181553"/>
          <a:ext cx="1192782" cy="477112"/>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dirty="0"/>
            <a:t>March</a:t>
          </a:r>
        </a:p>
      </dsp:txBody>
      <dsp:txXfrm>
        <a:off x="2386308" y="181553"/>
        <a:ext cx="715670" cy="477112"/>
      </dsp:txXfrm>
    </dsp:sp>
    <dsp:sp modelId="{7BD6C8BA-4189-4D80-99B5-D43A57A703C6}">
      <dsp:nvSpPr>
        <dsp:cNvPr id="0" name=""/>
        <dsp:cNvSpPr/>
      </dsp:nvSpPr>
      <dsp:spPr>
        <a:xfrm>
          <a:off x="3221255" y="181553"/>
          <a:ext cx="1192782" cy="477112"/>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dirty="0"/>
            <a:t>April</a:t>
          </a:r>
        </a:p>
      </dsp:txBody>
      <dsp:txXfrm>
        <a:off x="3459811" y="181553"/>
        <a:ext cx="715670" cy="477112"/>
      </dsp:txXfrm>
    </dsp:sp>
    <dsp:sp modelId="{A5C4F29D-BD65-49B2-A995-B343B54D36D3}">
      <dsp:nvSpPr>
        <dsp:cNvPr id="0" name=""/>
        <dsp:cNvSpPr/>
      </dsp:nvSpPr>
      <dsp:spPr>
        <a:xfrm>
          <a:off x="4294759" y="181553"/>
          <a:ext cx="1192782" cy="477112"/>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dirty="0"/>
            <a:t>May</a:t>
          </a:r>
        </a:p>
      </dsp:txBody>
      <dsp:txXfrm>
        <a:off x="4533315" y="181553"/>
        <a:ext cx="715670" cy="477112"/>
      </dsp:txXfrm>
    </dsp:sp>
    <dsp:sp modelId="{B7B7381D-9D75-4623-B277-1C7822BE385B}">
      <dsp:nvSpPr>
        <dsp:cNvPr id="0" name=""/>
        <dsp:cNvSpPr/>
      </dsp:nvSpPr>
      <dsp:spPr>
        <a:xfrm>
          <a:off x="5368263" y="181553"/>
          <a:ext cx="1192782" cy="477112"/>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dirty="0"/>
            <a:t>June</a:t>
          </a:r>
        </a:p>
      </dsp:txBody>
      <dsp:txXfrm>
        <a:off x="5606819" y="181553"/>
        <a:ext cx="715670" cy="477112"/>
      </dsp:txXfrm>
    </dsp:sp>
    <dsp:sp modelId="{95FD1894-1710-4698-AB04-3A774609206C}">
      <dsp:nvSpPr>
        <dsp:cNvPr id="0" name=""/>
        <dsp:cNvSpPr/>
      </dsp:nvSpPr>
      <dsp:spPr>
        <a:xfrm>
          <a:off x="6441767" y="181553"/>
          <a:ext cx="1192782" cy="477112"/>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dirty="0"/>
            <a:t>July</a:t>
          </a:r>
        </a:p>
      </dsp:txBody>
      <dsp:txXfrm>
        <a:off x="6680323" y="181553"/>
        <a:ext cx="715670" cy="477112"/>
      </dsp:txXfrm>
    </dsp:sp>
    <dsp:sp modelId="{B1432B2A-AB32-4BAF-B4BD-0B64211077C8}">
      <dsp:nvSpPr>
        <dsp:cNvPr id="0" name=""/>
        <dsp:cNvSpPr/>
      </dsp:nvSpPr>
      <dsp:spPr>
        <a:xfrm>
          <a:off x="7515271" y="181553"/>
          <a:ext cx="1192782" cy="477112"/>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dirty="0"/>
            <a:t>August</a:t>
          </a:r>
        </a:p>
      </dsp:txBody>
      <dsp:txXfrm>
        <a:off x="7753827" y="181553"/>
        <a:ext cx="715670" cy="4771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D2CDCB-CDA9-4E1F-A38D-939475B223C2}">
      <dsp:nvSpPr>
        <dsp:cNvPr id="0" name=""/>
        <dsp:cNvSpPr/>
      </dsp:nvSpPr>
      <dsp:spPr>
        <a:xfrm>
          <a:off x="4762" y="391062"/>
          <a:ext cx="1690687" cy="1690687"/>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Results Matrix</a:t>
          </a:r>
        </a:p>
      </dsp:txBody>
      <dsp:txXfrm>
        <a:off x="252357" y="638657"/>
        <a:ext cx="1195497" cy="1195497"/>
      </dsp:txXfrm>
    </dsp:sp>
    <dsp:sp modelId="{1966FBAC-3A75-47FF-9455-5DDEA8E349A4}">
      <dsp:nvSpPr>
        <dsp:cNvPr id="0" name=""/>
        <dsp:cNvSpPr/>
      </dsp:nvSpPr>
      <dsp:spPr>
        <a:xfrm>
          <a:off x="359806" y="2219034"/>
          <a:ext cx="980598" cy="980598"/>
        </a:xfrm>
        <a:prstGeom prst="mathPlus">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489784" y="2594015"/>
        <a:ext cx="720642" cy="230636"/>
      </dsp:txXfrm>
    </dsp:sp>
    <dsp:sp modelId="{1560740A-2B57-4EBA-88DA-122579AC2774}">
      <dsp:nvSpPr>
        <dsp:cNvPr id="0" name=""/>
        <dsp:cNvSpPr/>
      </dsp:nvSpPr>
      <dsp:spPr>
        <a:xfrm>
          <a:off x="4762" y="3336916"/>
          <a:ext cx="1690687" cy="1690687"/>
        </a:xfrm>
        <a:prstGeom prst="ellips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Compliance Matrix</a:t>
          </a:r>
        </a:p>
      </dsp:txBody>
      <dsp:txXfrm>
        <a:off x="252357" y="3584511"/>
        <a:ext cx="1195497" cy="1195497"/>
      </dsp:txXfrm>
    </dsp:sp>
    <dsp:sp modelId="{45F3C99A-69C1-44FE-949C-B6011110A62B}">
      <dsp:nvSpPr>
        <dsp:cNvPr id="0" name=""/>
        <dsp:cNvSpPr/>
      </dsp:nvSpPr>
      <dsp:spPr>
        <a:xfrm>
          <a:off x="1949053" y="2394865"/>
          <a:ext cx="537638" cy="628935"/>
        </a:xfrm>
        <a:prstGeom prst="rightArrow">
          <a:avLst>
            <a:gd name="adj1" fmla="val 60000"/>
            <a:gd name="adj2" fmla="val 50000"/>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1949053" y="2520652"/>
        <a:ext cx="376347" cy="377361"/>
      </dsp:txXfrm>
    </dsp:sp>
    <dsp:sp modelId="{D6316C80-58E1-43F0-B257-1335FCEEF542}">
      <dsp:nvSpPr>
        <dsp:cNvPr id="0" name=""/>
        <dsp:cNvSpPr/>
      </dsp:nvSpPr>
      <dsp:spPr>
        <a:xfrm>
          <a:off x="2709862" y="1018646"/>
          <a:ext cx="3381374" cy="3381374"/>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RDA Percentage &amp; Determination</a:t>
          </a:r>
        </a:p>
      </dsp:txBody>
      <dsp:txXfrm>
        <a:off x="3205053" y="1513837"/>
        <a:ext cx="2390992" cy="23909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D2CDCB-CDA9-4E1F-A38D-939475B223C2}">
      <dsp:nvSpPr>
        <dsp:cNvPr id="0" name=""/>
        <dsp:cNvSpPr/>
      </dsp:nvSpPr>
      <dsp:spPr>
        <a:xfrm>
          <a:off x="4762" y="391062"/>
          <a:ext cx="1690687" cy="1690687"/>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Results Matrix</a:t>
          </a:r>
        </a:p>
      </dsp:txBody>
      <dsp:txXfrm>
        <a:off x="252357" y="638657"/>
        <a:ext cx="1195497" cy="1195497"/>
      </dsp:txXfrm>
    </dsp:sp>
    <dsp:sp modelId="{1966FBAC-3A75-47FF-9455-5DDEA8E349A4}">
      <dsp:nvSpPr>
        <dsp:cNvPr id="0" name=""/>
        <dsp:cNvSpPr/>
      </dsp:nvSpPr>
      <dsp:spPr>
        <a:xfrm>
          <a:off x="359806" y="2219034"/>
          <a:ext cx="980598" cy="980598"/>
        </a:xfrm>
        <a:prstGeom prst="mathPlus">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489784" y="2594015"/>
        <a:ext cx="720642" cy="230636"/>
      </dsp:txXfrm>
    </dsp:sp>
    <dsp:sp modelId="{1560740A-2B57-4EBA-88DA-122579AC2774}">
      <dsp:nvSpPr>
        <dsp:cNvPr id="0" name=""/>
        <dsp:cNvSpPr/>
      </dsp:nvSpPr>
      <dsp:spPr>
        <a:xfrm>
          <a:off x="4762" y="3336916"/>
          <a:ext cx="1690687" cy="1690687"/>
        </a:xfrm>
        <a:prstGeom prst="ellipse">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Compliance Matrix</a:t>
          </a:r>
        </a:p>
      </dsp:txBody>
      <dsp:txXfrm>
        <a:off x="252357" y="3584511"/>
        <a:ext cx="1195497" cy="1195497"/>
      </dsp:txXfrm>
    </dsp:sp>
    <dsp:sp modelId="{45F3C99A-69C1-44FE-949C-B6011110A62B}">
      <dsp:nvSpPr>
        <dsp:cNvPr id="0" name=""/>
        <dsp:cNvSpPr/>
      </dsp:nvSpPr>
      <dsp:spPr>
        <a:xfrm>
          <a:off x="1949053" y="2394865"/>
          <a:ext cx="537638" cy="628935"/>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1949053" y="2520652"/>
        <a:ext cx="376347" cy="377361"/>
      </dsp:txXfrm>
    </dsp:sp>
    <dsp:sp modelId="{D6316C80-58E1-43F0-B257-1335FCEEF542}">
      <dsp:nvSpPr>
        <dsp:cNvPr id="0" name=""/>
        <dsp:cNvSpPr/>
      </dsp:nvSpPr>
      <dsp:spPr>
        <a:xfrm>
          <a:off x="2709862" y="1018646"/>
          <a:ext cx="3381374" cy="3381374"/>
        </a:xfrm>
        <a:prstGeom prst="ellipse">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RDA Percentage &amp; Determination</a:t>
          </a:r>
        </a:p>
      </dsp:txBody>
      <dsp:txXfrm>
        <a:off x="3205053" y="1513837"/>
        <a:ext cx="2390992" cy="23909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D2CDCB-CDA9-4E1F-A38D-939475B223C2}">
      <dsp:nvSpPr>
        <dsp:cNvPr id="0" name=""/>
        <dsp:cNvSpPr/>
      </dsp:nvSpPr>
      <dsp:spPr>
        <a:xfrm>
          <a:off x="4762" y="391062"/>
          <a:ext cx="1690687" cy="1690687"/>
        </a:xfrm>
        <a:prstGeom prst="ellipse">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Results Matrix</a:t>
          </a:r>
        </a:p>
      </dsp:txBody>
      <dsp:txXfrm>
        <a:off x="252357" y="638657"/>
        <a:ext cx="1195497" cy="1195497"/>
      </dsp:txXfrm>
    </dsp:sp>
    <dsp:sp modelId="{1966FBAC-3A75-47FF-9455-5DDEA8E349A4}">
      <dsp:nvSpPr>
        <dsp:cNvPr id="0" name=""/>
        <dsp:cNvSpPr/>
      </dsp:nvSpPr>
      <dsp:spPr>
        <a:xfrm>
          <a:off x="359806" y="2219034"/>
          <a:ext cx="980598" cy="980598"/>
        </a:xfrm>
        <a:prstGeom prst="mathPlus">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489784" y="2594015"/>
        <a:ext cx="720642" cy="230636"/>
      </dsp:txXfrm>
    </dsp:sp>
    <dsp:sp modelId="{1560740A-2B57-4EBA-88DA-122579AC2774}">
      <dsp:nvSpPr>
        <dsp:cNvPr id="0" name=""/>
        <dsp:cNvSpPr/>
      </dsp:nvSpPr>
      <dsp:spPr>
        <a:xfrm>
          <a:off x="4762" y="3336916"/>
          <a:ext cx="1690687" cy="1690687"/>
        </a:xfrm>
        <a:prstGeom prst="ellips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Compliance Matrix</a:t>
          </a:r>
        </a:p>
      </dsp:txBody>
      <dsp:txXfrm>
        <a:off x="252357" y="3584511"/>
        <a:ext cx="1195497" cy="1195497"/>
      </dsp:txXfrm>
    </dsp:sp>
    <dsp:sp modelId="{45F3C99A-69C1-44FE-949C-B6011110A62B}">
      <dsp:nvSpPr>
        <dsp:cNvPr id="0" name=""/>
        <dsp:cNvSpPr/>
      </dsp:nvSpPr>
      <dsp:spPr>
        <a:xfrm>
          <a:off x="1949053" y="2394865"/>
          <a:ext cx="537638" cy="628935"/>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1949053" y="2520652"/>
        <a:ext cx="376347" cy="377361"/>
      </dsp:txXfrm>
    </dsp:sp>
    <dsp:sp modelId="{D6316C80-58E1-43F0-B257-1335FCEEF542}">
      <dsp:nvSpPr>
        <dsp:cNvPr id="0" name=""/>
        <dsp:cNvSpPr/>
      </dsp:nvSpPr>
      <dsp:spPr>
        <a:xfrm>
          <a:off x="2709862" y="1018646"/>
          <a:ext cx="3381374" cy="3381374"/>
        </a:xfrm>
        <a:prstGeom prst="ellipse">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RDA Percentage &amp; Determination</a:t>
          </a:r>
        </a:p>
      </dsp:txBody>
      <dsp:txXfrm>
        <a:off x="3205053" y="1513837"/>
        <a:ext cx="2390992" cy="23909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D2CDCB-CDA9-4E1F-A38D-939475B223C2}">
      <dsp:nvSpPr>
        <dsp:cNvPr id="0" name=""/>
        <dsp:cNvSpPr/>
      </dsp:nvSpPr>
      <dsp:spPr>
        <a:xfrm>
          <a:off x="4762" y="391062"/>
          <a:ext cx="1690687" cy="1690687"/>
        </a:xfrm>
        <a:prstGeom prst="ellipse">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Results Matrix</a:t>
          </a:r>
        </a:p>
      </dsp:txBody>
      <dsp:txXfrm>
        <a:off x="252357" y="638657"/>
        <a:ext cx="1195497" cy="1195497"/>
      </dsp:txXfrm>
    </dsp:sp>
    <dsp:sp modelId="{1966FBAC-3A75-47FF-9455-5DDEA8E349A4}">
      <dsp:nvSpPr>
        <dsp:cNvPr id="0" name=""/>
        <dsp:cNvSpPr/>
      </dsp:nvSpPr>
      <dsp:spPr>
        <a:xfrm>
          <a:off x="359806" y="2219034"/>
          <a:ext cx="980598" cy="980598"/>
        </a:xfrm>
        <a:prstGeom prst="mathPlus">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489784" y="2594015"/>
        <a:ext cx="720642" cy="230636"/>
      </dsp:txXfrm>
    </dsp:sp>
    <dsp:sp modelId="{1560740A-2B57-4EBA-88DA-122579AC2774}">
      <dsp:nvSpPr>
        <dsp:cNvPr id="0" name=""/>
        <dsp:cNvSpPr/>
      </dsp:nvSpPr>
      <dsp:spPr>
        <a:xfrm>
          <a:off x="4762" y="3336916"/>
          <a:ext cx="1690687" cy="1690687"/>
        </a:xfrm>
        <a:prstGeom prst="ellipse">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Compliance Matrix</a:t>
          </a:r>
        </a:p>
      </dsp:txBody>
      <dsp:txXfrm>
        <a:off x="252357" y="3584511"/>
        <a:ext cx="1195497" cy="1195497"/>
      </dsp:txXfrm>
    </dsp:sp>
    <dsp:sp modelId="{45F3C99A-69C1-44FE-949C-B6011110A62B}">
      <dsp:nvSpPr>
        <dsp:cNvPr id="0" name=""/>
        <dsp:cNvSpPr/>
      </dsp:nvSpPr>
      <dsp:spPr>
        <a:xfrm>
          <a:off x="1949053" y="2394865"/>
          <a:ext cx="537638" cy="628935"/>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1949053" y="2520652"/>
        <a:ext cx="376347" cy="377361"/>
      </dsp:txXfrm>
    </dsp:sp>
    <dsp:sp modelId="{D6316C80-58E1-43F0-B257-1335FCEEF542}">
      <dsp:nvSpPr>
        <dsp:cNvPr id="0" name=""/>
        <dsp:cNvSpPr/>
      </dsp:nvSpPr>
      <dsp:spPr>
        <a:xfrm>
          <a:off x="2709862" y="1018646"/>
          <a:ext cx="3381374" cy="3381374"/>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RDA Percentage &amp; Determination</a:t>
          </a:r>
        </a:p>
      </dsp:txBody>
      <dsp:txXfrm>
        <a:off x="3205053" y="1513837"/>
        <a:ext cx="2390992" cy="239099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5.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6.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54D529-82CF-46A0-9B8A-7606EA2D8D10}" type="datetimeFigureOut">
              <a:rPr lang="en-US" smtClean="0"/>
              <a:t>8/21/2018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773F01-8AD8-4221-85A0-F9908A6455D8}" type="slidenum">
              <a:rPr lang="en-US" smtClean="0"/>
              <a:t>‹#›</a:t>
            </a:fld>
            <a:endParaRPr lang="en-US" dirty="0"/>
          </a:p>
        </p:txBody>
      </p:sp>
    </p:spTree>
    <p:extLst>
      <p:ext uri="{BB962C8B-B14F-4D97-AF65-F5344CB8AC3E}">
        <p14:creationId xmlns:p14="http://schemas.microsoft.com/office/powerpoint/2010/main" val="1249741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73F01-8AD8-4221-85A0-F9908A6455D8}" type="slidenum">
              <a:rPr lang="en-US" smtClean="0"/>
              <a:t>1</a:t>
            </a:fld>
            <a:endParaRPr lang="en-US" dirty="0"/>
          </a:p>
        </p:txBody>
      </p:sp>
    </p:spTree>
    <p:extLst>
      <p:ext uri="{BB962C8B-B14F-4D97-AF65-F5344CB8AC3E}">
        <p14:creationId xmlns:p14="http://schemas.microsoft.com/office/powerpoint/2010/main" val="1077279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A5EAB9-3B18-D14C-AE8A-6B363248CC62}"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604073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73F01-8AD8-4221-85A0-F9908A6455D8}" type="slidenum">
              <a:rPr lang="en-US" smtClean="0"/>
              <a:t>11</a:t>
            </a:fld>
            <a:endParaRPr lang="en-US" dirty="0"/>
          </a:p>
        </p:txBody>
      </p:sp>
    </p:spTree>
    <p:extLst>
      <p:ext uri="{BB962C8B-B14F-4D97-AF65-F5344CB8AC3E}">
        <p14:creationId xmlns:p14="http://schemas.microsoft.com/office/powerpoint/2010/main" val="2588693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A5EAB9-3B18-D14C-AE8A-6B363248CC62}"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044078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73F01-8AD8-4221-85A0-F9908A6455D8}" type="slidenum">
              <a:rPr lang="en-US" smtClean="0"/>
              <a:t>13</a:t>
            </a:fld>
            <a:endParaRPr lang="en-US" dirty="0"/>
          </a:p>
        </p:txBody>
      </p:sp>
    </p:spTree>
    <p:extLst>
      <p:ext uri="{BB962C8B-B14F-4D97-AF65-F5344CB8AC3E}">
        <p14:creationId xmlns:p14="http://schemas.microsoft.com/office/powerpoint/2010/main" val="4026657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73F01-8AD8-4221-85A0-F9908A6455D8}" type="slidenum">
              <a:rPr lang="en-US" smtClean="0"/>
              <a:t>14</a:t>
            </a:fld>
            <a:endParaRPr lang="en-US" dirty="0"/>
          </a:p>
        </p:txBody>
      </p:sp>
    </p:spTree>
    <p:extLst>
      <p:ext uri="{BB962C8B-B14F-4D97-AF65-F5344CB8AC3E}">
        <p14:creationId xmlns:p14="http://schemas.microsoft.com/office/powerpoint/2010/main" val="25411229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73F01-8AD8-4221-85A0-F9908A6455D8}" type="slidenum">
              <a:rPr lang="en-US" smtClean="0"/>
              <a:t>15</a:t>
            </a:fld>
            <a:endParaRPr lang="en-US" dirty="0"/>
          </a:p>
        </p:txBody>
      </p:sp>
    </p:spTree>
    <p:extLst>
      <p:ext uri="{BB962C8B-B14F-4D97-AF65-F5344CB8AC3E}">
        <p14:creationId xmlns:p14="http://schemas.microsoft.com/office/powerpoint/2010/main" val="36306784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73F01-8AD8-4221-85A0-F9908A6455D8}" type="slidenum">
              <a:rPr lang="en-US" smtClean="0"/>
              <a:t>16</a:t>
            </a:fld>
            <a:endParaRPr lang="en-US" dirty="0"/>
          </a:p>
        </p:txBody>
      </p:sp>
    </p:spTree>
    <p:extLst>
      <p:ext uri="{BB962C8B-B14F-4D97-AF65-F5344CB8AC3E}">
        <p14:creationId xmlns:p14="http://schemas.microsoft.com/office/powerpoint/2010/main" val="26663720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73F01-8AD8-4221-85A0-F9908A6455D8}" type="slidenum">
              <a:rPr lang="en-US" smtClean="0"/>
              <a:t>17</a:t>
            </a:fld>
            <a:endParaRPr lang="en-US" dirty="0"/>
          </a:p>
        </p:txBody>
      </p:sp>
    </p:spTree>
    <p:extLst>
      <p:ext uri="{BB962C8B-B14F-4D97-AF65-F5344CB8AC3E}">
        <p14:creationId xmlns:p14="http://schemas.microsoft.com/office/powerpoint/2010/main" val="10629435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73F01-8AD8-4221-85A0-F9908A6455D8}" type="slidenum">
              <a:rPr lang="en-US" smtClean="0"/>
              <a:t>18</a:t>
            </a:fld>
            <a:endParaRPr lang="en-US" dirty="0"/>
          </a:p>
        </p:txBody>
      </p:sp>
    </p:spTree>
    <p:extLst>
      <p:ext uri="{BB962C8B-B14F-4D97-AF65-F5344CB8AC3E}">
        <p14:creationId xmlns:p14="http://schemas.microsoft.com/office/powerpoint/2010/main" val="29895947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73F01-8AD8-4221-85A0-F9908A6455D8}" type="slidenum">
              <a:rPr lang="en-US" smtClean="0"/>
              <a:t>19</a:t>
            </a:fld>
            <a:endParaRPr lang="en-US" dirty="0"/>
          </a:p>
        </p:txBody>
      </p:sp>
    </p:spTree>
    <p:extLst>
      <p:ext uri="{BB962C8B-B14F-4D97-AF65-F5344CB8AC3E}">
        <p14:creationId xmlns:p14="http://schemas.microsoft.com/office/powerpoint/2010/main" val="929901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73F01-8AD8-4221-85A0-F9908A6455D8}" type="slidenum">
              <a:rPr lang="en-US" smtClean="0"/>
              <a:t>2</a:t>
            </a:fld>
            <a:endParaRPr lang="en-US" dirty="0"/>
          </a:p>
        </p:txBody>
      </p:sp>
    </p:spTree>
    <p:extLst>
      <p:ext uri="{BB962C8B-B14F-4D97-AF65-F5344CB8AC3E}">
        <p14:creationId xmlns:p14="http://schemas.microsoft.com/office/powerpoint/2010/main" val="27088276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73F01-8AD8-4221-85A0-F9908A6455D8}" type="slidenum">
              <a:rPr lang="en-US" smtClean="0"/>
              <a:t>20</a:t>
            </a:fld>
            <a:endParaRPr lang="en-US" dirty="0"/>
          </a:p>
        </p:txBody>
      </p:sp>
    </p:spTree>
    <p:extLst>
      <p:ext uri="{BB962C8B-B14F-4D97-AF65-F5344CB8AC3E}">
        <p14:creationId xmlns:p14="http://schemas.microsoft.com/office/powerpoint/2010/main" val="10889988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73F01-8AD8-4221-85A0-F9908A6455D8}" type="slidenum">
              <a:rPr lang="en-US" smtClean="0"/>
              <a:t>21</a:t>
            </a:fld>
            <a:endParaRPr lang="en-US" dirty="0"/>
          </a:p>
        </p:txBody>
      </p:sp>
    </p:spTree>
    <p:extLst>
      <p:ext uri="{BB962C8B-B14F-4D97-AF65-F5344CB8AC3E}">
        <p14:creationId xmlns:p14="http://schemas.microsoft.com/office/powerpoint/2010/main" val="29517275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73F01-8AD8-4221-85A0-F9908A6455D8}" type="slidenum">
              <a:rPr lang="en-US" smtClean="0"/>
              <a:t>22</a:t>
            </a:fld>
            <a:endParaRPr lang="en-US" dirty="0"/>
          </a:p>
        </p:txBody>
      </p:sp>
    </p:spTree>
    <p:extLst>
      <p:ext uri="{BB962C8B-B14F-4D97-AF65-F5344CB8AC3E}">
        <p14:creationId xmlns:p14="http://schemas.microsoft.com/office/powerpoint/2010/main" val="30896138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C9F2F5-AB18-420A-9B37-245501AE6AFB}"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2352151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73F01-8AD8-4221-85A0-F9908A6455D8}" type="slidenum">
              <a:rPr lang="en-US" smtClean="0"/>
              <a:t>24</a:t>
            </a:fld>
            <a:endParaRPr lang="en-US" dirty="0"/>
          </a:p>
        </p:txBody>
      </p:sp>
    </p:spTree>
    <p:extLst>
      <p:ext uri="{BB962C8B-B14F-4D97-AF65-F5344CB8AC3E}">
        <p14:creationId xmlns:p14="http://schemas.microsoft.com/office/powerpoint/2010/main" val="3374237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73F01-8AD8-4221-85A0-F9908A6455D8}" type="slidenum">
              <a:rPr lang="en-US" smtClean="0"/>
              <a:t>25</a:t>
            </a:fld>
            <a:endParaRPr lang="en-US" dirty="0"/>
          </a:p>
        </p:txBody>
      </p:sp>
    </p:spTree>
    <p:extLst>
      <p:ext uri="{BB962C8B-B14F-4D97-AF65-F5344CB8AC3E}">
        <p14:creationId xmlns:p14="http://schemas.microsoft.com/office/powerpoint/2010/main" val="36511078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73F01-8AD8-4221-85A0-F9908A6455D8}" type="slidenum">
              <a:rPr lang="en-US" smtClean="0"/>
              <a:t>26</a:t>
            </a:fld>
            <a:endParaRPr lang="en-US" dirty="0"/>
          </a:p>
        </p:txBody>
      </p:sp>
    </p:spTree>
    <p:extLst>
      <p:ext uri="{BB962C8B-B14F-4D97-AF65-F5344CB8AC3E}">
        <p14:creationId xmlns:p14="http://schemas.microsoft.com/office/powerpoint/2010/main" val="944996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73F01-8AD8-4221-85A0-F9908A6455D8}" type="slidenum">
              <a:rPr lang="en-US" smtClean="0"/>
              <a:t>27</a:t>
            </a:fld>
            <a:endParaRPr lang="en-US" dirty="0"/>
          </a:p>
        </p:txBody>
      </p:sp>
    </p:spTree>
    <p:extLst>
      <p:ext uri="{BB962C8B-B14F-4D97-AF65-F5344CB8AC3E}">
        <p14:creationId xmlns:p14="http://schemas.microsoft.com/office/powerpoint/2010/main" val="30340637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73F01-8AD8-4221-85A0-F9908A6455D8}" type="slidenum">
              <a:rPr lang="en-US" smtClean="0"/>
              <a:t>28</a:t>
            </a:fld>
            <a:endParaRPr lang="en-US" dirty="0"/>
          </a:p>
        </p:txBody>
      </p:sp>
    </p:spTree>
    <p:extLst>
      <p:ext uri="{BB962C8B-B14F-4D97-AF65-F5344CB8AC3E}">
        <p14:creationId xmlns:p14="http://schemas.microsoft.com/office/powerpoint/2010/main" val="7395743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C9F2F5-AB18-420A-9B37-245501AE6AFB}"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753269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73F01-8AD8-4221-85A0-F9908A6455D8}" type="slidenum">
              <a:rPr lang="en-US" smtClean="0"/>
              <a:t>3</a:t>
            </a:fld>
            <a:endParaRPr lang="en-US" dirty="0"/>
          </a:p>
        </p:txBody>
      </p:sp>
    </p:spTree>
    <p:extLst>
      <p:ext uri="{BB962C8B-B14F-4D97-AF65-F5344CB8AC3E}">
        <p14:creationId xmlns:p14="http://schemas.microsoft.com/office/powerpoint/2010/main" val="11282523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C9F2F5-AB18-420A-9B37-245501AE6AFB}"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22176801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73F01-8AD8-4221-85A0-F9908A6455D8}" type="slidenum">
              <a:rPr lang="en-US" smtClean="0"/>
              <a:t>31</a:t>
            </a:fld>
            <a:endParaRPr lang="en-US" dirty="0"/>
          </a:p>
        </p:txBody>
      </p:sp>
    </p:spTree>
    <p:extLst>
      <p:ext uri="{BB962C8B-B14F-4D97-AF65-F5344CB8AC3E}">
        <p14:creationId xmlns:p14="http://schemas.microsoft.com/office/powerpoint/2010/main" val="24075393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73F01-8AD8-4221-85A0-F9908A6455D8}" type="slidenum">
              <a:rPr lang="en-US" smtClean="0"/>
              <a:t>32</a:t>
            </a:fld>
            <a:endParaRPr lang="en-US" dirty="0"/>
          </a:p>
        </p:txBody>
      </p:sp>
    </p:spTree>
    <p:extLst>
      <p:ext uri="{BB962C8B-B14F-4D97-AF65-F5344CB8AC3E}">
        <p14:creationId xmlns:p14="http://schemas.microsoft.com/office/powerpoint/2010/main" val="7819692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C9F2F5-AB18-420A-9B37-245501AE6AFB}"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31500895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8EC9F2F5-AB18-420A-9B37-245501AE6AFB}"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18124223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C9F2F5-AB18-420A-9B37-245501AE6AFB}"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3909418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73F01-8AD8-4221-85A0-F9908A6455D8}" type="slidenum">
              <a:rPr lang="en-US" smtClean="0"/>
              <a:t>36</a:t>
            </a:fld>
            <a:endParaRPr lang="en-US" dirty="0"/>
          </a:p>
        </p:txBody>
      </p:sp>
    </p:spTree>
    <p:extLst>
      <p:ext uri="{BB962C8B-B14F-4D97-AF65-F5344CB8AC3E}">
        <p14:creationId xmlns:p14="http://schemas.microsoft.com/office/powerpoint/2010/main" val="39842191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73F01-8AD8-4221-85A0-F9908A6455D8}" type="slidenum">
              <a:rPr lang="en-US" smtClean="0"/>
              <a:t>37</a:t>
            </a:fld>
            <a:endParaRPr lang="en-US" dirty="0"/>
          </a:p>
        </p:txBody>
      </p:sp>
    </p:spTree>
    <p:extLst>
      <p:ext uri="{BB962C8B-B14F-4D97-AF65-F5344CB8AC3E}">
        <p14:creationId xmlns:p14="http://schemas.microsoft.com/office/powerpoint/2010/main" val="28173079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73F01-8AD8-4221-85A0-F9908A6455D8}" type="slidenum">
              <a:rPr lang="en-US" smtClean="0"/>
              <a:t>38</a:t>
            </a:fld>
            <a:endParaRPr lang="en-US" dirty="0"/>
          </a:p>
        </p:txBody>
      </p:sp>
    </p:spTree>
    <p:extLst>
      <p:ext uri="{BB962C8B-B14F-4D97-AF65-F5344CB8AC3E}">
        <p14:creationId xmlns:p14="http://schemas.microsoft.com/office/powerpoint/2010/main" val="41579616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73F01-8AD8-4221-85A0-F9908A6455D8}" type="slidenum">
              <a:rPr lang="en-US" smtClean="0"/>
              <a:t>39</a:t>
            </a:fld>
            <a:endParaRPr lang="en-US" dirty="0"/>
          </a:p>
        </p:txBody>
      </p:sp>
    </p:spTree>
    <p:extLst>
      <p:ext uri="{BB962C8B-B14F-4D97-AF65-F5344CB8AC3E}">
        <p14:creationId xmlns:p14="http://schemas.microsoft.com/office/powerpoint/2010/main" val="4217048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73F01-8AD8-4221-85A0-F9908A6455D8}" type="slidenum">
              <a:rPr lang="en-US" smtClean="0"/>
              <a:t>4</a:t>
            </a:fld>
            <a:endParaRPr lang="en-US" dirty="0"/>
          </a:p>
        </p:txBody>
      </p:sp>
    </p:spTree>
    <p:extLst>
      <p:ext uri="{BB962C8B-B14F-4D97-AF65-F5344CB8AC3E}">
        <p14:creationId xmlns:p14="http://schemas.microsoft.com/office/powerpoint/2010/main" val="16367055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73F01-8AD8-4221-85A0-F9908A6455D8}" type="slidenum">
              <a:rPr lang="en-US" smtClean="0"/>
              <a:t>40</a:t>
            </a:fld>
            <a:endParaRPr lang="en-US" dirty="0"/>
          </a:p>
        </p:txBody>
      </p:sp>
    </p:spTree>
    <p:extLst>
      <p:ext uri="{BB962C8B-B14F-4D97-AF65-F5344CB8AC3E}">
        <p14:creationId xmlns:p14="http://schemas.microsoft.com/office/powerpoint/2010/main" val="1983112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73F01-8AD8-4221-85A0-F9908A6455D8}" type="slidenum">
              <a:rPr lang="en-US" smtClean="0"/>
              <a:t>41</a:t>
            </a:fld>
            <a:endParaRPr lang="en-US" dirty="0"/>
          </a:p>
        </p:txBody>
      </p:sp>
    </p:spTree>
    <p:extLst>
      <p:ext uri="{BB962C8B-B14F-4D97-AF65-F5344CB8AC3E}">
        <p14:creationId xmlns:p14="http://schemas.microsoft.com/office/powerpoint/2010/main" val="27056567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73F01-8AD8-4221-85A0-F9908A6455D8}" type="slidenum">
              <a:rPr lang="en-US" smtClean="0"/>
              <a:t>42</a:t>
            </a:fld>
            <a:endParaRPr lang="en-US" dirty="0"/>
          </a:p>
        </p:txBody>
      </p:sp>
    </p:spTree>
    <p:extLst>
      <p:ext uri="{BB962C8B-B14F-4D97-AF65-F5344CB8AC3E}">
        <p14:creationId xmlns:p14="http://schemas.microsoft.com/office/powerpoint/2010/main" val="39046733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73F01-8AD8-4221-85A0-F9908A6455D8}" type="slidenum">
              <a:rPr lang="en-US" smtClean="0"/>
              <a:t>43</a:t>
            </a:fld>
            <a:endParaRPr lang="en-US" dirty="0"/>
          </a:p>
        </p:txBody>
      </p:sp>
    </p:spTree>
    <p:extLst>
      <p:ext uri="{BB962C8B-B14F-4D97-AF65-F5344CB8AC3E}">
        <p14:creationId xmlns:p14="http://schemas.microsoft.com/office/powerpoint/2010/main" val="26705044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73F01-8AD8-4221-85A0-F9908A6455D8}" type="slidenum">
              <a:rPr lang="en-US" smtClean="0"/>
              <a:t>44</a:t>
            </a:fld>
            <a:endParaRPr lang="en-US" dirty="0"/>
          </a:p>
        </p:txBody>
      </p:sp>
    </p:spTree>
    <p:extLst>
      <p:ext uri="{BB962C8B-B14F-4D97-AF65-F5344CB8AC3E}">
        <p14:creationId xmlns:p14="http://schemas.microsoft.com/office/powerpoint/2010/main" val="33054348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73F01-8AD8-4221-85A0-F9908A6455D8}" type="slidenum">
              <a:rPr lang="en-US" smtClean="0"/>
              <a:t>45</a:t>
            </a:fld>
            <a:endParaRPr lang="en-US" dirty="0"/>
          </a:p>
        </p:txBody>
      </p:sp>
    </p:spTree>
    <p:extLst>
      <p:ext uri="{BB962C8B-B14F-4D97-AF65-F5344CB8AC3E}">
        <p14:creationId xmlns:p14="http://schemas.microsoft.com/office/powerpoint/2010/main" val="6416212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73F01-8AD8-4221-85A0-F9908A6455D8}" type="slidenum">
              <a:rPr lang="en-US" smtClean="0"/>
              <a:t>46</a:t>
            </a:fld>
            <a:endParaRPr lang="en-US" dirty="0"/>
          </a:p>
        </p:txBody>
      </p:sp>
    </p:spTree>
    <p:extLst>
      <p:ext uri="{BB962C8B-B14F-4D97-AF65-F5344CB8AC3E}">
        <p14:creationId xmlns:p14="http://schemas.microsoft.com/office/powerpoint/2010/main" val="17135026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73F01-8AD8-4221-85A0-F9908A6455D8}"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30879319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73F01-8AD8-4221-85A0-F9908A6455D8}"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30879319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73F01-8AD8-4221-85A0-F9908A6455D8}" type="slidenum">
              <a:rPr lang="en-US" smtClean="0"/>
              <a:t>49</a:t>
            </a:fld>
            <a:endParaRPr lang="en-US" dirty="0"/>
          </a:p>
        </p:txBody>
      </p:sp>
    </p:spTree>
    <p:extLst>
      <p:ext uri="{BB962C8B-B14F-4D97-AF65-F5344CB8AC3E}">
        <p14:creationId xmlns:p14="http://schemas.microsoft.com/office/powerpoint/2010/main" val="3087931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A5EAB9-3B18-D14C-AE8A-6B363248CC62}"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4589121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73F01-8AD8-4221-85A0-F9908A6455D8}" type="slidenum">
              <a:rPr lang="en-US" smtClean="0"/>
              <a:t>50</a:t>
            </a:fld>
            <a:endParaRPr lang="en-US" dirty="0"/>
          </a:p>
        </p:txBody>
      </p:sp>
    </p:spTree>
    <p:extLst>
      <p:ext uri="{BB962C8B-B14F-4D97-AF65-F5344CB8AC3E}">
        <p14:creationId xmlns:p14="http://schemas.microsoft.com/office/powerpoint/2010/main" val="39495867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73F01-8AD8-4221-85A0-F9908A6455D8}" type="slidenum">
              <a:rPr lang="en-US" smtClean="0"/>
              <a:t>51</a:t>
            </a:fld>
            <a:endParaRPr lang="en-US" dirty="0"/>
          </a:p>
        </p:txBody>
      </p:sp>
    </p:spTree>
    <p:extLst>
      <p:ext uri="{BB962C8B-B14F-4D97-AF65-F5344CB8AC3E}">
        <p14:creationId xmlns:p14="http://schemas.microsoft.com/office/powerpoint/2010/main" val="184825990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73F01-8AD8-4221-85A0-F9908A6455D8}" type="slidenum">
              <a:rPr lang="en-US" smtClean="0"/>
              <a:t>52</a:t>
            </a:fld>
            <a:endParaRPr lang="en-US" dirty="0"/>
          </a:p>
        </p:txBody>
      </p:sp>
    </p:spTree>
    <p:extLst>
      <p:ext uri="{BB962C8B-B14F-4D97-AF65-F5344CB8AC3E}">
        <p14:creationId xmlns:p14="http://schemas.microsoft.com/office/powerpoint/2010/main" val="16660445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73F01-8AD8-4221-85A0-F9908A6455D8}" type="slidenum">
              <a:rPr lang="en-US" smtClean="0"/>
              <a:t>53</a:t>
            </a:fld>
            <a:endParaRPr lang="en-US" dirty="0"/>
          </a:p>
        </p:txBody>
      </p:sp>
    </p:spTree>
    <p:extLst>
      <p:ext uri="{BB962C8B-B14F-4D97-AF65-F5344CB8AC3E}">
        <p14:creationId xmlns:p14="http://schemas.microsoft.com/office/powerpoint/2010/main" val="373529176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73F01-8AD8-4221-85A0-F9908A6455D8}" type="slidenum">
              <a:rPr lang="en-US" smtClean="0"/>
              <a:t>54</a:t>
            </a:fld>
            <a:endParaRPr lang="en-US" dirty="0"/>
          </a:p>
        </p:txBody>
      </p:sp>
    </p:spTree>
    <p:extLst>
      <p:ext uri="{BB962C8B-B14F-4D97-AF65-F5344CB8AC3E}">
        <p14:creationId xmlns:p14="http://schemas.microsoft.com/office/powerpoint/2010/main" val="25491725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73F01-8AD8-4221-85A0-F9908A6455D8}" type="slidenum">
              <a:rPr lang="en-US" smtClean="0"/>
              <a:t>55</a:t>
            </a:fld>
            <a:endParaRPr lang="en-US" dirty="0"/>
          </a:p>
        </p:txBody>
      </p:sp>
    </p:spTree>
    <p:extLst>
      <p:ext uri="{BB962C8B-B14F-4D97-AF65-F5344CB8AC3E}">
        <p14:creationId xmlns:p14="http://schemas.microsoft.com/office/powerpoint/2010/main" val="387290333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73F01-8AD8-4221-85A0-F9908A6455D8}" type="slidenum">
              <a:rPr lang="en-US" smtClean="0"/>
              <a:t>56</a:t>
            </a:fld>
            <a:endParaRPr lang="en-US" dirty="0"/>
          </a:p>
        </p:txBody>
      </p:sp>
    </p:spTree>
    <p:extLst>
      <p:ext uri="{BB962C8B-B14F-4D97-AF65-F5344CB8AC3E}">
        <p14:creationId xmlns:p14="http://schemas.microsoft.com/office/powerpoint/2010/main" val="387918969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73F01-8AD8-4221-85A0-F9908A6455D8}" type="slidenum">
              <a:rPr lang="en-US" smtClean="0"/>
              <a:t>57</a:t>
            </a:fld>
            <a:endParaRPr lang="en-US" dirty="0"/>
          </a:p>
        </p:txBody>
      </p:sp>
    </p:spTree>
    <p:extLst>
      <p:ext uri="{BB962C8B-B14F-4D97-AF65-F5344CB8AC3E}">
        <p14:creationId xmlns:p14="http://schemas.microsoft.com/office/powerpoint/2010/main" val="312239208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73F01-8AD8-4221-85A0-F9908A6455D8}" type="slidenum">
              <a:rPr lang="en-US" smtClean="0"/>
              <a:t>58</a:t>
            </a:fld>
            <a:endParaRPr lang="en-US" dirty="0"/>
          </a:p>
        </p:txBody>
      </p:sp>
    </p:spTree>
    <p:extLst>
      <p:ext uri="{BB962C8B-B14F-4D97-AF65-F5344CB8AC3E}">
        <p14:creationId xmlns:p14="http://schemas.microsoft.com/office/powerpoint/2010/main" val="131513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73F01-8AD8-4221-85A0-F9908A6455D8}" type="slidenum">
              <a:rPr lang="en-US" smtClean="0"/>
              <a:t>6</a:t>
            </a:fld>
            <a:endParaRPr lang="en-US" dirty="0"/>
          </a:p>
        </p:txBody>
      </p:sp>
    </p:spTree>
    <p:extLst>
      <p:ext uri="{BB962C8B-B14F-4D97-AF65-F5344CB8AC3E}">
        <p14:creationId xmlns:p14="http://schemas.microsoft.com/office/powerpoint/2010/main" val="593369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6CF77C9-DF4D-431F-B927-1DCC91AD6068}"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4194195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6CF77C9-DF4D-431F-B927-1DCC91AD6068}" type="slidenum">
              <a:rPr lang="en-US" smtClean="0">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2643551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A5EAB9-3B18-D14C-AE8A-6B363248CC62}"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0642838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667000"/>
            <a:ext cx="7772400" cy="1470025"/>
          </a:xfrm>
          <a:prstGeom prst="rect">
            <a:avLst/>
          </a:prstGeom>
        </p:spPr>
        <p:txBody>
          <a:bodyPr/>
          <a:lstStyle>
            <a:lvl1pPr>
              <a:defRPr>
                <a:latin typeface="Cambria" panose="02040503050406030204"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2362200" y="4267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6200"/>
            <a:ext cx="9144000" cy="3861995"/>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6200"/>
            <a:ext cx="9144000" cy="3861995"/>
          </a:xfrm>
          <a:prstGeom prst="rect">
            <a:avLst/>
          </a:prstGeom>
        </p:spPr>
      </p:pic>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6200"/>
            <a:ext cx="9144000" cy="3861995"/>
          </a:xfrm>
          <a:prstGeom prst="rect">
            <a:avLst/>
          </a:prstGeom>
        </p:spPr>
      </p:pic>
    </p:spTree>
    <p:extLst>
      <p:ext uri="{BB962C8B-B14F-4D97-AF65-F5344CB8AC3E}">
        <p14:creationId xmlns:p14="http://schemas.microsoft.com/office/powerpoint/2010/main" val="2734150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E8E89C7-9362-4786-84E7-EA5297A7E2C2}" type="datetimeFigureOut">
              <a:rPr lang="en-US" smtClean="0">
                <a:solidFill>
                  <a:prstClr val="black"/>
                </a:solidFill>
              </a:rPr>
              <a:pPr/>
              <a:t>8/21/2018</a:t>
            </a:fld>
            <a:endParaRPr lang="en-US" dirty="0">
              <a:solidFill>
                <a:prstClr val="black"/>
              </a:solidFill>
            </a:endParaRPr>
          </a:p>
        </p:txBody>
      </p:sp>
      <p:sp>
        <p:nvSpPr>
          <p:cNvPr id="5" name="Footer Placeholder 4"/>
          <p:cNvSpPr>
            <a:spLocks noGrp="1"/>
          </p:cNvSpPr>
          <p:nvPr>
            <p:ph type="ftr" sz="quarter" idx="11"/>
          </p:nvPr>
        </p:nvSpPr>
        <p:spPr>
          <a:xfrm>
            <a:off x="6274324" y="624840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9664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E8E89C7-9362-4786-84E7-EA5297A7E2C2}" type="datetimeFigureOut">
              <a:rPr lang="en-US" smtClean="0">
                <a:solidFill>
                  <a:prstClr val="black"/>
                </a:solidFill>
              </a:rPr>
              <a:pPr/>
              <a:t>8/21/2018</a:t>
            </a:fld>
            <a:endParaRPr lang="en-US" dirty="0">
              <a:solidFill>
                <a:prstClr val="black"/>
              </a:solidFill>
            </a:endParaRPr>
          </a:p>
        </p:txBody>
      </p:sp>
      <p:sp>
        <p:nvSpPr>
          <p:cNvPr id="5" name="Footer Placeholder 4"/>
          <p:cNvSpPr>
            <a:spLocks noGrp="1"/>
          </p:cNvSpPr>
          <p:nvPr>
            <p:ph type="ftr" sz="quarter" idx="11"/>
          </p:nvPr>
        </p:nvSpPr>
        <p:spPr>
          <a:xfrm>
            <a:off x="5791200" y="632460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2137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sp>
        <p:nvSpPr>
          <p:cNvPr id="7" name="TextBox 6"/>
          <p:cNvSpPr txBox="1"/>
          <p:nvPr/>
        </p:nvSpPr>
        <p:spPr>
          <a:xfrm>
            <a:off x="304800" y="1676400"/>
            <a:ext cx="8534400" cy="646331"/>
          </a:xfrm>
          <a:prstGeom prst="rect">
            <a:avLst/>
          </a:prstGeom>
          <a:noFill/>
        </p:spPr>
        <p:txBody>
          <a:bodyPr wrap="square" rtlCol="0">
            <a:spAutoFit/>
          </a:bodyPr>
          <a:lstStyle/>
          <a:p>
            <a:pPr algn="ctr"/>
            <a:r>
              <a:rPr lang="en-US" sz="3600" dirty="0">
                <a:solidFill>
                  <a:prstClr val="black"/>
                </a:solidFill>
                <a:latin typeface="Georgia" panose="02040502050405020303" pitchFamily="18" charset="0"/>
              </a:rPr>
              <a:t>Title</a:t>
            </a:r>
          </a:p>
        </p:txBody>
      </p:sp>
      <p:sp>
        <p:nvSpPr>
          <p:cNvPr id="5" name="TextBox 4"/>
          <p:cNvSpPr txBox="1"/>
          <p:nvPr userDrawn="1"/>
        </p:nvSpPr>
        <p:spPr>
          <a:xfrm>
            <a:off x="304800" y="1676400"/>
            <a:ext cx="8534400" cy="646331"/>
          </a:xfrm>
          <a:prstGeom prst="rect">
            <a:avLst/>
          </a:prstGeom>
          <a:noFill/>
        </p:spPr>
        <p:txBody>
          <a:bodyPr wrap="square" rtlCol="0">
            <a:spAutoFit/>
          </a:bodyPr>
          <a:lstStyle/>
          <a:p>
            <a:pPr algn="ctr"/>
            <a:r>
              <a:rPr lang="en-US" sz="3600" dirty="0">
                <a:solidFill>
                  <a:prstClr val="black"/>
                </a:solidFill>
                <a:latin typeface="Georgia" panose="02040502050405020303" pitchFamily="18" charset="0"/>
              </a:rPr>
              <a:t>Title</a:t>
            </a:r>
          </a:p>
        </p:txBody>
      </p:sp>
    </p:spTree>
    <p:extLst>
      <p:ext uri="{BB962C8B-B14F-4D97-AF65-F5344CB8AC3E}">
        <p14:creationId xmlns:p14="http://schemas.microsoft.com/office/powerpoint/2010/main" val="1151386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519786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sp>
        <p:nvSpPr>
          <p:cNvPr id="7" name="TextBox 6"/>
          <p:cNvSpPr txBox="1"/>
          <p:nvPr userDrawn="1"/>
        </p:nvSpPr>
        <p:spPr>
          <a:xfrm>
            <a:off x="304800" y="1676400"/>
            <a:ext cx="8534400" cy="646331"/>
          </a:xfrm>
          <a:prstGeom prst="rect">
            <a:avLst/>
          </a:prstGeom>
          <a:noFill/>
        </p:spPr>
        <p:txBody>
          <a:bodyPr wrap="square" rtlCol="0">
            <a:spAutoFit/>
          </a:bodyPr>
          <a:lstStyle/>
          <a:p>
            <a:pPr algn="ctr"/>
            <a:r>
              <a:rPr lang="en-US" sz="3600" dirty="0">
                <a:solidFill>
                  <a:prstClr val="black"/>
                </a:solidFill>
                <a:latin typeface="Georgia" panose="02040502050405020303" pitchFamily="18" charset="0"/>
              </a:rPr>
              <a:t>Title</a:t>
            </a:r>
          </a:p>
        </p:txBody>
      </p:sp>
    </p:spTree>
    <p:extLst>
      <p:ext uri="{BB962C8B-B14F-4D97-AF65-F5344CB8AC3E}">
        <p14:creationId xmlns:p14="http://schemas.microsoft.com/office/powerpoint/2010/main" val="6261414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719606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667000"/>
            <a:ext cx="7772400" cy="1470025"/>
          </a:xfrm>
          <a:prstGeom prst="rect">
            <a:avLst/>
          </a:prstGeom>
        </p:spPr>
        <p:txBody>
          <a:bodyPr/>
          <a:lstStyle>
            <a:lvl1pPr>
              <a:defRPr>
                <a:latin typeface="Cambria" panose="02040503050406030204"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2362200" y="4267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6200"/>
            <a:ext cx="9144000" cy="3861995"/>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6200"/>
            <a:ext cx="9144000" cy="3861995"/>
          </a:xfrm>
          <a:prstGeom prst="rect">
            <a:avLst/>
          </a:prstGeom>
        </p:spPr>
      </p:pic>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6200"/>
            <a:ext cx="9144000" cy="3861995"/>
          </a:xfrm>
          <a:prstGeom prst="rect">
            <a:avLst/>
          </a:prstGeom>
        </p:spPr>
      </p:pic>
    </p:spTree>
    <p:extLst>
      <p:ext uri="{BB962C8B-B14F-4D97-AF65-F5344CB8AC3E}">
        <p14:creationId xmlns:p14="http://schemas.microsoft.com/office/powerpoint/2010/main" val="3951828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67000"/>
            <a:ext cx="8229600" cy="3611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sp>
        <p:nvSpPr>
          <p:cNvPr id="10" name="Title 1"/>
          <p:cNvSpPr>
            <a:spLocks noGrp="1"/>
          </p:cNvSpPr>
          <p:nvPr>
            <p:ph type="title"/>
          </p:nvPr>
        </p:nvSpPr>
        <p:spPr>
          <a:xfrm>
            <a:off x="457200" y="1447800"/>
            <a:ext cx="8229600" cy="1143000"/>
          </a:xfrm>
          <a:prstGeom prst="rect">
            <a:avLst/>
          </a:prstGeom>
        </p:spPr>
        <p:txBody>
          <a:bodyPr/>
          <a:lstStyle>
            <a:lvl1pPr>
              <a:defRPr>
                <a:latin typeface="Georgia" panose="02040502050405020303"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29661654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252242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295400"/>
            <a:ext cx="8229600" cy="1143000"/>
          </a:xfrm>
          <a:prstGeom prst="rect">
            <a:avLst/>
          </a:prstGeom>
        </p:spPr>
        <p:txBody>
          <a:bodyPr/>
          <a:lstStyle>
            <a:lvl1pPr>
              <a:defRPr>
                <a:latin typeface="Georgia" panose="02040502050405020303" pitchFamily="18" charset="0"/>
              </a:defRPr>
            </a:lvl1pPr>
          </a:lstStyle>
          <a:p>
            <a:r>
              <a:rPr lang="en-US"/>
              <a:t>Click to edit Master title style</a:t>
            </a:r>
            <a:endParaRPr lang="en-US" dirty="0"/>
          </a:p>
        </p:txBody>
      </p:sp>
      <p:sp>
        <p:nvSpPr>
          <p:cNvPr id="3" name="Content Placeholder 2"/>
          <p:cNvSpPr>
            <a:spLocks noGrp="1"/>
          </p:cNvSpPr>
          <p:nvPr>
            <p:ph sz="half" idx="1"/>
          </p:nvPr>
        </p:nvSpPr>
        <p:spPr>
          <a:xfrm>
            <a:off x="457200" y="2133600"/>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133600"/>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08337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67000"/>
            <a:ext cx="8229600" cy="3611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sp>
        <p:nvSpPr>
          <p:cNvPr id="10" name="Title 1"/>
          <p:cNvSpPr>
            <a:spLocks noGrp="1"/>
          </p:cNvSpPr>
          <p:nvPr>
            <p:ph type="title"/>
          </p:nvPr>
        </p:nvSpPr>
        <p:spPr>
          <a:xfrm>
            <a:off x="457200" y="1447800"/>
            <a:ext cx="8229600" cy="1143000"/>
          </a:xfrm>
          <a:prstGeom prst="rect">
            <a:avLst/>
          </a:prstGeom>
        </p:spPr>
        <p:txBody>
          <a:bodyPr/>
          <a:lstStyle>
            <a:lvl1pPr>
              <a:defRPr>
                <a:latin typeface="Georgia" panose="02040502050405020303"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42845004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606879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229600" cy="1143000"/>
          </a:xfrm>
          <a:prstGeom prst="rect">
            <a:avLst/>
          </a:prstGeom>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047935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6172200"/>
            <a:ext cx="6096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Rectangle 2"/>
          <p:cNvSpPr/>
          <p:nvPr userDrawn="1"/>
        </p:nvSpPr>
        <p:spPr>
          <a:xfrm>
            <a:off x="8305800" y="6172200"/>
            <a:ext cx="8382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324" y="5689091"/>
            <a:ext cx="8980476" cy="940309"/>
          </a:xfrm>
          <a:prstGeom prst="rect">
            <a:avLst/>
          </a:prstGeom>
        </p:spPr>
      </p:pic>
    </p:spTree>
    <p:extLst>
      <p:ext uri="{BB962C8B-B14F-4D97-AF65-F5344CB8AC3E}">
        <p14:creationId xmlns:p14="http://schemas.microsoft.com/office/powerpoint/2010/main" val="13897003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62000" y="6400800"/>
            <a:ext cx="2133600" cy="365125"/>
          </a:xfrm>
          <a:prstGeom prst="rect">
            <a:avLst/>
          </a:prstGeom>
        </p:spPr>
        <p:txBody>
          <a:bodyPr/>
          <a:lstStyle/>
          <a:p>
            <a:fld id="{7E8E89C7-9362-4786-84E7-EA5297A7E2C2}" type="datetimeFigureOut">
              <a:rPr lang="en-US" smtClean="0">
                <a:solidFill>
                  <a:prstClr val="black"/>
                </a:solidFill>
              </a:rPr>
              <a:pPr/>
              <a:t>8/21/2018</a:t>
            </a:fld>
            <a:endParaRPr lang="en-US" dirty="0">
              <a:solidFill>
                <a:prstClr val="black"/>
              </a:solidFill>
            </a:endParaRPr>
          </a:p>
        </p:txBody>
      </p:sp>
      <p:sp>
        <p:nvSpPr>
          <p:cNvPr id="6" name="Footer Placeholder 5"/>
          <p:cNvSpPr>
            <a:spLocks noGrp="1"/>
          </p:cNvSpPr>
          <p:nvPr>
            <p:ph type="ftr" sz="quarter" idx="11"/>
          </p:nvPr>
        </p:nvSpPr>
        <p:spPr>
          <a:xfrm>
            <a:off x="6093643" y="6318643"/>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148907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E8E89C7-9362-4786-84E7-EA5297A7E2C2}" type="datetimeFigureOut">
              <a:rPr lang="en-US" smtClean="0">
                <a:solidFill>
                  <a:prstClr val="black"/>
                </a:solidFill>
              </a:rPr>
              <a:pPr/>
              <a:t>8/21/2018</a:t>
            </a:fld>
            <a:endParaRPr lang="en-US" dirty="0">
              <a:solidFill>
                <a:prstClr val="black"/>
              </a:solidFill>
            </a:endParaRPr>
          </a:p>
        </p:txBody>
      </p:sp>
      <p:sp>
        <p:nvSpPr>
          <p:cNvPr id="6" name="Footer Placeholder 5"/>
          <p:cNvSpPr>
            <a:spLocks noGrp="1"/>
          </p:cNvSpPr>
          <p:nvPr>
            <p:ph type="ftr" sz="quarter" idx="11"/>
          </p:nvPr>
        </p:nvSpPr>
        <p:spPr>
          <a:xfrm>
            <a:off x="6172200" y="640080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936862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E8E89C7-9362-4786-84E7-EA5297A7E2C2}" type="datetimeFigureOut">
              <a:rPr lang="en-US" smtClean="0">
                <a:solidFill>
                  <a:prstClr val="black"/>
                </a:solidFill>
              </a:rPr>
              <a:pPr/>
              <a:t>8/21/2018</a:t>
            </a:fld>
            <a:endParaRPr lang="en-US" dirty="0">
              <a:solidFill>
                <a:prstClr val="black"/>
              </a:solidFill>
            </a:endParaRPr>
          </a:p>
        </p:txBody>
      </p:sp>
      <p:sp>
        <p:nvSpPr>
          <p:cNvPr id="5" name="Footer Placeholder 4"/>
          <p:cNvSpPr>
            <a:spLocks noGrp="1"/>
          </p:cNvSpPr>
          <p:nvPr>
            <p:ph type="ftr" sz="quarter" idx="11"/>
          </p:nvPr>
        </p:nvSpPr>
        <p:spPr>
          <a:xfrm>
            <a:off x="6274324" y="624840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62693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E8E89C7-9362-4786-84E7-EA5297A7E2C2}" type="datetimeFigureOut">
              <a:rPr lang="en-US" smtClean="0">
                <a:solidFill>
                  <a:prstClr val="black"/>
                </a:solidFill>
              </a:rPr>
              <a:pPr/>
              <a:t>8/21/2018</a:t>
            </a:fld>
            <a:endParaRPr lang="en-US" dirty="0">
              <a:solidFill>
                <a:prstClr val="black"/>
              </a:solidFill>
            </a:endParaRPr>
          </a:p>
        </p:txBody>
      </p:sp>
      <p:sp>
        <p:nvSpPr>
          <p:cNvPr id="5" name="Footer Placeholder 4"/>
          <p:cNvSpPr>
            <a:spLocks noGrp="1"/>
          </p:cNvSpPr>
          <p:nvPr>
            <p:ph type="ftr" sz="quarter" idx="11"/>
          </p:nvPr>
        </p:nvSpPr>
        <p:spPr>
          <a:xfrm>
            <a:off x="5791200" y="632460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785374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sp>
        <p:nvSpPr>
          <p:cNvPr id="7" name="TextBox 6"/>
          <p:cNvSpPr txBox="1"/>
          <p:nvPr/>
        </p:nvSpPr>
        <p:spPr>
          <a:xfrm>
            <a:off x="304800" y="1676400"/>
            <a:ext cx="8534400" cy="646331"/>
          </a:xfrm>
          <a:prstGeom prst="rect">
            <a:avLst/>
          </a:prstGeom>
          <a:noFill/>
        </p:spPr>
        <p:txBody>
          <a:bodyPr wrap="square" rtlCol="0">
            <a:spAutoFit/>
          </a:bodyPr>
          <a:lstStyle/>
          <a:p>
            <a:pPr algn="ctr"/>
            <a:r>
              <a:rPr lang="en-US" sz="3600" dirty="0">
                <a:solidFill>
                  <a:prstClr val="black"/>
                </a:solidFill>
                <a:latin typeface="Georgia" panose="02040502050405020303" pitchFamily="18" charset="0"/>
              </a:rPr>
              <a:t>Title</a:t>
            </a:r>
          </a:p>
        </p:txBody>
      </p:sp>
      <p:sp>
        <p:nvSpPr>
          <p:cNvPr id="5" name="TextBox 4"/>
          <p:cNvSpPr txBox="1"/>
          <p:nvPr userDrawn="1"/>
        </p:nvSpPr>
        <p:spPr>
          <a:xfrm>
            <a:off x="304800" y="1676400"/>
            <a:ext cx="8534400" cy="646331"/>
          </a:xfrm>
          <a:prstGeom prst="rect">
            <a:avLst/>
          </a:prstGeom>
          <a:noFill/>
        </p:spPr>
        <p:txBody>
          <a:bodyPr wrap="square" rtlCol="0">
            <a:spAutoFit/>
          </a:bodyPr>
          <a:lstStyle/>
          <a:p>
            <a:pPr algn="ctr"/>
            <a:r>
              <a:rPr lang="en-US" sz="3600" dirty="0">
                <a:solidFill>
                  <a:prstClr val="black"/>
                </a:solidFill>
                <a:latin typeface="Georgia" panose="02040502050405020303" pitchFamily="18" charset="0"/>
              </a:rPr>
              <a:t>Title</a:t>
            </a:r>
          </a:p>
        </p:txBody>
      </p:sp>
    </p:spTree>
    <p:extLst>
      <p:ext uri="{BB962C8B-B14F-4D97-AF65-F5344CB8AC3E}">
        <p14:creationId xmlns:p14="http://schemas.microsoft.com/office/powerpoint/2010/main" val="34254015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415044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sp>
        <p:nvSpPr>
          <p:cNvPr id="7" name="TextBox 6"/>
          <p:cNvSpPr txBox="1"/>
          <p:nvPr userDrawn="1"/>
        </p:nvSpPr>
        <p:spPr>
          <a:xfrm>
            <a:off x="304800" y="1676400"/>
            <a:ext cx="8534400" cy="646331"/>
          </a:xfrm>
          <a:prstGeom prst="rect">
            <a:avLst/>
          </a:prstGeom>
          <a:noFill/>
        </p:spPr>
        <p:txBody>
          <a:bodyPr wrap="square" rtlCol="0">
            <a:spAutoFit/>
          </a:bodyPr>
          <a:lstStyle/>
          <a:p>
            <a:pPr algn="ctr"/>
            <a:r>
              <a:rPr lang="en-US" sz="3600" dirty="0">
                <a:solidFill>
                  <a:prstClr val="black"/>
                </a:solidFill>
                <a:latin typeface="Georgia" panose="02040502050405020303" pitchFamily="18" charset="0"/>
              </a:rPr>
              <a:t>Title</a:t>
            </a:r>
          </a:p>
        </p:txBody>
      </p:sp>
    </p:spTree>
    <p:extLst>
      <p:ext uri="{BB962C8B-B14F-4D97-AF65-F5344CB8AC3E}">
        <p14:creationId xmlns:p14="http://schemas.microsoft.com/office/powerpoint/2010/main" val="1986863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910536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996411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EDFacts_PPT-07.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
        <p:nvSpPr>
          <p:cNvPr id="2" name="Title 1"/>
          <p:cNvSpPr>
            <a:spLocks noGrp="1"/>
          </p:cNvSpPr>
          <p:nvPr>
            <p:ph type="ctrTitle"/>
          </p:nvPr>
        </p:nvSpPr>
        <p:spPr>
          <a:xfrm>
            <a:off x="2078276" y="1223173"/>
            <a:ext cx="6379924" cy="1470025"/>
          </a:xfrm>
        </p:spPr>
        <p:txBody>
          <a:bodyPr/>
          <a:lstStyle>
            <a:lvl1pPr algn="l">
              <a:defRPr>
                <a:latin typeface="Franklin Gothic Medium"/>
                <a:cs typeface="Franklin Gothic Medium"/>
              </a:defRPr>
            </a:lvl1pPr>
          </a:lstStyle>
          <a:p>
            <a:endParaRPr lang="en-US" dirty="0"/>
          </a:p>
        </p:txBody>
      </p:sp>
      <p:sp>
        <p:nvSpPr>
          <p:cNvPr id="3" name="Subtitle 2"/>
          <p:cNvSpPr>
            <a:spLocks noGrp="1"/>
          </p:cNvSpPr>
          <p:nvPr>
            <p:ph type="subTitle" idx="1"/>
          </p:nvPr>
        </p:nvSpPr>
        <p:spPr>
          <a:xfrm>
            <a:off x="3183390" y="3596017"/>
            <a:ext cx="5274810" cy="2042783"/>
          </a:xfrm>
        </p:spPr>
        <p:txBody>
          <a:bodyPr/>
          <a:lstStyle>
            <a:lvl1pPr marL="0" indent="0" algn="r">
              <a:buNone/>
              <a:defRPr>
                <a:solidFill>
                  <a:schemeClr val="tx1">
                    <a:tint val="75000"/>
                  </a:schemeClr>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8" name="Straight Connector 7"/>
          <p:cNvCxnSpPr/>
          <p:nvPr userDrawn="1"/>
        </p:nvCxnSpPr>
        <p:spPr>
          <a:xfrm>
            <a:off x="3183390" y="3414709"/>
            <a:ext cx="5274810" cy="0"/>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4" name="Picture 3" descr="EDFacts_logo_book.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64995" y="175655"/>
            <a:ext cx="1320152" cy="1079447"/>
          </a:xfrm>
          <a:prstGeom prst="rect">
            <a:avLst/>
          </a:prstGeom>
        </p:spPr>
      </p:pic>
    </p:spTree>
    <p:extLst>
      <p:ext uri="{BB962C8B-B14F-4D97-AF65-F5344CB8AC3E}">
        <p14:creationId xmlns:p14="http://schemas.microsoft.com/office/powerpoint/2010/main" val="3865216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Rectangle 9"/>
          <p:cNvSpPr/>
          <p:nvPr userDrawn="1"/>
        </p:nvSpPr>
        <p:spPr>
          <a:xfrm>
            <a:off x="181438" y="152567"/>
            <a:ext cx="8830609" cy="6137803"/>
          </a:xfrm>
          <a:prstGeom prst="rect">
            <a:avLst/>
          </a:prstGeom>
          <a:noFill/>
          <a:ln w="12700" cap="flat" cmpd="sng">
            <a:solidFill>
              <a:schemeClr val="tx2"/>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p:nvPr>
        </p:nvSpPr>
        <p:spPr>
          <a:xfrm>
            <a:off x="457200" y="274638"/>
            <a:ext cx="7146649" cy="979019"/>
          </a:xfrm>
        </p:spPr>
        <p:txBody>
          <a:bodyPr>
            <a:normAutofit/>
          </a:bodyPr>
          <a:lstStyle>
            <a:lvl1pPr algn="l">
              <a:defRPr sz="3600">
                <a:latin typeface="Calibri"/>
                <a:cs typeface="Calibri"/>
              </a:defRPr>
            </a:lvl1pPr>
          </a:lstStyle>
          <a:p>
            <a:r>
              <a:rPr lang="en-US" dirty="0"/>
              <a:t>Click to edit Master title style</a:t>
            </a:r>
          </a:p>
        </p:txBody>
      </p:sp>
      <p:sp>
        <p:nvSpPr>
          <p:cNvPr id="3" name="Content Placeholder 2"/>
          <p:cNvSpPr>
            <a:spLocks noGrp="1"/>
          </p:cNvSpPr>
          <p:nvPr>
            <p:ph idx="1"/>
          </p:nvPr>
        </p:nvSpPr>
        <p:spPr/>
        <p:txBody>
          <a:bodyPr/>
          <a:lstStyle>
            <a:lvl1pPr>
              <a:defRPr b="1">
                <a:latin typeface="Calibri"/>
                <a:cs typeface="Calibri"/>
              </a:defRPr>
            </a:lvl1pPr>
            <a:lvl2pPr>
              <a:defRPr>
                <a:latin typeface="Calibri"/>
                <a:cs typeface="Calibri"/>
              </a:defRPr>
            </a:lvl2pPr>
            <a:lvl3pPr>
              <a:defRPr>
                <a:latin typeface="Calibri"/>
                <a:cs typeface="Calibri"/>
              </a:defRPr>
            </a:lvl3pPr>
            <a:lvl4pPr>
              <a:defRPr>
                <a:latin typeface="Calibri"/>
                <a:cs typeface="Calibri"/>
              </a:defRPr>
            </a:lvl4pPr>
            <a:lvl5pPr>
              <a:defRPr>
                <a:latin typeface="Calibri"/>
                <a:cs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457200" y="1303290"/>
            <a:ext cx="8229600" cy="0"/>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3" name="Date Placeholder 3"/>
          <p:cNvSpPr>
            <a:spLocks noGrp="1"/>
          </p:cNvSpPr>
          <p:nvPr>
            <p:ph type="dt" sz="half" idx="10"/>
          </p:nvPr>
        </p:nvSpPr>
        <p:spPr>
          <a:xfrm>
            <a:off x="457200" y="6356350"/>
            <a:ext cx="2133600" cy="365125"/>
          </a:xfrm>
        </p:spPr>
        <p:txBody>
          <a:bodyPr/>
          <a:lstStyle>
            <a:lvl1pPr>
              <a:defRPr>
                <a:solidFill>
                  <a:srgbClr val="000000"/>
                </a:solidFill>
                <a:latin typeface="Calibri"/>
                <a:cs typeface="Calibri"/>
              </a:defRPr>
            </a:lvl1pPr>
          </a:lstStyle>
          <a:p>
            <a:endParaRPr lang="en-US" dirty="0"/>
          </a:p>
        </p:txBody>
      </p:sp>
      <p:sp>
        <p:nvSpPr>
          <p:cNvPr id="14" name="Footer Placeholder 4"/>
          <p:cNvSpPr>
            <a:spLocks noGrp="1"/>
          </p:cNvSpPr>
          <p:nvPr>
            <p:ph type="ftr" sz="quarter" idx="11"/>
          </p:nvPr>
        </p:nvSpPr>
        <p:spPr>
          <a:xfrm>
            <a:off x="3124200" y="6356350"/>
            <a:ext cx="2895600" cy="365125"/>
          </a:xfrm>
        </p:spPr>
        <p:txBody>
          <a:bodyPr/>
          <a:lstStyle>
            <a:lvl1pPr>
              <a:defRPr>
                <a:solidFill>
                  <a:srgbClr val="000000"/>
                </a:solidFill>
                <a:latin typeface="Calibri"/>
                <a:cs typeface="Calibri"/>
              </a:defRPr>
            </a:lvl1pPr>
          </a:lstStyle>
          <a:p>
            <a:endParaRPr lang="en-US" dirty="0"/>
          </a:p>
        </p:txBody>
      </p:sp>
      <p:sp>
        <p:nvSpPr>
          <p:cNvPr id="15" name="Slide Number Placeholder 5"/>
          <p:cNvSpPr>
            <a:spLocks noGrp="1"/>
          </p:cNvSpPr>
          <p:nvPr>
            <p:ph type="sldNum" sz="quarter" idx="12"/>
          </p:nvPr>
        </p:nvSpPr>
        <p:spPr>
          <a:xfrm>
            <a:off x="6553200" y="6356350"/>
            <a:ext cx="2133600" cy="365125"/>
          </a:xfrm>
        </p:spPr>
        <p:txBody>
          <a:bodyPr/>
          <a:lstStyle>
            <a:lvl1pPr>
              <a:defRPr>
                <a:solidFill>
                  <a:srgbClr val="000000"/>
                </a:solidFill>
                <a:latin typeface="Calibri"/>
                <a:cs typeface="Calibri"/>
              </a:defRPr>
            </a:lvl1pPr>
          </a:lstStyle>
          <a:p>
            <a:fld id="{CB0272D0-1A7B-CC45-AEA1-0B43E5C2C26C}" type="slidenum">
              <a:rPr lang="en-US" smtClean="0"/>
              <a:pPr/>
              <a:t>‹#›</a:t>
            </a:fld>
            <a:endParaRPr lang="en-US" dirty="0"/>
          </a:p>
        </p:txBody>
      </p:sp>
      <p:pic>
        <p:nvPicPr>
          <p:cNvPr id="11" name="Picture 10" descr="EDFacts_logo_boo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5502" y="451280"/>
            <a:ext cx="981298" cy="802377"/>
          </a:xfrm>
          <a:prstGeom prst="rect">
            <a:avLst/>
          </a:prstGeom>
        </p:spPr>
      </p:pic>
    </p:spTree>
    <p:extLst>
      <p:ext uri="{BB962C8B-B14F-4D97-AF65-F5344CB8AC3E}">
        <p14:creationId xmlns:p14="http://schemas.microsoft.com/office/powerpoint/2010/main" val="6741894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295455"/>
            <a:ext cx="7772400" cy="1362075"/>
          </a:xfrm>
        </p:spPr>
        <p:txBody>
          <a:bodyPr anchor="t">
            <a:normAutofit/>
          </a:bodyPr>
          <a:lstStyle>
            <a:lvl1pPr algn="l">
              <a:defRPr sz="3600" b="1" cap="none">
                <a:latin typeface="Calibri"/>
                <a:cs typeface="Calibri"/>
              </a:defRPr>
            </a:lvl1pPr>
          </a:lstStyle>
          <a:p>
            <a:r>
              <a:rPr lang="en-US" dirty="0"/>
              <a:t>Click to edit master title style</a:t>
            </a:r>
          </a:p>
        </p:txBody>
      </p:sp>
      <p:cxnSp>
        <p:nvCxnSpPr>
          <p:cNvPr id="8" name="Straight Connector 7"/>
          <p:cNvCxnSpPr/>
          <p:nvPr userDrawn="1"/>
        </p:nvCxnSpPr>
        <p:spPr>
          <a:xfrm>
            <a:off x="722313" y="2045565"/>
            <a:ext cx="5830887" cy="0"/>
          </a:xfrm>
          <a:prstGeom prst="line">
            <a:avLst/>
          </a:prstGeom>
          <a:ln w="285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0" name="Rectangle 9"/>
          <p:cNvSpPr/>
          <p:nvPr userDrawn="1"/>
        </p:nvSpPr>
        <p:spPr>
          <a:xfrm>
            <a:off x="181438" y="152567"/>
            <a:ext cx="8830609" cy="6137803"/>
          </a:xfrm>
          <a:prstGeom prst="rect">
            <a:avLst/>
          </a:prstGeom>
          <a:noFill/>
          <a:ln w="12700" cap="flat" cmpd="sng">
            <a:solidFill>
              <a:schemeClr val="tx2"/>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9" name="Picture 8" descr="EDFacts_logo_boo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5502" y="451280"/>
            <a:ext cx="981298" cy="802377"/>
          </a:xfrm>
          <a:prstGeom prst="rect">
            <a:avLst/>
          </a:prstGeom>
        </p:spPr>
      </p:pic>
      <p:sp>
        <p:nvSpPr>
          <p:cNvPr id="15" name="Date Placeholder 3"/>
          <p:cNvSpPr>
            <a:spLocks noGrp="1"/>
          </p:cNvSpPr>
          <p:nvPr>
            <p:ph type="dt" sz="half" idx="10"/>
          </p:nvPr>
        </p:nvSpPr>
        <p:spPr>
          <a:xfrm>
            <a:off x="457200" y="6356350"/>
            <a:ext cx="2133600" cy="365125"/>
          </a:xfrm>
        </p:spPr>
        <p:txBody>
          <a:bodyPr/>
          <a:lstStyle>
            <a:lvl1pPr>
              <a:defRPr>
                <a:solidFill>
                  <a:srgbClr val="000000"/>
                </a:solidFill>
                <a:latin typeface="Calibri"/>
                <a:cs typeface="Calibri"/>
              </a:defRPr>
            </a:lvl1pPr>
          </a:lstStyle>
          <a:p>
            <a:endParaRPr lang="en-US" dirty="0"/>
          </a:p>
        </p:txBody>
      </p:sp>
      <p:sp>
        <p:nvSpPr>
          <p:cNvPr id="16" name="Footer Placeholder 4"/>
          <p:cNvSpPr>
            <a:spLocks noGrp="1"/>
          </p:cNvSpPr>
          <p:nvPr>
            <p:ph type="ftr" sz="quarter" idx="11"/>
          </p:nvPr>
        </p:nvSpPr>
        <p:spPr>
          <a:xfrm>
            <a:off x="3124200" y="6356350"/>
            <a:ext cx="2895600" cy="365125"/>
          </a:xfrm>
        </p:spPr>
        <p:txBody>
          <a:bodyPr/>
          <a:lstStyle>
            <a:lvl1pPr>
              <a:defRPr>
                <a:solidFill>
                  <a:srgbClr val="000000"/>
                </a:solidFill>
                <a:latin typeface="Calibri"/>
                <a:cs typeface="Calibri"/>
              </a:defRPr>
            </a:lvl1pPr>
          </a:lstStyle>
          <a:p>
            <a:endParaRPr lang="en-US" dirty="0"/>
          </a:p>
        </p:txBody>
      </p:sp>
      <p:sp>
        <p:nvSpPr>
          <p:cNvPr id="17" name="Slide Number Placeholder 5"/>
          <p:cNvSpPr>
            <a:spLocks noGrp="1"/>
          </p:cNvSpPr>
          <p:nvPr>
            <p:ph type="sldNum" sz="quarter" idx="12"/>
          </p:nvPr>
        </p:nvSpPr>
        <p:spPr>
          <a:xfrm>
            <a:off x="6553200" y="6356350"/>
            <a:ext cx="2133600" cy="365125"/>
          </a:xfrm>
        </p:spPr>
        <p:txBody>
          <a:bodyPr/>
          <a:lstStyle>
            <a:lvl1pPr>
              <a:defRPr>
                <a:solidFill>
                  <a:srgbClr val="000000"/>
                </a:solidFill>
                <a:latin typeface="Calibri"/>
                <a:cs typeface="Calibri"/>
              </a:defRPr>
            </a:lvl1pPr>
          </a:lstStyle>
          <a:p>
            <a:fld id="{CB0272D0-1A7B-CC45-AEA1-0B43E5C2C26C}" type="slidenum">
              <a:rPr lang="en-US" smtClean="0"/>
              <a:pPr/>
              <a:t>‹#›</a:t>
            </a:fld>
            <a:endParaRPr lang="en-US" dirty="0"/>
          </a:p>
        </p:txBody>
      </p:sp>
    </p:spTree>
    <p:extLst>
      <p:ext uri="{BB962C8B-B14F-4D97-AF65-F5344CB8AC3E}">
        <p14:creationId xmlns:p14="http://schemas.microsoft.com/office/powerpoint/2010/main" val="35018407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latin typeface="Calibri"/>
                <a:cs typeface="Calibri"/>
              </a:defRPr>
            </a:lvl4pPr>
            <a:lvl5pPr>
              <a:defRPr sz="1800">
                <a:latin typeface="Calibri"/>
                <a:cs typeface="Calibri"/>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latin typeface="Calibri"/>
                <a:cs typeface="Calibri"/>
              </a:defRPr>
            </a:lvl4pPr>
            <a:lvl5pPr>
              <a:defRPr sz="1800">
                <a:latin typeface="Calibri"/>
                <a:cs typeface="Calibri"/>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p:nvPr>
        </p:nvSpPr>
        <p:spPr>
          <a:xfrm>
            <a:off x="457200" y="274638"/>
            <a:ext cx="7179638" cy="979019"/>
          </a:xfrm>
        </p:spPr>
        <p:txBody>
          <a:bodyPr>
            <a:normAutofit/>
          </a:bodyPr>
          <a:lstStyle>
            <a:lvl1pPr algn="l">
              <a:defRPr sz="3600">
                <a:latin typeface="Calibri"/>
                <a:cs typeface="Calibri"/>
              </a:defRPr>
            </a:lvl1pPr>
          </a:lstStyle>
          <a:p>
            <a:r>
              <a:rPr lang="en-US" dirty="0"/>
              <a:t>Click to edit Master title style</a:t>
            </a:r>
          </a:p>
        </p:txBody>
      </p:sp>
      <p:cxnSp>
        <p:nvCxnSpPr>
          <p:cNvPr id="10" name="Straight Connector 9"/>
          <p:cNvCxnSpPr/>
          <p:nvPr userDrawn="1"/>
        </p:nvCxnSpPr>
        <p:spPr>
          <a:xfrm>
            <a:off x="457200" y="1303290"/>
            <a:ext cx="8229600" cy="0"/>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4" name="Picture 13" descr="EDFacts_logo_boo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5502" y="451280"/>
            <a:ext cx="981298" cy="802377"/>
          </a:xfrm>
          <a:prstGeom prst="rect">
            <a:avLst/>
          </a:prstGeom>
        </p:spPr>
      </p:pic>
      <p:sp>
        <p:nvSpPr>
          <p:cNvPr id="15" name="Date Placeholder 3"/>
          <p:cNvSpPr>
            <a:spLocks noGrp="1"/>
          </p:cNvSpPr>
          <p:nvPr>
            <p:ph type="dt" sz="half" idx="10"/>
          </p:nvPr>
        </p:nvSpPr>
        <p:spPr>
          <a:xfrm>
            <a:off x="457200" y="6356350"/>
            <a:ext cx="2133600" cy="365125"/>
          </a:xfrm>
        </p:spPr>
        <p:txBody>
          <a:bodyPr/>
          <a:lstStyle>
            <a:lvl1pPr>
              <a:defRPr>
                <a:solidFill>
                  <a:srgbClr val="000000"/>
                </a:solidFill>
                <a:latin typeface="Calibri"/>
                <a:cs typeface="Calibri"/>
              </a:defRPr>
            </a:lvl1pPr>
          </a:lstStyle>
          <a:p>
            <a:endParaRPr lang="en-US" dirty="0"/>
          </a:p>
        </p:txBody>
      </p:sp>
      <p:sp>
        <p:nvSpPr>
          <p:cNvPr id="16" name="Footer Placeholder 4"/>
          <p:cNvSpPr>
            <a:spLocks noGrp="1"/>
          </p:cNvSpPr>
          <p:nvPr>
            <p:ph type="ftr" sz="quarter" idx="11"/>
          </p:nvPr>
        </p:nvSpPr>
        <p:spPr>
          <a:xfrm>
            <a:off x="3124200" y="6356350"/>
            <a:ext cx="2895600" cy="365125"/>
          </a:xfrm>
        </p:spPr>
        <p:txBody>
          <a:bodyPr/>
          <a:lstStyle>
            <a:lvl1pPr>
              <a:defRPr>
                <a:solidFill>
                  <a:srgbClr val="000000"/>
                </a:solidFill>
                <a:latin typeface="Calibri"/>
                <a:cs typeface="Calibri"/>
              </a:defRPr>
            </a:lvl1pPr>
          </a:lstStyle>
          <a:p>
            <a:endParaRPr lang="en-US" dirty="0"/>
          </a:p>
        </p:txBody>
      </p:sp>
      <p:sp>
        <p:nvSpPr>
          <p:cNvPr id="17" name="Slide Number Placeholder 5"/>
          <p:cNvSpPr>
            <a:spLocks noGrp="1"/>
          </p:cNvSpPr>
          <p:nvPr>
            <p:ph type="sldNum" sz="quarter" idx="12"/>
          </p:nvPr>
        </p:nvSpPr>
        <p:spPr>
          <a:xfrm>
            <a:off x="6553200" y="6356350"/>
            <a:ext cx="2133600" cy="365125"/>
          </a:xfrm>
        </p:spPr>
        <p:txBody>
          <a:bodyPr/>
          <a:lstStyle>
            <a:lvl1pPr>
              <a:defRPr>
                <a:solidFill>
                  <a:srgbClr val="000000"/>
                </a:solidFill>
                <a:latin typeface="Calibri"/>
                <a:cs typeface="Calibri"/>
              </a:defRPr>
            </a:lvl1pPr>
          </a:lstStyle>
          <a:p>
            <a:fld id="{CB0272D0-1A7B-CC45-AEA1-0B43E5C2C26C}" type="slidenum">
              <a:rPr lang="en-US" smtClean="0"/>
              <a:pPr/>
              <a:t>‹#›</a:t>
            </a:fld>
            <a:endParaRPr lang="en-US" dirty="0"/>
          </a:p>
        </p:txBody>
      </p:sp>
      <p:sp>
        <p:nvSpPr>
          <p:cNvPr id="18" name="Rectangle 17"/>
          <p:cNvSpPr/>
          <p:nvPr userDrawn="1"/>
        </p:nvSpPr>
        <p:spPr>
          <a:xfrm>
            <a:off x="181438" y="152567"/>
            <a:ext cx="8830609" cy="6137803"/>
          </a:xfrm>
          <a:prstGeom prst="rect">
            <a:avLst/>
          </a:prstGeom>
          <a:noFill/>
          <a:ln w="12700" cap="flat" cmpd="sng">
            <a:solidFill>
              <a:schemeClr val="tx2"/>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p14="http://schemas.microsoft.com/office/powerpoint/2010/main" val="35633230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400" b="1">
                <a:latin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alibri"/>
                <a:cs typeface="Calibri"/>
              </a:defRPr>
            </a:lvl1pPr>
            <a:lvl2pPr>
              <a:defRPr sz="2000">
                <a:latin typeface="Calibri"/>
                <a:cs typeface="Calibri"/>
              </a:defRPr>
            </a:lvl2pPr>
            <a:lvl3pPr>
              <a:defRPr sz="1800">
                <a:latin typeface="Calibri"/>
                <a:cs typeface="Calibri"/>
              </a:defRPr>
            </a:lvl3pPr>
            <a:lvl4pPr>
              <a:defRPr sz="1600">
                <a:latin typeface="Calibri"/>
                <a:cs typeface="Calibri"/>
              </a:defRPr>
            </a:lvl4pPr>
            <a:lvl5pPr>
              <a:defRPr sz="1600">
                <a:latin typeface="Calibri"/>
                <a:cs typeface="Calibri"/>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400" b="1">
                <a:latin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alibri"/>
                <a:cs typeface="Calibri"/>
              </a:defRPr>
            </a:lvl1pPr>
            <a:lvl2pPr>
              <a:defRPr sz="2000">
                <a:latin typeface="Calibri"/>
                <a:cs typeface="Calibri"/>
              </a:defRPr>
            </a:lvl2pPr>
            <a:lvl3pPr>
              <a:defRPr sz="1800">
                <a:latin typeface="Calibri"/>
                <a:cs typeface="Calibri"/>
              </a:defRPr>
            </a:lvl3pPr>
            <a:lvl4pPr>
              <a:defRPr sz="1600">
                <a:latin typeface="Calibri"/>
                <a:cs typeface="Calibri"/>
              </a:defRPr>
            </a:lvl4pPr>
            <a:lvl5pPr>
              <a:defRPr sz="1600">
                <a:latin typeface="Calibri"/>
                <a:cs typeface="Calibri"/>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p:cNvCxnSpPr/>
          <p:nvPr userDrawn="1"/>
        </p:nvCxnSpPr>
        <p:spPr>
          <a:xfrm>
            <a:off x="457200" y="1303290"/>
            <a:ext cx="8229600" cy="0"/>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2" name="Title 1"/>
          <p:cNvSpPr>
            <a:spLocks noGrp="1"/>
          </p:cNvSpPr>
          <p:nvPr>
            <p:ph type="title"/>
          </p:nvPr>
        </p:nvSpPr>
        <p:spPr>
          <a:xfrm>
            <a:off x="457200" y="274638"/>
            <a:ext cx="7163144" cy="979019"/>
          </a:xfrm>
        </p:spPr>
        <p:txBody>
          <a:bodyPr>
            <a:normAutofit/>
          </a:bodyPr>
          <a:lstStyle>
            <a:lvl1pPr algn="l">
              <a:defRPr sz="3600">
                <a:latin typeface="Calibri"/>
                <a:cs typeface="Calibri"/>
              </a:defRPr>
            </a:lvl1pPr>
          </a:lstStyle>
          <a:p>
            <a:r>
              <a:rPr lang="en-US" dirty="0"/>
              <a:t>Click to edit Master title style</a:t>
            </a:r>
          </a:p>
        </p:txBody>
      </p:sp>
      <p:sp>
        <p:nvSpPr>
          <p:cNvPr id="16" name="Rectangle 15"/>
          <p:cNvSpPr/>
          <p:nvPr userDrawn="1"/>
        </p:nvSpPr>
        <p:spPr>
          <a:xfrm>
            <a:off x="181438" y="152567"/>
            <a:ext cx="8830609" cy="6137803"/>
          </a:xfrm>
          <a:prstGeom prst="rect">
            <a:avLst/>
          </a:prstGeom>
          <a:noFill/>
          <a:ln w="12700" cap="flat" cmpd="sng">
            <a:solidFill>
              <a:schemeClr val="tx2"/>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13" name="Picture 12" descr="EDFacts_logo_boo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5502" y="451280"/>
            <a:ext cx="981298" cy="802377"/>
          </a:xfrm>
          <a:prstGeom prst="rect">
            <a:avLst/>
          </a:prstGeom>
        </p:spPr>
      </p:pic>
      <p:sp>
        <p:nvSpPr>
          <p:cNvPr id="14" name="Date Placeholder 3"/>
          <p:cNvSpPr>
            <a:spLocks noGrp="1"/>
          </p:cNvSpPr>
          <p:nvPr>
            <p:ph type="dt" sz="half" idx="10"/>
          </p:nvPr>
        </p:nvSpPr>
        <p:spPr>
          <a:xfrm>
            <a:off x="457200" y="6356350"/>
            <a:ext cx="2133600" cy="365125"/>
          </a:xfrm>
        </p:spPr>
        <p:txBody>
          <a:bodyPr/>
          <a:lstStyle>
            <a:lvl1pPr>
              <a:defRPr>
                <a:solidFill>
                  <a:srgbClr val="000000"/>
                </a:solidFill>
                <a:latin typeface="Calibri"/>
                <a:cs typeface="Calibri"/>
              </a:defRPr>
            </a:lvl1pPr>
          </a:lstStyle>
          <a:p>
            <a:endParaRPr lang="en-US" dirty="0"/>
          </a:p>
        </p:txBody>
      </p:sp>
      <p:sp>
        <p:nvSpPr>
          <p:cNvPr id="17" name="Footer Placeholder 4"/>
          <p:cNvSpPr>
            <a:spLocks noGrp="1"/>
          </p:cNvSpPr>
          <p:nvPr>
            <p:ph type="ftr" sz="quarter" idx="11"/>
          </p:nvPr>
        </p:nvSpPr>
        <p:spPr>
          <a:xfrm>
            <a:off x="3124200" y="6356350"/>
            <a:ext cx="2895600" cy="365125"/>
          </a:xfrm>
        </p:spPr>
        <p:txBody>
          <a:bodyPr/>
          <a:lstStyle>
            <a:lvl1pPr>
              <a:defRPr>
                <a:solidFill>
                  <a:srgbClr val="000000"/>
                </a:solidFill>
                <a:latin typeface="Calibri"/>
                <a:cs typeface="Calibri"/>
              </a:defRPr>
            </a:lvl1pPr>
          </a:lstStyle>
          <a:p>
            <a:endParaRPr lang="en-US" dirty="0"/>
          </a:p>
        </p:txBody>
      </p:sp>
      <p:sp>
        <p:nvSpPr>
          <p:cNvPr id="18" name="Slide Number Placeholder 5"/>
          <p:cNvSpPr>
            <a:spLocks noGrp="1"/>
          </p:cNvSpPr>
          <p:nvPr>
            <p:ph type="sldNum" sz="quarter" idx="12"/>
          </p:nvPr>
        </p:nvSpPr>
        <p:spPr>
          <a:xfrm>
            <a:off x="6553200" y="6356350"/>
            <a:ext cx="2133600" cy="365125"/>
          </a:xfrm>
        </p:spPr>
        <p:txBody>
          <a:bodyPr/>
          <a:lstStyle>
            <a:lvl1pPr>
              <a:defRPr>
                <a:solidFill>
                  <a:srgbClr val="000000"/>
                </a:solidFill>
                <a:latin typeface="Calibri"/>
                <a:cs typeface="Calibri"/>
              </a:defRPr>
            </a:lvl1pPr>
          </a:lstStyle>
          <a:p>
            <a:fld id="{CB0272D0-1A7B-CC45-AEA1-0B43E5C2C26C}" type="slidenum">
              <a:rPr lang="en-US" smtClean="0"/>
              <a:pPr/>
              <a:t>‹#›</a:t>
            </a:fld>
            <a:endParaRPr lang="en-US" dirty="0"/>
          </a:p>
        </p:txBody>
      </p:sp>
    </p:spTree>
    <p:extLst>
      <p:ext uri="{BB962C8B-B14F-4D97-AF65-F5344CB8AC3E}">
        <p14:creationId xmlns:p14="http://schemas.microsoft.com/office/powerpoint/2010/main" val="7956640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7" name="Straight Connector 6"/>
          <p:cNvCxnSpPr/>
          <p:nvPr userDrawn="1"/>
        </p:nvCxnSpPr>
        <p:spPr>
          <a:xfrm>
            <a:off x="457200" y="1303290"/>
            <a:ext cx="8229600" cy="0"/>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457200" y="274638"/>
            <a:ext cx="7015691" cy="979019"/>
          </a:xfrm>
        </p:spPr>
        <p:txBody>
          <a:bodyPr>
            <a:normAutofit/>
          </a:bodyPr>
          <a:lstStyle>
            <a:lvl1pPr algn="l">
              <a:defRPr sz="3600">
                <a:latin typeface="Calibri"/>
                <a:cs typeface="Calibri"/>
              </a:defRPr>
            </a:lvl1pPr>
          </a:lstStyle>
          <a:p>
            <a:r>
              <a:rPr lang="en-US" dirty="0"/>
              <a:t>Click to edit Master title style</a:t>
            </a:r>
          </a:p>
        </p:txBody>
      </p:sp>
      <p:sp>
        <p:nvSpPr>
          <p:cNvPr id="12" name="Rectangle 11"/>
          <p:cNvSpPr/>
          <p:nvPr userDrawn="1"/>
        </p:nvSpPr>
        <p:spPr>
          <a:xfrm>
            <a:off x="181438" y="152567"/>
            <a:ext cx="8830609" cy="6137803"/>
          </a:xfrm>
          <a:prstGeom prst="rect">
            <a:avLst/>
          </a:prstGeom>
          <a:noFill/>
          <a:ln w="12700" cap="flat" cmpd="sng">
            <a:solidFill>
              <a:schemeClr val="tx2"/>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9" name="Picture 8" descr="EDFacts_logo_boo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5502" y="451280"/>
            <a:ext cx="981298" cy="802377"/>
          </a:xfrm>
          <a:prstGeom prst="rect">
            <a:avLst/>
          </a:prstGeom>
        </p:spPr>
      </p:pic>
      <p:sp>
        <p:nvSpPr>
          <p:cNvPr id="10" name="Date Placeholder 3"/>
          <p:cNvSpPr>
            <a:spLocks noGrp="1"/>
          </p:cNvSpPr>
          <p:nvPr>
            <p:ph type="dt" sz="half" idx="10"/>
          </p:nvPr>
        </p:nvSpPr>
        <p:spPr>
          <a:xfrm>
            <a:off x="457200" y="6356350"/>
            <a:ext cx="2133600" cy="365125"/>
          </a:xfrm>
        </p:spPr>
        <p:txBody>
          <a:bodyPr/>
          <a:lstStyle>
            <a:lvl1pPr>
              <a:defRPr>
                <a:solidFill>
                  <a:srgbClr val="000000"/>
                </a:solidFill>
                <a:latin typeface="Calibri"/>
                <a:cs typeface="Calibri"/>
              </a:defRPr>
            </a:lvl1pPr>
          </a:lstStyle>
          <a:p>
            <a:endParaRPr lang="en-US" dirty="0"/>
          </a:p>
        </p:txBody>
      </p:sp>
      <p:sp>
        <p:nvSpPr>
          <p:cNvPr id="13" name="Footer Placeholder 4"/>
          <p:cNvSpPr>
            <a:spLocks noGrp="1"/>
          </p:cNvSpPr>
          <p:nvPr>
            <p:ph type="ftr" sz="quarter" idx="11"/>
          </p:nvPr>
        </p:nvSpPr>
        <p:spPr>
          <a:xfrm>
            <a:off x="3124200" y="6356350"/>
            <a:ext cx="2895600" cy="365125"/>
          </a:xfrm>
        </p:spPr>
        <p:txBody>
          <a:bodyPr/>
          <a:lstStyle>
            <a:lvl1pPr>
              <a:defRPr>
                <a:solidFill>
                  <a:srgbClr val="000000"/>
                </a:solidFill>
                <a:latin typeface="Calibri"/>
                <a:cs typeface="Calibri"/>
              </a:defRPr>
            </a:lvl1pPr>
          </a:lstStyle>
          <a:p>
            <a:endParaRPr lang="en-US" dirty="0"/>
          </a:p>
        </p:txBody>
      </p:sp>
      <p:sp>
        <p:nvSpPr>
          <p:cNvPr id="14" name="Slide Number Placeholder 5"/>
          <p:cNvSpPr>
            <a:spLocks noGrp="1"/>
          </p:cNvSpPr>
          <p:nvPr>
            <p:ph type="sldNum" sz="quarter" idx="12"/>
          </p:nvPr>
        </p:nvSpPr>
        <p:spPr>
          <a:xfrm>
            <a:off x="6553200" y="6356350"/>
            <a:ext cx="2133600" cy="365125"/>
          </a:xfrm>
        </p:spPr>
        <p:txBody>
          <a:bodyPr/>
          <a:lstStyle>
            <a:lvl1pPr>
              <a:defRPr>
                <a:solidFill>
                  <a:srgbClr val="000000"/>
                </a:solidFill>
                <a:latin typeface="Calibri"/>
                <a:cs typeface="Calibri"/>
              </a:defRPr>
            </a:lvl1pPr>
          </a:lstStyle>
          <a:p>
            <a:fld id="{CB0272D0-1A7B-CC45-AEA1-0B43E5C2C26C}" type="slidenum">
              <a:rPr lang="en-US" smtClean="0"/>
              <a:pPr/>
              <a:t>‹#›</a:t>
            </a:fld>
            <a:endParaRPr lang="en-US" dirty="0"/>
          </a:p>
        </p:txBody>
      </p:sp>
    </p:spTree>
    <p:extLst>
      <p:ext uri="{BB962C8B-B14F-4D97-AF65-F5344CB8AC3E}">
        <p14:creationId xmlns:p14="http://schemas.microsoft.com/office/powerpoint/2010/main" val="7138394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979019"/>
          </a:xfrm>
        </p:spPr>
        <p:txBody>
          <a:bodyPr>
            <a:normAutofit/>
          </a:bodyPr>
          <a:lstStyle>
            <a:lvl1pPr algn="l">
              <a:defRPr sz="3600">
                <a:latin typeface="Calibri"/>
                <a:cs typeface="Calibri"/>
              </a:defRPr>
            </a:lvl1pPr>
          </a:lstStyle>
          <a:p>
            <a:r>
              <a:rPr lang="en-US" dirty="0"/>
              <a:t>Click to edit Master title style</a:t>
            </a:r>
          </a:p>
        </p:txBody>
      </p:sp>
      <p:sp>
        <p:nvSpPr>
          <p:cNvPr id="6" name="Date Placeholder 3"/>
          <p:cNvSpPr>
            <a:spLocks noGrp="1"/>
          </p:cNvSpPr>
          <p:nvPr>
            <p:ph type="dt" sz="half" idx="10"/>
          </p:nvPr>
        </p:nvSpPr>
        <p:spPr>
          <a:xfrm>
            <a:off x="457200" y="6356350"/>
            <a:ext cx="2133600" cy="365125"/>
          </a:xfrm>
        </p:spPr>
        <p:txBody>
          <a:bodyPr/>
          <a:lstStyle>
            <a:lvl1pPr>
              <a:defRPr>
                <a:solidFill>
                  <a:srgbClr val="000000"/>
                </a:solidFill>
                <a:latin typeface="Calibri"/>
                <a:cs typeface="Calibri"/>
              </a:defRPr>
            </a:lvl1pPr>
          </a:lstStyle>
          <a:p>
            <a:endParaRPr lang="en-US" dirty="0"/>
          </a:p>
        </p:txBody>
      </p:sp>
      <p:sp>
        <p:nvSpPr>
          <p:cNvPr id="7" name="Footer Placeholder 4"/>
          <p:cNvSpPr>
            <a:spLocks noGrp="1"/>
          </p:cNvSpPr>
          <p:nvPr>
            <p:ph type="ftr" sz="quarter" idx="11"/>
          </p:nvPr>
        </p:nvSpPr>
        <p:spPr>
          <a:xfrm>
            <a:off x="3124200" y="6356350"/>
            <a:ext cx="2895600" cy="365125"/>
          </a:xfrm>
        </p:spPr>
        <p:txBody>
          <a:bodyPr/>
          <a:lstStyle>
            <a:lvl1pPr>
              <a:defRPr>
                <a:solidFill>
                  <a:srgbClr val="000000"/>
                </a:solidFill>
                <a:latin typeface="Calibri"/>
                <a:cs typeface="Calibri"/>
              </a:defRPr>
            </a:lvl1pPr>
          </a:lstStyle>
          <a:p>
            <a:endParaRPr lang="en-US" dirty="0"/>
          </a:p>
        </p:txBody>
      </p:sp>
      <p:sp>
        <p:nvSpPr>
          <p:cNvPr id="8" name="Slide Number Placeholder 5"/>
          <p:cNvSpPr>
            <a:spLocks noGrp="1"/>
          </p:cNvSpPr>
          <p:nvPr>
            <p:ph type="sldNum" sz="quarter" idx="12"/>
          </p:nvPr>
        </p:nvSpPr>
        <p:spPr>
          <a:xfrm>
            <a:off x="6553200" y="6356350"/>
            <a:ext cx="2133600" cy="365125"/>
          </a:xfrm>
        </p:spPr>
        <p:txBody>
          <a:bodyPr/>
          <a:lstStyle>
            <a:lvl1pPr>
              <a:defRPr>
                <a:solidFill>
                  <a:srgbClr val="000000"/>
                </a:solidFill>
                <a:latin typeface="Calibri"/>
                <a:cs typeface="Calibri"/>
              </a:defRPr>
            </a:lvl1pPr>
          </a:lstStyle>
          <a:p>
            <a:fld id="{CB0272D0-1A7B-CC45-AEA1-0B43E5C2C26C}" type="slidenum">
              <a:rPr lang="en-US" smtClean="0"/>
              <a:pPr/>
              <a:t>‹#›</a:t>
            </a:fld>
            <a:endParaRPr lang="en-US" dirty="0"/>
          </a:p>
        </p:txBody>
      </p:sp>
    </p:spTree>
    <p:extLst>
      <p:ext uri="{BB962C8B-B14F-4D97-AF65-F5344CB8AC3E}">
        <p14:creationId xmlns:p14="http://schemas.microsoft.com/office/powerpoint/2010/main" val="11305720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0272D0-1A7B-CC45-AEA1-0B43E5C2C2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04446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0272D0-1A7B-CC45-AEA1-0B43E5C2C2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0084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295400"/>
            <a:ext cx="8229600" cy="1143000"/>
          </a:xfrm>
          <a:prstGeom prst="rect">
            <a:avLst/>
          </a:prstGeom>
        </p:spPr>
        <p:txBody>
          <a:bodyPr/>
          <a:lstStyle>
            <a:lvl1pPr>
              <a:defRPr>
                <a:latin typeface="Georgia" panose="02040502050405020303" pitchFamily="18" charset="0"/>
              </a:defRPr>
            </a:lvl1pPr>
          </a:lstStyle>
          <a:p>
            <a:r>
              <a:rPr lang="en-US"/>
              <a:t>Click to edit Master title style</a:t>
            </a:r>
            <a:endParaRPr lang="en-US" dirty="0"/>
          </a:p>
        </p:txBody>
      </p:sp>
      <p:sp>
        <p:nvSpPr>
          <p:cNvPr id="3" name="Content Placeholder 2"/>
          <p:cNvSpPr>
            <a:spLocks noGrp="1"/>
          </p:cNvSpPr>
          <p:nvPr>
            <p:ph sz="half" idx="1"/>
          </p:nvPr>
        </p:nvSpPr>
        <p:spPr>
          <a:xfrm>
            <a:off x="457200" y="2133600"/>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133600"/>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061910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0272D0-1A7B-CC45-AEA1-0B43E5C2C2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2995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0272D0-1A7B-CC45-AEA1-0B43E5C2C2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71791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42900" y="228600"/>
            <a:ext cx="7721600" cy="609600"/>
          </a:xfrm>
        </p:spPr>
        <p:txBody>
          <a:bodyPr/>
          <a:lstStyle/>
          <a:p>
            <a:r>
              <a:rPr lang="en-US"/>
              <a:t>Click to edit Master title style</a:t>
            </a:r>
          </a:p>
        </p:txBody>
      </p:sp>
      <p:sp>
        <p:nvSpPr>
          <p:cNvPr id="3" name="Table Placeholder 2"/>
          <p:cNvSpPr>
            <a:spLocks noGrp="1"/>
          </p:cNvSpPr>
          <p:nvPr>
            <p:ph type="tbl" idx="1"/>
          </p:nvPr>
        </p:nvSpPr>
        <p:spPr>
          <a:xfrm>
            <a:off x="228600" y="838200"/>
            <a:ext cx="8686800" cy="5638800"/>
          </a:xfrm>
        </p:spPr>
        <p:txBody>
          <a:bodyPr/>
          <a:lstStyle/>
          <a:p>
            <a:pPr lvl="0"/>
            <a:endParaRPr lang="en-US" noProof="0"/>
          </a:p>
        </p:txBody>
      </p:sp>
      <p:sp>
        <p:nvSpPr>
          <p:cNvPr id="4" name="Rectangle 6"/>
          <p:cNvSpPr>
            <a:spLocks noGrp="1" noChangeArrowheads="1"/>
          </p:cNvSpPr>
          <p:nvPr>
            <p:ph type="sldNum" sz="quarter" idx="10"/>
          </p:nvPr>
        </p:nvSpPr>
        <p:spPr>
          <a:ln/>
        </p:spPr>
        <p:txBody>
          <a:bodyPr/>
          <a:lstStyle>
            <a:lvl1pPr>
              <a:defRPr/>
            </a:lvl1pPr>
          </a:lstStyle>
          <a:p>
            <a:fld id="{3CEB459C-3FA0-4498-833A-2DFEBF7030B7}" type="slidenum">
              <a:rPr lang="en-US" altLang="en-US">
                <a:solidFill>
                  <a:prstClr val="black">
                    <a:tint val="75000"/>
                  </a:prstClr>
                </a:solidFill>
              </a:rPr>
              <a:pPr/>
              <a:t>‹#›</a:t>
            </a:fld>
            <a:endParaRPr lang="en-US" altLang="en-US">
              <a:solidFill>
                <a:prstClr val="black">
                  <a:tint val="75000"/>
                </a:prstClr>
              </a:solidFill>
            </a:endParaRPr>
          </a:p>
        </p:txBody>
      </p:sp>
      <p:sp>
        <p:nvSpPr>
          <p:cNvPr id="5" name="Rectangle 8"/>
          <p:cNvSpPr>
            <a:spLocks noGrp="1" noChangeArrowheads="1"/>
          </p:cNvSpPr>
          <p:nvPr>
            <p:ph type="dt" sz="half" idx="11"/>
          </p:nvPr>
        </p:nvSpPr>
        <p:spPr>
          <a:ln/>
        </p:spPr>
        <p:txBody>
          <a:bodyPr/>
          <a:lstStyle>
            <a:lvl1pPr>
              <a:defRPr/>
            </a:lvl1pPr>
          </a:lstStyle>
          <a:p>
            <a:pPr>
              <a:defRPr/>
            </a:pPr>
            <a:endParaRPr lang="en-US">
              <a:solidFill>
                <a:prstClr val="black">
                  <a:tint val="75000"/>
                </a:prstClr>
              </a:solidFill>
            </a:endParaRPr>
          </a:p>
        </p:txBody>
      </p:sp>
      <p:sp>
        <p:nvSpPr>
          <p:cNvPr id="6" name="Rectangle 9"/>
          <p:cNvSpPr>
            <a:spLocks noGrp="1" noChangeArrowheads="1"/>
          </p:cNvSpPr>
          <p:nvPr>
            <p:ph type="ftr" sz="quarter" idx="12"/>
          </p:nvPr>
        </p:nvSpPr>
        <p:spPr>
          <a:ln/>
        </p:spPr>
        <p:txBody>
          <a:bodyPr/>
          <a:lstStyle>
            <a:lvl1pPr>
              <a:defRPr/>
            </a:lvl1pPr>
          </a:lstStyle>
          <a:p>
            <a:pPr>
              <a:defRPr/>
            </a:pPr>
            <a:endParaRPr lang="en-US">
              <a:solidFill>
                <a:prstClr val="black">
                  <a:tint val="75000"/>
                </a:prstClr>
              </a:solidFill>
            </a:endParaRPr>
          </a:p>
        </p:txBody>
      </p:sp>
    </p:spTree>
    <p:extLst>
      <p:ext uri="{BB962C8B-B14F-4D97-AF65-F5344CB8AC3E}">
        <p14:creationId xmlns:p14="http://schemas.microsoft.com/office/powerpoint/2010/main" val="1146771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19714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229600" cy="1143000"/>
          </a:xfrm>
          <a:prstGeom prst="rect">
            <a:avLst/>
          </a:prstGeom>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63218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6172200"/>
            <a:ext cx="6096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Rectangle 2"/>
          <p:cNvSpPr/>
          <p:nvPr userDrawn="1"/>
        </p:nvSpPr>
        <p:spPr>
          <a:xfrm>
            <a:off x="8305800" y="6172200"/>
            <a:ext cx="8382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324" y="5689091"/>
            <a:ext cx="8980476" cy="940309"/>
          </a:xfrm>
          <a:prstGeom prst="rect">
            <a:avLst/>
          </a:prstGeom>
        </p:spPr>
      </p:pic>
    </p:spTree>
    <p:extLst>
      <p:ext uri="{BB962C8B-B14F-4D97-AF65-F5344CB8AC3E}">
        <p14:creationId xmlns:p14="http://schemas.microsoft.com/office/powerpoint/2010/main" val="2822830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62000" y="6400800"/>
            <a:ext cx="2133600" cy="365125"/>
          </a:xfrm>
          <a:prstGeom prst="rect">
            <a:avLst/>
          </a:prstGeom>
        </p:spPr>
        <p:txBody>
          <a:bodyPr/>
          <a:lstStyle/>
          <a:p>
            <a:fld id="{7E8E89C7-9362-4786-84E7-EA5297A7E2C2}" type="datetimeFigureOut">
              <a:rPr lang="en-US" smtClean="0">
                <a:solidFill>
                  <a:prstClr val="black"/>
                </a:solidFill>
              </a:rPr>
              <a:pPr/>
              <a:t>8/21/2018</a:t>
            </a:fld>
            <a:endParaRPr lang="en-US" dirty="0">
              <a:solidFill>
                <a:prstClr val="black"/>
              </a:solidFill>
            </a:endParaRPr>
          </a:p>
        </p:txBody>
      </p:sp>
      <p:sp>
        <p:nvSpPr>
          <p:cNvPr id="6" name="Footer Placeholder 5"/>
          <p:cNvSpPr>
            <a:spLocks noGrp="1"/>
          </p:cNvSpPr>
          <p:nvPr>
            <p:ph type="ftr" sz="quarter" idx="11"/>
          </p:nvPr>
        </p:nvSpPr>
        <p:spPr>
          <a:xfrm>
            <a:off x="6093643" y="6318643"/>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04729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E8E89C7-9362-4786-84E7-EA5297A7E2C2}" type="datetimeFigureOut">
              <a:rPr lang="en-US" smtClean="0">
                <a:solidFill>
                  <a:prstClr val="black"/>
                </a:solidFill>
              </a:rPr>
              <a:pPr/>
              <a:t>8/21/2018</a:t>
            </a:fld>
            <a:endParaRPr lang="en-US" dirty="0">
              <a:solidFill>
                <a:prstClr val="black"/>
              </a:solidFill>
            </a:endParaRPr>
          </a:p>
        </p:txBody>
      </p:sp>
      <p:sp>
        <p:nvSpPr>
          <p:cNvPr id="6" name="Footer Placeholder 5"/>
          <p:cNvSpPr>
            <a:spLocks noGrp="1"/>
          </p:cNvSpPr>
          <p:nvPr>
            <p:ph type="ftr" sz="quarter" idx="11"/>
          </p:nvPr>
        </p:nvSpPr>
        <p:spPr>
          <a:xfrm>
            <a:off x="6172200" y="640080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63257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2.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pn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image" Target="../media/image3.png"/><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514600"/>
            <a:ext cx="8229600" cy="3611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3733800" y="6400800"/>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0" y="-25924"/>
            <a:ext cx="9144000" cy="1473724"/>
          </a:xfrm>
          <a:prstGeom prst="rect">
            <a:avLst/>
          </a:prstGeom>
        </p:spPr>
      </p:pic>
      <p:pic>
        <p:nvPicPr>
          <p:cNvPr id="8" name="Picture 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1064" y="6324600"/>
            <a:ext cx="513094" cy="513094"/>
          </a:xfrm>
          <a:prstGeom prst="rect">
            <a:avLst/>
          </a:prstGeom>
        </p:spPr>
      </p:pic>
      <p:pic>
        <p:nvPicPr>
          <p:cNvPr id="9" name="Picture 8"/>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346540" y="6324600"/>
            <a:ext cx="797460" cy="533400"/>
          </a:xfrm>
          <a:prstGeom prst="rect">
            <a:avLst/>
          </a:prstGeom>
        </p:spPr>
      </p:pic>
      <p:pic>
        <p:nvPicPr>
          <p:cNvPr id="10" name="Picture 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0" y="-25924"/>
            <a:ext cx="9144000" cy="1473724"/>
          </a:xfrm>
          <a:prstGeom prst="rect">
            <a:avLst/>
          </a:prstGeom>
        </p:spPr>
      </p:pic>
      <p:pic>
        <p:nvPicPr>
          <p:cNvPr id="11" name="Picture 10"/>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1064" y="6324600"/>
            <a:ext cx="513094" cy="513094"/>
          </a:xfrm>
          <a:prstGeom prst="rect">
            <a:avLst/>
          </a:prstGeom>
        </p:spPr>
      </p:pic>
      <p:pic>
        <p:nvPicPr>
          <p:cNvPr id="12" name="Picture 11"/>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346540" y="6324600"/>
            <a:ext cx="797460" cy="533400"/>
          </a:xfrm>
          <a:prstGeom prst="rect">
            <a:avLst/>
          </a:prstGeom>
        </p:spPr>
      </p:pic>
    </p:spTree>
    <p:extLst>
      <p:ext uri="{BB962C8B-B14F-4D97-AF65-F5344CB8AC3E}">
        <p14:creationId xmlns:p14="http://schemas.microsoft.com/office/powerpoint/2010/main" val="33064579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anose="020B0604020202020204" pitchFamily="34" charset="0"/>
        <a:buChar char="•"/>
        <a:defRPr sz="2800" kern="1200">
          <a:solidFill>
            <a:schemeClr val="tx1"/>
          </a:solidFill>
          <a:latin typeface="Cambria" panose="02040503050406030204" pitchFamily="18" charset="0"/>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Cambria" panose="02040503050406030204" pitchFamily="18" charset="0"/>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Cambria" panose="02040503050406030204" pitchFamily="18" charset="0"/>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Cambria" panose="02040503050406030204" pitchFamily="18" charset="0"/>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Cambria" panose="02040503050406030204"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514600"/>
            <a:ext cx="8229600" cy="3611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3733800" y="6400800"/>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0" y="-25924"/>
            <a:ext cx="9144000" cy="1473724"/>
          </a:xfrm>
          <a:prstGeom prst="rect">
            <a:avLst/>
          </a:prstGeom>
        </p:spPr>
      </p:pic>
      <p:pic>
        <p:nvPicPr>
          <p:cNvPr id="8" name="Picture 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1064" y="6324600"/>
            <a:ext cx="513094" cy="513094"/>
          </a:xfrm>
          <a:prstGeom prst="rect">
            <a:avLst/>
          </a:prstGeom>
        </p:spPr>
      </p:pic>
      <p:pic>
        <p:nvPicPr>
          <p:cNvPr id="9" name="Picture 8"/>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346540" y="6324600"/>
            <a:ext cx="797460" cy="533400"/>
          </a:xfrm>
          <a:prstGeom prst="rect">
            <a:avLst/>
          </a:prstGeom>
        </p:spPr>
      </p:pic>
      <p:pic>
        <p:nvPicPr>
          <p:cNvPr id="10" name="Picture 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0" y="-25924"/>
            <a:ext cx="9144000" cy="1473724"/>
          </a:xfrm>
          <a:prstGeom prst="rect">
            <a:avLst/>
          </a:prstGeom>
        </p:spPr>
      </p:pic>
      <p:pic>
        <p:nvPicPr>
          <p:cNvPr id="11" name="Picture 10"/>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1064" y="6324600"/>
            <a:ext cx="513094" cy="513094"/>
          </a:xfrm>
          <a:prstGeom prst="rect">
            <a:avLst/>
          </a:prstGeom>
        </p:spPr>
      </p:pic>
      <p:pic>
        <p:nvPicPr>
          <p:cNvPr id="12" name="Picture 11"/>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346540" y="6324600"/>
            <a:ext cx="797460" cy="533400"/>
          </a:xfrm>
          <a:prstGeom prst="rect">
            <a:avLst/>
          </a:prstGeom>
        </p:spPr>
      </p:pic>
    </p:spTree>
    <p:extLst>
      <p:ext uri="{BB962C8B-B14F-4D97-AF65-F5344CB8AC3E}">
        <p14:creationId xmlns:p14="http://schemas.microsoft.com/office/powerpoint/2010/main" val="316691269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anose="020B0604020202020204" pitchFamily="34" charset="0"/>
        <a:buChar char="•"/>
        <a:defRPr sz="2800" kern="1200">
          <a:solidFill>
            <a:schemeClr val="tx1"/>
          </a:solidFill>
          <a:latin typeface="Cambria" panose="02040503050406030204" pitchFamily="18" charset="0"/>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Cambria" panose="02040503050406030204" pitchFamily="18" charset="0"/>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Cambria" panose="02040503050406030204" pitchFamily="18" charset="0"/>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Cambria" panose="02040503050406030204" pitchFamily="18" charset="0"/>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Cambria" panose="02040503050406030204"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CB0272D0-1A7B-CC45-AEA1-0B43E5C2C26C}"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51980526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3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hyperlink" Target="https://ed.gov/edfacts" TargetMode="External"/><Relationship Id="rId2" Type="http://schemas.openxmlformats.org/officeDocument/2006/relationships/notesSlide" Target="../notesSlides/notesSlide12.xml"/><Relationship Id="rId1" Type="http://schemas.openxmlformats.org/officeDocument/2006/relationships/slideLayout" Target="../slideLayouts/slideLayout32.xml"/><Relationship Id="rId4" Type="http://schemas.openxmlformats.org/officeDocument/2006/relationships/hyperlink" Target="https://edfacts.grads360.org/"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1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1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5.xml"/><Relationship Id="rId1" Type="http://schemas.openxmlformats.org/officeDocument/2006/relationships/slideLayout" Target="../slideLayouts/slideLayout1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1.xml"/><Relationship Id="rId1" Type="http://schemas.openxmlformats.org/officeDocument/2006/relationships/slideLayout" Target="../slideLayouts/slideLayout1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hyperlink" Target="https://osep.grads360.org/#program/spp-apr-resources" TargetMode="External"/><Relationship Id="rId2" Type="http://schemas.openxmlformats.org/officeDocument/2006/relationships/notesSlide" Target="../notesSlides/notesSlide37.xml"/><Relationship Id="rId1" Type="http://schemas.openxmlformats.org/officeDocument/2006/relationships/slideLayout" Target="../slideLayouts/slideLayout17.xml"/><Relationship Id="rId4" Type="http://schemas.openxmlformats.org/officeDocument/2006/relationships/hyperlink" Target="https://sites.ed.gov/idea/data/"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s://www2.ed.gov/about/inits/ed/edfacts/ed-disclosure-avoidance-overview.pdf"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2.ed.gov/programs/osepidea/618-data/collection-documentation/index.html#datadocs"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50.xml.rels><?xml version="1.0" encoding="UTF-8" standalone="yes"?>
<Relationships xmlns="http://schemas.openxmlformats.org/package/2006/relationships"><Relationship Id="rId3" Type="http://schemas.openxmlformats.org/officeDocument/2006/relationships/hyperlink" Target="https://nces.ed.gov/ccd/elsi/default.aspx?agree=0"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mailto:federalrelay@sprint.com"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hyperlink" Target="mailto:EDEN_SS@ed.gov"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3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981200"/>
            <a:ext cx="7772400" cy="1470025"/>
          </a:xfrm>
        </p:spPr>
        <p:txBody>
          <a:bodyPr/>
          <a:lstStyle/>
          <a:p>
            <a:r>
              <a:rPr lang="en-US" dirty="0"/>
              <a:t>Strengthening the Quality, Use, and Accessibility of Part B IDEA Section 618 Data</a:t>
            </a:r>
          </a:p>
        </p:txBody>
      </p:sp>
      <p:sp>
        <p:nvSpPr>
          <p:cNvPr id="3" name="Subtitle 2"/>
          <p:cNvSpPr>
            <a:spLocks noGrp="1"/>
          </p:cNvSpPr>
          <p:nvPr>
            <p:ph type="subTitle" idx="1"/>
          </p:nvPr>
        </p:nvSpPr>
        <p:spPr>
          <a:xfrm>
            <a:off x="1676400" y="4267200"/>
            <a:ext cx="6400800" cy="1676400"/>
          </a:xfrm>
        </p:spPr>
        <p:txBody>
          <a:bodyPr/>
          <a:lstStyle/>
          <a:p>
            <a:endParaRPr lang="en-US" dirty="0"/>
          </a:p>
          <a:p>
            <a:r>
              <a:rPr lang="en-US" dirty="0"/>
              <a:t>Tuesday, August 14, 2018</a:t>
            </a:r>
          </a:p>
          <a:p>
            <a:endParaRPr lang="en-US" dirty="0"/>
          </a:p>
          <a:p>
            <a:endParaRPr lang="en-US" dirty="0"/>
          </a:p>
          <a:p>
            <a:endParaRPr lang="en-US" dirty="0"/>
          </a:p>
        </p:txBody>
      </p:sp>
    </p:spTree>
    <p:extLst>
      <p:ext uri="{BB962C8B-B14F-4D97-AF65-F5344CB8AC3E}">
        <p14:creationId xmlns:p14="http://schemas.microsoft.com/office/powerpoint/2010/main" val="2129721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5E3F38DC-95D6-451E-BF77-ACC622D6C200}"/>
              </a:ext>
            </a:extLst>
          </p:cNvPr>
          <p:cNvSpPr>
            <a:spLocks noGrp="1"/>
          </p:cNvSpPr>
          <p:nvPr>
            <p:ph type="title"/>
          </p:nvPr>
        </p:nvSpPr>
        <p:spPr/>
        <p:txBody>
          <a:bodyPr>
            <a:normAutofit/>
          </a:bodyPr>
          <a:lstStyle/>
          <a:p>
            <a:r>
              <a:rPr lang="en-US" dirty="0"/>
              <a:t>IDEA DQ Review Calendar</a:t>
            </a:r>
          </a:p>
        </p:txBody>
      </p:sp>
      <p:sp>
        <p:nvSpPr>
          <p:cNvPr id="4" name="Slide Number Placeholder 3">
            <a:extLst>
              <a:ext uri="{FF2B5EF4-FFF2-40B4-BE49-F238E27FC236}">
                <a16:creationId xmlns:a16="http://schemas.microsoft.com/office/drawing/2014/main" id="{8186C56C-F9FD-44B6-BF31-C69A5EDCB154}"/>
              </a:ext>
            </a:extLst>
          </p:cNvPr>
          <p:cNvSpPr>
            <a:spLocks noGrp="1"/>
          </p:cNvSpPr>
          <p:nvPr>
            <p:ph type="sldNum" sz="quarter" idx="12"/>
          </p:nvPr>
        </p:nvSpPr>
        <p:spPr/>
        <p:txBody>
          <a:bodyPr/>
          <a:lstStyle/>
          <a:p>
            <a:fld id="{CB0272D0-1A7B-CC45-AEA1-0B43E5C2C26C}" type="slidenum">
              <a:rPr lang="en-US" smtClean="0"/>
              <a:pPr/>
              <a:t>10</a:t>
            </a:fld>
            <a:endParaRPr lang="en-US" dirty="0"/>
          </a:p>
        </p:txBody>
      </p:sp>
      <p:graphicFrame>
        <p:nvGraphicFramePr>
          <p:cNvPr id="7" name="Diagram 6">
            <a:extLst>
              <a:ext uri="{FF2B5EF4-FFF2-40B4-BE49-F238E27FC236}">
                <a16:creationId xmlns:a16="http://schemas.microsoft.com/office/drawing/2014/main" id="{BF081527-2B47-41B4-BA87-E859CB5D85B0}"/>
              </a:ext>
            </a:extLst>
          </p:cNvPr>
          <p:cNvGraphicFramePr/>
          <p:nvPr>
            <p:extLst>
              <p:ext uri="{D42A27DB-BD31-4B8C-83A1-F6EECF244321}">
                <p14:modId xmlns:p14="http://schemas.microsoft.com/office/powerpoint/2010/main" val="3429834415"/>
              </p:ext>
            </p:extLst>
          </p:nvPr>
        </p:nvGraphicFramePr>
        <p:xfrm>
          <a:off x="236668" y="1375855"/>
          <a:ext cx="8708798" cy="8402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Rounded Corners 8">
            <a:extLst>
              <a:ext uri="{FF2B5EF4-FFF2-40B4-BE49-F238E27FC236}">
                <a16:creationId xmlns:a16="http://schemas.microsoft.com/office/drawing/2014/main" id="{927115C8-FCE5-40BA-BC1C-9CFBE99D10BA}"/>
              </a:ext>
            </a:extLst>
          </p:cNvPr>
          <p:cNvSpPr/>
          <p:nvPr/>
        </p:nvSpPr>
        <p:spPr>
          <a:xfrm>
            <a:off x="373646" y="2316106"/>
            <a:ext cx="4628660" cy="441930"/>
          </a:xfrm>
          <a:prstGeom prst="roundRect">
            <a:avLst/>
          </a:prstGeom>
          <a:solidFill>
            <a:schemeClr val="accent1"/>
          </a:solidFill>
          <a:ln w="12700" cap="flat">
            <a:noFill/>
            <a:prstDash val="solid"/>
            <a:miter/>
          </a:ln>
        </p:spPr>
        <p:txBody>
          <a:bodyPr rtlCol="0" anchor="ctr"/>
          <a:lstStyle/>
          <a:p>
            <a:pPr algn="ctr" defTabSz="457200"/>
            <a:r>
              <a:rPr lang="en-US" sz="1400" b="1" dirty="0">
                <a:solidFill>
                  <a:prstClr val="white"/>
                </a:solidFill>
              </a:rPr>
              <a:t>IDEA Discipline, Exiting, Personnel</a:t>
            </a:r>
            <a:endParaRPr lang="en-US" sz="1600" b="1" dirty="0">
              <a:solidFill>
                <a:prstClr val="white"/>
              </a:solidFill>
            </a:endParaRPr>
          </a:p>
        </p:txBody>
      </p:sp>
      <p:sp>
        <p:nvSpPr>
          <p:cNvPr id="12" name="Rectangle: Rounded Corners 11">
            <a:extLst>
              <a:ext uri="{FF2B5EF4-FFF2-40B4-BE49-F238E27FC236}">
                <a16:creationId xmlns:a16="http://schemas.microsoft.com/office/drawing/2014/main" id="{16C9BA4D-C149-4ECA-86EE-22867630A82F}"/>
              </a:ext>
            </a:extLst>
          </p:cNvPr>
          <p:cNvSpPr/>
          <p:nvPr/>
        </p:nvSpPr>
        <p:spPr>
          <a:xfrm>
            <a:off x="1049150" y="5050299"/>
            <a:ext cx="1119115" cy="441930"/>
          </a:xfrm>
          <a:prstGeom prst="roundRect">
            <a:avLst/>
          </a:prstGeom>
          <a:solidFill>
            <a:schemeClr val="accent1"/>
          </a:solidFill>
          <a:ln w="12700" cap="flat">
            <a:noFill/>
            <a:prstDash val="solid"/>
            <a:miter/>
          </a:ln>
        </p:spPr>
        <p:txBody>
          <a:bodyPr rtlCol="0" anchor="ctr"/>
          <a:lstStyle/>
          <a:p>
            <a:pPr algn="ctr" defTabSz="457200">
              <a:lnSpc>
                <a:spcPct val="90000"/>
              </a:lnSpc>
            </a:pPr>
            <a:r>
              <a:rPr lang="en-US" sz="1400" b="1" dirty="0">
                <a:solidFill>
                  <a:prstClr val="white"/>
                </a:solidFill>
              </a:rPr>
              <a:t>IDEA Assessment</a:t>
            </a:r>
          </a:p>
        </p:txBody>
      </p:sp>
      <p:sp>
        <p:nvSpPr>
          <p:cNvPr id="15" name="Rectangle: Rounded Corners 14">
            <a:extLst>
              <a:ext uri="{FF2B5EF4-FFF2-40B4-BE49-F238E27FC236}">
                <a16:creationId xmlns:a16="http://schemas.microsoft.com/office/drawing/2014/main" id="{64B73051-C51A-4822-81A8-9B6002DBB806}"/>
              </a:ext>
            </a:extLst>
          </p:cNvPr>
          <p:cNvSpPr/>
          <p:nvPr/>
        </p:nvSpPr>
        <p:spPr>
          <a:xfrm>
            <a:off x="3235479" y="5050299"/>
            <a:ext cx="1119115" cy="441930"/>
          </a:xfrm>
          <a:prstGeom prst="roundRect">
            <a:avLst/>
          </a:prstGeom>
          <a:solidFill>
            <a:schemeClr val="accent1"/>
          </a:solidFill>
          <a:ln w="12700" cap="flat">
            <a:noFill/>
            <a:prstDash val="solid"/>
            <a:miter/>
          </a:ln>
        </p:spPr>
        <p:txBody>
          <a:bodyPr rtlCol="0" anchor="ctr"/>
          <a:lstStyle/>
          <a:p>
            <a:pPr algn="ctr" defTabSz="457200">
              <a:lnSpc>
                <a:spcPct val="90000"/>
              </a:lnSpc>
            </a:pPr>
            <a:r>
              <a:rPr lang="en-US" sz="1400" b="1" dirty="0">
                <a:solidFill>
                  <a:prstClr val="white"/>
                </a:solidFill>
              </a:rPr>
              <a:t>IDEA Assessment</a:t>
            </a:r>
          </a:p>
        </p:txBody>
      </p:sp>
      <p:sp>
        <p:nvSpPr>
          <p:cNvPr id="23" name="Rectangle: Rounded Corners 22">
            <a:extLst>
              <a:ext uri="{FF2B5EF4-FFF2-40B4-BE49-F238E27FC236}">
                <a16:creationId xmlns:a16="http://schemas.microsoft.com/office/drawing/2014/main" id="{854C8F19-9190-4070-AF37-AF13F7ABEF27}"/>
              </a:ext>
            </a:extLst>
          </p:cNvPr>
          <p:cNvSpPr/>
          <p:nvPr/>
        </p:nvSpPr>
        <p:spPr>
          <a:xfrm>
            <a:off x="6192169" y="2316106"/>
            <a:ext cx="1243192" cy="441930"/>
          </a:xfrm>
          <a:prstGeom prst="roundRect">
            <a:avLst/>
          </a:prstGeom>
          <a:solidFill>
            <a:schemeClr val="accent1"/>
          </a:solidFill>
          <a:ln w="12700" cap="flat">
            <a:noFill/>
            <a:prstDash val="solid"/>
            <a:miter/>
          </a:ln>
        </p:spPr>
        <p:txBody>
          <a:bodyPr rtlCol="0" anchor="ctr"/>
          <a:lstStyle/>
          <a:p>
            <a:pPr algn="ctr" defTabSz="457200"/>
            <a:r>
              <a:rPr lang="en-US" sz="1400" b="1" dirty="0">
                <a:solidFill>
                  <a:prstClr val="white"/>
                </a:solidFill>
              </a:rPr>
              <a:t>IDEA Child Count</a:t>
            </a:r>
            <a:endParaRPr lang="en-US" sz="1600" b="1" dirty="0">
              <a:solidFill>
                <a:prstClr val="white"/>
              </a:solidFill>
            </a:endParaRPr>
          </a:p>
        </p:txBody>
      </p:sp>
      <p:sp>
        <p:nvSpPr>
          <p:cNvPr id="24" name="Rectangle: Rounded Corners 23">
            <a:extLst>
              <a:ext uri="{FF2B5EF4-FFF2-40B4-BE49-F238E27FC236}">
                <a16:creationId xmlns:a16="http://schemas.microsoft.com/office/drawing/2014/main" id="{734F6573-1818-46B7-A170-A8DDD91A9659}"/>
              </a:ext>
            </a:extLst>
          </p:cNvPr>
          <p:cNvSpPr/>
          <p:nvPr/>
        </p:nvSpPr>
        <p:spPr>
          <a:xfrm>
            <a:off x="7637726" y="2316106"/>
            <a:ext cx="1243192" cy="441930"/>
          </a:xfrm>
          <a:prstGeom prst="roundRect">
            <a:avLst/>
          </a:prstGeom>
          <a:solidFill>
            <a:schemeClr val="accent1"/>
          </a:solidFill>
          <a:ln w="12700" cap="flat">
            <a:noFill/>
            <a:prstDash val="solid"/>
            <a:miter/>
          </a:ln>
        </p:spPr>
        <p:txBody>
          <a:bodyPr rtlCol="0" anchor="ctr"/>
          <a:lstStyle/>
          <a:p>
            <a:pPr algn="ctr" defTabSz="457200"/>
            <a:r>
              <a:rPr lang="en-US" sz="1400" b="1" dirty="0">
                <a:solidFill>
                  <a:prstClr val="white"/>
                </a:solidFill>
              </a:rPr>
              <a:t>IDEA MOE/CEIS</a:t>
            </a:r>
            <a:endParaRPr lang="en-US" sz="1600" b="1" dirty="0">
              <a:solidFill>
                <a:prstClr val="white"/>
              </a:solidFill>
            </a:endParaRPr>
          </a:p>
        </p:txBody>
      </p:sp>
      <p:sp>
        <p:nvSpPr>
          <p:cNvPr id="26" name="Text Placeholder 3">
            <a:extLst>
              <a:ext uri="{FF2B5EF4-FFF2-40B4-BE49-F238E27FC236}">
                <a16:creationId xmlns:a16="http://schemas.microsoft.com/office/drawing/2014/main" id="{69016AB3-111F-49EE-A8C9-8A73F9A61B35}"/>
              </a:ext>
            </a:extLst>
          </p:cNvPr>
          <p:cNvSpPr txBox="1">
            <a:spLocks/>
          </p:cNvSpPr>
          <p:nvPr/>
        </p:nvSpPr>
        <p:spPr>
          <a:xfrm>
            <a:off x="456780" y="2758036"/>
            <a:ext cx="2841811" cy="219223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Arial"/>
              <a:buNone/>
            </a:pPr>
            <a:r>
              <a:rPr lang="en-US" sz="1200" b="1" dirty="0">
                <a:solidFill>
                  <a:prstClr val="black"/>
                </a:solidFill>
              </a:rPr>
              <a:t>Discipline</a:t>
            </a:r>
          </a:p>
          <a:p>
            <a:pPr marL="168275" indent="-168275">
              <a:spcBef>
                <a:spcPts val="0"/>
              </a:spcBef>
            </a:pPr>
            <a:r>
              <a:rPr lang="en-US" sz="1200" dirty="0">
                <a:solidFill>
                  <a:prstClr val="black"/>
                </a:solidFill>
              </a:rPr>
              <a:t>005 – </a:t>
            </a:r>
            <a:r>
              <a:rPr lang="en-US" sz="1200" dirty="0" err="1">
                <a:solidFill>
                  <a:prstClr val="black"/>
                </a:solidFill>
              </a:rPr>
              <a:t>CWD</a:t>
            </a:r>
            <a:r>
              <a:rPr lang="en-US" sz="1200" dirty="0">
                <a:solidFill>
                  <a:prstClr val="black"/>
                </a:solidFill>
              </a:rPr>
              <a:t> Removal to Interim Alternative Educational Setting</a:t>
            </a:r>
          </a:p>
          <a:p>
            <a:pPr marL="168275" indent="-168275">
              <a:spcBef>
                <a:spcPts val="0"/>
              </a:spcBef>
            </a:pPr>
            <a:r>
              <a:rPr lang="en-US" sz="1200" dirty="0">
                <a:solidFill>
                  <a:prstClr val="black"/>
                </a:solidFill>
              </a:rPr>
              <a:t>006 - </a:t>
            </a:r>
            <a:r>
              <a:rPr lang="en-US" sz="1200" dirty="0" err="1">
                <a:solidFill>
                  <a:prstClr val="black"/>
                </a:solidFill>
              </a:rPr>
              <a:t>CWD</a:t>
            </a:r>
            <a:r>
              <a:rPr lang="en-US" sz="1200" dirty="0">
                <a:solidFill>
                  <a:prstClr val="black"/>
                </a:solidFill>
              </a:rPr>
              <a:t> Suspensions/Expulsions</a:t>
            </a:r>
          </a:p>
          <a:p>
            <a:pPr marL="168275" indent="-168275">
              <a:spcBef>
                <a:spcPts val="0"/>
              </a:spcBef>
            </a:pPr>
            <a:r>
              <a:rPr lang="en-US" sz="1200" dirty="0">
                <a:solidFill>
                  <a:prstClr val="black"/>
                </a:solidFill>
              </a:rPr>
              <a:t>007 – </a:t>
            </a:r>
            <a:r>
              <a:rPr lang="en-US" sz="1200" dirty="0" err="1">
                <a:solidFill>
                  <a:prstClr val="black"/>
                </a:solidFill>
              </a:rPr>
              <a:t>CWD</a:t>
            </a:r>
            <a:r>
              <a:rPr lang="en-US" sz="1200" dirty="0">
                <a:solidFill>
                  <a:prstClr val="black"/>
                </a:solidFill>
              </a:rPr>
              <a:t> Reasons for Unilateral Removal</a:t>
            </a:r>
          </a:p>
          <a:p>
            <a:pPr marL="168275" indent="-168275">
              <a:spcBef>
                <a:spcPts val="0"/>
              </a:spcBef>
            </a:pPr>
            <a:r>
              <a:rPr lang="en-US" sz="1200" dirty="0">
                <a:solidFill>
                  <a:prstClr val="black"/>
                </a:solidFill>
              </a:rPr>
              <a:t>088 – </a:t>
            </a:r>
            <a:r>
              <a:rPr lang="en-US" sz="1200" dirty="0" err="1">
                <a:solidFill>
                  <a:prstClr val="black"/>
                </a:solidFill>
              </a:rPr>
              <a:t>CWD</a:t>
            </a:r>
            <a:r>
              <a:rPr lang="en-US" sz="1200" dirty="0">
                <a:solidFill>
                  <a:prstClr val="black"/>
                </a:solidFill>
              </a:rPr>
              <a:t> Disciplinary Removals</a:t>
            </a:r>
          </a:p>
          <a:p>
            <a:pPr marL="168275" indent="-168275">
              <a:spcBef>
                <a:spcPts val="0"/>
              </a:spcBef>
            </a:pPr>
            <a:r>
              <a:rPr lang="en-US" sz="1200" dirty="0">
                <a:solidFill>
                  <a:prstClr val="black"/>
                </a:solidFill>
              </a:rPr>
              <a:t>143 – </a:t>
            </a:r>
            <a:r>
              <a:rPr lang="en-US" sz="1200" dirty="0" err="1">
                <a:solidFill>
                  <a:prstClr val="black"/>
                </a:solidFill>
              </a:rPr>
              <a:t>CWD</a:t>
            </a:r>
            <a:r>
              <a:rPr lang="en-US" sz="1200" dirty="0">
                <a:solidFill>
                  <a:prstClr val="black"/>
                </a:solidFill>
              </a:rPr>
              <a:t> Total Disciplinary Removals</a:t>
            </a:r>
          </a:p>
          <a:p>
            <a:pPr marL="168275" indent="-168275">
              <a:spcBef>
                <a:spcPts val="0"/>
              </a:spcBef>
            </a:pPr>
            <a:r>
              <a:rPr lang="en-US" sz="1200" dirty="0">
                <a:solidFill>
                  <a:prstClr val="black"/>
                </a:solidFill>
              </a:rPr>
              <a:t>144 - Educational Services During Expulsion</a:t>
            </a:r>
          </a:p>
          <a:p>
            <a:pPr marL="168275" indent="-168275">
              <a:spcBef>
                <a:spcPts val="0"/>
              </a:spcBef>
            </a:pPr>
            <a:r>
              <a:rPr lang="en-US" sz="1200" dirty="0">
                <a:solidFill>
                  <a:prstClr val="black"/>
                </a:solidFill>
              </a:rPr>
              <a:t>Part C Dispute Resolution</a:t>
            </a:r>
            <a:endParaRPr lang="ru-RU" sz="1200" dirty="0">
              <a:solidFill>
                <a:prstClr val="black"/>
              </a:solidFill>
            </a:endParaRPr>
          </a:p>
        </p:txBody>
      </p:sp>
      <p:sp>
        <p:nvSpPr>
          <p:cNvPr id="29" name="Text Placeholder 3">
            <a:extLst>
              <a:ext uri="{FF2B5EF4-FFF2-40B4-BE49-F238E27FC236}">
                <a16:creationId xmlns:a16="http://schemas.microsoft.com/office/drawing/2014/main" id="{AF227108-40B6-44C8-946E-11AAE0FA6695}"/>
              </a:ext>
            </a:extLst>
          </p:cNvPr>
          <p:cNvSpPr txBox="1">
            <a:spLocks/>
          </p:cNvSpPr>
          <p:nvPr/>
        </p:nvSpPr>
        <p:spPr>
          <a:xfrm>
            <a:off x="6054363" y="2868807"/>
            <a:ext cx="1647911" cy="19831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1450" indent="-171450">
              <a:spcBef>
                <a:spcPts val="0"/>
              </a:spcBef>
            </a:pPr>
            <a:r>
              <a:rPr lang="en-US" sz="1200" dirty="0">
                <a:solidFill>
                  <a:prstClr val="black"/>
                </a:solidFill>
              </a:rPr>
              <a:t>002 – </a:t>
            </a:r>
            <a:r>
              <a:rPr lang="en-US" sz="1200" dirty="0" err="1">
                <a:solidFill>
                  <a:prstClr val="black"/>
                </a:solidFill>
              </a:rPr>
              <a:t>CWD</a:t>
            </a:r>
            <a:r>
              <a:rPr lang="en-US" sz="1200" dirty="0">
                <a:solidFill>
                  <a:prstClr val="black"/>
                </a:solidFill>
              </a:rPr>
              <a:t> School Age</a:t>
            </a:r>
          </a:p>
          <a:p>
            <a:pPr marL="171450" indent="-171450">
              <a:spcBef>
                <a:spcPts val="0"/>
              </a:spcBef>
            </a:pPr>
            <a:r>
              <a:rPr lang="en-US" sz="1200" dirty="0">
                <a:solidFill>
                  <a:prstClr val="black"/>
                </a:solidFill>
              </a:rPr>
              <a:t>089 – </a:t>
            </a:r>
            <a:r>
              <a:rPr lang="en-US" sz="1200" dirty="0" err="1">
                <a:solidFill>
                  <a:prstClr val="black"/>
                </a:solidFill>
              </a:rPr>
              <a:t>CWD</a:t>
            </a:r>
            <a:r>
              <a:rPr lang="en-US" sz="1200" dirty="0">
                <a:solidFill>
                  <a:prstClr val="black"/>
                </a:solidFill>
              </a:rPr>
              <a:t> Early</a:t>
            </a:r>
          </a:p>
          <a:p>
            <a:pPr marL="171450" indent="-171450">
              <a:spcBef>
                <a:spcPts val="0"/>
              </a:spcBef>
            </a:pPr>
            <a:r>
              <a:rPr lang="en-US" sz="1200" dirty="0">
                <a:solidFill>
                  <a:prstClr val="black"/>
                </a:solidFill>
              </a:rPr>
              <a:t>Part C Child Count and Settings</a:t>
            </a:r>
          </a:p>
        </p:txBody>
      </p:sp>
      <p:sp>
        <p:nvSpPr>
          <p:cNvPr id="30" name="Text Placeholder 3">
            <a:extLst>
              <a:ext uri="{FF2B5EF4-FFF2-40B4-BE49-F238E27FC236}">
                <a16:creationId xmlns:a16="http://schemas.microsoft.com/office/drawing/2014/main" id="{44BD3440-0978-470A-BBD3-5174B0E4F94E}"/>
              </a:ext>
            </a:extLst>
          </p:cNvPr>
          <p:cNvSpPr txBox="1">
            <a:spLocks/>
          </p:cNvSpPr>
          <p:nvPr/>
        </p:nvSpPr>
        <p:spPr>
          <a:xfrm>
            <a:off x="990409" y="5492229"/>
            <a:ext cx="3952568" cy="98230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1450" indent="-171450">
              <a:spcBef>
                <a:spcPts val="0"/>
              </a:spcBef>
            </a:pPr>
            <a:r>
              <a:rPr lang="en-US" sz="1200" dirty="0">
                <a:solidFill>
                  <a:prstClr val="black"/>
                </a:solidFill>
              </a:rPr>
              <a:t>175: Academic Achievement in Mathematics</a:t>
            </a:r>
          </a:p>
          <a:p>
            <a:pPr marL="171450" indent="-171450">
              <a:spcBef>
                <a:spcPts val="0"/>
              </a:spcBef>
            </a:pPr>
            <a:r>
              <a:rPr lang="en-US" sz="1200" dirty="0">
                <a:solidFill>
                  <a:prstClr val="black"/>
                </a:solidFill>
              </a:rPr>
              <a:t>178: Academic Achievement in Reading (Language Arts) </a:t>
            </a:r>
          </a:p>
          <a:p>
            <a:pPr marL="171450" indent="-171450">
              <a:spcBef>
                <a:spcPts val="0"/>
              </a:spcBef>
            </a:pPr>
            <a:r>
              <a:rPr lang="en-US" sz="1200" dirty="0">
                <a:solidFill>
                  <a:prstClr val="black"/>
                </a:solidFill>
              </a:rPr>
              <a:t>185: Assessment Participation in Mathematics</a:t>
            </a:r>
          </a:p>
          <a:p>
            <a:pPr marL="171450" indent="-171450">
              <a:spcBef>
                <a:spcPts val="0"/>
              </a:spcBef>
            </a:pPr>
            <a:r>
              <a:rPr lang="en-US" sz="1200" dirty="0">
                <a:solidFill>
                  <a:prstClr val="black"/>
                </a:solidFill>
              </a:rPr>
              <a:t>188: Assessment Participation in Reading/Language Arts</a:t>
            </a:r>
          </a:p>
        </p:txBody>
      </p:sp>
      <p:sp>
        <p:nvSpPr>
          <p:cNvPr id="31" name="Text Placeholder 3">
            <a:extLst>
              <a:ext uri="{FF2B5EF4-FFF2-40B4-BE49-F238E27FC236}">
                <a16:creationId xmlns:a16="http://schemas.microsoft.com/office/drawing/2014/main" id="{34125945-A326-4DBD-9852-67BFC17E7ED5}"/>
              </a:ext>
            </a:extLst>
          </p:cNvPr>
          <p:cNvSpPr txBox="1">
            <a:spLocks/>
          </p:cNvSpPr>
          <p:nvPr/>
        </p:nvSpPr>
        <p:spPr>
          <a:xfrm>
            <a:off x="7557548" y="2758036"/>
            <a:ext cx="1489634" cy="249822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1450" indent="-171450"/>
            <a:r>
              <a:rPr lang="en-US" sz="1200" dirty="0">
                <a:solidFill>
                  <a:prstClr val="black"/>
                </a:solidFill>
              </a:rPr>
              <a:t>Maintenance of Effort Reduction (MOE) and Coordinated Early Intervening Services (</a:t>
            </a:r>
            <a:r>
              <a:rPr lang="en-US" sz="1200" dirty="0" err="1">
                <a:solidFill>
                  <a:prstClr val="black"/>
                </a:solidFill>
              </a:rPr>
              <a:t>CEIS</a:t>
            </a:r>
            <a:r>
              <a:rPr lang="en-US" sz="1200">
                <a:solidFill>
                  <a:prstClr val="black"/>
                </a:solidFill>
              </a:rPr>
              <a:t>)</a:t>
            </a:r>
            <a:endParaRPr lang="ru-RU" sz="1200" dirty="0">
              <a:solidFill>
                <a:prstClr val="black"/>
              </a:solidFill>
            </a:endParaRPr>
          </a:p>
        </p:txBody>
      </p:sp>
      <p:sp>
        <p:nvSpPr>
          <p:cNvPr id="16" name="Text Placeholder 3">
            <a:extLst>
              <a:ext uri="{FF2B5EF4-FFF2-40B4-BE49-F238E27FC236}">
                <a16:creationId xmlns:a16="http://schemas.microsoft.com/office/drawing/2014/main" id="{6AE2F5AC-1483-43A5-9534-7F4303E2EA98}"/>
              </a:ext>
            </a:extLst>
          </p:cNvPr>
          <p:cNvSpPr txBox="1">
            <a:spLocks/>
          </p:cNvSpPr>
          <p:nvPr/>
        </p:nvSpPr>
        <p:spPr>
          <a:xfrm>
            <a:off x="3089638" y="2821599"/>
            <a:ext cx="2841811" cy="219223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Arial"/>
              <a:buNone/>
            </a:pPr>
            <a:r>
              <a:rPr lang="en-US" sz="1200" b="1" dirty="0">
                <a:solidFill>
                  <a:prstClr val="black"/>
                </a:solidFill>
              </a:rPr>
              <a:t>Exiting</a:t>
            </a:r>
          </a:p>
          <a:p>
            <a:pPr marL="168275" indent="-168275">
              <a:spcBef>
                <a:spcPts val="0"/>
              </a:spcBef>
            </a:pPr>
            <a:r>
              <a:rPr lang="en-US" sz="1200" dirty="0">
                <a:solidFill>
                  <a:prstClr val="black"/>
                </a:solidFill>
              </a:rPr>
              <a:t>009 – </a:t>
            </a:r>
            <a:r>
              <a:rPr lang="en-US" sz="1200" dirty="0" err="1">
                <a:solidFill>
                  <a:prstClr val="black"/>
                </a:solidFill>
              </a:rPr>
              <a:t>CWD</a:t>
            </a:r>
            <a:r>
              <a:rPr lang="en-US" sz="1200" dirty="0">
                <a:solidFill>
                  <a:prstClr val="black"/>
                </a:solidFill>
              </a:rPr>
              <a:t> Exiting Special Education</a:t>
            </a:r>
          </a:p>
          <a:p>
            <a:pPr marL="168275" indent="-168275">
              <a:spcBef>
                <a:spcPts val="0"/>
              </a:spcBef>
            </a:pPr>
            <a:r>
              <a:rPr lang="en-US" sz="1200" dirty="0">
                <a:solidFill>
                  <a:prstClr val="black"/>
                </a:solidFill>
              </a:rPr>
              <a:t>Part C Exiting</a:t>
            </a:r>
          </a:p>
          <a:p>
            <a:pPr marL="0" indent="0">
              <a:spcBef>
                <a:spcPts val="1200"/>
              </a:spcBef>
              <a:buFont typeface="Arial"/>
              <a:buNone/>
            </a:pPr>
            <a:r>
              <a:rPr lang="en-US" sz="1200" b="1" dirty="0">
                <a:solidFill>
                  <a:prstClr val="black"/>
                </a:solidFill>
              </a:rPr>
              <a:t>Personnel</a:t>
            </a:r>
          </a:p>
          <a:p>
            <a:pPr marL="168275" indent="-168275">
              <a:spcBef>
                <a:spcPts val="0"/>
              </a:spcBef>
            </a:pPr>
            <a:r>
              <a:rPr lang="en-US" sz="1200" dirty="0">
                <a:solidFill>
                  <a:prstClr val="black"/>
                </a:solidFill>
              </a:rPr>
              <a:t>070 - Special Education Teachers (FTE)</a:t>
            </a:r>
          </a:p>
          <a:p>
            <a:pPr marL="168275" indent="-168275">
              <a:spcBef>
                <a:spcPts val="0"/>
              </a:spcBef>
            </a:pPr>
            <a:r>
              <a:rPr lang="en-US" sz="1200" dirty="0">
                <a:solidFill>
                  <a:prstClr val="black"/>
                </a:solidFill>
              </a:rPr>
              <a:t>099 - Special Education Related Services Personnel</a:t>
            </a:r>
          </a:p>
          <a:p>
            <a:pPr marL="168275" indent="-168275">
              <a:spcBef>
                <a:spcPts val="0"/>
              </a:spcBef>
            </a:pPr>
            <a:r>
              <a:rPr lang="en-US" sz="1200" dirty="0">
                <a:solidFill>
                  <a:prstClr val="black"/>
                </a:solidFill>
              </a:rPr>
              <a:t>112 - Special Education Paraprofessionals</a:t>
            </a:r>
            <a:endParaRPr lang="ru-RU" sz="1200" dirty="0">
              <a:solidFill>
                <a:prstClr val="black"/>
              </a:solidFill>
            </a:endParaRPr>
          </a:p>
        </p:txBody>
      </p:sp>
    </p:spTree>
    <p:extLst>
      <p:ext uri="{BB962C8B-B14F-4D97-AF65-F5344CB8AC3E}">
        <p14:creationId xmlns:p14="http://schemas.microsoft.com/office/powerpoint/2010/main" val="2985107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B0CEE-7A01-4759-AA2D-D80B9450C299}"/>
              </a:ext>
            </a:extLst>
          </p:cNvPr>
          <p:cNvSpPr>
            <a:spLocks noGrp="1"/>
          </p:cNvSpPr>
          <p:nvPr>
            <p:ph type="title"/>
          </p:nvPr>
        </p:nvSpPr>
        <p:spPr/>
        <p:txBody>
          <a:bodyPr/>
          <a:lstStyle/>
          <a:p>
            <a:r>
              <a:rPr lang="en-US" dirty="0"/>
              <a:t>IDEA DQ Review Calendar</a:t>
            </a:r>
          </a:p>
        </p:txBody>
      </p:sp>
      <p:sp>
        <p:nvSpPr>
          <p:cNvPr id="3" name="Content Placeholder 2">
            <a:extLst>
              <a:ext uri="{FF2B5EF4-FFF2-40B4-BE49-F238E27FC236}">
                <a16:creationId xmlns:a16="http://schemas.microsoft.com/office/drawing/2014/main" id="{60F9CFA2-C9B6-4732-BC22-CC018CCA4EF7}"/>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90F23B69-FD4B-4CB4-AC07-B23B2476C3A2}"/>
              </a:ext>
            </a:extLst>
          </p:cNvPr>
          <p:cNvSpPr>
            <a:spLocks noGrp="1"/>
          </p:cNvSpPr>
          <p:nvPr>
            <p:ph type="sldNum" sz="quarter" idx="12"/>
          </p:nvPr>
        </p:nvSpPr>
        <p:spPr/>
        <p:txBody>
          <a:bodyPr/>
          <a:lstStyle/>
          <a:p>
            <a:fld id="{CB0272D0-1A7B-CC45-AEA1-0B43E5C2C26C}" type="slidenum">
              <a:rPr lang="en-US" smtClean="0"/>
              <a:pPr/>
              <a:t>11</a:t>
            </a:fld>
            <a:endParaRPr lang="en-US" dirty="0"/>
          </a:p>
        </p:txBody>
      </p:sp>
      <p:graphicFrame>
        <p:nvGraphicFramePr>
          <p:cNvPr id="5" name="Table Placeholder 6">
            <a:extLst>
              <a:ext uri="{FF2B5EF4-FFF2-40B4-BE49-F238E27FC236}">
                <a16:creationId xmlns:a16="http://schemas.microsoft.com/office/drawing/2014/main" id="{2C90D5E1-3F5B-410D-B4D1-44E1555599FA}"/>
              </a:ext>
            </a:extLst>
          </p:cNvPr>
          <p:cNvGraphicFramePr>
            <a:graphicFrameLocks/>
          </p:cNvGraphicFramePr>
          <p:nvPr>
            <p:extLst>
              <p:ext uri="{D42A27DB-BD31-4B8C-83A1-F6EECF244321}">
                <p14:modId xmlns:p14="http://schemas.microsoft.com/office/powerpoint/2010/main" val="1404309676"/>
              </p:ext>
            </p:extLst>
          </p:nvPr>
        </p:nvGraphicFramePr>
        <p:xfrm>
          <a:off x="545951" y="1600200"/>
          <a:ext cx="8052098" cy="4249302"/>
        </p:xfrm>
        <a:graphic>
          <a:graphicData uri="http://schemas.openxmlformats.org/drawingml/2006/table">
            <a:tbl>
              <a:tblPr firstRow="1" bandRow="1">
                <a:tableStyleId>{284E427A-3D55-4303-BF80-6455036E1DE7}</a:tableStyleId>
              </a:tblPr>
              <a:tblGrid>
                <a:gridCol w="2367549">
                  <a:extLst>
                    <a:ext uri="{9D8B030D-6E8A-4147-A177-3AD203B41FA5}">
                      <a16:colId xmlns:a16="http://schemas.microsoft.com/office/drawing/2014/main" val="76459410"/>
                    </a:ext>
                  </a:extLst>
                </a:gridCol>
                <a:gridCol w="1758009">
                  <a:extLst>
                    <a:ext uri="{9D8B030D-6E8A-4147-A177-3AD203B41FA5}">
                      <a16:colId xmlns:a16="http://schemas.microsoft.com/office/drawing/2014/main" val="3091651751"/>
                    </a:ext>
                  </a:extLst>
                </a:gridCol>
                <a:gridCol w="1928112">
                  <a:extLst>
                    <a:ext uri="{9D8B030D-6E8A-4147-A177-3AD203B41FA5}">
                      <a16:colId xmlns:a16="http://schemas.microsoft.com/office/drawing/2014/main" val="3491078958"/>
                    </a:ext>
                  </a:extLst>
                </a:gridCol>
                <a:gridCol w="1998428">
                  <a:extLst>
                    <a:ext uri="{9D8B030D-6E8A-4147-A177-3AD203B41FA5}">
                      <a16:colId xmlns:a16="http://schemas.microsoft.com/office/drawing/2014/main" val="3843627525"/>
                    </a:ext>
                  </a:extLst>
                </a:gridCol>
              </a:tblGrid>
              <a:tr h="895698">
                <a:tc>
                  <a:txBody>
                    <a:bodyPr/>
                    <a:lstStyle/>
                    <a:p>
                      <a:endParaRPr lang="ru-RU" sz="24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r"/>
                      <a:r>
                        <a:rPr lang="en-US" sz="2000" b="0" dirty="0">
                          <a:solidFill>
                            <a:schemeClr val="tx1"/>
                          </a:solidFill>
                          <a:latin typeface="+mj-lt"/>
                        </a:rPr>
                        <a:t>FILE DUE DATE</a:t>
                      </a:r>
                      <a:endParaRPr lang="ru-RU" sz="2000" b="0" dirty="0">
                        <a:solidFill>
                          <a:schemeClr val="tx1"/>
                        </a:solidFill>
                        <a:latin typeface="+mj-lt"/>
                      </a:endParaRPr>
                    </a:p>
                  </a:txBody>
                  <a:tcPr marL="92013" marR="92013"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US" sz="2000" b="0" dirty="0">
                          <a:solidFill>
                            <a:schemeClr val="tx1"/>
                          </a:solidFill>
                          <a:latin typeface="+mj-lt"/>
                        </a:rPr>
                        <a:t>DQ REVIEW DELIVERY</a:t>
                      </a:r>
                      <a:endParaRPr lang="ru-RU" sz="2000" b="0" dirty="0">
                        <a:solidFill>
                          <a:schemeClr val="tx1"/>
                        </a:solidFill>
                        <a:latin typeface="+mj-lt"/>
                      </a:endParaRPr>
                    </a:p>
                  </a:txBody>
                  <a:tcPr marL="92013" marR="92013"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US" sz="2000" b="0" dirty="0">
                          <a:solidFill>
                            <a:schemeClr val="tx1"/>
                          </a:solidFill>
                          <a:latin typeface="+mj-lt"/>
                        </a:rPr>
                        <a:t>DQ RESPONSE DUE DATE</a:t>
                      </a:r>
                      <a:endParaRPr lang="ru-RU" sz="2000" b="0" dirty="0">
                        <a:solidFill>
                          <a:schemeClr val="tx1"/>
                        </a:solidFill>
                        <a:latin typeface="+mj-lt"/>
                      </a:endParaRPr>
                    </a:p>
                  </a:txBody>
                  <a:tcPr marL="92013" marR="92013"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625378934"/>
                  </a:ext>
                </a:extLst>
              </a:tr>
              <a:tr h="895698">
                <a:tc>
                  <a:txBody>
                    <a:bodyPr/>
                    <a:lstStyle/>
                    <a:p>
                      <a:r>
                        <a:rPr lang="en-US" sz="2000" b="0" kern="1200" dirty="0">
                          <a:solidFill>
                            <a:schemeClr val="bg1"/>
                          </a:solidFill>
                          <a:latin typeface="+mj-lt"/>
                          <a:ea typeface="+mn-ea"/>
                          <a:cs typeface="+mn-cs"/>
                        </a:rPr>
                        <a:t>IDEA Discipline, Exiting, and Personnel</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alpha val="95000"/>
                      </a:schemeClr>
                    </a:solidFill>
                  </a:tcPr>
                </a:tc>
                <a:tc>
                  <a:txBody>
                    <a:bodyPr/>
                    <a:lstStyle/>
                    <a:p>
                      <a:pPr marL="0" algn="r" defTabSz="914400" rtl="0" eaLnBrk="1" latinLnBrk="0" hangingPunct="1"/>
                      <a:r>
                        <a:rPr lang="en-US" sz="2000" i="0" kern="1200" dirty="0">
                          <a:solidFill>
                            <a:schemeClr val="tx1"/>
                          </a:solidFill>
                          <a:latin typeface="+mn-lt"/>
                          <a:ea typeface="+mn-ea"/>
                          <a:cs typeface="+mn-cs"/>
                        </a:rPr>
                        <a:t>1</a:t>
                      </a:r>
                      <a:r>
                        <a:rPr lang="en-US" sz="2000" i="0" kern="1200" baseline="30000" dirty="0">
                          <a:solidFill>
                            <a:schemeClr val="tx1"/>
                          </a:solidFill>
                          <a:latin typeface="+mn-lt"/>
                          <a:ea typeface="+mn-ea"/>
                          <a:cs typeface="+mn-cs"/>
                        </a:rPr>
                        <a:t>st</a:t>
                      </a:r>
                      <a:r>
                        <a:rPr lang="en-US" sz="2000" i="0" kern="1200" dirty="0">
                          <a:solidFill>
                            <a:schemeClr val="tx1"/>
                          </a:solidFill>
                          <a:latin typeface="+mn-lt"/>
                          <a:ea typeface="+mn-ea"/>
                          <a:cs typeface="+mn-cs"/>
                        </a:rPr>
                        <a:t> Wed in Nov</a:t>
                      </a:r>
                    </a:p>
                  </a:txBody>
                  <a:tcPr marL="92013" marR="92013"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alpha val="95000"/>
                      </a:schemeClr>
                    </a:solidFill>
                  </a:tcPr>
                </a:tc>
                <a:tc>
                  <a:txBody>
                    <a:bodyPr/>
                    <a:lstStyle/>
                    <a:p>
                      <a:pPr marL="0" algn="r" defTabSz="914400" rtl="0" eaLnBrk="1" latinLnBrk="0" hangingPunct="1"/>
                      <a:r>
                        <a:rPr lang="en-US" sz="2000" i="0" kern="1200" dirty="0">
                          <a:solidFill>
                            <a:schemeClr val="tx1"/>
                          </a:solidFill>
                          <a:latin typeface="+mn-lt"/>
                          <a:ea typeface="+mn-ea"/>
                          <a:cs typeface="+mn-cs"/>
                        </a:rPr>
                        <a:t>Early-Jan</a:t>
                      </a:r>
                      <a:endParaRPr lang="ru-RU" sz="2000" i="0" kern="1200" dirty="0">
                        <a:solidFill>
                          <a:schemeClr val="tx1"/>
                        </a:solidFill>
                        <a:latin typeface="+mn-lt"/>
                        <a:ea typeface="+mn-ea"/>
                        <a:cs typeface="+mn-cs"/>
                      </a:endParaRPr>
                    </a:p>
                  </a:txBody>
                  <a:tcPr marL="92013" marR="92013"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alpha val="95000"/>
                      </a:schemeClr>
                    </a:solidFill>
                  </a:tcPr>
                </a:tc>
                <a:tc>
                  <a:txBody>
                    <a:bodyPr/>
                    <a:lstStyle/>
                    <a:p>
                      <a:pPr marL="0" algn="r" defTabSz="914400" rtl="0" eaLnBrk="1" latinLnBrk="0" hangingPunct="1"/>
                      <a:r>
                        <a:rPr lang="en-US" sz="2000" i="0" kern="1200" dirty="0">
                          <a:solidFill>
                            <a:schemeClr val="tx1"/>
                          </a:solidFill>
                          <a:latin typeface="+mn-lt"/>
                          <a:ea typeface="+mn-ea"/>
                          <a:cs typeface="+mn-cs"/>
                        </a:rPr>
                        <a:t>Late-May</a:t>
                      </a:r>
                      <a:endParaRPr lang="ru-RU" sz="2000" i="0" kern="1200" dirty="0">
                        <a:solidFill>
                          <a:schemeClr val="tx1"/>
                        </a:solidFill>
                        <a:latin typeface="+mn-lt"/>
                        <a:ea typeface="+mn-ea"/>
                        <a:cs typeface="+mn-cs"/>
                      </a:endParaRPr>
                    </a:p>
                  </a:txBody>
                  <a:tcPr marL="92013" marR="92013"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alpha val="95000"/>
                      </a:schemeClr>
                    </a:solidFill>
                  </a:tcPr>
                </a:tc>
                <a:extLst>
                  <a:ext uri="{0D108BD9-81ED-4DB2-BD59-A6C34878D82A}">
                    <a16:rowId xmlns:a16="http://schemas.microsoft.com/office/drawing/2014/main" val="1756422855"/>
                  </a:ext>
                </a:extLst>
              </a:tr>
              <a:tr h="1272834">
                <a:tc>
                  <a:txBody>
                    <a:bodyPr/>
                    <a:lstStyle/>
                    <a:p>
                      <a:r>
                        <a:rPr lang="en-US" sz="2000" b="0" kern="1200" dirty="0">
                          <a:solidFill>
                            <a:schemeClr val="bg1"/>
                          </a:solidFill>
                          <a:latin typeface="+mj-lt"/>
                          <a:ea typeface="+mn-ea"/>
                          <a:cs typeface="+mn-cs"/>
                        </a:rPr>
                        <a:t>IDEA Assessment</a:t>
                      </a:r>
                      <a:endParaRPr lang="ru-RU" sz="2000" b="0" kern="1200" dirty="0">
                        <a:solidFill>
                          <a:schemeClr val="bg1"/>
                        </a:solidFill>
                        <a:latin typeface="+mj-lt"/>
                        <a:ea typeface="+mn-ea"/>
                        <a:cs typeface="+mn-cs"/>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alpha val="95000"/>
                      </a:schemeClr>
                    </a:solidFill>
                  </a:tcPr>
                </a:tc>
                <a:tc>
                  <a:txBody>
                    <a:bodyPr/>
                    <a:lstStyle/>
                    <a:p>
                      <a:pPr marL="0" algn="r" defTabSz="914400" rtl="0" eaLnBrk="1" latinLnBrk="0" hangingPunct="1"/>
                      <a:r>
                        <a:rPr lang="en-US" sz="2000" i="0" kern="1200" dirty="0">
                          <a:solidFill>
                            <a:schemeClr val="tx1"/>
                          </a:solidFill>
                          <a:latin typeface="+mn-lt"/>
                          <a:ea typeface="+mn-ea"/>
                          <a:cs typeface="+mn-cs"/>
                        </a:rPr>
                        <a:t>Wed in mid-Dec</a:t>
                      </a:r>
                    </a:p>
                  </a:txBody>
                  <a:tcPr marL="92013" marR="92013"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alpha val="95000"/>
                      </a:schemeClr>
                    </a:solidFill>
                  </a:tcPr>
                </a:tc>
                <a:tc>
                  <a:txBody>
                    <a:bodyPr/>
                    <a:lstStyle/>
                    <a:p>
                      <a:pPr marL="0" algn="r" defTabSz="914400" rtl="0" eaLnBrk="1" latinLnBrk="0" hangingPunct="1"/>
                      <a:r>
                        <a:rPr lang="en-US" sz="2000" i="0" kern="1200" dirty="0">
                          <a:solidFill>
                            <a:schemeClr val="tx1"/>
                          </a:solidFill>
                          <a:latin typeface="+mn-lt"/>
                          <a:ea typeface="+mn-ea"/>
                          <a:cs typeface="+mn-cs"/>
                        </a:rPr>
                        <a:t>Review 1  Early-Feb</a:t>
                      </a:r>
                    </a:p>
                    <a:p>
                      <a:pPr marL="0" algn="r" defTabSz="914400" rtl="0" eaLnBrk="1" latinLnBrk="0" hangingPunct="1"/>
                      <a:r>
                        <a:rPr lang="en-US" sz="2000" i="0" kern="1200" dirty="0">
                          <a:solidFill>
                            <a:schemeClr val="tx1"/>
                          </a:solidFill>
                          <a:latin typeface="+mn-lt"/>
                          <a:ea typeface="+mn-ea"/>
                          <a:cs typeface="+mn-cs"/>
                        </a:rPr>
                        <a:t>Review 2 Late- March</a:t>
                      </a:r>
                      <a:endParaRPr lang="ru-RU" sz="2000" i="0" kern="1200" dirty="0">
                        <a:solidFill>
                          <a:schemeClr val="tx1"/>
                        </a:solidFill>
                        <a:latin typeface="+mn-lt"/>
                        <a:ea typeface="+mn-ea"/>
                        <a:cs typeface="+mn-cs"/>
                      </a:endParaRPr>
                    </a:p>
                  </a:txBody>
                  <a:tcPr marL="92013" marR="92013"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alpha val="95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i="0" kern="1200" dirty="0">
                          <a:solidFill>
                            <a:schemeClr val="tx1"/>
                          </a:solidFill>
                          <a:latin typeface="+mn-lt"/>
                          <a:ea typeface="+mn-ea"/>
                          <a:cs typeface="+mn-cs"/>
                        </a:rPr>
                        <a:t>Close 2 Late-Feb</a:t>
                      </a:r>
                    </a:p>
                    <a:p>
                      <a:pPr marL="0" algn="r" defTabSz="914400" rtl="0" eaLnBrk="1" latinLnBrk="0" hangingPunct="1"/>
                      <a:r>
                        <a:rPr lang="en-US" sz="2000" i="0" kern="1200" dirty="0">
                          <a:solidFill>
                            <a:schemeClr val="tx1"/>
                          </a:solidFill>
                          <a:latin typeface="+mn-lt"/>
                          <a:ea typeface="+mn-ea"/>
                          <a:cs typeface="+mn-cs"/>
                        </a:rPr>
                        <a:t>Close 3 Mid-April </a:t>
                      </a:r>
                      <a:endParaRPr lang="ru-RU" sz="2000" i="0" kern="1200" dirty="0">
                        <a:solidFill>
                          <a:schemeClr val="tx1"/>
                        </a:solidFill>
                        <a:latin typeface="+mn-lt"/>
                        <a:ea typeface="+mn-ea"/>
                        <a:cs typeface="+mn-cs"/>
                      </a:endParaRPr>
                    </a:p>
                  </a:txBody>
                  <a:tcPr marL="92013" marR="92013"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alpha val="95000"/>
                      </a:schemeClr>
                    </a:solidFill>
                  </a:tcPr>
                </a:tc>
                <a:extLst>
                  <a:ext uri="{0D108BD9-81ED-4DB2-BD59-A6C34878D82A}">
                    <a16:rowId xmlns:a16="http://schemas.microsoft.com/office/drawing/2014/main" val="3659325650"/>
                  </a:ext>
                </a:extLst>
              </a:tr>
              <a:tr h="518562">
                <a:tc>
                  <a:txBody>
                    <a:bodyPr/>
                    <a:lstStyle/>
                    <a:p>
                      <a:r>
                        <a:rPr lang="en-US" sz="2000" b="0" kern="1200" dirty="0">
                          <a:solidFill>
                            <a:schemeClr val="bg1"/>
                          </a:solidFill>
                          <a:latin typeface="+mj-lt"/>
                          <a:ea typeface="+mn-ea"/>
                          <a:cs typeface="+mn-cs"/>
                        </a:rPr>
                        <a:t>IDEA Child Count</a:t>
                      </a:r>
                      <a:endParaRPr lang="ru-RU" sz="2000" b="0" kern="1200" dirty="0">
                        <a:solidFill>
                          <a:schemeClr val="bg1"/>
                        </a:solidFill>
                        <a:latin typeface="+mj-lt"/>
                        <a:ea typeface="+mn-ea"/>
                        <a:cs typeface="+mn-cs"/>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alpha val="95000"/>
                      </a:schemeClr>
                    </a:solidFill>
                  </a:tcPr>
                </a:tc>
                <a:tc>
                  <a:txBody>
                    <a:bodyPr/>
                    <a:lstStyle/>
                    <a:p>
                      <a:pPr marL="0" algn="r" defTabSz="914400" rtl="0" eaLnBrk="1" latinLnBrk="0" hangingPunct="1"/>
                      <a:r>
                        <a:rPr lang="en-US" sz="2000" i="0" kern="1200" dirty="0">
                          <a:solidFill>
                            <a:schemeClr val="tx1"/>
                          </a:solidFill>
                          <a:latin typeface="+mn-lt"/>
                          <a:ea typeface="+mn-ea"/>
                          <a:cs typeface="+mn-cs"/>
                        </a:rPr>
                        <a:t>1</a:t>
                      </a:r>
                      <a:r>
                        <a:rPr lang="en-US" sz="2000" i="0" kern="1200" baseline="30000" dirty="0">
                          <a:solidFill>
                            <a:schemeClr val="tx1"/>
                          </a:solidFill>
                          <a:latin typeface="+mn-lt"/>
                          <a:ea typeface="+mn-ea"/>
                          <a:cs typeface="+mn-cs"/>
                        </a:rPr>
                        <a:t>st</a:t>
                      </a:r>
                      <a:r>
                        <a:rPr lang="en-US" sz="2000" i="0" kern="1200" dirty="0">
                          <a:solidFill>
                            <a:schemeClr val="tx1"/>
                          </a:solidFill>
                          <a:latin typeface="+mn-lt"/>
                          <a:ea typeface="+mn-ea"/>
                          <a:cs typeface="+mn-cs"/>
                        </a:rPr>
                        <a:t> Wed in Apr</a:t>
                      </a:r>
                    </a:p>
                  </a:txBody>
                  <a:tcPr marL="92013" marR="92013"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alpha val="95000"/>
                      </a:schemeClr>
                    </a:solidFill>
                  </a:tcPr>
                </a:tc>
                <a:tc>
                  <a:txBody>
                    <a:bodyPr/>
                    <a:lstStyle/>
                    <a:p>
                      <a:pPr marL="0" algn="r" defTabSz="914400" rtl="0" eaLnBrk="1" latinLnBrk="0" hangingPunct="1"/>
                      <a:r>
                        <a:rPr lang="en-US" sz="2000" i="0" kern="1200" dirty="0">
                          <a:solidFill>
                            <a:schemeClr val="tx1"/>
                          </a:solidFill>
                          <a:latin typeface="+mn-lt"/>
                          <a:ea typeface="+mn-ea"/>
                          <a:cs typeface="+mn-cs"/>
                        </a:rPr>
                        <a:t>Early-June</a:t>
                      </a:r>
                      <a:endParaRPr lang="ru-RU" sz="2000" i="0" kern="1200" dirty="0">
                        <a:solidFill>
                          <a:schemeClr val="tx1"/>
                        </a:solidFill>
                        <a:latin typeface="+mn-lt"/>
                        <a:ea typeface="+mn-ea"/>
                        <a:cs typeface="+mn-cs"/>
                      </a:endParaRPr>
                    </a:p>
                  </a:txBody>
                  <a:tcPr marL="92013" marR="92013"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alpha val="95000"/>
                      </a:schemeClr>
                    </a:solidFill>
                  </a:tcPr>
                </a:tc>
                <a:tc>
                  <a:txBody>
                    <a:bodyPr/>
                    <a:lstStyle/>
                    <a:p>
                      <a:pPr marL="0" algn="r" defTabSz="914400" rtl="0" eaLnBrk="1" latinLnBrk="0" hangingPunct="1"/>
                      <a:r>
                        <a:rPr lang="en-US" sz="2000" i="0" kern="1200" dirty="0">
                          <a:solidFill>
                            <a:schemeClr val="tx1"/>
                          </a:solidFill>
                          <a:latin typeface="+mn-lt"/>
                          <a:ea typeface="+mn-ea"/>
                          <a:cs typeface="+mn-cs"/>
                        </a:rPr>
                        <a:t>Mid-July</a:t>
                      </a:r>
                      <a:endParaRPr lang="ru-RU" sz="2000" i="0" kern="1200" dirty="0">
                        <a:solidFill>
                          <a:schemeClr val="tx1"/>
                        </a:solidFill>
                        <a:latin typeface="+mn-lt"/>
                        <a:ea typeface="+mn-ea"/>
                        <a:cs typeface="+mn-cs"/>
                      </a:endParaRPr>
                    </a:p>
                  </a:txBody>
                  <a:tcPr marL="92013" marR="92013"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alpha val="95000"/>
                      </a:schemeClr>
                    </a:solidFill>
                  </a:tcPr>
                </a:tc>
                <a:extLst>
                  <a:ext uri="{0D108BD9-81ED-4DB2-BD59-A6C34878D82A}">
                    <a16:rowId xmlns:a16="http://schemas.microsoft.com/office/drawing/2014/main" val="193647196"/>
                  </a:ext>
                </a:extLst>
              </a:tr>
              <a:tr h="5185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kern="1200" dirty="0">
                          <a:solidFill>
                            <a:schemeClr val="bg1"/>
                          </a:solidFill>
                          <a:latin typeface="+mj-lt"/>
                          <a:ea typeface="+mn-ea"/>
                          <a:cs typeface="+mn-cs"/>
                        </a:rPr>
                        <a:t>IDEA MOE/CEIS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r" defTabSz="914400" rtl="0" eaLnBrk="1" latinLnBrk="0" hangingPunct="1"/>
                      <a:r>
                        <a:rPr lang="en-US" sz="2000" i="0" kern="1200" dirty="0">
                          <a:solidFill>
                            <a:schemeClr val="tx1"/>
                          </a:solidFill>
                          <a:latin typeface="+mn-lt"/>
                          <a:ea typeface="+mn-ea"/>
                          <a:cs typeface="+mn-cs"/>
                        </a:rPr>
                        <a:t>1</a:t>
                      </a:r>
                      <a:r>
                        <a:rPr lang="en-US" sz="2000" i="0" kern="1200" baseline="30000" dirty="0">
                          <a:solidFill>
                            <a:schemeClr val="tx1"/>
                          </a:solidFill>
                          <a:latin typeface="+mn-lt"/>
                          <a:ea typeface="+mn-ea"/>
                          <a:cs typeface="+mn-cs"/>
                        </a:rPr>
                        <a:t>st</a:t>
                      </a:r>
                      <a:r>
                        <a:rPr lang="en-US" sz="2000" i="0" kern="1200" dirty="0">
                          <a:solidFill>
                            <a:schemeClr val="tx1"/>
                          </a:solidFill>
                          <a:latin typeface="+mn-lt"/>
                          <a:ea typeface="+mn-ea"/>
                          <a:cs typeface="+mn-cs"/>
                        </a:rPr>
                        <a:t> Wed in May</a:t>
                      </a:r>
                    </a:p>
                  </a:txBody>
                  <a:tcPr marL="92013" marR="92013"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r" defTabSz="914400" rtl="0" eaLnBrk="1" latinLnBrk="0" hangingPunct="1"/>
                      <a:r>
                        <a:rPr lang="en-US" sz="2000" i="0" kern="1200" dirty="0">
                          <a:solidFill>
                            <a:schemeClr val="tx1"/>
                          </a:solidFill>
                          <a:latin typeface="+mn-lt"/>
                          <a:ea typeface="+mn-ea"/>
                          <a:cs typeface="+mn-cs"/>
                        </a:rPr>
                        <a:t>Mid-July</a:t>
                      </a:r>
                      <a:endParaRPr lang="ru-RU" sz="2000" i="0" kern="1200" dirty="0">
                        <a:solidFill>
                          <a:schemeClr val="tx1"/>
                        </a:solidFill>
                        <a:latin typeface="+mn-lt"/>
                        <a:ea typeface="+mn-ea"/>
                        <a:cs typeface="+mn-cs"/>
                      </a:endParaRPr>
                    </a:p>
                  </a:txBody>
                  <a:tcPr marL="92013" marR="92013"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r" defTabSz="914400" rtl="0" eaLnBrk="1" latinLnBrk="0" hangingPunct="1"/>
                      <a:r>
                        <a:rPr lang="en-US" sz="2000" i="0" kern="1200" dirty="0">
                          <a:solidFill>
                            <a:schemeClr val="tx1"/>
                          </a:solidFill>
                          <a:latin typeface="+mn-lt"/>
                          <a:ea typeface="+mn-ea"/>
                          <a:cs typeface="+mn-cs"/>
                        </a:rPr>
                        <a:t>Late-August</a:t>
                      </a:r>
                      <a:endParaRPr lang="ru-RU" sz="2000" i="0" kern="1200" dirty="0">
                        <a:solidFill>
                          <a:schemeClr val="tx1"/>
                        </a:solidFill>
                        <a:latin typeface="+mn-lt"/>
                        <a:ea typeface="+mn-ea"/>
                        <a:cs typeface="+mn-cs"/>
                      </a:endParaRPr>
                    </a:p>
                  </a:txBody>
                  <a:tcPr marL="92013" marR="92013"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42516554"/>
                  </a:ext>
                </a:extLst>
              </a:tr>
            </a:tbl>
          </a:graphicData>
        </a:graphic>
      </p:graphicFrame>
    </p:spTree>
    <p:extLst>
      <p:ext uri="{BB962C8B-B14F-4D97-AF65-F5344CB8AC3E}">
        <p14:creationId xmlns:p14="http://schemas.microsoft.com/office/powerpoint/2010/main" val="3990523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ED</a:t>
            </a:r>
            <a:r>
              <a:rPr lang="en-US" i="1" dirty="0"/>
              <a:t>Facts </a:t>
            </a:r>
            <a:r>
              <a:rPr lang="en-US" dirty="0"/>
              <a:t>Websites</a:t>
            </a:r>
          </a:p>
        </p:txBody>
      </p:sp>
      <p:sp>
        <p:nvSpPr>
          <p:cNvPr id="3" name="Content Placeholder 2"/>
          <p:cNvSpPr>
            <a:spLocks noGrp="1"/>
          </p:cNvSpPr>
          <p:nvPr>
            <p:ph idx="1"/>
          </p:nvPr>
        </p:nvSpPr>
        <p:spPr/>
        <p:txBody>
          <a:bodyPr/>
          <a:lstStyle/>
          <a:p>
            <a:r>
              <a:rPr lang="en-US" dirty="0"/>
              <a:t>ED</a:t>
            </a:r>
            <a:r>
              <a:rPr lang="en-US" i="1" dirty="0"/>
              <a:t>Facts</a:t>
            </a:r>
            <a:r>
              <a:rPr lang="en-US" dirty="0"/>
              <a:t> Initiative website</a:t>
            </a:r>
          </a:p>
          <a:p>
            <a:pPr lvl="1"/>
            <a:r>
              <a:rPr lang="en-US" dirty="0">
                <a:hlinkClick r:id="rId3"/>
              </a:rPr>
              <a:t>https://ed.gov/edfacts</a:t>
            </a:r>
            <a:endParaRPr lang="en-US" dirty="0"/>
          </a:p>
          <a:p>
            <a:pPr lvl="1"/>
            <a:r>
              <a:rPr lang="en-US" dirty="0"/>
              <a:t>Documentation</a:t>
            </a:r>
          </a:p>
          <a:p>
            <a:pPr lvl="1"/>
            <a:r>
              <a:rPr lang="en-US" dirty="0"/>
              <a:t>LEA and School public data files</a:t>
            </a:r>
          </a:p>
          <a:p>
            <a:r>
              <a:rPr lang="en-US" dirty="0"/>
              <a:t>ED</a:t>
            </a:r>
            <a:r>
              <a:rPr lang="en-US" i="1" dirty="0"/>
              <a:t>Facts </a:t>
            </a:r>
            <a:r>
              <a:rPr lang="en-US"/>
              <a:t>Community Site</a:t>
            </a:r>
            <a:endParaRPr lang="en-US" dirty="0"/>
          </a:p>
          <a:p>
            <a:pPr lvl="1"/>
            <a:r>
              <a:rPr lang="en-US" dirty="0">
                <a:hlinkClick r:id="rId4"/>
              </a:rPr>
              <a:t>https://edfacts.grads360.org</a:t>
            </a:r>
            <a:r>
              <a:rPr lang="en-US" dirty="0"/>
              <a:t> </a:t>
            </a:r>
          </a:p>
          <a:p>
            <a:pPr lvl="1"/>
            <a:r>
              <a:rPr lang="en-US" dirty="0"/>
              <a:t>PSC Resources</a:t>
            </a:r>
          </a:p>
        </p:txBody>
      </p:sp>
      <p:sp>
        <p:nvSpPr>
          <p:cNvPr id="4" name="Slide Number Placeholder 3"/>
          <p:cNvSpPr>
            <a:spLocks noGrp="1"/>
          </p:cNvSpPr>
          <p:nvPr>
            <p:ph type="sldNum" sz="quarter" idx="12"/>
          </p:nvPr>
        </p:nvSpPr>
        <p:spPr/>
        <p:txBody>
          <a:bodyPr/>
          <a:lstStyle/>
          <a:p>
            <a:fld id="{CB0272D0-1A7B-CC45-AEA1-0B43E5C2C26C}" type="slidenum">
              <a:rPr lang="en-US" smtClean="0"/>
              <a:pPr/>
              <a:t>12</a:t>
            </a:fld>
            <a:endParaRPr lang="en-US" dirty="0"/>
          </a:p>
        </p:txBody>
      </p:sp>
    </p:spTree>
    <p:extLst>
      <p:ext uri="{BB962C8B-B14F-4D97-AF65-F5344CB8AC3E}">
        <p14:creationId xmlns:p14="http://schemas.microsoft.com/office/powerpoint/2010/main" val="3008502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Reporting zero counts</a:t>
            </a:r>
          </a:p>
          <a:p>
            <a:pPr lvl="1"/>
            <a:r>
              <a:rPr lang="en-US" dirty="0"/>
              <a:t>Zero counts are required for State level data submissions</a:t>
            </a:r>
          </a:p>
          <a:p>
            <a:pPr lvl="1"/>
            <a:r>
              <a:rPr lang="en-US" dirty="0"/>
              <a:t>However, if your state does not use a permitted value/ data element, do not report a zero and do not use that permitted value in the file. </a:t>
            </a:r>
          </a:p>
        </p:txBody>
      </p:sp>
      <p:sp>
        <p:nvSpPr>
          <p:cNvPr id="2" name="Title 1"/>
          <p:cNvSpPr>
            <a:spLocks noGrp="1"/>
          </p:cNvSpPr>
          <p:nvPr>
            <p:ph type="title"/>
          </p:nvPr>
        </p:nvSpPr>
        <p:spPr/>
        <p:txBody>
          <a:bodyPr>
            <a:noAutofit/>
          </a:bodyPr>
          <a:lstStyle/>
          <a:p>
            <a:r>
              <a:rPr lang="en-US" sz="3200" b="1" dirty="0"/>
              <a:t>IDEA Section 618 Data Quality Challenges</a:t>
            </a:r>
          </a:p>
        </p:txBody>
      </p:sp>
    </p:spTree>
    <p:extLst>
      <p:ext uri="{BB962C8B-B14F-4D97-AF65-F5344CB8AC3E}">
        <p14:creationId xmlns:p14="http://schemas.microsoft.com/office/powerpoint/2010/main" val="236590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Aligning to metadata</a:t>
            </a:r>
          </a:p>
          <a:p>
            <a:pPr lvl="1"/>
            <a:r>
              <a:rPr lang="en-US" dirty="0"/>
              <a:t>The responses to the metadata surveys and the permitted values reported in the data file must align. </a:t>
            </a:r>
          </a:p>
          <a:p>
            <a:pPr lvl="1"/>
            <a:r>
              <a:rPr lang="en-US" dirty="0"/>
              <a:t>Metadata surveys: </a:t>
            </a:r>
          </a:p>
          <a:p>
            <a:pPr lvl="2"/>
            <a:r>
              <a:rPr lang="en-US" dirty="0"/>
              <a:t>EMAPS State Supplementary Survey – IDEA (SSS-IDEA) </a:t>
            </a:r>
          </a:p>
          <a:p>
            <a:pPr lvl="2"/>
            <a:r>
              <a:rPr lang="en-US" dirty="0"/>
              <a:t>EMAPS Assessment Metadata Survey</a:t>
            </a:r>
          </a:p>
        </p:txBody>
      </p:sp>
      <p:sp>
        <p:nvSpPr>
          <p:cNvPr id="2" name="Title 1"/>
          <p:cNvSpPr>
            <a:spLocks noGrp="1"/>
          </p:cNvSpPr>
          <p:nvPr>
            <p:ph type="title"/>
          </p:nvPr>
        </p:nvSpPr>
        <p:spPr/>
        <p:txBody>
          <a:bodyPr>
            <a:noAutofit/>
          </a:bodyPr>
          <a:lstStyle/>
          <a:p>
            <a:r>
              <a:rPr lang="en-US" sz="3200" b="1" dirty="0"/>
              <a:t>IDEA Section 618 Data Quality Challenges</a:t>
            </a:r>
          </a:p>
        </p:txBody>
      </p:sp>
    </p:spTree>
    <p:extLst>
      <p:ext uri="{BB962C8B-B14F-4D97-AF65-F5344CB8AC3E}">
        <p14:creationId xmlns:p14="http://schemas.microsoft.com/office/powerpoint/2010/main" val="3288271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133600"/>
            <a:ext cx="7772400" cy="3635375"/>
          </a:xfrm>
        </p:spPr>
        <p:txBody>
          <a:bodyPr>
            <a:normAutofit/>
          </a:bodyPr>
          <a:lstStyle/>
          <a:p>
            <a:pPr algn="ctr"/>
            <a:r>
              <a:rPr lang="en-US" dirty="0"/>
              <a:t>Discussion</a:t>
            </a:r>
            <a:br>
              <a:rPr lang="en-US" dirty="0"/>
            </a:br>
            <a:br>
              <a:rPr lang="en-US" dirty="0"/>
            </a:br>
            <a:r>
              <a:rPr lang="en-US" dirty="0"/>
              <a:t>How can osep help states address IDEA section 618 data quality challenges? </a:t>
            </a:r>
          </a:p>
        </p:txBody>
      </p:sp>
    </p:spTree>
    <p:extLst>
      <p:ext uri="{BB962C8B-B14F-4D97-AF65-F5344CB8AC3E}">
        <p14:creationId xmlns:p14="http://schemas.microsoft.com/office/powerpoint/2010/main" val="334154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t>DISCUSSION</a:t>
            </a:r>
          </a:p>
        </p:txBody>
      </p:sp>
      <p:sp>
        <p:nvSpPr>
          <p:cNvPr id="3" name="Content Placeholder 2"/>
          <p:cNvSpPr>
            <a:spLocks noGrp="1"/>
          </p:cNvSpPr>
          <p:nvPr>
            <p:ph idx="1"/>
          </p:nvPr>
        </p:nvSpPr>
        <p:spPr/>
        <p:txBody>
          <a:bodyPr/>
          <a:lstStyle/>
          <a:p>
            <a:pPr marL="0" indent="0" algn="ctr">
              <a:buNone/>
            </a:pPr>
            <a:endParaRPr lang="en-US" sz="4000" cap="all" dirty="0">
              <a:solidFill>
                <a:prstClr val="black"/>
              </a:solidFill>
              <a:ea typeface="+mj-ea"/>
              <a:cs typeface="+mj-cs"/>
            </a:endParaRPr>
          </a:p>
          <a:p>
            <a:pPr marL="0" indent="0" algn="ctr">
              <a:buNone/>
            </a:pPr>
            <a:r>
              <a:rPr lang="en-US" sz="4000" cap="all" dirty="0">
                <a:solidFill>
                  <a:prstClr val="black"/>
                </a:solidFill>
                <a:ea typeface="+mj-ea"/>
                <a:cs typeface="+mj-cs"/>
              </a:rPr>
              <a:t>how DO you verify the quality of the IDEA 618 data before submitting to </a:t>
            </a:r>
            <a:r>
              <a:rPr lang="en-US" sz="4000" cap="all" dirty="0" err="1">
                <a:solidFill>
                  <a:prstClr val="black"/>
                </a:solidFill>
                <a:ea typeface="+mj-ea"/>
                <a:cs typeface="+mj-cs"/>
              </a:rPr>
              <a:t>ED</a:t>
            </a:r>
            <a:r>
              <a:rPr lang="en-US" sz="4000" i="1" cap="all" dirty="0" err="1">
                <a:solidFill>
                  <a:prstClr val="black"/>
                </a:solidFill>
                <a:ea typeface="+mj-ea"/>
                <a:cs typeface="+mj-cs"/>
              </a:rPr>
              <a:t>Facts</a:t>
            </a:r>
            <a:r>
              <a:rPr lang="en-US" sz="4000" cap="all" dirty="0">
                <a:solidFill>
                  <a:prstClr val="black"/>
                </a:solidFill>
                <a:ea typeface="+mj-ea"/>
                <a:cs typeface="+mj-cs"/>
              </a:rPr>
              <a:t>? </a:t>
            </a:r>
            <a:endParaRPr lang="en-US" dirty="0"/>
          </a:p>
        </p:txBody>
      </p:sp>
      <p:sp>
        <p:nvSpPr>
          <p:cNvPr id="4" name="Slide Number Placeholder 3"/>
          <p:cNvSpPr>
            <a:spLocks noGrp="1"/>
          </p:cNvSpPr>
          <p:nvPr>
            <p:ph type="sldNum" sz="quarter" idx="12"/>
          </p:nvPr>
        </p:nvSpPr>
        <p:spPr/>
        <p:txBody>
          <a:bodyPr/>
          <a:lstStyle/>
          <a:p>
            <a:fld id="{CB0272D0-1A7B-CC45-AEA1-0B43E5C2C26C}" type="slidenum">
              <a:rPr lang="en-US" smtClean="0"/>
              <a:pPr/>
              <a:t>16</a:t>
            </a:fld>
            <a:endParaRPr lang="en-US" dirty="0"/>
          </a:p>
        </p:txBody>
      </p:sp>
    </p:spTree>
    <p:extLst>
      <p:ext uri="{BB962C8B-B14F-4D97-AF65-F5344CB8AC3E}">
        <p14:creationId xmlns:p14="http://schemas.microsoft.com/office/powerpoint/2010/main" val="3014261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73392-9A5F-4550-8723-2AFDC8EB7EF0}"/>
              </a:ext>
            </a:extLst>
          </p:cNvPr>
          <p:cNvSpPr>
            <a:spLocks noGrp="1"/>
          </p:cNvSpPr>
          <p:nvPr>
            <p:ph type="title"/>
          </p:nvPr>
        </p:nvSpPr>
        <p:spPr/>
        <p:txBody>
          <a:bodyPr/>
          <a:lstStyle/>
          <a:p>
            <a:r>
              <a:rPr lang="en-US"/>
              <a:t>State Data Quality Checks</a:t>
            </a:r>
            <a:endParaRPr lang="en-US" dirty="0"/>
          </a:p>
        </p:txBody>
      </p:sp>
      <p:sp>
        <p:nvSpPr>
          <p:cNvPr id="6" name="Rectangle 1">
            <a:extLst>
              <a:ext uri="{FF2B5EF4-FFF2-40B4-BE49-F238E27FC236}">
                <a16:creationId xmlns:a16="http://schemas.microsoft.com/office/drawing/2014/main" id="{9166FCEA-F611-493F-9FB2-47F9F6F8E62D}"/>
              </a:ext>
            </a:extLst>
          </p:cNvPr>
          <p:cNvSpPr>
            <a:spLocks noGrp="1" noChangeArrowheads="1"/>
          </p:cNvSpPr>
          <p:nvPr>
            <p:ph idx="1"/>
          </p:nvPr>
        </p:nvSpPr>
        <p:spPr/>
        <p:txBody>
          <a:bodyPr/>
          <a:lstStyle/>
          <a:p>
            <a:r>
              <a:rPr lang="en-US" altLang="en-US" dirty="0"/>
              <a:t>How do verify your data after it is submitted to </a:t>
            </a:r>
            <a:r>
              <a:rPr lang="en-US" altLang="en-US" dirty="0" err="1"/>
              <a:t>ESS</a:t>
            </a:r>
            <a:r>
              <a:rPr lang="en-US" altLang="en-US" dirty="0"/>
              <a:t>?</a:t>
            </a:r>
          </a:p>
          <a:p>
            <a:pPr lvl="0"/>
            <a:r>
              <a:rPr lang="en-US" altLang="en-US" dirty="0"/>
              <a:t>What data quality verification steps do you follow?</a:t>
            </a:r>
          </a:p>
          <a:p>
            <a:pPr lvl="0"/>
            <a:r>
              <a:rPr lang="en-US" altLang="en-US" dirty="0"/>
              <a:t>Do you use ERS reports? Which ones?</a:t>
            </a:r>
          </a:p>
          <a:p>
            <a:pPr lvl="0"/>
            <a:r>
              <a:rPr lang="en-US" altLang="en-US" dirty="0"/>
              <a:t>Have you built your own reports?</a:t>
            </a:r>
          </a:p>
        </p:txBody>
      </p:sp>
      <p:sp>
        <p:nvSpPr>
          <p:cNvPr id="4" name="Footer Placeholder 3">
            <a:extLst>
              <a:ext uri="{FF2B5EF4-FFF2-40B4-BE49-F238E27FC236}">
                <a16:creationId xmlns:a16="http://schemas.microsoft.com/office/drawing/2014/main" id="{B2F3EC0F-341D-4ACE-814E-899A9D0EA2B1}"/>
              </a:ext>
            </a:extLst>
          </p:cNvPr>
          <p:cNvSpPr>
            <a:spLocks noGrp="1"/>
          </p:cNvSpPr>
          <p:nvPr>
            <p:ph type="ftr" sz="quarter" idx="10"/>
          </p:nvPr>
        </p:nvSpPr>
        <p:spPr/>
        <p:txBody>
          <a:bodyPr/>
          <a:lstStyle/>
          <a:p>
            <a:r>
              <a:rPr lang="en-US"/>
              <a:t>AEM | ETSS II</a:t>
            </a:r>
            <a:endParaRPr lang="en-US" dirty="0"/>
          </a:p>
        </p:txBody>
      </p:sp>
      <p:sp>
        <p:nvSpPr>
          <p:cNvPr id="5" name="Slide Number Placeholder 4">
            <a:extLst>
              <a:ext uri="{FF2B5EF4-FFF2-40B4-BE49-F238E27FC236}">
                <a16:creationId xmlns:a16="http://schemas.microsoft.com/office/drawing/2014/main" id="{D37312E9-4196-4ED7-9555-5749D99F7A26}"/>
              </a:ext>
            </a:extLst>
          </p:cNvPr>
          <p:cNvSpPr>
            <a:spLocks noGrp="1"/>
          </p:cNvSpPr>
          <p:nvPr>
            <p:ph type="sldNum" sz="quarter" idx="11"/>
          </p:nvPr>
        </p:nvSpPr>
        <p:spPr/>
        <p:txBody>
          <a:bodyPr/>
          <a:lstStyle/>
          <a:p>
            <a:r>
              <a:rPr lang="en-US"/>
              <a:t>Slide </a:t>
            </a:r>
            <a:fld id="{70068531-D017-44BD-B054-74A29B8EFD39}" type="slidenum">
              <a:rPr lang="en-US" smtClean="0"/>
              <a:pPr/>
              <a:t>17</a:t>
            </a:fld>
            <a:endParaRPr lang="en-US" dirty="0"/>
          </a:p>
        </p:txBody>
      </p:sp>
    </p:spTree>
    <p:extLst>
      <p:ext uri="{BB962C8B-B14F-4D97-AF65-F5344CB8AC3E}">
        <p14:creationId xmlns:p14="http://schemas.microsoft.com/office/powerpoint/2010/main" val="192210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057400"/>
            <a:ext cx="7772400" cy="3711575"/>
          </a:xfrm>
        </p:spPr>
        <p:txBody>
          <a:bodyPr/>
          <a:lstStyle/>
          <a:p>
            <a:pPr algn="ctr"/>
            <a:r>
              <a:rPr lang="en-US" dirty="0"/>
              <a:t>Data Use, Publication, and Analysis: </a:t>
            </a:r>
            <a:br>
              <a:rPr lang="en-US" dirty="0"/>
            </a:br>
            <a:br>
              <a:rPr lang="en-US" dirty="0"/>
            </a:br>
            <a:r>
              <a:rPr lang="en-US" dirty="0"/>
              <a:t>APR, Matrix, &amp; Determinations</a:t>
            </a:r>
          </a:p>
        </p:txBody>
      </p:sp>
    </p:spTree>
    <p:extLst>
      <p:ext uri="{BB962C8B-B14F-4D97-AF65-F5344CB8AC3E}">
        <p14:creationId xmlns:p14="http://schemas.microsoft.com/office/powerpoint/2010/main" val="491239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sz="3200" dirty="0"/>
              <a:t>How the 618 Data Are Used in the APR, Accountability Matrix, and Determinations</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444713"/>
            <a:ext cx="5816600" cy="512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46" t="23385" r="62230" b="27931"/>
          <a:stretch/>
        </p:blipFill>
        <p:spPr bwMode="auto">
          <a:xfrm rot="267053">
            <a:off x="5116148" y="2616736"/>
            <a:ext cx="4564887" cy="338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2757" y="3124200"/>
            <a:ext cx="4541837" cy="531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2335176"/>
            <a:ext cx="4333875" cy="5230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7422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a:t>Meredith Miceli, OSEP, Research to Practice Division</a:t>
            </a:r>
          </a:p>
          <a:p>
            <a:r>
              <a:rPr lang="en-US" dirty="0"/>
              <a:t>Amanda Hoffman, OSEP Research to Practice Division</a:t>
            </a:r>
          </a:p>
          <a:p>
            <a:r>
              <a:rPr lang="en-US" dirty="0"/>
              <a:t>Becca Smith, OSEP, Research to Practice Division</a:t>
            </a:r>
          </a:p>
          <a:p>
            <a:r>
              <a:rPr lang="en-US" dirty="0"/>
              <a:t>Amy Bae, OSEP, Monitoring and State Improvement Planning Division</a:t>
            </a:r>
          </a:p>
          <a:p>
            <a:r>
              <a:rPr lang="en-US" dirty="0"/>
              <a:t>Liz Fening, NCES, Elementary Secondary Branch/ </a:t>
            </a:r>
            <a:r>
              <a:rPr lang="en-US" dirty="0" err="1"/>
              <a:t>ED</a:t>
            </a:r>
            <a:r>
              <a:rPr lang="en-US" i="1" dirty="0" err="1"/>
              <a:t>Facts</a:t>
            </a:r>
            <a:endParaRPr lang="en-US" i="1" dirty="0"/>
          </a:p>
          <a:p>
            <a:r>
              <a:rPr lang="en-US" dirty="0"/>
              <a:t>Julia Redmon, AEM Corporation, </a:t>
            </a:r>
            <a:r>
              <a:rPr lang="en-US" dirty="0" err="1"/>
              <a:t>EDFacts</a:t>
            </a:r>
            <a:r>
              <a:rPr lang="en-US" dirty="0"/>
              <a:t> Technology and Support Services II (ETSS)</a:t>
            </a:r>
            <a:endParaRPr lang="en-US" i="1" dirty="0"/>
          </a:p>
        </p:txBody>
      </p:sp>
      <p:sp>
        <p:nvSpPr>
          <p:cNvPr id="3" name="Title 2"/>
          <p:cNvSpPr>
            <a:spLocks noGrp="1"/>
          </p:cNvSpPr>
          <p:nvPr>
            <p:ph type="title"/>
          </p:nvPr>
        </p:nvSpPr>
        <p:spPr/>
        <p:txBody>
          <a:bodyPr/>
          <a:lstStyle/>
          <a:p>
            <a:r>
              <a:rPr lang="en-US" dirty="0"/>
              <a:t>Presenters</a:t>
            </a:r>
          </a:p>
        </p:txBody>
      </p:sp>
    </p:spTree>
    <p:extLst>
      <p:ext uri="{BB962C8B-B14F-4D97-AF65-F5344CB8AC3E}">
        <p14:creationId xmlns:p14="http://schemas.microsoft.com/office/powerpoint/2010/main" val="26625509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210671-BFA6-473D-B53F-67AAFABB95CB}"/>
              </a:ext>
            </a:extLst>
          </p:cNvPr>
          <p:cNvSpPr>
            <a:spLocks noGrp="1"/>
          </p:cNvSpPr>
          <p:nvPr>
            <p:ph type="title"/>
          </p:nvPr>
        </p:nvSpPr>
        <p:spPr/>
        <p:txBody>
          <a:bodyPr/>
          <a:lstStyle/>
          <a:p>
            <a:pPr algn="ctr"/>
            <a:r>
              <a:rPr lang="en-US" sz="3600" dirty="0"/>
              <a:t>Results Driven Accountability Matrix</a:t>
            </a:r>
          </a:p>
        </p:txBody>
      </p:sp>
      <p:graphicFrame>
        <p:nvGraphicFramePr>
          <p:cNvPr id="9" name="Diagram 8">
            <a:extLst>
              <a:ext uri="{FF2B5EF4-FFF2-40B4-BE49-F238E27FC236}">
                <a16:creationId xmlns:a16="http://schemas.microsoft.com/office/drawing/2014/main" id="{CA2A614B-7964-435B-AEE3-6D005DB25834}"/>
              </a:ext>
            </a:extLst>
          </p:cNvPr>
          <p:cNvGraphicFramePr/>
          <p:nvPr>
            <p:extLst>
              <p:ext uri="{D42A27DB-BD31-4B8C-83A1-F6EECF244321}">
                <p14:modId xmlns:p14="http://schemas.microsoft.com/office/powerpoint/2010/main" val="2741639353"/>
              </p:ext>
            </p:extLst>
          </p:nvPr>
        </p:nvGraphicFramePr>
        <p:xfrm>
          <a:off x="1371600" y="1676400"/>
          <a:ext cx="6096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0912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210671-BFA6-473D-B53F-67AAFABB95CB}"/>
              </a:ext>
            </a:extLst>
          </p:cNvPr>
          <p:cNvSpPr>
            <a:spLocks noGrp="1"/>
          </p:cNvSpPr>
          <p:nvPr>
            <p:ph type="title"/>
          </p:nvPr>
        </p:nvSpPr>
        <p:spPr/>
        <p:txBody>
          <a:bodyPr/>
          <a:lstStyle/>
          <a:p>
            <a:pPr algn="ctr"/>
            <a:r>
              <a:rPr lang="en-US" dirty="0"/>
              <a:t>Results Matrix</a:t>
            </a:r>
          </a:p>
        </p:txBody>
      </p:sp>
      <p:graphicFrame>
        <p:nvGraphicFramePr>
          <p:cNvPr id="9" name="Diagram 8">
            <a:extLst>
              <a:ext uri="{FF2B5EF4-FFF2-40B4-BE49-F238E27FC236}">
                <a16:creationId xmlns:a16="http://schemas.microsoft.com/office/drawing/2014/main" id="{CA2A614B-7964-435B-AEE3-6D005DB25834}"/>
              </a:ext>
            </a:extLst>
          </p:cNvPr>
          <p:cNvGraphicFramePr/>
          <p:nvPr>
            <p:extLst>
              <p:ext uri="{D42A27DB-BD31-4B8C-83A1-F6EECF244321}">
                <p14:modId xmlns:p14="http://schemas.microsoft.com/office/powerpoint/2010/main" val="3862837744"/>
              </p:ext>
            </p:extLst>
          </p:nvPr>
        </p:nvGraphicFramePr>
        <p:xfrm>
          <a:off x="1371600" y="1828800"/>
          <a:ext cx="6096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33949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4BC0A-70D9-4CF2-A156-FC42AB8E9A29}"/>
              </a:ext>
            </a:extLst>
          </p:cNvPr>
          <p:cNvSpPr>
            <a:spLocks noGrp="1"/>
          </p:cNvSpPr>
          <p:nvPr>
            <p:ph type="title"/>
          </p:nvPr>
        </p:nvSpPr>
        <p:spPr/>
        <p:txBody>
          <a:bodyPr/>
          <a:lstStyle/>
          <a:p>
            <a:pPr algn="ctr"/>
            <a:r>
              <a:rPr lang="fr-FR" sz="4000" dirty="0"/>
              <a:t>2018 PART B RESULTS MATRIX </a:t>
            </a:r>
            <a:endParaRPr lang="en-US" sz="4000" dirty="0"/>
          </a:p>
        </p:txBody>
      </p:sp>
      <p:sp>
        <p:nvSpPr>
          <p:cNvPr id="3" name="Content Placeholder 2">
            <a:extLst>
              <a:ext uri="{FF2B5EF4-FFF2-40B4-BE49-F238E27FC236}">
                <a16:creationId xmlns:a16="http://schemas.microsoft.com/office/drawing/2014/main" id="{5E2F5CDB-267E-49C3-9A5E-2B4567B934AC}"/>
              </a:ext>
            </a:extLst>
          </p:cNvPr>
          <p:cNvSpPr>
            <a:spLocks noGrp="1"/>
          </p:cNvSpPr>
          <p:nvPr>
            <p:ph idx="1"/>
          </p:nvPr>
        </p:nvSpPr>
        <p:spPr>
          <a:xfrm>
            <a:off x="457200" y="2133600"/>
            <a:ext cx="8229600" cy="3611563"/>
          </a:xfrm>
        </p:spPr>
        <p:txBody>
          <a:bodyPr>
            <a:noAutofit/>
          </a:bodyPr>
          <a:lstStyle/>
          <a:p>
            <a:pPr marL="0" indent="0">
              <a:buNone/>
            </a:pPr>
            <a:r>
              <a:rPr lang="en-US" sz="1800" dirty="0"/>
              <a:t>In making each State’s 2018 determination, the Department used a Results Matrix reflecting the following data: </a:t>
            </a:r>
          </a:p>
          <a:p>
            <a:pPr marL="342900" lvl="0" indent="-342900">
              <a:buFont typeface="+mj-lt"/>
              <a:buAutoNum type="arabicPeriod"/>
            </a:pPr>
            <a:r>
              <a:rPr lang="en-US" sz="1800" dirty="0"/>
              <a:t>The percentage of fourth-grade CWD participating in regular Statewide assessments; </a:t>
            </a:r>
          </a:p>
          <a:p>
            <a:pPr marL="342900" lvl="0" indent="-342900">
              <a:buFont typeface="+mj-lt"/>
              <a:buAutoNum type="arabicPeriod"/>
            </a:pPr>
            <a:r>
              <a:rPr lang="en-US" sz="1800" dirty="0"/>
              <a:t>The percentage of eighth-grade CWD participating in regular Statewide assessments;</a:t>
            </a:r>
          </a:p>
          <a:p>
            <a:pPr marL="342900" lvl="0" indent="-342900">
              <a:buFont typeface="+mj-lt"/>
              <a:buAutoNum type="arabicPeriod"/>
            </a:pPr>
            <a:r>
              <a:rPr lang="en-US" sz="1800" dirty="0"/>
              <a:t>The percentage of fourth-grade CWD scoring at basic or above on the NAEP;</a:t>
            </a:r>
          </a:p>
          <a:p>
            <a:pPr marL="342900" lvl="0" indent="-342900">
              <a:buFont typeface="+mj-lt"/>
              <a:buAutoNum type="arabicPeriod"/>
            </a:pPr>
            <a:r>
              <a:rPr lang="en-US" sz="1800" dirty="0"/>
              <a:t>The percentage of fourth-grade CWD included in NAEP testing; </a:t>
            </a:r>
          </a:p>
          <a:p>
            <a:pPr marL="342900" lvl="0" indent="-342900">
              <a:buFont typeface="+mj-lt"/>
              <a:buAutoNum type="arabicPeriod"/>
            </a:pPr>
            <a:r>
              <a:rPr lang="en-US" sz="1800" dirty="0"/>
              <a:t>The percentage of eighth-grade CWD scoring at basic or above on the NAEP; </a:t>
            </a:r>
          </a:p>
          <a:p>
            <a:pPr marL="342900" lvl="0" indent="-342900">
              <a:buFont typeface="+mj-lt"/>
              <a:buAutoNum type="arabicPeriod"/>
            </a:pPr>
            <a:r>
              <a:rPr lang="en-US" sz="1800" dirty="0"/>
              <a:t>The percentage of eighth-grade CWD included in NAEP testing; </a:t>
            </a:r>
          </a:p>
          <a:p>
            <a:pPr marL="342900" lvl="0" indent="-342900">
              <a:buFont typeface="+mj-lt"/>
              <a:buAutoNum type="arabicPeriod"/>
            </a:pPr>
            <a:r>
              <a:rPr lang="en-US" sz="1800" dirty="0"/>
              <a:t>The percentage of CWD exiting school by dropping out; and</a:t>
            </a:r>
          </a:p>
          <a:p>
            <a:pPr marL="342900" lvl="0" indent="-342900">
              <a:buFont typeface="+mj-lt"/>
              <a:buAutoNum type="arabicPeriod"/>
            </a:pPr>
            <a:r>
              <a:rPr lang="en-US" sz="1800" dirty="0"/>
              <a:t>The percentage of CWD exiting school by graduating with a regular high school diploma.</a:t>
            </a:r>
          </a:p>
        </p:txBody>
      </p:sp>
    </p:spTree>
    <p:extLst>
      <p:ext uri="{BB962C8B-B14F-4D97-AF65-F5344CB8AC3E}">
        <p14:creationId xmlns:p14="http://schemas.microsoft.com/office/powerpoint/2010/main" val="24770043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33745-BEB1-4F33-859E-5F241997D074}"/>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00630E05-B61A-421D-98C7-3B1A8D5D91F9}"/>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01EF1FF0-A221-4A52-A3E3-364D042F2294}"/>
              </a:ext>
            </a:extLst>
          </p:cNvPr>
          <p:cNvPicPr>
            <a:picLocks noChangeAspect="1"/>
          </p:cNvPicPr>
          <p:nvPr/>
        </p:nvPicPr>
        <p:blipFill rotWithShape="1">
          <a:blip r:embed="rId3"/>
          <a:srcRect l="4808" t="19829" r="54616" b="21709"/>
          <a:stretch/>
        </p:blipFill>
        <p:spPr>
          <a:xfrm>
            <a:off x="1679944" y="1380948"/>
            <a:ext cx="5068674" cy="5477052"/>
          </a:xfrm>
          <a:prstGeom prst="rect">
            <a:avLst/>
          </a:prstGeom>
        </p:spPr>
      </p:pic>
    </p:spTree>
    <p:extLst>
      <p:ext uri="{BB962C8B-B14F-4D97-AF65-F5344CB8AC3E}">
        <p14:creationId xmlns:p14="http://schemas.microsoft.com/office/powerpoint/2010/main" val="40894347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182B6-002B-4CAC-9E6C-04B10CDAAD18}"/>
              </a:ext>
            </a:extLst>
          </p:cNvPr>
          <p:cNvSpPr>
            <a:spLocks noGrp="1"/>
          </p:cNvSpPr>
          <p:nvPr>
            <p:ph type="title"/>
          </p:nvPr>
        </p:nvSpPr>
        <p:spPr/>
        <p:txBody>
          <a:bodyPr/>
          <a:lstStyle/>
          <a:p>
            <a:endParaRPr lang="en-US" dirty="0"/>
          </a:p>
        </p:txBody>
      </p:sp>
      <p:pic>
        <p:nvPicPr>
          <p:cNvPr id="4" name="Picture 3">
            <a:extLst>
              <a:ext uri="{FF2B5EF4-FFF2-40B4-BE49-F238E27FC236}">
                <a16:creationId xmlns:a16="http://schemas.microsoft.com/office/drawing/2014/main" id="{C780F320-FBCB-4A8F-99CF-2691E3EB9DBA}"/>
              </a:ext>
            </a:extLst>
          </p:cNvPr>
          <p:cNvPicPr>
            <a:picLocks noChangeAspect="1"/>
          </p:cNvPicPr>
          <p:nvPr/>
        </p:nvPicPr>
        <p:blipFill rotWithShape="1">
          <a:blip r:embed="rId3"/>
          <a:srcRect l="8846" t="25941" r="56347" b="41881"/>
          <a:stretch/>
        </p:blipFill>
        <p:spPr>
          <a:xfrm>
            <a:off x="996093" y="1828800"/>
            <a:ext cx="6659445" cy="4617182"/>
          </a:xfrm>
          <a:prstGeom prst="rect">
            <a:avLst/>
          </a:prstGeom>
        </p:spPr>
      </p:pic>
    </p:spTree>
    <p:extLst>
      <p:ext uri="{BB962C8B-B14F-4D97-AF65-F5344CB8AC3E}">
        <p14:creationId xmlns:p14="http://schemas.microsoft.com/office/powerpoint/2010/main" val="31776423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210671-BFA6-473D-B53F-67AAFABB95CB}"/>
              </a:ext>
            </a:extLst>
          </p:cNvPr>
          <p:cNvSpPr>
            <a:spLocks noGrp="1"/>
          </p:cNvSpPr>
          <p:nvPr>
            <p:ph type="title"/>
          </p:nvPr>
        </p:nvSpPr>
        <p:spPr/>
        <p:txBody>
          <a:bodyPr/>
          <a:lstStyle/>
          <a:p>
            <a:pPr algn="ctr"/>
            <a:r>
              <a:rPr lang="en-US" dirty="0"/>
              <a:t>Compliance Matrix</a:t>
            </a:r>
          </a:p>
        </p:txBody>
      </p:sp>
      <p:graphicFrame>
        <p:nvGraphicFramePr>
          <p:cNvPr id="9" name="Diagram 8">
            <a:extLst>
              <a:ext uri="{FF2B5EF4-FFF2-40B4-BE49-F238E27FC236}">
                <a16:creationId xmlns:a16="http://schemas.microsoft.com/office/drawing/2014/main" id="{CA2A614B-7964-435B-AEE3-6D005DB25834}"/>
              </a:ext>
            </a:extLst>
          </p:cNvPr>
          <p:cNvGraphicFramePr/>
          <p:nvPr>
            <p:extLst>
              <p:ext uri="{D42A27DB-BD31-4B8C-83A1-F6EECF244321}">
                <p14:modId xmlns:p14="http://schemas.microsoft.com/office/powerpoint/2010/main" val="3615891831"/>
              </p:ext>
            </p:extLst>
          </p:nvPr>
        </p:nvGraphicFramePr>
        <p:xfrm>
          <a:off x="1371600" y="1828800"/>
          <a:ext cx="6096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504431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95E67-6B06-439C-8680-B6040734356B}"/>
              </a:ext>
            </a:extLst>
          </p:cNvPr>
          <p:cNvSpPr>
            <a:spLocks noGrp="1"/>
          </p:cNvSpPr>
          <p:nvPr>
            <p:ph type="title"/>
          </p:nvPr>
        </p:nvSpPr>
        <p:spPr/>
        <p:txBody>
          <a:bodyPr/>
          <a:lstStyle/>
          <a:p>
            <a:pPr algn="ctr"/>
            <a:r>
              <a:rPr lang="fr-FR" sz="3600" dirty="0"/>
              <a:t>2018 PART B COMPLIANCE MATRIX </a:t>
            </a:r>
            <a:endParaRPr lang="en-US" sz="3600" dirty="0"/>
          </a:p>
        </p:txBody>
      </p:sp>
      <p:sp>
        <p:nvSpPr>
          <p:cNvPr id="3" name="Content Placeholder 2">
            <a:extLst>
              <a:ext uri="{FF2B5EF4-FFF2-40B4-BE49-F238E27FC236}">
                <a16:creationId xmlns:a16="http://schemas.microsoft.com/office/drawing/2014/main" id="{B2FE63AE-0890-4529-A407-290EB090FE67}"/>
              </a:ext>
            </a:extLst>
          </p:cNvPr>
          <p:cNvSpPr>
            <a:spLocks noGrp="1"/>
          </p:cNvSpPr>
          <p:nvPr>
            <p:ph idx="1"/>
          </p:nvPr>
        </p:nvSpPr>
        <p:spPr>
          <a:xfrm>
            <a:off x="304800" y="2133600"/>
            <a:ext cx="8546123" cy="5498123"/>
          </a:xfrm>
        </p:spPr>
        <p:txBody>
          <a:bodyPr>
            <a:noAutofit/>
          </a:bodyPr>
          <a:lstStyle/>
          <a:p>
            <a:pPr marL="0" indent="0">
              <a:buNone/>
            </a:pPr>
            <a:r>
              <a:rPr lang="en-US" sz="2200" dirty="0"/>
              <a:t>In making each State’s 2018 determination, the Department used a Compliance Matrix, reflecting the following data:</a:t>
            </a:r>
          </a:p>
          <a:p>
            <a:pPr lvl="0"/>
            <a:r>
              <a:rPr lang="en-US" sz="2200" dirty="0"/>
              <a:t>The State’s FFY 2016 data for Part B Compliance Indicators 4B, 9, 10, 11, 12, and 13 (including whether the State reported valid and reliable data for each indicator); and whether the State demonstrated correction of all findings of noncompliance it had identified in FFY 2015 under such indicators; </a:t>
            </a:r>
          </a:p>
          <a:p>
            <a:pPr lvl="0"/>
            <a:r>
              <a:rPr lang="en-US" sz="2200" dirty="0"/>
              <a:t>The timeliness and accuracy of data reported by the State under sections 616 and 618 of the </a:t>
            </a:r>
            <a:r>
              <a:rPr lang="en-US" sz="2200" i="1" dirty="0"/>
              <a:t>IDEA</a:t>
            </a:r>
            <a:r>
              <a:rPr lang="en-US" sz="2200" dirty="0"/>
              <a:t>; </a:t>
            </a:r>
          </a:p>
          <a:p>
            <a:pPr lvl="0"/>
            <a:r>
              <a:rPr lang="en-US" sz="2200" dirty="0"/>
              <a:t>The State’s FFY 2016 data, reported under section 618 of the </a:t>
            </a:r>
            <a:r>
              <a:rPr lang="en-US" sz="2200" i="1" dirty="0"/>
              <a:t>IDEA</a:t>
            </a:r>
            <a:r>
              <a:rPr lang="en-US" sz="2200" dirty="0"/>
              <a:t>, for the timeliness of State complaint and due process hearing decisions; and</a:t>
            </a:r>
          </a:p>
          <a:p>
            <a:pPr lvl="0"/>
            <a:r>
              <a:rPr lang="en-US" sz="2200" dirty="0"/>
              <a:t>Longstanding Noncompliance.</a:t>
            </a:r>
          </a:p>
        </p:txBody>
      </p:sp>
    </p:spTree>
    <p:extLst>
      <p:ext uri="{BB962C8B-B14F-4D97-AF65-F5344CB8AC3E}">
        <p14:creationId xmlns:p14="http://schemas.microsoft.com/office/powerpoint/2010/main" val="32200671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50292-555D-4B85-AC47-EF62ADE224B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EE382600-6877-4D60-8205-4FB416EACADC}"/>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51D4D2F8-C540-493A-9774-499BF224DD04}"/>
              </a:ext>
            </a:extLst>
          </p:cNvPr>
          <p:cNvPicPr>
            <a:picLocks noChangeAspect="1"/>
          </p:cNvPicPr>
          <p:nvPr/>
        </p:nvPicPr>
        <p:blipFill rotWithShape="1">
          <a:blip r:embed="rId3"/>
          <a:srcRect l="4808" t="28840" r="54616" b="24444"/>
          <a:stretch/>
        </p:blipFill>
        <p:spPr>
          <a:xfrm>
            <a:off x="1143000" y="1374342"/>
            <a:ext cx="6628667" cy="5723640"/>
          </a:xfrm>
          <a:prstGeom prst="rect">
            <a:avLst/>
          </a:prstGeom>
        </p:spPr>
      </p:pic>
    </p:spTree>
    <p:extLst>
      <p:ext uri="{BB962C8B-B14F-4D97-AF65-F5344CB8AC3E}">
        <p14:creationId xmlns:p14="http://schemas.microsoft.com/office/powerpoint/2010/main" val="5616604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a:t>Data Rubric</a:t>
            </a: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46" t="23385" r="62230" b="27931"/>
          <a:stretch/>
        </p:blipFill>
        <p:spPr bwMode="auto">
          <a:xfrm>
            <a:off x="1600200" y="2155531"/>
            <a:ext cx="6324600" cy="4690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07538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09800"/>
            <a:ext cx="8229600" cy="4068763"/>
          </a:xfrm>
        </p:spPr>
        <p:txBody>
          <a:bodyPr>
            <a:normAutofit fontScale="77500" lnSpcReduction="20000"/>
          </a:bodyPr>
          <a:lstStyle/>
          <a:p>
            <a:pPr marL="514350" indent="-514350">
              <a:buFont typeface="+mj-lt"/>
              <a:buAutoNum type="arabicPeriod"/>
            </a:pPr>
            <a:r>
              <a:rPr lang="en-US" dirty="0"/>
              <a:t>Timely –   A State will receive one point if it submits all ED</a:t>
            </a:r>
            <a:r>
              <a:rPr lang="en-US" i="1" dirty="0"/>
              <a:t>Facts</a:t>
            </a:r>
            <a:r>
              <a:rPr lang="en-US" dirty="0"/>
              <a:t> files or the entire EMAPS survey associated with the IDEA Section 618 data collection to ED by the initial due date for that collection </a:t>
            </a:r>
          </a:p>
          <a:p>
            <a:pPr marL="514350" indent="-514350">
              <a:buFont typeface="+mj-lt"/>
              <a:buAutoNum type="arabicPeriod"/>
            </a:pPr>
            <a:endParaRPr lang="en-US" dirty="0"/>
          </a:p>
          <a:p>
            <a:pPr marL="514350" indent="-514350">
              <a:buFont typeface="+mj-lt"/>
              <a:buAutoNum type="arabicPeriod"/>
            </a:pPr>
            <a:r>
              <a:rPr lang="en-US" dirty="0"/>
              <a:t>Complete Data – A State will receive one point if it submits data for all files, permitted values, category sets, subtotals, and totals associated with a specific data collection by the initial due date. No data is reported as missing. No placeholder data is submitted. The data submitted to ED</a:t>
            </a:r>
            <a:r>
              <a:rPr lang="en-US" i="1" dirty="0"/>
              <a:t>Facts</a:t>
            </a:r>
            <a:r>
              <a:rPr lang="en-US" dirty="0"/>
              <a:t> aligns with the metadata survey responses provided by the state in the State Supplemental Survey IDEA (SSS IDEA) and Assessment Metadata survey in EMAPS.  State-level data include data from all districts or agencies.</a:t>
            </a:r>
          </a:p>
        </p:txBody>
      </p:sp>
      <p:sp>
        <p:nvSpPr>
          <p:cNvPr id="3" name="Title 2"/>
          <p:cNvSpPr>
            <a:spLocks noGrp="1"/>
          </p:cNvSpPr>
          <p:nvPr>
            <p:ph type="title"/>
          </p:nvPr>
        </p:nvSpPr>
        <p:spPr>
          <a:xfrm>
            <a:off x="457200" y="1447800"/>
            <a:ext cx="8229600" cy="762000"/>
          </a:xfrm>
        </p:spPr>
        <p:txBody>
          <a:bodyPr/>
          <a:lstStyle/>
          <a:p>
            <a:r>
              <a:rPr lang="en-US" dirty="0"/>
              <a:t>618 Data Rubric Criteria</a:t>
            </a:r>
          </a:p>
        </p:txBody>
      </p:sp>
    </p:spTree>
    <p:extLst>
      <p:ext uri="{BB962C8B-B14F-4D97-AF65-F5344CB8AC3E}">
        <p14:creationId xmlns:p14="http://schemas.microsoft.com/office/powerpoint/2010/main" val="1869006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IDEA Section 618 Part B Data Quality Review </a:t>
            </a:r>
          </a:p>
          <a:p>
            <a:r>
              <a:rPr lang="en-US" dirty="0"/>
              <a:t>Data Use, Publication, &amp; Access to IDEA Section 618 Part B Data</a:t>
            </a:r>
          </a:p>
          <a:p>
            <a:r>
              <a:rPr lang="en-US" dirty="0"/>
              <a:t>Upcoming Changes to the IDEA Section 618 Part B Data Work </a:t>
            </a:r>
          </a:p>
        </p:txBody>
      </p:sp>
      <p:sp>
        <p:nvSpPr>
          <p:cNvPr id="3" name="Title 2"/>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8033751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67000"/>
            <a:ext cx="8229600" cy="3230563"/>
          </a:xfrm>
        </p:spPr>
        <p:txBody>
          <a:bodyPr>
            <a:normAutofit/>
          </a:bodyPr>
          <a:lstStyle/>
          <a:p>
            <a:pPr marL="514350" indent="-514350">
              <a:buFont typeface="+mj-lt"/>
              <a:buAutoNum type="arabicPeriod" startAt="3"/>
            </a:pPr>
            <a:r>
              <a:rPr lang="en-US" dirty="0"/>
              <a:t>Passed Edit Check – A State will receive one point if it submits data that meets all the edit checks related to the specific data collection by the initial due date. The counts included in 618 data submissions are internally consistent within a data collection. </a:t>
            </a:r>
          </a:p>
        </p:txBody>
      </p:sp>
      <p:sp>
        <p:nvSpPr>
          <p:cNvPr id="3" name="Title 2"/>
          <p:cNvSpPr>
            <a:spLocks noGrp="1"/>
          </p:cNvSpPr>
          <p:nvPr>
            <p:ph type="title"/>
          </p:nvPr>
        </p:nvSpPr>
        <p:spPr>
          <a:xfrm>
            <a:off x="304800" y="1447800"/>
            <a:ext cx="8534400" cy="838200"/>
          </a:xfrm>
        </p:spPr>
        <p:txBody>
          <a:bodyPr/>
          <a:lstStyle/>
          <a:p>
            <a:r>
              <a:rPr lang="en-US" dirty="0"/>
              <a:t>618 Data Rubric Criteria (Cont’d)</a:t>
            </a:r>
          </a:p>
        </p:txBody>
      </p:sp>
    </p:spTree>
    <p:extLst>
      <p:ext uri="{BB962C8B-B14F-4D97-AF65-F5344CB8AC3E}">
        <p14:creationId xmlns:p14="http://schemas.microsoft.com/office/powerpoint/2010/main" val="19026463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210671-BFA6-473D-B53F-67AAFABB95CB}"/>
              </a:ext>
            </a:extLst>
          </p:cNvPr>
          <p:cNvSpPr>
            <a:spLocks noGrp="1"/>
          </p:cNvSpPr>
          <p:nvPr>
            <p:ph type="title"/>
          </p:nvPr>
        </p:nvSpPr>
        <p:spPr/>
        <p:txBody>
          <a:bodyPr/>
          <a:lstStyle/>
          <a:p>
            <a:pPr algn="ctr"/>
            <a:r>
              <a:rPr lang="en-US" dirty="0"/>
              <a:t>Accountability Matrix</a:t>
            </a:r>
          </a:p>
        </p:txBody>
      </p:sp>
      <p:graphicFrame>
        <p:nvGraphicFramePr>
          <p:cNvPr id="9" name="Diagram 8">
            <a:extLst>
              <a:ext uri="{FF2B5EF4-FFF2-40B4-BE49-F238E27FC236}">
                <a16:creationId xmlns:a16="http://schemas.microsoft.com/office/drawing/2014/main" id="{CA2A614B-7964-435B-AEE3-6D005DB25834}"/>
              </a:ext>
            </a:extLst>
          </p:cNvPr>
          <p:cNvGraphicFramePr/>
          <p:nvPr>
            <p:extLst>
              <p:ext uri="{D42A27DB-BD31-4B8C-83A1-F6EECF244321}">
                <p14:modId xmlns:p14="http://schemas.microsoft.com/office/powerpoint/2010/main" val="292402754"/>
              </p:ext>
            </p:extLst>
          </p:nvPr>
        </p:nvGraphicFramePr>
        <p:xfrm>
          <a:off x="1371600" y="1828800"/>
          <a:ext cx="6096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99393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54826-AE1B-4A80-B708-4B6739BA4BF5}"/>
              </a:ext>
            </a:extLst>
          </p:cNvPr>
          <p:cNvSpPr>
            <a:spLocks noGrp="1"/>
          </p:cNvSpPr>
          <p:nvPr>
            <p:ph type="title"/>
          </p:nvPr>
        </p:nvSpPr>
        <p:spPr/>
        <p:txBody>
          <a:bodyPr/>
          <a:lstStyle/>
          <a:p>
            <a:pPr algn="ctr"/>
            <a:r>
              <a:rPr lang="en-US" dirty="0"/>
              <a:t>2018 RDA Percentage and 2018 Determination</a:t>
            </a:r>
          </a:p>
        </p:txBody>
      </p:sp>
      <p:pic>
        <p:nvPicPr>
          <p:cNvPr id="4" name="Picture 3">
            <a:extLst>
              <a:ext uri="{FF2B5EF4-FFF2-40B4-BE49-F238E27FC236}">
                <a16:creationId xmlns:a16="http://schemas.microsoft.com/office/drawing/2014/main" id="{860FC62B-DCB8-43D4-B5FF-0FC4D255C0BF}"/>
              </a:ext>
            </a:extLst>
          </p:cNvPr>
          <p:cNvPicPr>
            <a:picLocks noChangeAspect="1"/>
          </p:cNvPicPr>
          <p:nvPr/>
        </p:nvPicPr>
        <p:blipFill rotWithShape="1">
          <a:blip r:embed="rId3"/>
          <a:srcRect l="4423" t="13333" r="54231" b="69915"/>
          <a:stretch/>
        </p:blipFill>
        <p:spPr>
          <a:xfrm>
            <a:off x="304800" y="3124200"/>
            <a:ext cx="8484043" cy="2578098"/>
          </a:xfrm>
          <a:prstGeom prst="rect">
            <a:avLst/>
          </a:prstGeom>
        </p:spPr>
      </p:pic>
    </p:spTree>
    <p:extLst>
      <p:ext uri="{BB962C8B-B14F-4D97-AF65-F5344CB8AC3E}">
        <p14:creationId xmlns:p14="http://schemas.microsoft.com/office/powerpoint/2010/main" val="37746313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D62B1-8C86-4BF0-BD78-DF293D3FFD1C}"/>
              </a:ext>
            </a:extLst>
          </p:cNvPr>
          <p:cNvSpPr>
            <a:spLocks noGrp="1"/>
          </p:cNvSpPr>
          <p:nvPr>
            <p:ph type="title"/>
          </p:nvPr>
        </p:nvSpPr>
        <p:spPr/>
        <p:txBody>
          <a:bodyPr/>
          <a:lstStyle/>
          <a:p>
            <a:pPr algn="ctr"/>
            <a:r>
              <a:rPr lang="en-US" sz="3000" dirty="0"/>
              <a:t>2018 RDA Percentage and 2018 Determination</a:t>
            </a:r>
          </a:p>
        </p:txBody>
      </p:sp>
      <p:sp>
        <p:nvSpPr>
          <p:cNvPr id="4" name="Rectangle 3">
            <a:extLst>
              <a:ext uri="{FF2B5EF4-FFF2-40B4-BE49-F238E27FC236}">
                <a16:creationId xmlns:a16="http://schemas.microsoft.com/office/drawing/2014/main" id="{CF511722-9D2F-406D-A1BB-3D13BEC7CE53}"/>
              </a:ext>
            </a:extLst>
          </p:cNvPr>
          <p:cNvSpPr/>
          <p:nvPr/>
        </p:nvSpPr>
        <p:spPr>
          <a:xfrm>
            <a:off x="369449" y="1981200"/>
            <a:ext cx="8423031" cy="4827155"/>
          </a:xfrm>
          <a:prstGeom prst="rect">
            <a:avLst/>
          </a:prstGeom>
        </p:spPr>
        <p:txBody>
          <a:bodyPr wrap="square">
            <a:spAutoFit/>
          </a:bodyPr>
          <a:lstStyle/>
          <a:p>
            <a:pPr>
              <a:lnSpc>
                <a:spcPct val="115000"/>
              </a:lnSpc>
              <a:spcBef>
                <a:spcPts val="600"/>
              </a:spcBef>
            </a:pPr>
            <a:r>
              <a:rPr lang="en-US" sz="1400" dirty="0">
                <a:solidFill>
                  <a:prstClr val="black"/>
                </a:solidFill>
                <a:ea typeface="Times New Roman" panose="02020603050405020304" pitchFamily="18" charset="0"/>
                <a:cs typeface="Times New Roman" panose="02020603050405020304" pitchFamily="18" charset="0"/>
              </a:rPr>
              <a:t>The State’s RDA Percentage was calculated by adding 50% of the State’s Results Score and 50% of the State’s Compliance Score. The State’s RDA Determination is defined as follows: </a:t>
            </a:r>
          </a:p>
          <a:p>
            <a:pPr marL="2057400" indent="-2057400">
              <a:lnSpc>
                <a:spcPct val="115000"/>
              </a:lnSpc>
              <a:spcBef>
                <a:spcPts val="1800"/>
              </a:spcBef>
            </a:pPr>
            <a:r>
              <a:rPr lang="en-US" sz="1400" b="1" kern="100" dirty="0">
                <a:solidFill>
                  <a:srgbClr val="1F497D"/>
                </a:solidFill>
                <a:ea typeface="Times New Roman" panose="02020603050405020304" pitchFamily="18" charset="0"/>
                <a:cs typeface="Times New Roman" panose="02020603050405020304" pitchFamily="18" charset="0"/>
              </a:rPr>
              <a:t>Meets Requirements	</a:t>
            </a:r>
            <a:r>
              <a:rPr lang="en-US" sz="1400" kern="100" dirty="0">
                <a:solidFill>
                  <a:prstClr val="black"/>
                </a:solidFill>
                <a:ea typeface="Times New Roman" panose="02020603050405020304" pitchFamily="18" charset="0"/>
                <a:cs typeface="Times New Roman" panose="02020603050405020304" pitchFamily="18" charset="0"/>
              </a:rPr>
              <a:t>A State’s 2018 RDA Determination is Meets Requirements if the RDA Percentage is at least 80%, unless the Department has imposed Special Conditions on the State’s last three (FFYs 2015, 2016, and 2017) </a:t>
            </a:r>
            <a:r>
              <a:rPr lang="en-US" sz="1400" i="1" kern="100" dirty="0">
                <a:solidFill>
                  <a:prstClr val="black"/>
                </a:solidFill>
                <a:ea typeface="Times New Roman" panose="02020603050405020304" pitchFamily="18" charset="0"/>
                <a:cs typeface="Times New Roman" panose="02020603050405020304" pitchFamily="18" charset="0"/>
              </a:rPr>
              <a:t>IDEA</a:t>
            </a:r>
            <a:r>
              <a:rPr lang="en-US" sz="1400" kern="100" dirty="0">
                <a:solidFill>
                  <a:prstClr val="black"/>
                </a:solidFill>
                <a:ea typeface="Times New Roman" panose="02020603050405020304" pitchFamily="18" charset="0"/>
                <a:cs typeface="Times New Roman" panose="02020603050405020304" pitchFamily="18" charset="0"/>
              </a:rPr>
              <a:t> Part B grant awards, and those Special Conditions are in effect at the time of the 2018 determination.</a:t>
            </a:r>
            <a:endParaRPr lang="en-US" sz="1400" dirty="0">
              <a:solidFill>
                <a:prstClr val="black"/>
              </a:solidFill>
              <a:ea typeface="Times New Roman" panose="02020603050405020304" pitchFamily="18" charset="0"/>
              <a:cs typeface="Times New Roman" panose="02020603050405020304" pitchFamily="18" charset="0"/>
            </a:endParaRPr>
          </a:p>
          <a:p>
            <a:pPr marL="2057400" indent="-2057400">
              <a:lnSpc>
                <a:spcPct val="115000"/>
              </a:lnSpc>
              <a:spcBef>
                <a:spcPts val="600"/>
              </a:spcBef>
            </a:pPr>
            <a:r>
              <a:rPr lang="en-US" sz="1400" b="1" kern="100" dirty="0">
                <a:solidFill>
                  <a:srgbClr val="1F497D"/>
                </a:solidFill>
                <a:ea typeface="Times New Roman" panose="02020603050405020304" pitchFamily="18" charset="0"/>
                <a:cs typeface="Times New Roman" panose="02020603050405020304" pitchFamily="18" charset="0"/>
              </a:rPr>
              <a:t>Needs Assistance</a:t>
            </a:r>
            <a:r>
              <a:rPr lang="en-US" sz="1400" kern="100" dirty="0">
                <a:solidFill>
                  <a:srgbClr val="1F497D"/>
                </a:solidFill>
                <a:ea typeface="Times New Roman" panose="02020603050405020304" pitchFamily="18" charset="0"/>
                <a:cs typeface="Times New Roman" panose="02020603050405020304" pitchFamily="18" charset="0"/>
              </a:rPr>
              <a:t> 	</a:t>
            </a:r>
            <a:r>
              <a:rPr lang="en-US" sz="1400" kern="100" dirty="0">
                <a:solidFill>
                  <a:prstClr val="black"/>
                </a:solidFill>
                <a:ea typeface="Times New Roman" panose="02020603050405020304" pitchFamily="18" charset="0"/>
                <a:cs typeface="Times New Roman" panose="02020603050405020304" pitchFamily="18" charset="0"/>
              </a:rPr>
              <a:t>A</a:t>
            </a:r>
            <a:r>
              <a:rPr lang="en-US" sz="1400" kern="100" dirty="0">
                <a:solidFill>
                  <a:srgbClr val="1F497D"/>
                </a:solidFill>
                <a:ea typeface="Times New Roman" panose="02020603050405020304" pitchFamily="18" charset="0"/>
                <a:cs typeface="Times New Roman" panose="02020603050405020304" pitchFamily="18" charset="0"/>
              </a:rPr>
              <a:t> </a:t>
            </a:r>
            <a:r>
              <a:rPr lang="en-US" sz="1400" kern="100" dirty="0">
                <a:solidFill>
                  <a:prstClr val="black"/>
                </a:solidFill>
                <a:ea typeface="Times New Roman" panose="02020603050405020304" pitchFamily="18" charset="0"/>
                <a:cs typeface="Times New Roman" panose="02020603050405020304" pitchFamily="18" charset="0"/>
              </a:rPr>
              <a:t>State’s 2018 RDA Determination is Needs Assistance if the RDA Percentage is at least 60% but less than 80%. A State would also be Needs Assistance if its RDA Determination percentage is 80% or above, but the Department has imposed Special Conditions on the State’s last three (FFYs 2015, 2016, and 2017) </a:t>
            </a:r>
            <a:r>
              <a:rPr lang="en-US" sz="1400" i="1" kern="100" dirty="0">
                <a:solidFill>
                  <a:prstClr val="black"/>
                </a:solidFill>
                <a:ea typeface="Times New Roman" panose="02020603050405020304" pitchFamily="18" charset="0"/>
                <a:cs typeface="Times New Roman" panose="02020603050405020304" pitchFamily="18" charset="0"/>
              </a:rPr>
              <a:t>IDEA</a:t>
            </a:r>
            <a:r>
              <a:rPr lang="en-US" sz="1400" kern="100" dirty="0">
                <a:solidFill>
                  <a:prstClr val="black"/>
                </a:solidFill>
                <a:ea typeface="Times New Roman" panose="02020603050405020304" pitchFamily="18" charset="0"/>
                <a:cs typeface="Times New Roman" panose="02020603050405020304" pitchFamily="18" charset="0"/>
              </a:rPr>
              <a:t> Part B grant awards, and those Special Conditions are in effect at the time of the 2018 determination. </a:t>
            </a:r>
            <a:endParaRPr lang="en-US" sz="1400" dirty="0">
              <a:solidFill>
                <a:prstClr val="black"/>
              </a:solidFill>
              <a:ea typeface="Times New Roman" panose="02020603050405020304" pitchFamily="18" charset="0"/>
              <a:cs typeface="Times New Roman" panose="02020603050405020304" pitchFamily="18" charset="0"/>
            </a:endParaRPr>
          </a:p>
          <a:p>
            <a:pPr marL="2057400" indent="-2057400">
              <a:lnSpc>
                <a:spcPct val="115000"/>
              </a:lnSpc>
              <a:spcBef>
                <a:spcPts val="600"/>
              </a:spcBef>
            </a:pPr>
            <a:r>
              <a:rPr lang="en-US" sz="1400" b="1" kern="100" dirty="0">
                <a:solidFill>
                  <a:srgbClr val="1F497D"/>
                </a:solidFill>
                <a:ea typeface="Times New Roman" panose="02020603050405020304" pitchFamily="18" charset="0"/>
                <a:cs typeface="Times New Roman" panose="02020603050405020304" pitchFamily="18" charset="0"/>
              </a:rPr>
              <a:t>Needs Intervention</a:t>
            </a:r>
            <a:r>
              <a:rPr lang="en-US" sz="1400" kern="100" dirty="0">
                <a:solidFill>
                  <a:srgbClr val="1F497D"/>
                </a:solidFill>
                <a:ea typeface="Times New Roman" panose="02020603050405020304" pitchFamily="18" charset="0"/>
                <a:cs typeface="Times New Roman" panose="02020603050405020304" pitchFamily="18" charset="0"/>
              </a:rPr>
              <a:t> 	</a:t>
            </a:r>
            <a:r>
              <a:rPr lang="en-US" sz="1400" kern="100" dirty="0">
                <a:solidFill>
                  <a:prstClr val="black"/>
                </a:solidFill>
                <a:ea typeface="Times New Roman" panose="02020603050405020304" pitchFamily="18" charset="0"/>
                <a:cs typeface="Times New Roman" panose="02020603050405020304" pitchFamily="18" charset="0"/>
              </a:rPr>
              <a:t>A State’s 2018 RDA Determination is Needs Intervention if the RDA Percentage is less than 60%. </a:t>
            </a:r>
            <a:endParaRPr lang="en-US" sz="1400" dirty="0">
              <a:solidFill>
                <a:prstClr val="black"/>
              </a:solidFill>
              <a:ea typeface="Times New Roman" panose="02020603050405020304" pitchFamily="18" charset="0"/>
              <a:cs typeface="Times New Roman" panose="02020603050405020304" pitchFamily="18" charset="0"/>
            </a:endParaRPr>
          </a:p>
          <a:p>
            <a:pPr marL="2057400" indent="-2057400">
              <a:lnSpc>
                <a:spcPct val="115000"/>
              </a:lnSpc>
              <a:spcBef>
                <a:spcPts val="600"/>
              </a:spcBef>
            </a:pPr>
            <a:r>
              <a:rPr lang="en-US" sz="1400" b="1" kern="100" dirty="0">
                <a:solidFill>
                  <a:srgbClr val="1F497D"/>
                </a:solidFill>
                <a:ea typeface="Times New Roman" panose="02020603050405020304" pitchFamily="18" charset="0"/>
                <a:cs typeface="Times New Roman" panose="02020603050405020304" pitchFamily="18" charset="0"/>
              </a:rPr>
              <a:t>Needs Substantial Intervention</a:t>
            </a:r>
            <a:r>
              <a:rPr lang="en-US" sz="1400" kern="100" dirty="0">
                <a:solidFill>
                  <a:srgbClr val="1F497D"/>
                </a:solidFill>
                <a:ea typeface="Times New Roman" panose="02020603050405020304" pitchFamily="18" charset="0"/>
                <a:cs typeface="Times New Roman" panose="02020603050405020304" pitchFamily="18" charset="0"/>
              </a:rPr>
              <a:t> </a:t>
            </a:r>
            <a:r>
              <a:rPr lang="en-US" sz="1400" kern="100" dirty="0">
                <a:solidFill>
                  <a:prstClr val="black"/>
                </a:solidFill>
                <a:ea typeface="Times New Roman" panose="02020603050405020304" pitchFamily="18" charset="0"/>
                <a:cs typeface="Times New Roman" panose="02020603050405020304" pitchFamily="18" charset="0"/>
              </a:rPr>
              <a:t>The Department did not make a determination of Needs Substantial Intervention for any State in 2018. </a:t>
            </a:r>
            <a:endParaRPr lang="en-US" sz="1400" dirty="0">
              <a:solidFill>
                <a:prstClr val="black"/>
              </a:solidFill>
              <a:ea typeface="Times New Roman" panose="02020603050405020304" pitchFamily="18" charset="0"/>
              <a:cs typeface="Times New Roman" panose="02020603050405020304" pitchFamily="18" charset="0"/>
            </a:endParaRPr>
          </a:p>
          <a:p>
            <a:pPr>
              <a:lnSpc>
                <a:spcPct val="115000"/>
              </a:lnSpc>
              <a:spcBef>
                <a:spcPts val="600"/>
              </a:spcBef>
            </a:pPr>
            <a:r>
              <a:rPr lang="en-US" sz="1400" dirty="0">
                <a:solidFill>
                  <a:prstClr val="black"/>
                </a:solidFill>
                <a:ea typeface="Times New Roman" panose="02020603050405020304" pitchFamily="18" charset="0"/>
                <a:cs typeface="Times New Roman" panose="02020603050405020304" pitchFamily="18" charset="0"/>
              </a:rPr>
              <a:t> </a:t>
            </a:r>
            <a:endParaRPr lang="en-US" sz="14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812350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229600" cy="685800"/>
          </a:xfrm>
        </p:spPr>
        <p:txBody>
          <a:bodyPr/>
          <a:lstStyle/>
          <a:p>
            <a:r>
              <a:rPr lang="en-US" dirty="0"/>
              <a:t>2018 RDA Part B Determinations</a:t>
            </a:r>
          </a:p>
        </p:txBody>
      </p:sp>
      <p:graphicFrame>
        <p:nvGraphicFramePr>
          <p:cNvPr id="5" name="Table 4"/>
          <p:cNvGraphicFramePr>
            <a:graphicFrameLocks noGrp="1"/>
          </p:cNvGraphicFramePr>
          <p:nvPr>
            <p:extLst>
              <p:ext uri="{D42A27DB-BD31-4B8C-83A1-F6EECF244321}">
                <p14:modId xmlns:p14="http://schemas.microsoft.com/office/powerpoint/2010/main" val="1748788365"/>
              </p:ext>
            </p:extLst>
          </p:nvPr>
        </p:nvGraphicFramePr>
        <p:xfrm>
          <a:off x="838200" y="2504440"/>
          <a:ext cx="7391400" cy="3972560"/>
        </p:xfrm>
        <a:graphic>
          <a:graphicData uri="http://schemas.openxmlformats.org/drawingml/2006/table">
            <a:tbl>
              <a:tblPr firstRow="1" bandRow="1">
                <a:tableStyleId>{5C22544A-7EE6-4342-B048-85BDC9FD1C3A}</a:tableStyleId>
              </a:tblPr>
              <a:tblGrid>
                <a:gridCol w="4305670">
                  <a:extLst>
                    <a:ext uri="{9D8B030D-6E8A-4147-A177-3AD203B41FA5}">
                      <a16:colId xmlns:a16="http://schemas.microsoft.com/office/drawing/2014/main" val="20000"/>
                    </a:ext>
                  </a:extLst>
                </a:gridCol>
                <a:gridCol w="3085730">
                  <a:extLst>
                    <a:ext uri="{9D8B030D-6E8A-4147-A177-3AD203B41FA5}">
                      <a16:colId xmlns:a16="http://schemas.microsoft.com/office/drawing/2014/main" val="20001"/>
                    </a:ext>
                  </a:extLst>
                </a:gridCol>
              </a:tblGrid>
              <a:tr h="584200">
                <a:tc>
                  <a:txBody>
                    <a:bodyPr/>
                    <a:lstStyle/>
                    <a:p>
                      <a:pPr marL="0" marR="0">
                        <a:lnSpc>
                          <a:spcPct val="115000"/>
                        </a:lnSpc>
                        <a:spcBef>
                          <a:spcPts val="0"/>
                        </a:spcBef>
                        <a:spcAft>
                          <a:spcPts val="0"/>
                        </a:spcAft>
                      </a:pPr>
                      <a:r>
                        <a:rPr lang="en-US" sz="2000" b="1" dirty="0">
                          <a:solidFill>
                            <a:srgbClr val="FFFFFF"/>
                          </a:solidFill>
                          <a:effectLst/>
                          <a:latin typeface="Calibri"/>
                          <a:ea typeface="Calibri"/>
                          <a:cs typeface="Times New Roman"/>
                        </a:rPr>
                        <a:t>Determination</a:t>
                      </a:r>
                      <a:endParaRPr lang="en-US" sz="20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a:solidFill>
                            <a:srgbClr val="FFFFFF"/>
                          </a:solidFill>
                          <a:effectLst/>
                          <a:latin typeface="Calibri"/>
                          <a:ea typeface="Calibri"/>
                          <a:cs typeface="Times New Roman"/>
                        </a:rPr>
                        <a:t># States/ Entities</a:t>
                      </a:r>
                      <a:endParaRPr lang="en-US" sz="2000" b="1"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584200">
                <a:tc>
                  <a:txBody>
                    <a:bodyPr/>
                    <a:lstStyle/>
                    <a:p>
                      <a:pPr marL="0" marR="0">
                        <a:lnSpc>
                          <a:spcPct val="115000"/>
                        </a:lnSpc>
                        <a:spcBef>
                          <a:spcPts val="0"/>
                        </a:spcBef>
                        <a:spcAft>
                          <a:spcPts val="0"/>
                        </a:spcAft>
                      </a:pPr>
                      <a:r>
                        <a:rPr lang="en-US" sz="2000" b="1" dirty="0">
                          <a:effectLst/>
                          <a:latin typeface="Calibri"/>
                          <a:ea typeface="Calibri"/>
                          <a:cs typeface="Times New Roman"/>
                        </a:rPr>
                        <a:t>Meets Requirements</a:t>
                      </a:r>
                    </a:p>
                  </a:txBody>
                  <a:tcPr marL="68580" marR="68580" marT="0" marB="0"/>
                </a:tc>
                <a:tc>
                  <a:txBody>
                    <a:bodyPr/>
                    <a:lstStyle/>
                    <a:p>
                      <a:pPr marL="0" marR="0" algn="ctr">
                        <a:lnSpc>
                          <a:spcPct val="115000"/>
                        </a:lnSpc>
                        <a:spcBef>
                          <a:spcPts val="0"/>
                        </a:spcBef>
                        <a:spcAft>
                          <a:spcPts val="0"/>
                        </a:spcAft>
                      </a:pPr>
                      <a:r>
                        <a:rPr lang="en-US" sz="2000" b="1" dirty="0">
                          <a:effectLst/>
                          <a:latin typeface="Calibri"/>
                          <a:ea typeface="Calibri"/>
                          <a:cs typeface="Times New Roman"/>
                        </a:rPr>
                        <a:t>22</a:t>
                      </a:r>
                    </a:p>
                  </a:txBody>
                  <a:tcPr marL="68580" marR="68580" marT="0" marB="0"/>
                </a:tc>
                <a:extLst>
                  <a:ext uri="{0D108BD9-81ED-4DB2-BD59-A6C34878D82A}">
                    <a16:rowId xmlns:a16="http://schemas.microsoft.com/office/drawing/2014/main" val="10001"/>
                  </a:ext>
                </a:extLst>
              </a:tr>
              <a:tr h="584200">
                <a:tc>
                  <a:txBody>
                    <a:bodyPr/>
                    <a:lstStyle/>
                    <a:p>
                      <a:pPr marL="0" marR="0">
                        <a:lnSpc>
                          <a:spcPct val="115000"/>
                        </a:lnSpc>
                        <a:spcBef>
                          <a:spcPts val="0"/>
                        </a:spcBef>
                        <a:spcAft>
                          <a:spcPts val="0"/>
                        </a:spcAft>
                      </a:pPr>
                      <a:r>
                        <a:rPr lang="en-US" sz="2000" b="1" dirty="0">
                          <a:effectLst/>
                          <a:latin typeface="Calibri"/>
                          <a:ea typeface="Calibri"/>
                          <a:cs typeface="Times New Roman"/>
                        </a:rPr>
                        <a:t>Needs Assistance </a:t>
                      </a:r>
                    </a:p>
                    <a:p>
                      <a:pPr marL="457200" marR="0" lvl="1">
                        <a:lnSpc>
                          <a:spcPct val="115000"/>
                        </a:lnSpc>
                        <a:spcBef>
                          <a:spcPts val="0"/>
                        </a:spcBef>
                        <a:spcAft>
                          <a:spcPts val="0"/>
                        </a:spcAft>
                      </a:pPr>
                      <a:r>
                        <a:rPr lang="en-US" sz="2000" b="1" dirty="0">
                          <a:effectLst/>
                          <a:latin typeface="Calibri"/>
                          <a:ea typeface="Calibri"/>
                          <a:cs typeface="Times New Roman"/>
                        </a:rPr>
                        <a:t>(1 Year)</a:t>
                      </a:r>
                    </a:p>
                  </a:txBody>
                  <a:tcPr marL="68580" marR="68580" marT="0" marB="0"/>
                </a:tc>
                <a:tc>
                  <a:txBody>
                    <a:bodyPr/>
                    <a:lstStyle/>
                    <a:p>
                      <a:pPr marL="0" marR="0" algn="ctr">
                        <a:lnSpc>
                          <a:spcPct val="115000"/>
                        </a:lnSpc>
                        <a:spcBef>
                          <a:spcPts val="0"/>
                        </a:spcBef>
                        <a:spcAft>
                          <a:spcPts val="0"/>
                        </a:spcAft>
                      </a:pPr>
                      <a:r>
                        <a:rPr lang="en-US" sz="2000" b="1" dirty="0">
                          <a:effectLst/>
                          <a:latin typeface="Calibri"/>
                          <a:ea typeface="Calibri"/>
                          <a:cs typeface="Times New Roman"/>
                        </a:rPr>
                        <a:t>7</a:t>
                      </a:r>
                    </a:p>
                  </a:txBody>
                  <a:tcPr marL="68580" marR="68580" marT="0" marB="0"/>
                </a:tc>
                <a:extLst>
                  <a:ext uri="{0D108BD9-81ED-4DB2-BD59-A6C34878D82A}">
                    <a16:rowId xmlns:a16="http://schemas.microsoft.com/office/drawing/2014/main" val="10002"/>
                  </a:ext>
                </a:extLst>
              </a:tr>
              <a:tr h="584200">
                <a:tc>
                  <a:txBody>
                    <a:bodyPr/>
                    <a:lstStyle/>
                    <a:p>
                      <a:pPr marL="0" marR="0">
                        <a:lnSpc>
                          <a:spcPct val="115000"/>
                        </a:lnSpc>
                        <a:spcBef>
                          <a:spcPts val="0"/>
                        </a:spcBef>
                        <a:spcAft>
                          <a:spcPts val="0"/>
                        </a:spcAft>
                      </a:pPr>
                      <a:r>
                        <a:rPr lang="en-US" sz="2000" b="1" dirty="0">
                          <a:effectLst/>
                          <a:latin typeface="Calibri"/>
                          <a:ea typeface="Calibri"/>
                          <a:cs typeface="Times New Roman"/>
                        </a:rPr>
                        <a:t>Needs Assistance </a:t>
                      </a:r>
                    </a:p>
                    <a:p>
                      <a:pPr marL="457200" marR="0" lvl="1">
                        <a:lnSpc>
                          <a:spcPct val="115000"/>
                        </a:lnSpc>
                        <a:spcBef>
                          <a:spcPts val="0"/>
                        </a:spcBef>
                        <a:spcAft>
                          <a:spcPts val="0"/>
                        </a:spcAft>
                      </a:pPr>
                      <a:r>
                        <a:rPr lang="en-US" sz="2000" b="1" dirty="0">
                          <a:effectLst/>
                          <a:latin typeface="Calibri"/>
                          <a:ea typeface="Calibri"/>
                          <a:cs typeface="Times New Roman"/>
                        </a:rPr>
                        <a:t>(2</a:t>
                      </a:r>
                      <a:r>
                        <a:rPr lang="en-US" sz="2000" b="1" baseline="0" dirty="0">
                          <a:effectLst/>
                          <a:latin typeface="Calibri"/>
                          <a:ea typeface="Calibri"/>
                          <a:cs typeface="Times New Roman"/>
                        </a:rPr>
                        <a:t> or more Consecutive</a:t>
                      </a:r>
                      <a:r>
                        <a:rPr lang="en-US" sz="2000" b="1" dirty="0">
                          <a:effectLst/>
                          <a:latin typeface="Calibri"/>
                          <a:ea typeface="Calibri"/>
                          <a:cs typeface="Times New Roman"/>
                        </a:rPr>
                        <a:t> Years)</a:t>
                      </a:r>
                    </a:p>
                  </a:txBody>
                  <a:tcPr marL="68580" marR="68580" marT="0" marB="0"/>
                </a:tc>
                <a:tc>
                  <a:txBody>
                    <a:bodyPr/>
                    <a:lstStyle/>
                    <a:p>
                      <a:pPr marL="0" marR="0" algn="ctr">
                        <a:lnSpc>
                          <a:spcPct val="115000"/>
                        </a:lnSpc>
                        <a:spcBef>
                          <a:spcPts val="0"/>
                        </a:spcBef>
                        <a:spcAft>
                          <a:spcPts val="0"/>
                        </a:spcAft>
                      </a:pPr>
                      <a:r>
                        <a:rPr lang="en-US" sz="2000" b="1" dirty="0">
                          <a:effectLst/>
                          <a:latin typeface="Calibri"/>
                          <a:ea typeface="Calibri"/>
                          <a:cs typeface="Times New Roman"/>
                        </a:rPr>
                        <a:t>26</a:t>
                      </a:r>
                    </a:p>
                  </a:txBody>
                  <a:tcPr marL="68580" marR="68580" marT="0" marB="0"/>
                </a:tc>
                <a:extLst>
                  <a:ext uri="{0D108BD9-81ED-4DB2-BD59-A6C34878D82A}">
                    <a16:rowId xmlns:a16="http://schemas.microsoft.com/office/drawing/2014/main" val="10003"/>
                  </a:ext>
                </a:extLst>
              </a:tr>
              <a:tr h="584200">
                <a:tc>
                  <a:txBody>
                    <a:bodyPr/>
                    <a:lstStyle/>
                    <a:p>
                      <a:pPr marL="0" marR="0">
                        <a:lnSpc>
                          <a:spcPct val="115000"/>
                        </a:lnSpc>
                        <a:spcBef>
                          <a:spcPts val="0"/>
                        </a:spcBef>
                        <a:spcAft>
                          <a:spcPts val="0"/>
                        </a:spcAft>
                      </a:pPr>
                      <a:r>
                        <a:rPr lang="en-US" sz="2000" b="1" dirty="0">
                          <a:effectLst/>
                          <a:latin typeface="Calibri"/>
                          <a:ea typeface="Calibri"/>
                          <a:cs typeface="Times New Roman"/>
                        </a:rPr>
                        <a:t>Needs Intervention </a:t>
                      </a:r>
                    </a:p>
                    <a:p>
                      <a:pPr marL="457200" marR="0" lvl="1">
                        <a:lnSpc>
                          <a:spcPct val="115000"/>
                        </a:lnSpc>
                        <a:spcBef>
                          <a:spcPts val="0"/>
                        </a:spcBef>
                        <a:spcAft>
                          <a:spcPts val="0"/>
                        </a:spcAft>
                      </a:pPr>
                      <a:r>
                        <a:rPr lang="en-US" sz="2000" b="1" dirty="0">
                          <a:effectLst/>
                          <a:latin typeface="Calibri"/>
                          <a:ea typeface="Calibri"/>
                          <a:cs typeface="Times New Roman"/>
                        </a:rPr>
                        <a:t>(1 Year)</a:t>
                      </a:r>
                    </a:p>
                  </a:txBody>
                  <a:tcPr marL="68580" marR="68580" marT="0" marB="0"/>
                </a:tc>
                <a:tc>
                  <a:txBody>
                    <a:bodyPr/>
                    <a:lstStyle/>
                    <a:p>
                      <a:pPr marL="0" marR="0" algn="ctr">
                        <a:lnSpc>
                          <a:spcPct val="115000"/>
                        </a:lnSpc>
                        <a:spcBef>
                          <a:spcPts val="0"/>
                        </a:spcBef>
                        <a:spcAft>
                          <a:spcPts val="0"/>
                        </a:spcAft>
                      </a:pPr>
                      <a:r>
                        <a:rPr lang="en-US" sz="2000" b="1" dirty="0">
                          <a:effectLst/>
                          <a:latin typeface="Calibri"/>
                          <a:ea typeface="Calibri"/>
                          <a:cs typeface="Times New Roman"/>
                        </a:rPr>
                        <a:t>4</a:t>
                      </a:r>
                    </a:p>
                  </a:txBody>
                  <a:tcPr marL="68580" marR="68580" marT="0" marB="0"/>
                </a:tc>
                <a:extLst>
                  <a:ext uri="{0D108BD9-81ED-4DB2-BD59-A6C34878D82A}">
                    <a16:rowId xmlns:a16="http://schemas.microsoft.com/office/drawing/2014/main" val="10004"/>
                  </a:ext>
                </a:extLst>
              </a:tr>
              <a:tr h="584200">
                <a:tc>
                  <a:txBody>
                    <a:bodyPr/>
                    <a:lstStyle/>
                    <a:p>
                      <a:pPr marL="0" marR="0">
                        <a:lnSpc>
                          <a:spcPct val="115000"/>
                        </a:lnSpc>
                        <a:spcBef>
                          <a:spcPts val="0"/>
                        </a:spcBef>
                        <a:spcAft>
                          <a:spcPts val="0"/>
                        </a:spcAft>
                      </a:pPr>
                      <a:r>
                        <a:rPr lang="en-US" sz="2000" b="1" dirty="0">
                          <a:effectLst/>
                          <a:latin typeface="Calibri"/>
                          <a:ea typeface="Calibri"/>
                          <a:cs typeface="Times New Roman"/>
                        </a:rPr>
                        <a:t>Needs Intervention </a:t>
                      </a:r>
                    </a:p>
                    <a:p>
                      <a:pPr marL="457200" marR="0" lvl="1">
                        <a:lnSpc>
                          <a:spcPct val="115000"/>
                        </a:lnSpc>
                        <a:spcBef>
                          <a:spcPts val="0"/>
                        </a:spcBef>
                        <a:spcAft>
                          <a:spcPts val="0"/>
                        </a:spcAft>
                      </a:pPr>
                      <a:r>
                        <a:rPr lang="en-US" sz="2000" b="1" dirty="0">
                          <a:effectLst/>
                          <a:latin typeface="Calibri"/>
                          <a:ea typeface="Calibri"/>
                          <a:cs typeface="Times New Roman"/>
                        </a:rPr>
                        <a:t>(7 or more Consecutive</a:t>
                      </a:r>
                      <a:r>
                        <a:rPr lang="en-US" sz="2000" b="1" baseline="0" dirty="0">
                          <a:effectLst/>
                          <a:latin typeface="Calibri"/>
                          <a:ea typeface="Calibri"/>
                          <a:cs typeface="Times New Roman"/>
                        </a:rPr>
                        <a:t> Years</a:t>
                      </a:r>
                      <a:r>
                        <a:rPr lang="en-US" sz="2000" b="1" dirty="0">
                          <a:effectLst/>
                          <a:latin typeface="Calibri"/>
                          <a:ea typeface="Calibri"/>
                          <a:cs typeface="Times New Roman"/>
                        </a:rPr>
                        <a:t>)</a:t>
                      </a:r>
                    </a:p>
                  </a:txBody>
                  <a:tcPr marL="68580" marR="68580" marT="0" marB="0"/>
                </a:tc>
                <a:tc>
                  <a:txBody>
                    <a:bodyPr/>
                    <a:lstStyle/>
                    <a:p>
                      <a:pPr marL="0" marR="0" algn="ctr">
                        <a:lnSpc>
                          <a:spcPct val="115000"/>
                        </a:lnSpc>
                        <a:spcBef>
                          <a:spcPts val="0"/>
                        </a:spcBef>
                        <a:spcAft>
                          <a:spcPts val="0"/>
                        </a:spcAft>
                      </a:pPr>
                      <a:r>
                        <a:rPr lang="en-US" sz="2000" b="1" dirty="0">
                          <a:effectLst/>
                          <a:latin typeface="Calibri"/>
                          <a:ea typeface="Calibri"/>
                          <a:cs typeface="Times New Roman"/>
                        </a:rPr>
                        <a:t>1</a:t>
                      </a:r>
                    </a:p>
                  </a:txBody>
                  <a:tcPr marL="68580" marR="6858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81470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A76F3-A55A-4E52-ABD6-B5EB2A7A17EF}"/>
              </a:ext>
            </a:extLst>
          </p:cNvPr>
          <p:cNvSpPr>
            <a:spLocks noGrp="1"/>
          </p:cNvSpPr>
          <p:nvPr>
            <p:ph type="title"/>
          </p:nvPr>
        </p:nvSpPr>
        <p:spPr/>
        <p:txBody>
          <a:bodyPr/>
          <a:lstStyle/>
          <a:p>
            <a:pPr algn="ctr"/>
            <a:r>
              <a:rPr lang="en-US" dirty="0"/>
              <a:t>APR Look-Fors</a:t>
            </a:r>
          </a:p>
        </p:txBody>
      </p:sp>
      <p:sp>
        <p:nvSpPr>
          <p:cNvPr id="3" name="Content Placeholder 2">
            <a:extLst>
              <a:ext uri="{FF2B5EF4-FFF2-40B4-BE49-F238E27FC236}">
                <a16:creationId xmlns:a16="http://schemas.microsoft.com/office/drawing/2014/main" id="{D683EA0D-56CD-46B5-97E4-B2D7EB2DBCD3}"/>
              </a:ext>
            </a:extLst>
          </p:cNvPr>
          <p:cNvSpPr>
            <a:spLocks noGrp="1"/>
          </p:cNvSpPr>
          <p:nvPr>
            <p:ph idx="1"/>
          </p:nvPr>
        </p:nvSpPr>
        <p:spPr>
          <a:xfrm>
            <a:off x="304800" y="2667000"/>
            <a:ext cx="8229600" cy="3611563"/>
          </a:xfrm>
        </p:spPr>
        <p:txBody>
          <a:bodyPr>
            <a:noAutofit/>
          </a:bodyPr>
          <a:lstStyle/>
          <a:p>
            <a:pPr lvl="0"/>
            <a:r>
              <a:rPr lang="en-US" dirty="0"/>
              <a:t>N-size vs cell size</a:t>
            </a:r>
          </a:p>
          <a:p>
            <a:r>
              <a:rPr lang="en-US" dirty="0"/>
              <a:t>Reporting number of district using the minimum n-size </a:t>
            </a:r>
          </a:p>
          <a:p>
            <a:r>
              <a:rPr lang="en-US" dirty="0"/>
              <a:t>Representativeness</a:t>
            </a:r>
          </a:p>
          <a:p>
            <a:pPr lvl="0"/>
            <a:r>
              <a:rPr lang="en-US" dirty="0"/>
              <a:t>Reporting progress</a:t>
            </a:r>
          </a:p>
          <a:p>
            <a:pPr lvl="0"/>
            <a:r>
              <a:rPr lang="en-US" dirty="0"/>
              <a:t>09/02 </a:t>
            </a:r>
          </a:p>
          <a:p>
            <a:pPr lvl="0"/>
            <a:r>
              <a:rPr lang="en-US" dirty="0"/>
              <a:t>Using accurate citations</a:t>
            </a:r>
          </a:p>
          <a:p>
            <a:endParaRPr lang="en-US" dirty="0"/>
          </a:p>
        </p:txBody>
      </p:sp>
      <p:pic>
        <p:nvPicPr>
          <p:cNvPr id="2050" name="Picture 2" descr="C:\Users\amy.bae\AppData\Local\Microsoft\Windows\INetCache\IE\7X4V91RP\cartoon-eyes-1391699874Ip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1676400"/>
            <a:ext cx="1875692" cy="902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7360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my.bae\AppData\Local\Microsoft\Windows\INetCache\IE\EW7MPEF3\Learn-Practice-Improv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1981200"/>
            <a:ext cx="1363916" cy="135255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457200" y="2971800"/>
            <a:ext cx="8229600" cy="3611563"/>
          </a:xfrm>
        </p:spPr>
        <p:txBody>
          <a:bodyPr/>
          <a:lstStyle/>
          <a:p>
            <a:r>
              <a:rPr lang="en-US" dirty="0"/>
              <a:t>Looking at the matrix data to identify areas for improvement </a:t>
            </a:r>
          </a:p>
          <a:p>
            <a:r>
              <a:rPr lang="en-US" dirty="0"/>
              <a:t>Focusing on data close to the targets</a:t>
            </a:r>
          </a:p>
          <a:p>
            <a:r>
              <a:rPr lang="en-US" dirty="0"/>
              <a:t>Clearing up long standing non compliance</a:t>
            </a:r>
          </a:p>
          <a:p>
            <a:r>
              <a:rPr lang="en-US" dirty="0"/>
              <a:t>Identifying data that aligns with other current improvement efforts</a:t>
            </a:r>
          </a:p>
          <a:p>
            <a:endParaRPr lang="en-US" dirty="0"/>
          </a:p>
        </p:txBody>
      </p:sp>
      <p:sp>
        <p:nvSpPr>
          <p:cNvPr id="3" name="Title 2"/>
          <p:cNvSpPr>
            <a:spLocks noGrp="1"/>
          </p:cNvSpPr>
          <p:nvPr>
            <p:ph type="title"/>
          </p:nvPr>
        </p:nvSpPr>
        <p:spPr/>
        <p:txBody>
          <a:bodyPr/>
          <a:lstStyle/>
          <a:p>
            <a:r>
              <a:rPr lang="en-US" sz="4000" dirty="0"/>
              <a:t>Using the APR Data to Drive Continuous Improvement</a:t>
            </a:r>
          </a:p>
        </p:txBody>
      </p:sp>
    </p:spTree>
    <p:extLst>
      <p:ext uri="{BB962C8B-B14F-4D97-AF65-F5344CB8AC3E}">
        <p14:creationId xmlns:p14="http://schemas.microsoft.com/office/powerpoint/2010/main" val="24528613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hlinkClick r:id="rId3"/>
              </a:rPr>
              <a:t>https://osep.grads360.org/#program/spp-apr-resources</a:t>
            </a:r>
            <a:endParaRPr lang="en-US" dirty="0"/>
          </a:p>
          <a:p>
            <a:r>
              <a:rPr lang="en-US" dirty="0">
                <a:hlinkClick r:id="rId4"/>
              </a:rPr>
              <a:t>https://sites.ed.gov/idea/data/</a:t>
            </a:r>
            <a:endParaRPr lang="en-US" dirty="0"/>
          </a:p>
          <a:p>
            <a:endParaRPr lang="en-US" dirty="0"/>
          </a:p>
        </p:txBody>
      </p:sp>
      <p:sp>
        <p:nvSpPr>
          <p:cNvPr id="3" name="Title 2"/>
          <p:cNvSpPr>
            <a:spLocks noGrp="1"/>
          </p:cNvSpPr>
          <p:nvPr>
            <p:ph type="title"/>
          </p:nvPr>
        </p:nvSpPr>
        <p:spPr/>
        <p:txBody>
          <a:bodyPr/>
          <a:lstStyle/>
          <a:p>
            <a:r>
              <a:rPr lang="en-US" sz="3200" dirty="0"/>
              <a:t>Where To Find Information on the APR, Accountability Matrix, and Determinations</a:t>
            </a:r>
          </a:p>
        </p:txBody>
      </p:sp>
    </p:spTree>
    <p:extLst>
      <p:ext uri="{BB962C8B-B14F-4D97-AF65-F5344CB8AC3E}">
        <p14:creationId xmlns:p14="http://schemas.microsoft.com/office/powerpoint/2010/main" val="29605157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752600"/>
            <a:ext cx="7772400" cy="4016375"/>
          </a:xfrm>
        </p:spPr>
        <p:txBody>
          <a:bodyPr>
            <a:normAutofit/>
          </a:bodyPr>
          <a:lstStyle/>
          <a:p>
            <a:pPr algn="ctr"/>
            <a:r>
              <a:rPr lang="en-US" dirty="0"/>
              <a:t>Data Use, Publication, and Analysis:  </a:t>
            </a:r>
            <a:br>
              <a:rPr lang="en-US" dirty="0"/>
            </a:br>
            <a:br>
              <a:rPr lang="en-US" dirty="0"/>
            </a:br>
            <a:r>
              <a:rPr lang="en-US" dirty="0"/>
              <a:t>Disclosure Avoidance Methodologies</a:t>
            </a:r>
          </a:p>
        </p:txBody>
      </p:sp>
    </p:spTree>
    <p:extLst>
      <p:ext uri="{BB962C8B-B14F-4D97-AF65-F5344CB8AC3E}">
        <p14:creationId xmlns:p14="http://schemas.microsoft.com/office/powerpoint/2010/main" val="447005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a:t>Disclosure Review Board (DRB) is a collaborative council that reviews proposed data releases and disclosure avoidance methodologies by ED’s program offices for consistency and privacy protection standards. </a:t>
            </a:r>
          </a:p>
          <a:p>
            <a:endParaRPr lang="en-US" dirty="0"/>
          </a:p>
          <a:p>
            <a:r>
              <a:rPr lang="en-US" dirty="0"/>
              <a:t>ED</a:t>
            </a:r>
            <a:r>
              <a:rPr lang="en-US" i="1" dirty="0"/>
              <a:t>Facts</a:t>
            </a:r>
            <a:r>
              <a:rPr lang="en-US" dirty="0"/>
              <a:t> resource: </a:t>
            </a:r>
            <a:r>
              <a:rPr lang="en-US" dirty="0">
                <a:hlinkClick r:id="rId3"/>
              </a:rPr>
              <a:t>https://www2.ed.gov/about/inits/ed/edfacts/ed-disclosure-avoidance-overview.pdf</a:t>
            </a:r>
            <a:r>
              <a:rPr lang="en-US" dirty="0"/>
              <a:t>   </a:t>
            </a:r>
          </a:p>
          <a:p>
            <a:endParaRPr lang="en-US" dirty="0"/>
          </a:p>
        </p:txBody>
      </p:sp>
      <p:sp>
        <p:nvSpPr>
          <p:cNvPr id="2" name="Title 1"/>
          <p:cNvSpPr>
            <a:spLocks noGrp="1"/>
          </p:cNvSpPr>
          <p:nvPr>
            <p:ph type="title"/>
          </p:nvPr>
        </p:nvSpPr>
        <p:spPr/>
        <p:txBody>
          <a:bodyPr/>
          <a:lstStyle/>
          <a:p>
            <a:r>
              <a:rPr lang="en-US" sz="3600" b="1" dirty="0"/>
              <a:t>Disclosure Review Board (DRB) </a:t>
            </a:r>
          </a:p>
        </p:txBody>
      </p:sp>
    </p:spTree>
    <p:extLst>
      <p:ext uri="{BB962C8B-B14F-4D97-AF65-F5344CB8AC3E}">
        <p14:creationId xmlns:p14="http://schemas.microsoft.com/office/powerpoint/2010/main" val="2460434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IDEA Section 618 Part B Data Quality Review </a:t>
            </a:r>
            <a:br>
              <a:rPr lang="en-US" dirty="0"/>
            </a:b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977779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38400"/>
            <a:ext cx="8229600" cy="4038600"/>
          </a:xfrm>
        </p:spPr>
        <p:txBody>
          <a:bodyPr>
            <a:normAutofit fontScale="70000" lnSpcReduction="20000"/>
          </a:bodyPr>
          <a:lstStyle/>
          <a:p>
            <a:pPr marL="0" indent="0">
              <a:buNone/>
            </a:pPr>
            <a:endParaRPr lang="en-US" dirty="0"/>
          </a:p>
          <a:p>
            <a:pPr marL="514350" indent="-514350">
              <a:buFont typeface="+mj-lt"/>
              <a:buAutoNum type="arabicPeriod"/>
            </a:pPr>
            <a:r>
              <a:rPr lang="en-US" dirty="0"/>
              <a:t>Report data by specific disability category for age ranges only.</a:t>
            </a:r>
          </a:p>
          <a:p>
            <a:pPr marL="514350" indent="-514350">
              <a:buFont typeface="+mj-lt"/>
              <a:buAutoNum type="arabicPeriod"/>
            </a:pPr>
            <a:r>
              <a:rPr lang="en-US" dirty="0"/>
              <a:t>Suppress all data for any demographic group (i.e., race, gender, or LEP status) that has only 1-2 individuals for the entity.</a:t>
            </a:r>
          </a:p>
          <a:p>
            <a:pPr marL="514350" indent="-514350">
              <a:buFont typeface="+mj-lt"/>
              <a:buAutoNum type="arabicPeriod"/>
            </a:pPr>
            <a:r>
              <a:rPr lang="en-US" dirty="0"/>
              <a:t>Suppress all data for the next smallest demographic group, if necessary.</a:t>
            </a:r>
          </a:p>
          <a:p>
            <a:pPr marL="514350" indent="-514350">
              <a:buFont typeface="+mj-lt"/>
              <a:buAutoNum type="arabicPeriod"/>
            </a:pPr>
            <a:r>
              <a:rPr lang="en-US" dirty="0"/>
              <a:t>If one group suppressed under Steps 2 and 3 does not have a value of greater than 1, suppress all data for an additional demographic group with a value of greater than 1.</a:t>
            </a:r>
          </a:p>
          <a:p>
            <a:pPr marL="514350" indent="-514350">
              <a:buFont typeface="+mj-lt"/>
              <a:buAutoNum type="arabicPeriod"/>
            </a:pPr>
            <a:r>
              <a:rPr lang="en-US" dirty="0"/>
              <a:t>Suppress all data for “Inside regular classroom &lt;40% of the day” and “Separate School” if there is only 1-2 individuals in an age group for either category in the state/ entity.</a:t>
            </a:r>
          </a:p>
          <a:p>
            <a:pPr marL="514350" indent="-514350">
              <a:buFont typeface="+mj-lt"/>
              <a:buAutoNum type="arabicPeriod"/>
            </a:pPr>
            <a:r>
              <a:rPr lang="en-US" dirty="0"/>
              <a:t>Suppress data for a 2</a:t>
            </a:r>
            <a:r>
              <a:rPr lang="en-US" baseline="30000" dirty="0"/>
              <a:t>nd</a:t>
            </a:r>
            <a:r>
              <a:rPr lang="en-US" dirty="0"/>
              <a:t> state/ entity if data are suppressed for only one state/ entity.</a:t>
            </a:r>
          </a:p>
        </p:txBody>
      </p:sp>
      <p:sp>
        <p:nvSpPr>
          <p:cNvPr id="2" name="Title 1"/>
          <p:cNvSpPr>
            <a:spLocks noGrp="1"/>
          </p:cNvSpPr>
          <p:nvPr>
            <p:ph type="title"/>
          </p:nvPr>
        </p:nvSpPr>
        <p:spPr/>
        <p:txBody>
          <a:bodyPr>
            <a:noAutofit/>
          </a:bodyPr>
          <a:lstStyle/>
          <a:p>
            <a:r>
              <a:rPr lang="en-US" sz="2400" b="1" dirty="0"/>
              <a:t>Disclosure Avoidance Methodology for </a:t>
            </a:r>
            <a:br>
              <a:rPr lang="en-US" sz="2400" b="1" dirty="0"/>
            </a:br>
            <a:r>
              <a:rPr lang="en-US" sz="2400" b="1" dirty="0"/>
              <a:t>Part B Child Count and Educational Environments Data File</a:t>
            </a:r>
          </a:p>
        </p:txBody>
      </p:sp>
    </p:spTree>
    <p:extLst>
      <p:ext uri="{BB962C8B-B14F-4D97-AF65-F5344CB8AC3E}">
        <p14:creationId xmlns:p14="http://schemas.microsoft.com/office/powerpoint/2010/main" val="23046314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0"/>
            <a:ext cx="8229600" cy="4191000"/>
          </a:xfrm>
        </p:spPr>
        <p:txBody>
          <a:bodyPr>
            <a:noAutofit/>
          </a:bodyPr>
          <a:lstStyle/>
          <a:p>
            <a:pPr marL="514350" indent="-514350">
              <a:buFont typeface="+mj-lt"/>
              <a:buAutoNum type="arabicPeriod"/>
            </a:pPr>
            <a:r>
              <a:rPr lang="en-US" sz="1500" dirty="0"/>
              <a:t>Suppress all data for any demographic group (i.e.,  discrete age, race, gender, or LEP status) that has only 1-2 individuals for the entity.</a:t>
            </a:r>
          </a:p>
          <a:p>
            <a:pPr marL="514350" indent="-514350">
              <a:buFont typeface="+mj-lt"/>
              <a:buAutoNum type="arabicPeriod"/>
            </a:pPr>
            <a:r>
              <a:rPr lang="en-US" sz="1500" dirty="0"/>
              <a:t>Suppress all data for the next smallest demographic group, if necessary.</a:t>
            </a:r>
          </a:p>
          <a:p>
            <a:pPr marL="514350" indent="-514350">
              <a:buFont typeface="+mj-lt"/>
              <a:buAutoNum type="arabicPeriod"/>
            </a:pPr>
            <a:r>
              <a:rPr lang="en-US" sz="1500" dirty="0"/>
              <a:t>Suppress data for a 2nd state/ entity if data is suppressed for only one state/ entity.</a:t>
            </a:r>
          </a:p>
          <a:p>
            <a:pPr marL="514350" indent="-514350">
              <a:buFont typeface="+mj-lt"/>
              <a:buAutoNum type="arabicPeriod"/>
            </a:pPr>
            <a:r>
              <a:rPr lang="en-US" sz="1500" dirty="0"/>
              <a:t>If only 1 demographic group is suppressed, suppress all data for the next smallest (non- zero) demographic group.</a:t>
            </a:r>
          </a:p>
          <a:p>
            <a:pPr marL="514350" indent="-514350">
              <a:buFont typeface="+mj-lt"/>
              <a:buAutoNum type="arabicPeriod"/>
            </a:pPr>
            <a:r>
              <a:rPr lang="en-US" sz="1500" dirty="0"/>
              <a:t>Create a new variable that is the subtotal of “certificates” plus “diplomas” categories.</a:t>
            </a:r>
          </a:p>
          <a:p>
            <a:pPr marL="914400" lvl="1" indent="-514350"/>
            <a:r>
              <a:rPr lang="en-US" sz="1400" dirty="0"/>
              <a:t>If either the “certificate” or “diploma” category contains 0-2 individuals for any disability, suppress both categories for that disability and only report the subtotal for that disability. </a:t>
            </a:r>
          </a:p>
          <a:p>
            <a:pPr marL="914400" lvl="1" indent="-514350"/>
            <a:r>
              <a:rPr lang="en-US" sz="1400" dirty="0"/>
              <a:t>If the “certificate” and “diploma” categories are only suppressed for 1 disability category, also suppress the “certificate” and “diploma” categories and only report the subtotal for the next smallest disability category. </a:t>
            </a:r>
          </a:p>
          <a:p>
            <a:pPr marL="514350" indent="-514350">
              <a:buFont typeface="+mj-lt"/>
              <a:buAutoNum type="arabicPeriod"/>
            </a:pPr>
            <a:r>
              <a:rPr lang="en-US" sz="1500" dirty="0"/>
              <a:t>If one group suppressed under Steps 1-6 does not have a value of greater than 1, suppress all data for an additional demographic group with a value of greater than 1.</a:t>
            </a:r>
          </a:p>
          <a:p>
            <a:pPr marL="514350" indent="-514350">
              <a:buFont typeface="+mj-lt"/>
              <a:buAutoNum type="arabicPeriod"/>
            </a:pPr>
            <a:r>
              <a:rPr lang="en-US" sz="1500" dirty="0"/>
              <a:t>Suppress data for a 2nd state/ entity if data are suppressed for only one state/ entity. </a:t>
            </a:r>
          </a:p>
          <a:p>
            <a:endParaRPr lang="en-US" sz="1500" dirty="0"/>
          </a:p>
        </p:txBody>
      </p:sp>
      <p:sp>
        <p:nvSpPr>
          <p:cNvPr id="2" name="Title 1"/>
          <p:cNvSpPr>
            <a:spLocks noGrp="1"/>
          </p:cNvSpPr>
          <p:nvPr>
            <p:ph type="title"/>
          </p:nvPr>
        </p:nvSpPr>
        <p:spPr>
          <a:xfrm>
            <a:off x="228600" y="1447800"/>
            <a:ext cx="8610600" cy="838200"/>
          </a:xfrm>
        </p:spPr>
        <p:txBody>
          <a:bodyPr/>
          <a:lstStyle/>
          <a:p>
            <a:r>
              <a:rPr lang="en-US" sz="2400" b="1" dirty="0"/>
              <a:t>Disclosure Avoidance Methodology for </a:t>
            </a:r>
            <a:br>
              <a:rPr lang="en-US" sz="2400" b="1" dirty="0"/>
            </a:br>
            <a:r>
              <a:rPr lang="en-US" sz="2400" b="1" dirty="0"/>
              <a:t>Part B Exiting Data File</a:t>
            </a:r>
          </a:p>
        </p:txBody>
      </p:sp>
    </p:spTree>
    <p:extLst>
      <p:ext uri="{BB962C8B-B14F-4D97-AF65-F5344CB8AC3E}">
        <p14:creationId xmlns:p14="http://schemas.microsoft.com/office/powerpoint/2010/main" val="6964803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38400"/>
            <a:ext cx="8229600" cy="4144963"/>
          </a:xfrm>
        </p:spPr>
        <p:txBody>
          <a:bodyPr>
            <a:normAutofit fontScale="85000" lnSpcReduction="20000"/>
          </a:bodyPr>
          <a:lstStyle/>
          <a:p>
            <a:pPr marL="514350" indent="-514350">
              <a:buFont typeface="+mj-lt"/>
              <a:buAutoNum type="arabicPeriod"/>
            </a:pPr>
            <a:r>
              <a:rPr lang="en-US" dirty="0"/>
              <a:t>Suppress all disciplinary variables for any disability category or demographic group (i.e., race, gender, or LEP status) for which there are 1-2 individuals ages 3-21 at the state/ entity level.</a:t>
            </a:r>
          </a:p>
          <a:p>
            <a:pPr marL="514350" indent="-514350">
              <a:buFont typeface="+mj-lt"/>
              <a:buAutoNum type="arabicPeriod"/>
            </a:pPr>
            <a:r>
              <a:rPr lang="en-US" dirty="0"/>
              <a:t>Suppress all disciplinary variables for the next smallest disability category or demographic group, if necessary. </a:t>
            </a:r>
          </a:p>
          <a:p>
            <a:pPr marL="514350" indent="-514350">
              <a:buFont typeface="+mj-lt"/>
              <a:buAutoNum type="arabicPeriod"/>
            </a:pPr>
            <a:r>
              <a:rPr lang="en-US" dirty="0"/>
              <a:t>If one category or group suppressed under Steps 1 and 2 does not have a value of greater than 1, suppress all disciplinary variables for an additional demographic group with a value of greater than 1.</a:t>
            </a:r>
          </a:p>
          <a:p>
            <a:pPr marL="514350" indent="-514350">
              <a:buFont typeface="+mj-lt"/>
              <a:buAutoNum type="arabicPeriod"/>
            </a:pPr>
            <a:r>
              <a:rPr lang="en-US" dirty="0"/>
              <a:t>Suppress data for a 2nd state/ entity if data are suppressed for only one state/ entity. </a:t>
            </a:r>
          </a:p>
          <a:p>
            <a:pPr marL="514350" indent="-514350">
              <a:buFont typeface="+mj-lt"/>
              <a:buAutoNum type="arabicPeriod"/>
            </a:pPr>
            <a:endParaRPr lang="en-US" dirty="0"/>
          </a:p>
          <a:p>
            <a:endParaRPr lang="en-US" dirty="0"/>
          </a:p>
          <a:p>
            <a:endParaRPr lang="en-US" dirty="0"/>
          </a:p>
        </p:txBody>
      </p:sp>
      <p:sp>
        <p:nvSpPr>
          <p:cNvPr id="2" name="Title 1"/>
          <p:cNvSpPr>
            <a:spLocks noGrp="1"/>
          </p:cNvSpPr>
          <p:nvPr>
            <p:ph type="title"/>
          </p:nvPr>
        </p:nvSpPr>
        <p:spPr>
          <a:xfrm>
            <a:off x="457200" y="1447800"/>
            <a:ext cx="8229600" cy="762000"/>
          </a:xfrm>
        </p:spPr>
        <p:txBody>
          <a:bodyPr/>
          <a:lstStyle/>
          <a:p>
            <a:r>
              <a:rPr lang="en-US" sz="2400" b="1" dirty="0"/>
              <a:t>Disclosure Avoidance Methodology for </a:t>
            </a:r>
            <a:br>
              <a:rPr lang="en-US" sz="2400" b="1" dirty="0"/>
            </a:br>
            <a:r>
              <a:rPr lang="en-US" sz="2400" b="1" dirty="0"/>
              <a:t>Part B Discipline Data File</a:t>
            </a:r>
          </a:p>
        </p:txBody>
      </p:sp>
    </p:spTree>
    <p:extLst>
      <p:ext uri="{BB962C8B-B14F-4D97-AF65-F5344CB8AC3E}">
        <p14:creationId xmlns:p14="http://schemas.microsoft.com/office/powerpoint/2010/main" val="39303797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en-US" dirty="0"/>
              <a:t>Bottom-coding for all counts of students proficient or higher by grade and by assessment type. </a:t>
            </a:r>
          </a:p>
          <a:p>
            <a:pPr lvl="1"/>
            <a:r>
              <a:rPr lang="en-US" dirty="0"/>
              <a:t>All values for these counts that are less than or equal to 3 (0, 1, 2, and 3) will be replaced with a bottom-coding of ≤3.</a:t>
            </a:r>
          </a:p>
          <a:p>
            <a:pPr marL="0" indent="0">
              <a:buNone/>
            </a:pPr>
            <a:endParaRPr lang="en-US" dirty="0"/>
          </a:p>
        </p:txBody>
      </p:sp>
      <p:sp>
        <p:nvSpPr>
          <p:cNvPr id="2" name="Title 1"/>
          <p:cNvSpPr>
            <a:spLocks noGrp="1"/>
          </p:cNvSpPr>
          <p:nvPr>
            <p:ph type="title"/>
          </p:nvPr>
        </p:nvSpPr>
        <p:spPr>
          <a:xfrm>
            <a:off x="457200" y="1447800"/>
            <a:ext cx="8229600" cy="990600"/>
          </a:xfrm>
        </p:spPr>
        <p:txBody>
          <a:bodyPr/>
          <a:lstStyle/>
          <a:p>
            <a:r>
              <a:rPr lang="en-US" sz="3200" b="1" dirty="0"/>
              <a:t>Disclosure Avoidance Methodology </a:t>
            </a:r>
            <a:br>
              <a:rPr lang="en-US" sz="3200" b="1" dirty="0"/>
            </a:br>
            <a:r>
              <a:rPr lang="en-US" sz="3200" b="1" dirty="0"/>
              <a:t>for Part B IDEA Assessment Data File</a:t>
            </a:r>
          </a:p>
        </p:txBody>
      </p:sp>
    </p:spTree>
    <p:extLst>
      <p:ext uri="{BB962C8B-B14F-4D97-AF65-F5344CB8AC3E}">
        <p14:creationId xmlns:p14="http://schemas.microsoft.com/office/powerpoint/2010/main" val="7061166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0"/>
            <a:ext cx="8229600" cy="3611563"/>
          </a:xfrm>
        </p:spPr>
        <p:txBody>
          <a:bodyPr/>
          <a:lstStyle/>
          <a:p>
            <a:r>
              <a:rPr lang="en-US" dirty="0"/>
              <a:t>No disclosure avoidance methodology applied to: </a:t>
            </a:r>
          </a:p>
          <a:p>
            <a:pPr lvl="1"/>
            <a:r>
              <a:rPr lang="en-US" dirty="0"/>
              <a:t>Part B Personnel</a:t>
            </a:r>
          </a:p>
          <a:p>
            <a:pPr lvl="1"/>
            <a:r>
              <a:rPr lang="en-US" dirty="0"/>
              <a:t>Part B Dispute Resolution</a:t>
            </a:r>
          </a:p>
          <a:p>
            <a:pPr lvl="1"/>
            <a:r>
              <a:rPr lang="en-US" dirty="0"/>
              <a:t>Part B MOE Reduction and CEIS</a:t>
            </a:r>
          </a:p>
        </p:txBody>
      </p:sp>
      <p:sp>
        <p:nvSpPr>
          <p:cNvPr id="2" name="Title 1"/>
          <p:cNvSpPr>
            <a:spLocks noGrp="1"/>
          </p:cNvSpPr>
          <p:nvPr>
            <p:ph type="title"/>
          </p:nvPr>
        </p:nvSpPr>
        <p:spPr/>
        <p:txBody>
          <a:bodyPr>
            <a:noAutofit/>
          </a:bodyPr>
          <a:lstStyle/>
          <a:p>
            <a:r>
              <a:rPr lang="en-US" sz="3200" b="1" dirty="0"/>
              <a:t>Other IDEA Part B Section 618 </a:t>
            </a:r>
            <a:br>
              <a:rPr lang="en-US" sz="3200" b="1" dirty="0"/>
            </a:br>
            <a:r>
              <a:rPr lang="en-US" sz="3200" b="1" dirty="0"/>
              <a:t>Data Files</a:t>
            </a:r>
          </a:p>
        </p:txBody>
      </p:sp>
    </p:spTree>
    <p:extLst>
      <p:ext uri="{BB962C8B-B14F-4D97-AF65-F5344CB8AC3E}">
        <p14:creationId xmlns:p14="http://schemas.microsoft.com/office/powerpoint/2010/main" val="31880019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241182"/>
            <a:ext cx="8229600" cy="3611563"/>
          </a:xfrm>
        </p:spPr>
        <p:txBody>
          <a:bodyPr/>
          <a:lstStyle/>
          <a:p>
            <a:r>
              <a:rPr lang="en-US" dirty="0"/>
              <a:t>IDEA Section 618 data file documentation – available at: </a:t>
            </a:r>
          </a:p>
          <a:p>
            <a:pPr lvl="1"/>
            <a:r>
              <a:rPr lang="en-US" dirty="0">
                <a:hlinkClick r:id="rId3"/>
              </a:rPr>
              <a:t>https://www2.ed.gov/programs/osepidea/618-data/collection-documentation/index.html#datadocs</a:t>
            </a:r>
            <a:r>
              <a:rPr lang="en-US" dirty="0"/>
              <a:t> </a:t>
            </a:r>
          </a:p>
        </p:txBody>
      </p:sp>
      <p:sp>
        <p:nvSpPr>
          <p:cNvPr id="3" name="Title 2"/>
          <p:cNvSpPr>
            <a:spLocks noGrp="1"/>
          </p:cNvSpPr>
          <p:nvPr>
            <p:ph type="title"/>
          </p:nvPr>
        </p:nvSpPr>
        <p:spPr>
          <a:xfrm>
            <a:off x="457200" y="1600200"/>
            <a:ext cx="8229600" cy="1143000"/>
          </a:xfrm>
        </p:spPr>
        <p:txBody>
          <a:bodyPr/>
          <a:lstStyle/>
          <a:p>
            <a:r>
              <a:rPr lang="en-US" sz="3200" b="1" dirty="0"/>
              <a:t>Source for IDEA Section 618 Data File Disclosure Avoidance Methodologies</a:t>
            </a:r>
          </a:p>
        </p:txBody>
      </p:sp>
    </p:spTree>
    <p:extLst>
      <p:ext uri="{BB962C8B-B14F-4D97-AF65-F5344CB8AC3E}">
        <p14:creationId xmlns:p14="http://schemas.microsoft.com/office/powerpoint/2010/main" val="18183337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905000"/>
            <a:ext cx="7772400" cy="3863975"/>
          </a:xfrm>
        </p:spPr>
        <p:txBody>
          <a:bodyPr>
            <a:normAutofit/>
          </a:bodyPr>
          <a:lstStyle/>
          <a:p>
            <a:pPr algn="ctr"/>
            <a:r>
              <a:rPr lang="en-US" dirty="0"/>
              <a:t>Discussion  </a:t>
            </a:r>
            <a:br>
              <a:rPr lang="en-US" dirty="0"/>
            </a:br>
            <a:br>
              <a:rPr lang="en-US" dirty="0"/>
            </a:br>
            <a:r>
              <a:rPr lang="en-US" dirty="0"/>
              <a:t>How do states use the idea section 618 data? </a:t>
            </a:r>
          </a:p>
        </p:txBody>
      </p:sp>
    </p:spTree>
    <p:extLst>
      <p:ext uri="{BB962C8B-B14F-4D97-AF65-F5344CB8AC3E}">
        <p14:creationId xmlns:p14="http://schemas.microsoft.com/office/powerpoint/2010/main" val="41164497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828800"/>
            <a:ext cx="7772400" cy="3940175"/>
          </a:xfrm>
        </p:spPr>
        <p:txBody>
          <a:bodyPr>
            <a:normAutofit/>
          </a:bodyPr>
          <a:lstStyle/>
          <a:p>
            <a:pPr algn="ctr"/>
            <a:r>
              <a:rPr lang="en-US" dirty="0"/>
              <a:t>Upcoming changes:</a:t>
            </a:r>
            <a:br>
              <a:rPr lang="en-US" dirty="0"/>
            </a:br>
            <a:br>
              <a:rPr lang="en-US" dirty="0"/>
            </a:br>
            <a:r>
              <a:rPr lang="en-US" dirty="0"/>
              <a:t>Part B Exiting Data File</a:t>
            </a:r>
          </a:p>
        </p:txBody>
      </p:sp>
    </p:spTree>
    <p:extLst>
      <p:ext uri="{BB962C8B-B14F-4D97-AF65-F5344CB8AC3E}">
        <p14:creationId xmlns:p14="http://schemas.microsoft.com/office/powerpoint/2010/main" val="11996675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828800"/>
            <a:ext cx="7772400" cy="3940175"/>
          </a:xfrm>
        </p:spPr>
        <p:txBody>
          <a:bodyPr>
            <a:normAutofit/>
          </a:bodyPr>
          <a:lstStyle/>
          <a:p>
            <a:pPr algn="ctr"/>
            <a:r>
              <a:rPr lang="en-US" dirty="0"/>
              <a:t>Upcoming changes:</a:t>
            </a:r>
            <a:br>
              <a:rPr lang="en-US" dirty="0"/>
            </a:br>
            <a:br>
              <a:rPr lang="en-US" dirty="0"/>
            </a:br>
            <a:r>
              <a:rPr lang="en-US" dirty="0"/>
              <a:t>EMAPS Interface</a:t>
            </a:r>
          </a:p>
        </p:txBody>
      </p:sp>
    </p:spTree>
    <p:extLst>
      <p:ext uri="{BB962C8B-B14F-4D97-AF65-F5344CB8AC3E}">
        <p14:creationId xmlns:p14="http://schemas.microsoft.com/office/powerpoint/2010/main" val="35333428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828800"/>
            <a:ext cx="7772400" cy="3940175"/>
          </a:xfrm>
        </p:spPr>
        <p:txBody>
          <a:bodyPr>
            <a:normAutofit/>
          </a:bodyPr>
          <a:lstStyle/>
          <a:p>
            <a:pPr algn="ctr"/>
            <a:r>
              <a:rPr lang="en-US" dirty="0"/>
              <a:t>POTENTIAL Upcoming changes:</a:t>
            </a:r>
            <a:br>
              <a:rPr lang="en-US" dirty="0"/>
            </a:br>
            <a:br>
              <a:rPr lang="en-US" dirty="0"/>
            </a:br>
            <a:r>
              <a:rPr lang="en-US" dirty="0"/>
              <a:t>LEA-Level Data Quality and Publication Work</a:t>
            </a:r>
          </a:p>
        </p:txBody>
      </p:sp>
    </p:spTree>
    <p:extLst>
      <p:ext uri="{BB962C8B-B14F-4D97-AF65-F5344CB8AC3E}">
        <p14:creationId xmlns:p14="http://schemas.microsoft.com/office/powerpoint/2010/main" val="1783403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Representing the ED</a:t>
            </a:r>
            <a:r>
              <a:rPr lang="en-US" i="1" dirty="0"/>
              <a:t>Facts</a:t>
            </a:r>
            <a:r>
              <a:rPr lang="en-US" dirty="0"/>
              <a:t> Team</a:t>
            </a:r>
          </a:p>
        </p:txBody>
      </p:sp>
      <p:sp>
        <p:nvSpPr>
          <p:cNvPr id="3" name="Content Placeholder 2"/>
          <p:cNvSpPr>
            <a:spLocks noGrp="1"/>
          </p:cNvSpPr>
          <p:nvPr>
            <p:ph idx="1"/>
          </p:nvPr>
        </p:nvSpPr>
        <p:spPr/>
        <p:txBody>
          <a:bodyPr>
            <a:normAutofit/>
          </a:bodyPr>
          <a:lstStyle/>
          <a:p>
            <a:r>
              <a:rPr lang="en-US" dirty="0"/>
              <a:t>Liz Fening</a:t>
            </a:r>
          </a:p>
          <a:p>
            <a:pPr marL="457200" lvl="1" indent="0">
              <a:buNone/>
            </a:pPr>
            <a:r>
              <a:rPr lang="en-US" dirty="0"/>
              <a:t>NCES, Administrative Data Division</a:t>
            </a:r>
            <a:r>
              <a:rPr lang="en-US" i="1" dirty="0"/>
              <a:t>, </a:t>
            </a:r>
            <a:r>
              <a:rPr lang="en-US" dirty="0"/>
              <a:t>Elementary and Secondary Branch (ESB) Liaison</a:t>
            </a:r>
          </a:p>
          <a:p>
            <a:r>
              <a:rPr lang="en-US" dirty="0"/>
              <a:t>Julia Redmon</a:t>
            </a:r>
          </a:p>
          <a:p>
            <a:pPr marL="457200" lvl="1" indent="0">
              <a:buNone/>
            </a:pPr>
            <a:r>
              <a:rPr lang="en-US" dirty="0"/>
              <a:t>AEM Corporation, ED</a:t>
            </a:r>
            <a:r>
              <a:rPr lang="en-US" i="1" dirty="0"/>
              <a:t>Facts</a:t>
            </a:r>
            <a:r>
              <a:rPr lang="en-US" dirty="0"/>
              <a:t> Technology and Support Services II (ETSS), Data Management Co-Lead</a:t>
            </a:r>
          </a:p>
        </p:txBody>
      </p:sp>
      <p:sp>
        <p:nvSpPr>
          <p:cNvPr id="4" name="Slide Number Placeholder 3"/>
          <p:cNvSpPr>
            <a:spLocks noGrp="1"/>
          </p:cNvSpPr>
          <p:nvPr>
            <p:ph type="sldNum" sz="quarter" idx="12"/>
          </p:nvPr>
        </p:nvSpPr>
        <p:spPr/>
        <p:txBody>
          <a:bodyPr/>
          <a:lstStyle/>
          <a:p>
            <a:fld id="{CB0272D0-1A7B-CC45-AEA1-0B43E5C2C26C}" type="slidenum">
              <a:rPr lang="en-US" smtClean="0"/>
              <a:pPr/>
              <a:t>5</a:t>
            </a:fld>
            <a:endParaRPr lang="en-US" dirty="0"/>
          </a:p>
        </p:txBody>
      </p:sp>
    </p:spTree>
    <p:extLst>
      <p:ext uri="{BB962C8B-B14F-4D97-AF65-F5344CB8AC3E}">
        <p14:creationId xmlns:p14="http://schemas.microsoft.com/office/powerpoint/2010/main" val="14447031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a:t>Background: </a:t>
            </a:r>
          </a:p>
          <a:p>
            <a:pPr lvl="1"/>
            <a:r>
              <a:rPr lang="en-US" sz="2000" dirty="0"/>
              <a:t>NCES releases LEA-level Part B Child Count Data in ElSi </a:t>
            </a:r>
            <a:r>
              <a:rPr lang="en-US" sz="1800" dirty="0"/>
              <a:t>(</a:t>
            </a:r>
            <a:r>
              <a:rPr lang="en-US" sz="1800" dirty="0">
                <a:hlinkClick r:id="rId3"/>
              </a:rPr>
              <a:t>https://nces.ed.gov/ccd/elsi/default.aspx?agree=0</a:t>
            </a:r>
            <a:r>
              <a:rPr lang="en-US" sz="1800" dirty="0"/>
              <a:t> )</a:t>
            </a:r>
          </a:p>
          <a:p>
            <a:pPr lvl="1"/>
            <a:r>
              <a:rPr lang="en-US" sz="2000" dirty="0"/>
              <a:t>Counts pulled from C002 and C089</a:t>
            </a:r>
          </a:p>
          <a:p>
            <a:pPr lvl="1"/>
            <a:r>
              <a:rPr lang="en-US" sz="2000" dirty="0"/>
              <a:t>NCES has conducted data quality reviews on these data</a:t>
            </a:r>
          </a:p>
          <a:p>
            <a:r>
              <a:rPr lang="en-US" sz="2400" dirty="0"/>
              <a:t>Starting with 2018 data: </a:t>
            </a:r>
          </a:p>
          <a:p>
            <a:pPr lvl="1"/>
            <a:r>
              <a:rPr lang="en-US" sz="2000" dirty="0"/>
              <a:t>OSEP will collaborate with NCES to review the quality of these data submissions</a:t>
            </a:r>
          </a:p>
          <a:p>
            <a:pPr lvl="2"/>
            <a:r>
              <a:rPr lang="en-US" sz="1800" dirty="0"/>
              <a:t>NCES will continue to publish the counts on their website</a:t>
            </a:r>
          </a:p>
        </p:txBody>
      </p:sp>
      <p:sp>
        <p:nvSpPr>
          <p:cNvPr id="2" name="Title 1"/>
          <p:cNvSpPr>
            <a:spLocks noGrp="1"/>
          </p:cNvSpPr>
          <p:nvPr>
            <p:ph type="title"/>
          </p:nvPr>
        </p:nvSpPr>
        <p:spPr/>
        <p:txBody>
          <a:bodyPr>
            <a:noAutofit/>
          </a:bodyPr>
          <a:lstStyle/>
          <a:p>
            <a:r>
              <a:rPr lang="en-US" sz="2400" b="1" dirty="0"/>
              <a:t>Overview of the LEA Part B Child Count and Educational Environments Data Quality Review</a:t>
            </a:r>
          </a:p>
        </p:txBody>
      </p:sp>
    </p:spTree>
    <p:extLst>
      <p:ext uri="{BB962C8B-B14F-4D97-AF65-F5344CB8AC3E}">
        <p14:creationId xmlns:p14="http://schemas.microsoft.com/office/powerpoint/2010/main" val="24737567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ED</a:t>
            </a:r>
            <a:r>
              <a:rPr lang="en-US" i="1" dirty="0"/>
              <a:t>Facts</a:t>
            </a:r>
            <a:r>
              <a:rPr lang="en-US" dirty="0"/>
              <a:t> file submissions for C002 and C089</a:t>
            </a:r>
          </a:p>
          <a:p>
            <a:r>
              <a:rPr lang="en-US" dirty="0"/>
              <a:t>Data submitted as of the due date </a:t>
            </a:r>
          </a:p>
          <a:p>
            <a:pPr lvl="1"/>
            <a:r>
              <a:rPr lang="en-US" dirty="0"/>
              <a:t>1</a:t>
            </a:r>
            <a:r>
              <a:rPr lang="en-US" baseline="30000" dirty="0"/>
              <a:t>st</a:t>
            </a:r>
            <a:r>
              <a:rPr lang="en-US" dirty="0"/>
              <a:t> Wednesday in April </a:t>
            </a:r>
          </a:p>
          <a:p>
            <a:r>
              <a:rPr lang="en-US" dirty="0"/>
              <a:t>Will not impact or be considered for IDEA Part B Determination process</a:t>
            </a:r>
          </a:p>
          <a:p>
            <a:endParaRPr lang="en-US" dirty="0"/>
          </a:p>
        </p:txBody>
      </p:sp>
      <p:sp>
        <p:nvSpPr>
          <p:cNvPr id="2" name="Title 1"/>
          <p:cNvSpPr>
            <a:spLocks noGrp="1"/>
          </p:cNvSpPr>
          <p:nvPr>
            <p:ph type="title"/>
          </p:nvPr>
        </p:nvSpPr>
        <p:spPr/>
        <p:txBody>
          <a:bodyPr/>
          <a:lstStyle/>
          <a:p>
            <a:r>
              <a:rPr lang="en-US" sz="3600" b="1" dirty="0"/>
              <a:t>Scope of Data Quality Review</a:t>
            </a:r>
          </a:p>
        </p:txBody>
      </p:sp>
    </p:spTree>
    <p:extLst>
      <p:ext uri="{BB962C8B-B14F-4D97-AF65-F5344CB8AC3E}">
        <p14:creationId xmlns:p14="http://schemas.microsoft.com/office/powerpoint/2010/main" val="13265232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Timeliness</a:t>
            </a:r>
          </a:p>
          <a:p>
            <a:r>
              <a:rPr lang="en-US" dirty="0"/>
              <a:t>Completeness</a:t>
            </a:r>
          </a:p>
          <a:p>
            <a:r>
              <a:rPr lang="en-US" dirty="0"/>
              <a:t>Accuracy</a:t>
            </a:r>
          </a:p>
          <a:p>
            <a:r>
              <a:rPr lang="en-US" dirty="0"/>
              <a:t>Year to Year</a:t>
            </a:r>
          </a:p>
        </p:txBody>
      </p:sp>
      <p:sp>
        <p:nvSpPr>
          <p:cNvPr id="2" name="Title 1"/>
          <p:cNvSpPr>
            <a:spLocks noGrp="1"/>
          </p:cNvSpPr>
          <p:nvPr>
            <p:ph type="title"/>
          </p:nvPr>
        </p:nvSpPr>
        <p:spPr/>
        <p:txBody>
          <a:bodyPr>
            <a:normAutofit/>
          </a:bodyPr>
          <a:lstStyle/>
          <a:p>
            <a:r>
              <a:rPr lang="en-US" sz="3600" b="1" dirty="0"/>
              <a:t>LEA-level Data Quality Review</a:t>
            </a:r>
          </a:p>
        </p:txBody>
      </p:sp>
    </p:spTree>
    <p:extLst>
      <p:ext uri="{BB962C8B-B14F-4D97-AF65-F5344CB8AC3E}">
        <p14:creationId xmlns:p14="http://schemas.microsoft.com/office/powerpoint/2010/main" val="31734159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36515122"/>
              </p:ext>
            </p:extLst>
          </p:nvPr>
        </p:nvGraphicFramePr>
        <p:xfrm>
          <a:off x="381000" y="2057400"/>
          <a:ext cx="8229600" cy="4684122"/>
        </p:xfrm>
        <a:graphic>
          <a:graphicData uri="http://schemas.openxmlformats.org/drawingml/2006/table">
            <a:tbl>
              <a:tblPr/>
              <a:tblGrid>
                <a:gridCol w="3569645">
                  <a:extLst>
                    <a:ext uri="{9D8B030D-6E8A-4147-A177-3AD203B41FA5}">
                      <a16:colId xmlns:a16="http://schemas.microsoft.com/office/drawing/2014/main" val="20000"/>
                    </a:ext>
                  </a:extLst>
                </a:gridCol>
                <a:gridCol w="4659955">
                  <a:extLst>
                    <a:ext uri="{9D8B030D-6E8A-4147-A177-3AD203B41FA5}">
                      <a16:colId xmlns:a16="http://schemas.microsoft.com/office/drawing/2014/main" val="20001"/>
                    </a:ext>
                  </a:extLst>
                </a:gridCol>
              </a:tblGrid>
              <a:tr h="304800">
                <a:tc>
                  <a:txBody>
                    <a:bodyPr/>
                    <a:lstStyle/>
                    <a:p>
                      <a:pPr algn="l" fontAlgn="t"/>
                      <a:r>
                        <a:rPr lang="en-US" sz="1400" b="1" i="0" u="none" strike="noStrike" dirty="0">
                          <a:effectLst/>
                          <a:latin typeface="Arial"/>
                        </a:rPr>
                        <a:t>DQ Rule Definition / Edit Logic</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t"/>
                      <a:r>
                        <a:rPr lang="en-US" sz="1400" b="1" i="0" u="none" strike="noStrike" dirty="0">
                          <a:effectLst/>
                          <a:latin typeface="Arial"/>
                        </a:rPr>
                        <a:t>Comment to 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0000"/>
                  </a:ext>
                </a:extLst>
              </a:tr>
              <a:tr h="1033054">
                <a:tc>
                  <a:txBody>
                    <a:bodyPr/>
                    <a:lstStyle/>
                    <a:p>
                      <a:pPr algn="l" fontAlgn="t"/>
                      <a:r>
                        <a:rPr lang="en-US" sz="1400" b="0" i="0" u="none" strike="noStrike" dirty="0">
                          <a:effectLst/>
                          <a:latin typeface="Arial"/>
                        </a:rPr>
                        <a:t>Counts were not submitted for each LEA.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effectLst/>
                          <a:latin typeface="Arial"/>
                        </a:rPr>
                        <a:t>The LEA-level total reported for the unduplicated number of children with disabilities (IDEA) ages 6 through 21 is missing.  Please resubmit data where necessary to ensure completeness.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132115">
                <a:tc>
                  <a:txBody>
                    <a:bodyPr/>
                    <a:lstStyle/>
                    <a:p>
                      <a:pPr algn="l" fontAlgn="t"/>
                      <a:r>
                        <a:rPr lang="en-US" sz="1400" b="0" i="0" u="none" strike="noStrike" dirty="0">
                          <a:effectLst/>
                          <a:latin typeface="Arial"/>
                        </a:rPr>
                        <a:t>The sum of the total unduplicated number of children with disabilities (IDEA) ages 6 through 21 for all LEAs in the state and the total unduplicated number of children with disabilities (IDEA) ages 6 through 21 in the state was not equal.</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C00000"/>
                          </a:solidFill>
                          <a:effectLst/>
                          <a:latin typeface="Arial"/>
                        </a:rPr>
                        <a:t>The state-level count reported for the unduplicated number of children with disabilities (IDEA) ages 6 through 21 &lt;###&gt; is not equal to the sum for all LEAs in the state &lt;###&gt;.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33054">
                <a:tc>
                  <a:txBody>
                    <a:bodyPr/>
                    <a:lstStyle/>
                    <a:p>
                      <a:pPr algn="l" fontAlgn="t"/>
                      <a:r>
                        <a:rPr lang="en-US" sz="1400" b="0" i="0" u="none" strike="noStrike" dirty="0">
                          <a:effectLst/>
                          <a:latin typeface="Arial"/>
                        </a:rPr>
                        <a:t>The total unduplicated number of children with disabilities (IDEA) ages 6 through 21 for Subtotal by Disability Category (IDEA) and Education Unit total was not equal.</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C00000"/>
                          </a:solidFill>
                          <a:effectLst/>
                          <a:latin typeface="Arial"/>
                        </a:rPr>
                        <a:t>The LEA-level count reported for the unduplicated number of children with disabilities (IDEA) ages 6 through 21 &lt;###&gt; is not equal to the sum of the subtotal by disability category &lt;###&gt; for the LEA.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033054">
                <a:tc>
                  <a:txBody>
                    <a:bodyPr/>
                    <a:lstStyle/>
                    <a:p>
                      <a:pPr algn="l" fontAlgn="t"/>
                      <a:r>
                        <a:rPr lang="en-US" sz="1400" b="0" i="0" u="none" strike="noStrike" dirty="0">
                          <a:effectLst/>
                          <a:latin typeface="Arial"/>
                        </a:rPr>
                        <a:t>For the current collection year, data for file specification 002 were not submitted by the due date.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effectLst/>
                          <a:latin typeface="Arial"/>
                        </a:rPr>
                        <a:t>LEA-level data were not reported for file specification 002 on the file due date.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 name="Title 1"/>
          <p:cNvSpPr>
            <a:spLocks noGrp="1"/>
          </p:cNvSpPr>
          <p:nvPr>
            <p:ph type="title"/>
          </p:nvPr>
        </p:nvSpPr>
        <p:spPr>
          <a:xfrm>
            <a:off x="457200" y="1447800"/>
            <a:ext cx="8229600" cy="685800"/>
          </a:xfrm>
        </p:spPr>
        <p:txBody>
          <a:bodyPr/>
          <a:lstStyle/>
          <a:p>
            <a:r>
              <a:rPr lang="en-US" sz="3200" b="1" dirty="0"/>
              <a:t>Edits</a:t>
            </a:r>
            <a:r>
              <a:rPr lang="en-US" sz="3600" b="1" dirty="0"/>
              <a:t> for C002</a:t>
            </a:r>
          </a:p>
        </p:txBody>
      </p:sp>
    </p:spTree>
    <p:extLst>
      <p:ext uri="{BB962C8B-B14F-4D97-AF65-F5344CB8AC3E}">
        <p14:creationId xmlns:p14="http://schemas.microsoft.com/office/powerpoint/2010/main" val="33110526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80097817"/>
              </p:ext>
            </p:extLst>
          </p:nvPr>
        </p:nvGraphicFramePr>
        <p:xfrm>
          <a:off x="533400" y="1981200"/>
          <a:ext cx="8229600" cy="4711617"/>
        </p:xfrm>
        <a:graphic>
          <a:graphicData uri="http://schemas.openxmlformats.org/drawingml/2006/table">
            <a:tbl>
              <a:tblPr/>
              <a:tblGrid>
                <a:gridCol w="3569644">
                  <a:extLst>
                    <a:ext uri="{9D8B030D-6E8A-4147-A177-3AD203B41FA5}">
                      <a16:colId xmlns:a16="http://schemas.microsoft.com/office/drawing/2014/main" val="20000"/>
                    </a:ext>
                  </a:extLst>
                </a:gridCol>
                <a:gridCol w="4659956">
                  <a:extLst>
                    <a:ext uri="{9D8B030D-6E8A-4147-A177-3AD203B41FA5}">
                      <a16:colId xmlns:a16="http://schemas.microsoft.com/office/drawing/2014/main" val="20001"/>
                    </a:ext>
                  </a:extLst>
                </a:gridCol>
              </a:tblGrid>
              <a:tr h="381000">
                <a:tc>
                  <a:txBody>
                    <a:bodyPr/>
                    <a:lstStyle/>
                    <a:p>
                      <a:pPr algn="l" fontAlgn="t"/>
                      <a:r>
                        <a:rPr lang="en-US" sz="1800" b="1" i="0" u="none" strike="noStrike" dirty="0">
                          <a:effectLst/>
                          <a:latin typeface="Arial"/>
                        </a:rPr>
                        <a:t>DQ Rule Definition / Edit Logic</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l" fontAlgn="t"/>
                      <a:r>
                        <a:rPr lang="en-US" sz="1800" b="1" i="0" u="none" strike="noStrike" dirty="0">
                          <a:effectLst/>
                          <a:latin typeface="Arial"/>
                        </a:rPr>
                        <a:t>   Comment to 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0"/>
                  </a:ext>
                </a:extLst>
              </a:tr>
              <a:tr h="1016819">
                <a:tc>
                  <a:txBody>
                    <a:bodyPr/>
                    <a:lstStyle/>
                    <a:p>
                      <a:pPr algn="l" fontAlgn="t"/>
                      <a:r>
                        <a:rPr lang="en-US" sz="1400" b="0" i="0" u="none" strike="noStrike" dirty="0">
                          <a:effectLst/>
                          <a:latin typeface="Arial"/>
                        </a:rPr>
                        <a:t>Counts were not submitted for each LEA.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effectLst/>
                          <a:latin typeface="Arial"/>
                        </a:rPr>
                        <a:t>    The LEA-level total reported for the unduplicated        number of children with disabilities (IDEA) ages 3 through 5 is missing.  Please resubmit data where necessary to ensure completeness.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114322">
                <a:tc>
                  <a:txBody>
                    <a:bodyPr/>
                    <a:lstStyle/>
                    <a:p>
                      <a:pPr algn="l" fontAlgn="t"/>
                      <a:r>
                        <a:rPr lang="en-US" sz="1400" b="0" i="0" u="none" strike="noStrike" dirty="0">
                          <a:effectLst/>
                          <a:latin typeface="Arial"/>
                        </a:rPr>
                        <a:t>The sum of the total unduplicated number of children with disabilities (IDEA) ages 3 through 5 for all LEAs in the state and the total unduplicated number of children with disabilities (IDEA) ages 3 through 5 in the state was not equal.</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C00000"/>
                          </a:solidFill>
                          <a:effectLst/>
                          <a:latin typeface="Arial"/>
                        </a:rPr>
                        <a:t>   The state-level count reported for the unduplicated number of children with disabilities (IDEA) ages 3 through 5 &lt;###&gt; is not equal to the sum for all LEAs in the state &lt;###&gt;.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16819">
                <a:tc>
                  <a:txBody>
                    <a:bodyPr/>
                    <a:lstStyle/>
                    <a:p>
                      <a:pPr algn="l" fontAlgn="t"/>
                      <a:r>
                        <a:rPr lang="en-US" sz="1400" b="0" i="0" u="none" strike="noStrike" dirty="0">
                          <a:effectLst/>
                          <a:latin typeface="Arial"/>
                        </a:rPr>
                        <a:t>The total unduplicated number of children with disabilities (IDEA) ages 3 through 5 for Subtotal by Disability Category (IDEA) and Education Unit total was not equal.</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C00000"/>
                          </a:solidFill>
                          <a:effectLst/>
                          <a:latin typeface="Arial"/>
                        </a:rPr>
                        <a:t>   The LEA-level count reported for the unduplicated number of children with disabilities (IDEA) ages 3 through 5 &lt;###&gt; is not equal to the sum of the subtotal by disability category &lt;###&gt; for the LEA.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016819">
                <a:tc>
                  <a:txBody>
                    <a:bodyPr/>
                    <a:lstStyle/>
                    <a:p>
                      <a:pPr algn="l" fontAlgn="t"/>
                      <a:r>
                        <a:rPr lang="en-US" sz="1400" b="0" i="0" u="none" strike="noStrike" dirty="0">
                          <a:effectLst/>
                          <a:latin typeface="Arial"/>
                        </a:rPr>
                        <a:t>For the current collection year, data for file specification 089 were not submitted by the due date.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effectLst/>
                          <a:latin typeface="Arial"/>
                        </a:rPr>
                        <a:t>    LEA-level data were not reported for file specification 089 on the file due date.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 name="Title 1"/>
          <p:cNvSpPr>
            <a:spLocks noGrp="1"/>
          </p:cNvSpPr>
          <p:nvPr>
            <p:ph type="title"/>
          </p:nvPr>
        </p:nvSpPr>
        <p:spPr>
          <a:xfrm>
            <a:off x="457200" y="1447800"/>
            <a:ext cx="8229600" cy="533400"/>
          </a:xfrm>
        </p:spPr>
        <p:txBody>
          <a:bodyPr/>
          <a:lstStyle/>
          <a:p>
            <a:r>
              <a:rPr lang="en-US" sz="3200" b="1" dirty="0"/>
              <a:t>Edits for C089</a:t>
            </a:r>
          </a:p>
        </p:txBody>
      </p:sp>
    </p:spTree>
    <p:extLst>
      <p:ext uri="{BB962C8B-B14F-4D97-AF65-F5344CB8AC3E}">
        <p14:creationId xmlns:p14="http://schemas.microsoft.com/office/powerpoint/2010/main" val="27403488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76800029"/>
              </p:ext>
            </p:extLst>
          </p:nvPr>
        </p:nvGraphicFramePr>
        <p:xfrm>
          <a:off x="457200" y="2057400"/>
          <a:ext cx="8229600" cy="4675504"/>
        </p:xfrm>
        <a:graphic>
          <a:graphicData uri="http://schemas.openxmlformats.org/drawingml/2006/table">
            <a:tbl>
              <a:tblPr/>
              <a:tblGrid>
                <a:gridCol w="3569646">
                  <a:extLst>
                    <a:ext uri="{9D8B030D-6E8A-4147-A177-3AD203B41FA5}">
                      <a16:colId xmlns:a16="http://schemas.microsoft.com/office/drawing/2014/main" val="20000"/>
                    </a:ext>
                  </a:extLst>
                </a:gridCol>
                <a:gridCol w="4659954">
                  <a:extLst>
                    <a:ext uri="{9D8B030D-6E8A-4147-A177-3AD203B41FA5}">
                      <a16:colId xmlns:a16="http://schemas.microsoft.com/office/drawing/2014/main" val="20001"/>
                    </a:ext>
                  </a:extLst>
                </a:gridCol>
              </a:tblGrid>
              <a:tr h="533400">
                <a:tc>
                  <a:txBody>
                    <a:bodyPr/>
                    <a:lstStyle/>
                    <a:p>
                      <a:pPr algn="l" fontAlgn="t"/>
                      <a:r>
                        <a:rPr lang="en-US" sz="1800" b="1" i="0" u="none" strike="noStrike" dirty="0">
                          <a:effectLst/>
                          <a:latin typeface="Arial"/>
                        </a:rPr>
                        <a:t>DQ Rule Definition / Edit Logic</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l" fontAlgn="t"/>
                      <a:r>
                        <a:rPr lang="en-US" sz="1800" b="1" i="0" u="none" strike="noStrike" dirty="0">
                          <a:effectLst/>
                          <a:latin typeface="Arial"/>
                        </a:rPr>
                        <a:t>   Comment to 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0"/>
                  </a:ext>
                </a:extLst>
              </a:tr>
              <a:tr h="1035526">
                <a:tc>
                  <a:txBody>
                    <a:bodyPr/>
                    <a:lstStyle/>
                    <a:p>
                      <a:pPr algn="l" fontAlgn="t"/>
                      <a:r>
                        <a:rPr lang="en-US" sz="1100" b="0" i="0" u="none" strike="noStrike" dirty="0">
                          <a:effectLst/>
                          <a:latin typeface="Arial"/>
                        </a:rPr>
                        <a:t>LEAs were excluded from the YTY comparison if they did not match with the 2017-18 IDEA Part B CC data file. The count of excluded LEAs is aggregated to the state level.</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a:solidFill>
                            <a:srgbClr val="C00000"/>
                          </a:solidFill>
                          <a:effectLst/>
                          <a:latin typeface="Arial"/>
                        </a:rPr>
                        <a:t>[###] LEAs with 2018-19 data for file specification 002 were not included in the YTY analysis because data for 2017-18 were not available.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35526">
                <a:tc>
                  <a:txBody>
                    <a:bodyPr/>
                    <a:lstStyle/>
                    <a:p>
                      <a:pPr algn="l" fontAlgn="t"/>
                      <a:r>
                        <a:rPr lang="en-US" sz="1100" b="0" i="0" u="none" strike="noStrike" dirty="0">
                          <a:effectLst/>
                          <a:latin typeface="Arial"/>
                        </a:rPr>
                        <a:t>The counts of unduplicated number of children with disabilities (IDEA) ages 6 through 21 in identified categories have changed more than 50 units and 20% (either greater than or less than) from the previous year.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a:solidFill>
                            <a:srgbClr val="C00000"/>
                          </a:solidFill>
                          <a:effectLst/>
                          <a:latin typeface="Arial"/>
                        </a:rPr>
                        <a:t>A large year-to-year change was identified for the LEA child count of &lt;###&gt; students and &lt;##%&gt; between 2018-19 (###) and 2017-18 (###). Please submit a data note explaining the large year-to-year change in the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35526">
                <a:tc>
                  <a:txBody>
                    <a:bodyPr/>
                    <a:lstStyle/>
                    <a:p>
                      <a:pPr algn="l" fontAlgn="t"/>
                      <a:r>
                        <a:rPr lang="en-US" sz="1100" b="0" i="0" u="none" strike="noStrike" dirty="0">
                          <a:effectLst/>
                          <a:latin typeface="Arial"/>
                        </a:rPr>
                        <a:t>LEAs were excluded from the YTY comparison if they did not match with the 2017-18 IDEA Part B CC data file. The count of excluded LEAs is aggregated to the state level.</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a:solidFill>
                            <a:srgbClr val="C00000"/>
                          </a:solidFill>
                          <a:effectLst/>
                          <a:latin typeface="Arial"/>
                        </a:rPr>
                        <a:t>[###] LEAs with 2018-19 data for file specification 089 were not included in the YTY analysis because data for 2017-18 were not available.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035526">
                <a:tc>
                  <a:txBody>
                    <a:bodyPr/>
                    <a:lstStyle/>
                    <a:p>
                      <a:pPr algn="l" fontAlgn="t"/>
                      <a:r>
                        <a:rPr lang="en-US" sz="1100" b="0" i="0" u="none" strike="noStrike" dirty="0">
                          <a:effectLst/>
                          <a:latin typeface="Arial"/>
                        </a:rPr>
                        <a:t>The counts of unduplicated number of children with disabilities (IDEA) ages 3 through 5 in identified categories have changed more than 50 units and 20% (either greater than or less than) from the previous year.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a:solidFill>
                            <a:srgbClr val="C00000"/>
                          </a:solidFill>
                          <a:effectLst/>
                          <a:latin typeface="Arial"/>
                        </a:rPr>
                        <a:t>A large year-to-year change was identified for the LEA child count of &lt;###&gt; students and &lt;##%&gt; between 2018-19 (###) and 2017-18 (###). Please submit a data note explaining the large year-to-year change in the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 name="Title 1"/>
          <p:cNvSpPr>
            <a:spLocks noGrp="1"/>
          </p:cNvSpPr>
          <p:nvPr>
            <p:ph type="title"/>
          </p:nvPr>
        </p:nvSpPr>
        <p:spPr>
          <a:xfrm>
            <a:off x="457200" y="1447800"/>
            <a:ext cx="8229600" cy="609600"/>
          </a:xfrm>
        </p:spPr>
        <p:txBody>
          <a:bodyPr/>
          <a:lstStyle/>
          <a:p>
            <a:r>
              <a:rPr lang="en-US" sz="3200" b="1" dirty="0"/>
              <a:t>Year to Year Comparison Edits</a:t>
            </a:r>
          </a:p>
        </p:txBody>
      </p:sp>
    </p:spTree>
    <p:extLst>
      <p:ext uri="{BB962C8B-B14F-4D97-AF65-F5344CB8AC3E}">
        <p14:creationId xmlns:p14="http://schemas.microsoft.com/office/powerpoint/2010/main" val="22977599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57200" y="2057400"/>
            <a:ext cx="8229600" cy="4155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1447800"/>
            <a:ext cx="8229600" cy="685800"/>
          </a:xfrm>
        </p:spPr>
        <p:txBody>
          <a:bodyPr/>
          <a:lstStyle/>
          <a:p>
            <a:r>
              <a:rPr lang="en-US" sz="3200" b="1" dirty="0"/>
              <a:t>Example Data Quality Report</a:t>
            </a:r>
          </a:p>
        </p:txBody>
      </p:sp>
    </p:spTree>
    <p:extLst>
      <p:ext uri="{BB962C8B-B14F-4D97-AF65-F5344CB8AC3E}">
        <p14:creationId xmlns:p14="http://schemas.microsoft.com/office/powerpoint/2010/main" val="26355006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0"/>
            <a:ext cx="8229600" cy="4267200"/>
          </a:xfrm>
        </p:spPr>
        <p:txBody>
          <a:bodyPr>
            <a:normAutofit/>
          </a:bodyPr>
          <a:lstStyle/>
          <a:p>
            <a:r>
              <a:rPr lang="en-US" dirty="0"/>
              <a:t>The PSC is open from 8 a.m. to 6 p.m. ET, Monday through Friday:</a:t>
            </a:r>
          </a:p>
          <a:p>
            <a:pPr marL="1892300" indent="0">
              <a:buNone/>
            </a:pPr>
            <a:r>
              <a:rPr lang="en-US" b="1" dirty="0"/>
              <a:t>Toll Free:</a:t>
            </a:r>
            <a:r>
              <a:rPr lang="en-US" dirty="0"/>
              <a:t> 877-457-3336</a:t>
            </a:r>
            <a:br>
              <a:rPr lang="en-US" dirty="0"/>
            </a:br>
            <a:r>
              <a:rPr lang="en-US" dirty="0"/>
              <a:t>(877-HLP-EDEN)</a:t>
            </a:r>
            <a:br>
              <a:rPr lang="en-US" dirty="0"/>
            </a:br>
            <a:r>
              <a:rPr lang="en-US" b="1" dirty="0"/>
              <a:t>Fax:</a:t>
            </a:r>
            <a:r>
              <a:rPr lang="en-US" dirty="0"/>
              <a:t> 888-329-3336</a:t>
            </a:r>
            <a:br>
              <a:rPr lang="en-US" dirty="0"/>
            </a:br>
            <a:r>
              <a:rPr lang="en-US" dirty="0"/>
              <a:t>(888-FAX-EDEN)</a:t>
            </a:r>
            <a:br>
              <a:rPr lang="en-US" dirty="0"/>
            </a:br>
            <a:r>
              <a:rPr lang="en-US" b="1" dirty="0"/>
              <a:t>Federal Relay Service:</a:t>
            </a:r>
            <a:r>
              <a:rPr lang="en-US" dirty="0"/>
              <a:t> 800-877-0996 (Voice/TTY) / </a:t>
            </a:r>
            <a:r>
              <a:rPr lang="en-US" dirty="0">
                <a:hlinkClick r:id="rId3"/>
              </a:rPr>
              <a:t>federalrelay@sprint.com</a:t>
            </a:r>
            <a:br>
              <a:rPr lang="en-US" dirty="0"/>
            </a:br>
            <a:r>
              <a:rPr lang="en-US" b="1" dirty="0"/>
              <a:t>E-mail:</a:t>
            </a:r>
            <a:r>
              <a:rPr lang="en-US" dirty="0"/>
              <a:t> </a:t>
            </a:r>
            <a:r>
              <a:rPr lang="en-US" dirty="0">
                <a:hlinkClick r:id="rId4"/>
              </a:rPr>
              <a:t>EDEN_SS@ed.gov</a:t>
            </a:r>
            <a:endParaRPr lang="en-US" dirty="0"/>
          </a:p>
          <a:p>
            <a:endParaRPr lang="en-US" dirty="0"/>
          </a:p>
        </p:txBody>
      </p:sp>
      <p:sp>
        <p:nvSpPr>
          <p:cNvPr id="3" name="Title 2"/>
          <p:cNvSpPr>
            <a:spLocks noGrp="1"/>
          </p:cNvSpPr>
          <p:nvPr>
            <p:ph type="title"/>
          </p:nvPr>
        </p:nvSpPr>
        <p:spPr>
          <a:xfrm>
            <a:off x="457200" y="1447800"/>
            <a:ext cx="8229600" cy="685800"/>
          </a:xfrm>
        </p:spPr>
        <p:txBody>
          <a:bodyPr/>
          <a:lstStyle/>
          <a:p>
            <a:r>
              <a:rPr lang="en-US" sz="3600" b="1" dirty="0"/>
              <a:t>Partner Support Center (PSC) </a:t>
            </a:r>
          </a:p>
        </p:txBody>
      </p:sp>
    </p:spTree>
    <p:extLst>
      <p:ext uri="{BB962C8B-B14F-4D97-AF65-F5344CB8AC3E}">
        <p14:creationId xmlns:p14="http://schemas.microsoft.com/office/powerpoint/2010/main" val="14761296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124200"/>
            <a:ext cx="7772400" cy="2644775"/>
          </a:xfrm>
        </p:spPr>
        <p:txBody>
          <a:bodyPr/>
          <a:lstStyle/>
          <a:p>
            <a:pPr algn="ctr"/>
            <a:r>
              <a:rPr lang="en-US" dirty="0"/>
              <a:t>Questions? </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52994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E9AB9-DD21-4DC1-A664-A4D328DA2F52}"/>
              </a:ext>
            </a:extLst>
          </p:cNvPr>
          <p:cNvSpPr>
            <a:spLocks noGrp="1"/>
          </p:cNvSpPr>
          <p:nvPr>
            <p:ph type="title"/>
          </p:nvPr>
        </p:nvSpPr>
        <p:spPr/>
        <p:txBody>
          <a:bodyPr/>
          <a:lstStyle/>
          <a:p>
            <a:r>
              <a:rPr lang="en-US" dirty="0"/>
              <a:t>DQ Review Process</a:t>
            </a:r>
          </a:p>
        </p:txBody>
      </p:sp>
      <p:sp>
        <p:nvSpPr>
          <p:cNvPr id="3" name="Content Placeholder 2">
            <a:extLst>
              <a:ext uri="{FF2B5EF4-FFF2-40B4-BE49-F238E27FC236}">
                <a16:creationId xmlns:a16="http://schemas.microsoft.com/office/drawing/2014/main" id="{58ADC89B-44FD-430D-B549-C6947E44B12A}"/>
              </a:ext>
            </a:extLst>
          </p:cNvPr>
          <p:cNvSpPr>
            <a:spLocks noGrp="1"/>
          </p:cNvSpPr>
          <p:nvPr>
            <p:ph idx="1"/>
          </p:nvPr>
        </p:nvSpPr>
        <p:spPr/>
        <p:txBody>
          <a:bodyPr>
            <a:normAutofit fontScale="92500" lnSpcReduction="20000"/>
          </a:bodyPr>
          <a:lstStyle/>
          <a:p>
            <a:r>
              <a:rPr lang="en-US" dirty="0"/>
              <a:t>Review data to identify anomalies/unexpected values</a:t>
            </a:r>
          </a:p>
          <a:p>
            <a:pPr lvl="1"/>
            <a:r>
              <a:rPr lang="en-US" dirty="0"/>
              <a:t>Timeliness, Completeness, Accuracy</a:t>
            </a:r>
          </a:p>
          <a:p>
            <a:r>
              <a:rPr lang="en-US" dirty="0"/>
              <a:t>Provide feedback to State through PSC and OMB Max</a:t>
            </a:r>
          </a:p>
          <a:p>
            <a:r>
              <a:rPr lang="en-US" dirty="0"/>
              <a:t>Receive updated data and/or state responses</a:t>
            </a:r>
          </a:p>
          <a:p>
            <a:pPr lvl="1"/>
            <a:r>
              <a:rPr lang="en-US" dirty="0"/>
              <a:t>Repeat for a second round of feedback (Assessment only)</a:t>
            </a:r>
          </a:p>
          <a:p>
            <a:r>
              <a:rPr lang="en-US" dirty="0"/>
              <a:t>Review data and assesses final quality that informs internal data use, final public file production and public data notes document</a:t>
            </a:r>
          </a:p>
          <a:p>
            <a:endParaRPr lang="en-US" dirty="0"/>
          </a:p>
        </p:txBody>
      </p:sp>
      <p:sp>
        <p:nvSpPr>
          <p:cNvPr id="4" name="Slide Number Placeholder 3">
            <a:extLst>
              <a:ext uri="{FF2B5EF4-FFF2-40B4-BE49-F238E27FC236}">
                <a16:creationId xmlns:a16="http://schemas.microsoft.com/office/drawing/2014/main" id="{8B03DDB9-DA71-4073-BE95-13F3526EE498}"/>
              </a:ext>
            </a:extLst>
          </p:cNvPr>
          <p:cNvSpPr>
            <a:spLocks noGrp="1"/>
          </p:cNvSpPr>
          <p:nvPr>
            <p:ph type="sldNum" sz="quarter" idx="12"/>
          </p:nvPr>
        </p:nvSpPr>
        <p:spPr/>
        <p:txBody>
          <a:bodyPr/>
          <a:lstStyle/>
          <a:p>
            <a:fld id="{CB0272D0-1A7B-CC45-AEA1-0B43E5C2C26C}" type="slidenum">
              <a:rPr lang="en-US" smtClean="0"/>
              <a:pPr/>
              <a:t>6</a:t>
            </a:fld>
            <a:endParaRPr lang="en-US" dirty="0"/>
          </a:p>
        </p:txBody>
      </p:sp>
    </p:spTree>
    <p:extLst>
      <p:ext uri="{BB962C8B-B14F-4D97-AF65-F5344CB8AC3E}">
        <p14:creationId xmlns:p14="http://schemas.microsoft.com/office/powerpoint/2010/main" val="3866487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November DQ Follow-up</a:t>
            </a:r>
            <a:br>
              <a:rPr lang="en-US" dirty="0"/>
            </a:br>
            <a:r>
              <a:rPr lang="en-US" dirty="0"/>
              <a:t>SY 2015-16 v. SY 2016-17</a:t>
            </a:r>
          </a:p>
        </p:txBody>
      </p:sp>
      <p:sp>
        <p:nvSpPr>
          <p:cNvPr id="4" name="Slide Number Placeholder 3"/>
          <p:cNvSpPr>
            <a:spLocks noGrp="1"/>
          </p:cNvSpPr>
          <p:nvPr>
            <p:ph type="sldNum" sz="quarter" idx="11"/>
          </p:nvPr>
        </p:nvSpPr>
        <p:spPr/>
        <p:txBody>
          <a:bodyPr/>
          <a:lstStyle/>
          <a:p>
            <a:pPr>
              <a:defRPr/>
            </a:pPr>
            <a:r>
              <a:rPr lang="en-US" dirty="0"/>
              <a:t>Slide </a:t>
            </a:r>
            <a:fld id="{70068531-D017-44BD-B054-74A29B8EFD39}" type="slidenum">
              <a:rPr lang="en-US" smtClean="0"/>
              <a:pPr>
                <a:defRPr/>
              </a:pPr>
              <a:t>7</a:t>
            </a:fld>
            <a:endParaRPr lang="en-US" dirty="0"/>
          </a:p>
        </p:txBody>
      </p:sp>
      <p:sp>
        <p:nvSpPr>
          <p:cNvPr id="6" name="Content Placeholder 2"/>
          <p:cNvSpPr>
            <a:spLocks noGrp="1"/>
          </p:cNvSpPr>
          <p:nvPr>
            <p:ph idx="1"/>
          </p:nvPr>
        </p:nvSpPr>
        <p:spPr>
          <a:xfrm>
            <a:off x="838200" y="1524000"/>
            <a:ext cx="3352800" cy="2514600"/>
          </a:xfrm>
        </p:spPr>
        <p:txBody>
          <a:bodyPr>
            <a:normAutofit fontScale="85000" lnSpcReduction="10000"/>
          </a:bodyPr>
          <a:lstStyle/>
          <a:p>
            <a:pPr marL="342900" indent="-342900">
              <a:buClr>
                <a:srgbClr val="0070C0"/>
              </a:buClr>
              <a:buFont typeface="Arial" panose="020B0604020202020204" pitchFamily="34" charset="0"/>
              <a:buChar char="•"/>
            </a:pPr>
            <a:r>
              <a:rPr lang="en-US" dirty="0">
                <a:solidFill>
                  <a:schemeClr val="tx1">
                    <a:lumMod val="85000"/>
                    <a:lumOff val="15000"/>
                  </a:schemeClr>
                </a:solidFill>
              </a:rPr>
              <a:t>The table shows the number of states resubmitting files during the reopen</a:t>
            </a:r>
          </a:p>
          <a:p>
            <a:pPr marL="342900" indent="-342900">
              <a:buClr>
                <a:srgbClr val="0070C0"/>
              </a:buClr>
              <a:buFont typeface="Arial" panose="020B0604020202020204" pitchFamily="34" charset="0"/>
              <a:buChar char="•"/>
            </a:pPr>
            <a:r>
              <a:rPr lang="en-US" dirty="0">
                <a:solidFill>
                  <a:schemeClr val="tx1">
                    <a:lumMod val="85000"/>
                    <a:lumOff val="15000"/>
                  </a:schemeClr>
                </a:solidFill>
              </a:rPr>
              <a:t>Approximately the</a:t>
            </a:r>
          </a:p>
          <a:p>
            <a:endParaRPr lang="en-US" dirty="0">
              <a:solidFill>
                <a:schemeClr val="tx1">
                  <a:lumMod val="85000"/>
                  <a:lumOff val="15000"/>
                </a:schemeClr>
              </a:solidFill>
              <a:latin typeface="+mn-lt"/>
            </a:endParaRPr>
          </a:p>
        </p:txBody>
      </p:sp>
      <p:sp>
        <p:nvSpPr>
          <p:cNvPr id="3" name="Footer Placeholder 2"/>
          <p:cNvSpPr>
            <a:spLocks noGrp="1"/>
          </p:cNvSpPr>
          <p:nvPr>
            <p:ph type="ftr" sz="quarter" idx="10"/>
          </p:nvPr>
        </p:nvSpPr>
        <p:spPr/>
        <p:txBody>
          <a:bodyPr/>
          <a:lstStyle/>
          <a:p>
            <a:pPr>
              <a:defRPr/>
            </a:pPr>
            <a:r>
              <a:rPr lang="en-US"/>
              <a:t>AEM | ETSS II</a:t>
            </a:r>
            <a:endParaRPr lang="en-US" dirty="0"/>
          </a:p>
        </p:txBody>
      </p:sp>
      <p:graphicFrame>
        <p:nvGraphicFramePr>
          <p:cNvPr id="5" name="Table 4">
            <a:extLst>
              <a:ext uri="{FF2B5EF4-FFF2-40B4-BE49-F238E27FC236}">
                <a16:creationId xmlns:a16="http://schemas.microsoft.com/office/drawing/2014/main" id="{82D186FA-AE9E-41F4-9BE4-8BB6D615983D}"/>
              </a:ext>
            </a:extLst>
          </p:cNvPr>
          <p:cNvGraphicFramePr>
            <a:graphicFrameLocks noGrp="1"/>
          </p:cNvGraphicFramePr>
          <p:nvPr>
            <p:extLst>
              <p:ext uri="{D42A27DB-BD31-4B8C-83A1-F6EECF244321}">
                <p14:modId xmlns:p14="http://schemas.microsoft.com/office/powerpoint/2010/main" val="3047850856"/>
              </p:ext>
            </p:extLst>
          </p:nvPr>
        </p:nvGraphicFramePr>
        <p:xfrm>
          <a:off x="4409660" y="1465744"/>
          <a:ext cx="4038601" cy="2240280"/>
        </p:xfrm>
        <a:graphic>
          <a:graphicData uri="http://schemas.openxmlformats.org/drawingml/2006/table">
            <a:tbl>
              <a:tblPr firstRow="1" firstCol="1" bandRow="1">
                <a:tableStyleId>{5C22544A-7EE6-4342-B048-85BDC9FD1C3A}</a:tableStyleId>
              </a:tblPr>
              <a:tblGrid>
                <a:gridCol w="1730829">
                  <a:extLst>
                    <a:ext uri="{9D8B030D-6E8A-4147-A177-3AD203B41FA5}">
                      <a16:colId xmlns:a16="http://schemas.microsoft.com/office/drawing/2014/main" val="3311046777"/>
                    </a:ext>
                  </a:extLst>
                </a:gridCol>
                <a:gridCol w="1153886">
                  <a:extLst>
                    <a:ext uri="{9D8B030D-6E8A-4147-A177-3AD203B41FA5}">
                      <a16:colId xmlns:a16="http://schemas.microsoft.com/office/drawing/2014/main" val="2868800079"/>
                    </a:ext>
                  </a:extLst>
                </a:gridCol>
                <a:gridCol w="1153886">
                  <a:extLst>
                    <a:ext uri="{9D8B030D-6E8A-4147-A177-3AD203B41FA5}">
                      <a16:colId xmlns:a16="http://schemas.microsoft.com/office/drawing/2014/main" val="2054720870"/>
                    </a:ext>
                  </a:extLst>
                </a:gridCol>
              </a:tblGrid>
              <a:tr h="320040">
                <a:tc>
                  <a:txBody>
                    <a:bodyPr/>
                    <a:lstStyle/>
                    <a:p>
                      <a:pPr marL="0" marR="0">
                        <a:spcBef>
                          <a:spcPts val="0"/>
                        </a:spcBef>
                        <a:spcAft>
                          <a:spcPts val="0"/>
                        </a:spcAft>
                      </a:pPr>
                      <a:r>
                        <a:rPr lang="en-US" sz="1300">
                          <a:effectLst/>
                        </a:rPr>
                        <a:t>File</a:t>
                      </a:r>
                      <a:endParaRPr lang="en-US" sz="13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300">
                          <a:effectLst/>
                        </a:rPr>
                        <a:t>SY 2015-16</a:t>
                      </a:r>
                      <a:endParaRPr lang="en-US" sz="13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300">
                          <a:effectLst/>
                        </a:rPr>
                        <a:t>SY 2016-17</a:t>
                      </a:r>
                      <a:endParaRPr lang="en-US" sz="13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648334948"/>
                  </a:ext>
                </a:extLst>
              </a:tr>
              <a:tr h="320040">
                <a:tc>
                  <a:txBody>
                    <a:bodyPr/>
                    <a:lstStyle/>
                    <a:p>
                      <a:pPr marL="0" marR="0">
                        <a:spcBef>
                          <a:spcPts val="0"/>
                        </a:spcBef>
                        <a:spcAft>
                          <a:spcPts val="0"/>
                        </a:spcAft>
                      </a:pPr>
                      <a:r>
                        <a:rPr lang="en-US" sz="1300">
                          <a:effectLst/>
                        </a:rPr>
                        <a:t>Part B Discipline</a:t>
                      </a:r>
                      <a:endParaRPr lang="en-US" sz="13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300">
                          <a:effectLst/>
                        </a:rPr>
                        <a:t>10</a:t>
                      </a:r>
                      <a:endParaRPr lang="en-US" sz="13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300">
                          <a:effectLst/>
                        </a:rPr>
                        <a:t>15</a:t>
                      </a:r>
                      <a:endParaRPr lang="en-US" sz="13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567937631"/>
                  </a:ext>
                </a:extLst>
              </a:tr>
              <a:tr h="320040">
                <a:tc>
                  <a:txBody>
                    <a:bodyPr/>
                    <a:lstStyle/>
                    <a:p>
                      <a:pPr marL="0" marR="0">
                        <a:spcBef>
                          <a:spcPts val="0"/>
                        </a:spcBef>
                        <a:spcAft>
                          <a:spcPts val="0"/>
                        </a:spcAft>
                      </a:pPr>
                      <a:r>
                        <a:rPr lang="en-US" sz="1300">
                          <a:effectLst/>
                        </a:rPr>
                        <a:t>Part B Existing</a:t>
                      </a:r>
                      <a:endParaRPr lang="en-US" sz="13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300">
                          <a:effectLst/>
                        </a:rPr>
                        <a:t>16</a:t>
                      </a:r>
                      <a:endParaRPr lang="en-US" sz="13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300">
                          <a:effectLst/>
                        </a:rPr>
                        <a:t>13</a:t>
                      </a:r>
                      <a:endParaRPr lang="en-US" sz="13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363559200"/>
                  </a:ext>
                </a:extLst>
              </a:tr>
              <a:tr h="320040">
                <a:tc>
                  <a:txBody>
                    <a:bodyPr/>
                    <a:lstStyle/>
                    <a:p>
                      <a:pPr marL="0" marR="0">
                        <a:spcBef>
                          <a:spcPts val="0"/>
                        </a:spcBef>
                        <a:spcAft>
                          <a:spcPts val="0"/>
                        </a:spcAft>
                      </a:pPr>
                      <a:r>
                        <a:rPr lang="en-US" sz="1300">
                          <a:effectLst/>
                        </a:rPr>
                        <a:t>Part B Personnel</a:t>
                      </a:r>
                      <a:endParaRPr lang="en-US" sz="13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300">
                          <a:effectLst/>
                        </a:rPr>
                        <a:t>9</a:t>
                      </a:r>
                      <a:endParaRPr lang="en-US" sz="13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300">
                          <a:effectLst/>
                        </a:rPr>
                        <a:t>6</a:t>
                      </a:r>
                      <a:endParaRPr lang="en-US" sz="13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603455593"/>
                  </a:ext>
                </a:extLst>
              </a:tr>
              <a:tr h="320040">
                <a:tc>
                  <a:txBody>
                    <a:bodyPr/>
                    <a:lstStyle/>
                    <a:p>
                      <a:pPr marL="0" marR="0">
                        <a:spcBef>
                          <a:spcPts val="0"/>
                        </a:spcBef>
                        <a:spcAft>
                          <a:spcPts val="0"/>
                        </a:spcAft>
                      </a:pPr>
                      <a:r>
                        <a:rPr lang="en-US" sz="1300">
                          <a:effectLst/>
                        </a:rPr>
                        <a:t>Part B Dispute</a:t>
                      </a:r>
                      <a:endParaRPr lang="en-US" sz="13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300">
                          <a:effectLst/>
                        </a:rPr>
                        <a:t>5</a:t>
                      </a:r>
                      <a:endParaRPr lang="en-US" sz="13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300">
                          <a:effectLst/>
                        </a:rPr>
                        <a:t>5</a:t>
                      </a:r>
                      <a:endParaRPr lang="en-US" sz="13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999335606"/>
                  </a:ext>
                </a:extLst>
              </a:tr>
              <a:tr h="320040">
                <a:tc>
                  <a:txBody>
                    <a:bodyPr/>
                    <a:lstStyle/>
                    <a:p>
                      <a:pPr marL="0" marR="0">
                        <a:spcBef>
                          <a:spcPts val="0"/>
                        </a:spcBef>
                        <a:spcAft>
                          <a:spcPts val="0"/>
                        </a:spcAft>
                      </a:pPr>
                      <a:r>
                        <a:rPr lang="en-US" sz="1300">
                          <a:effectLst/>
                        </a:rPr>
                        <a:t>Part C Dispute</a:t>
                      </a:r>
                      <a:endParaRPr lang="en-US" sz="13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300">
                          <a:effectLst/>
                        </a:rPr>
                        <a:t>2</a:t>
                      </a:r>
                      <a:endParaRPr lang="en-US" sz="13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300">
                          <a:effectLst/>
                        </a:rPr>
                        <a:t>3</a:t>
                      </a:r>
                      <a:endParaRPr lang="en-US" sz="13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813828658"/>
                  </a:ext>
                </a:extLst>
              </a:tr>
              <a:tr h="320040">
                <a:tc>
                  <a:txBody>
                    <a:bodyPr/>
                    <a:lstStyle/>
                    <a:p>
                      <a:pPr marL="0" marR="0">
                        <a:spcBef>
                          <a:spcPts val="0"/>
                        </a:spcBef>
                        <a:spcAft>
                          <a:spcPts val="0"/>
                        </a:spcAft>
                      </a:pPr>
                      <a:r>
                        <a:rPr lang="en-US" sz="1300">
                          <a:effectLst/>
                        </a:rPr>
                        <a:t>Part C Exiting</a:t>
                      </a:r>
                      <a:endParaRPr lang="en-US" sz="13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300" dirty="0">
                          <a:effectLst/>
                        </a:rPr>
                        <a:t>5</a:t>
                      </a:r>
                      <a:endParaRPr lang="en-US" sz="13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300" dirty="0">
                          <a:effectLst/>
                        </a:rPr>
                        <a:t>6</a:t>
                      </a:r>
                      <a:endParaRPr lang="en-US" sz="13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482067240"/>
                  </a:ext>
                </a:extLst>
              </a:tr>
            </a:tbl>
          </a:graphicData>
        </a:graphic>
      </p:graphicFrame>
      <p:sp>
        <p:nvSpPr>
          <p:cNvPr id="8" name="Content Placeholder 2">
            <a:extLst>
              <a:ext uri="{FF2B5EF4-FFF2-40B4-BE49-F238E27FC236}">
                <a16:creationId xmlns:a16="http://schemas.microsoft.com/office/drawing/2014/main" id="{C0153161-4A2E-4046-A76D-0053B11E3798}"/>
              </a:ext>
            </a:extLst>
          </p:cNvPr>
          <p:cNvSpPr txBox="1">
            <a:spLocks/>
          </p:cNvSpPr>
          <p:nvPr/>
        </p:nvSpPr>
        <p:spPr bwMode="auto">
          <a:xfrm>
            <a:off x="805070" y="3352800"/>
            <a:ext cx="788173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None/>
              <a:defRPr sz="2400" b="1">
                <a:solidFill>
                  <a:srgbClr val="313131"/>
                </a:solidFill>
                <a:latin typeface="+mn-lt"/>
                <a:ea typeface="+mn-ea"/>
                <a:cs typeface="+mn-cs"/>
              </a:defRPr>
            </a:lvl1pPr>
            <a:lvl2pPr marL="742950" indent="-285750" algn="l" rtl="0" eaLnBrk="0" fontAlgn="base" hangingPunct="0">
              <a:spcBef>
                <a:spcPct val="20000"/>
              </a:spcBef>
              <a:spcAft>
                <a:spcPct val="0"/>
              </a:spcAft>
              <a:buClr>
                <a:srgbClr val="0C3F8D"/>
              </a:buClr>
              <a:buFont typeface="Wingdings" pitchFamily="2" charset="2"/>
              <a:buChar char="§"/>
              <a:defRPr sz="2100">
                <a:solidFill>
                  <a:srgbClr val="313131"/>
                </a:solidFill>
                <a:latin typeface="+mn-lt"/>
              </a:defRPr>
            </a:lvl2pPr>
            <a:lvl3pPr marL="1143000" indent="-228600" algn="l" rtl="0" eaLnBrk="0" fontAlgn="base" hangingPunct="0">
              <a:spcBef>
                <a:spcPct val="20000"/>
              </a:spcBef>
              <a:spcAft>
                <a:spcPct val="0"/>
              </a:spcAft>
              <a:buClr>
                <a:srgbClr val="0C3F8D"/>
              </a:buClr>
              <a:buChar char="•"/>
              <a:defRPr sz="1800">
                <a:solidFill>
                  <a:schemeClr val="tx1"/>
                </a:solidFill>
                <a:latin typeface="+mn-lt"/>
              </a:defRPr>
            </a:lvl3pPr>
            <a:lvl4pPr marL="1600200" indent="-228600" algn="l" rtl="0" eaLnBrk="0" fontAlgn="base" hangingPunct="0">
              <a:spcBef>
                <a:spcPct val="20000"/>
              </a:spcBef>
              <a:spcAft>
                <a:spcPct val="0"/>
              </a:spcAft>
              <a:buClr>
                <a:srgbClr val="0C3F8D"/>
              </a:buClr>
              <a:buChar char="–"/>
              <a:defRPr sz="1600">
                <a:solidFill>
                  <a:schemeClr val="tx1"/>
                </a:solidFill>
                <a:latin typeface="+mn-lt"/>
              </a:defRPr>
            </a:lvl4pPr>
            <a:lvl5pPr marL="2057400" indent="-228600" algn="l" rtl="0" eaLnBrk="0" fontAlgn="base" hangingPunct="0">
              <a:spcBef>
                <a:spcPct val="20000"/>
              </a:spcBef>
              <a:spcAft>
                <a:spcPct val="0"/>
              </a:spcAft>
              <a:buClr>
                <a:srgbClr val="0C3F8D"/>
              </a:buClr>
              <a:buChar char="»"/>
              <a:defRPr sz="16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indent="-342900" defTabSz="457200">
              <a:buClr>
                <a:srgbClr val="0070C0"/>
              </a:buClr>
              <a:buFont typeface="Arial" panose="020B0604020202020204" pitchFamily="34" charset="0"/>
              <a:buChar char="•"/>
            </a:pPr>
            <a:endParaRPr lang="en-US" kern="0" dirty="0">
              <a:solidFill>
                <a:prstClr val="black">
                  <a:lumMod val="85000"/>
                  <a:lumOff val="15000"/>
                </a:prstClr>
              </a:solidFill>
            </a:endParaRPr>
          </a:p>
          <a:p>
            <a:pPr marL="347472" lvl="1" indent="0" defTabSz="457200">
              <a:buClr>
                <a:srgbClr val="0070C0"/>
              </a:buClr>
              <a:buFont typeface="Wingdings" pitchFamily="2" charset="2"/>
              <a:buNone/>
            </a:pPr>
            <a:r>
              <a:rPr lang="en-US" sz="2400" b="1" kern="0" dirty="0">
                <a:solidFill>
                  <a:prstClr val="black">
                    <a:lumMod val="85000"/>
                    <a:lumOff val="15000"/>
                  </a:prstClr>
                </a:solidFill>
              </a:rPr>
              <a:t>same number of states triggered errors in each year</a:t>
            </a:r>
          </a:p>
          <a:p>
            <a:pPr marL="342900" indent="-342900" defTabSz="457200">
              <a:buClr>
                <a:srgbClr val="0070C0"/>
              </a:buClr>
              <a:buFont typeface="Arial" panose="020B0604020202020204" pitchFamily="34" charset="0"/>
              <a:buChar char="•"/>
            </a:pPr>
            <a:r>
              <a:rPr lang="en-US" kern="0" dirty="0">
                <a:solidFill>
                  <a:prstClr val="black">
                    <a:lumMod val="85000"/>
                    <a:lumOff val="15000"/>
                  </a:prstClr>
                </a:solidFill>
              </a:rPr>
              <a:t>The year-to-year errors trigger for the largest number of states</a:t>
            </a:r>
          </a:p>
          <a:p>
            <a:pPr marL="342900" indent="-342900" defTabSz="457200">
              <a:buClr>
                <a:srgbClr val="0070C0"/>
              </a:buClr>
              <a:buFont typeface="Arial" panose="020B0604020202020204" pitchFamily="34" charset="0"/>
              <a:buChar char="•"/>
            </a:pPr>
            <a:r>
              <a:rPr lang="en-US" kern="0" dirty="0">
                <a:solidFill>
                  <a:prstClr val="black">
                    <a:lumMod val="85000"/>
                    <a:lumOff val="15000"/>
                  </a:prstClr>
                </a:solidFill>
              </a:rPr>
              <a:t>Aside from year-to-year errors, generally fewer than 5 states triggered any of the errors</a:t>
            </a:r>
          </a:p>
          <a:p>
            <a:pPr defTabSz="457200"/>
            <a:endParaRPr lang="en-US" kern="0" dirty="0">
              <a:solidFill>
                <a:prstClr val="black">
                  <a:lumMod val="85000"/>
                  <a:lumOff val="15000"/>
                </a:prstClr>
              </a:solidFill>
            </a:endParaRPr>
          </a:p>
        </p:txBody>
      </p:sp>
      <p:sp>
        <p:nvSpPr>
          <p:cNvPr id="9" name="Arrow: Right 8">
            <a:extLst>
              <a:ext uri="{FF2B5EF4-FFF2-40B4-BE49-F238E27FC236}">
                <a16:creationId xmlns:a16="http://schemas.microsoft.com/office/drawing/2014/main" id="{249EB2DD-1A5A-4E97-8DEE-AE177B16988A}"/>
              </a:ext>
            </a:extLst>
          </p:cNvPr>
          <p:cNvSpPr/>
          <p:nvPr/>
        </p:nvSpPr>
        <p:spPr>
          <a:xfrm>
            <a:off x="2514600" y="3084524"/>
            <a:ext cx="1709530" cy="344476"/>
          </a:xfrm>
          <a:prstGeom prst="rightArrow">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p14="http://schemas.microsoft.com/office/powerpoint/2010/main" val="2015878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November DQ Follow-up</a:t>
            </a:r>
            <a:br>
              <a:rPr lang="en-US" dirty="0"/>
            </a:br>
            <a:r>
              <a:rPr lang="en-US" dirty="0"/>
              <a:t>Focus on </a:t>
            </a:r>
            <a:r>
              <a:rPr lang="en-US" dirty="0" err="1"/>
              <a:t>SY</a:t>
            </a:r>
            <a:r>
              <a:rPr lang="en-US" dirty="0"/>
              <a:t> 2016-17</a:t>
            </a:r>
          </a:p>
        </p:txBody>
      </p:sp>
      <p:sp>
        <p:nvSpPr>
          <p:cNvPr id="8" name="Content Placeholder 7">
            <a:extLst>
              <a:ext uri="{FF2B5EF4-FFF2-40B4-BE49-F238E27FC236}">
                <a16:creationId xmlns:a16="http://schemas.microsoft.com/office/drawing/2014/main" id="{BCC202A9-E5DA-44F0-A308-9C79CD3DBCCA}"/>
              </a:ext>
            </a:extLst>
          </p:cNvPr>
          <p:cNvSpPr>
            <a:spLocks noGrp="1"/>
          </p:cNvSpPr>
          <p:nvPr>
            <p:ph idx="1"/>
          </p:nvPr>
        </p:nvSpPr>
        <p:spPr/>
        <p:txBody>
          <a:bodyPr/>
          <a:lstStyle/>
          <a:p>
            <a:pPr>
              <a:buClr>
                <a:srgbClr val="0070C0"/>
              </a:buClr>
              <a:buFont typeface="Arial" panose="020B0604020202020204" pitchFamily="34" charset="0"/>
              <a:buChar char="•"/>
            </a:pPr>
            <a:r>
              <a:rPr lang="en-US" kern="0" dirty="0">
                <a:solidFill>
                  <a:schemeClr val="tx1">
                    <a:lumMod val="85000"/>
                    <a:lumOff val="15000"/>
                  </a:schemeClr>
                </a:solidFill>
              </a:rPr>
              <a:t>Seven states resolved one or more “Review 2” error through resubmission</a:t>
            </a:r>
          </a:p>
          <a:p>
            <a:pPr>
              <a:buClr>
                <a:srgbClr val="0070C0"/>
              </a:buClr>
              <a:buFont typeface="Arial" panose="020B0604020202020204" pitchFamily="34" charset="0"/>
              <a:buChar char="•"/>
            </a:pPr>
            <a:r>
              <a:rPr lang="en-US" kern="0" dirty="0">
                <a:solidFill>
                  <a:schemeClr val="tx1">
                    <a:lumMod val="85000"/>
                    <a:lumOff val="15000"/>
                  </a:schemeClr>
                </a:solidFill>
              </a:rPr>
              <a:t>Two states were responsible for 13% of “Review 1” errors and 30% of the remaining “Review 2” the errors; these states did not resubmit during the reopen</a:t>
            </a:r>
          </a:p>
          <a:p>
            <a:pPr>
              <a:buClr>
                <a:srgbClr val="0070C0"/>
              </a:buClr>
              <a:buFont typeface="Arial" panose="020B0604020202020204" pitchFamily="34" charset="0"/>
              <a:buChar char="•"/>
            </a:pPr>
            <a:r>
              <a:rPr lang="en-US" kern="0" dirty="0">
                <a:solidFill>
                  <a:schemeClr val="tx1">
                    <a:lumMod val="85000"/>
                    <a:lumOff val="15000"/>
                  </a:schemeClr>
                </a:solidFill>
              </a:rPr>
              <a:t>States also resubmitted SSS-IDEA to correct inconsistencies</a:t>
            </a:r>
          </a:p>
          <a:p>
            <a:endParaRPr lang="en-US" dirty="0"/>
          </a:p>
        </p:txBody>
      </p:sp>
      <p:sp>
        <p:nvSpPr>
          <p:cNvPr id="3" name="Footer Placeholder 2"/>
          <p:cNvSpPr>
            <a:spLocks noGrp="1"/>
          </p:cNvSpPr>
          <p:nvPr>
            <p:ph type="ftr" sz="quarter" idx="10"/>
          </p:nvPr>
        </p:nvSpPr>
        <p:spPr/>
        <p:txBody>
          <a:bodyPr/>
          <a:lstStyle/>
          <a:p>
            <a:r>
              <a:rPr lang="en-US"/>
              <a:t>AEM | ETSS II</a:t>
            </a:r>
            <a:endParaRPr lang="en-US" dirty="0"/>
          </a:p>
        </p:txBody>
      </p:sp>
      <p:sp>
        <p:nvSpPr>
          <p:cNvPr id="4" name="Slide Number Placeholder 3"/>
          <p:cNvSpPr>
            <a:spLocks noGrp="1"/>
          </p:cNvSpPr>
          <p:nvPr>
            <p:ph type="sldNum" sz="quarter" idx="11"/>
          </p:nvPr>
        </p:nvSpPr>
        <p:spPr/>
        <p:txBody>
          <a:bodyPr/>
          <a:lstStyle/>
          <a:p>
            <a:r>
              <a:rPr lang="en-US"/>
              <a:t>Slide </a:t>
            </a:r>
            <a:fld id="{70068531-D017-44BD-B054-74A29B8EFD39}" type="slidenum">
              <a:rPr lang="en-US" smtClean="0"/>
              <a:pPr/>
              <a:t>8</a:t>
            </a:fld>
            <a:endParaRPr lang="en-US" dirty="0"/>
          </a:p>
        </p:txBody>
      </p:sp>
    </p:spTree>
    <p:extLst>
      <p:ext uri="{BB962C8B-B14F-4D97-AF65-F5344CB8AC3E}">
        <p14:creationId xmlns:p14="http://schemas.microsoft.com/office/powerpoint/2010/main" val="4149722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32064-4065-4410-ACAC-3DAB06E52E0A}"/>
              </a:ext>
            </a:extLst>
          </p:cNvPr>
          <p:cNvSpPr>
            <a:spLocks noGrp="1"/>
          </p:cNvSpPr>
          <p:nvPr>
            <p:ph type="title"/>
          </p:nvPr>
        </p:nvSpPr>
        <p:spPr>
          <a:xfrm>
            <a:off x="457200" y="274638"/>
            <a:ext cx="5405791" cy="979019"/>
          </a:xfrm>
        </p:spPr>
        <p:txBody>
          <a:bodyPr/>
          <a:lstStyle/>
          <a:p>
            <a:endParaRPr lang="en-US"/>
          </a:p>
        </p:txBody>
      </p:sp>
      <p:sp>
        <p:nvSpPr>
          <p:cNvPr id="4" name="Slide Number Placeholder 3">
            <a:extLst>
              <a:ext uri="{FF2B5EF4-FFF2-40B4-BE49-F238E27FC236}">
                <a16:creationId xmlns:a16="http://schemas.microsoft.com/office/drawing/2014/main" id="{8186C56C-F9FD-44B6-BF31-C69A5EDCB154}"/>
              </a:ext>
            </a:extLst>
          </p:cNvPr>
          <p:cNvSpPr>
            <a:spLocks noGrp="1"/>
          </p:cNvSpPr>
          <p:nvPr>
            <p:ph type="sldNum" sz="quarter" idx="12"/>
          </p:nvPr>
        </p:nvSpPr>
        <p:spPr/>
        <p:txBody>
          <a:bodyPr/>
          <a:lstStyle/>
          <a:p>
            <a:fld id="{CB0272D0-1A7B-CC45-AEA1-0B43E5C2C26C}" type="slidenum">
              <a:rPr lang="en-US" smtClean="0"/>
              <a:pPr/>
              <a:t>9</a:t>
            </a:fld>
            <a:endParaRPr lang="en-US" dirty="0"/>
          </a:p>
        </p:txBody>
      </p:sp>
      <p:sp>
        <p:nvSpPr>
          <p:cNvPr id="5" name="Text Placeholder 3">
            <a:extLst>
              <a:ext uri="{FF2B5EF4-FFF2-40B4-BE49-F238E27FC236}">
                <a16:creationId xmlns:a16="http://schemas.microsoft.com/office/drawing/2014/main" id="{E5526C39-5A0D-4989-90B8-4C2FBFF1F1A7}"/>
              </a:ext>
            </a:extLst>
          </p:cNvPr>
          <p:cNvSpPr txBox="1">
            <a:spLocks/>
          </p:cNvSpPr>
          <p:nvPr/>
        </p:nvSpPr>
        <p:spPr>
          <a:xfrm>
            <a:off x="6113570" y="4185748"/>
            <a:ext cx="2596896" cy="225257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b="1" dirty="0">
                <a:solidFill>
                  <a:prstClr val="black"/>
                </a:solidFill>
              </a:rPr>
              <a:t>DQ outreach, resubmission and state notes</a:t>
            </a:r>
            <a:endParaRPr lang="ru-RU" sz="2400" b="1" dirty="0">
              <a:solidFill>
                <a:prstClr val="black"/>
              </a:solidFill>
            </a:endParaRPr>
          </a:p>
        </p:txBody>
      </p:sp>
      <p:sp>
        <p:nvSpPr>
          <p:cNvPr id="6" name="Title 4">
            <a:extLst>
              <a:ext uri="{FF2B5EF4-FFF2-40B4-BE49-F238E27FC236}">
                <a16:creationId xmlns:a16="http://schemas.microsoft.com/office/drawing/2014/main" id="{691932D3-6CA7-4104-813C-1F088E0CEE34}"/>
              </a:ext>
            </a:extLst>
          </p:cNvPr>
          <p:cNvSpPr txBox="1">
            <a:spLocks/>
          </p:cNvSpPr>
          <p:nvPr/>
        </p:nvSpPr>
        <p:spPr>
          <a:xfrm>
            <a:off x="6035040" y="2752528"/>
            <a:ext cx="2753957" cy="1670168"/>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3600" kern="1200">
                <a:solidFill>
                  <a:schemeClr val="tx1"/>
                </a:solidFill>
                <a:latin typeface="Calibri"/>
                <a:ea typeface="+mj-ea"/>
                <a:cs typeface="Calibri"/>
              </a:defRPr>
            </a:lvl1pPr>
          </a:lstStyle>
          <a:p>
            <a:r>
              <a:rPr lang="en-US" sz="4000" b="1" cap="small" dirty="0">
                <a:solidFill>
                  <a:prstClr val="black"/>
                </a:solidFill>
              </a:rPr>
              <a:t>DQ Review Calendar</a:t>
            </a:r>
            <a:endParaRPr lang="ru-RU" sz="4000" b="1" cap="small" dirty="0">
              <a:solidFill>
                <a:prstClr val="black"/>
              </a:solidFill>
            </a:endParaRPr>
          </a:p>
        </p:txBody>
      </p:sp>
      <p:graphicFrame>
        <p:nvGraphicFramePr>
          <p:cNvPr id="7" name="Diagram 6">
            <a:extLst>
              <a:ext uri="{FF2B5EF4-FFF2-40B4-BE49-F238E27FC236}">
                <a16:creationId xmlns:a16="http://schemas.microsoft.com/office/drawing/2014/main" id="{BF081527-2B47-41B4-BA87-E859CB5D85B0}"/>
              </a:ext>
            </a:extLst>
          </p:cNvPr>
          <p:cNvGraphicFramePr/>
          <p:nvPr>
            <p:extLst>
              <p:ext uri="{D42A27DB-BD31-4B8C-83A1-F6EECF244321}">
                <p14:modId xmlns:p14="http://schemas.microsoft.com/office/powerpoint/2010/main" val="2397457581"/>
              </p:ext>
            </p:extLst>
          </p:nvPr>
        </p:nvGraphicFramePr>
        <p:xfrm>
          <a:off x="43031" y="63415"/>
          <a:ext cx="9057939" cy="13525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Rounded Corners 7">
            <a:extLst>
              <a:ext uri="{FF2B5EF4-FFF2-40B4-BE49-F238E27FC236}">
                <a16:creationId xmlns:a16="http://schemas.microsoft.com/office/drawing/2014/main" id="{3D2F1DBC-651B-47D0-AF25-A3B96C8DC5BF}"/>
              </a:ext>
            </a:extLst>
          </p:cNvPr>
          <p:cNvSpPr/>
          <p:nvPr/>
        </p:nvSpPr>
        <p:spPr>
          <a:xfrm>
            <a:off x="1255593" y="1330506"/>
            <a:ext cx="1961427" cy="441930"/>
          </a:xfrm>
          <a:prstGeom prst="roundRect">
            <a:avLst/>
          </a:prstGeom>
          <a:solidFill>
            <a:schemeClr val="bg2"/>
          </a:solidFill>
          <a:ln w="12700" cap="flat">
            <a:noFill/>
            <a:prstDash val="solid"/>
            <a:miter/>
          </a:ln>
        </p:spPr>
        <p:txBody>
          <a:bodyPr rtlCol="0" anchor="ctr"/>
          <a:lstStyle/>
          <a:p>
            <a:pPr algn="ctr" defTabSz="457200"/>
            <a:r>
              <a:rPr lang="en-US" sz="1600" b="1" dirty="0">
                <a:solidFill>
                  <a:prstClr val="white"/>
                </a:solidFill>
              </a:rPr>
              <a:t>CCD Directory</a:t>
            </a:r>
            <a:endParaRPr lang="en-US" b="1" dirty="0">
              <a:solidFill>
                <a:prstClr val="white"/>
              </a:solidFill>
            </a:endParaRPr>
          </a:p>
        </p:txBody>
      </p:sp>
      <p:sp>
        <p:nvSpPr>
          <p:cNvPr id="9" name="Rectangle: Rounded Corners 8">
            <a:extLst>
              <a:ext uri="{FF2B5EF4-FFF2-40B4-BE49-F238E27FC236}">
                <a16:creationId xmlns:a16="http://schemas.microsoft.com/office/drawing/2014/main" id="{927115C8-FCE5-40BA-BC1C-9CFBE99D10BA}"/>
              </a:ext>
            </a:extLst>
          </p:cNvPr>
          <p:cNvSpPr/>
          <p:nvPr/>
        </p:nvSpPr>
        <p:spPr>
          <a:xfrm>
            <a:off x="373646" y="1993375"/>
            <a:ext cx="4628660" cy="441930"/>
          </a:xfrm>
          <a:prstGeom prst="roundRect">
            <a:avLst/>
          </a:prstGeom>
          <a:solidFill>
            <a:schemeClr val="accent1"/>
          </a:solidFill>
          <a:ln w="12700" cap="flat">
            <a:noFill/>
            <a:prstDash val="solid"/>
            <a:miter/>
          </a:ln>
        </p:spPr>
        <p:txBody>
          <a:bodyPr rtlCol="0" anchor="ctr"/>
          <a:lstStyle/>
          <a:p>
            <a:pPr algn="ctr" defTabSz="457200"/>
            <a:r>
              <a:rPr lang="en-US" sz="1600" b="1" dirty="0">
                <a:solidFill>
                  <a:prstClr val="white"/>
                </a:solidFill>
              </a:rPr>
              <a:t>IDEA Discipline, Exiting, Personnel</a:t>
            </a:r>
            <a:endParaRPr lang="en-US" b="1" dirty="0">
              <a:solidFill>
                <a:prstClr val="white"/>
              </a:solidFill>
            </a:endParaRPr>
          </a:p>
        </p:txBody>
      </p:sp>
      <p:sp>
        <p:nvSpPr>
          <p:cNvPr id="10" name="Rectangle: Rounded Corners 9">
            <a:extLst>
              <a:ext uri="{FF2B5EF4-FFF2-40B4-BE49-F238E27FC236}">
                <a16:creationId xmlns:a16="http://schemas.microsoft.com/office/drawing/2014/main" id="{76E172C8-6896-4BB8-8EEB-1D46CD6DF4D1}"/>
              </a:ext>
            </a:extLst>
          </p:cNvPr>
          <p:cNvSpPr/>
          <p:nvPr/>
        </p:nvSpPr>
        <p:spPr>
          <a:xfrm>
            <a:off x="1049151" y="2665961"/>
            <a:ext cx="1119115" cy="441930"/>
          </a:xfrm>
          <a:prstGeom prst="roundRect">
            <a:avLst/>
          </a:prstGeom>
          <a:solidFill>
            <a:schemeClr val="bg2"/>
          </a:solidFill>
          <a:ln w="12700" cap="flat">
            <a:noFill/>
            <a:prstDash val="solid"/>
            <a:miter/>
          </a:ln>
        </p:spPr>
        <p:txBody>
          <a:bodyPr rtlCol="0" anchor="ctr"/>
          <a:lstStyle/>
          <a:p>
            <a:pPr algn="ctr" defTabSz="457200"/>
            <a:r>
              <a:rPr lang="en-US" sz="1400" b="1" dirty="0">
                <a:solidFill>
                  <a:prstClr val="white"/>
                </a:solidFill>
              </a:rPr>
              <a:t>Assessment</a:t>
            </a:r>
            <a:endParaRPr lang="en-US" sz="1600" b="1" dirty="0">
              <a:solidFill>
                <a:prstClr val="white"/>
              </a:solidFill>
            </a:endParaRPr>
          </a:p>
        </p:txBody>
      </p:sp>
      <p:sp>
        <p:nvSpPr>
          <p:cNvPr id="11" name="Rectangle: Rounded Corners 10">
            <a:extLst>
              <a:ext uri="{FF2B5EF4-FFF2-40B4-BE49-F238E27FC236}">
                <a16:creationId xmlns:a16="http://schemas.microsoft.com/office/drawing/2014/main" id="{708D2DDC-AF30-440A-8EEA-3509280A85BC}"/>
              </a:ext>
            </a:extLst>
          </p:cNvPr>
          <p:cNvSpPr/>
          <p:nvPr/>
        </p:nvSpPr>
        <p:spPr>
          <a:xfrm>
            <a:off x="1060645" y="3218748"/>
            <a:ext cx="1119115" cy="441930"/>
          </a:xfrm>
          <a:prstGeom prst="roundRect">
            <a:avLst/>
          </a:prstGeom>
          <a:solidFill>
            <a:schemeClr val="bg2"/>
          </a:solidFill>
          <a:ln w="12700" cap="flat">
            <a:noFill/>
            <a:prstDash val="solid"/>
            <a:miter/>
          </a:ln>
        </p:spPr>
        <p:txBody>
          <a:bodyPr rtlCol="0" anchor="ctr"/>
          <a:lstStyle/>
          <a:p>
            <a:pPr algn="ctr" defTabSz="457200"/>
            <a:r>
              <a:rPr lang="en-US" sz="1400" b="1" dirty="0">
                <a:solidFill>
                  <a:prstClr val="white"/>
                </a:solidFill>
              </a:rPr>
              <a:t>CSPR Part I</a:t>
            </a:r>
            <a:endParaRPr lang="en-US" sz="1600" b="1" dirty="0">
              <a:solidFill>
                <a:prstClr val="white"/>
              </a:solidFill>
            </a:endParaRPr>
          </a:p>
        </p:txBody>
      </p:sp>
      <p:sp>
        <p:nvSpPr>
          <p:cNvPr id="12" name="Rectangle: Rounded Corners 11">
            <a:extLst>
              <a:ext uri="{FF2B5EF4-FFF2-40B4-BE49-F238E27FC236}">
                <a16:creationId xmlns:a16="http://schemas.microsoft.com/office/drawing/2014/main" id="{16C9BA4D-C149-4ECA-86EE-22867630A82F}"/>
              </a:ext>
            </a:extLst>
          </p:cNvPr>
          <p:cNvSpPr/>
          <p:nvPr/>
        </p:nvSpPr>
        <p:spPr>
          <a:xfrm>
            <a:off x="1049150" y="3771534"/>
            <a:ext cx="1119115" cy="441930"/>
          </a:xfrm>
          <a:prstGeom prst="roundRect">
            <a:avLst/>
          </a:prstGeom>
          <a:solidFill>
            <a:schemeClr val="accent1"/>
          </a:solidFill>
          <a:ln w="12700" cap="flat">
            <a:noFill/>
            <a:prstDash val="solid"/>
            <a:miter/>
          </a:ln>
        </p:spPr>
        <p:txBody>
          <a:bodyPr rtlCol="0" anchor="ctr"/>
          <a:lstStyle/>
          <a:p>
            <a:pPr algn="ctr" defTabSz="457200">
              <a:lnSpc>
                <a:spcPct val="90000"/>
              </a:lnSpc>
            </a:pPr>
            <a:r>
              <a:rPr lang="en-US" sz="1400" b="1" dirty="0">
                <a:solidFill>
                  <a:prstClr val="white"/>
                </a:solidFill>
              </a:rPr>
              <a:t>IDEA Assessment</a:t>
            </a:r>
            <a:endParaRPr lang="en-US" sz="1600" b="1" dirty="0">
              <a:solidFill>
                <a:prstClr val="white"/>
              </a:solidFill>
            </a:endParaRPr>
          </a:p>
        </p:txBody>
      </p:sp>
      <p:sp>
        <p:nvSpPr>
          <p:cNvPr id="13" name="Rectangle: Rounded Corners 12">
            <a:extLst>
              <a:ext uri="{FF2B5EF4-FFF2-40B4-BE49-F238E27FC236}">
                <a16:creationId xmlns:a16="http://schemas.microsoft.com/office/drawing/2014/main" id="{8A9402D2-9911-4C4E-A0DF-C3CD2CA56120}"/>
              </a:ext>
            </a:extLst>
          </p:cNvPr>
          <p:cNvSpPr/>
          <p:nvPr/>
        </p:nvSpPr>
        <p:spPr>
          <a:xfrm>
            <a:off x="3235480" y="2665961"/>
            <a:ext cx="1119115" cy="441930"/>
          </a:xfrm>
          <a:prstGeom prst="roundRect">
            <a:avLst/>
          </a:prstGeom>
          <a:solidFill>
            <a:schemeClr val="bg2"/>
          </a:solidFill>
          <a:ln w="12700" cap="flat">
            <a:noFill/>
            <a:prstDash val="solid"/>
            <a:miter/>
          </a:ln>
        </p:spPr>
        <p:txBody>
          <a:bodyPr rtlCol="0" anchor="ctr"/>
          <a:lstStyle/>
          <a:p>
            <a:pPr algn="ctr" defTabSz="457200"/>
            <a:r>
              <a:rPr lang="en-US" sz="1400" b="1" dirty="0">
                <a:solidFill>
                  <a:prstClr val="white"/>
                </a:solidFill>
              </a:rPr>
              <a:t>Assessment</a:t>
            </a:r>
            <a:endParaRPr lang="en-US" sz="1600" b="1" dirty="0">
              <a:solidFill>
                <a:prstClr val="white"/>
              </a:solidFill>
            </a:endParaRPr>
          </a:p>
        </p:txBody>
      </p:sp>
      <p:sp>
        <p:nvSpPr>
          <p:cNvPr id="14" name="Rectangle: Rounded Corners 13">
            <a:extLst>
              <a:ext uri="{FF2B5EF4-FFF2-40B4-BE49-F238E27FC236}">
                <a16:creationId xmlns:a16="http://schemas.microsoft.com/office/drawing/2014/main" id="{F9C1A798-A3C9-4C2F-BF34-5EAC8FDEA222}"/>
              </a:ext>
            </a:extLst>
          </p:cNvPr>
          <p:cNvSpPr/>
          <p:nvPr/>
        </p:nvSpPr>
        <p:spPr>
          <a:xfrm>
            <a:off x="3246974" y="3218748"/>
            <a:ext cx="1119115" cy="441930"/>
          </a:xfrm>
          <a:prstGeom prst="roundRect">
            <a:avLst/>
          </a:prstGeom>
          <a:solidFill>
            <a:schemeClr val="bg2"/>
          </a:solidFill>
          <a:ln w="12700" cap="flat">
            <a:noFill/>
            <a:prstDash val="solid"/>
            <a:miter/>
          </a:ln>
        </p:spPr>
        <p:txBody>
          <a:bodyPr rtlCol="0" anchor="ctr"/>
          <a:lstStyle/>
          <a:p>
            <a:pPr algn="ctr" defTabSz="457200"/>
            <a:r>
              <a:rPr lang="en-US" sz="1400" b="1" dirty="0">
                <a:solidFill>
                  <a:prstClr val="white"/>
                </a:solidFill>
              </a:rPr>
              <a:t>CSPR Part I</a:t>
            </a:r>
            <a:endParaRPr lang="en-US" sz="1600" b="1" dirty="0">
              <a:solidFill>
                <a:prstClr val="white"/>
              </a:solidFill>
            </a:endParaRPr>
          </a:p>
        </p:txBody>
      </p:sp>
      <p:sp>
        <p:nvSpPr>
          <p:cNvPr id="15" name="Rectangle: Rounded Corners 14">
            <a:extLst>
              <a:ext uri="{FF2B5EF4-FFF2-40B4-BE49-F238E27FC236}">
                <a16:creationId xmlns:a16="http://schemas.microsoft.com/office/drawing/2014/main" id="{64B73051-C51A-4822-81A8-9B6002DBB806}"/>
              </a:ext>
            </a:extLst>
          </p:cNvPr>
          <p:cNvSpPr/>
          <p:nvPr/>
        </p:nvSpPr>
        <p:spPr>
          <a:xfrm>
            <a:off x="3235479" y="3771534"/>
            <a:ext cx="1119115" cy="441930"/>
          </a:xfrm>
          <a:prstGeom prst="roundRect">
            <a:avLst/>
          </a:prstGeom>
          <a:solidFill>
            <a:schemeClr val="accent1"/>
          </a:solidFill>
          <a:ln w="12700" cap="flat">
            <a:noFill/>
            <a:prstDash val="solid"/>
            <a:miter/>
          </a:ln>
        </p:spPr>
        <p:txBody>
          <a:bodyPr rtlCol="0" anchor="ctr"/>
          <a:lstStyle/>
          <a:p>
            <a:pPr algn="ctr" defTabSz="457200">
              <a:lnSpc>
                <a:spcPct val="90000"/>
              </a:lnSpc>
            </a:pPr>
            <a:r>
              <a:rPr lang="en-US" sz="1400" b="1" dirty="0">
                <a:solidFill>
                  <a:prstClr val="white"/>
                </a:solidFill>
              </a:rPr>
              <a:t>IDEA Assessment</a:t>
            </a:r>
            <a:endParaRPr lang="en-US" sz="1600" b="1" dirty="0">
              <a:solidFill>
                <a:prstClr val="white"/>
              </a:solidFill>
            </a:endParaRPr>
          </a:p>
        </p:txBody>
      </p:sp>
      <p:sp>
        <p:nvSpPr>
          <p:cNvPr id="16" name="Rectangle: Rounded Corners 15">
            <a:extLst>
              <a:ext uri="{FF2B5EF4-FFF2-40B4-BE49-F238E27FC236}">
                <a16:creationId xmlns:a16="http://schemas.microsoft.com/office/drawing/2014/main" id="{015207CC-8AF9-4675-8670-EA9A4E91F72B}"/>
              </a:ext>
            </a:extLst>
          </p:cNvPr>
          <p:cNvSpPr/>
          <p:nvPr/>
        </p:nvSpPr>
        <p:spPr>
          <a:xfrm>
            <a:off x="2179761" y="4489769"/>
            <a:ext cx="1119115" cy="441930"/>
          </a:xfrm>
          <a:prstGeom prst="roundRect">
            <a:avLst/>
          </a:prstGeom>
          <a:solidFill>
            <a:schemeClr val="bg2"/>
          </a:solidFill>
          <a:ln w="12700" cap="flat">
            <a:noFill/>
            <a:prstDash val="solid"/>
            <a:miter/>
          </a:ln>
        </p:spPr>
        <p:txBody>
          <a:bodyPr rtlCol="0" anchor="ctr"/>
          <a:lstStyle/>
          <a:p>
            <a:pPr algn="ctr" defTabSz="457200"/>
            <a:r>
              <a:rPr lang="en-US" sz="1400" b="1" dirty="0">
                <a:solidFill>
                  <a:prstClr val="white"/>
                </a:solidFill>
              </a:rPr>
              <a:t>ACGR</a:t>
            </a:r>
            <a:endParaRPr lang="en-US" sz="1600" b="1" dirty="0">
              <a:solidFill>
                <a:prstClr val="white"/>
              </a:solidFill>
            </a:endParaRPr>
          </a:p>
        </p:txBody>
      </p:sp>
      <p:sp>
        <p:nvSpPr>
          <p:cNvPr id="17" name="Rectangle: Rounded Corners 16">
            <a:extLst>
              <a:ext uri="{FF2B5EF4-FFF2-40B4-BE49-F238E27FC236}">
                <a16:creationId xmlns:a16="http://schemas.microsoft.com/office/drawing/2014/main" id="{690795C5-F840-4791-99F0-49E124EE0B8C}"/>
              </a:ext>
            </a:extLst>
          </p:cNvPr>
          <p:cNvSpPr/>
          <p:nvPr/>
        </p:nvSpPr>
        <p:spPr>
          <a:xfrm>
            <a:off x="2191255" y="5042556"/>
            <a:ext cx="1119115" cy="441930"/>
          </a:xfrm>
          <a:prstGeom prst="roundRect">
            <a:avLst/>
          </a:prstGeom>
          <a:solidFill>
            <a:schemeClr val="bg2"/>
          </a:solidFill>
          <a:ln w="12700" cap="flat">
            <a:noFill/>
            <a:prstDash val="solid"/>
            <a:miter/>
          </a:ln>
        </p:spPr>
        <p:txBody>
          <a:bodyPr rtlCol="0" anchor="ctr"/>
          <a:lstStyle/>
          <a:p>
            <a:pPr algn="ctr" defTabSz="457200"/>
            <a:r>
              <a:rPr lang="en-US" sz="1400" b="1" dirty="0">
                <a:solidFill>
                  <a:prstClr val="white"/>
                </a:solidFill>
              </a:rPr>
              <a:t>CSPR Part II</a:t>
            </a:r>
            <a:endParaRPr lang="en-US" sz="1600" b="1" dirty="0">
              <a:solidFill>
                <a:prstClr val="white"/>
              </a:solidFill>
            </a:endParaRPr>
          </a:p>
        </p:txBody>
      </p:sp>
      <p:sp>
        <p:nvSpPr>
          <p:cNvPr id="18" name="Rectangle: Rounded Corners 17">
            <a:extLst>
              <a:ext uri="{FF2B5EF4-FFF2-40B4-BE49-F238E27FC236}">
                <a16:creationId xmlns:a16="http://schemas.microsoft.com/office/drawing/2014/main" id="{F70AF6C8-5D51-48E7-99D9-69616B293B37}"/>
              </a:ext>
            </a:extLst>
          </p:cNvPr>
          <p:cNvSpPr/>
          <p:nvPr/>
        </p:nvSpPr>
        <p:spPr>
          <a:xfrm>
            <a:off x="2179760" y="5595342"/>
            <a:ext cx="1119115" cy="441930"/>
          </a:xfrm>
          <a:prstGeom prst="roundRect">
            <a:avLst/>
          </a:prstGeom>
          <a:solidFill>
            <a:schemeClr val="bg2"/>
          </a:solidFill>
          <a:ln w="12700" cap="flat">
            <a:noFill/>
            <a:prstDash val="solid"/>
            <a:miter/>
          </a:ln>
        </p:spPr>
        <p:txBody>
          <a:bodyPr rtlCol="0" anchor="ctr"/>
          <a:lstStyle/>
          <a:p>
            <a:pPr algn="ctr" defTabSz="457200">
              <a:lnSpc>
                <a:spcPct val="90000"/>
              </a:lnSpc>
            </a:pPr>
            <a:r>
              <a:rPr lang="en-US" sz="1400" b="1" dirty="0">
                <a:solidFill>
                  <a:prstClr val="white"/>
                </a:solidFill>
              </a:rPr>
              <a:t>GFSA</a:t>
            </a:r>
            <a:endParaRPr lang="en-US" sz="1600" b="1" dirty="0">
              <a:solidFill>
                <a:prstClr val="white"/>
              </a:solidFill>
            </a:endParaRPr>
          </a:p>
        </p:txBody>
      </p:sp>
      <p:sp>
        <p:nvSpPr>
          <p:cNvPr id="19" name="Rectangle: Rounded Corners 18">
            <a:extLst>
              <a:ext uri="{FF2B5EF4-FFF2-40B4-BE49-F238E27FC236}">
                <a16:creationId xmlns:a16="http://schemas.microsoft.com/office/drawing/2014/main" id="{EF600885-E776-4B66-B5C5-EF385CEE0A53}"/>
              </a:ext>
            </a:extLst>
          </p:cNvPr>
          <p:cNvSpPr/>
          <p:nvPr/>
        </p:nvSpPr>
        <p:spPr>
          <a:xfrm>
            <a:off x="4347512" y="4489769"/>
            <a:ext cx="1119115" cy="441930"/>
          </a:xfrm>
          <a:prstGeom prst="roundRect">
            <a:avLst/>
          </a:prstGeom>
          <a:solidFill>
            <a:schemeClr val="bg2"/>
          </a:solidFill>
          <a:ln w="12700" cap="flat">
            <a:noFill/>
            <a:prstDash val="solid"/>
            <a:miter/>
          </a:ln>
        </p:spPr>
        <p:txBody>
          <a:bodyPr rtlCol="0" anchor="ctr"/>
          <a:lstStyle/>
          <a:p>
            <a:pPr algn="ctr" defTabSz="457200"/>
            <a:r>
              <a:rPr lang="en-US" sz="1400" b="1" dirty="0">
                <a:solidFill>
                  <a:prstClr val="white"/>
                </a:solidFill>
              </a:rPr>
              <a:t>ACGR</a:t>
            </a:r>
            <a:endParaRPr lang="en-US" sz="1600" b="1" dirty="0">
              <a:solidFill>
                <a:prstClr val="white"/>
              </a:solidFill>
            </a:endParaRPr>
          </a:p>
        </p:txBody>
      </p:sp>
      <p:sp>
        <p:nvSpPr>
          <p:cNvPr id="20" name="Rectangle: Rounded Corners 19">
            <a:extLst>
              <a:ext uri="{FF2B5EF4-FFF2-40B4-BE49-F238E27FC236}">
                <a16:creationId xmlns:a16="http://schemas.microsoft.com/office/drawing/2014/main" id="{DD883AA5-B626-4CBC-9AA5-49AA3C908E69}"/>
              </a:ext>
            </a:extLst>
          </p:cNvPr>
          <p:cNvSpPr/>
          <p:nvPr/>
        </p:nvSpPr>
        <p:spPr>
          <a:xfrm>
            <a:off x="4359006" y="5042556"/>
            <a:ext cx="1119115" cy="441930"/>
          </a:xfrm>
          <a:prstGeom prst="roundRect">
            <a:avLst/>
          </a:prstGeom>
          <a:solidFill>
            <a:schemeClr val="bg2"/>
          </a:solidFill>
          <a:ln w="12700" cap="flat">
            <a:noFill/>
            <a:prstDash val="solid"/>
            <a:miter/>
          </a:ln>
        </p:spPr>
        <p:txBody>
          <a:bodyPr rtlCol="0" anchor="ctr"/>
          <a:lstStyle/>
          <a:p>
            <a:pPr algn="ctr" defTabSz="457200"/>
            <a:r>
              <a:rPr lang="en-US" sz="1400" b="1" dirty="0">
                <a:solidFill>
                  <a:prstClr val="white"/>
                </a:solidFill>
              </a:rPr>
              <a:t>CSPR Part II</a:t>
            </a:r>
            <a:endParaRPr lang="en-US" sz="1600" b="1" dirty="0">
              <a:solidFill>
                <a:prstClr val="white"/>
              </a:solidFill>
            </a:endParaRPr>
          </a:p>
        </p:txBody>
      </p:sp>
      <p:sp>
        <p:nvSpPr>
          <p:cNvPr id="21" name="Rectangle: Rounded Corners 20">
            <a:extLst>
              <a:ext uri="{FF2B5EF4-FFF2-40B4-BE49-F238E27FC236}">
                <a16:creationId xmlns:a16="http://schemas.microsoft.com/office/drawing/2014/main" id="{C9E5C1C0-D69E-459C-8833-A56836BC3FF4}"/>
              </a:ext>
            </a:extLst>
          </p:cNvPr>
          <p:cNvSpPr/>
          <p:nvPr/>
        </p:nvSpPr>
        <p:spPr>
          <a:xfrm>
            <a:off x="4347511" y="5595342"/>
            <a:ext cx="1119115" cy="441930"/>
          </a:xfrm>
          <a:prstGeom prst="roundRect">
            <a:avLst/>
          </a:prstGeom>
          <a:solidFill>
            <a:schemeClr val="bg2"/>
          </a:solidFill>
          <a:ln w="12700" cap="flat">
            <a:noFill/>
            <a:prstDash val="solid"/>
            <a:miter/>
          </a:ln>
        </p:spPr>
        <p:txBody>
          <a:bodyPr rtlCol="0" anchor="ctr"/>
          <a:lstStyle/>
          <a:p>
            <a:pPr algn="ctr" defTabSz="457200">
              <a:lnSpc>
                <a:spcPct val="90000"/>
              </a:lnSpc>
            </a:pPr>
            <a:r>
              <a:rPr lang="en-US" sz="1400" b="1" dirty="0">
                <a:solidFill>
                  <a:prstClr val="white"/>
                </a:solidFill>
              </a:rPr>
              <a:t>GFSA</a:t>
            </a:r>
            <a:endParaRPr lang="en-US" sz="1600" b="1" dirty="0">
              <a:solidFill>
                <a:prstClr val="white"/>
              </a:solidFill>
            </a:endParaRPr>
          </a:p>
        </p:txBody>
      </p:sp>
      <p:sp>
        <p:nvSpPr>
          <p:cNvPr id="22" name="Rectangle: Rounded Corners 21">
            <a:extLst>
              <a:ext uri="{FF2B5EF4-FFF2-40B4-BE49-F238E27FC236}">
                <a16:creationId xmlns:a16="http://schemas.microsoft.com/office/drawing/2014/main" id="{163428D6-DF4B-426A-B17C-B177CE8B8608}"/>
              </a:ext>
            </a:extLst>
          </p:cNvPr>
          <p:cNvSpPr/>
          <p:nvPr/>
        </p:nvSpPr>
        <p:spPr>
          <a:xfrm>
            <a:off x="6284110" y="1280926"/>
            <a:ext cx="2206195" cy="441930"/>
          </a:xfrm>
          <a:prstGeom prst="roundRect">
            <a:avLst/>
          </a:prstGeom>
          <a:solidFill>
            <a:schemeClr val="bg2"/>
          </a:solidFill>
          <a:ln w="12700" cap="flat">
            <a:noFill/>
            <a:prstDash val="solid"/>
            <a:miter/>
          </a:ln>
        </p:spPr>
        <p:txBody>
          <a:bodyPr rtlCol="0" anchor="ctr"/>
          <a:lstStyle/>
          <a:p>
            <a:pPr algn="ctr" defTabSz="457200">
              <a:lnSpc>
                <a:spcPct val="90000"/>
              </a:lnSpc>
            </a:pPr>
            <a:r>
              <a:rPr lang="en-US" sz="1400" b="1" dirty="0">
                <a:solidFill>
                  <a:prstClr val="white"/>
                </a:solidFill>
              </a:rPr>
              <a:t>CCD Membership, Staffing and Special Populations</a:t>
            </a:r>
            <a:endParaRPr lang="en-US" sz="1600" b="1" dirty="0">
              <a:solidFill>
                <a:prstClr val="white"/>
              </a:solidFill>
            </a:endParaRPr>
          </a:p>
        </p:txBody>
      </p:sp>
      <p:sp>
        <p:nvSpPr>
          <p:cNvPr id="23" name="Rectangle: Rounded Corners 22">
            <a:extLst>
              <a:ext uri="{FF2B5EF4-FFF2-40B4-BE49-F238E27FC236}">
                <a16:creationId xmlns:a16="http://schemas.microsoft.com/office/drawing/2014/main" id="{854C8F19-9190-4070-AF37-AF13F7ABEF27}"/>
              </a:ext>
            </a:extLst>
          </p:cNvPr>
          <p:cNvSpPr/>
          <p:nvPr/>
        </p:nvSpPr>
        <p:spPr>
          <a:xfrm>
            <a:off x="6192169" y="1993375"/>
            <a:ext cx="1376318" cy="441930"/>
          </a:xfrm>
          <a:prstGeom prst="roundRect">
            <a:avLst/>
          </a:prstGeom>
          <a:solidFill>
            <a:schemeClr val="accent1"/>
          </a:solidFill>
          <a:ln w="12700" cap="flat">
            <a:noFill/>
            <a:prstDash val="solid"/>
            <a:miter/>
          </a:ln>
        </p:spPr>
        <p:txBody>
          <a:bodyPr rtlCol="0" anchor="ctr"/>
          <a:lstStyle/>
          <a:p>
            <a:pPr algn="ctr" defTabSz="457200"/>
            <a:r>
              <a:rPr lang="en-US" sz="1600" b="1" dirty="0">
                <a:solidFill>
                  <a:prstClr val="white"/>
                </a:solidFill>
              </a:rPr>
              <a:t>IDEA Child Count</a:t>
            </a:r>
            <a:endParaRPr lang="en-US" b="1" dirty="0">
              <a:solidFill>
                <a:prstClr val="white"/>
              </a:solidFill>
            </a:endParaRPr>
          </a:p>
        </p:txBody>
      </p:sp>
      <p:sp>
        <p:nvSpPr>
          <p:cNvPr id="24" name="Rectangle: Rounded Corners 23">
            <a:extLst>
              <a:ext uri="{FF2B5EF4-FFF2-40B4-BE49-F238E27FC236}">
                <a16:creationId xmlns:a16="http://schemas.microsoft.com/office/drawing/2014/main" id="{734F6573-1818-46B7-A170-A8DDD91A9659}"/>
              </a:ext>
            </a:extLst>
          </p:cNvPr>
          <p:cNvSpPr/>
          <p:nvPr/>
        </p:nvSpPr>
        <p:spPr>
          <a:xfrm>
            <a:off x="7702274" y="1993375"/>
            <a:ext cx="1376318" cy="441930"/>
          </a:xfrm>
          <a:prstGeom prst="roundRect">
            <a:avLst/>
          </a:prstGeom>
          <a:solidFill>
            <a:schemeClr val="accent1"/>
          </a:solidFill>
          <a:ln w="12700" cap="flat">
            <a:noFill/>
            <a:prstDash val="solid"/>
            <a:miter/>
          </a:ln>
        </p:spPr>
        <p:txBody>
          <a:bodyPr rtlCol="0" anchor="ctr"/>
          <a:lstStyle/>
          <a:p>
            <a:pPr algn="ctr" defTabSz="457200"/>
            <a:r>
              <a:rPr lang="en-US" sz="1600" b="1" dirty="0">
                <a:solidFill>
                  <a:prstClr val="white"/>
                </a:solidFill>
              </a:rPr>
              <a:t>IDEA MOE/CEIS</a:t>
            </a:r>
            <a:endParaRPr lang="en-US" b="1" dirty="0">
              <a:solidFill>
                <a:prstClr val="white"/>
              </a:solidFill>
            </a:endParaRPr>
          </a:p>
        </p:txBody>
      </p:sp>
      <p:sp>
        <p:nvSpPr>
          <p:cNvPr id="25" name="Rectangle: Rounded Corners 24">
            <a:extLst>
              <a:ext uri="{FF2B5EF4-FFF2-40B4-BE49-F238E27FC236}">
                <a16:creationId xmlns:a16="http://schemas.microsoft.com/office/drawing/2014/main" id="{09A8E5E1-C7C7-4688-9CE6-6D3A23480859}"/>
              </a:ext>
            </a:extLst>
          </p:cNvPr>
          <p:cNvSpPr/>
          <p:nvPr/>
        </p:nvSpPr>
        <p:spPr>
          <a:xfrm>
            <a:off x="3972557" y="1280926"/>
            <a:ext cx="1478632" cy="441930"/>
          </a:xfrm>
          <a:prstGeom prst="roundRect">
            <a:avLst/>
          </a:prstGeom>
          <a:solidFill>
            <a:schemeClr val="bg2"/>
          </a:solidFill>
          <a:ln w="12700" cap="flat">
            <a:noFill/>
            <a:prstDash val="solid"/>
            <a:miter/>
          </a:ln>
        </p:spPr>
        <p:txBody>
          <a:bodyPr rtlCol="0" anchor="ctr"/>
          <a:lstStyle/>
          <a:p>
            <a:pPr algn="ctr" defTabSz="457200"/>
            <a:r>
              <a:rPr lang="en-US" sz="1400" b="1" dirty="0">
                <a:solidFill>
                  <a:prstClr val="white"/>
                </a:solidFill>
              </a:rPr>
              <a:t>CCD Dropouts and Completers</a:t>
            </a:r>
            <a:endParaRPr lang="en-US" sz="1600" b="1" dirty="0">
              <a:solidFill>
                <a:prstClr val="white"/>
              </a:solidFill>
            </a:endParaRPr>
          </a:p>
        </p:txBody>
      </p:sp>
    </p:spTree>
    <p:extLst>
      <p:ext uri="{BB962C8B-B14F-4D97-AF65-F5344CB8AC3E}">
        <p14:creationId xmlns:p14="http://schemas.microsoft.com/office/powerpoint/2010/main" val="3863160475"/>
      </p:ext>
    </p:extLst>
  </p:cSld>
  <p:clrMapOvr>
    <a:masterClrMapping/>
  </p:clrMapOvr>
</p:sld>
</file>

<file path=ppt/theme/theme1.xml><?xml version="1.0" encoding="utf-8"?>
<a:theme xmlns:a="http://schemas.openxmlformats.org/drawingml/2006/main" name="OSEP Theme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SEP Theme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DFacts">
  <a:themeElements>
    <a:clrScheme name="EDFacts">
      <a:dk1>
        <a:sysClr val="windowText" lastClr="000000"/>
      </a:dk1>
      <a:lt1>
        <a:sysClr val="window" lastClr="FFFFFF"/>
      </a:lt1>
      <a:dk2>
        <a:srgbClr val="214774"/>
      </a:dk2>
      <a:lt2>
        <a:srgbClr val="7A91AC"/>
      </a:lt2>
      <a:accent1>
        <a:srgbClr val="7F1716"/>
      </a:accent1>
      <a:accent2>
        <a:srgbClr val="9E9E9E"/>
      </a:accent2>
      <a:accent3>
        <a:srgbClr val="B27473"/>
      </a:accent3>
      <a:accent4>
        <a:srgbClr val="035F72"/>
      </a:accent4>
      <a:accent5>
        <a:srgbClr val="8E7213"/>
      </a:accent5>
      <a:accent6>
        <a:srgbClr val="254C02"/>
      </a:accent6>
      <a:hlink>
        <a:srgbClr val="047F99"/>
      </a:hlink>
      <a:folHlink>
        <a:srgbClr val="4E146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2888</TotalTime>
  <Words>3254</Words>
  <Application>Microsoft Office PowerPoint</Application>
  <PresentationFormat>On-screen Show (4:3)</PresentationFormat>
  <Paragraphs>426</Paragraphs>
  <Slides>58</Slides>
  <Notes>58</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58</vt:i4>
      </vt:variant>
    </vt:vector>
  </HeadingPairs>
  <TitlesOfParts>
    <vt:vector size="68" baseType="lpstr">
      <vt:lpstr>Arial</vt:lpstr>
      <vt:lpstr>Calibri</vt:lpstr>
      <vt:lpstr>Cambria</vt:lpstr>
      <vt:lpstr>Franklin Gothic Medium</vt:lpstr>
      <vt:lpstr>Georgia</vt:lpstr>
      <vt:lpstr>Times New Roman</vt:lpstr>
      <vt:lpstr>Wingdings</vt:lpstr>
      <vt:lpstr>OSEP Theme Final</vt:lpstr>
      <vt:lpstr>1_OSEP Theme Final</vt:lpstr>
      <vt:lpstr>EDFacts</vt:lpstr>
      <vt:lpstr>Strengthening the Quality, Use, and Accessibility of Part B IDEA Section 618 Data</vt:lpstr>
      <vt:lpstr>Presenters</vt:lpstr>
      <vt:lpstr>Agenda</vt:lpstr>
      <vt:lpstr>IDEA Section 618 Part B Data Quality Review  </vt:lpstr>
      <vt:lpstr>Representing the EDFacts Team</vt:lpstr>
      <vt:lpstr>DQ Review Process</vt:lpstr>
      <vt:lpstr>November DQ Follow-up SY 2015-16 v. SY 2016-17</vt:lpstr>
      <vt:lpstr>November DQ Follow-up Focus on SY 2016-17</vt:lpstr>
      <vt:lpstr>PowerPoint Presentation</vt:lpstr>
      <vt:lpstr>IDEA DQ Review Calendar</vt:lpstr>
      <vt:lpstr>IDEA DQ Review Calendar</vt:lpstr>
      <vt:lpstr>Key EDFacts Websites</vt:lpstr>
      <vt:lpstr>IDEA Section 618 Data Quality Challenges</vt:lpstr>
      <vt:lpstr>IDEA Section 618 Data Quality Challenges</vt:lpstr>
      <vt:lpstr>Discussion  How can osep help states address IDEA section 618 data quality challenges? </vt:lpstr>
      <vt:lpstr>DISCUSSION</vt:lpstr>
      <vt:lpstr>State Data Quality Checks</vt:lpstr>
      <vt:lpstr>Data Use, Publication, and Analysis:   APR, Matrix, &amp; Determinations</vt:lpstr>
      <vt:lpstr>How the 618 Data Are Used in the APR, Accountability Matrix, and Determinations</vt:lpstr>
      <vt:lpstr>Results Driven Accountability Matrix</vt:lpstr>
      <vt:lpstr>Results Matrix</vt:lpstr>
      <vt:lpstr>2018 PART B RESULTS MATRIX </vt:lpstr>
      <vt:lpstr>PowerPoint Presentation</vt:lpstr>
      <vt:lpstr>PowerPoint Presentation</vt:lpstr>
      <vt:lpstr>Compliance Matrix</vt:lpstr>
      <vt:lpstr>2018 PART B COMPLIANCE MATRIX </vt:lpstr>
      <vt:lpstr>PowerPoint Presentation</vt:lpstr>
      <vt:lpstr>Data Rubric</vt:lpstr>
      <vt:lpstr>618 Data Rubric Criteria</vt:lpstr>
      <vt:lpstr>618 Data Rubric Criteria (Cont’d)</vt:lpstr>
      <vt:lpstr>Accountability Matrix</vt:lpstr>
      <vt:lpstr>2018 RDA Percentage and 2018 Determination</vt:lpstr>
      <vt:lpstr>2018 RDA Percentage and 2018 Determination</vt:lpstr>
      <vt:lpstr>2018 RDA Part B Determinations</vt:lpstr>
      <vt:lpstr>APR Look-Fors</vt:lpstr>
      <vt:lpstr>Using the APR Data to Drive Continuous Improvement</vt:lpstr>
      <vt:lpstr>Where To Find Information on the APR, Accountability Matrix, and Determinations</vt:lpstr>
      <vt:lpstr>Data Use, Publication, and Analysis:    Disclosure Avoidance Methodologies</vt:lpstr>
      <vt:lpstr>Disclosure Review Board (DRB) </vt:lpstr>
      <vt:lpstr>Disclosure Avoidance Methodology for  Part B Child Count and Educational Environments Data File</vt:lpstr>
      <vt:lpstr>Disclosure Avoidance Methodology for  Part B Exiting Data File</vt:lpstr>
      <vt:lpstr>Disclosure Avoidance Methodology for  Part B Discipline Data File</vt:lpstr>
      <vt:lpstr>Disclosure Avoidance Methodology  for Part B IDEA Assessment Data File</vt:lpstr>
      <vt:lpstr>Other IDEA Part B Section 618  Data Files</vt:lpstr>
      <vt:lpstr>Source for IDEA Section 618 Data File Disclosure Avoidance Methodologies</vt:lpstr>
      <vt:lpstr>Discussion    How do states use the idea section 618 data? </vt:lpstr>
      <vt:lpstr>Upcoming changes:  Part B Exiting Data File</vt:lpstr>
      <vt:lpstr>Upcoming changes:  EMAPS Interface</vt:lpstr>
      <vt:lpstr>POTENTIAL Upcoming changes:  LEA-Level Data Quality and Publication Work</vt:lpstr>
      <vt:lpstr>Overview of the LEA Part B Child Count and Educational Environments Data Quality Review</vt:lpstr>
      <vt:lpstr>Scope of Data Quality Review</vt:lpstr>
      <vt:lpstr>LEA-level Data Quality Review</vt:lpstr>
      <vt:lpstr>Edits for C002</vt:lpstr>
      <vt:lpstr>Edits for C089</vt:lpstr>
      <vt:lpstr>Year to Year Comparison Edits</vt:lpstr>
      <vt:lpstr>Example Data Quality Report</vt:lpstr>
      <vt:lpstr>Partner Support Center (PSC) </vt:lpstr>
      <vt:lpstr>Questions? </vt:lpstr>
    </vt:vector>
  </TitlesOfParts>
  <Company>U.S.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Miceli, Meredith</dc:creator>
  <cp:lastModifiedBy>Criscuolo, Sarah</cp:lastModifiedBy>
  <cp:revision>55</cp:revision>
  <dcterms:created xsi:type="dcterms:W3CDTF">2018-07-30T20:14:29Z</dcterms:created>
  <dcterms:modified xsi:type="dcterms:W3CDTF">2018-08-21T15:21:26Z</dcterms:modified>
</cp:coreProperties>
</file>