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15"/>
  </p:notesMasterIdLst>
  <p:handoutMasterIdLst>
    <p:handoutMasterId r:id="rId16"/>
  </p:handoutMasterIdLst>
  <p:sldIdLst>
    <p:sldId id="283" r:id="rId2"/>
    <p:sldId id="284" r:id="rId3"/>
    <p:sldId id="285" r:id="rId4"/>
    <p:sldId id="286" r:id="rId5"/>
    <p:sldId id="287" r:id="rId6"/>
    <p:sldId id="288" r:id="rId7"/>
    <p:sldId id="292" r:id="rId8"/>
    <p:sldId id="291" r:id="rId9"/>
    <p:sldId id="293" r:id="rId10"/>
    <p:sldId id="289" r:id="rId11"/>
    <p:sldId id="290" r:id="rId12"/>
    <p:sldId id="280" r:id="rId13"/>
    <p:sldId id="27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2">
          <p15:clr>
            <a:srgbClr val="A4A3A4"/>
          </p15:clr>
        </p15:guide>
        <p15:guide id="2" pos="19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Lynch" initials="LL" lastIdx="29" clrIdx="0"/>
  <p:cmAuthor id="1" name="Robert Anthony Ruggiero" initials="RAR" lastIdx="1" clrIdx="1">
    <p:extLst>
      <p:ext uri="{19B8F6BF-5375-455C-9EA6-DF929625EA0E}">
        <p15:presenceInfo xmlns:p15="http://schemas.microsoft.com/office/powerpoint/2012/main" userId="S-1-5-21-743065462-1699572115-250757269-89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A747"/>
    <a:srgbClr val="0C395A"/>
    <a:srgbClr val="0D466E"/>
    <a:srgbClr val="61ACA6"/>
    <a:srgbClr val="45A49D"/>
    <a:srgbClr val="C2D6D4"/>
    <a:srgbClr val="CDDCD9"/>
    <a:srgbClr val="C4DDD0"/>
    <a:srgbClr val="C2E3D5"/>
    <a:srgbClr val="8BD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1" autoAdjust="0"/>
    <p:restoredTop sz="82016" autoAdjust="0"/>
  </p:normalViewPr>
  <p:slideViewPr>
    <p:cSldViewPr snapToGrid="0">
      <p:cViewPr varScale="1">
        <p:scale>
          <a:sx n="61" d="100"/>
          <a:sy n="61" d="100"/>
        </p:scale>
        <p:origin x="1452" y="72"/>
      </p:cViewPr>
      <p:guideLst>
        <p:guide orient="horz" pos="1592"/>
        <p:guide pos="1970"/>
      </p:guideLst>
    </p:cSldViewPr>
  </p:slideViewPr>
  <p:notesTextViewPr>
    <p:cViewPr>
      <p:scale>
        <a:sx n="1" d="1"/>
        <a:sy n="1" d="1"/>
      </p:scale>
      <p:origin x="0" y="0"/>
    </p:cViewPr>
  </p:notesTextViewPr>
  <p:sorterViewPr>
    <p:cViewPr>
      <p:scale>
        <a:sx n="190" d="100"/>
        <a:sy n="190" d="100"/>
      </p:scale>
      <p:origin x="0" y="-69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3449B4-DBBA-8244-A2BB-EDB7B43294C7}" type="datetimeFigureOut">
              <a:rPr lang="en-US" smtClean="0"/>
              <a:t>7/30/2018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A3A0A3-6D30-AD4C-B51A-DF2582788BDF}" type="slidenum">
              <a:rPr lang="en-US" smtClean="0"/>
              <a:t>‹#›</a:t>
            </a:fld>
            <a:endParaRPr lang="en-US" dirty="0"/>
          </a:p>
        </p:txBody>
      </p:sp>
    </p:spTree>
    <p:extLst>
      <p:ext uri="{BB962C8B-B14F-4D97-AF65-F5344CB8AC3E}">
        <p14:creationId xmlns:p14="http://schemas.microsoft.com/office/powerpoint/2010/main" val="2410812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ED55E-7AA6-417B-ADA3-BD299B78031B}" type="datetimeFigureOut">
              <a:rPr lang="en-US" smtClean="0"/>
              <a:t>7/30/2018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97A06-8374-482B-AD8D-90E9FDDADFA6}" type="slidenum">
              <a:rPr lang="en-US" smtClean="0"/>
              <a:t>‹#›</a:t>
            </a:fld>
            <a:endParaRPr lang="en-US" dirty="0"/>
          </a:p>
        </p:txBody>
      </p:sp>
    </p:spTree>
    <p:extLst>
      <p:ext uri="{BB962C8B-B14F-4D97-AF65-F5344CB8AC3E}">
        <p14:creationId xmlns:p14="http://schemas.microsoft.com/office/powerpoint/2010/main" val="31159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0</a:t>
            </a:fld>
            <a:endParaRPr lang="en-US" dirty="0"/>
          </a:p>
        </p:txBody>
      </p:sp>
    </p:spTree>
    <p:extLst>
      <p:ext uri="{BB962C8B-B14F-4D97-AF65-F5344CB8AC3E}">
        <p14:creationId xmlns:p14="http://schemas.microsoft.com/office/powerpoint/2010/main" val="962023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11</a:t>
            </a:fld>
            <a:endParaRPr lang="en-US" dirty="0"/>
          </a:p>
        </p:txBody>
      </p:sp>
    </p:spTree>
    <p:extLst>
      <p:ext uri="{BB962C8B-B14F-4D97-AF65-F5344CB8AC3E}">
        <p14:creationId xmlns:p14="http://schemas.microsoft.com/office/powerpoint/2010/main" val="3860427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12</a:t>
            </a:fld>
            <a:endParaRPr lang="en-US" dirty="0"/>
          </a:p>
        </p:txBody>
      </p:sp>
    </p:spTree>
    <p:extLst>
      <p:ext uri="{BB962C8B-B14F-4D97-AF65-F5344CB8AC3E}">
        <p14:creationId xmlns:p14="http://schemas.microsoft.com/office/powerpoint/2010/main" val="121489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introduce state data managers who were on planning team (</a:t>
            </a:r>
            <a:r>
              <a:rPr lang="en-US" dirty="0" err="1"/>
              <a:t>Shilan</a:t>
            </a:r>
            <a:r>
              <a:rPr lang="en-US" dirty="0"/>
              <a:t>, Valerie, and Kirsten) and TA providers (Vera, Debbie, Robin, and Tony)</a:t>
            </a:r>
          </a:p>
        </p:txBody>
      </p:sp>
      <p:sp>
        <p:nvSpPr>
          <p:cNvPr id="4" name="Slide Number Placeholder 3"/>
          <p:cNvSpPr>
            <a:spLocks noGrp="1"/>
          </p:cNvSpPr>
          <p:nvPr>
            <p:ph type="sldNum" sz="quarter" idx="10"/>
          </p:nvPr>
        </p:nvSpPr>
        <p:spPr/>
        <p:txBody>
          <a:bodyPr/>
          <a:lstStyle/>
          <a:p>
            <a:fld id="{94A97A06-8374-482B-AD8D-90E9FDDADFA6}" type="slidenum">
              <a:rPr lang="en-US" smtClean="0"/>
              <a:t>1</a:t>
            </a:fld>
            <a:endParaRPr lang="en-US" dirty="0"/>
          </a:p>
        </p:txBody>
      </p:sp>
    </p:spTree>
    <p:extLst>
      <p:ext uri="{BB962C8B-B14F-4D97-AF65-F5344CB8AC3E}">
        <p14:creationId xmlns:p14="http://schemas.microsoft.com/office/powerpoint/2010/main" val="376173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a:t>
            </a:r>
            <a:r>
              <a:rPr lang="en-US" sz="1200" kern="1200" dirty="0">
                <a:solidFill>
                  <a:schemeClr val="tx1"/>
                </a:solidFill>
                <a:effectLst/>
                <a:latin typeface="+mn-lt"/>
                <a:ea typeface="+mn-ea"/>
                <a:cs typeface="+mn-cs"/>
              </a:rPr>
              <a:t>sharing purpose of meeting</a:t>
            </a:r>
            <a:endParaRPr lang="en-US" dirty="0"/>
          </a:p>
          <a:p>
            <a:r>
              <a:rPr lang="en-US" dirty="0"/>
              <a:t>Introductions - </a:t>
            </a:r>
            <a:r>
              <a:rPr lang="en-US" sz="1200" kern="1200" dirty="0">
                <a:solidFill>
                  <a:schemeClr val="tx1"/>
                </a:solidFill>
                <a:effectLst/>
                <a:latin typeface="+mn-lt"/>
                <a:ea typeface="+mn-ea"/>
                <a:cs typeface="+mn-cs"/>
              </a:rPr>
              <a:t>Part C Data Manager Bingo</a:t>
            </a:r>
            <a:endParaRPr lang="en-US" dirty="0"/>
          </a:p>
          <a:p>
            <a:r>
              <a:rPr lang="en-US" dirty="0"/>
              <a:t>Candid Conversations – this will cover most of our day. </a:t>
            </a:r>
            <a:r>
              <a:rPr lang="en-US" sz="1200" kern="1200" dirty="0">
                <a:solidFill>
                  <a:schemeClr val="tx1"/>
                </a:solidFill>
                <a:effectLst/>
                <a:latin typeface="+mn-lt"/>
                <a:ea typeface="+mn-ea"/>
                <a:cs typeface="+mn-cs"/>
              </a:rPr>
              <a:t>Candid conversations are designed to give Part C Data Managers a safe place to share with their colleagues about approaches, solutions, and challenges they have encountered in their own states so they can learn from each other and grow in their own professional development. </a:t>
            </a:r>
            <a:endParaRPr lang="en-US" dirty="0"/>
          </a:p>
          <a:p>
            <a:r>
              <a:rPr lang="en-US" dirty="0"/>
              <a:t>Take Home Two - </a:t>
            </a:r>
            <a:r>
              <a:rPr lang="en-US" sz="1200" kern="1200" dirty="0">
                <a:solidFill>
                  <a:schemeClr val="tx1"/>
                </a:solidFill>
                <a:effectLst/>
                <a:latin typeface="+mn-lt"/>
                <a:ea typeface="+mn-ea"/>
                <a:cs typeface="+mn-cs"/>
              </a:rPr>
              <a:t>Data Managers will be given an envelope and be asked to provide two ideas, activities, strategies they will use, from the information today, to share with staff back in their home state. </a:t>
            </a:r>
            <a:endParaRPr lang="en-US" dirty="0"/>
          </a:p>
          <a:p>
            <a:r>
              <a:rPr lang="en-US" dirty="0"/>
              <a:t>Next Steps - </a:t>
            </a:r>
            <a:r>
              <a:rPr lang="en-US" sz="1200" kern="1200" dirty="0">
                <a:solidFill>
                  <a:schemeClr val="tx1"/>
                </a:solidFill>
                <a:effectLst/>
                <a:latin typeface="+mn-lt"/>
                <a:ea typeface="+mn-ea"/>
                <a:cs typeface="+mn-cs"/>
              </a:rPr>
              <a:t>Data Managers will brainstorm what will happen in the next 6-months with this constituency group. </a:t>
            </a:r>
            <a:endParaRPr lang="en-US" dirty="0"/>
          </a:p>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2</a:t>
            </a:fld>
            <a:endParaRPr lang="en-US" dirty="0"/>
          </a:p>
        </p:txBody>
      </p:sp>
    </p:spTree>
    <p:extLst>
      <p:ext uri="{BB962C8B-B14F-4D97-AF65-F5344CB8AC3E}">
        <p14:creationId xmlns:p14="http://schemas.microsoft.com/office/powerpoint/2010/main" val="84805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a:t>
            </a:r>
            <a:r>
              <a:rPr lang="en-US" sz="1200" kern="1200" dirty="0">
                <a:solidFill>
                  <a:schemeClr val="tx1"/>
                </a:solidFill>
                <a:effectLst/>
                <a:latin typeface="+mn-lt"/>
                <a:ea typeface="+mn-ea"/>
                <a:cs typeface="+mn-cs"/>
              </a:rPr>
              <a:t>sharing purpose of meeting</a:t>
            </a:r>
          </a:p>
          <a:p>
            <a:r>
              <a:rPr lang="en-US" sz="1200" kern="1200" dirty="0">
                <a:solidFill>
                  <a:schemeClr val="tx1"/>
                </a:solidFill>
                <a:effectLst/>
                <a:latin typeface="+mn-lt"/>
                <a:ea typeface="+mn-ea"/>
                <a:cs typeface="+mn-cs"/>
              </a:rPr>
              <a:t>Shutterstock: </a:t>
            </a:r>
            <a:r>
              <a:rPr lang="en-US" dirty="0"/>
              <a:t>Royalty-free stock photo ID: 1010783473. </a:t>
            </a:r>
            <a:r>
              <a:rPr lang="en-US" b="1" dirty="0"/>
              <a:t>PURPOSE text written on paper tag with magnetic compass on old wooden background. A concept.</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a:t>
            </a:fld>
            <a:endParaRPr lang="en-US" dirty="0"/>
          </a:p>
        </p:txBody>
      </p:sp>
    </p:spTree>
    <p:extLst>
      <p:ext uri="{BB962C8B-B14F-4D97-AF65-F5344CB8AC3E}">
        <p14:creationId xmlns:p14="http://schemas.microsoft.com/office/powerpoint/2010/main" val="62731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 </a:t>
            </a:r>
            <a:r>
              <a:rPr lang="en-US" sz="1200" kern="1200" dirty="0">
                <a:solidFill>
                  <a:schemeClr val="tx1"/>
                </a:solidFill>
                <a:effectLst/>
                <a:latin typeface="+mn-lt"/>
                <a:ea typeface="+mn-ea"/>
                <a:cs typeface="+mn-cs"/>
              </a:rPr>
              <a:t>Part C Data Manager Bingo</a:t>
            </a:r>
          </a:p>
          <a:p>
            <a:r>
              <a:rPr lang="en-US" sz="1200" kern="1200" dirty="0">
                <a:solidFill>
                  <a:schemeClr val="tx1"/>
                </a:solidFill>
                <a:effectLst/>
                <a:latin typeface="+mn-lt"/>
                <a:ea typeface="+mn-ea"/>
                <a:cs typeface="+mn-cs"/>
              </a:rPr>
              <a:t>Shutterstock: </a:t>
            </a:r>
            <a:r>
              <a:rPr lang="en-US" dirty="0"/>
              <a:t>Royalty-free stock vector ID: 613829777. </a:t>
            </a:r>
            <a:r>
              <a:rPr lang="en-US" b="1" dirty="0"/>
              <a:t>Bingo! Vector card.</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4</a:t>
            </a:fld>
            <a:endParaRPr lang="en-US" dirty="0"/>
          </a:p>
        </p:txBody>
      </p:sp>
    </p:spTree>
    <p:extLst>
      <p:ext uri="{BB962C8B-B14F-4D97-AF65-F5344CB8AC3E}">
        <p14:creationId xmlns:p14="http://schemas.microsoft.com/office/powerpoint/2010/main" val="94061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Shutterstock: Royalty-free stock illustration ID: 261295100. </a:t>
            </a:r>
            <a:r>
              <a:rPr lang="en-US" b="1" dirty="0"/>
              <a:t>Speech Bubbles Colorful Communication Thoughts Talking Concept</a:t>
            </a:r>
            <a:endParaRPr lang="en-US" dirty="0"/>
          </a:p>
          <a:p>
            <a:r>
              <a:rPr lang="en-US" dirty="0"/>
              <a:t>Candid Conversations – this will cover most of our day. </a:t>
            </a:r>
            <a:r>
              <a:rPr lang="en-US" sz="1200" kern="1200" dirty="0">
                <a:solidFill>
                  <a:schemeClr val="tx1"/>
                </a:solidFill>
                <a:effectLst/>
                <a:latin typeface="+mn-lt"/>
                <a:ea typeface="+mn-ea"/>
                <a:cs typeface="+mn-cs"/>
              </a:rPr>
              <a:t>Candid conversations are designed to give Part C Data Managers a safe place to share with their colleagues about approaches, solutions, and challenges they have encountered in their own states so they can learn from each other and grow in their own professional development. </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5</a:t>
            </a:fld>
            <a:endParaRPr lang="en-US" dirty="0"/>
          </a:p>
        </p:txBody>
      </p:sp>
    </p:spTree>
    <p:extLst>
      <p:ext uri="{BB962C8B-B14F-4D97-AF65-F5344CB8AC3E}">
        <p14:creationId xmlns:p14="http://schemas.microsoft.com/office/powerpoint/2010/main" val="4126737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Shutterstock: Royalty-free stock illustration ID: 261295100. </a:t>
            </a:r>
            <a:r>
              <a:rPr lang="en-US" b="1" dirty="0"/>
              <a:t>Speech Bubbles Colorful Communication Thoughts Talking Concept</a:t>
            </a:r>
            <a:endParaRPr lang="en-US" dirty="0"/>
          </a:p>
          <a:p>
            <a:r>
              <a:rPr lang="en-US" dirty="0"/>
              <a:t>Candid Conversations – this will cover most of our day. </a:t>
            </a:r>
            <a:r>
              <a:rPr lang="en-US" sz="1200" kern="1200" dirty="0">
                <a:solidFill>
                  <a:schemeClr val="tx1"/>
                </a:solidFill>
                <a:effectLst/>
                <a:latin typeface="+mn-lt"/>
                <a:ea typeface="+mn-ea"/>
                <a:cs typeface="+mn-cs"/>
              </a:rPr>
              <a:t>Candid conversations are designed to give Part C Data Managers a safe place to share with their colleagues about approaches, solutions, and challenges they have encountered in their own states so they can learn from each other and grow in their own professional development. </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7</a:t>
            </a:fld>
            <a:endParaRPr lang="en-US" dirty="0"/>
          </a:p>
        </p:txBody>
      </p:sp>
    </p:spTree>
    <p:extLst>
      <p:ext uri="{BB962C8B-B14F-4D97-AF65-F5344CB8AC3E}">
        <p14:creationId xmlns:p14="http://schemas.microsoft.com/office/powerpoint/2010/main" val="2146415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a:p>
            <a:r>
              <a:rPr lang="en-US" dirty="0" smtClean="0"/>
              <a:t>Key</a:t>
            </a:r>
            <a:r>
              <a:rPr lang="en-US" baseline="0" dirty="0" smtClean="0"/>
              <a:t> Take </a:t>
            </a:r>
            <a:r>
              <a:rPr lang="en-US" baseline="0" dirty="0" err="1" smtClean="0"/>
              <a:t>Aways</a:t>
            </a:r>
            <a:r>
              <a:rPr lang="en-US" dirty="0" smtClean="0"/>
              <a:t>- </a:t>
            </a:r>
            <a:r>
              <a:rPr lang="en-US" sz="1200" kern="1200" dirty="0">
                <a:solidFill>
                  <a:schemeClr val="tx1"/>
                </a:solidFill>
                <a:effectLst/>
                <a:latin typeface="+mn-lt"/>
                <a:ea typeface="+mn-ea"/>
                <a:cs typeface="+mn-cs"/>
              </a:rPr>
              <a:t>Data Managers will be given an envelope and be asked to provide two ideas, activities, strategies they will use, from the information today, to share with staff back in their home state. </a:t>
            </a:r>
            <a:endParaRPr lang="en-US" dirty="0"/>
          </a:p>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9</a:t>
            </a:fld>
            <a:endParaRPr lang="en-US" dirty="0"/>
          </a:p>
        </p:txBody>
      </p:sp>
    </p:spTree>
    <p:extLst>
      <p:ext uri="{BB962C8B-B14F-4D97-AF65-F5344CB8AC3E}">
        <p14:creationId xmlns:p14="http://schemas.microsoft.com/office/powerpoint/2010/main" val="1286634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Shutterstock: Royalty-free stock photo ID: 132348149. </a:t>
            </a:r>
            <a:r>
              <a:rPr lang="en-US" b="1" dirty="0"/>
              <a:t>Conceptual road sign indicating The Way Forward</a:t>
            </a:r>
            <a:endParaRPr lang="en-US" dirty="0"/>
          </a:p>
          <a:p>
            <a:r>
              <a:rPr lang="en-US" dirty="0"/>
              <a:t>Next Steps - </a:t>
            </a:r>
            <a:r>
              <a:rPr lang="en-US" sz="1200" kern="1200" dirty="0">
                <a:solidFill>
                  <a:schemeClr val="tx1"/>
                </a:solidFill>
                <a:effectLst/>
                <a:latin typeface="+mn-lt"/>
                <a:ea typeface="+mn-ea"/>
                <a:cs typeface="+mn-cs"/>
              </a:rPr>
              <a:t>Data Managers will brainstorm what will happen in the next 6-months with this constituency group. </a:t>
            </a:r>
            <a:endParaRPr lang="en-US" dirty="0"/>
          </a:p>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10</a:t>
            </a:fld>
            <a:endParaRPr lang="en-US" dirty="0"/>
          </a:p>
        </p:txBody>
      </p:sp>
    </p:spTree>
    <p:extLst>
      <p:ext uri="{BB962C8B-B14F-4D97-AF65-F5344CB8AC3E}">
        <p14:creationId xmlns:p14="http://schemas.microsoft.com/office/powerpoint/2010/main" val="3002670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a:t>Click to edit Master title style</a:t>
            </a:r>
            <a:endParaRPr lang="en-US" dirty="0"/>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chemeClr val="bg1">
                    <a:lumMod val="95000"/>
                  </a:schemeClr>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71D2619-1EF3-4140-80A0-AF2E58979B42}" type="datetime1">
              <a:rPr lang="en-US" smtClean="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925" y="316545"/>
            <a:ext cx="2965588" cy="935205"/>
          </a:xfrm>
          <a:prstGeom prst="rect">
            <a:avLst/>
          </a:prstGeom>
        </p:spPr>
      </p:pic>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a:t>Click to edit Master text styles</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93397" y="235251"/>
            <a:ext cx="1362835" cy="1164488"/>
          </a:xfrm>
          <a:prstGeom prst="rect">
            <a:avLst/>
          </a:prstGeom>
        </p:spPr>
      </p:pic>
    </p:spTree>
    <p:extLst>
      <p:ext uri="{BB962C8B-B14F-4D97-AF65-F5344CB8AC3E}">
        <p14:creationId xmlns:p14="http://schemas.microsoft.com/office/powerpoint/2010/main" val="271308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1B3B4F-A3E7-4FBB-9953-61E6AD027091}" type="datetime1">
              <a:rPr lang="en-US" smtClean="0"/>
              <a:t>7/30/2018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29099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24BD3E-9F6C-46AA-9C64-9B19FE830DD8}" type="datetime1">
              <a:rPr lang="en-US" smtClean="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60645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0A0B8-A241-478C-93B1-0393DAE4A014}" type="datetime1">
              <a:rPr lang="en-US" smtClean="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66780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chemeClr val="accent1"/>
              </a:buClr>
              <a:buFont typeface="Arial" panose="020B0604020202020204" pitchFamily="34" charset="0"/>
              <a:buChar char="•"/>
              <a:defRPr>
                <a:solidFill>
                  <a:srgbClr val="0D466E"/>
                </a:solidFill>
                <a:latin typeface="Corbel"/>
                <a:cs typeface="Corbel"/>
              </a:defRPr>
            </a:lvl2pPr>
            <a:lvl3pPr marL="860425" indent="-233363">
              <a:buClr>
                <a:schemeClr val="accent1"/>
              </a:buClr>
              <a:buFont typeface="Calibri" panose="020F0502020204030204" pitchFamily="34" charset="0"/>
              <a:buChar char="–"/>
              <a:defRPr>
                <a:solidFill>
                  <a:srgbClr val="0D466E"/>
                </a:solidFill>
                <a:latin typeface="Corbel"/>
                <a:cs typeface="Corbel"/>
              </a:defRPr>
            </a:lvl3pPr>
            <a:lvl4pPr marL="1600200" indent="-228600">
              <a:buClr>
                <a:schemeClr val="accent1"/>
              </a:buClr>
              <a:buFont typeface="Arial" panose="020B0604020202020204" pitchFamily="34" charset="0"/>
              <a:buChar char="»"/>
              <a:defRPr>
                <a:solidFill>
                  <a:srgbClr val="0D466E"/>
                </a:solidFill>
                <a:latin typeface="Corbel"/>
                <a:cs typeface="Corbel"/>
              </a:defRPr>
            </a:lvl4pPr>
            <a:lvl5pPr marL="2057400" indent="-228600">
              <a:buClr>
                <a:schemeClr val="accent1"/>
              </a:buClr>
              <a:buFont typeface="Courier New" panose="02070309020205020404" pitchFamily="49" charset="0"/>
              <a:buChar char="o"/>
              <a:defRPr>
                <a:solidFill>
                  <a:srgbClr val="0D466E"/>
                </a:solidFill>
                <a:latin typeface="Corbel"/>
                <a:cs typeface="Corbe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662839C-6666-4ED8-B09E-014823DABD6D}" type="datetime1">
              <a:rPr lang="en-US" smtClean="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800" b="1"/>
            </a:lvl1pPr>
          </a:lstStyle>
          <a:p>
            <a:fld id="{174E07D9-8248-4A0E-82EF-FE5AFD0363D2}" type="slidenum">
              <a:rPr lang="en-US" smtClean="0"/>
              <a:pPr/>
              <a:t>‹#›</a:t>
            </a:fld>
            <a:endParaRPr lang="en-US" dirty="0"/>
          </a:p>
        </p:txBody>
      </p:sp>
    </p:spTree>
    <p:extLst>
      <p:ext uri="{BB962C8B-B14F-4D97-AF65-F5344CB8AC3E}">
        <p14:creationId xmlns:p14="http://schemas.microsoft.com/office/powerpoint/2010/main" val="224937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2A563-5A27-4C48-91E9-A87D2F4FFA3C}" type="datetime1">
              <a:rPr lang="en-US" smtClean="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42690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069BE-AD44-43AA-B2CE-B9847FF28D82}" type="datetime1">
              <a:rPr lang="en-US" smtClean="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544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40B84B-B7EE-4019-8F44-C1BEB80AE7DD}" type="datetime1">
              <a:rPr lang="en-US" smtClean="0"/>
              <a:t>7/30/2018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35551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7620FD-DA13-4C88-AEB4-6D5B79685179}" type="datetime1">
              <a:rPr lang="en-US" smtClean="0"/>
              <a:t>7/30/2018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294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DD961-31EF-4D44-9648-2E9E6E2806BC}" type="datetime1">
              <a:rPr lang="en-US" smtClean="0"/>
              <a:t>7/30/2018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49488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EE147-062A-4B83-B709-3FF8103686F2}" type="datetime1">
              <a:rPr lang="en-US" smtClean="0"/>
              <a:t>7/30/2018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644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309720-D887-4F7E-82F8-2BAD21B5C60D}" type="datetime1">
              <a:rPr lang="en-US" smtClean="0"/>
              <a:t>7/30/2018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4975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37462"/>
            <a:ext cx="8229600" cy="4588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fld id="{999B9411-3A5E-4F05-B0DE-08962D8AE443}" type="datetime1">
              <a:rPr lang="en-US" smtClean="0"/>
              <a:t>7/30/2018</a:t>
            </a:fld>
            <a:endParaRPr lang="en-US" dirty="0"/>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985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pPr/>
              <a:t>‹#›</a:t>
            </a:fld>
            <a:endParaRPr lang="en-US" dirty="0"/>
          </a:p>
        </p:txBody>
      </p:sp>
      <p:pic>
        <p:nvPicPr>
          <p:cNvPr id="8" name="Picture 7" descr="IDC_logo_sm.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35558" y="6413455"/>
            <a:ext cx="1683439" cy="370066"/>
          </a:xfrm>
          <a:prstGeom prst="rect">
            <a:avLst/>
          </a:prstGeom>
        </p:spPr>
      </p:pic>
    </p:spTree>
    <p:extLst>
      <p:ext uri="{BB962C8B-B14F-4D97-AF65-F5344CB8AC3E}">
        <p14:creationId xmlns:p14="http://schemas.microsoft.com/office/powerpoint/2010/main" val="3714897589"/>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ideadata.org/" TargetMode="External"/><Relationship Id="rId7"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linkedin.com/company/idea-data-center" TargetMode="External"/><Relationship Id="rId4" Type="http://schemas.openxmlformats.org/officeDocument/2006/relationships/hyperlink" Target="https://twitter.com/ideadatacenter" TargetMode="External"/><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4000" dirty="0"/>
              <a:t>Part C Data Managers</a:t>
            </a:r>
          </a:p>
        </p:txBody>
      </p:sp>
      <p:sp>
        <p:nvSpPr>
          <p:cNvPr id="3" name="Subtitle 2"/>
          <p:cNvSpPr>
            <a:spLocks noGrp="1"/>
          </p:cNvSpPr>
          <p:nvPr>
            <p:ph type="subTitle" idx="1"/>
          </p:nvPr>
        </p:nvSpPr>
        <p:spPr/>
        <p:txBody>
          <a:bodyPr/>
          <a:lstStyle/>
          <a:p>
            <a:r>
              <a:rPr lang="en-US" dirty="0" smtClean="0"/>
              <a:t>2018 Improving Data Improving Outcomes Conference</a:t>
            </a:r>
          </a:p>
          <a:p>
            <a:r>
              <a:rPr lang="en-US" dirty="0" smtClean="0"/>
              <a:t>Constituency </a:t>
            </a:r>
            <a:r>
              <a:rPr lang="en-US" dirty="0"/>
              <a:t>group meeting</a:t>
            </a:r>
          </a:p>
        </p:txBody>
      </p:sp>
      <p:sp>
        <p:nvSpPr>
          <p:cNvPr id="6" name="Text Placeholder 5"/>
          <p:cNvSpPr>
            <a:spLocks noGrp="1"/>
          </p:cNvSpPr>
          <p:nvPr>
            <p:ph type="body" sz="quarter" idx="13"/>
          </p:nvPr>
        </p:nvSpPr>
        <p:spPr>
          <a:xfrm>
            <a:off x="534837" y="5589920"/>
            <a:ext cx="2487763" cy="931653"/>
          </a:xfrm>
        </p:spPr>
        <p:txBody>
          <a:bodyPr/>
          <a:lstStyle/>
          <a:p>
            <a:pPr>
              <a:spcBef>
                <a:spcPts val="0"/>
              </a:spcBef>
            </a:pPr>
            <a:r>
              <a:rPr lang="en-US" sz="2200" dirty="0"/>
              <a:t>Arlington, </a:t>
            </a:r>
            <a:r>
              <a:rPr lang="en-US" sz="2200" dirty="0" smtClean="0"/>
              <a:t>VA </a:t>
            </a:r>
          </a:p>
          <a:p>
            <a:pPr>
              <a:spcBef>
                <a:spcPts val="0"/>
              </a:spcBef>
            </a:pPr>
            <a:r>
              <a:rPr lang="en-US" sz="2200" dirty="0" smtClean="0"/>
              <a:t>August </a:t>
            </a:r>
            <a:r>
              <a:rPr lang="en-US" sz="2200" dirty="0"/>
              <a:t>13, 2018</a:t>
            </a:r>
          </a:p>
        </p:txBody>
      </p:sp>
      <p:sp>
        <p:nvSpPr>
          <p:cNvPr id="9" name="Text Placeholder 8"/>
          <p:cNvSpPr>
            <a:spLocks noGrp="1"/>
          </p:cNvSpPr>
          <p:nvPr>
            <p:ph type="body" sz="quarter" idx="14"/>
          </p:nvPr>
        </p:nvSpPr>
        <p:spPr>
          <a:xfrm>
            <a:off x="5139014" y="5166703"/>
            <a:ext cx="3539160" cy="1303111"/>
          </a:xfrm>
        </p:spPr>
        <p:txBody>
          <a:bodyPr/>
          <a:lstStyle/>
          <a:p>
            <a:pPr marL="182880" algn="r">
              <a:spcBef>
                <a:spcPts val="0"/>
              </a:spcBef>
              <a:spcAft>
                <a:spcPts val="0"/>
              </a:spcAft>
            </a:pPr>
            <a:r>
              <a:rPr lang="en-US" dirty="0"/>
              <a:t>Vera Stroup-Rentier, IDC</a:t>
            </a:r>
          </a:p>
          <a:p>
            <a:pPr marL="182880" algn="r">
              <a:spcBef>
                <a:spcPts val="0"/>
              </a:spcBef>
              <a:spcAft>
                <a:spcPts val="0"/>
              </a:spcAft>
            </a:pPr>
            <a:r>
              <a:rPr lang="en-US" dirty="0"/>
              <a:t>Debbie Cate, IDC</a:t>
            </a:r>
            <a:br>
              <a:rPr lang="en-US" dirty="0"/>
            </a:br>
            <a:r>
              <a:rPr lang="en-US" dirty="0"/>
              <a:t>Robin Nelson, </a:t>
            </a:r>
            <a:r>
              <a:rPr lang="en-US" dirty="0" err="1"/>
              <a:t>DaSy</a:t>
            </a:r>
            <a:endParaRPr lang="en-US" dirty="0"/>
          </a:p>
          <a:p>
            <a:pPr marL="182880" algn="r">
              <a:spcBef>
                <a:spcPts val="0"/>
              </a:spcBef>
              <a:spcAft>
                <a:spcPts val="0"/>
              </a:spcAft>
            </a:pPr>
            <a:r>
              <a:rPr lang="en-US" dirty="0"/>
              <a:t>Tony Ruggiero, </a:t>
            </a:r>
            <a:r>
              <a:rPr lang="en-US" dirty="0" err="1"/>
              <a:t>DaSy</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8792"/>
            <a:ext cx="2593297" cy="2523744"/>
          </a:xfrm>
          <a:prstGeom prst="rect">
            <a:avLst/>
          </a:prstGeom>
        </p:spPr>
      </p:pic>
    </p:spTree>
    <p:extLst>
      <p:ext uri="{BB962C8B-B14F-4D97-AF65-F5344CB8AC3E}">
        <p14:creationId xmlns:p14="http://schemas.microsoft.com/office/powerpoint/2010/main" val="275314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43" y="91913"/>
            <a:ext cx="8135957" cy="1492265"/>
          </a:xfrm>
        </p:spPr>
        <p:txBody>
          <a:bodyPr/>
          <a:lstStyle/>
          <a:p>
            <a:r>
              <a:rPr lang="en-US" dirty="0" smtClean="0"/>
              <a:t>Key Take </a:t>
            </a:r>
            <a:r>
              <a:rPr lang="en-US" dirty="0" err="1" smtClean="0"/>
              <a:t>Aways</a:t>
            </a:r>
            <a:endParaRPr lang="en-US" dirty="0"/>
          </a:p>
        </p:txBody>
      </p:sp>
      <p:sp>
        <p:nvSpPr>
          <p:cNvPr id="4" name="Slide Number Placeholder 3"/>
          <p:cNvSpPr>
            <a:spLocks noGrp="1"/>
          </p:cNvSpPr>
          <p:nvPr>
            <p:ph type="sldNum" sz="quarter" idx="12"/>
          </p:nvPr>
        </p:nvSpPr>
        <p:spPr>
          <a:xfrm>
            <a:off x="69850" y="6356350"/>
            <a:ext cx="480993" cy="365125"/>
          </a:xfrm>
        </p:spPr>
        <p:txBody>
          <a:bodyPr/>
          <a:lstStyle/>
          <a:p>
            <a:fld id="{174E07D9-8248-4A0E-82EF-FE5AFD0363D2}" type="slidenum">
              <a:rPr lang="en-US" smtClean="0"/>
              <a:t>9</a:t>
            </a:fld>
            <a:endParaRPr lang="en-US" dirty="0"/>
          </a:p>
        </p:txBody>
      </p:sp>
      <p:sp>
        <p:nvSpPr>
          <p:cNvPr id="6" name="Title 4">
            <a:extLst>
              <a:ext uri="{FF2B5EF4-FFF2-40B4-BE49-F238E27FC236}">
                <a16:creationId xmlns:a16="http://schemas.microsoft.com/office/drawing/2014/main" id="{B322B9BF-09F7-4053-963F-8DA10D0E80D1}"/>
              </a:ext>
            </a:extLst>
          </p:cNvPr>
          <p:cNvSpPr txBox="1">
            <a:spLocks/>
          </p:cNvSpPr>
          <p:nvPr/>
        </p:nvSpPr>
        <p:spPr>
          <a:xfrm>
            <a:off x="0" y="0"/>
            <a:ext cx="9144000" cy="576197"/>
          </a:xfrm>
          <a:prstGeom prst="rect">
            <a:avLst/>
          </a:prstGeom>
          <a:ln w="28575">
            <a:solidFill>
              <a:schemeClr val="tx1">
                <a:lumMod val="60000"/>
                <a:lumOff val="40000"/>
              </a:schemeClr>
            </a:solidFill>
          </a:ln>
        </p:spPr>
        <p:txBody>
          <a:bodyPr>
            <a:normAutofit fontScale="92500"/>
          </a:bodyPr>
          <a:lstStyle>
            <a:lvl1pPr algn="l" defTabSz="914400" rtl="0" eaLnBrk="1" latinLnBrk="0" hangingPunct="1">
              <a:spcBef>
                <a:spcPct val="0"/>
              </a:spcBef>
              <a:buNone/>
              <a:defRPr sz="3400" b="1" kern="1200">
                <a:solidFill>
                  <a:schemeClr val="tx1"/>
                </a:solidFill>
                <a:latin typeface="Corbel"/>
                <a:ea typeface="+mj-ea"/>
                <a:cs typeface="Corbel"/>
              </a:defRPr>
            </a:lvl1pPr>
          </a:lstStyle>
          <a:p>
            <a:pPr algn="ctr"/>
            <a:r>
              <a:rPr lang="en-US" dirty="0"/>
              <a:t>Part C Data Managers: </a:t>
            </a:r>
            <a:r>
              <a:rPr lang="en-US" dirty="0">
                <a:solidFill>
                  <a:schemeClr val="tx1">
                    <a:lumMod val="60000"/>
                    <a:lumOff val="40000"/>
                  </a:schemeClr>
                </a:solidFill>
              </a:rPr>
              <a:t>Constituency Group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619" y="6345333"/>
            <a:ext cx="587096" cy="5016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7094" y="1676091"/>
            <a:ext cx="4363453" cy="4363453"/>
          </a:xfrm>
          <a:prstGeom prst="rect">
            <a:avLst/>
          </a:prstGeom>
        </p:spPr>
      </p:pic>
    </p:spTree>
    <p:extLst>
      <p:ext uri="{BB962C8B-B14F-4D97-AF65-F5344CB8AC3E}">
        <p14:creationId xmlns:p14="http://schemas.microsoft.com/office/powerpoint/2010/main" val="2602235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26" y="91913"/>
            <a:ext cx="8146974" cy="1512600"/>
          </a:xfrm>
        </p:spPr>
        <p:txBody>
          <a:bodyPr/>
          <a:lstStyle/>
          <a:p>
            <a:r>
              <a:rPr lang="en-US" dirty="0"/>
              <a:t>Next Steps</a:t>
            </a:r>
          </a:p>
        </p:txBody>
      </p:sp>
      <p:sp>
        <p:nvSpPr>
          <p:cNvPr id="4" name="Slide Number Placeholder 3"/>
          <p:cNvSpPr>
            <a:spLocks noGrp="1"/>
          </p:cNvSpPr>
          <p:nvPr>
            <p:ph type="sldNum" sz="quarter" idx="12"/>
          </p:nvPr>
        </p:nvSpPr>
        <p:spPr>
          <a:xfrm>
            <a:off x="69849" y="6356350"/>
            <a:ext cx="469977" cy="365125"/>
          </a:xfrm>
        </p:spPr>
        <p:txBody>
          <a:bodyPr/>
          <a:lstStyle/>
          <a:p>
            <a:fld id="{174E07D9-8248-4A0E-82EF-FE5AFD0363D2}" type="slidenum">
              <a:rPr lang="en-US" smtClean="0"/>
              <a:t>10</a:t>
            </a:fld>
            <a:endParaRPr lang="en-US" dirty="0"/>
          </a:p>
        </p:txBody>
      </p:sp>
      <p:sp>
        <p:nvSpPr>
          <p:cNvPr id="6" name="Title 4">
            <a:extLst>
              <a:ext uri="{FF2B5EF4-FFF2-40B4-BE49-F238E27FC236}">
                <a16:creationId xmlns:a16="http://schemas.microsoft.com/office/drawing/2014/main" id="{91B61DA8-78C4-4F30-BCD2-EA175C9EA800}"/>
              </a:ext>
            </a:extLst>
          </p:cNvPr>
          <p:cNvSpPr txBox="1">
            <a:spLocks/>
          </p:cNvSpPr>
          <p:nvPr/>
        </p:nvSpPr>
        <p:spPr>
          <a:xfrm>
            <a:off x="0" y="0"/>
            <a:ext cx="9144000" cy="576197"/>
          </a:xfrm>
          <a:prstGeom prst="rect">
            <a:avLst/>
          </a:prstGeom>
          <a:ln w="28575">
            <a:solidFill>
              <a:schemeClr val="tx1">
                <a:lumMod val="60000"/>
                <a:lumOff val="40000"/>
              </a:schemeClr>
            </a:solidFill>
          </a:ln>
        </p:spPr>
        <p:txBody>
          <a:bodyPr>
            <a:normAutofit fontScale="92500"/>
          </a:bodyPr>
          <a:lstStyle>
            <a:lvl1pPr algn="l" defTabSz="914400" rtl="0" eaLnBrk="1" latinLnBrk="0" hangingPunct="1">
              <a:spcBef>
                <a:spcPct val="0"/>
              </a:spcBef>
              <a:buNone/>
              <a:defRPr sz="3400" b="1" kern="1200">
                <a:solidFill>
                  <a:schemeClr val="tx1"/>
                </a:solidFill>
                <a:latin typeface="Corbel"/>
                <a:ea typeface="+mj-ea"/>
                <a:cs typeface="Corbel"/>
              </a:defRPr>
            </a:lvl1pPr>
          </a:lstStyle>
          <a:p>
            <a:pPr algn="ctr"/>
            <a:r>
              <a:rPr lang="en-US" dirty="0"/>
              <a:t>Part C Data Managers: </a:t>
            </a:r>
            <a:r>
              <a:rPr lang="en-US" dirty="0">
                <a:solidFill>
                  <a:schemeClr val="tx1">
                    <a:lumMod val="60000"/>
                    <a:lumOff val="40000"/>
                  </a:schemeClr>
                </a:solidFill>
              </a:rPr>
              <a:t>Constituency Group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619" y="6345333"/>
            <a:ext cx="587096" cy="501650"/>
          </a:xfrm>
          <a:prstGeom prst="rect">
            <a:avLst/>
          </a:prstGeom>
        </p:spPr>
      </p:pic>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114579" y="1397704"/>
            <a:ext cx="2889613" cy="4728459"/>
          </a:xfrm>
        </p:spPr>
      </p:pic>
    </p:spTree>
    <p:extLst>
      <p:ext uri="{BB962C8B-B14F-4D97-AF65-F5344CB8AC3E}">
        <p14:creationId xmlns:p14="http://schemas.microsoft.com/office/powerpoint/2010/main" val="3774882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309" y="91913"/>
            <a:ext cx="8324491" cy="1541633"/>
          </a:xfrm>
        </p:spPr>
        <p:txBody>
          <a:bodyPr/>
          <a:lstStyle/>
          <a:p>
            <a:r>
              <a:rPr lang="en-US" dirty="0"/>
              <a:t>For More I</a:t>
            </a:r>
            <a:r>
              <a:rPr lang="en-US" dirty="0">
                <a:solidFill>
                  <a:srgbClr val="0C395A"/>
                </a:solidFill>
              </a:rPr>
              <a:t>nfo</a:t>
            </a:r>
            <a:r>
              <a:rPr lang="en-US" dirty="0"/>
              <a:t>rmation</a:t>
            </a:r>
          </a:p>
        </p:txBody>
      </p:sp>
      <p:sp>
        <p:nvSpPr>
          <p:cNvPr id="4" name="Content Placeholder 13"/>
          <p:cNvSpPr txBox="1">
            <a:spLocks/>
          </p:cNvSpPr>
          <p:nvPr/>
        </p:nvSpPr>
        <p:spPr>
          <a:xfrm>
            <a:off x="1524000" y="1725459"/>
            <a:ext cx="6477000" cy="418956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a:solidFill>
                  <a:srgbClr val="0D466E"/>
                </a:solidFill>
                <a:latin typeface="Corbel"/>
                <a:cs typeface="Corbel"/>
              </a:rPr>
              <a:t>Visit the IDC website </a:t>
            </a:r>
            <a:r>
              <a:rPr lang="en-US" sz="3000" dirty="0">
                <a:solidFill>
                  <a:srgbClr val="0D466E"/>
                </a:solidFill>
                <a:latin typeface="Corbel"/>
                <a:cs typeface="Corbel"/>
              </a:rPr>
              <a:t/>
            </a:r>
            <a:br>
              <a:rPr lang="en-US" sz="3000" dirty="0">
                <a:solidFill>
                  <a:srgbClr val="0D466E"/>
                </a:solidFill>
                <a:latin typeface="Corbel"/>
                <a:cs typeface="Corbel"/>
              </a:rPr>
            </a:br>
            <a:r>
              <a:rPr lang="en-US" sz="3000" dirty="0">
                <a:solidFill>
                  <a:srgbClr val="0D466E"/>
                </a:solidFill>
                <a:latin typeface="Corbel"/>
                <a:cs typeface="Corbel"/>
                <a:hlinkClick r:id="rId3" tooltip="IDEA data center"/>
              </a:rPr>
              <a:t>http://ideadata.org/</a:t>
            </a:r>
            <a:endParaRPr lang="en-US" sz="3000" dirty="0">
              <a:solidFill>
                <a:srgbClr val="0D466E"/>
              </a:solidFill>
              <a:latin typeface="Corbel"/>
              <a:cs typeface="Corbel"/>
            </a:endParaRPr>
          </a:p>
          <a:p>
            <a:pPr>
              <a:spcBef>
                <a:spcPts val="3000"/>
              </a:spcBef>
            </a:pPr>
            <a:r>
              <a:rPr lang="en-US" sz="3000" b="1" dirty="0">
                <a:solidFill>
                  <a:srgbClr val="0D466E"/>
                </a:solidFill>
                <a:latin typeface="Corbel"/>
                <a:cs typeface="Corbel"/>
              </a:rPr>
              <a:t>Follow us on Twitter</a:t>
            </a:r>
            <a:r>
              <a:rPr lang="en-US" sz="3000" dirty="0">
                <a:solidFill>
                  <a:srgbClr val="0D466E"/>
                </a:solidFill>
                <a:latin typeface="Corbel"/>
                <a:cs typeface="Corbel"/>
              </a:rPr>
              <a:t/>
            </a:r>
            <a:br>
              <a:rPr lang="en-US" sz="3000" dirty="0">
                <a:solidFill>
                  <a:srgbClr val="0D466E"/>
                </a:solidFill>
                <a:latin typeface="Corbel"/>
                <a:cs typeface="Corbel"/>
              </a:rPr>
            </a:br>
            <a:r>
              <a:rPr lang="en-US" sz="3000" dirty="0">
                <a:solidFill>
                  <a:srgbClr val="0D466E"/>
                </a:solidFill>
                <a:latin typeface="Corbel"/>
                <a:cs typeface="Corbel"/>
                <a:hlinkClick r:id="rId4" tooltip="https://twitter.com/ideadatacenter"/>
              </a:rPr>
              <a:t>https://twitter.com/ideadatacenter</a:t>
            </a:r>
            <a:endParaRPr lang="en-US" sz="3000" dirty="0">
              <a:solidFill>
                <a:srgbClr val="0D466E"/>
              </a:solidFill>
              <a:latin typeface="Corbel"/>
              <a:cs typeface="Corbel"/>
            </a:endParaRPr>
          </a:p>
          <a:p>
            <a:pPr>
              <a:spcBef>
                <a:spcPts val="3000"/>
              </a:spcBef>
            </a:pPr>
            <a:r>
              <a:rPr lang="en-US" sz="3000" b="1" dirty="0">
                <a:solidFill>
                  <a:srgbClr val="0D466E"/>
                </a:solidFill>
                <a:latin typeface="Corbel"/>
                <a:cs typeface="Corbel"/>
              </a:rPr>
              <a:t>Follow us on LinkedIn</a:t>
            </a:r>
          </a:p>
          <a:p>
            <a:r>
              <a:rPr lang="en-US" sz="3000" u="sng" dirty="0">
                <a:solidFill>
                  <a:srgbClr val="0D466E"/>
                </a:solidFill>
                <a:hlinkClick r:id="rId5"/>
              </a:rPr>
              <a:t>http://www.linkedin.com/company/idea-data-center</a:t>
            </a:r>
            <a:r>
              <a:rPr lang="en-US" sz="3000" u="sng" dirty="0">
                <a:solidFill>
                  <a:srgbClr val="0D466E"/>
                </a:solidFill>
              </a:rPr>
              <a:t> </a:t>
            </a:r>
            <a:endParaRPr lang="en-US" sz="3000" dirty="0">
              <a:solidFill>
                <a:srgbClr val="0D466E"/>
              </a:solidFill>
              <a:latin typeface="Corbel"/>
              <a:cs typeface="Corbel"/>
            </a:endParaRPr>
          </a:p>
        </p:txBody>
      </p:sp>
      <p:pic>
        <p:nvPicPr>
          <p:cNvPr id="5" name="Picture 4" descr="Twitter logo."/>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7848" y="3323397"/>
            <a:ext cx="390242" cy="317264"/>
          </a:xfrm>
          <a:prstGeom prst="rect">
            <a:avLst/>
          </a:prstGeom>
        </p:spPr>
      </p:pic>
      <p:pic>
        <p:nvPicPr>
          <p:cNvPr id="6" name="Picture 5" descr="IDC logo."/>
          <p:cNvPicPr>
            <a:picLocks noChangeAspect="1"/>
          </p:cNvPicPr>
          <p:nvPr/>
        </p:nvPicPr>
        <p:blipFill>
          <a:blip r:embed="rId7"/>
          <a:stretch>
            <a:fillRect/>
          </a:stretch>
        </p:blipFill>
        <p:spPr>
          <a:xfrm>
            <a:off x="827848" y="2008947"/>
            <a:ext cx="534770" cy="257101"/>
          </a:xfrm>
          <a:prstGeom prst="rect">
            <a:avLst/>
          </a:prstGeom>
        </p:spPr>
      </p:pic>
      <p:pic>
        <p:nvPicPr>
          <p:cNvPr id="9" name="Picture 8" descr="LinkedIn logo."/>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966" y="4612210"/>
            <a:ext cx="411480" cy="311390"/>
          </a:xfrm>
          <a:prstGeom prst="rect">
            <a:avLst/>
          </a:prstGeom>
        </p:spPr>
      </p:pic>
      <p:sp>
        <p:nvSpPr>
          <p:cNvPr id="3" name="Slide Number Placeholder 2"/>
          <p:cNvSpPr>
            <a:spLocks noGrp="1"/>
          </p:cNvSpPr>
          <p:nvPr>
            <p:ph type="sldNum" sz="quarter" idx="12"/>
          </p:nvPr>
        </p:nvSpPr>
        <p:spPr>
          <a:xfrm>
            <a:off x="69849" y="6356350"/>
            <a:ext cx="503027" cy="365125"/>
          </a:xfrm>
        </p:spPr>
        <p:txBody>
          <a:bodyPr/>
          <a:lstStyle/>
          <a:p>
            <a:fld id="{174E07D9-8248-4A0E-82EF-FE5AFD0363D2}" type="slidenum">
              <a:rPr lang="en-US" smtClean="0"/>
              <a:t>11</a:t>
            </a:fld>
            <a:endParaRPr lang="en-US" dirty="0"/>
          </a:p>
        </p:txBody>
      </p:sp>
      <p:sp>
        <p:nvSpPr>
          <p:cNvPr id="10" name="Title 4">
            <a:extLst>
              <a:ext uri="{FF2B5EF4-FFF2-40B4-BE49-F238E27FC236}">
                <a16:creationId xmlns:a16="http://schemas.microsoft.com/office/drawing/2014/main" id="{314FD105-CDA6-425B-A978-03E8A17340C8}"/>
              </a:ext>
            </a:extLst>
          </p:cNvPr>
          <p:cNvSpPr txBox="1">
            <a:spLocks/>
          </p:cNvSpPr>
          <p:nvPr/>
        </p:nvSpPr>
        <p:spPr>
          <a:xfrm>
            <a:off x="0" y="0"/>
            <a:ext cx="9144000" cy="576197"/>
          </a:xfrm>
          <a:prstGeom prst="rect">
            <a:avLst/>
          </a:prstGeom>
          <a:ln w="28575">
            <a:solidFill>
              <a:schemeClr val="tx1">
                <a:lumMod val="60000"/>
                <a:lumOff val="40000"/>
              </a:schemeClr>
            </a:solidFill>
          </a:ln>
        </p:spPr>
        <p:txBody>
          <a:bodyPr>
            <a:normAutofit fontScale="92500"/>
          </a:bodyPr>
          <a:lstStyle>
            <a:lvl1pPr algn="l" defTabSz="914400" rtl="0" eaLnBrk="1" latinLnBrk="0" hangingPunct="1">
              <a:spcBef>
                <a:spcPct val="0"/>
              </a:spcBef>
              <a:buNone/>
              <a:defRPr sz="3400" b="1" kern="1200">
                <a:solidFill>
                  <a:schemeClr val="tx1"/>
                </a:solidFill>
                <a:latin typeface="Corbel"/>
                <a:ea typeface="+mj-ea"/>
                <a:cs typeface="Corbel"/>
              </a:defRPr>
            </a:lvl1pPr>
          </a:lstStyle>
          <a:p>
            <a:pPr algn="ctr"/>
            <a:r>
              <a:rPr lang="en-US" dirty="0"/>
              <a:t>Part C Data Managers: </a:t>
            </a:r>
            <a:r>
              <a:rPr lang="en-US" dirty="0">
                <a:solidFill>
                  <a:schemeClr val="tx1">
                    <a:lumMod val="60000"/>
                    <a:lumOff val="40000"/>
                  </a:schemeClr>
                </a:solidFill>
              </a:rPr>
              <a:t>Constituency Group Meeting</a:t>
            </a: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7619" y="6345333"/>
            <a:ext cx="587096" cy="501650"/>
          </a:xfrm>
          <a:prstGeom prst="rect">
            <a:avLst/>
          </a:prstGeom>
        </p:spPr>
      </p:pic>
    </p:spTree>
    <p:extLst>
      <p:ext uri="{BB962C8B-B14F-4D97-AF65-F5344CB8AC3E}">
        <p14:creationId xmlns:p14="http://schemas.microsoft.com/office/powerpoint/2010/main" val="1322836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336646"/>
          </a:xfrm>
          <a:prstGeom prst="rect">
            <a:avLst/>
          </a:prstGeom>
        </p:spPr>
      </p:pic>
      <p:sp>
        <p:nvSpPr>
          <p:cNvPr id="6" name="Content Placeholder 5"/>
          <p:cNvSpPr>
            <a:spLocks noGrp="1"/>
          </p:cNvSpPr>
          <p:nvPr>
            <p:ph idx="1"/>
          </p:nvPr>
        </p:nvSpPr>
        <p:spPr>
          <a:xfrm>
            <a:off x="457200" y="981076"/>
            <a:ext cx="8229600" cy="5145088"/>
          </a:xfrm>
        </p:spPr>
        <p:txBody>
          <a:bodyPr/>
          <a:lstStyle/>
          <a:p>
            <a:pPr marL="0" indent="0">
              <a:lnSpc>
                <a:spcPct val="114000"/>
              </a:lnSpc>
              <a:spcBef>
                <a:spcPts val="0"/>
              </a:spcBef>
              <a:spcAft>
                <a:spcPts val="0"/>
              </a:spcAft>
              <a:buNone/>
            </a:pPr>
            <a:r>
              <a:rPr lang="en-US" sz="2200" dirty="0">
                <a:solidFill>
                  <a:schemeClr val="bg1"/>
                </a:solidFill>
                <a:latin typeface="+mn-lt"/>
                <a:cs typeface="Arial" panose="020B0604020202020204" pitchFamily="34" charset="0"/>
              </a:rPr>
              <a:t>The contents of this presentation were developed under a grant </a:t>
            </a:r>
            <a:br>
              <a:rPr lang="en-US" sz="2200" dirty="0">
                <a:solidFill>
                  <a:schemeClr val="bg1"/>
                </a:solidFill>
                <a:latin typeface="+mn-lt"/>
                <a:cs typeface="Arial" panose="020B0604020202020204" pitchFamily="34" charset="0"/>
              </a:rPr>
            </a:br>
            <a:r>
              <a:rPr lang="en-US" sz="2200" dirty="0">
                <a:solidFill>
                  <a:schemeClr val="bg1"/>
                </a:solidFill>
                <a:latin typeface="+mn-lt"/>
                <a:cs typeface="Arial" panose="020B0604020202020204" pitchFamily="34" charset="0"/>
              </a:rPr>
              <a:t>from the U.S. Department of Education, #H373Y130002. However, the contents do not necessarily represent the policy of the U.S. Department of Education, and you should not assume endorsement by the federal government. </a:t>
            </a:r>
            <a:r>
              <a:rPr lang="en-US" sz="2000" dirty="0">
                <a:solidFill>
                  <a:schemeClr val="bg1"/>
                </a:solidFill>
                <a:latin typeface="+mn-lt"/>
                <a:cs typeface="Arial" panose="020B0604020202020204" pitchFamily="34" charset="0"/>
              </a:rPr>
              <a:t/>
            </a:r>
            <a:br>
              <a:rPr lang="en-US" sz="2000" dirty="0">
                <a:solidFill>
                  <a:schemeClr val="bg1"/>
                </a:solidFill>
                <a:latin typeface="+mn-lt"/>
                <a:cs typeface="Arial" panose="020B0604020202020204" pitchFamily="34" charset="0"/>
              </a:rPr>
            </a:br>
            <a:endParaRPr lang="en-US" sz="2000" dirty="0">
              <a:solidFill>
                <a:schemeClr val="bg1"/>
              </a:solidFill>
              <a:latin typeface="+mn-lt"/>
              <a:cs typeface="Arial" panose="020B0604020202020204" pitchFamily="34" charset="0"/>
            </a:endParaRPr>
          </a:p>
          <a:p>
            <a:pPr marL="0" indent="0">
              <a:lnSpc>
                <a:spcPct val="114000"/>
              </a:lnSpc>
              <a:spcBef>
                <a:spcPts val="0"/>
              </a:spcBef>
              <a:spcAft>
                <a:spcPts val="0"/>
              </a:spcAft>
              <a:buNone/>
            </a:pPr>
            <a:r>
              <a:rPr lang="en-US" sz="2200" dirty="0">
                <a:solidFill>
                  <a:schemeClr val="bg1"/>
                </a:solidFill>
                <a:latin typeface="+mn-lt"/>
                <a:cs typeface="Arial" panose="020B0604020202020204" pitchFamily="34" charset="0"/>
              </a:rPr>
              <a:t>Project Officers: Richelle Davis and Meredith Miceli</a:t>
            </a:r>
            <a:endParaRPr lang="en-US" sz="2200" dirty="0">
              <a:latin typeface="+mn-lt"/>
              <a:cs typeface="Arial" panose="020B0604020202020204" pitchFamily="34" charset="0"/>
            </a:endParaRPr>
          </a:p>
        </p:txBody>
      </p:sp>
      <p:grpSp>
        <p:nvGrpSpPr>
          <p:cNvPr id="8" name="Group 7" descr="logos for the U.S. Office of Special Education Programs, U.S. department of Education, and the TA&amp;D network."/>
          <p:cNvGrpSpPr/>
          <p:nvPr/>
        </p:nvGrpSpPr>
        <p:grpSpPr>
          <a:xfrm>
            <a:off x="2247900" y="4785793"/>
            <a:ext cx="4648200" cy="990600"/>
            <a:chOff x="2362200" y="4196084"/>
            <a:chExt cx="4648200" cy="990600"/>
          </a:xfrm>
        </p:grpSpPr>
        <p:pic>
          <p:nvPicPr>
            <p:cNvPr id="11" name="Picture 10" descr="Logo of the U.S. Office of Special Education Program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pic>
          <p:nvPicPr>
            <p:cNvPr id="9" name="Picture 8" descr="Logo of the U.S. Department of Educ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grpSp>
      <p:sp>
        <p:nvSpPr>
          <p:cNvPr id="3" name="Slide Number Placeholder 2"/>
          <p:cNvSpPr>
            <a:spLocks noGrp="1"/>
          </p:cNvSpPr>
          <p:nvPr>
            <p:ph type="sldNum" sz="quarter" idx="12"/>
          </p:nvPr>
        </p:nvSpPr>
        <p:spPr>
          <a:xfrm>
            <a:off x="69849" y="6356350"/>
            <a:ext cx="503027" cy="365125"/>
          </a:xfrm>
        </p:spPr>
        <p:txBody>
          <a:bodyPr/>
          <a:lstStyle/>
          <a:p>
            <a:fld id="{174E07D9-8248-4A0E-82EF-FE5AFD0363D2}" type="slidenum">
              <a:rPr lang="en-US" smtClean="0"/>
              <a:t>12</a:t>
            </a:fld>
            <a:endParaRPr lang="en-US" dirty="0"/>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7619" y="6345333"/>
            <a:ext cx="587096" cy="501650"/>
          </a:xfrm>
          <a:prstGeom prst="rect">
            <a:avLst/>
          </a:prstGeom>
        </p:spPr>
      </p:pic>
    </p:spTree>
    <p:extLst>
      <p:ext uri="{BB962C8B-B14F-4D97-AF65-F5344CB8AC3E}">
        <p14:creationId xmlns:p14="http://schemas.microsoft.com/office/powerpoint/2010/main" val="322111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E07D9-8248-4A0E-82EF-FE5AFD0363D2}" type="slidenum">
              <a:rPr lang="en-US" smtClean="0"/>
              <a:t>1</a:t>
            </a:fld>
            <a:endParaRPr lang="en-US" dirty="0"/>
          </a:p>
        </p:txBody>
      </p:sp>
      <p:sp>
        <p:nvSpPr>
          <p:cNvPr id="6" name="Title 4">
            <a:extLst>
              <a:ext uri="{FF2B5EF4-FFF2-40B4-BE49-F238E27FC236}">
                <a16:creationId xmlns:a16="http://schemas.microsoft.com/office/drawing/2014/main" id="{C44FA504-BD9F-4F27-8105-490AD0A3C913}"/>
              </a:ext>
            </a:extLst>
          </p:cNvPr>
          <p:cNvSpPr txBox="1">
            <a:spLocks/>
          </p:cNvSpPr>
          <p:nvPr/>
        </p:nvSpPr>
        <p:spPr>
          <a:xfrm>
            <a:off x="0" y="0"/>
            <a:ext cx="9144000" cy="576197"/>
          </a:xfrm>
          <a:prstGeom prst="rect">
            <a:avLst/>
          </a:prstGeom>
          <a:ln w="28575">
            <a:solidFill>
              <a:schemeClr val="tx1">
                <a:lumMod val="60000"/>
                <a:lumOff val="40000"/>
              </a:schemeClr>
            </a:solidFill>
          </a:ln>
        </p:spPr>
        <p:txBody>
          <a:bodyPr>
            <a:normAutofit fontScale="92500"/>
          </a:bodyPr>
          <a:lstStyle>
            <a:lvl1pPr algn="l" defTabSz="914400" rtl="0" eaLnBrk="1" latinLnBrk="0" hangingPunct="1">
              <a:spcBef>
                <a:spcPct val="0"/>
              </a:spcBef>
              <a:buNone/>
              <a:defRPr sz="3400" b="1" kern="1200">
                <a:solidFill>
                  <a:schemeClr val="tx1"/>
                </a:solidFill>
                <a:latin typeface="Corbel"/>
                <a:ea typeface="+mj-ea"/>
                <a:cs typeface="Corbel"/>
              </a:defRPr>
            </a:lvl1pPr>
          </a:lstStyle>
          <a:p>
            <a:pPr algn="ctr"/>
            <a:r>
              <a:rPr lang="en-US" dirty="0"/>
              <a:t>Part C Data Managers: </a:t>
            </a:r>
            <a:r>
              <a:rPr lang="en-US" dirty="0">
                <a:solidFill>
                  <a:schemeClr val="tx1">
                    <a:lumMod val="60000"/>
                    <a:lumOff val="40000"/>
                  </a:schemeClr>
                </a:solidFill>
              </a:rPr>
              <a:t>Constituency Group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619" y="6345333"/>
            <a:ext cx="587096" cy="501650"/>
          </a:xfrm>
          <a:prstGeom prst="rect">
            <a:avLst/>
          </a:prstGeom>
        </p:spPr>
      </p:pic>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34390" y="1029922"/>
            <a:ext cx="7336540" cy="4886136"/>
          </a:xfrm>
        </p:spPr>
      </p:pic>
    </p:spTree>
    <p:extLst>
      <p:ext uri="{BB962C8B-B14F-4D97-AF65-F5344CB8AC3E}">
        <p14:creationId xmlns:p14="http://schemas.microsoft.com/office/powerpoint/2010/main" val="649690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14"/>
            <a:ext cx="8229599" cy="1569474"/>
          </a:xfrm>
        </p:spPr>
        <p:txBody>
          <a:bodyPr/>
          <a:lstStyle/>
          <a:p>
            <a:r>
              <a:rPr lang="en-US" dirty="0"/>
              <a:t>Agenda</a:t>
            </a:r>
          </a:p>
        </p:txBody>
      </p:sp>
      <p:sp>
        <p:nvSpPr>
          <p:cNvPr id="3" name="Content Placeholder 2"/>
          <p:cNvSpPr>
            <a:spLocks noGrp="1"/>
          </p:cNvSpPr>
          <p:nvPr>
            <p:ph idx="1"/>
          </p:nvPr>
        </p:nvSpPr>
        <p:spPr>
          <a:xfrm>
            <a:off x="457200" y="1880558"/>
            <a:ext cx="8229600" cy="4245605"/>
          </a:xfrm>
        </p:spPr>
        <p:txBody>
          <a:bodyPr/>
          <a:lstStyle/>
          <a:p>
            <a:r>
              <a:rPr lang="en-US" dirty="0"/>
              <a:t>Welcome</a:t>
            </a:r>
          </a:p>
          <a:p>
            <a:r>
              <a:rPr lang="en-US" dirty="0"/>
              <a:t>Introductions</a:t>
            </a:r>
          </a:p>
          <a:p>
            <a:r>
              <a:rPr lang="en-US" dirty="0"/>
              <a:t>Candid Conversations</a:t>
            </a:r>
          </a:p>
          <a:p>
            <a:r>
              <a:rPr lang="en-US" dirty="0"/>
              <a:t>Take Home Two</a:t>
            </a:r>
          </a:p>
          <a:p>
            <a:r>
              <a:rPr lang="en-US" dirty="0"/>
              <a:t>Next Steps</a:t>
            </a:r>
          </a:p>
          <a:p>
            <a:pPr marL="0" indent="0">
              <a:buNone/>
            </a:pPr>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2</a:t>
            </a:fld>
            <a:endParaRPr lang="en-US" dirty="0"/>
          </a:p>
        </p:txBody>
      </p:sp>
      <p:sp>
        <p:nvSpPr>
          <p:cNvPr id="5" name="Title 4">
            <a:extLst>
              <a:ext uri="{FF2B5EF4-FFF2-40B4-BE49-F238E27FC236}">
                <a16:creationId xmlns:a16="http://schemas.microsoft.com/office/drawing/2014/main" id="{4A8F1E95-7614-4CCE-8DC2-D56A6F7B8D2C}"/>
              </a:ext>
            </a:extLst>
          </p:cNvPr>
          <p:cNvSpPr txBox="1">
            <a:spLocks/>
          </p:cNvSpPr>
          <p:nvPr/>
        </p:nvSpPr>
        <p:spPr>
          <a:xfrm>
            <a:off x="0" y="0"/>
            <a:ext cx="9144000" cy="576197"/>
          </a:xfrm>
          <a:prstGeom prst="rect">
            <a:avLst/>
          </a:prstGeom>
          <a:ln w="28575">
            <a:solidFill>
              <a:schemeClr val="tx1">
                <a:lumMod val="60000"/>
                <a:lumOff val="40000"/>
              </a:schemeClr>
            </a:solidFill>
          </a:ln>
        </p:spPr>
        <p:txBody>
          <a:bodyPr>
            <a:normAutofit fontScale="92500"/>
          </a:bodyPr>
          <a:lstStyle>
            <a:lvl1pPr algn="l" defTabSz="914400" rtl="0" eaLnBrk="1" latinLnBrk="0" hangingPunct="1">
              <a:spcBef>
                <a:spcPct val="0"/>
              </a:spcBef>
              <a:buNone/>
              <a:defRPr sz="3400" b="1" kern="1200">
                <a:solidFill>
                  <a:schemeClr val="tx1"/>
                </a:solidFill>
                <a:latin typeface="Corbel"/>
                <a:ea typeface="+mj-ea"/>
                <a:cs typeface="Corbel"/>
              </a:defRPr>
            </a:lvl1pPr>
          </a:lstStyle>
          <a:p>
            <a:pPr algn="ctr"/>
            <a:r>
              <a:rPr lang="en-US" dirty="0"/>
              <a:t>Part C Data Managers: </a:t>
            </a:r>
            <a:r>
              <a:rPr lang="en-US" dirty="0">
                <a:solidFill>
                  <a:schemeClr val="tx1">
                    <a:lumMod val="60000"/>
                    <a:lumOff val="40000"/>
                  </a:schemeClr>
                </a:solidFill>
              </a:rPr>
              <a:t>Constituency Group Meeting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619" y="6345333"/>
            <a:ext cx="587096" cy="501650"/>
          </a:xfrm>
          <a:prstGeom prst="rect">
            <a:avLst/>
          </a:prstGeom>
        </p:spPr>
      </p:pic>
    </p:spTree>
    <p:extLst>
      <p:ext uri="{BB962C8B-B14F-4D97-AF65-F5344CB8AC3E}">
        <p14:creationId xmlns:p14="http://schemas.microsoft.com/office/powerpoint/2010/main" val="640561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91912"/>
            <a:ext cx="8242300" cy="1495347"/>
          </a:xfrm>
        </p:spPr>
        <p:txBody>
          <a:bodyPr/>
          <a:lstStyle/>
          <a:p>
            <a:r>
              <a:rPr lang="en-US" dirty="0"/>
              <a:t>Welcome</a:t>
            </a:r>
          </a:p>
        </p:txBody>
      </p:sp>
      <p:sp>
        <p:nvSpPr>
          <p:cNvPr id="4" name="Slide Number Placeholder 3"/>
          <p:cNvSpPr>
            <a:spLocks noGrp="1"/>
          </p:cNvSpPr>
          <p:nvPr>
            <p:ph type="sldNum" sz="quarter" idx="12"/>
          </p:nvPr>
        </p:nvSpPr>
        <p:spPr/>
        <p:txBody>
          <a:bodyPr/>
          <a:lstStyle/>
          <a:p>
            <a:fld id="{174E07D9-8248-4A0E-82EF-FE5AFD0363D2}" type="slidenum">
              <a:rPr lang="en-US" smtClean="0"/>
              <a:t>3</a:t>
            </a:fld>
            <a:endParaRPr lang="en-US" dirty="0"/>
          </a:p>
        </p:txBody>
      </p:sp>
      <p:sp>
        <p:nvSpPr>
          <p:cNvPr id="6" name="Title 4">
            <a:extLst>
              <a:ext uri="{FF2B5EF4-FFF2-40B4-BE49-F238E27FC236}">
                <a16:creationId xmlns:a16="http://schemas.microsoft.com/office/drawing/2014/main" id="{73F2F639-F012-4B7A-864E-C146A14DCFF1}"/>
              </a:ext>
            </a:extLst>
          </p:cNvPr>
          <p:cNvSpPr txBox="1">
            <a:spLocks/>
          </p:cNvSpPr>
          <p:nvPr/>
        </p:nvSpPr>
        <p:spPr>
          <a:xfrm>
            <a:off x="0" y="0"/>
            <a:ext cx="9144000" cy="576197"/>
          </a:xfrm>
          <a:prstGeom prst="rect">
            <a:avLst/>
          </a:prstGeom>
          <a:ln w="28575">
            <a:solidFill>
              <a:schemeClr val="tx1">
                <a:lumMod val="60000"/>
                <a:lumOff val="40000"/>
              </a:schemeClr>
            </a:solidFill>
          </a:ln>
        </p:spPr>
        <p:txBody>
          <a:bodyPr>
            <a:normAutofit fontScale="92500"/>
          </a:bodyPr>
          <a:lstStyle>
            <a:lvl1pPr algn="l" defTabSz="914400" rtl="0" eaLnBrk="1" latinLnBrk="0" hangingPunct="1">
              <a:spcBef>
                <a:spcPct val="0"/>
              </a:spcBef>
              <a:buNone/>
              <a:defRPr sz="3400" b="1" kern="1200">
                <a:solidFill>
                  <a:schemeClr val="tx1"/>
                </a:solidFill>
                <a:latin typeface="Corbel"/>
                <a:ea typeface="+mj-ea"/>
                <a:cs typeface="Corbel"/>
              </a:defRPr>
            </a:lvl1pPr>
          </a:lstStyle>
          <a:p>
            <a:pPr algn="ctr"/>
            <a:r>
              <a:rPr lang="en-US" dirty="0"/>
              <a:t>Part C Data Managers: </a:t>
            </a:r>
            <a:r>
              <a:rPr lang="en-US" dirty="0">
                <a:solidFill>
                  <a:schemeClr val="tx1">
                    <a:lumMod val="60000"/>
                    <a:lumOff val="40000"/>
                  </a:schemeClr>
                </a:solidFill>
              </a:rPr>
              <a:t>Constituency Group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619" y="6345333"/>
            <a:ext cx="587096" cy="501650"/>
          </a:xfrm>
          <a:prstGeom prst="rect">
            <a:avLst/>
          </a:prstGeom>
        </p:spPr>
      </p:pic>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339223" y="1719864"/>
            <a:ext cx="6262415" cy="4174944"/>
          </a:xfrm>
        </p:spPr>
      </p:pic>
    </p:spTree>
    <p:extLst>
      <p:ext uri="{BB962C8B-B14F-4D97-AF65-F5344CB8AC3E}">
        <p14:creationId xmlns:p14="http://schemas.microsoft.com/office/powerpoint/2010/main" val="332727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96" y="91912"/>
            <a:ext cx="8100204" cy="1478095"/>
          </a:xfrm>
        </p:spPr>
        <p:txBody>
          <a:bodyPr/>
          <a:lstStyle/>
          <a:p>
            <a:r>
              <a:rPr lang="en-US" dirty="0"/>
              <a:t>Introductions</a:t>
            </a:r>
          </a:p>
        </p:txBody>
      </p:sp>
      <p:sp>
        <p:nvSpPr>
          <p:cNvPr id="4" name="Slide Number Placeholder 3"/>
          <p:cNvSpPr>
            <a:spLocks noGrp="1"/>
          </p:cNvSpPr>
          <p:nvPr>
            <p:ph type="sldNum" sz="quarter" idx="12"/>
          </p:nvPr>
        </p:nvSpPr>
        <p:spPr/>
        <p:txBody>
          <a:bodyPr/>
          <a:lstStyle/>
          <a:p>
            <a:fld id="{174E07D9-8248-4A0E-82EF-FE5AFD0363D2}" type="slidenum">
              <a:rPr lang="en-US" smtClean="0"/>
              <a:t>4</a:t>
            </a:fld>
            <a:endParaRPr lang="en-US" dirty="0"/>
          </a:p>
        </p:txBody>
      </p:sp>
      <p:sp>
        <p:nvSpPr>
          <p:cNvPr id="6" name="Title 4">
            <a:extLst>
              <a:ext uri="{FF2B5EF4-FFF2-40B4-BE49-F238E27FC236}">
                <a16:creationId xmlns:a16="http://schemas.microsoft.com/office/drawing/2014/main" id="{95E59722-980E-4960-90E5-E5CE6F36FD49}"/>
              </a:ext>
            </a:extLst>
          </p:cNvPr>
          <p:cNvSpPr txBox="1">
            <a:spLocks/>
          </p:cNvSpPr>
          <p:nvPr/>
        </p:nvSpPr>
        <p:spPr>
          <a:xfrm>
            <a:off x="0" y="0"/>
            <a:ext cx="9144000" cy="576197"/>
          </a:xfrm>
          <a:prstGeom prst="rect">
            <a:avLst/>
          </a:prstGeom>
          <a:ln w="28575">
            <a:solidFill>
              <a:schemeClr val="tx1">
                <a:lumMod val="60000"/>
                <a:lumOff val="40000"/>
              </a:schemeClr>
            </a:solidFill>
          </a:ln>
        </p:spPr>
        <p:txBody>
          <a:bodyPr>
            <a:normAutofit fontScale="92500"/>
          </a:bodyPr>
          <a:lstStyle>
            <a:lvl1pPr algn="l" defTabSz="914400" rtl="0" eaLnBrk="1" latinLnBrk="0" hangingPunct="1">
              <a:spcBef>
                <a:spcPct val="0"/>
              </a:spcBef>
              <a:buNone/>
              <a:defRPr sz="3400" b="1" kern="1200">
                <a:solidFill>
                  <a:schemeClr val="tx1"/>
                </a:solidFill>
                <a:latin typeface="Corbel"/>
                <a:ea typeface="+mj-ea"/>
                <a:cs typeface="Corbel"/>
              </a:defRPr>
            </a:lvl1pPr>
          </a:lstStyle>
          <a:p>
            <a:pPr algn="ctr"/>
            <a:r>
              <a:rPr lang="en-US" dirty="0"/>
              <a:t>Part C Data Managers: </a:t>
            </a:r>
            <a:r>
              <a:rPr lang="en-US" dirty="0">
                <a:solidFill>
                  <a:schemeClr val="tx1">
                    <a:lumMod val="60000"/>
                    <a:lumOff val="40000"/>
                  </a:schemeClr>
                </a:solidFill>
              </a:rPr>
              <a:t>Constituency Group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619" y="6345333"/>
            <a:ext cx="587096" cy="501650"/>
          </a:xfrm>
          <a:prstGeom prst="rect">
            <a:avLst/>
          </a:prstGeom>
        </p:spPr>
      </p:pic>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512113" y="1268349"/>
            <a:ext cx="6166644" cy="4624613"/>
          </a:xfrm>
        </p:spPr>
      </p:pic>
    </p:spTree>
    <p:extLst>
      <p:ext uri="{BB962C8B-B14F-4D97-AF65-F5344CB8AC3E}">
        <p14:creationId xmlns:p14="http://schemas.microsoft.com/office/powerpoint/2010/main" val="2954066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91914"/>
            <a:ext cx="8242300" cy="1495346"/>
          </a:xfrm>
        </p:spPr>
        <p:txBody>
          <a:bodyPr/>
          <a:lstStyle/>
          <a:p>
            <a:r>
              <a:rPr lang="en-US" dirty="0"/>
              <a:t>Candid Conversations</a:t>
            </a:r>
          </a:p>
        </p:txBody>
      </p:sp>
      <p:sp>
        <p:nvSpPr>
          <p:cNvPr id="4" name="Slide Number Placeholder 3"/>
          <p:cNvSpPr>
            <a:spLocks noGrp="1"/>
          </p:cNvSpPr>
          <p:nvPr>
            <p:ph type="sldNum" sz="quarter" idx="12"/>
          </p:nvPr>
        </p:nvSpPr>
        <p:spPr/>
        <p:txBody>
          <a:bodyPr/>
          <a:lstStyle/>
          <a:p>
            <a:fld id="{174E07D9-8248-4A0E-82EF-FE5AFD0363D2}" type="slidenum">
              <a:rPr lang="en-US" smtClean="0"/>
              <a:t>5</a:t>
            </a:fld>
            <a:endParaRPr lang="en-US" dirty="0"/>
          </a:p>
        </p:txBody>
      </p:sp>
      <p:sp>
        <p:nvSpPr>
          <p:cNvPr id="6" name="Title 4">
            <a:extLst>
              <a:ext uri="{FF2B5EF4-FFF2-40B4-BE49-F238E27FC236}">
                <a16:creationId xmlns:a16="http://schemas.microsoft.com/office/drawing/2014/main" id="{A758E813-5858-4492-B10B-202D0C35D951}"/>
              </a:ext>
            </a:extLst>
          </p:cNvPr>
          <p:cNvSpPr txBox="1">
            <a:spLocks/>
          </p:cNvSpPr>
          <p:nvPr/>
        </p:nvSpPr>
        <p:spPr>
          <a:xfrm>
            <a:off x="0" y="0"/>
            <a:ext cx="9144000" cy="576197"/>
          </a:xfrm>
          <a:prstGeom prst="rect">
            <a:avLst/>
          </a:prstGeom>
          <a:ln w="28575">
            <a:solidFill>
              <a:schemeClr val="tx1">
                <a:lumMod val="60000"/>
                <a:lumOff val="40000"/>
              </a:schemeClr>
            </a:solidFill>
          </a:ln>
        </p:spPr>
        <p:txBody>
          <a:bodyPr>
            <a:normAutofit fontScale="92500"/>
          </a:bodyPr>
          <a:lstStyle>
            <a:lvl1pPr algn="l" defTabSz="914400" rtl="0" eaLnBrk="1" latinLnBrk="0" hangingPunct="1">
              <a:spcBef>
                <a:spcPct val="0"/>
              </a:spcBef>
              <a:buNone/>
              <a:defRPr sz="3400" b="1" kern="1200">
                <a:solidFill>
                  <a:schemeClr val="tx1"/>
                </a:solidFill>
                <a:latin typeface="Corbel"/>
                <a:ea typeface="+mj-ea"/>
                <a:cs typeface="Corbel"/>
              </a:defRPr>
            </a:lvl1pPr>
          </a:lstStyle>
          <a:p>
            <a:pPr algn="ctr"/>
            <a:r>
              <a:rPr lang="en-US" dirty="0"/>
              <a:t>Part C Data Managers: </a:t>
            </a:r>
            <a:r>
              <a:rPr lang="en-US" dirty="0">
                <a:solidFill>
                  <a:schemeClr val="tx1">
                    <a:lumMod val="60000"/>
                    <a:lumOff val="40000"/>
                  </a:schemeClr>
                </a:solidFill>
              </a:rPr>
              <a:t>Constituency Group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619" y="6345333"/>
            <a:ext cx="587096" cy="501650"/>
          </a:xfrm>
          <a:prstGeom prst="rect">
            <a:avLst/>
          </a:prstGeom>
        </p:spPr>
      </p:pic>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390377" y="1835849"/>
            <a:ext cx="6310413" cy="3937774"/>
          </a:xfrm>
        </p:spPr>
      </p:pic>
    </p:spTree>
    <p:extLst>
      <p:ext uri="{BB962C8B-B14F-4D97-AF65-F5344CB8AC3E}">
        <p14:creationId xmlns:p14="http://schemas.microsoft.com/office/powerpoint/2010/main" val="304181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E07D9-8248-4A0E-82EF-FE5AFD0363D2}" type="slidenum">
              <a:rPr lang="en-US" smtClean="0"/>
              <a:pPr/>
              <a:t>6</a:t>
            </a:fld>
            <a:endParaRPr lang="en-US" dirty="0"/>
          </a:p>
        </p:txBody>
      </p:sp>
      <p:sp>
        <p:nvSpPr>
          <p:cNvPr id="6" name="Rectangle 5"/>
          <p:cNvSpPr/>
          <p:nvPr/>
        </p:nvSpPr>
        <p:spPr>
          <a:xfrm>
            <a:off x="444500" y="596106"/>
            <a:ext cx="1798367" cy="1138773"/>
          </a:xfrm>
          <a:prstGeom prst="rect">
            <a:avLst/>
          </a:prstGeom>
        </p:spPr>
        <p:txBody>
          <a:bodyPr wrap="square">
            <a:spAutoFit/>
          </a:bodyPr>
          <a:lstStyle/>
          <a:p>
            <a:endParaRPr lang="en-US" sz="3400" b="1" dirty="0" smtClean="0"/>
          </a:p>
          <a:p>
            <a:r>
              <a:rPr lang="en-US" sz="3400" b="1" dirty="0" smtClean="0"/>
              <a:t>Break</a:t>
            </a:r>
            <a:endParaRPr lang="en-US" sz="3400" b="1" dirty="0"/>
          </a:p>
        </p:txBody>
      </p:sp>
      <p:sp>
        <p:nvSpPr>
          <p:cNvPr id="7" name="Title 4">
            <a:extLst>
              <a:ext uri="{FF2B5EF4-FFF2-40B4-BE49-F238E27FC236}">
                <a16:creationId xmlns:a16="http://schemas.microsoft.com/office/drawing/2014/main" id="{BFD97C1E-47C7-4DDF-BB67-C77A0FC72A23}"/>
              </a:ext>
            </a:extLst>
          </p:cNvPr>
          <p:cNvSpPr txBox="1">
            <a:spLocks/>
          </p:cNvSpPr>
          <p:nvPr/>
        </p:nvSpPr>
        <p:spPr>
          <a:xfrm>
            <a:off x="0" y="0"/>
            <a:ext cx="9144000" cy="576197"/>
          </a:xfrm>
          <a:prstGeom prst="rect">
            <a:avLst/>
          </a:prstGeom>
          <a:ln w="28575">
            <a:solidFill>
              <a:schemeClr val="tx1">
                <a:lumMod val="60000"/>
                <a:lumOff val="40000"/>
              </a:schemeClr>
            </a:solidFill>
          </a:ln>
        </p:spPr>
        <p:txBody>
          <a:bodyPr>
            <a:normAutofit fontScale="92500"/>
          </a:bodyPr>
          <a:lstStyle>
            <a:lvl1pPr algn="l" defTabSz="914400" rtl="0" eaLnBrk="1" latinLnBrk="0" hangingPunct="1">
              <a:spcBef>
                <a:spcPct val="0"/>
              </a:spcBef>
              <a:buNone/>
              <a:defRPr sz="3400" b="1" kern="1200">
                <a:solidFill>
                  <a:schemeClr val="tx1"/>
                </a:solidFill>
                <a:latin typeface="Corbel"/>
                <a:ea typeface="+mj-ea"/>
                <a:cs typeface="Corbel"/>
              </a:defRPr>
            </a:lvl1pPr>
          </a:lstStyle>
          <a:p>
            <a:pPr algn="ctr"/>
            <a:r>
              <a:rPr lang="en-US" dirty="0"/>
              <a:t>Part C Data Managers: </a:t>
            </a:r>
            <a:r>
              <a:rPr lang="en-US" dirty="0">
                <a:solidFill>
                  <a:schemeClr val="tx1">
                    <a:lumMod val="60000"/>
                    <a:lumOff val="40000"/>
                  </a:schemeClr>
                </a:solidFill>
              </a:rPr>
              <a:t>Constituency Group Meeting</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7619" y="6345333"/>
            <a:ext cx="587096" cy="501650"/>
          </a:xfrm>
          <a:prstGeom prst="rect">
            <a:avLst/>
          </a:prstGeom>
        </p:spPr>
      </p:pic>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04626" y="1231569"/>
            <a:ext cx="4978698" cy="4978698"/>
          </a:xfrm>
        </p:spPr>
      </p:pic>
    </p:spTree>
    <p:extLst>
      <p:ext uri="{BB962C8B-B14F-4D97-AF65-F5344CB8AC3E}">
        <p14:creationId xmlns:p14="http://schemas.microsoft.com/office/powerpoint/2010/main" val="3486770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91913"/>
            <a:ext cx="8242300" cy="1512600"/>
          </a:xfrm>
        </p:spPr>
        <p:txBody>
          <a:bodyPr/>
          <a:lstStyle/>
          <a:p>
            <a:r>
              <a:rPr lang="en-US" dirty="0"/>
              <a:t>Candid Conversations</a:t>
            </a:r>
          </a:p>
        </p:txBody>
      </p:sp>
      <p:sp>
        <p:nvSpPr>
          <p:cNvPr id="4" name="Slide Number Placeholder 3"/>
          <p:cNvSpPr>
            <a:spLocks noGrp="1"/>
          </p:cNvSpPr>
          <p:nvPr>
            <p:ph type="sldNum" sz="quarter" idx="12"/>
          </p:nvPr>
        </p:nvSpPr>
        <p:spPr/>
        <p:txBody>
          <a:bodyPr/>
          <a:lstStyle/>
          <a:p>
            <a:fld id="{174E07D9-8248-4A0E-82EF-FE5AFD0363D2}" type="slidenum">
              <a:rPr lang="en-US" smtClean="0"/>
              <a:t>7</a:t>
            </a:fld>
            <a:endParaRPr lang="en-US" dirty="0"/>
          </a:p>
        </p:txBody>
      </p:sp>
      <p:sp>
        <p:nvSpPr>
          <p:cNvPr id="6" name="Title 4">
            <a:extLst>
              <a:ext uri="{FF2B5EF4-FFF2-40B4-BE49-F238E27FC236}">
                <a16:creationId xmlns:a16="http://schemas.microsoft.com/office/drawing/2014/main" id="{5B7FB8BF-4946-478E-8695-E3F66368092C}"/>
              </a:ext>
            </a:extLst>
          </p:cNvPr>
          <p:cNvSpPr txBox="1">
            <a:spLocks/>
          </p:cNvSpPr>
          <p:nvPr/>
        </p:nvSpPr>
        <p:spPr>
          <a:xfrm>
            <a:off x="0" y="0"/>
            <a:ext cx="9144000" cy="576197"/>
          </a:xfrm>
          <a:prstGeom prst="rect">
            <a:avLst/>
          </a:prstGeom>
          <a:ln w="28575">
            <a:solidFill>
              <a:schemeClr val="tx1">
                <a:lumMod val="60000"/>
                <a:lumOff val="40000"/>
              </a:schemeClr>
            </a:solidFill>
          </a:ln>
        </p:spPr>
        <p:txBody>
          <a:bodyPr>
            <a:normAutofit fontScale="92500"/>
          </a:bodyPr>
          <a:lstStyle>
            <a:lvl1pPr algn="l" defTabSz="914400" rtl="0" eaLnBrk="1" latinLnBrk="0" hangingPunct="1">
              <a:spcBef>
                <a:spcPct val="0"/>
              </a:spcBef>
              <a:buNone/>
              <a:defRPr sz="3400" b="1" kern="1200">
                <a:solidFill>
                  <a:schemeClr val="tx1"/>
                </a:solidFill>
                <a:latin typeface="Corbel"/>
                <a:ea typeface="+mj-ea"/>
                <a:cs typeface="Corbel"/>
              </a:defRPr>
            </a:lvl1pPr>
          </a:lstStyle>
          <a:p>
            <a:pPr algn="ctr"/>
            <a:r>
              <a:rPr lang="en-US" dirty="0"/>
              <a:t>Part C Data Managers: </a:t>
            </a:r>
            <a:r>
              <a:rPr lang="en-US" dirty="0">
                <a:solidFill>
                  <a:schemeClr val="tx1">
                    <a:lumMod val="60000"/>
                    <a:lumOff val="40000"/>
                  </a:schemeClr>
                </a:solidFill>
              </a:rPr>
              <a:t>Constituency Group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7619" y="6345333"/>
            <a:ext cx="587096" cy="501650"/>
          </a:xfrm>
          <a:prstGeom prst="rect">
            <a:avLst/>
          </a:prstGeom>
        </p:spPr>
      </p:pic>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358407" y="1765613"/>
            <a:ext cx="6408484" cy="3999416"/>
          </a:xfrm>
        </p:spPr>
      </p:pic>
    </p:spTree>
    <p:extLst>
      <p:ext uri="{BB962C8B-B14F-4D97-AF65-F5344CB8AC3E}">
        <p14:creationId xmlns:p14="http://schemas.microsoft.com/office/powerpoint/2010/main" val="70782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4E07D9-8248-4A0E-82EF-FE5AFD0363D2}" type="slidenum">
              <a:rPr lang="en-US" smtClean="0"/>
              <a:pPr/>
              <a:t>8</a:t>
            </a:fld>
            <a:endParaRPr lang="en-US" dirty="0"/>
          </a:p>
        </p:txBody>
      </p:sp>
      <p:sp>
        <p:nvSpPr>
          <p:cNvPr id="2" name="Rectangle 1"/>
          <p:cNvSpPr/>
          <p:nvPr/>
        </p:nvSpPr>
        <p:spPr>
          <a:xfrm>
            <a:off x="444500" y="616016"/>
            <a:ext cx="1538093" cy="1138773"/>
          </a:xfrm>
          <a:prstGeom prst="rect">
            <a:avLst/>
          </a:prstGeom>
        </p:spPr>
        <p:txBody>
          <a:bodyPr wrap="square">
            <a:spAutoFit/>
          </a:bodyPr>
          <a:lstStyle/>
          <a:p>
            <a:endParaRPr lang="en-US" sz="3400" b="1" dirty="0" smtClean="0"/>
          </a:p>
          <a:p>
            <a:r>
              <a:rPr lang="en-US" sz="3400" b="1" dirty="0" smtClean="0"/>
              <a:t>Break</a:t>
            </a:r>
            <a:endParaRPr lang="en-US" sz="3400" b="1" dirty="0"/>
          </a:p>
        </p:txBody>
      </p:sp>
      <p:sp>
        <p:nvSpPr>
          <p:cNvPr id="6" name="Title 4">
            <a:extLst>
              <a:ext uri="{FF2B5EF4-FFF2-40B4-BE49-F238E27FC236}">
                <a16:creationId xmlns:a16="http://schemas.microsoft.com/office/drawing/2014/main" id="{224559F3-E46B-4466-A7BA-8C5CDAADCA73}"/>
              </a:ext>
            </a:extLst>
          </p:cNvPr>
          <p:cNvSpPr txBox="1">
            <a:spLocks/>
          </p:cNvSpPr>
          <p:nvPr/>
        </p:nvSpPr>
        <p:spPr>
          <a:xfrm>
            <a:off x="0" y="0"/>
            <a:ext cx="9144000" cy="576197"/>
          </a:xfrm>
          <a:prstGeom prst="rect">
            <a:avLst/>
          </a:prstGeom>
          <a:ln w="28575">
            <a:solidFill>
              <a:schemeClr val="tx1">
                <a:lumMod val="60000"/>
                <a:lumOff val="40000"/>
              </a:schemeClr>
            </a:solidFill>
          </a:ln>
        </p:spPr>
        <p:txBody>
          <a:bodyPr>
            <a:normAutofit fontScale="92500"/>
          </a:bodyPr>
          <a:lstStyle>
            <a:lvl1pPr algn="l" defTabSz="914400" rtl="0" eaLnBrk="1" latinLnBrk="0" hangingPunct="1">
              <a:spcBef>
                <a:spcPct val="0"/>
              </a:spcBef>
              <a:buNone/>
              <a:defRPr sz="3400" b="1" kern="1200">
                <a:solidFill>
                  <a:schemeClr val="tx1"/>
                </a:solidFill>
                <a:latin typeface="Corbel"/>
                <a:ea typeface="+mj-ea"/>
                <a:cs typeface="Corbel"/>
              </a:defRPr>
            </a:lvl1pPr>
          </a:lstStyle>
          <a:p>
            <a:pPr algn="ctr"/>
            <a:r>
              <a:rPr lang="en-US" dirty="0"/>
              <a:t>Part C Data Managers: </a:t>
            </a:r>
            <a:r>
              <a:rPr lang="en-US" dirty="0">
                <a:solidFill>
                  <a:schemeClr val="tx1">
                    <a:lumMod val="60000"/>
                    <a:lumOff val="40000"/>
                  </a:schemeClr>
                </a:solidFill>
              </a:rPr>
              <a:t>Constituency Group Meeting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7619" y="6345333"/>
            <a:ext cx="587096" cy="501650"/>
          </a:xfrm>
          <a:prstGeom prst="rect">
            <a:avLst/>
          </a:prstGeom>
        </p:spPr>
      </p:pic>
      <p:pic>
        <p:nvPicPr>
          <p:cNvPr id="8"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593" y="1231569"/>
            <a:ext cx="4978698" cy="4978698"/>
          </a:xfrm>
          <a:prstGeom prst="rect">
            <a:avLst/>
          </a:prstGeom>
        </p:spPr>
      </p:pic>
    </p:spTree>
    <p:extLst>
      <p:ext uri="{BB962C8B-B14F-4D97-AF65-F5344CB8AC3E}">
        <p14:creationId xmlns:p14="http://schemas.microsoft.com/office/powerpoint/2010/main" val="895925929"/>
      </p:ext>
    </p:extLst>
  </p:cSld>
  <p:clrMapOvr>
    <a:masterClrMapping/>
  </p:clrMapOvr>
</p:sld>
</file>

<file path=ppt/theme/theme1.xml><?xml version="1.0" encoding="utf-8"?>
<a:theme xmlns:a="http://schemas.openxmlformats.org/drawingml/2006/main" name="IDC_Template_7-2015">
  <a:themeElements>
    <a:clrScheme name="Custom 4">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88325"/>
      </a:hlink>
      <a:folHlink>
        <a:srgbClr val="7030A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IDC_Template_7-2015</Template>
  <TotalTime>959</TotalTime>
  <Words>619</Words>
  <Application>Microsoft Office PowerPoint</Application>
  <PresentationFormat>On-screen Show (4:3)</PresentationFormat>
  <Paragraphs>83</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Corbel</vt:lpstr>
      <vt:lpstr>Courier New</vt:lpstr>
      <vt:lpstr>Wingdings</vt:lpstr>
      <vt:lpstr>IDC_Template_7-2015</vt:lpstr>
      <vt:lpstr>Part C Data Managers</vt:lpstr>
      <vt:lpstr>PowerPoint Presentation</vt:lpstr>
      <vt:lpstr>Agenda</vt:lpstr>
      <vt:lpstr>Welcome</vt:lpstr>
      <vt:lpstr>Introductions</vt:lpstr>
      <vt:lpstr>Candid Conversations</vt:lpstr>
      <vt:lpstr>PowerPoint Presentation</vt:lpstr>
      <vt:lpstr>Candid Conversations</vt:lpstr>
      <vt:lpstr>PowerPoint Presentation</vt:lpstr>
      <vt:lpstr>Key Take Aways</vt:lpstr>
      <vt:lpstr>Next Steps</vt:lpstr>
      <vt:lpstr>For More Information</vt:lpstr>
      <vt:lpstr>PowerPoint Presentation</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Gallagher</dc:creator>
  <cp:lastModifiedBy>Vera Stroup-Rentier</cp:lastModifiedBy>
  <cp:revision>68</cp:revision>
  <dcterms:created xsi:type="dcterms:W3CDTF">2016-02-15T18:08:19Z</dcterms:created>
  <dcterms:modified xsi:type="dcterms:W3CDTF">2018-07-31T00:02:36Z</dcterms:modified>
</cp:coreProperties>
</file>