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3" d="100"/>
          <a:sy n="83" d="100"/>
        </p:scale>
        <p:origin x="45" y="21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7/26/2018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7/26/2018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7/26/2018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7/26/2018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7/26/2018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7/26/2018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7/26/2018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E919D-2CE2-49E1-8CAD-DC5CC2A6CF8D}"/>
              </a:ext>
            </a:extLst>
          </p:cNvPr>
          <p:cNvSpPr>
            <a:spLocks noGrp="1"/>
          </p:cNvSpPr>
          <p:nvPr>
            <p:ph type="ctrTitle"/>
          </p:nvPr>
        </p:nvSpPr>
        <p:spPr/>
        <p:txBody>
          <a:bodyPr>
            <a:normAutofit fontScale="90000"/>
          </a:bodyPr>
          <a:lstStyle/>
          <a:p>
            <a:r>
              <a:rPr lang="en-US" dirty="0"/>
              <a:t>Sharing data across early childhood partners</a:t>
            </a:r>
          </a:p>
        </p:txBody>
      </p:sp>
      <p:sp>
        <p:nvSpPr>
          <p:cNvPr id="3" name="Subtitle 2">
            <a:extLst>
              <a:ext uri="{FF2B5EF4-FFF2-40B4-BE49-F238E27FC236}">
                <a16:creationId xmlns:a16="http://schemas.microsoft.com/office/drawing/2014/main" id="{7739721F-08B7-4A72-AC74-58E65C840FE7}"/>
              </a:ext>
            </a:extLst>
          </p:cNvPr>
          <p:cNvSpPr>
            <a:spLocks noGrp="1"/>
          </p:cNvSpPr>
          <p:nvPr>
            <p:ph type="subTitle" idx="1"/>
          </p:nvPr>
        </p:nvSpPr>
        <p:spPr/>
        <p:txBody>
          <a:bodyPr/>
          <a:lstStyle/>
          <a:p>
            <a:r>
              <a:rPr lang="en-US" dirty="0"/>
              <a:t>North Dakota’s Journey				IDIO 2018</a:t>
            </a:r>
          </a:p>
        </p:txBody>
      </p:sp>
    </p:spTree>
    <p:extLst>
      <p:ext uri="{BB962C8B-B14F-4D97-AF65-F5344CB8AC3E}">
        <p14:creationId xmlns:p14="http://schemas.microsoft.com/office/powerpoint/2010/main" val="1995657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06A83-EC36-4158-A089-A23EBD5242CF}"/>
              </a:ext>
            </a:extLst>
          </p:cNvPr>
          <p:cNvSpPr>
            <a:spLocks noGrp="1"/>
          </p:cNvSpPr>
          <p:nvPr>
            <p:ph type="title"/>
          </p:nvPr>
        </p:nvSpPr>
        <p:spPr>
          <a:xfrm>
            <a:off x="2895600" y="-8385"/>
            <a:ext cx="8610600" cy="1293028"/>
          </a:xfrm>
        </p:spPr>
        <p:txBody>
          <a:bodyPr/>
          <a:lstStyle/>
          <a:p>
            <a:r>
              <a:rPr lang="en-US" dirty="0"/>
              <a:t>ND’s Background	</a:t>
            </a:r>
          </a:p>
        </p:txBody>
      </p:sp>
      <p:sp>
        <p:nvSpPr>
          <p:cNvPr id="3" name="Content Placeholder 2">
            <a:extLst>
              <a:ext uri="{FF2B5EF4-FFF2-40B4-BE49-F238E27FC236}">
                <a16:creationId xmlns:a16="http://schemas.microsoft.com/office/drawing/2014/main" id="{846DDA49-2783-46DB-AC6F-C3408D669EF8}"/>
              </a:ext>
            </a:extLst>
          </p:cNvPr>
          <p:cNvSpPr>
            <a:spLocks noGrp="1"/>
          </p:cNvSpPr>
          <p:nvPr>
            <p:ph idx="1"/>
          </p:nvPr>
        </p:nvSpPr>
        <p:spPr>
          <a:xfrm>
            <a:off x="685800" y="1284644"/>
            <a:ext cx="10820400" cy="4934042"/>
          </a:xfrm>
        </p:spPr>
        <p:txBody>
          <a:bodyPr>
            <a:normAutofit/>
          </a:bodyPr>
          <a:lstStyle/>
          <a:p>
            <a:r>
              <a:rPr lang="en-US" dirty="0"/>
              <a:t>MIECHV is housed in Department of Health</a:t>
            </a:r>
          </a:p>
          <a:p>
            <a:r>
              <a:rPr lang="en-US" dirty="0"/>
              <a:t>Special Education Preschool (Section 619) is housed in Department of Public Instruction – Office of Early Learning</a:t>
            </a:r>
          </a:p>
          <a:p>
            <a:r>
              <a:rPr lang="en-US" dirty="0"/>
              <a:t>Head Start/Early Head Start is housed in Department of Public Instruction – Office of Early Learning</a:t>
            </a:r>
          </a:p>
          <a:p>
            <a:r>
              <a:rPr lang="en-US" dirty="0"/>
              <a:t>Part C is housed in the Department of Human Services – Developmental Disabilities Division</a:t>
            </a:r>
          </a:p>
          <a:p>
            <a:r>
              <a:rPr lang="en-US" dirty="0"/>
              <a:t>Child Care is housed in the Department of Human Services – Children &amp; Family Services</a:t>
            </a:r>
          </a:p>
          <a:p>
            <a:r>
              <a:rPr lang="en-US" dirty="0"/>
              <a:t>ND has a strong Home Visiting Coalition, which collaborates with Prevent Child Abuse North Dakota (PCAND)</a:t>
            </a:r>
          </a:p>
          <a:p>
            <a:r>
              <a:rPr lang="en-US" dirty="0"/>
              <a:t>PCAND sought and was awarded the federal grants to develop a home visiting program and developmental screening</a:t>
            </a:r>
          </a:p>
        </p:txBody>
      </p:sp>
    </p:spTree>
    <p:extLst>
      <p:ext uri="{BB962C8B-B14F-4D97-AF65-F5344CB8AC3E}">
        <p14:creationId xmlns:p14="http://schemas.microsoft.com/office/powerpoint/2010/main" val="2596353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E4654-1FB6-485B-A8D5-611838655E07}"/>
              </a:ext>
            </a:extLst>
          </p:cNvPr>
          <p:cNvSpPr>
            <a:spLocks noGrp="1"/>
          </p:cNvSpPr>
          <p:nvPr>
            <p:ph type="title"/>
          </p:nvPr>
        </p:nvSpPr>
        <p:spPr/>
        <p:txBody>
          <a:bodyPr/>
          <a:lstStyle/>
          <a:p>
            <a:r>
              <a:rPr lang="en-US" dirty="0"/>
              <a:t>ND Early Childhood Comprehensive </a:t>
            </a:r>
            <a:r>
              <a:rPr lang="en-US" dirty="0" err="1"/>
              <a:t>Sytem</a:t>
            </a:r>
            <a:r>
              <a:rPr lang="en-US" dirty="0"/>
              <a:t> (ECCS)</a:t>
            </a:r>
          </a:p>
        </p:txBody>
      </p:sp>
      <p:sp>
        <p:nvSpPr>
          <p:cNvPr id="3" name="Content Placeholder 2">
            <a:extLst>
              <a:ext uri="{FF2B5EF4-FFF2-40B4-BE49-F238E27FC236}">
                <a16:creationId xmlns:a16="http://schemas.microsoft.com/office/drawing/2014/main" id="{93C2090D-DE53-41D7-90A5-896808DD3E69}"/>
              </a:ext>
            </a:extLst>
          </p:cNvPr>
          <p:cNvSpPr>
            <a:spLocks noGrp="1"/>
          </p:cNvSpPr>
          <p:nvPr>
            <p:ph idx="1"/>
          </p:nvPr>
        </p:nvSpPr>
        <p:spPr/>
        <p:txBody>
          <a:bodyPr/>
          <a:lstStyle/>
          <a:p>
            <a:r>
              <a:rPr lang="en-US" dirty="0"/>
              <a:t>PCAND spearheaded the work to develop ND’s ECCS, which included all the groups mentioned previously, as well as other potential partners, including pediatricians/physicians, vital records, public health units, Head Start, etc.</a:t>
            </a:r>
          </a:p>
          <a:p>
            <a:pPr lvl="1"/>
            <a:r>
              <a:rPr lang="en-US" dirty="0"/>
              <a:t>This morphed into a group focused around screening and referral process which rebranded itself as the Early Childhood Screening and Referral Systems (ECSRS) in 2014</a:t>
            </a:r>
          </a:p>
          <a:p>
            <a:pPr lvl="1"/>
            <a:r>
              <a:rPr lang="en-US" dirty="0"/>
              <a:t>This group focused on the many services offering screening and referral across ND &amp; how could this process be streamlined so there weren’t multiple service providers screening the same child for the same purpose, while still meeting the needs of the child &amp; family</a:t>
            </a:r>
          </a:p>
        </p:txBody>
      </p:sp>
    </p:spTree>
    <p:extLst>
      <p:ext uri="{BB962C8B-B14F-4D97-AF65-F5344CB8AC3E}">
        <p14:creationId xmlns:p14="http://schemas.microsoft.com/office/powerpoint/2010/main" val="2598353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C1C4A-EB1F-44AA-B4DB-325AD4687C43}"/>
              </a:ext>
            </a:extLst>
          </p:cNvPr>
          <p:cNvSpPr>
            <a:spLocks noGrp="1"/>
          </p:cNvSpPr>
          <p:nvPr>
            <p:ph type="title"/>
          </p:nvPr>
        </p:nvSpPr>
        <p:spPr/>
        <p:txBody>
          <a:bodyPr/>
          <a:lstStyle/>
          <a:p>
            <a:r>
              <a:rPr lang="en-US" dirty="0"/>
              <a:t>ND ECSRS Work Group Vision</a:t>
            </a:r>
          </a:p>
        </p:txBody>
      </p:sp>
      <p:sp>
        <p:nvSpPr>
          <p:cNvPr id="3" name="Content Placeholder 2">
            <a:extLst>
              <a:ext uri="{FF2B5EF4-FFF2-40B4-BE49-F238E27FC236}">
                <a16:creationId xmlns:a16="http://schemas.microsoft.com/office/drawing/2014/main" id="{D0B30E3B-A802-459A-AE95-1D81D0F693BA}"/>
              </a:ext>
            </a:extLst>
          </p:cNvPr>
          <p:cNvSpPr>
            <a:spLocks noGrp="1"/>
          </p:cNvSpPr>
          <p:nvPr>
            <p:ph idx="1"/>
          </p:nvPr>
        </p:nvSpPr>
        <p:spPr/>
        <p:txBody>
          <a:bodyPr/>
          <a:lstStyle/>
          <a:p>
            <a:r>
              <a:rPr lang="en-US" dirty="0"/>
              <a:t>ND ECCS, in conjunction with its Early Childhood Screening and Referral Systems (ECSRS) Work Group, will enhance developmental screening and referral systems for all North Dakota children from birth through age three. This work will be accomplished through engagement with families, the medical community, and the early childhood community to ensure that children and their families, including those with special needs, are linked to services.</a:t>
            </a:r>
          </a:p>
        </p:txBody>
      </p:sp>
    </p:spTree>
    <p:extLst>
      <p:ext uri="{BB962C8B-B14F-4D97-AF65-F5344CB8AC3E}">
        <p14:creationId xmlns:p14="http://schemas.microsoft.com/office/powerpoint/2010/main" val="9901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2EF1E-119A-4595-8414-1BC5DAA3691E}"/>
              </a:ext>
            </a:extLst>
          </p:cNvPr>
          <p:cNvSpPr>
            <a:spLocks noGrp="1"/>
          </p:cNvSpPr>
          <p:nvPr>
            <p:ph type="title"/>
          </p:nvPr>
        </p:nvSpPr>
        <p:spPr/>
        <p:txBody>
          <a:bodyPr/>
          <a:lstStyle/>
          <a:p>
            <a:r>
              <a:rPr lang="en-US" dirty="0"/>
              <a:t>ECSRS transitions to ECIDS</a:t>
            </a:r>
          </a:p>
        </p:txBody>
      </p:sp>
      <p:sp>
        <p:nvSpPr>
          <p:cNvPr id="3" name="Content Placeholder 2">
            <a:extLst>
              <a:ext uri="{FF2B5EF4-FFF2-40B4-BE49-F238E27FC236}">
                <a16:creationId xmlns:a16="http://schemas.microsoft.com/office/drawing/2014/main" id="{E4D3733D-36BE-42D3-A34A-6C0D0D2B2016}"/>
              </a:ext>
            </a:extLst>
          </p:cNvPr>
          <p:cNvSpPr>
            <a:spLocks noGrp="1"/>
          </p:cNvSpPr>
          <p:nvPr>
            <p:ph idx="1"/>
          </p:nvPr>
        </p:nvSpPr>
        <p:spPr/>
        <p:txBody>
          <a:bodyPr/>
          <a:lstStyle/>
          <a:p>
            <a:r>
              <a:rPr lang="en-US" dirty="0"/>
              <a:t>The work that ECSRS began morphed into a more formalized effort to develop a Early Childhood Integrated Data System in ND in 2016.</a:t>
            </a:r>
          </a:p>
          <a:p>
            <a:pPr lvl="1"/>
            <a:r>
              <a:rPr lang="en-US" dirty="0"/>
              <a:t>This effort was spearheaded by ND’s Head Start Collaborator, with many partners at the table, including Part C, Special Education, Child Care, Public Health, Parents, etc.</a:t>
            </a:r>
          </a:p>
          <a:p>
            <a:r>
              <a:rPr lang="en-US" dirty="0"/>
              <a:t>ND realized that the current State Longitudinal Data System (SLDS) was not yet prepared to house ECE data</a:t>
            </a:r>
          </a:p>
          <a:p>
            <a:r>
              <a:rPr lang="en-US" dirty="0"/>
              <a:t>ND felt that the momentum of developing an ECIDS would propel the work for the SLDS</a:t>
            </a:r>
          </a:p>
        </p:txBody>
      </p:sp>
    </p:spTree>
    <p:extLst>
      <p:ext uri="{BB962C8B-B14F-4D97-AF65-F5344CB8AC3E}">
        <p14:creationId xmlns:p14="http://schemas.microsoft.com/office/powerpoint/2010/main" val="3555921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565C3-6AFB-40C8-AE1B-F6F83AF18DD5}"/>
              </a:ext>
            </a:extLst>
          </p:cNvPr>
          <p:cNvSpPr>
            <a:spLocks noGrp="1"/>
          </p:cNvSpPr>
          <p:nvPr>
            <p:ph type="title"/>
          </p:nvPr>
        </p:nvSpPr>
        <p:spPr/>
        <p:txBody>
          <a:bodyPr/>
          <a:lstStyle/>
          <a:p>
            <a:r>
              <a:rPr lang="en-US" dirty="0"/>
              <a:t>ECIDS &amp; linking Data</a:t>
            </a:r>
          </a:p>
        </p:txBody>
      </p:sp>
      <p:sp>
        <p:nvSpPr>
          <p:cNvPr id="3" name="Content Placeholder 2">
            <a:extLst>
              <a:ext uri="{FF2B5EF4-FFF2-40B4-BE49-F238E27FC236}">
                <a16:creationId xmlns:a16="http://schemas.microsoft.com/office/drawing/2014/main" id="{CFA3A92D-32AE-4B8B-ADAE-855183D50580}"/>
              </a:ext>
            </a:extLst>
          </p:cNvPr>
          <p:cNvSpPr>
            <a:spLocks noGrp="1"/>
          </p:cNvSpPr>
          <p:nvPr>
            <p:ph idx="1"/>
          </p:nvPr>
        </p:nvSpPr>
        <p:spPr/>
        <p:txBody>
          <a:bodyPr/>
          <a:lstStyle/>
          <a:p>
            <a:r>
              <a:rPr lang="en-US" dirty="0"/>
              <a:t>ND recognized the importance of linking data across programs and departments, so a stakeholder group was established to begin the work.</a:t>
            </a:r>
          </a:p>
          <a:p>
            <a:pPr lvl="1"/>
            <a:r>
              <a:rPr lang="en-US" dirty="0"/>
              <a:t>The main questions noted by the stakeholder group were:</a:t>
            </a:r>
          </a:p>
          <a:p>
            <a:pPr lvl="2"/>
            <a:r>
              <a:rPr lang="en-US" dirty="0"/>
              <a:t>Who’s going to house the data?</a:t>
            </a:r>
          </a:p>
          <a:p>
            <a:pPr lvl="2"/>
            <a:r>
              <a:rPr lang="en-US" dirty="0"/>
              <a:t>Who’s going to have access to it?</a:t>
            </a:r>
          </a:p>
          <a:p>
            <a:pPr lvl="2"/>
            <a:r>
              <a:rPr lang="en-US" dirty="0"/>
              <a:t>How is the data going to be used?</a:t>
            </a:r>
          </a:p>
          <a:p>
            <a:pPr lvl="2"/>
            <a:r>
              <a:rPr lang="en-US" dirty="0"/>
              <a:t>How can parents be assured of confidentiality?</a:t>
            </a:r>
          </a:p>
          <a:p>
            <a:pPr lvl="2"/>
            <a:r>
              <a:rPr lang="en-US" dirty="0"/>
              <a:t>Who initiates the child’s record?</a:t>
            </a:r>
          </a:p>
          <a:p>
            <a:pPr lvl="2"/>
            <a:r>
              <a:rPr lang="en-US" dirty="0"/>
              <a:t>How will the entire process be transparent?</a:t>
            </a:r>
          </a:p>
          <a:p>
            <a:pPr lvl="1"/>
            <a:r>
              <a:rPr lang="en-US" dirty="0"/>
              <a:t>In trying to answer these questions, ND had representatives from the “key” departments (</a:t>
            </a:r>
            <a:r>
              <a:rPr lang="en-US" dirty="0" err="1"/>
              <a:t>DoH</a:t>
            </a:r>
            <a:r>
              <a:rPr lang="en-US" dirty="0"/>
              <a:t>, DPI, DHS, Head Start) at the table</a:t>
            </a:r>
          </a:p>
        </p:txBody>
      </p:sp>
    </p:spTree>
    <p:extLst>
      <p:ext uri="{BB962C8B-B14F-4D97-AF65-F5344CB8AC3E}">
        <p14:creationId xmlns:p14="http://schemas.microsoft.com/office/powerpoint/2010/main" val="510332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815D6-585D-4A92-BE1A-142E66F484CD}"/>
              </a:ext>
            </a:extLst>
          </p:cNvPr>
          <p:cNvSpPr>
            <a:spLocks noGrp="1"/>
          </p:cNvSpPr>
          <p:nvPr>
            <p:ph type="title"/>
          </p:nvPr>
        </p:nvSpPr>
        <p:spPr/>
        <p:txBody>
          <a:bodyPr/>
          <a:lstStyle/>
          <a:p>
            <a:r>
              <a:rPr lang="en-US" dirty="0"/>
              <a:t>Unique Identifier</a:t>
            </a:r>
          </a:p>
        </p:txBody>
      </p:sp>
      <p:sp>
        <p:nvSpPr>
          <p:cNvPr id="3" name="Content Placeholder 2">
            <a:extLst>
              <a:ext uri="{FF2B5EF4-FFF2-40B4-BE49-F238E27FC236}">
                <a16:creationId xmlns:a16="http://schemas.microsoft.com/office/drawing/2014/main" id="{AD82DF8B-EE6F-46BC-A80C-B158D66108DF}"/>
              </a:ext>
            </a:extLst>
          </p:cNvPr>
          <p:cNvSpPr>
            <a:spLocks noGrp="1"/>
          </p:cNvSpPr>
          <p:nvPr>
            <p:ph idx="1"/>
          </p:nvPr>
        </p:nvSpPr>
        <p:spPr/>
        <p:txBody>
          <a:bodyPr/>
          <a:lstStyle/>
          <a:p>
            <a:r>
              <a:rPr lang="en-US" dirty="0"/>
              <a:t>Those “key” departments/partners quickly determined that it would be extremely difficult, or perhaps outright impossible, to link data from all the critical partners, without a unique identifier.</a:t>
            </a:r>
          </a:p>
          <a:p>
            <a:pPr lvl="1"/>
            <a:r>
              <a:rPr lang="en-US" dirty="0"/>
              <a:t>Stakeholders had concerns regarding a unique identifier &amp; how it would be used</a:t>
            </a:r>
          </a:p>
          <a:p>
            <a:pPr lvl="1"/>
            <a:r>
              <a:rPr lang="en-US" dirty="0"/>
              <a:t>ND had questions regarding how to get it implemented &amp; where the data would be stored.</a:t>
            </a:r>
          </a:p>
          <a:p>
            <a:pPr lvl="1"/>
            <a:r>
              <a:rPr lang="en-US" dirty="0"/>
              <a:t>Many of the same questions regarding the ECIDS were also asked in relation to the unique identifier</a:t>
            </a:r>
          </a:p>
          <a:p>
            <a:endParaRPr lang="en-US" dirty="0"/>
          </a:p>
        </p:txBody>
      </p:sp>
    </p:spTree>
    <p:extLst>
      <p:ext uri="{BB962C8B-B14F-4D97-AF65-F5344CB8AC3E}">
        <p14:creationId xmlns:p14="http://schemas.microsoft.com/office/powerpoint/2010/main" val="3437767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9D0CB-D891-49B0-BE86-26F336B0900E}"/>
              </a:ext>
            </a:extLst>
          </p:cNvPr>
          <p:cNvSpPr>
            <a:spLocks noGrp="1"/>
          </p:cNvSpPr>
          <p:nvPr>
            <p:ph type="title"/>
          </p:nvPr>
        </p:nvSpPr>
        <p:spPr/>
        <p:txBody>
          <a:bodyPr/>
          <a:lstStyle/>
          <a:p>
            <a:r>
              <a:rPr lang="en-US" dirty="0"/>
              <a:t>&amp; this is where the progress slows</a:t>
            </a:r>
          </a:p>
        </p:txBody>
      </p:sp>
      <p:sp>
        <p:nvSpPr>
          <p:cNvPr id="3" name="Content Placeholder 2">
            <a:extLst>
              <a:ext uri="{FF2B5EF4-FFF2-40B4-BE49-F238E27FC236}">
                <a16:creationId xmlns:a16="http://schemas.microsoft.com/office/drawing/2014/main" id="{D0445778-7E76-4B7B-9D42-78F8DE4C247C}"/>
              </a:ext>
            </a:extLst>
          </p:cNvPr>
          <p:cNvSpPr>
            <a:spLocks noGrp="1"/>
          </p:cNvSpPr>
          <p:nvPr>
            <p:ph idx="1"/>
          </p:nvPr>
        </p:nvSpPr>
        <p:spPr/>
        <p:txBody>
          <a:bodyPr>
            <a:normAutofit lnSpcReduction="10000"/>
          </a:bodyPr>
          <a:lstStyle/>
          <a:p>
            <a:r>
              <a:rPr lang="en-US" dirty="0"/>
              <a:t>Personnel turnover &amp; shortages, financial confines, and system limitations made the progress slow on developing an ECIDS.</a:t>
            </a:r>
          </a:p>
          <a:p>
            <a:pPr lvl="1"/>
            <a:r>
              <a:rPr lang="en-US" dirty="0"/>
              <a:t>None of the Departments (</a:t>
            </a:r>
            <a:r>
              <a:rPr lang="en-US" dirty="0" err="1"/>
              <a:t>DoH</a:t>
            </a:r>
            <a:r>
              <a:rPr lang="en-US" dirty="0"/>
              <a:t>, DPI, DHS) have the capacity to house the data currently</a:t>
            </a:r>
          </a:p>
          <a:p>
            <a:pPr lvl="2"/>
            <a:r>
              <a:rPr lang="en-US" dirty="0"/>
              <a:t>Nor the manpower to be able to manage it</a:t>
            </a:r>
          </a:p>
          <a:p>
            <a:pPr lvl="1"/>
            <a:r>
              <a:rPr lang="en-US" dirty="0"/>
              <a:t>No additional funding is available to create a data system or pay for the staff</a:t>
            </a:r>
          </a:p>
          <a:p>
            <a:pPr lvl="1"/>
            <a:r>
              <a:rPr lang="en-US" dirty="0"/>
              <a:t>Each Department currently has their own data system and without a unique identifier, it’s not possible to feed data from the multiple departments involved into one system</a:t>
            </a:r>
          </a:p>
          <a:p>
            <a:r>
              <a:rPr lang="en-US" dirty="0"/>
              <a:t>The inability to answer some of the critical questions asked by the stakeholder group</a:t>
            </a:r>
          </a:p>
          <a:p>
            <a:pPr lvl="1"/>
            <a:r>
              <a:rPr lang="en-US" dirty="0"/>
              <a:t>ND is working to answer these critical questions through data governance and data sharing agreements between state agencies.</a:t>
            </a:r>
          </a:p>
          <a:p>
            <a:endParaRPr lang="en-US" dirty="0"/>
          </a:p>
        </p:txBody>
      </p:sp>
    </p:spTree>
    <p:extLst>
      <p:ext uri="{BB962C8B-B14F-4D97-AF65-F5344CB8AC3E}">
        <p14:creationId xmlns:p14="http://schemas.microsoft.com/office/powerpoint/2010/main" val="2707269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37901-3709-472A-A0D8-0BD3810840AC}"/>
              </a:ext>
            </a:extLst>
          </p:cNvPr>
          <p:cNvSpPr>
            <a:spLocks noGrp="1"/>
          </p:cNvSpPr>
          <p:nvPr>
            <p:ph type="title"/>
          </p:nvPr>
        </p:nvSpPr>
        <p:spPr/>
        <p:txBody>
          <a:bodyPr/>
          <a:lstStyle/>
          <a:p>
            <a:r>
              <a:rPr lang="en-US" dirty="0"/>
              <a:t>Renewed effort</a:t>
            </a:r>
          </a:p>
        </p:txBody>
      </p:sp>
      <p:sp>
        <p:nvSpPr>
          <p:cNvPr id="3" name="Content Placeholder 2">
            <a:extLst>
              <a:ext uri="{FF2B5EF4-FFF2-40B4-BE49-F238E27FC236}">
                <a16:creationId xmlns:a16="http://schemas.microsoft.com/office/drawing/2014/main" id="{26C46119-DB6E-4F04-884A-24FCB9D43296}"/>
              </a:ext>
            </a:extLst>
          </p:cNvPr>
          <p:cNvSpPr>
            <a:spLocks noGrp="1"/>
          </p:cNvSpPr>
          <p:nvPr>
            <p:ph idx="1"/>
          </p:nvPr>
        </p:nvSpPr>
        <p:spPr/>
        <p:txBody>
          <a:bodyPr/>
          <a:lstStyle/>
          <a:p>
            <a:r>
              <a:rPr lang="en-US" dirty="0"/>
              <a:t>In an effort to foster some progress, ND participated in the IDEA Data Center’s (IDC) Linking 619 &amp; Part C data cohort and continues to seek TA in creating an ECIDS, now that there’s an Office of Early Learning in DPI, which houses Section 619, Head Start/Early Head Start &amp; General Pre-K.</a:t>
            </a:r>
          </a:p>
          <a:p>
            <a:pPr lvl="1"/>
            <a:r>
              <a:rPr lang="en-US" dirty="0"/>
              <a:t>Collaborative partners continue to be DHS (Part C &amp; Child Care), </a:t>
            </a:r>
            <a:r>
              <a:rPr lang="en-US" dirty="0" err="1"/>
              <a:t>DoH</a:t>
            </a:r>
            <a:r>
              <a:rPr lang="en-US" dirty="0"/>
              <a:t> (MIECHV)</a:t>
            </a:r>
          </a:p>
          <a:p>
            <a:r>
              <a:rPr lang="en-US" dirty="0"/>
              <a:t>Collaborations between DPI &amp; DHS have abounded in the last 2-3 years regarding aligning policies, practices, professional development, standards and being able to respond jointly to Legislative queries</a:t>
            </a:r>
          </a:p>
          <a:p>
            <a:r>
              <a:rPr lang="en-US" dirty="0"/>
              <a:t>ND certainly hopes to develop a system of linking EC data in an efficient and purposeful manner, which will garner useful information, not just for departments, but for the State as a whole to show how critical EC services are &amp; how impactful they are to families.</a:t>
            </a:r>
          </a:p>
          <a:p>
            <a:endParaRPr lang="en-US" dirty="0"/>
          </a:p>
        </p:txBody>
      </p:sp>
    </p:spTree>
    <p:extLst>
      <p:ext uri="{BB962C8B-B14F-4D97-AF65-F5344CB8AC3E}">
        <p14:creationId xmlns:p14="http://schemas.microsoft.com/office/powerpoint/2010/main" val="135480789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78</TotalTime>
  <Words>908</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Century Gothic</vt:lpstr>
      <vt:lpstr>Vapor Trail</vt:lpstr>
      <vt:lpstr>Sharing data across early childhood partners</vt:lpstr>
      <vt:lpstr>ND’s Background </vt:lpstr>
      <vt:lpstr>ND Early Childhood Comprehensive Sytem (ECCS)</vt:lpstr>
      <vt:lpstr>ND ECSRS Work Group Vision</vt:lpstr>
      <vt:lpstr>ECSRS transitions to ECIDS</vt:lpstr>
      <vt:lpstr>ECIDS &amp; linking Data</vt:lpstr>
      <vt:lpstr>Unique Identifier</vt:lpstr>
      <vt:lpstr>&amp; this is where the progress slows</vt:lpstr>
      <vt:lpstr>Renewed effort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Sharing data across early childhood partners</dc:title>
  <dc:creator>Carlson, Amanda R.</dc:creator>
  <cp:lastModifiedBy>Maureen Greer</cp:lastModifiedBy>
  <cp:revision>8</cp:revision>
  <dcterms:created xsi:type="dcterms:W3CDTF">2018-07-10T20:08:18Z</dcterms:created>
  <dcterms:modified xsi:type="dcterms:W3CDTF">2018-07-26T12:13:24Z</dcterms:modified>
</cp:coreProperties>
</file>