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87" r:id="rId3"/>
    <p:sldMasterId id="2147483689" r:id="rId4"/>
    <p:sldMasterId id="2147483691" r:id="rId5"/>
    <p:sldMasterId id="2147483693" r:id="rId6"/>
    <p:sldMasterId id="2147483695" r:id="rId7"/>
    <p:sldMasterId id="2147483697" r:id="rId8"/>
    <p:sldMasterId id="2147483699" r:id="rId9"/>
    <p:sldMasterId id="2147483701" r:id="rId10"/>
    <p:sldMasterId id="2147483703" r:id="rId11"/>
    <p:sldMasterId id="2147483705" r:id="rId12"/>
    <p:sldMasterId id="2147483707" r:id="rId13"/>
    <p:sldMasterId id="2147483709" r:id="rId14"/>
    <p:sldMasterId id="2147483711" r:id="rId15"/>
    <p:sldMasterId id="2147483713" r:id="rId16"/>
    <p:sldMasterId id="2147483715" r:id="rId17"/>
    <p:sldMasterId id="2147483717" r:id="rId18"/>
    <p:sldMasterId id="2147483719" r:id="rId19"/>
    <p:sldMasterId id="2147483721" r:id="rId20"/>
    <p:sldMasterId id="2147483723" r:id="rId21"/>
    <p:sldMasterId id="2147483725" r:id="rId22"/>
    <p:sldMasterId id="2147483727" r:id="rId23"/>
    <p:sldMasterId id="2147483729" r:id="rId24"/>
    <p:sldMasterId id="2147483731" r:id="rId25"/>
    <p:sldMasterId id="2147483733" r:id="rId26"/>
    <p:sldMasterId id="2147483735" r:id="rId27"/>
    <p:sldMasterId id="2147483737" r:id="rId28"/>
    <p:sldMasterId id="2147483739" r:id="rId29"/>
  </p:sldMasterIdLst>
  <p:notesMasterIdLst>
    <p:notesMasterId r:id="rId86"/>
  </p:notesMasterIdLst>
  <p:sldIdLst>
    <p:sldId id="256" r:id="rId30"/>
    <p:sldId id="257" r:id="rId31"/>
    <p:sldId id="260" r:id="rId32"/>
    <p:sldId id="404" r:id="rId33"/>
    <p:sldId id="357" r:id="rId34"/>
    <p:sldId id="359" r:id="rId35"/>
    <p:sldId id="361" r:id="rId36"/>
    <p:sldId id="363" r:id="rId37"/>
    <p:sldId id="367" r:id="rId38"/>
    <p:sldId id="366" r:id="rId39"/>
    <p:sldId id="275" r:id="rId40"/>
    <p:sldId id="273" r:id="rId41"/>
    <p:sldId id="370" r:id="rId42"/>
    <p:sldId id="368" r:id="rId43"/>
    <p:sldId id="277" r:id="rId44"/>
    <p:sldId id="365" r:id="rId45"/>
    <p:sldId id="377" r:id="rId46"/>
    <p:sldId id="369" r:id="rId47"/>
    <p:sldId id="378" r:id="rId48"/>
    <p:sldId id="312" r:id="rId49"/>
    <p:sldId id="372" r:id="rId50"/>
    <p:sldId id="405" r:id="rId51"/>
    <p:sldId id="406" r:id="rId52"/>
    <p:sldId id="381"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424" r:id="rId71"/>
    <p:sldId id="425" r:id="rId72"/>
    <p:sldId id="426" r:id="rId73"/>
    <p:sldId id="427" r:id="rId74"/>
    <p:sldId id="428" r:id="rId75"/>
    <p:sldId id="429" r:id="rId76"/>
    <p:sldId id="430" r:id="rId77"/>
    <p:sldId id="431" r:id="rId78"/>
    <p:sldId id="402" r:id="rId79"/>
    <p:sldId id="374" r:id="rId80"/>
    <p:sldId id="343" r:id="rId81"/>
    <p:sldId id="344" r:id="rId82"/>
    <p:sldId id="375" r:id="rId83"/>
    <p:sldId id="294" r:id="rId84"/>
    <p:sldId id="295"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bonyse Mead" initials="" lastIdx="2" clrIdx="0"/>
  <p:cmAuthor id="1" name="Neitzel, Jennifer" initials="NJ" lastIdx="2" clrIdx="1">
    <p:extLst>
      <p:ext uri="{19B8F6BF-5375-455C-9EA6-DF929625EA0E}">
        <p15:presenceInfo xmlns:p15="http://schemas.microsoft.com/office/powerpoint/2012/main" userId="S-1-5-21-344340502-4252695000-2390403120-1210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autoAdjust="0"/>
    <p:restoredTop sz="88034"/>
  </p:normalViewPr>
  <p:slideViewPr>
    <p:cSldViewPr snapToGrid="0">
      <p:cViewPr varScale="1">
        <p:scale>
          <a:sx n="100" d="100"/>
          <a:sy n="100" d="100"/>
        </p:scale>
        <p:origin x="792" y="168"/>
      </p:cViewPr>
      <p:guideLst/>
    </p:cSldViewPr>
  </p:slideViewPr>
  <p:notesTextViewPr>
    <p:cViewPr>
      <p:scale>
        <a:sx n="1" d="1"/>
        <a:sy n="1" d="1"/>
      </p:scale>
      <p:origin x="0" y="0"/>
    </p:cViewPr>
  </p:notesTextViewPr>
  <p:sorterViewPr>
    <p:cViewPr varScale="1">
      <p:scale>
        <a:sx n="100" d="100"/>
        <a:sy n="100" d="100"/>
      </p:scale>
      <p:origin x="0" y="-102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commentAuthors" Target="commentAuthors.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D797E-DB32-4D43-87B6-F79815623F9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9D6DD2E-9C2A-4B48-B528-81E4B39F0535}">
      <dgm:prSet phldrT="[Text]" custT="1"/>
      <dgm:spPr/>
      <dgm:t>
        <a:bodyPr/>
        <a:lstStyle/>
        <a:p>
          <a:r>
            <a:rPr lang="en-US" sz="2100" dirty="0"/>
            <a:t>Complete BIR Form</a:t>
          </a:r>
        </a:p>
        <a:p>
          <a:r>
            <a:rPr lang="en-US" sz="2100" dirty="0"/>
            <a:t>- Completed by the classroom teacher or staff member following a behavior incident that is not developmentally normative or is a cause for a concern</a:t>
          </a:r>
        </a:p>
      </dgm:t>
    </dgm:pt>
    <dgm:pt modelId="{9F590B55-EC0B-4C02-99D1-47145A7C3B0C}" type="parTrans" cxnId="{F2130E73-BA1A-4FC3-82E5-5718DEE7EDA9}">
      <dgm:prSet/>
      <dgm:spPr/>
      <dgm:t>
        <a:bodyPr/>
        <a:lstStyle/>
        <a:p>
          <a:endParaRPr lang="en-US"/>
        </a:p>
      </dgm:t>
    </dgm:pt>
    <dgm:pt modelId="{DE6DFB84-EB7A-4F08-98D2-4A8386FC7B75}" type="sibTrans" cxnId="{F2130E73-BA1A-4FC3-82E5-5718DEE7EDA9}">
      <dgm:prSet/>
      <dgm:spPr/>
      <dgm:t>
        <a:bodyPr/>
        <a:lstStyle/>
        <a:p>
          <a:endParaRPr lang="en-US" dirty="0"/>
        </a:p>
      </dgm:t>
    </dgm:pt>
    <dgm:pt modelId="{CDBA9A0C-96A0-48BF-9C97-151DDB825BDE}">
      <dgm:prSet phldrT="[Text]" custT="1"/>
      <dgm:spPr/>
      <dgm:t>
        <a:bodyPr/>
        <a:lstStyle/>
        <a:p>
          <a:r>
            <a:rPr lang="en-US" sz="2200" dirty="0"/>
            <a:t>Forms provided to data entry staff</a:t>
          </a:r>
        </a:p>
        <a:p>
          <a:r>
            <a:rPr lang="en-US" sz="2200" dirty="0"/>
            <a:t>- BIR Form is provided to a designated person on staff who enters data into the spreadsheet</a:t>
          </a:r>
        </a:p>
      </dgm:t>
    </dgm:pt>
    <dgm:pt modelId="{1D0D5DBB-2916-4C7D-9B85-A97149FD7F45}" type="parTrans" cxnId="{7B386245-CD95-442E-B4F1-1FE47CE44EFD}">
      <dgm:prSet/>
      <dgm:spPr/>
      <dgm:t>
        <a:bodyPr/>
        <a:lstStyle/>
        <a:p>
          <a:endParaRPr lang="en-US"/>
        </a:p>
      </dgm:t>
    </dgm:pt>
    <dgm:pt modelId="{1092B245-32C3-481D-8C5B-B87E4C48C539}" type="sibTrans" cxnId="{7B386245-CD95-442E-B4F1-1FE47CE44EFD}">
      <dgm:prSet/>
      <dgm:spPr/>
      <dgm:t>
        <a:bodyPr/>
        <a:lstStyle/>
        <a:p>
          <a:endParaRPr lang="en-US" dirty="0"/>
        </a:p>
      </dgm:t>
    </dgm:pt>
    <dgm:pt modelId="{A8D8254E-BC22-45D4-AA1D-DBCD2B37A0E2}">
      <dgm:prSet phldrT="[Text]" custT="1"/>
      <dgm:spPr/>
      <dgm:t>
        <a:bodyPr/>
        <a:lstStyle/>
        <a:p>
          <a:r>
            <a:rPr lang="en-US" sz="2200" dirty="0"/>
            <a:t>Data Analysis</a:t>
          </a:r>
        </a:p>
        <a:p>
          <a:r>
            <a:rPr lang="en-US" sz="2200" dirty="0"/>
            <a:t>- The spreadsheet provides a summary of for examining factors related to behavior incidents</a:t>
          </a:r>
        </a:p>
      </dgm:t>
    </dgm:pt>
    <dgm:pt modelId="{C57211DF-AFDC-4F38-B782-84387BBB4E3D}" type="parTrans" cxnId="{CC334A4F-B4FF-443C-BC94-174C099787B0}">
      <dgm:prSet/>
      <dgm:spPr/>
      <dgm:t>
        <a:bodyPr/>
        <a:lstStyle/>
        <a:p>
          <a:endParaRPr lang="en-US"/>
        </a:p>
      </dgm:t>
    </dgm:pt>
    <dgm:pt modelId="{4938D3BD-0EFA-4D15-8FAF-D0A217E15049}" type="sibTrans" cxnId="{CC334A4F-B4FF-443C-BC94-174C099787B0}">
      <dgm:prSet/>
      <dgm:spPr/>
      <dgm:t>
        <a:bodyPr/>
        <a:lstStyle/>
        <a:p>
          <a:endParaRPr lang="en-US"/>
        </a:p>
      </dgm:t>
    </dgm:pt>
    <dgm:pt modelId="{F5905D5E-A407-4B55-AF9D-649BB27D9956}">
      <dgm:prSet custT="1"/>
      <dgm:spPr/>
      <dgm:t>
        <a:bodyPr/>
        <a:lstStyle/>
        <a:p>
          <a:r>
            <a:rPr lang="en-US" sz="2200" dirty="0"/>
            <a:t>Teachers Trained</a:t>
          </a:r>
        </a:p>
        <a:p>
          <a:r>
            <a:rPr lang="en-US" sz="2200" dirty="0"/>
            <a:t>- Teachers receive online training on how and when to use a BIR form for a behavior incident</a:t>
          </a:r>
        </a:p>
      </dgm:t>
    </dgm:pt>
    <dgm:pt modelId="{00DD9739-B1DA-43AF-82C6-55D7885C6689}" type="parTrans" cxnId="{C1CF1801-44A8-4CDB-A4B6-F20A18F4451F}">
      <dgm:prSet/>
      <dgm:spPr/>
      <dgm:t>
        <a:bodyPr/>
        <a:lstStyle/>
        <a:p>
          <a:endParaRPr lang="en-US"/>
        </a:p>
      </dgm:t>
    </dgm:pt>
    <dgm:pt modelId="{9B73FE82-D3FE-46BB-A0E7-236917A6B909}" type="sibTrans" cxnId="{C1CF1801-44A8-4CDB-A4B6-F20A18F4451F}">
      <dgm:prSet/>
      <dgm:spPr/>
      <dgm:t>
        <a:bodyPr/>
        <a:lstStyle/>
        <a:p>
          <a:endParaRPr lang="en-US" dirty="0"/>
        </a:p>
      </dgm:t>
    </dgm:pt>
    <dgm:pt modelId="{C33BCBA9-498F-4A3A-B220-A4C449A0F9C1}" type="pres">
      <dgm:prSet presAssocID="{975D797E-DB32-4D43-87B6-F79815623F91}" presName="outerComposite" presStyleCnt="0">
        <dgm:presLayoutVars>
          <dgm:chMax val="5"/>
          <dgm:dir/>
          <dgm:resizeHandles val="exact"/>
        </dgm:presLayoutVars>
      </dgm:prSet>
      <dgm:spPr/>
    </dgm:pt>
    <dgm:pt modelId="{6A79FE67-D079-4FE4-A980-3B5A50E1590A}" type="pres">
      <dgm:prSet presAssocID="{975D797E-DB32-4D43-87B6-F79815623F91}" presName="dummyMaxCanvas" presStyleCnt="0">
        <dgm:presLayoutVars/>
      </dgm:prSet>
      <dgm:spPr/>
    </dgm:pt>
    <dgm:pt modelId="{40B01329-D765-4DC9-878D-523B2261B8BE}" type="pres">
      <dgm:prSet presAssocID="{975D797E-DB32-4D43-87B6-F79815623F91}" presName="FourNodes_1" presStyleLbl="node1" presStyleIdx="0" presStyleCnt="4" custScaleX="107242" custScaleY="87645" custLinFactNeighborX="3621" custLinFactNeighborY="959">
        <dgm:presLayoutVars>
          <dgm:bulletEnabled val="1"/>
        </dgm:presLayoutVars>
      </dgm:prSet>
      <dgm:spPr/>
    </dgm:pt>
    <dgm:pt modelId="{8D0C330F-8367-4E55-927D-42667D23899C}" type="pres">
      <dgm:prSet presAssocID="{975D797E-DB32-4D43-87B6-F79815623F91}" presName="FourNodes_2" presStyleLbl="node1" presStyleIdx="1" presStyleCnt="4" custScaleX="109962" custScaleY="133065">
        <dgm:presLayoutVars>
          <dgm:bulletEnabled val="1"/>
        </dgm:presLayoutVars>
      </dgm:prSet>
      <dgm:spPr/>
    </dgm:pt>
    <dgm:pt modelId="{D42A445C-34A5-4927-B0C9-AD9D1CD4D0D1}" type="pres">
      <dgm:prSet presAssocID="{975D797E-DB32-4D43-87B6-F79815623F91}" presName="FourNodes_3" presStyleLbl="node1" presStyleIdx="2" presStyleCnt="4" custScaleY="108132" custLinFactNeighborY="7672">
        <dgm:presLayoutVars>
          <dgm:bulletEnabled val="1"/>
        </dgm:presLayoutVars>
      </dgm:prSet>
      <dgm:spPr/>
    </dgm:pt>
    <dgm:pt modelId="{9F7FBE1C-D462-4F74-8D51-A84D32ABB5A1}" type="pres">
      <dgm:prSet presAssocID="{975D797E-DB32-4D43-87B6-F79815623F91}" presName="FourNodes_4" presStyleLbl="node1" presStyleIdx="3" presStyleCnt="4" custScaleX="92757">
        <dgm:presLayoutVars>
          <dgm:bulletEnabled val="1"/>
        </dgm:presLayoutVars>
      </dgm:prSet>
      <dgm:spPr/>
    </dgm:pt>
    <dgm:pt modelId="{43ED2301-8E31-4781-94B1-87D3B063A3AA}" type="pres">
      <dgm:prSet presAssocID="{975D797E-DB32-4D43-87B6-F79815623F91}" presName="FourConn_1-2" presStyleLbl="fgAccFollowNode1" presStyleIdx="0" presStyleCnt="3">
        <dgm:presLayoutVars>
          <dgm:bulletEnabled val="1"/>
        </dgm:presLayoutVars>
      </dgm:prSet>
      <dgm:spPr/>
    </dgm:pt>
    <dgm:pt modelId="{FB63E73B-A6F1-4C5B-B576-F2E95A4C5433}" type="pres">
      <dgm:prSet presAssocID="{975D797E-DB32-4D43-87B6-F79815623F91}" presName="FourConn_2-3" presStyleLbl="fgAccFollowNode1" presStyleIdx="1" presStyleCnt="3">
        <dgm:presLayoutVars>
          <dgm:bulletEnabled val="1"/>
        </dgm:presLayoutVars>
      </dgm:prSet>
      <dgm:spPr/>
    </dgm:pt>
    <dgm:pt modelId="{7002C417-E765-4DE4-8F37-C40E7D6D63C5}" type="pres">
      <dgm:prSet presAssocID="{975D797E-DB32-4D43-87B6-F79815623F91}" presName="FourConn_3-4" presStyleLbl="fgAccFollowNode1" presStyleIdx="2" presStyleCnt="3">
        <dgm:presLayoutVars>
          <dgm:bulletEnabled val="1"/>
        </dgm:presLayoutVars>
      </dgm:prSet>
      <dgm:spPr/>
    </dgm:pt>
    <dgm:pt modelId="{00043470-1B80-4E4A-B78C-87F61F097A23}" type="pres">
      <dgm:prSet presAssocID="{975D797E-DB32-4D43-87B6-F79815623F91}" presName="FourNodes_1_text" presStyleLbl="node1" presStyleIdx="3" presStyleCnt="4">
        <dgm:presLayoutVars>
          <dgm:bulletEnabled val="1"/>
        </dgm:presLayoutVars>
      </dgm:prSet>
      <dgm:spPr/>
    </dgm:pt>
    <dgm:pt modelId="{C73D7186-07C8-47D0-A886-CDB8DCBCF063}" type="pres">
      <dgm:prSet presAssocID="{975D797E-DB32-4D43-87B6-F79815623F91}" presName="FourNodes_2_text" presStyleLbl="node1" presStyleIdx="3" presStyleCnt="4">
        <dgm:presLayoutVars>
          <dgm:bulletEnabled val="1"/>
        </dgm:presLayoutVars>
      </dgm:prSet>
      <dgm:spPr/>
    </dgm:pt>
    <dgm:pt modelId="{95D820E0-ABEF-4FC8-97A1-980773A709E4}" type="pres">
      <dgm:prSet presAssocID="{975D797E-DB32-4D43-87B6-F79815623F91}" presName="FourNodes_3_text" presStyleLbl="node1" presStyleIdx="3" presStyleCnt="4">
        <dgm:presLayoutVars>
          <dgm:bulletEnabled val="1"/>
        </dgm:presLayoutVars>
      </dgm:prSet>
      <dgm:spPr/>
    </dgm:pt>
    <dgm:pt modelId="{07066742-F892-4DFA-BAFE-9F55D64A845E}" type="pres">
      <dgm:prSet presAssocID="{975D797E-DB32-4D43-87B6-F79815623F91}" presName="FourNodes_4_text" presStyleLbl="node1" presStyleIdx="3" presStyleCnt="4">
        <dgm:presLayoutVars>
          <dgm:bulletEnabled val="1"/>
        </dgm:presLayoutVars>
      </dgm:prSet>
      <dgm:spPr/>
    </dgm:pt>
  </dgm:ptLst>
  <dgm:cxnLst>
    <dgm:cxn modelId="{C1CF1801-44A8-4CDB-A4B6-F20A18F4451F}" srcId="{975D797E-DB32-4D43-87B6-F79815623F91}" destId="{F5905D5E-A407-4B55-AF9D-649BB27D9956}" srcOrd="0" destOrd="0" parTransId="{00DD9739-B1DA-43AF-82C6-55D7885C6689}" sibTransId="{9B73FE82-D3FE-46BB-A0E7-236917A6B909}"/>
    <dgm:cxn modelId="{C12BAB23-BB0D-44D8-936C-B93E663BB22F}" type="presOf" srcId="{DE6DFB84-EB7A-4F08-98D2-4A8386FC7B75}" destId="{FB63E73B-A6F1-4C5B-B576-F2E95A4C5433}" srcOrd="0" destOrd="0" presId="urn:microsoft.com/office/officeart/2005/8/layout/vProcess5"/>
    <dgm:cxn modelId="{E54EB22E-4AE7-4B2C-A520-6ACEE2C8AAE6}" type="presOf" srcId="{F5905D5E-A407-4B55-AF9D-649BB27D9956}" destId="{00043470-1B80-4E4A-B78C-87F61F097A23}" srcOrd="1" destOrd="0" presId="urn:microsoft.com/office/officeart/2005/8/layout/vProcess5"/>
    <dgm:cxn modelId="{AAC73134-331E-4099-B1ED-8F8EB717AD82}" type="presOf" srcId="{39D6DD2E-9C2A-4B48-B528-81E4B39F0535}" destId="{8D0C330F-8367-4E55-927D-42667D23899C}" srcOrd="0" destOrd="0" presId="urn:microsoft.com/office/officeart/2005/8/layout/vProcess5"/>
    <dgm:cxn modelId="{7B386245-CD95-442E-B4F1-1FE47CE44EFD}" srcId="{975D797E-DB32-4D43-87B6-F79815623F91}" destId="{CDBA9A0C-96A0-48BF-9C97-151DDB825BDE}" srcOrd="2" destOrd="0" parTransId="{1D0D5DBB-2916-4C7D-9B85-A97149FD7F45}" sibTransId="{1092B245-32C3-481D-8C5B-B87E4C48C539}"/>
    <dgm:cxn modelId="{CC334A4F-B4FF-443C-BC94-174C099787B0}" srcId="{975D797E-DB32-4D43-87B6-F79815623F91}" destId="{A8D8254E-BC22-45D4-AA1D-DBCD2B37A0E2}" srcOrd="3" destOrd="0" parTransId="{C57211DF-AFDC-4F38-B782-84387BBB4E3D}" sibTransId="{4938D3BD-0EFA-4D15-8FAF-D0A217E15049}"/>
    <dgm:cxn modelId="{25223256-0CB3-4909-AFB7-26280D35ADE6}" type="presOf" srcId="{A8D8254E-BC22-45D4-AA1D-DBCD2B37A0E2}" destId="{07066742-F892-4DFA-BAFE-9F55D64A845E}" srcOrd="1" destOrd="0" presId="urn:microsoft.com/office/officeart/2005/8/layout/vProcess5"/>
    <dgm:cxn modelId="{65867270-2DB1-4E3E-92AE-AB7D181561E1}" type="presOf" srcId="{A8D8254E-BC22-45D4-AA1D-DBCD2B37A0E2}" destId="{9F7FBE1C-D462-4F74-8D51-A84D32ABB5A1}" srcOrd="0" destOrd="0" presId="urn:microsoft.com/office/officeart/2005/8/layout/vProcess5"/>
    <dgm:cxn modelId="{F2130E73-BA1A-4FC3-82E5-5718DEE7EDA9}" srcId="{975D797E-DB32-4D43-87B6-F79815623F91}" destId="{39D6DD2E-9C2A-4B48-B528-81E4B39F0535}" srcOrd="1" destOrd="0" parTransId="{9F590B55-EC0B-4C02-99D1-47145A7C3B0C}" sibTransId="{DE6DFB84-EB7A-4F08-98D2-4A8386FC7B75}"/>
    <dgm:cxn modelId="{ADC9AE78-6B4F-481E-81ED-4BC3CBCF8450}" type="presOf" srcId="{CDBA9A0C-96A0-48BF-9C97-151DDB825BDE}" destId="{D42A445C-34A5-4927-B0C9-AD9D1CD4D0D1}" srcOrd="0" destOrd="0" presId="urn:microsoft.com/office/officeart/2005/8/layout/vProcess5"/>
    <dgm:cxn modelId="{E775CB7A-49EC-4D53-88A7-F3D24FD19BC6}" type="presOf" srcId="{39D6DD2E-9C2A-4B48-B528-81E4B39F0535}" destId="{C73D7186-07C8-47D0-A886-CDB8DCBCF063}" srcOrd="1" destOrd="0" presId="urn:microsoft.com/office/officeart/2005/8/layout/vProcess5"/>
    <dgm:cxn modelId="{648F1580-504E-4D42-86BD-844FC46FAF44}" type="presOf" srcId="{CDBA9A0C-96A0-48BF-9C97-151DDB825BDE}" destId="{95D820E0-ABEF-4FC8-97A1-980773A709E4}" srcOrd="1" destOrd="0" presId="urn:microsoft.com/office/officeart/2005/8/layout/vProcess5"/>
    <dgm:cxn modelId="{C7E77ACB-D9E6-40EB-9531-3D897F2A515F}" type="presOf" srcId="{9B73FE82-D3FE-46BB-A0E7-236917A6B909}" destId="{43ED2301-8E31-4781-94B1-87D3B063A3AA}" srcOrd="0" destOrd="0" presId="urn:microsoft.com/office/officeart/2005/8/layout/vProcess5"/>
    <dgm:cxn modelId="{B73D19CD-9736-42F6-BB9D-C45E0D57A627}" type="presOf" srcId="{1092B245-32C3-481D-8C5B-B87E4C48C539}" destId="{7002C417-E765-4DE4-8F37-C40E7D6D63C5}" srcOrd="0" destOrd="0" presId="urn:microsoft.com/office/officeart/2005/8/layout/vProcess5"/>
    <dgm:cxn modelId="{206E65E5-91B6-46CB-A75B-9923938CDA12}" type="presOf" srcId="{F5905D5E-A407-4B55-AF9D-649BB27D9956}" destId="{40B01329-D765-4DC9-878D-523B2261B8BE}" srcOrd="0" destOrd="0" presId="urn:microsoft.com/office/officeart/2005/8/layout/vProcess5"/>
    <dgm:cxn modelId="{E1A4E1F5-090C-469F-B24E-95504E24893B}" type="presOf" srcId="{975D797E-DB32-4D43-87B6-F79815623F91}" destId="{C33BCBA9-498F-4A3A-B220-A4C449A0F9C1}" srcOrd="0" destOrd="0" presId="urn:microsoft.com/office/officeart/2005/8/layout/vProcess5"/>
    <dgm:cxn modelId="{0DE12D98-FD8C-4909-8B90-3B095CDFDC52}" type="presParOf" srcId="{C33BCBA9-498F-4A3A-B220-A4C449A0F9C1}" destId="{6A79FE67-D079-4FE4-A980-3B5A50E1590A}" srcOrd="0" destOrd="0" presId="urn:microsoft.com/office/officeart/2005/8/layout/vProcess5"/>
    <dgm:cxn modelId="{52D0F631-B6CE-478C-845F-F21D6E479EF0}" type="presParOf" srcId="{C33BCBA9-498F-4A3A-B220-A4C449A0F9C1}" destId="{40B01329-D765-4DC9-878D-523B2261B8BE}" srcOrd="1" destOrd="0" presId="urn:microsoft.com/office/officeart/2005/8/layout/vProcess5"/>
    <dgm:cxn modelId="{BF3A01C1-ECE7-40E3-A1C4-E0207D0D4FBD}" type="presParOf" srcId="{C33BCBA9-498F-4A3A-B220-A4C449A0F9C1}" destId="{8D0C330F-8367-4E55-927D-42667D23899C}" srcOrd="2" destOrd="0" presId="urn:microsoft.com/office/officeart/2005/8/layout/vProcess5"/>
    <dgm:cxn modelId="{93E623BB-62A2-4400-B786-49859CDDC5F5}" type="presParOf" srcId="{C33BCBA9-498F-4A3A-B220-A4C449A0F9C1}" destId="{D42A445C-34A5-4927-B0C9-AD9D1CD4D0D1}" srcOrd="3" destOrd="0" presId="urn:microsoft.com/office/officeart/2005/8/layout/vProcess5"/>
    <dgm:cxn modelId="{FA29186F-BE6E-4957-814B-908065CCED70}" type="presParOf" srcId="{C33BCBA9-498F-4A3A-B220-A4C449A0F9C1}" destId="{9F7FBE1C-D462-4F74-8D51-A84D32ABB5A1}" srcOrd="4" destOrd="0" presId="urn:microsoft.com/office/officeart/2005/8/layout/vProcess5"/>
    <dgm:cxn modelId="{71D2A690-3055-440E-9B5D-22128ED589B3}" type="presParOf" srcId="{C33BCBA9-498F-4A3A-B220-A4C449A0F9C1}" destId="{43ED2301-8E31-4781-94B1-87D3B063A3AA}" srcOrd="5" destOrd="0" presId="urn:microsoft.com/office/officeart/2005/8/layout/vProcess5"/>
    <dgm:cxn modelId="{27A57858-0BBF-4DD3-9C8C-00BEE02739D2}" type="presParOf" srcId="{C33BCBA9-498F-4A3A-B220-A4C449A0F9C1}" destId="{FB63E73B-A6F1-4C5B-B576-F2E95A4C5433}" srcOrd="6" destOrd="0" presId="urn:microsoft.com/office/officeart/2005/8/layout/vProcess5"/>
    <dgm:cxn modelId="{20893A57-0AEA-4689-AB2C-5A622E9BE1F6}" type="presParOf" srcId="{C33BCBA9-498F-4A3A-B220-A4C449A0F9C1}" destId="{7002C417-E765-4DE4-8F37-C40E7D6D63C5}" srcOrd="7" destOrd="0" presId="urn:microsoft.com/office/officeart/2005/8/layout/vProcess5"/>
    <dgm:cxn modelId="{A3E350C0-C882-4B70-A8AD-C02E331BCADF}" type="presParOf" srcId="{C33BCBA9-498F-4A3A-B220-A4C449A0F9C1}" destId="{00043470-1B80-4E4A-B78C-87F61F097A23}" srcOrd="8" destOrd="0" presId="urn:microsoft.com/office/officeart/2005/8/layout/vProcess5"/>
    <dgm:cxn modelId="{F8FE65EC-56E2-4A97-8F22-15CE54B63B81}" type="presParOf" srcId="{C33BCBA9-498F-4A3A-B220-A4C449A0F9C1}" destId="{C73D7186-07C8-47D0-A886-CDB8DCBCF063}" srcOrd="9" destOrd="0" presId="urn:microsoft.com/office/officeart/2005/8/layout/vProcess5"/>
    <dgm:cxn modelId="{3A15388D-0079-4FE3-843F-3B6BB5DD1D1F}" type="presParOf" srcId="{C33BCBA9-498F-4A3A-B220-A4C449A0F9C1}" destId="{95D820E0-ABEF-4FC8-97A1-980773A709E4}" srcOrd="10" destOrd="0" presId="urn:microsoft.com/office/officeart/2005/8/layout/vProcess5"/>
    <dgm:cxn modelId="{793A3FAD-AB8F-4895-9501-DF14ED9295F0}" type="presParOf" srcId="{C33BCBA9-498F-4A3A-B220-A4C449A0F9C1}" destId="{07066742-F892-4DFA-BAFE-9F55D64A845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01329-D765-4DC9-878D-523B2261B8BE}">
      <dsp:nvSpPr>
        <dsp:cNvPr id="0" name=""/>
        <dsp:cNvSpPr/>
      </dsp:nvSpPr>
      <dsp:spPr>
        <a:xfrm>
          <a:off x="132441" y="90732"/>
          <a:ext cx="7844966" cy="11143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Teachers Trained</a:t>
          </a:r>
        </a:p>
        <a:p>
          <a:pPr marL="0" lvl="0" indent="0" algn="l" defTabSz="977900">
            <a:lnSpc>
              <a:spcPct val="90000"/>
            </a:lnSpc>
            <a:spcBef>
              <a:spcPct val="0"/>
            </a:spcBef>
            <a:spcAft>
              <a:spcPct val="35000"/>
            </a:spcAft>
            <a:buNone/>
          </a:pPr>
          <a:r>
            <a:rPr lang="en-US" sz="2200" kern="1200" dirty="0"/>
            <a:t>- Teachers receive online training on how and when to use a BIR form for a behavior incident</a:t>
          </a:r>
        </a:p>
      </dsp:txBody>
      <dsp:txXfrm>
        <a:off x="165078" y="123369"/>
        <a:ext cx="6273074" cy="1049028"/>
      </dsp:txXfrm>
    </dsp:sp>
    <dsp:sp modelId="{8D0C330F-8367-4E55-927D-42667D23899C}">
      <dsp:nvSpPr>
        <dsp:cNvPr id="0" name=""/>
        <dsp:cNvSpPr/>
      </dsp:nvSpPr>
      <dsp:spPr>
        <a:xfrm>
          <a:off x="380719" y="1292351"/>
          <a:ext cx="8043940" cy="16917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Complete BIR Form</a:t>
          </a:r>
        </a:p>
        <a:p>
          <a:pPr marL="0" lvl="0" indent="0" algn="l" defTabSz="933450">
            <a:lnSpc>
              <a:spcPct val="90000"/>
            </a:lnSpc>
            <a:spcBef>
              <a:spcPct val="0"/>
            </a:spcBef>
            <a:spcAft>
              <a:spcPct val="35000"/>
            </a:spcAft>
            <a:buNone/>
          </a:pPr>
          <a:r>
            <a:rPr lang="en-US" sz="2100" kern="1200" dirty="0"/>
            <a:t>- Completed by the classroom teacher or staff member following a behavior incident that is not developmentally normative or is a cause for a concern</a:t>
          </a:r>
        </a:p>
      </dsp:txBody>
      <dsp:txXfrm>
        <a:off x="430269" y="1341901"/>
        <a:ext cx="6362436" cy="1592664"/>
      </dsp:txXfrm>
    </dsp:sp>
    <dsp:sp modelId="{D42A445C-34A5-4927-B0C9-AD9D1CD4D0D1}">
      <dsp:nvSpPr>
        <dsp:cNvPr id="0" name=""/>
        <dsp:cNvSpPr/>
      </dsp:nvSpPr>
      <dsp:spPr>
        <a:xfrm>
          <a:off x="1348593" y="3050930"/>
          <a:ext cx="7315200" cy="13747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Forms provided to data entry staff</a:t>
          </a:r>
        </a:p>
        <a:p>
          <a:pPr marL="0" lvl="0" indent="0" algn="l" defTabSz="977900">
            <a:lnSpc>
              <a:spcPct val="90000"/>
            </a:lnSpc>
            <a:spcBef>
              <a:spcPct val="0"/>
            </a:spcBef>
            <a:spcAft>
              <a:spcPct val="35000"/>
            </a:spcAft>
            <a:buNone/>
          </a:pPr>
          <a:r>
            <a:rPr lang="en-US" sz="2200" kern="1200" dirty="0"/>
            <a:t>- BIR Form is provided to a designated person on staff who enters data into the spreadsheet</a:t>
          </a:r>
        </a:p>
      </dsp:txBody>
      <dsp:txXfrm>
        <a:off x="1388859" y="3091196"/>
        <a:ext cx="5804765" cy="1294238"/>
      </dsp:txXfrm>
    </dsp:sp>
    <dsp:sp modelId="{9F7FBE1C-D462-4F74-8D51-A84D32ABB5A1}">
      <dsp:nvSpPr>
        <dsp:cNvPr id="0" name=""/>
        <dsp:cNvSpPr/>
      </dsp:nvSpPr>
      <dsp:spPr>
        <a:xfrm>
          <a:off x="2226161" y="4507627"/>
          <a:ext cx="6785360" cy="12713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Data Analysis</a:t>
          </a:r>
        </a:p>
        <a:p>
          <a:pPr marL="0" lvl="0" indent="0" algn="l" defTabSz="977900">
            <a:lnSpc>
              <a:spcPct val="90000"/>
            </a:lnSpc>
            <a:spcBef>
              <a:spcPct val="0"/>
            </a:spcBef>
            <a:spcAft>
              <a:spcPct val="35000"/>
            </a:spcAft>
            <a:buNone/>
          </a:pPr>
          <a:r>
            <a:rPr lang="en-US" sz="2200" kern="1200" dirty="0"/>
            <a:t>- The spreadsheet provides a summary of for examining factors related to behavior incidents</a:t>
          </a:r>
        </a:p>
      </dsp:txBody>
      <dsp:txXfrm>
        <a:off x="2263398" y="4544864"/>
        <a:ext cx="5376069" cy="1196907"/>
      </dsp:txXfrm>
    </dsp:sp>
    <dsp:sp modelId="{43ED2301-8E31-4781-94B1-87D3B063A3AA}">
      <dsp:nvSpPr>
        <dsp:cNvPr id="0" name=""/>
        <dsp:cNvSpPr/>
      </dsp:nvSpPr>
      <dsp:spPr>
        <a:xfrm>
          <a:off x="6621243" y="973763"/>
          <a:ext cx="826398" cy="82639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807183" y="973763"/>
        <a:ext cx="454518" cy="621864"/>
      </dsp:txXfrm>
    </dsp:sp>
    <dsp:sp modelId="{FB63E73B-A6F1-4C5B-B576-F2E95A4C5433}">
      <dsp:nvSpPr>
        <dsp:cNvPr id="0" name=""/>
        <dsp:cNvSpPr/>
      </dsp:nvSpPr>
      <dsp:spPr>
        <a:xfrm>
          <a:off x="7233891" y="2476305"/>
          <a:ext cx="826398" cy="82639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419831" y="2476305"/>
        <a:ext cx="454518" cy="621864"/>
      </dsp:txXfrm>
    </dsp:sp>
    <dsp:sp modelId="{7002C417-E765-4DE4-8F37-C40E7D6D63C5}">
      <dsp:nvSpPr>
        <dsp:cNvPr id="0" name=""/>
        <dsp:cNvSpPr/>
      </dsp:nvSpPr>
      <dsp:spPr>
        <a:xfrm>
          <a:off x="7837395" y="3978847"/>
          <a:ext cx="826398" cy="82639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023335" y="3978847"/>
        <a:ext cx="454518" cy="6218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67C4D-F298-45EA-BD9C-A3EA834E02C8}" type="datetimeFigureOut">
              <a:rPr lang="en-US" smtClean="0"/>
              <a:t>8/14/18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0B661-42C9-4C54-AEBA-31B7F6AD5000}" type="slidenum">
              <a:rPr lang="en-US" smtClean="0"/>
              <a:t>‹#›</a:t>
            </a:fld>
            <a:endParaRPr lang="en-US" dirty="0"/>
          </a:p>
        </p:txBody>
      </p:sp>
    </p:spTree>
    <p:extLst>
      <p:ext uri="{BB962C8B-B14F-4D97-AF65-F5344CB8AC3E}">
        <p14:creationId xmlns:p14="http://schemas.microsoft.com/office/powerpoint/2010/main" val="304051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55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4597">
              <a:defRPr sz="1200">
                <a:solidFill>
                  <a:schemeClr val="tx1"/>
                </a:solidFill>
                <a:latin typeface="Arial" pitchFamily="34" charset="0"/>
                <a:ea typeface="ＭＳ Ｐゴシック" pitchFamily="34" charset="-128"/>
              </a:defRPr>
            </a:lvl1pPr>
            <a:lvl2pPr marL="753853" indent="-289943" defTabSz="924597">
              <a:defRPr sz="1200">
                <a:solidFill>
                  <a:schemeClr val="tx1"/>
                </a:solidFill>
                <a:latin typeface="Arial" pitchFamily="34" charset="0"/>
                <a:ea typeface="ＭＳ Ｐゴシック" pitchFamily="34" charset="-128"/>
              </a:defRPr>
            </a:lvl2pPr>
            <a:lvl3pPr marL="1159774" indent="-231954" defTabSz="924597">
              <a:defRPr sz="1200">
                <a:solidFill>
                  <a:schemeClr val="tx1"/>
                </a:solidFill>
                <a:latin typeface="Arial" pitchFamily="34" charset="0"/>
                <a:ea typeface="ＭＳ Ｐゴシック" pitchFamily="34" charset="-128"/>
              </a:defRPr>
            </a:lvl3pPr>
            <a:lvl4pPr marL="1623683" indent="-231954" defTabSz="924597">
              <a:defRPr sz="1200">
                <a:solidFill>
                  <a:schemeClr val="tx1"/>
                </a:solidFill>
                <a:latin typeface="Arial" pitchFamily="34" charset="0"/>
                <a:ea typeface="ＭＳ Ｐゴシック" pitchFamily="34" charset="-128"/>
              </a:defRPr>
            </a:lvl4pPr>
            <a:lvl5pPr marL="2087593" indent="-231954" defTabSz="924597">
              <a:defRPr sz="1200">
                <a:solidFill>
                  <a:schemeClr val="tx1"/>
                </a:solidFill>
                <a:latin typeface="Arial" pitchFamily="34" charset="0"/>
                <a:ea typeface="ＭＳ Ｐゴシック" pitchFamily="34" charset="-128"/>
              </a:defRPr>
            </a:lvl5pPr>
            <a:lvl6pPr marL="2551503"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3015412"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79321"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943231"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309D6668-887E-46F8-9BBC-89470A442E94}" type="slidenum">
              <a:rPr lang="en-US" altLang="en-US">
                <a:solidFill>
                  <a:prstClr val="black"/>
                </a:solidFill>
              </a:rPr>
              <a:pPr/>
              <a:t>23</a:t>
            </a:fld>
            <a:endParaRPr lang="en-US" altLang="en-US" dirty="0">
              <a:solidFill>
                <a:prstClr val="black"/>
              </a:solidFill>
            </a:endParaRPr>
          </a:p>
        </p:txBody>
      </p:sp>
      <p:sp>
        <p:nvSpPr>
          <p:cNvPr id="304130" name="Rectangle 2"/>
          <p:cNvSpPr>
            <a:spLocks noGrp="1" noRot="1" noChangeAspect="1" noChangeArrowheads="1" noTextEdit="1"/>
          </p:cNvSpPr>
          <p:nvPr>
            <p:ph type="sldImg"/>
          </p:nvPr>
        </p:nvSpPr>
        <p:spPr>
          <a:xfrm>
            <a:off x="477838" y="730250"/>
            <a:ext cx="6483350" cy="3648075"/>
          </a:xfrm>
          <a:ln/>
        </p:spPr>
      </p:sp>
      <p:sp>
        <p:nvSpPr>
          <p:cNvPr id="304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36115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4597">
              <a:defRPr sz="1200">
                <a:solidFill>
                  <a:schemeClr val="tx1"/>
                </a:solidFill>
                <a:latin typeface="Arial" pitchFamily="34" charset="0"/>
                <a:ea typeface="ＭＳ Ｐゴシック" pitchFamily="34" charset="-128"/>
              </a:defRPr>
            </a:lvl1pPr>
            <a:lvl2pPr marL="753853" indent="-289943" defTabSz="924597">
              <a:defRPr sz="1200">
                <a:solidFill>
                  <a:schemeClr val="tx1"/>
                </a:solidFill>
                <a:latin typeface="Arial" pitchFamily="34" charset="0"/>
                <a:ea typeface="ＭＳ Ｐゴシック" pitchFamily="34" charset="-128"/>
              </a:defRPr>
            </a:lvl2pPr>
            <a:lvl3pPr marL="1159774" indent="-231954" defTabSz="924597">
              <a:defRPr sz="1200">
                <a:solidFill>
                  <a:schemeClr val="tx1"/>
                </a:solidFill>
                <a:latin typeface="Arial" pitchFamily="34" charset="0"/>
                <a:ea typeface="ＭＳ Ｐゴシック" pitchFamily="34" charset="-128"/>
              </a:defRPr>
            </a:lvl3pPr>
            <a:lvl4pPr marL="1623683" indent="-231954" defTabSz="924597">
              <a:defRPr sz="1200">
                <a:solidFill>
                  <a:schemeClr val="tx1"/>
                </a:solidFill>
                <a:latin typeface="Arial" pitchFamily="34" charset="0"/>
                <a:ea typeface="ＭＳ Ｐゴシック" pitchFamily="34" charset="-128"/>
              </a:defRPr>
            </a:lvl4pPr>
            <a:lvl5pPr marL="2087593" indent="-231954" defTabSz="924597">
              <a:defRPr sz="1200">
                <a:solidFill>
                  <a:schemeClr val="tx1"/>
                </a:solidFill>
                <a:latin typeface="Arial" pitchFamily="34" charset="0"/>
                <a:ea typeface="ＭＳ Ｐゴシック" pitchFamily="34" charset="-128"/>
              </a:defRPr>
            </a:lvl5pPr>
            <a:lvl6pPr marL="2551503"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3015412"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79321"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943231" indent="-231954" defTabSz="924597"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0" marR="0" lvl="0" indent="0" algn="r" defTabSz="924597" rtl="0" eaLnBrk="1" fontAlgn="auto" latinLnBrk="0" hangingPunct="1">
              <a:lnSpc>
                <a:spcPct val="100000"/>
              </a:lnSpc>
              <a:spcBef>
                <a:spcPts val="0"/>
              </a:spcBef>
              <a:spcAft>
                <a:spcPts val="0"/>
              </a:spcAft>
              <a:buClrTx/>
              <a:buSzTx/>
              <a:buFontTx/>
              <a:buNone/>
              <a:tabLst/>
              <a:defRPr/>
            </a:pPr>
            <a:fld id="{CF25A9BE-7116-43B8-97D2-D8B0C968AD61}"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24597"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308226" name="Rectangle 7"/>
          <p:cNvSpPr txBox="1">
            <a:spLocks noGrp="1" noChangeArrowheads="1"/>
          </p:cNvSpPr>
          <p:nvPr/>
        </p:nvSpPr>
        <p:spPr bwMode="auto">
          <a:xfrm>
            <a:off x="4214249" y="9239536"/>
            <a:ext cx="3224467" cy="485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768" tIns="46384" rIns="92768" bIns="46384" anchor="b"/>
          <a:lstStyle>
            <a:lvl1pPr defTabSz="960438">
              <a:defRPr sz="1200">
                <a:solidFill>
                  <a:schemeClr val="tx1"/>
                </a:solidFill>
                <a:latin typeface="Arial" pitchFamily="34" charset="0"/>
                <a:ea typeface="ＭＳ Ｐゴシック" pitchFamily="34" charset="-128"/>
              </a:defRPr>
            </a:lvl1pPr>
            <a:lvl2pPr marL="742950" indent="-285750" defTabSz="960438">
              <a:defRPr sz="1200">
                <a:solidFill>
                  <a:schemeClr val="tx1"/>
                </a:solidFill>
                <a:latin typeface="Arial" pitchFamily="34" charset="0"/>
                <a:ea typeface="ＭＳ Ｐゴシック" pitchFamily="34" charset="-128"/>
              </a:defRPr>
            </a:lvl2pPr>
            <a:lvl3pPr marL="1143000" indent="-228600" defTabSz="960438">
              <a:defRPr sz="1200">
                <a:solidFill>
                  <a:schemeClr val="tx1"/>
                </a:solidFill>
                <a:latin typeface="Arial" pitchFamily="34" charset="0"/>
                <a:ea typeface="ＭＳ Ｐゴシック" pitchFamily="34" charset="-128"/>
              </a:defRPr>
            </a:lvl3pPr>
            <a:lvl4pPr marL="1600200" indent="-228600" defTabSz="960438">
              <a:defRPr sz="1200">
                <a:solidFill>
                  <a:schemeClr val="tx1"/>
                </a:solidFill>
                <a:latin typeface="Arial" pitchFamily="34" charset="0"/>
                <a:ea typeface="ＭＳ Ｐゴシック" pitchFamily="34" charset="-128"/>
              </a:defRPr>
            </a:lvl4pPr>
            <a:lvl5pPr marL="2057400" indent="-228600" defTabSz="960438">
              <a:defRPr sz="1200">
                <a:solidFill>
                  <a:schemeClr val="tx1"/>
                </a:solidFill>
                <a:latin typeface="Arial" pitchFamily="34" charset="0"/>
                <a:ea typeface="ＭＳ Ｐゴシック" pitchFamily="34" charset="-128"/>
              </a:defRPr>
            </a:lvl5pPr>
            <a:lvl6pPr marL="25146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015EBABA-94B8-452E-BE71-76A49A5CA9B3}"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60438"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308227" name="Rectangle 7"/>
          <p:cNvSpPr txBox="1">
            <a:spLocks noGrp="1" noChangeArrowheads="1"/>
          </p:cNvSpPr>
          <p:nvPr/>
        </p:nvSpPr>
        <p:spPr bwMode="auto">
          <a:xfrm>
            <a:off x="4214249" y="9239536"/>
            <a:ext cx="3224467" cy="485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51" tIns="49026" rIns="98051" bIns="49026" anchor="b"/>
          <a:lstStyle>
            <a:lvl1pPr defTabSz="960438">
              <a:defRPr sz="1200">
                <a:solidFill>
                  <a:schemeClr val="tx1"/>
                </a:solidFill>
                <a:latin typeface="Arial" pitchFamily="34" charset="0"/>
                <a:ea typeface="ＭＳ Ｐゴシック" pitchFamily="34" charset="-128"/>
              </a:defRPr>
            </a:lvl1pPr>
            <a:lvl2pPr marL="742950" indent="-285750" defTabSz="960438">
              <a:defRPr sz="1200">
                <a:solidFill>
                  <a:schemeClr val="tx1"/>
                </a:solidFill>
                <a:latin typeface="Arial" pitchFamily="34" charset="0"/>
                <a:ea typeface="ＭＳ Ｐゴシック" pitchFamily="34" charset="-128"/>
              </a:defRPr>
            </a:lvl2pPr>
            <a:lvl3pPr marL="1143000" indent="-228600" defTabSz="960438">
              <a:defRPr sz="1200">
                <a:solidFill>
                  <a:schemeClr val="tx1"/>
                </a:solidFill>
                <a:latin typeface="Arial" pitchFamily="34" charset="0"/>
                <a:ea typeface="ＭＳ Ｐゴシック" pitchFamily="34" charset="-128"/>
              </a:defRPr>
            </a:lvl3pPr>
            <a:lvl4pPr marL="1600200" indent="-228600" defTabSz="960438">
              <a:defRPr sz="1200">
                <a:solidFill>
                  <a:schemeClr val="tx1"/>
                </a:solidFill>
                <a:latin typeface="Arial" pitchFamily="34" charset="0"/>
                <a:ea typeface="ＭＳ Ｐゴシック" pitchFamily="34" charset="-128"/>
              </a:defRPr>
            </a:lvl4pPr>
            <a:lvl5pPr marL="2057400" indent="-228600" defTabSz="960438">
              <a:defRPr sz="1200">
                <a:solidFill>
                  <a:schemeClr val="tx1"/>
                </a:solidFill>
                <a:latin typeface="Arial" pitchFamily="34" charset="0"/>
                <a:ea typeface="ＭＳ Ｐゴシック" pitchFamily="34" charset="-128"/>
              </a:defRPr>
            </a:lvl5pPr>
            <a:lvl6pPr marL="25146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ACAF9129-0055-49E3-A887-04DCC2A2AF88}" type="slidenum">
              <a:rPr kumimoji="0" lang="en-US" altLang="en-US" sz="13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60438"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308228" name="Slide Image Placeholder 1"/>
          <p:cNvSpPr>
            <a:spLocks noGrp="1" noRot="1" noChangeAspect="1" noTextEdit="1"/>
          </p:cNvSpPr>
          <p:nvPr>
            <p:ph type="sldImg"/>
          </p:nvPr>
        </p:nvSpPr>
        <p:spPr>
          <a:xfrm>
            <a:off x="477838" y="730250"/>
            <a:ext cx="6483350" cy="3648075"/>
          </a:xfrm>
          <a:ln/>
        </p:spPr>
      </p:sp>
      <p:sp>
        <p:nvSpPr>
          <p:cNvPr id="308229" name="Notes Placeholder 2"/>
          <p:cNvSpPr>
            <a:spLocks noGrp="1"/>
          </p:cNvSpPr>
          <p:nvPr>
            <p:ph type="body" idx="1"/>
          </p:nvPr>
        </p:nvSpPr>
        <p:spPr>
          <a:xfrm>
            <a:off x="988169" y="4620572"/>
            <a:ext cx="5463992" cy="437611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
        <p:nvSpPr>
          <p:cNvPr id="308230" name="Slide Number Placeholder 3"/>
          <p:cNvSpPr txBox="1">
            <a:spLocks noGrp="1"/>
          </p:cNvSpPr>
          <p:nvPr/>
        </p:nvSpPr>
        <p:spPr bwMode="auto">
          <a:xfrm>
            <a:off x="4215865" y="9241144"/>
            <a:ext cx="3224466" cy="485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51" tIns="49026" rIns="98051" bIns="49026" anchor="b"/>
          <a:lstStyle>
            <a:lvl1pPr defTabSz="960438">
              <a:defRPr sz="1200">
                <a:solidFill>
                  <a:schemeClr val="tx1"/>
                </a:solidFill>
                <a:latin typeface="Arial" pitchFamily="34" charset="0"/>
                <a:ea typeface="ＭＳ Ｐゴシック" pitchFamily="34" charset="-128"/>
              </a:defRPr>
            </a:lvl1pPr>
            <a:lvl2pPr marL="742950" indent="-285750" defTabSz="960438">
              <a:defRPr sz="1200">
                <a:solidFill>
                  <a:schemeClr val="tx1"/>
                </a:solidFill>
                <a:latin typeface="Arial" pitchFamily="34" charset="0"/>
                <a:ea typeface="ＭＳ Ｐゴシック" pitchFamily="34" charset="-128"/>
              </a:defRPr>
            </a:lvl2pPr>
            <a:lvl3pPr marL="1143000" indent="-228600" defTabSz="960438">
              <a:defRPr sz="1200">
                <a:solidFill>
                  <a:schemeClr val="tx1"/>
                </a:solidFill>
                <a:latin typeface="Arial" pitchFamily="34" charset="0"/>
                <a:ea typeface="ＭＳ Ｐゴシック" pitchFamily="34" charset="-128"/>
              </a:defRPr>
            </a:lvl3pPr>
            <a:lvl4pPr marL="1600200" indent="-228600" defTabSz="960438">
              <a:defRPr sz="1200">
                <a:solidFill>
                  <a:schemeClr val="tx1"/>
                </a:solidFill>
                <a:latin typeface="Arial" pitchFamily="34" charset="0"/>
                <a:ea typeface="ＭＳ Ｐゴシック" pitchFamily="34" charset="-128"/>
              </a:defRPr>
            </a:lvl4pPr>
            <a:lvl5pPr marL="2057400" indent="-228600" defTabSz="960438">
              <a:defRPr sz="1200">
                <a:solidFill>
                  <a:schemeClr val="tx1"/>
                </a:solidFill>
                <a:latin typeface="Arial" pitchFamily="34" charset="0"/>
                <a:ea typeface="ＭＳ Ｐゴシック" pitchFamily="34" charset="-128"/>
              </a:defRPr>
            </a:lvl5pPr>
            <a:lvl6pPr marL="25146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defTabSz="960438"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7B999F71-B1CF-4D31-8D73-4C17EB3DE75F}" type="slidenum">
              <a:rPr kumimoji="0" lang="en-US" altLang="en-US" sz="13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60438"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455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noTextEdit="1"/>
          </p:cNvSpPr>
          <p:nvPr>
            <p:ph type="sldImg"/>
          </p:nvPr>
        </p:nvSpPr>
        <p:spPr>
          <a:xfrm>
            <a:off x="477838" y="730250"/>
            <a:ext cx="6483350" cy="3648075"/>
          </a:xfrm>
          <a:ln/>
        </p:spPr>
      </p:sp>
      <p:sp>
        <p:nvSpPr>
          <p:cNvPr id="306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ea typeface="ＭＳ Ｐゴシック" pitchFamily="34" charset="-128"/>
              </a:rPr>
              <a:t>The fields for data collection are adjusted to match the behaviors, activities and procedures that occur in ECE </a:t>
            </a:r>
          </a:p>
        </p:txBody>
      </p:sp>
      <p:sp>
        <p:nvSpPr>
          <p:cNvPr id="306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3992">
              <a:defRPr sz="1200">
                <a:solidFill>
                  <a:schemeClr val="tx1"/>
                </a:solidFill>
                <a:latin typeface="Arial" pitchFamily="34" charset="0"/>
                <a:ea typeface="ＭＳ Ｐゴシック" pitchFamily="34" charset="-128"/>
              </a:defRPr>
            </a:lvl1pPr>
            <a:lvl2pPr marL="753853" indent="-289943" defTabSz="893992">
              <a:defRPr sz="1200">
                <a:solidFill>
                  <a:schemeClr val="tx1"/>
                </a:solidFill>
                <a:latin typeface="Arial" pitchFamily="34" charset="0"/>
                <a:ea typeface="ＭＳ Ｐゴシック" pitchFamily="34" charset="-128"/>
              </a:defRPr>
            </a:lvl2pPr>
            <a:lvl3pPr marL="1159774" indent="-231954" defTabSz="893992">
              <a:defRPr sz="1200">
                <a:solidFill>
                  <a:schemeClr val="tx1"/>
                </a:solidFill>
                <a:latin typeface="Arial" pitchFamily="34" charset="0"/>
                <a:ea typeface="ＭＳ Ｐゴシック" pitchFamily="34" charset="-128"/>
              </a:defRPr>
            </a:lvl3pPr>
            <a:lvl4pPr marL="1623683" indent="-231954" defTabSz="893992">
              <a:defRPr sz="1200">
                <a:solidFill>
                  <a:schemeClr val="tx1"/>
                </a:solidFill>
                <a:latin typeface="Arial" pitchFamily="34" charset="0"/>
                <a:ea typeface="ＭＳ Ｐゴシック" pitchFamily="34" charset="-128"/>
              </a:defRPr>
            </a:lvl4pPr>
            <a:lvl5pPr marL="2087593" indent="-231954" defTabSz="893992">
              <a:defRPr sz="1200">
                <a:solidFill>
                  <a:schemeClr val="tx1"/>
                </a:solidFill>
                <a:latin typeface="Arial" pitchFamily="34" charset="0"/>
                <a:ea typeface="ＭＳ Ｐゴシック" pitchFamily="34" charset="-128"/>
              </a:defRPr>
            </a:lvl5pPr>
            <a:lvl6pPr marL="2551503" indent="-231954" defTabSz="893992"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3015412" indent="-231954" defTabSz="893992"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79321" indent="-231954" defTabSz="893992"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943231" indent="-231954" defTabSz="893992"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A00C168F-C6FF-4508-8C59-7C191BC49C84}" type="slidenum">
              <a:rPr lang="en-US" altLang="en-US">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279091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79513"/>
            <a:ext cx="5657850" cy="3182937"/>
          </a:xfrm>
        </p:spPr>
      </p:sp>
      <p:sp>
        <p:nvSpPr>
          <p:cNvPr id="3" name="Notes Placeholder 2"/>
          <p:cNvSpPr>
            <a:spLocks noGrp="1"/>
          </p:cNvSpPr>
          <p:nvPr>
            <p:ph type="body" idx="1"/>
            <p:custDataLst>
              <p:tags r:id="rId1"/>
            </p:custDataLst>
          </p:nvPr>
        </p:nvSpPr>
        <p:spPr/>
        <p:txBody>
          <a:bodyPr/>
          <a:lstStyle/>
          <a:p>
            <a:r>
              <a:rPr lang="en-US" dirty="0"/>
              <a:t>Overview</a:t>
            </a:r>
            <a:r>
              <a:rPr lang="en-US" baseline="0" dirty="0"/>
              <a:t> – will explain each in next set of slides</a:t>
            </a:r>
            <a:endParaRPr lang="en-US" dirty="0"/>
          </a:p>
        </p:txBody>
      </p:sp>
      <p:sp>
        <p:nvSpPr>
          <p:cNvPr id="4" name="Slide Number Placeholder 3"/>
          <p:cNvSpPr>
            <a:spLocks noGrp="1"/>
          </p:cNvSpPr>
          <p:nvPr>
            <p:ph type="sldNum" sz="quarter" idx="10"/>
          </p:nvPr>
        </p:nvSpPr>
        <p:spPr/>
        <p:txBody>
          <a:bodyPr/>
          <a:lstStyle/>
          <a:p>
            <a:fld id="{653D4ED7-84D1-4675-BC89-7134E1565BEF}" type="slidenum">
              <a:rPr lang="en-US" altLang="en-US" smtClean="0">
                <a:solidFill>
                  <a:prstClr val="black"/>
                </a:solidFill>
              </a:rPr>
              <a:pPr/>
              <a:t>28</a:t>
            </a:fld>
            <a:endParaRPr lang="en-US" altLang="en-US" dirty="0">
              <a:solidFill>
                <a:prstClr val="black"/>
              </a:solidFill>
            </a:endParaRPr>
          </a:p>
        </p:txBody>
      </p:sp>
    </p:spTree>
    <p:extLst>
      <p:ext uri="{BB962C8B-B14F-4D97-AF65-F5344CB8AC3E}">
        <p14:creationId xmlns:p14="http://schemas.microsoft.com/office/powerpoint/2010/main" val="90004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B4A83-D2D2-4B29-AD4F-0057A2713E2B}"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01120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E580B9-1CEF-43EA-A7FE-6FC0CED649E5}" type="slidenum">
              <a:rPr lang="en-US" smtClean="0"/>
              <a:pPr/>
              <a:t>52</a:t>
            </a:fld>
            <a:endParaRPr lang="en-US" dirty="0"/>
          </a:p>
        </p:txBody>
      </p:sp>
    </p:spTree>
    <p:extLst>
      <p:ext uri="{BB962C8B-B14F-4D97-AF65-F5344CB8AC3E}">
        <p14:creationId xmlns:p14="http://schemas.microsoft.com/office/powerpoint/2010/main" val="140813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E580B9-1CEF-43EA-A7FE-6FC0CED649E5}" type="slidenum">
              <a:rPr lang="en-US" smtClean="0"/>
              <a:pPr/>
              <a:t>53</a:t>
            </a:fld>
            <a:endParaRPr lang="en-US" dirty="0"/>
          </a:p>
        </p:txBody>
      </p:sp>
    </p:spTree>
    <p:extLst>
      <p:ext uri="{BB962C8B-B14F-4D97-AF65-F5344CB8AC3E}">
        <p14:creationId xmlns:p14="http://schemas.microsoft.com/office/powerpoint/2010/main" val="369147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5" name="Shape 8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9833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31" name="Shape 8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29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suspension and expulsion what do you think that means?</a:t>
            </a:r>
          </a:p>
          <a:p>
            <a:endParaRPr lang="en-US" dirty="0"/>
          </a:p>
        </p:txBody>
      </p:sp>
      <p:sp>
        <p:nvSpPr>
          <p:cNvPr id="4" name="Slide Number Placeholder 3"/>
          <p:cNvSpPr>
            <a:spLocks noGrp="1"/>
          </p:cNvSpPr>
          <p:nvPr>
            <p:ph type="sldNum" sz="quarter" idx="10"/>
          </p:nvPr>
        </p:nvSpPr>
        <p:spPr/>
        <p:txBody>
          <a:bodyPr/>
          <a:lstStyle/>
          <a:p>
            <a:fld id="{EC20B661-42C9-4C54-AEBA-31B7F6AD5000}" type="slidenum">
              <a:rPr lang="en-US" smtClean="0"/>
              <a:t>5</a:t>
            </a:fld>
            <a:endParaRPr lang="en-US" dirty="0"/>
          </a:p>
        </p:txBody>
      </p:sp>
    </p:spTree>
    <p:extLst>
      <p:ext uri="{BB962C8B-B14F-4D97-AF65-F5344CB8AC3E}">
        <p14:creationId xmlns:p14="http://schemas.microsoft.com/office/powerpoint/2010/main" val="422364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preschool data for the first time in 2014. C</a:t>
            </a:r>
          </a:p>
        </p:txBody>
      </p:sp>
      <p:sp>
        <p:nvSpPr>
          <p:cNvPr id="4" name="Slide Number Placeholder 3"/>
          <p:cNvSpPr>
            <a:spLocks noGrp="1"/>
          </p:cNvSpPr>
          <p:nvPr>
            <p:ph type="sldNum" sz="quarter" idx="10"/>
          </p:nvPr>
        </p:nvSpPr>
        <p:spPr/>
        <p:txBody>
          <a:bodyPr/>
          <a:lstStyle/>
          <a:p>
            <a:fld id="{EC20B661-42C9-4C54-AEBA-31B7F6AD5000}" type="slidenum">
              <a:rPr lang="en-US" smtClean="0"/>
              <a:t>9</a:t>
            </a:fld>
            <a:endParaRPr lang="en-US" dirty="0"/>
          </a:p>
        </p:txBody>
      </p:sp>
    </p:spTree>
    <p:extLst>
      <p:ext uri="{BB962C8B-B14F-4D97-AF65-F5344CB8AC3E}">
        <p14:creationId xmlns:p14="http://schemas.microsoft.com/office/powerpoint/2010/main" val="375600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preschool data for the first time in 2014. C</a:t>
            </a:r>
          </a:p>
        </p:txBody>
      </p:sp>
      <p:sp>
        <p:nvSpPr>
          <p:cNvPr id="4" name="Slide Number Placeholder 3"/>
          <p:cNvSpPr>
            <a:spLocks noGrp="1"/>
          </p:cNvSpPr>
          <p:nvPr>
            <p:ph type="sldNum" sz="quarter" idx="10"/>
          </p:nvPr>
        </p:nvSpPr>
        <p:spPr/>
        <p:txBody>
          <a:bodyPr/>
          <a:lstStyle/>
          <a:p>
            <a:fld id="{EC20B661-42C9-4C54-AEBA-31B7F6AD5000}" type="slidenum">
              <a:rPr lang="en-US" smtClean="0"/>
              <a:t>10</a:t>
            </a:fld>
            <a:endParaRPr lang="en-US" dirty="0"/>
          </a:p>
        </p:txBody>
      </p:sp>
    </p:spTree>
    <p:extLst>
      <p:ext uri="{BB962C8B-B14F-4D97-AF65-F5344CB8AC3E}">
        <p14:creationId xmlns:p14="http://schemas.microsoft.com/office/powerpoint/2010/main" val="114084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181" marR="0" lvl="0" indent="-457181" algn="l" rtl="0">
              <a:lnSpc>
                <a:spcPct val="90000"/>
              </a:lnSpc>
              <a:spcBef>
                <a:spcPts val="1000"/>
              </a:spcBef>
              <a:spcAft>
                <a:spcPts val="0"/>
              </a:spcAft>
              <a:buClr>
                <a:schemeClr val="dk1"/>
              </a:buClr>
              <a:buSzPts val="2800"/>
              <a:buFont typeface="Arial"/>
              <a:buChar char="•"/>
            </a:pPr>
            <a:r>
              <a:rPr lang="en-US" sz="1200" b="1" i="1" u="none" strike="noStrike" cap="none" dirty="0">
                <a:solidFill>
                  <a:schemeClr val="dk1"/>
                </a:solidFill>
                <a:latin typeface="+mn-lt"/>
                <a:ea typeface="Calibri"/>
                <a:cs typeface="Calibri"/>
                <a:sym typeface="Calibri"/>
              </a:rPr>
              <a:t>Black boys</a:t>
            </a:r>
            <a:r>
              <a:rPr lang="en-US" sz="1200" b="0" i="0" u="none" strike="noStrike" cap="none" dirty="0">
                <a:solidFill>
                  <a:schemeClr val="dk1"/>
                </a:solidFill>
                <a:latin typeface="+mn-lt"/>
                <a:ea typeface="Calibri"/>
                <a:cs typeface="Calibri"/>
                <a:sym typeface="Calibri"/>
              </a:rPr>
              <a:t>: 54% of the preschool population, but 78% of those suspended</a:t>
            </a:r>
            <a:endParaRPr lang="en-US" dirty="0"/>
          </a:p>
          <a:p>
            <a:pPr marL="457181" marR="0" lvl="0" indent="-457181" algn="l" rtl="0">
              <a:lnSpc>
                <a:spcPct val="90000"/>
              </a:lnSpc>
              <a:spcBef>
                <a:spcPts val="1000"/>
              </a:spcBef>
              <a:spcAft>
                <a:spcPts val="0"/>
              </a:spcAft>
              <a:buClr>
                <a:schemeClr val="dk1"/>
              </a:buClr>
              <a:buSzPts val="2800"/>
              <a:buFont typeface="Arial"/>
              <a:buChar char="•"/>
            </a:pPr>
            <a:r>
              <a:rPr lang="en-US" sz="1200" b="1" i="1" u="none" strike="noStrike" cap="none" dirty="0">
                <a:solidFill>
                  <a:schemeClr val="dk1"/>
                </a:solidFill>
                <a:latin typeface="+mn-lt"/>
                <a:ea typeface="Calibri"/>
                <a:cs typeface="Calibri"/>
                <a:sym typeface="Calibri"/>
              </a:rPr>
              <a:t>Black girls: </a:t>
            </a:r>
            <a:r>
              <a:rPr lang="en-US" sz="1200" b="0" i="0" u="none" strike="noStrike" cap="none" dirty="0">
                <a:solidFill>
                  <a:schemeClr val="dk1"/>
                </a:solidFill>
                <a:latin typeface="+mn-lt"/>
                <a:ea typeface="Calibri"/>
                <a:cs typeface="Calibri"/>
                <a:sym typeface="Calibri"/>
              </a:rPr>
              <a:t>20% of preschool female population, but  54% of girls suspended from preschool</a:t>
            </a:r>
            <a:endParaRPr lang="en-US" dirty="0"/>
          </a:p>
          <a:p>
            <a:pPr marL="0" lvl="0" indent="0">
              <a:spcBef>
                <a:spcPts val="0"/>
              </a:spcBef>
              <a:spcAft>
                <a:spcPts val="0"/>
              </a:spcAft>
              <a:buNone/>
            </a:pPr>
            <a:endParaRPr dirty="0"/>
          </a:p>
        </p:txBody>
      </p:sp>
      <p:sp>
        <p:nvSpPr>
          <p:cNvPr id="323" name="Shape 3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54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27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63" name="Shape 3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43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our session is on data…</a:t>
            </a:r>
          </a:p>
          <a:p>
            <a:endParaRPr lang="en-US" dirty="0"/>
          </a:p>
          <a:p>
            <a:r>
              <a:rPr lang="en-US" dirty="0"/>
              <a:t>How many of your programs collect this data? </a:t>
            </a:r>
          </a:p>
        </p:txBody>
      </p:sp>
      <p:sp>
        <p:nvSpPr>
          <p:cNvPr id="4" name="Slide Number Placeholder 3"/>
          <p:cNvSpPr>
            <a:spLocks noGrp="1"/>
          </p:cNvSpPr>
          <p:nvPr>
            <p:ph type="sldNum" sz="quarter" idx="10"/>
          </p:nvPr>
        </p:nvSpPr>
        <p:spPr/>
        <p:txBody>
          <a:bodyPr/>
          <a:lstStyle/>
          <a:p>
            <a:fld id="{EC20B661-42C9-4C54-AEBA-31B7F6AD5000}" type="slidenum">
              <a:rPr lang="en-US" smtClean="0"/>
              <a:t>18</a:t>
            </a:fld>
            <a:endParaRPr lang="en-US" dirty="0"/>
          </a:p>
        </p:txBody>
      </p:sp>
    </p:spTree>
    <p:extLst>
      <p:ext uri="{BB962C8B-B14F-4D97-AF65-F5344CB8AC3E}">
        <p14:creationId xmlns:p14="http://schemas.microsoft.com/office/powerpoint/2010/main" val="178704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Examining disparities in educational practices, particularly related to special education/gifted identification, and suspensions and expulsions, provides a starting point for identifying underlying attitudes that may be effecting how certain groups of students are treated (Carter et al., 2017). Townsend (2000) recommends using a standard definition for disproportionality to accurately identify trends. For example, disproportionality occurs when the frequency of special education identification or school exclusion is greater than their percentage in the population by 10% or more (Harry &amp; Anderson, 1995). </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Analysis of trends within schools also provides a context for implementing high-quality professional development activities that are specifically designed to reduce racial biases within educational settings. Having a mechanism for monitoring student achievement and disciplinary exclusions ensures that schools and districts are held accountable for racial/ethnic disparities, and to assist in the allotment of necessary resources to overcome patterns in academic achievement (</a:t>
            </a:r>
            <a:r>
              <a:rPr lang="en-US" sz="1200" b="0" i="0" u="none" strike="noStrike" cap="none" dirty="0" err="1">
                <a:solidFill>
                  <a:schemeClr val="dk1"/>
                </a:solidFill>
                <a:latin typeface="+mn-lt"/>
                <a:ea typeface="Calibri"/>
                <a:cs typeface="Calibri"/>
                <a:sym typeface="Calibri"/>
              </a:rPr>
              <a:t>Losen</a:t>
            </a:r>
            <a:r>
              <a:rPr lang="en-US" sz="1200" b="0" i="0" u="none" strike="noStrike" cap="none" dirty="0">
                <a:solidFill>
                  <a:schemeClr val="dk1"/>
                </a:solidFill>
                <a:latin typeface="+mn-lt"/>
                <a:ea typeface="Calibri"/>
                <a:cs typeface="Calibri"/>
                <a:sym typeface="Calibri"/>
              </a:rPr>
              <a:t> et al., 2014). </a:t>
            </a:r>
            <a:endParaRPr lang="en-US" dirty="0"/>
          </a:p>
          <a:p>
            <a:endParaRPr lang="en-US" dirty="0"/>
          </a:p>
        </p:txBody>
      </p:sp>
      <p:sp>
        <p:nvSpPr>
          <p:cNvPr id="4" name="Slide Number Placeholder 3"/>
          <p:cNvSpPr>
            <a:spLocks noGrp="1"/>
          </p:cNvSpPr>
          <p:nvPr>
            <p:ph type="sldNum" sz="quarter" idx="10"/>
          </p:nvPr>
        </p:nvSpPr>
        <p:spPr/>
        <p:txBody>
          <a:bodyPr/>
          <a:lstStyle/>
          <a:p>
            <a:fld id="{EB37E1BD-9871-4F1A-9586-93E06F5982C0}" type="slidenum">
              <a:rPr lang="en-US" smtClean="0"/>
              <a:t>20</a:t>
            </a:fld>
            <a:endParaRPr lang="en-US" dirty="0"/>
          </a:p>
        </p:txBody>
      </p:sp>
    </p:spTree>
    <p:extLst>
      <p:ext uri="{BB962C8B-B14F-4D97-AF65-F5344CB8AC3E}">
        <p14:creationId xmlns:p14="http://schemas.microsoft.com/office/powerpoint/2010/main" val="19385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7F9D61-D6B7-4EF4-B73D-BAE3618B58C9}" type="datetimeFigureOut">
              <a:rPr lang="en-US" smtClean="0"/>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BC4F47-C025-4A4E-ABE1-ACE364E795A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1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F9D61-D6B7-4EF4-B73D-BAE3618B58C9}" type="datetimeFigureOut">
              <a:rPr lang="en-US" smtClean="0"/>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364339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F9D61-D6B7-4EF4-B73D-BAE3618B58C9}" type="datetimeFigureOut">
              <a:rPr lang="en-US" smtClean="0"/>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236085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Shape 2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 name="Shape 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0638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fontAlgn="base">
              <a:spcBef>
                <a:spcPct val="0"/>
              </a:spcBef>
              <a:spcAft>
                <a:spcPct val="0"/>
              </a:spcAft>
            </a:pPr>
            <a:fld id="{94E21FB4-9DA3-4BB7-8653-0E17B7B8849B}" type="datetimeFigureOut">
              <a:rPr lang="en-US" smtClean="0">
                <a:solidFill>
                  <a:prstClr val="black">
                    <a:tint val="75000"/>
                  </a:prstClr>
                </a:solidFill>
                <a:latin typeface="Arial" charset="0"/>
              </a:rPr>
              <a:pPr defTabSz="914400" fontAlgn="base">
                <a:spcBef>
                  <a:spcPct val="0"/>
                </a:spcBef>
                <a:spcAft>
                  <a:spcPct val="0"/>
                </a:spcAft>
              </a:pPr>
              <a:t>8/14/18</a:t>
            </a:fld>
            <a:endParaRPr lang="en-US" dirty="0">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14400" fontAlgn="base">
              <a:spcBef>
                <a:spcPct val="0"/>
              </a:spcBef>
              <a:spcAft>
                <a:spcPct val="0"/>
              </a:spcAft>
            </a:pPr>
            <a:endParaRPr lang="en-US" dirty="0">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14400" fontAlgn="base">
              <a:spcBef>
                <a:spcPct val="0"/>
              </a:spcBef>
              <a:spcAft>
                <a:spcPct val="0"/>
              </a:spcAft>
            </a:pPr>
            <a:fld id="{4336D144-586B-4606-8B3D-E166EF49DD5A}" type="slidenum">
              <a:rPr lang="en-US" smtClean="0">
                <a:solidFill>
                  <a:prstClr val="black">
                    <a:tint val="75000"/>
                  </a:prstClr>
                </a:solidFill>
                <a:latin typeface="Arial" charset="0"/>
              </a:rPr>
              <a:pPr defTabSz="914400" fontAlgn="base">
                <a:spcBef>
                  <a:spcPct val="0"/>
                </a:spcBef>
                <a:spcAft>
                  <a:spcPct val="0"/>
                </a:spcAft>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57880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7919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7599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8050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7281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5531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845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F9D61-D6B7-4EF4-B73D-BAE3618B58C9}" type="datetimeFigureOut">
              <a:rPr lang="en-US" smtClean="0"/>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1931519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7938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1356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65383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34794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97722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90261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1802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9964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62131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1096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7F9D61-D6B7-4EF4-B73D-BAE3618B58C9}" type="datetimeFigureOut">
              <a:rPr lang="en-US" smtClean="0"/>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BC4F47-C025-4A4E-ABE1-ACE364E795A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00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86039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5654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17016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67099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13583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67736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8372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44245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09764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0209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7F9D61-D6B7-4EF4-B73D-BAE3618B58C9}" type="datetimeFigureOut">
              <a:rPr lang="en-US" smtClean="0"/>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354456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solidFill>
                  <a:srgbClr val="000000">
                    <a:tint val="75000"/>
                  </a:srgbClr>
                </a:solidFill>
              </a:rPr>
              <a:pPr/>
              <a:t>8/14/18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8401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7F9D61-D6B7-4EF4-B73D-BAE3618B58C9}" type="datetimeFigureOut">
              <a:rPr lang="en-US" smtClean="0"/>
              <a:t>8/14/18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125551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7F9D61-D6B7-4EF4-B73D-BAE3618B58C9}" type="datetimeFigureOut">
              <a:rPr lang="en-US" smtClean="0"/>
              <a:t>8/14/18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241141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7F9D61-D6B7-4EF4-B73D-BAE3618B58C9}" type="datetimeFigureOut">
              <a:rPr lang="en-US" smtClean="0"/>
              <a:t>8/14/18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57557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07F9D61-D6B7-4EF4-B73D-BAE3618B58C9}" type="datetimeFigureOut">
              <a:rPr lang="en-US" smtClean="0"/>
              <a:t>8/14/18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BC4F47-C025-4A4E-ABE1-ACE364E795A2}" type="slidenum">
              <a:rPr lang="en-US" smtClean="0"/>
              <a:t>‹#›</a:t>
            </a:fld>
            <a:endParaRPr lang="en-US" dirty="0"/>
          </a:p>
        </p:txBody>
      </p:sp>
    </p:spTree>
    <p:extLst>
      <p:ext uri="{BB962C8B-B14F-4D97-AF65-F5344CB8AC3E}">
        <p14:creationId xmlns:p14="http://schemas.microsoft.com/office/powerpoint/2010/main" val="397607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7F9D61-D6B7-4EF4-B73D-BAE3618B58C9}" type="datetimeFigureOut">
              <a:rPr lang="en-US" smtClean="0"/>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BC4F47-C025-4A4E-ABE1-ACE364E795A2}" type="slidenum">
              <a:rPr lang="en-US" smtClean="0"/>
              <a:t>‹#›</a:t>
            </a:fld>
            <a:endParaRPr lang="en-US" dirty="0"/>
          </a:p>
        </p:txBody>
      </p:sp>
    </p:spTree>
    <p:extLst>
      <p:ext uri="{BB962C8B-B14F-4D97-AF65-F5344CB8AC3E}">
        <p14:creationId xmlns:p14="http://schemas.microsoft.com/office/powerpoint/2010/main" val="402113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7F9D61-D6B7-4EF4-B73D-BAE3618B58C9}" type="datetimeFigureOut">
              <a:rPr lang="en-US" smtClean="0"/>
              <a:t>8/14/18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BC4F47-C025-4A4E-ABE1-ACE364E795A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21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908707360"/>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723067083"/>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1587872873"/>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4063536668"/>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337638172"/>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1119039291"/>
      </p:ext>
    </p:extLst>
  </p:cSld>
  <p:clrMap bg1="lt1" tx1="dk1" bg2="lt2" tx2="dk2" accent1="accent1" accent2="accent2" accent3="accent3" accent4="accent4" accent5="accent5" accent6="accent6" hlink="hlink" folHlink="folHlink"/>
  <p:sldLayoutIdLst>
    <p:sldLayoutId id="214748371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2006486627"/>
      </p:ext>
    </p:extLst>
  </p:cSld>
  <p:clrMap bg1="lt1" tx1="dk1" bg2="lt2" tx2="dk2" accent1="accent1" accent2="accent2" accent3="accent3" accent4="accent4" accent5="accent5" accent6="accent6" hlink="hlink" folHlink="folHlink"/>
  <p:sldLayoutIdLst>
    <p:sldLayoutId id="214748371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4072373695"/>
      </p:ext>
    </p:extLst>
  </p:cSld>
  <p:clrMap bg1="lt1" tx1="dk1" bg2="lt2" tx2="dk2" accent1="accent1" accent2="accent2" accent3="accent3" accent4="accent4" accent5="accent5" accent6="accent6" hlink="hlink" folHlink="folHlink"/>
  <p:sldLayoutIdLst>
    <p:sldLayoutId id="214748371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11924615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103306713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21FB4-9DA3-4BB7-8653-0E17B7B8849B}" type="datetimeFigureOut">
              <a:rPr lang="en-US" smtClean="0">
                <a:solidFill>
                  <a:prstClr val="black">
                    <a:tint val="75000"/>
                  </a:prstClr>
                </a:solidFill>
              </a:rPr>
              <a:pPr/>
              <a:t>8/14/18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6D144-586B-4606-8B3D-E166EF49DD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18236"/>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211732901"/>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896188691"/>
      </p:ext>
    </p:extLst>
  </p:cSld>
  <p:clrMap bg1="lt1" tx1="dk1" bg2="lt2" tx2="dk2" accent1="accent1" accent2="accent2" accent3="accent3" accent4="accent4" accent5="accent5" accent6="accent6" hlink="hlink" folHlink="folHlink"/>
  <p:sldLayoutIdLst>
    <p:sldLayoutId id="214748372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240567422"/>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4065840770"/>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4200488866"/>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46259430"/>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1483083835"/>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421698865"/>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610655465"/>
      </p:ext>
    </p:extLst>
  </p:cSld>
  <p:clrMap bg1="lt1" tx1="dk1" bg2="lt2" tx2="dk2" accent1="accent1" accent2="accent2" accent3="accent3" accent4="accent4" accent5="accent5" accent6="accent6" hlink="hlink" folHlink="folHlink"/>
  <p:sldLayoutIdLst>
    <p:sldLayoutId id="214748373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950452620"/>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865553196"/>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4169920546"/>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878411164"/>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2640073378"/>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2876573785"/>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118673307"/>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640C868A-3CA4-4A02-A58F-E3F56594932A}" type="datetimeFigureOut">
              <a:rPr lang="en-US" smtClean="0">
                <a:solidFill>
                  <a:srgbClr val="000000">
                    <a:tint val="75000"/>
                  </a:srgbClr>
                </a:solidFill>
              </a:rPr>
              <a:pPr defTabSz="914400"/>
              <a:t>8/14/18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A34F8DD-7804-4F7D-91B6-26F9462BFA1A}"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3627406514"/>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crdata.ed.gov/" TargetMode="External"/><Relationship Id="rId2" Type="http://schemas.openxmlformats.org/officeDocument/2006/relationships/hyperlink" Target="https://ocrdata.ed.gov/DataAnalysisTools/DataSetBuilder?Report=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sdc76MLCrU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challengingbehavior.org/"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megan.vinh@unc.edu"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mailto:jen.neitzel@unc.edu" TargetMode="External"/><Relationship Id="rId4" Type="http://schemas.openxmlformats.org/officeDocument/2006/relationships/hyperlink" Target="mailto:lisefox@usf.edu"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chemeClr val="tx1"/>
                </a:solidFill>
                <a:latin typeface="+mn-lt"/>
              </a:rPr>
              <a:t>Using Suspension and Expulsion Data to Support Equity in Early Childhood Settings</a:t>
            </a:r>
            <a:endParaRPr lang="en-US" sz="4800" b="1" dirty="0">
              <a:latin typeface="+mn-lt"/>
            </a:endParaRPr>
          </a:p>
        </p:txBody>
      </p:sp>
      <p:sp>
        <p:nvSpPr>
          <p:cNvPr id="3" name="Subtitle 2"/>
          <p:cNvSpPr>
            <a:spLocks noGrp="1"/>
          </p:cNvSpPr>
          <p:nvPr>
            <p:ph type="subTitle" idx="1"/>
          </p:nvPr>
        </p:nvSpPr>
        <p:spPr/>
        <p:txBody>
          <a:bodyPr/>
          <a:lstStyle/>
          <a:p>
            <a:r>
              <a:rPr lang="en-US" dirty="0">
                <a:latin typeface="+mn-lt"/>
              </a:rPr>
              <a:t>Jen Neitzel, Ph.D.	Megan Vinh, PH.D.	Lise Fox, PH.d</a:t>
            </a:r>
          </a:p>
          <a:p>
            <a:r>
              <a:rPr lang="en-US" dirty="0">
                <a:latin typeface="+mn-lt"/>
              </a:rPr>
              <a:t>Improving Data, Improving Outcomes Conference 2018</a:t>
            </a:r>
          </a:p>
        </p:txBody>
      </p:sp>
      <p:pic>
        <p:nvPicPr>
          <p:cNvPr id="7" name="Picture 6" descr="ECTA Center logo.">
            <a:extLst>
              <a:ext uri="{FF2B5EF4-FFF2-40B4-BE49-F238E27FC236}">
                <a16:creationId xmlns:a16="http://schemas.microsoft.com/office/drawing/2014/main" id="{A60374AC-8FAB-4F1A-831E-993594C23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09" y="94957"/>
            <a:ext cx="5485714" cy="914286"/>
          </a:xfrm>
          <a:prstGeom prst="rect">
            <a:avLst/>
          </a:prstGeom>
        </p:spPr>
      </p:pic>
    </p:spTree>
    <p:extLst>
      <p:ext uri="{BB962C8B-B14F-4D97-AF65-F5344CB8AC3E}">
        <p14:creationId xmlns:p14="http://schemas.microsoft.com/office/powerpoint/2010/main" val="85561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C404-4FC3-4F91-BA78-FCAEABD47182}"/>
              </a:ext>
            </a:extLst>
          </p:cNvPr>
          <p:cNvSpPr>
            <a:spLocks noGrp="1"/>
          </p:cNvSpPr>
          <p:nvPr>
            <p:ph type="title"/>
          </p:nvPr>
        </p:nvSpPr>
        <p:spPr/>
        <p:txBody>
          <a:bodyPr/>
          <a:lstStyle/>
          <a:p>
            <a:r>
              <a:rPr lang="en-US" b="1" dirty="0">
                <a:latin typeface="+mn-lt"/>
              </a:rPr>
              <a:t>Civil Rights Data Collection</a:t>
            </a:r>
          </a:p>
        </p:txBody>
      </p:sp>
      <p:sp>
        <p:nvSpPr>
          <p:cNvPr id="3" name="Content Placeholder 2">
            <a:extLst>
              <a:ext uri="{FF2B5EF4-FFF2-40B4-BE49-F238E27FC236}">
                <a16:creationId xmlns:a16="http://schemas.microsoft.com/office/drawing/2014/main" id="{14F38D6E-5FDB-4AB0-A23A-59F427A7F158}"/>
              </a:ext>
            </a:extLst>
          </p:cNvPr>
          <p:cNvSpPr>
            <a:spLocks noGrp="1"/>
          </p:cNvSpPr>
          <p:nvPr>
            <p:ph idx="1"/>
          </p:nvPr>
        </p:nvSpPr>
        <p:spPr/>
        <p:txBody>
          <a:bodyPr>
            <a:normAutofit/>
          </a:bodyPr>
          <a:lstStyle/>
          <a:p>
            <a:r>
              <a:rPr lang="en-US" sz="2800" dirty="0">
                <a:solidFill>
                  <a:schemeClr val="tx1"/>
                </a:solidFill>
              </a:rPr>
              <a:t>It included the number of preschool children who: </a:t>
            </a:r>
          </a:p>
          <a:p>
            <a:pPr marL="380985" indent="-380985">
              <a:buFont typeface="Arial"/>
              <a:buChar char="•"/>
            </a:pPr>
            <a:r>
              <a:rPr lang="en-US" sz="2800" dirty="0">
                <a:solidFill>
                  <a:schemeClr val="tx1"/>
                </a:solidFill>
              </a:rPr>
              <a:t>had at least one out-of-school suspension,  </a:t>
            </a:r>
          </a:p>
          <a:p>
            <a:pPr marL="380985" indent="-380985">
              <a:buFont typeface="Arial"/>
              <a:buChar char="•"/>
            </a:pPr>
            <a:r>
              <a:rPr lang="en-US" sz="2800" dirty="0">
                <a:solidFill>
                  <a:schemeClr val="tx1"/>
                </a:solidFill>
              </a:rPr>
              <a:t>had more than one suspension,</a:t>
            </a:r>
          </a:p>
          <a:p>
            <a:pPr marL="380985" indent="-380985">
              <a:buFont typeface="Arial"/>
              <a:buChar char="•"/>
            </a:pPr>
            <a:r>
              <a:rPr lang="en-US" sz="2800" dirty="0">
                <a:solidFill>
                  <a:schemeClr val="tx1"/>
                </a:solidFill>
              </a:rPr>
              <a:t>were expelled, and </a:t>
            </a:r>
          </a:p>
          <a:p>
            <a:pPr marL="380985" indent="-380985">
              <a:buFont typeface="Arial"/>
              <a:buChar char="•"/>
            </a:pPr>
            <a:r>
              <a:rPr lang="en-US" sz="2800" dirty="0">
                <a:solidFill>
                  <a:schemeClr val="tx1"/>
                </a:solidFill>
              </a:rPr>
              <a:t>received corporal punishment.</a:t>
            </a:r>
          </a:p>
        </p:txBody>
      </p:sp>
    </p:spTree>
    <p:extLst>
      <p:ext uri="{BB962C8B-B14F-4D97-AF65-F5344CB8AC3E}">
        <p14:creationId xmlns:p14="http://schemas.microsoft.com/office/powerpoint/2010/main" val="139201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hape 326"/>
          <p:cNvSpPr txBox="1">
            <a:spLocks noGrp="1"/>
          </p:cNvSpPr>
          <p:nvPr>
            <p:ph type="body" sz="half" idx="4294967295"/>
          </p:nvPr>
        </p:nvSpPr>
        <p:spPr>
          <a:xfrm>
            <a:off x="5586413" y="141288"/>
            <a:ext cx="6062662" cy="32083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2800"/>
              <a:buNone/>
            </a:pPr>
            <a:r>
              <a:rPr lang="en-US" sz="2800" b="0" i="1" u="none" strike="noStrike" cap="none" dirty="0">
                <a:solidFill>
                  <a:schemeClr val="dk1"/>
                </a:solidFill>
                <a:latin typeface="Calibri"/>
                <a:ea typeface="Calibri"/>
                <a:cs typeface="Calibri"/>
                <a:sym typeface="Calibri"/>
              </a:rPr>
              <a:t>Patterns of racial and gender disproportionality</a:t>
            </a:r>
            <a:r>
              <a:rPr lang="en-US" sz="2800" b="0" i="0" u="none" strike="noStrike" cap="none" dirty="0">
                <a:solidFill>
                  <a:schemeClr val="dk1"/>
                </a:solidFill>
                <a:latin typeface="Calibri"/>
                <a:ea typeface="Calibri"/>
                <a:cs typeface="Calibri"/>
                <a:sym typeface="Calibri"/>
              </a:rPr>
              <a:t>: </a:t>
            </a:r>
          </a:p>
          <a:p>
            <a:pPr>
              <a:lnSpc>
                <a:spcPct val="90000"/>
              </a:lnSpc>
              <a:spcBef>
                <a:spcPts val="1000"/>
              </a:spcBef>
              <a:buClr>
                <a:schemeClr val="dk1"/>
              </a:buClr>
              <a:buSzPts val="2800"/>
            </a:pPr>
            <a:r>
              <a:rPr lang="en-US" sz="2800" dirty="0">
                <a:solidFill>
                  <a:schemeClr val="dk1"/>
                </a:solidFill>
                <a:ea typeface="Calibri"/>
                <a:cs typeface="Calibri"/>
                <a:sym typeface="Calibri"/>
              </a:rPr>
              <a:t>5,000 preschoolers were suspended at least once and nearly 2,500 were suspended a second time (2014)</a:t>
            </a:r>
            <a:endParaRPr lang="en-US" sz="2800" b="1" i="1" dirty="0">
              <a:solidFill>
                <a:schemeClr val="dk1"/>
              </a:solidFill>
              <a:ea typeface="Calibri"/>
              <a:cs typeface="Calibri"/>
              <a:sym typeface="Calibri"/>
            </a:endParaRPr>
          </a:p>
          <a:p>
            <a:pPr>
              <a:lnSpc>
                <a:spcPct val="90000"/>
              </a:lnSpc>
              <a:spcBef>
                <a:spcPts val="1000"/>
              </a:spcBef>
              <a:buClr>
                <a:schemeClr val="dk1"/>
              </a:buClr>
              <a:buSzPts val="2800"/>
            </a:pPr>
            <a:r>
              <a:rPr lang="en-US" sz="2800" b="1" i="1" dirty="0">
                <a:solidFill>
                  <a:schemeClr val="dk1"/>
                </a:solidFill>
                <a:ea typeface="Calibri"/>
                <a:cs typeface="Calibri"/>
                <a:sym typeface="Calibri"/>
              </a:rPr>
              <a:t>Black preschoolers: </a:t>
            </a:r>
            <a:r>
              <a:rPr lang="en-US" sz="2800" dirty="0">
                <a:solidFill>
                  <a:schemeClr val="dk1"/>
                </a:solidFill>
                <a:ea typeface="Calibri"/>
                <a:cs typeface="Calibri"/>
                <a:sym typeface="Calibri"/>
              </a:rPr>
              <a:t>3.6 times more likely to be suspended than their White peers</a:t>
            </a:r>
            <a:r>
              <a:rPr lang="en-US" sz="2800" dirty="0">
                <a:sym typeface="Calibri"/>
              </a:rPr>
              <a:t> (2016)</a:t>
            </a:r>
            <a:endParaRPr lang="en-US" sz="2800" dirty="0">
              <a:solidFill>
                <a:schemeClr val="dk1"/>
              </a:solidFill>
              <a:latin typeface="Calibri"/>
              <a:cs typeface="Calibri"/>
              <a:sym typeface="Calibri"/>
            </a:endParaRPr>
          </a:p>
          <a:p>
            <a:pPr lvl="1">
              <a:lnSpc>
                <a:spcPct val="90000"/>
              </a:lnSpc>
              <a:spcBef>
                <a:spcPts val="1000"/>
              </a:spcBef>
              <a:buClr>
                <a:schemeClr val="dk1"/>
              </a:buClr>
              <a:buSzPts val="2800"/>
            </a:pPr>
            <a:r>
              <a:rPr lang="en-US" sz="2400" b="1" i="1" dirty="0">
                <a:solidFill>
                  <a:schemeClr val="dk1"/>
                </a:solidFill>
                <a:ea typeface="Calibri"/>
                <a:cs typeface="Calibri"/>
                <a:sym typeface="Calibri"/>
              </a:rPr>
              <a:t>Black children: </a:t>
            </a:r>
            <a:r>
              <a:rPr lang="en-US" sz="2400" dirty="0">
                <a:solidFill>
                  <a:schemeClr val="dk1"/>
                </a:solidFill>
                <a:ea typeface="Calibri"/>
                <a:cs typeface="Calibri"/>
                <a:sym typeface="Calibri"/>
              </a:rPr>
              <a:t>18 percent of the preschool population, but 48% of suspensions (2014)</a:t>
            </a:r>
            <a:endParaRPr lang="en-US" sz="2400" dirty="0">
              <a:sym typeface="Calibri"/>
            </a:endParaRPr>
          </a:p>
          <a:p>
            <a:pPr>
              <a:lnSpc>
                <a:spcPct val="90000"/>
              </a:lnSpc>
              <a:spcBef>
                <a:spcPts val="1000"/>
              </a:spcBef>
              <a:buClr>
                <a:schemeClr val="dk1"/>
              </a:buClr>
              <a:buSzPts val="2800"/>
            </a:pPr>
            <a:r>
              <a:rPr lang="en-US" sz="2800" b="1" i="1" dirty="0">
                <a:solidFill>
                  <a:schemeClr val="dk1"/>
                </a:solidFill>
                <a:ea typeface="Calibri"/>
                <a:cs typeface="Calibri"/>
                <a:sym typeface="Calibri"/>
              </a:rPr>
              <a:t>Boys:</a:t>
            </a:r>
            <a:r>
              <a:rPr lang="en-US" sz="2800" dirty="0">
                <a:solidFill>
                  <a:schemeClr val="dk1"/>
                </a:solidFill>
                <a:ea typeface="Calibri"/>
                <a:cs typeface="Calibri"/>
                <a:sym typeface="Calibri"/>
              </a:rPr>
              <a:t> 49% of the preschool population, but 82% of all suspensions (2014)</a:t>
            </a:r>
            <a:endParaRPr sz="2800" dirty="0"/>
          </a:p>
        </p:txBody>
      </p:sp>
      <p:pic>
        <p:nvPicPr>
          <p:cNvPr id="4" name="Picture 3">
            <a:extLst>
              <a:ext uri="{FF2B5EF4-FFF2-40B4-BE49-F238E27FC236}">
                <a16:creationId xmlns:a16="http://schemas.microsoft.com/office/drawing/2014/main" id="{44C561CC-2991-4481-99A5-54C2D20D8DA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8059" r="38007" b="30756"/>
          <a:stretch/>
        </p:blipFill>
        <p:spPr>
          <a:xfrm>
            <a:off x="0" y="0"/>
            <a:ext cx="5038795" cy="6858000"/>
          </a:xfrm>
          <a:prstGeom prst="rect">
            <a:avLst/>
          </a:prstGeom>
        </p:spPr>
      </p:pic>
      <p:sp>
        <p:nvSpPr>
          <p:cNvPr id="2" name="Rectangle 1">
            <a:extLst>
              <a:ext uri="{FF2B5EF4-FFF2-40B4-BE49-F238E27FC236}">
                <a16:creationId xmlns:a16="http://schemas.microsoft.com/office/drawing/2014/main" id="{51080886-CF72-4D09-A7D2-A03978D7426D}"/>
              </a:ext>
            </a:extLst>
          </p:cNvPr>
          <p:cNvSpPr/>
          <p:nvPr/>
        </p:nvSpPr>
        <p:spPr>
          <a:xfrm>
            <a:off x="5592965" y="6397266"/>
            <a:ext cx="5368522" cy="319446"/>
          </a:xfrm>
          <a:prstGeom prst="rect">
            <a:avLst/>
          </a:prstGeom>
        </p:spPr>
        <p:txBody>
          <a:bodyPr wrap="none">
            <a:spAutoFit/>
          </a:bodyPr>
          <a:lstStyle/>
          <a:p>
            <a:pPr lvl="0" algn="ctr">
              <a:lnSpc>
                <a:spcPct val="80000"/>
              </a:lnSpc>
              <a:spcBef>
                <a:spcPts val="1000"/>
              </a:spcBef>
              <a:buClr>
                <a:schemeClr val="dk1"/>
              </a:buClr>
              <a:buSzPts val="2300"/>
            </a:pPr>
            <a:r>
              <a:rPr lang="en-US" dirty="0">
                <a:solidFill>
                  <a:schemeClr val="dk1"/>
                </a:solidFill>
                <a:ea typeface="Calibri"/>
                <a:cs typeface="Calibri"/>
                <a:sym typeface="Calibri"/>
              </a:rPr>
              <a:t>(United States Department of Education, 2014 &amp; 2016) </a:t>
            </a:r>
            <a:endParaRPr lang="en-US" dirty="0"/>
          </a:p>
        </p:txBody>
      </p:sp>
    </p:spTree>
    <p:extLst>
      <p:ext uri="{BB962C8B-B14F-4D97-AF65-F5344CB8AC3E}">
        <p14:creationId xmlns:p14="http://schemas.microsoft.com/office/powerpoint/2010/main" val="367175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Shape 310"/>
          <p:cNvSpPr txBox="1">
            <a:spLocks noGrp="1"/>
          </p:cNvSpPr>
          <p:nvPr>
            <p:ph type="body" sz="half" idx="2"/>
          </p:nvPr>
        </p:nvSpPr>
        <p:spPr>
          <a:xfrm>
            <a:off x="5467533" y="800100"/>
            <a:ext cx="5779008" cy="525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Studies spanning 40 years show that Black children are up to four times more likely to be suspended than White students.</a:t>
            </a:r>
            <a:endParaRPr dirty="0"/>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(Bradshaw et al., 2010; Children’s Defense Fund, 1975; Milner, 2013; Skiba et al., 2011)</a:t>
            </a:r>
            <a:endParaRPr sz="1800" b="0" i="1"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1100"/>
              <a:buFont typeface="Arial"/>
              <a:buNone/>
            </a:pPr>
            <a:endParaRPr sz="1100" b="0" i="1" u="none" strike="noStrike" cap="none" dirty="0">
              <a:solidFill>
                <a:srgbClr val="000000"/>
              </a:solidFill>
              <a:latin typeface="Calibri"/>
              <a:ea typeface="Calibri"/>
              <a:cs typeface="Calibri"/>
              <a:sym typeface="Calibri"/>
            </a:endParaRPr>
          </a:p>
          <a:p>
            <a:pPr marL="228600" marR="0" lvl="0" indent="-25400" algn="l" rtl="0">
              <a:lnSpc>
                <a:spcPct val="90000"/>
              </a:lnSpc>
              <a:spcBef>
                <a:spcPts val="1000"/>
              </a:spcBef>
              <a:spcAft>
                <a:spcPts val="210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6" name="Picture 5" descr="shutterstock_104989730.jpg">
            <a:extLst>
              <a:ext uri="{FF2B5EF4-FFF2-40B4-BE49-F238E27FC236}">
                <a16:creationId xmlns:a16="http://schemas.microsoft.com/office/drawing/2014/main" id="{CD5A5E8D-9DAB-47A4-99E4-E28A133E50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06" t="15125" r="20041" b="11000"/>
          <a:stretch/>
        </p:blipFill>
        <p:spPr>
          <a:xfrm>
            <a:off x="567029" y="1621283"/>
            <a:ext cx="2946321" cy="3615434"/>
          </a:xfrm>
          <a:prstGeom prst="rect">
            <a:avLst/>
          </a:prstGeom>
        </p:spPr>
      </p:pic>
    </p:spTree>
    <p:extLst>
      <p:ext uri="{BB962C8B-B14F-4D97-AF65-F5344CB8AC3E}">
        <p14:creationId xmlns:p14="http://schemas.microsoft.com/office/powerpoint/2010/main" val="212431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A698-B02B-453E-A2D9-3568869DE545}"/>
              </a:ext>
            </a:extLst>
          </p:cNvPr>
          <p:cNvSpPr>
            <a:spLocks noGrp="1"/>
          </p:cNvSpPr>
          <p:nvPr>
            <p:ph type="title"/>
          </p:nvPr>
        </p:nvSpPr>
        <p:spPr/>
        <p:txBody>
          <a:bodyPr/>
          <a:lstStyle/>
          <a:p>
            <a:r>
              <a:rPr lang="en-US" b="1" dirty="0">
                <a:solidFill>
                  <a:schemeClr val="tx1"/>
                </a:solidFill>
                <a:latin typeface="+mn-lt"/>
              </a:rPr>
              <a:t>How does your state look?</a:t>
            </a:r>
          </a:p>
        </p:txBody>
      </p:sp>
      <p:sp>
        <p:nvSpPr>
          <p:cNvPr id="3" name="Content Placeholder 2">
            <a:extLst>
              <a:ext uri="{FF2B5EF4-FFF2-40B4-BE49-F238E27FC236}">
                <a16:creationId xmlns:a16="http://schemas.microsoft.com/office/drawing/2014/main" id="{91AFE202-581D-4FA4-AC26-30A0769785B3}"/>
              </a:ext>
            </a:extLst>
          </p:cNvPr>
          <p:cNvSpPr>
            <a:spLocks noGrp="1"/>
          </p:cNvSpPr>
          <p:nvPr>
            <p:ph idx="1"/>
          </p:nvPr>
        </p:nvSpPr>
        <p:spPr/>
        <p:txBody>
          <a:bodyPr>
            <a:normAutofit fontScale="92500" lnSpcReduction="20000"/>
          </a:bodyPr>
          <a:lstStyle/>
          <a:p>
            <a:pPr marL="514350" indent="-514350">
              <a:buFont typeface="+mj-lt"/>
              <a:buAutoNum type="arabicPeriod"/>
            </a:pPr>
            <a:r>
              <a:rPr lang="en-US" sz="2800" dirty="0"/>
              <a:t> </a:t>
            </a:r>
            <a:r>
              <a:rPr lang="en-US" sz="2800" dirty="0">
                <a:solidFill>
                  <a:schemeClr val="tx1"/>
                </a:solidFill>
              </a:rPr>
              <a:t>Go to this website: </a:t>
            </a:r>
            <a:r>
              <a:rPr lang="en-US" sz="2800" dirty="0">
                <a:solidFill>
                  <a:schemeClr val="tx1"/>
                </a:solidFill>
                <a:hlinkClick r:id="rId2"/>
              </a:rPr>
              <a:t>https://ocrdata.ed.gov/DataAnalysisTools/DataSetBuilder?Report=1</a:t>
            </a:r>
            <a:r>
              <a:rPr lang="en-US" sz="2800" dirty="0">
                <a:solidFill>
                  <a:schemeClr val="tx1"/>
                </a:solidFill>
              </a:rPr>
              <a:t>  </a:t>
            </a:r>
          </a:p>
          <a:p>
            <a:pPr marL="514350" indent="-514350">
              <a:buFont typeface="+mj-lt"/>
              <a:buAutoNum type="arabicPeriod"/>
            </a:pPr>
            <a:r>
              <a:rPr lang="en-US" sz="2800" dirty="0">
                <a:solidFill>
                  <a:schemeClr val="tx1"/>
                </a:solidFill>
              </a:rPr>
              <a:t>Work with a partner and compare your state data.</a:t>
            </a:r>
          </a:p>
          <a:p>
            <a:pPr marL="806958" lvl="1" indent="-514350">
              <a:buFont typeface="+mj-lt"/>
              <a:buAutoNum type="alphaLcPeriod"/>
            </a:pPr>
            <a:r>
              <a:rPr lang="en-US" sz="2600" dirty="0">
                <a:solidFill>
                  <a:schemeClr val="tx1"/>
                </a:solidFill>
              </a:rPr>
              <a:t>Select a data point</a:t>
            </a:r>
          </a:p>
          <a:p>
            <a:pPr marL="806958" lvl="1" indent="-514350">
              <a:buFont typeface="+mj-lt"/>
              <a:buAutoNum type="alphaLcPeriod"/>
            </a:pPr>
            <a:r>
              <a:rPr lang="en-US" sz="2600" dirty="0">
                <a:solidFill>
                  <a:schemeClr val="tx1"/>
                </a:solidFill>
              </a:rPr>
              <a:t>Add your states</a:t>
            </a:r>
          </a:p>
          <a:p>
            <a:pPr marL="514350" indent="-514350">
              <a:buFont typeface="+mj-lt"/>
              <a:buAutoNum type="arabicPeriod"/>
            </a:pPr>
            <a:r>
              <a:rPr lang="en-US" sz="3000" dirty="0">
                <a:solidFill>
                  <a:schemeClr val="tx1"/>
                </a:solidFill>
              </a:rPr>
              <a:t>Discuss: </a:t>
            </a:r>
          </a:p>
          <a:p>
            <a:pPr marL="806958" lvl="1" indent="-514350">
              <a:buFont typeface="+mj-lt"/>
              <a:buAutoNum type="alphaLcPeriod"/>
            </a:pPr>
            <a:r>
              <a:rPr lang="en-US" sz="2600" dirty="0">
                <a:solidFill>
                  <a:schemeClr val="tx1"/>
                </a:solidFill>
              </a:rPr>
              <a:t>Does this seem “accurate”?</a:t>
            </a:r>
          </a:p>
          <a:p>
            <a:pPr marL="806958" lvl="1" indent="-514350">
              <a:buFont typeface="+mj-lt"/>
              <a:buAutoNum type="alphaLcPeriod"/>
            </a:pPr>
            <a:r>
              <a:rPr lang="en-US" sz="2800" dirty="0">
                <a:solidFill>
                  <a:schemeClr val="tx1"/>
                </a:solidFill>
              </a:rPr>
              <a:t>What surprised you?</a:t>
            </a:r>
          </a:p>
          <a:p>
            <a:pPr marL="806958" lvl="1" indent="-514350">
              <a:buFont typeface="+mj-lt"/>
              <a:buAutoNum type="alphaLcPeriod"/>
            </a:pPr>
            <a:r>
              <a:rPr lang="en-US" sz="2800" dirty="0">
                <a:solidFill>
                  <a:schemeClr val="tx1"/>
                </a:solidFill>
              </a:rPr>
              <a:t>What might be missing?</a:t>
            </a:r>
          </a:p>
          <a:p>
            <a:pPr marL="806958" lvl="1" indent="-514350">
              <a:buFont typeface="+mj-lt"/>
              <a:buAutoNum type="alphaLcPeriod"/>
            </a:pPr>
            <a:r>
              <a:rPr lang="en-US" sz="2800" dirty="0">
                <a:solidFill>
                  <a:schemeClr val="tx1"/>
                </a:solidFill>
              </a:rPr>
              <a:t>How can you interpret this data?</a:t>
            </a:r>
          </a:p>
          <a:p>
            <a:pPr lvl="1">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46F59AA0-D78E-4D44-9854-1B9118752446}"/>
              </a:ext>
            </a:extLst>
          </p:cNvPr>
          <p:cNvSpPr txBox="1"/>
          <p:nvPr/>
        </p:nvSpPr>
        <p:spPr>
          <a:xfrm>
            <a:off x="9086126" y="6400800"/>
            <a:ext cx="5636871" cy="646331"/>
          </a:xfrm>
          <a:prstGeom prst="rect">
            <a:avLst/>
          </a:prstGeom>
          <a:noFill/>
        </p:spPr>
        <p:txBody>
          <a:bodyPr wrap="square" rtlCol="0">
            <a:spAutoFit/>
          </a:bodyPr>
          <a:lstStyle/>
          <a:p>
            <a:r>
              <a:rPr lang="en-US" dirty="0">
                <a:hlinkClick r:id="rId3"/>
              </a:rPr>
              <a:t>https://ocrdata.ed.gov/</a:t>
            </a:r>
            <a:endParaRPr lang="en-US" dirty="0"/>
          </a:p>
          <a:p>
            <a:endParaRPr lang="en-US" dirty="0"/>
          </a:p>
        </p:txBody>
      </p:sp>
    </p:spTree>
    <p:extLst>
      <p:ext uri="{BB962C8B-B14F-4D97-AF65-F5344CB8AC3E}">
        <p14:creationId xmlns:p14="http://schemas.microsoft.com/office/powerpoint/2010/main" val="420289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0B23-EAF4-4483-AEBE-E6C3ED217894}"/>
              </a:ext>
            </a:extLst>
          </p:cNvPr>
          <p:cNvSpPr>
            <a:spLocks noGrp="1"/>
          </p:cNvSpPr>
          <p:nvPr>
            <p:ph type="title"/>
          </p:nvPr>
        </p:nvSpPr>
        <p:spPr/>
        <p:txBody>
          <a:bodyPr/>
          <a:lstStyle/>
          <a:p>
            <a:r>
              <a:rPr lang="en-US" b="1" dirty="0">
                <a:solidFill>
                  <a:schemeClr val="tx1"/>
                </a:solidFill>
                <a:latin typeface="+mn-lt"/>
              </a:rPr>
              <a:t>Why Does it Matter?</a:t>
            </a:r>
          </a:p>
        </p:txBody>
      </p:sp>
      <p:pic>
        <p:nvPicPr>
          <p:cNvPr id="4" name="Online Media 3">
            <a:hlinkClick r:id="" action="ppaction://media"/>
            <a:extLst>
              <a:ext uri="{FF2B5EF4-FFF2-40B4-BE49-F238E27FC236}">
                <a16:creationId xmlns:a16="http://schemas.microsoft.com/office/drawing/2014/main" id="{157BDD89-CFB7-4981-8DC8-F9275F1C8B42}"/>
              </a:ext>
            </a:extLst>
          </p:cNvPr>
          <p:cNvPicPr>
            <a:picLocks noGrp="1" noRot="1" noChangeAspect="1"/>
          </p:cNvPicPr>
          <p:nvPr>
            <p:ph idx="1"/>
            <a:videoFile r:link="rId1"/>
          </p:nvPr>
        </p:nvPicPr>
        <p:blipFill>
          <a:blip r:embed="rId3"/>
          <a:stretch>
            <a:fillRect/>
          </a:stretch>
        </p:blipFill>
        <p:spPr>
          <a:xfrm>
            <a:off x="2356701" y="1911698"/>
            <a:ext cx="7692272" cy="4326903"/>
          </a:xfrm>
          <a:prstGeom prst="rect">
            <a:avLst/>
          </a:prstGeom>
        </p:spPr>
      </p:pic>
    </p:spTree>
    <p:extLst>
      <p:ext uri="{BB962C8B-B14F-4D97-AF65-F5344CB8AC3E}">
        <p14:creationId xmlns:p14="http://schemas.microsoft.com/office/powerpoint/2010/main" val="27598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Calibri"/>
              <a:buNone/>
            </a:pPr>
            <a:r>
              <a:rPr lang="en-US" sz="4800" b="1" i="0" u="none" strike="noStrike" cap="none" dirty="0">
                <a:solidFill>
                  <a:schemeClr val="dk1"/>
                </a:solidFill>
                <a:latin typeface="Calibri"/>
                <a:ea typeface="Calibri"/>
                <a:cs typeface="Calibri"/>
                <a:sym typeface="Calibri"/>
              </a:rPr>
              <a:t>“Cradle to Prison Pipeline”</a:t>
            </a:r>
            <a:endParaRPr sz="4800" b="1" i="0" u="none" strike="noStrike" cap="none" dirty="0">
              <a:solidFill>
                <a:schemeClr val="dk1"/>
              </a:solidFill>
              <a:latin typeface="Calibri"/>
              <a:ea typeface="Calibri"/>
              <a:cs typeface="Calibri"/>
              <a:sym typeface="Calibri"/>
            </a:endParaRPr>
          </a:p>
        </p:txBody>
      </p:sp>
      <p:sp>
        <p:nvSpPr>
          <p:cNvPr id="366" name="Shape 366"/>
          <p:cNvSpPr txBox="1">
            <a:spLocks noGrp="1"/>
          </p:cNvSpPr>
          <p:nvPr>
            <p:ph idx="1"/>
          </p:nvPr>
        </p:nvSpPr>
        <p:spPr>
          <a:xfrm>
            <a:off x="838200" y="1947672"/>
            <a:ext cx="10515600" cy="4229291"/>
          </a:xfrm>
          <a:prstGeom prst="rect">
            <a:avLst/>
          </a:prstGeom>
          <a:noFill/>
          <a:ln>
            <a:noFill/>
          </a:ln>
        </p:spPr>
        <p:txBody>
          <a:bodyPr spcFirstLastPara="1" wrap="square" lIns="91425" tIns="45700" rIns="91425" bIns="45700" anchor="t" anchorCtr="0">
            <a:noAutofit/>
          </a:bodyPr>
          <a:lstStyle/>
          <a:p>
            <a:pPr marL="284163" marR="0" lvl="0" indent="-284163"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Preschool-to-prison pipeline was coined to describe the disproportionate number of young Black children who are suspended or expelled from early learning environments</a:t>
            </a:r>
            <a:endParaRPr dirty="0"/>
          </a:p>
          <a:p>
            <a:pPr marL="284163" marR="0" lvl="0" indent="-284163"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Exclusionary practices: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Result in interrupted education</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Increase the likelihood that Black children experience repeated suspensions and expulsions both in early childhood and beyond</a:t>
            </a:r>
            <a:endParaRPr dirty="0"/>
          </a:p>
          <a:p>
            <a:pPr marL="685800" marR="0" lvl="1" indent="-228600" algn="l" rtl="0">
              <a:lnSpc>
                <a:spcPct val="90000"/>
              </a:lnSpc>
              <a:spcBef>
                <a:spcPts val="500"/>
              </a:spcBef>
              <a:spcAft>
                <a:spcPts val="210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Are related to later academic achievement and school dropout rates </a:t>
            </a:r>
            <a:endParaRPr dirty="0"/>
          </a:p>
        </p:txBody>
      </p:sp>
      <p:sp>
        <p:nvSpPr>
          <p:cNvPr id="2" name="Footer Placeholder 1">
            <a:extLst>
              <a:ext uri="{FF2B5EF4-FFF2-40B4-BE49-F238E27FC236}">
                <a16:creationId xmlns:a16="http://schemas.microsoft.com/office/drawing/2014/main" id="{26D5CBEA-B2B3-4748-ADCE-247A95404015}"/>
              </a:ext>
            </a:extLst>
          </p:cNvPr>
          <p:cNvSpPr>
            <a:spLocks noGrp="1"/>
          </p:cNvSpPr>
          <p:nvPr>
            <p:ph type="ftr" sz="quarter" idx="11"/>
          </p:nvPr>
        </p:nvSpPr>
        <p:spPr/>
        <p:txBody>
          <a:bodyPr/>
          <a:lstStyle/>
          <a:p>
            <a:r>
              <a:rPr lang="en-US"/>
              <a:t>(Edelman, 2009)</a:t>
            </a:r>
            <a:endParaRPr lang="en-US" dirty="0"/>
          </a:p>
        </p:txBody>
      </p:sp>
    </p:spTree>
    <p:extLst>
      <p:ext uri="{BB962C8B-B14F-4D97-AF65-F5344CB8AC3E}">
        <p14:creationId xmlns:p14="http://schemas.microsoft.com/office/powerpoint/2010/main" val="201177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nfographic describes why it is important to disrupt the preschool to prison pipeline. It discusses that the lack of processes and policies for suspensions and expulsions in early care environments and the stressed provider or teacher with implicit biases that thinks the child is misbehaving too much or doesn't know how to manage a child's behavior leads to the child being suspended or expelled, which deprives the child of valuable learning and educational experiences and sets the child on a negative trajectory. It also discusses that school's zero tolerance policies mean this child is more likely to be arrested and suspended for minor offenses in K-12 education, and that they are more likely to experience later academic failure, ultimately  leading to a higher likelihood of incarceration. ">
            <a:extLst>
              <a:ext uri="{FF2B5EF4-FFF2-40B4-BE49-F238E27FC236}">
                <a16:creationId xmlns:a16="http://schemas.microsoft.com/office/drawing/2014/main" id="{CFF48DB6-1DA9-467B-A51A-88E0417FE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567" y="116731"/>
            <a:ext cx="7874865" cy="6152238"/>
          </a:xfrm>
          <a:prstGeom prst="rect">
            <a:avLst/>
          </a:prstGeom>
        </p:spPr>
      </p:pic>
    </p:spTree>
    <p:extLst>
      <p:ext uri="{BB962C8B-B14F-4D97-AF65-F5344CB8AC3E}">
        <p14:creationId xmlns:p14="http://schemas.microsoft.com/office/powerpoint/2010/main" val="368124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2D6B-C1C6-42E0-9AE7-8B245F670B35}"/>
              </a:ext>
            </a:extLst>
          </p:cNvPr>
          <p:cNvSpPr txBox="1">
            <a:spLocks/>
          </p:cNvSpPr>
          <p:nvPr/>
        </p:nvSpPr>
        <p:spPr>
          <a:xfrm>
            <a:off x="1474352" y="2703621"/>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b="1" dirty="0">
                <a:solidFill>
                  <a:schemeClr val="tx1"/>
                </a:solidFill>
                <a:latin typeface="+mn-lt"/>
              </a:rPr>
              <a:t>What Data Are We Missing?</a:t>
            </a:r>
          </a:p>
        </p:txBody>
      </p:sp>
    </p:spTree>
    <p:extLst>
      <p:ext uri="{BB962C8B-B14F-4D97-AF65-F5344CB8AC3E}">
        <p14:creationId xmlns:p14="http://schemas.microsoft.com/office/powerpoint/2010/main" val="44663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2C02-7B1D-49C6-BD15-E865C5792D5C}"/>
              </a:ext>
            </a:extLst>
          </p:cNvPr>
          <p:cNvSpPr>
            <a:spLocks noGrp="1"/>
          </p:cNvSpPr>
          <p:nvPr>
            <p:ph type="title"/>
          </p:nvPr>
        </p:nvSpPr>
        <p:spPr/>
        <p:txBody>
          <a:bodyPr/>
          <a:lstStyle/>
          <a:p>
            <a:r>
              <a:rPr lang="en-US" b="1" dirty="0">
                <a:solidFill>
                  <a:schemeClr val="tx1"/>
                </a:solidFill>
                <a:latin typeface="+mn-lt"/>
              </a:rPr>
              <a:t>One Key Strategy (Among Many): </a:t>
            </a:r>
          </a:p>
        </p:txBody>
      </p:sp>
      <p:sp>
        <p:nvSpPr>
          <p:cNvPr id="3" name="Content Placeholder 2">
            <a:extLst>
              <a:ext uri="{FF2B5EF4-FFF2-40B4-BE49-F238E27FC236}">
                <a16:creationId xmlns:a16="http://schemas.microsoft.com/office/drawing/2014/main" id="{68DC5B3F-2A7F-4F8F-A49A-E8F0C93ED845}"/>
              </a:ext>
            </a:extLst>
          </p:cNvPr>
          <p:cNvSpPr>
            <a:spLocks noGrp="1"/>
          </p:cNvSpPr>
          <p:nvPr>
            <p:ph idx="1"/>
          </p:nvPr>
        </p:nvSpPr>
        <p:spPr>
          <a:xfrm>
            <a:off x="1168923" y="1845733"/>
            <a:ext cx="10133815" cy="4140288"/>
          </a:xfrm>
        </p:spPr>
        <p:txBody>
          <a:bodyPr>
            <a:normAutofit/>
          </a:bodyPr>
          <a:lstStyle/>
          <a:p>
            <a:pPr>
              <a:buFont typeface="Arial" panose="020B0604020202020204" pitchFamily="34" charset="0"/>
              <a:buChar char="•"/>
            </a:pPr>
            <a:r>
              <a:rPr lang="en-US" sz="2200" dirty="0"/>
              <a:t> </a:t>
            </a:r>
            <a:r>
              <a:rPr lang="en-US" sz="2800" dirty="0">
                <a:solidFill>
                  <a:schemeClr val="tx1"/>
                </a:solidFill>
              </a:rPr>
              <a:t>Set goals for Improvement and Analyze Data to Assess Progress: </a:t>
            </a:r>
          </a:p>
          <a:p>
            <a:pPr>
              <a:buFont typeface="Arial" panose="020B0604020202020204" pitchFamily="34" charset="0"/>
              <a:buChar char="•"/>
            </a:pPr>
            <a:r>
              <a:rPr lang="en-US" sz="2800" dirty="0">
                <a:solidFill>
                  <a:schemeClr val="tx1"/>
                </a:solidFill>
              </a:rPr>
              <a:t>Important that all programs:</a:t>
            </a:r>
          </a:p>
          <a:p>
            <a:pPr lvl="1">
              <a:buFont typeface="Arial" panose="020B0604020202020204" pitchFamily="34" charset="0"/>
              <a:buChar char="•"/>
            </a:pPr>
            <a:r>
              <a:rPr lang="en-US" sz="2600" dirty="0">
                <a:solidFill>
                  <a:schemeClr val="tx1"/>
                </a:solidFill>
              </a:rPr>
              <a:t> set their own goals, </a:t>
            </a:r>
          </a:p>
          <a:p>
            <a:pPr lvl="1">
              <a:buFont typeface="Arial" panose="020B0604020202020204" pitchFamily="34" charset="0"/>
              <a:buChar char="•"/>
            </a:pPr>
            <a:r>
              <a:rPr lang="en-US" sz="2600" dirty="0">
                <a:solidFill>
                  <a:schemeClr val="tx1"/>
                </a:solidFill>
              </a:rPr>
              <a:t>monitor their data to assess progress, and </a:t>
            </a:r>
          </a:p>
          <a:p>
            <a:pPr lvl="1">
              <a:buFont typeface="Arial" panose="020B0604020202020204" pitchFamily="34" charset="0"/>
              <a:buChar char="•"/>
            </a:pPr>
            <a:r>
              <a:rPr lang="en-US" sz="2600" dirty="0">
                <a:solidFill>
                  <a:schemeClr val="tx1"/>
                </a:solidFill>
              </a:rPr>
              <a:t>modify their practices and investments, as needed, to reach their goals. </a:t>
            </a:r>
          </a:p>
          <a:p>
            <a:pPr>
              <a:buFont typeface="Arial" panose="020B0604020202020204" pitchFamily="34" charset="0"/>
              <a:buChar char="•"/>
            </a:pPr>
            <a:r>
              <a:rPr lang="en-US" sz="2800" dirty="0">
                <a:solidFill>
                  <a:schemeClr val="tx1"/>
                </a:solidFill>
              </a:rPr>
              <a:t>Several types of data can be useful in assessing progress depending on the specific goal. </a:t>
            </a:r>
          </a:p>
        </p:txBody>
      </p:sp>
      <p:sp>
        <p:nvSpPr>
          <p:cNvPr id="4" name="Footer Placeholder 3">
            <a:extLst>
              <a:ext uri="{FF2B5EF4-FFF2-40B4-BE49-F238E27FC236}">
                <a16:creationId xmlns:a16="http://schemas.microsoft.com/office/drawing/2014/main" id="{06C2994E-F73B-482D-876F-8EFBF2264CB7}"/>
              </a:ext>
            </a:extLst>
          </p:cNvPr>
          <p:cNvSpPr>
            <a:spLocks noGrp="1"/>
          </p:cNvSpPr>
          <p:nvPr>
            <p:ph type="ftr" sz="quarter" idx="11"/>
          </p:nvPr>
        </p:nvSpPr>
        <p:spPr/>
        <p:txBody>
          <a:bodyPr/>
          <a:lstStyle/>
          <a:p>
            <a:r>
              <a:rPr lang="en-US" dirty="0"/>
              <a:t>https://www2.ed.gov/policy/gen/guid/school-discipline/policy-statement-ece-expulsions-suspensions.pdf</a:t>
            </a:r>
          </a:p>
        </p:txBody>
      </p:sp>
    </p:spTree>
    <p:extLst>
      <p:ext uri="{BB962C8B-B14F-4D97-AF65-F5344CB8AC3E}">
        <p14:creationId xmlns:p14="http://schemas.microsoft.com/office/powerpoint/2010/main" val="219084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52002"/>
          </a:xfrm>
        </p:spPr>
        <p:txBody>
          <a:bodyPr/>
          <a:lstStyle/>
          <a:p>
            <a:r>
              <a:rPr lang="en-US" b="1" dirty="0">
                <a:solidFill>
                  <a:schemeClr val="tx1"/>
                </a:solidFill>
                <a:latin typeface="+mn-lt"/>
              </a:rPr>
              <a:t>Examples of Useful Data to Collect</a:t>
            </a:r>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sz="2800" b="1" i="1" dirty="0">
                <a:solidFill>
                  <a:schemeClr val="tx1"/>
                </a:solidFill>
              </a:rPr>
              <a:t>Percentage of: </a:t>
            </a:r>
          </a:p>
          <a:p>
            <a:pPr lvl="2">
              <a:buFont typeface="Arial" panose="020B0604020202020204" pitchFamily="34" charset="0"/>
              <a:buChar char="•"/>
            </a:pPr>
            <a:r>
              <a:rPr lang="en-US" sz="2400" dirty="0">
                <a:solidFill>
                  <a:schemeClr val="tx1"/>
                </a:solidFill>
              </a:rPr>
              <a:t>teachers with regular access to a behavioral or mental health consultant;</a:t>
            </a:r>
          </a:p>
          <a:p>
            <a:pPr lvl="2">
              <a:buFont typeface="Arial" panose="020B0604020202020204" pitchFamily="34" charset="0"/>
              <a:buChar char="•"/>
            </a:pPr>
            <a:r>
              <a:rPr lang="en-US" sz="2400" dirty="0">
                <a:solidFill>
                  <a:schemeClr val="tx1"/>
                </a:solidFill>
              </a:rPr>
              <a:t>children who receive developmental and behavioral screenings on regular schedules; and </a:t>
            </a:r>
          </a:p>
          <a:p>
            <a:pPr lvl="2">
              <a:buFont typeface="Arial" panose="020B0604020202020204" pitchFamily="34" charset="0"/>
              <a:buChar char="•"/>
            </a:pPr>
            <a:r>
              <a:rPr lang="en-US" sz="2400" dirty="0">
                <a:solidFill>
                  <a:schemeClr val="tx1"/>
                </a:solidFill>
              </a:rPr>
              <a:t>children with challenging behaviors who have received a comprehensive evaluation for services under Part B or Part C.</a:t>
            </a:r>
          </a:p>
          <a:p>
            <a:pPr lvl="1">
              <a:buFont typeface="Arial" panose="020B0604020202020204" pitchFamily="34" charset="0"/>
              <a:buChar char="•"/>
            </a:pPr>
            <a:r>
              <a:rPr lang="en-US" sz="2800" b="1" i="1" dirty="0">
                <a:solidFill>
                  <a:schemeClr val="tx1"/>
                </a:solidFill>
              </a:rPr>
              <a:t>Number of: </a:t>
            </a:r>
          </a:p>
          <a:p>
            <a:pPr lvl="2">
              <a:buFont typeface="Arial" panose="020B0604020202020204" pitchFamily="34" charset="0"/>
              <a:buChar char="•"/>
            </a:pPr>
            <a:r>
              <a:rPr lang="en-US" sz="2400" dirty="0">
                <a:solidFill>
                  <a:schemeClr val="tx1"/>
                </a:solidFill>
              </a:rPr>
              <a:t>behavior incidence reports, broken down by child and setting characteristics;</a:t>
            </a:r>
          </a:p>
          <a:p>
            <a:pPr lvl="2">
              <a:buFont typeface="Arial" panose="020B0604020202020204" pitchFamily="34" charset="0"/>
              <a:buChar char="•"/>
            </a:pPr>
            <a:r>
              <a:rPr lang="en-US" sz="2400" dirty="0">
                <a:solidFill>
                  <a:schemeClr val="tx1"/>
                </a:solidFill>
              </a:rPr>
              <a:t>suspension and expulsions broken down by race, gender, and disability; and</a:t>
            </a:r>
          </a:p>
          <a:p>
            <a:pPr lvl="2">
              <a:buFont typeface="Arial" panose="020B0604020202020204" pitchFamily="34" charset="0"/>
              <a:buChar char="•"/>
            </a:pPr>
            <a:r>
              <a:rPr lang="en-US" sz="2400" dirty="0">
                <a:solidFill>
                  <a:schemeClr val="tx1"/>
                </a:solidFill>
              </a:rPr>
              <a:t>suspensions and expulsion broken down by teacher/provider, class/group size, teacher-child ratio, and length of day.</a:t>
            </a:r>
          </a:p>
          <a:p>
            <a:endParaRPr lang="en-US" dirty="0"/>
          </a:p>
        </p:txBody>
      </p:sp>
    </p:spTree>
    <p:extLst>
      <p:ext uri="{BB962C8B-B14F-4D97-AF65-F5344CB8AC3E}">
        <p14:creationId xmlns:p14="http://schemas.microsoft.com/office/powerpoint/2010/main" val="393457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mn-lt"/>
              </a:rPr>
              <a:t>Goals of this Session:</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rPr>
              <a:t>After taking part in this session, participants will:</a:t>
            </a:r>
          </a:p>
          <a:p>
            <a:pPr marL="514350" indent="-514350">
              <a:buFont typeface="+mj-lt"/>
              <a:buAutoNum type="arabicPeriod"/>
            </a:pPr>
            <a:r>
              <a:rPr lang="en-US" sz="2800" dirty="0">
                <a:solidFill>
                  <a:schemeClr val="tx1"/>
                </a:solidFill>
              </a:rPr>
              <a:t>have an increased understanding of suspension/expulsion in early childhood settings and the importance of collecting data; </a:t>
            </a:r>
          </a:p>
          <a:p>
            <a:pPr marL="514350" indent="-514350">
              <a:buFont typeface="+mj-lt"/>
              <a:buAutoNum type="arabicPeriod"/>
            </a:pPr>
            <a:r>
              <a:rPr lang="en-US" sz="2800" dirty="0">
                <a:solidFill>
                  <a:schemeClr val="tx1"/>
                </a:solidFill>
              </a:rPr>
              <a:t>have an introduction to the Behavior Incident Report ; and </a:t>
            </a:r>
          </a:p>
          <a:p>
            <a:pPr marL="514350" indent="-514350">
              <a:buFont typeface="+mj-lt"/>
              <a:buAutoNum type="arabicPeriod"/>
            </a:pPr>
            <a:r>
              <a:rPr lang="en-US" sz="2800" dirty="0">
                <a:solidFill>
                  <a:schemeClr val="tx1"/>
                </a:solidFill>
              </a:rPr>
              <a:t>discuss challenges, barriers, and solutions to collecting data.</a:t>
            </a:r>
          </a:p>
        </p:txBody>
      </p:sp>
    </p:spTree>
    <p:extLst>
      <p:ext uri="{BB962C8B-B14F-4D97-AF65-F5344CB8AC3E}">
        <p14:creationId xmlns:p14="http://schemas.microsoft.com/office/powerpoint/2010/main" val="160493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mn-lt"/>
              </a:rPr>
              <a:t>Key Concepts for Data-Based Decision-Making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Identify your questions</a:t>
            </a:r>
          </a:p>
          <a:p>
            <a:pPr>
              <a:buFont typeface="Arial" panose="020B0604020202020204" pitchFamily="34" charset="0"/>
              <a:buChar char="•"/>
            </a:pPr>
            <a:r>
              <a:rPr lang="en-US" sz="2800" dirty="0">
                <a:solidFill>
                  <a:schemeClr val="tx1"/>
                </a:solidFill>
              </a:rPr>
              <a:t>Identify a process for looking at data and making interpretations</a:t>
            </a:r>
          </a:p>
          <a:p>
            <a:pPr>
              <a:buFont typeface="Arial" panose="020B0604020202020204" pitchFamily="34" charset="0"/>
              <a:buChar char="•"/>
            </a:pPr>
            <a:r>
              <a:rPr lang="en-US" sz="2800" dirty="0">
                <a:solidFill>
                  <a:schemeClr val="tx1"/>
                </a:solidFill>
              </a:rPr>
              <a:t>Identify the data sources or data needed to answer your questions</a:t>
            </a:r>
          </a:p>
        </p:txBody>
      </p:sp>
      <p:sp>
        <p:nvSpPr>
          <p:cNvPr id="4" name="Footer Placeholder 3">
            <a:extLst>
              <a:ext uri="{FF2B5EF4-FFF2-40B4-BE49-F238E27FC236}">
                <a16:creationId xmlns:a16="http://schemas.microsoft.com/office/drawing/2014/main" id="{BAD77EFB-9A07-4536-AFFC-0B63F9A31C25}"/>
              </a:ext>
            </a:extLst>
          </p:cNvPr>
          <p:cNvSpPr>
            <a:spLocks noGrp="1"/>
          </p:cNvSpPr>
          <p:nvPr>
            <p:ph type="ftr" sz="quarter" idx="11"/>
          </p:nvPr>
        </p:nvSpPr>
        <p:spPr>
          <a:xfrm>
            <a:off x="3686185" y="6459785"/>
            <a:ext cx="4822804" cy="365125"/>
          </a:xfrm>
        </p:spPr>
        <p:txBody>
          <a:bodyPr/>
          <a:lstStyle/>
          <a:p>
            <a:r>
              <a:rPr lang="en-US" dirty="0"/>
              <a:t>Borrowed from a presentation by Vinh &amp; Schachner at NTI, 2017</a:t>
            </a:r>
          </a:p>
        </p:txBody>
      </p:sp>
    </p:spTree>
    <p:extLst>
      <p:ext uri="{BB962C8B-B14F-4D97-AF65-F5344CB8AC3E}">
        <p14:creationId xmlns:p14="http://schemas.microsoft.com/office/powerpoint/2010/main" val="155405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AF25-337C-40F7-868D-75D488FDD266}"/>
              </a:ext>
            </a:extLst>
          </p:cNvPr>
          <p:cNvSpPr txBox="1">
            <a:spLocks/>
          </p:cNvSpPr>
          <p:nvPr/>
        </p:nvSpPr>
        <p:spPr>
          <a:xfrm>
            <a:off x="1172694" y="4939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latin typeface="+mn-lt"/>
              </a:rPr>
              <a:t>What are your data sources? What do you currently collect?</a:t>
            </a:r>
          </a:p>
        </p:txBody>
      </p:sp>
      <p:pic>
        <p:nvPicPr>
          <p:cNvPr id="3" name="Picture 2" descr="Comic that states &quot;after closer investigation, it's become clear that we need to enter more than one value.&quot; ">
            <a:extLst>
              <a:ext uri="{FF2B5EF4-FFF2-40B4-BE49-F238E27FC236}">
                <a16:creationId xmlns:a16="http://schemas.microsoft.com/office/drawing/2014/main" id="{4F60E56D-E949-43FE-AFA7-5AEF42282A7E}"/>
              </a:ext>
            </a:extLst>
          </p:cNvPr>
          <p:cNvPicPr>
            <a:picLocks noChangeAspect="1"/>
          </p:cNvPicPr>
          <p:nvPr/>
        </p:nvPicPr>
        <p:blipFill>
          <a:blip r:embed="rId2"/>
          <a:stretch>
            <a:fillRect/>
          </a:stretch>
        </p:blipFill>
        <p:spPr>
          <a:xfrm>
            <a:off x="3249021" y="2152794"/>
            <a:ext cx="5693957" cy="3904427"/>
          </a:xfrm>
          <a:prstGeom prst="rect">
            <a:avLst/>
          </a:prstGeom>
        </p:spPr>
      </p:pic>
    </p:spTree>
    <p:extLst>
      <p:ext uri="{BB962C8B-B14F-4D97-AF65-F5344CB8AC3E}">
        <p14:creationId xmlns:p14="http://schemas.microsoft.com/office/powerpoint/2010/main" val="83621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1"/>
            <a:ext cx="7886700" cy="777871"/>
          </a:xfrm>
        </p:spPr>
        <p:txBody>
          <a:bodyPr/>
          <a:lstStyle/>
          <a:p>
            <a:r>
              <a:rPr lang="en-US" dirty="0"/>
              <a:t>What is the BIRS 2.0?</a:t>
            </a:r>
          </a:p>
        </p:txBody>
      </p:sp>
      <p:sp>
        <p:nvSpPr>
          <p:cNvPr id="3" name="Content Placeholder 2"/>
          <p:cNvSpPr>
            <a:spLocks noGrp="1"/>
          </p:cNvSpPr>
          <p:nvPr>
            <p:ph idx="1"/>
          </p:nvPr>
        </p:nvSpPr>
        <p:spPr>
          <a:xfrm>
            <a:off x="2152650" y="1219201"/>
            <a:ext cx="7886700" cy="4713923"/>
          </a:xfrm>
        </p:spPr>
        <p:txBody>
          <a:bodyPr>
            <a:normAutofit lnSpcReduction="10000"/>
          </a:bodyPr>
          <a:lstStyle/>
          <a:p>
            <a:pPr>
              <a:defRPr/>
            </a:pPr>
            <a:r>
              <a:rPr lang="en-US" dirty="0"/>
              <a:t>The Behavior Incident Report System (BIRS) collects and analyzes behavior incidents in early childhood settings – similar to tracking of Office Discipline Referrals</a:t>
            </a:r>
          </a:p>
          <a:p>
            <a:pPr>
              <a:defRPr/>
            </a:pPr>
            <a:r>
              <a:rPr lang="en-US" dirty="0"/>
              <a:t>Initially developed in 2010 (TACSEI); revised by the Pyramid Equity Project</a:t>
            </a:r>
          </a:p>
          <a:p>
            <a:r>
              <a:rPr lang="en-US" dirty="0"/>
              <a:t>NCPMI BIRS Materials</a:t>
            </a:r>
          </a:p>
          <a:p>
            <a:pPr lvl="1"/>
            <a:r>
              <a:rPr lang="en-US" dirty="0"/>
              <a:t>Excel spreadsheet (requires MS Excel 2010 or newer)</a:t>
            </a:r>
          </a:p>
          <a:p>
            <a:pPr lvl="1"/>
            <a:r>
              <a:rPr lang="en-US" dirty="0"/>
              <a:t>Data entry guide</a:t>
            </a:r>
          </a:p>
          <a:p>
            <a:pPr lvl="1"/>
            <a:r>
              <a:rPr lang="en-US" dirty="0"/>
              <a:t>On-line teacher training</a:t>
            </a:r>
          </a:p>
          <a:p>
            <a:pPr lvl="1"/>
            <a:r>
              <a:rPr lang="en-US" dirty="0"/>
              <a:t>Will be available on </a:t>
            </a:r>
            <a:r>
              <a:rPr lang="en-US" dirty="0">
                <a:hlinkClick r:id="rId2"/>
              </a:rPr>
              <a:t>www.challengingbehavior.org</a:t>
            </a:r>
            <a:r>
              <a:rPr lang="en-US" dirty="0"/>
              <a:t>, October 2018</a:t>
            </a:r>
          </a:p>
          <a:p>
            <a:endParaRPr lang="en-US" dirty="0"/>
          </a:p>
        </p:txBody>
      </p:sp>
    </p:spTree>
    <p:extLst>
      <p:ext uri="{BB962C8B-B14F-4D97-AF65-F5344CB8AC3E}">
        <p14:creationId xmlns:p14="http://schemas.microsoft.com/office/powerpoint/2010/main" val="98481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863366" y="427038"/>
            <a:ext cx="8568965" cy="1173162"/>
          </a:xfrm>
        </p:spPr>
        <p:txBody>
          <a:bodyPr rtlCol="0">
            <a:noAutofit/>
          </a:bodyPr>
          <a:lstStyle/>
          <a:p>
            <a:pPr>
              <a:defRPr/>
            </a:pPr>
            <a:r>
              <a:rPr lang="en-US" altLang="en-US" sz="4000" dirty="0">
                <a:cs typeface="Arial" pitchFamily="34" charset="0"/>
              </a:rPr>
              <a:t>Behavior Incident Report (BIR)</a:t>
            </a:r>
          </a:p>
        </p:txBody>
      </p:sp>
      <p:sp>
        <p:nvSpPr>
          <p:cNvPr id="303106" name="Rectangle 3"/>
          <p:cNvSpPr>
            <a:spLocks noGrp="1" noChangeArrowheads="1"/>
          </p:cNvSpPr>
          <p:nvPr>
            <p:ph idx="1"/>
          </p:nvPr>
        </p:nvSpPr>
        <p:spPr>
          <a:xfrm>
            <a:off x="1863365" y="1608352"/>
            <a:ext cx="8229600" cy="4525963"/>
          </a:xfrm>
        </p:spPr>
        <p:txBody>
          <a:bodyPr>
            <a:normAutofit/>
          </a:bodyPr>
          <a:lstStyle/>
          <a:p>
            <a:pPr eaLnBrk="1" hangingPunct="1"/>
            <a:r>
              <a:rPr lang="en-US" altLang="en-US" dirty="0">
                <a:ea typeface="ＭＳ Ｐゴシック" pitchFamily="34" charset="-128"/>
              </a:rPr>
              <a:t>Form for recording serious behavior incidents </a:t>
            </a:r>
            <a:r>
              <a:rPr lang="en-US" altLang="en-US" dirty="0">
                <a:solidFill>
                  <a:srgbClr val="000000"/>
                </a:solidFill>
                <a:ea typeface="ＭＳ Ｐゴシック" pitchFamily="34" charset="-128"/>
              </a:rPr>
              <a:t>and child demographics</a:t>
            </a:r>
          </a:p>
          <a:p>
            <a:pPr marL="0" indent="0">
              <a:buNone/>
            </a:pPr>
            <a:endParaRPr lang="en-US" altLang="en-US" dirty="0">
              <a:solidFill>
                <a:srgbClr val="000000"/>
              </a:solidFill>
              <a:ea typeface="ＭＳ Ｐゴシック" pitchFamily="34" charset="-128"/>
            </a:endParaRPr>
          </a:p>
          <a:p>
            <a:pPr eaLnBrk="1" hangingPunct="1"/>
            <a:r>
              <a:rPr lang="en-US" altLang="en-US" dirty="0">
                <a:ea typeface="ＭＳ Ｐゴシック" pitchFamily="34" charset="-128"/>
              </a:rPr>
              <a:t>Generate graphs that reviewed by the leadership team</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Analyze across children, across teachers, individual children, identify potential issues of disproportionality. </a:t>
            </a:r>
          </a:p>
        </p:txBody>
      </p:sp>
      <p:sp>
        <p:nvSpPr>
          <p:cNvPr id="2" name="TextBox 1"/>
          <p:cNvSpPr txBox="1"/>
          <p:nvPr/>
        </p:nvSpPr>
        <p:spPr>
          <a:xfrm>
            <a:off x="2358040" y="2457060"/>
            <a:ext cx="7579614"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i="1" dirty="0">
                <a:solidFill>
                  <a:srgbClr val="FFC000"/>
                </a:solidFill>
              </a:rPr>
              <a:t>Goal is to support the child, teacher, and consider actions needed for program improvement</a:t>
            </a:r>
          </a:p>
        </p:txBody>
      </p:sp>
    </p:spTree>
    <p:extLst>
      <p:ext uri="{BB962C8B-B14F-4D97-AF65-F5344CB8AC3E}">
        <p14:creationId xmlns:p14="http://schemas.microsoft.com/office/powerpoint/2010/main" val="5515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0749" y="114300"/>
            <a:ext cx="4297852" cy="6528498"/>
          </a:xfrm>
          <a:prstGeom prst="rect">
            <a:avLst/>
          </a:prstGeom>
          <a:ln>
            <a:noFill/>
          </a:ln>
          <a:effectLst>
            <a:glow rad="63500">
              <a:schemeClr val="accent6">
                <a:satMod val="175000"/>
                <a:alpha val="40000"/>
              </a:schemeClr>
            </a:glow>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52DA6AF4-69BE-48E9-9DB8-B810C320CF1F}"/>
              </a:ext>
            </a:extLst>
          </p:cNvPr>
          <p:cNvGrpSpPr/>
          <p:nvPr/>
        </p:nvGrpSpPr>
        <p:grpSpPr>
          <a:xfrm>
            <a:off x="4848225" y="561976"/>
            <a:ext cx="6724650" cy="4429484"/>
            <a:chOff x="5676900" y="676275"/>
            <a:chExt cx="6286500" cy="4172309"/>
          </a:xfrm>
        </p:grpSpPr>
        <p:sp>
          <p:nvSpPr>
            <p:cNvPr id="2" name="Speech Bubble: Oval 1">
              <a:extLst>
                <a:ext uri="{FF2B5EF4-FFF2-40B4-BE49-F238E27FC236}">
                  <a16:creationId xmlns:a16="http://schemas.microsoft.com/office/drawing/2014/main" id="{A4AA5EDE-EC8E-4C83-AD2B-4074EF187DC3}"/>
                </a:ext>
              </a:extLst>
            </p:cNvPr>
            <p:cNvSpPr/>
            <p:nvPr/>
          </p:nvSpPr>
          <p:spPr>
            <a:xfrm>
              <a:off x="5676900" y="676275"/>
              <a:ext cx="6286500" cy="4172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EB7361-085B-46A6-B09B-9E23F66A01F4}"/>
                </a:ext>
              </a:extLst>
            </p:cNvPr>
            <p:cNvSpPr txBox="1"/>
            <p:nvPr/>
          </p:nvSpPr>
          <p:spPr>
            <a:xfrm>
              <a:off x="6934200" y="1194139"/>
              <a:ext cx="4333875" cy="2870080"/>
            </a:xfrm>
            <a:prstGeom prst="rect">
              <a:avLst/>
            </a:prstGeom>
            <a:noFill/>
          </p:spPr>
          <p:txBody>
            <a:bodyPr wrap="square" rtlCol="0">
              <a:spAutoFit/>
            </a:bodyPr>
            <a:lstStyle/>
            <a:p>
              <a:r>
                <a:rPr lang="en-US" sz="2400" dirty="0">
                  <a:solidFill>
                    <a:schemeClr val="bg1"/>
                  </a:solidFill>
                </a:rPr>
                <a:t>Out of School Suspension = Sent home for remainder of day, sent home for 1 or more days</a:t>
              </a:r>
            </a:p>
            <a:p>
              <a:endParaRPr lang="en-US" sz="2400" dirty="0">
                <a:solidFill>
                  <a:schemeClr val="bg1"/>
                </a:solidFill>
              </a:endParaRPr>
            </a:p>
            <a:p>
              <a:r>
                <a:rPr lang="en-US" sz="2400" dirty="0">
                  <a:solidFill>
                    <a:schemeClr val="bg1"/>
                  </a:solidFill>
                </a:rPr>
                <a:t>In School Suspension = time in different classroom</a:t>
              </a:r>
            </a:p>
            <a:p>
              <a:endParaRPr lang="en-US" sz="2400" dirty="0">
                <a:solidFill>
                  <a:schemeClr val="bg1"/>
                </a:solidFill>
              </a:endParaRPr>
            </a:p>
            <a:p>
              <a:r>
                <a:rPr lang="en-US" sz="2400" dirty="0">
                  <a:solidFill>
                    <a:schemeClr val="bg1"/>
                  </a:solidFill>
                </a:rPr>
                <a:t>Expulsion = Dismissal from program</a:t>
              </a:r>
            </a:p>
          </p:txBody>
        </p:sp>
      </p:grpSp>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180506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a:xfrm>
            <a:off x="1981200" y="274638"/>
            <a:ext cx="8229600" cy="1173162"/>
          </a:xfrm>
        </p:spPr>
        <p:txBody>
          <a:bodyPr>
            <a:normAutofit/>
          </a:bodyPr>
          <a:lstStyle/>
          <a:p>
            <a:pPr eaLnBrk="1" hangingPunct="1"/>
            <a:r>
              <a:rPr lang="en-US" altLang="en-US" sz="4000" dirty="0">
                <a:cs typeface="Arial" pitchFamily="34" charset="0"/>
              </a:rPr>
              <a:t>Tracking Behavior Incidents</a:t>
            </a:r>
          </a:p>
        </p:txBody>
      </p:sp>
      <p:sp>
        <p:nvSpPr>
          <p:cNvPr id="305154" name="Content Placeholder 3"/>
          <p:cNvSpPr>
            <a:spLocks noGrp="1"/>
          </p:cNvSpPr>
          <p:nvPr>
            <p:ph idx="1"/>
          </p:nvPr>
        </p:nvSpPr>
        <p:spPr>
          <a:xfrm>
            <a:off x="1981200" y="1295401"/>
            <a:ext cx="3733800" cy="4678363"/>
          </a:xfrm>
        </p:spPr>
        <p:txBody>
          <a:bodyPr>
            <a:normAutofit/>
          </a:bodyPr>
          <a:lstStyle/>
          <a:p>
            <a:pPr eaLnBrk="1" hangingPunct="1"/>
            <a:r>
              <a:rPr lang="en-US" altLang="en-US" dirty="0">
                <a:ea typeface="ＭＳ Ｐゴシック" pitchFamily="34" charset="-128"/>
              </a:rPr>
              <a:t>Behaviors</a:t>
            </a:r>
          </a:p>
          <a:p>
            <a:pPr lvl="1" eaLnBrk="1" hangingPunct="1"/>
            <a:r>
              <a:rPr lang="en-US" altLang="en-US" dirty="0"/>
              <a:t>Physical aggression, Tantrums, Inconsolable crying, non-compliance, etc.</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Activities</a:t>
            </a:r>
          </a:p>
          <a:p>
            <a:pPr lvl="1" eaLnBrk="1" hangingPunct="1"/>
            <a:r>
              <a:rPr lang="en-US" altLang="en-US" dirty="0"/>
              <a:t>Centers, circle, diaper, snack, nap, etc.</a:t>
            </a:r>
          </a:p>
          <a:p>
            <a:pPr lvl="1" eaLnBrk="1" hangingPunct="1"/>
            <a:endParaRPr lang="en-US" altLang="en-US" dirty="0"/>
          </a:p>
        </p:txBody>
      </p:sp>
      <p:sp>
        <p:nvSpPr>
          <p:cNvPr id="243716" name="Content Placeholder 4"/>
          <p:cNvSpPr>
            <a:spLocks noGrp="1"/>
          </p:cNvSpPr>
          <p:nvPr>
            <p:ph sz="half" idx="4294967295"/>
          </p:nvPr>
        </p:nvSpPr>
        <p:spPr>
          <a:xfrm>
            <a:off x="6629400" y="1447801"/>
            <a:ext cx="4038600" cy="4144963"/>
          </a:xfrm>
        </p:spPr>
        <p:txBody>
          <a:bodyPr rtlCol="0">
            <a:normAutofit lnSpcReduction="10000"/>
          </a:bodyPr>
          <a:lstStyle/>
          <a:p>
            <a:pPr>
              <a:defRPr/>
            </a:pPr>
            <a:r>
              <a:rPr lang="en-US" altLang="en-US" dirty="0">
                <a:ea typeface="ＭＳ Ｐゴシック" pitchFamily="34" charset="-128"/>
              </a:rPr>
              <a:t>Motivations</a:t>
            </a:r>
          </a:p>
          <a:p>
            <a:pPr lvl="1">
              <a:defRPr/>
            </a:pPr>
            <a:r>
              <a:rPr lang="en-US" altLang="en-US" dirty="0">
                <a:ea typeface="+mn-ea"/>
                <a:cs typeface="+mn-cs"/>
              </a:rPr>
              <a:t>Obtain item, obtain attention, avoid activity, avoid sensory, etc.</a:t>
            </a:r>
          </a:p>
          <a:p>
            <a:pPr>
              <a:buClr>
                <a:schemeClr val="accent3"/>
              </a:buClr>
              <a:defRPr/>
            </a:pPr>
            <a:endParaRPr lang="en-US" altLang="en-US" dirty="0">
              <a:ea typeface="+mn-ea"/>
              <a:cs typeface="+mn-cs"/>
            </a:endParaRPr>
          </a:p>
          <a:p>
            <a:pPr>
              <a:defRPr/>
            </a:pPr>
            <a:r>
              <a:rPr lang="en-US" altLang="en-US" dirty="0">
                <a:ea typeface="+mn-ea"/>
                <a:cs typeface="+mn-cs"/>
              </a:rPr>
              <a:t>Responses</a:t>
            </a:r>
          </a:p>
          <a:p>
            <a:pPr lvl="1">
              <a:defRPr/>
            </a:pPr>
            <a:r>
              <a:rPr lang="en-US" altLang="en-US" dirty="0">
                <a:ea typeface="+mn-ea"/>
                <a:cs typeface="+mn-cs"/>
              </a:rPr>
              <a:t>Verbal reminder, move in group, provide comfort, remove from area, physical guidance, etc. </a:t>
            </a:r>
          </a:p>
        </p:txBody>
      </p:sp>
    </p:spTree>
    <p:extLst>
      <p:ext uri="{BB962C8B-B14F-4D97-AF65-F5344CB8AC3E}">
        <p14:creationId xmlns:p14="http://schemas.microsoft.com/office/powerpoint/2010/main" val="178077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 Analytic Elements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9571437"/>
              </p:ext>
            </p:extLst>
          </p:nvPr>
        </p:nvGraphicFramePr>
        <p:xfrm>
          <a:off x="1938529" y="1690693"/>
          <a:ext cx="8314942" cy="4205044"/>
        </p:xfrm>
        <a:graphic>
          <a:graphicData uri="http://schemas.openxmlformats.org/drawingml/2006/table">
            <a:tbl>
              <a:tblPr firstRow="1" firstCol="1" bandRow="1">
                <a:tableStyleId>{21E4AEA4-8DFA-4A89-87EB-49C32662AFE0}</a:tableStyleId>
              </a:tblPr>
              <a:tblGrid>
                <a:gridCol w="2771054">
                  <a:extLst>
                    <a:ext uri="{9D8B030D-6E8A-4147-A177-3AD203B41FA5}">
                      <a16:colId xmlns:a16="http://schemas.microsoft.com/office/drawing/2014/main" val="20000"/>
                    </a:ext>
                  </a:extLst>
                </a:gridCol>
                <a:gridCol w="2771944">
                  <a:extLst>
                    <a:ext uri="{9D8B030D-6E8A-4147-A177-3AD203B41FA5}">
                      <a16:colId xmlns:a16="http://schemas.microsoft.com/office/drawing/2014/main" val="20001"/>
                    </a:ext>
                  </a:extLst>
                </a:gridCol>
                <a:gridCol w="2771944">
                  <a:extLst>
                    <a:ext uri="{9D8B030D-6E8A-4147-A177-3AD203B41FA5}">
                      <a16:colId xmlns:a16="http://schemas.microsoft.com/office/drawing/2014/main" val="20002"/>
                    </a:ext>
                  </a:extLst>
                </a:gridCol>
              </a:tblGrid>
              <a:tr h="196528">
                <a:tc>
                  <a:txBody>
                    <a:bodyPr/>
                    <a:lstStyle/>
                    <a:p>
                      <a:pPr marL="0" marR="0" algn="ctr">
                        <a:lnSpc>
                          <a:spcPct val="107000"/>
                        </a:lnSpc>
                        <a:spcBef>
                          <a:spcPts val="0"/>
                        </a:spcBef>
                        <a:spcAft>
                          <a:spcPts val="0"/>
                        </a:spcAft>
                      </a:pPr>
                      <a:r>
                        <a:rPr lang="en-US" sz="2000" dirty="0">
                          <a:effectLst/>
                        </a:rPr>
                        <a:t>Measure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Analysis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Factors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71617">
                <a:tc>
                  <a:txBody>
                    <a:bodyPr/>
                    <a:lstStyle/>
                    <a:p>
                      <a:pPr marL="0" marR="0">
                        <a:lnSpc>
                          <a:spcPct val="107000"/>
                        </a:lnSpc>
                        <a:spcBef>
                          <a:spcPts val="0"/>
                        </a:spcBef>
                        <a:spcAft>
                          <a:spcPts val="0"/>
                        </a:spcAft>
                      </a:pPr>
                      <a:r>
                        <a:rPr lang="en-US" sz="2000" dirty="0">
                          <a:effectLst/>
                        </a:rPr>
                        <a:t>Behavior incident frequency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rPr>
                        <a:t>Program</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Classroom</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Child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rPr>
                        <a:t>Type of Problem Behavior</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Activity</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Others involved</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Possible motivation</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Strategy/Response</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Administrative follow-up</a:t>
                      </a:r>
                    </a:p>
                  </a:txBody>
                  <a:tcPr marL="68580" marR="68580" marT="0" marB="0"/>
                </a:tc>
                <a:extLst>
                  <a:ext uri="{0D108BD9-81ED-4DB2-BD59-A6C34878D82A}">
                    <a16:rowId xmlns:a16="http://schemas.microsoft.com/office/drawing/2014/main" val="10001"/>
                  </a:ext>
                </a:extLst>
              </a:tr>
              <a:tr h="1310015">
                <a:tc>
                  <a:txBody>
                    <a:bodyPr/>
                    <a:lstStyle/>
                    <a:p>
                      <a:pPr marL="0" marR="0">
                        <a:lnSpc>
                          <a:spcPct val="107000"/>
                        </a:lnSpc>
                        <a:spcBef>
                          <a:spcPts val="0"/>
                        </a:spcBef>
                        <a:spcAft>
                          <a:spcPts val="0"/>
                        </a:spcAft>
                      </a:pPr>
                      <a:r>
                        <a:rPr lang="en-US" sz="2000" dirty="0">
                          <a:effectLst/>
                        </a:rPr>
                        <a:t>Disproportionality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rPr>
                        <a:t>BIR Composition</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BIR Risk</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Risk Ratio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rPr>
                        <a:t>Race/Ethnicity</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Gender</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IEP status</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DLL</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2815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Tracking Administrative Actions</a:t>
            </a:r>
            <a:br>
              <a:rPr lang="en-US" dirty="0"/>
            </a:br>
            <a:endParaRPr lang="en-US" dirty="0"/>
          </a:p>
        </p:txBody>
      </p:sp>
      <p:sp>
        <p:nvSpPr>
          <p:cNvPr id="3" name="Content Placeholder 2"/>
          <p:cNvSpPr>
            <a:spLocks noGrp="1"/>
          </p:cNvSpPr>
          <p:nvPr>
            <p:ph idx="1"/>
          </p:nvPr>
        </p:nvSpPr>
        <p:spPr/>
        <p:txBody>
          <a:bodyPr>
            <a:normAutofit/>
          </a:bodyPr>
          <a:lstStyle/>
          <a:p>
            <a:r>
              <a:rPr lang="en-US" dirty="0"/>
              <a:t>Expulsion/Dismissal</a:t>
            </a:r>
          </a:p>
          <a:p>
            <a:r>
              <a:rPr lang="en-US" dirty="0"/>
              <a:t>In School Suspension</a:t>
            </a:r>
          </a:p>
          <a:p>
            <a:pPr lvl="1"/>
            <a:r>
              <a:rPr lang="en-US" dirty="0"/>
              <a:t>Temporary removal from classroom </a:t>
            </a:r>
          </a:p>
          <a:p>
            <a:pPr lvl="1"/>
            <a:r>
              <a:rPr lang="en-US" dirty="0"/>
              <a:t>Time in different classroom or adult outside the classroom</a:t>
            </a:r>
          </a:p>
          <a:p>
            <a:r>
              <a:rPr lang="en-US" dirty="0"/>
              <a:t>Short Term Suspension</a:t>
            </a:r>
          </a:p>
          <a:p>
            <a:pPr lvl="1"/>
            <a:r>
              <a:rPr lang="en-US" dirty="0"/>
              <a:t>Sent home for remainder of day -Child is sent home for some part of the school day.</a:t>
            </a:r>
          </a:p>
          <a:p>
            <a:r>
              <a:rPr lang="en-US" dirty="0"/>
              <a:t>Suspension</a:t>
            </a:r>
          </a:p>
          <a:p>
            <a:pPr lvl="1"/>
            <a:r>
              <a:rPr lang="en-US" dirty="0"/>
              <a:t>Sent home for one or more days - Child is sent home and not allowed to return to school for one or more days.</a:t>
            </a:r>
          </a:p>
          <a:p>
            <a:endParaRPr lang="en-US" dirty="0"/>
          </a:p>
        </p:txBody>
      </p:sp>
    </p:spTree>
    <p:extLst>
      <p:ext uri="{BB962C8B-B14F-4D97-AF65-F5344CB8AC3E}">
        <p14:creationId xmlns:p14="http://schemas.microsoft.com/office/powerpoint/2010/main" val="167107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Common Metrics</a:t>
            </a:r>
          </a:p>
        </p:txBody>
      </p:sp>
      <p:sp>
        <p:nvSpPr>
          <p:cNvPr id="26627" name="Content Placeholder 2"/>
          <p:cNvSpPr>
            <a:spLocks noGrp="1"/>
          </p:cNvSpPr>
          <p:nvPr>
            <p:ph idx="1"/>
          </p:nvPr>
        </p:nvSpPr>
        <p:spPr>
          <a:xfrm>
            <a:off x="1981200" y="1600201"/>
            <a:ext cx="8382000" cy="4571999"/>
          </a:xfrm>
          <a:solidFill>
            <a:schemeClr val="bg1"/>
          </a:solidFill>
        </p:spPr>
        <p:txBody>
          <a:bodyPr>
            <a:normAutofit/>
          </a:bodyPr>
          <a:lstStyle/>
          <a:p>
            <a:pPr>
              <a:buFontTx/>
              <a:buChar char="•"/>
            </a:pPr>
            <a:r>
              <a:rPr lang="en-US" altLang="en-US" dirty="0"/>
              <a:t>Risk (“Risk Index”)</a:t>
            </a:r>
          </a:p>
          <a:p>
            <a:pPr marL="642938" lvl="1" indent="-342900">
              <a:spcBef>
                <a:spcPct val="0"/>
              </a:spcBef>
              <a:buFont typeface="Arial" charset="0"/>
              <a:buChar char="•"/>
            </a:pPr>
            <a:r>
              <a:rPr lang="en-US" altLang="en-US" sz="2200" dirty="0"/>
              <a:t>% of children in a racial/ethnic group who have at least one BIR</a:t>
            </a:r>
          </a:p>
          <a:p>
            <a:pPr>
              <a:buFontTx/>
              <a:buChar char="•"/>
            </a:pPr>
            <a:r>
              <a:rPr lang="en-US" altLang="en-US" dirty="0"/>
              <a:t>Risk Ratio</a:t>
            </a:r>
          </a:p>
          <a:p>
            <a:pPr marL="642938" lvl="1" indent="-342900">
              <a:spcBef>
                <a:spcPct val="0"/>
              </a:spcBef>
              <a:buFont typeface="Arial" charset="0"/>
              <a:buChar char="•"/>
            </a:pPr>
            <a:r>
              <a:rPr lang="en-US" altLang="en-US" sz="2200" dirty="0"/>
              <a:t>Risk of one group vs. risk of another group</a:t>
            </a:r>
          </a:p>
          <a:p>
            <a:pPr marL="642938" lvl="1" indent="-342900">
              <a:spcBef>
                <a:spcPct val="0"/>
              </a:spcBef>
              <a:buFont typeface="Arial" charset="0"/>
              <a:buChar char="•"/>
            </a:pPr>
            <a:r>
              <a:rPr lang="en-US" altLang="en-US" sz="2200" dirty="0"/>
              <a:t>Best single measure to summarize a group’s risk</a:t>
            </a:r>
          </a:p>
          <a:p>
            <a:pPr>
              <a:buFontTx/>
              <a:buChar char="•"/>
            </a:pPr>
            <a:r>
              <a:rPr lang="en-US" altLang="en-US" dirty="0"/>
              <a:t>Composition</a:t>
            </a:r>
          </a:p>
          <a:p>
            <a:pPr marL="642938" lvl="1" indent="-342900">
              <a:spcBef>
                <a:spcPct val="0"/>
              </a:spcBef>
              <a:buFont typeface="Arial" charset="0"/>
              <a:buChar char="•"/>
            </a:pPr>
            <a:r>
              <a:rPr lang="en-US" altLang="en-US" sz="2200" dirty="0"/>
              <a:t>% of children who received BIRs who belong to a specific racial/ethnic group</a:t>
            </a:r>
          </a:p>
          <a:p>
            <a:pPr>
              <a:buFontTx/>
              <a:buChar char="•"/>
            </a:pPr>
            <a:r>
              <a:rPr lang="en-US" altLang="en-US" dirty="0"/>
              <a:t>BIR Composition </a:t>
            </a:r>
          </a:p>
          <a:p>
            <a:pPr marL="642938" lvl="1" indent="-342900">
              <a:spcBef>
                <a:spcPct val="0"/>
              </a:spcBef>
              <a:buFont typeface="Arial" charset="0"/>
              <a:buChar char="•"/>
            </a:pPr>
            <a:r>
              <a:rPr lang="en-US" altLang="en-US" sz="2200" dirty="0"/>
              <a:t>% of BIRs generated by a specific racial/ethnic group</a:t>
            </a:r>
          </a:p>
          <a:p>
            <a:pPr marL="642938" lvl="1" indent="-342900">
              <a:spcBef>
                <a:spcPct val="0"/>
              </a:spcBef>
              <a:buFont typeface="Arial" charset="0"/>
              <a:buChar char="•"/>
            </a:pPr>
            <a:r>
              <a:rPr lang="en-US" altLang="en-US" sz="2200" dirty="0"/>
              <a:t>Impacted by children who receive multiple BIRs</a:t>
            </a:r>
          </a:p>
        </p:txBody>
      </p:sp>
    </p:spTree>
    <p:extLst>
      <p:ext uri="{BB962C8B-B14F-4D97-AF65-F5344CB8AC3E}">
        <p14:creationId xmlns:p14="http://schemas.microsoft.com/office/powerpoint/2010/main" val="266313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4326"/>
            <a:ext cx="7886700" cy="667195"/>
          </a:xfrm>
        </p:spPr>
        <p:txBody>
          <a:bodyPr/>
          <a:lstStyle/>
          <a:p>
            <a:r>
              <a:rPr lang="en-US" dirty="0"/>
              <a:t>Process</a:t>
            </a:r>
          </a:p>
        </p:txBody>
      </p:sp>
      <p:graphicFrame>
        <p:nvGraphicFramePr>
          <p:cNvPr id="4" name="Content Placeholder 3"/>
          <p:cNvGraphicFramePr>
            <a:graphicFrameLocks noGrp="1"/>
          </p:cNvGraphicFramePr>
          <p:nvPr>
            <p:ph idx="1"/>
            <p:extLst/>
          </p:nvPr>
        </p:nvGraphicFramePr>
        <p:xfrm>
          <a:off x="1524000" y="646177"/>
          <a:ext cx="9144000" cy="577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25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82600" y="804672"/>
            <a:ext cx="10515600" cy="877824"/>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4800"/>
              <a:buFont typeface="Calibri"/>
              <a:buNone/>
            </a:pPr>
            <a:r>
              <a:rPr lang="en-US" sz="4800" b="1" i="0" u="none" strike="noStrike" cap="none" dirty="0">
                <a:solidFill>
                  <a:schemeClr val="dk1"/>
                </a:solidFill>
                <a:latin typeface="Calibri"/>
                <a:ea typeface="Calibri"/>
                <a:cs typeface="Calibri"/>
                <a:sym typeface="Calibri"/>
              </a:rPr>
              <a:t>Who We Are</a:t>
            </a:r>
            <a:endParaRPr sz="4800" b="1"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sz="half" idx="1"/>
          </p:nvPr>
        </p:nvSpPr>
        <p:spPr>
          <a:xfrm>
            <a:off x="482600" y="1874296"/>
            <a:ext cx="5181600" cy="4005124"/>
          </a:xfrm>
          <a:prstGeom prst="rect">
            <a:avLst/>
          </a:prstGeom>
          <a:noFill/>
          <a:ln>
            <a:noFill/>
          </a:ln>
        </p:spPr>
        <p:txBody>
          <a:bodyPr spcFirstLastPara="1" wrap="square" lIns="121900" tIns="121900" rIns="121900" bIns="121900" anchor="t" anchorCtr="0">
            <a:noAutofit/>
          </a:bodyPr>
          <a:lstStyle/>
          <a:p>
            <a:pPr marL="0" lvl="0" indent="0">
              <a:spcBef>
                <a:spcPts val="0"/>
              </a:spcBef>
              <a:spcAft>
                <a:spcPts val="0"/>
              </a:spcAft>
              <a:buClr>
                <a:schemeClr val="dk1"/>
              </a:buClr>
              <a:buSzPts val="2800"/>
              <a:buNone/>
            </a:pPr>
            <a:r>
              <a:rPr lang="en-US" sz="2800" b="1" dirty="0">
                <a:solidFill>
                  <a:srgbClr val="000000"/>
                </a:solidFill>
                <a:ea typeface="Calibri"/>
                <a:cs typeface="Calibri"/>
                <a:sym typeface="Calibri"/>
              </a:rPr>
              <a:t>Jen Neitzel, Ph.D.</a:t>
            </a:r>
            <a:endParaRPr lang="en-US" sz="2800" dirty="0">
              <a:solidFill>
                <a:srgbClr val="000000"/>
              </a:solidFill>
            </a:endParaRPr>
          </a:p>
          <a:p>
            <a:pPr marL="228600" lvl="0" indent="-228600">
              <a:spcBef>
                <a:spcPts val="1000"/>
              </a:spcBef>
              <a:spcAft>
                <a:spcPts val="2100"/>
              </a:spcAft>
              <a:buClr>
                <a:srgbClr val="000000"/>
              </a:buClr>
              <a:buSzPts val="2800"/>
              <a:buFont typeface="Arial"/>
              <a:buChar char="•"/>
            </a:pPr>
            <a:r>
              <a:rPr lang="en-US" sz="2800" dirty="0">
                <a:solidFill>
                  <a:srgbClr val="000000"/>
                </a:solidFill>
                <a:ea typeface="Calibri"/>
                <a:cs typeface="Calibri"/>
                <a:sym typeface="Calibri"/>
              </a:rPr>
              <a:t>Research Scientist at FPG Child Development Institute, UNC-Chapel Hill </a:t>
            </a:r>
            <a:endParaRPr lang="en-US" sz="2800" dirty="0">
              <a:solidFill>
                <a:srgbClr val="000000"/>
              </a:solidFill>
            </a:endParaRPr>
          </a:p>
          <a:p>
            <a:pPr marL="0" marR="0" lvl="0" indent="0" algn="l" rtl="0">
              <a:lnSpc>
                <a:spcPct val="272727"/>
              </a:lnSpc>
              <a:spcBef>
                <a:spcPts val="1067"/>
              </a:spcBef>
              <a:spcAft>
                <a:spcPts val="800"/>
              </a:spcAft>
              <a:buClr>
                <a:schemeClr val="dk1"/>
              </a:buClr>
              <a:buSzPts val="2800"/>
              <a:buFont typeface="Arial"/>
              <a:buNone/>
            </a:pPr>
            <a:endParaRPr sz="2800" b="0" i="0" u="none" strike="noStrike" cap="none" dirty="0">
              <a:solidFill>
                <a:srgbClr val="000000"/>
              </a:solidFill>
              <a:latin typeface="Arial"/>
              <a:ea typeface="Arial"/>
              <a:cs typeface="Arial"/>
              <a:sym typeface="Arial"/>
            </a:endParaRPr>
          </a:p>
        </p:txBody>
      </p:sp>
      <p:sp>
        <p:nvSpPr>
          <p:cNvPr id="129" name="Shape 129"/>
          <p:cNvSpPr txBox="1">
            <a:spLocks noGrp="1"/>
          </p:cNvSpPr>
          <p:nvPr>
            <p:ph sz="half" idx="2"/>
          </p:nvPr>
        </p:nvSpPr>
        <p:spPr>
          <a:xfrm>
            <a:off x="482600" y="3876858"/>
            <a:ext cx="5181600" cy="389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u="none" strike="noStrike" cap="none" dirty="0">
                <a:solidFill>
                  <a:srgbClr val="000000"/>
                </a:solidFill>
                <a:latin typeface="Calibri"/>
                <a:ea typeface="Calibri"/>
                <a:cs typeface="Calibri"/>
                <a:sym typeface="Calibri"/>
              </a:rPr>
              <a:t>Megan Vinh, Ph.D.</a:t>
            </a:r>
            <a:endParaRPr dirty="0">
              <a:solidFill>
                <a:srgbClr val="000000"/>
              </a:solidFill>
            </a:endParaRPr>
          </a:p>
          <a:p>
            <a:pPr marL="228600" marR="0" lvl="0" indent="-228600" algn="l" rtl="0">
              <a:lnSpc>
                <a:spcPct val="90000"/>
              </a:lnSpc>
              <a:spcBef>
                <a:spcPts val="1000"/>
              </a:spcBef>
              <a:spcAft>
                <a:spcPts val="210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Advanced Technical Assistance Specialist at FPG Child Development Institute, UNC-Chapel Hill</a:t>
            </a:r>
            <a:endParaRPr dirty="0">
              <a:solidFill>
                <a:srgbClr val="000000"/>
              </a:solidFill>
            </a:endParaRPr>
          </a:p>
        </p:txBody>
      </p:sp>
      <p:sp>
        <p:nvSpPr>
          <p:cNvPr id="5" name="Shape 129">
            <a:extLst>
              <a:ext uri="{FF2B5EF4-FFF2-40B4-BE49-F238E27FC236}">
                <a16:creationId xmlns:a16="http://schemas.microsoft.com/office/drawing/2014/main" id="{C4483770-3685-42E8-92BE-4DEF7056F741}"/>
              </a:ext>
            </a:extLst>
          </p:cNvPr>
          <p:cNvSpPr txBox="1">
            <a:spLocks/>
          </p:cNvSpPr>
          <p:nvPr/>
        </p:nvSpPr>
        <p:spPr>
          <a:xfrm>
            <a:off x="6096000" y="1985720"/>
            <a:ext cx="5181600" cy="3893700"/>
          </a:xfrm>
          <a:prstGeom prst="rect">
            <a:avLst/>
          </a:prstGeom>
          <a:noFill/>
          <a:ln>
            <a:noFill/>
          </a:ln>
        </p:spPr>
        <p:txBody>
          <a:bodyPr spcFirstLastPara="1" vert="horz" wrap="square" lIns="91425" tIns="45700" rIns="91425" bIns="457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Font typeface="Arial"/>
              <a:buNone/>
            </a:pPr>
            <a:r>
              <a:rPr lang="en-US" sz="2800" b="1" dirty="0">
                <a:solidFill>
                  <a:srgbClr val="000000"/>
                </a:solidFill>
                <a:latin typeface="Calibri"/>
                <a:ea typeface="Calibri"/>
                <a:cs typeface="Calibri"/>
                <a:sym typeface="Calibri"/>
              </a:rPr>
              <a:t>Lise Fox, Ph.D.</a:t>
            </a:r>
            <a:endParaRPr lang="en-US" dirty="0">
              <a:solidFill>
                <a:srgbClr val="000000"/>
              </a:solidFill>
            </a:endParaRPr>
          </a:p>
          <a:p>
            <a:pPr marL="228600" indent="-228600">
              <a:spcBef>
                <a:spcPts val="1000"/>
              </a:spcBef>
              <a:spcAft>
                <a:spcPts val="2100"/>
              </a:spcAft>
              <a:buClr>
                <a:srgbClr val="000000"/>
              </a:buClr>
              <a:buSzPts val="2800"/>
              <a:buFont typeface="Arial"/>
              <a:buChar char="•"/>
            </a:pPr>
            <a:r>
              <a:rPr lang="en-US" sz="2800" dirty="0"/>
              <a:t>Professor in the Dept. of Child and Family Studies at University of South Florida and Co-Director of Florida Center for Inclusive Communities.</a:t>
            </a:r>
            <a:endParaRPr lang="en-US" dirty="0">
              <a:solidFill>
                <a:srgbClr val="000000"/>
              </a:solidFill>
            </a:endParaRPr>
          </a:p>
        </p:txBody>
      </p:sp>
    </p:spTree>
    <p:extLst>
      <p:ext uri="{BB962C8B-B14F-4D97-AF65-F5344CB8AC3E}">
        <p14:creationId xmlns:p14="http://schemas.microsoft.com/office/powerpoint/2010/main" val="1126494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140" y="861495"/>
            <a:ext cx="9241910" cy="5140471"/>
          </a:xfrm>
          <a:prstGeom prst="rect">
            <a:avLst/>
          </a:prstGeom>
        </p:spPr>
      </p:pic>
      <p:pic>
        <p:nvPicPr>
          <p:cNvPr id="3" name="Picture 2"/>
          <p:cNvPicPr>
            <a:picLocks noChangeAspect="1"/>
          </p:cNvPicPr>
          <p:nvPr/>
        </p:nvPicPr>
        <p:blipFill rotWithShape="1">
          <a:blip r:embed="rId3"/>
          <a:srcRect t="1" r="10000" b="611"/>
          <a:stretch/>
        </p:blipFill>
        <p:spPr>
          <a:xfrm>
            <a:off x="2096716" y="155557"/>
            <a:ext cx="8229600" cy="444058"/>
          </a:xfrm>
          <a:prstGeom prst="rect">
            <a:avLst/>
          </a:prstGeom>
        </p:spPr>
      </p:pic>
    </p:spTree>
    <p:extLst>
      <p:ext uri="{BB962C8B-B14F-4D97-AF65-F5344CB8AC3E}">
        <p14:creationId xmlns:p14="http://schemas.microsoft.com/office/powerpoint/2010/main" val="2797216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7567" y="304799"/>
            <a:ext cx="9700617" cy="5395609"/>
          </a:xfrm>
          <a:prstGeom prst="rect">
            <a:avLst/>
          </a:prstGeom>
        </p:spPr>
      </p:pic>
    </p:spTree>
    <p:extLst>
      <p:ext uri="{BB962C8B-B14F-4D97-AF65-F5344CB8AC3E}">
        <p14:creationId xmlns:p14="http://schemas.microsoft.com/office/powerpoint/2010/main" val="238609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007" y="405318"/>
            <a:ext cx="9747253" cy="5421549"/>
          </a:xfrm>
          <a:prstGeom prst="rect">
            <a:avLst/>
          </a:prstGeom>
        </p:spPr>
      </p:pic>
      <p:sp>
        <p:nvSpPr>
          <p:cNvPr id="3" name="Oval 2"/>
          <p:cNvSpPr/>
          <p:nvPr/>
        </p:nvSpPr>
        <p:spPr>
          <a:xfrm>
            <a:off x="9844391" y="2247089"/>
            <a:ext cx="564204" cy="2286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0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3812" y="238327"/>
            <a:ext cx="9575278" cy="5325894"/>
          </a:xfrm>
          <a:prstGeom prst="rect">
            <a:avLst/>
          </a:prstGeom>
        </p:spPr>
      </p:pic>
    </p:spTree>
    <p:extLst>
      <p:ext uri="{BB962C8B-B14F-4D97-AF65-F5344CB8AC3E}">
        <p14:creationId xmlns:p14="http://schemas.microsoft.com/office/powerpoint/2010/main" val="3232140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304800"/>
            <a:ext cx="8904862" cy="4953000"/>
          </a:xfrm>
          <a:prstGeom prst="rect">
            <a:avLst/>
          </a:prstGeom>
        </p:spPr>
      </p:pic>
    </p:spTree>
    <p:extLst>
      <p:ext uri="{BB962C8B-B14F-4D97-AF65-F5344CB8AC3E}">
        <p14:creationId xmlns:p14="http://schemas.microsoft.com/office/powerpoint/2010/main" val="2773204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7242" y="614463"/>
            <a:ext cx="9474007" cy="4677383"/>
          </a:xfrm>
          <a:prstGeom prst="rect">
            <a:avLst/>
          </a:prstGeom>
        </p:spPr>
      </p:pic>
    </p:spTree>
    <p:extLst>
      <p:ext uri="{BB962C8B-B14F-4D97-AF65-F5344CB8AC3E}">
        <p14:creationId xmlns:p14="http://schemas.microsoft.com/office/powerpoint/2010/main" val="252968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095" y="218871"/>
            <a:ext cx="8861604" cy="5462081"/>
          </a:xfrm>
          <a:prstGeom prst="rect">
            <a:avLst/>
          </a:prstGeom>
        </p:spPr>
      </p:pic>
    </p:spTree>
    <p:extLst>
      <p:ext uri="{BB962C8B-B14F-4D97-AF65-F5344CB8AC3E}">
        <p14:creationId xmlns:p14="http://schemas.microsoft.com/office/powerpoint/2010/main" val="1832341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98"/>
          <a:stretch/>
        </p:blipFill>
        <p:spPr>
          <a:xfrm>
            <a:off x="1254868" y="-150778"/>
            <a:ext cx="8306990" cy="6291340"/>
          </a:xfrm>
          <a:prstGeom prst="rect">
            <a:avLst/>
          </a:prstGeom>
        </p:spPr>
      </p:pic>
    </p:spTree>
    <p:extLst>
      <p:ext uri="{BB962C8B-B14F-4D97-AF65-F5344CB8AC3E}">
        <p14:creationId xmlns:p14="http://schemas.microsoft.com/office/powerpoint/2010/main" val="1212096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1900"/>
          <a:stretch/>
        </p:blipFill>
        <p:spPr>
          <a:xfrm>
            <a:off x="1137113" y="440986"/>
            <a:ext cx="9356133" cy="4870315"/>
          </a:xfrm>
          <a:prstGeom prst="rect">
            <a:avLst/>
          </a:prstGeom>
        </p:spPr>
      </p:pic>
    </p:spTree>
    <p:extLst>
      <p:ext uri="{BB962C8B-B14F-4D97-AF65-F5344CB8AC3E}">
        <p14:creationId xmlns:p14="http://schemas.microsoft.com/office/powerpoint/2010/main" val="1178954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99"/>
            <a:ext cx="10515600" cy="821645"/>
          </a:xfrm>
        </p:spPr>
        <p:txBody>
          <a:bodyPr/>
          <a:lstStyle/>
          <a:p>
            <a:r>
              <a:rPr lang="en-US" dirty="0"/>
              <a:t>Equity Alert BIR</a:t>
            </a:r>
          </a:p>
        </p:txBody>
      </p:sp>
      <p:sp>
        <p:nvSpPr>
          <p:cNvPr id="3" name="Content Placeholder 2"/>
          <p:cNvSpPr>
            <a:spLocks noGrp="1"/>
          </p:cNvSpPr>
          <p:nvPr>
            <p:ph idx="1"/>
          </p:nvPr>
        </p:nvSpPr>
        <p:spPr>
          <a:xfrm>
            <a:off x="838200" y="1138136"/>
            <a:ext cx="9677400" cy="5186464"/>
          </a:xfrm>
        </p:spPr>
        <p:txBody>
          <a:bodyPr>
            <a:normAutofit fontScale="92500" lnSpcReduction="20000"/>
          </a:bodyPr>
          <a:lstStyle/>
          <a:p>
            <a:r>
              <a:rPr lang="en-US" dirty="0"/>
              <a:t>Of the 39 children who received at least one BIR, 76.9% are Hispanic/Latino; this group comprises 56.7% of the total child enrollment.																	</a:t>
            </a:r>
          </a:p>
          <a:p>
            <a:r>
              <a:rPr lang="en-US" dirty="0"/>
              <a:t>Children identified as Hispanic/Latino receive an average of 2.91 BIRs per child.										</a:t>
            </a:r>
          </a:p>
          <a:p>
            <a:r>
              <a:rPr lang="en-US" dirty="0"/>
              <a:t>Hispanic/Latino children are 2.54 times more likely to have at least one BIR than all other children.															</a:t>
            </a:r>
          </a:p>
          <a:p>
            <a:r>
              <a:rPr lang="en-US" dirty="0"/>
              <a:t>Of the 722 BIRs generated, 54.4% were attributed to Hispanic/Latino children.										</a:t>
            </a:r>
          </a:p>
          <a:p>
            <a:r>
              <a:rPr lang="en-US" dirty="0"/>
              <a:t>Of the 135 Hispanic/Latino children, 22.2% have at least one BIR.										</a:t>
            </a:r>
          </a:p>
          <a:p>
            <a:endParaRPr lang="en-US" dirty="0"/>
          </a:p>
        </p:txBody>
      </p:sp>
    </p:spTree>
    <p:extLst>
      <p:ext uri="{BB962C8B-B14F-4D97-AF65-F5344CB8AC3E}">
        <p14:creationId xmlns:p14="http://schemas.microsoft.com/office/powerpoint/2010/main" val="79814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D76E-0282-45DD-A509-3C232D68A31A}"/>
              </a:ext>
            </a:extLst>
          </p:cNvPr>
          <p:cNvSpPr>
            <a:spLocks noGrp="1"/>
          </p:cNvSpPr>
          <p:nvPr>
            <p:ph type="title"/>
          </p:nvPr>
        </p:nvSpPr>
        <p:spPr/>
        <p:txBody>
          <a:bodyPr/>
          <a:lstStyle/>
          <a:p>
            <a:r>
              <a:rPr lang="en-US" b="1" dirty="0">
                <a:solidFill>
                  <a:schemeClr val="dk1"/>
                </a:solidFill>
                <a:latin typeface="Calibri"/>
                <a:ea typeface="Calibri"/>
                <a:cs typeface="Calibri"/>
                <a:sym typeface="Calibri"/>
              </a:rPr>
              <a:t>Getting to Know You</a:t>
            </a:r>
            <a:endParaRPr lang="en-US" dirty="0"/>
          </a:p>
        </p:txBody>
      </p:sp>
      <p:sp>
        <p:nvSpPr>
          <p:cNvPr id="3" name="Content Placeholder 2">
            <a:extLst>
              <a:ext uri="{FF2B5EF4-FFF2-40B4-BE49-F238E27FC236}">
                <a16:creationId xmlns:a16="http://schemas.microsoft.com/office/drawing/2014/main" id="{1958D8D2-6993-41AC-8C99-0E6901063104}"/>
              </a:ext>
            </a:extLst>
          </p:cNvPr>
          <p:cNvSpPr>
            <a:spLocks noGrp="1"/>
          </p:cNvSpPr>
          <p:nvPr>
            <p:ph sz="half" idx="1"/>
          </p:nvPr>
        </p:nvSpPr>
        <p:spPr/>
        <p:txBody>
          <a:bodyPr/>
          <a:lstStyle/>
          <a:p>
            <a:pPr>
              <a:buFont typeface="Arial" panose="020B0604020202020204" pitchFamily="34" charset="0"/>
              <a:buChar char="•"/>
            </a:pPr>
            <a:r>
              <a:rPr lang="en-US" sz="2800" dirty="0"/>
              <a:t>Part C Coordinator</a:t>
            </a:r>
          </a:p>
          <a:p>
            <a:pPr>
              <a:buFont typeface="Arial" panose="020B0604020202020204" pitchFamily="34" charset="0"/>
              <a:buChar char="•"/>
            </a:pPr>
            <a:r>
              <a:rPr lang="en-US" sz="2800" dirty="0"/>
              <a:t>Part C Data Manager</a:t>
            </a:r>
          </a:p>
          <a:p>
            <a:pPr>
              <a:buFont typeface="Arial" panose="020B0604020202020204" pitchFamily="34" charset="0"/>
              <a:buChar char="•"/>
            </a:pPr>
            <a:r>
              <a:rPr lang="en-US" sz="2800" dirty="0"/>
              <a:t>619 Coordinator</a:t>
            </a:r>
          </a:p>
          <a:p>
            <a:pPr>
              <a:buFont typeface="Arial" panose="020B0604020202020204" pitchFamily="34" charset="0"/>
              <a:buChar char="•"/>
            </a:pPr>
            <a:r>
              <a:rPr lang="en-US" sz="2800" dirty="0"/>
              <a:t>Part B Data Manager</a:t>
            </a:r>
          </a:p>
          <a:p>
            <a:pPr>
              <a:buFont typeface="Arial" panose="020B0604020202020204" pitchFamily="34" charset="0"/>
              <a:buChar char="•"/>
            </a:pPr>
            <a:r>
              <a:rPr lang="en-US" sz="2800" dirty="0"/>
              <a:t>SICC Chair/Staff</a:t>
            </a:r>
          </a:p>
          <a:p>
            <a:pPr>
              <a:buFont typeface="Arial" panose="020B0604020202020204" pitchFamily="34" charset="0"/>
              <a:buChar char="•"/>
            </a:pPr>
            <a:r>
              <a:rPr lang="en-US" sz="2800" dirty="0"/>
              <a:t>State PD/TA Provider</a:t>
            </a:r>
          </a:p>
          <a:p>
            <a:pPr marL="0" indent="0">
              <a:buNone/>
            </a:pPr>
            <a:endParaRPr lang="en-US" sz="2800" dirty="0"/>
          </a:p>
          <a:p>
            <a:endParaRPr lang="en-US" dirty="0"/>
          </a:p>
        </p:txBody>
      </p:sp>
      <p:sp>
        <p:nvSpPr>
          <p:cNvPr id="4" name="Content Placeholder 3">
            <a:extLst>
              <a:ext uri="{FF2B5EF4-FFF2-40B4-BE49-F238E27FC236}">
                <a16:creationId xmlns:a16="http://schemas.microsoft.com/office/drawing/2014/main" id="{A36FA8E7-10EF-4704-92FE-91476B2AD7DA}"/>
              </a:ext>
            </a:extLst>
          </p:cNvPr>
          <p:cNvSpPr>
            <a:spLocks noGrp="1"/>
          </p:cNvSpPr>
          <p:nvPr>
            <p:ph sz="half" idx="2"/>
          </p:nvPr>
        </p:nvSpPr>
        <p:spPr/>
        <p:txBody>
          <a:bodyPr/>
          <a:lstStyle/>
          <a:p>
            <a:pPr>
              <a:buFont typeface="Arial" panose="020B0604020202020204" pitchFamily="34" charset="0"/>
              <a:buChar char="•"/>
            </a:pPr>
            <a:r>
              <a:rPr lang="en-US" sz="2800" dirty="0"/>
              <a:t>National TA Provider</a:t>
            </a:r>
          </a:p>
          <a:p>
            <a:pPr>
              <a:buFont typeface="Arial" panose="020B0604020202020204" pitchFamily="34" charset="0"/>
              <a:buChar char="•"/>
            </a:pPr>
            <a:r>
              <a:rPr lang="en-US" sz="2800" dirty="0"/>
              <a:t>IHE staff</a:t>
            </a:r>
          </a:p>
          <a:p>
            <a:pPr>
              <a:buFont typeface="Arial" panose="020B0604020202020204" pitchFamily="34" charset="0"/>
              <a:buChar char="•"/>
            </a:pPr>
            <a:r>
              <a:rPr lang="en-US" sz="2800" dirty="0"/>
              <a:t>Regional Administrator</a:t>
            </a:r>
          </a:p>
          <a:p>
            <a:pPr>
              <a:buFont typeface="Arial" panose="020B0604020202020204" pitchFamily="34" charset="0"/>
              <a:buChar char="•"/>
            </a:pPr>
            <a:r>
              <a:rPr lang="en-US" sz="2800" dirty="0"/>
              <a:t>Direct Service Provider</a:t>
            </a:r>
          </a:p>
          <a:p>
            <a:pPr>
              <a:buFont typeface="Arial" panose="020B0604020202020204" pitchFamily="34" charset="0"/>
              <a:buChar char="•"/>
            </a:pPr>
            <a:r>
              <a:rPr lang="en-US" sz="2800" dirty="0"/>
              <a:t>Families</a:t>
            </a:r>
          </a:p>
          <a:p>
            <a:pPr>
              <a:buFont typeface="Arial" panose="020B0604020202020204" pitchFamily="34" charset="0"/>
              <a:buChar char="•"/>
            </a:pPr>
            <a:r>
              <a:rPr lang="en-US" sz="2800" dirty="0"/>
              <a:t>Other?</a:t>
            </a:r>
          </a:p>
          <a:p>
            <a:endParaRPr lang="en-US" dirty="0"/>
          </a:p>
        </p:txBody>
      </p:sp>
    </p:spTree>
    <p:extLst>
      <p:ext uri="{BB962C8B-B14F-4D97-AF65-F5344CB8AC3E}">
        <p14:creationId xmlns:p14="http://schemas.microsoft.com/office/powerpoint/2010/main" val="3043052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1" y="152401"/>
            <a:ext cx="6588087" cy="6246891"/>
          </a:xfrm>
          <a:prstGeom prst="rect">
            <a:avLst/>
          </a:prstGeom>
        </p:spPr>
      </p:pic>
    </p:spTree>
    <p:extLst>
      <p:ext uri="{BB962C8B-B14F-4D97-AF65-F5344CB8AC3E}">
        <p14:creationId xmlns:p14="http://schemas.microsoft.com/office/powerpoint/2010/main" val="4079062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1" y="24672"/>
            <a:ext cx="7347827" cy="6452329"/>
          </a:xfrm>
          <a:prstGeom prst="rect">
            <a:avLst/>
          </a:prstGeom>
        </p:spPr>
      </p:pic>
    </p:spTree>
    <p:extLst>
      <p:ext uri="{BB962C8B-B14F-4D97-AF65-F5344CB8AC3E}">
        <p14:creationId xmlns:p14="http://schemas.microsoft.com/office/powerpoint/2010/main" val="1551068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0" y="0"/>
            <a:ext cx="6406238" cy="6396094"/>
          </a:xfrm>
          <a:prstGeom prst="rect">
            <a:avLst/>
          </a:prstGeom>
        </p:spPr>
      </p:pic>
    </p:spTree>
    <p:extLst>
      <p:ext uri="{BB962C8B-B14F-4D97-AF65-F5344CB8AC3E}">
        <p14:creationId xmlns:p14="http://schemas.microsoft.com/office/powerpoint/2010/main" val="433928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384" y="217252"/>
            <a:ext cx="10369902" cy="5473429"/>
          </a:xfrm>
          <a:prstGeom prst="rect">
            <a:avLst/>
          </a:prstGeom>
        </p:spPr>
      </p:pic>
    </p:spTree>
    <p:extLst>
      <p:ext uri="{BB962C8B-B14F-4D97-AF65-F5344CB8AC3E}">
        <p14:creationId xmlns:p14="http://schemas.microsoft.com/office/powerpoint/2010/main" val="1890697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1" y="76200"/>
            <a:ext cx="7881641" cy="6400800"/>
          </a:xfrm>
          <a:prstGeom prst="rect">
            <a:avLst/>
          </a:prstGeom>
        </p:spPr>
      </p:pic>
    </p:spTree>
    <p:extLst>
      <p:ext uri="{BB962C8B-B14F-4D97-AF65-F5344CB8AC3E}">
        <p14:creationId xmlns:p14="http://schemas.microsoft.com/office/powerpoint/2010/main" val="1670214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6200"/>
            <a:ext cx="8153400" cy="3509314"/>
          </a:xfrm>
          <a:prstGeom prst="rect">
            <a:avLst/>
          </a:prstGeom>
        </p:spPr>
      </p:pic>
      <p:pic>
        <p:nvPicPr>
          <p:cNvPr id="3" name="Picture 2"/>
          <p:cNvPicPr>
            <a:picLocks noChangeAspect="1"/>
          </p:cNvPicPr>
          <p:nvPr/>
        </p:nvPicPr>
        <p:blipFill>
          <a:blip r:embed="rId3"/>
          <a:stretch>
            <a:fillRect/>
          </a:stretch>
        </p:blipFill>
        <p:spPr>
          <a:xfrm>
            <a:off x="1981200" y="3276600"/>
            <a:ext cx="8458200" cy="3049682"/>
          </a:xfrm>
          <a:prstGeom prst="rect">
            <a:avLst/>
          </a:prstGeom>
        </p:spPr>
      </p:pic>
    </p:spTree>
    <p:extLst>
      <p:ext uri="{BB962C8B-B14F-4D97-AF65-F5344CB8AC3E}">
        <p14:creationId xmlns:p14="http://schemas.microsoft.com/office/powerpoint/2010/main" val="4223306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4316" y="1253245"/>
            <a:ext cx="10114165" cy="3902413"/>
          </a:xfrm>
          <a:prstGeom prst="rect">
            <a:avLst/>
          </a:prstGeom>
        </p:spPr>
      </p:pic>
      <p:sp>
        <p:nvSpPr>
          <p:cNvPr id="3" name="Title 2"/>
          <p:cNvSpPr>
            <a:spLocks noGrp="1"/>
          </p:cNvSpPr>
          <p:nvPr>
            <p:ph type="title"/>
          </p:nvPr>
        </p:nvSpPr>
        <p:spPr>
          <a:xfrm>
            <a:off x="2228850" y="381001"/>
            <a:ext cx="7886700" cy="701671"/>
          </a:xfrm>
        </p:spPr>
        <p:txBody>
          <a:bodyPr>
            <a:normAutofit/>
          </a:bodyPr>
          <a:lstStyle/>
          <a:p>
            <a:r>
              <a:rPr lang="en-US" sz="2000" dirty="0"/>
              <a:t>Individual Child/Individual Classroom</a:t>
            </a:r>
          </a:p>
        </p:txBody>
      </p:sp>
    </p:spTree>
    <p:extLst>
      <p:ext uri="{BB962C8B-B14F-4D97-AF65-F5344CB8AC3E}">
        <p14:creationId xmlns:p14="http://schemas.microsoft.com/office/powerpoint/2010/main" val="1655238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691" y="1361873"/>
            <a:ext cx="10546726" cy="4056433"/>
          </a:xfrm>
          <a:prstGeom prst="rect">
            <a:avLst/>
          </a:prstGeom>
        </p:spPr>
      </p:pic>
      <p:pic>
        <p:nvPicPr>
          <p:cNvPr id="3" name="Picture 2"/>
          <p:cNvPicPr>
            <a:picLocks noChangeAspect="1"/>
          </p:cNvPicPr>
          <p:nvPr/>
        </p:nvPicPr>
        <p:blipFill>
          <a:blip r:embed="rId3"/>
          <a:stretch>
            <a:fillRect/>
          </a:stretch>
        </p:blipFill>
        <p:spPr>
          <a:xfrm>
            <a:off x="2209801" y="152401"/>
            <a:ext cx="7882811" cy="701101"/>
          </a:xfrm>
          <a:prstGeom prst="rect">
            <a:avLst/>
          </a:prstGeom>
        </p:spPr>
      </p:pic>
    </p:spTree>
    <p:extLst>
      <p:ext uri="{BB962C8B-B14F-4D97-AF65-F5344CB8AC3E}">
        <p14:creationId xmlns:p14="http://schemas.microsoft.com/office/powerpoint/2010/main" val="3253008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056" y="1321696"/>
            <a:ext cx="10600705" cy="4096609"/>
          </a:xfrm>
          <a:prstGeom prst="rect">
            <a:avLst/>
          </a:prstGeom>
        </p:spPr>
      </p:pic>
      <p:pic>
        <p:nvPicPr>
          <p:cNvPr id="3" name="Picture 2"/>
          <p:cNvPicPr>
            <a:picLocks noChangeAspect="1"/>
          </p:cNvPicPr>
          <p:nvPr/>
        </p:nvPicPr>
        <p:blipFill>
          <a:blip r:embed="rId3"/>
          <a:stretch>
            <a:fillRect/>
          </a:stretch>
        </p:blipFill>
        <p:spPr>
          <a:xfrm>
            <a:off x="2292002" y="230222"/>
            <a:ext cx="7882811" cy="701101"/>
          </a:xfrm>
          <a:prstGeom prst="rect">
            <a:avLst/>
          </a:prstGeom>
        </p:spPr>
      </p:pic>
    </p:spTree>
    <p:extLst>
      <p:ext uri="{BB962C8B-B14F-4D97-AF65-F5344CB8AC3E}">
        <p14:creationId xmlns:p14="http://schemas.microsoft.com/office/powerpoint/2010/main" val="2700514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0853" y="1186773"/>
            <a:ext cx="10270196" cy="3968885"/>
          </a:xfrm>
          <a:prstGeom prst="rect">
            <a:avLst/>
          </a:prstGeom>
        </p:spPr>
      </p:pic>
      <p:pic>
        <p:nvPicPr>
          <p:cNvPr id="3" name="Picture 2"/>
          <p:cNvPicPr>
            <a:picLocks noChangeAspect="1"/>
          </p:cNvPicPr>
          <p:nvPr/>
        </p:nvPicPr>
        <p:blipFill>
          <a:blip r:embed="rId4"/>
          <a:stretch>
            <a:fillRect/>
          </a:stretch>
        </p:blipFill>
        <p:spPr>
          <a:xfrm>
            <a:off x="2286001" y="152401"/>
            <a:ext cx="7882811" cy="701101"/>
          </a:xfrm>
          <a:prstGeom prst="rect">
            <a:avLst/>
          </a:prstGeom>
        </p:spPr>
      </p:pic>
    </p:spTree>
    <p:extLst>
      <p:ext uri="{BB962C8B-B14F-4D97-AF65-F5344CB8AC3E}">
        <p14:creationId xmlns:p14="http://schemas.microsoft.com/office/powerpoint/2010/main" val="210385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C127-2332-4CF5-B22D-EB7D2B655928}"/>
              </a:ext>
            </a:extLst>
          </p:cNvPr>
          <p:cNvSpPr>
            <a:spLocks noGrp="1"/>
          </p:cNvSpPr>
          <p:nvPr>
            <p:ph type="title"/>
          </p:nvPr>
        </p:nvSpPr>
        <p:spPr/>
        <p:txBody>
          <a:bodyPr>
            <a:normAutofit/>
          </a:bodyPr>
          <a:lstStyle/>
          <a:p>
            <a:r>
              <a:rPr lang="en-US" sz="6000" b="1" dirty="0">
                <a:latin typeface="+mn-lt"/>
              </a:rPr>
              <a:t>What is Early Childhood Suspension and Expulsion?</a:t>
            </a:r>
          </a:p>
        </p:txBody>
      </p:sp>
    </p:spTree>
    <p:extLst>
      <p:ext uri="{BB962C8B-B14F-4D97-AF65-F5344CB8AC3E}">
        <p14:creationId xmlns:p14="http://schemas.microsoft.com/office/powerpoint/2010/main" val="152049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782735"/>
          </a:xfrm>
        </p:spPr>
        <p:txBody>
          <a:bodyPr>
            <a:normAutofit/>
          </a:bodyPr>
          <a:lstStyle/>
          <a:p>
            <a:r>
              <a:rPr lang="en-US" sz="3200" dirty="0"/>
              <a:t>BIR Data Equity Guide</a:t>
            </a:r>
          </a:p>
        </p:txBody>
      </p:sp>
      <p:sp>
        <p:nvSpPr>
          <p:cNvPr id="3" name="Content Placeholder 2"/>
          <p:cNvSpPr>
            <a:spLocks noGrp="1"/>
          </p:cNvSpPr>
          <p:nvPr>
            <p:ph idx="1"/>
          </p:nvPr>
        </p:nvSpPr>
        <p:spPr>
          <a:xfrm>
            <a:off x="838200" y="1397608"/>
            <a:ext cx="10515600" cy="4351338"/>
          </a:xfrm>
        </p:spPr>
        <p:txBody>
          <a:bodyPr>
            <a:normAutofit/>
          </a:bodyPr>
          <a:lstStyle/>
          <a:p>
            <a:r>
              <a:rPr lang="en-US" dirty="0"/>
              <a:t>The BIRs Data Decision-Making Guide is used by the Leadership Team to identify factors related to disproportionality and develop an action plan</a:t>
            </a:r>
          </a:p>
          <a:p>
            <a:pPr marL="0" indent="0">
              <a:buNone/>
            </a:pPr>
            <a:endParaRPr lang="en-US" dirty="0"/>
          </a:p>
        </p:txBody>
      </p:sp>
      <p:pic>
        <p:nvPicPr>
          <p:cNvPr id="4" name="Picture 3"/>
          <p:cNvPicPr>
            <a:picLocks noChangeAspect="1"/>
          </p:cNvPicPr>
          <p:nvPr/>
        </p:nvPicPr>
        <p:blipFill>
          <a:blip r:embed="rId2"/>
          <a:stretch>
            <a:fillRect/>
          </a:stretch>
        </p:blipFill>
        <p:spPr>
          <a:xfrm>
            <a:off x="3412888" y="2822446"/>
            <a:ext cx="6200707" cy="3276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229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9DCB-C707-4363-8BBB-BA80E494EB81}"/>
              </a:ext>
            </a:extLst>
          </p:cNvPr>
          <p:cNvSpPr>
            <a:spLocks noGrp="1"/>
          </p:cNvSpPr>
          <p:nvPr>
            <p:ph type="title"/>
          </p:nvPr>
        </p:nvSpPr>
        <p:spPr/>
        <p:txBody>
          <a:bodyPr>
            <a:normAutofit/>
          </a:bodyPr>
          <a:lstStyle/>
          <a:p>
            <a:r>
              <a:rPr lang="en-US" sz="5400" b="1" dirty="0">
                <a:latin typeface="+mn-lt"/>
              </a:rPr>
              <a:t>What are the Barriers to Collecting Data on Suspension and Expulsion in ALL Programs?</a:t>
            </a:r>
          </a:p>
        </p:txBody>
      </p:sp>
    </p:spTree>
    <p:extLst>
      <p:ext uri="{BB962C8B-B14F-4D97-AF65-F5344CB8AC3E}">
        <p14:creationId xmlns:p14="http://schemas.microsoft.com/office/powerpoint/2010/main" val="1637250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mn-lt"/>
              </a:rPr>
              <a:t>Cultural Barriers to Data-Based Decision Making</a:t>
            </a:r>
          </a:p>
        </p:txBody>
      </p:sp>
      <p:sp>
        <p:nvSpPr>
          <p:cNvPr id="3" name="Content Placeholder 2"/>
          <p:cNvSpPr>
            <a:spLocks noGrp="1"/>
          </p:cNvSpPr>
          <p:nvPr>
            <p:ph idx="1"/>
          </p:nvPr>
        </p:nvSpPr>
        <p:spPr>
          <a:xfrm>
            <a:off x="1341120" y="1933822"/>
            <a:ext cx="10253849" cy="4525963"/>
          </a:xfrm>
        </p:spPr>
        <p:txBody>
          <a:bodyPr/>
          <a:lstStyle/>
          <a:p>
            <a:pPr marL="315443" marR="350491" indent="-315443">
              <a:spcBef>
                <a:spcPts val="0"/>
              </a:spcBef>
              <a:spcAft>
                <a:spcPts val="562"/>
              </a:spcAft>
              <a:buFont typeface="+mj-lt"/>
              <a:buAutoNum type="arabicPeriod"/>
            </a:pPr>
            <a:r>
              <a:rPr lang="en-US" sz="2600" b="1" i="1" dirty="0">
                <a:solidFill>
                  <a:schemeClr val="tx1"/>
                </a:solidFill>
                <a:ea typeface="Times New Roman"/>
                <a:cs typeface="Times New Roman"/>
              </a:rPr>
              <a:t>EI providers/teachers</a:t>
            </a:r>
            <a:r>
              <a:rPr lang="en-US" sz="2600" dirty="0">
                <a:solidFill>
                  <a:schemeClr val="tx1"/>
                </a:solidFill>
                <a:ea typeface="Times New Roman"/>
                <a:cs typeface="Times New Roman"/>
              </a:rPr>
              <a:t>: Personal metric for judging effectiveness of intervention/teaching differs from those of external parties (e.g., state accountability systems, school boards)</a:t>
            </a:r>
          </a:p>
          <a:p>
            <a:pPr marL="315443" marR="350491" indent="-315443">
              <a:spcBef>
                <a:spcPts val="0"/>
              </a:spcBef>
              <a:spcAft>
                <a:spcPts val="562"/>
              </a:spcAft>
              <a:buFont typeface="+mj-lt"/>
              <a:buAutoNum type="arabicPeriod"/>
            </a:pPr>
            <a:r>
              <a:rPr lang="en-US" sz="2600" b="1" i="1" dirty="0">
                <a:solidFill>
                  <a:schemeClr val="tx1"/>
                </a:solidFill>
                <a:ea typeface="Times New Roman"/>
                <a:cs typeface="Times New Roman"/>
              </a:rPr>
              <a:t>EI providers/teachers and administrators: </a:t>
            </a:r>
            <a:r>
              <a:rPr lang="en-US" sz="2600" dirty="0">
                <a:solidFill>
                  <a:schemeClr val="tx1"/>
                </a:solidFill>
                <a:ea typeface="Times New Roman"/>
                <a:cs typeface="Times New Roman"/>
              </a:rPr>
              <a:t>Decisions may be based on experience, intuition, and anecdotal information (professional judgment) rather than on systematically collected information. </a:t>
            </a:r>
          </a:p>
          <a:p>
            <a:pPr marL="315443" marR="350491" indent="-315443">
              <a:spcBef>
                <a:spcPts val="0"/>
              </a:spcBef>
              <a:spcAft>
                <a:spcPts val="562"/>
              </a:spcAft>
              <a:buFont typeface="+mj-lt"/>
              <a:buAutoNum type="arabicPeriod"/>
            </a:pPr>
            <a:r>
              <a:rPr lang="en-US" sz="2600" dirty="0">
                <a:solidFill>
                  <a:schemeClr val="tx1"/>
                </a:solidFill>
                <a:ea typeface="Times New Roman"/>
                <a:cs typeface="Times New Roman"/>
              </a:rPr>
              <a:t>Little agreement among stakeholders about which child outcomes are most important and what kinds of data are meaningful</a:t>
            </a:r>
          </a:p>
          <a:p>
            <a:pPr marL="315443" marR="350491" indent="-315443">
              <a:spcBef>
                <a:spcPts val="0"/>
              </a:spcBef>
              <a:spcAft>
                <a:spcPts val="562"/>
              </a:spcAft>
              <a:buFont typeface="+mj-lt"/>
              <a:buAutoNum type="arabicPeriod"/>
            </a:pPr>
            <a:r>
              <a:rPr lang="en-US" sz="2600" dirty="0">
                <a:solidFill>
                  <a:schemeClr val="tx1"/>
                </a:solidFill>
                <a:ea typeface="Times New Roman"/>
                <a:cs typeface="Times New Roman"/>
              </a:rPr>
              <a:t>Some EI providers/teachers disassociate their own performance and that of children, which leads them to overlook useful data. </a:t>
            </a:r>
          </a:p>
          <a:p>
            <a:endParaRPr lang="en-US" dirty="0"/>
          </a:p>
        </p:txBody>
      </p:sp>
      <p:sp>
        <p:nvSpPr>
          <p:cNvPr id="7" name="Slide Number Placeholder 6"/>
          <p:cNvSpPr>
            <a:spLocks noGrp="1"/>
          </p:cNvSpPr>
          <p:nvPr>
            <p:ph type="sldNum" sz="quarter" idx="12"/>
          </p:nvPr>
        </p:nvSpPr>
        <p:spPr/>
        <p:txBody>
          <a:bodyPr/>
          <a:lstStyle/>
          <a:p>
            <a:pPr>
              <a:defRPr/>
            </a:pPr>
            <a:fld id="{8AC7C4F4-F172-4F8F-B84A-84D6177DAD62}" type="slidenum">
              <a:rPr lang="en-US" altLang="en-US" smtClean="0">
                <a:solidFill>
                  <a:schemeClr val="tx1"/>
                </a:solidFill>
              </a:rPr>
              <a:pPr>
                <a:defRPr/>
              </a:pPr>
              <a:t>52</a:t>
            </a:fld>
            <a:endParaRPr lang="en-US" altLang="en-US" dirty="0">
              <a:solidFill>
                <a:schemeClr val="tx1"/>
              </a:solidFill>
            </a:endParaRPr>
          </a:p>
        </p:txBody>
      </p:sp>
      <p:sp>
        <p:nvSpPr>
          <p:cNvPr id="4" name="Footer Placeholder 3">
            <a:extLst>
              <a:ext uri="{FF2B5EF4-FFF2-40B4-BE49-F238E27FC236}">
                <a16:creationId xmlns:a16="http://schemas.microsoft.com/office/drawing/2014/main" id="{8255E427-F088-4083-AD2C-2EDCCF8F85AD}"/>
              </a:ext>
            </a:extLst>
          </p:cNvPr>
          <p:cNvSpPr>
            <a:spLocks noGrp="1"/>
          </p:cNvSpPr>
          <p:nvPr>
            <p:ph type="ftr" sz="quarter" idx="11"/>
          </p:nvPr>
        </p:nvSpPr>
        <p:spPr/>
        <p:txBody>
          <a:bodyPr/>
          <a:lstStyle/>
          <a:p>
            <a:r>
              <a:rPr lang="en-US" dirty="0"/>
              <a:t>Ingram, D. S. (2004). Accountability policies and teacher decision making: Barriers to the use of data to improve practice. Teachers College Record, 106(6), 1258–1287.</a:t>
            </a:r>
          </a:p>
        </p:txBody>
      </p:sp>
    </p:spTree>
    <p:extLst>
      <p:ext uri="{BB962C8B-B14F-4D97-AF65-F5344CB8AC3E}">
        <p14:creationId xmlns:p14="http://schemas.microsoft.com/office/powerpoint/2010/main" val="755107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mn-lt"/>
              </a:rPr>
              <a:t>Technical Barriers Data-Based Decision Making</a:t>
            </a:r>
          </a:p>
        </p:txBody>
      </p:sp>
      <p:sp>
        <p:nvSpPr>
          <p:cNvPr id="3" name="Content Placeholder 2"/>
          <p:cNvSpPr>
            <a:spLocks noGrp="1"/>
          </p:cNvSpPr>
          <p:nvPr>
            <p:ph idx="1"/>
          </p:nvPr>
        </p:nvSpPr>
        <p:spPr>
          <a:xfrm>
            <a:off x="1158240" y="1783080"/>
            <a:ext cx="9692640" cy="4343084"/>
          </a:xfrm>
        </p:spPr>
        <p:txBody>
          <a:bodyPr/>
          <a:lstStyle/>
          <a:p>
            <a:pPr marR="350491">
              <a:lnSpc>
                <a:spcPct val="100000"/>
              </a:lnSpc>
              <a:spcBef>
                <a:spcPts val="0"/>
              </a:spcBef>
              <a:spcAft>
                <a:spcPts val="0"/>
              </a:spcAft>
              <a:buFont typeface="Arial" panose="020B0604020202020204" pitchFamily="34" charset="0"/>
              <a:buChar char="•"/>
            </a:pPr>
            <a:r>
              <a:rPr lang="en-US" sz="2800" dirty="0">
                <a:solidFill>
                  <a:srgbClr val="000000"/>
                </a:solidFill>
                <a:ea typeface="Times New Roman"/>
                <a:cs typeface="Times New Roman"/>
              </a:rPr>
              <a:t>Data that EI providers /teachers want (about “really important outcomes”) are rarely available and are usually hard to measure. </a:t>
            </a:r>
          </a:p>
          <a:p>
            <a:pPr marR="350491">
              <a:lnSpc>
                <a:spcPct val="100000"/>
              </a:lnSpc>
              <a:spcBef>
                <a:spcPts val="0"/>
              </a:spcBef>
              <a:spcAft>
                <a:spcPts val="0"/>
              </a:spcAft>
              <a:buFont typeface="Arial" panose="020B0604020202020204" pitchFamily="34" charset="0"/>
              <a:buChar char="•"/>
            </a:pPr>
            <a:r>
              <a:rPr lang="en-US" sz="2800" dirty="0">
                <a:solidFill>
                  <a:srgbClr val="000000"/>
                </a:solidFill>
                <a:ea typeface="Times New Roman"/>
                <a:cs typeface="Times New Roman"/>
              </a:rPr>
              <a:t>Programs and schools rarely provide the time needed to collect and analyze data.</a:t>
            </a:r>
          </a:p>
          <a:p>
            <a:endParaRPr lang="en-US" sz="4800" dirty="0"/>
          </a:p>
        </p:txBody>
      </p:sp>
      <p:sp>
        <p:nvSpPr>
          <p:cNvPr id="4" name="Footer Placeholder 3">
            <a:extLst>
              <a:ext uri="{FF2B5EF4-FFF2-40B4-BE49-F238E27FC236}">
                <a16:creationId xmlns:a16="http://schemas.microsoft.com/office/drawing/2014/main" id="{E0E3C35C-F0BA-4C81-B89A-7DB90A056108}"/>
              </a:ext>
            </a:extLst>
          </p:cNvPr>
          <p:cNvSpPr>
            <a:spLocks noGrp="1"/>
          </p:cNvSpPr>
          <p:nvPr>
            <p:ph type="ftr" sz="quarter" idx="11"/>
          </p:nvPr>
        </p:nvSpPr>
        <p:spPr/>
        <p:txBody>
          <a:bodyPr/>
          <a:lstStyle/>
          <a:p>
            <a:r>
              <a:rPr lang="en-US" dirty="0"/>
              <a:t>Ingram, D. S. (2004). Accountability policies and teacher decision making: Barriers to the use of data to improve practice. Teachers College Record, 106(6), 1258–1287.</a:t>
            </a:r>
          </a:p>
        </p:txBody>
      </p:sp>
    </p:spTree>
    <p:extLst>
      <p:ext uri="{BB962C8B-B14F-4D97-AF65-F5344CB8AC3E}">
        <p14:creationId xmlns:p14="http://schemas.microsoft.com/office/powerpoint/2010/main" val="2601149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9C1B-76C1-4C55-9068-ABCAD9C6E6BA}"/>
              </a:ext>
            </a:extLst>
          </p:cNvPr>
          <p:cNvSpPr>
            <a:spLocks noGrp="1"/>
          </p:cNvSpPr>
          <p:nvPr>
            <p:ph type="title"/>
          </p:nvPr>
        </p:nvSpPr>
        <p:spPr/>
        <p:txBody>
          <a:bodyPr/>
          <a:lstStyle/>
          <a:p>
            <a:r>
              <a:rPr lang="en-US" b="1" dirty="0">
                <a:solidFill>
                  <a:schemeClr val="tx1"/>
                </a:solidFill>
                <a:latin typeface="+mn-lt"/>
              </a:rPr>
              <a:t>Small Group Activity</a:t>
            </a:r>
          </a:p>
        </p:txBody>
      </p:sp>
      <p:sp>
        <p:nvSpPr>
          <p:cNvPr id="3" name="Content Placeholder 2">
            <a:extLst>
              <a:ext uri="{FF2B5EF4-FFF2-40B4-BE49-F238E27FC236}">
                <a16:creationId xmlns:a16="http://schemas.microsoft.com/office/drawing/2014/main" id="{6E531209-AA0E-48B7-AC69-98B2CBBFEE69}"/>
              </a:ext>
            </a:extLst>
          </p:cNvPr>
          <p:cNvSpPr>
            <a:spLocks noGrp="1"/>
          </p:cNvSpPr>
          <p:nvPr>
            <p:ph idx="1"/>
          </p:nvPr>
        </p:nvSpPr>
        <p:spPr/>
        <p:txBody>
          <a:bodyPr>
            <a:normAutofit/>
          </a:bodyPr>
          <a:lstStyle/>
          <a:p>
            <a:pPr marL="0" indent="0">
              <a:buNone/>
            </a:pPr>
            <a:r>
              <a:rPr lang="en-US" sz="2800" b="1" dirty="0">
                <a:solidFill>
                  <a:schemeClr val="tx1"/>
                </a:solidFill>
              </a:rPr>
              <a:t>In a group of 3-4, discuss:</a:t>
            </a:r>
            <a:r>
              <a:rPr lang="en-US" sz="2600" dirty="0"/>
              <a:t> </a:t>
            </a:r>
          </a:p>
          <a:p>
            <a:pPr marL="658368" lvl="1" indent="-457200">
              <a:buFont typeface="+mj-lt"/>
              <a:buAutoNum type="arabicPeriod"/>
            </a:pPr>
            <a:r>
              <a:rPr lang="en-US" sz="2400" dirty="0"/>
              <a:t> What are your barriers to collecting data on suspension/expulsion?</a:t>
            </a:r>
          </a:p>
          <a:p>
            <a:pPr marL="715518" lvl="1" indent="-514350">
              <a:buFont typeface="+mj-lt"/>
              <a:buAutoNum type="arabicPeriod"/>
            </a:pPr>
            <a:r>
              <a:rPr lang="en-US" sz="2600" dirty="0"/>
              <a:t>What are some potential solutions to collecting data on suspension/expulsion?</a:t>
            </a:r>
          </a:p>
          <a:p>
            <a:pPr marL="715518" lvl="1" indent="-514350">
              <a:buFont typeface="+mj-lt"/>
              <a:buAutoNum type="arabicPeriod"/>
            </a:pPr>
            <a:r>
              <a:rPr lang="en-US" sz="2600" dirty="0"/>
              <a:t>How could you create a culture of data-based decision making (i.e., people use data on suspension/expulsion and inequity to identify areas for improvement and create actions to improve)?</a:t>
            </a:r>
          </a:p>
        </p:txBody>
      </p:sp>
    </p:spTree>
    <p:extLst>
      <p:ext uri="{BB962C8B-B14F-4D97-AF65-F5344CB8AC3E}">
        <p14:creationId xmlns:p14="http://schemas.microsoft.com/office/powerpoint/2010/main" val="3256906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415600" y="790041"/>
            <a:ext cx="11360800" cy="885139"/>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4800" b="1" i="0" u="none" strike="noStrike" cap="none" dirty="0">
                <a:solidFill>
                  <a:schemeClr val="dk1"/>
                </a:solidFill>
                <a:latin typeface="Calibri"/>
                <a:ea typeface="Calibri"/>
                <a:cs typeface="Calibri"/>
                <a:sym typeface="Calibri"/>
              </a:rPr>
              <a:t>Contact Information</a:t>
            </a:r>
            <a:endParaRPr sz="4800" b="1" i="0" u="none" strike="noStrike" cap="none" dirty="0">
              <a:solidFill>
                <a:schemeClr val="dk1"/>
              </a:solidFill>
              <a:latin typeface="Calibri"/>
              <a:ea typeface="Calibri"/>
              <a:cs typeface="Calibri"/>
              <a:sym typeface="Calibri"/>
            </a:endParaRPr>
          </a:p>
        </p:txBody>
      </p:sp>
      <p:sp>
        <p:nvSpPr>
          <p:cNvPr id="828" name="Shape 828"/>
          <p:cNvSpPr txBox="1">
            <a:spLocks noGrp="1"/>
          </p:cNvSpPr>
          <p:nvPr>
            <p:ph type="body" idx="1"/>
          </p:nvPr>
        </p:nvSpPr>
        <p:spPr>
          <a:xfrm>
            <a:off x="484433" y="2033337"/>
            <a:ext cx="11360800" cy="392283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Aft>
                <a:spcPts val="0"/>
              </a:spcAft>
              <a:buClr>
                <a:srgbClr val="006EA0"/>
              </a:buClr>
              <a:buSzPts val="1800"/>
              <a:buFont typeface="Arial"/>
              <a:buNone/>
            </a:pPr>
            <a:r>
              <a:rPr lang="en-US" sz="2400" b="1" i="0" u="none" strike="noStrike" cap="none" dirty="0">
                <a:solidFill>
                  <a:srgbClr val="006EA0"/>
                </a:solidFill>
                <a:latin typeface="Calibri"/>
                <a:ea typeface="Calibri"/>
                <a:cs typeface="Calibri"/>
                <a:sym typeface="Calibri"/>
              </a:rPr>
              <a:t>Megan Vinh, Ph.D.					Lise Fox, Ph.D.</a:t>
            </a:r>
            <a:endParaRPr sz="2400" b="1" i="0" u="none" strike="noStrike" cap="none" dirty="0">
              <a:solidFill>
                <a:srgbClr val="006EA0"/>
              </a:solidFill>
              <a:latin typeface="Calibri"/>
              <a:ea typeface="Calibri"/>
              <a:cs typeface="Calibri"/>
              <a:sym typeface="Calibri"/>
            </a:endParaRPr>
          </a:p>
          <a:p>
            <a:pPr marL="0" marR="0" lvl="0" indent="0" algn="l" rtl="0">
              <a:lnSpc>
                <a:spcPct val="100000"/>
              </a:lnSpc>
              <a:spcAft>
                <a:spcPts val="0"/>
              </a:spcAft>
              <a:buClr>
                <a:srgbClr val="006EA0"/>
              </a:buClr>
              <a:buSzPts val="1800"/>
              <a:buFont typeface="Arial"/>
              <a:buNone/>
            </a:pPr>
            <a:r>
              <a:rPr lang="en-US" sz="2400" dirty="0">
                <a:solidFill>
                  <a:srgbClr val="006EA0"/>
                </a:solidFill>
                <a:latin typeface="Calibri"/>
                <a:ea typeface="Calibri"/>
                <a:cs typeface="Calibri"/>
                <a:sym typeface="Calibri"/>
                <a:hlinkClick r:id="rId3"/>
              </a:rPr>
              <a:t>megan.vinh@unc.edu</a:t>
            </a:r>
            <a:r>
              <a:rPr lang="en-US" sz="2400" dirty="0">
                <a:solidFill>
                  <a:srgbClr val="006EA0"/>
                </a:solidFill>
                <a:latin typeface="Calibri"/>
                <a:ea typeface="Calibri"/>
                <a:cs typeface="Calibri"/>
                <a:sym typeface="Calibri"/>
              </a:rPr>
              <a:t> 				</a:t>
            </a:r>
            <a:r>
              <a:rPr lang="en-US" sz="2400" dirty="0">
                <a:solidFill>
                  <a:srgbClr val="006EA0"/>
                </a:solidFill>
                <a:latin typeface="Calibri"/>
                <a:ea typeface="Calibri"/>
                <a:cs typeface="Calibri"/>
                <a:sym typeface="Calibri"/>
                <a:hlinkClick r:id="rId4"/>
              </a:rPr>
              <a:t>lisefox@usf.edu</a:t>
            </a:r>
            <a:r>
              <a:rPr lang="en-US" sz="2400" dirty="0">
                <a:solidFill>
                  <a:srgbClr val="006EA0"/>
                </a:solidFill>
                <a:latin typeface="Calibri"/>
                <a:ea typeface="Calibri"/>
                <a:cs typeface="Calibri"/>
                <a:sym typeface="Calibri"/>
              </a:rPr>
              <a:t> </a:t>
            </a:r>
          </a:p>
          <a:p>
            <a:pPr marL="0" marR="0" lvl="0" indent="0" algn="l" rtl="0">
              <a:lnSpc>
                <a:spcPct val="90000"/>
              </a:lnSpc>
              <a:spcBef>
                <a:spcPts val="2133"/>
              </a:spcBef>
              <a:spcAft>
                <a:spcPts val="0"/>
              </a:spcAft>
              <a:buClr>
                <a:srgbClr val="006EA0"/>
              </a:buClr>
              <a:buSzPts val="1800"/>
              <a:buFont typeface="Arial"/>
              <a:buNone/>
            </a:pPr>
            <a:endParaRPr sz="2400" b="0" i="0" u="none" strike="noStrike" cap="none" dirty="0">
              <a:solidFill>
                <a:srgbClr val="006EA0"/>
              </a:solidFill>
              <a:latin typeface="Calibri"/>
              <a:ea typeface="Calibri"/>
              <a:cs typeface="Calibri"/>
              <a:sym typeface="Calibri"/>
            </a:endParaRPr>
          </a:p>
          <a:p>
            <a:pPr marL="0" marR="0" lvl="0" indent="0" algn="l" rtl="0">
              <a:lnSpc>
                <a:spcPct val="100000"/>
              </a:lnSpc>
              <a:spcAft>
                <a:spcPts val="0"/>
              </a:spcAft>
              <a:buClr>
                <a:srgbClr val="006EA0"/>
              </a:buClr>
              <a:buSzPts val="1800"/>
              <a:buFont typeface="Arial"/>
              <a:buNone/>
            </a:pPr>
            <a:r>
              <a:rPr lang="en-US" sz="2400" b="1" i="0" u="none" strike="noStrike" cap="none" dirty="0">
                <a:solidFill>
                  <a:srgbClr val="006EA0"/>
                </a:solidFill>
                <a:latin typeface="Calibri"/>
                <a:ea typeface="Calibri"/>
                <a:cs typeface="Calibri"/>
                <a:sym typeface="Calibri"/>
              </a:rPr>
              <a:t>Jen Neitzel, Ph.D.</a:t>
            </a:r>
            <a:endParaRPr sz="2400" b="1" i="0" u="none" strike="noStrike" cap="none" dirty="0">
              <a:solidFill>
                <a:srgbClr val="006EA0"/>
              </a:solidFill>
              <a:latin typeface="Calibri"/>
              <a:ea typeface="Calibri"/>
              <a:cs typeface="Calibri"/>
              <a:sym typeface="Calibri"/>
            </a:endParaRPr>
          </a:p>
          <a:p>
            <a:pPr marL="0" marR="0" lvl="0" indent="0" algn="l" rtl="0">
              <a:lnSpc>
                <a:spcPct val="100000"/>
              </a:lnSpc>
              <a:spcAft>
                <a:spcPts val="0"/>
              </a:spcAft>
              <a:buClr>
                <a:schemeClr val="hlink"/>
              </a:buClr>
              <a:buSzPts val="1800"/>
              <a:buFont typeface="Arial"/>
              <a:buNone/>
            </a:pPr>
            <a:r>
              <a:rPr lang="en-US" sz="2400" b="0" i="0" u="sng" strike="noStrike" cap="none" dirty="0">
                <a:solidFill>
                  <a:schemeClr val="hlink"/>
                </a:solidFill>
                <a:latin typeface="Calibri"/>
                <a:ea typeface="Calibri"/>
                <a:cs typeface="Calibri"/>
                <a:sym typeface="Calibri"/>
                <a:hlinkClick r:id="rId5"/>
              </a:rPr>
              <a:t>jen.neitzel@unc.edu</a:t>
            </a:r>
            <a:endParaRPr lang="en-US" sz="2400" b="0" i="0" u="sng" strike="noStrike" cap="none" dirty="0">
              <a:solidFill>
                <a:schemeClr val="hlink"/>
              </a:solidFill>
              <a:latin typeface="Calibri"/>
              <a:ea typeface="Calibri"/>
              <a:cs typeface="Calibri"/>
              <a:sym typeface="Calibri"/>
            </a:endParaRPr>
          </a:p>
          <a:p>
            <a:pPr marL="0" marR="0" lvl="0" indent="0" algn="l" rtl="0">
              <a:lnSpc>
                <a:spcPct val="90000"/>
              </a:lnSpc>
              <a:spcBef>
                <a:spcPts val="2133"/>
              </a:spcBef>
              <a:spcAft>
                <a:spcPts val="2133"/>
              </a:spcAft>
              <a:buClr>
                <a:schemeClr val="dk1"/>
              </a:buClr>
              <a:buSzPts val="1800"/>
              <a:buFont typeface="Arial"/>
              <a:buNone/>
            </a:pPr>
            <a:endParaRPr sz="1867" b="0" i="0" u="none" strike="noStrike" cap="none" dirty="0">
              <a:solidFill>
                <a:srgbClr val="006EA0"/>
              </a:solidFill>
              <a:latin typeface="Arial"/>
              <a:ea typeface="Arial"/>
              <a:cs typeface="Arial"/>
              <a:sym typeface="Arial"/>
            </a:endParaRPr>
          </a:p>
        </p:txBody>
      </p:sp>
    </p:spTree>
    <p:extLst>
      <p:ext uri="{BB962C8B-B14F-4D97-AF65-F5344CB8AC3E}">
        <p14:creationId xmlns:p14="http://schemas.microsoft.com/office/powerpoint/2010/main" val="392425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000"/>
              <a:buFont typeface="Calibri"/>
              <a:buNone/>
            </a:pPr>
            <a:endParaRPr sz="3959" b="0" i="0" u="none" strike="noStrike" cap="none" dirty="0">
              <a:solidFill>
                <a:schemeClr val="dk1"/>
              </a:solidFill>
              <a:latin typeface="Calibri"/>
              <a:ea typeface="Calibri"/>
              <a:cs typeface="Calibri"/>
              <a:sym typeface="Calibri"/>
            </a:endParaRPr>
          </a:p>
        </p:txBody>
      </p:sp>
      <p:sp>
        <p:nvSpPr>
          <p:cNvPr id="834" name="Shape 83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609585" marR="0" lvl="0" indent="-342888" algn="l" rtl="0">
              <a:lnSpc>
                <a:spcPct val="90000"/>
              </a:lnSpc>
              <a:spcBef>
                <a:spcPts val="0"/>
              </a:spcBef>
              <a:spcAft>
                <a:spcPts val="0"/>
              </a:spcAft>
              <a:buClr>
                <a:schemeClr val="dk1"/>
              </a:buClr>
              <a:buSzPts val="1800"/>
              <a:buFont typeface="Arial"/>
              <a:buNone/>
            </a:pPr>
            <a:endParaRPr sz="2800" b="0" i="0" u="none" strike="noStrike" cap="none" dirty="0">
              <a:solidFill>
                <a:schemeClr val="dk1"/>
              </a:solidFill>
              <a:latin typeface="Calibri"/>
              <a:ea typeface="Calibri"/>
              <a:cs typeface="Calibri"/>
              <a:sym typeface="Calibri"/>
            </a:endParaRPr>
          </a:p>
        </p:txBody>
      </p:sp>
      <p:pic>
        <p:nvPicPr>
          <p:cNvPr id="835" name="Shape 835"/>
          <p:cNvPicPr preferRelativeResize="0"/>
          <p:nvPr/>
        </p:nvPicPr>
        <p:blipFill rotWithShape="1">
          <a:blip r:embed="rId3">
            <a:alphaModFix/>
          </a:blip>
          <a:srcRect/>
          <a:stretch/>
        </p:blipFill>
        <p:spPr>
          <a:xfrm>
            <a:off x="84221" y="0"/>
            <a:ext cx="12007516" cy="6256421"/>
          </a:xfrm>
          <a:prstGeom prst="rect">
            <a:avLst/>
          </a:prstGeom>
          <a:noFill/>
          <a:ln>
            <a:noFill/>
          </a:ln>
        </p:spPr>
      </p:pic>
    </p:spTree>
    <p:extLst>
      <p:ext uri="{BB962C8B-B14F-4D97-AF65-F5344CB8AC3E}">
        <p14:creationId xmlns:p14="http://schemas.microsoft.com/office/powerpoint/2010/main" val="75403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6289-AB03-429E-8477-D4867737906C}"/>
              </a:ext>
            </a:extLst>
          </p:cNvPr>
          <p:cNvSpPr txBox="1">
            <a:spLocks/>
          </p:cNvSpPr>
          <p:nvPr/>
        </p:nvSpPr>
        <p:spPr>
          <a:xfrm>
            <a:off x="1066800" y="2026311"/>
            <a:ext cx="10058400" cy="1375258"/>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tx1"/>
                </a:solidFill>
                <a:latin typeface="+mn-lt"/>
              </a:rPr>
              <a:t>Expulsion</a:t>
            </a:r>
            <a:r>
              <a:rPr lang="en-US" sz="4000" dirty="0">
                <a:solidFill>
                  <a:schemeClr val="tx1"/>
                </a:solidFill>
                <a:latin typeface="+mn-lt"/>
              </a:rPr>
              <a:t>: Complete and permanent removal of a child from an early learning programs</a:t>
            </a:r>
          </a:p>
        </p:txBody>
      </p:sp>
    </p:spTree>
    <p:extLst>
      <p:ext uri="{BB962C8B-B14F-4D97-AF65-F5344CB8AC3E}">
        <p14:creationId xmlns:p14="http://schemas.microsoft.com/office/powerpoint/2010/main" val="383649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6289-AB03-429E-8477-D4867737906C}"/>
              </a:ext>
            </a:extLst>
          </p:cNvPr>
          <p:cNvSpPr txBox="1">
            <a:spLocks/>
          </p:cNvSpPr>
          <p:nvPr/>
        </p:nvSpPr>
        <p:spPr>
          <a:xfrm>
            <a:off x="989815" y="2102178"/>
            <a:ext cx="10246936" cy="2017336"/>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tx1"/>
                </a:solidFill>
                <a:latin typeface="+mn-lt"/>
              </a:rPr>
              <a:t>Suspension:</a:t>
            </a:r>
            <a:r>
              <a:rPr lang="en-US" dirty="0">
                <a:solidFill>
                  <a:schemeClr val="tx1"/>
                </a:solidFill>
                <a:latin typeface="+mn-lt"/>
              </a:rPr>
              <a:t> </a:t>
            </a:r>
            <a:r>
              <a:rPr lang="en-US" b="1" dirty="0">
                <a:solidFill>
                  <a:schemeClr val="tx1"/>
                </a:solidFill>
                <a:latin typeface="+mn-lt"/>
              </a:rPr>
              <a:t> </a:t>
            </a:r>
            <a:r>
              <a:rPr lang="en-US" dirty="0">
                <a:solidFill>
                  <a:schemeClr val="tx1"/>
                </a:solidFill>
                <a:latin typeface="+mn-lt"/>
              </a:rPr>
              <a:t>A</a:t>
            </a:r>
            <a:r>
              <a:rPr lang="en-US" b="1" dirty="0">
                <a:solidFill>
                  <a:schemeClr val="tx1"/>
                </a:solidFill>
                <a:latin typeface="+mn-lt"/>
              </a:rPr>
              <a:t> </a:t>
            </a:r>
            <a:r>
              <a:rPr lang="en-US" dirty="0">
                <a:solidFill>
                  <a:schemeClr val="tx1"/>
                </a:solidFill>
                <a:latin typeface="+mn-lt"/>
              </a:rPr>
              <a:t>“disciplinary action that is administered as a consequence of a student’s inappropriate behavior, requires that a student absent him/herself from the classroom or from the school for a specified period of time.</a:t>
            </a:r>
            <a:r>
              <a:rPr lang="en-US" b="1" dirty="0">
                <a:solidFill>
                  <a:schemeClr val="tx1"/>
                </a:solidFill>
                <a:latin typeface="+mn-lt"/>
              </a:rPr>
              <a:t>” </a:t>
            </a:r>
          </a:p>
          <a:p>
            <a:endParaRPr lang="en-US" dirty="0"/>
          </a:p>
        </p:txBody>
      </p:sp>
      <p:sp>
        <p:nvSpPr>
          <p:cNvPr id="3" name="Footer Placeholder 3">
            <a:extLst>
              <a:ext uri="{FF2B5EF4-FFF2-40B4-BE49-F238E27FC236}">
                <a16:creationId xmlns:a16="http://schemas.microsoft.com/office/drawing/2014/main" id="{8B5DD561-859E-494E-9153-1C6FA1C88377}"/>
              </a:ext>
            </a:extLst>
          </p:cNvPr>
          <p:cNvSpPr>
            <a:spLocks noGrp="1"/>
          </p:cNvSpPr>
          <p:nvPr>
            <p:ph type="ftr" sz="quarter" idx="11"/>
          </p:nvPr>
        </p:nvSpPr>
        <p:spPr>
          <a:xfrm>
            <a:off x="3686185" y="6459785"/>
            <a:ext cx="4822804" cy="365125"/>
          </a:xfrm>
        </p:spPr>
        <p:txBody>
          <a:bodyPr/>
          <a:lstStyle/>
          <a:p>
            <a:r>
              <a:rPr lang="en-US" dirty="0"/>
              <a:t>Morrison and Skiba, 2001, p. 174</a:t>
            </a:r>
          </a:p>
        </p:txBody>
      </p:sp>
    </p:spTree>
    <p:extLst>
      <p:ext uri="{BB962C8B-B14F-4D97-AF65-F5344CB8AC3E}">
        <p14:creationId xmlns:p14="http://schemas.microsoft.com/office/powerpoint/2010/main" val="423378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827A-B289-49DF-A7F5-F5715FB7886A}"/>
              </a:ext>
            </a:extLst>
          </p:cNvPr>
          <p:cNvSpPr>
            <a:spLocks noGrp="1"/>
          </p:cNvSpPr>
          <p:nvPr>
            <p:ph type="title"/>
          </p:nvPr>
        </p:nvSpPr>
        <p:spPr>
          <a:xfrm>
            <a:off x="457200" y="1557398"/>
            <a:ext cx="3200400" cy="2286000"/>
          </a:xfrm>
        </p:spPr>
        <p:txBody>
          <a:bodyPr/>
          <a:lstStyle/>
          <a:p>
            <a:r>
              <a:rPr lang="en-US" b="1" dirty="0">
                <a:solidFill>
                  <a:schemeClr val="tx1"/>
                </a:solidFill>
                <a:latin typeface="+mn-lt"/>
              </a:rPr>
              <a:t>What does this </a:t>
            </a:r>
            <a:r>
              <a:rPr lang="en-US" b="1" i="1" dirty="0">
                <a:solidFill>
                  <a:schemeClr val="tx1"/>
                </a:solidFill>
                <a:latin typeface="+mn-lt"/>
              </a:rPr>
              <a:t>REALLY</a:t>
            </a:r>
            <a:r>
              <a:rPr lang="en-US" b="1" dirty="0">
                <a:solidFill>
                  <a:schemeClr val="tx1"/>
                </a:solidFill>
                <a:latin typeface="+mn-lt"/>
              </a:rPr>
              <a:t> look like in early childhood?</a:t>
            </a:r>
          </a:p>
        </p:txBody>
      </p:sp>
      <p:pic>
        <p:nvPicPr>
          <p:cNvPr id="5" name="Content Placeholder 4" descr="This photo shows an infographic on exclusionary discipline practices in early childhood. It provides examples of exclusionary practices including:&#10;In-school suspension as disciplining a child by sending the child out of the classroom, such as to the director's office.&#10;Out of school suspension as asking a family to pick up their child early because of behavioral issues, such as biting, hitting, not following directions.&#10;Expulsion could look like telling a family that they will need to find another care arrangement because the child is not a &quot;got fit&quot; for the program or that the program can 'no longer support' their toddler or preschooler.&#10;'Soft' Expulsion could look like asking the family repeatedly to pick their child dup early because of behavior issues, requiring them to leave or miss work frequently. ">
            <a:extLst>
              <a:ext uri="{FF2B5EF4-FFF2-40B4-BE49-F238E27FC236}">
                <a16:creationId xmlns:a16="http://schemas.microsoft.com/office/drawing/2014/main" id="{B7969951-8E23-42FA-B03B-B8C738E70E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3494" y="64172"/>
            <a:ext cx="4689654" cy="6729656"/>
          </a:xfrm>
        </p:spPr>
      </p:pic>
      <p:sp>
        <p:nvSpPr>
          <p:cNvPr id="6" name="Footer Placeholder 5">
            <a:extLst>
              <a:ext uri="{FF2B5EF4-FFF2-40B4-BE49-F238E27FC236}">
                <a16:creationId xmlns:a16="http://schemas.microsoft.com/office/drawing/2014/main" id="{4BD516E1-31F8-4B5F-A47F-9D53131F11BC}"/>
              </a:ext>
            </a:extLst>
          </p:cNvPr>
          <p:cNvSpPr>
            <a:spLocks noGrp="1"/>
          </p:cNvSpPr>
          <p:nvPr>
            <p:ph type="body" sz="half" idx="2"/>
          </p:nvPr>
        </p:nvSpPr>
        <p:spPr>
          <a:xfrm>
            <a:off x="457200" y="5758774"/>
            <a:ext cx="3200400" cy="546430"/>
          </a:xfrm>
        </p:spPr>
        <p:txBody>
          <a:bodyPr>
            <a:normAutofit fontScale="85000" lnSpcReduction="20000"/>
          </a:bodyPr>
          <a:lstStyle/>
          <a:p>
            <a:r>
              <a:rPr lang="en-US" dirty="0"/>
              <a:t>http://preventexpulsion.org/wp-content/uploads/2016/08/WhatSuspensionExpulsionLooksLike_infographic_v4.png</a:t>
            </a:r>
          </a:p>
        </p:txBody>
      </p:sp>
    </p:spTree>
    <p:extLst>
      <p:ext uri="{BB962C8B-B14F-4D97-AF65-F5344CB8AC3E}">
        <p14:creationId xmlns:p14="http://schemas.microsoft.com/office/powerpoint/2010/main" val="36581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C404-4FC3-4F91-BA78-FCAEABD47182}"/>
              </a:ext>
            </a:extLst>
          </p:cNvPr>
          <p:cNvSpPr>
            <a:spLocks noGrp="1"/>
          </p:cNvSpPr>
          <p:nvPr>
            <p:ph type="title"/>
          </p:nvPr>
        </p:nvSpPr>
        <p:spPr/>
        <p:txBody>
          <a:bodyPr/>
          <a:lstStyle/>
          <a:p>
            <a:r>
              <a:rPr lang="en-US" b="1" dirty="0">
                <a:solidFill>
                  <a:schemeClr val="tx1"/>
                </a:solidFill>
                <a:latin typeface="+mn-lt"/>
              </a:rPr>
              <a:t>Civil Rights Data Collection</a:t>
            </a:r>
          </a:p>
        </p:txBody>
      </p:sp>
      <p:sp>
        <p:nvSpPr>
          <p:cNvPr id="3" name="Content Placeholder 2">
            <a:extLst>
              <a:ext uri="{FF2B5EF4-FFF2-40B4-BE49-F238E27FC236}">
                <a16:creationId xmlns:a16="http://schemas.microsoft.com/office/drawing/2014/main" id="{14F38D6E-5FDB-4AB0-A23A-59F427A7F158}"/>
              </a:ext>
            </a:extLst>
          </p:cNvPr>
          <p:cNvSpPr>
            <a:spLocks noGrp="1"/>
          </p:cNvSpPr>
          <p:nvPr>
            <p:ph idx="1"/>
          </p:nvPr>
        </p:nvSpPr>
        <p:spPr/>
        <p:txBody>
          <a:bodyPr>
            <a:normAutofit/>
          </a:bodyPr>
          <a:lstStyle/>
          <a:p>
            <a:pPr marL="380985" indent="-380985">
              <a:buFont typeface="Arial"/>
              <a:buChar char="•"/>
            </a:pPr>
            <a:r>
              <a:rPr lang="en-US" sz="2800" dirty="0">
                <a:solidFill>
                  <a:schemeClr val="tx1"/>
                </a:solidFill>
              </a:rPr>
              <a:t>Biennial (i.e., every other school year)</a:t>
            </a:r>
          </a:p>
          <a:p>
            <a:pPr marL="380985" indent="-380985">
              <a:buFont typeface="Arial"/>
              <a:buChar char="•"/>
            </a:pPr>
            <a:r>
              <a:rPr lang="en-US" sz="2800" dirty="0">
                <a:solidFill>
                  <a:schemeClr val="tx1"/>
                </a:solidFill>
              </a:rPr>
              <a:t>Survey Required by the U.S. Department of Education’s Office for Civil Rights since 1968</a:t>
            </a:r>
          </a:p>
          <a:p>
            <a:pPr marL="380985" indent="-380985">
              <a:buFont typeface="Arial"/>
              <a:buChar char="•"/>
            </a:pPr>
            <a:r>
              <a:rPr lang="en-US" sz="2800" dirty="0">
                <a:solidFill>
                  <a:schemeClr val="tx1"/>
                </a:solidFill>
              </a:rPr>
              <a:t>Collected data from all public local education agencies (LEA) and schools, including long-term secure juvenile facilities, charter schools, alternative schools, and schools serving students with disabilities</a:t>
            </a:r>
          </a:p>
          <a:p>
            <a:pPr marL="380985" indent="-380985">
              <a:buFont typeface="Arial"/>
              <a:buChar char="•"/>
            </a:pPr>
            <a:endParaRPr lang="en-US" sz="2800" dirty="0"/>
          </a:p>
          <a:p>
            <a:pPr marL="380985" indent="-380985">
              <a:buFont typeface="Arial"/>
              <a:buChar char="•"/>
            </a:pPr>
            <a:endParaRPr lang="en-US" sz="2800" dirty="0"/>
          </a:p>
        </p:txBody>
      </p:sp>
      <p:sp>
        <p:nvSpPr>
          <p:cNvPr id="4" name="Footer Placeholder 3">
            <a:extLst>
              <a:ext uri="{FF2B5EF4-FFF2-40B4-BE49-F238E27FC236}">
                <a16:creationId xmlns:a16="http://schemas.microsoft.com/office/drawing/2014/main" id="{CE0D08E0-6CCE-4EF9-969A-6E332A627A3A}"/>
              </a:ext>
            </a:extLst>
          </p:cNvPr>
          <p:cNvSpPr>
            <a:spLocks noGrp="1"/>
          </p:cNvSpPr>
          <p:nvPr>
            <p:ph type="ftr" sz="quarter" idx="11"/>
          </p:nvPr>
        </p:nvSpPr>
        <p:spPr/>
        <p:txBody>
          <a:bodyPr/>
          <a:lstStyle/>
          <a:p>
            <a:r>
              <a:rPr lang="en-US" dirty="0"/>
              <a:t>https://ocrdata.ed.gov/downloads/FAQ.pdf</a:t>
            </a:r>
          </a:p>
        </p:txBody>
      </p:sp>
    </p:spTree>
    <p:extLst>
      <p:ext uri="{BB962C8B-B14F-4D97-AF65-F5344CB8AC3E}">
        <p14:creationId xmlns:p14="http://schemas.microsoft.com/office/powerpoint/2010/main" val="3828584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10.xml><?xml version="1.0" encoding="utf-8"?>
<a:theme xmlns:a="http://schemas.openxmlformats.org/drawingml/2006/main" name="7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1.xml><?xml version="1.0" encoding="utf-8"?>
<a:theme xmlns:a="http://schemas.openxmlformats.org/drawingml/2006/main" name="8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2.xml><?xml version="1.0" encoding="utf-8"?>
<a:theme xmlns:a="http://schemas.openxmlformats.org/drawingml/2006/main" name="9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3.xml><?xml version="1.0" encoding="utf-8"?>
<a:theme xmlns:a="http://schemas.openxmlformats.org/drawingml/2006/main" name="10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4.xml><?xml version="1.0" encoding="utf-8"?>
<a:theme xmlns:a="http://schemas.openxmlformats.org/drawingml/2006/main" name="11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5.xml><?xml version="1.0" encoding="utf-8"?>
<a:theme xmlns:a="http://schemas.openxmlformats.org/drawingml/2006/main" name="12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6.xml><?xml version="1.0" encoding="utf-8"?>
<a:theme xmlns:a="http://schemas.openxmlformats.org/drawingml/2006/main" name="13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7.xml><?xml version="1.0" encoding="utf-8"?>
<a:theme xmlns:a="http://schemas.openxmlformats.org/drawingml/2006/main" name="14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8.xml><?xml version="1.0" encoding="utf-8"?>
<a:theme xmlns:a="http://schemas.openxmlformats.org/drawingml/2006/main" name="15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19.xml><?xml version="1.0" encoding="utf-8"?>
<a:theme xmlns:a="http://schemas.openxmlformats.org/drawingml/2006/main" name="16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1.xml><?xml version="1.0" encoding="utf-8"?>
<a:theme xmlns:a="http://schemas.openxmlformats.org/drawingml/2006/main" name="18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2.xml><?xml version="1.0" encoding="utf-8"?>
<a:theme xmlns:a="http://schemas.openxmlformats.org/drawingml/2006/main" name="19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3.xml><?xml version="1.0" encoding="utf-8"?>
<a:theme xmlns:a="http://schemas.openxmlformats.org/drawingml/2006/main" name="20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4.xml><?xml version="1.0" encoding="utf-8"?>
<a:theme xmlns:a="http://schemas.openxmlformats.org/drawingml/2006/main" name="21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5.xml><?xml version="1.0" encoding="utf-8"?>
<a:theme xmlns:a="http://schemas.openxmlformats.org/drawingml/2006/main" name="22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6.xml><?xml version="1.0" encoding="utf-8"?>
<a:theme xmlns:a="http://schemas.openxmlformats.org/drawingml/2006/main" name="23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7.xml><?xml version="1.0" encoding="utf-8"?>
<a:theme xmlns:a="http://schemas.openxmlformats.org/drawingml/2006/main" name="24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8.xml><?xml version="1.0" encoding="utf-8"?>
<a:theme xmlns:a="http://schemas.openxmlformats.org/drawingml/2006/main" name="25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29.xml><?xml version="1.0" encoding="utf-8"?>
<a:theme xmlns:a="http://schemas.openxmlformats.org/drawingml/2006/main" name="26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3.xml><?xml version="1.0" encoding="utf-8"?>
<a:theme xmlns:a="http://schemas.openxmlformats.org/drawingml/2006/main" name="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5.xml><?xml version="1.0" encoding="utf-8"?>
<a:theme xmlns:a="http://schemas.openxmlformats.org/drawingml/2006/main" name="2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6.xml><?xml version="1.0" encoding="utf-8"?>
<a:theme xmlns:a="http://schemas.openxmlformats.org/drawingml/2006/main" name="3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7.xml><?xml version="1.0" encoding="utf-8"?>
<a:theme xmlns:a="http://schemas.openxmlformats.org/drawingml/2006/main" name="4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8.xml><?xml version="1.0" encoding="utf-8"?>
<a:theme xmlns:a="http://schemas.openxmlformats.org/drawingml/2006/main" name="5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9.xml><?xml version="1.0" encoding="utf-8"?>
<a:theme xmlns:a="http://schemas.openxmlformats.org/drawingml/2006/main" name="6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docProps/app.xml><?xml version="1.0" encoding="utf-8"?>
<Properties xmlns="http://schemas.openxmlformats.org/officeDocument/2006/extended-properties" xmlns:vt="http://schemas.openxmlformats.org/officeDocument/2006/docPropsVTypes">
  <Template>Retrospect</Template>
  <TotalTime>1491</TotalTime>
  <Words>2034</Words>
  <Application>Microsoft Macintosh PowerPoint</Application>
  <PresentationFormat>Widescreen</PresentationFormat>
  <Paragraphs>240</Paragraphs>
  <Slides>56</Slides>
  <Notes>18</Notes>
  <HiddenSlides>0</HiddenSlides>
  <MMClips>1</MMClips>
  <ScaleCrop>false</ScaleCrop>
  <HeadingPairs>
    <vt:vector size="6" baseType="variant">
      <vt:variant>
        <vt:lpstr>Fonts Used</vt:lpstr>
      </vt:variant>
      <vt:variant>
        <vt:i4>7</vt:i4>
      </vt:variant>
      <vt:variant>
        <vt:lpstr>Theme</vt:lpstr>
      </vt:variant>
      <vt:variant>
        <vt:i4>29</vt:i4>
      </vt:variant>
      <vt:variant>
        <vt:lpstr>Slide Titles</vt:lpstr>
      </vt:variant>
      <vt:variant>
        <vt:i4>56</vt:i4>
      </vt:variant>
    </vt:vector>
  </HeadingPairs>
  <TitlesOfParts>
    <vt:vector size="92" baseType="lpstr">
      <vt:lpstr>ＭＳ Ｐゴシック</vt:lpstr>
      <vt:lpstr>Arial</vt:lpstr>
      <vt:lpstr>Calibri</vt:lpstr>
      <vt:lpstr>Calibri Light</vt:lpstr>
      <vt:lpstr>Century Gothic</vt:lpstr>
      <vt:lpstr>Symbol</vt:lpstr>
      <vt:lpstr>Times New Roman</vt:lpstr>
      <vt:lpstr>Retrospect</vt:lpstr>
      <vt:lpstr>Office Theme</vt:lpstr>
      <vt:lpstr>NCPMI</vt:lpstr>
      <vt:lpstr>1_NCPMI</vt:lpstr>
      <vt:lpstr>2_NCPMI</vt:lpstr>
      <vt:lpstr>3_NCPMI</vt:lpstr>
      <vt:lpstr>4_NCPMI</vt:lpstr>
      <vt:lpstr>5_NCPMI</vt:lpstr>
      <vt:lpstr>6_NCPMI</vt:lpstr>
      <vt:lpstr>7_NCPMI</vt:lpstr>
      <vt:lpstr>8_NCPMI</vt:lpstr>
      <vt:lpstr>9_NCPMI</vt:lpstr>
      <vt:lpstr>10_NCPMI</vt:lpstr>
      <vt:lpstr>11_NCPMI</vt:lpstr>
      <vt:lpstr>12_NCPMI</vt:lpstr>
      <vt:lpstr>13_NCPMI</vt:lpstr>
      <vt:lpstr>14_NCPMI</vt:lpstr>
      <vt:lpstr>15_NCPMI</vt:lpstr>
      <vt:lpstr>16_NCPMI</vt:lpstr>
      <vt:lpstr>17_NCPMI</vt:lpstr>
      <vt:lpstr>18_NCPMI</vt:lpstr>
      <vt:lpstr>19_NCPMI</vt:lpstr>
      <vt:lpstr>20_NCPMI</vt:lpstr>
      <vt:lpstr>21_NCPMI</vt:lpstr>
      <vt:lpstr>22_NCPMI</vt:lpstr>
      <vt:lpstr>23_NCPMI</vt:lpstr>
      <vt:lpstr>24_NCPMI</vt:lpstr>
      <vt:lpstr>25_NCPMI</vt:lpstr>
      <vt:lpstr>26_NCPMI</vt:lpstr>
      <vt:lpstr>Using Suspension and Expulsion Data to Support Equity in Early Childhood Settings</vt:lpstr>
      <vt:lpstr>Goals of this Session:</vt:lpstr>
      <vt:lpstr>Who We Are</vt:lpstr>
      <vt:lpstr>Getting to Know You</vt:lpstr>
      <vt:lpstr>What is Early Childhood Suspension and Expulsion?</vt:lpstr>
      <vt:lpstr>PowerPoint Presentation</vt:lpstr>
      <vt:lpstr>PowerPoint Presentation</vt:lpstr>
      <vt:lpstr>What does this REALLY look like in early childhood?</vt:lpstr>
      <vt:lpstr>Civil Rights Data Collection</vt:lpstr>
      <vt:lpstr>Civil Rights Data Collection</vt:lpstr>
      <vt:lpstr>PowerPoint Presentation</vt:lpstr>
      <vt:lpstr>PowerPoint Presentation</vt:lpstr>
      <vt:lpstr>How does your state look?</vt:lpstr>
      <vt:lpstr>Why Does it Matter?</vt:lpstr>
      <vt:lpstr>“Cradle to Prison Pipeline”</vt:lpstr>
      <vt:lpstr>PowerPoint Presentation</vt:lpstr>
      <vt:lpstr>PowerPoint Presentation</vt:lpstr>
      <vt:lpstr>One Key Strategy (Among Many): </vt:lpstr>
      <vt:lpstr>Examples of Useful Data to Collect</vt:lpstr>
      <vt:lpstr>Key Concepts for Data-Based Decision-Making</vt:lpstr>
      <vt:lpstr>PowerPoint Presentation</vt:lpstr>
      <vt:lpstr>What is the BIRS 2.0?</vt:lpstr>
      <vt:lpstr>Behavior Incident Report (BIR)</vt:lpstr>
      <vt:lpstr>PowerPoint Presentation</vt:lpstr>
      <vt:lpstr>Tracking Behavior Incidents</vt:lpstr>
      <vt:lpstr>BIR Analytic Elements</vt:lpstr>
      <vt:lpstr> Tracking Administrative Actions </vt:lpstr>
      <vt:lpstr>Common Metrics</vt:lpstr>
      <vt:lpstr>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Equity Alert BIR</vt:lpstr>
      <vt:lpstr>PowerPoint Presentation</vt:lpstr>
      <vt:lpstr>PowerPoint Presentation</vt:lpstr>
      <vt:lpstr>PowerPoint Presentation</vt:lpstr>
      <vt:lpstr>PowerPoint Presentation</vt:lpstr>
      <vt:lpstr>PowerPoint Presentation</vt:lpstr>
      <vt:lpstr>PowerPoint Presentation</vt:lpstr>
      <vt:lpstr>Individual Child/Individual Classroom</vt:lpstr>
      <vt:lpstr>PowerPoint Presentation</vt:lpstr>
      <vt:lpstr>PowerPoint Presentation</vt:lpstr>
      <vt:lpstr>PowerPoint Presentation</vt:lpstr>
      <vt:lpstr>BIR Data Equity Guide</vt:lpstr>
      <vt:lpstr>What are the Barriers to Collecting Data on Suspension and Expulsion in ALL Programs?</vt:lpstr>
      <vt:lpstr>Cultural Barriers to Data-Based Decision Making</vt:lpstr>
      <vt:lpstr>Technical Barriers Data-Based Decision Making</vt:lpstr>
      <vt:lpstr>Small Group Activity</vt:lpstr>
      <vt:lpstr>Contact Information</vt:lpstr>
      <vt:lpstr>PowerPoint Presentation</vt:lpstr>
    </vt:vector>
  </TitlesOfParts>
  <Company>UNC Chapel Hill</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the Role of Implicit Bias in Early Childhood Disciplinary Practices</dc:title>
  <dc:creator>Neitzel, Jen</dc:creator>
  <cp:lastModifiedBy>Vinh, Megan E</cp:lastModifiedBy>
  <cp:revision>42</cp:revision>
  <dcterms:created xsi:type="dcterms:W3CDTF">2018-04-17T20:42:26Z</dcterms:created>
  <dcterms:modified xsi:type="dcterms:W3CDTF">2018-08-14T18:11:44Z</dcterms:modified>
</cp:coreProperties>
</file>