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4"/>
    <p:sldMasterId id="2147485002" r:id="rId5"/>
  </p:sldMasterIdLst>
  <p:notesMasterIdLst>
    <p:notesMasterId r:id="rId35"/>
  </p:notesMasterIdLst>
  <p:handoutMasterIdLst>
    <p:handoutMasterId r:id="rId36"/>
  </p:handoutMasterIdLst>
  <p:sldIdLst>
    <p:sldId id="258" r:id="rId6"/>
    <p:sldId id="536" r:id="rId7"/>
    <p:sldId id="540" r:id="rId8"/>
    <p:sldId id="563" r:id="rId9"/>
    <p:sldId id="541" r:id="rId10"/>
    <p:sldId id="565" r:id="rId11"/>
    <p:sldId id="263" r:id="rId12"/>
    <p:sldId id="264" r:id="rId13"/>
    <p:sldId id="265" r:id="rId14"/>
    <p:sldId id="266" r:id="rId15"/>
    <p:sldId id="267" r:id="rId16"/>
    <p:sldId id="268" r:id="rId17"/>
    <p:sldId id="269" r:id="rId18"/>
    <p:sldId id="570" r:id="rId19"/>
    <p:sldId id="572" r:id="rId20"/>
    <p:sldId id="573" r:id="rId21"/>
    <p:sldId id="270" r:id="rId22"/>
    <p:sldId id="571" r:id="rId23"/>
    <p:sldId id="574" r:id="rId24"/>
    <p:sldId id="262" r:id="rId25"/>
    <p:sldId id="566" r:id="rId26"/>
    <p:sldId id="567" r:id="rId27"/>
    <p:sldId id="568" r:id="rId28"/>
    <p:sldId id="557" r:id="rId29"/>
    <p:sldId id="564" r:id="rId30"/>
    <p:sldId id="259" r:id="rId31"/>
    <p:sldId id="260" r:id="rId32"/>
    <p:sldId id="261" r:id="rId33"/>
    <p:sldId id="569" r:id="rId34"/>
  </p:sldIdLst>
  <p:sldSz cx="9144000" cy="6858000" type="screen4x3"/>
  <p:notesSz cx="7010400" cy="9296400"/>
  <p:custDataLst>
    <p:tags r:id="rId37"/>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433" autoAdjust="0"/>
  </p:normalViewPr>
  <p:slideViewPr>
    <p:cSldViewPr>
      <p:cViewPr>
        <p:scale>
          <a:sx n="105" d="100"/>
          <a:sy n="105" d="100"/>
        </p:scale>
        <p:origin x="-1062"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0" d="100"/>
          <a:sy n="110" d="100"/>
        </p:scale>
        <p:origin x="-3280" y="-112"/>
      </p:cViewPr>
      <p:guideLst>
        <p:guide orient="horz" pos="2880"/>
        <p:guide pos="2160"/>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33609-DDF0-4E6A-93DF-EED29A978B4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CC1DC5D-C055-46A8-B7E2-B2F9EB8D1459}">
      <dgm:prSet phldrT="[Text]"/>
      <dgm:spPr/>
      <dgm:t>
        <a:bodyPr/>
        <a:lstStyle/>
        <a:p>
          <a:r>
            <a:rPr lang="en-US" b="1" dirty="0">
              <a:solidFill>
                <a:schemeClr val="tx1"/>
              </a:solidFill>
            </a:rPr>
            <a:t>EI Practitioners Implement DEC Recommended Practices with Fidelity</a:t>
          </a:r>
          <a:endParaRPr lang="en-US" dirty="0">
            <a:solidFill>
              <a:schemeClr val="tx1"/>
            </a:solidFill>
          </a:endParaRPr>
        </a:p>
      </dgm:t>
    </dgm:pt>
    <dgm:pt modelId="{C322D66E-5C25-4A65-AB7E-F483B7F86684}" type="parTrans" cxnId="{D06B37CD-0959-44D2-B9D8-07B99E021A05}">
      <dgm:prSet/>
      <dgm:spPr/>
      <dgm:t>
        <a:bodyPr/>
        <a:lstStyle/>
        <a:p>
          <a:endParaRPr lang="en-US"/>
        </a:p>
      </dgm:t>
    </dgm:pt>
    <dgm:pt modelId="{F40BB013-CEB7-4865-8EA4-80817D1DD4B2}" type="sibTrans" cxnId="{D06B37CD-0959-44D2-B9D8-07B99E021A05}">
      <dgm:prSet/>
      <dgm:spPr/>
      <dgm:t>
        <a:bodyPr/>
        <a:lstStyle/>
        <a:p>
          <a:endParaRPr lang="en-US"/>
        </a:p>
      </dgm:t>
    </dgm:pt>
    <dgm:pt modelId="{7F272D82-67E8-47F6-BF8E-C050BCEE9B0D}">
      <dgm:prSet phldrT="[Text]" custT="1"/>
      <dgm:spPr/>
      <dgm:t>
        <a:bodyPr/>
        <a:lstStyle/>
        <a:p>
          <a:r>
            <a:rPr lang="en-US" sz="2300" b="1" dirty="0">
              <a:solidFill>
                <a:schemeClr val="tx1"/>
              </a:solidFill>
            </a:rPr>
            <a:t>Training  </a:t>
          </a:r>
          <a:r>
            <a:rPr lang="en-US" sz="2800" b="1" dirty="0">
              <a:solidFill>
                <a:schemeClr val="tx1"/>
              </a:solidFill>
            </a:rPr>
            <a:t>+</a:t>
          </a:r>
          <a:r>
            <a:rPr lang="en-US" sz="2300" b="1" dirty="0">
              <a:solidFill>
                <a:schemeClr val="tx1"/>
              </a:solidFill>
            </a:rPr>
            <a:t>  Support to Implement and a Way to Measure Fidelity</a:t>
          </a:r>
        </a:p>
      </dgm:t>
    </dgm:pt>
    <dgm:pt modelId="{7C960093-9817-41B6-BF2D-6CA048A166F3}" type="parTrans" cxnId="{A5332E59-A512-40DE-A8F3-8540C0F3FB3A}">
      <dgm:prSet/>
      <dgm:spPr/>
      <dgm:t>
        <a:bodyPr/>
        <a:lstStyle/>
        <a:p>
          <a:endParaRPr lang="en-US"/>
        </a:p>
      </dgm:t>
    </dgm:pt>
    <dgm:pt modelId="{E8B2A7CE-C12B-4BF1-A650-4AFE9831F2F6}" type="sibTrans" cxnId="{A5332E59-A512-40DE-A8F3-8540C0F3FB3A}">
      <dgm:prSet/>
      <dgm:spPr/>
      <dgm:t>
        <a:bodyPr/>
        <a:lstStyle/>
        <a:p>
          <a:endParaRPr lang="en-US"/>
        </a:p>
      </dgm:t>
    </dgm:pt>
    <dgm:pt modelId="{A9FA0C14-467C-43D1-85E3-495A1307F0FF}">
      <dgm:prSet phldrT="[Text]"/>
      <dgm:spPr/>
      <dgm:t>
        <a:bodyPr/>
        <a:lstStyle/>
        <a:p>
          <a:r>
            <a:rPr lang="en-US" b="1" dirty="0">
              <a:solidFill>
                <a:schemeClr val="tx1"/>
              </a:solidFill>
            </a:rPr>
            <a:t>(Internal) Peer Coaches Supported by (External) Coaches</a:t>
          </a:r>
        </a:p>
      </dgm:t>
    </dgm:pt>
    <dgm:pt modelId="{7E00F7C9-9113-4A3A-8BF7-8412CA3E9DC4}" type="parTrans" cxnId="{E12A3CDD-999D-4D5A-A4DB-0F4592C8A9B8}">
      <dgm:prSet/>
      <dgm:spPr/>
      <dgm:t>
        <a:bodyPr/>
        <a:lstStyle/>
        <a:p>
          <a:endParaRPr lang="en-US"/>
        </a:p>
      </dgm:t>
    </dgm:pt>
    <dgm:pt modelId="{B3BFD286-DEFA-4DBB-AEA0-9FAC1807A080}" type="sibTrans" cxnId="{E12A3CDD-999D-4D5A-A4DB-0F4592C8A9B8}">
      <dgm:prSet/>
      <dgm:spPr/>
      <dgm:t>
        <a:bodyPr/>
        <a:lstStyle/>
        <a:p>
          <a:endParaRPr lang="en-US"/>
        </a:p>
      </dgm:t>
    </dgm:pt>
    <dgm:pt modelId="{BFBDFE1B-AB89-460A-82A2-2133FDA64BA6}" type="pres">
      <dgm:prSet presAssocID="{FCC33609-DDF0-4E6A-93DF-EED29A978B4F}" presName="outerComposite" presStyleCnt="0">
        <dgm:presLayoutVars>
          <dgm:chMax val="5"/>
          <dgm:dir/>
          <dgm:resizeHandles val="exact"/>
        </dgm:presLayoutVars>
      </dgm:prSet>
      <dgm:spPr/>
    </dgm:pt>
    <dgm:pt modelId="{E55D8FF1-E1EF-404E-B737-0280242F7212}" type="pres">
      <dgm:prSet presAssocID="{FCC33609-DDF0-4E6A-93DF-EED29A978B4F}" presName="dummyMaxCanvas" presStyleCnt="0">
        <dgm:presLayoutVars/>
      </dgm:prSet>
      <dgm:spPr/>
    </dgm:pt>
    <dgm:pt modelId="{39D8B030-B227-4036-A872-A8DABC6224CA}" type="pres">
      <dgm:prSet presAssocID="{FCC33609-DDF0-4E6A-93DF-EED29A978B4F}" presName="ThreeNodes_1" presStyleLbl="node1" presStyleIdx="0" presStyleCnt="3">
        <dgm:presLayoutVars>
          <dgm:bulletEnabled val="1"/>
        </dgm:presLayoutVars>
      </dgm:prSet>
      <dgm:spPr/>
    </dgm:pt>
    <dgm:pt modelId="{FE55F3E8-6218-4FCD-85D1-308D6DBF5D5B}" type="pres">
      <dgm:prSet presAssocID="{FCC33609-DDF0-4E6A-93DF-EED29A978B4F}" presName="ThreeNodes_2" presStyleLbl="node1" presStyleIdx="1" presStyleCnt="3">
        <dgm:presLayoutVars>
          <dgm:bulletEnabled val="1"/>
        </dgm:presLayoutVars>
      </dgm:prSet>
      <dgm:spPr/>
    </dgm:pt>
    <dgm:pt modelId="{9F9C7249-09E7-48B5-A76F-B2267E52BFB5}" type="pres">
      <dgm:prSet presAssocID="{FCC33609-DDF0-4E6A-93DF-EED29A978B4F}" presName="ThreeNodes_3" presStyleLbl="node1" presStyleIdx="2" presStyleCnt="3">
        <dgm:presLayoutVars>
          <dgm:bulletEnabled val="1"/>
        </dgm:presLayoutVars>
      </dgm:prSet>
      <dgm:spPr/>
    </dgm:pt>
    <dgm:pt modelId="{87F2653B-1170-402D-9B35-4E077CB89695}" type="pres">
      <dgm:prSet presAssocID="{FCC33609-DDF0-4E6A-93DF-EED29A978B4F}" presName="ThreeConn_1-2" presStyleLbl="fgAccFollowNode1" presStyleIdx="0" presStyleCnt="2">
        <dgm:presLayoutVars>
          <dgm:bulletEnabled val="1"/>
        </dgm:presLayoutVars>
      </dgm:prSet>
      <dgm:spPr/>
    </dgm:pt>
    <dgm:pt modelId="{7F3E3B31-D3D1-42EB-840C-E2D5EDD9A8B8}" type="pres">
      <dgm:prSet presAssocID="{FCC33609-DDF0-4E6A-93DF-EED29A978B4F}" presName="ThreeConn_2-3" presStyleLbl="fgAccFollowNode1" presStyleIdx="1" presStyleCnt="2">
        <dgm:presLayoutVars>
          <dgm:bulletEnabled val="1"/>
        </dgm:presLayoutVars>
      </dgm:prSet>
      <dgm:spPr/>
    </dgm:pt>
    <dgm:pt modelId="{80127486-F3F6-4092-8816-B6133E0124C7}" type="pres">
      <dgm:prSet presAssocID="{FCC33609-DDF0-4E6A-93DF-EED29A978B4F}" presName="ThreeNodes_1_text" presStyleLbl="node1" presStyleIdx="2" presStyleCnt="3">
        <dgm:presLayoutVars>
          <dgm:bulletEnabled val="1"/>
        </dgm:presLayoutVars>
      </dgm:prSet>
      <dgm:spPr/>
    </dgm:pt>
    <dgm:pt modelId="{06938F15-8F91-4240-8817-5BFC2437E74A}" type="pres">
      <dgm:prSet presAssocID="{FCC33609-DDF0-4E6A-93DF-EED29A978B4F}" presName="ThreeNodes_2_text" presStyleLbl="node1" presStyleIdx="2" presStyleCnt="3">
        <dgm:presLayoutVars>
          <dgm:bulletEnabled val="1"/>
        </dgm:presLayoutVars>
      </dgm:prSet>
      <dgm:spPr/>
    </dgm:pt>
    <dgm:pt modelId="{E282DE22-59BE-431F-B21A-2B4B0C5D2C0F}" type="pres">
      <dgm:prSet presAssocID="{FCC33609-DDF0-4E6A-93DF-EED29A978B4F}" presName="ThreeNodes_3_text" presStyleLbl="node1" presStyleIdx="2" presStyleCnt="3">
        <dgm:presLayoutVars>
          <dgm:bulletEnabled val="1"/>
        </dgm:presLayoutVars>
      </dgm:prSet>
      <dgm:spPr/>
    </dgm:pt>
  </dgm:ptLst>
  <dgm:cxnLst>
    <dgm:cxn modelId="{5069F911-3615-4EA3-BA1E-E1F25EB68C1B}" type="presOf" srcId="{7F272D82-67E8-47F6-BF8E-C050BCEE9B0D}" destId="{06938F15-8F91-4240-8817-5BFC2437E74A}" srcOrd="1" destOrd="0" presId="urn:microsoft.com/office/officeart/2005/8/layout/vProcess5"/>
    <dgm:cxn modelId="{9359A728-40B3-4EB0-9405-C454C8718F63}" type="presOf" srcId="{2CC1DC5D-C055-46A8-B7E2-B2F9EB8D1459}" destId="{39D8B030-B227-4036-A872-A8DABC6224CA}" srcOrd="0" destOrd="0" presId="urn:microsoft.com/office/officeart/2005/8/layout/vProcess5"/>
    <dgm:cxn modelId="{C983B954-4CF9-48D3-A31C-235D3EB14DE3}" type="presOf" srcId="{FCC33609-DDF0-4E6A-93DF-EED29A978B4F}" destId="{BFBDFE1B-AB89-460A-82A2-2133FDA64BA6}" srcOrd="0" destOrd="0" presId="urn:microsoft.com/office/officeart/2005/8/layout/vProcess5"/>
    <dgm:cxn modelId="{A5332E59-A512-40DE-A8F3-8540C0F3FB3A}" srcId="{FCC33609-DDF0-4E6A-93DF-EED29A978B4F}" destId="{7F272D82-67E8-47F6-BF8E-C050BCEE9B0D}" srcOrd="1" destOrd="0" parTransId="{7C960093-9817-41B6-BF2D-6CA048A166F3}" sibTransId="{E8B2A7CE-C12B-4BF1-A650-4AFE9831F2F6}"/>
    <dgm:cxn modelId="{B9F2DDAD-2987-41A6-BF16-A79B8624787E}" type="presOf" srcId="{F40BB013-CEB7-4865-8EA4-80817D1DD4B2}" destId="{87F2653B-1170-402D-9B35-4E077CB89695}" srcOrd="0" destOrd="0" presId="urn:microsoft.com/office/officeart/2005/8/layout/vProcess5"/>
    <dgm:cxn modelId="{10BA5CB7-FC2F-46D2-832F-AC7EEFFDE8A8}" type="presOf" srcId="{E8B2A7CE-C12B-4BF1-A650-4AFE9831F2F6}" destId="{7F3E3B31-D3D1-42EB-840C-E2D5EDD9A8B8}" srcOrd="0" destOrd="0" presId="urn:microsoft.com/office/officeart/2005/8/layout/vProcess5"/>
    <dgm:cxn modelId="{B9A8C7BE-6643-4579-9FDC-EC309483A170}" type="presOf" srcId="{A9FA0C14-467C-43D1-85E3-495A1307F0FF}" destId="{9F9C7249-09E7-48B5-A76F-B2267E52BFB5}" srcOrd="0" destOrd="0" presId="urn:microsoft.com/office/officeart/2005/8/layout/vProcess5"/>
    <dgm:cxn modelId="{AA07D2BE-6850-4C1D-B498-AE316450C3EC}" type="presOf" srcId="{2CC1DC5D-C055-46A8-B7E2-B2F9EB8D1459}" destId="{80127486-F3F6-4092-8816-B6133E0124C7}" srcOrd="1" destOrd="0" presId="urn:microsoft.com/office/officeart/2005/8/layout/vProcess5"/>
    <dgm:cxn modelId="{813B43C8-CB50-4082-8478-FA2283BEBB59}" type="presOf" srcId="{7F272D82-67E8-47F6-BF8E-C050BCEE9B0D}" destId="{FE55F3E8-6218-4FCD-85D1-308D6DBF5D5B}" srcOrd="0" destOrd="0" presId="urn:microsoft.com/office/officeart/2005/8/layout/vProcess5"/>
    <dgm:cxn modelId="{D06B37CD-0959-44D2-B9D8-07B99E021A05}" srcId="{FCC33609-DDF0-4E6A-93DF-EED29A978B4F}" destId="{2CC1DC5D-C055-46A8-B7E2-B2F9EB8D1459}" srcOrd="0" destOrd="0" parTransId="{C322D66E-5C25-4A65-AB7E-F483B7F86684}" sibTransId="{F40BB013-CEB7-4865-8EA4-80817D1DD4B2}"/>
    <dgm:cxn modelId="{E12A3CDD-999D-4D5A-A4DB-0F4592C8A9B8}" srcId="{FCC33609-DDF0-4E6A-93DF-EED29A978B4F}" destId="{A9FA0C14-467C-43D1-85E3-495A1307F0FF}" srcOrd="2" destOrd="0" parTransId="{7E00F7C9-9113-4A3A-8BF7-8412CA3E9DC4}" sibTransId="{B3BFD286-DEFA-4DBB-AEA0-9FAC1807A080}"/>
    <dgm:cxn modelId="{1D49C8EC-71D5-470F-97A4-4715352C3F1B}" type="presOf" srcId="{A9FA0C14-467C-43D1-85E3-495A1307F0FF}" destId="{E282DE22-59BE-431F-B21A-2B4B0C5D2C0F}" srcOrd="1" destOrd="0" presId="urn:microsoft.com/office/officeart/2005/8/layout/vProcess5"/>
    <dgm:cxn modelId="{1E87CED6-958D-497B-9ADB-0DD092C287EF}" type="presParOf" srcId="{BFBDFE1B-AB89-460A-82A2-2133FDA64BA6}" destId="{E55D8FF1-E1EF-404E-B737-0280242F7212}" srcOrd="0" destOrd="0" presId="urn:microsoft.com/office/officeart/2005/8/layout/vProcess5"/>
    <dgm:cxn modelId="{A5F5EF6F-98A5-42C6-97B8-635EF1D6F6D5}" type="presParOf" srcId="{BFBDFE1B-AB89-460A-82A2-2133FDA64BA6}" destId="{39D8B030-B227-4036-A872-A8DABC6224CA}" srcOrd="1" destOrd="0" presId="urn:microsoft.com/office/officeart/2005/8/layout/vProcess5"/>
    <dgm:cxn modelId="{8DFE88B4-4048-459E-BE83-274D05F3D43D}" type="presParOf" srcId="{BFBDFE1B-AB89-460A-82A2-2133FDA64BA6}" destId="{FE55F3E8-6218-4FCD-85D1-308D6DBF5D5B}" srcOrd="2" destOrd="0" presId="urn:microsoft.com/office/officeart/2005/8/layout/vProcess5"/>
    <dgm:cxn modelId="{2987CF6D-E527-4DB8-81C0-0EF4CF8A6EE9}" type="presParOf" srcId="{BFBDFE1B-AB89-460A-82A2-2133FDA64BA6}" destId="{9F9C7249-09E7-48B5-A76F-B2267E52BFB5}" srcOrd="3" destOrd="0" presId="urn:microsoft.com/office/officeart/2005/8/layout/vProcess5"/>
    <dgm:cxn modelId="{E6B2DF15-709D-4F65-BE34-BF275FB357EB}" type="presParOf" srcId="{BFBDFE1B-AB89-460A-82A2-2133FDA64BA6}" destId="{87F2653B-1170-402D-9B35-4E077CB89695}" srcOrd="4" destOrd="0" presId="urn:microsoft.com/office/officeart/2005/8/layout/vProcess5"/>
    <dgm:cxn modelId="{3E2AA946-0D7C-4422-94C6-AFEBE5F16272}" type="presParOf" srcId="{BFBDFE1B-AB89-460A-82A2-2133FDA64BA6}" destId="{7F3E3B31-D3D1-42EB-840C-E2D5EDD9A8B8}" srcOrd="5" destOrd="0" presId="urn:microsoft.com/office/officeart/2005/8/layout/vProcess5"/>
    <dgm:cxn modelId="{CD12F5D3-11CF-4359-9D54-7DE5736DBB1E}" type="presParOf" srcId="{BFBDFE1B-AB89-460A-82A2-2133FDA64BA6}" destId="{80127486-F3F6-4092-8816-B6133E0124C7}" srcOrd="6" destOrd="0" presId="urn:microsoft.com/office/officeart/2005/8/layout/vProcess5"/>
    <dgm:cxn modelId="{8FE0B772-A4F3-4D50-9E3A-DA1504398427}" type="presParOf" srcId="{BFBDFE1B-AB89-460A-82A2-2133FDA64BA6}" destId="{06938F15-8F91-4240-8817-5BFC2437E74A}" srcOrd="7" destOrd="0" presId="urn:microsoft.com/office/officeart/2005/8/layout/vProcess5"/>
    <dgm:cxn modelId="{0C26D6B0-DFD4-4119-B361-534B30E00C7B}" type="presParOf" srcId="{BFBDFE1B-AB89-460A-82A2-2133FDA64BA6}" destId="{E282DE22-59BE-431F-B21A-2B4B0C5D2C0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8B030-B227-4036-A872-A8DABC6224CA}">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EI Practitioners Implement DEC Recommended Practices with Fidelity</a:t>
          </a:r>
          <a:endParaRPr lang="en-US" sz="2300" kern="1200" dirty="0">
            <a:solidFill>
              <a:schemeClr val="tx1"/>
            </a:solidFill>
          </a:endParaRPr>
        </a:p>
      </dsp:txBody>
      <dsp:txXfrm>
        <a:off x="35709" y="35709"/>
        <a:ext cx="3865988" cy="1147782"/>
      </dsp:txXfrm>
    </dsp:sp>
    <dsp:sp modelId="{FE55F3E8-6218-4FCD-85D1-308D6DBF5D5B}">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Training  </a:t>
          </a:r>
          <a:r>
            <a:rPr lang="en-US" sz="2800" b="1" kern="1200" dirty="0">
              <a:solidFill>
                <a:schemeClr val="tx1"/>
              </a:solidFill>
            </a:rPr>
            <a:t>+</a:t>
          </a:r>
          <a:r>
            <a:rPr lang="en-US" sz="2300" b="1" kern="1200" dirty="0">
              <a:solidFill>
                <a:schemeClr val="tx1"/>
              </a:solidFill>
            </a:rPr>
            <a:t>  Support to Implement and a Way to Measure Fidelity</a:t>
          </a:r>
        </a:p>
      </dsp:txBody>
      <dsp:txXfrm>
        <a:off x="492908" y="1458108"/>
        <a:ext cx="3860502" cy="1147782"/>
      </dsp:txXfrm>
    </dsp:sp>
    <dsp:sp modelId="{9F9C7249-09E7-48B5-A76F-B2267E52BFB5}">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(Internal) Peer Coaches Supported by (External) Coaches</a:t>
          </a:r>
        </a:p>
      </dsp:txBody>
      <dsp:txXfrm>
        <a:off x="950108" y="2880508"/>
        <a:ext cx="3860502" cy="1147782"/>
      </dsp:txXfrm>
    </dsp:sp>
    <dsp:sp modelId="{87F2653B-1170-402D-9B35-4E077CB89695}">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7F3E3B31-D3D1-42EB-840C-E2D5EDD9A8B8}">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8" rIns="92437" bIns="46218"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wrap="square" lIns="92437" tIns="46218" rIns="92437" bIns="46218" numCol="1" anchor="t" anchorCtr="0" compatLnSpc="1">
            <a:prstTxWarp prst="textNoShape">
              <a:avLst/>
            </a:prstTxWarp>
          </a:bodyPr>
          <a:lstStyle>
            <a:lvl1pPr algn="r">
              <a:defRPr sz="1200"/>
            </a:lvl1pPr>
          </a:lstStyle>
          <a:p>
            <a:pPr>
              <a:defRPr/>
            </a:pPr>
            <a:fld id="{5E1B58C3-851F-5B45-8883-EA141B9BE990}" type="datetimeFigureOut">
              <a:rPr lang="en-US"/>
              <a:pPr>
                <a:defRPr/>
              </a:pPr>
              <a:t>8/10/2018</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2437" tIns="46218" rIns="92437" bIns="46218"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wrap="square" lIns="92437" tIns="46218" rIns="92437" bIns="46218"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40" y="0"/>
            <a:ext cx="3037840" cy="464820"/>
          </a:xfrm>
          <a:prstGeom prst="rect">
            <a:avLst/>
          </a:prstGeom>
        </p:spPr>
        <p:txBody>
          <a:bodyPr vert="horz" wrap="square" lIns="92437" tIns="46218" rIns="92437" bIns="46218" numCol="1" anchor="t" anchorCtr="0" compatLnSpc="1">
            <a:prstTxWarp prst="textNoShape">
              <a:avLst/>
            </a:prstTxWarp>
          </a:bodyPr>
          <a:lstStyle>
            <a:lvl1pPr algn="r">
              <a:defRPr sz="1200">
                <a:latin typeface="Arial"/>
                <a:cs typeface="Arial"/>
              </a:defRPr>
            </a:lvl1pPr>
          </a:lstStyle>
          <a:p>
            <a:pPr>
              <a:defRPr/>
            </a:pPr>
            <a:fld id="{3C87139F-DDB3-5943-B055-E279F8F9EF39}" type="datetimeFigureOut">
              <a:rPr lang="en-US" smtClean="0"/>
              <a:pPr>
                <a:defRPr/>
              </a:pPr>
              <a:t>8/10/2018</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7" tIns="46218" rIns="92437" bIns="46218" rtlCol="0" anchor="ctr"/>
          <a:lstStyle/>
          <a:p>
            <a:pPr lvl="0"/>
            <a:endParaRPr lang="en-US" noProof="0"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37" tIns="46218" rIns="92437" bIns="4621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2437" tIns="46218" rIns="92437" bIns="46218" rtlCol="0" anchor="b"/>
          <a:lstStyle>
            <a:lvl1pPr algn="l" fontAlgn="auto">
              <a:spcBef>
                <a:spcPts val="0"/>
              </a:spcBef>
              <a:spcAft>
                <a:spcPts val="0"/>
              </a:spcAft>
              <a:defRPr sz="1200" i="1">
                <a:latin typeface="Arial"/>
                <a:ea typeface="+mn-ea"/>
                <a:cs typeface="Arial"/>
              </a:defRPr>
            </a:lvl1pPr>
          </a:lstStyle>
          <a:p>
            <a:pPr>
              <a:defRPr/>
            </a:pPr>
            <a:r>
              <a:rPr lang="en-US"/>
              <a:t>ECTACenter.org</a:t>
            </a:r>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wrap="square" lIns="92437" tIns="46218" rIns="92437" bIns="46218" numCol="1" anchor="b" anchorCtr="0" compatLnSpc="1">
            <a:prstTxWarp prst="textNoShape">
              <a:avLst/>
            </a:prstTxWarp>
          </a:bodyPr>
          <a:lstStyle>
            <a:lvl1pPr algn="r">
              <a:defRPr sz="1200">
                <a:latin typeface="Arial"/>
                <a:cs typeface="Arial"/>
              </a:defRPr>
            </a:lvl1pPr>
          </a:lstStyle>
          <a:p>
            <a:pPr>
              <a:defRPr/>
            </a:pPr>
            <a:fld id="{A4D4A29D-0E5E-E34D-8579-0D1C1BBCA53C}" type="slidenum">
              <a:rPr lang="en-US" smtClean="0"/>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a:ea typeface="ＭＳ Ｐゴシック" charset="0"/>
                <a:cs typeface="Arial"/>
              </a:rPr>
              <a:t>Title: Preparing Coaches to Support EI Practitioners in Implementing DEC Recommended Family Practices</a:t>
            </a:r>
          </a:p>
          <a:p>
            <a:pPr lvl="0"/>
            <a:r>
              <a:rPr lang="en-US" sz="1200" kern="1200" dirty="0">
                <a:solidFill>
                  <a:schemeClr val="tx1"/>
                </a:solidFill>
                <a:effectLst/>
                <a:latin typeface="Arial"/>
                <a:ea typeface="ＭＳ Ｐゴシック" charset="0"/>
                <a:cs typeface="Arial"/>
              </a:rPr>
              <a:t>Description: Family Outcomes Cross State Learning Collaborative describes the work of the CSLC in supporting states in implementing Family Practices to improve family outcomes, assessing implementation, and measuring progress. FO CSLC is followed by 2 states (Part C) from the FO CSLC showcasing their work in preparing peer coaches/mentors that support EI Practitioners in Implementing DEC Recommended Family Practices (20 minutes each). Format for remaining 25 minutes is an audience Q/A with panel(3 presenters).</a:t>
            </a:r>
          </a:p>
          <a:p>
            <a:pPr lvl="0"/>
            <a:r>
              <a:rPr lang="en-US" sz="1200" kern="1200" dirty="0">
                <a:solidFill>
                  <a:schemeClr val="tx1"/>
                </a:solidFill>
                <a:effectLst/>
                <a:latin typeface="Arial"/>
                <a:ea typeface="ＭＳ Ｐゴシック" charset="0"/>
                <a:cs typeface="Arial"/>
              </a:rPr>
              <a:t>Presenters: Ravyn Hawkins, Grace Kelley, Mary Peters</a:t>
            </a:r>
          </a:p>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68264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11</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12</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13</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14</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15</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16</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17</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18</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19</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03BA2E-2018-A846-8DDA-546EB20EC5B4}" type="slidenum">
              <a:rPr lang="en-US" smtClean="0"/>
              <a:pPr/>
              <a:t>24</a:t>
            </a:fld>
            <a:endParaRPr lang="en-US" dirty="0"/>
          </a:p>
        </p:txBody>
      </p:sp>
    </p:spTree>
    <p:extLst>
      <p:ext uri="{BB962C8B-B14F-4D97-AF65-F5344CB8AC3E}">
        <p14:creationId xmlns:p14="http://schemas.microsoft.com/office/powerpoint/2010/main" val="334545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03BA2E-2018-A846-8DDA-546EB20EC5B4}" type="slidenum">
              <a:rPr lang="en-US" smtClean="0"/>
              <a:pPr/>
              <a:t>2</a:t>
            </a:fld>
            <a:endParaRPr lang="en-US" dirty="0"/>
          </a:p>
        </p:txBody>
      </p:sp>
    </p:spTree>
    <p:extLst>
      <p:ext uri="{BB962C8B-B14F-4D97-AF65-F5344CB8AC3E}">
        <p14:creationId xmlns:p14="http://schemas.microsoft.com/office/powerpoint/2010/main" val="225720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presentations by national experts, you will find state examples and resources. </a:t>
            </a:r>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26</a:t>
            </a:fld>
            <a:endParaRPr lang="en-US"/>
          </a:p>
        </p:txBody>
      </p:sp>
    </p:spTree>
    <p:extLst>
      <p:ext uri="{BB962C8B-B14F-4D97-AF65-F5344CB8AC3E}">
        <p14:creationId xmlns:p14="http://schemas.microsoft.com/office/powerpoint/2010/main" val="3694613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a:ea typeface="ＭＳ Ｐゴシック" charset="0"/>
                <a:cs typeface="Arial"/>
              </a:rPr>
              <a:t>Into #1: Dr. Patricia Snyder establishes why coaching on practices is important for ensuring fidelity of implementation of evidence-based practices, how research indicates are important components of an evidence-based, practice-based coaching framework, and how the practice-based coaching framework was developed, validated, and evaluated.</a:t>
            </a:r>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27</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a:ea typeface="ＭＳ Ｐゴシック" charset="0"/>
                <a:cs typeface="Arial"/>
              </a:rPr>
              <a:t>Title: Preparing Coaches to Support EI Practitioners in Implementing DEC Recommended Family Practices</a:t>
            </a:r>
          </a:p>
          <a:p>
            <a:pPr lvl="0"/>
            <a:r>
              <a:rPr lang="en-US" sz="1200" kern="1200" dirty="0">
                <a:solidFill>
                  <a:schemeClr val="tx1"/>
                </a:solidFill>
                <a:effectLst/>
                <a:latin typeface="Arial"/>
                <a:ea typeface="ＭＳ Ｐゴシック" charset="0"/>
                <a:cs typeface="Arial"/>
              </a:rPr>
              <a:t>Description: Family Outcomes Cross State Learning Collaborative describes the work of the CSLC in supporting states in implementing Family Practices to improve family outcomes, assessing implementation, and measuring progress. FO CSLC is followed by 2 states (Part C) from the FO CSLC showcasing their work in preparing peer coaches/mentors that support EI Practitioners in Implementing DEC Recommended Family Practices (20 minutes each). Format for remaining 25 minutes is an audience Q/A with panel(3 presenters).</a:t>
            </a:r>
          </a:p>
          <a:p>
            <a:pPr lvl="0"/>
            <a:r>
              <a:rPr lang="en-US" sz="1200" kern="1200" dirty="0">
                <a:solidFill>
                  <a:schemeClr val="tx1"/>
                </a:solidFill>
                <a:effectLst/>
                <a:latin typeface="Arial"/>
                <a:ea typeface="ＭＳ Ｐゴシック" charset="0"/>
                <a:cs typeface="Arial"/>
              </a:rPr>
              <a:t>Presenters: Ravyn Hawkins, Grace Kelley, Mary Peters</a:t>
            </a:r>
          </a:p>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29</a:t>
            </a:fld>
            <a:endParaRPr lang="en-US"/>
          </a:p>
        </p:txBody>
      </p:sp>
    </p:spTree>
    <p:extLst>
      <p:ext uri="{BB962C8B-B14F-4D97-AF65-F5344CB8AC3E}">
        <p14:creationId xmlns:p14="http://schemas.microsoft.com/office/powerpoint/2010/main" val="82641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400" dirty="0"/>
          </a:p>
        </p:txBody>
      </p:sp>
      <p:sp>
        <p:nvSpPr>
          <p:cNvPr id="4" name="Slide Number Placeholder 3"/>
          <p:cNvSpPr>
            <a:spLocks noGrp="1"/>
          </p:cNvSpPr>
          <p:nvPr>
            <p:ph type="sldNum" sz="quarter" idx="10"/>
          </p:nvPr>
        </p:nvSpPr>
        <p:spPr/>
        <p:txBody>
          <a:bodyPr/>
          <a:lstStyle/>
          <a:p>
            <a:fld id="{C503BA2E-2018-A846-8DDA-546EB20EC5B4}" type="slidenum">
              <a:rPr lang="en-US" smtClean="0"/>
              <a:pPr/>
              <a:t>3</a:t>
            </a:fld>
            <a:endParaRPr lang="en-US" dirty="0"/>
          </a:p>
        </p:txBody>
      </p:sp>
    </p:spTree>
    <p:extLst>
      <p:ext uri="{BB962C8B-B14F-4D97-AF65-F5344CB8AC3E}">
        <p14:creationId xmlns:p14="http://schemas.microsoft.com/office/powerpoint/2010/main" val="36330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380C18-8117-4902-BF3B-9CBAC48070B1}" type="datetime1">
              <a:rPr lang="en-US" smtClean="0"/>
              <a:t>8/10/2018</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4</a:t>
            </a:fld>
            <a:endParaRPr lang="en-US" dirty="0"/>
          </a:p>
        </p:txBody>
      </p:sp>
    </p:spTree>
    <p:extLst>
      <p:ext uri="{BB962C8B-B14F-4D97-AF65-F5344CB8AC3E}">
        <p14:creationId xmlns:p14="http://schemas.microsoft.com/office/powerpoint/2010/main" val="58913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03BA2E-2018-A846-8DDA-546EB20EC5B4}" type="slidenum">
              <a:rPr lang="en-US" smtClean="0"/>
              <a:pPr/>
              <a:t>5</a:t>
            </a:fld>
            <a:endParaRPr lang="en-US" dirty="0"/>
          </a:p>
        </p:txBody>
      </p:sp>
    </p:spTree>
    <p:extLst>
      <p:ext uri="{BB962C8B-B14F-4D97-AF65-F5344CB8AC3E}">
        <p14:creationId xmlns:p14="http://schemas.microsoft.com/office/powerpoint/2010/main" val="147434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8</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9</a:t>
            </a:fld>
            <a:endParaRPr lang="en-US"/>
          </a:p>
        </p:txBody>
      </p:sp>
    </p:spTree>
    <p:extLst>
      <p:ext uri="{BB962C8B-B14F-4D97-AF65-F5344CB8AC3E}">
        <p14:creationId xmlns:p14="http://schemas.microsoft.com/office/powerpoint/2010/main" val="158259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10</a:t>
            </a:fld>
            <a:endParaRPr lang="en-US"/>
          </a:p>
        </p:txBody>
      </p:sp>
    </p:spTree>
    <p:extLst>
      <p:ext uri="{BB962C8B-B14F-4D97-AF65-F5344CB8AC3E}">
        <p14:creationId xmlns:p14="http://schemas.microsoft.com/office/powerpoint/2010/main" val="158259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r>
              <a:rPr lang="en-US"/>
              <a:t>Click to edit Master title style</a:t>
            </a:r>
          </a:p>
        </p:txBody>
      </p:sp>
      <p:sp>
        <p:nvSpPr>
          <p:cNvPr id="3" name="Subtitle 2"/>
          <p:cNvSpPr>
            <a:spLocks noGrp="1"/>
          </p:cNvSpPr>
          <p:nvPr>
            <p:ph type="subTitle" idx="1"/>
          </p:nvPr>
        </p:nvSpPr>
        <p:spPr>
          <a:xfrm>
            <a:off x="228600" y="990602"/>
            <a:ext cx="8763000" cy="53340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685800"/>
          </a:xfrm>
        </p:spPr>
        <p:txBody>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228600" y="35052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623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990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752604"/>
            <a:ext cx="42672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24400" y="1752598"/>
            <a:ext cx="42672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1"/>
          </p:nvPr>
        </p:nvSpPr>
        <p:spPr>
          <a:xfrm>
            <a:off x="4724400" y="990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2095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a:t>Click to edit Master title style</a:t>
            </a:r>
          </a:p>
        </p:txBody>
      </p:sp>
    </p:spTree>
    <p:extLst>
      <p:ext uri="{BB962C8B-B14F-4D97-AF65-F5344CB8AC3E}">
        <p14:creationId xmlns:p14="http://schemas.microsoft.com/office/powerpoint/2010/main" val="42532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lvl1pPr algn="ctr">
              <a:defRPr sz="3200" b="0"/>
            </a:lvl1pPr>
          </a:lstStyle>
          <a:p>
            <a:r>
              <a:rPr lang="en-US" dirty="0"/>
              <a:t>Click to edit Master title style</a:t>
            </a:r>
          </a:p>
        </p:txBody>
      </p:sp>
      <p:sp>
        <p:nvSpPr>
          <p:cNvPr id="3" name="Content Placeholder 2"/>
          <p:cNvSpPr>
            <a:spLocks noGrp="1"/>
          </p:cNvSpPr>
          <p:nvPr>
            <p:ph idx="1"/>
          </p:nvPr>
        </p:nvSpPr>
        <p:spPr>
          <a:xfrm>
            <a:off x="3581401" y="990600"/>
            <a:ext cx="54165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34950" y="990600"/>
            <a:ext cx="3236913"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763000" cy="762000"/>
          </a:xfrm>
        </p:spPr>
        <p:txBody>
          <a:bodyPr/>
          <a:lstStyle>
            <a:lvl1pPr algn="l">
              <a:defRPr sz="3200" b="0"/>
            </a:lvl1pPr>
          </a:lstStyle>
          <a:p>
            <a:r>
              <a:rPr lang="en-US" dirty="0"/>
              <a:t>Click to edit Master title style</a:t>
            </a:r>
          </a:p>
        </p:txBody>
      </p:sp>
      <p:sp>
        <p:nvSpPr>
          <p:cNvPr id="3" name="Picture Placeholder 2"/>
          <p:cNvSpPr>
            <a:spLocks noGrp="1"/>
          </p:cNvSpPr>
          <p:nvPr>
            <p:ph type="pic" idx="1"/>
          </p:nvPr>
        </p:nvSpPr>
        <p:spPr>
          <a:xfrm>
            <a:off x="228600" y="152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28600" y="5029200"/>
            <a:ext cx="8763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763000" cy="685800"/>
          </a:xfrm>
          <a:prstGeom prst="rect">
            <a:avLst/>
          </a:prstGeom>
        </p:spPr>
        <p:txBody>
          <a:bodyPr vert="horz" lIns="91440" tIns="45720" rIns="91440" bIns="45720" rtlCol="0" anchor="t" anchorCtr="0">
            <a:normAutofit/>
          </a:bodyPr>
          <a:lstStyle/>
          <a:p>
            <a:r>
              <a:rPr lang="en-US" dirty="0"/>
              <a:t>Click to edit Master title style</a:t>
            </a:r>
          </a:p>
        </p:txBody>
      </p:sp>
      <p:sp>
        <p:nvSpPr>
          <p:cNvPr id="1027" name="Text Placeholder 2"/>
          <p:cNvSpPr>
            <a:spLocks noGrp="1"/>
          </p:cNvSpPr>
          <p:nvPr>
            <p:ph type="body" idx="1"/>
          </p:nvPr>
        </p:nvSpPr>
        <p:spPr bwMode="auto">
          <a:xfrm>
            <a:off x="228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4" title="Logo: ECTA Center"/>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8600" y="6246319"/>
            <a:ext cx="2740674" cy="45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ncsi-color-2015.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543800" y="6096000"/>
            <a:ext cx="1421764" cy="762000"/>
          </a:xfrm>
          <a:prstGeom prst="rect">
            <a:avLst/>
          </a:prstGeom>
        </p:spPr>
      </p:pic>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a:t>Click to edit Master title style</a:t>
            </a:r>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ctacenter.org/~calls/2017/learninglab.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ectacenter.org/~calls/2017/learninglab.asp#session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ectacenter.org/~calls/2017/learninglab.asp#session4" TargetMode="External"/><Relationship Id="rId5" Type="http://schemas.openxmlformats.org/officeDocument/2006/relationships/hyperlink" Target="http://ectacenter.org/~calls/2017/learninglab.asp#session3" TargetMode="External"/><Relationship Id="rId4" Type="http://schemas.openxmlformats.org/officeDocument/2006/relationships/hyperlink" Target="http://ectacenter.org/~calls/2017/learninglab.asp#session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hallengingbehavior.cbcs.usf.edu/Training/Webinar/archive/2018/07-16/2018-07-16_The-Power-of-Practice-Based-Coaching.htm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mailto:Ravyn.Hawkins@dhs.arkansas.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mary.peters@unc.edu" TargetMode="External"/><Relationship Id="rId4" Type="http://schemas.openxmlformats.org/officeDocument/2006/relationships/hyperlink" Target="mailto:grace.kelley@sr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1524000"/>
          </a:xfrm>
        </p:spPr>
        <p:txBody>
          <a:bodyPr>
            <a:normAutofit fontScale="90000"/>
          </a:bodyPr>
          <a:lstStyle/>
          <a:p>
            <a:r>
              <a:rPr lang="en-US" sz="3600" b="1" dirty="0">
                <a:effectLst/>
              </a:rPr>
              <a:t>Preparing Coaches to Support EI Practitioners in Implementing </a:t>
            </a:r>
            <a:br>
              <a:rPr lang="en-US" sz="3600" b="1" dirty="0">
                <a:effectLst/>
              </a:rPr>
            </a:br>
            <a:r>
              <a:rPr lang="en-US" sz="3600" b="1" dirty="0">
                <a:effectLst/>
              </a:rPr>
              <a:t>DEC Recommended Family Practices</a:t>
            </a:r>
            <a:br>
              <a:rPr lang="en-US" sz="3600" dirty="0">
                <a:effectLst/>
              </a:rPr>
            </a:br>
            <a:br>
              <a:rPr lang="en-US" sz="3600" dirty="0">
                <a:effectLst/>
              </a:rPr>
            </a:br>
            <a:br>
              <a:rPr lang="en-US" sz="3600" dirty="0">
                <a:effectLst/>
              </a:rPr>
            </a:br>
            <a:br>
              <a:rPr lang="en-US" dirty="0">
                <a:effectLst/>
              </a:rPr>
            </a:br>
            <a:endParaRPr lang="en-US" sz="3600" dirty="0">
              <a:effectLst/>
            </a:endParaRPr>
          </a:p>
        </p:txBody>
      </p:sp>
      <p:sp>
        <p:nvSpPr>
          <p:cNvPr id="3" name="Subtitle 2"/>
          <p:cNvSpPr>
            <a:spLocks noGrp="1"/>
          </p:cNvSpPr>
          <p:nvPr>
            <p:ph type="subTitle" idx="1"/>
          </p:nvPr>
        </p:nvSpPr>
        <p:spPr>
          <a:xfrm>
            <a:off x="190500" y="2438400"/>
            <a:ext cx="8763000" cy="2600198"/>
          </a:xfrm>
        </p:spPr>
        <p:txBody>
          <a:bodyPr/>
          <a:lstStyle/>
          <a:p>
            <a:r>
              <a:rPr lang="en-US" sz="2400" dirty="0">
                <a:solidFill>
                  <a:schemeClr val="tx1"/>
                </a:solidFill>
              </a:rPr>
              <a:t>Presenters:</a:t>
            </a:r>
          </a:p>
          <a:p>
            <a:r>
              <a:rPr lang="en-US" sz="2400" b="1" dirty="0">
                <a:solidFill>
                  <a:schemeClr val="tx1"/>
                </a:solidFill>
              </a:rPr>
              <a:t>Ravyn Hawkins</a:t>
            </a:r>
            <a:r>
              <a:rPr lang="en-US" sz="2400" dirty="0">
                <a:solidFill>
                  <a:schemeClr val="tx1"/>
                </a:solidFill>
              </a:rPr>
              <a:t>, </a:t>
            </a:r>
            <a:r>
              <a:rPr lang="en-US" sz="2000" dirty="0">
                <a:solidFill>
                  <a:schemeClr val="tx1"/>
                </a:solidFill>
              </a:rPr>
              <a:t>Arkansas Department of Human Services</a:t>
            </a:r>
            <a:endParaRPr lang="en-US" sz="2400" dirty="0">
              <a:solidFill>
                <a:schemeClr val="tx1"/>
              </a:solidFill>
            </a:endParaRPr>
          </a:p>
          <a:p>
            <a:r>
              <a:rPr lang="en-US" sz="2400" b="1" dirty="0">
                <a:solidFill>
                  <a:schemeClr val="tx1"/>
                </a:solidFill>
              </a:rPr>
              <a:t>Grace Kelley</a:t>
            </a:r>
            <a:r>
              <a:rPr lang="en-US" sz="2400" dirty="0">
                <a:solidFill>
                  <a:schemeClr val="tx1"/>
                </a:solidFill>
              </a:rPr>
              <a:t>, </a:t>
            </a:r>
            <a:r>
              <a:rPr lang="en-US" sz="2000" dirty="0">
                <a:solidFill>
                  <a:schemeClr val="tx1"/>
                </a:solidFill>
              </a:rPr>
              <a:t>National Center for Systemic Improvement (NCSI) </a:t>
            </a:r>
          </a:p>
          <a:p>
            <a:r>
              <a:rPr lang="en-US" sz="2400" b="1" dirty="0">
                <a:solidFill>
                  <a:schemeClr val="tx1"/>
                </a:solidFill>
              </a:rPr>
              <a:t>Mary Peters</a:t>
            </a:r>
            <a:r>
              <a:rPr lang="en-US" sz="2400" dirty="0">
                <a:solidFill>
                  <a:schemeClr val="tx1"/>
                </a:solidFill>
              </a:rPr>
              <a:t>, </a:t>
            </a:r>
            <a:r>
              <a:rPr lang="en-US" sz="2000" dirty="0">
                <a:solidFill>
                  <a:schemeClr val="tx1"/>
                </a:solidFill>
              </a:rPr>
              <a:t>Early Childhood TA Center (ECTA)</a:t>
            </a:r>
          </a:p>
          <a:p>
            <a:endParaRPr lang="en-US" sz="2400" dirty="0">
              <a:solidFill>
                <a:schemeClr val="tx1"/>
              </a:solidFill>
            </a:endParaRPr>
          </a:p>
          <a:p>
            <a:r>
              <a:rPr lang="en-US" sz="2400" b="1" dirty="0"/>
              <a:t>2018 Improving Data, Improving Outcomes Conference</a:t>
            </a:r>
            <a:br>
              <a:rPr lang="en-US" sz="2400" dirty="0"/>
            </a:br>
            <a:r>
              <a:rPr lang="en-US" sz="2400" b="1" dirty="0"/>
              <a:t>Arlington, VA</a:t>
            </a:r>
            <a:br>
              <a:rPr lang="en-US" sz="2400" dirty="0"/>
            </a:br>
            <a:r>
              <a:rPr lang="en-US" sz="2400" b="1" dirty="0"/>
              <a:t>August 2018</a:t>
            </a:r>
            <a:endParaRPr lang="en-US" sz="2400" dirty="0">
              <a:solidFill>
                <a:schemeClr val="tx1"/>
              </a:solidFill>
            </a:endParaRPr>
          </a:p>
          <a:p>
            <a:endParaRPr lang="en-US" sz="3000"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85800" y="1145232"/>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12" name="TextBox 11"/>
          <p:cNvSpPr txBox="1"/>
          <p:nvPr/>
        </p:nvSpPr>
        <p:spPr>
          <a:xfrm>
            <a:off x="838200" y="1685050"/>
            <a:ext cx="7924800" cy="3785652"/>
          </a:xfrm>
          <a:prstGeom prst="rect">
            <a:avLst/>
          </a:prstGeom>
          <a:noFill/>
        </p:spPr>
        <p:txBody>
          <a:bodyPr wrap="square" rtlCol="0">
            <a:spAutoFit/>
          </a:bodyPr>
          <a:lstStyle/>
          <a:p>
            <a:r>
              <a:rPr lang="en-US" b="1" dirty="0"/>
              <a:t>Preparing (Internal) Peer Coaches:</a:t>
            </a:r>
          </a:p>
          <a:p>
            <a:endParaRPr lang="en-US" b="1" i="1" dirty="0"/>
          </a:p>
          <a:p>
            <a:r>
              <a:rPr lang="en-US" b="1" i="1" dirty="0"/>
              <a:t>Who do we choose?</a:t>
            </a:r>
            <a:br>
              <a:rPr lang="en-US" b="1" i="1" dirty="0"/>
            </a:br>
            <a:endParaRPr lang="en-US" b="1" i="1" dirty="0"/>
          </a:p>
          <a:p>
            <a:pPr marL="342900" indent="-342900">
              <a:buFont typeface="Wingdings" panose="05000000000000000000" pitchFamily="2" charset="2"/>
              <a:buChar char="§"/>
            </a:pPr>
            <a:r>
              <a:rPr lang="en-US" dirty="0">
                <a:solidFill>
                  <a:schemeClr val="tx2"/>
                </a:solidFill>
              </a:rPr>
              <a:t>Pilot group (1</a:t>
            </a:r>
            <a:r>
              <a:rPr lang="en-US" baseline="30000" dirty="0">
                <a:solidFill>
                  <a:schemeClr val="tx2"/>
                </a:solidFill>
              </a:rPr>
              <a:t>st</a:t>
            </a:r>
            <a:r>
              <a:rPr lang="en-US" dirty="0">
                <a:solidFill>
                  <a:schemeClr val="tx2"/>
                </a:solidFill>
              </a:rPr>
              <a:t> cohort) received training on what qualities/characteristics to look for in selecting coaches</a:t>
            </a:r>
          </a:p>
          <a:p>
            <a:pPr marL="342900" indent="-342900">
              <a:buFont typeface="Wingdings" panose="05000000000000000000" pitchFamily="2" charset="2"/>
              <a:buChar char="§"/>
            </a:pPr>
            <a:r>
              <a:rPr lang="en-US" dirty="0">
                <a:solidFill>
                  <a:schemeClr val="tx2"/>
                </a:solidFill>
              </a:rPr>
              <a:t>Each program in the pilot selected their own coach(</a:t>
            </a:r>
            <a:r>
              <a:rPr lang="en-US" dirty="0" err="1">
                <a:solidFill>
                  <a:schemeClr val="tx2"/>
                </a:solidFill>
              </a:rPr>
              <a:t>es</a:t>
            </a:r>
            <a:r>
              <a:rPr lang="en-US" dirty="0">
                <a:solidFill>
                  <a:schemeClr val="tx2"/>
                </a:solidFill>
              </a:rPr>
              <a:t>)</a:t>
            </a:r>
            <a:br>
              <a:rPr lang="en-US" dirty="0"/>
            </a:br>
            <a:endParaRPr lang="en-US" b="1" i="1" dirty="0"/>
          </a:p>
          <a:p>
            <a:endParaRPr lang="en-US" dirty="0"/>
          </a:p>
        </p:txBody>
      </p:sp>
    </p:spTree>
    <p:extLst>
      <p:ext uri="{BB962C8B-B14F-4D97-AF65-F5344CB8AC3E}">
        <p14:creationId xmlns:p14="http://schemas.microsoft.com/office/powerpoint/2010/main" val="310844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09600" y="990600"/>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12" name="TextBox 11"/>
          <p:cNvSpPr txBox="1"/>
          <p:nvPr/>
        </p:nvSpPr>
        <p:spPr>
          <a:xfrm>
            <a:off x="805758" y="1496819"/>
            <a:ext cx="7467600" cy="5262979"/>
          </a:xfrm>
          <a:prstGeom prst="rect">
            <a:avLst/>
          </a:prstGeom>
          <a:noFill/>
        </p:spPr>
        <p:txBody>
          <a:bodyPr wrap="square" rtlCol="0">
            <a:spAutoFit/>
          </a:bodyPr>
          <a:lstStyle/>
          <a:p>
            <a:r>
              <a:rPr lang="en-US" b="1" dirty="0"/>
              <a:t>Preparing (Internal) Peer Coaches:</a:t>
            </a:r>
          </a:p>
          <a:p>
            <a:endParaRPr lang="en-US" b="1" i="1" dirty="0"/>
          </a:p>
          <a:p>
            <a:r>
              <a:rPr lang="en-US" b="1" i="1" dirty="0"/>
              <a:t>What do these EI Practitioners need in order to feel confident and competent in serving as a peer coach?</a:t>
            </a:r>
            <a:br>
              <a:rPr lang="en-US" b="1" i="1" dirty="0"/>
            </a:br>
            <a:endParaRPr lang="en-US" sz="1400" b="1" i="1" dirty="0"/>
          </a:p>
          <a:p>
            <a:pPr marL="342900" indent="-342900">
              <a:buFont typeface="Wingdings" panose="05000000000000000000" pitchFamily="2" charset="2"/>
              <a:buChar char="§"/>
            </a:pPr>
            <a:r>
              <a:rPr lang="en-US" dirty="0">
                <a:solidFill>
                  <a:schemeClr val="tx2"/>
                </a:solidFill>
              </a:rPr>
              <a:t>The coach(</a:t>
            </a:r>
            <a:r>
              <a:rPr lang="en-US" dirty="0" err="1">
                <a:solidFill>
                  <a:schemeClr val="tx2"/>
                </a:solidFill>
              </a:rPr>
              <a:t>es</a:t>
            </a:r>
            <a:r>
              <a:rPr lang="en-US" dirty="0">
                <a:solidFill>
                  <a:schemeClr val="tx2"/>
                </a:solidFill>
              </a:rPr>
              <a:t>) from each program in the pilot were experts in their field, but did not feel like experts in coaching professional peers.</a:t>
            </a:r>
          </a:p>
          <a:p>
            <a:pPr marL="342900" indent="-342900">
              <a:buFont typeface="Wingdings" panose="05000000000000000000" pitchFamily="2" charset="2"/>
              <a:buChar char="§"/>
            </a:pPr>
            <a:r>
              <a:rPr lang="en-US" u="sng" dirty="0">
                <a:solidFill>
                  <a:schemeClr val="tx2"/>
                </a:solidFill>
              </a:rPr>
              <a:t>Training in coaching methods</a:t>
            </a:r>
            <a:r>
              <a:rPr lang="en-US" dirty="0">
                <a:solidFill>
                  <a:schemeClr val="tx2"/>
                </a:solidFill>
              </a:rPr>
              <a:t> and principles of adult learning in addition to training in implementing DEC Recommended Practices </a:t>
            </a:r>
            <a:br>
              <a:rPr lang="en-US" dirty="0"/>
            </a:br>
            <a:endParaRPr lang="en-US" b="1" i="1" dirty="0"/>
          </a:p>
          <a:p>
            <a:endParaRPr lang="en-US" dirty="0"/>
          </a:p>
        </p:txBody>
      </p:sp>
    </p:spTree>
    <p:extLst>
      <p:ext uri="{BB962C8B-B14F-4D97-AF65-F5344CB8AC3E}">
        <p14:creationId xmlns:p14="http://schemas.microsoft.com/office/powerpoint/2010/main" val="298669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85800" y="1145232"/>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12" name="TextBox 11"/>
          <p:cNvSpPr txBox="1"/>
          <p:nvPr/>
        </p:nvSpPr>
        <p:spPr>
          <a:xfrm>
            <a:off x="838200" y="1685050"/>
            <a:ext cx="7010400" cy="3416320"/>
          </a:xfrm>
          <a:prstGeom prst="rect">
            <a:avLst/>
          </a:prstGeom>
          <a:noFill/>
        </p:spPr>
        <p:txBody>
          <a:bodyPr wrap="square" rtlCol="0">
            <a:spAutoFit/>
          </a:bodyPr>
          <a:lstStyle/>
          <a:p>
            <a:r>
              <a:rPr lang="en-US" b="1" dirty="0"/>
              <a:t>Preparing (Internal) Peer Coaches:</a:t>
            </a:r>
          </a:p>
          <a:p>
            <a:endParaRPr lang="en-US" b="1" i="1" dirty="0"/>
          </a:p>
          <a:p>
            <a:r>
              <a:rPr lang="en-US" b="1" i="1" dirty="0"/>
              <a:t>What ongoing support do peer coaches need?</a:t>
            </a:r>
            <a:br>
              <a:rPr lang="en-US" b="1" i="1" dirty="0"/>
            </a:br>
            <a:endParaRPr lang="en-US" b="1" i="1" dirty="0"/>
          </a:p>
          <a:p>
            <a:pPr marL="342900" indent="-342900">
              <a:buFont typeface="Wingdings" panose="05000000000000000000" pitchFamily="2" charset="2"/>
              <a:buChar char="§"/>
            </a:pPr>
            <a:r>
              <a:rPr lang="en-US" dirty="0">
                <a:solidFill>
                  <a:schemeClr val="tx2"/>
                </a:solidFill>
              </a:rPr>
              <a:t>A </a:t>
            </a:r>
            <a:r>
              <a:rPr lang="en-US" u="sng" dirty="0">
                <a:solidFill>
                  <a:schemeClr val="tx2"/>
                </a:solidFill>
              </a:rPr>
              <a:t>community of practice</a:t>
            </a:r>
            <a:r>
              <a:rPr lang="en-US" dirty="0">
                <a:solidFill>
                  <a:schemeClr val="tx2"/>
                </a:solidFill>
              </a:rPr>
              <a:t> with other coaches that they can consult with</a:t>
            </a:r>
          </a:p>
          <a:p>
            <a:pPr marL="342900" indent="-342900">
              <a:buFont typeface="Wingdings" panose="05000000000000000000" pitchFamily="2" charset="2"/>
              <a:buChar char="§"/>
            </a:pPr>
            <a:r>
              <a:rPr lang="en-US" dirty="0">
                <a:solidFill>
                  <a:schemeClr val="tx2"/>
                </a:solidFill>
              </a:rPr>
              <a:t>External “expert” coaches to consult with as needed</a:t>
            </a:r>
          </a:p>
          <a:p>
            <a:endParaRPr lang="en-US" dirty="0"/>
          </a:p>
        </p:txBody>
      </p:sp>
    </p:spTree>
    <p:extLst>
      <p:ext uri="{BB962C8B-B14F-4D97-AF65-F5344CB8AC3E}">
        <p14:creationId xmlns:p14="http://schemas.microsoft.com/office/powerpoint/2010/main" val="163478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85800" y="1145232"/>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12" name="TextBox 11"/>
          <p:cNvSpPr txBox="1"/>
          <p:nvPr/>
        </p:nvSpPr>
        <p:spPr>
          <a:xfrm>
            <a:off x="838200" y="1685050"/>
            <a:ext cx="7010400" cy="4154984"/>
          </a:xfrm>
          <a:prstGeom prst="rect">
            <a:avLst/>
          </a:prstGeom>
          <a:noFill/>
        </p:spPr>
        <p:txBody>
          <a:bodyPr wrap="square" rtlCol="0">
            <a:spAutoFit/>
          </a:bodyPr>
          <a:lstStyle/>
          <a:p>
            <a:endParaRPr lang="en-US" b="1" i="1" dirty="0"/>
          </a:p>
          <a:p>
            <a:r>
              <a:rPr lang="en-US" b="1" dirty="0"/>
              <a:t>Training Coaches and Forming a Coaches’ Community of Practice:</a:t>
            </a:r>
            <a:br>
              <a:rPr lang="en-US" b="1" i="1" dirty="0"/>
            </a:br>
            <a:endParaRPr lang="en-US" b="1" i="1" dirty="0"/>
          </a:p>
          <a:p>
            <a:pPr marL="342900" indent="-342900">
              <a:buFont typeface="Wingdings" panose="05000000000000000000" pitchFamily="2" charset="2"/>
              <a:buChar char="§"/>
            </a:pPr>
            <a:r>
              <a:rPr lang="en-US" dirty="0">
                <a:solidFill>
                  <a:schemeClr val="tx2"/>
                </a:solidFill>
              </a:rPr>
              <a:t>Monthly Coaches’ Calls provided training in methods of coaching and began forming a community of practice</a:t>
            </a:r>
          </a:p>
          <a:p>
            <a:pPr marL="342900" indent="-342900">
              <a:buFont typeface="Wingdings" panose="05000000000000000000" pitchFamily="2" charset="2"/>
              <a:buChar char="§"/>
            </a:pPr>
            <a:r>
              <a:rPr lang="en-US" dirty="0">
                <a:solidFill>
                  <a:schemeClr val="tx2"/>
                </a:solidFill>
              </a:rPr>
              <a:t>Coaches’ blog space with guided questions where coaches learned from one another and reflected on their coaching practice</a:t>
            </a:r>
          </a:p>
          <a:p>
            <a:endParaRPr lang="en-US" dirty="0"/>
          </a:p>
        </p:txBody>
      </p:sp>
    </p:spTree>
    <p:extLst>
      <p:ext uri="{BB962C8B-B14F-4D97-AF65-F5344CB8AC3E}">
        <p14:creationId xmlns:p14="http://schemas.microsoft.com/office/powerpoint/2010/main" val="194587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85800" y="1145232"/>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12" name="TextBox 11"/>
          <p:cNvSpPr txBox="1"/>
          <p:nvPr/>
        </p:nvSpPr>
        <p:spPr>
          <a:xfrm>
            <a:off x="838200" y="1685050"/>
            <a:ext cx="7010400" cy="3293209"/>
          </a:xfrm>
          <a:prstGeom prst="rect">
            <a:avLst/>
          </a:prstGeom>
          <a:noFill/>
        </p:spPr>
        <p:txBody>
          <a:bodyPr wrap="square" rtlCol="0">
            <a:spAutoFit/>
          </a:bodyPr>
          <a:lstStyle/>
          <a:p>
            <a:endParaRPr lang="en-US" b="1" i="1" dirty="0"/>
          </a:p>
          <a:p>
            <a:r>
              <a:rPr lang="en-US" b="1" dirty="0"/>
              <a:t>Training in methods of coaching:</a:t>
            </a:r>
          </a:p>
          <a:p>
            <a:pPr marL="342900" indent="-342900">
              <a:buFont typeface="Wingdings" panose="05000000000000000000" pitchFamily="2" charset="2"/>
              <a:buChar char="§"/>
            </a:pPr>
            <a:r>
              <a:rPr lang="en-US" i="1" dirty="0">
                <a:solidFill>
                  <a:schemeClr val="tx2"/>
                </a:solidFill>
              </a:rPr>
              <a:t>Powerful Interactions</a:t>
            </a:r>
            <a:r>
              <a:rPr lang="en-US" dirty="0">
                <a:solidFill>
                  <a:schemeClr val="tx2"/>
                </a:solidFill>
              </a:rPr>
              <a:t>, </a:t>
            </a:r>
            <a:r>
              <a:rPr lang="en-US" sz="2000" dirty="0" err="1">
                <a:solidFill>
                  <a:schemeClr val="tx2"/>
                </a:solidFill>
              </a:rPr>
              <a:t>Dombro</a:t>
            </a:r>
            <a:r>
              <a:rPr lang="en-US" sz="2000" dirty="0">
                <a:solidFill>
                  <a:schemeClr val="tx2"/>
                </a:solidFill>
              </a:rPr>
              <a:t>, </a:t>
            </a:r>
            <a:r>
              <a:rPr lang="en-US" sz="2000" dirty="0" err="1">
                <a:solidFill>
                  <a:schemeClr val="tx2"/>
                </a:solidFill>
              </a:rPr>
              <a:t>Jablon</a:t>
            </a:r>
            <a:r>
              <a:rPr lang="en-US" sz="2000" dirty="0">
                <a:solidFill>
                  <a:schemeClr val="tx2"/>
                </a:solidFill>
              </a:rPr>
              <a:t>, Johnsen and </a:t>
            </a:r>
            <a:r>
              <a:rPr lang="en-US" sz="2000" dirty="0" err="1">
                <a:solidFill>
                  <a:schemeClr val="tx2"/>
                </a:solidFill>
              </a:rPr>
              <a:t>Ensler</a:t>
            </a:r>
            <a:r>
              <a:rPr lang="en-US" sz="2000" dirty="0">
                <a:solidFill>
                  <a:schemeClr val="tx2"/>
                </a:solidFill>
              </a:rPr>
              <a:t> (2015)</a:t>
            </a:r>
          </a:p>
          <a:p>
            <a:pPr marL="342900" indent="-342900">
              <a:buFont typeface="Wingdings" panose="05000000000000000000" pitchFamily="2" charset="2"/>
              <a:buChar char="§"/>
            </a:pPr>
            <a:r>
              <a:rPr lang="en-US" i="1" dirty="0">
                <a:solidFill>
                  <a:schemeClr val="tx2"/>
                </a:solidFill>
              </a:rPr>
              <a:t>Switch, </a:t>
            </a:r>
            <a:r>
              <a:rPr lang="en-US" sz="2000" dirty="0">
                <a:solidFill>
                  <a:schemeClr val="tx2"/>
                </a:solidFill>
              </a:rPr>
              <a:t>Chip and Dan Heath</a:t>
            </a:r>
            <a:br>
              <a:rPr lang="en-US" sz="2000" b="1" dirty="0"/>
            </a:br>
            <a:endParaRPr lang="en-US" sz="2000" b="1" dirty="0"/>
          </a:p>
          <a:p>
            <a:r>
              <a:rPr lang="en-US" b="1" dirty="0"/>
              <a:t>Coaches’ blog space:</a:t>
            </a:r>
          </a:p>
          <a:p>
            <a:pPr marL="342900" indent="-342900">
              <a:buFont typeface="Wingdings" panose="05000000000000000000" pitchFamily="2" charset="2"/>
              <a:buChar char="§"/>
            </a:pPr>
            <a:r>
              <a:rPr lang="en-US" dirty="0" err="1">
                <a:solidFill>
                  <a:schemeClr val="tx2"/>
                </a:solidFill>
              </a:rPr>
              <a:t>Weebly</a:t>
            </a:r>
            <a:endParaRPr lang="en-US" dirty="0">
              <a:solidFill>
                <a:schemeClr val="tx2"/>
              </a:solidFill>
            </a:endParaRPr>
          </a:p>
          <a:p>
            <a:endParaRPr lang="en-US" b="1" dirty="0"/>
          </a:p>
        </p:txBody>
      </p:sp>
    </p:spTree>
    <p:extLst>
      <p:ext uri="{BB962C8B-B14F-4D97-AF65-F5344CB8AC3E}">
        <p14:creationId xmlns:p14="http://schemas.microsoft.com/office/powerpoint/2010/main" val="299803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66184" y="877183"/>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pic>
        <p:nvPicPr>
          <p:cNvPr id="11" name="Picture 10"/>
          <p:cNvPicPr/>
          <p:nvPr/>
        </p:nvPicPr>
        <p:blipFill rotWithShape="1">
          <a:blip r:embed="rId3" cstate="email">
            <a:extLst>
              <a:ext uri="{28A0092B-C50C-407E-A947-70E740481C1C}">
                <a14:useLocalDpi xmlns:a14="http://schemas.microsoft.com/office/drawing/2010/main" val="0"/>
              </a:ext>
            </a:extLst>
          </a:blip>
          <a:srcRect t="33075"/>
          <a:stretch/>
        </p:blipFill>
        <p:spPr bwMode="auto">
          <a:xfrm>
            <a:off x="304800" y="1429072"/>
            <a:ext cx="6553200" cy="276225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12" name="Picture 1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t="13635" b="29181"/>
          <a:stretch/>
        </p:blipFill>
        <p:spPr bwMode="auto">
          <a:xfrm>
            <a:off x="520281" y="2971800"/>
            <a:ext cx="8514323" cy="2286000"/>
          </a:xfrm>
          <a:prstGeom prst="rect">
            <a:avLst/>
          </a:prstGeom>
          <a:ln w="9525" cap="flat" cmpd="sng" algn="ctr">
            <a:solidFill>
              <a:schemeClr val="bg1">
                <a:lumMod val="75000"/>
              </a:scheme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95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66184" y="877183"/>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9" name="TextBox 8"/>
          <p:cNvSpPr txBox="1"/>
          <p:nvPr/>
        </p:nvSpPr>
        <p:spPr>
          <a:xfrm>
            <a:off x="152400" y="5410200"/>
            <a:ext cx="8915400" cy="707886"/>
          </a:xfrm>
          <a:prstGeom prst="rect">
            <a:avLst/>
          </a:prstGeom>
          <a:noFill/>
        </p:spPr>
        <p:txBody>
          <a:bodyPr wrap="square" rtlCol="0">
            <a:spAutoFit/>
          </a:bodyPr>
          <a:lstStyle/>
          <a:p>
            <a:pPr algn="ctr"/>
            <a:r>
              <a:rPr lang="en-US" sz="2000" dirty="0">
                <a:solidFill>
                  <a:schemeClr val="tx2"/>
                </a:solidFill>
              </a:rPr>
              <a:t>Sample blog activity for UP Coaches on </a:t>
            </a:r>
            <a:br>
              <a:rPr lang="en-US" sz="2000" dirty="0">
                <a:solidFill>
                  <a:schemeClr val="tx2"/>
                </a:solidFill>
              </a:rPr>
            </a:br>
            <a:r>
              <a:rPr lang="en-US" sz="2000" dirty="0">
                <a:solidFill>
                  <a:schemeClr val="tx2"/>
                </a:solidFill>
              </a:rPr>
              <a:t>COACHING WITH POWERFUL INTERACTIONS</a:t>
            </a:r>
          </a:p>
        </p:txBody>
      </p:sp>
      <p:pic>
        <p:nvPicPr>
          <p:cNvPr id="11" name="Picture 10"/>
          <p:cNvPicPr/>
          <p:nvPr/>
        </p:nvPicPr>
        <p:blipFill rotWithShape="1">
          <a:blip r:embed="rId3" cstate="email">
            <a:extLst>
              <a:ext uri="{28A0092B-C50C-407E-A947-70E740481C1C}">
                <a14:useLocalDpi xmlns:a14="http://schemas.microsoft.com/office/drawing/2010/main" val="0"/>
              </a:ext>
            </a:extLst>
          </a:blip>
          <a:srcRect t="69890" b="-1"/>
          <a:stretch/>
        </p:blipFill>
        <p:spPr bwMode="auto">
          <a:xfrm>
            <a:off x="381000" y="1828800"/>
            <a:ext cx="6553200" cy="1242776"/>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7" name="Picture 6"/>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t="42385"/>
          <a:stretch/>
        </p:blipFill>
        <p:spPr bwMode="auto">
          <a:xfrm>
            <a:off x="666184" y="2971800"/>
            <a:ext cx="8325416" cy="2209800"/>
          </a:xfrm>
          <a:prstGeom prst="rect">
            <a:avLst/>
          </a:prstGeom>
          <a:ln w="9525" cap="flat" cmpd="sng" algn="ctr">
            <a:solidFill>
              <a:schemeClr val="bg1">
                <a:lumMod val="75000"/>
              </a:scheme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296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66184" y="877183"/>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pic>
        <p:nvPicPr>
          <p:cNvPr id="5" name="Picture 4"/>
          <p:cNvPicPr/>
          <p:nvPr/>
        </p:nvPicPr>
        <p:blipFill rotWithShape="1">
          <a:blip r:embed="rId3" cstate="email">
            <a:extLst>
              <a:ext uri="{28A0092B-C50C-407E-A947-70E740481C1C}">
                <a14:useLocalDpi xmlns:a14="http://schemas.microsoft.com/office/drawing/2010/main" val="0"/>
              </a:ext>
            </a:extLst>
          </a:blip>
          <a:srcRect t="30817"/>
          <a:stretch/>
        </p:blipFill>
        <p:spPr bwMode="auto">
          <a:xfrm>
            <a:off x="380246" y="1524000"/>
            <a:ext cx="7258616" cy="2952184"/>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6" name="Picture 5"/>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t="12454"/>
          <a:stretch/>
        </p:blipFill>
        <p:spPr bwMode="auto">
          <a:xfrm>
            <a:off x="609600" y="3505200"/>
            <a:ext cx="8534400" cy="2306370"/>
          </a:xfrm>
          <a:prstGeom prst="rect">
            <a:avLst/>
          </a:prstGeom>
          <a:ln w="9525" cap="flat" cmpd="sng" algn="ctr">
            <a:solidFill>
              <a:schemeClr val="bg1">
                <a:lumMod val="75000"/>
              </a:scheme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657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cstate="email">
            <a:extLst>
              <a:ext uri="{28A0092B-C50C-407E-A947-70E740481C1C}">
                <a14:useLocalDpi xmlns:a14="http://schemas.microsoft.com/office/drawing/2010/main" val="0"/>
              </a:ext>
            </a:extLst>
          </a:blip>
          <a:srcRect t="59176"/>
          <a:stretch/>
        </p:blipFill>
        <p:spPr bwMode="auto">
          <a:xfrm>
            <a:off x="380246" y="1752600"/>
            <a:ext cx="7258616" cy="1742037"/>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t="41893" b="1"/>
          <a:stretch/>
        </p:blipFill>
        <p:spPr bwMode="auto">
          <a:xfrm>
            <a:off x="533400" y="3124200"/>
            <a:ext cx="8534400" cy="1530790"/>
          </a:xfrm>
          <a:prstGeom prst="rect">
            <a:avLst/>
          </a:prstGeom>
          <a:ln w="9525" cap="flat" cmpd="sng" algn="ctr">
            <a:solidFill>
              <a:schemeClr val="bg1">
                <a:lumMod val="7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66184" y="877183"/>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9" name="TextBox 8"/>
          <p:cNvSpPr txBox="1"/>
          <p:nvPr/>
        </p:nvSpPr>
        <p:spPr>
          <a:xfrm>
            <a:off x="1371600" y="5105400"/>
            <a:ext cx="6858000" cy="400110"/>
          </a:xfrm>
          <a:prstGeom prst="rect">
            <a:avLst/>
          </a:prstGeom>
          <a:noFill/>
        </p:spPr>
        <p:txBody>
          <a:bodyPr wrap="square" rtlCol="0">
            <a:spAutoFit/>
          </a:bodyPr>
          <a:lstStyle/>
          <a:p>
            <a:r>
              <a:rPr lang="en-US" sz="2000" dirty="0">
                <a:solidFill>
                  <a:schemeClr val="tx2"/>
                </a:solidFill>
              </a:rPr>
              <a:t>Sample blog activity for UP Coaches on SWITCH</a:t>
            </a:r>
          </a:p>
        </p:txBody>
      </p:sp>
    </p:spTree>
    <p:extLst>
      <p:ext uri="{BB962C8B-B14F-4D97-AF65-F5344CB8AC3E}">
        <p14:creationId xmlns:p14="http://schemas.microsoft.com/office/powerpoint/2010/main" val="132766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900" t="55092" r="23069" b="32054"/>
          <a:stretch/>
        </p:blipFill>
        <p:spPr bwMode="auto">
          <a:xfrm>
            <a:off x="224279" y="1828800"/>
            <a:ext cx="8646060" cy="12855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66184" y="877183"/>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9" name="TextBox 8"/>
          <p:cNvSpPr txBox="1"/>
          <p:nvPr/>
        </p:nvSpPr>
        <p:spPr>
          <a:xfrm>
            <a:off x="990600" y="5088296"/>
            <a:ext cx="7391400" cy="400110"/>
          </a:xfrm>
          <a:prstGeom prst="rect">
            <a:avLst/>
          </a:prstGeom>
          <a:noFill/>
        </p:spPr>
        <p:txBody>
          <a:bodyPr wrap="square" rtlCol="0">
            <a:spAutoFit/>
          </a:bodyPr>
          <a:lstStyle/>
          <a:p>
            <a:r>
              <a:rPr lang="en-US" sz="2000" dirty="0">
                <a:solidFill>
                  <a:schemeClr val="tx2"/>
                </a:solidFill>
              </a:rPr>
              <a:t>Sample blog post from UP team member trained and coached</a:t>
            </a:r>
          </a:p>
        </p:txBody>
      </p:sp>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26026" t="61737" r="23451" b="22874"/>
          <a:stretch/>
        </p:blipFill>
        <p:spPr bwMode="auto">
          <a:xfrm>
            <a:off x="304799" y="2971800"/>
            <a:ext cx="8806032"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125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B423C3-D823-E948-9B7D-13B8CD49617A}"/>
              </a:ext>
            </a:extLst>
          </p:cNvPr>
          <p:cNvPicPr>
            <a:picLocks noChangeAspect="1"/>
          </p:cNvPicPr>
          <p:nvPr/>
        </p:nvPicPr>
        <p:blipFill>
          <a:blip r:embed="rId3"/>
          <a:stretch>
            <a:fillRect/>
          </a:stretch>
        </p:blipFill>
        <p:spPr>
          <a:xfrm rot="21137360">
            <a:off x="5224151" y="4180524"/>
            <a:ext cx="3173145" cy="1695100"/>
          </a:xfrm>
          <a:prstGeom prst="rect">
            <a:avLst/>
          </a:prstGeom>
        </p:spPr>
      </p:pic>
      <p:pic>
        <p:nvPicPr>
          <p:cNvPr id="12" name="Picture 11">
            <a:extLst>
              <a:ext uri="{FF2B5EF4-FFF2-40B4-BE49-F238E27FC236}">
                <a16:creationId xmlns:a16="http://schemas.microsoft.com/office/drawing/2014/main" id="{49BEE05D-C809-414E-A8B6-D37F42A29E4F}"/>
              </a:ext>
            </a:extLst>
          </p:cNvPr>
          <p:cNvPicPr>
            <a:picLocks noChangeAspect="1"/>
          </p:cNvPicPr>
          <p:nvPr/>
        </p:nvPicPr>
        <p:blipFill>
          <a:blip r:embed="rId4"/>
          <a:stretch>
            <a:fillRect/>
          </a:stretch>
        </p:blipFill>
        <p:spPr>
          <a:xfrm rot="535312">
            <a:off x="416417" y="4036174"/>
            <a:ext cx="2816701" cy="1659152"/>
          </a:xfrm>
          <a:prstGeom prst="rect">
            <a:avLst/>
          </a:prstGeom>
        </p:spPr>
      </p:pic>
      <p:sp>
        <p:nvSpPr>
          <p:cNvPr id="5" name="Title 4"/>
          <p:cNvSpPr>
            <a:spLocks noGrp="1"/>
          </p:cNvSpPr>
          <p:nvPr>
            <p:ph type="title"/>
          </p:nvPr>
        </p:nvSpPr>
        <p:spPr/>
        <p:txBody>
          <a:bodyPr>
            <a:normAutofit/>
          </a:bodyPr>
          <a:lstStyle/>
          <a:p>
            <a:r>
              <a:rPr lang="en-US" dirty="0"/>
              <a:t>Welcome!</a:t>
            </a:r>
          </a:p>
        </p:txBody>
      </p:sp>
      <p:sp>
        <p:nvSpPr>
          <p:cNvPr id="4" name="Slide Number Placeholder 3"/>
          <p:cNvSpPr>
            <a:spLocks noGrp="1"/>
          </p:cNvSpPr>
          <p:nvPr>
            <p:ph type="sldNum" sz="quarter" idx="12"/>
          </p:nvPr>
        </p:nvSpPr>
        <p:spPr/>
        <p:txBody>
          <a:bodyPr/>
          <a:lstStyle/>
          <a:p>
            <a:fld id="{B0462FEB-C181-8347-9EC4-DEDFCFCD9AD1}" type="slidenum">
              <a:rPr lang="en-US" smtClean="0"/>
              <a:pPr/>
              <a:t>2</a:t>
            </a:fld>
            <a:endParaRPr lang="en-US" dirty="0"/>
          </a:p>
        </p:txBody>
      </p:sp>
      <p:pic>
        <p:nvPicPr>
          <p:cNvPr id="8" name="Content Placeholder 7">
            <a:extLst>
              <a:ext uri="{FF2B5EF4-FFF2-40B4-BE49-F238E27FC236}">
                <a16:creationId xmlns:a16="http://schemas.microsoft.com/office/drawing/2014/main" id="{C1359D61-64A3-AD4F-9BD3-09A1CB4C8D85}"/>
              </a:ext>
            </a:extLst>
          </p:cNvPr>
          <p:cNvPicPr>
            <a:picLocks noGrp="1" noChangeAspect="1"/>
          </p:cNvPicPr>
          <p:nvPr>
            <p:ph idx="1"/>
          </p:nvPr>
        </p:nvPicPr>
        <p:blipFill>
          <a:blip r:embed="rId5"/>
          <a:stretch>
            <a:fillRect/>
          </a:stretch>
        </p:blipFill>
        <p:spPr>
          <a:xfrm>
            <a:off x="2506462" y="2234152"/>
            <a:ext cx="3813124" cy="2135349"/>
          </a:xfrm>
        </p:spPr>
      </p:pic>
      <p:pic>
        <p:nvPicPr>
          <p:cNvPr id="10" name="Picture 9">
            <a:extLst>
              <a:ext uri="{FF2B5EF4-FFF2-40B4-BE49-F238E27FC236}">
                <a16:creationId xmlns:a16="http://schemas.microsoft.com/office/drawing/2014/main" id="{5828A82F-4830-964C-9B09-BC1B6859771F}"/>
              </a:ext>
            </a:extLst>
          </p:cNvPr>
          <p:cNvPicPr>
            <a:picLocks noChangeAspect="1"/>
          </p:cNvPicPr>
          <p:nvPr/>
        </p:nvPicPr>
        <p:blipFill>
          <a:blip r:embed="rId6"/>
          <a:stretch>
            <a:fillRect/>
          </a:stretch>
        </p:blipFill>
        <p:spPr>
          <a:xfrm rot="1833366">
            <a:off x="5813175" y="1363881"/>
            <a:ext cx="2820927" cy="1877199"/>
          </a:xfrm>
          <a:prstGeom prst="rect">
            <a:avLst/>
          </a:prstGeom>
        </p:spPr>
      </p:pic>
      <p:pic>
        <p:nvPicPr>
          <p:cNvPr id="18" name="Picture 17">
            <a:extLst>
              <a:ext uri="{FF2B5EF4-FFF2-40B4-BE49-F238E27FC236}">
                <a16:creationId xmlns:a16="http://schemas.microsoft.com/office/drawing/2014/main" id="{3FC21332-1ED2-B247-BA96-884EF21624FD}"/>
              </a:ext>
            </a:extLst>
          </p:cNvPr>
          <p:cNvPicPr>
            <a:picLocks noChangeAspect="1"/>
          </p:cNvPicPr>
          <p:nvPr/>
        </p:nvPicPr>
        <p:blipFill>
          <a:blip r:embed="rId7"/>
          <a:stretch>
            <a:fillRect/>
          </a:stretch>
        </p:blipFill>
        <p:spPr>
          <a:xfrm rot="20337311">
            <a:off x="637049" y="1155549"/>
            <a:ext cx="2063020" cy="1195852"/>
          </a:xfrm>
          <a:prstGeom prst="rect">
            <a:avLst/>
          </a:prstGeom>
        </p:spPr>
      </p:pic>
    </p:spTree>
    <p:extLst>
      <p:ext uri="{BB962C8B-B14F-4D97-AF65-F5344CB8AC3E}">
        <p14:creationId xmlns:p14="http://schemas.microsoft.com/office/powerpoint/2010/main" val="105107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BB15-22B4-4341-8271-BFBD6302FF8F}"/>
              </a:ext>
            </a:extLst>
          </p:cNvPr>
          <p:cNvSpPr>
            <a:spLocks noGrp="1"/>
          </p:cNvSpPr>
          <p:nvPr>
            <p:ph type="title"/>
          </p:nvPr>
        </p:nvSpPr>
        <p:spPr/>
        <p:txBody>
          <a:bodyPr/>
          <a:lstStyle/>
          <a:p>
            <a:r>
              <a:rPr lang="en-US" dirty="0"/>
              <a:t>Group Activity </a:t>
            </a:r>
          </a:p>
        </p:txBody>
      </p:sp>
      <p:sp>
        <p:nvSpPr>
          <p:cNvPr id="3" name="Content Placeholder 2">
            <a:extLst>
              <a:ext uri="{FF2B5EF4-FFF2-40B4-BE49-F238E27FC236}">
                <a16:creationId xmlns:a16="http://schemas.microsoft.com/office/drawing/2014/main" id="{85E934EA-4F51-48CE-9D75-249C394DBB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965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2F5D-1EC1-4ECC-985F-CD3868783A73}"/>
              </a:ext>
            </a:extLst>
          </p:cNvPr>
          <p:cNvSpPr>
            <a:spLocks noGrp="1"/>
          </p:cNvSpPr>
          <p:nvPr>
            <p:ph type="title"/>
          </p:nvPr>
        </p:nvSpPr>
        <p:spPr/>
        <p:txBody>
          <a:bodyPr>
            <a:normAutofit/>
          </a:bodyPr>
          <a:lstStyle/>
          <a:p>
            <a:r>
              <a:rPr lang="en-US" dirty="0"/>
              <a:t>Small Group Exercise – Consultancy Protocol</a:t>
            </a:r>
          </a:p>
        </p:txBody>
      </p:sp>
      <p:sp>
        <p:nvSpPr>
          <p:cNvPr id="3" name="Content Placeholder 2">
            <a:extLst>
              <a:ext uri="{FF2B5EF4-FFF2-40B4-BE49-F238E27FC236}">
                <a16:creationId xmlns:a16="http://schemas.microsoft.com/office/drawing/2014/main" id="{E410B13E-81B4-4901-A1FB-7D0020A286F1}"/>
              </a:ext>
            </a:extLst>
          </p:cNvPr>
          <p:cNvSpPr>
            <a:spLocks noGrp="1"/>
          </p:cNvSpPr>
          <p:nvPr>
            <p:ph idx="1"/>
          </p:nvPr>
        </p:nvSpPr>
        <p:spPr/>
        <p:txBody>
          <a:bodyPr/>
          <a:lstStyle/>
          <a:p>
            <a:r>
              <a:rPr lang="en-US" dirty="0"/>
              <a:t>A consultancy protocol is a structured process for helping an individual or team think more expansively about a particular dilemma or barrier.  It can ignite change by giving a voice to an issue and seek solutions.</a:t>
            </a:r>
          </a:p>
        </p:txBody>
      </p:sp>
      <p:sp>
        <p:nvSpPr>
          <p:cNvPr id="4" name="Slide Number Placeholder 3">
            <a:extLst>
              <a:ext uri="{FF2B5EF4-FFF2-40B4-BE49-F238E27FC236}">
                <a16:creationId xmlns:a16="http://schemas.microsoft.com/office/drawing/2014/main" id="{3D677DB1-5D77-4709-B69E-F9F797FE5A47}"/>
              </a:ext>
            </a:extLst>
          </p:cNvPr>
          <p:cNvSpPr>
            <a:spLocks noGrp="1"/>
          </p:cNvSpPr>
          <p:nvPr>
            <p:ph type="sldNum" sz="quarter" idx="12"/>
          </p:nvPr>
        </p:nvSpPr>
        <p:spPr/>
        <p:txBody>
          <a:bodyPr/>
          <a:lstStyle/>
          <a:p>
            <a:fld id="{B0462FEB-C181-8347-9EC4-DEDFCFCD9AD1}" type="slidenum">
              <a:rPr lang="en-US" smtClean="0"/>
              <a:pPr/>
              <a:t>21</a:t>
            </a:fld>
            <a:endParaRPr lang="en-US" dirty="0"/>
          </a:p>
        </p:txBody>
      </p:sp>
    </p:spTree>
    <p:extLst>
      <p:ext uri="{BB962C8B-B14F-4D97-AF65-F5344CB8AC3E}">
        <p14:creationId xmlns:p14="http://schemas.microsoft.com/office/powerpoint/2010/main" val="595546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66C4-FBC1-4ACF-AEDC-AC400CBD2486}"/>
              </a:ext>
            </a:extLst>
          </p:cNvPr>
          <p:cNvSpPr>
            <a:spLocks noGrp="1"/>
          </p:cNvSpPr>
          <p:nvPr>
            <p:ph type="title"/>
          </p:nvPr>
        </p:nvSpPr>
        <p:spPr/>
        <p:txBody>
          <a:bodyPr>
            <a:normAutofit fontScale="90000"/>
          </a:bodyPr>
          <a:lstStyle/>
          <a:p>
            <a:r>
              <a:rPr lang="en-US" dirty="0"/>
              <a:t>Small Group Exercise – Consultancy Protocol - </a:t>
            </a:r>
            <a:r>
              <a:rPr lang="en-US" sz="2700" dirty="0"/>
              <a:t>handout</a:t>
            </a:r>
            <a:endParaRPr lang="en-US" dirty="0"/>
          </a:p>
        </p:txBody>
      </p:sp>
      <p:sp>
        <p:nvSpPr>
          <p:cNvPr id="3" name="Content Placeholder 2">
            <a:extLst>
              <a:ext uri="{FF2B5EF4-FFF2-40B4-BE49-F238E27FC236}">
                <a16:creationId xmlns:a16="http://schemas.microsoft.com/office/drawing/2014/main" id="{4875B45E-964C-4BCA-AFD9-E708BB7F976A}"/>
              </a:ext>
            </a:extLst>
          </p:cNvPr>
          <p:cNvSpPr>
            <a:spLocks noGrp="1"/>
          </p:cNvSpPr>
          <p:nvPr>
            <p:ph idx="1"/>
          </p:nvPr>
        </p:nvSpPr>
        <p:spPr/>
        <p:txBody>
          <a:bodyPr>
            <a:normAutofit/>
          </a:bodyPr>
          <a:lstStyle/>
          <a:p>
            <a:r>
              <a:rPr lang="en-US" dirty="0"/>
              <a:t>Consider a dilemma</a:t>
            </a:r>
          </a:p>
          <a:p>
            <a:r>
              <a:rPr lang="en-US" dirty="0"/>
              <a:t>Write it out</a:t>
            </a:r>
          </a:p>
          <a:p>
            <a:r>
              <a:rPr lang="en-US" dirty="0"/>
              <a:t>Develop a focus question</a:t>
            </a:r>
          </a:p>
          <a:p>
            <a:r>
              <a:rPr lang="en-US" dirty="0"/>
              <a:t>Present </a:t>
            </a:r>
          </a:p>
          <a:p>
            <a:r>
              <a:rPr lang="en-US" dirty="0"/>
              <a:t>Clarifying questions</a:t>
            </a:r>
          </a:p>
          <a:p>
            <a:r>
              <a:rPr lang="en-US" dirty="0"/>
              <a:t>Group Discussion</a:t>
            </a:r>
          </a:p>
          <a:p>
            <a:r>
              <a:rPr lang="en-US" dirty="0"/>
              <a:t>Participant Discussion </a:t>
            </a:r>
            <a:br>
              <a:rPr lang="en-US" dirty="0"/>
            </a:br>
            <a:endParaRPr lang="en-US" dirty="0"/>
          </a:p>
        </p:txBody>
      </p:sp>
      <p:sp>
        <p:nvSpPr>
          <p:cNvPr id="4" name="Slide Number Placeholder 3">
            <a:extLst>
              <a:ext uri="{FF2B5EF4-FFF2-40B4-BE49-F238E27FC236}">
                <a16:creationId xmlns:a16="http://schemas.microsoft.com/office/drawing/2014/main" id="{A0CF5323-6BF6-43B2-8482-C554D989E5FD}"/>
              </a:ext>
            </a:extLst>
          </p:cNvPr>
          <p:cNvSpPr>
            <a:spLocks noGrp="1"/>
          </p:cNvSpPr>
          <p:nvPr>
            <p:ph type="sldNum" sz="quarter" idx="12"/>
          </p:nvPr>
        </p:nvSpPr>
        <p:spPr/>
        <p:txBody>
          <a:bodyPr/>
          <a:lstStyle/>
          <a:p>
            <a:fld id="{B0462FEB-C181-8347-9EC4-DEDFCFCD9AD1}" type="slidenum">
              <a:rPr lang="en-US" smtClean="0"/>
              <a:pPr/>
              <a:t>22</a:t>
            </a:fld>
            <a:endParaRPr lang="en-US" dirty="0"/>
          </a:p>
        </p:txBody>
      </p:sp>
    </p:spTree>
    <p:extLst>
      <p:ext uri="{BB962C8B-B14F-4D97-AF65-F5344CB8AC3E}">
        <p14:creationId xmlns:p14="http://schemas.microsoft.com/office/powerpoint/2010/main" val="184488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DD36-FE75-4FB3-B2B4-E0938DB1375E}"/>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94E3AC29-AAB3-4035-BBC0-0EAE6AAD24B0}"/>
              </a:ext>
            </a:extLst>
          </p:cNvPr>
          <p:cNvSpPr>
            <a:spLocks noGrp="1"/>
          </p:cNvSpPr>
          <p:nvPr>
            <p:ph idx="1"/>
          </p:nvPr>
        </p:nvSpPr>
        <p:spPr>
          <a:xfrm>
            <a:off x="228600" y="1066800"/>
            <a:ext cx="8763000" cy="5257800"/>
          </a:xfrm>
        </p:spPr>
        <p:txBody>
          <a:bodyPr/>
          <a:lstStyle/>
          <a:p>
            <a:r>
              <a:rPr lang="en-US" sz="2400" dirty="0"/>
              <a:t>Small group report out</a:t>
            </a:r>
          </a:p>
          <a:p>
            <a:endParaRPr lang="en-US" sz="2400" dirty="0"/>
          </a:p>
          <a:p>
            <a:endParaRPr lang="en-US" sz="2400" dirty="0"/>
          </a:p>
          <a:p>
            <a:r>
              <a:rPr lang="en-US" sz="2400" dirty="0"/>
              <a:t>What did we learn from this exercise ? </a:t>
            </a:r>
          </a:p>
        </p:txBody>
      </p:sp>
      <p:sp>
        <p:nvSpPr>
          <p:cNvPr id="4" name="Slide Number Placeholder 3">
            <a:extLst>
              <a:ext uri="{FF2B5EF4-FFF2-40B4-BE49-F238E27FC236}">
                <a16:creationId xmlns:a16="http://schemas.microsoft.com/office/drawing/2014/main" id="{BD604403-ADC7-4F00-94E4-6D96245D0DD2}"/>
              </a:ext>
            </a:extLst>
          </p:cNvPr>
          <p:cNvSpPr>
            <a:spLocks noGrp="1"/>
          </p:cNvSpPr>
          <p:nvPr>
            <p:ph type="sldNum" sz="quarter" idx="12"/>
          </p:nvPr>
        </p:nvSpPr>
        <p:spPr/>
        <p:txBody>
          <a:bodyPr/>
          <a:lstStyle/>
          <a:p>
            <a:fld id="{B0462FEB-C181-8347-9EC4-DEDFCFCD9AD1}" type="slidenum">
              <a:rPr lang="en-US" smtClean="0"/>
              <a:pPr/>
              <a:t>23</a:t>
            </a:fld>
            <a:endParaRPr lang="en-US" dirty="0"/>
          </a:p>
        </p:txBody>
      </p:sp>
    </p:spTree>
    <p:extLst>
      <p:ext uri="{BB962C8B-B14F-4D97-AF65-F5344CB8AC3E}">
        <p14:creationId xmlns:p14="http://schemas.microsoft.com/office/powerpoint/2010/main" val="51057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A302D4-BE5E-BA4A-A15B-977C8D2D2013}"/>
              </a:ext>
            </a:extLst>
          </p:cNvPr>
          <p:cNvSpPr>
            <a:spLocks noGrp="1"/>
          </p:cNvSpPr>
          <p:nvPr>
            <p:ph type="sldNum" sz="quarter" idx="12"/>
          </p:nvPr>
        </p:nvSpPr>
        <p:spPr/>
        <p:txBody>
          <a:bodyPr/>
          <a:lstStyle/>
          <a:p>
            <a:fld id="{B0462FEB-C181-8347-9EC4-DEDFCFCD9AD1}" type="slidenum">
              <a:rPr lang="en-US" smtClean="0"/>
              <a:pPr/>
              <a:t>24</a:t>
            </a:fld>
            <a:endParaRPr lang="en-US" dirty="0"/>
          </a:p>
        </p:txBody>
      </p:sp>
      <p:pic>
        <p:nvPicPr>
          <p:cNvPr id="9" name="Picture 8">
            <a:extLst>
              <a:ext uri="{FF2B5EF4-FFF2-40B4-BE49-F238E27FC236}">
                <a16:creationId xmlns:a16="http://schemas.microsoft.com/office/drawing/2014/main" id="{EA87CB62-D642-5D4D-AA63-21C5530F329B}"/>
              </a:ext>
            </a:extLst>
          </p:cNvPr>
          <p:cNvPicPr>
            <a:picLocks noChangeAspect="1"/>
          </p:cNvPicPr>
          <p:nvPr/>
        </p:nvPicPr>
        <p:blipFill>
          <a:blip r:embed="rId3"/>
          <a:stretch>
            <a:fillRect/>
          </a:stretch>
        </p:blipFill>
        <p:spPr>
          <a:xfrm>
            <a:off x="1781628" y="2139042"/>
            <a:ext cx="5733223" cy="3008993"/>
          </a:xfrm>
          <a:prstGeom prst="rect">
            <a:avLst/>
          </a:prstGeom>
        </p:spPr>
      </p:pic>
    </p:spTree>
    <p:extLst>
      <p:ext uri="{BB962C8B-B14F-4D97-AF65-F5344CB8AC3E}">
        <p14:creationId xmlns:p14="http://schemas.microsoft.com/office/powerpoint/2010/main" val="4073176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24AF-101A-42C5-83E5-F1D9AD7D61B0}"/>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F2DB72CD-08B0-4EB6-B308-367A0D0832F0}"/>
              </a:ext>
            </a:extLst>
          </p:cNvPr>
          <p:cNvSpPr>
            <a:spLocks noGrp="1"/>
          </p:cNvSpPr>
          <p:nvPr>
            <p:ph idx="1"/>
          </p:nvPr>
        </p:nvSpPr>
        <p:spPr/>
        <p:txBody>
          <a:bodyPr/>
          <a:lstStyle/>
          <a:p>
            <a:pPr marL="0" indent="0">
              <a:buNone/>
            </a:pPr>
            <a:r>
              <a:rPr lang="en-US" sz="3200" dirty="0"/>
              <a:t>Resources to help you on your journey</a:t>
            </a:r>
          </a:p>
        </p:txBody>
      </p:sp>
    </p:spTree>
    <p:extLst>
      <p:ext uri="{BB962C8B-B14F-4D97-AF65-F5344CB8AC3E}">
        <p14:creationId xmlns:p14="http://schemas.microsoft.com/office/powerpoint/2010/main" val="127067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68E7-3826-4447-BE02-39376977CA16}"/>
              </a:ext>
            </a:extLst>
          </p:cNvPr>
          <p:cNvSpPr>
            <a:spLocks noGrp="1"/>
          </p:cNvSpPr>
          <p:nvPr>
            <p:ph type="title"/>
          </p:nvPr>
        </p:nvSpPr>
        <p:spPr/>
        <p:txBody>
          <a:bodyPr>
            <a:normAutofit fontScale="90000"/>
          </a:bodyPr>
          <a:lstStyle/>
          <a:p>
            <a:r>
              <a:rPr lang="en-US" dirty="0">
                <a:hlinkClick r:id="rId3"/>
              </a:rPr>
              <a:t>http://ectacenter.org/~calls/2017/learninglab.asp</a:t>
            </a:r>
            <a:r>
              <a:rPr lang="en-US" dirty="0"/>
              <a:t> </a:t>
            </a:r>
          </a:p>
        </p:txBody>
      </p:sp>
      <p:pic>
        <p:nvPicPr>
          <p:cNvPr id="4" name="Picture 3">
            <a:extLst>
              <a:ext uri="{FF2B5EF4-FFF2-40B4-BE49-F238E27FC236}">
                <a16:creationId xmlns:a16="http://schemas.microsoft.com/office/drawing/2014/main" id="{86B27423-CF62-4B12-A5DF-AEE0A46DE7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200" y="1065497"/>
            <a:ext cx="7265946" cy="4727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017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Sessions in this Series</a:t>
            </a:r>
            <a:br>
              <a:rPr lang="en-US" dirty="0"/>
            </a:br>
            <a:endParaRPr lang="en-US" dirty="0"/>
          </a:p>
        </p:txBody>
      </p:sp>
      <p:sp>
        <p:nvSpPr>
          <p:cNvPr id="3" name="Content Placeholder 2">
            <a:extLst>
              <a:ext uri="{FF2B5EF4-FFF2-40B4-BE49-F238E27FC236}">
                <a16:creationId xmlns:a16="http://schemas.microsoft.com/office/drawing/2014/main" id="{FBD86F78-87D4-4D6C-854B-46B886E88F85}"/>
              </a:ext>
            </a:extLst>
          </p:cNvPr>
          <p:cNvSpPr>
            <a:spLocks noGrp="1"/>
          </p:cNvSpPr>
          <p:nvPr>
            <p:ph idx="1"/>
          </p:nvPr>
        </p:nvSpPr>
        <p:spPr>
          <a:xfrm>
            <a:off x="260684" y="762000"/>
            <a:ext cx="8763000" cy="5105400"/>
          </a:xfrm>
        </p:spPr>
        <p:txBody>
          <a:bodyPr/>
          <a:lstStyle/>
          <a:p>
            <a:r>
              <a:rPr lang="en-US" sz="2400" b="1" dirty="0">
                <a:solidFill>
                  <a:schemeClr val="tx2"/>
                </a:solidFill>
                <a:latin typeface="Helvetica"/>
                <a:cs typeface="Helvetica"/>
              </a:rPr>
              <a:t>Two introductory videos explain the importance of coaching and describe each component of Practice Based Coaching.  </a:t>
            </a:r>
          </a:p>
          <a:p>
            <a:r>
              <a:rPr lang="en-US" sz="2400" b="1" dirty="0">
                <a:solidFill>
                  <a:schemeClr val="tx2"/>
                </a:solidFill>
                <a:latin typeface="Helvetica"/>
                <a:cs typeface="Helvetica"/>
              </a:rPr>
              <a:t>Sessions:</a:t>
            </a:r>
            <a:endParaRPr lang="en-US" sz="2400" b="1" dirty="0">
              <a:solidFill>
                <a:schemeClr val="tx2"/>
              </a:solidFill>
              <a:latin typeface="Helvetica"/>
              <a:cs typeface="Helvetica"/>
              <a:hlinkClick r:id="rId3"/>
            </a:endParaRPr>
          </a:p>
          <a:p>
            <a:pPr lvl="1">
              <a:buFont typeface="+mj-lt"/>
              <a:buAutoNum type="arabicPeriod"/>
            </a:pPr>
            <a:r>
              <a:rPr lang="en-US" sz="2400" u="sng" dirty="0">
                <a:hlinkClick r:id="rId3"/>
              </a:rPr>
              <a:t>Implementing Coaching for Practice Change: Innovations for the delivery of coaching</a:t>
            </a:r>
            <a:endParaRPr lang="en-US" sz="2400" dirty="0"/>
          </a:p>
          <a:p>
            <a:pPr lvl="1">
              <a:buFont typeface="+mj-lt"/>
              <a:buAutoNum type="arabicPeriod"/>
            </a:pPr>
            <a:r>
              <a:rPr lang="en-US" sz="2400" u="sng" dirty="0">
                <a:hlinkClick r:id="rId4"/>
              </a:rPr>
              <a:t>Coaching for Practice Change: Statewide implementation, systems considerations and examples</a:t>
            </a:r>
            <a:endParaRPr lang="en-US" sz="2400" dirty="0"/>
          </a:p>
          <a:p>
            <a:pPr lvl="1">
              <a:buFont typeface="+mj-lt"/>
              <a:buAutoNum type="arabicPeriod"/>
            </a:pPr>
            <a:r>
              <a:rPr lang="en-US" sz="2400" u="sng" dirty="0">
                <a:hlinkClick r:id="rId5"/>
              </a:rPr>
              <a:t>Coaching for Practice Change: Considerations for local and regional programs</a:t>
            </a:r>
            <a:endParaRPr lang="en-US" sz="2400" dirty="0"/>
          </a:p>
          <a:p>
            <a:pPr lvl="1">
              <a:buFont typeface="+mj-lt"/>
              <a:buAutoNum type="arabicPeriod"/>
            </a:pPr>
            <a:r>
              <a:rPr lang="en-US" sz="2400" u="sng" dirty="0">
                <a:hlinkClick r:id="rId6"/>
              </a:rPr>
              <a:t>Data Decision-Making and the Implementation of Practice-Based Coaching</a:t>
            </a:r>
            <a:endParaRPr lang="en-US" sz="2400" dirty="0"/>
          </a:p>
          <a:p>
            <a:pPr marL="0" indent="0">
              <a:buNone/>
            </a:pPr>
            <a:endParaRPr lang="en-US" dirty="0"/>
          </a:p>
        </p:txBody>
      </p:sp>
    </p:spTree>
    <p:extLst>
      <p:ext uri="{BB962C8B-B14F-4D97-AF65-F5344CB8AC3E}">
        <p14:creationId xmlns:p14="http://schemas.microsoft.com/office/powerpoint/2010/main" val="1370950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9254-2AA7-430C-BC0C-610D909EA090}"/>
              </a:ext>
            </a:extLst>
          </p:cNvPr>
          <p:cNvSpPr>
            <a:spLocks noGrp="1"/>
          </p:cNvSpPr>
          <p:nvPr>
            <p:ph type="title"/>
          </p:nvPr>
        </p:nvSpPr>
        <p:spPr>
          <a:xfrm>
            <a:off x="486697" y="2123458"/>
            <a:ext cx="2750280" cy="1676603"/>
          </a:xfrm>
        </p:spPr>
        <p:txBody>
          <a:bodyPr vert="horz" lIns="91440" tIns="45720" rIns="91440" bIns="45720" rtlCol="0">
            <a:normAutofit/>
          </a:bodyPr>
          <a:lstStyle/>
          <a:p>
            <a:pPr defTabSz="914400" eaLnBrk="1" hangingPunct="1">
              <a:lnSpc>
                <a:spcPct val="90000"/>
              </a:lnSpc>
            </a:pPr>
            <a:r>
              <a:rPr lang="en-US" sz="1800" dirty="0">
                <a:latin typeface="+mj-lt"/>
                <a:ea typeface="+mj-ea"/>
                <a:cs typeface="+mj-cs"/>
                <a:hlinkClick r:id="rId2"/>
              </a:rPr>
              <a:t>http://challengingbehavior.cbcs.usf.edu/Training/Webinar/archive/2018/07-16/2018-07-16_The-Power-of-Practice-Based-Coaching.html</a:t>
            </a:r>
            <a:r>
              <a:rPr lang="en-US" sz="1800" dirty="0">
                <a:latin typeface="+mj-lt"/>
                <a:ea typeface="+mj-ea"/>
                <a:cs typeface="+mj-cs"/>
              </a:rPr>
              <a:t> </a:t>
            </a:r>
          </a:p>
        </p:txBody>
      </p:sp>
      <p:sp>
        <p:nvSpPr>
          <p:cNvPr id="6" name="Content Placeholder 5">
            <a:extLst>
              <a:ext uri="{FF2B5EF4-FFF2-40B4-BE49-F238E27FC236}">
                <a16:creationId xmlns:a16="http://schemas.microsoft.com/office/drawing/2014/main" id="{41BFF180-9F42-46CB-8494-B38DAB5AFAFD}"/>
              </a:ext>
            </a:extLst>
          </p:cNvPr>
          <p:cNvSpPr>
            <a:spLocks noGrp="1"/>
          </p:cNvSpPr>
          <p:nvPr>
            <p:ph idx="1"/>
          </p:nvPr>
        </p:nvSpPr>
        <p:spPr>
          <a:xfrm>
            <a:off x="619285" y="3962400"/>
            <a:ext cx="2485103" cy="1533939"/>
          </a:xfrm>
        </p:spPr>
        <p:txBody>
          <a:bodyPr>
            <a:normAutofit/>
          </a:bodyPr>
          <a:lstStyle/>
          <a:p>
            <a:pPr marL="0" indent="0" algn="ctr">
              <a:buNone/>
            </a:pPr>
            <a:r>
              <a:rPr lang="en-US" sz="1600" dirty="0"/>
              <a:t>Additional information is now available from the National Center Pyramid Model Innovations </a:t>
            </a:r>
          </a:p>
          <a:p>
            <a:pPr marL="0" indent="0">
              <a:buNone/>
            </a:pPr>
            <a:endParaRPr lang="en-US" sz="1600" dirty="0"/>
          </a:p>
        </p:txBody>
      </p:sp>
      <p:pic>
        <p:nvPicPr>
          <p:cNvPr id="4" name="Picture 3">
            <a:extLst>
              <a:ext uri="{FF2B5EF4-FFF2-40B4-BE49-F238E27FC236}">
                <a16:creationId xmlns:a16="http://schemas.microsoft.com/office/drawing/2014/main" id="{EBD86AE2-9FB3-427B-A25A-033D3C9EDD0E}"/>
              </a:ext>
            </a:extLst>
          </p:cNvPr>
          <p:cNvPicPr>
            <a:picLocks noChangeAspect="1"/>
          </p:cNvPicPr>
          <p:nvPr/>
        </p:nvPicPr>
        <p:blipFill rotWithShape="1">
          <a:blip r:embed="rId3"/>
          <a:srcRect r="9098" b="3"/>
          <a:stretch/>
        </p:blipFill>
        <p:spPr>
          <a:xfrm>
            <a:off x="3470057" y="304800"/>
            <a:ext cx="5187246" cy="5577837"/>
          </a:xfrm>
          <a:prstGeom prst="rect">
            <a:avLst/>
          </a:prstGeom>
          <a:effectLst/>
        </p:spPr>
      </p:pic>
      <p:pic>
        <p:nvPicPr>
          <p:cNvPr id="2050" name="Picture 2" descr="NCPMI">
            <a:extLst>
              <a:ext uri="{FF2B5EF4-FFF2-40B4-BE49-F238E27FC236}">
                <a16:creationId xmlns:a16="http://schemas.microsoft.com/office/drawing/2014/main" id="{5D5D2F61-3969-4047-ACDD-58836CD6770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609600"/>
            <a:ext cx="2136557" cy="79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90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0"/>
            <a:ext cx="8763000" cy="1600200"/>
          </a:xfrm>
        </p:spPr>
        <p:txBody>
          <a:bodyPr/>
          <a:lstStyle/>
          <a:p>
            <a:r>
              <a:rPr lang="en-US" sz="2400" dirty="0">
                <a:solidFill>
                  <a:schemeClr val="tx1"/>
                </a:solidFill>
              </a:rPr>
              <a:t>Ravyn Hawkins, </a:t>
            </a:r>
            <a:r>
              <a:rPr lang="en-US" sz="2400" dirty="0">
                <a:solidFill>
                  <a:schemeClr val="tx1"/>
                </a:solidFill>
                <a:hlinkClick r:id="rId3"/>
              </a:rPr>
              <a:t>Ravyn.Hawkins@dhs.arkansas.gov</a:t>
            </a:r>
            <a:r>
              <a:rPr lang="en-US" sz="2400" dirty="0">
                <a:solidFill>
                  <a:schemeClr val="tx1"/>
                </a:solidFill>
              </a:rPr>
              <a:t> </a:t>
            </a:r>
          </a:p>
          <a:p>
            <a:r>
              <a:rPr lang="en-US" sz="2400" dirty="0">
                <a:solidFill>
                  <a:schemeClr val="tx1"/>
                </a:solidFill>
              </a:rPr>
              <a:t>Grace Kelley, </a:t>
            </a:r>
            <a:r>
              <a:rPr lang="en-US" sz="2400" dirty="0">
                <a:solidFill>
                  <a:schemeClr val="tx1"/>
                </a:solidFill>
                <a:hlinkClick r:id="rId4"/>
              </a:rPr>
              <a:t>grace.kelley@sri.com</a:t>
            </a:r>
            <a:endParaRPr lang="en-US" sz="2400" dirty="0">
              <a:solidFill>
                <a:schemeClr val="tx1"/>
              </a:solidFill>
            </a:endParaRPr>
          </a:p>
          <a:p>
            <a:r>
              <a:rPr lang="en-US" sz="2400" dirty="0">
                <a:solidFill>
                  <a:schemeClr val="tx1"/>
                </a:solidFill>
              </a:rPr>
              <a:t>Mary L. Peters, </a:t>
            </a:r>
            <a:r>
              <a:rPr lang="en-US" sz="2400" dirty="0">
                <a:solidFill>
                  <a:schemeClr val="tx1"/>
                </a:solidFill>
                <a:hlinkClick r:id="rId5"/>
              </a:rPr>
              <a:t>mary.peters@unc.edu</a:t>
            </a:r>
            <a:r>
              <a:rPr lang="en-US" sz="2400" dirty="0">
                <a:solidFill>
                  <a:schemeClr val="tx1"/>
                </a:solidFill>
              </a:rPr>
              <a:t>  </a:t>
            </a:r>
          </a:p>
          <a:p>
            <a:endParaRPr lang="en-US" sz="3000" dirty="0"/>
          </a:p>
          <a:p>
            <a:endParaRPr lang="en-US" dirty="0"/>
          </a:p>
        </p:txBody>
      </p:sp>
      <p:sp>
        <p:nvSpPr>
          <p:cNvPr id="5" name="Title 4">
            <a:extLst>
              <a:ext uri="{FF2B5EF4-FFF2-40B4-BE49-F238E27FC236}">
                <a16:creationId xmlns:a16="http://schemas.microsoft.com/office/drawing/2014/main" id="{3E3B92E6-1C85-4B1A-96C6-D4D77BFB43B7}"/>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23106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NCSI Cross-State Learning Collaboratives</a:t>
            </a:r>
          </a:p>
        </p:txBody>
      </p:sp>
      <p:sp>
        <p:nvSpPr>
          <p:cNvPr id="5" name="Content Placeholder 4"/>
          <p:cNvSpPr>
            <a:spLocks noGrp="1"/>
          </p:cNvSpPr>
          <p:nvPr>
            <p:ph idx="1"/>
          </p:nvPr>
        </p:nvSpPr>
        <p:spPr>
          <a:xfrm>
            <a:off x="567267" y="1295401"/>
            <a:ext cx="8119532" cy="4874154"/>
          </a:xfrm>
        </p:spPr>
        <p:txBody>
          <a:bodyPr>
            <a:noAutofit/>
          </a:bodyPr>
          <a:lstStyle/>
          <a:p>
            <a:r>
              <a:rPr lang="en-US" sz="2400" dirty="0">
                <a:solidFill>
                  <a:srgbClr val="008000"/>
                </a:solidFill>
              </a:rPr>
              <a:t>Cross-State Learning Collaboratives bring states together to form networks of shared leadership and peer support.</a:t>
            </a:r>
          </a:p>
          <a:p>
            <a:r>
              <a:rPr lang="en-US" sz="2400" dirty="0">
                <a:solidFill>
                  <a:srgbClr val="008000"/>
                </a:solidFill>
              </a:rPr>
              <a:t>We believe we can learn best from each other and </a:t>
            </a:r>
            <a:r>
              <a:rPr lang="en-US" sz="2400" b="1" dirty="0">
                <a:solidFill>
                  <a:srgbClr val="008000"/>
                </a:solidFill>
              </a:rPr>
              <a:t>improve together in networked communities.</a:t>
            </a:r>
          </a:p>
          <a:p>
            <a:pPr marL="0" indent="0">
              <a:buNone/>
            </a:pPr>
            <a:endParaRPr lang="en-US" sz="2400" dirty="0">
              <a:solidFill>
                <a:srgbClr val="008000"/>
              </a:solidFill>
            </a:endParaRPr>
          </a:p>
          <a:p>
            <a:endParaRPr lang="en-US" sz="2400" dirty="0">
              <a:solidFill>
                <a:srgbClr val="008000"/>
              </a:solidFill>
            </a:endParaRPr>
          </a:p>
        </p:txBody>
      </p:sp>
      <p:sp>
        <p:nvSpPr>
          <p:cNvPr id="7" name="Slide Number Placeholder 3"/>
          <p:cNvSpPr>
            <a:spLocks noGrp="1"/>
          </p:cNvSpPr>
          <p:nvPr>
            <p:ph type="sldNum" sz="quarter" idx="12"/>
          </p:nvPr>
        </p:nvSpPr>
        <p:spPr/>
        <p:txBody>
          <a:bodyPr/>
          <a:lstStyle/>
          <a:p>
            <a:fld id="{B0462FEB-C181-8347-9EC4-DEDFCFCD9AD1}" type="slidenum">
              <a:rPr lang="en-US" smtClean="0"/>
              <a:pPr/>
              <a:t>3</a:t>
            </a:fld>
            <a:endParaRPr lang="en-US" dirty="0"/>
          </a:p>
        </p:txBody>
      </p:sp>
      <p:pic>
        <p:nvPicPr>
          <p:cNvPr id="3" name="Picture 2">
            <a:extLst>
              <a:ext uri="{FF2B5EF4-FFF2-40B4-BE49-F238E27FC236}">
                <a16:creationId xmlns:a16="http://schemas.microsoft.com/office/drawing/2014/main" id="{BAF504AD-4E11-714E-BC4D-62B04E94A462}"/>
              </a:ext>
            </a:extLst>
          </p:cNvPr>
          <p:cNvPicPr>
            <a:picLocks noChangeAspect="1"/>
          </p:cNvPicPr>
          <p:nvPr/>
        </p:nvPicPr>
        <p:blipFill>
          <a:blip r:embed="rId3"/>
          <a:stretch>
            <a:fillRect/>
          </a:stretch>
        </p:blipFill>
        <p:spPr>
          <a:xfrm>
            <a:off x="3581400" y="3698950"/>
            <a:ext cx="3027455" cy="2267669"/>
          </a:xfrm>
          <a:prstGeom prst="rect">
            <a:avLst/>
          </a:prstGeom>
        </p:spPr>
      </p:pic>
    </p:spTree>
    <p:extLst>
      <p:ext uri="{BB962C8B-B14F-4D97-AF65-F5344CB8AC3E}">
        <p14:creationId xmlns:p14="http://schemas.microsoft.com/office/powerpoint/2010/main" val="420661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4858"/>
            <a:ext cx="8991600" cy="1143000"/>
          </a:xfrm>
        </p:spPr>
        <p:txBody>
          <a:bodyPr>
            <a:noAutofit/>
          </a:bodyPr>
          <a:lstStyle/>
          <a:p>
            <a:r>
              <a:rPr lang="en-US" sz="2400" b="1" dirty="0">
                <a:solidFill>
                  <a:schemeClr val="tx2">
                    <a:lumMod val="60000"/>
                    <a:lumOff val="40000"/>
                  </a:schemeClr>
                </a:solidFill>
              </a:rPr>
              <a:t>NCSI Improving Family Outcomes Practices Cross State Learning Collaborative </a:t>
            </a:r>
          </a:p>
        </p:txBody>
      </p:sp>
      <p:sp>
        <p:nvSpPr>
          <p:cNvPr id="5" name="Content Placeholder 4"/>
          <p:cNvSpPr>
            <a:spLocks noGrp="1"/>
          </p:cNvSpPr>
          <p:nvPr>
            <p:ph idx="1"/>
          </p:nvPr>
        </p:nvSpPr>
        <p:spPr>
          <a:xfrm>
            <a:off x="152400" y="1295400"/>
            <a:ext cx="8686800" cy="5257800"/>
          </a:xfrm>
        </p:spPr>
        <p:txBody>
          <a:bodyPr>
            <a:normAutofit/>
          </a:bodyPr>
          <a:lstStyle/>
          <a:p>
            <a:r>
              <a:rPr lang="en-US" dirty="0">
                <a:solidFill>
                  <a:srgbClr val="008000"/>
                </a:solidFill>
              </a:rPr>
              <a:t>Improve practices for improving family outcomes</a:t>
            </a:r>
          </a:p>
          <a:p>
            <a:pPr lvl="0"/>
            <a:r>
              <a:rPr lang="en-US" dirty="0">
                <a:solidFill>
                  <a:srgbClr val="008000"/>
                </a:solidFill>
              </a:rPr>
              <a:t>Support States to </a:t>
            </a:r>
          </a:p>
          <a:p>
            <a:pPr lvl="1"/>
            <a:r>
              <a:rPr lang="en-US" dirty="0"/>
              <a:t>deepen their content knowledge in data &amp; evidence-based practices</a:t>
            </a:r>
          </a:p>
          <a:p>
            <a:pPr lvl="1"/>
            <a:r>
              <a:rPr lang="en-US" dirty="0"/>
              <a:t>build capacity in stakeholder engagement </a:t>
            </a:r>
          </a:p>
          <a:p>
            <a:pPr lvl="1"/>
            <a:r>
              <a:rPr lang="en-US" dirty="0"/>
              <a:t>support infrastructure development using implementation science</a:t>
            </a:r>
          </a:p>
          <a:p>
            <a:pPr lvl="1"/>
            <a:r>
              <a:rPr lang="en-US" dirty="0"/>
              <a:t>be persistent in authentic stakeholder engagement &amp; realize the best results achieved from rich and varied perspectives</a:t>
            </a:r>
          </a:p>
          <a:p>
            <a:pPr lvl="0"/>
            <a:r>
              <a:rPr lang="en-US" dirty="0">
                <a:solidFill>
                  <a:srgbClr val="008000"/>
                </a:solidFill>
              </a:rPr>
              <a:t>Be a place for States to</a:t>
            </a:r>
          </a:p>
          <a:p>
            <a:pPr lvl="1"/>
            <a:r>
              <a:rPr lang="en-US" dirty="0"/>
              <a:t>share, interact with other States &amp; work together </a:t>
            </a:r>
          </a:p>
          <a:p>
            <a:pPr lvl="1"/>
            <a:r>
              <a:rPr lang="en-US" dirty="0"/>
              <a:t>deepen interactivity &amp; inter-connectivity at a national &amp; state level</a:t>
            </a:r>
          </a:p>
          <a:p>
            <a:pPr lvl="0"/>
            <a:r>
              <a:rPr lang="en-US" dirty="0">
                <a:solidFill>
                  <a:srgbClr val="008000"/>
                </a:solidFill>
              </a:rPr>
              <a:t>Create an environment that supports States to</a:t>
            </a:r>
          </a:p>
          <a:p>
            <a:pPr lvl="1"/>
            <a:r>
              <a:rPr lang="en-US" dirty="0"/>
              <a:t>engage in new learning, apply knowledge &amp; implement it in their states</a:t>
            </a:r>
          </a:p>
          <a:p>
            <a:pPr lvl="1"/>
            <a:r>
              <a:rPr lang="en-US" dirty="0"/>
              <a:t>establish individualized and cross-state learning </a:t>
            </a:r>
          </a:p>
          <a:p>
            <a:endParaRPr lang="en-US" dirty="0"/>
          </a:p>
          <a:p>
            <a:endParaRPr lang="en-US" dirty="0"/>
          </a:p>
        </p:txBody>
      </p:sp>
    </p:spTree>
    <p:extLst>
      <p:ext uri="{BB962C8B-B14F-4D97-AF65-F5344CB8AC3E}">
        <p14:creationId xmlns:p14="http://schemas.microsoft.com/office/powerpoint/2010/main" val="411629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5733" y="609601"/>
            <a:ext cx="8111066" cy="1219199"/>
          </a:xfrm>
        </p:spPr>
        <p:txBody>
          <a:bodyPr>
            <a:normAutofit/>
          </a:bodyPr>
          <a:lstStyle/>
          <a:p>
            <a:r>
              <a:rPr lang="en-US" dirty="0"/>
              <a:t>NCSI Guiding Principles as Applied to CSLCs</a:t>
            </a:r>
          </a:p>
        </p:txBody>
      </p:sp>
      <p:sp>
        <p:nvSpPr>
          <p:cNvPr id="6" name="Content Placeholder 5"/>
          <p:cNvSpPr>
            <a:spLocks noGrp="1"/>
          </p:cNvSpPr>
          <p:nvPr>
            <p:ph idx="1"/>
          </p:nvPr>
        </p:nvSpPr>
        <p:spPr>
          <a:xfrm>
            <a:off x="567267" y="3705753"/>
            <a:ext cx="8119532" cy="3009371"/>
          </a:xfrm>
        </p:spPr>
        <p:txBody>
          <a:bodyPr>
            <a:normAutofit/>
          </a:bodyPr>
          <a:lstStyle/>
          <a:p>
            <a:r>
              <a:rPr lang="en-US" sz="2400" dirty="0">
                <a:solidFill>
                  <a:srgbClr val="008000"/>
                </a:solidFill>
              </a:rPr>
              <a:t>Shared leadership and authentic stakeholder engagement</a:t>
            </a:r>
          </a:p>
          <a:p>
            <a:r>
              <a:rPr lang="en-US" sz="2400" dirty="0">
                <a:solidFill>
                  <a:srgbClr val="008000"/>
                </a:solidFill>
              </a:rPr>
              <a:t>Customized and differentiated technical assistance to meet unique state needs and contexts</a:t>
            </a:r>
          </a:p>
          <a:p>
            <a:r>
              <a:rPr lang="en-US" sz="2400" dirty="0">
                <a:solidFill>
                  <a:srgbClr val="008000"/>
                </a:solidFill>
              </a:rPr>
              <a:t>Leveraging resources to maximize collaboration and value…and avoid duplication</a:t>
            </a:r>
          </a:p>
        </p:txBody>
      </p:sp>
      <p:sp>
        <p:nvSpPr>
          <p:cNvPr id="4" name="Slide Number Placeholder 3"/>
          <p:cNvSpPr>
            <a:spLocks noGrp="1"/>
          </p:cNvSpPr>
          <p:nvPr>
            <p:ph type="sldNum" sz="quarter" idx="12"/>
          </p:nvPr>
        </p:nvSpPr>
        <p:spPr/>
        <p:txBody>
          <a:bodyPr/>
          <a:lstStyle/>
          <a:p>
            <a:fld id="{B0462FEB-C181-8347-9EC4-DEDFCFCD9AD1}" type="slidenum">
              <a:rPr lang="en-US" smtClean="0"/>
              <a:pPr/>
              <a:t>5</a:t>
            </a:fld>
            <a:endParaRPr lang="en-US" dirty="0"/>
          </a:p>
        </p:txBody>
      </p:sp>
      <p:pic>
        <p:nvPicPr>
          <p:cNvPr id="3" name="Picture 2">
            <a:extLst>
              <a:ext uri="{FF2B5EF4-FFF2-40B4-BE49-F238E27FC236}">
                <a16:creationId xmlns:a16="http://schemas.microsoft.com/office/drawing/2014/main" id="{8A7F2E2E-4A8A-BC45-8C18-F5CE120E4CCE}"/>
              </a:ext>
            </a:extLst>
          </p:cNvPr>
          <p:cNvPicPr>
            <a:picLocks noChangeAspect="1"/>
          </p:cNvPicPr>
          <p:nvPr/>
        </p:nvPicPr>
        <p:blipFill>
          <a:blip r:embed="rId3"/>
          <a:stretch>
            <a:fillRect/>
          </a:stretch>
        </p:blipFill>
        <p:spPr>
          <a:xfrm>
            <a:off x="457200" y="1981200"/>
            <a:ext cx="4315383" cy="1274762"/>
          </a:xfrm>
          <a:prstGeom prst="rect">
            <a:avLst/>
          </a:prstGeom>
        </p:spPr>
      </p:pic>
    </p:spTree>
    <p:extLst>
      <p:ext uri="{BB962C8B-B14F-4D97-AF65-F5344CB8AC3E}">
        <p14:creationId xmlns:p14="http://schemas.microsoft.com/office/powerpoint/2010/main" val="400241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00D3-6895-4F67-9DE4-D3C6F9E10C2D}"/>
              </a:ext>
            </a:extLst>
          </p:cNvPr>
          <p:cNvSpPr>
            <a:spLocks noGrp="1"/>
          </p:cNvSpPr>
          <p:nvPr>
            <p:ph type="title"/>
          </p:nvPr>
        </p:nvSpPr>
        <p:spPr/>
        <p:txBody>
          <a:bodyPr/>
          <a:lstStyle/>
          <a:p>
            <a:r>
              <a:rPr lang="en-US" dirty="0"/>
              <a:t> Our Story</a:t>
            </a:r>
          </a:p>
        </p:txBody>
      </p:sp>
      <p:sp>
        <p:nvSpPr>
          <p:cNvPr id="3" name="Content Placeholder 2">
            <a:extLst>
              <a:ext uri="{FF2B5EF4-FFF2-40B4-BE49-F238E27FC236}">
                <a16:creationId xmlns:a16="http://schemas.microsoft.com/office/drawing/2014/main" id="{649E8F50-AEE5-4901-BC55-D5680C46594D}"/>
              </a:ext>
            </a:extLst>
          </p:cNvPr>
          <p:cNvSpPr>
            <a:spLocks noGrp="1"/>
          </p:cNvSpPr>
          <p:nvPr>
            <p:ph idx="1"/>
          </p:nvPr>
        </p:nvSpPr>
        <p:spPr/>
        <p:txBody>
          <a:bodyPr/>
          <a:lstStyle/>
          <a:p>
            <a:pPr marL="0" indent="0">
              <a:buNone/>
            </a:pPr>
            <a:endParaRPr lang="en-US" sz="3200" dirty="0"/>
          </a:p>
          <a:p>
            <a:pPr marL="0" indent="0">
              <a:buNone/>
            </a:pPr>
            <a:endParaRPr lang="en-US" sz="3200" dirty="0"/>
          </a:p>
          <a:p>
            <a:pPr marL="0" indent="0">
              <a:buNone/>
            </a:pPr>
            <a:r>
              <a:rPr lang="en-US" sz="3200" dirty="0"/>
              <a:t>The Arkansas Journey into Coaching </a:t>
            </a:r>
          </a:p>
        </p:txBody>
      </p:sp>
    </p:spTree>
    <p:extLst>
      <p:ext uri="{BB962C8B-B14F-4D97-AF65-F5344CB8AC3E}">
        <p14:creationId xmlns:p14="http://schemas.microsoft.com/office/powerpoint/2010/main" val="24572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85800" y="1145232"/>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12" name="TextBox 11"/>
          <p:cNvSpPr txBox="1"/>
          <p:nvPr/>
        </p:nvSpPr>
        <p:spPr>
          <a:xfrm>
            <a:off x="1295400" y="1848210"/>
            <a:ext cx="6477000" cy="3785652"/>
          </a:xfrm>
          <a:prstGeom prst="rect">
            <a:avLst/>
          </a:prstGeom>
          <a:noFill/>
        </p:spPr>
        <p:txBody>
          <a:bodyPr wrap="square" rtlCol="0">
            <a:spAutoFit/>
          </a:bodyPr>
          <a:lstStyle/>
          <a:p>
            <a:r>
              <a:rPr lang="en-US" b="1" dirty="0"/>
              <a:t>SSIP planning:</a:t>
            </a:r>
          </a:p>
          <a:p>
            <a:pPr marL="342900" indent="-342900">
              <a:buFont typeface="Wingdings" panose="05000000000000000000" pitchFamily="2" charset="2"/>
              <a:buChar char="§"/>
            </a:pPr>
            <a:r>
              <a:rPr lang="en-US" i="1" dirty="0"/>
              <a:t>How do we support EI Practitioners to change practice in addition to training?</a:t>
            </a:r>
          </a:p>
          <a:p>
            <a:pPr marL="342900" indent="-342900">
              <a:buFont typeface="Wingdings" panose="05000000000000000000" pitchFamily="2" charset="2"/>
              <a:buChar char="§"/>
            </a:pPr>
            <a:r>
              <a:rPr lang="en-US" i="1" dirty="0"/>
              <a:t>What support do EI Practitioners need?</a:t>
            </a:r>
          </a:p>
          <a:p>
            <a:pPr marL="342900" indent="-342900">
              <a:buFont typeface="Wingdings" panose="05000000000000000000" pitchFamily="2" charset="2"/>
              <a:buChar char="§"/>
            </a:pPr>
            <a:r>
              <a:rPr lang="en-US" i="1" dirty="0"/>
              <a:t>How do we plan ahead for staff turnover?</a:t>
            </a:r>
          </a:p>
          <a:p>
            <a:pPr marL="342900" indent="-342900">
              <a:buFont typeface="Wingdings" panose="05000000000000000000" pitchFamily="2" charset="2"/>
              <a:buChar char="§"/>
            </a:pPr>
            <a:r>
              <a:rPr lang="en-US" i="1" dirty="0"/>
              <a:t>How do we measure implementation statewide with limited training staff?</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76325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graphicFrame>
        <p:nvGraphicFramePr>
          <p:cNvPr id="9" name="Diagram 8"/>
          <p:cNvGraphicFramePr/>
          <p:nvPr>
            <p:extLst>
              <p:ext uri="{D42A27DB-BD31-4B8C-83A1-F6EECF244321}">
                <p14:modId xmlns:p14="http://schemas.microsoft.com/office/powerpoint/2010/main" val="1976531402"/>
              </p:ext>
            </p:extLst>
          </p:nvPr>
        </p:nvGraphicFramePr>
        <p:xfrm>
          <a:off x="1600200" y="185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096000" y="2900065"/>
            <a:ext cx="1600200" cy="461665"/>
          </a:xfrm>
          <a:prstGeom prst="rect">
            <a:avLst/>
          </a:prstGeom>
          <a:noFill/>
        </p:spPr>
        <p:txBody>
          <a:bodyPr wrap="square" rtlCol="0">
            <a:spAutoFit/>
          </a:bodyPr>
          <a:lstStyle/>
          <a:p>
            <a:r>
              <a:rPr lang="en-US" b="1" i="1" dirty="0"/>
              <a:t>How?</a:t>
            </a:r>
          </a:p>
        </p:txBody>
      </p:sp>
      <p:sp>
        <p:nvSpPr>
          <p:cNvPr id="11" name="TextBox 10"/>
          <p:cNvSpPr txBox="1"/>
          <p:nvPr/>
        </p:nvSpPr>
        <p:spPr>
          <a:xfrm>
            <a:off x="6477000" y="4347865"/>
            <a:ext cx="1600200" cy="461665"/>
          </a:xfrm>
          <a:prstGeom prst="rect">
            <a:avLst/>
          </a:prstGeom>
          <a:noFill/>
        </p:spPr>
        <p:txBody>
          <a:bodyPr wrap="square" rtlCol="0">
            <a:spAutoFit/>
          </a:bodyPr>
          <a:lstStyle/>
          <a:p>
            <a:r>
              <a:rPr lang="en-US" b="1" i="1" dirty="0"/>
              <a:t>How?</a:t>
            </a:r>
          </a:p>
        </p:txBody>
      </p:sp>
      <p:sp>
        <p:nvSpPr>
          <p:cNvPr id="6" name="TextBox 5"/>
          <p:cNvSpPr txBox="1"/>
          <p:nvPr/>
        </p:nvSpPr>
        <p:spPr>
          <a:xfrm>
            <a:off x="533400" y="990600"/>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Tree>
    <p:extLst>
      <p:ext uri="{BB962C8B-B14F-4D97-AF65-F5344CB8AC3E}">
        <p14:creationId xmlns:p14="http://schemas.microsoft.com/office/powerpoint/2010/main" val="76571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2B43-1682-488E-9425-3A0162AA273C}"/>
              </a:ext>
            </a:extLst>
          </p:cNvPr>
          <p:cNvSpPr>
            <a:spLocks noGrp="1"/>
          </p:cNvSpPr>
          <p:nvPr>
            <p:ph type="title"/>
          </p:nvPr>
        </p:nvSpPr>
        <p:spPr/>
        <p:txBody>
          <a:bodyPr>
            <a:normAutofit fontScale="90000"/>
          </a:bodyPr>
          <a:lstStyle/>
          <a:p>
            <a:r>
              <a:rPr lang="en-US" dirty="0"/>
              <a:t>Supporting EI Practitioners in Implementing EBPs</a:t>
            </a:r>
            <a:br>
              <a:rPr lang="en-US" dirty="0"/>
            </a:br>
            <a:endParaRPr lang="en-US" dirty="0"/>
          </a:p>
        </p:txBody>
      </p:sp>
      <p:sp>
        <p:nvSpPr>
          <p:cNvPr id="10" name="TextBox 9"/>
          <p:cNvSpPr txBox="1"/>
          <p:nvPr/>
        </p:nvSpPr>
        <p:spPr>
          <a:xfrm>
            <a:off x="685800" y="1145232"/>
            <a:ext cx="6858000" cy="523220"/>
          </a:xfrm>
          <a:prstGeom prst="rect">
            <a:avLst/>
          </a:prstGeom>
          <a:noFill/>
        </p:spPr>
        <p:txBody>
          <a:bodyPr wrap="square" rtlCol="0">
            <a:spAutoFit/>
          </a:bodyPr>
          <a:lstStyle/>
          <a:p>
            <a:r>
              <a:rPr lang="en-US" sz="2800" b="1" i="1" dirty="0">
                <a:solidFill>
                  <a:schemeClr val="tx2"/>
                </a:solidFill>
              </a:rPr>
              <a:t>Arkansas’ Journey into Coaching:</a:t>
            </a:r>
          </a:p>
        </p:txBody>
      </p:sp>
      <p:sp>
        <p:nvSpPr>
          <p:cNvPr id="12" name="TextBox 11"/>
          <p:cNvSpPr txBox="1"/>
          <p:nvPr/>
        </p:nvSpPr>
        <p:spPr>
          <a:xfrm>
            <a:off x="1143000" y="1981200"/>
            <a:ext cx="6477000" cy="3046988"/>
          </a:xfrm>
          <a:prstGeom prst="rect">
            <a:avLst/>
          </a:prstGeom>
          <a:noFill/>
        </p:spPr>
        <p:txBody>
          <a:bodyPr wrap="square" rtlCol="0">
            <a:spAutoFit/>
          </a:bodyPr>
          <a:lstStyle/>
          <a:p>
            <a:r>
              <a:rPr lang="en-US" b="1" dirty="0"/>
              <a:t>Preparing (Internal) Peer Coaches:</a:t>
            </a:r>
          </a:p>
          <a:p>
            <a:pPr marL="342900" indent="-342900">
              <a:buFont typeface="Wingdings" panose="05000000000000000000" pitchFamily="2" charset="2"/>
              <a:buChar char="§"/>
            </a:pPr>
            <a:r>
              <a:rPr lang="en-US" i="1" dirty="0"/>
              <a:t>Who do we choose?</a:t>
            </a:r>
          </a:p>
          <a:p>
            <a:pPr marL="342900" indent="-342900">
              <a:buFont typeface="Wingdings" panose="05000000000000000000" pitchFamily="2" charset="2"/>
              <a:buChar char="§"/>
            </a:pPr>
            <a:r>
              <a:rPr lang="en-US" i="1" dirty="0"/>
              <a:t>What do these EI Practitioners need in order to feel confident and competent in serving as a peer coach?</a:t>
            </a:r>
          </a:p>
          <a:p>
            <a:pPr marL="342900" indent="-342900">
              <a:buFont typeface="Wingdings" panose="05000000000000000000" pitchFamily="2" charset="2"/>
              <a:buChar char="§"/>
            </a:pPr>
            <a:r>
              <a:rPr lang="en-US" i="1" dirty="0"/>
              <a:t>What ongoing support do peer coaches need?</a:t>
            </a:r>
          </a:p>
          <a:p>
            <a:endParaRPr lang="en-US" dirty="0"/>
          </a:p>
        </p:txBody>
      </p:sp>
    </p:spTree>
    <p:extLst>
      <p:ext uri="{BB962C8B-B14F-4D97-AF65-F5344CB8AC3E}">
        <p14:creationId xmlns:p14="http://schemas.microsoft.com/office/powerpoint/2010/main" val="1938615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23527665c4881009776841d41925f15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78fb487966089ac74dea43093cf910c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828CB3-4C71-4556-8A54-E553101077E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09c8a845-e7a6-41fb-9590-158bae58e4d1"/>
    <ds:schemaRef ds:uri="8d8b1221-cb47-43e5-997b-7d0bdebf63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F315D83-64EA-4CE2-8190-80539BFDE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8322B3-400E-45D9-928E-840063FB86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4609</TotalTime>
  <Words>1206</Words>
  <Application>Microsoft Office PowerPoint</Application>
  <PresentationFormat>On-screen Show (4:3)</PresentationFormat>
  <Paragraphs>188</Paragraphs>
  <Slides>29</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ＭＳ Ｐゴシック</vt:lpstr>
      <vt:lpstr>Arial</vt:lpstr>
      <vt:lpstr>Calibri</vt:lpstr>
      <vt:lpstr>Georgia</vt:lpstr>
      <vt:lpstr>Helvetica</vt:lpstr>
      <vt:lpstr>Wingdings</vt:lpstr>
      <vt:lpstr>Office Theme</vt:lpstr>
      <vt:lpstr>1_Office Theme</vt:lpstr>
      <vt:lpstr>Preparing Coaches to Support EI Practitioners in Implementing  DEC Recommended Family Practices    </vt:lpstr>
      <vt:lpstr>Welcome!</vt:lpstr>
      <vt:lpstr>NCSI Cross-State Learning Collaboratives</vt:lpstr>
      <vt:lpstr>NCSI Improving Family Outcomes Practices Cross State Learning Collaborative </vt:lpstr>
      <vt:lpstr>NCSI Guiding Principles as Applied to CSLCs</vt:lpstr>
      <vt:lpstr> Our Story</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Supporting EI Practitioners in Implementing EBPs </vt:lpstr>
      <vt:lpstr>Group Activity </vt:lpstr>
      <vt:lpstr>Small Group Exercise – Consultancy Protocol</vt:lpstr>
      <vt:lpstr>Small Group Exercise – Consultancy Protocol - handout</vt:lpstr>
      <vt:lpstr>Wrap -up</vt:lpstr>
      <vt:lpstr>PowerPoint Presentation</vt:lpstr>
      <vt:lpstr>Resources </vt:lpstr>
      <vt:lpstr>http://ectacenter.org/~calls/2017/learninglab.asp </vt:lpstr>
      <vt:lpstr>Sessions in this Series </vt:lpstr>
      <vt:lpstr>http://challengingbehavior.cbcs.usf.edu/Training/Webinar/archive/2018/07-16/2018-07-16_The-Power-of-Practice-Based-Coaching.html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Coaches to Support EI Practitioners in Implementing  DEC Recommended Family Practices   2018 Improving Data, Improving Outcomes Conference Arlington, VA August 2018</dc:title>
  <dc:creator>Peters, Mary Louise</dc:creator>
  <cp:lastModifiedBy>Peters, Mary Louise</cp:lastModifiedBy>
  <cp:revision>24</cp:revision>
  <dcterms:created xsi:type="dcterms:W3CDTF">2018-07-19T17:54:05Z</dcterms:created>
  <dcterms:modified xsi:type="dcterms:W3CDTF">2018-08-10T15:38:01Z</dcterms:modified>
</cp:coreProperties>
</file>