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8" r:id="rId2"/>
    <p:sldId id="280" r:id="rId3"/>
    <p:sldId id="257" r:id="rId4"/>
    <p:sldId id="277" r:id="rId5"/>
    <p:sldId id="279" r:id="rId6"/>
    <p:sldId id="293" r:id="rId7"/>
    <p:sldId id="271" r:id="rId8"/>
    <p:sldId id="292" r:id="rId9"/>
    <p:sldId id="294" r:id="rId10"/>
    <p:sldId id="295" r:id="rId11"/>
    <p:sldId id="296" r:id="rId12"/>
    <p:sldId id="297" r:id="rId13"/>
    <p:sldId id="298" r:id="rId14"/>
    <p:sldId id="299" r:id="rId15"/>
    <p:sldId id="302" r:id="rId16"/>
    <p:sldId id="303" r:id="rId17"/>
    <p:sldId id="305" r:id="rId18"/>
    <p:sldId id="306" r:id="rId19"/>
    <p:sldId id="304" r:id="rId20"/>
    <p:sldId id="307" r:id="rId21"/>
    <p:sldId id="308" r:id="rId22"/>
    <p:sldId id="315" r:id="rId23"/>
    <p:sldId id="317" r:id="rId24"/>
    <p:sldId id="316" r:id="rId25"/>
    <p:sldId id="310" r:id="rId26"/>
    <p:sldId id="311" r:id="rId27"/>
    <p:sldId id="281" r:id="rId28"/>
    <p:sldId id="282" r:id="rId29"/>
    <p:sldId id="318" r:id="rId30"/>
    <p:sldId id="319" r:id="rId31"/>
    <p:sldId id="320" r:id="rId32"/>
    <p:sldId id="321" r:id="rId33"/>
    <p:sldId id="322" r:id="rId34"/>
    <p:sldId id="323" r:id="rId35"/>
    <p:sldId id="324" r:id="rId36"/>
    <p:sldId id="325" r:id="rId37"/>
    <p:sldId id="283" r:id="rId38"/>
    <p:sldId id="285" r:id="rId39"/>
    <p:sldId id="329" r:id="rId40"/>
    <p:sldId id="326" r:id="rId41"/>
    <p:sldId id="327" r:id="rId42"/>
    <p:sldId id="328" r:id="rId43"/>
    <p:sldId id="286" r:id="rId44"/>
    <p:sldId id="288" r:id="rId45"/>
    <p:sldId id="290" r:id="rId46"/>
    <p:sldId id="330" r:id="rId47"/>
    <p:sldId id="256" r:id="rId48"/>
    <p:sldId id="300" r:id="rId49"/>
    <p:sldId id="301" r:id="rId50"/>
    <p:sldId id="331" r:id="rId51"/>
    <p:sldId id="332" r:id="rId52"/>
    <p:sldId id="333" r:id="rId53"/>
    <p:sldId id="334" r:id="rId54"/>
    <p:sldId id="291" r:id="rId55"/>
    <p:sldId id="313" r:id="rId56"/>
    <p:sldId id="312" r:id="rId57"/>
    <p:sldId id="267" r:id="rId58"/>
    <p:sldId id="269" r:id="rId59"/>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Anthony Ruggiero" initials="RAR" lastIdx="2" clrIdx="0">
    <p:extLst/>
  </p:cmAuthor>
  <p:cmAuthor id="2" name="Harmon, Gary N." initials="HG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7FBCE7"/>
    <a:srgbClr val="297ABB"/>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5765" autoAdjust="0"/>
  </p:normalViewPr>
  <p:slideViewPr>
    <p:cSldViewPr>
      <p:cViewPr varScale="1">
        <p:scale>
          <a:sx n="52" d="100"/>
          <a:sy n="52" d="100"/>
        </p:scale>
        <p:origin x="72"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248"/>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E26821\AppData\Local\Microsoft\Windows\INetCache\Content.Outlook\G2HHV1JT\data%20analysis%20workshop%20activity.xls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E26821\Desktop\data%20activity_examining%20data%20to%20identify%20meaningful%20differe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ysClr val="window" lastClr="FFFFFF"/>
            </a:solidFill>
          </c:spPr>
          <c:invertIfNegative val="0"/>
          <c:val>
            <c:numRef>
              <c:f>Sheet1!$B$3:$B$7</c:f>
              <c:numCache>
                <c:formatCode>General</c:formatCode>
                <c:ptCount val="5"/>
                <c:pt idx="0">
                  <c:v>5</c:v>
                </c:pt>
                <c:pt idx="1">
                  <c:v>4</c:v>
                </c:pt>
                <c:pt idx="2">
                  <c:v>3</c:v>
                </c:pt>
                <c:pt idx="3">
                  <c:v>2</c:v>
                </c:pt>
                <c:pt idx="4">
                  <c:v>1</c:v>
                </c:pt>
              </c:numCache>
            </c:numRef>
          </c:val>
          <c:extLst>
            <c:ext xmlns:c16="http://schemas.microsoft.com/office/drawing/2014/chart" uri="{C3380CC4-5D6E-409C-BE32-E72D297353CC}">
              <c16:uniqueId val="{00000000-4407-4782-A3C8-C6EDAF493BB0}"/>
            </c:ext>
          </c:extLst>
        </c:ser>
        <c:ser>
          <c:idx val="1"/>
          <c:order val="1"/>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Sheet1!$C$3:$C$7</c:f>
              <c:numCache>
                <c:formatCode>General</c:formatCode>
                <c:ptCount val="5"/>
                <c:pt idx="0">
                  <c:v>10</c:v>
                </c:pt>
                <c:pt idx="1">
                  <c:v>10</c:v>
                </c:pt>
                <c:pt idx="2">
                  <c:v>15</c:v>
                </c:pt>
                <c:pt idx="3">
                  <c:v>25</c:v>
                </c:pt>
                <c:pt idx="4">
                  <c:v>40</c:v>
                </c:pt>
              </c:numCache>
            </c:numRef>
          </c:val>
          <c:extLst>
            <c:ext xmlns:c16="http://schemas.microsoft.com/office/drawing/2014/chart" uri="{C3380CC4-5D6E-409C-BE32-E72D297353CC}">
              <c16:uniqueId val="{00000001-4407-4782-A3C8-C6EDAF493BB0}"/>
            </c:ext>
          </c:extLst>
        </c:ser>
        <c:dLbls>
          <c:showLegendKey val="0"/>
          <c:showVal val="0"/>
          <c:showCatName val="0"/>
          <c:showSerName val="0"/>
          <c:showPercent val="0"/>
          <c:showBubbleSize val="0"/>
        </c:dLbls>
        <c:gapWidth val="150"/>
        <c:axId val="127609088"/>
        <c:axId val="127610880"/>
      </c:barChart>
      <c:catAx>
        <c:axId val="127609088"/>
        <c:scaling>
          <c:orientation val="minMax"/>
        </c:scaling>
        <c:delete val="0"/>
        <c:axPos val="l"/>
        <c:majorTickMark val="out"/>
        <c:minorTickMark val="none"/>
        <c:tickLblPos val="nextTo"/>
        <c:crossAx val="127610880"/>
        <c:crosses val="autoZero"/>
        <c:auto val="1"/>
        <c:lblAlgn val="ctr"/>
        <c:lblOffset val="100"/>
        <c:noMultiLvlLbl val="0"/>
      </c:catAx>
      <c:valAx>
        <c:axId val="127610880"/>
        <c:scaling>
          <c:orientation val="minMax"/>
        </c:scaling>
        <c:delete val="0"/>
        <c:axPos val="b"/>
        <c:majorGridlines/>
        <c:numFmt formatCode="General" sourceLinked="1"/>
        <c:majorTickMark val="out"/>
        <c:minorTickMark val="none"/>
        <c:tickLblPos val="nextTo"/>
        <c:crossAx val="127609088"/>
        <c:crosses val="autoZero"/>
        <c:crossBetween val="between"/>
      </c:valAx>
    </c:plotArea>
    <c:plotVisOnly val="1"/>
    <c:dispBlanksAs val="gap"/>
    <c:showDLblsOverMax val="0"/>
  </c:chart>
  <c:txPr>
    <a:bodyPr/>
    <a:lstStyle/>
    <a:p>
      <a:pPr>
        <a:defRPr>
          <a:solidFill>
            <a:sysClr val="windowText" lastClr="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Sheet1!$E$3:$E$7</c:f>
              <c:numCache>
                <c:formatCode>General</c:formatCode>
                <c:ptCount val="5"/>
                <c:pt idx="0">
                  <c:v>30</c:v>
                </c:pt>
                <c:pt idx="1">
                  <c:v>5</c:v>
                </c:pt>
                <c:pt idx="2">
                  <c:v>5</c:v>
                </c:pt>
                <c:pt idx="3">
                  <c:v>5</c:v>
                </c:pt>
                <c:pt idx="4">
                  <c:v>60</c:v>
                </c:pt>
              </c:numCache>
            </c:numRef>
          </c:val>
          <c:extLst>
            <c:ext xmlns:c16="http://schemas.microsoft.com/office/drawing/2014/chart" uri="{C3380CC4-5D6E-409C-BE32-E72D297353CC}">
              <c16:uniqueId val="{00000000-303C-4411-BF60-B6FD3A1F652C}"/>
            </c:ext>
          </c:extLst>
        </c:ser>
        <c:dLbls>
          <c:dLblPos val="outEnd"/>
          <c:showLegendKey val="0"/>
          <c:showVal val="1"/>
          <c:showCatName val="0"/>
          <c:showSerName val="0"/>
          <c:showPercent val="0"/>
          <c:showBubbleSize val="0"/>
        </c:dLbls>
        <c:gapWidth val="150"/>
        <c:axId val="127617664"/>
        <c:axId val="127620608"/>
      </c:barChart>
      <c:catAx>
        <c:axId val="127617664"/>
        <c:scaling>
          <c:orientation val="minMax"/>
        </c:scaling>
        <c:delete val="0"/>
        <c:axPos val="l"/>
        <c:majorTickMark val="out"/>
        <c:minorTickMark val="none"/>
        <c:tickLblPos val="nextTo"/>
        <c:crossAx val="127620608"/>
        <c:crosses val="autoZero"/>
        <c:auto val="1"/>
        <c:lblAlgn val="ctr"/>
        <c:lblOffset val="100"/>
        <c:noMultiLvlLbl val="0"/>
      </c:catAx>
      <c:valAx>
        <c:axId val="127620608"/>
        <c:scaling>
          <c:orientation val="minMax"/>
        </c:scaling>
        <c:delete val="0"/>
        <c:axPos val="b"/>
        <c:majorGridlines/>
        <c:numFmt formatCode="General" sourceLinked="1"/>
        <c:majorTickMark val="out"/>
        <c:minorTickMark val="none"/>
        <c:tickLblPos val="nextTo"/>
        <c:crossAx val="1276176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Count of age at entry to the Part C program</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analysis workshop activity.xlsx]Sheet2'!$M$9</c:f>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analysis workshop activity.xlsx]Sheet2'!$L$10:$L$20</c:f>
              <c:strCache>
                <c:ptCount val="11"/>
                <c:pt idx="0">
                  <c:v>0-3</c:v>
                </c:pt>
                <c:pt idx="1">
                  <c:v>4-6</c:v>
                </c:pt>
                <c:pt idx="2">
                  <c:v>7-9</c:v>
                </c:pt>
                <c:pt idx="3">
                  <c:v>10-12</c:v>
                </c:pt>
                <c:pt idx="4">
                  <c:v>13-15</c:v>
                </c:pt>
                <c:pt idx="5">
                  <c:v>16-19</c:v>
                </c:pt>
                <c:pt idx="6">
                  <c:v>20-23</c:v>
                </c:pt>
                <c:pt idx="7">
                  <c:v>24-26</c:v>
                </c:pt>
                <c:pt idx="8">
                  <c:v>27-30</c:v>
                </c:pt>
                <c:pt idx="9">
                  <c:v>31-33</c:v>
                </c:pt>
                <c:pt idx="10">
                  <c:v>34-36</c:v>
                </c:pt>
              </c:strCache>
            </c:strRef>
          </c:cat>
          <c:val>
            <c:numRef>
              <c:f>'[data analysis workshop activity.xlsx]Sheet2'!$M$10:$M$20</c:f>
              <c:numCache>
                <c:formatCode>General</c:formatCode>
                <c:ptCount val="11"/>
                <c:pt idx="0">
                  <c:v>20</c:v>
                </c:pt>
                <c:pt idx="1">
                  <c:v>70</c:v>
                </c:pt>
                <c:pt idx="2">
                  <c:v>34</c:v>
                </c:pt>
                <c:pt idx="3">
                  <c:v>22</c:v>
                </c:pt>
                <c:pt idx="4">
                  <c:v>10</c:v>
                </c:pt>
                <c:pt idx="5">
                  <c:v>10</c:v>
                </c:pt>
                <c:pt idx="6">
                  <c:v>25</c:v>
                </c:pt>
                <c:pt idx="7">
                  <c:v>40</c:v>
                </c:pt>
                <c:pt idx="8">
                  <c:v>90</c:v>
                </c:pt>
                <c:pt idx="9">
                  <c:v>40</c:v>
                </c:pt>
                <c:pt idx="10">
                  <c:v>7</c:v>
                </c:pt>
              </c:numCache>
            </c:numRef>
          </c:val>
          <c:extLst>
            <c:ext xmlns:c16="http://schemas.microsoft.com/office/drawing/2014/chart" uri="{C3380CC4-5D6E-409C-BE32-E72D297353CC}">
              <c16:uniqueId val="{00000000-0A63-4CBC-9109-EADD06EAF11B}"/>
            </c:ext>
          </c:extLst>
        </c:ser>
        <c:dLbls>
          <c:showLegendKey val="0"/>
          <c:showVal val="0"/>
          <c:showCatName val="0"/>
          <c:showSerName val="0"/>
          <c:showPercent val="0"/>
          <c:showBubbleSize val="0"/>
        </c:dLbls>
        <c:gapWidth val="219"/>
        <c:overlap val="-27"/>
        <c:axId val="566516880"/>
        <c:axId val="566517208"/>
      </c:barChart>
      <c:catAx>
        <c:axId val="56651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6517208"/>
        <c:crosses val="autoZero"/>
        <c:auto val="1"/>
        <c:lblAlgn val="ctr"/>
        <c:lblOffset val="100"/>
        <c:noMultiLvlLbl val="0"/>
      </c:catAx>
      <c:valAx>
        <c:axId val="566517208"/>
        <c:scaling>
          <c:orientation val="minMax"/>
        </c:scaling>
        <c:delete val="1"/>
        <c:axPos val="l"/>
        <c:numFmt formatCode="General" sourceLinked="1"/>
        <c:majorTickMark val="out"/>
        <c:minorTickMark val="none"/>
        <c:tickLblPos val="nextTo"/>
        <c:crossAx val="56651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Spread!$B$2:$B$59</cx:f>
        <cx:lvl ptCount="58" formatCode="General">
          <cx:pt idx="0">6</cx:pt>
          <cx:pt idx="1">29</cx:pt>
          <cx:pt idx="2">39</cx:pt>
          <cx:pt idx="3">92</cx:pt>
          <cx:pt idx="4">120</cx:pt>
          <cx:pt idx="5">142</cx:pt>
          <cx:pt idx="6">165</cx:pt>
          <cx:pt idx="7">240</cx:pt>
          <cx:pt idx="8">1675</cx:pt>
          <cx:pt idx="9">1697</cx:pt>
          <cx:pt idx="10">1893</cx:pt>
          <cx:pt idx="11">2012</cx:pt>
          <cx:pt idx="12">2221</cx:pt>
          <cx:pt idx="13">2444</cx:pt>
          <cx:pt idx="14">2491</cx:pt>
          <cx:pt idx="15">2748</cx:pt>
          <cx:pt idx="16">3025</cx:pt>
          <cx:pt idx="17">3367</cx:pt>
          <cx:pt idx="18">3505</cx:pt>
          <cx:pt idx="19">3547</cx:pt>
          <cx:pt idx="20">3588</cx:pt>
          <cx:pt idx="21">4354</cx:pt>
          <cx:pt idx="22">5376</cx:pt>
          <cx:pt idx="23">6591</cx:pt>
          <cx:pt idx="24">7726</cx:pt>
          <cx:pt idx="25">8419</cx:pt>
          <cx:pt idx="26">8769</cx:pt>
          <cx:pt idx="27">9086</cx:pt>
          <cx:pt idx="28">9450</cx:pt>
          <cx:pt idx="29">9631</cx:pt>
          <cx:pt idx="30">10019</cx:pt>
          <cx:pt idx="31">10516</cx:pt>
          <cx:pt idx="32">10852</cx:pt>
          <cx:pt idx="33">11437</cx:pt>
          <cx:pt idx="34">13474</cx:pt>
          <cx:pt idx="35">13480</cx:pt>
          <cx:pt idx="36">13485</cx:pt>
          <cx:pt idx="37">13885</cx:pt>
          <cx:pt idx="38">14794</cx:pt>
          <cx:pt idx="39">15555</cx:pt>
          <cx:pt idx="40">15897</cx:pt>
          <cx:pt idx="41">16586</cx:pt>
          <cx:pt idx="42">17468</cx:pt>
          <cx:pt idx="43">17510</cx:pt>
          <cx:pt idx="44">17626</cx:pt>
          <cx:pt idx="45">17687</cx:pt>
          <cx:pt idx="46">18108</cx:pt>
          <cx:pt idx="47">18553</cx:pt>
          <cx:pt idx="48">19211</cx:pt>
          <cx:pt idx="49">19237</cx:pt>
          <cx:pt idx="50">21199</cx:pt>
          <cx:pt idx="51">23181</cx:pt>
          <cx:pt idx="52">34056</cx:pt>
          <cx:pt idx="53">37253</cx:pt>
          <cx:pt idx="54">40412</cx:pt>
          <cx:pt idx="55">46652</cx:pt>
          <cx:pt idx="56">66317</cx:pt>
          <cx:pt idx="57">80903</cx:pt>
        </cx:lvl>
      </cx:numDim>
    </cx:data>
  </cx:chartData>
  <cx:chart>
    <cx:title pos="t" align="ctr" overlay="0">
      <cx:tx>
        <cx:rich>
          <a:bodyPr spcFirstLastPara="1" vertOverflow="ellipsis" horzOverflow="overflow" wrap="square" lIns="0" tIns="0" rIns="0" bIns="0" anchor="ctr" anchorCtr="1"/>
          <a:lstStyle/>
          <a:p>
            <a:pPr algn="ctr" rtl="0">
              <a:defRPr sz="2000"/>
            </a:pPr>
            <a:r>
              <a:rPr lang="en-US" sz="2000" b="0" i="0" u="none" strike="noStrike" baseline="0">
                <a:solidFill>
                  <a:sysClr val="windowText" lastClr="000000">
                    <a:lumMod val="65000"/>
                    <a:lumOff val="35000"/>
                  </a:sysClr>
                </a:solidFill>
                <a:effectLst/>
                <a:latin typeface="Calibri" panose="020F0502020204030204"/>
                <a:ea typeface="Calibri" panose="020F0502020204030204" pitchFamily="34" charset="0"/>
                <a:cs typeface="Calibri" panose="020F0502020204030204" pitchFamily="34" charset="0"/>
              </a:rPr>
              <a:t>Distribution of the number of children ages 3 through 5 served under IDEA, Part B, by state: 2016-17</a:t>
            </a:r>
            <a:endParaRPr lang="en-US" sz="2000" b="0" i="0" u="none" strike="noStrike" baseline="0">
              <a:solidFill>
                <a:sysClr val="windowText" lastClr="000000">
                  <a:lumMod val="65000"/>
                  <a:lumOff val="35000"/>
                </a:sysClr>
              </a:solidFill>
              <a:latin typeface="Calibri" panose="020F0502020204030204"/>
            </a:endParaRPr>
          </a:p>
        </cx:rich>
      </cx:tx>
    </cx:title>
    <cx:plotArea>
      <cx:plotAreaRegion>
        <cx:series layoutId="boxWhisker" uniqueId="{E438C46C-4977-4DBE-BB28-5D8B6797C806}">
          <cx:dataId val="0"/>
          <cx:layoutPr>
            <cx:visibility meanLine="0" meanMarker="1" nonoutliers="0" outliers="1"/>
            <cx:statistics quartileMethod="exclusive"/>
          </cx:layoutPr>
        </cx:series>
      </cx:plotAreaRegion>
      <cx:axis id="0" hidden="1">
        <cx:catScaling gapWidth="1"/>
        <cx:tickLabels/>
      </cx:axis>
      <cx:axis id="1" hidden="1">
        <cx:valScaling/>
        <cx:tickLabels/>
        <cx:txPr>
          <a:bodyPr spcFirstLastPara="1" vertOverflow="ellipsis" horzOverflow="overflow" wrap="square" lIns="0" tIns="0" rIns="0" bIns="0" anchor="ctr" anchorCtr="1"/>
          <a:lstStyle/>
          <a:p>
            <a:pPr algn="ctr" rtl="0">
              <a:defRPr sz="2400"/>
            </a:pPr>
            <a:endParaRPr lang="en-US" sz="2400" b="0" i="0" u="none" strike="noStrike" baseline="0">
              <a:solidFill>
                <a:sysClr val="windowText" lastClr="000000">
                  <a:lumMod val="65000"/>
                  <a:lumOff val="35000"/>
                </a:sys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8/15/2018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8/15/2018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1.xml"/><Relationship Id="rId6" Type="http://schemas.openxmlformats.org/officeDocument/2006/relationships/hyperlink" Target="https://xkcd.com/license.html" TargetMode="External"/><Relationship Id="rId5" Type="http://schemas.openxmlformats.org/officeDocument/2006/relationships/hyperlink" Target="http://creativecommons.org/licenses/by-nc/2.5/" TargetMode="External"/><Relationship Id="rId4" Type="http://schemas.openxmlformats.org/officeDocument/2006/relationships/hyperlink" Target="https://xkcd.com/882"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Doing a descriptive statistical analysis of your dataset is crucial. A lot of people skip this part and therefore lose a lot of valuable insights about their data, which often leads to wrong conclusions. </a:t>
            </a:r>
          </a:p>
          <a:p>
            <a:r>
              <a:rPr lang="en-US" sz="1200" dirty="0"/>
              <a:t>What</a:t>
            </a:r>
            <a:r>
              <a:rPr lang="en-US" sz="1200" baseline="0" dirty="0"/>
              <a:t> are the implications of the distribution of that data on data analysis and interpretation.</a:t>
            </a:r>
            <a:endParaRPr lang="en-US" sz="1200" dirty="0"/>
          </a:p>
          <a:p>
            <a:r>
              <a:rPr lang="en-US" sz="1200" dirty="0"/>
              <a:t>Most of you probably knew this at some point in your life.</a:t>
            </a:r>
          </a:p>
          <a:p>
            <a:endParaRPr lang="en-US" sz="1200" baseline="0" dirty="0"/>
          </a:p>
          <a:p>
            <a:r>
              <a:rPr lang="en-US" sz="1200" dirty="0"/>
              <a:t>The important point to all of this being that it impacts what kind of analyses you do.</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dirty="0"/>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1747227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Tables that show two variables crossed with one another</a:t>
            </a:r>
          </a:p>
          <a:p>
            <a:pPr lvl="1"/>
            <a:r>
              <a:rPr lang="en-US" dirty="0"/>
              <a:t>Gender and race/ethnicity</a:t>
            </a:r>
          </a:p>
          <a:p>
            <a:pPr lvl="1"/>
            <a:r>
              <a:rPr lang="en-US" dirty="0"/>
              <a:t>Disability and age</a:t>
            </a:r>
          </a:p>
          <a:p>
            <a:pPr lvl="1"/>
            <a:r>
              <a:rPr lang="en-US" dirty="0"/>
              <a:t>Program and disability</a:t>
            </a:r>
          </a:p>
          <a:p>
            <a:r>
              <a:rPr lang="en-US" dirty="0"/>
              <a:t>Number of cells determined by number of values</a:t>
            </a:r>
          </a:p>
          <a:p>
            <a:pPr lvl="1"/>
            <a:r>
              <a:rPr lang="en-US" dirty="0"/>
              <a:t>Gender (2) by race/ethnicity (5) = 10</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2256486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Which</a:t>
            </a:r>
            <a:r>
              <a:rPr lang="en-US" baseline="0" dirty="0"/>
              <a:t> you use: row or column percentages, depends on the question you have. And then there’s always percentage of the total.</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731701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600" dirty="0"/>
              <a:t>Do you look at the</a:t>
            </a:r>
            <a:r>
              <a:rPr lang="en-US" sz="1600" baseline="0" dirty="0"/>
              <a:t> distribution of ratings on Amazon, on Trip Advisor, or just the average ratings?</a:t>
            </a:r>
          </a:p>
          <a:p>
            <a:r>
              <a:rPr lang="en-US" sz="1600" baseline="0" dirty="0"/>
              <a:t>Those 5 points on the vertical</a:t>
            </a:r>
            <a:r>
              <a:rPr lang="en-US" sz="1600" dirty="0"/>
              <a:t> axis represent ratings, 5 being highest/best, 1 lowest – for a hotel room, a nice jacket</a:t>
            </a:r>
            <a:r>
              <a:rPr lang="en-US" sz="1600" baseline="0" dirty="0"/>
              <a:t> you’ve been eyeing.</a:t>
            </a:r>
            <a:endParaRPr lang="en-US" sz="1600" dirty="0"/>
          </a:p>
          <a:p>
            <a:r>
              <a:rPr lang="en-US" sz="1600" dirty="0"/>
              <a:t>This is an example where the mean doesn’t allow you to see some important underlying information.</a:t>
            </a:r>
            <a:endParaRPr lang="en-US" sz="1600" baseline="0" dirty="0"/>
          </a:p>
          <a:p>
            <a:endParaRPr lang="en-US" sz="1600" baseline="0" dirty="0"/>
          </a:p>
          <a:p>
            <a:r>
              <a:rPr lang="en-US" sz="1600" baseline="0" dirty="0"/>
              <a:t>What would these data suggest if they represented scores on a knowledge test, or provider perceptions</a:t>
            </a:r>
            <a:r>
              <a:rPr lang="en-US" sz="1600" dirty="0"/>
              <a:t> of how well they engage or team with families in developing IFSP/IEP outcomes?</a:t>
            </a:r>
            <a:endParaRPr lang="en-US" sz="1600" baseline="0" dirty="0"/>
          </a:p>
          <a:p>
            <a:endParaRPr lang="en-US" sz="1400" dirty="0"/>
          </a:p>
          <a:p>
            <a:endParaRPr lang="en-US" sz="1400"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4275743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400" dirty="0"/>
          </a:p>
          <a:p>
            <a:r>
              <a:rPr lang="en-US" sz="1600" dirty="0"/>
              <a:t>When working with data, whether quantitative or qualitative,  look it over first, get a feel for it before jumping into analysis.</a:t>
            </a:r>
          </a:p>
          <a:p>
            <a:endParaRPr lang="en-US" sz="1600" dirty="0"/>
          </a:p>
          <a:p>
            <a:r>
              <a:rPr lang="en-US" sz="1600" dirty="0"/>
              <a:t>When you look at the salaries of these  6 people: </a:t>
            </a:r>
          </a:p>
          <a:p>
            <a:r>
              <a:rPr lang="en-US" sz="1600" dirty="0"/>
              <a:t>With just the six “suits”, mean/average = 77k; median = 77k</a:t>
            </a:r>
          </a:p>
          <a:p>
            <a:endParaRPr lang="en-US" sz="1600" dirty="0"/>
          </a:p>
          <a:p>
            <a:r>
              <a:rPr lang="en-US" sz="1600" dirty="0"/>
              <a:t>What happens when that little blue creature enters the room?</a:t>
            </a:r>
          </a:p>
          <a:p>
            <a:r>
              <a:rPr lang="en-US" sz="1600" dirty="0"/>
              <a:t>Well, the mean is now 149k; and the median = 78k</a:t>
            </a:r>
          </a:p>
          <a:p>
            <a:endParaRPr lang="en-US" sz="1600" dirty="0"/>
          </a:p>
          <a:p>
            <a:r>
              <a:rPr lang="en-US" sz="1600" dirty="0"/>
              <a:t>So among other things, the distribution helps you consider</a:t>
            </a:r>
            <a:r>
              <a:rPr lang="en-US" sz="1600" baseline="0" dirty="0"/>
              <a:t> how to summarize your data: what statistic to use, e.g., mean vs. median,</a:t>
            </a:r>
          </a:p>
          <a:p>
            <a:endParaRPr lang="en-US" sz="1400"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156157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108737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305775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Variability – measure the amount of spread (dispersion) in your data.</a:t>
            </a:r>
          </a:p>
          <a:p>
            <a:r>
              <a:rPr lang="en-US" dirty="0"/>
              <a:t>Most common</a:t>
            </a:r>
            <a:r>
              <a:rPr lang="en-US" baseline="0" dirty="0"/>
              <a:t> measures of variability:</a:t>
            </a:r>
          </a:p>
          <a:p>
            <a:r>
              <a:rPr lang="en-US" baseline="0" dirty="0"/>
              <a:t>Plus the interquartile range, a </a:t>
            </a:r>
            <a:r>
              <a:rPr lang="en-US" sz="1200" b="0" i="0" kern="1200" dirty="0">
                <a:solidFill>
                  <a:schemeClr val="tx1"/>
                </a:solidFill>
                <a:effectLst/>
                <a:latin typeface="+mn-lt"/>
                <a:ea typeface="+mn-ea"/>
                <a:cs typeface="+mn-cs"/>
              </a:rPr>
              <a:t>measure of statistical dispersion between upper (75th) and lower (25th) quartiles;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measure of where the majority of the values lie.</a:t>
            </a:r>
          </a:p>
          <a:p>
            <a:r>
              <a:rPr lang="en-US" sz="1200" b="0" i="0" kern="1200" dirty="0">
                <a:solidFill>
                  <a:schemeClr val="tx1"/>
                </a:solidFill>
                <a:effectLst/>
                <a:latin typeface="+mn-lt"/>
                <a:ea typeface="+mn-ea"/>
                <a:cs typeface="+mn-cs"/>
              </a:rPr>
              <a:t>SD – measure of how spread out values</a:t>
            </a:r>
            <a:r>
              <a:rPr lang="en-US" sz="1200" b="0" i="0" kern="1200" baseline="0" dirty="0">
                <a:solidFill>
                  <a:schemeClr val="tx1"/>
                </a:solidFill>
                <a:effectLst/>
                <a:latin typeface="+mn-lt"/>
                <a:ea typeface="+mn-ea"/>
                <a:cs typeface="+mn-cs"/>
              </a:rPr>
              <a:t> are from the mean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variance,</a:t>
            </a:r>
            <a:r>
              <a:rPr lang="en-US" sz="1200" b="0" i="0" kern="1200" baseline="0" dirty="0">
                <a:solidFill>
                  <a:schemeClr val="tx1"/>
                </a:solidFill>
                <a:effectLst/>
                <a:latin typeface="+mn-lt"/>
                <a:ea typeface="+mn-ea"/>
                <a:cs typeface="+mn-cs"/>
              </a:rPr>
              <a:t> t</a:t>
            </a:r>
            <a:r>
              <a:rPr lang="en-US" sz="1200" b="0" i="0" kern="1200" dirty="0">
                <a:solidFill>
                  <a:schemeClr val="tx1"/>
                </a:solidFill>
                <a:effectLst/>
                <a:latin typeface="+mn-lt"/>
                <a:ea typeface="+mn-ea"/>
                <a:cs typeface="+mn-cs"/>
              </a:rPr>
              <a:t>he squares are used during the calculation because they weight outliers more heavily than points that are near to the mean. This prevents that differences above the mean neutralize those below the mean.</a:t>
            </a:r>
            <a:r>
              <a:rPr lang="en-US" sz="1200" b="0" i="0" kern="1200" baseline="0" dirty="0">
                <a:solidFill>
                  <a:schemeClr val="tx1"/>
                </a:solidFill>
                <a:effectLst/>
                <a:latin typeface="+mn-lt"/>
                <a:ea typeface="+mn-ea"/>
                <a:cs typeface="+mn-cs"/>
              </a:rPr>
              <a:t> But the unit of measurement is not the same as your original data.</a:t>
            </a:r>
            <a:endParaRPr lang="en-US"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25856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Variability – measure the amount of spread (dispersion) in your data.</a:t>
            </a:r>
          </a:p>
          <a:p>
            <a:r>
              <a:rPr lang="en-US" dirty="0"/>
              <a:t>Most common</a:t>
            </a:r>
            <a:r>
              <a:rPr lang="en-US" baseline="0" dirty="0"/>
              <a:t> measures of variability:</a:t>
            </a:r>
          </a:p>
          <a:p>
            <a:r>
              <a:rPr lang="en-US" baseline="0" dirty="0"/>
              <a:t>Plus the interquartile range, a </a:t>
            </a:r>
            <a:r>
              <a:rPr lang="en-US" sz="1200" b="0" i="0" kern="1200" dirty="0">
                <a:solidFill>
                  <a:schemeClr val="tx1"/>
                </a:solidFill>
                <a:effectLst/>
                <a:latin typeface="+mn-lt"/>
                <a:ea typeface="+mn-ea"/>
                <a:cs typeface="+mn-cs"/>
              </a:rPr>
              <a:t>measure of statistical dispersion between upper (75th) and lower (25th) quartiles;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measure of where the majority of the values lie.</a:t>
            </a:r>
          </a:p>
          <a:p>
            <a:r>
              <a:rPr lang="en-US" sz="1200" b="0" i="0" kern="1200" dirty="0">
                <a:solidFill>
                  <a:schemeClr val="tx1"/>
                </a:solidFill>
                <a:effectLst/>
                <a:latin typeface="+mn-lt"/>
                <a:ea typeface="+mn-ea"/>
                <a:cs typeface="+mn-cs"/>
              </a:rPr>
              <a:t>SD – measure of how spread out values</a:t>
            </a:r>
            <a:r>
              <a:rPr lang="en-US" sz="1200" b="0" i="0" kern="1200" baseline="0" dirty="0">
                <a:solidFill>
                  <a:schemeClr val="tx1"/>
                </a:solidFill>
                <a:effectLst/>
                <a:latin typeface="+mn-lt"/>
                <a:ea typeface="+mn-ea"/>
                <a:cs typeface="+mn-cs"/>
              </a:rPr>
              <a:t> are from the mean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variance,</a:t>
            </a:r>
            <a:r>
              <a:rPr lang="en-US" sz="1200" b="0" i="0" kern="1200" baseline="0" dirty="0">
                <a:solidFill>
                  <a:schemeClr val="tx1"/>
                </a:solidFill>
                <a:effectLst/>
                <a:latin typeface="+mn-lt"/>
                <a:ea typeface="+mn-ea"/>
                <a:cs typeface="+mn-cs"/>
              </a:rPr>
              <a:t> t</a:t>
            </a:r>
            <a:r>
              <a:rPr lang="en-US" sz="1200" b="0" i="0" kern="1200" dirty="0">
                <a:solidFill>
                  <a:schemeClr val="tx1"/>
                </a:solidFill>
                <a:effectLst/>
                <a:latin typeface="+mn-lt"/>
                <a:ea typeface="+mn-ea"/>
                <a:cs typeface="+mn-cs"/>
              </a:rPr>
              <a:t>he squares are used during the calculation because they weight outliers more heavily than points that are near to the mean. This prevents that differences above the mean neutralize those below the mean.</a:t>
            </a:r>
            <a:r>
              <a:rPr lang="en-US" sz="1200" b="0" i="0" kern="1200" baseline="0" dirty="0">
                <a:solidFill>
                  <a:schemeClr val="tx1"/>
                </a:solidFill>
                <a:effectLst/>
                <a:latin typeface="+mn-lt"/>
                <a:ea typeface="+mn-ea"/>
                <a:cs typeface="+mn-cs"/>
              </a:rPr>
              <a:t> But the unit of measurement is not the same as your original data.</a:t>
            </a:r>
            <a:endParaRPr lang="en-US"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258562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box and whisker plot</a:t>
            </a:r>
            <a:r>
              <a:rPr lang="en-US" sz="1200" b="0" i="0" kern="1200" dirty="0">
                <a:solidFill>
                  <a:schemeClr val="tx1"/>
                </a:solidFill>
                <a:effectLst/>
                <a:latin typeface="+mn-lt"/>
                <a:ea typeface="+mn-ea"/>
                <a:cs typeface="+mn-cs"/>
              </a:rPr>
              <a:t> (sometimes called a </a:t>
            </a:r>
            <a:r>
              <a:rPr lang="en-US" sz="1200" b="1" i="0" kern="1200" dirty="0">
                <a:solidFill>
                  <a:schemeClr val="tx1"/>
                </a:solidFill>
                <a:effectLst/>
                <a:latin typeface="+mn-lt"/>
                <a:ea typeface="+mn-ea"/>
                <a:cs typeface="+mn-cs"/>
              </a:rPr>
              <a:t>boxplot</a:t>
            </a:r>
            <a:r>
              <a:rPr lang="en-US" sz="1200" b="0" i="0" kern="1200" dirty="0">
                <a:solidFill>
                  <a:schemeClr val="tx1"/>
                </a:solidFill>
                <a:effectLst/>
                <a:latin typeface="+mn-lt"/>
                <a:ea typeface="+mn-ea"/>
                <a:cs typeface="+mn-cs"/>
              </a:rPr>
              <a:t>) is a </a:t>
            </a:r>
            <a:r>
              <a:rPr lang="en-US" sz="1200" b="1" i="0" kern="1200" dirty="0">
                <a:solidFill>
                  <a:schemeClr val="tx1"/>
                </a:solidFill>
                <a:effectLst/>
                <a:latin typeface="+mn-lt"/>
                <a:ea typeface="+mn-ea"/>
                <a:cs typeface="+mn-cs"/>
              </a:rPr>
              <a:t>graph</a:t>
            </a:r>
            <a:r>
              <a:rPr lang="en-US" sz="1200" b="0" i="0" kern="1200" dirty="0">
                <a:solidFill>
                  <a:schemeClr val="tx1"/>
                </a:solidFill>
                <a:effectLst/>
                <a:latin typeface="+mn-lt"/>
                <a:ea typeface="+mn-ea"/>
                <a:cs typeface="+mn-cs"/>
              </a:rPr>
              <a:t> that presents information from a five-number summary. ... </a:t>
            </a:r>
          </a:p>
          <a:p>
            <a:r>
              <a:rPr lang="en-US" sz="1200" b="0" i="0" kern="1200" dirty="0">
                <a:solidFill>
                  <a:schemeClr val="tx1"/>
                </a:solidFill>
                <a:effectLst/>
                <a:latin typeface="+mn-lt"/>
                <a:ea typeface="+mn-ea"/>
                <a:cs typeface="+mn-cs"/>
              </a:rPr>
              <a:t>In a </a:t>
            </a:r>
            <a:r>
              <a:rPr lang="en-US" sz="1200" b="1" i="0" kern="1200" dirty="0">
                <a:solidFill>
                  <a:schemeClr val="tx1"/>
                </a:solidFill>
                <a:effectLst/>
                <a:latin typeface="+mn-lt"/>
                <a:ea typeface="+mn-ea"/>
                <a:cs typeface="+mn-cs"/>
              </a:rPr>
              <a:t>box and whisker plot</a:t>
            </a:r>
            <a:r>
              <a:rPr lang="en-US" sz="1200" b="0" i="0" kern="1200" dirty="0">
                <a:solidFill>
                  <a:schemeClr val="tx1"/>
                </a:solidFill>
                <a:effectLst/>
                <a:latin typeface="+mn-lt"/>
                <a:ea typeface="+mn-ea"/>
                <a:cs typeface="+mn-cs"/>
              </a:rPr>
              <a:t>: the ends of the </a:t>
            </a:r>
            <a:r>
              <a:rPr lang="en-US" sz="1200" b="1" i="0" kern="1200" dirty="0">
                <a:solidFill>
                  <a:schemeClr val="tx1"/>
                </a:solidFill>
                <a:effectLst/>
                <a:latin typeface="+mn-lt"/>
                <a:ea typeface="+mn-ea"/>
                <a:cs typeface="+mn-cs"/>
              </a:rPr>
              <a:t>box</a:t>
            </a:r>
            <a:r>
              <a:rPr lang="en-US" sz="1200" b="0" i="0" kern="1200" dirty="0">
                <a:solidFill>
                  <a:schemeClr val="tx1"/>
                </a:solidFill>
                <a:effectLst/>
                <a:latin typeface="+mn-lt"/>
                <a:ea typeface="+mn-ea"/>
                <a:cs typeface="+mn-cs"/>
              </a:rPr>
              <a:t> are the upper and lower quartiles, so the </a:t>
            </a:r>
            <a:r>
              <a:rPr lang="en-US" sz="1200" b="1" i="0" kern="1200" dirty="0">
                <a:solidFill>
                  <a:schemeClr val="tx1"/>
                </a:solidFill>
                <a:effectLst/>
                <a:latin typeface="+mn-lt"/>
                <a:ea typeface="+mn-ea"/>
                <a:cs typeface="+mn-cs"/>
              </a:rPr>
              <a:t>box</a:t>
            </a:r>
            <a:r>
              <a:rPr lang="en-US" sz="1200" b="0" i="0" kern="1200" dirty="0">
                <a:solidFill>
                  <a:schemeClr val="tx1"/>
                </a:solidFill>
                <a:effectLst/>
                <a:latin typeface="+mn-lt"/>
                <a:ea typeface="+mn-ea"/>
                <a:cs typeface="+mn-cs"/>
              </a:rPr>
              <a:t> spans the interquartile range. the median is marked by a vertical line inside the </a:t>
            </a:r>
            <a:r>
              <a:rPr lang="en-US" sz="1200" b="1" i="0" kern="1200" dirty="0">
                <a:solidFill>
                  <a:schemeClr val="tx1"/>
                </a:solidFill>
                <a:effectLst/>
                <a:latin typeface="+mn-lt"/>
                <a:ea typeface="+mn-ea"/>
                <a:cs typeface="+mn-cs"/>
              </a:rPr>
              <a:t>box</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values are presented together and ordered from lowest to highest: minimum value, lower quartile (Q</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median value (Q</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upper quartile (Q</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maximum value.</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the key values are, such as: the average, median 25th percentile etc.</a:t>
            </a:r>
          </a:p>
          <a:p>
            <a:r>
              <a:rPr lang="en-US" sz="1200" b="0" i="0" kern="1200" dirty="0">
                <a:solidFill>
                  <a:schemeClr val="tx1"/>
                </a:solidFill>
                <a:effectLst/>
                <a:latin typeface="+mn-lt"/>
                <a:ea typeface="+mn-ea"/>
                <a:cs typeface="+mn-cs"/>
              </a:rPr>
              <a:t>If there are any outliers and what their values are.</a:t>
            </a:r>
          </a:p>
          <a:p>
            <a:r>
              <a:rPr lang="en-US" sz="1200" b="0" i="0" kern="1200" dirty="0">
                <a:solidFill>
                  <a:schemeClr val="tx1"/>
                </a:solidFill>
                <a:effectLst/>
                <a:latin typeface="+mn-lt"/>
                <a:ea typeface="+mn-ea"/>
                <a:cs typeface="+mn-cs"/>
              </a:rPr>
              <a:t>Is the data symmetrical.</a:t>
            </a:r>
          </a:p>
          <a:p>
            <a:r>
              <a:rPr lang="en-US" sz="1200" b="0" i="0" kern="1200" dirty="0">
                <a:solidFill>
                  <a:schemeClr val="tx1"/>
                </a:solidFill>
                <a:effectLst/>
                <a:latin typeface="+mn-lt"/>
                <a:ea typeface="+mn-ea"/>
                <a:cs typeface="+mn-cs"/>
              </a:rPr>
              <a:t>How tightly is the data grouped.</a:t>
            </a:r>
          </a:p>
          <a:p>
            <a:r>
              <a:rPr lang="en-US" sz="1200" b="0" i="0" kern="1200" dirty="0">
                <a:solidFill>
                  <a:schemeClr val="tx1"/>
                </a:solidFill>
                <a:effectLst/>
                <a:latin typeface="+mn-lt"/>
                <a:ea typeface="+mn-ea"/>
                <a:cs typeface="+mn-cs"/>
              </a:rPr>
              <a:t>If the data is skewed and if so, in what direction.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about the</a:t>
            </a:r>
            <a:r>
              <a:rPr lang="en-US" sz="1200" b="0" i="0" kern="1200" dirty="0">
                <a:solidFill>
                  <a:schemeClr val="tx1"/>
                </a:solidFill>
                <a:effectLst/>
                <a:latin typeface="+mn-lt"/>
                <a:ea typeface="+mn-ea"/>
                <a:cs typeface="+mn-cs"/>
              </a:rPr>
              <a:t> box plot to the far</a:t>
            </a:r>
            <a:r>
              <a:rPr lang="en-US" sz="1200" b="0" i="0" kern="1200" baseline="0" dirty="0">
                <a:solidFill>
                  <a:schemeClr val="tx1"/>
                </a:solidFill>
                <a:effectLst/>
                <a:latin typeface="+mn-lt"/>
                <a:ea typeface="+mn-ea"/>
                <a:cs typeface="+mn-cs"/>
              </a:rPr>
              <a:t> right – what do we know about the distribution?</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3855251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North Carolina Part B data</a:t>
            </a:r>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779086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2378347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For</a:t>
            </a:r>
            <a:r>
              <a:rPr lang="en-US" baseline="0" dirty="0"/>
              <a:t> eligibility criteria:</a:t>
            </a:r>
          </a:p>
          <a:p>
            <a:r>
              <a:rPr lang="en-US" baseline="0" dirty="0"/>
              <a:t>2 SDs below the mean in one domain</a:t>
            </a:r>
          </a:p>
          <a:p>
            <a:r>
              <a:rPr lang="en-US" baseline="0" dirty="0"/>
              <a:t>1.5 SDs below the mean in two domains</a:t>
            </a:r>
          </a:p>
          <a:p>
            <a:r>
              <a:rPr lang="en-US" baseline="0" dirty="0"/>
              <a:t>Diagnosed condition</a:t>
            </a:r>
          </a:p>
          <a:p>
            <a:r>
              <a:rPr lang="en-US" baseline="0" dirty="0"/>
              <a:t>Clinical judgment</a:t>
            </a:r>
          </a:p>
          <a:p>
            <a:endParaRPr lang="en-US" baseline="0" dirty="0"/>
          </a:p>
          <a:p>
            <a:r>
              <a:rPr lang="en-US" baseline="0" dirty="0"/>
              <a:t>2 SDs ~ standard score of 70 or below</a:t>
            </a:r>
          </a:p>
          <a:p>
            <a:r>
              <a:rPr lang="en-US" baseline="0" dirty="0"/>
              <a:t>1.5 SDs ~ standard score of 78 or below</a:t>
            </a:r>
          </a:p>
          <a:p>
            <a:endParaRPr lang="en-US" baseline="0" dirty="0"/>
          </a:p>
          <a:p>
            <a:r>
              <a:rPr lang="en-US" baseline="0" dirty="0"/>
              <a:t>Rosenberg and </a:t>
            </a:r>
          </a:p>
          <a:p>
            <a:r>
              <a:rPr lang="en-US" altLang="en-US" dirty="0"/>
              <a:t>Percent or Months Delay, although commonly used, can create problems in eligibility definitions.</a:t>
            </a:r>
          </a:p>
          <a:p>
            <a:r>
              <a:rPr lang="en-US" altLang="en-US" dirty="0"/>
              <a:t>We don't recommend establishing Part C eligibility using percent delay, which is computed from developmental age. </a:t>
            </a:r>
          </a:p>
          <a:p>
            <a:r>
              <a:rPr lang="en-US" altLang="en-US" dirty="0"/>
              <a:t>In general developmental age scores should not be subtracted or divided by children’s chronological ages.</a:t>
            </a:r>
          </a:p>
          <a:p>
            <a:r>
              <a:rPr lang="en-US" altLang="en-US" dirty="0"/>
              <a:t>The problem is that developmental age doesn't have a strong relationship to chronological age for children with delays. The same percent delay at one chronological age can mean something very different for children at another chronological age. </a:t>
            </a:r>
          </a:p>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4282244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a:t>
            </a:r>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2737978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 – will do example for each</a:t>
            </a:r>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dirty="0"/>
          </a:p>
        </p:txBody>
      </p:sp>
    </p:spTree>
    <p:extLst>
      <p:ext uri="{BB962C8B-B14F-4D97-AF65-F5344CB8AC3E}">
        <p14:creationId xmlns:p14="http://schemas.microsoft.com/office/powerpoint/2010/main" val="3260437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2x2 Table</a:t>
            </a:r>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102703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Definition Source: Webster’s New World Dictionary of the American Language Second College Edition</a:t>
            </a:r>
          </a:p>
          <a:p>
            <a:r>
              <a:rPr lang="en-US" sz="1200" kern="1200" dirty="0">
                <a:solidFill>
                  <a:schemeClr val="tx1"/>
                </a:solidFill>
                <a:effectLst/>
                <a:latin typeface="+mn-lt"/>
                <a:ea typeface="+mn-ea"/>
                <a:cs typeface="+mn-cs"/>
              </a:rPr>
              <a:t>Source: Knoke and Bohrnstedt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938350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2x2 Table</a:t>
            </a:r>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dirty="0"/>
          </a:p>
        </p:txBody>
      </p:sp>
    </p:spTree>
    <p:extLst>
      <p:ext uri="{BB962C8B-B14F-4D97-AF65-F5344CB8AC3E}">
        <p14:creationId xmlns:p14="http://schemas.microsoft.com/office/powerpoint/2010/main" val="1536891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2x2 Table</a:t>
            </a:r>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1746363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about how you have different results that say something different.  In the first example, you would say that there was not a significant difference in the number of teachers reaching fidelity based on coaching status.  In the second example, you would say that teachers who were coached on average scored significantly greater than teachers who were not coached.  In the second example, you could also highlight that the coached group achieved a mean greater than 80% (if that is a defined cut-off for the fidelity measure).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dirty="0"/>
          </a:p>
        </p:txBody>
      </p:sp>
    </p:spTree>
    <p:extLst>
      <p:ext uri="{BB962C8B-B14F-4D97-AF65-F5344CB8AC3E}">
        <p14:creationId xmlns:p14="http://schemas.microsoft.com/office/powerpoint/2010/main" val="1851936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t>
            </a:r>
            <a:r>
              <a:rPr lang="en-US" sz="1200" i="1" dirty="0" err="1"/>
              <a:t>Rosner</a:t>
            </a:r>
            <a:r>
              <a:rPr lang="en-US" sz="1200" i="1" dirty="0"/>
              <a:t>, Bernard (Bernard A.). (2011). Fundamentals of biostatistics. Boston :Brooks/Cole, Cengage Learning</a:t>
            </a:r>
            <a:endParaRPr lang="en-US" sz="1200"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dirty="0"/>
          </a:p>
        </p:txBody>
      </p:sp>
    </p:spTree>
    <p:extLst>
      <p:ext uri="{BB962C8B-B14F-4D97-AF65-F5344CB8AC3E}">
        <p14:creationId xmlns:p14="http://schemas.microsoft.com/office/powerpoint/2010/main" val="3358009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 –</a:t>
            </a:r>
          </a:p>
          <a:p>
            <a:r>
              <a:rPr lang="en-US" dirty="0">
                <a:hlinkClick r:id="rId4"/>
              </a:rPr>
              <a:t>https://xkcd.com/882</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work is licensed under a </a:t>
            </a:r>
            <a:r>
              <a:rPr lang="en-US" sz="1200" b="1" i="0" u="none" strike="noStrike" kern="1200" dirty="0">
                <a:solidFill>
                  <a:schemeClr val="tx1"/>
                </a:solidFill>
                <a:effectLst/>
                <a:latin typeface="+mn-lt"/>
                <a:ea typeface="+mn-ea"/>
                <a:cs typeface="+mn-cs"/>
                <a:hlinkClick r:id="rId5"/>
              </a:rPr>
              <a:t>Creative Commons Attribution-</a:t>
            </a:r>
            <a:r>
              <a:rPr lang="en-US" sz="1200" b="1" i="0" u="none" strike="noStrike" kern="1200" dirty="0" err="1">
                <a:solidFill>
                  <a:schemeClr val="tx1"/>
                </a:solidFill>
                <a:effectLst/>
                <a:latin typeface="+mn-lt"/>
                <a:ea typeface="+mn-ea"/>
                <a:cs typeface="+mn-cs"/>
                <a:hlinkClick r:id="rId5"/>
              </a:rPr>
              <a:t>NonCommercial</a:t>
            </a:r>
            <a:r>
              <a:rPr lang="en-US" sz="1200" b="1" i="0" u="none" strike="noStrike" kern="1200" dirty="0">
                <a:solidFill>
                  <a:schemeClr val="tx1"/>
                </a:solidFill>
                <a:effectLst/>
                <a:latin typeface="+mn-lt"/>
                <a:ea typeface="+mn-ea"/>
                <a:cs typeface="+mn-cs"/>
                <a:hlinkClick r:id="rId5"/>
              </a:rPr>
              <a:t> 2.5 License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This means you're free to copy and share these comics (but not to sell them). </a:t>
            </a:r>
            <a:r>
              <a:rPr lang="en-US" sz="1200" b="1" i="0" u="none" strike="noStrike" kern="1200" dirty="0">
                <a:solidFill>
                  <a:schemeClr val="tx1"/>
                </a:solidFill>
                <a:effectLst/>
                <a:latin typeface="+mn-lt"/>
                <a:ea typeface="+mn-ea"/>
                <a:cs typeface="+mn-cs"/>
                <a:hlinkClick r:id="rId6"/>
              </a:rPr>
              <a:t>More details</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dirty="0"/>
          </a:p>
        </p:txBody>
      </p:sp>
    </p:spTree>
    <p:extLst>
      <p:ext uri="{BB962C8B-B14F-4D97-AF65-F5344CB8AC3E}">
        <p14:creationId xmlns:p14="http://schemas.microsoft.com/office/powerpoint/2010/main" val="3808440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 – tinker with bullet 1</a:t>
            </a:r>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dirty="0"/>
          </a:p>
        </p:txBody>
      </p:sp>
    </p:spTree>
    <p:extLst>
      <p:ext uri="{BB962C8B-B14F-4D97-AF65-F5344CB8AC3E}">
        <p14:creationId xmlns:p14="http://schemas.microsoft.com/office/powerpoint/2010/main" val="1372991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 – here is an example with </a:t>
            </a:r>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dirty="0"/>
          </a:p>
        </p:txBody>
      </p:sp>
    </p:spTree>
    <p:extLst>
      <p:ext uri="{BB962C8B-B14F-4D97-AF65-F5344CB8AC3E}">
        <p14:creationId xmlns:p14="http://schemas.microsoft.com/office/powerpoint/2010/main" val="1852002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a:t>
            </a:r>
          </a:p>
          <a:p>
            <a:r>
              <a:rPr lang="en-US" dirty="0"/>
              <a:t>Talk</a:t>
            </a:r>
            <a:r>
              <a:rPr lang="en-US" baseline="0" dirty="0"/>
              <a:t> about what this means:</a:t>
            </a:r>
          </a:p>
          <a:p>
            <a:r>
              <a:rPr lang="en-US" dirty="0"/>
              <a:t>So, with 20 tests being considered, we have a 64% chance of observing at least one significant result, even if all of the tests are actually not significant.</a:t>
            </a:r>
          </a:p>
          <a:p>
            <a:r>
              <a:rPr lang="en-US" dirty="0"/>
              <a:t>Statistical methods exist to adjust for multiple testing</a:t>
            </a:r>
          </a:p>
          <a:p>
            <a:r>
              <a:rPr lang="en-US" dirty="0"/>
              <a:t>Check with a statistician if you have further questions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dirty="0"/>
          </a:p>
        </p:txBody>
      </p:sp>
    </p:spTree>
    <p:extLst>
      <p:ext uri="{BB962C8B-B14F-4D97-AF65-F5344CB8AC3E}">
        <p14:creationId xmlns:p14="http://schemas.microsoft.com/office/powerpoint/2010/main" val="4074244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 – look for formula</a:t>
            </a:r>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dirty="0"/>
          </a:p>
        </p:txBody>
      </p:sp>
    </p:spTree>
    <p:extLst>
      <p:ext uri="{BB962C8B-B14F-4D97-AF65-F5344CB8AC3E}">
        <p14:creationId xmlns:p14="http://schemas.microsoft.com/office/powerpoint/2010/main" val="1152507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a:t>
            </a:r>
          </a:p>
          <a:p>
            <a:r>
              <a:rPr lang="en-US" dirty="0"/>
              <a:t>Mention DaSy Child Outcomes Meaningful Differences</a:t>
            </a:r>
            <a:r>
              <a:rPr lang="en-US" baseline="0" dirty="0"/>
              <a:t> Calculator as example</a:t>
            </a:r>
          </a:p>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dirty="0"/>
          </a:p>
        </p:txBody>
      </p:sp>
    </p:spTree>
    <p:extLst>
      <p:ext uri="{BB962C8B-B14F-4D97-AF65-F5344CB8AC3E}">
        <p14:creationId xmlns:p14="http://schemas.microsoft.com/office/powerpoint/2010/main" val="63907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Knoke and Bohrnstedt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Statistics provide the opportunity to account for observed differences (i.e., not just looking to see if something is higher or lower but looking for possible reasons for differences)</a:t>
            </a:r>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2277709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AAD73-97BC-4570-B666-84FF88D14AA7}" type="slidenum">
              <a:rPr lang="en-US"/>
              <a:pPr/>
              <a:t>48</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5096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F9E5D-0B3C-444F-B3BB-EC1CCE0FF262}" type="slidenum">
              <a:rPr lang="en-US"/>
              <a:pPr/>
              <a:t>49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2672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concept of how bias</a:t>
            </a:r>
            <a:r>
              <a:rPr lang="en-US" baseline="0" dirty="0"/>
              <a:t> introduces error.</a:t>
            </a:r>
          </a:p>
          <a:p>
            <a:endParaRPr lang="en-US" baseline="0" dirty="0"/>
          </a:p>
          <a:p>
            <a:r>
              <a:rPr lang="en-US" baseline="0" dirty="0"/>
              <a:t>Take home – if a measure has a lot of error, need a lot more data to get good estimate than if they have a measure that is very precise.</a:t>
            </a:r>
          </a:p>
          <a:p>
            <a:endParaRPr lang="en-US" baseline="0" dirty="0"/>
          </a:p>
          <a:p>
            <a:endParaRPr lang="en-US" baseline="0" dirty="0"/>
          </a:p>
          <a:p>
            <a:r>
              <a:rPr lang="en-US" baseline="0" dirty="0"/>
              <a:t>Variables differ in how accurate they are – like weight. Others more difficult – like functional performance.  Statistical testing for a difficult measure needs more data to reduce noise.  Noise being systematic vs. random. </a:t>
            </a:r>
          </a:p>
          <a:p>
            <a:endParaRPr lang="en-US" baseline="0" dirty="0"/>
          </a:p>
          <a:p>
            <a:r>
              <a:rPr lang="en-US" baseline="0" dirty="0"/>
              <a:t>BDI – high probably of error.  Additional prompts – higher performing when administered by a provider.</a:t>
            </a:r>
          </a:p>
          <a:p>
            <a:endParaRPr lang="en-US" baseline="0" dirty="0"/>
          </a:p>
          <a:p>
            <a:r>
              <a:rPr lang="en-US" baseline="0" dirty="0"/>
              <a:t>Does this go here or in the front?  A data quality issue.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54</a:t>
            </a:fld>
            <a:endParaRPr lang="en-US" dirty="0"/>
          </a:p>
        </p:txBody>
      </p:sp>
    </p:spTree>
    <p:extLst>
      <p:ext uri="{BB962C8B-B14F-4D97-AF65-F5344CB8AC3E}">
        <p14:creationId xmlns:p14="http://schemas.microsoft.com/office/powerpoint/2010/main" val="1924061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55</a:t>
            </a:fld>
            <a:endParaRPr lang="en-US" dirty="0"/>
          </a:p>
        </p:txBody>
      </p:sp>
    </p:spTree>
    <p:extLst>
      <p:ext uri="{BB962C8B-B14F-4D97-AF65-F5344CB8AC3E}">
        <p14:creationId xmlns:p14="http://schemas.microsoft.com/office/powerpoint/2010/main" val="2740009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56</a:t>
            </a:fld>
            <a:endParaRPr lang="en-US" dirty="0"/>
          </a:p>
        </p:txBody>
      </p:sp>
    </p:spTree>
    <p:extLst>
      <p:ext uri="{BB962C8B-B14F-4D97-AF65-F5344CB8AC3E}">
        <p14:creationId xmlns:p14="http://schemas.microsoft.com/office/powerpoint/2010/main" val="3996939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57</a:t>
            </a:fld>
            <a:endParaRPr lang="en-US" dirty="0"/>
          </a:p>
        </p:txBody>
      </p:sp>
    </p:spTree>
    <p:extLst>
      <p:ext uri="{BB962C8B-B14F-4D97-AF65-F5344CB8AC3E}">
        <p14:creationId xmlns:p14="http://schemas.microsoft.com/office/powerpoint/2010/main" val="4230806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Instructions to presenters: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58</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University of Baltimore </a:t>
            </a:r>
            <a:r>
              <a:rPr lang="en-US" sz="1200" b="0" i="1" kern="1200" dirty="0">
                <a:solidFill>
                  <a:schemeClr val="tx1"/>
                </a:solidFill>
                <a:effectLst/>
                <a:latin typeface="+mn-lt"/>
                <a:ea typeface="+mn-ea"/>
                <a:cs typeface="+mn-cs"/>
              </a:rPr>
              <a:t>home.ubalt.edu/ntsbarsh/business-statc/WhyI.doc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33183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Doing a descriptive statistical analysis of your dataset is crucial. A lot of people skip this part and therefore lose a lot of valuable insights about their data, which often leads to wrong conclusions. </a:t>
            </a:r>
          </a:p>
          <a:p>
            <a:r>
              <a:rPr lang="en-US" sz="1200" dirty="0"/>
              <a:t>What</a:t>
            </a:r>
            <a:r>
              <a:rPr lang="en-US" sz="1200" baseline="0" dirty="0"/>
              <a:t> are the implications of the distribution of that data on data analysis and interpretation.</a:t>
            </a:r>
            <a:endParaRPr lang="en-US" sz="1200" dirty="0"/>
          </a:p>
          <a:p>
            <a:r>
              <a:rPr lang="en-US" sz="1200" dirty="0"/>
              <a:t>Most of you probably knew this at some point in your life.</a:t>
            </a:r>
          </a:p>
          <a:p>
            <a:endParaRPr lang="en-US" sz="1200" baseline="0" dirty="0"/>
          </a:p>
          <a:p>
            <a:r>
              <a:rPr lang="en-US" sz="1200" dirty="0"/>
              <a:t>The important point to all of this being that it impacts what kind of analyses you do.</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293194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endParaRPr lang="en-US" dirty="0"/>
          </a:p>
          <a:p>
            <a:pPr lvl="0"/>
            <a:r>
              <a:rPr lang="en-US" dirty="0"/>
              <a:t>Focus is on quantitative data; certainly recognize that numbers can be associated with qual.</a:t>
            </a:r>
            <a:r>
              <a:rPr lang="en-US" baseline="0" dirty="0"/>
              <a:t> data; </a:t>
            </a:r>
            <a:r>
              <a:rPr lang="en-US" dirty="0"/>
              <a:t>resources on</a:t>
            </a:r>
            <a:r>
              <a:rPr lang="en-US" baseline="0" dirty="0"/>
              <a:t> qual data.</a:t>
            </a:r>
            <a:endParaRPr lang="en-US" dirty="0"/>
          </a:p>
          <a:p>
            <a:pPr lvl="0"/>
            <a:endParaRPr lang="en-US" dirty="0"/>
          </a:p>
          <a:p>
            <a:pPr lvl="0"/>
            <a:r>
              <a:rPr lang="en-US" dirty="0"/>
              <a:t>Categorical data, also called nominal, for example:</a:t>
            </a:r>
          </a:p>
          <a:p>
            <a:pPr lvl="1"/>
            <a:r>
              <a:rPr lang="en-US" dirty="0"/>
              <a:t>Gender</a:t>
            </a:r>
          </a:p>
          <a:p>
            <a:pPr lvl="1"/>
            <a:r>
              <a:rPr lang="en-US" dirty="0"/>
              <a:t>Race/ethnicity</a:t>
            </a:r>
          </a:p>
          <a:p>
            <a:pPr lvl="1"/>
            <a:r>
              <a:rPr lang="en-US" dirty="0"/>
              <a:t>Type of service</a:t>
            </a:r>
          </a:p>
          <a:p>
            <a:r>
              <a:rPr lang="en-US" dirty="0"/>
              <a:t>Ordinal – the order matters, but the differences does not</a:t>
            </a:r>
          </a:p>
          <a:p>
            <a:pPr lvl="1"/>
            <a:r>
              <a:rPr lang="en-US" dirty="0"/>
              <a:t>Survey question, rate/”rank” quality from poor to excellent</a:t>
            </a:r>
          </a:p>
          <a:p>
            <a:pPr lvl="0"/>
            <a:r>
              <a:rPr lang="en-US" dirty="0"/>
              <a:t>Continuous data, for example:</a:t>
            </a:r>
          </a:p>
          <a:p>
            <a:pPr lvl="1"/>
            <a:r>
              <a:rPr lang="en-US" dirty="0"/>
              <a:t>Age</a:t>
            </a:r>
          </a:p>
          <a:p>
            <a:pPr lvl="1"/>
            <a:r>
              <a:rPr lang="en-US" dirty="0"/>
              <a:t>Income</a:t>
            </a:r>
          </a:p>
          <a:p>
            <a:endParaRPr lang="en-US" dirty="0"/>
          </a:p>
          <a:p>
            <a:r>
              <a:rPr lang="en-US" dirty="0"/>
              <a:t>Quantitative</a:t>
            </a:r>
          </a:p>
          <a:p>
            <a:r>
              <a:rPr lang="en-US" sz="1200" b="0" i="0" kern="1200" dirty="0">
                <a:solidFill>
                  <a:schemeClr val="tx1"/>
                </a:solidFill>
                <a:effectLst/>
                <a:latin typeface="+mn-lt"/>
                <a:ea typeface="+mn-ea"/>
                <a:cs typeface="+mn-cs"/>
              </a:rPr>
              <a:t>"1" for poor, "2" for below average, "3" for average, "4" for very good and "5" for excellent. Here the numbers assigned have an order or rank; that is, a ranking of "4” is better than a ranking of “2.” However, even though you have assigned a number to your opinion, this number is not a quantitative measure: Although a ranking of “4” is clearly better than a ranking of “2,” it is not necessarily twice as good. </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222943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Use of other</a:t>
            </a:r>
          </a:p>
          <a:p>
            <a:r>
              <a:rPr lang="en-US" dirty="0"/>
              <a:t>Exit data– some states</a:t>
            </a:r>
            <a:r>
              <a:rPr lang="en-US" baseline="0" dirty="0"/>
              <a:t> have more exit reasons</a:t>
            </a:r>
          </a:p>
          <a:p>
            <a:r>
              <a:rPr lang="en-US" baseline="0" dirty="0"/>
              <a:t>Data on average hours of service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1283571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4/relationships/chartEx" Target="../charts/chartEx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ectacenter.org/eco/pages/childoutcomes-calc.asp"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dasycenter.org/data-visualization-toolkit/"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twitter.com/ECTACenter" TargetMode="External"/><Relationship Id="rId5" Type="http://schemas.openxmlformats.org/officeDocument/2006/relationships/hyperlink" Target="http://ectacenter.org/" TargetMode="External"/><Relationship Id="rId4" Type="http://schemas.openxmlformats.org/officeDocument/2006/relationships/hyperlink" Target="https://twitter.com/DaSyCenter"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6702552" cy="1676400"/>
          </a:xfrm>
        </p:spPr>
        <p:txBody>
          <a:bodyPr>
            <a:normAutofit fontScale="90000"/>
          </a:bodyPr>
          <a:lstStyle/>
          <a:p>
            <a:r>
              <a:rPr lang="en-US" dirty="0"/>
              <a:t>Examining Data to Identify Meaningful Difference</a:t>
            </a:r>
          </a:p>
        </p:txBody>
      </p:sp>
      <p:sp>
        <p:nvSpPr>
          <p:cNvPr id="5" name="Text Placeholder 10"/>
          <p:cNvSpPr txBox="1">
            <a:spLocks/>
          </p:cNvSpPr>
          <p:nvPr/>
        </p:nvSpPr>
        <p:spPr>
          <a:xfrm>
            <a:off x="483460" y="3592693"/>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297ABB"/>
                </a:solidFill>
              </a:rPr>
              <a:t>Tony Ruggiero, DaSy</a:t>
            </a:r>
          </a:p>
          <a:p>
            <a:r>
              <a:rPr lang="en-US" sz="1800" dirty="0">
                <a:solidFill>
                  <a:srgbClr val="297ABB"/>
                </a:solidFill>
              </a:rPr>
              <a:t>Robin Nelson, DaSy</a:t>
            </a:r>
          </a:p>
          <a:p>
            <a:r>
              <a:rPr lang="en-US" sz="1800" dirty="0">
                <a:solidFill>
                  <a:srgbClr val="297ABB"/>
                </a:solidFill>
              </a:rPr>
              <a:t>Gary Harmon, DaSy/ECTA</a:t>
            </a:r>
          </a:p>
          <a:p>
            <a:r>
              <a:rPr lang="en-US" sz="1800" dirty="0">
                <a:solidFill>
                  <a:srgbClr val="297ABB"/>
                </a:solidFill>
              </a:rPr>
              <a:t>Cornelia Taylor, DaSy/ECTA</a:t>
            </a:r>
          </a:p>
          <a:p>
            <a:endParaRPr lang="en-US" sz="1800" dirty="0">
              <a:solidFill>
                <a:srgbClr val="297ABB"/>
              </a:solidFill>
            </a:endParaRPr>
          </a:p>
        </p:txBody>
      </p:sp>
      <p:sp>
        <p:nvSpPr>
          <p:cNvPr id="6" name="Subtitle 2"/>
          <p:cNvSpPr>
            <a:spLocks noGrp="1"/>
          </p:cNvSpPr>
          <p:nvPr>
            <p:ph type="subTitle" idx="1"/>
          </p:nvPr>
        </p:nvSpPr>
        <p:spPr>
          <a:xfrm>
            <a:off x="457200" y="5184648"/>
            <a:ext cx="5029200" cy="1216152"/>
          </a:xfrm>
        </p:spPr>
        <p:txBody>
          <a:bodyPr>
            <a:normAutofit fontScale="62500" lnSpcReduction="20000"/>
          </a:bodyPr>
          <a:lstStyle/>
          <a:p>
            <a:pPr algn="l"/>
            <a:r>
              <a:rPr lang="en-US" dirty="0"/>
              <a:t>Improving Data, Improving Outcomes</a:t>
            </a:r>
          </a:p>
          <a:p>
            <a:pPr algn="l"/>
            <a:r>
              <a:rPr lang="en-US" dirty="0"/>
              <a:t>Arlington, VA</a:t>
            </a:r>
          </a:p>
          <a:p>
            <a:pPr algn="l"/>
            <a:r>
              <a:rPr lang="en-US" dirty="0"/>
              <a:t>August,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descr="&quot; &quot;"/>
          <p:cNvSpPr>
            <a:spLocks noGrp="1"/>
          </p:cNvSpPr>
          <p:nvPr>
            <p:ph type="title"/>
          </p:nvPr>
        </p:nvSpPr>
        <p:spPr/>
        <p:txBody>
          <a:bodyPr/>
          <a:lstStyle/>
          <a:p>
            <a:r>
              <a:rPr lang="en-US" dirty="0"/>
              <a:t>Types of Descriptive Statistics</a:t>
            </a:r>
          </a:p>
        </p:txBody>
      </p:sp>
      <p:sp>
        <p:nvSpPr>
          <p:cNvPr id="2" name="Content Placeholder 1"/>
          <p:cNvSpPr>
            <a:spLocks noGrp="1"/>
          </p:cNvSpPr>
          <p:nvPr>
            <p:ph idx="1"/>
          </p:nvPr>
        </p:nvSpPr>
        <p:spPr>
          <a:xfrm>
            <a:off x="457200" y="1676400"/>
            <a:ext cx="8229600" cy="3657601"/>
          </a:xfrm>
        </p:spPr>
        <p:txBody>
          <a:bodyPr/>
          <a:lstStyle/>
          <a:p>
            <a:pPr lvl="0"/>
            <a:r>
              <a:rPr lang="en-US" sz="3600" dirty="0"/>
              <a:t>Frequencies, crosstabs</a:t>
            </a:r>
          </a:p>
          <a:p>
            <a:pPr lvl="0"/>
            <a:r>
              <a:rPr lang="en-US" sz="3200" dirty="0"/>
              <a:t>Measures of central tendency</a:t>
            </a:r>
          </a:p>
          <a:p>
            <a:pPr lvl="1"/>
            <a:r>
              <a:rPr lang="en-US" sz="2800" dirty="0"/>
              <a:t>Describe the central position of a set of data</a:t>
            </a:r>
          </a:p>
          <a:p>
            <a:pPr lvl="0"/>
            <a:r>
              <a:rPr lang="en-US" sz="3200" dirty="0"/>
              <a:t>Measures of variability</a:t>
            </a:r>
          </a:p>
          <a:p>
            <a:pPr lvl="1"/>
            <a:r>
              <a:rPr lang="en-US" sz="2800" dirty="0"/>
              <a:t>Describe how spread out the data are</a:t>
            </a:r>
          </a:p>
        </p:txBody>
      </p:sp>
    </p:spTree>
    <p:extLst>
      <p:ext uri="{BB962C8B-B14F-4D97-AF65-F5344CB8AC3E}">
        <p14:creationId xmlns:p14="http://schemas.microsoft.com/office/powerpoint/2010/main" val="393586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descr="&quot; &quot;"/>
          <p:cNvSpPr>
            <a:spLocks noGrp="1"/>
          </p:cNvSpPr>
          <p:nvPr>
            <p:ph type="title"/>
          </p:nvPr>
        </p:nvSpPr>
        <p:spPr/>
        <p:txBody>
          <a:bodyPr/>
          <a:lstStyle/>
          <a:p>
            <a:r>
              <a:rPr lang="en-US" dirty="0"/>
              <a:t>Frequencies and Cross-tabs</a:t>
            </a:r>
          </a:p>
        </p:txBody>
      </p:sp>
      <p:sp>
        <p:nvSpPr>
          <p:cNvPr id="2" name="Content Placeholder 1"/>
          <p:cNvSpPr>
            <a:spLocks noGrp="1"/>
          </p:cNvSpPr>
          <p:nvPr>
            <p:ph idx="1"/>
          </p:nvPr>
        </p:nvSpPr>
        <p:spPr>
          <a:xfrm>
            <a:off x="457200" y="1600200"/>
            <a:ext cx="8229600" cy="3657601"/>
          </a:xfrm>
        </p:spPr>
        <p:txBody>
          <a:bodyPr/>
          <a:lstStyle/>
          <a:p>
            <a:pPr>
              <a:lnSpc>
                <a:spcPct val="90000"/>
              </a:lnSpc>
            </a:pPr>
            <a:r>
              <a:rPr lang="en-US" sz="3200" dirty="0"/>
              <a:t>Frequency (count, percentage)</a:t>
            </a:r>
          </a:p>
          <a:p>
            <a:pPr lvl="1">
              <a:lnSpc>
                <a:spcPct val="90000"/>
              </a:lnSpc>
            </a:pPr>
            <a:r>
              <a:rPr lang="en-US" dirty="0"/>
              <a:t>16 boys, 62%</a:t>
            </a:r>
          </a:p>
          <a:p>
            <a:pPr lvl="1">
              <a:lnSpc>
                <a:spcPct val="90000"/>
              </a:lnSpc>
            </a:pPr>
            <a:r>
              <a:rPr lang="en-US" dirty="0"/>
              <a:t>10 girls, 38%</a:t>
            </a:r>
          </a:p>
          <a:p>
            <a:pPr>
              <a:lnSpc>
                <a:spcPct val="90000"/>
              </a:lnSpc>
            </a:pPr>
            <a:r>
              <a:rPr lang="en-US" sz="3200" dirty="0"/>
              <a:t>Cross-tabulation (data element by data element)</a:t>
            </a:r>
          </a:p>
          <a:p>
            <a:pPr lvl="1">
              <a:lnSpc>
                <a:spcPct val="90000"/>
              </a:lnSpc>
            </a:pPr>
            <a:r>
              <a:rPr lang="en-US" dirty="0"/>
              <a:t>12 boys with Communication Delays, 4 Other</a:t>
            </a:r>
          </a:p>
          <a:p>
            <a:pPr lvl="1">
              <a:lnSpc>
                <a:spcPct val="90000"/>
              </a:lnSpc>
            </a:pPr>
            <a:r>
              <a:rPr lang="en-US" dirty="0"/>
              <a:t>5 girls with Communication Delays, 5 Other</a:t>
            </a:r>
          </a:p>
        </p:txBody>
      </p:sp>
    </p:spTree>
    <p:extLst>
      <p:ext uri="{BB962C8B-B14F-4D97-AF65-F5344CB8AC3E}">
        <p14:creationId xmlns:p14="http://schemas.microsoft.com/office/powerpoint/2010/main" val="364520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Frequency Table</a:t>
            </a:r>
          </a:p>
        </p:txBody>
      </p:sp>
      <p:sp>
        <p:nvSpPr>
          <p:cNvPr id="3" name="Slide Number Placeholder 2"/>
          <p:cNvSpPr>
            <a:spLocks noGrp="1"/>
          </p:cNvSpPr>
          <p:nvPr>
            <p:ph type="sldNum" sz="quarter" idx="10"/>
          </p:nvPr>
        </p:nvSpPr>
        <p:spPr/>
        <p:txBody>
          <a:bodyPr/>
          <a:lstStyle/>
          <a:p>
            <a:fld id="{B2897048-00E0-47FB-B07B-F36BBE8AF579}" type="slidenum">
              <a:rPr lang="en-US" smtClean="0"/>
              <a:pPr/>
              <a:t>12</a:t>
            </a:fld>
            <a:endParaRPr lang="en-US" dirty="0"/>
          </a:p>
        </p:txBody>
      </p:sp>
      <p:sp>
        <p:nvSpPr>
          <p:cNvPr id="4" name="Rectangle 3"/>
          <p:cNvSpPr/>
          <p:nvPr/>
        </p:nvSpPr>
        <p:spPr>
          <a:xfrm>
            <a:off x="1676400" y="1600200"/>
            <a:ext cx="5029200" cy="1077218"/>
          </a:xfrm>
          <a:prstGeom prst="rect">
            <a:avLst/>
          </a:prstGeom>
        </p:spPr>
        <p:txBody>
          <a:bodyPr wrap="square">
            <a:spAutoFit/>
          </a:bodyPr>
          <a:lstStyle/>
          <a:p>
            <a:pPr algn="ctr">
              <a:buNone/>
            </a:pPr>
            <a:r>
              <a:rPr lang="en-US" sz="3200" dirty="0"/>
              <a:t>Ages of Children Enrolled at Happy Valley Preschool</a:t>
            </a:r>
          </a:p>
        </p:txBody>
      </p:sp>
      <p:graphicFrame>
        <p:nvGraphicFramePr>
          <p:cNvPr id="6" name="Table 5"/>
          <p:cNvGraphicFramePr>
            <a:graphicFrameLocks noGrp="1"/>
          </p:cNvGraphicFramePr>
          <p:nvPr>
            <p:extLst>
              <p:ext uri="{D42A27DB-BD31-4B8C-83A1-F6EECF244321}">
                <p14:modId xmlns:p14="http://schemas.microsoft.com/office/powerpoint/2010/main" val="110006851"/>
              </p:ext>
            </p:extLst>
          </p:nvPr>
        </p:nvGraphicFramePr>
        <p:xfrm>
          <a:off x="1524000" y="3048000"/>
          <a:ext cx="5715000" cy="2209800"/>
        </p:xfrm>
        <a:graphic>
          <a:graphicData uri="http://schemas.openxmlformats.org/drawingml/2006/table">
            <a:tbl>
              <a:tblPr firstRow="1" bandRow="1">
                <a:tableStyleId>{21E4AEA4-8DFA-4A89-87EB-49C32662AFE0}</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552450">
                <a:tc>
                  <a:txBody>
                    <a:bodyPr/>
                    <a:lstStyle/>
                    <a:p>
                      <a:pPr algn="ctr"/>
                      <a:r>
                        <a:rPr lang="en-US" sz="2400" dirty="0"/>
                        <a:t>Age</a:t>
                      </a:r>
                    </a:p>
                  </a:txBody>
                  <a:tcPr/>
                </a:tc>
                <a:tc>
                  <a:txBody>
                    <a:bodyPr/>
                    <a:lstStyle/>
                    <a:p>
                      <a:pPr algn="ctr"/>
                      <a:r>
                        <a:rPr lang="en-US" sz="2400" dirty="0"/>
                        <a:t>Number</a:t>
                      </a:r>
                    </a:p>
                  </a:txBody>
                  <a:tcPr/>
                </a:tc>
                <a:tc>
                  <a:txBody>
                    <a:bodyPr/>
                    <a:lstStyle/>
                    <a:p>
                      <a:pPr algn="ctr"/>
                      <a:r>
                        <a:rPr lang="en-US" sz="2400" dirty="0"/>
                        <a:t>Percent</a:t>
                      </a:r>
                    </a:p>
                  </a:txBody>
                  <a:tcPr/>
                </a:tc>
                <a:extLst>
                  <a:ext uri="{0D108BD9-81ED-4DB2-BD59-A6C34878D82A}">
                    <a16:rowId xmlns:a16="http://schemas.microsoft.com/office/drawing/2014/main" val="10000"/>
                  </a:ext>
                </a:extLst>
              </a:tr>
              <a:tr h="552450">
                <a:tc>
                  <a:txBody>
                    <a:bodyPr/>
                    <a:lstStyle/>
                    <a:p>
                      <a:pPr algn="ctr"/>
                      <a:r>
                        <a:rPr lang="en-US" sz="2400" dirty="0"/>
                        <a:t>Three</a:t>
                      </a:r>
                    </a:p>
                  </a:txBody>
                  <a:tcPr/>
                </a:tc>
                <a:tc>
                  <a:txBody>
                    <a:bodyPr/>
                    <a:lstStyle/>
                    <a:p>
                      <a:pPr algn="ctr"/>
                      <a:r>
                        <a:rPr lang="en-US" sz="2400" dirty="0"/>
                        <a:t>34</a:t>
                      </a:r>
                    </a:p>
                  </a:txBody>
                  <a:tcPr/>
                </a:tc>
                <a:tc>
                  <a:txBody>
                    <a:bodyPr/>
                    <a:lstStyle/>
                    <a:p>
                      <a:pPr algn="ctr"/>
                      <a:r>
                        <a:rPr lang="en-US" sz="2400" dirty="0"/>
                        <a:t>43</a:t>
                      </a:r>
                    </a:p>
                  </a:txBody>
                  <a:tcPr/>
                </a:tc>
                <a:extLst>
                  <a:ext uri="{0D108BD9-81ED-4DB2-BD59-A6C34878D82A}">
                    <a16:rowId xmlns:a16="http://schemas.microsoft.com/office/drawing/2014/main" val="10001"/>
                  </a:ext>
                </a:extLst>
              </a:tr>
              <a:tr h="552450">
                <a:tc>
                  <a:txBody>
                    <a:bodyPr/>
                    <a:lstStyle/>
                    <a:p>
                      <a:pPr algn="ctr"/>
                      <a:r>
                        <a:rPr lang="en-US" sz="2400" dirty="0"/>
                        <a:t>Four</a:t>
                      </a:r>
                    </a:p>
                  </a:txBody>
                  <a:tcPr/>
                </a:tc>
                <a:tc>
                  <a:txBody>
                    <a:bodyPr/>
                    <a:lstStyle/>
                    <a:p>
                      <a:pPr algn="ctr"/>
                      <a:r>
                        <a:rPr lang="en-US" sz="2400" dirty="0"/>
                        <a:t>45</a:t>
                      </a:r>
                    </a:p>
                  </a:txBody>
                  <a:tcPr/>
                </a:tc>
                <a:tc>
                  <a:txBody>
                    <a:bodyPr/>
                    <a:lstStyle/>
                    <a:p>
                      <a:pPr algn="ctr"/>
                      <a:r>
                        <a:rPr lang="en-US" sz="2400" dirty="0"/>
                        <a:t>57</a:t>
                      </a:r>
                    </a:p>
                  </a:txBody>
                  <a:tcPr/>
                </a:tc>
                <a:extLst>
                  <a:ext uri="{0D108BD9-81ED-4DB2-BD59-A6C34878D82A}">
                    <a16:rowId xmlns:a16="http://schemas.microsoft.com/office/drawing/2014/main" val="10002"/>
                  </a:ext>
                </a:extLst>
              </a:tr>
              <a:tr h="552450">
                <a:tc>
                  <a:txBody>
                    <a:bodyPr/>
                    <a:lstStyle/>
                    <a:p>
                      <a:pPr algn="ctr"/>
                      <a:r>
                        <a:rPr lang="en-US" sz="2400" dirty="0"/>
                        <a:t>Total</a:t>
                      </a:r>
                    </a:p>
                  </a:txBody>
                  <a:tcPr/>
                </a:tc>
                <a:tc>
                  <a:txBody>
                    <a:bodyPr/>
                    <a:lstStyle/>
                    <a:p>
                      <a:pPr algn="ctr"/>
                      <a:r>
                        <a:rPr lang="en-US" sz="2400" dirty="0"/>
                        <a:t>79</a:t>
                      </a:r>
                    </a:p>
                  </a:txBody>
                  <a:tcPr/>
                </a:tc>
                <a:tc>
                  <a:txBody>
                    <a:bodyPr/>
                    <a:lstStyle/>
                    <a:p>
                      <a:pPr algn="ctr"/>
                      <a:r>
                        <a:rPr lang="en-US" sz="2400" dirty="0"/>
                        <a:t>100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243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Cross-Tab</a:t>
            </a:r>
          </a:p>
        </p:txBody>
      </p:sp>
      <p:sp>
        <p:nvSpPr>
          <p:cNvPr id="3" name="Slide Number Placeholder 2"/>
          <p:cNvSpPr>
            <a:spLocks noGrp="1"/>
          </p:cNvSpPr>
          <p:nvPr>
            <p:ph type="sldNum" sz="quarter" idx="10"/>
          </p:nvPr>
        </p:nvSpPr>
        <p:spPr/>
        <p:txBody>
          <a:bodyPr/>
          <a:lstStyle/>
          <a:p>
            <a:fld id="{B2897048-00E0-47FB-B07B-F36BBE8AF579}" type="slidenum">
              <a:rPr lang="en-US" smtClean="0"/>
              <a:pPr/>
              <a:t>13</a:t>
            </a:fld>
            <a:endParaRPr lang="en-US" dirty="0"/>
          </a:p>
        </p:txBody>
      </p:sp>
      <p:graphicFrame>
        <p:nvGraphicFramePr>
          <p:cNvPr id="4" name="Group 76"/>
          <p:cNvGraphicFramePr>
            <a:graphicFrameLocks noGrp="1"/>
          </p:cNvGraphicFramePr>
          <p:nvPr>
            <p:extLst>
              <p:ext uri="{D42A27DB-BD31-4B8C-83A1-F6EECF244321}">
                <p14:modId xmlns:p14="http://schemas.microsoft.com/office/powerpoint/2010/main" val="685985623"/>
              </p:ext>
            </p:extLst>
          </p:nvPr>
        </p:nvGraphicFramePr>
        <p:xfrm>
          <a:off x="838201" y="1600200"/>
          <a:ext cx="7315200" cy="4760211"/>
        </p:xfrm>
        <a:graphic>
          <a:graphicData uri="http://schemas.openxmlformats.org/drawingml/2006/table">
            <a:tbl>
              <a:tblPr>
                <a:tableStyleId>{616DA210-FB5B-4158-B5E0-FEB733F419BA}</a:tableStyleId>
              </a:tblPr>
              <a:tblGrid>
                <a:gridCol w="1492897">
                  <a:extLst>
                    <a:ext uri="{9D8B030D-6E8A-4147-A177-3AD203B41FA5}">
                      <a16:colId xmlns:a16="http://schemas.microsoft.com/office/drawing/2014/main" val="20000"/>
                    </a:ext>
                  </a:extLst>
                </a:gridCol>
                <a:gridCol w="863441">
                  <a:extLst>
                    <a:ext uri="{9D8B030D-6E8A-4147-A177-3AD203B41FA5}">
                      <a16:colId xmlns:a16="http://schemas.microsoft.com/office/drawing/2014/main" val="20001"/>
                    </a:ext>
                  </a:extLst>
                </a:gridCol>
                <a:gridCol w="992066">
                  <a:extLst>
                    <a:ext uri="{9D8B030D-6E8A-4147-A177-3AD203B41FA5}">
                      <a16:colId xmlns:a16="http://schemas.microsoft.com/office/drawing/2014/main" val="20002"/>
                    </a:ext>
                  </a:extLst>
                </a:gridCol>
                <a:gridCol w="992065">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2066">
                  <a:extLst>
                    <a:ext uri="{9D8B030D-6E8A-4147-A177-3AD203B41FA5}">
                      <a16:colId xmlns:a16="http://schemas.microsoft.com/office/drawing/2014/main" val="20005"/>
                    </a:ext>
                  </a:extLst>
                </a:gridCol>
                <a:gridCol w="992065">
                  <a:extLst>
                    <a:ext uri="{9D8B030D-6E8A-4147-A177-3AD203B41FA5}">
                      <a16:colId xmlns:a16="http://schemas.microsoft.com/office/drawing/2014/main" val="20006"/>
                    </a:ext>
                  </a:extLst>
                </a:gridCol>
              </a:tblGrid>
              <a:tr h="449541">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lumMod val="50000"/>
                            </a:schemeClr>
                          </a:solidFill>
                          <a:effectLst/>
                        </a:rPr>
                        <a:t>OSEP Progress Categories for Outcome 1</a:t>
                      </a:r>
                      <a:endParaRPr kumimoji="0" lang="en-US" sz="2400" b="1"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a:txBody>
                  <a:tcPr marL="9525" marR="9525" marT="9525" marB="0" anchor="b" horzOverflow="overflow"/>
                </a:tc>
                <a:extLst>
                  <a:ext uri="{0D108BD9-81ED-4DB2-BD59-A6C34878D82A}">
                    <a16:rowId xmlns:a16="http://schemas.microsoft.com/office/drawing/2014/main" val="10000"/>
                  </a:ext>
                </a:extLst>
              </a:tr>
              <a:tr h="610631">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2400" u="none" strike="noStrike" cap="none" normalizeH="0" baseline="0" dirty="0">
                        <a:ln>
                          <a:noFill/>
                        </a:ln>
                        <a:solidFill>
                          <a:schemeClr val="accent1">
                            <a:lumMod val="50000"/>
                          </a:schemeClr>
                        </a:solidFill>
                        <a:effectLst/>
                      </a:endParaRPr>
                    </a:p>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2400" u="none" strike="noStrike" cap="none" normalizeH="0" baseline="0" dirty="0">
                          <a:ln>
                            <a:noFill/>
                          </a:ln>
                          <a:solidFill>
                            <a:schemeClr val="accent1">
                              <a:lumMod val="50000"/>
                            </a:schemeClr>
                          </a:solidFill>
                          <a:effectLst/>
                        </a:rPr>
                        <a:t>Program</a:t>
                      </a:r>
                      <a:endParaRPr kumimoji="0" lang="en-US" sz="24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a</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b</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c</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d</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e</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lumMod val="50000"/>
                            </a:schemeClr>
                          </a:solidFill>
                          <a:effectLst/>
                        </a:rPr>
                        <a:t>Row total</a:t>
                      </a:r>
                      <a:endParaRPr kumimoji="0" lang="en-US" sz="24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extLst>
                  <a:ext uri="{0D108BD9-81ED-4DB2-BD59-A6C34878D82A}">
                    <a16:rowId xmlns:a16="http://schemas.microsoft.com/office/drawing/2014/main" val="10001"/>
                  </a:ext>
                </a:extLst>
              </a:tr>
              <a:tr h="6953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lumMod val="50000"/>
                            </a:schemeClr>
                          </a:solidFill>
                          <a:effectLst/>
                        </a:rPr>
                        <a:t>Children’s Corner</a:t>
                      </a:r>
                      <a:endParaRPr kumimoji="0" lang="en-US" sz="20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8</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14</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2"/>
                  </a:ext>
                </a:extLst>
              </a:tr>
              <a:tr h="38476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lumMod val="50000"/>
                            </a:schemeClr>
                          </a:solidFill>
                          <a:effectLst/>
                        </a:rPr>
                        <a:t>Elite Care</a:t>
                      </a:r>
                      <a:endParaRPr kumimoji="0" lang="en-US" sz="20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17</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3"/>
                  </a:ext>
                </a:extLst>
              </a:tr>
              <a:tr h="51016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solidFill>
                            <a:schemeClr val="accent1">
                              <a:lumMod val="50000"/>
                            </a:schemeClr>
                          </a:solidFill>
                          <a:effectLst/>
                          <a:latin typeface="+mn-lt"/>
                          <a:ea typeface="+mn-ea"/>
                          <a:cs typeface="+mn-cs"/>
                        </a:rPr>
                        <a:t>Community Cares</a:t>
                      </a: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4"/>
                  </a:ext>
                </a:extLst>
              </a:tr>
              <a:tr h="51016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lumMod val="50000"/>
                            </a:schemeClr>
                          </a:solidFill>
                          <a:effectLst/>
                        </a:rPr>
                        <a:t>New Horizons</a:t>
                      </a:r>
                      <a:endParaRPr kumimoji="0" lang="en-US" sz="20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5"/>
                  </a:ext>
                </a:extLst>
              </a:tr>
              <a:tr h="51016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lumMod val="50000"/>
                            </a:schemeClr>
                          </a:solidFill>
                          <a:effectLst/>
                        </a:rPr>
                        <a:t>Opportunities, Inc.</a:t>
                      </a:r>
                      <a:endParaRPr kumimoji="0" lang="en-US" sz="20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17</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6"/>
                  </a:ext>
                </a:extLst>
              </a:tr>
              <a:tr h="61063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lumMod val="50000"/>
                            </a:schemeClr>
                          </a:solidFill>
                          <a:effectLst/>
                        </a:rPr>
                        <a:t>Column total</a:t>
                      </a:r>
                      <a:endParaRPr kumimoji="0" lang="en-US" sz="24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15</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18</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89</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6645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43399"/>
          </a:xfrm>
        </p:spPr>
        <p:txBody>
          <a:bodyPr/>
          <a:lstStyle/>
          <a:p>
            <a:r>
              <a:rPr lang="en-US" b="1" dirty="0"/>
              <a:t>Row percentages </a:t>
            </a:r>
            <a:r>
              <a:rPr lang="en-US" dirty="0"/>
              <a:t>– percentages computed with the Row total as the denominator</a:t>
            </a:r>
          </a:p>
          <a:p>
            <a:r>
              <a:rPr lang="en-US" b="1" dirty="0"/>
              <a:t>Column percentages </a:t>
            </a:r>
            <a:r>
              <a:rPr lang="en-US" dirty="0"/>
              <a:t>– percentages computed with the Column total as the denominator</a:t>
            </a:r>
          </a:p>
          <a:p>
            <a:r>
              <a:rPr lang="en-US" b="1" dirty="0"/>
              <a:t>Total percentage </a:t>
            </a:r>
            <a:r>
              <a:rPr lang="en-US" dirty="0"/>
              <a:t>– percentages computed with the overall total as the denominator</a:t>
            </a:r>
          </a:p>
          <a:p>
            <a:pPr lvl="1"/>
            <a:endParaRPr lang="en-US" dirty="0"/>
          </a:p>
          <a:p>
            <a:endParaRPr lang="en-US" dirty="0"/>
          </a:p>
        </p:txBody>
      </p:sp>
      <p:sp>
        <p:nvSpPr>
          <p:cNvPr id="3" name="Title 2"/>
          <p:cNvSpPr>
            <a:spLocks noGrp="1"/>
          </p:cNvSpPr>
          <p:nvPr>
            <p:ph type="title"/>
          </p:nvPr>
        </p:nvSpPr>
        <p:spPr/>
        <p:txBody>
          <a:bodyPr/>
          <a:lstStyle/>
          <a:p>
            <a:r>
              <a:rPr lang="en-US" dirty="0"/>
              <a:t>Analyzing Categorical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Tree>
    <p:extLst>
      <p:ext uri="{BB962C8B-B14F-4D97-AF65-F5344CB8AC3E}">
        <p14:creationId xmlns:p14="http://schemas.microsoft.com/office/powerpoint/2010/main" val="4064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descr="&quot; &quot;"/>
          <p:cNvSpPr>
            <a:spLocks noGrp="1"/>
          </p:cNvSpPr>
          <p:nvPr>
            <p:ph type="title"/>
          </p:nvPr>
        </p:nvSpPr>
        <p:spPr/>
        <p:txBody>
          <a:bodyPr/>
          <a:lstStyle/>
          <a:p>
            <a:r>
              <a:rPr lang="en-US" dirty="0"/>
              <a:t>Measures of Central Tendency</a:t>
            </a:r>
          </a:p>
        </p:txBody>
      </p:sp>
      <p:sp>
        <p:nvSpPr>
          <p:cNvPr id="2" name="Content Placeholder 1"/>
          <p:cNvSpPr>
            <a:spLocks noGrp="1"/>
          </p:cNvSpPr>
          <p:nvPr>
            <p:ph idx="1"/>
          </p:nvPr>
        </p:nvSpPr>
        <p:spPr/>
        <p:txBody>
          <a:bodyPr/>
          <a:lstStyle/>
          <a:p>
            <a:pPr lvl="0"/>
            <a:r>
              <a:rPr lang="en-US" dirty="0"/>
              <a:t>Mean = average</a:t>
            </a:r>
          </a:p>
          <a:p>
            <a:pPr lvl="1"/>
            <a:r>
              <a:rPr lang="en-US" dirty="0"/>
              <a:t>Most popular and well known</a:t>
            </a:r>
          </a:p>
          <a:p>
            <a:pPr lvl="1"/>
            <a:r>
              <a:rPr lang="en-US" dirty="0"/>
              <a:t>Disadvantage: susceptible to influence of outliers</a:t>
            </a:r>
          </a:p>
          <a:p>
            <a:pPr lvl="0"/>
            <a:r>
              <a:rPr lang="en-US" dirty="0"/>
              <a:t>Median = middle value in a data set with values arranged from low to high</a:t>
            </a:r>
          </a:p>
          <a:p>
            <a:pPr lvl="1"/>
            <a:r>
              <a:rPr lang="en-US" dirty="0"/>
              <a:t>Think “median of the road”; also 50</a:t>
            </a:r>
            <a:r>
              <a:rPr lang="en-US" baseline="30000" dirty="0"/>
              <a:t>th</a:t>
            </a:r>
            <a:r>
              <a:rPr lang="en-US" dirty="0"/>
              <a:t> percentile</a:t>
            </a:r>
          </a:p>
          <a:p>
            <a:pPr lvl="0"/>
            <a:r>
              <a:rPr lang="en-US" dirty="0"/>
              <a:t>Mode = most commonly occurring value</a:t>
            </a:r>
          </a:p>
        </p:txBody>
      </p:sp>
    </p:spTree>
    <p:extLst>
      <p:ext uri="{BB962C8B-B14F-4D97-AF65-F5344CB8AC3E}">
        <p14:creationId xmlns:p14="http://schemas.microsoft.com/office/powerpoint/2010/main" val="49734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a:solidFill>
                  <a:schemeClr val="accent1"/>
                </a:solidFill>
              </a:rPr>
              <a:t>Normal Distribution</a:t>
            </a:r>
          </a:p>
        </p:txBody>
      </p:sp>
      <p:sp>
        <p:nvSpPr>
          <p:cNvPr id="5" name="Slide Number Placeholder 4"/>
          <p:cNvSpPr>
            <a:spLocks noGrp="1"/>
          </p:cNvSpPr>
          <p:nvPr>
            <p:ph type="sldNum" sz="quarter" idx="10"/>
          </p:nvPr>
        </p:nvSpPr>
        <p:spPr/>
        <p:txBody>
          <a:bodyPr/>
          <a:lstStyle/>
          <a:p>
            <a:fld id="{B2897048-00E0-47FB-B07B-F36BBE8AF579}" type="slidenum">
              <a:rPr lang="en-US" smtClean="0"/>
              <a:pPr/>
              <a:t>16</a:t>
            </a:fld>
            <a:endParaRPr lang="en-US" dirty="0"/>
          </a:p>
        </p:txBody>
      </p:sp>
      <p:pic>
        <p:nvPicPr>
          <p:cNvPr id="6" name="Picture 5" descr="https://cdn-images-1.medium.com/max/800/0*N7NAMAeUN41oToZ-.png"/>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61122"/>
            <a:ext cx="7620000" cy="4135755"/>
          </a:xfrm>
          <a:prstGeom prst="rect">
            <a:avLst/>
          </a:prstGeom>
          <a:noFill/>
          <a:ln>
            <a:noFill/>
          </a:ln>
        </p:spPr>
      </p:pic>
    </p:spTree>
    <p:extLst>
      <p:ext uri="{BB962C8B-B14F-4D97-AF65-F5344CB8AC3E}">
        <p14:creationId xmlns:p14="http://schemas.microsoft.com/office/powerpoint/2010/main" val="155208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a:t>Normal vs. Skewed Distribution</a:t>
            </a:r>
          </a:p>
        </p:txBody>
      </p:sp>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pic>
        <p:nvPicPr>
          <p:cNvPr id="1026" name="Picture 2" descr="https://statistics.laerd.com/statistical-guides/img/skew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34182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stics.laerd.com/statistical-guides/img/skewe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580" y="1600200"/>
            <a:ext cx="44121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98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sets of data, both with mean =3.75</a:t>
            </a:r>
            <a:br>
              <a:rPr lang="en-US" dirty="0"/>
            </a:b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296416891"/>
              </p:ext>
            </p:extLst>
          </p:nvPr>
        </p:nvGraphicFramePr>
        <p:xfrm>
          <a:off x="609600" y="1371600"/>
          <a:ext cx="39624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687059846"/>
              </p:ext>
            </p:extLst>
          </p:nvPr>
        </p:nvGraphicFramePr>
        <p:xfrm>
          <a:off x="4800600" y="1447800"/>
          <a:ext cx="3810000" cy="451854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828800" y="5791200"/>
            <a:ext cx="1295400" cy="369332"/>
          </a:xfrm>
          <a:prstGeom prst="rect">
            <a:avLst/>
          </a:prstGeom>
          <a:noFill/>
        </p:spPr>
        <p:txBody>
          <a:bodyPr wrap="square" rtlCol="0">
            <a:spAutoFit/>
          </a:bodyPr>
          <a:lstStyle/>
          <a:p>
            <a:r>
              <a:rPr lang="en-US" dirty="0"/>
              <a:t>Percent</a:t>
            </a:r>
          </a:p>
        </p:txBody>
      </p:sp>
      <p:sp>
        <p:nvSpPr>
          <p:cNvPr id="8" name="TextBox 7"/>
          <p:cNvSpPr txBox="1"/>
          <p:nvPr/>
        </p:nvSpPr>
        <p:spPr>
          <a:xfrm>
            <a:off x="6172200" y="5781675"/>
            <a:ext cx="1295400" cy="369332"/>
          </a:xfrm>
          <a:prstGeom prst="rect">
            <a:avLst/>
          </a:prstGeom>
          <a:noFill/>
        </p:spPr>
        <p:txBody>
          <a:bodyPr wrap="square" rtlCol="0">
            <a:spAutoFit/>
          </a:bodyPr>
          <a:lstStyle/>
          <a:p>
            <a:r>
              <a:rPr lang="en-US" dirty="0"/>
              <a:t>Percent</a:t>
            </a:r>
          </a:p>
        </p:txBody>
      </p:sp>
      <p:sp>
        <p:nvSpPr>
          <p:cNvPr id="4" name="5-Point Star 3"/>
          <p:cNvSpPr/>
          <p:nvPr/>
        </p:nvSpPr>
        <p:spPr>
          <a:xfrm>
            <a:off x="3148781" y="953729"/>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3778045" y="951271"/>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4350774" y="95618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4921045" y="951271"/>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211096" y="956187"/>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73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EC063C-DB2B-A946-8CD4-86139D7B8DCD}"/>
              </a:ext>
            </a:extLst>
          </p:cNvPr>
          <p:cNvSpPr>
            <a:spLocks noGrp="1"/>
          </p:cNvSpPr>
          <p:nvPr>
            <p:ph type="title"/>
          </p:nvPr>
        </p:nvSpPr>
        <p:spPr/>
        <p:txBody>
          <a:bodyPr/>
          <a:lstStyle/>
          <a:p>
            <a:r>
              <a:rPr lang="en-US" dirty="0"/>
              <a:t>Reasons to Review Distribution</a:t>
            </a:r>
          </a:p>
        </p:txBody>
      </p:sp>
      <p:sp>
        <p:nvSpPr>
          <p:cNvPr id="4" name="Slide Number Placeholder 3">
            <a:extLst>
              <a:ext uri="{FF2B5EF4-FFF2-40B4-BE49-F238E27FC236}">
                <a16:creationId xmlns:a16="http://schemas.microsoft.com/office/drawing/2014/main" id="{43C3778C-73DA-4C44-B37F-A497FF995D7C}"/>
              </a:ext>
            </a:extLst>
          </p:cNvPr>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4100" name="Picture 4" descr="C:\Users\Robin\AppData\Local\Microsoft\Windows\INetCache\IE\0WLNIB7T\listening-feedback-communication[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2924" y="1600200"/>
            <a:ext cx="6972300" cy="39383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28774" y="2057400"/>
            <a:ext cx="685800" cy="369332"/>
          </a:xfrm>
          <a:prstGeom prst="rect">
            <a:avLst/>
          </a:prstGeom>
          <a:noFill/>
        </p:spPr>
        <p:txBody>
          <a:bodyPr wrap="square" rtlCol="0">
            <a:spAutoFit/>
          </a:bodyPr>
          <a:lstStyle/>
          <a:p>
            <a:r>
              <a:rPr lang="en-US" dirty="0"/>
              <a:t>$70K</a:t>
            </a:r>
          </a:p>
        </p:txBody>
      </p:sp>
      <p:sp>
        <p:nvSpPr>
          <p:cNvPr id="9" name="TextBox 8"/>
          <p:cNvSpPr txBox="1"/>
          <p:nvPr/>
        </p:nvSpPr>
        <p:spPr>
          <a:xfrm>
            <a:off x="2590800" y="2075378"/>
            <a:ext cx="685800" cy="369332"/>
          </a:xfrm>
          <a:prstGeom prst="rect">
            <a:avLst/>
          </a:prstGeom>
          <a:noFill/>
        </p:spPr>
        <p:txBody>
          <a:bodyPr wrap="square" rtlCol="0">
            <a:spAutoFit/>
          </a:bodyPr>
          <a:lstStyle/>
          <a:p>
            <a:r>
              <a:rPr lang="en-US" dirty="0"/>
              <a:t>$75K</a:t>
            </a:r>
          </a:p>
        </p:txBody>
      </p:sp>
      <p:sp>
        <p:nvSpPr>
          <p:cNvPr id="10" name="TextBox 9"/>
          <p:cNvSpPr txBox="1"/>
          <p:nvPr/>
        </p:nvSpPr>
        <p:spPr>
          <a:xfrm>
            <a:off x="3429000" y="2075378"/>
            <a:ext cx="685800" cy="369332"/>
          </a:xfrm>
          <a:prstGeom prst="rect">
            <a:avLst/>
          </a:prstGeom>
          <a:noFill/>
        </p:spPr>
        <p:txBody>
          <a:bodyPr wrap="square" rtlCol="0">
            <a:spAutoFit/>
          </a:bodyPr>
          <a:lstStyle/>
          <a:p>
            <a:r>
              <a:rPr lang="en-US" dirty="0"/>
              <a:t>$82K</a:t>
            </a:r>
          </a:p>
        </p:txBody>
      </p:sp>
      <p:sp>
        <p:nvSpPr>
          <p:cNvPr id="11" name="TextBox 10"/>
          <p:cNvSpPr txBox="1"/>
          <p:nvPr/>
        </p:nvSpPr>
        <p:spPr>
          <a:xfrm>
            <a:off x="5181600" y="2075378"/>
            <a:ext cx="685800" cy="369332"/>
          </a:xfrm>
          <a:prstGeom prst="rect">
            <a:avLst/>
          </a:prstGeom>
          <a:noFill/>
        </p:spPr>
        <p:txBody>
          <a:bodyPr wrap="square" rtlCol="0">
            <a:spAutoFit/>
          </a:bodyPr>
          <a:lstStyle/>
          <a:p>
            <a:r>
              <a:rPr lang="en-US" dirty="0"/>
              <a:t>$76K</a:t>
            </a:r>
          </a:p>
        </p:txBody>
      </p:sp>
      <p:sp>
        <p:nvSpPr>
          <p:cNvPr id="12" name="TextBox 11"/>
          <p:cNvSpPr txBox="1"/>
          <p:nvPr/>
        </p:nvSpPr>
        <p:spPr>
          <a:xfrm>
            <a:off x="4343400" y="2057400"/>
            <a:ext cx="685800" cy="369332"/>
          </a:xfrm>
          <a:prstGeom prst="rect">
            <a:avLst/>
          </a:prstGeom>
          <a:noFill/>
        </p:spPr>
        <p:txBody>
          <a:bodyPr wrap="square" rtlCol="0">
            <a:spAutoFit/>
          </a:bodyPr>
          <a:lstStyle/>
          <a:p>
            <a:r>
              <a:rPr lang="en-US" dirty="0"/>
              <a:t>$80K</a:t>
            </a:r>
          </a:p>
        </p:txBody>
      </p:sp>
      <p:sp>
        <p:nvSpPr>
          <p:cNvPr id="13" name="TextBox 12"/>
          <p:cNvSpPr txBox="1"/>
          <p:nvPr/>
        </p:nvSpPr>
        <p:spPr>
          <a:xfrm>
            <a:off x="6072187" y="1980128"/>
            <a:ext cx="685800" cy="369332"/>
          </a:xfrm>
          <a:prstGeom prst="rect">
            <a:avLst/>
          </a:prstGeom>
          <a:noFill/>
        </p:spPr>
        <p:txBody>
          <a:bodyPr wrap="square" rtlCol="0">
            <a:spAutoFit/>
          </a:bodyPr>
          <a:lstStyle/>
          <a:p>
            <a:r>
              <a:rPr lang="en-US" dirty="0"/>
              <a:t>$78K</a:t>
            </a:r>
          </a:p>
        </p:txBody>
      </p:sp>
      <p:sp>
        <p:nvSpPr>
          <p:cNvPr id="14" name="TextBox 13"/>
          <p:cNvSpPr txBox="1"/>
          <p:nvPr/>
        </p:nvSpPr>
        <p:spPr>
          <a:xfrm>
            <a:off x="7462696" y="2655927"/>
            <a:ext cx="1104900" cy="369332"/>
          </a:xfrm>
          <a:prstGeom prst="rect">
            <a:avLst/>
          </a:prstGeom>
          <a:noFill/>
        </p:spPr>
        <p:txBody>
          <a:bodyPr wrap="square" rtlCol="0">
            <a:spAutoFit/>
          </a:bodyPr>
          <a:lstStyle/>
          <a:p>
            <a:r>
              <a:rPr lang="en-US" dirty="0"/>
              <a:t>$580 K</a:t>
            </a:r>
          </a:p>
        </p:txBody>
      </p:sp>
      <p:pic>
        <p:nvPicPr>
          <p:cNvPr id="4101" name="Picture 5" descr="C:\Users\Robin\AppData\Local\Microsoft\Windows\INetCache\IE\2J12A2NL\nicubunu-Stickman-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241873"/>
            <a:ext cx="1252396" cy="201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1+#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Session Outcomes</a:t>
            </a:r>
          </a:p>
        </p:txBody>
      </p:sp>
      <p:sp>
        <p:nvSpPr>
          <p:cNvPr id="2" name="Content Placeholder 1"/>
          <p:cNvSpPr>
            <a:spLocks noGrp="1"/>
          </p:cNvSpPr>
          <p:nvPr>
            <p:ph idx="1"/>
          </p:nvPr>
        </p:nvSpPr>
        <p:spPr/>
        <p:txBody>
          <a:bodyPr/>
          <a:lstStyle/>
          <a:p>
            <a:pPr lvl="0"/>
            <a:endParaRPr lang="en-US" dirty="0"/>
          </a:p>
          <a:p>
            <a:pPr marL="0" indent="0">
              <a:buNone/>
            </a:pPr>
            <a:endParaRPr lang="en-US" dirty="0"/>
          </a:p>
        </p:txBody>
      </p:sp>
      <p:sp>
        <p:nvSpPr>
          <p:cNvPr id="6" name="Content Placeholder 1">
            <a:extLst>
              <a:ext uri="{FF2B5EF4-FFF2-40B4-BE49-F238E27FC236}">
                <a16:creationId xmlns:a16="http://schemas.microsoft.com/office/drawing/2014/main" id="{ABDC0B6D-524F-4485-AD19-038AF38C3183}"/>
              </a:ext>
            </a:extLst>
          </p:cNvPr>
          <p:cNvSpPr txBox="1">
            <a:spLocks/>
          </p:cNvSpPr>
          <p:nvPr/>
        </p:nvSpPr>
        <p:spPr>
          <a:xfrm>
            <a:off x="609600" y="1752601"/>
            <a:ext cx="8229600" cy="4038600"/>
          </a:xfrm>
          <a:prstGeom prst="rect">
            <a:avLst/>
          </a:prstGeom>
        </p:spPr>
        <p:txBody>
          <a:bodyPr/>
          <a:lstStyle>
            <a:lvl1pPr marL="342900" indent="-342900" algn="l" defTabSz="914400" rtl="0" eaLnBrk="1" latinLnBrk="0" hangingPunct="1">
              <a:spcBef>
                <a:spcPct val="20000"/>
              </a:spcBef>
              <a:buClr>
                <a:srgbClr val="297ABB"/>
              </a:buClr>
              <a:buFont typeface="Arial" panose="020B0604020202020204" pitchFamily="34" charset="0"/>
              <a:buChar char="•"/>
              <a:defRPr sz="2800" kern="1200">
                <a:solidFill>
                  <a:srgbClr val="297ABB"/>
                </a:solidFill>
                <a:latin typeface="+mn-lt"/>
                <a:ea typeface="+mn-ea"/>
                <a:cs typeface="+mn-cs"/>
              </a:defRPr>
            </a:lvl1pPr>
            <a:lvl2pPr marL="742950" indent="-285750" algn="l" defTabSz="914400" rtl="0" eaLnBrk="1" latinLnBrk="0" hangingPunct="1">
              <a:spcBef>
                <a:spcPct val="20000"/>
              </a:spcBef>
              <a:buClr>
                <a:srgbClr val="7FBCE7"/>
              </a:buClr>
              <a:buFont typeface="Calibri" panose="020F0502020204030204" pitchFamily="34" charset="0"/>
              <a:buChar char="–"/>
              <a:defRPr sz="2400" kern="1200">
                <a:solidFill>
                  <a:srgbClr val="297ABB"/>
                </a:solidFill>
                <a:latin typeface="+mn-lt"/>
                <a:ea typeface="+mn-ea"/>
                <a:cs typeface="+mn-cs"/>
              </a:defRPr>
            </a:lvl2pPr>
            <a:lvl3pPr marL="1143000" indent="-228600" algn="l" defTabSz="914400" rtl="0" eaLnBrk="1" latinLnBrk="0" hangingPunct="1">
              <a:spcBef>
                <a:spcPct val="20000"/>
              </a:spcBef>
              <a:buClr>
                <a:srgbClr val="7FBCE7"/>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7FBCE7"/>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7FBCE7"/>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Participants will learn:</a:t>
            </a:r>
          </a:p>
          <a:p>
            <a:r>
              <a:rPr lang="en-US" dirty="0"/>
              <a:t>the importance of determining meaningful differences</a:t>
            </a:r>
          </a:p>
          <a:p>
            <a:r>
              <a:rPr lang="en-US" dirty="0"/>
              <a:t>the difference between descriptive and inferential statistics</a:t>
            </a:r>
          </a:p>
          <a:p>
            <a:r>
              <a:rPr lang="en-US" dirty="0"/>
              <a:t>how to use some of these methods through the interactive opportunity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3816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to use each measure (in general)</a:t>
            </a:r>
          </a:p>
        </p:txBody>
      </p:sp>
      <p:sp>
        <p:nvSpPr>
          <p:cNvPr id="3" name="Slide Number Placeholder 2"/>
          <p:cNvSpPr>
            <a:spLocks noGrp="1"/>
          </p:cNvSpPr>
          <p:nvPr>
            <p:ph type="sldNum" sz="quarter" idx="10"/>
          </p:nvPr>
        </p:nvSpPr>
        <p:spPr/>
        <p:txBody>
          <a:bodyPr/>
          <a:lstStyle/>
          <a:p>
            <a:fld id="{B2897048-00E0-47FB-B07B-F36BBE8AF579}" type="slidenum">
              <a:rPr lang="en-US" smtClean="0"/>
              <a:pPr/>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7279718"/>
              </p:ext>
            </p:extLst>
          </p:nvPr>
        </p:nvGraphicFramePr>
        <p:xfrm>
          <a:off x="1295400" y="1981200"/>
          <a:ext cx="6172200" cy="3606800"/>
        </p:xfrm>
        <a:graphic>
          <a:graphicData uri="http://schemas.openxmlformats.org/drawingml/2006/table">
            <a:tbl>
              <a:tblPr firstRow="1" bandRow="1">
                <a:tableStyleId>{5C22544A-7EE6-4342-B048-85BDC9FD1C3A}</a:tableStyleId>
              </a:tblPr>
              <a:tblGrid>
                <a:gridCol w="3456432">
                  <a:extLst>
                    <a:ext uri="{9D8B030D-6E8A-4147-A177-3AD203B41FA5}">
                      <a16:colId xmlns:a16="http://schemas.microsoft.com/office/drawing/2014/main" val="20000"/>
                    </a:ext>
                  </a:extLst>
                </a:gridCol>
                <a:gridCol w="2715768">
                  <a:extLst>
                    <a:ext uri="{9D8B030D-6E8A-4147-A177-3AD203B41FA5}">
                      <a16:colId xmlns:a16="http://schemas.microsoft.com/office/drawing/2014/main" val="20001"/>
                    </a:ext>
                  </a:extLst>
                </a:gridCol>
              </a:tblGrid>
              <a:tr h="695960">
                <a:tc>
                  <a:txBody>
                    <a:bodyPr/>
                    <a:lstStyle/>
                    <a:p>
                      <a:r>
                        <a:rPr lang="en-US" sz="2400" dirty="0"/>
                        <a:t>Type</a:t>
                      </a:r>
                      <a:r>
                        <a:rPr lang="en-US" sz="2400" baseline="0" dirty="0"/>
                        <a:t> of Data</a:t>
                      </a:r>
                      <a:endParaRPr lang="en-US" sz="2400" dirty="0"/>
                    </a:p>
                  </a:txBody>
                  <a:tcPr/>
                </a:tc>
                <a:tc>
                  <a:txBody>
                    <a:bodyPr/>
                    <a:lstStyle/>
                    <a:p>
                      <a:r>
                        <a:rPr lang="en-US" sz="2400" dirty="0"/>
                        <a:t>Best</a:t>
                      </a:r>
                      <a:r>
                        <a:rPr lang="en-US" sz="2400" baseline="0" dirty="0"/>
                        <a:t> Measure of </a:t>
                      </a:r>
                    </a:p>
                    <a:p>
                      <a:r>
                        <a:rPr lang="en-US" sz="2400" baseline="0" dirty="0"/>
                        <a:t>Central Tendency</a:t>
                      </a:r>
                      <a:endParaRPr lang="en-US" sz="2400" dirty="0"/>
                    </a:p>
                  </a:txBody>
                  <a:tcPr/>
                </a:tc>
                <a:extLst>
                  <a:ext uri="{0D108BD9-81ED-4DB2-BD59-A6C34878D82A}">
                    <a16:rowId xmlns:a16="http://schemas.microsoft.com/office/drawing/2014/main" val="10000"/>
                  </a:ext>
                </a:extLst>
              </a:tr>
              <a:tr h="695960">
                <a:tc>
                  <a:txBody>
                    <a:bodyPr/>
                    <a:lstStyle/>
                    <a:p>
                      <a:pPr algn="l"/>
                      <a:r>
                        <a:rPr lang="en-US" sz="2400" dirty="0"/>
                        <a:t>Categorical</a:t>
                      </a:r>
                    </a:p>
                  </a:txBody>
                  <a:tcPr/>
                </a:tc>
                <a:tc>
                  <a:txBody>
                    <a:bodyPr/>
                    <a:lstStyle/>
                    <a:p>
                      <a:pPr algn="l"/>
                      <a:r>
                        <a:rPr lang="en-US" sz="2400" dirty="0"/>
                        <a:t>Mode</a:t>
                      </a:r>
                    </a:p>
                  </a:txBody>
                  <a:tcPr/>
                </a:tc>
                <a:extLst>
                  <a:ext uri="{0D108BD9-81ED-4DB2-BD59-A6C34878D82A}">
                    <a16:rowId xmlns:a16="http://schemas.microsoft.com/office/drawing/2014/main" val="10001"/>
                  </a:ext>
                </a:extLst>
              </a:tr>
              <a:tr h="695960">
                <a:tc>
                  <a:txBody>
                    <a:bodyPr/>
                    <a:lstStyle/>
                    <a:p>
                      <a:pPr algn="l"/>
                      <a:r>
                        <a:rPr lang="en-US" sz="2400" dirty="0"/>
                        <a:t>Ordinal</a:t>
                      </a:r>
                    </a:p>
                  </a:txBody>
                  <a:tcPr/>
                </a:tc>
                <a:tc>
                  <a:txBody>
                    <a:bodyPr/>
                    <a:lstStyle/>
                    <a:p>
                      <a:pPr algn="l"/>
                      <a:r>
                        <a:rPr lang="en-US" sz="2400" dirty="0"/>
                        <a:t>Median</a:t>
                      </a:r>
                    </a:p>
                  </a:txBody>
                  <a:tcPr/>
                </a:tc>
                <a:extLst>
                  <a:ext uri="{0D108BD9-81ED-4DB2-BD59-A6C34878D82A}">
                    <a16:rowId xmlns:a16="http://schemas.microsoft.com/office/drawing/2014/main" val="10002"/>
                  </a:ext>
                </a:extLst>
              </a:tr>
              <a:tr h="695960">
                <a:tc>
                  <a:txBody>
                    <a:bodyPr/>
                    <a:lstStyle/>
                    <a:p>
                      <a:pPr algn="l"/>
                      <a:r>
                        <a:rPr lang="en-US" sz="2400" dirty="0"/>
                        <a:t>Continuous (not</a:t>
                      </a:r>
                      <a:r>
                        <a:rPr lang="en-US" sz="2400" baseline="0" dirty="0"/>
                        <a:t> skewed)</a:t>
                      </a:r>
                      <a:endParaRPr lang="en-US" sz="2400" dirty="0"/>
                    </a:p>
                  </a:txBody>
                  <a:tcPr/>
                </a:tc>
                <a:tc>
                  <a:txBody>
                    <a:bodyPr/>
                    <a:lstStyle/>
                    <a:p>
                      <a:pPr algn="l"/>
                      <a:r>
                        <a:rPr lang="en-US" sz="2400" dirty="0"/>
                        <a:t>Mean</a:t>
                      </a:r>
                    </a:p>
                  </a:txBody>
                  <a:tcPr/>
                </a:tc>
                <a:extLst>
                  <a:ext uri="{0D108BD9-81ED-4DB2-BD59-A6C34878D82A}">
                    <a16:rowId xmlns:a16="http://schemas.microsoft.com/office/drawing/2014/main" val="10003"/>
                  </a:ext>
                </a:extLst>
              </a:tr>
              <a:tr h="695960">
                <a:tc>
                  <a:txBody>
                    <a:bodyPr/>
                    <a:lstStyle/>
                    <a:p>
                      <a:pPr algn="l"/>
                      <a:r>
                        <a:rPr lang="en-US" sz="2400" dirty="0"/>
                        <a:t>Continuous (skewed)</a:t>
                      </a:r>
                    </a:p>
                  </a:txBody>
                  <a:tcPr/>
                </a:tc>
                <a:tc>
                  <a:txBody>
                    <a:bodyPr/>
                    <a:lstStyle/>
                    <a:p>
                      <a:pPr algn="l"/>
                      <a:r>
                        <a:rPr lang="en-US" sz="2400" dirty="0"/>
                        <a:t>Median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720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57700"/>
          </a:xfrm>
        </p:spPr>
        <p:txBody>
          <a:bodyPr/>
          <a:lstStyle/>
          <a:p>
            <a:r>
              <a:rPr lang="en-US" dirty="0"/>
              <a:t>Range = difference between the largest and smallest points in your data </a:t>
            </a:r>
          </a:p>
          <a:p>
            <a:endParaRPr lang="en-US" dirty="0"/>
          </a:p>
          <a:p>
            <a:endParaRPr lang="en-US" dirty="0"/>
          </a:p>
          <a:p>
            <a:r>
              <a:rPr lang="en-US" dirty="0"/>
              <a:t>Interquartile range = difference between the 75</a:t>
            </a:r>
            <a:r>
              <a:rPr lang="en-US" baseline="30000" dirty="0"/>
              <a:t>th</a:t>
            </a:r>
            <a:r>
              <a:rPr lang="en-US" dirty="0"/>
              <a:t> percentile (Q3)and the 25</a:t>
            </a:r>
            <a:r>
              <a:rPr lang="en-US" baseline="30000" dirty="0"/>
              <a:t>th</a:t>
            </a:r>
            <a:r>
              <a:rPr lang="en-US" dirty="0"/>
              <a:t> percentile(Q1)</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Measures of Variability</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pic>
        <p:nvPicPr>
          <p:cNvPr id="5" name="Picture 4" descr="https://cdn-images-1.medium.com/max/800/0*ezK4-_vXH7onURQ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510087"/>
            <a:ext cx="3276600" cy="1524000"/>
          </a:xfrm>
          <a:prstGeom prst="rect">
            <a:avLst/>
          </a:prstGeom>
          <a:noFill/>
          <a:ln>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28838"/>
            <a:ext cx="2924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06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43399"/>
          </a:xfrm>
        </p:spPr>
        <p:txBody>
          <a:bodyPr/>
          <a:lstStyle/>
          <a:p>
            <a:endParaRPr lang="en-US" dirty="0"/>
          </a:p>
          <a:p>
            <a:r>
              <a:rPr lang="en-US" dirty="0"/>
              <a:t>Standard deviation – a measure of how spread out the values are from the mean</a:t>
            </a:r>
          </a:p>
        </p:txBody>
      </p:sp>
      <p:sp>
        <p:nvSpPr>
          <p:cNvPr id="3" name="Title 2"/>
          <p:cNvSpPr>
            <a:spLocks noGrp="1"/>
          </p:cNvSpPr>
          <p:nvPr>
            <p:ph type="title"/>
          </p:nvPr>
        </p:nvSpPr>
        <p:spPr/>
        <p:txBody>
          <a:bodyPr/>
          <a:lstStyle/>
          <a:p>
            <a:r>
              <a:rPr lang="en-US" dirty="0"/>
              <a:t>Measures of Variability (continued)</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276600"/>
            <a:ext cx="4715932" cy="240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48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solidFill>
              </a:rPr>
              <a:t>Box Plot (Box and Whisker Plot)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grpSp>
        <p:nvGrpSpPr>
          <p:cNvPr id="7" name="Group 6"/>
          <p:cNvGrpSpPr/>
          <p:nvPr/>
        </p:nvGrpSpPr>
        <p:grpSpPr>
          <a:xfrm>
            <a:off x="4286238" y="2088266"/>
            <a:ext cx="3448057" cy="3764815"/>
            <a:chOff x="4286238" y="2088266"/>
            <a:chExt cx="3448057" cy="3764815"/>
          </a:xfrm>
        </p:grpSpPr>
        <p:sp>
          <p:nvSpPr>
            <p:cNvPr id="45" name="TextBox 44"/>
            <p:cNvSpPr txBox="1"/>
            <p:nvPr/>
          </p:nvSpPr>
          <p:spPr>
            <a:xfrm>
              <a:off x="5000621" y="2088266"/>
              <a:ext cx="2733674" cy="400110"/>
            </a:xfrm>
            <a:prstGeom prst="rect">
              <a:avLst/>
            </a:prstGeom>
            <a:noFill/>
          </p:spPr>
          <p:txBody>
            <a:bodyPr wrap="square" rtlCol="0">
              <a:spAutoFit/>
            </a:bodyPr>
            <a:lstStyle/>
            <a:p>
              <a:r>
                <a:rPr lang="en-US" sz="2000" dirty="0"/>
                <a:t>Maximum observation</a:t>
              </a:r>
            </a:p>
          </p:txBody>
        </p:sp>
        <p:sp>
          <p:nvSpPr>
            <p:cNvPr id="47" name="TextBox 46"/>
            <p:cNvSpPr txBox="1"/>
            <p:nvPr/>
          </p:nvSpPr>
          <p:spPr>
            <a:xfrm>
              <a:off x="4929186" y="5452971"/>
              <a:ext cx="2619376" cy="400110"/>
            </a:xfrm>
            <a:prstGeom prst="rect">
              <a:avLst/>
            </a:prstGeom>
            <a:noFill/>
          </p:spPr>
          <p:txBody>
            <a:bodyPr wrap="square" rtlCol="0">
              <a:spAutoFit/>
            </a:bodyPr>
            <a:lstStyle/>
            <a:p>
              <a:r>
                <a:rPr lang="en-US" sz="2000" dirty="0"/>
                <a:t>Minimum observation</a:t>
              </a:r>
            </a:p>
          </p:txBody>
        </p:sp>
        <p:sp>
          <p:nvSpPr>
            <p:cNvPr id="48" name="TextBox 47"/>
            <p:cNvSpPr txBox="1"/>
            <p:nvPr/>
          </p:nvSpPr>
          <p:spPr>
            <a:xfrm>
              <a:off x="4957759" y="2750789"/>
              <a:ext cx="1924050" cy="400110"/>
            </a:xfrm>
            <a:prstGeom prst="rect">
              <a:avLst/>
            </a:prstGeom>
            <a:noFill/>
          </p:spPr>
          <p:txBody>
            <a:bodyPr wrap="square" rtlCol="0">
              <a:spAutoFit/>
            </a:bodyPr>
            <a:lstStyle/>
            <a:p>
              <a:r>
                <a:rPr lang="en-US" sz="2000" dirty="0"/>
                <a:t>75</a:t>
              </a:r>
              <a:r>
                <a:rPr lang="en-US" sz="2000" baseline="30000" dirty="0"/>
                <a:t>th</a:t>
              </a:r>
              <a:r>
                <a:rPr lang="en-US" sz="2000" dirty="0"/>
                <a:t> percentile</a:t>
              </a:r>
            </a:p>
          </p:txBody>
        </p:sp>
        <p:sp>
          <p:nvSpPr>
            <p:cNvPr id="49" name="TextBox 48"/>
            <p:cNvSpPr txBox="1"/>
            <p:nvPr/>
          </p:nvSpPr>
          <p:spPr>
            <a:xfrm>
              <a:off x="4929186" y="4752945"/>
              <a:ext cx="2233614" cy="400110"/>
            </a:xfrm>
            <a:prstGeom prst="rect">
              <a:avLst/>
            </a:prstGeom>
            <a:noFill/>
          </p:spPr>
          <p:txBody>
            <a:bodyPr wrap="square" rtlCol="0">
              <a:spAutoFit/>
            </a:bodyPr>
            <a:lstStyle/>
            <a:p>
              <a:r>
                <a:rPr lang="en-US" sz="2000" dirty="0"/>
                <a:t>25</a:t>
              </a:r>
              <a:r>
                <a:rPr lang="en-US" sz="2000" baseline="30000" dirty="0"/>
                <a:t>th</a:t>
              </a:r>
              <a:r>
                <a:rPr lang="en-US" sz="2000" dirty="0"/>
                <a:t> percentile</a:t>
              </a:r>
            </a:p>
          </p:txBody>
        </p:sp>
        <p:sp>
          <p:nvSpPr>
            <p:cNvPr id="50" name="TextBox 49"/>
            <p:cNvSpPr txBox="1"/>
            <p:nvPr/>
          </p:nvSpPr>
          <p:spPr>
            <a:xfrm>
              <a:off x="4957759" y="3805207"/>
              <a:ext cx="1352551" cy="400110"/>
            </a:xfrm>
            <a:prstGeom prst="rect">
              <a:avLst/>
            </a:prstGeom>
            <a:noFill/>
          </p:spPr>
          <p:txBody>
            <a:bodyPr wrap="square" rtlCol="0">
              <a:spAutoFit/>
            </a:bodyPr>
            <a:lstStyle/>
            <a:p>
              <a:r>
                <a:rPr lang="en-US" sz="2000" dirty="0"/>
                <a:t>Median</a:t>
              </a:r>
            </a:p>
          </p:txBody>
        </p:sp>
        <p:cxnSp>
          <p:nvCxnSpPr>
            <p:cNvPr id="54" name="Straight Arrow Connector 53"/>
            <p:cNvCxnSpPr/>
            <p:nvPr/>
          </p:nvCxnSpPr>
          <p:spPr>
            <a:xfrm flipH="1">
              <a:off x="4419589" y="2288321"/>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286238" y="2964358"/>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286238" y="3979544"/>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286238" y="4954041"/>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367200" y="5691094"/>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029" name="Straight Connector 1028"/>
          <p:cNvCxnSpPr/>
          <p:nvPr/>
        </p:nvCxnSpPr>
        <p:spPr>
          <a:xfrm>
            <a:off x="1514475" y="1676400"/>
            <a:ext cx="1428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23875" y="1263134"/>
            <a:ext cx="3708790" cy="5025985"/>
            <a:chOff x="523875" y="1263134"/>
            <a:chExt cx="3708790" cy="5025985"/>
          </a:xfrm>
        </p:grpSpPr>
        <p:sp>
          <p:nvSpPr>
            <p:cNvPr id="2" name="Rectangle 1"/>
            <p:cNvSpPr/>
            <p:nvPr/>
          </p:nvSpPr>
          <p:spPr>
            <a:xfrm>
              <a:off x="3519481" y="2950844"/>
              <a:ext cx="609600" cy="2057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2" idx="1"/>
              <a:endCxn id="2" idx="3"/>
            </p:cNvCxnSpPr>
            <p:nvPr/>
          </p:nvCxnSpPr>
          <p:spPr>
            <a:xfrm>
              <a:off x="3519481" y="3979544"/>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24281" y="4953000"/>
              <a:ext cx="0" cy="700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2" idx="0"/>
            </p:cNvCxnSpPr>
            <p:nvPr/>
          </p:nvCxnSpPr>
          <p:spPr>
            <a:xfrm>
              <a:off x="3824281" y="2288321"/>
              <a:ext cx="0" cy="6625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415897" y="2265756"/>
              <a:ext cx="8167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467694" y="5691094"/>
              <a:ext cx="7131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76402" y="1676400"/>
              <a:ext cx="38099" cy="44958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875" y="1263134"/>
              <a:ext cx="990600" cy="369332"/>
            </a:xfrm>
            <a:prstGeom prst="rect">
              <a:avLst/>
            </a:prstGeom>
            <a:noFill/>
          </p:spPr>
          <p:txBody>
            <a:bodyPr wrap="square" rtlCol="0">
              <a:spAutoFit/>
            </a:bodyPr>
            <a:lstStyle/>
            <a:p>
              <a:r>
                <a:rPr lang="en-US" dirty="0"/>
                <a:t>Scale</a:t>
              </a:r>
            </a:p>
          </p:txBody>
        </p:sp>
        <p:sp>
          <p:nvSpPr>
            <p:cNvPr id="30" name="TextBox 29"/>
            <p:cNvSpPr txBox="1"/>
            <p:nvPr/>
          </p:nvSpPr>
          <p:spPr>
            <a:xfrm>
              <a:off x="981075" y="1609725"/>
              <a:ext cx="609599" cy="369332"/>
            </a:xfrm>
            <a:prstGeom prst="rect">
              <a:avLst/>
            </a:prstGeom>
            <a:noFill/>
          </p:spPr>
          <p:txBody>
            <a:bodyPr wrap="square" rtlCol="0">
              <a:spAutoFit/>
            </a:bodyPr>
            <a:lstStyle/>
            <a:p>
              <a:r>
                <a:rPr lang="en-US" dirty="0"/>
                <a:t>100</a:t>
              </a:r>
            </a:p>
          </p:txBody>
        </p:sp>
        <p:sp>
          <p:nvSpPr>
            <p:cNvPr id="44" name="TextBox 43"/>
            <p:cNvSpPr txBox="1"/>
            <p:nvPr/>
          </p:nvSpPr>
          <p:spPr>
            <a:xfrm>
              <a:off x="1185862" y="5919787"/>
              <a:ext cx="333374" cy="369332"/>
            </a:xfrm>
            <a:prstGeom prst="rect">
              <a:avLst/>
            </a:prstGeom>
            <a:noFill/>
          </p:spPr>
          <p:txBody>
            <a:bodyPr wrap="square" rtlCol="0">
              <a:spAutoFit/>
            </a:bodyPr>
            <a:lstStyle/>
            <a:p>
              <a:r>
                <a:rPr lang="en-US" dirty="0"/>
                <a:t>0</a:t>
              </a:r>
            </a:p>
          </p:txBody>
        </p:sp>
        <p:cxnSp>
          <p:nvCxnSpPr>
            <p:cNvPr id="1031" name="Straight Connector 1030"/>
            <p:cNvCxnSpPr/>
            <p:nvPr/>
          </p:nvCxnSpPr>
          <p:spPr>
            <a:xfrm>
              <a:off x="1585912" y="6172200"/>
              <a:ext cx="1285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a:off x="2286000" y="2964358"/>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a:off x="2281237" y="4975173"/>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2" name="TextBox 1041"/>
            <p:cNvSpPr txBox="1"/>
            <p:nvPr/>
          </p:nvSpPr>
          <p:spPr>
            <a:xfrm>
              <a:off x="1905000" y="3601134"/>
              <a:ext cx="1524000" cy="707886"/>
            </a:xfrm>
            <a:prstGeom prst="rect">
              <a:avLst/>
            </a:prstGeom>
            <a:noFill/>
          </p:spPr>
          <p:txBody>
            <a:bodyPr wrap="square" rtlCol="0">
              <a:spAutoFit/>
            </a:bodyPr>
            <a:lstStyle/>
            <a:p>
              <a:r>
                <a:rPr lang="en-US" sz="2000" dirty="0"/>
                <a:t>Interquartile    Range</a:t>
              </a:r>
            </a:p>
          </p:txBody>
        </p:sp>
        <p:cxnSp>
          <p:nvCxnSpPr>
            <p:cNvPr id="1044" name="Straight Arrow Connector 1043"/>
            <p:cNvCxnSpPr/>
            <p:nvPr/>
          </p:nvCxnSpPr>
          <p:spPr>
            <a:xfrm flipV="1">
              <a:off x="2590800" y="2964358"/>
              <a:ext cx="0" cy="636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7" name="Straight Arrow Connector 1046"/>
            <p:cNvCxnSpPr/>
            <p:nvPr/>
          </p:nvCxnSpPr>
          <p:spPr>
            <a:xfrm>
              <a:off x="2590800" y="4309020"/>
              <a:ext cx="0" cy="645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824280" y="5910261"/>
              <a:ext cx="152396" cy="1066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8" name="Group 7"/>
          <p:cNvGrpSpPr/>
          <p:nvPr/>
        </p:nvGrpSpPr>
        <p:grpSpPr>
          <a:xfrm>
            <a:off x="8091487" y="2265756"/>
            <a:ext cx="626268" cy="3387270"/>
            <a:chOff x="8091487" y="2265756"/>
            <a:chExt cx="626268" cy="3387270"/>
          </a:xfrm>
        </p:grpSpPr>
        <p:sp>
          <p:nvSpPr>
            <p:cNvPr id="68" name="Rectangle 67"/>
            <p:cNvSpPr/>
            <p:nvPr/>
          </p:nvSpPr>
          <p:spPr>
            <a:xfrm>
              <a:off x="8091487" y="3924300"/>
              <a:ext cx="595313" cy="10839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p:cNvCxnSpPr/>
            <p:nvPr/>
          </p:nvCxnSpPr>
          <p:spPr>
            <a:xfrm>
              <a:off x="8122442" y="4654389"/>
              <a:ext cx="595313"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214119" y="4108965"/>
              <a:ext cx="411958" cy="400110"/>
            </a:xfrm>
            <a:prstGeom prst="rect">
              <a:avLst/>
            </a:prstGeom>
            <a:noFill/>
          </p:spPr>
          <p:txBody>
            <a:bodyPr wrap="square" rtlCol="0">
              <a:spAutoFit/>
            </a:bodyPr>
            <a:lstStyle/>
            <a:p>
              <a:r>
                <a:rPr lang="en-US" sz="2000" dirty="0"/>
                <a:t>+</a:t>
              </a:r>
            </a:p>
          </p:txBody>
        </p:sp>
        <p:cxnSp>
          <p:nvCxnSpPr>
            <p:cNvPr id="77" name="Straight Connector 76"/>
            <p:cNvCxnSpPr>
              <a:endCxn id="68" idx="0"/>
            </p:cNvCxnSpPr>
            <p:nvPr/>
          </p:nvCxnSpPr>
          <p:spPr>
            <a:xfrm>
              <a:off x="8389143" y="2265756"/>
              <a:ext cx="1" cy="1658544"/>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a:stCxn id="68" idx="2"/>
            </p:cNvCxnSpPr>
            <p:nvPr/>
          </p:nvCxnSpPr>
          <p:spPr>
            <a:xfrm flipH="1">
              <a:off x="8389143" y="5008244"/>
              <a:ext cx="1" cy="64478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8183164" y="2265756"/>
              <a:ext cx="411958" cy="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a:off x="8183164" y="5653026"/>
              <a:ext cx="411958"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532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 Example</a:t>
            </a:r>
          </a:p>
        </p:txBody>
      </p:sp>
      <p:sp>
        <p:nvSpPr>
          <p:cNvPr id="3" name="Slide Number Placeholder 2"/>
          <p:cNvSpPr>
            <a:spLocks noGrp="1"/>
          </p:cNvSpPr>
          <p:nvPr>
            <p:ph type="sldNum" sz="quarter" idx="10"/>
          </p:nvPr>
        </p:nvSpPr>
        <p:spPr/>
        <p:txBody>
          <a:bodyPr/>
          <a:lstStyle/>
          <a:p>
            <a:fld id="{B2897048-00E0-47FB-B07B-F36BBE8AF579}" type="slidenum">
              <a:rPr lang="en-US" smtClean="0"/>
              <a:pPr/>
              <a:t>24</a:t>
            </a:fld>
            <a:endParaRPr lang="en-US" dirty="0"/>
          </a:p>
        </p:txBody>
      </p:sp>
      <p:pic>
        <p:nvPicPr>
          <p:cNvPr id="4" name="Content Placeholder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04800" y="1295400"/>
            <a:ext cx="7794595" cy="5060272"/>
          </a:xfrm>
          <a:prstGeom prst="rect">
            <a:avLst/>
          </a:prstGeom>
        </p:spPr>
      </p:pic>
    </p:spTree>
    <p:extLst>
      <p:ext uri="{BB962C8B-B14F-4D97-AF65-F5344CB8AC3E}">
        <p14:creationId xmlns:p14="http://schemas.microsoft.com/office/powerpoint/2010/main" val="3314734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Child Outcomes SS1 by Year</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pic>
        <p:nvPicPr>
          <p:cNvPr id="6" name="Picture 5">
            <a:extLst>
              <a:ext uri="{FF2B5EF4-FFF2-40B4-BE49-F238E27FC236}">
                <a16:creationId xmlns:a16="http://schemas.microsoft.com/office/drawing/2014/main" id="{EAEFD468-287D-496F-9DDB-6EF52C6273BB}"/>
              </a:ext>
            </a:extLst>
          </p:cNvPr>
          <p:cNvPicPr/>
          <p:nvPr/>
        </p:nvPicPr>
        <p:blipFill>
          <a:blip r:embed="rId3"/>
          <a:stretch>
            <a:fillRect/>
          </a:stretch>
        </p:blipFill>
        <p:spPr>
          <a:xfrm>
            <a:off x="914400" y="1524000"/>
            <a:ext cx="7010400" cy="4724400"/>
          </a:xfrm>
          <a:prstGeom prst="rect">
            <a:avLst/>
          </a:prstGeom>
        </p:spPr>
      </p:pic>
    </p:spTree>
    <p:extLst>
      <p:ext uri="{BB962C8B-B14F-4D97-AF65-F5344CB8AC3E}">
        <p14:creationId xmlns:p14="http://schemas.microsoft.com/office/powerpoint/2010/main" val="16526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SD in Eligibility Criteria</a:t>
            </a:r>
          </a:p>
        </p:txBody>
      </p:sp>
      <p:sp>
        <p:nvSpPr>
          <p:cNvPr id="3" name="Slide Number Placeholder 2"/>
          <p:cNvSpPr>
            <a:spLocks noGrp="1"/>
          </p:cNvSpPr>
          <p:nvPr>
            <p:ph type="sldNum" sz="quarter" idx="10"/>
          </p:nvPr>
        </p:nvSpPr>
        <p:spPr/>
        <p:txBody>
          <a:bodyPr/>
          <a:lstStyle/>
          <a:p>
            <a:fld id="{B2897048-00E0-47FB-B07B-F36BBE8AF579}" type="slidenum">
              <a:rPr lang="en-US" smtClean="0"/>
              <a:pPr/>
              <a:t>26</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91" y="1600200"/>
            <a:ext cx="876300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34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581" y="1133901"/>
            <a:ext cx="8229600" cy="4038600"/>
          </a:xfrm>
        </p:spPr>
        <p:txBody>
          <a:bodyPr/>
          <a:lstStyle/>
          <a:p>
            <a:r>
              <a:rPr lang="en-US" dirty="0"/>
              <a:t>Used to make inferences on the data you have</a:t>
            </a:r>
          </a:p>
          <a:p>
            <a:r>
              <a:rPr lang="en-US" dirty="0"/>
              <a:t>Many different types of statistical tests depending on what you are trying to accomplish</a:t>
            </a:r>
          </a:p>
          <a:p>
            <a:r>
              <a:rPr lang="en-US" dirty="0"/>
              <a:t>In general, you compute a test statistic and identify the degree to which it is meaningful due to chance</a:t>
            </a:r>
          </a:p>
        </p:txBody>
      </p:sp>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pic>
        <p:nvPicPr>
          <p:cNvPr id="1026" name="Picture 2" descr="http://www.frontiersin.org/files/Articles/173390/fnins-09-00498-HTML/image_m/fnins-09-00498-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3735759"/>
            <a:ext cx="4133850" cy="229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8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must first figure out what you are testing</a:t>
            </a:r>
          </a:p>
          <a:p>
            <a:r>
              <a:rPr lang="en-US" dirty="0"/>
              <a:t>Example: Testing Percentage vs. Testing Averages</a:t>
            </a:r>
          </a:p>
        </p:txBody>
      </p:sp>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Tree>
    <p:extLst>
      <p:ext uri="{BB962C8B-B14F-4D97-AF65-F5344CB8AC3E}">
        <p14:creationId xmlns:p14="http://schemas.microsoft.com/office/powerpoint/2010/main" val="2947935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Testing Percentage</a:t>
            </a:r>
          </a:p>
        </p:txBody>
      </p:sp>
      <p:sp>
        <p:nvSpPr>
          <p:cNvPr id="2" name="Content Placeholder 1"/>
          <p:cNvSpPr>
            <a:spLocks noGrp="1"/>
          </p:cNvSpPr>
          <p:nvPr>
            <p:ph idx="1"/>
          </p:nvPr>
        </p:nvSpPr>
        <p:spPr/>
        <p:txBody>
          <a:bodyPr/>
          <a:lstStyle/>
          <a:p>
            <a:r>
              <a:rPr lang="en-US" dirty="0"/>
              <a:t>Example: Did significantly more teachers achieve 80% on the fidelity measure in the coaching group compared to the group without coaching?</a:t>
            </a:r>
          </a:p>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6" name="Picture 5" descr="Hablemos de liderazgo: HABILIDADES FUNDAMENTALES PARA U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491452"/>
            <a:ext cx="4205288" cy="2130679"/>
          </a:xfrm>
          <a:prstGeom prst="rect">
            <a:avLst/>
          </a:prstGeom>
        </p:spPr>
      </p:pic>
    </p:spTree>
    <p:extLst>
      <p:ext uri="{BB962C8B-B14F-4D97-AF65-F5344CB8AC3E}">
        <p14:creationId xmlns:p14="http://schemas.microsoft.com/office/powerpoint/2010/main" val="326893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a:t>Introduction</a:t>
            </a:r>
          </a:p>
        </p:txBody>
      </p:sp>
      <p:sp>
        <p:nvSpPr>
          <p:cNvPr id="2" name="Content Placeholder 1"/>
          <p:cNvSpPr>
            <a:spLocks noGrp="1"/>
          </p:cNvSpPr>
          <p:nvPr>
            <p:ph idx="1"/>
          </p:nvPr>
        </p:nvSpPr>
        <p:spPr/>
        <p:txBody>
          <a:bodyPr/>
          <a:lstStyle/>
          <a:p>
            <a:pPr marL="0" lvl="0" indent="0">
              <a:buNone/>
            </a:pPr>
            <a:r>
              <a:rPr lang="en-US" dirty="0"/>
              <a:t>What are statistics?</a:t>
            </a:r>
          </a:p>
          <a:p>
            <a:pPr marL="0" lvl="0" indent="0">
              <a:buNone/>
            </a:pPr>
            <a:r>
              <a:rPr lang="en-US" dirty="0"/>
              <a:t>“the science of assembling, classifying, tabulating, and analyzing such facts for data” – </a:t>
            </a:r>
            <a:r>
              <a:rPr lang="en-US" i="1" dirty="0"/>
              <a:t>Webster’s</a:t>
            </a:r>
            <a:r>
              <a:rPr lang="en-US" dirty="0"/>
              <a:t> </a:t>
            </a:r>
            <a:r>
              <a:rPr lang="en-US" i="1" dirty="0"/>
              <a:t>New World Dictionary</a:t>
            </a:r>
            <a:endParaRPr lang="en-US" dirty="0"/>
          </a:p>
          <a:p>
            <a:pPr lvl="1"/>
            <a:r>
              <a:rPr lang="en-US" dirty="0"/>
              <a:t>Statistics are a tool for solving problems</a:t>
            </a:r>
          </a:p>
          <a:p>
            <a:pPr lvl="1"/>
            <a:r>
              <a:rPr lang="en-US" dirty="0"/>
              <a:t>Usually begins with a question or hypothesis</a:t>
            </a:r>
          </a:p>
          <a:p>
            <a:pPr lvl="1"/>
            <a:r>
              <a:rPr lang="en-US" dirty="0"/>
              <a:t>Statistical analysis helps to determine if meaningful </a:t>
            </a:r>
            <a:r>
              <a:rPr lang="en-US" i="1" dirty="0"/>
              <a:t>substantive</a:t>
            </a:r>
            <a:r>
              <a:rPr lang="en-US" dirty="0"/>
              <a:t> relationships exist between and among variables</a:t>
            </a:r>
          </a:p>
          <a:p>
            <a:pPr marL="0" indent="0">
              <a:buNone/>
            </a:pPr>
            <a:endParaRPr lang="en-US" dirty="0"/>
          </a:p>
        </p:txBody>
      </p:sp>
    </p:spTree>
    <p:extLst>
      <p:ext uri="{BB962C8B-B14F-4D97-AF65-F5344CB8AC3E}">
        <p14:creationId xmlns:p14="http://schemas.microsoft.com/office/powerpoint/2010/main" val="2035676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Testing Percentage – Raw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52363418"/>
              </p:ext>
            </p:extLst>
          </p:nvPr>
        </p:nvGraphicFramePr>
        <p:xfrm>
          <a:off x="990600" y="1209040"/>
          <a:ext cx="6858000" cy="48209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22920430"/>
                    </a:ext>
                  </a:extLst>
                </a:gridCol>
                <a:gridCol w="2286000">
                  <a:extLst>
                    <a:ext uri="{9D8B030D-6E8A-4147-A177-3AD203B41FA5}">
                      <a16:colId xmlns:a16="http://schemas.microsoft.com/office/drawing/2014/main" val="276805977"/>
                    </a:ext>
                  </a:extLst>
                </a:gridCol>
                <a:gridCol w="2286000">
                  <a:extLst>
                    <a:ext uri="{9D8B030D-6E8A-4147-A177-3AD203B41FA5}">
                      <a16:colId xmlns:a16="http://schemas.microsoft.com/office/drawing/2014/main" val="2357090365"/>
                    </a:ext>
                  </a:extLst>
                </a:gridCol>
              </a:tblGrid>
              <a:tr h="370840">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Teacher ID</a:t>
                      </a:r>
                    </a:p>
                  </a:txBody>
                  <a:tcPr marL="4763" marR="4763" marT="4763" marB="0" anchor="b"/>
                </a:tc>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Coaching?</a:t>
                      </a:r>
                    </a:p>
                  </a:txBody>
                  <a:tcPr marL="4763" marR="4763" marT="4763" marB="0" anchor="b"/>
                </a:tc>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≥80%</a:t>
                      </a:r>
                      <a:r>
                        <a:rPr lang="en-US" sz="2400" b="0" i="0" u="none" strike="noStrike" cap="none" spc="0" baseline="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 </a:t>
                      </a:r>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Fidelity?</a:t>
                      </a:r>
                    </a:p>
                  </a:txBody>
                  <a:tcPr marL="4763" marR="4763" marT="4763" marB="0" anchor="b"/>
                </a:tc>
                <a:extLst>
                  <a:ext uri="{0D108BD9-81ED-4DB2-BD59-A6C34878D82A}">
                    <a16:rowId xmlns:a16="http://schemas.microsoft.com/office/drawing/2014/main" val="43663064"/>
                  </a:ext>
                </a:extLst>
              </a:tr>
              <a:tr h="370840">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1</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1893242750"/>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2</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4192746178"/>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3</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2797194581"/>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4</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3839619873"/>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5</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2024911253"/>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6</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1261856511"/>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7</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3040912367"/>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8</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1642003210"/>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9</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2383328886"/>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10</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3534210012"/>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11</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3141894447"/>
                  </a:ext>
                </a:extLst>
              </a:tr>
              <a:tr h="370840">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12</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826897137"/>
                  </a:ext>
                </a:extLst>
              </a:tr>
            </a:tbl>
          </a:graphicData>
        </a:graphic>
      </p:graphicFrame>
    </p:spTree>
    <p:extLst>
      <p:ext uri="{BB962C8B-B14F-4D97-AF65-F5344CB8AC3E}">
        <p14:creationId xmlns:p14="http://schemas.microsoft.com/office/powerpoint/2010/main" val="387050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Testing Percentage - Summarize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023765763"/>
              </p:ext>
            </p:extLst>
          </p:nvPr>
        </p:nvGraphicFramePr>
        <p:xfrm>
          <a:off x="609600" y="1439069"/>
          <a:ext cx="7848600" cy="4123530"/>
        </p:xfrm>
        <a:graphic>
          <a:graphicData uri="http://schemas.openxmlformats.org/drawingml/2006/table">
            <a:tbl>
              <a:tblPr>
                <a:tableStyleId>{3C2FFA5D-87B4-456A-9821-1D502468CF0F}</a:tableStyleId>
              </a:tblPr>
              <a:tblGrid>
                <a:gridCol w="2455012">
                  <a:extLst>
                    <a:ext uri="{9D8B030D-6E8A-4147-A177-3AD203B41FA5}">
                      <a16:colId xmlns:a16="http://schemas.microsoft.com/office/drawing/2014/main" val="2565492559"/>
                    </a:ext>
                  </a:extLst>
                </a:gridCol>
                <a:gridCol w="2752590">
                  <a:extLst>
                    <a:ext uri="{9D8B030D-6E8A-4147-A177-3AD203B41FA5}">
                      <a16:colId xmlns:a16="http://schemas.microsoft.com/office/drawing/2014/main" val="1059514371"/>
                    </a:ext>
                  </a:extLst>
                </a:gridCol>
                <a:gridCol w="2640998">
                  <a:extLst>
                    <a:ext uri="{9D8B030D-6E8A-4147-A177-3AD203B41FA5}">
                      <a16:colId xmlns:a16="http://schemas.microsoft.com/office/drawing/2014/main" val="2455347828"/>
                    </a:ext>
                  </a:extLst>
                </a:gridCol>
              </a:tblGrid>
              <a:tr h="1374510">
                <a:tc>
                  <a:txBody>
                    <a:bodyPr/>
                    <a:lstStyle/>
                    <a:p>
                      <a:pPr algn="l" fontAlgn="b"/>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80% or Greater</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a:effectLst/>
                        </a:rPr>
                        <a:t>&lt;80%</a:t>
                      </a:r>
                      <a:endParaRPr lang="en-US" sz="4000" b="0"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238303990"/>
                  </a:ext>
                </a:extLst>
              </a:tr>
              <a:tr h="1374510">
                <a:tc>
                  <a:txBody>
                    <a:bodyPr/>
                    <a:lstStyle/>
                    <a:p>
                      <a:pPr algn="l" fontAlgn="b"/>
                      <a:r>
                        <a:rPr lang="en-US" sz="4000" u="none" strike="noStrike">
                          <a:effectLst/>
                        </a:rPr>
                        <a:t>Coaching</a:t>
                      </a:r>
                      <a:endParaRPr lang="en-US" sz="40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5</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1</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222346336"/>
                  </a:ext>
                </a:extLst>
              </a:tr>
              <a:tr h="1374510">
                <a:tc>
                  <a:txBody>
                    <a:bodyPr/>
                    <a:lstStyle/>
                    <a:p>
                      <a:pPr algn="l" fontAlgn="b"/>
                      <a:r>
                        <a:rPr lang="en-US" sz="4000" u="none" strike="noStrike" dirty="0">
                          <a:effectLst/>
                        </a:rPr>
                        <a:t>No Coaching</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2</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4</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067958267"/>
                  </a:ext>
                </a:extLst>
              </a:tr>
            </a:tbl>
          </a:graphicData>
        </a:graphic>
      </p:graphicFrame>
    </p:spTree>
    <p:extLst>
      <p:ext uri="{BB962C8B-B14F-4D97-AF65-F5344CB8AC3E}">
        <p14:creationId xmlns:p14="http://schemas.microsoft.com/office/powerpoint/2010/main" val="215251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Testing Percentage – Chi-Square</a:t>
            </a:r>
          </a:p>
        </p:txBody>
      </p:sp>
      <p:sp>
        <p:nvSpPr>
          <p:cNvPr id="6" name="Content Placeholder 5"/>
          <p:cNvSpPr>
            <a:spLocks noGrp="1"/>
          </p:cNvSpPr>
          <p:nvPr>
            <p:ph idx="1"/>
          </p:nvPr>
        </p:nvSpPr>
        <p:spPr/>
        <p:txBody>
          <a:bodyPr/>
          <a:lstStyle/>
          <a:p>
            <a:r>
              <a:rPr lang="en-US" dirty="0"/>
              <a:t>You would then run the appropriate statistical test for a 2x2 table -  </a:t>
            </a:r>
            <a:r>
              <a:rPr lang="en-US" i="1" dirty="0"/>
              <a:t>Chi-Square Test</a:t>
            </a:r>
          </a:p>
          <a:p>
            <a:r>
              <a:rPr lang="en-US" dirty="0"/>
              <a:t>In this example, the result is NOT significant at the 0.05 level (p = 0.079)</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Tree>
    <p:extLst>
      <p:ext uri="{BB962C8B-B14F-4D97-AF65-F5344CB8AC3E}">
        <p14:creationId xmlns:p14="http://schemas.microsoft.com/office/powerpoint/2010/main" val="2163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Averages</a:t>
            </a:r>
          </a:p>
        </p:txBody>
      </p:sp>
      <p:sp>
        <p:nvSpPr>
          <p:cNvPr id="3" name="Content Placeholder 2"/>
          <p:cNvSpPr>
            <a:spLocks noGrp="1"/>
          </p:cNvSpPr>
          <p:nvPr>
            <p:ph idx="1"/>
          </p:nvPr>
        </p:nvSpPr>
        <p:spPr/>
        <p:txBody>
          <a:bodyPr/>
          <a:lstStyle/>
          <a:p>
            <a:r>
              <a:rPr lang="en-US" dirty="0"/>
              <a:t>Example: Was the mean score higher on the fidelity measure in the coaching group compared to the group without coaching?</a:t>
            </a:r>
          </a:p>
          <a:p>
            <a:pPr marL="0" indent="0">
              <a:buNone/>
            </a:pP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pic>
        <p:nvPicPr>
          <p:cNvPr id="5" name="Picture 4" descr="301 Moved Permanent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124200"/>
            <a:ext cx="1924050" cy="2565400"/>
          </a:xfrm>
          <a:prstGeom prst="rect">
            <a:avLst/>
          </a:prstGeom>
        </p:spPr>
      </p:pic>
    </p:spTree>
    <p:extLst>
      <p:ext uri="{BB962C8B-B14F-4D97-AF65-F5344CB8AC3E}">
        <p14:creationId xmlns:p14="http://schemas.microsoft.com/office/powerpoint/2010/main" val="556560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Testing Averages – Raw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32863410"/>
              </p:ext>
            </p:extLst>
          </p:nvPr>
        </p:nvGraphicFramePr>
        <p:xfrm>
          <a:off x="990600" y="1209040"/>
          <a:ext cx="6858000" cy="48209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22920430"/>
                    </a:ext>
                  </a:extLst>
                </a:gridCol>
                <a:gridCol w="2286000">
                  <a:extLst>
                    <a:ext uri="{9D8B030D-6E8A-4147-A177-3AD203B41FA5}">
                      <a16:colId xmlns:a16="http://schemas.microsoft.com/office/drawing/2014/main" val="276805977"/>
                    </a:ext>
                  </a:extLst>
                </a:gridCol>
                <a:gridCol w="2286000">
                  <a:extLst>
                    <a:ext uri="{9D8B030D-6E8A-4147-A177-3AD203B41FA5}">
                      <a16:colId xmlns:a16="http://schemas.microsoft.com/office/drawing/2014/main" val="2357090365"/>
                    </a:ext>
                  </a:extLst>
                </a:gridCol>
              </a:tblGrid>
              <a:tr h="370840">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Teacher ID</a:t>
                      </a:r>
                    </a:p>
                  </a:txBody>
                  <a:tcPr marL="4763" marR="4763" marT="4763" marB="0" anchor="b"/>
                </a:tc>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Coaching?</a:t>
                      </a:r>
                    </a:p>
                  </a:txBody>
                  <a:tcPr marL="4763" marR="4763" marT="4763" marB="0" anchor="b"/>
                </a:tc>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Fidelity Score</a:t>
                      </a:r>
                    </a:p>
                  </a:txBody>
                  <a:tcPr marL="4763" marR="4763" marT="4763" marB="0" anchor="b"/>
                </a:tc>
                <a:extLst>
                  <a:ext uri="{0D108BD9-81ED-4DB2-BD59-A6C34878D82A}">
                    <a16:rowId xmlns:a16="http://schemas.microsoft.com/office/drawing/2014/main" val="43663064"/>
                  </a:ext>
                </a:extLst>
              </a:tr>
              <a:tr h="370840">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1</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82</a:t>
                      </a:r>
                    </a:p>
                  </a:txBody>
                  <a:tcPr marL="4763" marR="4763" marT="4763" marB="0" anchor="b"/>
                </a:tc>
                <a:extLst>
                  <a:ext uri="{0D108BD9-81ED-4DB2-BD59-A6C34878D82A}">
                    <a16:rowId xmlns:a16="http://schemas.microsoft.com/office/drawing/2014/main" val="1893242750"/>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2</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67</a:t>
                      </a:r>
                    </a:p>
                  </a:txBody>
                  <a:tcPr marL="4763" marR="4763" marT="4763" marB="0" anchor="b"/>
                </a:tc>
                <a:extLst>
                  <a:ext uri="{0D108BD9-81ED-4DB2-BD59-A6C34878D82A}">
                    <a16:rowId xmlns:a16="http://schemas.microsoft.com/office/drawing/2014/main" val="4192746178"/>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3</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91</a:t>
                      </a:r>
                    </a:p>
                  </a:txBody>
                  <a:tcPr marL="4763" marR="4763" marT="4763" marB="0" anchor="b"/>
                </a:tc>
                <a:extLst>
                  <a:ext uri="{0D108BD9-81ED-4DB2-BD59-A6C34878D82A}">
                    <a16:rowId xmlns:a16="http://schemas.microsoft.com/office/drawing/2014/main" val="2797194581"/>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4</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74</a:t>
                      </a:r>
                    </a:p>
                  </a:txBody>
                  <a:tcPr marL="4763" marR="4763" marT="4763" marB="0" anchor="b"/>
                </a:tc>
                <a:extLst>
                  <a:ext uri="{0D108BD9-81ED-4DB2-BD59-A6C34878D82A}">
                    <a16:rowId xmlns:a16="http://schemas.microsoft.com/office/drawing/2014/main" val="3839619873"/>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5</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88</a:t>
                      </a:r>
                    </a:p>
                  </a:txBody>
                  <a:tcPr marL="4763" marR="4763" marT="4763" marB="0" anchor="b"/>
                </a:tc>
                <a:extLst>
                  <a:ext uri="{0D108BD9-81ED-4DB2-BD59-A6C34878D82A}">
                    <a16:rowId xmlns:a16="http://schemas.microsoft.com/office/drawing/2014/main" val="2024911253"/>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6</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81</a:t>
                      </a:r>
                    </a:p>
                  </a:txBody>
                  <a:tcPr marL="4763" marR="4763" marT="4763" marB="0" anchor="b"/>
                </a:tc>
                <a:extLst>
                  <a:ext uri="{0D108BD9-81ED-4DB2-BD59-A6C34878D82A}">
                    <a16:rowId xmlns:a16="http://schemas.microsoft.com/office/drawing/2014/main" val="1261856511"/>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7</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42</a:t>
                      </a:r>
                    </a:p>
                  </a:txBody>
                  <a:tcPr marL="4763" marR="4763" marT="4763" marB="0" anchor="b"/>
                </a:tc>
                <a:extLst>
                  <a:ext uri="{0D108BD9-81ED-4DB2-BD59-A6C34878D82A}">
                    <a16:rowId xmlns:a16="http://schemas.microsoft.com/office/drawing/2014/main" val="3040912367"/>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8</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92</a:t>
                      </a:r>
                    </a:p>
                  </a:txBody>
                  <a:tcPr marL="4763" marR="4763" marT="4763" marB="0" anchor="b"/>
                </a:tc>
                <a:extLst>
                  <a:ext uri="{0D108BD9-81ED-4DB2-BD59-A6C34878D82A}">
                    <a16:rowId xmlns:a16="http://schemas.microsoft.com/office/drawing/2014/main" val="1642003210"/>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9</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84</a:t>
                      </a:r>
                    </a:p>
                  </a:txBody>
                  <a:tcPr marL="4763" marR="4763" marT="4763" marB="0" anchor="b"/>
                </a:tc>
                <a:extLst>
                  <a:ext uri="{0D108BD9-81ED-4DB2-BD59-A6C34878D82A}">
                    <a16:rowId xmlns:a16="http://schemas.microsoft.com/office/drawing/2014/main" val="2383328886"/>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10</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77</a:t>
                      </a:r>
                    </a:p>
                  </a:txBody>
                  <a:tcPr marL="4763" marR="4763" marT="4763" marB="0" anchor="b"/>
                </a:tc>
                <a:extLst>
                  <a:ext uri="{0D108BD9-81ED-4DB2-BD59-A6C34878D82A}">
                    <a16:rowId xmlns:a16="http://schemas.microsoft.com/office/drawing/2014/main" val="3534210012"/>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11</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80</a:t>
                      </a:r>
                    </a:p>
                  </a:txBody>
                  <a:tcPr marL="4763" marR="4763" marT="4763" marB="0" anchor="b"/>
                </a:tc>
                <a:extLst>
                  <a:ext uri="{0D108BD9-81ED-4DB2-BD59-A6C34878D82A}">
                    <a16:rowId xmlns:a16="http://schemas.microsoft.com/office/drawing/2014/main" val="3141894447"/>
                  </a:ext>
                </a:extLst>
              </a:tr>
              <a:tr h="370840">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12</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57</a:t>
                      </a:r>
                    </a:p>
                  </a:txBody>
                  <a:tcPr marL="4763" marR="4763" marT="4763" marB="0" anchor="b"/>
                </a:tc>
                <a:extLst>
                  <a:ext uri="{0D108BD9-81ED-4DB2-BD59-A6C34878D82A}">
                    <a16:rowId xmlns:a16="http://schemas.microsoft.com/office/drawing/2014/main" val="826897137"/>
                  </a:ext>
                </a:extLst>
              </a:tr>
            </a:tbl>
          </a:graphicData>
        </a:graphic>
      </p:graphicFrame>
    </p:spTree>
    <p:extLst>
      <p:ext uri="{BB962C8B-B14F-4D97-AF65-F5344CB8AC3E}">
        <p14:creationId xmlns:p14="http://schemas.microsoft.com/office/powerpoint/2010/main" val="4121365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Testing Averages - Summarize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71556679"/>
              </p:ext>
            </p:extLst>
          </p:nvPr>
        </p:nvGraphicFramePr>
        <p:xfrm>
          <a:off x="609600" y="1439069"/>
          <a:ext cx="7848600" cy="4123530"/>
        </p:xfrm>
        <a:graphic>
          <a:graphicData uri="http://schemas.openxmlformats.org/drawingml/2006/table">
            <a:tbl>
              <a:tblPr>
                <a:tableStyleId>{3C2FFA5D-87B4-456A-9821-1D502468CF0F}</a:tableStyleId>
              </a:tblPr>
              <a:tblGrid>
                <a:gridCol w="2455012">
                  <a:extLst>
                    <a:ext uri="{9D8B030D-6E8A-4147-A177-3AD203B41FA5}">
                      <a16:colId xmlns:a16="http://schemas.microsoft.com/office/drawing/2014/main" val="2565492559"/>
                    </a:ext>
                  </a:extLst>
                </a:gridCol>
                <a:gridCol w="5393588">
                  <a:extLst>
                    <a:ext uri="{9D8B030D-6E8A-4147-A177-3AD203B41FA5}">
                      <a16:colId xmlns:a16="http://schemas.microsoft.com/office/drawing/2014/main" val="1059514371"/>
                    </a:ext>
                  </a:extLst>
                </a:gridCol>
              </a:tblGrid>
              <a:tr h="1374510">
                <a:tc>
                  <a:txBody>
                    <a:bodyPr/>
                    <a:lstStyle/>
                    <a:p>
                      <a:pPr algn="l" fontAlgn="b"/>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Mean Fidelity Score</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238303990"/>
                  </a:ext>
                </a:extLst>
              </a:tr>
              <a:tr h="1374510">
                <a:tc>
                  <a:txBody>
                    <a:bodyPr/>
                    <a:lstStyle/>
                    <a:p>
                      <a:pPr algn="l" fontAlgn="b"/>
                      <a:r>
                        <a:rPr lang="en-US" sz="4000" u="none" strike="noStrike">
                          <a:effectLst/>
                        </a:rPr>
                        <a:t>Coaching</a:t>
                      </a:r>
                      <a:endParaRPr lang="en-US" sz="40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84</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222346336"/>
                  </a:ext>
                </a:extLst>
              </a:tr>
              <a:tr h="1374510">
                <a:tc>
                  <a:txBody>
                    <a:bodyPr/>
                    <a:lstStyle/>
                    <a:p>
                      <a:pPr algn="l" fontAlgn="b"/>
                      <a:r>
                        <a:rPr lang="en-US" sz="4000" u="none" strike="noStrike" dirty="0">
                          <a:effectLst/>
                        </a:rPr>
                        <a:t>No Coaching</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68.5</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067958267"/>
                  </a:ext>
                </a:extLst>
              </a:tr>
            </a:tbl>
          </a:graphicData>
        </a:graphic>
      </p:graphicFrame>
    </p:spTree>
    <p:extLst>
      <p:ext uri="{BB962C8B-B14F-4D97-AF65-F5344CB8AC3E}">
        <p14:creationId xmlns:p14="http://schemas.microsoft.com/office/powerpoint/2010/main" val="4787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Testing Averages – 2 Sample T-Test</a:t>
            </a:r>
          </a:p>
        </p:txBody>
      </p:sp>
      <p:sp>
        <p:nvSpPr>
          <p:cNvPr id="6" name="Content Placeholder 5"/>
          <p:cNvSpPr>
            <a:spLocks noGrp="1"/>
          </p:cNvSpPr>
          <p:nvPr>
            <p:ph idx="1"/>
          </p:nvPr>
        </p:nvSpPr>
        <p:spPr/>
        <p:txBody>
          <a:bodyPr/>
          <a:lstStyle/>
          <a:p>
            <a:r>
              <a:rPr lang="en-US" dirty="0"/>
              <a:t>You would then run the appropriate statistical test to compare means from two different groups (those coached and those not coached) – </a:t>
            </a:r>
            <a:r>
              <a:rPr lang="en-US" i="1" dirty="0"/>
              <a:t>2 Sample T-Test</a:t>
            </a:r>
          </a:p>
          <a:p>
            <a:r>
              <a:rPr lang="en-US" dirty="0"/>
              <a:t>In this example, the result IS significant at the 0.05 level (p = 0.031)</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36</a:t>
            </a:fld>
            <a:endParaRPr lang="en-US" dirty="0"/>
          </a:p>
        </p:txBody>
      </p:sp>
    </p:spTree>
    <p:extLst>
      <p:ext uri="{BB962C8B-B14F-4D97-AF65-F5344CB8AC3E}">
        <p14:creationId xmlns:p14="http://schemas.microsoft.com/office/powerpoint/2010/main" val="676904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Set a criteria for significance and apply it consistently across your analysis</a:t>
            </a:r>
          </a:p>
          <a:p>
            <a:r>
              <a:rPr lang="en-US" dirty="0"/>
              <a:t>A standard often used is the p-value of &lt;0.05</a:t>
            </a:r>
          </a:p>
        </p:txBody>
      </p:sp>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pic>
        <p:nvPicPr>
          <p:cNvPr id="3074" name="Picture 2" descr="Image result for p-value two tai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14746"/>
            <a:ext cx="423862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79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700" dirty="0"/>
              <a:t>Multiple Testing – when you run multiple statistical tests you increase the probability of labeling a result as statistically different when it could be due to chance</a:t>
            </a:r>
          </a:p>
        </p:txBody>
      </p:sp>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pic>
        <p:nvPicPr>
          <p:cNvPr id="9" name="Content Placeholder 4"/>
          <p:cNvPicPr>
            <a:picLocks noChangeAspect="1"/>
          </p:cNvPicPr>
          <p:nvPr/>
        </p:nvPicPr>
        <p:blipFill>
          <a:blip r:embed="rId3"/>
          <a:stretch>
            <a:fillRect/>
          </a:stretch>
        </p:blipFill>
        <p:spPr>
          <a:xfrm>
            <a:off x="2025675" y="2995071"/>
            <a:ext cx="5092650" cy="2988154"/>
          </a:xfrm>
          <a:prstGeom prst="rect">
            <a:avLst/>
          </a:prstGeom>
        </p:spPr>
      </p:pic>
    </p:spTree>
    <p:extLst>
      <p:ext uri="{BB962C8B-B14F-4D97-AF65-F5344CB8AC3E}">
        <p14:creationId xmlns:p14="http://schemas.microsoft.com/office/powerpoint/2010/main" val="1580142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B2897048-00E0-47FB-B07B-F36BBE8AF579}"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2209800" y="246478"/>
            <a:ext cx="4419600" cy="6446295"/>
          </a:xfrm>
          <a:prstGeom prst="rect">
            <a:avLst/>
          </a:prstGeom>
        </p:spPr>
      </p:pic>
    </p:spTree>
    <p:extLst>
      <p:ext uri="{BB962C8B-B14F-4D97-AF65-F5344CB8AC3E}">
        <p14:creationId xmlns:p14="http://schemas.microsoft.com/office/powerpoint/2010/main" val="319518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lstStyle/>
          <a:p>
            <a:r>
              <a:rPr lang="en-US" dirty="0"/>
              <a:t>Introduction</a:t>
            </a:r>
          </a:p>
        </p:txBody>
      </p:sp>
      <p:sp>
        <p:nvSpPr>
          <p:cNvPr id="2" name="Content Placeholder 1"/>
          <p:cNvSpPr>
            <a:spLocks noGrp="1"/>
          </p:cNvSpPr>
          <p:nvPr>
            <p:ph idx="1"/>
          </p:nvPr>
        </p:nvSpPr>
        <p:spPr>
          <a:xfrm>
            <a:off x="457200" y="1295400"/>
            <a:ext cx="8229600" cy="4038600"/>
          </a:xfrm>
        </p:spPr>
        <p:txBody>
          <a:bodyPr/>
          <a:lstStyle/>
          <a:p>
            <a:pPr marL="0" lvl="0" indent="0">
              <a:buNone/>
            </a:pPr>
            <a:r>
              <a:rPr lang="en-US" dirty="0"/>
              <a:t>The importance of determining meaningful differences</a:t>
            </a:r>
          </a:p>
          <a:p>
            <a:pPr lvl="0"/>
            <a:r>
              <a:rPr lang="en-US" dirty="0"/>
              <a:t>Many people are interested in going beyond descriptive data and want to look at relationships</a:t>
            </a:r>
          </a:p>
          <a:p>
            <a:pPr lvl="0"/>
            <a:r>
              <a:rPr lang="en-US" dirty="0"/>
              <a:t>Certain types of statistics provide the opportunity to account for observed differences</a:t>
            </a:r>
          </a:p>
          <a:p>
            <a:pPr lvl="0"/>
            <a:r>
              <a:rPr lang="en-US" dirty="0"/>
              <a:t>You can have more confidence that your differences are real and not just a result of random fluctuation or guesswork</a:t>
            </a:r>
          </a:p>
          <a:p>
            <a:pPr lvl="0"/>
            <a:r>
              <a:rPr lang="en-US" dirty="0"/>
              <a:t>You can make inferences that generalize to your population </a:t>
            </a:r>
          </a:p>
          <a:p>
            <a:pPr lvl="0"/>
            <a:endParaRPr lang="en-US" dirty="0"/>
          </a:p>
          <a:p>
            <a:pPr marL="0" indent="0">
              <a:buNone/>
            </a:pPr>
            <a:endParaRPr lang="en-US" dirty="0"/>
          </a:p>
        </p:txBody>
      </p:sp>
    </p:spTree>
    <p:extLst>
      <p:ext uri="{BB962C8B-B14F-4D97-AF65-F5344CB8AC3E}">
        <p14:creationId xmlns:p14="http://schemas.microsoft.com/office/powerpoint/2010/main" val="3010496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Multiple Testing (cont.)</a:t>
            </a:r>
          </a:p>
          <a:p>
            <a:r>
              <a:rPr lang="en-US" dirty="0"/>
              <a:t>Consider a case where you have 20 hypotheses to test, and a significance level of 0.05. </a:t>
            </a:r>
          </a:p>
          <a:p>
            <a:pPr marL="0" indent="0">
              <a:buNone/>
            </a:pPr>
            <a:endParaRPr lang="en-US" dirty="0"/>
          </a:p>
          <a:p>
            <a:r>
              <a:rPr lang="en-US" dirty="0"/>
              <a:t>Example: Comparing Mean Child Outcomes Entrance Ratings and Child Demographics  </a:t>
            </a:r>
          </a:p>
        </p:txBody>
      </p:sp>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Tree>
    <p:extLst>
      <p:ext uri="{BB962C8B-B14F-4D97-AF65-F5344CB8AC3E}">
        <p14:creationId xmlns:p14="http://schemas.microsoft.com/office/powerpoint/2010/main" val="3467799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038600"/>
          </a:xfrm>
        </p:spPr>
        <p:txBody>
          <a:bodyPr/>
          <a:lstStyle/>
          <a:p>
            <a:pPr marL="0" indent="0">
              <a:buNone/>
            </a:pPr>
            <a:r>
              <a:rPr lang="en-US" dirty="0"/>
              <a:t>Multiple Testing (cont.)</a:t>
            </a:r>
          </a:p>
          <a:p>
            <a:pPr marL="0" indent="0">
              <a:buNone/>
            </a:pPr>
            <a:endParaRPr lang="en-US" dirty="0"/>
          </a:p>
        </p:txBody>
      </p:sp>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5606490"/>
              </p:ext>
            </p:extLst>
          </p:nvPr>
        </p:nvGraphicFramePr>
        <p:xfrm>
          <a:off x="228600" y="1768405"/>
          <a:ext cx="8763000" cy="4333882"/>
        </p:xfrm>
        <a:graphic>
          <a:graphicData uri="http://schemas.openxmlformats.org/drawingml/2006/table">
            <a:tbl>
              <a:tblPr>
                <a:tableStyleId>{3C2FFA5D-87B4-456A-9821-1D502468CF0F}</a:tableStyleId>
              </a:tblPr>
              <a:tblGrid>
                <a:gridCol w="1676400">
                  <a:extLst>
                    <a:ext uri="{9D8B030D-6E8A-4147-A177-3AD203B41FA5}">
                      <a16:colId xmlns:a16="http://schemas.microsoft.com/office/drawing/2014/main" val="2648491174"/>
                    </a:ext>
                  </a:extLst>
                </a:gridCol>
                <a:gridCol w="4191000">
                  <a:extLst>
                    <a:ext uri="{9D8B030D-6E8A-4147-A177-3AD203B41FA5}">
                      <a16:colId xmlns:a16="http://schemas.microsoft.com/office/drawing/2014/main" val="3217455297"/>
                    </a:ext>
                  </a:extLst>
                </a:gridCol>
                <a:gridCol w="2895600">
                  <a:extLst>
                    <a:ext uri="{9D8B030D-6E8A-4147-A177-3AD203B41FA5}">
                      <a16:colId xmlns:a16="http://schemas.microsoft.com/office/drawing/2014/main" val="1354670796"/>
                    </a:ext>
                  </a:extLst>
                </a:gridCol>
              </a:tblGrid>
              <a:tr h="301024">
                <a:tc>
                  <a:txBody>
                    <a:bodyPr/>
                    <a:lstStyle/>
                    <a:p>
                      <a:pPr algn="ctr" fontAlgn="b"/>
                      <a:r>
                        <a:rPr lang="en-US" sz="2000" b="0" i="0" u="none" strike="noStrike" dirty="0">
                          <a:solidFill>
                            <a:schemeClr val="bg1"/>
                          </a:solidFill>
                          <a:effectLst/>
                          <a:latin typeface="Calibri" panose="020F0502020204030204" pitchFamily="34" charset="0"/>
                        </a:rPr>
                        <a:t>Test</a:t>
                      </a:r>
                    </a:p>
                  </a:txBody>
                  <a:tcPr marL="4763" marR="4763" marT="4763" marB="0" anchor="b">
                    <a:solidFill>
                      <a:srgbClr val="154578"/>
                    </a:solidFill>
                  </a:tcPr>
                </a:tc>
                <a:tc>
                  <a:txBody>
                    <a:bodyPr/>
                    <a:lstStyle/>
                    <a:p>
                      <a:pPr algn="ctr" fontAlgn="b"/>
                      <a:r>
                        <a:rPr lang="en-US" sz="2000" u="none" strike="noStrike" dirty="0">
                          <a:solidFill>
                            <a:schemeClr val="bg1"/>
                          </a:solidFill>
                          <a:effectLst/>
                        </a:rPr>
                        <a:t>Dependent Variable</a:t>
                      </a:r>
                      <a:endParaRPr lang="en-US" sz="2000" b="0" i="0" u="none" strike="noStrike" dirty="0">
                        <a:solidFill>
                          <a:schemeClr val="bg1"/>
                        </a:solidFill>
                        <a:effectLst/>
                        <a:latin typeface="Calibri" panose="020F0502020204030204" pitchFamily="34" charset="0"/>
                      </a:endParaRPr>
                    </a:p>
                  </a:txBody>
                  <a:tcPr marL="4763" marR="4763" marT="4763" marB="0" anchor="b">
                    <a:solidFill>
                      <a:srgbClr val="154578"/>
                    </a:solidFill>
                  </a:tcPr>
                </a:tc>
                <a:tc>
                  <a:txBody>
                    <a:bodyPr/>
                    <a:lstStyle/>
                    <a:p>
                      <a:pPr algn="ctr" fontAlgn="b"/>
                      <a:r>
                        <a:rPr lang="en-US" sz="2000" u="none" strike="noStrike" dirty="0">
                          <a:solidFill>
                            <a:schemeClr val="bg1"/>
                          </a:solidFill>
                          <a:effectLst/>
                        </a:rPr>
                        <a:t>Independent Variable</a:t>
                      </a:r>
                      <a:endParaRPr lang="en-US" sz="2000" b="0" i="0" u="none" strike="noStrike" dirty="0">
                        <a:solidFill>
                          <a:schemeClr val="bg1"/>
                        </a:solidFill>
                        <a:effectLst/>
                        <a:latin typeface="Calibri" panose="020F0502020204030204" pitchFamily="34" charset="0"/>
                      </a:endParaRPr>
                    </a:p>
                  </a:txBody>
                  <a:tcPr marL="4763" marR="4763" marT="4763" marB="0" anchor="b">
                    <a:solidFill>
                      <a:srgbClr val="154578"/>
                    </a:solidFill>
                  </a:tcPr>
                </a:tc>
                <a:extLst>
                  <a:ext uri="{0D108BD9-81ED-4DB2-BD59-A6C34878D82A}">
                    <a16:rowId xmlns:a16="http://schemas.microsoft.com/office/drawing/2014/main" val="2839230917"/>
                  </a:ext>
                </a:extLst>
              </a:tr>
              <a:tr h="301024">
                <a:tc>
                  <a:txBody>
                    <a:bodyPr/>
                    <a:lstStyle/>
                    <a:p>
                      <a:pPr algn="ctr" fontAlgn="b"/>
                      <a:r>
                        <a:rPr lang="en-US" sz="2000" b="0" i="0" u="none" strike="noStrike" dirty="0">
                          <a:solidFill>
                            <a:srgbClr val="000000"/>
                          </a:solidFill>
                          <a:effectLst/>
                          <a:latin typeface="Calibri" panose="020F0502020204030204" pitchFamily="34" charset="0"/>
                        </a:rPr>
                        <a:t>1</a:t>
                      </a:r>
                    </a:p>
                  </a:txBody>
                  <a:tcPr marL="4763" marR="4763" marT="4763" marB="0" anchor="b"/>
                </a:tc>
                <a:tc>
                  <a:txBody>
                    <a:bodyPr/>
                    <a:lstStyle/>
                    <a:p>
                      <a:pPr algn="ctr" fontAlgn="b"/>
                      <a:r>
                        <a:rPr lang="en-US" sz="2000" u="none" strike="noStrike" dirty="0">
                          <a:effectLst/>
                        </a:rPr>
                        <a:t>ECO SE Entrance Rating</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a:effectLst/>
                        </a:rPr>
                        <a:t>Age</a:t>
                      </a:r>
                      <a:endParaRPr lang="en-US" sz="20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65263232"/>
                  </a:ext>
                </a:extLst>
              </a:tr>
              <a:tr h="301024">
                <a:tc>
                  <a:txBody>
                    <a:bodyPr/>
                    <a:lstStyle/>
                    <a:p>
                      <a:pPr algn="ctr" fontAlgn="b"/>
                      <a:r>
                        <a:rPr lang="en-US" sz="2000" b="0" i="0" u="none" strike="noStrike" dirty="0">
                          <a:solidFill>
                            <a:srgbClr val="000000"/>
                          </a:solidFill>
                          <a:effectLst/>
                          <a:latin typeface="Calibri" panose="020F0502020204030204" pitchFamily="34" charset="0"/>
                        </a:rPr>
                        <a:t>2</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a:effectLst/>
                        </a:rPr>
                        <a:t>Gender</a:t>
                      </a:r>
                      <a:endParaRPr lang="en-US" sz="20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511670065"/>
                  </a:ext>
                </a:extLst>
              </a:tr>
              <a:tr h="301024">
                <a:tc>
                  <a:txBody>
                    <a:bodyPr/>
                    <a:lstStyle/>
                    <a:p>
                      <a:pPr algn="ctr" fontAlgn="b"/>
                      <a:r>
                        <a:rPr lang="en-US" sz="2000" b="0" i="0" u="none" strike="noStrike" dirty="0">
                          <a:solidFill>
                            <a:srgbClr val="000000"/>
                          </a:solidFill>
                          <a:effectLst/>
                          <a:latin typeface="Calibri" panose="020F0502020204030204" pitchFamily="34" charset="0"/>
                        </a:rPr>
                        <a:t>3</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Race</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069353337"/>
                  </a:ext>
                </a:extLst>
              </a:tr>
              <a:tr h="301024">
                <a:tc>
                  <a:txBody>
                    <a:bodyPr/>
                    <a:lstStyle/>
                    <a:p>
                      <a:pPr algn="ctr" fontAlgn="b"/>
                      <a:r>
                        <a:rPr lang="en-US" sz="2000" b="0" i="0" u="none" strike="noStrike" dirty="0">
                          <a:solidFill>
                            <a:srgbClr val="000000"/>
                          </a:solidFill>
                          <a:effectLst/>
                          <a:latin typeface="Calibri" panose="020F0502020204030204" pitchFamily="34" charset="0"/>
                        </a:rPr>
                        <a:t>4</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Zip Code</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386242932"/>
                  </a:ext>
                </a:extLst>
              </a:tr>
              <a:tr h="301024">
                <a:tc>
                  <a:txBody>
                    <a:bodyPr/>
                    <a:lstStyle/>
                    <a:p>
                      <a:pPr algn="ctr" fontAlgn="b"/>
                      <a:r>
                        <a:rPr lang="en-US" sz="2000" b="0" i="0" u="none" strike="noStrike" dirty="0">
                          <a:solidFill>
                            <a:srgbClr val="000000"/>
                          </a:solidFill>
                          <a:effectLst/>
                          <a:latin typeface="Calibri" panose="020F0502020204030204" pitchFamily="34" charset="0"/>
                        </a:rPr>
                        <a:t>5</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Disability</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57746472"/>
                  </a:ext>
                </a:extLst>
              </a:tr>
              <a:tr h="301024">
                <a:tc>
                  <a:txBody>
                    <a:bodyPr/>
                    <a:lstStyle/>
                    <a:p>
                      <a:pPr algn="ctr" fontAlgn="b"/>
                      <a:r>
                        <a:rPr lang="en-US" sz="2000" b="0" i="0" u="none" strike="noStrike" dirty="0">
                          <a:solidFill>
                            <a:srgbClr val="000000"/>
                          </a:solidFill>
                          <a:effectLst/>
                          <a:latin typeface="Calibri" panose="020F0502020204030204" pitchFamily="34" charset="0"/>
                        </a:rPr>
                        <a:t>6</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Length in Program</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456867474"/>
                  </a:ext>
                </a:extLst>
              </a:tr>
              <a:tr h="301024">
                <a:tc>
                  <a:txBody>
                    <a:bodyPr/>
                    <a:lstStyle/>
                    <a:p>
                      <a:pPr algn="ctr" fontAlgn="b"/>
                      <a:r>
                        <a:rPr lang="en-US" sz="2000" b="0" i="0" u="none" strike="noStrike" dirty="0">
                          <a:solidFill>
                            <a:srgbClr val="000000"/>
                          </a:solidFill>
                          <a:effectLst/>
                          <a:latin typeface="Calibri" panose="020F0502020204030204" pitchFamily="34" charset="0"/>
                        </a:rPr>
                        <a:t>7</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Time to Start Services</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884440523"/>
                  </a:ext>
                </a:extLst>
              </a:tr>
              <a:tr h="301024">
                <a:tc>
                  <a:txBody>
                    <a:bodyPr/>
                    <a:lstStyle/>
                    <a:p>
                      <a:pPr algn="ctr" fontAlgn="b"/>
                      <a:r>
                        <a:rPr lang="en-US" sz="2000" b="0" i="0" u="none" strike="noStrike" dirty="0">
                          <a:solidFill>
                            <a:srgbClr val="000000"/>
                          </a:solidFill>
                          <a:effectLst/>
                          <a:latin typeface="Calibri" panose="020F0502020204030204" pitchFamily="34" charset="0"/>
                        </a:rPr>
                        <a:t>8</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Number of Services</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75698816"/>
                  </a:ext>
                </a:extLst>
              </a:tr>
              <a:tr h="301024">
                <a:tc>
                  <a:txBody>
                    <a:bodyPr/>
                    <a:lstStyle/>
                    <a:p>
                      <a:pPr algn="ctr" fontAlgn="b"/>
                      <a:r>
                        <a:rPr lang="en-US" sz="2000" b="0" i="0" u="none" strike="noStrike" dirty="0">
                          <a:solidFill>
                            <a:srgbClr val="000000"/>
                          </a:solidFill>
                          <a:effectLst/>
                          <a:latin typeface="Calibri" panose="020F0502020204030204" pitchFamily="34" charset="0"/>
                        </a:rPr>
                        <a:t>9</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Ethnicity</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76745291"/>
                  </a:ext>
                </a:extLst>
              </a:tr>
              <a:tr h="301024">
                <a:tc>
                  <a:txBody>
                    <a:bodyPr/>
                    <a:lstStyle/>
                    <a:p>
                      <a:pPr algn="ctr" fontAlgn="b"/>
                      <a:r>
                        <a:rPr lang="en-US" sz="2000" b="0" i="0" u="none" strike="noStrike" dirty="0">
                          <a:solidFill>
                            <a:srgbClr val="000000"/>
                          </a:solidFill>
                          <a:effectLst/>
                          <a:latin typeface="Calibri" panose="020F0502020204030204" pitchFamily="34" charset="0"/>
                        </a:rPr>
                        <a:t>10</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Language</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468472720"/>
                  </a:ext>
                </a:extLst>
              </a:tr>
              <a:tr h="301024">
                <a:tc>
                  <a:txBody>
                    <a:bodyPr/>
                    <a:lstStyle/>
                    <a:p>
                      <a:pPr algn="ctr" fontAlgn="b"/>
                      <a:r>
                        <a:rPr lang="en-US" sz="2000" b="0" i="0" u="none" strike="noStrike" dirty="0">
                          <a:solidFill>
                            <a:srgbClr val="000000"/>
                          </a:solidFill>
                          <a:effectLst/>
                          <a:latin typeface="Calibri" panose="020F0502020204030204" pitchFamily="34" charset="0"/>
                        </a:rPr>
                        <a:t>11</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Income</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069790875"/>
                  </a:ext>
                </a:extLst>
              </a:tr>
              <a:tr h="301024">
                <a:tc>
                  <a:txBody>
                    <a:bodyPr/>
                    <a:lstStyle/>
                    <a:p>
                      <a:pPr algn="ctr" fontAlgn="b"/>
                      <a:r>
                        <a:rPr lang="en-US" sz="2000" b="0" i="0" u="none" strike="noStrike" dirty="0">
                          <a:solidFill>
                            <a:srgbClr val="000000"/>
                          </a:solidFill>
                          <a:effectLst/>
                          <a:latin typeface="Calibri" panose="020F0502020204030204" pitchFamily="34" charset="0"/>
                        </a:rPr>
                        <a:t>…</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689711628"/>
                  </a:ext>
                </a:extLst>
              </a:tr>
              <a:tr h="301024">
                <a:tc>
                  <a:txBody>
                    <a:bodyPr/>
                    <a:lstStyle/>
                    <a:p>
                      <a:pPr algn="ctr" fontAlgn="b"/>
                      <a:r>
                        <a:rPr lang="en-US" sz="2000" b="0" i="0" u="none" strike="noStrike" dirty="0">
                          <a:solidFill>
                            <a:srgbClr val="000000"/>
                          </a:solidFill>
                          <a:effectLst/>
                          <a:latin typeface="Calibri" panose="020F0502020204030204" pitchFamily="34" charset="0"/>
                        </a:rPr>
                        <a:t>20</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b="0" i="0" u="none" strike="noStrike" dirty="0">
                          <a:solidFill>
                            <a:srgbClr val="000000"/>
                          </a:solidFill>
                          <a:effectLst/>
                          <a:latin typeface="Calibri" panose="020F0502020204030204" pitchFamily="34" charset="0"/>
                        </a:rPr>
                        <a:t>Service</a:t>
                      </a:r>
                      <a:r>
                        <a:rPr lang="en-US" sz="2000" b="0" i="0" u="none" strike="noStrike" baseline="0" dirty="0">
                          <a:solidFill>
                            <a:srgbClr val="000000"/>
                          </a:solidFill>
                          <a:effectLst/>
                          <a:latin typeface="Calibri" panose="020F0502020204030204" pitchFamily="34" charset="0"/>
                        </a:rPr>
                        <a:t> Coordinator</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74025536"/>
                  </a:ext>
                </a:extLst>
              </a:tr>
            </a:tbl>
          </a:graphicData>
        </a:graphic>
      </p:graphicFrame>
    </p:spTree>
    <p:extLst>
      <p:ext uri="{BB962C8B-B14F-4D97-AF65-F5344CB8AC3E}">
        <p14:creationId xmlns:p14="http://schemas.microsoft.com/office/powerpoint/2010/main" val="2355671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5400" dirty="0"/>
              <a:t>What’s the probability of observing at least one significant result just due to chance?</a:t>
            </a:r>
          </a:p>
          <a:p>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pic>
        <p:nvPicPr>
          <p:cNvPr id="5" name="Picture 4" descr="Free vector graphic: Dice, Game, Luck, Gambling, Cube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4192525"/>
            <a:ext cx="3581400" cy="1790700"/>
          </a:xfrm>
          <a:prstGeom prst="rect">
            <a:avLst/>
          </a:prstGeom>
        </p:spPr>
      </p:pic>
    </p:spTree>
    <p:extLst>
      <p:ext uri="{BB962C8B-B14F-4D97-AF65-F5344CB8AC3E}">
        <p14:creationId xmlns:p14="http://schemas.microsoft.com/office/powerpoint/2010/main" val="2291825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23900" dirty="0"/>
              <a:t>64%</a:t>
            </a:r>
          </a:p>
        </p:txBody>
      </p:sp>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spTree>
    <p:extLst>
      <p:ext uri="{BB962C8B-B14F-4D97-AF65-F5344CB8AC3E}">
        <p14:creationId xmlns:p14="http://schemas.microsoft.com/office/powerpoint/2010/main" val="604005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Sample Size and Statistical Significance</a:t>
            </a:r>
          </a:p>
          <a:p>
            <a:pPr lvl="1"/>
            <a:endParaRPr lang="en-US" dirty="0"/>
          </a:p>
          <a:p>
            <a:pPr lvl="1"/>
            <a:r>
              <a:rPr lang="en-US" dirty="0"/>
              <a:t>In general, important to understand the relationship between sample size (number of individuals in the sample data you have) and the effect it has on detecting a difference during statistical testing</a:t>
            </a:r>
          </a:p>
          <a:p>
            <a:pPr lvl="1"/>
            <a:endParaRPr lang="en-US" dirty="0"/>
          </a:p>
        </p:txBody>
      </p:sp>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pic>
        <p:nvPicPr>
          <p:cNvPr id="9220" name="Picture 4" descr="Image result for t-test 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469" y="4114800"/>
            <a:ext cx="3181350" cy="1927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7000" y="4648200"/>
            <a:ext cx="1828800" cy="646331"/>
          </a:xfrm>
          <a:prstGeom prst="rect">
            <a:avLst/>
          </a:prstGeom>
          <a:noFill/>
          <a:ln>
            <a:solidFill>
              <a:schemeClr val="tx1"/>
            </a:solidFill>
          </a:ln>
        </p:spPr>
        <p:txBody>
          <a:bodyPr wrap="square" rtlCol="0">
            <a:spAutoFit/>
          </a:bodyPr>
          <a:lstStyle/>
          <a:p>
            <a:r>
              <a:rPr lang="en-US" b="1" dirty="0">
                <a:ln w="9525">
                  <a:solidFill>
                    <a:schemeClr val="bg1"/>
                  </a:solidFill>
                  <a:prstDash val="solid"/>
                </a:ln>
                <a:effectLst>
                  <a:outerShdw blurRad="12700" dist="38100" dir="2700000" algn="tl" rotWithShape="0">
                    <a:schemeClr val="bg1">
                      <a:lumMod val="50000"/>
                    </a:schemeClr>
                  </a:outerShdw>
                </a:effectLst>
              </a:rPr>
              <a:t>Note Sample Size in Formula!</a:t>
            </a:r>
          </a:p>
        </p:txBody>
      </p:sp>
      <p:cxnSp>
        <p:nvCxnSpPr>
          <p:cNvPr id="7" name="Straight Arrow Connector 6"/>
          <p:cNvCxnSpPr/>
          <p:nvPr/>
        </p:nvCxnSpPr>
        <p:spPr>
          <a:xfrm flipH="1">
            <a:off x="5562600" y="5257800"/>
            <a:ext cx="914400" cy="3810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724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45</a:t>
            </a:fld>
            <a:endParaRPr lang="en-US" dirty="0"/>
          </a:p>
        </p:txBody>
      </p:sp>
      <p:sp>
        <p:nvSpPr>
          <p:cNvPr id="2" name="Content Placeholder 1"/>
          <p:cNvSpPr>
            <a:spLocks noGrp="1"/>
          </p:cNvSpPr>
          <p:nvPr>
            <p:ph idx="4294967295"/>
          </p:nvPr>
        </p:nvSpPr>
        <p:spPr>
          <a:xfrm>
            <a:off x="0" y="1143000"/>
            <a:ext cx="8229600" cy="4038600"/>
          </a:xfrm>
          <a:prstGeom prst="rect">
            <a:avLst/>
          </a:prstGeom>
        </p:spPr>
        <p:txBody>
          <a:bodyPr/>
          <a:lstStyle/>
          <a:p>
            <a:r>
              <a:rPr lang="en-US" dirty="0">
                <a:solidFill>
                  <a:srgbClr val="297ABB"/>
                </a:solidFill>
              </a:rPr>
              <a:t>Sample Size and Statistical Significance Example</a:t>
            </a:r>
          </a:p>
          <a:p>
            <a:pPr marL="0" indent="0">
              <a:buNone/>
            </a:pPr>
            <a:endParaRPr lang="en-US" dirty="0"/>
          </a:p>
        </p:txBody>
      </p:sp>
      <p:pic>
        <p:nvPicPr>
          <p:cNvPr id="11" name="Picture 10"/>
          <p:cNvPicPr>
            <a:picLocks noChangeAspect="1"/>
          </p:cNvPicPr>
          <p:nvPr/>
        </p:nvPicPr>
        <p:blipFill>
          <a:blip r:embed="rId3"/>
          <a:stretch>
            <a:fillRect/>
          </a:stretch>
        </p:blipFill>
        <p:spPr>
          <a:xfrm>
            <a:off x="228600" y="1828800"/>
            <a:ext cx="8826914" cy="2004060"/>
          </a:xfrm>
          <a:prstGeom prst="rect">
            <a:avLst/>
          </a:prstGeom>
        </p:spPr>
      </p:pic>
      <p:sp>
        <p:nvSpPr>
          <p:cNvPr id="8" name="TextBox 7"/>
          <p:cNvSpPr txBox="1"/>
          <p:nvPr/>
        </p:nvSpPr>
        <p:spPr>
          <a:xfrm>
            <a:off x="1219200" y="1644134"/>
            <a:ext cx="2242131" cy="369332"/>
          </a:xfrm>
          <a:prstGeom prst="rect">
            <a:avLst/>
          </a:prstGeom>
          <a:noFill/>
        </p:spPr>
        <p:txBody>
          <a:bodyPr wrap="square" rtlCol="0">
            <a:spAutoFit/>
          </a:bodyPr>
          <a:lstStyle/>
          <a:p>
            <a:r>
              <a:rPr lang="en-US" dirty="0"/>
              <a:t>Sample Size = 100</a:t>
            </a:r>
          </a:p>
        </p:txBody>
      </p:sp>
      <p:pic>
        <p:nvPicPr>
          <p:cNvPr id="13" name="Picture 12"/>
          <p:cNvPicPr>
            <a:picLocks noChangeAspect="1"/>
          </p:cNvPicPr>
          <p:nvPr/>
        </p:nvPicPr>
        <p:blipFill>
          <a:blip r:embed="rId4"/>
          <a:stretch>
            <a:fillRect/>
          </a:stretch>
        </p:blipFill>
        <p:spPr>
          <a:xfrm>
            <a:off x="228600" y="4372691"/>
            <a:ext cx="8763000" cy="1987149"/>
          </a:xfrm>
          <a:prstGeom prst="rect">
            <a:avLst/>
          </a:prstGeom>
        </p:spPr>
      </p:pic>
      <p:sp>
        <p:nvSpPr>
          <p:cNvPr id="9" name="TextBox 8"/>
          <p:cNvSpPr txBox="1"/>
          <p:nvPr/>
        </p:nvSpPr>
        <p:spPr>
          <a:xfrm>
            <a:off x="1201271" y="4177608"/>
            <a:ext cx="2242131" cy="369332"/>
          </a:xfrm>
          <a:prstGeom prst="rect">
            <a:avLst/>
          </a:prstGeom>
          <a:noFill/>
        </p:spPr>
        <p:txBody>
          <a:bodyPr wrap="square" rtlCol="0">
            <a:spAutoFit/>
          </a:bodyPr>
          <a:lstStyle/>
          <a:p>
            <a:r>
              <a:rPr lang="en-US" dirty="0"/>
              <a:t>Sample Size = 10,000</a:t>
            </a:r>
          </a:p>
        </p:txBody>
      </p:sp>
    </p:spTree>
    <p:extLst>
      <p:ext uri="{BB962C8B-B14F-4D97-AF65-F5344CB8AC3E}">
        <p14:creationId xmlns:p14="http://schemas.microsoft.com/office/powerpoint/2010/main" val="1658084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F8BD08-FC2D-485F-B52A-07659F924622}"/>
              </a:ext>
            </a:extLst>
          </p:cNvPr>
          <p:cNvSpPr>
            <a:spLocks noGrp="1"/>
          </p:cNvSpPr>
          <p:nvPr>
            <p:ph type="title"/>
          </p:nvPr>
        </p:nvSpPr>
        <p:spPr/>
        <p:txBody>
          <a:bodyPr/>
          <a:lstStyle/>
          <a:p>
            <a:r>
              <a:rPr lang="en-US" dirty="0"/>
              <a:t>Data Activity</a:t>
            </a:r>
          </a:p>
        </p:txBody>
      </p:sp>
      <p:sp>
        <p:nvSpPr>
          <p:cNvPr id="3" name="Slide Number Placeholder 2">
            <a:extLst>
              <a:ext uri="{FF2B5EF4-FFF2-40B4-BE49-F238E27FC236}">
                <a16:creationId xmlns:a16="http://schemas.microsoft.com/office/drawing/2014/main" id="{A4EBA9C7-7232-49AB-BCAB-7F99735781BE}"/>
              </a:ext>
            </a:extLst>
          </p:cNvPr>
          <p:cNvSpPr>
            <a:spLocks noGrp="1"/>
          </p:cNvSpPr>
          <p:nvPr>
            <p:ph type="sldNum" sz="quarter" idx="11"/>
          </p:nvPr>
        </p:nvSpPr>
        <p:spPr/>
        <p:txBody>
          <a:bodyPr/>
          <a:lstStyle/>
          <a:p>
            <a:fld id="{B2897048-00E0-47FB-B07B-F36BBE8AF579}" type="slidenum">
              <a:rPr lang="en-US" smtClean="0"/>
              <a:pPr/>
              <a:t>46</a:t>
            </a:fld>
            <a:endParaRPr lang="en-US" dirty="0"/>
          </a:p>
        </p:txBody>
      </p:sp>
    </p:spTree>
    <p:extLst>
      <p:ext uri="{BB962C8B-B14F-4D97-AF65-F5344CB8AC3E}">
        <p14:creationId xmlns:p14="http://schemas.microsoft.com/office/powerpoint/2010/main" val="2698589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AE9399C-1FB7-474E-B06B-A6DBEB05374B}"/>
              </a:ext>
            </a:extLst>
          </p:cNvPr>
          <p:cNvGraphicFramePr/>
          <p:nvPr>
            <p:extLst/>
          </p:nvPr>
        </p:nvGraphicFramePr>
        <p:xfrm>
          <a:off x="173736" y="1988820"/>
          <a:ext cx="4398264" cy="3717036"/>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a:extLst>
              <a:ext uri="{FF2B5EF4-FFF2-40B4-BE49-F238E27FC236}">
                <a16:creationId xmlns:a16="http://schemas.microsoft.com/office/drawing/2014/main" id="{DAA9B51D-DE6A-4592-86E6-D904C57C85D6}"/>
              </a:ext>
            </a:extLst>
          </p:cNvPr>
          <p:cNvSpPr txBox="1">
            <a:spLocks/>
          </p:cNvSpPr>
          <p:nvPr/>
        </p:nvSpPr>
        <p:spPr>
          <a:xfrm>
            <a:off x="4684014" y="1300638"/>
            <a:ext cx="4286250" cy="44894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buFont typeface="+mj-lt"/>
              <a:buAutoNum type="arabicPeriod"/>
            </a:pPr>
            <a:r>
              <a:rPr lang="en-US" sz="2100" dirty="0"/>
              <a:t>With the knowledge that this state calculates age at entry by computing the difference between the birth date and the entry date, what transformations had to be made to prep the data into the table on the spreadsheet?</a:t>
            </a:r>
          </a:p>
          <a:p>
            <a:pPr marL="385763" indent="-385763">
              <a:buFont typeface="+mj-lt"/>
              <a:buAutoNum type="arabicPeriod"/>
            </a:pPr>
            <a:r>
              <a:rPr lang="en-US" sz="2100" dirty="0"/>
              <a:t>How would you describe the shape of the distribution?</a:t>
            </a:r>
          </a:p>
          <a:p>
            <a:pPr marL="385763" indent="-385763">
              <a:buFont typeface="+mj-lt"/>
              <a:buAutoNum type="arabicPeriod"/>
            </a:pPr>
            <a:r>
              <a:rPr lang="en-US" sz="2100" dirty="0"/>
              <a:t>What is the mode of the distribution?</a:t>
            </a:r>
          </a:p>
          <a:p>
            <a:pPr marL="385763" indent="-385763">
              <a:buFont typeface="+mj-lt"/>
              <a:buAutoNum type="arabicPeriod"/>
            </a:pPr>
            <a:r>
              <a:rPr lang="en-US" sz="2100" dirty="0"/>
              <a:t>How might presenting the mean of this distribution misrepresent the data?</a:t>
            </a:r>
          </a:p>
        </p:txBody>
      </p:sp>
      <p:sp>
        <p:nvSpPr>
          <p:cNvPr id="6" name="Title 5">
            <a:extLst>
              <a:ext uri="{FF2B5EF4-FFF2-40B4-BE49-F238E27FC236}">
                <a16:creationId xmlns:a16="http://schemas.microsoft.com/office/drawing/2014/main" id="{64758238-008A-4525-A173-A37336CF8803}"/>
              </a:ext>
            </a:extLst>
          </p:cNvPr>
          <p:cNvSpPr>
            <a:spLocks noGrp="1"/>
          </p:cNvSpPr>
          <p:nvPr>
            <p:ph type="title"/>
          </p:nvPr>
        </p:nvSpPr>
        <p:spPr>
          <a:xfrm>
            <a:off x="580644" y="994648"/>
            <a:ext cx="3417570" cy="994172"/>
          </a:xfrm>
        </p:spPr>
        <p:txBody>
          <a:bodyPr>
            <a:normAutofit fontScale="90000"/>
          </a:bodyPr>
          <a:lstStyle/>
          <a:p>
            <a:r>
              <a:rPr lang="en-US" dirty="0"/>
              <a:t>Histogram Activity</a:t>
            </a:r>
          </a:p>
        </p:txBody>
      </p:sp>
    </p:spTree>
    <p:extLst>
      <p:ext uri="{BB962C8B-B14F-4D97-AF65-F5344CB8AC3E}">
        <p14:creationId xmlns:p14="http://schemas.microsoft.com/office/powerpoint/2010/main" val="1724441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68" name="Group 76"/>
          <p:cNvGraphicFramePr>
            <a:graphicFrameLocks noGrp="1"/>
          </p:cNvGraphicFramePr>
          <p:nvPr>
            <p:extLst/>
          </p:nvPr>
        </p:nvGraphicFramePr>
        <p:xfrm>
          <a:off x="162307" y="995407"/>
          <a:ext cx="4247387" cy="4712240"/>
        </p:xfrm>
        <a:graphic>
          <a:graphicData uri="http://schemas.openxmlformats.org/drawingml/2006/table">
            <a:tbl>
              <a:tblPr/>
              <a:tblGrid>
                <a:gridCol w="782414">
                  <a:extLst>
                    <a:ext uri="{9D8B030D-6E8A-4147-A177-3AD203B41FA5}">
                      <a16:colId xmlns:a16="http://schemas.microsoft.com/office/drawing/2014/main" val="20000"/>
                    </a:ext>
                  </a:extLst>
                </a:gridCol>
                <a:gridCol w="529727">
                  <a:extLst>
                    <a:ext uri="{9D8B030D-6E8A-4147-A177-3AD203B41FA5}">
                      <a16:colId xmlns:a16="http://schemas.microsoft.com/office/drawing/2014/main" val="20001"/>
                    </a:ext>
                  </a:extLst>
                </a:gridCol>
                <a:gridCol w="586544">
                  <a:extLst>
                    <a:ext uri="{9D8B030D-6E8A-4147-A177-3AD203B41FA5}">
                      <a16:colId xmlns:a16="http://schemas.microsoft.com/office/drawing/2014/main" val="20002"/>
                    </a:ext>
                  </a:extLst>
                </a:gridCol>
                <a:gridCol w="587387">
                  <a:extLst>
                    <a:ext uri="{9D8B030D-6E8A-4147-A177-3AD203B41FA5}">
                      <a16:colId xmlns:a16="http://schemas.microsoft.com/office/drawing/2014/main" val="20003"/>
                    </a:ext>
                  </a:extLst>
                </a:gridCol>
                <a:gridCol w="587387">
                  <a:extLst>
                    <a:ext uri="{9D8B030D-6E8A-4147-A177-3AD203B41FA5}">
                      <a16:colId xmlns:a16="http://schemas.microsoft.com/office/drawing/2014/main" val="20004"/>
                    </a:ext>
                  </a:extLst>
                </a:gridCol>
                <a:gridCol w="587387">
                  <a:extLst>
                    <a:ext uri="{9D8B030D-6E8A-4147-A177-3AD203B41FA5}">
                      <a16:colId xmlns:a16="http://schemas.microsoft.com/office/drawing/2014/main" val="20005"/>
                    </a:ext>
                  </a:extLst>
                </a:gridCol>
                <a:gridCol w="586544">
                  <a:extLst>
                    <a:ext uri="{9D8B030D-6E8A-4147-A177-3AD203B41FA5}">
                      <a16:colId xmlns:a16="http://schemas.microsoft.com/office/drawing/2014/main" val="20006"/>
                    </a:ext>
                  </a:extLst>
                </a:gridCol>
              </a:tblGrid>
              <a:tr h="3842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hlink"/>
                          </a:solidFill>
                          <a:effectLst/>
                          <a:latin typeface="Arial" charset="0"/>
                        </a:rPr>
                        <a:t>Progress Categories Outcome 1</a:t>
                      </a: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4364">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hlink"/>
                          </a:solidFill>
                          <a:effectLst/>
                          <a:latin typeface="Arial" charset="0"/>
                        </a:rPr>
                        <a:t>Program</a:t>
                      </a: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a</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b</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c</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d</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e</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charset="0"/>
                        </a:rPr>
                        <a:t>Row percent totals</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6961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Children’s Corner</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8%</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6%</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16%</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43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Elite Care</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46%</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19%</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29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Community Cares</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33%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61%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35%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43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New Horizons</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8%</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8%</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9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Opportunities, Inc.</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19%</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29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0000"/>
                          </a:solidFill>
                          <a:effectLst/>
                          <a:latin typeface="Arial" charset="0"/>
                        </a:rPr>
                        <a:t>Column percent totals</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1A66C961-A581-444E-89D4-AE5FAD8B8D7B}"/>
              </a:ext>
            </a:extLst>
          </p:cNvPr>
          <p:cNvSpPr txBox="1"/>
          <p:nvPr/>
        </p:nvSpPr>
        <p:spPr>
          <a:xfrm>
            <a:off x="4734309" y="1255015"/>
            <a:ext cx="3659884" cy="4455066"/>
          </a:xfrm>
          <a:prstGeom prst="rect">
            <a:avLst/>
          </a:prstGeom>
          <a:noFill/>
        </p:spPr>
        <p:txBody>
          <a:bodyPr wrap="square" rtlCol="0">
            <a:spAutoFit/>
          </a:bodyPr>
          <a:lstStyle/>
          <a:p>
            <a:pPr marL="557213" indent="-557213">
              <a:buFont typeface="+mj-lt"/>
              <a:buAutoNum type="arabicPeriod"/>
            </a:pPr>
            <a:r>
              <a:rPr lang="en-US" sz="2700" dirty="0"/>
              <a:t>Which program in these data serves the most children?</a:t>
            </a:r>
          </a:p>
          <a:p>
            <a:pPr marL="557213" indent="-557213">
              <a:buFont typeface="+mj-lt"/>
              <a:buAutoNum type="arabicPeriod"/>
            </a:pPr>
            <a:r>
              <a:rPr lang="en-US" sz="2700" dirty="0"/>
              <a:t>How does the differing number of children in each program impact interpretation of column percentages?</a:t>
            </a:r>
          </a:p>
          <a:p>
            <a:endParaRPr lang="en-US" sz="1350" dirty="0"/>
          </a:p>
        </p:txBody>
      </p:sp>
    </p:spTree>
    <p:extLst>
      <p:ext uri="{BB962C8B-B14F-4D97-AF65-F5344CB8AC3E}">
        <p14:creationId xmlns:p14="http://schemas.microsoft.com/office/powerpoint/2010/main" val="2779401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113" name="Group 73"/>
          <p:cNvGraphicFramePr>
            <a:graphicFrameLocks noGrp="1"/>
          </p:cNvGraphicFramePr>
          <p:nvPr>
            <p:extLst/>
          </p:nvPr>
        </p:nvGraphicFramePr>
        <p:xfrm>
          <a:off x="233172" y="978409"/>
          <a:ext cx="4338828" cy="4774373"/>
        </p:xfrm>
        <a:graphic>
          <a:graphicData uri="http://schemas.openxmlformats.org/drawingml/2006/table">
            <a:tbl>
              <a:tblPr/>
              <a:tblGrid>
                <a:gridCol w="820859">
                  <a:extLst>
                    <a:ext uri="{9D8B030D-6E8A-4147-A177-3AD203B41FA5}">
                      <a16:colId xmlns:a16="http://schemas.microsoft.com/office/drawing/2014/main" val="20000"/>
                    </a:ext>
                  </a:extLst>
                </a:gridCol>
                <a:gridCol w="519503">
                  <a:extLst>
                    <a:ext uri="{9D8B030D-6E8A-4147-A177-3AD203B41FA5}">
                      <a16:colId xmlns:a16="http://schemas.microsoft.com/office/drawing/2014/main" val="20001"/>
                    </a:ext>
                  </a:extLst>
                </a:gridCol>
                <a:gridCol w="598963">
                  <a:extLst>
                    <a:ext uri="{9D8B030D-6E8A-4147-A177-3AD203B41FA5}">
                      <a16:colId xmlns:a16="http://schemas.microsoft.com/office/drawing/2014/main" val="20002"/>
                    </a:ext>
                  </a:extLst>
                </a:gridCol>
                <a:gridCol w="599876">
                  <a:extLst>
                    <a:ext uri="{9D8B030D-6E8A-4147-A177-3AD203B41FA5}">
                      <a16:colId xmlns:a16="http://schemas.microsoft.com/office/drawing/2014/main" val="20003"/>
                    </a:ext>
                  </a:extLst>
                </a:gridCol>
                <a:gridCol w="600789">
                  <a:extLst>
                    <a:ext uri="{9D8B030D-6E8A-4147-A177-3AD203B41FA5}">
                      <a16:colId xmlns:a16="http://schemas.microsoft.com/office/drawing/2014/main" val="20004"/>
                    </a:ext>
                  </a:extLst>
                </a:gridCol>
                <a:gridCol w="598963">
                  <a:extLst>
                    <a:ext uri="{9D8B030D-6E8A-4147-A177-3AD203B41FA5}">
                      <a16:colId xmlns:a16="http://schemas.microsoft.com/office/drawing/2014/main" val="20005"/>
                    </a:ext>
                  </a:extLst>
                </a:gridCol>
                <a:gridCol w="599876">
                  <a:extLst>
                    <a:ext uri="{9D8B030D-6E8A-4147-A177-3AD203B41FA5}">
                      <a16:colId xmlns:a16="http://schemas.microsoft.com/office/drawing/2014/main" val="20006"/>
                    </a:ext>
                  </a:extLst>
                </a:gridCol>
              </a:tblGrid>
              <a:tr h="55578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hlink"/>
                          </a:solidFill>
                          <a:effectLst/>
                          <a:latin typeface="Arial" charset="0"/>
                        </a:rPr>
                        <a:t>Progress Categories Outcome 1</a:t>
                      </a: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624364">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hlink"/>
                          </a:solidFill>
                          <a:effectLst/>
                          <a:latin typeface="Arial" charset="0"/>
                        </a:rPr>
                        <a:t>Program</a:t>
                      </a: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a</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b</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c</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d</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e</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C00000"/>
                          </a:solidFill>
                          <a:effectLst/>
                          <a:latin typeface="Arial" charset="0"/>
                        </a:rPr>
                        <a:t>Row percent totals</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6781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Children’s Corner</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57%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5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Elite Care</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6%</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Community Cares</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35%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5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New Horizons</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5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Opportunities, </a:t>
                      </a:r>
                      <a:r>
                        <a:rPr kumimoji="0" lang="en-US" sz="1500" b="0" i="0" u="none" strike="noStrike" cap="none" normalizeH="0" baseline="0" dirty="0" err="1">
                          <a:ln>
                            <a:noFill/>
                          </a:ln>
                          <a:solidFill>
                            <a:schemeClr val="hlink"/>
                          </a:solidFill>
                          <a:effectLst/>
                          <a:latin typeface="Arial" charset="0"/>
                        </a:rPr>
                        <a:t>Inc</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18%</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59%</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29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2060"/>
                          </a:solidFill>
                          <a:effectLst/>
                          <a:latin typeface="Arial" charset="0"/>
                        </a:rPr>
                        <a:t>Column percent totals</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rPr>
                        <a:t>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2060"/>
                          </a:solidFill>
                          <a:effectLst/>
                          <a:latin typeface="Arial" charset="0"/>
                        </a:rPr>
                        <a:t>15%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rPr>
                        <a:t>17%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206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2060"/>
                          </a:solidFill>
                          <a:effectLst/>
                          <a:latin typeface="Arial" charset="0"/>
                        </a:rPr>
                        <a:t>45%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D137BEC3-EF38-4E98-9607-1BEDF514ACA3}"/>
              </a:ext>
            </a:extLst>
          </p:cNvPr>
          <p:cNvSpPr txBox="1"/>
          <p:nvPr/>
        </p:nvSpPr>
        <p:spPr>
          <a:xfrm>
            <a:off x="4944618" y="1392174"/>
            <a:ext cx="3641598" cy="3970318"/>
          </a:xfrm>
          <a:prstGeom prst="rect">
            <a:avLst/>
          </a:prstGeom>
          <a:noFill/>
        </p:spPr>
        <p:txBody>
          <a:bodyPr wrap="square" rtlCol="0">
            <a:spAutoFit/>
          </a:bodyPr>
          <a:lstStyle/>
          <a:p>
            <a:pPr marL="342900" indent="-342900">
              <a:buFont typeface="+mj-lt"/>
              <a:buAutoNum type="arabicPeriod" startAt="3"/>
            </a:pPr>
            <a:r>
              <a:rPr lang="en-US" dirty="0"/>
              <a:t>If you needed to know the percentage of children in Community Cares who made greater than expected progress should you use the row percentage of column percentage?</a:t>
            </a:r>
          </a:p>
          <a:p>
            <a:pPr marL="342900" indent="-342900">
              <a:buFont typeface="+mj-lt"/>
              <a:buAutoNum type="arabicPeriod" startAt="3"/>
            </a:pPr>
            <a:r>
              <a:rPr lang="en-US" dirty="0"/>
              <a:t>If you needed to know the percent of all children that entered and exited at age expectations (progress category ‘e’) that went to Opportunities Inc. would you use a row or column percentage?</a:t>
            </a:r>
          </a:p>
        </p:txBody>
      </p:sp>
    </p:spTree>
    <p:extLst>
      <p:ext uri="{BB962C8B-B14F-4D97-AF65-F5344CB8AC3E}">
        <p14:creationId xmlns:p14="http://schemas.microsoft.com/office/powerpoint/2010/main" val="68838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A952B2-BF10-498F-9417-267F38CD685C}"/>
              </a:ext>
            </a:extLst>
          </p:cNvPr>
          <p:cNvSpPr>
            <a:spLocks noGrp="1"/>
          </p:cNvSpPr>
          <p:nvPr>
            <p:ph idx="1"/>
          </p:nvPr>
        </p:nvSpPr>
        <p:spPr/>
        <p:txBody>
          <a:bodyPr/>
          <a:lstStyle/>
          <a:p>
            <a:r>
              <a:rPr lang="en-US" dirty="0"/>
              <a:t>Data in its raw form can be large and unorganized</a:t>
            </a:r>
          </a:p>
        </p:txBody>
      </p:sp>
      <p:sp>
        <p:nvSpPr>
          <p:cNvPr id="3" name="Title 2">
            <a:extLst>
              <a:ext uri="{FF2B5EF4-FFF2-40B4-BE49-F238E27FC236}">
                <a16:creationId xmlns:a16="http://schemas.microsoft.com/office/drawing/2014/main" id="{55DB8F97-FC51-4BF2-A98E-91C57741E6E8}"/>
              </a:ext>
            </a:extLst>
          </p:cNvPr>
          <p:cNvSpPr>
            <a:spLocks noGrp="1"/>
          </p:cNvSpPr>
          <p:nvPr>
            <p:ph type="title"/>
          </p:nvPr>
        </p:nvSpPr>
        <p:spPr/>
        <p:txBody>
          <a:bodyPr/>
          <a:lstStyle/>
          <a:p>
            <a:r>
              <a:rPr lang="en-US" dirty="0"/>
              <a:t>Descriptive Statistics</a:t>
            </a:r>
          </a:p>
        </p:txBody>
      </p:sp>
      <p:sp>
        <p:nvSpPr>
          <p:cNvPr id="4" name="Slide Number Placeholder 3">
            <a:extLst>
              <a:ext uri="{FF2B5EF4-FFF2-40B4-BE49-F238E27FC236}">
                <a16:creationId xmlns:a16="http://schemas.microsoft.com/office/drawing/2014/main" id="{FB2762FC-3825-416B-9626-194DCD5DCCD3}"/>
              </a:ext>
            </a:extLst>
          </p:cNvPr>
          <p:cNvSpPr>
            <a:spLocks noGrp="1"/>
          </p:cNvSpPr>
          <p:nvPr>
            <p:ph type="sldNum" sz="quarter" idx="10"/>
          </p:nvPr>
        </p:nvSpPr>
        <p:spPr/>
        <p:txBody>
          <a:bodyPr/>
          <a:lstStyle/>
          <a:p>
            <a:fld id="{B2897048-00E0-47FB-B07B-F36BBE8AF579}" type="slidenum">
              <a:rPr lang="en-US" smtClean="0"/>
              <a:pPr/>
              <a:t>5</a:t>
            </a:fld>
            <a:endParaRPr lang="en-US" dirty="0"/>
          </a:p>
        </p:txBody>
      </p:sp>
      <p:pic>
        <p:nvPicPr>
          <p:cNvPr id="5" name="Picture 4" descr="excel - &lt;strong&gt;Raw Data&lt;/strong&gt; to CSV python script - Stack Overfl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209800"/>
            <a:ext cx="6940159" cy="3749515"/>
          </a:xfrm>
          <a:prstGeom prst="rect">
            <a:avLst/>
          </a:prstGeom>
        </p:spPr>
      </p:pic>
    </p:spTree>
    <p:extLst>
      <p:ext uri="{BB962C8B-B14F-4D97-AF65-F5344CB8AC3E}">
        <p14:creationId xmlns:p14="http://schemas.microsoft.com/office/powerpoint/2010/main" val="3462392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1="http://schemas.microsoft.com/office/drawing/2015/9/8/chartex" Requires="cx1">
          <p:graphicFrame>
            <p:nvGraphicFramePr>
              <p:cNvPr id="3" name="Chart 2">
                <a:extLst>
                  <a:ext uri="{FF2B5EF4-FFF2-40B4-BE49-F238E27FC236}">
                    <a16:creationId xmlns:a16="http://schemas.microsoft.com/office/drawing/2014/main" id="{6D91B846-DD9E-44B7-998A-F1A920BECC6C}"/>
                  </a:ext>
                </a:extLst>
              </p:cNvPr>
              <p:cNvGraphicFramePr/>
              <p:nvPr>
                <p:extLst/>
              </p:nvPr>
            </p:nvGraphicFramePr>
            <p:xfrm>
              <a:off x="596349" y="1026215"/>
              <a:ext cx="3876260" cy="4847811"/>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3" name="Chart 2">
                <a:extLst>
                  <a:ext uri="{FF2B5EF4-FFF2-40B4-BE49-F238E27FC236}">
                    <a16:creationId xmlns:a16="http://schemas.microsoft.com/office/drawing/2014/main" id="{6D91B846-DD9E-44B7-998A-F1A920BECC6C}"/>
                  </a:ext>
                </a:extLst>
              </p:cNvPr>
              <p:cNvPicPr>
                <a:picLocks noGrp="1" noRot="1" noChangeAspect="1" noMove="1" noResize="1" noEditPoints="1" noAdjustHandles="1" noChangeArrowheads="1" noChangeShapeType="1"/>
              </p:cNvPicPr>
              <p:nvPr/>
            </p:nvPicPr>
            <p:blipFill>
              <a:blip r:embed="rId3"/>
              <a:stretch>
                <a:fillRect/>
              </a:stretch>
            </p:blipFill>
            <p:spPr>
              <a:xfrm>
                <a:off x="596349" y="1026215"/>
                <a:ext cx="3876260" cy="4847811"/>
              </a:xfrm>
              <a:prstGeom prst="rect">
                <a:avLst/>
              </a:prstGeom>
            </p:spPr>
          </p:pic>
        </mc:Fallback>
      </mc:AlternateContent>
      <p:sp>
        <p:nvSpPr>
          <p:cNvPr id="4" name="TextBox 3">
            <a:extLst>
              <a:ext uri="{FF2B5EF4-FFF2-40B4-BE49-F238E27FC236}">
                <a16:creationId xmlns:a16="http://schemas.microsoft.com/office/drawing/2014/main" id="{3EFC7776-09DE-4845-8C68-663E4F4EA175}"/>
              </a:ext>
            </a:extLst>
          </p:cNvPr>
          <p:cNvSpPr txBox="1"/>
          <p:nvPr/>
        </p:nvSpPr>
        <p:spPr>
          <a:xfrm>
            <a:off x="5019261" y="1731893"/>
            <a:ext cx="3419061" cy="2793072"/>
          </a:xfrm>
          <a:prstGeom prst="rect">
            <a:avLst/>
          </a:prstGeom>
          <a:noFill/>
        </p:spPr>
        <p:txBody>
          <a:bodyPr wrap="square" rtlCol="0">
            <a:spAutoFit/>
          </a:bodyPr>
          <a:lstStyle/>
          <a:p>
            <a:pPr marL="557213" indent="-557213">
              <a:buFont typeface="+mj-lt"/>
              <a:buAutoNum type="arabicPeriod"/>
            </a:pPr>
            <a:r>
              <a:rPr lang="en-US" sz="2700" dirty="0"/>
              <a:t>Are there outliers in these data? Which states?</a:t>
            </a:r>
          </a:p>
          <a:p>
            <a:pPr marL="557213" indent="-557213">
              <a:buFont typeface="+mj-lt"/>
              <a:buAutoNum type="arabicPeriod"/>
            </a:pPr>
            <a:r>
              <a:rPr lang="en-US" sz="2700" dirty="0"/>
              <a:t>Are the data skewed? If so, in what direction?</a:t>
            </a:r>
          </a:p>
          <a:p>
            <a:endParaRPr lang="en-US" sz="1350" dirty="0"/>
          </a:p>
        </p:txBody>
      </p:sp>
    </p:spTree>
    <p:extLst>
      <p:ext uri="{BB962C8B-B14F-4D97-AF65-F5344CB8AC3E}">
        <p14:creationId xmlns:p14="http://schemas.microsoft.com/office/powerpoint/2010/main" val="3445556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8BEC226-ED2C-43C4-959E-3B6881337EA8}"/>
              </a:ext>
            </a:extLst>
          </p:cNvPr>
          <p:cNvGraphicFramePr>
            <a:graphicFrameLocks noGrp="1"/>
          </p:cNvGraphicFramePr>
          <p:nvPr>
            <p:extLst/>
          </p:nvPr>
        </p:nvGraphicFramePr>
        <p:xfrm>
          <a:off x="298173" y="1483416"/>
          <a:ext cx="3289852" cy="3349484"/>
        </p:xfrm>
        <a:graphic>
          <a:graphicData uri="http://schemas.openxmlformats.org/drawingml/2006/table">
            <a:tbl>
              <a:tblPr>
                <a:tableStyleId>{5940675A-B579-460E-94D1-54222C63F5DA}</a:tableStyleId>
              </a:tblPr>
              <a:tblGrid>
                <a:gridCol w="2360953">
                  <a:extLst>
                    <a:ext uri="{9D8B030D-6E8A-4147-A177-3AD203B41FA5}">
                      <a16:colId xmlns:a16="http://schemas.microsoft.com/office/drawing/2014/main" val="827041648"/>
                    </a:ext>
                  </a:extLst>
                </a:gridCol>
                <a:gridCol w="928899">
                  <a:extLst>
                    <a:ext uri="{9D8B030D-6E8A-4147-A177-3AD203B41FA5}">
                      <a16:colId xmlns:a16="http://schemas.microsoft.com/office/drawing/2014/main" val="160825259"/>
                    </a:ext>
                  </a:extLst>
                </a:gridCol>
              </a:tblGrid>
              <a:tr h="478498">
                <a:tc>
                  <a:txBody>
                    <a:bodyPr/>
                    <a:lstStyle/>
                    <a:p>
                      <a:pPr algn="l" fontAlgn="b"/>
                      <a:r>
                        <a:rPr lang="en-US" sz="1800" b="0" i="0" u="none" strike="noStrike" dirty="0">
                          <a:solidFill>
                            <a:srgbClr val="000000"/>
                          </a:solidFill>
                          <a:effectLst/>
                          <a:latin typeface="Calibri" panose="020F0502020204030204" pitchFamily="34" charset="0"/>
                        </a:rPr>
                        <a:t>Statistic</a:t>
                      </a:r>
                    </a:p>
                  </a:txBody>
                  <a:tcPr marL="7144" marR="7144" marT="7144" marB="0" anchor="b"/>
                </a:tc>
                <a:tc>
                  <a:txBody>
                    <a:bodyPr/>
                    <a:lstStyle/>
                    <a:p>
                      <a:pPr algn="l" fontAlgn="b"/>
                      <a:r>
                        <a:rPr lang="en-US" sz="1800" u="none" strike="noStrike">
                          <a:effectLst/>
                        </a:rPr>
                        <a:t>Value</a:t>
                      </a:r>
                      <a:endParaRPr lang="en-US" sz="1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814228727"/>
                  </a:ext>
                </a:extLst>
              </a:tr>
              <a:tr h="478498">
                <a:tc>
                  <a:txBody>
                    <a:bodyPr/>
                    <a:lstStyle/>
                    <a:p>
                      <a:pPr algn="l" fontAlgn="b"/>
                      <a:r>
                        <a:rPr lang="en-US" sz="1800" u="none" strike="noStrike" dirty="0">
                          <a:effectLst/>
                        </a:rPr>
                        <a:t>Minimum</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981387858"/>
                  </a:ext>
                </a:extLst>
              </a:tr>
              <a:tr h="478498">
                <a:tc>
                  <a:txBody>
                    <a:bodyPr/>
                    <a:lstStyle/>
                    <a:p>
                      <a:pPr algn="l" fontAlgn="b"/>
                      <a:r>
                        <a:rPr lang="en-US" sz="1800" u="none" strike="noStrike">
                          <a:effectLst/>
                        </a:rPr>
                        <a:t>25th Percentile</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2479.25</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967864887"/>
                  </a:ext>
                </a:extLst>
              </a:tr>
              <a:tr h="478498">
                <a:tc>
                  <a:txBody>
                    <a:bodyPr/>
                    <a:lstStyle/>
                    <a:p>
                      <a:pPr algn="l" fontAlgn="b"/>
                      <a:r>
                        <a:rPr lang="en-US" sz="1800" u="none" strike="noStrike">
                          <a:effectLst/>
                        </a:rPr>
                        <a:t>Median (50th Percentile)</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9540.5</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992631730"/>
                  </a:ext>
                </a:extLst>
              </a:tr>
              <a:tr h="478498">
                <a:tc>
                  <a:txBody>
                    <a:bodyPr/>
                    <a:lstStyle/>
                    <a:p>
                      <a:pPr algn="l" fontAlgn="b"/>
                      <a:r>
                        <a:rPr lang="en-US" sz="1800" u="none" strike="noStrike">
                          <a:effectLst/>
                        </a:rPr>
                        <a:t>75th Percentile</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17539</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146260605"/>
                  </a:ext>
                </a:extLst>
              </a:tr>
              <a:tr h="478498">
                <a:tc>
                  <a:txBody>
                    <a:bodyPr/>
                    <a:lstStyle/>
                    <a:p>
                      <a:pPr algn="l" fontAlgn="b"/>
                      <a:r>
                        <a:rPr lang="en-US" sz="1800" u="none" strike="noStrike">
                          <a:effectLst/>
                        </a:rPr>
                        <a:t>Maximim</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80903</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104985031"/>
                  </a:ext>
                </a:extLst>
              </a:tr>
              <a:tr h="478498">
                <a:tc>
                  <a:txBody>
                    <a:bodyPr/>
                    <a:lstStyle/>
                    <a:p>
                      <a:pPr algn="l" fontAlgn="b"/>
                      <a:r>
                        <a:rPr lang="en-US" sz="1800" u="none" strike="noStrike">
                          <a:effectLst/>
                        </a:rPr>
                        <a:t>Standard Deviation</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15574.37</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128732685"/>
                  </a:ext>
                </a:extLst>
              </a:tr>
            </a:tbl>
          </a:graphicData>
        </a:graphic>
      </p:graphicFrame>
      <p:sp>
        <p:nvSpPr>
          <p:cNvPr id="4" name="TextBox 3">
            <a:extLst>
              <a:ext uri="{FF2B5EF4-FFF2-40B4-BE49-F238E27FC236}">
                <a16:creationId xmlns:a16="http://schemas.microsoft.com/office/drawing/2014/main" id="{38570548-AC46-4A6F-A9CB-4FAE1CC225AF}"/>
              </a:ext>
            </a:extLst>
          </p:cNvPr>
          <p:cNvSpPr txBox="1"/>
          <p:nvPr/>
        </p:nvSpPr>
        <p:spPr>
          <a:xfrm>
            <a:off x="4154556" y="1205121"/>
            <a:ext cx="4114801" cy="3208571"/>
          </a:xfrm>
          <a:prstGeom prst="rect">
            <a:avLst/>
          </a:prstGeom>
          <a:noFill/>
        </p:spPr>
        <p:txBody>
          <a:bodyPr wrap="square" rtlCol="0">
            <a:spAutoFit/>
          </a:bodyPr>
          <a:lstStyle/>
          <a:p>
            <a:pPr marL="385763" indent="-385763">
              <a:buFont typeface="+mj-lt"/>
              <a:buAutoNum type="arabicPeriod" startAt="3"/>
            </a:pPr>
            <a:r>
              <a:rPr lang="en-US" sz="2100" dirty="0"/>
              <a:t>What is the Interquartile range?</a:t>
            </a:r>
          </a:p>
          <a:p>
            <a:pPr marL="385763" indent="-385763">
              <a:buFont typeface="+mj-lt"/>
              <a:buAutoNum type="arabicPeriod" startAt="3"/>
            </a:pPr>
            <a:r>
              <a:rPr lang="en-US" sz="2100" dirty="0"/>
              <a:t>Given the distribution of these data, what should be considered in interpreting any states value in comparison to the average across states?</a:t>
            </a:r>
          </a:p>
          <a:p>
            <a:pPr marL="385763" indent="-385763">
              <a:buFont typeface="+mj-lt"/>
              <a:buAutoNum type="arabicPeriod" startAt="3"/>
            </a:pPr>
            <a:r>
              <a:rPr lang="en-US" sz="2100" dirty="0"/>
              <a:t>What might be a transformation that would make these data easier to interpret across states? </a:t>
            </a:r>
          </a:p>
          <a:p>
            <a:endParaRPr lang="en-US" sz="1350" dirty="0"/>
          </a:p>
        </p:txBody>
      </p:sp>
    </p:spTree>
    <p:extLst>
      <p:ext uri="{BB962C8B-B14F-4D97-AF65-F5344CB8AC3E}">
        <p14:creationId xmlns:p14="http://schemas.microsoft.com/office/powerpoint/2010/main" val="1903691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D0C51-FDDE-4B3D-BC83-3BC945644C9B}"/>
              </a:ext>
            </a:extLst>
          </p:cNvPr>
          <p:cNvPicPr>
            <a:picLocks noChangeAspect="1"/>
          </p:cNvPicPr>
          <p:nvPr/>
        </p:nvPicPr>
        <p:blipFill>
          <a:blip r:embed="rId2"/>
          <a:stretch>
            <a:fillRect/>
          </a:stretch>
        </p:blipFill>
        <p:spPr>
          <a:xfrm>
            <a:off x="444884" y="1172808"/>
            <a:ext cx="4909711" cy="2166049"/>
          </a:xfrm>
          <a:prstGeom prst="rect">
            <a:avLst/>
          </a:prstGeom>
        </p:spPr>
      </p:pic>
      <p:sp>
        <p:nvSpPr>
          <p:cNvPr id="2" name="TextBox 1">
            <a:extLst>
              <a:ext uri="{FF2B5EF4-FFF2-40B4-BE49-F238E27FC236}">
                <a16:creationId xmlns:a16="http://schemas.microsoft.com/office/drawing/2014/main" id="{59CAF834-1802-4540-AF47-4165F65C36A9}"/>
              </a:ext>
            </a:extLst>
          </p:cNvPr>
          <p:cNvSpPr txBox="1"/>
          <p:nvPr/>
        </p:nvSpPr>
        <p:spPr>
          <a:xfrm>
            <a:off x="537328" y="3519145"/>
            <a:ext cx="7911445" cy="2354491"/>
          </a:xfrm>
          <a:prstGeom prst="rect">
            <a:avLst/>
          </a:prstGeom>
          <a:noFill/>
        </p:spPr>
        <p:txBody>
          <a:bodyPr wrap="square" rtlCol="0">
            <a:spAutoFit/>
          </a:bodyPr>
          <a:lstStyle/>
          <a:p>
            <a:pPr marL="257175" indent="-257175">
              <a:buFont typeface="+mj-lt"/>
              <a:buAutoNum type="arabicPeriod"/>
            </a:pPr>
            <a:r>
              <a:rPr lang="en-US" sz="2100" dirty="0"/>
              <a:t>What happens to the confidence interval if you increase the number of teachers in each group?</a:t>
            </a:r>
          </a:p>
          <a:p>
            <a:pPr marL="257175" indent="-257175">
              <a:buFont typeface="+mj-lt"/>
              <a:buAutoNum type="arabicPeriod"/>
            </a:pPr>
            <a:r>
              <a:rPr lang="en-US" sz="2100" dirty="0"/>
              <a:t>How close do the percentages need to be to no longer be statistically significant?</a:t>
            </a:r>
          </a:p>
          <a:p>
            <a:pPr marL="257175" indent="-257175">
              <a:buFont typeface="+mj-lt"/>
              <a:buAutoNum type="arabicPeriod"/>
            </a:pPr>
            <a:r>
              <a:rPr lang="en-US" sz="2100" dirty="0"/>
              <a:t>How would you interpret the finding that the teachers with coaching performed statistically significantly better than the teachers with no coaching</a:t>
            </a:r>
          </a:p>
        </p:txBody>
      </p:sp>
    </p:spTree>
    <p:extLst>
      <p:ext uri="{BB962C8B-B14F-4D97-AF65-F5344CB8AC3E}">
        <p14:creationId xmlns:p14="http://schemas.microsoft.com/office/powerpoint/2010/main" val="1042803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A9444-9B3D-4B61-B412-AC4C6349EE76}"/>
              </a:ext>
            </a:extLst>
          </p:cNvPr>
          <p:cNvPicPr>
            <a:picLocks noChangeAspect="1"/>
          </p:cNvPicPr>
          <p:nvPr/>
        </p:nvPicPr>
        <p:blipFill>
          <a:blip r:embed="rId2"/>
          <a:stretch>
            <a:fillRect/>
          </a:stretch>
        </p:blipFill>
        <p:spPr>
          <a:xfrm>
            <a:off x="219505" y="1117481"/>
            <a:ext cx="4093259" cy="4716802"/>
          </a:xfrm>
          <a:prstGeom prst="rect">
            <a:avLst/>
          </a:prstGeom>
        </p:spPr>
      </p:pic>
      <p:sp>
        <p:nvSpPr>
          <p:cNvPr id="4" name="TextBox 3">
            <a:extLst>
              <a:ext uri="{FF2B5EF4-FFF2-40B4-BE49-F238E27FC236}">
                <a16:creationId xmlns:a16="http://schemas.microsoft.com/office/drawing/2014/main" id="{833B3A50-CD92-4E4E-8318-6B95CDF8CB18}"/>
              </a:ext>
            </a:extLst>
          </p:cNvPr>
          <p:cNvSpPr txBox="1"/>
          <p:nvPr/>
        </p:nvSpPr>
        <p:spPr>
          <a:xfrm>
            <a:off x="4892512" y="1373368"/>
            <a:ext cx="3556262" cy="3970318"/>
          </a:xfrm>
          <a:prstGeom prst="rect">
            <a:avLst/>
          </a:prstGeom>
          <a:noFill/>
        </p:spPr>
        <p:txBody>
          <a:bodyPr wrap="square" rtlCol="0">
            <a:spAutoFit/>
          </a:bodyPr>
          <a:lstStyle/>
          <a:p>
            <a:pPr marL="257175" indent="-257175">
              <a:buFont typeface="+mj-lt"/>
              <a:buAutoNum type="arabicPeriod"/>
            </a:pPr>
            <a:r>
              <a:rPr lang="en-US" dirty="0"/>
              <a:t>Looking at the table in the Testing Averages tab, is the difference between the two averages statistically significant?</a:t>
            </a:r>
          </a:p>
          <a:p>
            <a:pPr marL="257175" indent="-257175">
              <a:buFont typeface="+mj-lt"/>
              <a:buAutoNum type="arabicPeriod"/>
            </a:pPr>
            <a:r>
              <a:rPr lang="en-US" dirty="0"/>
              <a:t>How would you interpret a statistically significant difference in averages differently than a statistically significant different in the percent of teachers that met fidelity criteria?</a:t>
            </a:r>
          </a:p>
          <a:p>
            <a:pPr marL="257175" indent="-257175">
              <a:buFont typeface="+mj-lt"/>
              <a:buAutoNum type="arabicPeriod"/>
            </a:pPr>
            <a:r>
              <a:rPr lang="en-US" dirty="0"/>
              <a:t>Writing over the values in the table, what happens to the critical t when you increase the sample size? </a:t>
            </a:r>
          </a:p>
        </p:txBody>
      </p:sp>
    </p:spTree>
    <p:extLst>
      <p:ext uri="{BB962C8B-B14F-4D97-AF65-F5344CB8AC3E}">
        <p14:creationId xmlns:p14="http://schemas.microsoft.com/office/powerpoint/2010/main" val="1224598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Bias and Error</a:t>
            </a:r>
          </a:p>
          <a:p>
            <a:pPr lvl="1"/>
            <a:r>
              <a:rPr lang="en-US" dirty="0"/>
              <a:t>Random vs. Systematic</a:t>
            </a:r>
          </a:p>
          <a:p>
            <a:pPr lvl="2"/>
            <a:r>
              <a:rPr lang="en-US" dirty="0"/>
              <a:t>Programs using one assessment always score higher than programs using another assessment (or using same assessment- why higher in one or another?  Tony has a great example from DE on TS GOLD)</a:t>
            </a:r>
          </a:p>
          <a:p>
            <a:pPr lvl="2"/>
            <a:r>
              <a:rPr lang="en-US" dirty="0"/>
              <a:t>Standard measurement is important because it reduces error related to an individuals interpretation of how to use the measurement. How to use an assessment tool and knowing child development (i.e. child outcomes)</a:t>
            </a:r>
          </a:p>
          <a:p>
            <a:pPr lvl="1"/>
            <a:endParaRPr lang="en-US" dirty="0"/>
          </a:p>
          <a:p>
            <a:pPr marL="457200" lvl="1" indent="0">
              <a:buNone/>
            </a:pPr>
            <a:endParaRPr lang="en-US" dirty="0"/>
          </a:p>
          <a:p>
            <a:pPr lvl="1"/>
            <a:endParaRPr lang="en-US" dirty="0"/>
          </a:p>
        </p:txBody>
      </p:sp>
      <p:sp>
        <p:nvSpPr>
          <p:cNvPr id="3" name="Title 2"/>
          <p:cNvSpPr>
            <a:spLocks noGrp="1"/>
          </p:cNvSpPr>
          <p:nvPr>
            <p:ph type="title"/>
          </p:nvPr>
        </p:nvSpPr>
        <p:spPr/>
        <p:txBody>
          <a:bodyPr/>
          <a:lstStyle/>
          <a:p>
            <a:r>
              <a:rPr lang="en-US" dirty="0"/>
              <a:t>Statistical Testing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54</a:t>
            </a:fld>
            <a:endParaRPr lang="en-US" dirty="0"/>
          </a:p>
        </p:txBody>
      </p:sp>
    </p:spTree>
    <p:extLst>
      <p:ext uri="{BB962C8B-B14F-4D97-AF65-F5344CB8AC3E}">
        <p14:creationId xmlns:p14="http://schemas.microsoft.com/office/powerpoint/2010/main" val="3283314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DaSy Child Outcomes Meaningful Difference Calculator </a:t>
            </a:r>
            <a:r>
              <a:rPr lang="en-US" sz="2000" dirty="0"/>
              <a:t>(</a:t>
            </a:r>
            <a:r>
              <a:rPr lang="en-US" sz="2000" dirty="0">
                <a:hlinkClick r:id="rId3"/>
              </a:rPr>
              <a:t>http://ectacenter.org/eco/pages/childoutcomes-calc.asp</a:t>
            </a:r>
            <a:r>
              <a:rPr lang="en-US" sz="2000" dirty="0"/>
              <a:t> )</a:t>
            </a:r>
          </a:p>
        </p:txBody>
      </p:sp>
      <p:sp>
        <p:nvSpPr>
          <p:cNvPr id="3" name="Title 2"/>
          <p:cNvSpPr>
            <a:spLocks noGrp="1"/>
          </p:cNvSpPr>
          <p:nvPr>
            <p:ph type="title"/>
          </p:nvPr>
        </p:nvSpPr>
        <p:spPr/>
        <p:txBody>
          <a:bodyPr/>
          <a:lstStyle/>
          <a:p>
            <a:r>
              <a:rPr lang="en-US" dirty="0"/>
              <a:t>Resources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55</a:t>
            </a:fld>
            <a:endParaRPr lang="en-US" dirty="0"/>
          </a:p>
        </p:txBody>
      </p:sp>
    </p:spTree>
    <p:extLst>
      <p:ext uri="{BB962C8B-B14F-4D97-AF65-F5344CB8AC3E}">
        <p14:creationId xmlns:p14="http://schemas.microsoft.com/office/powerpoint/2010/main" val="1583284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56</a:t>
            </a:fld>
            <a:endParaRPr lang="en-US" dirty="0"/>
          </a:p>
        </p:txBody>
      </p:sp>
      <p:sp>
        <p:nvSpPr>
          <p:cNvPr id="3" name="Title 2" descr="&quot; &quot;"/>
          <p:cNvSpPr>
            <a:spLocks noGrp="1"/>
          </p:cNvSpPr>
          <p:nvPr>
            <p:ph type="title"/>
          </p:nvPr>
        </p:nvSpPr>
        <p:spPr/>
        <p:txBody>
          <a:bodyPr/>
          <a:lstStyle/>
          <a:p>
            <a:r>
              <a:rPr lang="en-US" dirty="0"/>
              <a:t>Data Visualization</a:t>
            </a:r>
          </a:p>
        </p:txBody>
      </p:sp>
      <p:sp>
        <p:nvSpPr>
          <p:cNvPr id="2" name="Content Placeholder 1"/>
          <p:cNvSpPr>
            <a:spLocks noGrp="1"/>
          </p:cNvSpPr>
          <p:nvPr>
            <p:ph idx="1"/>
          </p:nvPr>
        </p:nvSpPr>
        <p:spPr>
          <a:xfrm>
            <a:off x="457200" y="1600201"/>
            <a:ext cx="8534400" cy="4038600"/>
          </a:xfrm>
        </p:spPr>
        <p:txBody>
          <a:bodyPr/>
          <a:lstStyle/>
          <a:p>
            <a:r>
              <a:rPr lang="en-US" dirty="0"/>
              <a:t>DaSy Data Visualization Toolkit at </a:t>
            </a:r>
            <a:r>
              <a:rPr lang="en-US" dirty="0">
                <a:hlinkClick r:id="rId3"/>
              </a:rPr>
              <a:t>http://dasycenter.org/data-visualization-toolkit/</a:t>
            </a:r>
            <a:endParaRPr lang="en-US" dirty="0"/>
          </a:p>
          <a:p>
            <a:endParaRPr lang="en-US" dirty="0"/>
          </a:p>
          <a:p>
            <a:r>
              <a:rPr lang="en-US" dirty="0"/>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9" y="2667000"/>
            <a:ext cx="897795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26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22F4736B-0F06-4F4D-8CBA-39D9F88B5CC4}"/>
              </a:ext>
            </a:extLst>
          </p:cNvPr>
          <p:cNvSpPr>
            <a:spLocks noGrp="1"/>
          </p:cNvSpPr>
          <p:nvPr>
            <p:ph idx="1"/>
          </p:nvPr>
        </p:nvSpPr>
        <p:spPr/>
        <p:txBody>
          <a:bodyPr/>
          <a:lstStyle/>
          <a:p>
            <a:r>
              <a:rPr lang="en-US" dirty="0"/>
              <a:t>Visit the DaSy website at:</a:t>
            </a:r>
            <a:br>
              <a:rPr lang="en-US" dirty="0"/>
            </a:br>
            <a:r>
              <a:rPr lang="en-US" dirty="0">
                <a:hlinkClick r:id="rId3" tooltip="The DaSy Center website"/>
              </a:rPr>
              <a:t>http://dasycenter.org/</a:t>
            </a:r>
            <a:endParaRPr lang="en-US" dirty="0"/>
          </a:p>
          <a:p>
            <a:r>
              <a:rPr lang="en-US" dirty="0"/>
              <a:t>Follow DaSy on Twitter:</a:t>
            </a:r>
            <a:br>
              <a:rPr lang="en-US" dirty="0"/>
            </a:br>
            <a:r>
              <a:rPr lang="en-US" u="sng" dirty="0">
                <a:hlinkClick r:id="rId4" tooltip="DaSy Center Twitter feed"/>
              </a:rPr>
              <a:t>@DaSyCenter</a:t>
            </a:r>
            <a:endParaRPr lang="en-US" u="sng" dirty="0"/>
          </a:p>
          <a:p>
            <a:r>
              <a:rPr lang="en-US" dirty="0"/>
              <a:t>Visit the ECTA website at:</a:t>
            </a:r>
            <a:br>
              <a:rPr lang="en-US" dirty="0"/>
            </a:br>
            <a:r>
              <a:rPr lang="en-US" dirty="0">
                <a:hlinkClick r:id="rId5" tooltip="The ECTA Center website"/>
              </a:rPr>
              <a:t>http://ectacenter.org/</a:t>
            </a:r>
            <a:endParaRPr lang="en-US" dirty="0"/>
          </a:p>
          <a:p>
            <a:r>
              <a:rPr lang="en-US" dirty="0"/>
              <a:t>Follow ECTA on Twitter:</a:t>
            </a:r>
            <a:br>
              <a:rPr lang="en-US" dirty="0"/>
            </a:br>
            <a:r>
              <a:rPr lang="en-US" u="sng" dirty="0">
                <a:hlinkClick r:id="rId6" tooltip="ECTA Center Twitter feed"/>
              </a:rPr>
              <a:t>@ECTACenter</a:t>
            </a:r>
            <a:endParaRPr lang="en-US" dirty="0"/>
          </a:p>
          <a:p>
            <a:pPr marL="0" indent="0">
              <a:buNone/>
            </a:pPr>
            <a:endParaRPr lang="en-US" dirty="0"/>
          </a:p>
        </p:txBody>
      </p:sp>
      <p:sp>
        <p:nvSpPr>
          <p:cNvPr id="2" name="Title 1" descr="&quot; &quot;"/>
          <p:cNvSpPr>
            <a:spLocks noGrp="1"/>
          </p:cNvSpPr>
          <p:nvPr>
            <p:ph type="title"/>
          </p:nvPr>
        </p:nvSpPr>
        <p:spPr/>
        <p:txBody>
          <a:bodyPr/>
          <a:lstStyle/>
          <a:p>
            <a:r>
              <a:rPr lang="en-US" dirty="0"/>
              <a:t>Final presentation slide</a:t>
            </a:r>
          </a:p>
        </p:txBody>
      </p:sp>
      <p:sp>
        <p:nvSpPr>
          <p:cNvPr id="8" name="Slide Number Placeholder 7"/>
          <p:cNvSpPr>
            <a:spLocks noGrp="1"/>
          </p:cNvSpPr>
          <p:nvPr>
            <p:ph type="sldNum" sz="quarter" idx="10"/>
          </p:nvPr>
        </p:nvSpPr>
        <p:spPr/>
        <p:txBody>
          <a:bodyPr/>
          <a:lstStyle/>
          <a:p>
            <a:fld id="{B2897048-00E0-47FB-B07B-F36BBE8AF579}" type="slidenum">
              <a:rPr lang="en-US" smtClean="0"/>
              <a:pPr/>
              <a:t>57</a:t>
            </a:fld>
            <a:endParaRPr lang="en-US" dirty="0"/>
          </a:p>
        </p:txBody>
      </p:sp>
    </p:spTree>
    <p:extLst>
      <p:ext uri="{BB962C8B-B14F-4D97-AF65-F5344CB8AC3E}">
        <p14:creationId xmlns:p14="http://schemas.microsoft.com/office/powerpoint/2010/main" val="1373862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58</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#H326P120002 and #H326P170001. However, those contents do not necessarily represent the policy of the U.S. Department of Education, and you should not assume endorsement by the Federal Government. Project Officers: Meredith Miceli, Richelle Davis, and Julia Martin Eile.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
        <p:nvSpPr>
          <p:cNvPr id="5" name="Title 1" descr="&quot; &quot;"/>
          <p:cNvSpPr>
            <a:spLocks noGrp="1"/>
          </p:cNvSpPr>
          <p:nvPr>
            <p:ph type="title"/>
          </p:nvPr>
        </p:nvSpPr>
        <p:spPr>
          <a:xfrm>
            <a:off x="457200" y="274638"/>
            <a:ext cx="8229600" cy="1143000"/>
          </a:xfrm>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descr="&quot; &quot;"/>
          <p:cNvSpPr>
            <a:spLocks noGrp="1"/>
          </p:cNvSpPr>
          <p:nvPr>
            <p:ph type="title"/>
          </p:nvPr>
        </p:nvSpPr>
        <p:spPr/>
        <p:txBody>
          <a:bodyPr/>
          <a:lstStyle/>
          <a:p>
            <a:r>
              <a:rPr lang="en-US" dirty="0"/>
              <a:t>Descriptive Statistics</a:t>
            </a:r>
          </a:p>
        </p:txBody>
      </p:sp>
      <p:sp>
        <p:nvSpPr>
          <p:cNvPr id="2" name="Content Placeholder 1"/>
          <p:cNvSpPr>
            <a:spLocks noGrp="1"/>
          </p:cNvSpPr>
          <p:nvPr>
            <p:ph idx="1"/>
          </p:nvPr>
        </p:nvSpPr>
        <p:spPr/>
        <p:txBody>
          <a:bodyPr/>
          <a:lstStyle/>
          <a:p>
            <a:pPr lvl="0"/>
            <a:r>
              <a:rPr lang="en-US" dirty="0"/>
              <a:t>Analysis of data that helps describe, present or summarize data</a:t>
            </a:r>
          </a:p>
          <a:p>
            <a:pPr lvl="0"/>
            <a:r>
              <a:rPr lang="en-US" dirty="0"/>
              <a:t>Through numerical calculations or graphs or tables</a:t>
            </a:r>
          </a:p>
          <a:p>
            <a:pPr lvl="0"/>
            <a:r>
              <a:rPr lang="en-US" dirty="0"/>
              <a:t>Gain valuable insights about your data</a:t>
            </a:r>
          </a:p>
          <a:p>
            <a:pPr lvl="1"/>
            <a:r>
              <a:rPr lang="en-US" dirty="0"/>
              <a:t>About data quality</a:t>
            </a:r>
          </a:p>
          <a:p>
            <a:pPr lvl="1"/>
            <a:r>
              <a:rPr lang="en-US" dirty="0"/>
              <a:t>About the kinds of analyses you can and should do.</a:t>
            </a:r>
          </a:p>
          <a:p>
            <a:pPr lvl="0"/>
            <a:endParaRPr lang="en-US" dirty="0"/>
          </a:p>
        </p:txBody>
      </p:sp>
    </p:spTree>
    <p:extLst>
      <p:ext uri="{BB962C8B-B14F-4D97-AF65-F5344CB8AC3E}">
        <p14:creationId xmlns:p14="http://schemas.microsoft.com/office/powerpoint/2010/main" val="248821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descr="&quot; &quot;"/>
          <p:cNvSpPr>
            <a:spLocks noGrp="1"/>
          </p:cNvSpPr>
          <p:nvPr>
            <p:ph type="title"/>
          </p:nvPr>
        </p:nvSpPr>
        <p:spPr/>
        <p:txBody>
          <a:bodyPr>
            <a:normAutofit/>
          </a:bodyPr>
          <a:lstStyle/>
          <a:p>
            <a:r>
              <a:rPr lang="en-US" dirty="0"/>
              <a:t>Inferential Statistics</a:t>
            </a:r>
          </a:p>
        </p:txBody>
      </p:sp>
      <p:sp>
        <p:nvSpPr>
          <p:cNvPr id="2" name="Content Placeholder 1"/>
          <p:cNvSpPr>
            <a:spLocks noGrp="1"/>
          </p:cNvSpPr>
          <p:nvPr>
            <p:ph idx="1"/>
          </p:nvPr>
        </p:nvSpPr>
        <p:spPr/>
        <p:txBody>
          <a:bodyPr/>
          <a:lstStyle/>
          <a:p>
            <a:pPr marL="0" indent="0">
              <a:buNone/>
            </a:pPr>
            <a:r>
              <a:rPr lang="en-US" dirty="0"/>
              <a:t>Inference</a:t>
            </a:r>
          </a:p>
          <a:p>
            <a:r>
              <a:rPr lang="en-US" dirty="0"/>
              <a:t>Generalization or conclusion about a characteristic of a population</a:t>
            </a:r>
          </a:p>
          <a:p>
            <a:r>
              <a:rPr lang="en-US" dirty="0"/>
              <a:t>Used to make decisions about degree to which an observed difference is meaningful vs. due to chance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8831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Types of Data</a:t>
            </a:r>
          </a:p>
        </p:txBody>
      </p:sp>
      <p:sp>
        <p:nvSpPr>
          <p:cNvPr id="3" name="Slide Number Placeholder 2"/>
          <p:cNvSpPr>
            <a:spLocks noGrp="1"/>
          </p:cNvSpPr>
          <p:nvPr>
            <p:ph type="sldNum" sz="quarter" idx="10"/>
          </p:nvPr>
        </p:nvSpPr>
        <p:spPr/>
        <p:txBody>
          <a:bodyPr/>
          <a:lstStyle/>
          <a:p>
            <a:fld id="{B2897048-00E0-47FB-B07B-F36BBE8AF579}" type="slidenum">
              <a:rPr lang="en-US" smtClean="0"/>
              <a:pPr/>
              <a:t>8</a:t>
            </a:fld>
            <a:endParaRPr lang="en-US" dirty="0"/>
          </a:p>
        </p:txBody>
      </p:sp>
      <p:grpSp>
        <p:nvGrpSpPr>
          <p:cNvPr id="24" name="Group 23"/>
          <p:cNvGrpSpPr/>
          <p:nvPr/>
        </p:nvGrpSpPr>
        <p:grpSpPr>
          <a:xfrm>
            <a:off x="457201" y="1244291"/>
            <a:ext cx="8184911" cy="4736754"/>
            <a:chOff x="647700" y="1244291"/>
            <a:chExt cx="8376146" cy="4736754"/>
          </a:xfrm>
        </p:grpSpPr>
        <p:sp>
          <p:nvSpPr>
            <p:cNvPr id="4" name="TextBox 3"/>
            <p:cNvSpPr txBox="1"/>
            <p:nvPr/>
          </p:nvSpPr>
          <p:spPr>
            <a:xfrm>
              <a:off x="647700" y="2514600"/>
              <a:ext cx="2362200" cy="646331"/>
            </a:xfrm>
            <a:prstGeom prst="rect">
              <a:avLst/>
            </a:prstGeom>
            <a:noFill/>
          </p:spPr>
          <p:txBody>
            <a:bodyPr wrap="square" rtlCol="0">
              <a:spAutoFit/>
            </a:bodyPr>
            <a:lstStyle/>
            <a:p>
              <a:r>
                <a:rPr lang="en-US" sz="3600" b="1" dirty="0"/>
                <a:t>Qualitative</a:t>
              </a:r>
            </a:p>
          </p:txBody>
        </p:sp>
        <p:sp>
          <p:nvSpPr>
            <p:cNvPr id="5" name="TextBox 4"/>
            <p:cNvSpPr txBox="1"/>
            <p:nvPr/>
          </p:nvSpPr>
          <p:spPr>
            <a:xfrm>
              <a:off x="6781799" y="4056221"/>
              <a:ext cx="2209800" cy="584775"/>
            </a:xfrm>
            <a:prstGeom prst="rect">
              <a:avLst/>
            </a:prstGeom>
            <a:noFill/>
          </p:spPr>
          <p:txBody>
            <a:bodyPr wrap="square" rtlCol="0">
              <a:spAutoFit/>
            </a:bodyPr>
            <a:lstStyle/>
            <a:p>
              <a:r>
                <a:rPr lang="en-US" sz="3200" dirty="0"/>
                <a:t>Continuous</a:t>
              </a:r>
            </a:p>
          </p:txBody>
        </p:sp>
        <p:sp>
          <p:nvSpPr>
            <p:cNvPr id="6" name="TextBox 5"/>
            <p:cNvSpPr txBox="1"/>
            <p:nvPr/>
          </p:nvSpPr>
          <p:spPr>
            <a:xfrm>
              <a:off x="4876800" y="2592210"/>
              <a:ext cx="2705100" cy="646331"/>
            </a:xfrm>
            <a:prstGeom prst="rect">
              <a:avLst/>
            </a:prstGeom>
            <a:noFill/>
          </p:spPr>
          <p:txBody>
            <a:bodyPr wrap="square" rtlCol="0">
              <a:spAutoFit/>
            </a:bodyPr>
            <a:lstStyle/>
            <a:p>
              <a:r>
                <a:rPr lang="en-US" sz="3600" b="1" dirty="0"/>
                <a:t>Quantitative</a:t>
              </a:r>
            </a:p>
          </p:txBody>
        </p:sp>
        <p:sp>
          <p:nvSpPr>
            <p:cNvPr id="7" name="TextBox 6"/>
            <p:cNvSpPr txBox="1"/>
            <p:nvPr/>
          </p:nvSpPr>
          <p:spPr>
            <a:xfrm>
              <a:off x="2209800" y="3810000"/>
              <a:ext cx="2057400" cy="1077218"/>
            </a:xfrm>
            <a:prstGeom prst="rect">
              <a:avLst/>
            </a:prstGeom>
            <a:noFill/>
          </p:spPr>
          <p:txBody>
            <a:bodyPr wrap="square" rtlCol="0">
              <a:spAutoFit/>
            </a:bodyPr>
            <a:lstStyle/>
            <a:p>
              <a:r>
                <a:rPr lang="en-US" sz="3200" dirty="0"/>
                <a:t>Categorical/Discrete</a:t>
              </a:r>
            </a:p>
          </p:txBody>
        </p:sp>
        <p:sp>
          <p:nvSpPr>
            <p:cNvPr id="8" name="TextBox 7"/>
            <p:cNvSpPr txBox="1"/>
            <p:nvPr/>
          </p:nvSpPr>
          <p:spPr>
            <a:xfrm>
              <a:off x="3323230" y="1244291"/>
              <a:ext cx="1553570" cy="830997"/>
            </a:xfrm>
            <a:prstGeom prst="rect">
              <a:avLst/>
            </a:prstGeom>
            <a:noFill/>
          </p:spPr>
          <p:txBody>
            <a:bodyPr wrap="square" rtlCol="0">
              <a:spAutoFit/>
            </a:bodyPr>
            <a:lstStyle/>
            <a:p>
              <a:r>
                <a:rPr lang="en-US" sz="4800" b="1" dirty="0"/>
                <a:t>Data</a:t>
              </a:r>
            </a:p>
          </p:txBody>
        </p:sp>
        <p:sp>
          <p:nvSpPr>
            <p:cNvPr id="9" name="TextBox 8"/>
            <p:cNvSpPr txBox="1"/>
            <p:nvPr/>
          </p:nvSpPr>
          <p:spPr>
            <a:xfrm>
              <a:off x="4666822" y="4047142"/>
              <a:ext cx="1714500" cy="584775"/>
            </a:xfrm>
            <a:prstGeom prst="rect">
              <a:avLst/>
            </a:prstGeom>
            <a:noFill/>
          </p:spPr>
          <p:txBody>
            <a:bodyPr wrap="square" rtlCol="0">
              <a:spAutoFit/>
            </a:bodyPr>
            <a:lstStyle/>
            <a:p>
              <a:r>
                <a:rPr lang="en-US" sz="3200" dirty="0"/>
                <a:t>Ordinal</a:t>
              </a:r>
            </a:p>
          </p:txBody>
        </p:sp>
        <p:cxnSp>
          <p:nvCxnSpPr>
            <p:cNvPr id="11" name="Straight Arrow Connector 10"/>
            <p:cNvCxnSpPr/>
            <p:nvPr/>
          </p:nvCxnSpPr>
          <p:spPr>
            <a:xfrm flipH="1">
              <a:off x="1981201" y="1828800"/>
              <a:ext cx="1143000" cy="5307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5033749" y="1828800"/>
              <a:ext cx="1066800" cy="6831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3814549" y="3310664"/>
              <a:ext cx="1219200" cy="4231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a:endCxn id="9" idx="0"/>
            </p:cNvCxnSpPr>
            <p:nvPr/>
          </p:nvCxnSpPr>
          <p:spPr>
            <a:xfrm flipH="1">
              <a:off x="5524072" y="3272564"/>
              <a:ext cx="533828" cy="7745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6781800" y="3310663"/>
              <a:ext cx="952500" cy="7455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2021575" y="4965381"/>
              <a:ext cx="179297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a:solidFill>
                    <a:schemeClr val="tx1"/>
                  </a:solidFill>
                </a:rPr>
                <a:t>Gender, </a:t>
              </a:r>
            </a:p>
            <a:p>
              <a:r>
                <a:rPr lang="en-US" sz="2400" i="1" dirty="0">
                  <a:solidFill>
                    <a:schemeClr val="tx1"/>
                  </a:solidFill>
                </a:rPr>
                <a:t>Service type</a:t>
              </a:r>
            </a:p>
          </p:txBody>
        </p:sp>
        <p:sp>
          <p:nvSpPr>
            <p:cNvPr id="18" name="TextBox 17"/>
            <p:cNvSpPr txBox="1"/>
            <p:nvPr/>
          </p:nvSpPr>
          <p:spPr>
            <a:xfrm>
              <a:off x="4271535" y="4780716"/>
              <a:ext cx="211455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a:solidFill>
                    <a:schemeClr val="tx1"/>
                  </a:solidFill>
                </a:rPr>
                <a:t>Class rank, socioeconomic status</a:t>
              </a:r>
            </a:p>
          </p:txBody>
        </p:sp>
        <p:sp>
          <p:nvSpPr>
            <p:cNvPr id="20" name="TextBox 19"/>
            <p:cNvSpPr txBox="1"/>
            <p:nvPr/>
          </p:nvSpPr>
          <p:spPr>
            <a:xfrm>
              <a:off x="6814047" y="4791968"/>
              <a:ext cx="220979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a:solidFill>
                    <a:schemeClr val="tx1"/>
                  </a:solidFill>
                </a:rPr>
                <a:t>Age in months, hours of service</a:t>
              </a:r>
            </a:p>
          </p:txBody>
        </p:sp>
      </p:grpSp>
    </p:spTree>
    <p:extLst>
      <p:ext uri="{BB962C8B-B14F-4D97-AF65-F5344CB8AC3E}">
        <p14:creationId xmlns:p14="http://schemas.microsoft.com/office/powerpoint/2010/main" val="151820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descr="&quot; &quot;"/>
          <p:cNvSpPr>
            <a:spLocks noGrp="1"/>
          </p:cNvSpPr>
          <p:nvPr>
            <p:ph type="title"/>
          </p:nvPr>
        </p:nvSpPr>
        <p:spPr/>
        <p:txBody>
          <a:bodyPr/>
          <a:lstStyle/>
          <a:p>
            <a:r>
              <a:rPr lang="en-US" dirty="0"/>
              <a:t>Data Transformation</a:t>
            </a:r>
          </a:p>
        </p:txBody>
      </p:sp>
      <p:sp>
        <p:nvSpPr>
          <p:cNvPr id="2" name="Content Placeholder 1"/>
          <p:cNvSpPr>
            <a:spLocks noGrp="1"/>
          </p:cNvSpPr>
          <p:nvPr>
            <p:ph idx="1"/>
          </p:nvPr>
        </p:nvSpPr>
        <p:spPr/>
        <p:txBody>
          <a:bodyPr/>
          <a:lstStyle/>
          <a:p>
            <a:pPr lvl="0"/>
            <a:r>
              <a:rPr lang="en-US" dirty="0"/>
              <a:t>You can always transform continuous data into categorical data</a:t>
            </a:r>
          </a:p>
          <a:p>
            <a:pPr lvl="1"/>
            <a:r>
              <a:rPr lang="en-US" dirty="0"/>
              <a:t>Age in months into broader age categories</a:t>
            </a:r>
          </a:p>
          <a:p>
            <a:pPr lvl="1"/>
            <a:r>
              <a:rPr lang="en-US" dirty="0"/>
              <a:t>Income in dollars into income ranges</a:t>
            </a:r>
          </a:p>
          <a:p>
            <a:pPr lvl="0"/>
            <a:r>
              <a:rPr lang="en-US" dirty="0"/>
              <a:t>You can always collapse a large number of categories into a smaller number</a:t>
            </a:r>
          </a:p>
          <a:p>
            <a:pPr lvl="0"/>
            <a:r>
              <a:rPr lang="en-US" dirty="0"/>
              <a:t>Examine the distribution of the data to help make these decisions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223011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TotalTime>
  <Words>3737</Words>
  <Application>Microsoft Office PowerPoint</Application>
  <PresentationFormat>On-screen Show (4:3)</PresentationFormat>
  <Paragraphs>749</Paragraphs>
  <Slides>58</Slides>
  <Notes>46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Century Gothic</vt:lpstr>
      <vt:lpstr>Century Schoolbook</vt:lpstr>
      <vt:lpstr>Helvetica Neue Light</vt:lpstr>
      <vt:lpstr>Microsoft Sans Serif</vt:lpstr>
      <vt:lpstr>Office Theme</vt:lpstr>
      <vt:lpstr>Examining Data to Identify Meaningful Difference</vt:lpstr>
      <vt:lpstr>Session Outcomes</vt:lpstr>
      <vt:lpstr>Introduction</vt:lpstr>
      <vt:lpstr>Introduction</vt:lpstr>
      <vt:lpstr>Descriptive Statistics</vt:lpstr>
      <vt:lpstr>Descriptive Statistics</vt:lpstr>
      <vt:lpstr>Inferential Statistics</vt:lpstr>
      <vt:lpstr>Types of Data</vt:lpstr>
      <vt:lpstr>Data Transformation</vt:lpstr>
      <vt:lpstr>Types of Descriptive Statistics</vt:lpstr>
      <vt:lpstr>Frequencies and Cross-tabs</vt:lpstr>
      <vt:lpstr>Example of Frequency Table</vt:lpstr>
      <vt:lpstr>Example of Cross-Tab</vt:lpstr>
      <vt:lpstr>Analyzing Categorical Data</vt:lpstr>
      <vt:lpstr>Measures of Central Tendency</vt:lpstr>
      <vt:lpstr>Normal Distribution</vt:lpstr>
      <vt:lpstr>Normal vs. Skewed Distribution</vt:lpstr>
      <vt:lpstr>Two sets of data, both with mean =3.75 </vt:lpstr>
      <vt:lpstr>Reasons to Review Distribution</vt:lpstr>
      <vt:lpstr>When to use each measure (in general)</vt:lpstr>
      <vt:lpstr>Measures of Variability</vt:lpstr>
      <vt:lpstr>Measures of Variability (continued)</vt:lpstr>
      <vt:lpstr>Box Plot (Box and Whisker Plot)</vt:lpstr>
      <vt:lpstr>Box Plot Example</vt:lpstr>
      <vt:lpstr>Child Outcomes SS1 by Year</vt:lpstr>
      <vt:lpstr>Use of SD in Eligibility Criteria</vt:lpstr>
      <vt:lpstr>Statistical Testing</vt:lpstr>
      <vt:lpstr>Statistical Testing</vt:lpstr>
      <vt:lpstr>Testing Percentage</vt:lpstr>
      <vt:lpstr>Testing Percentage – Raw Data</vt:lpstr>
      <vt:lpstr>Testing Percentage - Summarize</vt:lpstr>
      <vt:lpstr>Testing Percentage – Chi-Square</vt:lpstr>
      <vt:lpstr>Testing Averages</vt:lpstr>
      <vt:lpstr>Testing Averages – Raw Data</vt:lpstr>
      <vt:lpstr>Testing Averages - Summarize</vt:lpstr>
      <vt:lpstr>Testing Averages – 2 Sample T-Test</vt:lpstr>
      <vt:lpstr>Statistical Testing</vt:lpstr>
      <vt:lpstr>Statistical Testing</vt:lpstr>
      <vt:lpstr>PowerPoint Presentation</vt:lpstr>
      <vt:lpstr>Statistical Testing</vt:lpstr>
      <vt:lpstr>Statistical Testing</vt:lpstr>
      <vt:lpstr>PowerPoint Presentation</vt:lpstr>
      <vt:lpstr>Statistical Testing</vt:lpstr>
      <vt:lpstr>Statistical Testing</vt:lpstr>
      <vt:lpstr>Statistical Testing</vt:lpstr>
      <vt:lpstr>Data Activity</vt:lpstr>
      <vt:lpstr>Histogram Activity</vt:lpstr>
      <vt:lpstr>PowerPoint Presentation</vt:lpstr>
      <vt:lpstr>PowerPoint Presentation</vt:lpstr>
      <vt:lpstr>PowerPoint Presentation</vt:lpstr>
      <vt:lpstr>PowerPoint Presentation</vt:lpstr>
      <vt:lpstr>PowerPoint Presentation</vt:lpstr>
      <vt:lpstr>PowerPoint Presentation</vt:lpstr>
      <vt:lpstr>Statistical Testing</vt:lpstr>
      <vt:lpstr>Resources</vt:lpstr>
      <vt:lpstr>Data Visualization</vt:lpstr>
      <vt:lpstr>Final presentation slide</vt:lpstr>
      <vt:lpstr>Thank you</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Cornelia Taylor</cp:lastModifiedBy>
  <cp:revision>218</cp:revision>
  <dcterms:created xsi:type="dcterms:W3CDTF">2013-02-06T21:54:43Z</dcterms:created>
  <dcterms:modified xsi:type="dcterms:W3CDTF">2018-08-15T11:27:33Z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