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8" r:id="rId2"/>
    <p:sldId id="257" r:id="rId3"/>
    <p:sldId id="271" r:id="rId4"/>
    <p:sldId id="275" r:id="rId5"/>
    <p:sldId id="274" r:id="rId6"/>
    <p:sldId id="266" r:id="rId7"/>
    <p:sldId id="286" r:id="rId8"/>
    <p:sldId id="299" r:id="rId9"/>
    <p:sldId id="300" r:id="rId10"/>
    <p:sldId id="261" r:id="rId11"/>
    <p:sldId id="283" r:id="rId12"/>
    <p:sldId id="284" r:id="rId13"/>
    <p:sldId id="280" r:id="rId14"/>
    <p:sldId id="296" r:id="rId15"/>
    <p:sldId id="289" r:id="rId16"/>
    <p:sldId id="290" r:id="rId17"/>
    <p:sldId id="297" r:id="rId18"/>
    <p:sldId id="288" r:id="rId19"/>
    <p:sldId id="273" r:id="rId20"/>
    <p:sldId id="292" r:id="rId21"/>
    <p:sldId id="272" r:id="rId22"/>
    <p:sldId id="276" r:id="rId23"/>
    <p:sldId id="279" r:id="rId24"/>
    <p:sldId id="278" r:id="rId25"/>
    <p:sldId id="295" r:id="rId26"/>
    <p:sldId id="293" r:id="rId27"/>
    <p:sldId id="294" r:id="rId28"/>
    <p:sldId id="267" r:id="rId29"/>
    <p:sldId id="298" r:id="rId30"/>
    <p:sldId id="269"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6F3"/>
    <a:srgbClr val="56A0D3"/>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929" autoAdjust="0"/>
  </p:normalViewPr>
  <p:slideViewPr>
    <p:cSldViewPr>
      <p:cViewPr>
        <p:scale>
          <a:sx n="70" d="100"/>
          <a:sy n="70" d="100"/>
        </p:scale>
        <p:origin x="-114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'[Edited Child Outcomes Data_work_08-03.xls]Start_End'!$D$55:$D$60</c:f>
              <c:strCache>
                <c:ptCount val="6"/>
                <c:pt idx="0">
                  <c:v>Initial IFSP</c:v>
                </c:pt>
                <c:pt idx="1">
                  <c:v>Elig Deter</c:v>
                </c:pt>
                <c:pt idx="2">
                  <c:v>Rating Completed</c:v>
                </c:pt>
                <c:pt idx="3">
                  <c:v>First Delivered Service </c:v>
                </c:pt>
                <c:pt idx="4">
                  <c:v>Initial IFSP/Rating</c:v>
                </c:pt>
                <c:pt idx="5">
                  <c:v>SC assigned</c:v>
                </c:pt>
              </c:strCache>
            </c:strRef>
          </c:cat>
          <c:val>
            <c:numRef>
              <c:f>'[Edited Child Outcomes Data_work_08-03.xls]Start_End'!$E$55:$E$60</c:f>
              <c:numCache>
                <c:formatCode>General</c:formatCode>
                <c:ptCount val="6"/>
              </c:numCache>
            </c:numRef>
          </c:val>
        </c:ser>
        <c:ser>
          <c:idx val="1"/>
          <c:order val="1"/>
          <c:invertIfNegative val="0"/>
          <c:cat>
            <c:strRef>
              <c:f>'[Edited Child Outcomes Data_work_08-03.xls]Start_End'!$D$55:$D$60</c:f>
              <c:strCache>
                <c:ptCount val="6"/>
                <c:pt idx="0">
                  <c:v>Initial IFSP</c:v>
                </c:pt>
                <c:pt idx="1">
                  <c:v>Elig Deter</c:v>
                </c:pt>
                <c:pt idx="2">
                  <c:v>Rating Completed</c:v>
                </c:pt>
                <c:pt idx="3">
                  <c:v>First Delivered Service </c:v>
                </c:pt>
                <c:pt idx="4">
                  <c:v>Initial IFSP/Rating</c:v>
                </c:pt>
                <c:pt idx="5">
                  <c:v>SC assigned</c:v>
                </c:pt>
              </c:strCache>
            </c:strRef>
          </c:cat>
          <c:val>
            <c:numRef>
              <c:f>'[Edited Child Outcomes Data_work_08-03.xls]Start_End'!$F$55:$F$60</c:f>
              <c:numCache>
                <c:formatCode>General</c:formatCode>
                <c:ptCount val="6"/>
              </c:numCache>
            </c:numRef>
          </c:val>
        </c:ser>
        <c:ser>
          <c:idx val="2"/>
          <c:order val="2"/>
          <c:spPr>
            <a:solidFill>
              <a:schemeClr val="accent1">
                <a:lumMod val="75000"/>
              </a:schemeClr>
            </a:solidFill>
          </c:spPr>
          <c:invertIfNegative val="0"/>
          <c:dLbls>
            <c:txPr>
              <a:bodyPr/>
              <a:lstStyle/>
              <a:p>
                <a:pPr>
                  <a:defRPr sz="1600"/>
                </a:pPr>
                <a:endParaRPr lang="en-US"/>
              </a:p>
            </c:txPr>
            <c:dLblPos val="outEnd"/>
            <c:showLegendKey val="0"/>
            <c:showVal val="1"/>
            <c:showCatName val="0"/>
            <c:showSerName val="0"/>
            <c:showPercent val="0"/>
            <c:showBubbleSize val="0"/>
            <c:showLeaderLines val="0"/>
          </c:dLbls>
          <c:cat>
            <c:strRef>
              <c:f>'[Edited Child Outcomes Data_work_08-03.xls]Start_End'!$D$55:$D$60</c:f>
              <c:strCache>
                <c:ptCount val="6"/>
                <c:pt idx="0">
                  <c:v>Initial IFSP</c:v>
                </c:pt>
                <c:pt idx="1">
                  <c:v>Elig Deter</c:v>
                </c:pt>
                <c:pt idx="2">
                  <c:v>Rating Completed</c:v>
                </c:pt>
                <c:pt idx="3">
                  <c:v>First Delivered Service </c:v>
                </c:pt>
                <c:pt idx="4">
                  <c:v>Initial IFSP/Rating</c:v>
                </c:pt>
                <c:pt idx="5">
                  <c:v>SC assigned</c:v>
                </c:pt>
              </c:strCache>
            </c:strRef>
          </c:cat>
          <c:val>
            <c:numRef>
              <c:f>'[Edited Child Outcomes Data_work_08-03.xls]Start_End'!$G$55:$G$60</c:f>
              <c:numCache>
                <c:formatCode>General</c:formatCode>
                <c:ptCount val="6"/>
                <c:pt idx="0">
                  <c:v>25</c:v>
                </c:pt>
                <c:pt idx="1">
                  <c:v>6</c:v>
                </c:pt>
                <c:pt idx="2">
                  <c:v>5</c:v>
                </c:pt>
                <c:pt idx="3">
                  <c:v>4</c:v>
                </c:pt>
                <c:pt idx="4">
                  <c:v>3</c:v>
                </c:pt>
                <c:pt idx="5">
                  <c:v>1</c:v>
                </c:pt>
              </c:numCache>
            </c:numRef>
          </c:val>
        </c:ser>
        <c:dLbls>
          <c:dLblPos val="outEnd"/>
          <c:showLegendKey val="0"/>
          <c:showVal val="1"/>
          <c:showCatName val="0"/>
          <c:showSerName val="0"/>
          <c:showPercent val="0"/>
          <c:showBubbleSize val="0"/>
        </c:dLbls>
        <c:gapWidth val="150"/>
        <c:axId val="145043840"/>
        <c:axId val="145053568"/>
      </c:barChart>
      <c:catAx>
        <c:axId val="145043840"/>
        <c:scaling>
          <c:orientation val="minMax"/>
        </c:scaling>
        <c:delete val="0"/>
        <c:axPos val="l"/>
        <c:title>
          <c:tx>
            <c:rich>
              <a:bodyPr rot="-5400000" vert="horz"/>
              <a:lstStyle/>
              <a:p>
                <a:pPr>
                  <a:defRPr/>
                </a:pPr>
                <a:r>
                  <a:rPr lang="en-US" sz="1800" dirty="0"/>
                  <a:t>START DATE</a:t>
                </a:r>
              </a:p>
            </c:rich>
          </c:tx>
          <c:layout/>
          <c:overlay val="0"/>
        </c:title>
        <c:majorTickMark val="out"/>
        <c:minorTickMark val="none"/>
        <c:tickLblPos val="nextTo"/>
        <c:txPr>
          <a:bodyPr/>
          <a:lstStyle/>
          <a:p>
            <a:pPr>
              <a:defRPr sz="1800"/>
            </a:pPr>
            <a:endParaRPr lang="en-US"/>
          </a:p>
        </c:txPr>
        <c:crossAx val="145053568"/>
        <c:crosses val="autoZero"/>
        <c:auto val="1"/>
        <c:lblAlgn val="ctr"/>
        <c:lblOffset val="100"/>
        <c:noMultiLvlLbl val="0"/>
      </c:catAx>
      <c:valAx>
        <c:axId val="145053568"/>
        <c:scaling>
          <c:orientation val="minMax"/>
        </c:scaling>
        <c:delete val="0"/>
        <c:axPos val="b"/>
        <c:majorGridlines/>
        <c:title>
          <c:tx>
            <c:rich>
              <a:bodyPr/>
              <a:lstStyle/>
              <a:p>
                <a:pPr>
                  <a:defRPr sz="1800"/>
                </a:pPr>
                <a:r>
                  <a:rPr lang="en-US" sz="1800" dirty="0" smtClean="0"/>
                  <a:t>FREQUENCY</a:t>
                </a:r>
              </a:p>
            </c:rich>
          </c:tx>
          <c:layout/>
          <c:overlay val="0"/>
        </c:title>
        <c:numFmt formatCode="General" sourceLinked="1"/>
        <c:majorTickMark val="out"/>
        <c:minorTickMark val="none"/>
        <c:tickLblPos val="nextTo"/>
        <c:txPr>
          <a:bodyPr/>
          <a:lstStyle/>
          <a:p>
            <a:pPr>
              <a:defRPr sz="1800"/>
            </a:pPr>
            <a:endParaRPr lang="en-US"/>
          </a:p>
        </c:txPr>
        <c:crossAx val="1450438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'[Edited Child Outcomes Data_work_08-03.xls]Start_End'!$M$55:$M$59</c:f>
              <c:strCache>
                <c:ptCount val="5"/>
                <c:pt idx="0">
                  <c:v>Exit </c:v>
                </c:pt>
                <c:pt idx="1">
                  <c:v>Rating Completed</c:v>
                </c:pt>
                <c:pt idx="2">
                  <c:v>Exit/3rd bday</c:v>
                </c:pt>
                <c:pt idx="3">
                  <c:v>Last Delivered Service</c:v>
                </c:pt>
                <c:pt idx="4">
                  <c:v>Rating/Exit/IFSP End</c:v>
                </c:pt>
              </c:strCache>
            </c:strRef>
          </c:cat>
          <c:val>
            <c:numRef>
              <c:f>'[Edited Child Outcomes Data_work_08-03.xls]Start_End'!$N$55:$N$59</c:f>
              <c:numCache>
                <c:formatCode>General</c:formatCode>
                <c:ptCount val="5"/>
              </c:numCache>
            </c:numRef>
          </c:val>
        </c:ser>
        <c:ser>
          <c:idx val="1"/>
          <c:order val="1"/>
          <c:invertIfNegative val="0"/>
          <c:cat>
            <c:strRef>
              <c:f>'[Edited Child Outcomes Data_work_08-03.xls]Start_End'!$M$55:$M$59</c:f>
              <c:strCache>
                <c:ptCount val="5"/>
                <c:pt idx="0">
                  <c:v>Exit </c:v>
                </c:pt>
                <c:pt idx="1">
                  <c:v>Rating Completed</c:v>
                </c:pt>
                <c:pt idx="2">
                  <c:v>Exit/3rd bday</c:v>
                </c:pt>
                <c:pt idx="3">
                  <c:v>Last Delivered Service</c:v>
                </c:pt>
                <c:pt idx="4">
                  <c:v>Rating/Exit/IFSP End</c:v>
                </c:pt>
              </c:strCache>
            </c:strRef>
          </c:cat>
          <c:val>
            <c:numRef>
              <c:f>'[Edited Child Outcomes Data_work_08-03.xls]Start_End'!$O$55:$O$59</c:f>
              <c:numCache>
                <c:formatCode>General</c:formatCode>
                <c:ptCount val="5"/>
              </c:numCache>
            </c:numRef>
          </c:val>
        </c:ser>
        <c:ser>
          <c:idx val="2"/>
          <c:order val="2"/>
          <c:spPr>
            <a:solidFill>
              <a:schemeClr val="accent1">
                <a:lumMod val="75000"/>
              </a:schemeClr>
            </a:solidFill>
          </c:spPr>
          <c:invertIfNegative val="0"/>
          <c:dLbls>
            <c:txPr>
              <a:bodyPr/>
              <a:lstStyle/>
              <a:p>
                <a:pPr>
                  <a:defRPr sz="1800"/>
                </a:pPr>
                <a:endParaRPr lang="en-US"/>
              </a:p>
            </c:txPr>
            <c:dLblPos val="outEnd"/>
            <c:showLegendKey val="0"/>
            <c:showVal val="1"/>
            <c:showCatName val="0"/>
            <c:showSerName val="0"/>
            <c:showPercent val="0"/>
            <c:showBubbleSize val="0"/>
            <c:showLeaderLines val="0"/>
          </c:dLbls>
          <c:cat>
            <c:strRef>
              <c:f>'[Edited Child Outcomes Data_work_08-03.xls]Start_End'!$M$55:$M$59</c:f>
              <c:strCache>
                <c:ptCount val="5"/>
                <c:pt idx="0">
                  <c:v>Exit </c:v>
                </c:pt>
                <c:pt idx="1">
                  <c:v>Rating Completed</c:v>
                </c:pt>
                <c:pt idx="2">
                  <c:v>Exit/3rd bday</c:v>
                </c:pt>
                <c:pt idx="3">
                  <c:v>Last Delivered Service</c:v>
                </c:pt>
                <c:pt idx="4">
                  <c:v>Rating/Exit/IFSP End</c:v>
                </c:pt>
              </c:strCache>
            </c:strRef>
          </c:cat>
          <c:val>
            <c:numRef>
              <c:f>'[Edited Child Outcomes Data_work_08-03.xls]Start_End'!$P$55:$P$59</c:f>
              <c:numCache>
                <c:formatCode>General</c:formatCode>
                <c:ptCount val="5"/>
                <c:pt idx="0">
                  <c:v>16</c:v>
                </c:pt>
                <c:pt idx="1">
                  <c:v>9</c:v>
                </c:pt>
                <c:pt idx="2">
                  <c:v>6</c:v>
                </c:pt>
                <c:pt idx="3">
                  <c:v>2</c:v>
                </c:pt>
                <c:pt idx="4">
                  <c:v>2</c:v>
                </c:pt>
              </c:numCache>
            </c:numRef>
          </c:val>
        </c:ser>
        <c:dLbls>
          <c:showLegendKey val="0"/>
          <c:showVal val="0"/>
          <c:showCatName val="0"/>
          <c:showSerName val="0"/>
          <c:showPercent val="0"/>
          <c:showBubbleSize val="0"/>
        </c:dLbls>
        <c:gapWidth val="150"/>
        <c:axId val="186132352"/>
        <c:axId val="186138624"/>
      </c:barChart>
      <c:catAx>
        <c:axId val="186132352"/>
        <c:scaling>
          <c:orientation val="minMax"/>
        </c:scaling>
        <c:delete val="0"/>
        <c:axPos val="l"/>
        <c:title>
          <c:tx>
            <c:rich>
              <a:bodyPr rot="-5400000" vert="horz"/>
              <a:lstStyle/>
              <a:p>
                <a:pPr>
                  <a:defRPr sz="1800"/>
                </a:pPr>
                <a:r>
                  <a:rPr lang="en-US" sz="1800" dirty="0"/>
                  <a:t>END DATE</a:t>
                </a:r>
              </a:p>
            </c:rich>
          </c:tx>
          <c:layout/>
          <c:overlay val="0"/>
        </c:title>
        <c:majorTickMark val="out"/>
        <c:minorTickMark val="none"/>
        <c:tickLblPos val="nextTo"/>
        <c:txPr>
          <a:bodyPr/>
          <a:lstStyle/>
          <a:p>
            <a:pPr>
              <a:defRPr sz="1800"/>
            </a:pPr>
            <a:endParaRPr lang="en-US"/>
          </a:p>
        </c:txPr>
        <c:crossAx val="186138624"/>
        <c:crosses val="autoZero"/>
        <c:auto val="1"/>
        <c:lblAlgn val="ctr"/>
        <c:lblOffset val="100"/>
        <c:noMultiLvlLbl val="0"/>
      </c:catAx>
      <c:valAx>
        <c:axId val="186138624"/>
        <c:scaling>
          <c:orientation val="minMax"/>
        </c:scaling>
        <c:delete val="0"/>
        <c:axPos val="b"/>
        <c:majorGridlines/>
        <c:title>
          <c:tx>
            <c:rich>
              <a:bodyPr/>
              <a:lstStyle/>
              <a:p>
                <a:pPr>
                  <a:defRPr/>
                </a:pPr>
                <a:r>
                  <a:rPr lang="en-US" sz="1800" dirty="0" smtClean="0"/>
                  <a:t>FREQUENCY</a:t>
                </a:r>
              </a:p>
            </c:rich>
          </c:tx>
          <c:layout/>
          <c:overlay val="0"/>
        </c:title>
        <c:numFmt formatCode="General" sourceLinked="1"/>
        <c:majorTickMark val="out"/>
        <c:minorTickMark val="none"/>
        <c:tickLblPos val="nextTo"/>
        <c:txPr>
          <a:bodyPr/>
          <a:lstStyle/>
          <a:p>
            <a:pPr>
              <a:defRPr sz="1800"/>
            </a:pPr>
            <a:endParaRPr lang="en-US"/>
          </a:p>
        </c:txPr>
        <c:crossAx val="18613235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'[Edited Child Outcomes Data_work_08-03.xls]Analysis'!$AE$70:$AE$76</c:f>
              <c:strCache>
                <c:ptCount val="7"/>
                <c:pt idx="0">
                  <c:v>No gaps</c:v>
                </c:pt>
                <c:pt idx="1">
                  <c:v>Med/Hospital</c:v>
                </c:pt>
                <c:pt idx="2">
                  <c:v>Family vacation</c:v>
                </c:pt>
                <c:pt idx="3">
                  <c:v>Exit/Re-enter</c:v>
                </c:pt>
                <c:pt idx="4">
                  <c:v>EI cancels</c:v>
                </c:pt>
                <c:pt idx="5">
                  <c:v>Family no shows/cancels</c:v>
                </c:pt>
                <c:pt idx="6">
                  <c:v>Other</c:v>
                </c:pt>
              </c:strCache>
            </c:strRef>
          </c:cat>
          <c:val>
            <c:numRef>
              <c:f>'[Edited Child Outcomes Data_work_08-03.xls]Analysis'!$AF$70:$AF$76</c:f>
              <c:numCache>
                <c:formatCode>General</c:formatCode>
                <c:ptCount val="7"/>
              </c:numCache>
            </c:numRef>
          </c:val>
        </c:ser>
        <c:ser>
          <c:idx val="1"/>
          <c:order val="1"/>
          <c:spPr>
            <a:solidFill>
              <a:schemeClr val="accent1">
                <a:lumMod val="75000"/>
              </a:schemeClr>
            </a:solidFill>
          </c:spPr>
          <c:invertIfNegative val="0"/>
          <c:dLbls>
            <c:txPr>
              <a:bodyPr/>
              <a:lstStyle/>
              <a:p>
                <a:pPr>
                  <a:defRPr sz="1800"/>
                </a:pPr>
                <a:endParaRPr lang="en-US"/>
              </a:p>
            </c:txPr>
            <c:dLblPos val="outEnd"/>
            <c:showLegendKey val="0"/>
            <c:showVal val="1"/>
            <c:showCatName val="0"/>
            <c:showSerName val="0"/>
            <c:showPercent val="0"/>
            <c:showBubbleSize val="0"/>
            <c:showLeaderLines val="0"/>
          </c:dLbls>
          <c:cat>
            <c:strRef>
              <c:f>'[Edited Child Outcomes Data_work_08-03.xls]Analysis'!$AE$70:$AE$76</c:f>
              <c:strCache>
                <c:ptCount val="7"/>
                <c:pt idx="0">
                  <c:v>No gaps</c:v>
                </c:pt>
                <c:pt idx="1">
                  <c:v>Med/Hospital</c:v>
                </c:pt>
                <c:pt idx="2">
                  <c:v>Family vacation</c:v>
                </c:pt>
                <c:pt idx="3">
                  <c:v>Exit/Re-enter</c:v>
                </c:pt>
                <c:pt idx="4">
                  <c:v>EI cancels</c:v>
                </c:pt>
                <c:pt idx="5">
                  <c:v>Family no shows/cancels</c:v>
                </c:pt>
                <c:pt idx="6">
                  <c:v>Other</c:v>
                </c:pt>
              </c:strCache>
            </c:strRef>
          </c:cat>
          <c:val>
            <c:numRef>
              <c:f>'[Edited Child Outcomes Data_work_08-03.xls]Analysis'!$AG$70:$AG$76</c:f>
              <c:numCache>
                <c:formatCode>General</c:formatCode>
                <c:ptCount val="7"/>
                <c:pt idx="0">
                  <c:v>29</c:v>
                </c:pt>
                <c:pt idx="1">
                  <c:v>4</c:v>
                </c:pt>
                <c:pt idx="2">
                  <c:v>4</c:v>
                </c:pt>
                <c:pt idx="3">
                  <c:v>12</c:v>
                </c:pt>
                <c:pt idx="4">
                  <c:v>2</c:v>
                </c:pt>
                <c:pt idx="5">
                  <c:v>3</c:v>
                </c:pt>
                <c:pt idx="6">
                  <c:v>3</c:v>
                </c:pt>
              </c:numCache>
            </c:numRef>
          </c:val>
        </c:ser>
        <c:dLbls>
          <c:dLblPos val="outEnd"/>
          <c:showLegendKey val="0"/>
          <c:showVal val="1"/>
          <c:showCatName val="0"/>
          <c:showSerName val="0"/>
          <c:showPercent val="0"/>
          <c:showBubbleSize val="0"/>
        </c:dLbls>
        <c:gapWidth val="150"/>
        <c:axId val="186251904"/>
        <c:axId val="186285056"/>
      </c:barChart>
      <c:catAx>
        <c:axId val="186251904"/>
        <c:scaling>
          <c:orientation val="minMax"/>
        </c:scaling>
        <c:delete val="0"/>
        <c:axPos val="l"/>
        <c:title>
          <c:tx>
            <c:rich>
              <a:bodyPr rot="-5400000" vert="horz"/>
              <a:lstStyle/>
              <a:p>
                <a:pPr>
                  <a:defRPr sz="1800" b="1"/>
                </a:pPr>
                <a:r>
                  <a:rPr lang="en-US" sz="1800" b="1" dirty="0"/>
                  <a:t>GAP IN SERVICES</a:t>
                </a:r>
              </a:p>
            </c:rich>
          </c:tx>
          <c:layout/>
          <c:overlay val="0"/>
        </c:title>
        <c:majorTickMark val="out"/>
        <c:minorTickMark val="none"/>
        <c:tickLblPos val="nextTo"/>
        <c:txPr>
          <a:bodyPr/>
          <a:lstStyle/>
          <a:p>
            <a:pPr>
              <a:defRPr sz="1800"/>
            </a:pPr>
            <a:endParaRPr lang="en-US"/>
          </a:p>
        </c:txPr>
        <c:crossAx val="186285056"/>
        <c:crosses val="autoZero"/>
        <c:auto val="1"/>
        <c:lblAlgn val="ctr"/>
        <c:lblOffset val="100"/>
        <c:noMultiLvlLbl val="0"/>
      </c:catAx>
      <c:valAx>
        <c:axId val="186285056"/>
        <c:scaling>
          <c:orientation val="minMax"/>
        </c:scaling>
        <c:delete val="0"/>
        <c:axPos val="b"/>
        <c:majorGridlines/>
        <c:title>
          <c:tx>
            <c:rich>
              <a:bodyPr/>
              <a:lstStyle/>
              <a:p>
                <a:pPr>
                  <a:defRPr sz="1800" b="1"/>
                </a:pPr>
                <a:r>
                  <a:rPr lang="en-US" sz="1800" b="1" dirty="0"/>
                  <a:t>FREQUENCY</a:t>
                </a:r>
              </a:p>
            </c:rich>
          </c:tx>
          <c:layout/>
          <c:overlay val="0"/>
        </c:title>
        <c:numFmt formatCode="General" sourceLinked="1"/>
        <c:majorTickMark val="out"/>
        <c:minorTickMark val="none"/>
        <c:tickLblPos val="nextTo"/>
        <c:txPr>
          <a:bodyPr/>
          <a:lstStyle/>
          <a:p>
            <a:pPr>
              <a:defRPr sz="1800"/>
            </a:pPr>
            <a:endParaRPr lang="en-US"/>
          </a:p>
        </c:txPr>
        <c:crossAx val="18625190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8/10/2016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in approach doesn’t usually represent major</a:t>
            </a:r>
            <a:r>
              <a:rPr lang="en-US" baseline="0" dirty="0" smtClean="0"/>
              <a:t> change in approach;</a:t>
            </a:r>
          </a:p>
          <a:p>
            <a:r>
              <a:rPr lang="en-US" baseline="0" dirty="0" smtClean="0"/>
              <a:t>Rather, changes to the process, e.g., more training, change in policies/procedures, increased family participation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323887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months” NOT mentioned</a:t>
            </a:r>
            <a:r>
              <a:rPr lang="en-US" sz="1200" kern="1200" baseline="0" dirty="0" smtClean="0">
                <a:solidFill>
                  <a:schemeClr val="tx1"/>
                </a:solidFill>
                <a:effectLst/>
                <a:latin typeface="+mn-lt"/>
                <a:ea typeface="+mn-ea"/>
                <a:cs typeface="+mn-cs"/>
              </a:rPr>
              <a:t> in 10/19/06 </a:t>
            </a:r>
            <a:r>
              <a:rPr lang="en-US" sz="1200" kern="1200" dirty="0" smtClean="0">
                <a:solidFill>
                  <a:schemeClr val="tx1"/>
                </a:solidFill>
                <a:effectLst/>
                <a:latin typeface="+mn-lt"/>
                <a:ea typeface="+mn-ea"/>
                <a:cs typeface="+mn-cs"/>
              </a:rPr>
              <a:t>measurement table or any measurement table thereafter.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However, OSEP is working on adding language back into the measurement table that used to be there around including children who had at least 6 mo. of service.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25848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September 2006, Frequently Asked Questions regarding the SPP/APR:  Early Childhood Outcomes (Part C Indicator #3 and Part B Indicator #7)</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40780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Instructions to presenters: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posted January</a:t>
            </a:r>
            <a:r>
              <a:rPr lang="en-US" baseline="0" dirty="0" smtClean="0"/>
              <a:t> 2016 by Haidee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14253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4 with state contact information</a:t>
            </a:r>
          </a:p>
          <a:p>
            <a:r>
              <a:rPr lang="en-US" dirty="0" smtClean="0"/>
              <a:t>Primary</a:t>
            </a:r>
            <a:r>
              <a:rPr lang="en-US" baseline="0" dirty="0" smtClean="0"/>
              <a:t> approach, i.e., COS, BDI-2, AEPS</a:t>
            </a:r>
          </a:p>
          <a:p>
            <a:r>
              <a:rPr lang="en-US" baseline="0" dirty="0" smtClean="0"/>
              <a:t>And whether they have or intend to change approach</a:t>
            </a:r>
          </a:p>
          <a:p>
            <a:r>
              <a:rPr lang="en-US" baseline="0" dirty="0" smtClean="0"/>
              <a:t>2 additional questions: </a:t>
            </a:r>
          </a:p>
          <a:p>
            <a:r>
              <a:rPr lang="en-US" baseline="0" dirty="0" smtClean="0"/>
              <a:t>integration of outcome ratings in IFSP;</a:t>
            </a:r>
          </a:p>
          <a:p>
            <a:r>
              <a:rPr lang="en-US" baseline="0" dirty="0" smtClean="0"/>
              <a:t>ability of state to determine number of children who should have ratings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368229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2014-2015</a:t>
            </a:r>
            <a:r>
              <a:rPr lang="en-US" baseline="0" dirty="0" smtClean="0"/>
              <a:t> data</a:t>
            </a:r>
          </a:p>
          <a:p>
            <a:r>
              <a:rPr lang="en-US" dirty="0" smtClean="0"/>
              <a:t>43</a:t>
            </a:r>
            <a:r>
              <a:rPr lang="en-US" baseline="0" dirty="0" smtClean="0"/>
              <a:t> use COS, 77%</a:t>
            </a:r>
          </a:p>
          <a:p>
            <a:r>
              <a:rPr lang="en-US" baseline="0" dirty="0" smtClean="0"/>
              <a:t>13 use other approach, 23%</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176258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Duplicate count</a:t>
            </a:r>
          </a:p>
          <a:p>
            <a:r>
              <a:rPr lang="en-US" dirty="0" smtClean="0"/>
              <a:t>Initial</a:t>
            </a:r>
            <a:r>
              <a:rPr lang="en-US" baseline="0" dirty="0" smtClean="0"/>
              <a:t> IFSP – 30</a:t>
            </a:r>
          </a:p>
          <a:p>
            <a:r>
              <a:rPr lang="en-US" baseline="0" dirty="0" smtClean="0"/>
              <a:t>Rating completed – 8</a:t>
            </a:r>
          </a:p>
          <a:p>
            <a:r>
              <a:rPr lang="en-US" baseline="0" dirty="0" smtClean="0"/>
              <a:t>Elig deter – 6</a:t>
            </a:r>
          </a:p>
          <a:p>
            <a:r>
              <a:rPr lang="en-US" baseline="0" dirty="0" smtClean="0"/>
              <a:t>First delivered services – 4</a:t>
            </a:r>
          </a:p>
          <a:p>
            <a:r>
              <a:rPr lang="en-US" baseline="0" dirty="0" smtClean="0"/>
              <a:t>Eval date – 2</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122441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more variability</a:t>
            </a:r>
          </a:p>
          <a:p>
            <a:r>
              <a:rPr lang="en-US" dirty="0" smtClean="0"/>
              <a:t>Duplicate</a:t>
            </a:r>
          </a:p>
          <a:p>
            <a:r>
              <a:rPr lang="en-US" dirty="0" smtClean="0"/>
              <a:t>Exit date – 30</a:t>
            </a:r>
          </a:p>
          <a:p>
            <a:r>
              <a:rPr lang="en-US" dirty="0" smtClean="0"/>
              <a:t>Date</a:t>
            </a:r>
            <a:r>
              <a:rPr lang="en-US" baseline="0" dirty="0" smtClean="0"/>
              <a:t> of exit rating – 15</a:t>
            </a:r>
          </a:p>
          <a:p>
            <a:r>
              <a:rPr lang="en-US" dirty="0" smtClean="0"/>
              <a:t>Third birthday – 9</a:t>
            </a:r>
          </a:p>
          <a:p>
            <a:r>
              <a:rPr lang="en-US" dirty="0" smtClean="0"/>
              <a:t>IFSP end date – 8</a:t>
            </a:r>
          </a:p>
          <a:p>
            <a:r>
              <a:rPr lang="en-US" dirty="0" smtClean="0"/>
              <a:t>Date exit assessment if lost to contact - 6</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122441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state indicated Initial IFSP date and date of entry rating, exit date and date of exit rating</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415415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other; reconcile 47</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323887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Duplicated count.</a:t>
            </a:r>
            <a:r>
              <a:rPr lang="en-US" baseline="0" dirty="0" smtClean="0"/>
              <a:t>  Of those states that accounted for gaps in services, the</a:t>
            </a:r>
            <a:r>
              <a:rPr lang="en-US" dirty="0" smtClean="0"/>
              <a:t> highest</a:t>
            </a:r>
            <a:r>
              <a:rPr lang="en-US" baseline="0" dirty="0" smtClean="0"/>
              <a:t> number was for children who exited and re-entered the program, sometimes multiple times.</a:t>
            </a:r>
          </a:p>
          <a:p>
            <a:r>
              <a:rPr lang="en-US" baseline="0" dirty="0" smtClean="0"/>
              <a:t>If they reported one of the other reasons, they usually reported more than one.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2421368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grpSp>
        <p:nvGrpSpPr>
          <p:cNvPr id="21" name="Group 20" descr="&quot; &quot;"/>
          <p:cNvGrpSpPr/>
          <p:nvPr userDrawn="1"/>
        </p:nvGrpSpPr>
        <p:grpSpPr>
          <a:xfrm>
            <a:off x="-457200" y="-304800"/>
            <a:ext cx="9677400" cy="1603169"/>
            <a:chOff x="-457200" y="-304800"/>
            <a:chExt cx="9677400" cy="1603169"/>
          </a:xfrm>
        </p:grpSpPr>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gr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descr="&quot; &quot;"/>
          <p:cNvGrpSpPr/>
          <p:nvPr userDrawn="1"/>
        </p:nvGrpSpPr>
        <p:grpSpPr>
          <a:xfrm>
            <a:off x="0" y="6121400"/>
            <a:ext cx="9144000" cy="736600"/>
            <a:chOff x="0" y="6121400"/>
            <a:chExt cx="9144000" cy="736600"/>
          </a:xfrm>
        </p:grpSpPr>
        <p:pic>
          <p:nvPicPr>
            <p:cNvPr id="9"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1" name="Picture 10"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descr="&quot; &quot;"/>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5" name="Picture 4"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grpSp>
        <p:nvGrpSpPr>
          <p:cNvPr id="7" name="Group 6"/>
          <p:cNvGrpSpPr/>
          <p:nvPr userDrawn="1"/>
        </p:nvGrpSpPr>
        <p:grpSpPr>
          <a:xfrm>
            <a:off x="0" y="-1143000"/>
            <a:ext cx="9144000" cy="1371600"/>
            <a:chOff x="0" y="-1143000"/>
            <a:chExt cx="9144000" cy="1371600"/>
          </a:xfrm>
        </p:grpSpPr>
        <p:sp>
          <p:nvSpPr>
            <p:cNvPr id="10" name="Rectangle 9"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grpSp>
      <p:grpSp>
        <p:nvGrpSpPr>
          <p:cNvPr id="11" name="Group 10"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descr="&quot; &quot;"/>
          <p:cNvGrpSpPr/>
          <p:nvPr userDrawn="1"/>
        </p:nvGrpSpPr>
        <p:grpSpPr>
          <a:xfrm>
            <a:off x="0" y="6121400"/>
            <a:ext cx="9144000" cy="736600"/>
            <a:chOff x="0" y="6121400"/>
            <a:chExt cx="9144000" cy="736600"/>
          </a:xfrm>
        </p:grpSpPr>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6" name="Picture 15"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descr="&quot; &quot;"/>
          <p:cNvGrpSpPr/>
          <p:nvPr userDrawn="1"/>
        </p:nvGrpSpPr>
        <p:grpSpPr>
          <a:xfrm>
            <a:off x="0" y="6121400"/>
            <a:ext cx="9144000" cy="736600"/>
            <a:chOff x="0" y="6121400"/>
            <a:chExt cx="9144000" cy="736600"/>
          </a:xfrm>
        </p:grpSpPr>
        <p:pic>
          <p:nvPicPr>
            <p:cNvPr id="10"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2" name="Picture 11"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4" Type="http://schemas.openxmlformats.org/officeDocument/2006/relationships/hyperlink" Target="https://twitter.com/DaSyCent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pages/ECTA-Center/304774389667984" TargetMode="External"/><Relationship Id="rId2" Type="http://schemas.openxmlformats.org/officeDocument/2006/relationships/hyperlink" Target="http://ectacenter.org/" TargetMode="External"/><Relationship Id="rId1" Type="http://schemas.openxmlformats.org/officeDocument/2006/relationships/slideLayout" Target="../slideLayouts/slideLayout3.xml"/><Relationship Id="rId4" Type="http://schemas.openxmlformats.org/officeDocument/2006/relationships/hyperlink" Target="https://twitter.com/ECTACent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05800" cy="1676400"/>
          </a:xfrm>
        </p:spPr>
        <p:txBody>
          <a:bodyPr>
            <a:noAutofit/>
          </a:bodyPr>
          <a:lstStyle/>
          <a:p>
            <a:pPr algn="ctr"/>
            <a:r>
              <a:rPr lang="en-US" sz="3200" dirty="0"/>
              <a:t>Child </a:t>
            </a:r>
            <a:r>
              <a:rPr lang="en-US" sz="3200" dirty="0" smtClean="0"/>
              <a:t>Outcomes Data Collection:  </a:t>
            </a:r>
            <a:br>
              <a:rPr lang="en-US" sz="3200" dirty="0" smtClean="0"/>
            </a:br>
            <a:r>
              <a:rPr lang="en-US" sz="3200" dirty="0" smtClean="0"/>
              <a:t>Results </a:t>
            </a:r>
            <a:r>
              <a:rPr lang="en-US" sz="3200" dirty="0"/>
              <a:t>of the ITCA National Survey and Discussion of Policies and </a:t>
            </a:r>
            <a:r>
              <a:rPr lang="en-US" sz="3200" dirty="0" smtClean="0"/>
              <a:t>Considerations</a:t>
            </a:r>
            <a:endParaRPr lang="en-US" sz="3200" dirty="0"/>
          </a:p>
        </p:txBody>
      </p:sp>
      <p:sp>
        <p:nvSpPr>
          <p:cNvPr id="5" name="Text Placeholder 10"/>
          <p:cNvSpPr txBox="1">
            <a:spLocks/>
          </p:cNvSpPr>
          <p:nvPr/>
        </p:nvSpPr>
        <p:spPr>
          <a:xfrm>
            <a:off x="457200" y="3429000"/>
            <a:ext cx="6705600" cy="16002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smtClean="0"/>
              <a:t>Christina Kasprzak, ECTA/DaSy</a:t>
            </a:r>
          </a:p>
          <a:p>
            <a:pPr algn="ctr"/>
            <a:r>
              <a:rPr lang="en-US" sz="2000" dirty="0" smtClean="0"/>
              <a:t>Cornelia Taylor, DaSy/ECTA</a:t>
            </a:r>
          </a:p>
          <a:p>
            <a:pPr algn="ctr"/>
            <a:r>
              <a:rPr lang="en-US" sz="2000" dirty="0" smtClean="0"/>
              <a:t>Maureen Greer, ITCA/DaSy</a:t>
            </a:r>
          </a:p>
          <a:p>
            <a:pPr algn="ctr"/>
            <a:r>
              <a:rPr lang="en-US" sz="2000" dirty="0" smtClean="0"/>
              <a:t>Robin Nelson, DaSy</a:t>
            </a:r>
          </a:p>
          <a:p>
            <a:endParaRPr lang="en-US" sz="2400" dirty="0"/>
          </a:p>
          <a:p>
            <a:endParaRPr lang="en-US" sz="2400" dirty="0"/>
          </a:p>
        </p:txBody>
      </p:sp>
      <p:sp>
        <p:nvSpPr>
          <p:cNvPr id="6" name="Subtitle 2"/>
          <p:cNvSpPr>
            <a:spLocks noGrp="1"/>
          </p:cNvSpPr>
          <p:nvPr>
            <p:ph type="subTitle" idx="1"/>
          </p:nvPr>
        </p:nvSpPr>
        <p:spPr>
          <a:xfrm>
            <a:off x="457200" y="5184648"/>
            <a:ext cx="7010400" cy="1063752"/>
          </a:xfrm>
        </p:spPr>
        <p:txBody>
          <a:bodyPr>
            <a:normAutofit fontScale="85000" lnSpcReduction="10000"/>
          </a:bodyPr>
          <a:lstStyle/>
          <a:p>
            <a:r>
              <a:rPr lang="en-US" sz="2400" dirty="0" smtClean="0"/>
              <a:t>2016 Improving Data, Improving Outcomes Conference</a:t>
            </a:r>
          </a:p>
          <a:p>
            <a:r>
              <a:rPr lang="en-US" sz="2400" dirty="0" smtClean="0"/>
              <a:t>New Orleans, LA</a:t>
            </a:r>
          </a:p>
          <a:p>
            <a:r>
              <a:rPr lang="en-US" sz="2400" dirty="0" smtClean="0"/>
              <a:t>August 2016</a:t>
            </a:r>
            <a:endParaRPr lang="en-US" sz="24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10</a:t>
            </a:fld>
            <a:endParaRPr lang="en-US" dirty="0"/>
          </a:p>
        </p:txBody>
      </p:sp>
      <p:sp>
        <p:nvSpPr>
          <p:cNvPr id="2" name="Title 1" descr="&quot; &quot;"/>
          <p:cNvSpPr>
            <a:spLocks noGrp="1"/>
          </p:cNvSpPr>
          <p:nvPr>
            <p:ph type="title"/>
          </p:nvPr>
        </p:nvSpPr>
        <p:spPr/>
        <p:txBody>
          <a:bodyPr>
            <a:normAutofit fontScale="90000"/>
          </a:bodyPr>
          <a:lstStyle/>
          <a:p>
            <a:r>
              <a:rPr lang="en-US" dirty="0" smtClean="0"/>
              <a:t>Date Used for Start Date, Unduplicated</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874462465"/>
              </p:ext>
            </p:extLst>
          </p:nvPr>
        </p:nvGraphicFramePr>
        <p:xfrm>
          <a:off x="457200" y="1600200"/>
          <a:ext cx="8229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511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11</a:t>
            </a:fld>
            <a:endParaRPr lang="en-US" dirty="0"/>
          </a:p>
        </p:txBody>
      </p:sp>
      <p:sp>
        <p:nvSpPr>
          <p:cNvPr id="2" name="Title 1" descr="&quot; &quot;"/>
          <p:cNvSpPr>
            <a:spLocks noGrp="1"/>
          </p:cNvSpPr>
          <p:nvPr>
            <p:ph type="title"/>
          </p:nvPr>
        </p:nvSpPr>
        <p:spPr/>
        <p:txBody>
          <a:bodyPr>
            <a:normAutofit fontScale="90000"/>
          </a:bodyPr>
          <a:lstStyle/>
          <a:p>
            <a:r>
              <a:rPr lang="en-US" dirty="0" smtClean="0"/>
              <a:t>Date Used for End Date, Unduplicated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2696884"/>
              </p:ext>
            </p:extLst>
          </p:nvPr>
        </p:nvGraphicFramePr>
        <p:xfrm>
          <a:off x="457200" y="1600200"/>
          <a:ext cx="8229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926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12</a:t>
            </a:fld>
            <a:endParaRPr lang="en-US" dirty="0"/>
          </a:p>
        </p:txBody>
      </p:sp>
      <p:sp>
        <p:nvSpPr>
          <p:cNvPr id="2" name="Title 1" descr="&quot; &quot;"/>
          <p:cNvSpPr>
            <a:spLocks noGrp="1"/>
          </p:cNvSpPr>
          <p:nvPr>
            <p:ph type="title"/>
          </p:nvPr>
        </p:nvSpPr>
        <p:spPr/>
        <p:txBody>
          <a:bodyPr>
            <a:normAutofit/>
          </a:bodyPr>
          <a:lstStyle/>
          <a:p>
            <a:r>
              <a:rPr lang="en-US" dirty="0" smtClean="0"/>
              <a:t>Pairings of Start and End Date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2905261"/>
              </p:ext>
            </p:extLst>
          </p:nvPr>
        </p:nvGraphicFramePr>
        <p:xfrm>
          <a:off x="762001" y="1485900"/>
          <a:ext cx="6629399" cy="3749040"/>
        </p:xfrm>
        <a:graphic>
          <a:graphicData uri="http://schemas.openxmlformats.org/drawingml/2006/table">
            <a:tbl>
              <a:tblPr firstRow="1" firstCol="1" bandRow="1">
                <a:tableStyleId>{5C22544A-7EE6-4342-B048-85BDC9FD1C3A}</a:tableStyleId>
              </a:tblPr>
              <a:tblGrid>
                <a:gridCol w="3098523"/>
                <a:gridCol w="2006876"/>
                <a:gridCol w="1524000"/>
              </a:tblGrid>
              <a:tr h="76200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effectLst/>
                        </a:rPr>
                        <a:t>FREQUENCY</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effectLst/>
                        </a:rPr>
                        <a:t>PERCENT</a:t>
                      </a:r>
                      <a:endParaRPr lang="en-US" sz="2800" dirty="0">
                        <a:effectLst/>
                        <a:latin typeface="Calibri"/>
                        <a:ea typeface="Calibri"/>
                        <a:cs typeface="Times New Roman"/>
                      </a:endParaRPr>
                    </a:p>
                  </a:txBody>
                  <a:tcPr marL="68580" marR="68580" marT="0" marB="0"/>
                </a:tc>
              </a:tr>
              <a:tr h="762000">
                <a:tc>
                  <a:txBody>
                    <a:bodyPr/>
                    <a:lstStyle/>
                    <a:p>
                      <a:pPr marL="0" marR="0">
                        <a:spcBef>
                          <a:spcPts val="0"/>
                        </a:spcBef>
                        <a:spcAft>
                          <a:spcPts val="0"/>
                        </a:spcAft>
                      </a:pPr>
                      <a:r>
                        <a:rPr lang="en-US" sz="2800" b="1" dirty="0" smtClean="0">
                          <a:effectLst/>
                        </a:rPr>
                        <a:t>Initial IFSP date/ </a:t>
                      </a:r>
                    </a:p>
                    <a:p>
                      <a:pPr marL="0" marR="0">
                        <a:spcBef>
                          <a:spcPts val="0"/>
                        </a:spcBef>
                        <a:spcAft>
                          <a:spcPts val="0"/>
                        </a:spcAft>
                      </a:pPr>
                      <a:r>
                        <a:rPr lang="en-US" sz="2800" b="1" dirty="0" smtClean="0">
                          <a:effectLst/>
                        </a:rPr>
                        <a:t>Exit date, 3</a:t>
                      </a:r>
                      <a:r>
                        <a:rPr lang="en-US" sz="2800" b="1" baseline="30000" dirty="0" smtClean="0">
                          <a:effectLst/>
                        </a:rPr>
                        <a:t>rd</a:t>
                      </a:r>
                      <a:r>
                        <a:rPr lang="en-US" sz="2800" b="1" dirty="0" smtClean="0">
                          <a:effectLst/>
                        </a:rPr>
                        <a:t> bday</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rPr>
                        <a:t>22</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rPr>
                        <a:t>48%</a:t>
                      </a:r>
                      <a:endParaRPr lang="en-US" sz="2800" b="1" dirty="0">
                        <a:effectLst/>
                        <a:latin typeface="Calibri"/>
                        <a:ea typeface="Calibri"/>
                        <a:cs typeface="Times New Roman"/>
                      </a:endParaRPr>
                    </a:p>
                  </a:txBody>
                  <a:tcPr marL="68580" marR="68580" marT="0" marB="0"/>
                </a:tc>
              </a:tr>
              <a:tr h="762000">
                <a:tc>
                  <a:txBody>
                    <a:bodyPr/>
                    <a:lstStyle/>
                    <a:p>
                      <a:pPr marL="0" marR="0">
                        <a:spcBef>
                          <a:spcPts val="0"/>
                        </a:spcBef>
                        <a:spcAft>
                          <a:spcPts val="0"/>
                        </a:spcAft>
                      </a:pPr>
                      <a:r>
                        <a:rPr lang="en-US" sz="2800" b="1" dirty="0" smtClean="0">
                          <a:effectLst/>
                        </a:rPr>
                        <a:t>Date of entry rating / </a:t>
                      </a:r>
                    </a:p>
                    <a:p>
                      <a:pPr marL="0" marR="0">
                        <a:spcBef>
                          <a:spcPts val="0"/>
                        </a:spcBef>
                        <a:spcAft>
                          <a:spcPts val="0"/>
                        </a:spcAft>
                      </a:pPr>
                      <a:r>
                        <a:rPr lang="en-US" sz="2800" b="1" dirty="0" smtClean="0">
                          <a:effectLst/>
                        </a:rPr>
                        <a:t>Date of exit rating</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rPr>
                        <a:t>8</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rPr>
                        <a:t>17%</a:t>
                      </a:r>
                      <a:endParaRPr lang="en-US" sz="2800" b="1" dirty="0">
                        <a:effectLst/>
                        <a:latin typeface="Calibri"/>
                        <a:ea typeface="Calibri"/>
                        <a:cs typeface="Times New Roman"/>
                      </a:endParaRPr>
                    </a:p>
                  </a:txBody>
                  <a:tcPr marL="68580" marR="68580" marT="0" marB="0"/>
                </a:tc>
              </a:tr>
              <a:tr h="762000">
                <a:tc>
                  <a:txBody>
                    <a:bodyPr/>
                    <a:lstStyle/>
                    <a:p>
                      <a:pPr marL="0" marR="0">
                        <a:spcBef>
                          <a:spcPts val="0"/>
                        </a:spcBef>
                        <a:spcAft>
                          <a:spcPts val="0"/>
                        </a:spcAft>
                      </a:pPr>
                      <a:r>
                        <a:rPr lang="en-US" sz="2800" b="1" dirty="0" smtClean="0">
                          <a:effectLst/>
                          <a:latin typeface="+mn-lt"/>
                          <a:ea typeface="+mn-ea"/>
                          <a:cs typeface="+mn-cs"/>
                        </a:rPr>
                        <a:t>Elig</a:t>
                      </a:r>
                      <a:r>
                        <a:rPr lang="en-US" sz="2800" b="1" baseline="0" dirty="0" smtClean="0">
                          <a:effectLst/>
                          <a:latin typeface="+mn-lt"/>
                          <a:ea typeface="+mn-ea"/>
                          <a:cs typeface="+mn-cs"/>
                        </a:rPr>
                        <a:t> deter date / </a:t>
                      </a:r>
                    </a:p>
                    <a:p>
                      <a:pPr marL="0" marR="0">
                        <a:spcBef>
                          <a:spcPts val="0"/>
                        </a:spcBef>
                        <a:spcAft>
                          <a:spcPts val="0"/>
                        </a:spcAft>
                      </a:pPr>
                      <a:r>
                        <a:rPr lang="en-US" sz="2800" b="1" baseline="0" dirty="0" smtClean="0">
                          <a:effectLst/>
                          <a:latin typeface="+mn-lt"/>
                          <a:ea typeface="+mn-ea"/>
                          <a:cs typeface="+mn-cs"/>
                        </a:rPr>
                        <a:t>Exit date</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rPr>
                        <a:t>6</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rPr>
                        <a:t>13%</a:t>
                      </a:r>
                      <a:endParaRPr lang="en-US" sz="2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308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13</a:t>
            </a:fld>
            <a:endParaRPr lang="en-US" dirty="0"/>
          </a:p>
        </p:txBody>
      </p:sp>
      <p:sp>
        <p:nvSpPr>
          <p:cNvPr id="2" name="Title 1" descr="&quot; &quot;"/>
          <p:cNvSpPr>
            <a:spLocks noGrp="1"/>
          </p:cNvSpPr>
          <p:nvPr>
            <p:ph type="title"/>
          </p:nvPr>
        </p:nvSpPr>
        <p:spPr/>
        <p:txBody>
          <a:bodyPr/>
          <a:lstStyle/>
          <a:p>
            <a:r>
              <a:rPr lang="en-US" dirty="0" smtClean="0"/>
              <a:t>Frequency of Ratings/Scores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6180772"/>
              </p:ext>
            </p:extLst>
          </p:nvPr>
        </p:nvGraphicFramePr>
        <p:xfrm>
          <a:off x="685801" y="1600199"/>
          <a:ext cx="7619999" cy="3832862"/>
        </p:xfrm>
        <a:graphic>
          <a:graphicData uri="http://schemas.openxmlformats.org/drawingml/2006/table">
            <a:tbl>
              <a:tblPr firstRow="1" firstCol="1" bandRow="1">
                <a:tableStyleId>{5C22544A-7EE6-4342-B048-85BDC9FD1C3A}</a:tableStyleId>
              </a:tblPr>
              <a:tblGrid>
                <a:gridCol w="3886199"/>
                <a:gridCol w="1665957"/>
                <a:gridCol w="2067843"/>
              </a:tblGrid>
              <a:tr h="425874">
                <a:tc>
                  <a:txBody>
                    <a:bodyPr/>
                    <a:lstStyle/>
                    <a:p>
                      <a:pPr marL="0" marR="0">
                        <a:spcBef>
                          <a:spcPts val="0"/>
                        </a:spcBef>
                        <a:spcAft>
                          <a:spcPts val="0"/>
                        </a:spcAft>
                      </a:pPr>
                      <a:r>
                        <a:rPr lang="en-US" sz="2000" b="1" dirty="0">
                          <a:effectLst/>
                        </a:rPr>
                        <a:t> </a:t>
                      </a:r>
                      <a:endParaRPr lang="en-US" sz="20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b="1" dirty="0">
                          <a:effectLst/>
                        </a:rPr>
                        <a:t>FREQUENCY</a:t>
                      </a:r>
                      <a:endParaRPr lang="en-US" sz="20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b="1" dirty="0">
                          <a:effectLst/>
                        </a:rPr>
                        <a:t>PERCENT</a:t>
                      </a:r>
                      <a:endParaRPr lang="en-US" sz="2000" b="1" dirty="0">
                        <a:effectLst/>
                        <a:latin typeface="Calibri"/>
                        <a:ea typeface="Calibri"/>
                        <a:cs typeface="Times New Roman"/>
                      </a:endParaRPr>
                    </a:p>
                  </a:txBody>
                  <a:tcPr marL="68580" marR="68580" marT="0" marB="0"/>
                </a:tc>
              </a:tr>
              <a:tr h="425874">
                <a:tc>
                  <a:txBody>
                    <a:bodyPr/>
                    <a:lstStyle/>
                    <a:p>
                      <a:pPr marL="0" marR="0">
                        <a:spcBef>
                          <a:spcPts val="0"/>
                        </a:spcBef>
                        <a:spcAft>
                          <a:spcPts val="0"/>
                        </a:spcAft>
                      </a:pPr>
                      <a:r>
                        <a:rPr lang="en-US" sz="2400" b="1" dirty="0">
                          <a:effectLst/>
                        </a:rPr>
                        <a:t>Entry and exit</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29</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63%</a:t>
                      </a:r>
                      <a:endParaRPr lang="en-US" sz="2400" b="1" dirty="0">
                        <a:effectLst/>
                        <a:latin typeface="Calibri"/>
                        <a:ea typeface="Calibri"/>
                        <a:cs typeface="Times New Roman"/>
                      </a:endParaRPr>
                    </a:p>
                  </a:txBody>
                  <a:tcPr marL="68580" marR="68580" marT="0" marB="0"/>
                </a:tc>
              </a:tr>
              <a:tr h="425874">
                <a:tc>
                  <a:txBody>
                    <a:bodyPr/>
                    <a:lstStyle/>
                    <a:p>
                      <a:pPr marL="0" marR="0">
                        <a:spcBef>
                          <a:spcPts val="0"/>
                        </a:spcBef>
                        <a:spcAft>
                          <a:spcPts val="0"/>
                        </a:spcAft>
                      </a:pPr>
                      <a:r>
                        <a:rPr lang="en-US" sz="2400" b="1" dirty="0">
                          <a:effectLst/>
                        </a:rPr>
                        <a:t>Entry, annual and exit</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11</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24%</a:t>
                      </a:r>
                      <a:endParaRPr lang="en-US" sz="2400" b="1" dirty="0">
                        <a:effectLst/>
                        <a:latin typeface="Calibri"/>
                        <a:ea typeface="Calibri"/>
                        <a:cs typeface="Times New Roman"/>
                      </a:endParaRPr>
                    </a:p>
                  </a:txBody>
                  <a:tcPr marL="68580" marR="68580" marT="0" marB="0"/>
                </a:tc>
              </a:tr>
              <a:tr h="851746">
                <a:tc>
                  <a:txBody>
                    <a:bodyPr/>
                    <a:lstStyle/>
                    <a:p>
                      <a:pPr marL="0" marR="0">
                        <a:spcBef>
                          <a:spcPts val="0"/>
                        </a:spcBef>
                        <a:spcAft>
                          <a:spcPts val="0"/>
                        </a:spcAft>
                      </a:pPr>
                      <a:r>
                        <a:rPr lang="en-US" sz="2400" b="1" dirty="0">
                          <a:effectLst/>
                        </a:rPr>
                        <a:t>Entry and exit, optional at annual</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2</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4%</a:t>
                      </a:r>
                      <a:endParaRPr lang="en-US" sz="2400" b="1" dirty="0">
                        <a:effectLst/>
                        <a:latin typeface="Calibri"/>
                        <a:ea typeface="Calibri"/>
                        <a:cs typeface="Times New Roman"/>
                      </a:endParaRPr>
                    </a:p>
                  </a:txBody>
                  <a:tcPr marL="68580" marR="68580" marT="0" marB="0"/>
                </a:tc>
              </a:tr>
              <a:tr h="425874">
                <a:tc>
                  <a:txBody>
                    <a:bodyPr/>
                    <a:lstStyle/>
                    <a:p>
                      <a:pPr marL="0" marR="0">
                        <a:spcBef>
                          <a:spcPts val="0"/>
                        </a:spcBef>
                        <a:spcAft>
                          <a:spcPts val="0"/>
                        </a:spcAft>
                      </a:pPr>
                      <a:r>
                        <a:rPr lang="en-US" sz="2400" b="1" dirty="0">
                          <a:effectLst/>
                        </a:rPr>
                        <a:t>Entry, then annual or exit</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1</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2%</a:t>
                      </a:r>
                      <a:endParaRPr lang="en-US" sz="2400" b="1" dirty="0">
                        <a:effectLst/>
                        <a:latin typeface="Calibri"/>
                        <a:ea typeface="Calibri"/>
                        <a:cs typeface="Times New Roman"/>
                      </a:endParaRPr>
                    </a:p>
                  </a:txBody>
                  <a:tcPr marL="68580" marR="68580" marT="0" marB="0"/>
                </a:tc>
              </a:tr>
              <a:tr h="851746">
                <a:tc>
                  <a:txBody>
                    <a:bodyPr/>
                    <a:lstStyle/>
                    <a:p>
                      <a:pPr marL="0" marR="0">
                        <a:spcBef>
                          <a:spcPts val="0"/>
                        </a:spcBef>
                        <a:spcAft>
                          <a:spcPts val="0"/>
                        </a:spcAft>
                      </a:pPr>
                      <a:r>
                        <a:rPr lang="en-US" sz="2400" b="1" dirty="0">
                          <a:effectLst/>
                        </a:rPr>
                        <a:t>Semi-annually</a:t>
                      </a:r>
                    </a:p>
                    <a:p>
                      <a:pPr marL="0" marR="0">
                        <a:spcBef>
                          <a:spcPts val="0"/>
                        </a:spcBef>
                        <a:spcAft>
                          <a:spcPts val="0"/>
                        </a:spcAft>
                      </a:pPr>
                      <a:r>
                        <a:rPr lang="en-US" sz="2400" b="1" dirty="0">
                          <a:effectLst/>
                        </a:rPr>
                        <a:t>(at 6-mo IFSP review)</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2</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4%</a:t>
                      </a:r>
                      <a:endParaRPr lang="en-US" sz="2400" b="1" dirty="0">
                        <a:effectLst/>
                        <a:latin typeface="Calibri"/>
                        <a:ea typeface="Calibri"/>
                        <a:cs typeface="Times New Roman"/>
                      </a:endParaRPr>
                    </a:p>
                  </a:txBody>
                  <a:tcPr marL="68580" marR="68580" marT="0" marB="0"/>
                </a:tc>
              </a:tr>
              <a:tr h="425874">
                <a:tc>
                  <a:txBody>
                    <a:bodyPr/>
                    <a:lstStyle/>
                    <a:p>
                      <a:pPr marL="0" marR="0">
                        <a:spcBef>
                          <a:spcPts val="0"/>
                        </a:spcBef>
                        <a:spcAft>
                          <a:spcPts val="0"/>
                        </a:spcAft>
                      </a:pPr>
                      <a:r>
                        <a:rPr lang="en-US" sz="2400" b="1" dirty="0">
                          <a:effectLst/>
                        </a:rPr>
                        <a:t>Quarterly</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1</a:t>
                      </a:r>
                      <a:endParaRPr lang="en-US" sz="2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b="1" dirty="0">
                          <a:effectLst/>
                        </a:rPr>
                        <a:t>2%</a:t>
                      </a:r>
                      <a:endParaRPr lang="en-US" sz="2400" b="1" dirty="0">
                        <a:effectLst/>
                        <a:latin typeface="Calibri"/>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2465388" y="2797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862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14</a:t>
            </a:fld>
            <a:endParaRPr lang="en-US" dirty="0"/>
          </a:p>
        </p:txBody>
      </p:sp>
      <p:sp>
        <p:nvSpPr>
          <p:cNvPr id="2" name="Title 1" descr="&quot; &quot;"/>
          <p:cNvSpPr>
            <a:spLocks noGrp="1"/>
          </p:cNvSpPr>
          <p:nvPr>
            <p:ph type="title"/>
          </p:nvPr>
        </p:nvSpPr>
        <p:spPr/>
        <p:txBody>
          <a:bodyPr>
            <a:normAutofit fontScale="90000"/>
          </a:bodyPr>
          <a:lstStyle/>
          <a:p>
            <a:r>
              <a:rPr lang="en-US" dirty="0" smtClean="0"/>
              <a:t>Require Family Participation in Ratings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8946039"/>
              </p:ext>
            </p:extLst>
          </p:nvPr>
        </p:nvGraphicFramePr>
        <p:xfrm>
          <a:off x="1143000" y="1485900"/>
          <a:ext cx="6934200" cy="3810000"/>
        </p:xfrm>
        <a:graphic>
          <a:graphicData uri="http://schemas.openxmlformats.org/drawingml/2006/table">
            <a:tbl>
              <a:tblPr firstRow="1" firstCol="1" bandRow="1">
                <a:tableStyleId>{5C22544A-7EE6-4342-B048-85BDC9FD1C3A}</a:tableStyleId>
              </a:tblPr>
              <a:tblGrid>
                <a:gridCol w="2514600"/>
                <a:gridCol w="2151404"/>
                <a:gridCol w="2268196"/>
              </a:tblGrid>
              <a:tr h="76200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effectLst/>
                        </a:rPr>
                        <a:t>FREQUENCY</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effectLst/>
                        </a:rPr>
                        <a:t>PERCENT</a:t>
                      </a:r>
                      <a:endParaRPr lang="en-US" sz="2800" dirty="0">
                        <a:effectLst/>
                        <a:latin typeface="Calibri"/>
                        <a:ea typeface="Calibri"/>
                        <a:cs typeface="Times New Roman"/>
                      </a:endParaRPr>
                    </a:p>
                  </a:txBody>
                  <a:tcPr marL="68580" marR="68580" marT="0" marB="0"/>
                </a:tc>
              </a:tr>
              <a:tr h="762000">
                <a:tc>
                  <a:txBody>
                    <a:bodyPr/>
                    <a:lstStyle/>
                    <a:p>
                      <a:pPr marL="0" marR="0">
                        <a:spcBef>
                          <a:spcPts val="0"/>
                        </a:spcBef>
                        <a:spcAft>
                          <a:spcPts val="0"/>
                        </a:spcAft>
                      </a:pPr>
                      <a:r>
                        <a:rPr lang="en-US" sz="2800" b="1" dirty="0">
                          <a:effectLst/>
                        </a:rPr>
                        <a:t>Entry only</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4</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9%</a:t>
                      </a:r>
                      <a:endParaRPr lang="en-US" sz="2800" b="1" dirty="0">
                        <a:effectLst/>
                        <a:latin typeface="Calibri"/>
                        <a:ea typeface="Calibri"/>
                        <a:cs typeface="Times New Roman"/>
                      </a:endParaRPr>
                    </a:p>
                  </a:txBody>
                  <a:tcPr marL="68580" marR="68580" marT="0" marB="0"/>
                </a:tc>
              </a:tr>
              <a:tr h="762000">
                <a:tc>
                  <a:txBody>
                    <a:bodyPr/>
                    <a:lstStyle/>
                    <a:p>
                      <a:pPr marL="0" marR="0">
                        <a:spcBef>
                          <a:spcPts val="0"/>
                        </a:spcBef>
                        <a:spcAft>
                          <a:spcPts val="0"/>
                        </a:spcAft>
                      </a:pPr>
                      <a:r>
                        <a:rPr lang="en-US" sz="2800" b="1" dirty="0">
                          <a:effectLst/>
                        </a:rPr>
                        <a:t>Entry and exit</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27</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59%</a:t>
                      </a:r>
                      <a:endParaRPr lang="en-US" sz="2800" b="1" dirty="0">
                        <a:effectLst/>
                        <a:latin typeface="Calibri"/>
                        <a:ea typeface="Calibri"/>
                        <a:cs typeface="Times New Roman"/>
                      </a:endParaRPr>
                    </a:p>
                  </a:txBody>
                  <a:tcPr marL="68580" marR="68580" marT="0" marB="0"/>
                </a:tc>
              </a:tr>
              <a:tr h="762000">
                <a:tc>
                  <a:txBody>
                    <a:bodyPr/>
                    <a:lstStyle/>
                    <a:p>
                      <a:pPr marL="0" marR="0">
                        <a:spcBef>
                          <a:spcPts val="0"/>
                        </a:spcBef>
                        <a:spcAft>
                          <a:spcPts val="0"/>
                        </a:spcAft>
                      </a:pPr>
                      <a:r>
                        <a:rPr lang="en-US" sz="2800" b="1" dirty="0">
                          <a:effectLst/>
                        </a:rPr>
                        <a:t>No</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14</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30%</a:t>
                      </a:r>
                      <a:endParaRPr lang="en-US" sz="2800" b="1" dirty="0">
                        <a:effectLst/>
                        <a:latin typeface="Calibri"/>
                        <a:ea typeface="Calibri"/>
                        <a:cs typeface="Times New Roman"/>
                      </a:endParaRPr>
                    </a:p>
                  </a:txBody>
                  <a:tcPr marL="68580" marR="68580" marT="0" marB="0"/>
                </a:tc>
              </a:tr>
              <a:tr h="762000">
                <a:tc>
                  <a:txBody>
                    <a:bodyPr/>
                    <a:lstStyle/>
                    <a:p>
                      <a:pPr marL="0" marR="0">
                        <a:spcBef>
                          <a:spcPts val="0"/>
                        </a:spcBef>
                        <a:spcAft>
                          <a:spcPts val="0"/>
                        </a:spcAft>
                      </a:pPr>
                      <a:r>
                        <a:rPr lang="en-US" sz="2800" b="1" dirty="0">
                          <a:effectLst/>
                        </a:rPr>
                        <a:t>Piloting</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1</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2%</a:t>
                      </a:r>
                      <a:endParaRPr lang="en-US" sz="2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53784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15</a:t>
            </a:fld>
            <a:endParaRPr lang="en-US" dirty="0"/>
          </a:p>
        </p:txBody>
      </p:sp>
      <p:sp>
        <p:nvSpPr>
          <p:cNvPr id="2" name="Title 1" descr="&quot; &quot;"/>
          <p:cNvSpPr>
            <a:spLocks noGrp="1"/>
          </p:cNvSpPr>
          <p:nvPr>
            <p:ph type="title"/>
          </p:nvPr>
        </p:nvSpPr>
        <p:spPr/>
        <p:txBody>
          <a:bodyPr>
            <a:normAutofit fontScale="90000"/>
          </a:bodyPr>
          <a:lstStyle/>
          <a:p>
            <a:r>
              <a:rPr lang="en-US" dirty="0" smtClean="0"/>
              <a:t>P&amp;Ps for Exit Ratings/Scores for Children who Exit Unexpectedly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9320918"/>
              </p:ext>
            </p:extLst>
          </p:nvPr>
        </p:nvGraphicFramePr>
        <p:xfrm>
          <a:off x="990600" y="1752600"/>
          <a:ext cx="7239000" cy="4094480"/>
        </p:xfrm>
        <a:graphic>
          <a:graphicData uri="http://schemas.openxmlformats.org/drawingml/2006/table">
            <a:tbl>
              <a:tblPr firstRow="1" firstCol="1" bandRow="1">
                <a:tableStyleId>{5C22544A-7EE6-4342-B048-85BDC9FD1C3A}</a:tableStyleId>
              </a:tblPr>
              <a:tblGrid>
                <a:gridCol w="5181600"/>
                <a:gridCol w="2057400"/>
              </a:tblGrid>
              <a:tr h="66040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smtClean="0">
                          <a:effectLst/>
                        </a:rPr>
                        <a:t>FREQUENCY</a:t>
                      </a:r>
                    </a:p>
                  </a:txBody>
                  <a:tcPr marL="68580" marR="68580" marT="0" marB="0"/>
                </a:tc>
              </a:tr>
              <a:tr h="660400">
                <a:tc>
                  <a:txBody>
                    <a:bodyPr/>
                    <a:lstStyle/>
                    <a:p>
                      <a:pPr marL="0" marR="0">
                        <a:spcBef>
                          <a:spcPts val="0"/>
                        </a:spcBef>
                        <a:spcAft>
                          <a:spcPts val="0"/>
                        </a:spcAft>
                      </a:pPr>
                      <a:r>
                        <a:rPr lang="en-US" sz="2800" baseline="0" dirty="0" smtClean="0">
                          <a:effectLst/>
                        </a:rPr>
                        <a:t>No policies or procedures</a:t>
                      </a:r>
                    </a:p>
                    <a:p>
                      <a:pPr marL="0" marR="0">
                        <a:spcBef>
                          <a:spcPts val="0"/>
                        </a:spcBef>
                        <a:spcAft>
                          <a:spcPts val="0"/>
                        </a:spcAft>
                      </a:pPr>
                      <a:endParaRPr lang="en-US" sz="2800" baseline="0" dirty="0" smtClean="0">
                        <a:effectLst/>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2</a:t>
                      </a:r>
                      <a:endParaRPr lang="en-US" sz="2800" b="1" dirty="0">
                        <a:effectLst/>
                        <a:latin typeface="Calibri"/>
                        <a:ea typeface="Calibri"/>
                        <a:cs typeface="Times New Roman"/>
                      </a:endParaRPr>
                    </a:p>
                  </a:txBody>
                  <a:tcPr marL="68580" marR="68580" marT="0" marB="0"/>
                </a:tc>
              </a:tr>
              <a:tr h="66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Yes, we use the last periodic child outcomes rating/score that was completed before the child exited as long as it meets our state-established timeline for being current.</a:t>
                      </a: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16</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1800" b="1" kern="1200" dirty="0" smtClean="0">
                          <a:solidFill>
                            <a:schemeClr val="lt1"/>
                          </a:solidFill>
                          <a:effectLst/>
                          <a:latin typeface="+mn-lt"/>
                          <a:ea typeface="+mn-ea"/>
                          <a:cs typeface="+mn-cs"/>
                        </a:rPr>
                        <a:t>Yes, the team meets and determines the rating/score after the child exits based on ongoing assessment information.</a:t>
                      </a:r>
                      <a:endParaRPr lang="en-US" sz="2800" baseline="0" dirty="0" smtClean="0">
                        <a:effectLst/>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24</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latin typeface="Calibri"/>
                          <a:ea typeface="Calibri"/>
                          <a:cs typeface="Times New Roman"/>
                        </a:rPr>
                        <a:t>Other</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5</a:t>
                      </a:r>
                      <a:endParaRPr lang="en-US" sz="2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45426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16</a:t>
            </a:fld>
            <a:endParaRPr lang="en-US" dirty="0"/>
          </a:p>
        </p:txBody>
      </p:sp>
      <p:sp>
        <p:nvSpPr>
          <p:cNvPr id="2" name="Title 1" descr="&quot; &quot;"/>
          <p:cNvSpPr>
            <a:spLocks noGrp="1"/>
          </p:cNvSpPr>
          <p:nvPr>
            <p:ph type="title"/>
          </p:nvPr>
        </p:nvSpPr>
        <p:spPr/>
        <p:txBody>
          <a:bodyPr>
            <a:normAutofit fontScale="90000"/>
          </a:bodyPr>
          <a:lstStyle/>
          <a:p>
            <a:r>
              <a:rPr lang="en-US" dirty="0" smtClean="0"/>
              <a:t>Accounting for Gaps in Services to Determine 6 Months in Service, </a:t>
            </a:r>
            <a:r>
              <a:rPr lang="en-US" sz="2200" dirty="0" smtClean="0"/>
              <a:t>Duplicated</a:t>
            </a:r>
            <a:endParaRPr lang="en-US" sz="2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3890879"/>
              </p:ext>
            </p:extLst>
          </p:nvPr>
        </p:nvGraphicFramePr>
        <p:xfrm>
          <a:off x="457200" y="16002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4854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17</a:t>
            </a:fld>
            <a:endParaRPr lang="en-US" dirty="0"/>
          </a:p>
        </p:txBody>
      </p:sp>
      <p:sp>
        <p:nvSpPr>
          <p:cNvPr id="2" name="Title 1" descr="&quot; &quot;"/>
          <p:cNvSpPr>
            <a:spLocks noGrp="1"/>
          </p:cNvSpPr>
          <p:nvPr>
            <p:ph type="title"/>
          </p:nvPr>
        </p:nvSpPr>
        <p:spPr/>
        <p:txBody>
          <a:bodyPr>
            <a:normAutofit/>
          </a:bodyPr>
          <a:lstStyle/>
          <a:p>
            <a:r>
              <a:rPr lang="en-US" dirty="0" smtClean="0"/>
              <a:t>Minimum Age for Entry Rating/Score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0470891"/>
              </p:ext>
            </p:extLst>
          </p:nvPr>
        </p:nvGraphicFramePr>
        <p:xfrm>
          <a:off x="990600" y="1752600"/>
          <a:ext cx="7353300" cy="3962400"/>
        </p:xfrm>
        <a:graphic>
          <a:graphicData uri="http://schemas.openxmlformats.org/drawingml/2006/table">
            <a:tbl>
              <a:tblPr firstRow="1" firstCol="1" bandRow="1">
                <a:tableStyleId>{5C22544A-7EE6-4342-B048-85BDC9FD1C3A}</a:tableStyleId>
              </a:tblPr>
              <a:tblGrid>
                <a:gridCol w="3124200"/>
                <a:gridCol w="2128157"/>
                <a:gridCol w="2100943"/>
              </a:tblGrid>
              <a:tr h="66040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effectLst/>
                        </a:rPr>
                        <a:t>FREQUENCY</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effectLst/>
                        </a:rPr>
                        <a:t>PERCENT</a:t>
                      </a:r>
                      <a:endParaRPr lang="en-US" sz="2800"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rPr>
                        <a:t>No Minimum Age</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38</a:t>
                      </a: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83%</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rPr>
                        <a:t>Min.</a:t>
                      </a:r>
                      <a:r>
                        <a:rPr lang="en-US" sz="2800" baseline="0" dirty="0" smtClean="0">
                          <a:effectLst/>
                        </a:rPr>
                        <a:t> Age 2 Months</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1</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2%</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latin typeface="+mn-lt"/>
                          <a:ea typeface="+mn-ea"/>
                          <a:cs typeface="+mn-cs"/>
                        </a:rPr>
                        <a:t>Min.</a:t>
                      </a:r>
                      <a:r>
                        <a:rPr lang="en-US" sz="2800" baseline="0" dirty="0" smtClean="0">
                          <a:effectLst/>
                          <a:latin typeface="+mn-lt"/>
                          <a:ea typeface="+mn-ea"/>
                          <a:cs typeface="+mn-cs"/>
                        </a:rPr>
                        <a:t> Age 4 Months</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0</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0%</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rPr>
                        <a:t>Min. Age 6 Months</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6</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13%</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latin typeface="Calibri"/>
                          <a:ea typeface="Calibri"/>
                          <a:cs typeface="Times New Roman"/>
                        </a:rPr>
                        <a:t>Other Min. Age</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1</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2%</a:t>
                      </a:r>
                      <a:endParaRPr lang="en-US" sz="2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12302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18</a:t>
            </a:fld>
            <a:endParaRPr lang="en-US" dirty="0"/>
          </a:p>
        </p:txBody>
      </p:sp>
      <p:sp>
        <p:nvSpPr>
          <p:cNvPr id="2" name="Title 1" descr="&quot; &quot;"/>
          <p:cNvSpPr>
            <a:spLocks noGrp="1"/>
          </p:cNvSpPr>
          <p:nvPr>
            <p:ph type="title"/>
          </p:nvPr>
        </p:nvSpPr>
        <p:spPr/>
        <p:txBody>
          <a:bodyPr>
            <a:normAutofit fontScale="90000"/>
          </a:bodyPr>
          <a:lstStyle/>
          <a:p>
            <a:r>
              <a:rPr lang="en-US" dirty="0" smtClean="0"/>
              <a:t>Change in Approach (including overall and other changes)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2812502"/>
              </p:ext>
            </p:extLst>
          </p:nvPr>
        </p:nvGraphicFramePr>
        <p:xfrm>
          <a:off x="895350" y="1455022"/>
          <a:ext cx="7029450" cy="4540412"/>
        </p:xfrm>
        <a:graphic>
          <a:graphicData uri="http://schemas.openxmlformats.org/drawingml/2006/table">
            <a:tbl>
              <a:tblPr firstRow="1" firstCol="1" bandRow="1">
                <a:tableStyleId>{5C22544A-7EE6-4342-B048-85BDC9FD1C3A}</a:tableStyleId>
              </a:tblPr>
              <a:tblGrid>
                <a:gridCol w="2457450"/>
                <a:gridCol w="685800"/>
                <a:gridCol w="1371600"/>
                <a:gridCol w="1371600"/>
                <a:gridCol w="1143000"/>
              </a:tblGrid>
              <a:tr h="832707">
                <a:tc>
                  <a:txBody>
                    <a:bodyPr/>
                    <a:lstStyle/>
                    <a:p>
                      <a:pPr marL="0" marR="0">
                        <a:spcBef>
                          <a:spcPts val="0"/>
                        </a:spcBef>
                        <a:spcAft>
                          <a:spcPts val="0"/>
                        </a:spcAft>
                      </a:pPr>
                      <a:endParaRPr lang="en-US" sz="1200" dirty="0">
                        <a:effectLst/>
                        <a:latin typeface="Calibri"/>
                        <a:ea typeface="Calibri"/>
                        <a:cs typeface="Times New Roman"/>
                      </a:endParaRPr>
                    </a:p>
                  </a:txBody>
                  <a:tcPr marL="68580" marR="68580" marT="0" marB="0"/>
                </a:tc>
                <a:tc gridSpan="4">
                  <a:txBody>
                    <a:bodyPr/>
                    <a:lstStyle/>
                    <a:p>
                      <a:pPr marL="0" marR="0" algn="ctr">
                        <a:spcBef>
                          <a:spcPts val="0"/>
                        </a:spcBef>
                        <a:spcAft>
                          <a:spcPts val="0"/>
                        </a:spcAft>
                      </a:pPr>
                      <a:r>
                        <a:rPr lang="en-US" sz="2800" dirty="0" smtClean="0">
                          <a:effectLst/>
                          <a:latin typeface="Calibri"/>
                          <a:ea typeface="Calibri"/>
                          <a:cs typeface="Times New Roman"/>
                        </a:rPr>
                        <a:t>In Process of Changing Approach</a:t>
                      </a:r>
                    </a:p>
                  </a:txBody>
                  <a:tcPr marL="68580" marR="68580" marT="0" marB="0"/>
                </a:tc>
                <a:tc hMerge="1">
                  <a:txBody>
                    <a:bodyPr/>
                    <a:lstStyle/>
                    <a:p>
                      <a:pPr marL="0" marR="0" algn="ctr">
                        <a:spcBef>
                          <a:spcPts val="0"/>
                        </a:spcBef>
                        <a:spcAft>
                          <a:spcPts val="0"/>
                        </a:spcAft>
                      </a:pPr>
                      <a:endParaRPr lang="en-US" sz="2800" dirty="0" smtClean="0">
                        <a:effectLst/>
                        <a:latin typeface="Calibri"/>
                        <a:ea typeface="Calibri"/>
                        <a:cs typeface="Times New Roman"/>
                      </a:endParaRPr>
                    </a:p>
                  </a:txBody>
                  <a:tcPr marL="68580" marR="68580" marT="0" marB="0"/>
                </a:tc>
                <a:tc hMerge="1">
                  <a:txBody>
                    <a:bodyPr/>
                    <a:lstStyle/>
                    <a:p>
                      <a:pPr marL="0" marR="0" algn="ctr">
                        <a:spcBef>
                          <a:spcPts val="0"/>
                        </a:spcBef>
                        <a:spcAft>
                          <a:spcPts val="0"/>
                        </a:spcAft>
                      </a:pPr>
                      <a:endParaRPr lang="en-US" sz="2800" dirty="0">
                        <a:effectLst/>
                        <a:latin typeface="Calibri"/>
                        <a:ea typeface="Calibri"/>
                        <a:cs typeface="Times New Roman"/>
                      </a:endParaRPr>
                    </a:p>
                  </a:txBody>
                  <a:tcPr marL="68580" marR="68580" marT="0" marB="0"/>
                </a:tc>
                <a:tc hMerge="1">
                  <a:txBody>
                    <a:bodyPr/>
                    <a:lstStyle/>
                    <a:p>
                      <a:pPr marL="0" marR="0" algn="ctr">
                        <a:spcBef>
                          <a:spcPts val="0"/>
                        </a:spcBef>
                        <a:spcAft>
                          <a:spcPts val="0"/>
                        </a:spcAft>
                      </a:pPr>
                      <a:endParaRPr lang="en-US" sz="2800" dirty="0">
                        <a:effectLst/>
                        <a:latin typeface="Calibri"/>
                        <a:ea typeface="Calibri"/>
                        <a:cs typeface="Times New Roman"/>
                      </a:endParaRPr>
                    </a:p>
                  </a:txBody>
                  <a:tcPr marL="68580" marR="68580" marT="0" marB="0"/>
                </a:tc>
              </a:tr>
              <a:tr h="578876">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rPr>
                        <a:t>YES</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NO</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2800" dirty="0">
                        <a:effectLst/>
                        <a:latin typeface="Calibri"/>
                        <a:ea typeface="Calibri"/>
                        <a:cs typeface="Times New Roman"/>
                      </a:endParaRPr>
                    </a:p>
                  </a:txBody>
                  <a:tcPr marL="68580" marR="68580" marT="0" marB="0"/>
                </a:tc>
              </a:tr>
              <a:tr h="1249060">
                <a:tc rowSpan="2">
                  <a:txBody>
                    <a:bodyPr/>
                    <a:lstStyle/>
                    <a:p>
                      <a:pPr marL="0" marR="0">
                        <a:spcBef>
                          <a:spcPts val="0"/>
                        </a:spcBef>
                        <a:spcAft>
                          <a:spcPts val="0"/>
                        </a:spcAft>
                      </a:pPr>
                      <a:endParaRPr lang="en-US" sz="2800" dirty="0" smtClean="0">
                        <a:effectLst/>
                      </a:endParaRPr>
                    </a:p>
                    <a:p>
                      <a:pPr marL="0" marR="0">
                        <a:spcBef>
                          <a:spcPts val="0"/>
                        </a:spcBef>
                        <a:spcAft>
                          <a:spcPts val="0"/>
                        </a:spcAft>
                      </a:pPr>
                      <a:r>
                        <a:rPr lang="en-US" sz="2800" dirty="0" smtClean="0">
                          <a:effectLst/>
                        </a:rPr>
                        <a:t>Changed Approach</a:t>
                      </a:r>
                      <a:r>
                        <a:rPr lang="en-US" sz="2800" baseline="0" dirty="0" smtClean="0">
                          <a:effectLst/>
                        </a:rPr>
                        <a:t> Last 3 Years</a:t>
                      </a:r>
                    </a:p>
                  </a:txBody>
                  <a:tcPr marL="68580" marR="68580" marT="0" marB="0"/>
                </a:tc>
                <a:tc>
                  <a:txBody>
                    <a:bodyPr/>
                    <a:lstStyle/>
                    <a:p>
                      <a:pPr marL="0" marR="0">
                        <a:spcBef>
                          <a:spcPts val="0"/>
                        </a:spcBef>
                        <a:spcAft>
                          <a:spcPts val="0"/>
                        </a:spcAft>
                      </a:pPr>
                      <a:endParaRPr lang="en-US" sz="2800" b="1" baseline="0" dirty="0" smtClean="0">
                        <a:effectLst/>
                      </a:endParaRPr>
                    </a:p>
                    <a:p>
                      <a:pPr marL="0" marR="0">
                        <a:spcBef>
                          <a:spcPts val="0"/>
                        </a:spcBef>
                        <a:spcAft>
                          <a:spcPts val="0"/>
                        </a:spcAft>
                      </a:pPr>
                      <a:r>
                        <a:rPr lang="en-US" sz="2800" b="1" baseline="0" dirty="0" smtClean="0">
                          <a:effectLst/>
                        </a:rPr>
                        <a:t>YES</a:t>
                      </a:r>
                    </a:p>
                    <a:p>
                      <a:pPr marL="0" marR="0">
                        <a:spcBef>
                          <a:spcPts val="0"/>
                        </a:spcBef>
                        <a:spcAft>
                          <a:spcPts val="0"/>
                        </a:spcAft>
                      </a:pPr>
                      <a:endParaRPr lang="en-US" sz="2800" b="1" baseline="0" dirty="0" smtClean="0">
                        <a:effectLst/>
                      </a:endParaRPr>
                    </a:p>
                  </a:txBody>
                  <a:tcPr marL="68580" marR="68580" marT="0" marB="0"/>
                </a:tc>
                <a:tc>
                  <a:txBody>
                    <a:bodyPr/>
                    <a:lstStyle/>
                    <a:p>
                      <a:pPr marL="0" marR="0" algn="ctr">
                        <a:spcBef>
                          <a:spcPts val="0"/>
                        </a:spcBef>
                        <a:spcAft>
                          <a:spcPts val="0"/>
                        </a:spcAft>
                      </a:pPr>
                      <a:endParaRPr lang="en-US" sz="2800" b="1" dirty="0" smtClean="0">
                        <a:effectLst/>
                        <a:latin typeface="Calibri"/>
                        <a:ea typeface="Calibri"/>
                        <a:cs typeface="Times New Roman"/>
                      </a:endParaRPr>
                    </a:p>
                    <a:p>
                      <a:pPr marL="0" marR="0" algn="ctr">
                        <a:spcBef>
                          <a:spcPts val="0"/>
                        </a:spcBef>
                        <a:spcAft>
                          <a:spcPts val="0"/>
                        </a:spcAft>
                      </a:pPr>
                      <a:r>
                        <a:rPr lang="en-US" sz="2800" b="1" dirty="0" smtClean="0">
                          <a:effectLst/>
                          <a:latin typeface="Calibri"/>
                          <a:ea typeface="Calibri"/>
                          <a:cs typeface="Times New Roman"/>
                        </a:rPr>
                        <a:t>7</a:t>
                      </a:r>
                    </a:p>
                  </a:txBody>
                  <a:tcPr marL="68580" marR="68580" marT="0" marB="0"/>
                </a:tc>
                <a:tc>
                  <a:txBody>
                    <a:bodyPr/>
                    <a:lstStyle/>
                    <a:p>
                      <a:pPr marL="0" marR="0" algn="ctr">
                        <a:spcBef>
                          <a:spcPts val="0"/>
                        </a:spcBef>
                        <a:spcAft>
                          <a:spcPts val="0"/>
                        </a:spcAft>
                      </a:pPr>
                      <a:endParaRPr lang="en-US" sz="2800" b="1" dirty="0" smtClean="0">
                        <a:effectLst/>
                        <a:latin typeface="Calibri"/>
                        <a:ea typeface="Calibri"/>
                        <a:cs typeface="Times New Roman"/>
                      </a:endParaRPr>
                    </a:p>
                    <a:p>
                      <a:pPr marL="0" marR="0" algn="ctr">
                        <a:spcBef>
                          <a:spcPts val="0"/>
                        </a:spcBef>
                        <a:spcAft>
                          <a:spcPts val="0"/>
                        </a:spcAft>
                      </a:pPr>
                      <a:r>
                        <a:rPr lang="en-US" sz="2800" b="1" dirty="0" smtClean="0">
                          <a:effectLst/>
                          <a:latin typeface="Calibri"/>
                          <a:ea typeface="Calibri"/>
                          <a:cs typeface="Times New Roman"/>
                        </a:rPr>
                        <a:t>8</a:t>
                      </a:r>
                    </a:p>
                  </a:txBody>
                  <a:tcPr marL="68580" marR="68580" marT="0" marB="0"/>
                </a:tc>
                <a:tc>
                  <a:txBody>
                    <a:bodyPr/>
                    <a:lstStyle/>
                    <a:p>
                      <a:pPr marL="0" marR="0" algn="ctr">
                        <a:spcBef>
                          <a:spcPts val="0"/>
                        </a:spcBef>
                        <a:spcAft>
                          <a:spcPts val="0"/>
                        </a:spcAft>
                      </a:pPr>
                      <a:endParaRPr lang="en-US" sz="2800" b="1" dirty="0" smtClean="0">
                        <a:effectLst/>
                        <a:latin typeface="Calibri"/>
                        <a:ea typeface="Calibri"/>
                        <a:cs typeface="Times New Roman"/>
                      </a:endParaRPr>
                    </a:p>
                    <a:p>
                      <a:pPr marL="0" marR="0" algn="ctr">
                        <a:spcBef>
                          <a:spcPts val="0"/>
                        </a:spcBef>
                        <a:spcAft>
                          <a:spcPts val="0"/>
                        </a:spcAft>
                      </a:pPr>
                      <a:r>
                        <a:rPr lang="en-US" sz="2800" b="1" dirty="0" smtClean="0">
                          <a:effectLst/>
                          <a:latin typeface="Calibri"/>
                          <a:ea typeface="Calibri"/>
                          <a:cs typeface="Times New Roman"/>
                        </a:rPr>
                        <a:t>15</a:t>
                      </a:r>
                      <a:endParaRPr lang="en-US" sz="2800" b="1" dirty="0">
                        <a:effectLst/>
                        <a:latin typeface="Calibri"/>
                        <a:ea typeface="Calibri"/>
                        <a:cs typeface="Times New Roman"/>
                      </a:endParaRPr>
                    </a:p>
                  </a:txBody>
                  <a:tcPr marL="68580" marR="68580" marT="0" marB="0"/>
                </a:tc>
              </a:tr>
              <a:tr h="1249060">
                <a:tc vMerge="1">
                  <a:txBody>
                    <a:bodyPr/>
                    <a:lstStyle/>
                    <a:p>
                      <a:pPr marL="0" marR="0">
                        <a:spcBef>
                          <a:spcPts val="0"/>
                        </a:spcBef>
                        <a:spcAft>
                          <a:spcPts val="0"/>
                        </a:spcAft>
                      </a:pPr>
                      <a:endParaRPr lang="en-US" sz="2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2800" b="1" dirty="0" smtClean="0">
                        <a:effectLst/>
                        <a:latin typeface="Calibri"/>
                        <a:ea typeface="Calibri"/>
                        <a:cs typeface="Times New Roman"/>
                      </a:endParaRPr>
                    </a:p>
                    <a:p>
                      <a:pPr marL="0" marR="0">
                        <a:spcBef>
                          <a:spcPts val="0"/>
                        </a:spcBef>
                        <a:spcAft>
                          <a:spcPts val="0"/>
                        </a:spcAft>
                      </a:pPr>
                      <a:r>
                        <a:rPr lang="en-US" sz="2800" b="1" dirty="0" smtClean="0">
                          <a:effectLst/>
                          <a:latin typeface="Calibri"/>
                          <a:ea typeface="Calibri"/>
                          <a:cs typeface="Times New Roman"/>
                        </a:rPr>
                        <a:t>NO</a:t>
                      </a:r>
                    </a:p>
                  </a:txBody>
                  <a:tcPr marL="68580" marR="68580" marT="0" marB="0"/>
                </a:tc>
                <a:tc>
                  <a:txBody>
                    <a:bodyPr/>
                    <a:lstStyle/>
                    <a:p>
                      <a:pPr marL="0" marR="0" algn="ctr">
                        <a:spcBef>
                          <a:spcPts val="0"/>
                        </a:spcBef>
                        <a:spcAft>
                          <a:spcPts val="0"/>
                        </a:spcAft>
                      </a:pPr>
                      <a:endParaRPr lang="en-US" sz="2800" b="1" dirty="0" smtClean="0">
                        <a:effectLst/>
                        <a:latin typeface="Calibri"/>
                        <a:ea typeface="Calibri"/>
                        <a:cs typeface="Times New Roman"/>
                      </a:endParaRPr>
                    </a:p>
                    <a:p>
                      <a:pPr marL="0" marR="0" algn="ctr">
                        <a:spcBef>
                          <a:spcPts val="0"/>
                        </a:spcBef>
                        <a:spcAft>
                          <a:spcPts val="0"/>
                        </a:spcAft>
                      </a:pPr>
                      <a:r>
                        <a:rPr lang="en-US" sz="2800" b="1" dirty="0" smtClean="0">
                          <a:effectLst/>
                          <a:latin typeface="Calibri"/>
                          <a:ea typeface="Calibri"/>
                          <a:cs typeface="Times New Roman"/>
                        </a:rPr>
                        <a:t>7</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2800" b="1" dirty="0" smtClean="0">
                        <a:effectLst/>
                        <a:latin typeface="Calibri"/>
                        <a:ea typeface="Calibri"/>
                        <a:cs typeface="Times New Roman"/>
                      </a:endParaRPr>
                    </a:p>
                    <a:p>
                      <a:pPr marL="0" marR="0" algn="ctr">
                        <a:spcBef>
                          <a:spcPts val="0"/>
                        </a:spcBef>
                        <a:spcAft>
                          <a:spcPts val="0"/>
                        </a:spcAft>
                      </a:pPr>
                      <a:r>
                        <a:rPr lang="en-US" sz="2800" b="1" dirty="0" smtClean="0">
                          <a:effectLst/>
                          <a:latin typeface="Calibri"/>
                          <a:ea typeface="Calibri"/>
                          <a:cs typeface="Times New Roman"/>
                        </a:rPr>
                        <a:t>24</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2800" b="1" dirty="0" smtClean="0">
                        <a:effectLst/>
                        <a:latin typeface="Calibri"/>
                        <a:ea typeface="Calibri"/>
                        <a:cs typeface="Times New Roman"/>
                      </a:endParaRPr>
                    </a:p>
                    <a:p>
                      <a:pPr marL="0" marR="0" algn="ctr">
                        <a:spcBef>
                          <a:spcPts val="0"/>
                        </a:spcBef>
                        <a:spcAft>
                          <a:spcPts val="0"/>
                        </a:spcAft>
                      </a:pPr>
                      <a:r>
                        <a:rPr lang="en-US" sz="2800" b="1" dirty="0" smtClean="0">
                          <a:effectLst/>
                          <a:latin typeface="Calibri"/>
                          <a:ea typeface="Calibri"/>
                          <a:cs typeface="Times New Roman"/>
                        </a:rPr>
                        <a:t>31</a:t>
                      </a:r>
                      <a:endParaRPr lang="en-US" sz="2800" b="1" dirty="0">
                        <a:effectLst/>
                        <a:latin typeface="Calibri"/>
                        <a:ea typeface="Calibri"/>
                        <a:cs typeface="Times New Roman"/>
                      </a:endParaRPr>
                    </a:p>
                  </a:txBody>
                  <a:tcPr marL="68580" marR="68580" marT="0" marB="0"/>
                </a:tc>
              </a:tr>
              <a:tr h="578876">
                <a:tc>
                  <a:txBody>
                    <a:bodyPr/>
                    <a:lstStyle/>
                    <a:p>
                      <a:pPr marL="0" marR="0">
                        <a:spcBef>
                          <a:spcPts val="0"/>
                        </a:spcBef>
                        <a:spcAft>
                          <a:spcPts val="0"/>
                        </a:spcAft>
                      </a:pPr>
                      <a:endParaRPr lang="en-US" sz="2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2800" dirty="0" smtClean="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14</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32</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2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40599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descr="&quot; &quot;"/>
          <p:cNvSpPr>
            <a:spLocks noGrp="1"/>
          </p:cNvSpPr>
          <p:nvPr>
            <p:ph type="title"/>
          </p:nvPr>
        </p:nvSpPr>
        <p:spPr/>
        <p:txBody>
          <a:bodyPr/>
          <a:lstStyle/>
          <a:p>
            <a:r>
              <a:rPr lang="en-US" dirty="0" smtClean="0"/>
              <a:t>Other Findings</a:t>
            </a:r>
            <a:endParaRPr lang="en-US" dirty="0"/>
          </a:p>
        </p:txBody>
      </p:sp>
      <p:sp>
        <p:nvSpPr>
          <p:cNvPr id="2" name="Content Placeholder 1"/>
          <p:cNvSpPr>
            <a:spLocks noGrp="1"/>
          </p:cNvSpPr>
          <p:nvPr>
            <p:ph idx="1"/>
          </p:nvPr>
        </p:nvSpPr>
        <p:spPr/>
        <p:txBody>
          <a:bodyPr/>
          <a:lstStyle/>
          <a:p>
            <a:r>
              <a:rPr lang="en-US" dirty="0" smtClean="0"/>
              <a:t>45 Part </a:t>
            </a:r>
            <a:r>
              <a:rPr lang="en-US" dirty="0"/>
              <a:t>C early intervention </a:t>
            </a:r>
            <a:r>
              <a:rPr lang="en-US" dirty="0" smtClean="0"/>
              <a:t>programs reported being able </a:t>
            </a:r>
            <a:r>
              <a:rPr lang="en-US" dirty="0"/>
              <a:t>to determine the number of children exiting who were in the program at least six months, and therefore should have child outcomes </a:t>
            </a:r>
            <a:r>
              <a:rPr lang="en-US" dirty="0" smtClean="0"/>
              <a:t>ratings/scores.</a:t>
            </a:r>
          </a:p>
          <a:p>
            <a:r>
              <a:rPr lang="en-US" dirty="0" smtClean="0"/>
              <a:t>20 Part </a:t>
            </a:r>
            <a:r>
              <a:rPr lang="en-US" dirty="0"/>
              <a:t>C early intervention </a:t>
            </a:r>
            <a:r>
              <a:rPr lang="en-US" dirty="0" smtClean="0"/>
              <a:t>programs reported that they integrated </a:t>
            </a:r>
            <a:r>
              <a:rPr lang="en-US" dirty="0"/>
              <a:t>the child outcomes ratings/scores into the </a:t>
            </a:r>
            <a:r>
              <a:rPr lang="en-US" dirty="0" smtClean="0"/>
              <a:t>IFSP.</a:t>
            </a:r>
            <a:endParaRPr lang="en-US" dirty="0"/>
          </a:p>
          <a:p>
            <a:endParaRPr lang="en-US" dirty="0"/>
          </a:p>
          <a:p>
            <a:pPr lvl="0"/>
            <a:endParaRPr lang="en-US" dirty="0"/>
          </a:p>
        </p:txBody>
      </p:sp>
    </p:spTree>
    <p:extLst>
      <p:ext uri="{BB962C8B-B14F-4D97-AF65-F5344CB8AC3E}">
        <p14:creationId xmlns:p14="http://schemas.microsoft.com/office/powerpoint/2010/main" val="389495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Intended Outcomes</a:t>
            </a:r>
            <a:endParaRPr lang="en-US" dirty="0"/>
          </a:p>
        </p:txBody>
      </p:sp>
      <p:sp>
        <p:nvSpPr>
          <p:cNvPr id="2" name="Content Placeholder 1"/>
          <p:cNvSpPr>
            <a:spLocks noGrp="1"/>
          </p:cNvSpPr>
          <p:nvPr>
            <p:ph idx="1"/>
          </p:nvPr>
        </p:nvSpPr>
        <p:spPr/>
        <p:txBody>
          <a:bodyPr/>
          <a:lstStyle/>
          <a:p>
            <a:pPr lvl="0"/>
            <a:r>
              <a:rPr lang="en-US" dirty="0" smtClean="0"/>
              <a:t>Increased </a:t>
            </a:r>
            <a:r>
              <a:rPr lang="en-US" dirty="0"/>
              <a:t>participant knowledge of the variability in policies and procedures </a:t>
            </a:r>
            <a:r>
              <a:rPr lang="en-US" dirty="0" smtClean="0"/>
              <a:t>for </a:t>
            </a:r>
            <a:r>
              <a:rPr lang="en-US" dirty="0"/>
              <a:t>the collection of child outcomes data across </a:t>
            </a:r>
            <a:r>
              <a:rPr lang="en-US" dirty="0" smtClean="0"/>
              <a:t>states.</a:t>
            </a:r>
          </a:p>
          <a:p>
            <a:pPr lvl="0"/>
            <a:r>
              <a:rPr lang="en-US" dirty="0"/>
              <a:t>Increased participant </a:t>
            </a:r>
            <a:r>
              <a:rPr lang="en-US" dirty="0" smtClean="0"/>
              <a:t>understanding of the importance </a:t>
            </a:r>
            <a:r>
              <a:rPr lang="en-US" dirty="0"/>
              <a:t>of reviewing policies and procedures and their impact on the completeness and accuracy of the data.</a:t>
            </a:r>
            <a:endParaRPr lang="en-US" dirty="0" smtClean="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900037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75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descr="&quot; &quot;"/>
          <p:cNvSpPr>
            <a:spLocks noGrp="1"/>
          </p:cNvSpPr>
          <p:nvPr>
            <p:ph type="title"/>
          </p:nvPr>
        </p:nvSpPr>
        <p:spPr/>
        <p:txBody>
          <a:bodyPr>
            <a:normAutofit fontScale="90000"/>
          </a:bodyPr>
          <a:lstStyle/>
          <a:p>
            <a:r>
              <a:rPr lang="en-US" dirty="0" smtClean="0"/>
              <a:t>History of Indicator 3 Requirements and Expectations</a:t>
            </a:r>
            <a:endParaRPr lang="en-US" dirty="0"/>
          </a:p>
        </p:txBody>
      </p:sp>
      <p:sp>
        <p:nvSpPr>
          <p:cNvPr id="2" name="Content Placeholder 1"/>
          <p:cNvSpPr>
            <a:spLocks noGrp="1"/>
          </p:cNvSpPr>
          <p:nvPr>
            <p:ph idx="1"/>
          </p:nvPr>
        </p:nvSpPr>
        <p:spPr/>
        <p:txBody>
          <a:bodyPr/>
          <a:lstStyle/>
          <a:p>
            <a:r>
              <a:rPr lang="en-US" dirty="0" smtClean="0"/>
              <a:t>8/19/2005 instructions for Part </a:t>
            </a:r>
            <a:r>
              <a:rPr lang="en-US" dirty="0"/>
              <a:t>C State Performance </a:t>
            </a:r>
            <a:r>
              <a:rPr lang="en-US" dirty="0" smtClean="0"/>
              <a:t>Plan, due </a:t>
            </a:r>
            <a:r>
              <a:rPr lang="en-US" dirty="0"/>
              <a:t>December 2, </a:t>
            </a:r>
            <a:r>
              <a:rPr lang="en-US" dirty="0" smtClean="0"/>
              <a:t>2005</a:t>
            </a:r>
          </a:p>
          <a:p>
            <a:pPr lvl="1"/>
            <a:r>
              <a:rPr lang="en-US" dirty="0"/>
              <a:t>First year (2/1/07) will be status upon entry.  Following years (starting with 2/1/08) will be </a:t>
            </a:r>
            <a:r>
              <a:rPr lang="en-US" dirty="0">
                <a:solidFill>
                  <a:srgbClr val="C00000"/>
                </a:solidFill>
              </a:rPr>
              <a:t>progress</a:t>
            </a:r>
            <a:r>
              <a:rPr lang="en-US" dirty="0"/>
              <a:t> </a:t>
            </a:r>
            <a:r>
              <a:rPr lang="en-US" dirty="0">
                <a:solidFill>
                  <a:srgbClr val="C00000"/>
                </a:solidFill>
              </a:rPr>
              <a:t>from entry to exit or other naturally occurring point near exit </a:t>
            </a:r>
            <a:r>
              <a:rPr lang="en-US" dirty="0"/>
              <a:t>(such as IFSP/IEP review) </a:t>
            </a:r>
            <a:r>
              <a:rPr lang="en-US" dirty="0">
                <a:solidFill>
                  <a:srgbClr val="C00000"/>
                </a:solidFill>
              </a:rPr>
              <a:t>for children who have received Part C services for 6 months or more</a:t>
            </a:r>
            <a:r>
              <a:rPr lang="en-US" dirty="0"/>
              <a:t>.</a:t>
            </a:r>
          </a:p>
          <a:p>
            <a:pPr lvl="1"/>
            <a:endParaRPr lang="en-US" dirty="0"/>
          </a:p>
          <a:p>
            <a:pPr lvl="0"/>
            <a:endParaRPr lang="en-US" dirty="0"/>
          </a:p>
        </p:txBody>
      </p:sp>
    </p:spTree>
    <p:extLst>
      <p:ext uri="{BB962C8B-B14F-4D97-AF65-F5344CB8AC3E}">
        <p14:creationId xmlns:p14="http://schemas.microsoft.com/office/powerpoint/2010/main" val="258870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descr="&quot; &quot;"/>
          <p:cNvSpPr>
            <a:spLocks noGrp="1"/>
          </p:cNvSpPr>
          <p:nvPr>
            <p:ph type="title"/>
          </p:nvPr>
        </p:nvSpPr>
        <p:spPr/>
        <p:txBody>
          <a:bodyPr/>
          <a:lstStyle/>
          <a:p>
            <a:r>
              <a:rPr lang="en-US" dirty="0" smtClean="0"/>
              <a:t>Related FAQs</a:t>
            </a:r>
            <a:endParaRPr lang="en-US" dirty="0"/>
          </a:p>
        </p:txBody>
      </p:sp>
      <p:sp>
        <p:nvSpPr>
          <p:cNvPr id="2" name="Content Placeholder 1"/>
          <p:cNvSpPr>
            <a:spLocks noGrp="1"/>
          </p:cNvSpPr>
          <p:nvPr>
            <p:ph idx="1"/>
          </p:nvPr>
        </p:nvSpPr>
        <p:spPr>
          <a:xfrm>
            <a:off x="457200" y="1600200"/>
            <a:ext cx="8229600" cy="4343399"/>
          </a:xfrm>
        </p:spPr>
        <p:txBody>
          <a:bodyPr/>
          <a:lstStyle/>
          <a:p>
            <a:r>
              <a:rPr lang="en-US" sz="2400" dirty="0" smtClean="0"/>
              <a:t>How </a:t>
            </a:r>
            <a:r>
              <a:rPr lang="en-US" sz="2400" dirty="0"/>
              <a:t>soon after entry and how close to exit do children need to be </a:t>
            </a:r>
            <a:r>
              <a:rPr lang="en-US" sz="2400" dirty="0" smtClean="0"/>
              <a:t>assessed?</a:t>
            </a:r>
          </a:p>
          <a:p>
            <a:pPr lvl="1"/>
            <a:r>
              <a:rPr lang="en-US" i="1" dirty="0"/>
              <a:t>This is a State decision.  In order to capture the most progress, States should consider assessing children as close to entry and exit as possible.  OSEP recommends that exit data be collected within 90 days of a child’s exit from Part C or 619</a:t>
            </a:r>
            <a:r>
              <a:rPr lang="en-US" i="1" dirty="0" smtClean="0"/>
              <a:t>.</a:t>
            </a:r>
            <a:endParaRPr lang="en-US" dirty="0" smtClean="0"/>
          </a:p>
          <a:p>
            <a:r>
              <a:rPr lang="en-US" sz="2400" dirty="0"/>
              <a:t>For children to be included in this data collection they must have received services for 6 months or more, do children need to be in the same program for 6 months</a:t>
            </a:r>
            <a:r>
              <a:rPr lang="en-US" sz="2400" dirty="0" smtClean="0"/>
              <a:t>?</a:t>
            </a:r>
            <a:endParaRPr lang="en-US" sz="2400" i="1" dirty="0"/>
          </a:p>
          <a:p>
            <a:pPr lvl="1"/>
            <a:r>
              <a:rPr lang="en-US" i="1" dirty="0"/>
              <a:t>No, 6 months refers to time in service.</a:t>
            </a:r>
          </a:p>
          <a:p>
            <a:pPr lvl="1"/>
            <a:endParaRPr lang="en-US" i="1" dirty="0"/>
          </a:p>
          <a:p>
            <a:endParaRPr lang="en-US" i="1" dirty="0"/>
          </a:p>
        </p:txBody>
      </p:sp>
    </p:spTree>
    <p:extLst>
      <p:ext uri="{BB962C8B-B14F-4D97-AF65-F5344CB8AC3E}">
        <p14:creationId xmlns:p14="http://schemas.microsoft.com/office/powerpoint/2010/main" val="173982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descr="&quot; &quot;"/>
          <p:cNvSpPr>
            <a:spLocks noGrp="1"/>
          </p:cNvSpPr>
          <p:nvPr>
            <p:ph type="title"/>
          </p:nvPr>
        </p:nvSpPr>
        <p:spPr/>
        <p:txBody>
          <a:bodyPr/>
          <a:lstStyle/>
          <a:p>
            <a:r>
              <a:rPr lang="en-US" dirty="0" smtClean="0"/>
              <a:t>Related FAQs continued</a:t>
            </a:r>
            <a:endParaRPr lang="en-US" dirty="0"/>
          </a:p>
        </p:txBody>
      </p:sp>
      <p:sp>
        <p:nvSpPr>
          <p:cNvPr id="2" name="Content Placeholder 1"/>
          <p:cNvSpPr>
            <a:spLocks noGrp="1"/>
          </p:cNvSpPr>
          <p:nvPr>
            <p:ph idx="1"/>
          </p:nvPr>
        </p:nvSpPr>
        <p:spPr>
          <a:xfrm>
            <a:off x="457200" y="1600200"/>
            <a:ext cx="8229600" cy="4419600"/>
          </a:xfrm>
        </p:spPr>
        <p:txBody>
          <a:bodyPr/>
          <a:lstStyle/>
          <a:p>
            <a:r>
              <a:rPr lang="en-US" sz="2400" dirty="0"/>
              <a:t>Does a child’s time in service need to be consecutive</a:t>
            </a:r>
            <a:r>
              <a:rPr lang="en-US" sz="2400" dirty="0" smtClean="0"/>
              <a:t>?</a:t>
            </a:r>
          </a:p>
          <a:p>
            <a:pPr lvl="1"/>
            <a:r>
              <a:rPr lang="en-US" sz="2000" i="1" dirty="0"/>
              <a:t>6 months of service is </a:t>
            </a:r>
            <a:r>
              <a:rPr lang="en-US" sz="2000" i="1" u="sng" dirty="0"/>
              <a:t>generally</a:t>
            </a:r>
            <a:r>
              <a:rPr lang="en-US" sz="2000" i="1" dirty="0"/>
              <a:t> 6 months of consecutive service.  However, if a child is in a program for 2 months, leaves and takes a month to move with his family and shows up in another program across the State where he receives services for another 4 months, this would be considered equivalent to 6 months of consecutive service. </a:t>
            </a:r>
            <a:endParaRPr lang="en-US" sz="2000" dirty="0" smtClean="0"/>
          </a:p>
          <a:p>
            <a:r>
              <a:rPr lang="en-US" sz="2400" dirty="0"/>
              <a:t>How do States report on children who exit unexpectedly (i.e. they move or parents withdraw from program) and there are no exit child outcome data?</a:t>
            </a:r>
            <a:endParaRPr lang="en-US" sz="2400" i="1" dirty="0"/>
          </a:p>
          <a:p>
            <a:pPr lvl="1"/>
            <a:r>
              <a:rPr lang="en-US" sz="2000" i="1" dirty="0"/>
              <a:t>States are encouraged to assess the extent to which this is a problem in their State.  If a State reports high numbers/percentages of missing child outcome data due to children exiting unexpectedly, OSEP may contact the State for additional information.</a:t>
            </a:r>
          </a:p>
          <a:p>
            <a:pPr lvl="1"/>
            <a:endParaRPr lang="en-US" sz="2000" i="1" dirty="0"/>
          </a:p>
          <a:p>
            <a:pPr lvl="1"/>
            <a:endParaRPr lang="en-US" i="1" dirty="0"/>
          </a:p>
          <a:p>
            <a:endParaRPr lang="en-US" i="1" dirty="0"/>
          </a:p>
        </p:txBody>
      </p:sp>
    </p:spTree>
    <p:extLst>
      <p:ext uri="{BB962C8B-B14F-4D97-AF65-F5344CB8AC3E}">
        <p14:creationId xmlns:p14="http://schemas.microsoft.com/office/powerpoint/2010/main" val="3399394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24</a:t>
            </a:fld>
            <a:endParaRPr lang="en-US" dirty="0"/>
          </a:p>
        </p:txBody>
      </p:sp>
      <p:sp>
        <p:nvSpPr>
          <p:cNvPr id="3" name="Title 2" descr="&quot; &quot;"/>
          <p:cNvSpPr>
            <a:spLocks noGrp="1"/>
          </p:cNvSpPr>
          <p:nvPr>
            <p:ph type="title"/>
          </p:nvPr>
        </p:nvSpPr>
        <p:spPr/>
        <p:txBody>
          <a:bodyPr/>
          <a:lstStyle/>
          <a:p>
            <a:r>
              <a:rPr lang="en-US" dirty="0" smtClean="0"/>
              <a:t>Discussion and Recommendations</a:t>
            </a:r>
            <a:endParaRPr lang="en-US" dirty="0"/>
          </a:p>
        </p:txBody>
      </p:sp>
      <p:sp>
        <p:nvSpPr>
          <p:cNvPr id="2" name="Content Placeholder 1"/>
          <p:cNvSpPr>
            <a:spLocks noGrp="1"/>
          </p:cNvSpPr>
          <p:nvPr>
            <p:ph idx="1"/>
          </p:nvPr>
        </p:nvSpPr>
        <p:spPr/>
        <p:txBody>
          <a:bodyPr/>
          <a:lstStyle/>
          <a:p>
            <a:pPr lvl="0"/>
            <a:r>
              <a:rPr lang="en-US" dirty="0" smtClean="0"/>
              <a:t>What are the impacts of the dates selected to define 6 </a:t>
            </a:r>
            <a:r>
              <a:rPr lang="en-US" dirty="0"/>
              <a:t>month in </a:t>
            </a:r>
            <a:r>
              <a:rPr lang="en-US" dirty="0" smtClean="0"/>
              <a:t>service?</a:t>
            </a:r>
          </a:p>
          <a:p>
            <a:pPr lvl="1"/>
            <a:r>
              <a:rPr lang="en-US" dirty="0" smtClean="0"/>
              <a:t>Is your first measurement truly a baseline of performance for the child?</a:t>
            </a:r>
          </a:p>
          <a:p>
            <a:pPr lvl="1"/>
            <a:r>
              <a:rPr lang="en-US" dirty="0" smtClean="0"/>
              <a:t>Are you able to include all of the children who should have made progress in your program?</a:t>
            </a:r>
          </a:p>
        </p:txBody>
      </p:sp>
    </p:spTree>
    <p:extLst>
      <p:ext uri="{BB962C8B-B14F-4D97-AF65-F5344CB8AC3E}">
        <p14:creationId xmlns:p14="http://schemas.microsoft.com/office/powerpoint/2010/main" val="3196946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What defines a gap </a:t>
            </a:r>
            <a:r>
              <a:rPr lang="en-US" dirty="0"/>
              <a:t>in </a:t>
            </a:r>
            <a:r>
              <a:rPr lang="en-US" dirty="0" smtClean="0"/>
              <a:t>service?</a:t>
            </a:r>
          </a:p>
          <a:p>
            <a:pPr lvl="1"/>
            <a:r>
              <a:rPr lang="en-US" dirty="0" smtClean="0"/>
              <a:t>Would you expect that these gaps impact performance? </a:t>
            </a:r>
          </a:p>
          <a:p>
            <a:pPr lvl="1"/>
            <a:r>
              <a:rPr lang="en-US" dirty="0" smtClean="0"/>
              <a:t>How many children are not included in the outcomes data because of gaps in data?</a:t>
            </a:r>
            <a:endParaRPr lang="en-US" dirty="0"/>
          </a:p>
          <a:p>
            <a:endParaRPr lang="en-US" dirty="0"/>
          </a:p>
        </p:txBody>
      </p:sp>
      <p:sp>
        <p:nvSpPr>
          <p:cNvPr id="3" name="Title 2"/>
          <p:cNvSpPr>
            <a:spLocks noGrp="1"/>
          </p:cNvSpPr>
          <p:nvPr>
            <p:ph type="title"/>
          </p:nvPr>
        </p:nvSpPr>
        <p:spPr/>
        <p:txBody>
          <a:bodyPr/>
          <a:lstStyle/>
          <a:p>
            <a:r>
              <a:rPr lang="en-US" dirty="0"/>
              <a:t>Discussion and Recommendations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603931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When using a minimum </a:t>
            </a:r>
            <a:r>
              <a:rPr lang="en-US" dirty="0"/>
              <a:t>age at first </a:t>
            </a:r>
            <a:r>
              <a:rPr lang="en-US" dirty="0" smtClean="0"/>
              <a:t>measurement consider</a:t>
            </a:r>
          </a:p>
          <a:p>
            <a:pPr lvl="1"/>
            <a:r>
              <a:rPr lang="en-US" dirty="0" smtClean="0"/>
              <a:t>Impact of gaps between the entry date </a:t>
            </a:r>
            <a:r>
              <a:rPr lang="en-US" dirty="0"/>
              <a:t>(e.g. Initial IFSP </a:t>
            </a:r>
            <a:r>
              <a:rPr lang="en-US" dirty="0" smtClean="0"/>
              <a:t>Date) and the first assessment date.</a:t>
            </a:r>
          </a:p>
        </p:txBody>
      </p:sp>
      <p:sp>
        <p:nvSpPr>
          <p:cNvPr id="3" name="Title 2"/>
          <p:cNvSpPr>
            <a:spLocks noGrp="1"/>
          </p:cNvSpPr>
          <p:nvPr>
            <p:ph type="title"/>
          </p:nvPr>
        </p:nvSpPr>
        <p:spPr/>
        <p:txBody>
          <a:bodyPr/>
          <a:lstStyle/>
          <a:p>
            <a:r>
              <a:rPr lang="en-US" dirty="0"/>
              <a:t>Discussion and Recommendations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674149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How do you engage families in the outcomes measurement process?</a:t>
            </a:r>
            <a:endParaRPr lang="en-US" dirty="0"/>
          </a:p>
          <a:p>
            <a:endParaRPr lang="en-US" dirty="0"/>
          </a:p>
          <a:p>
            <a:endParaRPr lang="en-US" dirty="0"/>
          </a:p>
        </p:txBody>
      </p:sp>
      <p:sp>
        <p:nvSpPr>
          <p:cNvPr id="3" name="Title 2"/>
          <p:cNvSpPr>
            <a:spLocks noGrp="1"/>
          </p:cNvSpPr>
          <p:nvPr>
            <p:ph type="title"/>
          </p:nvPr>
        </p:nvSpPr>
        <p:spPr/>
        <p:txBody>
          <a:bodyPr/>
          <a:lstStyle/>
          <a:p>
            <a:r>
              <a:rPr lang="en-US" dirty="0"/>
              <a:t>Discussion and Recommendations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69" t="55551" r="59693" b="26163"/>
          <a:stretch/>
        </p:blipFill>
        <p:spPr bwMode="auto">
          <a:xfrm>
            <a:off x="419098" y="2982686"/>
            <a:ext cx="815340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571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28</a:t>
            </a:fld>
            <a:endParaRPr lang="en-US" dirty="0"/>
          </a:p>
        </p:txBody>
      </p:sp>
      <p:sp>
        <p:nvSpPr>
          <p:cNvPr id="2" name="Title 1" descr="&quot; &quot;"/>
          <p:cNvSpPr>
            <a:spLocks noGrp="1"/>
          </p:cNvSpPr>
          <p:nvPr>
            <p:ph type="title"/>
          </p:nvPr>
        </p:nvSpPr>
        <p:spPr/>
        <p:txBody>
          <a:bodyPr/>
          <a:lstStyle/>
          <a:p>
            <a:r>
              <a:rPr lang="en-US" dirty="0" smtClean="0"/>
              <a:t>Stay in Touch with DaSy</a:t>
            </a:r>
            <a:endParaRPr lang="en-US" dirty="0"/>
          </a:p>
        </p:txBody>
      </p:sp>
      <p:sp>
        <p:nvSpPr>
          <p:cNvPr id="3" name="Content Placeholder 2"/>
          <p:cNvSpPr>
            <a:spLocks noGrp="1"/>
          </p:cNvSpPr>
          <p:nvPr>
            <p:ph idx="1"/>
          </p:nvPr>
        </p:nvSpPr>
        <p:spPr/>
        <p:txBody>
          <a:bodyPr/>
          <a:lstStyle/>
          <a:p>
            <a:r>
              <a:rPr lang="en-US" dirty="0" smtClean="0"/>
              <a:t>Visit the DaSy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a:hlinkClick r:id="rId4"/>
              </a:rPr>
              <a:t>DaSyCenter</a:t>
            </a:r>
            <a:r>
              <a:rPr lang="en-US" dirty="0"/>
              <a:t> </a:t>
            </a:r>
            <a:r>
              <a:rPr lang="en-US" dirty="0" smtClean="0"/>
              <a:t> </a:t>
            </a:r>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29</a:t>
            </a:fld>
            <a:endParaRPr lang="en-US" dirty="0"/>
          </a:p>
        </p:txBody>
      </p:sp>
      <p:sp>
        <p:nvSpPr>
          <p:cNvPr id="2" name="Title 1" descr="&quot; &quot;"/>
          <p:cNvSpPr>
            <a:spLocks noGrp="1"/>
          </p:cNvSpPr>
          <p:nvPr>
            <p:ph type="title"/>
          </p:nvPr>
        </p:nvSpPr>
        <p:spPr/>
        <p:txBody>
          <a:bodyPr/>
          <a:lstStyle/>
          <a:p>
            <a:r>
              <a:rPr lang="en-US" dirty="0" smtClean="0"/>
              <a:t>Stay in Touch with ECTA</a:t>
            </a:r>
            <a:endParaRPr lang="en-US" dirty="0"/>
          </a:p>
        </p:txBody>
      </p:sp>
      <p:sp>
        <p:nvSpPr>
          <p:cNvPr id="3" name="Content Placeholder 2"/>
          <p:cNvSpPr>
            <a:spLocks noGrp="1"/>
          </p:cNvSpPr>
          <p:nvPr>
            <p:ph idx="1"/>
          </p:nvPr>
        </p:nvSpPr>
        <p:spPr/>
        <p:txBody>
          <a:bodyPr/>
          <a:lstStyle/>
          <a:p>
            <a:r>
              <a:rPr lang="en-US" dirty="0" smtClean="0"/>
              <a:t>Visit the ECTA website at:</a:t>
            </a:r>
            <a:br>
              <a:rPr lang="en-US" dirty="0" smtClean="0"/>
            </a:br>
            <a:r>
              <a:rPr lang="en-US" u="sng" dirty="0">
                <a:hlinkClick r:id="rId2"/>
              </a:rPr>
              <a:t>http://ectacenter.org</a:t>
            </a:r>
            <a:r>
              <a:rPr lang="en-US" u="sng" dirty="0" smtClean="0">
                <a:hlinkClick r:id="rId2"/>
              </a:rPr>
              <a:t>/</a:t>
            </a:r>
            <a:endParaRPr lang="en-US" u="sng" dirty="0" smtClean="0"/>
          </a:p>
          <a:p>
            <a:r>
              <a:rPr lang="en-US" dirty="0" smtClean="0"/>
              <a:t>Like us on Facebook: </a:t>
            </a:r>
            <a:br>
              <a:rPr lang="en-US" dirty="0" smtClean="0"/>
            </a:br>
            <a:r>
              <a:rPr lang="en-US" u="sng" dirty="0">
                <a:hlinkClick r:id="rId3"/>
              </a:rPr>
              <a:t>https://www.facebook.com/pages/ECTA-Center/304774389667984</a:t>
            </a:r>
            <a:endParaRPr lang="en-US" dirty="0" smtClean="0"/>
          </a:p>
          <a:p>
            <a:r>
              <a:rPr lang="en-US" dirty="0" smtClean="0"/>
              <a:t>Follow us on Twitter:</a:t>
            </a:r>
            <a:br>
              <a:rPr lang="en-US" dirty="0" smtClean="0"/>
            </a:br>
            <a:r>
              <a:rPr lang="en-US" u="sng" dirty="0">
                <a:hlinkClick r:id="rId4"/>
              </a:rPr>
              <a:t>https://twitter.com/ECTACenter</a:t>
            </a:r>
            <a:r>
              <a:rPr lang="en-US" u="sng" dirty="0"/>
              <a:t> </a:t>
            </a:r>
            <a:r>
              <a:rPr lang="en-US" dirty="0"/>
              <a:t> </a:t>
            </a:r>
            <a:endParaRPr lang="en-US" dirty="0" smtClean="0"/>
          </a:p>
        </p:txBody>
      </p:sp>
    </p:spTree>
    <p:extLst>
      <p:ext uri="{BB962C8B-B14F-4D97-AF65-F5344CB8AC3E}">
        <p14:creationId xmlns:p14="http://schemas.microsoft.com/office/powerpoint/2010/main" val="25035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idx="1"/>
          </p:nvPr>
        </p:nvSpPr>
        <p:spPr/>
        <p:txBody>
          <a:bodyPr/>
          <a:lstStyle/>
          <a:p>
            <a:pPr lvl="0"/>
            <a:r>
              <a:rPr lang="en-US" dirty="0" smtClean="0"/>
              <a:t>Introduction and Background</a:t>
            </a:r>
          </a:p>
          <a:p>
            <a:pPr lvl="0"/>
            <a:r>
              <a:rPr lang="en-US" dirty="0" smtClean="0"/>
              <a:t>Analysis and Results</a:t>
            </a:r>
          </a:p>
          <a:p>
            <a:pPr lvl="0"/>
            <a:r>
              <a:rPr lang="en-US" dirty="0" smtClean="0"/>
              <a:t>Discussion and Recommendations</a:t>
            </a:r>
            <a:endParaRPr lang="en-US" dirty="0"/>
          </a:p>
        </p:txBody>
      </p:sp>
      <p:pic>
        <p:nvPicPr>
          <p:cNvPr id="1027" name="Picture 3" descr="C:\Users\Robin\AppData\Local\Microsoft\Windows\INetCache\IE\Y20HDSQ6\Row-of-Babi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33811"/>
            <a:ext cx="5770517"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91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a:t>
            </a:r>
            <a:r>
              <a:rPr lang="en-US" sz="1800" dirty="0"/>
              <a:t>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a:t>
            </a:r>
            <a:r>
              <a:rPr lang="en-US" sz="1800" dirty="0" smtClean="0"/>
              <a:t>Project </a:t>
            </a:r>
            <a:r>
              <a:rPr lang="en-US" sz="1800" dirty="0"/>
              <a:t>Officers: Meredith Miceli, Richelle Davis, and Julia Martin Eile. </a:t>
            </a:r>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smtClean="0"/>
              <a:t>How Did We Get Here?</a:t>
            </a:r>
            <a:endParaRPr lang="en-US" dirty="0"/>
          </a:p>
        </p:txBody>
      </p:sp>
      <p:sp>
        <p:nvSpPr>
          <p:cNvPr id="2" name="Content Placeholder 1"/>
          <p:cNvSpPr>
            <a:spLocks noGrp="1"/>
          </p:cNvSpPr>
          <p:nvPr>
            <p:ph idx="1"/>
          </p:nvPr>
        </p:nvSpPr>
        <p:spPr>
          <a:xfrm>
            <a:off x="457200" y="1371600"/>
            <a:ext cx="8229600" cy="4724400"/>
          </a:xfrm>
        </p:spPr>
        <p:txBody>
          <a:bodyPr/>
          <a:lstStyle/>
          <a:p>
            <a:pPr lvl="0"/>
            <a:r>
              <a:rPr lang="en-US" dirty="0" smtClean="0"/>
              <a:t>Determinations, ITCA comment on denominator </a:t>
            </a:r>
            <a:r>
              <a:rPr lang="en-US" sz="2000" i="1" dirty="0" smtClean="0"/>
              <a:t>“Completeness</a:t>
            </a:r>
            <a:r>
              <a:rPr lang="en-US" sz="2000" i="1" dirty="0"/>
              <a:t>” of the data should be determined based on a denominator supplied by the state with accompanying rationale and documentation</a:t>
            </a:r>
            <a:r>
              <a:rPr lang="en-US" sz="2000" i="1" dirty="0" smtClean="0"/>
              <a:t>.</a:t>
            </a:r>
          </a:p>
          <a:p>
            <a:pPr lvl="0"/>
            <a:r>
              <a:rPr lang="en-US" dirty="0" smtClean="0"/>
              <a:t>Question on the listserv from a TA provider on behalf of a state :</a:t>
            </a:r>
          </a:p>
          <a:p>
            <a:pPr lvl="1"/>
            <a:r>
              <a:rPr lang="en-US" sz="2000" i="1" dirty="0"/>
              <a:t>A considerable percentage of kids are getting removed from the ECO data because the Entrance ECO to the Exiting ECO is less than 6 months. But in actuality the child is in the program more than 6 months based on the initial IFSP date and the Exiting date. What are other states doing in this situation</a:t>
            </a:r>
            <a:r>
              <a:rPr lang="en-US" sz="2000" i="1" dirty="0" smtClean="0"/>
              <a:t>?</a:t>
            </a:r>
          </a:p>
          <a:p>
            <a:pPr lvl="0"/>
            <a:r>
              <a:rPr lang="en-US" dirty="0" smtClean="0"/>
              <a:t>Other states responded and were interested in a compilation of the responses.</a:t>
            </a:r>
          </a:p>
          <a:p>
            <a:pPr lvl="0"/>
            <a:endParaRPr lang="en-US" dirty="0" smtClean="0"/>
          </a:p>
          <a:p>
            <a:pPr lvl="0"/>
            <a:endParaRPr lang="en-US" dirty="0" smtClean="0"/>
          </a:p>
        </p:txBody>
      </p:sp>
    </p:spTree>
    <p:extLst>
      <p:ext uri="{BB962C8B-B14F-4D97-AF65-F5344CB8AC3E}">
        <p14:creationId xmlns:p14="http://schemas.microsoft.com/office/powerpoint/2010/main" val="383585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p:txBody>
          <a:bodyPr>
            <a:normAutofit fontScale="90000"/>
          </a:bodyPr>
          <a:lstStyle/>
          <a:p>
            <a:r>
              <a:rPr lang="en-US" dirty="0" smtClean="0"/>
              <a:t>Survey on Child Outcomes Data Collection</a:t>
            </a:r>
            <a:endParaRPr lang="en-US" dirty="0"/>
          </a:p>
        </p:txBody>
      </p:sp>
      <p:sp>
        <p:nvSpPr>
          <p:cNvPr id="2" name="Content Placeholder 1"/>
          <p:cNvSpPr>
            <a:spLocks noGrp="1"/>
          </p:cNvSpPr>
          <p:nvPr>
            <p:ph idx="1"/>
          </p:nvPr>
        </p:nvSpPr>
        <p:spPr>
          <a:xfrm>
            <a:off x="457200" y="1600200"/>
            <a:ext cx="8229600" cy="4495799"/>
          </a:xfrm>
        </p:spPr>
        <p:txBody>
          <a:bodyPr/>
          <a:lstStyle/>
          <a:p>
            <a:pPr lvl="0"/>
            <a:r>
              <a:rPr lang="en-US" dirty="0"/>
              <a:t>ITCA Data Committee, in collaboration with DaSy and ECTA, developed a survey.</a:t>
            </a:r>
          </a:p>
          <a:p>
            <a:r>
              <a:rPr lang="en-US" dirty="0" smtClean="0"/>
              <a:t>Distributed </a:t>
            </a:r>
            <a:r>
              <a:rPr lang="en-US" dirty="0"/>
              <a:t>to Part C programs in April 2016</a:t>
            </a:r>
          </a:p>
          <a:p>
            <a:pPr lvl="0"/>
            <a:r>
              <a:rPr lang="en-US" dirty="0" smtClean="0"/>
              <a:t>Consisted of 17 questions: </a:t>
            </a:r>
          </a:p>
          <a:p>
            <a:pPr lvl="1"/>
            <a:r>
              <a:rPr lang="en-US" dirty="0" smtClean="0"/>
              <a:t>Criteria for start and end dates for “6 months of service”</a:t>
            </a:r>
          </a:p>
          <a:p>
            <a:pPr lvl="1"/>
            <a:r>
              <a:rPr lang="en-US" dirty="0" smtClean="0"/>
              <a:t>Other criteria used, including gaps in service</a:t>
            </a:r>
            <a:endParaRPr lang="en-US" dirty="0"/>
          </a:p>
          <a:p>
            <a:pPr lvl="1"/>
            <a:r>
              <a:rPr lang="en-US" dirty="0" smtClean="0"/>
              <a:t>Approach and frequency of ratings</a:t>
            </a:r>
          </a:p>
          <a:p>
            <a:pPr lvl="1"/>
            <a:r>
              <a:rPr lang="en-US" dirty="0" smtClean="0"/>
              <a:t>Policies on family participation</a:t>
            </a:r>
          </a:p>
          <a:p>
            <a:pPr lvl="1"/>
            <a:r>
              <a:rPr lang="en-US" dirty="0" smtClean="0"/>
              <a:t>Procedures for exit ratings for unanticipated exits</a:t>
            </a:r>
          </a:p>
          <a:p>
            <a:pPr lvl="1"/>
            <a:r>
              <a:rPr lang="en-US" dirty="0" smtClean="0"/>
              <a:t>Minimum age for entry ratings</a:t>
            </a:r>
          </a:p>
          <a:p>
            <a:pPr lvl="1"/>
            <a:endParaRPr lang="en-US" dirty="0"/>
          </a:p>
        </p:txBody>
      </p:sp>
    </p:spTree>
    <p:extLst>
      <p:ext uri="{BB962C8B-B14F-4D97-AF65-F5344CB8AC3E}">
        <p14:creationId xmlns:p14="http://schemas.microsoft.com/office/powerpoint/2010/main" val="103502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762001"/>
            <a:ext cx="7772400" cy="914400"/>
          </a:xfrm>
        </p:spPr>
        <p:txBody>
          <a:bodyPr/>
          <a:lstStyle/>
          <a:p>
            <a:r>
              <a:rPr lang="en-US" dirty="0" smtClean="0"/>
              <a:t>Analysis and Results</a:t>
            </a:r>
            <a:endParaRPr lang="en-US" dirty="0"/>
          </a:p>
        </p:txBody>
      </p:sp>
      <p:sp>
        <p:nvSpPr>
          <p:cNvPr id="4" name="TextBox 3"/>
          <p:cNvSpPr txBox="1"/>
          <p:nvPr/>
        </p:nvSpPr>
        <p:spPr>
          <a:xfrm>
            <a:off x="990600" y="1905000"/>
            <a:ext cx="5867400" cy="2677656"/>
          </a:xfrm>
          <a:prstGeom prst="rect">
            <a:avLst/>
          </a:prstGeom>
          <a:noFill/>
        </p:spPr>
        <p:txBody>
          <a:bodyPr wrap="square" rtlCol="0">
            <a:spAutoFit/>
          </a:bodyPr>
          <a:lstStyle/>
          <a:p>
            <a:r>
              <a:rPr lang="en-US" sz="2400" b="1" dirty="0" smtClean="0">
                <a:solidFill>
                  <a:schemeClr val="accent1">
                    <a:lumMod val="75000"/>
                  </a:schemeClr>
                </a:solidFill>
              </a:rPr>
              <a:t>* 48 </a:t>
            </a:r>
            <a:r>
              <a:rPr lang="en-US" sz="2400" b="1" dirty="0">
                <a:solidFill>
                  <a:schemeClr val="accent1">
                    <a:lumMod val="75000"/>
                  </a:schemeClr>
                </a:solidFill>
              </a:rPr>
              <a:t>surveys received; Of those, 2 surveys had no responses other than state and contact name.  Therefore, results based on 46 respondents</a:t>
            </a:r>
            <a:r>
              <a:rPr lang="en-US" sz="2400" b="1" dirty="0" smtClean="0">
                <a:solidFill>
                  <a:schemeClr val="accent1">
                    <a:lumMod val="75000"/>
                  </a:schemeClr>
                </a:solidFill>
              </a:rPr>
              <a:t>.</a:t>
            </a:r>
          </a:p>
          <a:p>
            <a:r>
              <a:rPr lang="en-US" sz="2400" b="1" dirty="0" smtClean="0">
                <a:solidFill>
                  <a:schemeClr val="accent1">
                    <a:lumMod val="75000"/>
                  </a:schemeClr>
                </a:solidFill>
              </a:rPr>
              <a:t>* Unless otherwise noted, frequency</a:t>
            </a:r>
          </a:p>
          <a:p>
            <a:r>
              <a:rPr lang="en-US" sz="2400" b="1" dirty="0" smtClean="0">
                <a:solidFill>
                  <a:schemeClr val="accent1">
                    <a:lumMod val="75000"/>
                  </a:schemeClr>
                </a:solidFill>
              </a:rPr>
              <a:t>refers to an unduplicated count of</a:t>
            </a:r>
          </a:p>
          <a:p>
            <a:r>
              <a:rPr lang="en-US" sz="2400" b="1" dirty="0" smtClean="0">
                <a:solidFill>
                  <a:schemeClr val="accent1">
                    <a:lumMod val="75000"/>
                  </a:schemeClr>
                </a:solidFill>
              </a:rPr>
              <a:t>the number of </a:t>
            </a:r>
            <a:r>
              <a:rPr lang="en-US" sz="2400" b="1" dirty="0" smtClean="0">
                <a:solidFill>
                  <a:schemeClr val="accent1">
                    <a:lumMod val="75000"/>
                  </a:schemeClr>
                </a:solidFill>
              </a:rPr>
              <a:t>State respondents.</a:t>
            </a:r>
            <a:endParaRPr lang="en-US" sz="2400" b="1" dirty="0">
              <a:solidFill>
                <a:schemeClr val="accent1">
                  <a:lumMod val="75000"/>
                </a:schemeClr>
              </a:solidFill>
            </a:endParaRPr>
          </a:p>
        </p:txBody>
      </p:sp>
      <p:pic>
        <p:nvPicPr>
          <p:cNvPr id="1026" name="Picture 2" descr="C:\Users\Robin\AppData\Local\Microsoft\Windows\INetCache\IE\Y20HDSQ6\quantitative-market-research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59162"/>
            <a:ext cx="28575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45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7</a:t>
            </a:fld>
            <a:endParaRPr lang="en-US" dirty="0"/>
          </a:p>
        </p:txBody>
      </p:sp>
      <p:sp>
        <p:nvSpPr>
          <p:cNvPr id="2" name="Title 1" descr="&quot; &quot;"/>
          <p:cNvSpPr>
            <a:spLocks noGrp="1"/>
          </p:cNvSpPr>
          <p:nvPr>
            <p:ph type="title"/>
          </p:nvPr>
        </p:nvSpPr>
        <p:spPr>
          <a:xfrm>
            <a:off x="762000" y="274638"/>
            <a:ext cx="7924800" cy="1143000"/>
          </a:xfrm>
        </p:spPr>
        <p:txBody>
          <a:bodyPr>
            <a:normAutofit/>
          </a:bodyPr>
          <a:lstStyle/>
          <a:p>
            <a:r>
              <a:rPr lang="en-US" dirty="0" smtClean="0"/>
              <a:t>Primary Approach for Outcomes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6387520"/>
              </p:ext>
            </p:extLst>
          </p:nvPr>
        </p:nvGraphicFramePr>
        <p:xfrm>
          <a:off x="990600" y="1752600"/>
          <a:ext cx="7353300" cy="3434080"/>
        </p:xfrm>
        <a:graphic>
          <a:graphicData uri="http://schemas.openxmlformats.org/drawingml/2006/table">
            <a:tbl>
              <a:tblPr firstRow="1" firstCol="1" bandRow="1">
                <a:tableStyleId>{5C22544A-7EE6-4342-B048-85BDC9FD1C3A}</a:tableStyleId>
              </a:tblPr>
              <a:tblGrid>
                <a:gridCol w="3124200"/>
                <a:gridCol w="2128157"/>
                <a:gridCol w="2100943"/>
              </a:tblGrid>
              <a:tr h="660400">
                <a:tc>
                  <a:txBody>
                    <a:bodyPr/>
                    <a:lstStyle/>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smtClean="0">
                          <a:effectLst/>
                        </a:rPr>
                        <a:t>FREQUENCY</a:t>
                      </a:r>
                    </a:p>
                    <a:p>
                      <a:pPr marL="0" marR="0" algn="ctr">
                        <a:spcBef>
                          <a:spcPts val="0"/>
                        </a:spcBef>
                        <a:spcAft>
                          <a:spcPts val="0"/>
                        </a:spcAft>
                      </a:pPr>
                      <a:r>
                        <a:rPr lang="en-US" sz="2400" dirty="0" smtClean="0">
                          <a:effectLst/>
                          <a:latin typeface="Calibri"/>
                          <a:ea typeface="Calibri"/>
                          <a:cs typeface="Times New Roman"/>
                        </a:rPr>
                        <a:t>(# States)</a:t>
                      </a:r>
                      <a:endParaRPr lang="en-US" sz="2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dirty="0">
                          <a:effectLst/>
                        </a:rPr>
                        <a:t>PERCENT</a:t>
                      </a:r>
                      <a:endParaRPr lang="en-US" sz="2800"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rPr>
                        <a:t>COS</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36</a:t>
                      </a: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78%</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latin typeface="+mn-lt"/>
                          <a:ea typeface="+mn-ea"/>
                          <a:cs typeface="+mn-cs"/>
                        </a:rPr>
                        <a:t>BDI-2</a:t>
                      </a: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5</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11%</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latin typeface="+mn-lt"/>
                          <a:ea typeface="+mn-ea"/>
                          <a:cs typeface="+mn-cs"/>
                        </a:rPr>
                        <a:t>AEPS</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3</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7%</a:t>
                      </a:r>
                      <a:endParaRPr lang="en-US" sz="2800" b="1" dirty="0">
                        <a:effectLst/>
                        <a:latin typeface="Calibri"/>
                        <a:ea typeface="Calibri"/>
                        <a:cs typeface="Times New Roman"/>
                      </a:endParaRPr>
                    </a:p>
                  </a:txBody>
                  <a:tcPr marL="68580" marR="68580" marT="0" marB="0"/>
                </a:tc>
              </a:tr>
              <a:tr h="660400">
                <a:tc>
                  <a:txBody>
                    <a:bodyPr/>
                    <a:lstStyle/>
                    <a:p>
                      <a:pPr marL="0" marR="0">
                        <a:spcBef>
                          <a:spcPts val="0"/>
                        </a:spcBef>
                        <a:spcAft>
                          <a:spcPts val="0"/>
                        </a:spcAft>
                      </a:pPr>
                      <a:r>
                        <a:rPr lang="en-US" sz="2800" dirty="0" smtClean="0">
                          <a:effectLst/>
                        </a:rPr>
                        <a:t>Other</a:t>
                      </a:r>
                      <a:endParaRPr lang="en-US" sz="2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2</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smtClean="0">
                          <a:effectLst/>
                          <a:latin typeface="Calibri"/>
                          <a:ea typeface="Calibri"/>
                          <a:cs typeface="Times New Roman"/>
                        </a:rPr>
                        <a:t>4%</a:t>
                      </a:r>
                      <a:endParaRPr lang="en-US" sz="2800" b="1" dirty="0">
                        <a:effectLst/>
                        <a:latin typeface="Calibri"/>
                        <a:ea typeface="Calibri"/>
                        <a:cs typeface="Times New Roman"/>
                      </a:endParaRPr>
                    </a:p>
                  </a:txBody>
                  <a:tcPr marL="68580" marR="68580" marT="0" marB="0"/>
                </a:tc>
              </a:tr>
            </a:tbl>
          </a:graphicData>
        </a:graphic>
      </p:graphicFrame>
      <p:sp>
        <p:nvSpPr>
          <p:cNvPr id="4" name="TextBox 3"/>
          <p:cNvSpPr txBox="1"/>
          <p:nvPr/>
        </p:nvSpPr>
        <p:spPr>
          <a:xfrm>
            <a:off x="990600" y="5638800"/>
            <a:ext cx="3200400" cy="369332"/>
          </a:xfrm>
          <a:prstGeom prst="rect">
            <a:avLst/>
          </a:prstGeom>
          <a:noFill/>
        </p:spPr>
        <p:txBody>
          <a:bodyPr wrap="square" rtlCol="0">
            <a:spAutoFit/>
          </a:bodyPr>
          <a:lstStyle/>
          <a:p>
            <a:r>
              <a:rPr lang="en-US" dirty="0" smtClean="0"/>
              <a:t>Based on </a:t>
            </a:r>
            <a:r>
              <a:rPr lang="en-US" dirty="0" smtClean="0"/>
              <a:t>ITCA survey </a:t>
            </a:r>
            <a:r>
              <a:rPr lang="en-US" dirty="0" smtClean="0"/>
              <a:t>results</a:t>
            </a:r>
            <a:endParaRPr lang="en-US" dirty="0"/>
          </a:p>
        </p:txBody>
      </p:sp>
    </p:spTree>
    <p:extLst>
      <p:ext uri="{BB962C8B-B14F-4D97-AF65-F5344CB8AC3E}">
        <p14:creationId xmlns:p14="http://schemas.microsoft.com/office/powerpoint/2010/main" val="9212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994"/>
            <a:ext cx="8001000" cy="606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886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60" y="152400"/>
            <a:ext cx="7358840" cy="592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1815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1653</Words>
  <Application>Microsoft Office PowerPoint</Application>
  <PresentationFormat>On-screen Show (4:3)</PresentationFormat>
  <Paragraphs>286</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Child Outcomes Data Collection:   Results of the ITCA National Survey and Discussion of Policies and Considerations</vt:lpstr>
      <vt:lpstr>Intended Outcomes</vt:lpstr>
      <vt:lpstr>Agenda</vt:lpstr>
      <vt:lpstr>How Did We Get Here?</vt:lpstr>
      <vt:lpstr>Survey on Child Outcomes Data Collection</vt:lpstr>
      <vt:lpstr>Analysis and Results</vt:lpstr>
      <vt:lpstr>Primary Approach for Outcomes</vt:lpstr>
      <vt:lpstr>PowerPoint Presentation</vt:lpstr>
      <vt:lpstr>PowerPoint Presentation</vt:lpstr>
      <vt:lpstr>Date Used for Start Date, Unduplicated</vt:lpstr>
      <vt:lpstr>Date Used for End Date, Unduplicated</vt:lpstr>
      <vt:lpstr>Pairings of Start and End Date</vt:lpstr>
      <vt:lpstr>Frequency of Ratings/Scores</vt:lpstr>
      <vt:lpstr>Require Family Participation in Ratings</vt:lpstr>
      <vt:lpstr>P&amp;Ps for Exit Ratings/Scores for Children who Exit Unexpectedly</vt:lpstr>
      <vt:lpstr>Accounting for Gaps in Services to Determine 6 Months in Service, Duplicated</vt:lpstr>
      <vt:lpstr>Minimum Age for Entry Rating/Score</vt:lpstr>
      <vt:lpstr>Change in Approach (including overall and other changes)</vt:lpstr>
      <vt:lpstr>Other Findings</vt:lpstr>
      <vt:lpstr>PowerPoint Presentation</vt:lpstr>
      <vt:lpstr>History of Indicator 3 Requirements and Expectations</vt:lpstr>
      <vt:lpstr>Related FAQs</vt:lpstr>
      <vt:lpstr>Related FAQs continued</vt:lpstr>
      <vt:lpstr>Discussion and Recommendations</vt:lpstr>
      <vt:lpstr>Discussion and Recommendations</vt:lpstr>
      <vt:lpstr>Discussion and Recommendations</vt:lpstr>
      <vt:lpstr>Discussion and Recommendations</vt:lpstr>
      <vt:lpstr>Stay in Touch with DaSy</vt:lpstr>
      <vt:lpstr>Stay in Touch with ECTA</vt:lpstr>
      <vt:lpstr>PowerPoint Presentation</vt:lpstr>
    </vt:vector>
  </TitlesOfParts>
  <Company>The DaSy Center and The ECTA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Robin</cp:lastModifiedBy>
  <cp:revision>124</cp:revision>
  <dcterms:created xsi:type="dcterms:W3CDTF">2013-02-06T21:54:43Z</dcterms:created>
  <dcterms:modified xsi:type="dcterms:W3CDTF">2016-08-10T16:58:13Z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