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7" r:id="rId3"/>
  </p:sldMasterIdLst>
  <p:notesMasterIdLst>
    <p:notesMasterId r:id="rId44"/>
  </p:notesMasterIdLst>
  <p:handoutMasterIdLst>
    <p:handoutMasterId r:id="rId45"/>
  </p:handoutMasterIdLst>
  <p:sldIdLst>
    <p:sldId id="283" r:id="rId4"/>
    <p:sldId id="292" r:id="rId5"/>
    <p:sldId id="295" r:id="rId6"/>
    <p:sldId id="321" r:id="rId7"/>
    <p:sldId id="319" r:id="rId8"/>
    <p:sldId id="320" r:id="rId9"/>
    <p:sldId id="296" r:id="rId10"/>
    <p:sldId id="297" r:id="rId11"/>
    <p:sldId id="343" r:id="rId12"/>
    <p:sldId id="344" r:id="rId13"/>
    <p:sldId id="345" r:id="rId14"/>
    <p:sldId id="326" r:id="rId15"/>
    <p:sldId id="293" r:id="rId16"/>
    <p:sldId id="306" r:id="rId17"/>
    <p:sldId id="305" r:id="rId18"/>
    <p:sldId id="323" r:id="rId19"/>
    <p:sldId id="307" r:id="rId20"/>
    <p:sldId id="308" r:id="rId21"/>
    <p:sldId id="332" r:id="rId22"/>
    <p:sldId id="310" r:id="rId23"/>
    <p:sldId id="333" r:id="rId24"/>
    <p:sldId id="312" r:id="rId25"/>
    <p:sldId id="334" r:id="rId26"/>
    <p:sldId id="340" r:id="rId27"/>
    <p:sldId id="316" r:id="rId28"/>
    <p:sldId id="329" r:id="rId29"/>
    <p:sldId id="314" r:id="rId30"/>
    <p:sldId id="317" r:id="rId31"/>
    <p:sldId id="318" r:id="rId32"/>
    <p:sldId id="327" r:id="rId33"/>
    <p:sldId id="294" r:id="rId34"/>
    <p:sldId id="299" r:id="rId35"/>
    <p:sldId id="298" r:id="rId36"/>
    <p:sldId id="300" r:id="rId37"/>
    <p:sldId id="301" r:id="rId38"/>
    <p:sldId id="324" r:id="rId39"/>
    <p:sldId id="325" r:id="rId40"/>
    <p:sldId id="328" r:id="rId41"/>
    <p:sldId id="341" r:id="rId42"/>
    <p:sldId id="34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29" clrIdx="0"/>
  <p:cmAuthor id="1" name="Laura Taylor" initials="LT" lastIdx="2" clrIdx="1"/>
  <p:cmAuthor id="2" name="Amy Bitterman" initials="AB" lastIdx="2" clrIdx="2"/>
  <p:cmAuthor id="3" name="Carolee Eslinger" initials="CE" lastIdx="17" clrIdx="3"/>
  <p:cmAuthor id="4" name="evarilla cover" initials="emc" lastIdx="2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CA6"/>
    <a:srgbClr val="45A49D"/>
    <a:srgbClr val="C2D6D4"/>
    <a:srgbClr val="CDDCD9"/>
    <a:srgbClr val="C4DDD0"/>
    <a:srgbClr val="C2E3D5"/>
    <a:srgbClr val="8BD5C7"/>
    <a:srgbClr val="5CA747"/>
    <a:srgbClr val="258420"/>
    <a:srgbClr val="0A3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7026" autoAdjust="0"/>
    <p:restoredTop sz="91048" autoAdjust="0"/>
  </p:normalViewPr>
  <p:slideViewPr>
    <p:cSldViewPr snapToGrid="0">
      <p:cViewPr varScale="1">
        <p:scale>
          <a:sx n="97" d="100"/>
          <a:sy n="97" d="100"/>
        </p:scale>
        <p:origin x="979" y="86"/>
      </p:cViewPr>
      <p:guideLst>
        <p:guide orient="horz" pos="1592"/>
        <p:guide pos="197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CA768-B7E4-4A08-88FA-7D8029E753F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9C26112-9B14-43AB-92CD-E76FD955376B}">
      <dgm:prSet/>
      <dgm:spPr/>
      <dgm:t>
        <a:bodyPr/>
        <a:lstStyle/>
        <a:p>
          <a:pPr rtl="0"/>
          <a:r>
            <a:rPr lang="en-US" dirty="0" smtClean="0"/>
            <a:t>Discuss the various methodologies for counting the number of children served in Part C, including the advantages and challenges of each methodology</a:t>
          </a:r>
          <a:endParaRPr lang="en-US" dirty="0"/>
        </a:p>
      </dgm:t>
    </dgm:pt>
    <dgm:pt modelId="{28755EC4-216E-4820-B99D-BC0F72EC5BB8}" type="parTrans" cxnId="{06DF4928-2A3C-4CDD-AF7B-DB45D37134D6}">
      <dgm:prSet/>
      <dgm:spPr/>
      <dgm:t>
        <a:bodyPr/>
        <a:lstStyle/>
        <a:p>
          <a:endParaRPr lang="en-US"/>
        </a:p>
      </dgm:t>
    </dgm:pt>
    <dgm:pt modelId="{C85D5807-2767-40D2-8B74-45E34DD11035}" type="sibTrans" cxnId="{06DF4928-2A3C-4CDD-AF7B-DB45D37134D6}">
      <dgm:prSet/>
      <dgm:spPr/>
      <dgm:t>
        <a:bodyPr/>
        <a:lstStyle/>
        <a:p>
          <a:endParaRPr lang="en-US"/>
        </a:p>
      </dgm:t>
    </dgm:pt>
    <dgm:pt modelId="{F95C8F67-C514-4B4C-9824-22CE4BCF7306}">
      <dgm:prSet/>
      <dgm:spPr/>
      <dgm:t>
        <a:bodyPr/>
        <a:lstStyle/>
        <a:p>
          <a:pPr rtl="0"/>
          <a:r>
            <a:rPr lang="en-US" dirty="0" smtClean="0"/>
            <a:t>Present counts of children served in Part C based on each methodology</a:t>
          </a:r>
          <a:endParaRPr lang="en-US" dirty="0"/>
        </a:p>
      </dgm:t>
    </dgm:pt>
    <dgm:pt modelId="{394E897D-B4ED-44CE-B93A-71077E8B6BE1}" type="parTrans" cxnId="{B987E4DB-110B-4865-B398-D79DAC09ADD8}">
      <dgm:prSet/>
      <dgm:spPr/>
      <dgm:t>
        <a:bodyPr/>
        <a:lstStyle/>
        <a:p>
          <a:endParaRPr lang="en-US"/>
        </a:p>
      </dgm:t>
    </dgm:pt>
    <dgm:pt modelId="{C298C640-EBD9-4F62-899C-A8AD3E0EB410}" type="sibTrans" cxnId="{B987E4DB-110B-4865-B398-D79DAC09ADD8}">
      <dgm:prSet/>
      <dgm:spPr/>
      <dgm:t>
        <a:bodyPr/>
        <a:lstStyle/>
        <a:p>
          <a:endParaRPr lang="en-US"/>
        </a:p>
      </dgm:t>
    </dgm:pt>
    <dgm:pt modelId="{04E5E0D4-A5F3-4E7E-84A4-B53A4FB22B4F}">
      <dgm:prSet/>
      <dgm:spPr/>
      <dgm:t>
        <a:bodyPr/>
        <a:lstStyle/>
        <a:p>
          <a:pPr rtl="0"/>
          <a:r>
            <a:rPr lang="en-US" dirty="0" smtClean="0"/>
            <a:t>Describe the birth cohort interview and present analysis of interview data</a:t>
          </a:r>
          <a:endParaRPr lang="en-US" dirty="0"/>
        </a:p>
      </dgm:t>
    </dgm:pt>
    <dgm:pt modelId="{3467E600-E11D-4992-8BF6-2AC1C8270523}" type="parTrans" cxnId="{BEBDEEA7-40C4-4789-8742-EA87D9FCE584}">
      <dgm:prSet/>
      <dgm:spPr/>
      <dgm:t>
        <a:bodyPr/>
        <a:lstStyle/>
        <a:p>
          <a:endParaRPr lang="en-US"/>
        </a:p>
      </dgm:t>
    </dgm:pt>
    <dgm:pt modelId="{98D4ED0C-DB6E-4B08-8B78-812C7A61FE34}" type="sibTrans" cxnId="{BEBDEEA7-40C4-4789-8742-EA87D9FCE584}">
      <dgm:prSet/>
      <dgm:spPr/>
      <dgm:t>
        <a:bodyPr/>
        <a:lstStyle/>
        <a:p>
          <a:endParaRPr lang="en-US"/>
        </a:p>
      </dgm:t>
    </dgm:pt>
    <dgm:pt modelId="{9C3D8682-275C-45D1-971B-AC7663DFFB8A}" type="pres">
      <dgm:prSet presAssocID="{243CA768-B7E4-4A08-88FA-7D8029E753FD}" presName="linear" presStyleCnt="0">
        <dgm:presLayoutVars>
          <dgm:animLvl val="lvl"/>
          <dgm:resizeHandles val="exact"/>
        </dgm:presLayoutVars>
      </dgm:prSet>
      <dgm:spPr/>
      <dgm:t>
        <a:bodyPr/>
        <a:lstStyle/>
        <a:p>
          <a:endParaRPr lang="en-US"/>
        </a:p>
      </dgm:t>
    </dgm:pt>
    <dgm:pt modelId="{048E447A-D9CF-4084-B099-E88A883BCC49}" type="pres">
      <dgm:prSet presAssocID="{39C26112-9B14-43AB-92CD-E76FD955376B}" presName="parentText" presStyleLbl="node1" presStyleIdx="0" presStyleCnt="3">
        <dgm:presLayoutVars>
          <dgm:chMax val="0"/>
          <dgm:bulletEnabled val="1"/>
        </dgm:presLayoutVars>
      </dgm:prSet>
      <dgm:spPr/>
      <dgm:t>
        <a:bodyPr/>
        <a:lstStyle/>
        <a:p>
          <a:endParaRPr lang="en-US"/>
        </a:p>
      </dgm:t>
    </dgm:pt>
    <dgm:pt modelId="{6C404A42-291A-4CC1-B891-A76E55DF519B}" type="pres">
      <dgm:prSet presAssocID="{C85D5807-2767-40D2-8B74-45E34DD11035}" presName="spacer" presStyleCnt="0"/>
      <dgm:spPr/>
    </dgm:pt>
    <dgm:pt modelId="{95E6694E-3583-4F84-B509-9EBB2C37318F}" type="pres">
      <dgm:prSet presAssocID="{F95C8F67-C514-4B4C-9824-22CE4BCF7306}" presName="parentText" presStyleLbl="node1" presStyleIdx="1" presStyleCnt="3">
        <dgm:presLayoutVars>
          <dgm:chMax val="0"/>
          <dgm:bulletEnabled val="1"/>
        </dgm:presLayoutVars>
      </dgm:prSet>
      <dgm:spPr/>
      <dgm:t>
        <a:bodyPr/>
        <a:lstStyle/>
        <a:p>
          <a:endParaRPr lang="en-US"/>
        </a:p>
      </dgm:t>
    </dgm:pt>
    <dgm:pt modelId="{845EFB74-5E7C-4813-8949-455A4664F27D}" type="pres">
      <dgm:prSet presAssocID="{C298C640-EBD9-4F62-899C-A8AD3E0EB410}" presName="spacer" presStyleCnt="0"/>
      <dgm:spPr/>
    </dgm:pt>
    <dgm:pt modelId="{1516BB52-3F6B-458A-A19F-92C8DB86E4AC}" type="pres">
      <dgm:prSet presAssocID="{04E5E0D4-A5F3-4E7E-84A4-B53A4FB22B4F}" presName="parentText" presStyleLbl="node1" presStyleIdx="2" presStyleCnt="3">
        <dgm:presLayoutVars>
          <dgm:chMax val="0"/>
          <dgm:bulletEnabled val="1"/>
        </dgm:presLayoutVars>
      </dgm:prSet>
      <dgm:spPr/>
      <dgm:t>
        <a:bodyPr/>
        <a:lstStyle/>
        <a:p>
          <a:endParaRPr lang="en-US"/>
        </a:p>
      </dgm:t>
    </dgm:pt>
  </dgm:ptLst>
  <dgm:cxnLst>
    <dgm:cxn modelId="{05511580-D3A5-4887-9A3B-4E26BB531CEC}" type="presOf" srcId="{04E5E0D4-A5F3-4E7E-84A4-B53A4FB22B4F}" destId="{1516BB52-3F6B-458A-A19F-92C8DB86E4AC}" srcOrd="0" destOrd="0" presId="urn:microsoft.com/office/officeart/2005/8/layout/vList2"/>
    <dgm:cxn modelId="{06DF4928-2A3C-4CDD-AF7B-DB45D37134D6}" srcId="{243CA768-B7E4-4A08-88FA-7D8029E753FD}" destId="{39C26112-9B14-43AB-92CD-E76FD955376B}" srcOrd="0" destOrd="0" parTransId="{28755EC4-216E-4820-B99D-BC0F72EC5BB8}" sibTransId="{C85D5807-2767-40D2-8B74-45E34DD11035}"/>
    <dgm:cxn modelId="{B987E4DB-110B-4865-B398-D79DAC09ADD8}" srcId="{243CA768-B7E4-4A08-88FA-7D8029E753FD}" destId="{F95C8F67-C514-4B4C-9824-22CE4BCF7306}" srcOrd="1" destOrd="0" parTransId="{394E897D-B4ED-44CE-B93A-71077E8B6BE1}" sibTransId="{C298C640-EBD9-4F62-899C-A8AD3E0EB410}"/>
    <dgm:cxn modelId="{491ADD32-5A30-45E1-B687-5AC2A84ED2C7}" type="presOf" srcId="{F95C8F67-C514-4B4C-9824-22CE4BCF7306}" destId="{95E6694E-3583-4F84-B509-9EBB2C37318F}" srcOrd="0" destOrd="0" presId="urn:microsoft.com/office/officeart/2005/8/layout/vList2"/>
    <dgm:cxn modelId="{BEBDEEA7-40C4-4789-8742-EA87D9FCE584}" srcId="{243CA768-B7E4-4A08-88FA-7D8029E753FD}" destId="{04E5E0D4-A5F3-4E7E-84A4-B53A4FB22B4F}" srcOrd="2" destOrd="0" parTransId="{3467E600-E11D-4992-8BF6-2AC1C8270523}" sibTransId="{98D4ED0C-DB6E-4B08-8B78-812C7A61FE34}"/>
    <dgm:cxn modelId="{3D1CC1E6-04DD-49E7-8330-848B140DD30D}" type="presOf" srcId="{243CA768-B7E4-4A08-88FA-7D8029E753FD}" destId="{9C3D8682-275C-45D1-971B-AC7663DFFB8A}" srcOrd="0" destOrd="0" presId="urn:microsoft.com/office/officeart/2005/8/layout/vList2"/>
    <dgm:cxn modelId="{DA05C43B-3991-4819-B664-CDD78C9B5E76}" type="presOf" srcId="{39C26112-9B14-43AB-92CD-E76FD955376B}" destId="{048E447A-D9CF-4084-B099-E88A883BCC49}" srcOrd="0" destOrd="0" presId="urn:microsoft.com/office/officeart/2005/8/layout/vList2"/>
    <dgm:cxn modelId="{B304CB60-EADA-43AE-83C3-5E73D8DA3A21}" type="presParOf" srcId="{9C3D8682-275C-45D1-971B-AC7663DFFB8A}" destId="{048E447A-D9CF-4084-B099-E88A883BCC49}" srcOrd="0" destOrd="0" presId="urn:microsoft.com/office/officeart/2005/8/layout/vList2"/>
    <dgm:cxn modelId="{773356B7-C9A4-4543-BB4A-94AB06F6072B}" type="presParOf" srcId="{9C3D8682-275C-45D1-971B-AC7663DFFB8A}" destId="{6C404A42-291A-4CC1-B891-A76E55DF519B}" srcOrd="1" destOrd="0" presId="urn:microsoft.com/office/officeart/2005/8/layout/vList2"/>
    <dgm:cxn modelId="{42C818E4-348D-40FD-8A1D-290CA5709B9E}" type="presParOf" srcId="{9C3D8682-275C-45D1-971B-AC7663DFFB8A}" destId="{95E6694E-3583-4F84-B509-9EBB2C37318F}" srcOrd="2" destOrd="0" presId="urn:microsoft.com/office/officeart/2005/8/layout/vList2"/>
    <dgm:cxn modelId="{CE61F3C6-FAB2-4722-AA1D-33B855C65B54}" type="presParOf" srcId="{9C3D8682-275C-45D1-971B-AC7663DFFB8A}" destId="{845EFB74-5E7C-4813-8949-455A4664F27D}" srcOrd="3" destOrd="0" presId="urn:microsoft.com/office/officeart/2005/8/layout/vList2"/>
    <dgm:cxn modelId="{367CB8C1-D956-42FA-A974-FBBDF86C5470}" type="presParOf" srcId="{9C3D8682-275C-45D1-971B-AC7663DFFB8A}" destId="{1516BB52-3F6B-458A-A19F-92C8DB86E4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5BF819-9DC0-499D-833B-06C87C63FA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5A9291-017A-4BC3-A5B5-D6C983E9E8B2}">
      <dgm:prSet custT="1"/>
      <dgm:spPr/>
      <dgm:t>
        <a:bodyPr/>
        <a:lstStyle/>
        <a:p>
          <a:pPr rtl="0"/>
          <a:r>
            <a:rPr lang="en-US" sz="3200" dirty="0" smtClean="0"/>
            <a:t>Any additional questions to include if the interviews are conducted again in the future?</a:t>
          </a:r>
          <a:endParaRPr lang="en-US" sz="3200" dirty="0"/>
        </a:p>
      </dgm:t>
    </dgm:pt>
    <dgm:pt modelId="{AFC84893-7751-4683-BE0A-CFDEF39A6B25}" type="parTrans" cxnId="{56DA6AAF-AA79-4097-AC7F-C3545C730161}">
      <dgm:prSet/>
      <dgm:spPr/>
      <dgm:t>
        <a:bodyPr/>
        <a:lstStyle/>
        <a:p>
          <a:endParaRPr lang="en-US"/>
        </a:p>
      </dgm:t>
    </dgm:pt>
    <dgm:pt modelId="{6220611C-7DA0-4FE6-8988-8F861816BB25}" type="sibTrans" cxnId="{56DA6AAF-AA79-4097-AC7F-C3545C730161}">
      <dgm:prSet/>
      <dgm:spPr/>
      <dgm:t>
        <a:bodyPr/>
        <a:lstStyle/>
        <a:p>
          <a:endParaRPr lang="en-US"/>
        </a:p>
      </dgm:t>
    </dgm:pt>
    <dgm:pt modelId="{9C60CDD4-D71D-4C89-8D15-19AB3541341C}">
      <dgm:prSet custT="1"/>
      <dgm:spPr/>
      <dgm:t>
        <a:bodyPr/>
        <a:lstStyle/>
        <a:p>
          <a:pPr rtl="0"/>
          <a:r>
            <a:rPr lang="en-US" sz="3400" dirty="0" smtClean="0"/>
            <a:t>Any surprises in the results?</a:t>
          </a:r>
          <a:endParaRPr lang="en-US" sz="3400" dirty="0"/>
        </a:p>
      </dgm:t>
    </dgm:pt>
    <dgm:pt modelId="{70D20C02-1F9C-4DDA-AC3D-05E92613FB35}" type="parTrans" cxnId="{0AA71C2F-C955-4ED1-A8EC-3E71E9AC5A70}">
      <dgm:prSet/>
      <dgm:spPr/>
      <dgm:t>
        <a:bodyPr/>
        <a:lstStyle/>
        <a:p>
          <a:endParaRPr lang="en-US"/>
        </a:p>
      </dgm:t>
    </dgm:pt>
    <dgm:pt modelId="{A0C8D4D4-8C1E-4BFC-AC0D-520995169C0C}" type="sibTrans" cxnId="{0AA71C2F-C955-4ED1-A8EC-3E71E9AC5A70}">
      <dgm:prSet/>
      <dgm:spPr/>
      <dgm:t>
        <a:bodyPr/>
        <a:lstStyle/>
        <a:p>
          <a:endParaRPr lang="en-US"/>
        </a:p>
      </dgm:t>
    </dgm:pt>
    <dgm:pt modelId="{C508A373-DB34-4CDA-8F91-53E38C76D81A}" type="pres">
      <dgm:prSet presAssocID="{D15BF819-9DC0-499D-833B-06C87C63FA5D}" presName="linear" presStyleCnt="0">
        <dgm:presLayoutVars>
          <dgm:animLvl val="lvl"/>
          <dgm:resizeHandles val="exact"/>
        </dgm:presLayoutVars>
      </dgm:prSet>
      <dgm:spPr/>
      <dgm:t>
        <a:bodyPr/>
        <a:lstStyle/>
        <a:p>
          <a:endParaRPr lang="en-US"/>
        </a:p>
      </dgm:t>
    </dgm:pt>
    <dgm:pt modelId="{670C3840-FEC8-4B14-8432-3874C8027A0C}" type="pres">
      <dgm:prSet presAssocID="{2C5A9291-017A-4BC3-A5B5-D6C983E9E8B2}" presName="parentText" presStyleLbl="node1" presStyleIdx="0" presStyleCnt="2">
        <dgm:presLayoutVars>
          <dgm:chMax val="0"/>
          <dgm:bulletEnabled val="1"/>
        </dgm:presLayoutVars>
      </dgm:prSet>
      <dgm:spPr/>
      <dgm:t>
        <a:bodyPr/>
        <a:lstStyle/>
        <a:p>
          <a:endParaRPr lang="en-US"/>
        </a:p>
      </dgm:t>
    </dgm:pt>
    <dgm:pt modelId="{1388CA3A-3C08-4F53-9807-CD4D8E274DB8}" type="pres">
      <dgm:prSet presAssocID="{6220611C-7DA0-4FE6-8988-8F861816BB25}" presName="spacer" presStyleCnt="0"/>
      <dgm:spPr/>
    </dgm:pt>
    <dgm:pt modelId="{7424DA1A-9840-4C12-9809-6C10DEA843B7}" type="pres">
      <dgm:prSet presAssocID="{9C60CDD4-D71D-4C89-8D15-19AB3541341C}" presName="parentText" presStyleLbl="node1" presStyleIdx="1" presStyleCnt="2" custLinFactNeighborX="-3876" custLinFactNeighborY="27688">
        <dgm:presLayoutVars>
          <dgm:chMax val="0"/>
          <dgm:bulletEnabled val="1"/>
        </dgm:presLayoutVars>
      </dgm:prSet>
      <dgm:spPr/>
      <dgm:t>
        <a:bodyPr/>
        <a:lstStyle/>
        <a:p>
          <a:endParaRPr lang="en-US"/>
        </a:p>
      </dgm:t>
    </dgm:pt>
  </dgm:ptLst>
  <dgm:cxnLst>
    <dgm:cxn modelId="{56DA6AAF-AA79-4097-AC7F-C3545C730161}" srcId="{D15BF819-9DC0-499D-833B-06C87C63FA5D}" destId="{2C5A9291-017A-4BC3-A5B5-D6C983E9E8B2}" srcOrd="0" destOrd="0" parTransId="{AFC84893-7751-4683-BE0A-CFDEF39A6B25}" sibTransId="{6220611C-7DA0-4FE6-8988-8F861816BB25}"/>
    <dgm:cxn modelId="{8421218E-342E-4296-AFD7-E9AC03734957}" type="presOf" srcId="{9C60CDD4-D71D-4C89-8D15-19AB3541341C}" destId="{7424DA1A-9840-4C12-9809-6C10DEA843B7}" srcOrd="0" destOrd="0" presId="urn:microsoft.com/office/officeart/2005/8/layout/vList2"/>
    <dgm:cxn modelId="{5310FE22-054C-402C-82E2-37DF92CE266A}" type="presOf" srcId="{D15BF819-9DC0-499D-833B-06C87C63FA5D}" destId="{C508A373-DB34-4CDA-8F91-53E38C76D81A}" srcOrd="0" destOrd="0" presId="urn:microsoft.com/office/officeart/2005/8/layout/vList2"/>
    <dgm:cxn modelId="{ABD952EA-3A88-421C-BF16-A1B390C51B6F}" type="presOf" srcId="{2C5A9291-017A-4BC3-A5B5-D6C983E9E8B2}" destId="{670C3840-FEC8-4B14-8432-3874C8027A0C}" srcOrd="0" destOrd="0" presId="urn:microsoft.com/office/officeart/2005/8/layout/vList2"/>
    <dgm:cxn modelId="{0AA71C2F-C955-4ED1-A8EC-3E71E9AC5A70}" srcId="{D15BF819-9DC0-499D-833B-06C87C63FA5D}" destId="{9C60CDD4-D71D-4C89-8D15-19AB3541341C}" srcOrd="1" destOrd="0" parTransId="{70D20C02-1F9C-4DDA-AC3D-05E92613FB35}" sibTransId="{A0C8D4D4-8C1E-4BFC-AC0D-520995169C0C}"/>
    <dgm:cxn modelId="{FDD88EE1-4364-4E12-A2E2-D7083D7B166E}" type="presParOf" srcId="{C508A373-DB34-4CDA-8F91-53E38C76D81A}" destId="{670C3840-FEC8-4B14-8432-3874C8027A0C}" srcOrd="0" destOrd="0" presId="urn:microsoft.com/office/officeart/2005/8/layout/vList2"/>
    <dgm:cxn modelId="{64A24D12-8C6E-4218-AB44-5BDE3620C558}" type="presParOf" srcId="{C508A373-DB34-4CDA-8F91-53E38C76D81A}" destId="{1388CA3A-3C08-4F53-9807-CD4D8E274DB8}" srcOrd="1" destOrd="0" presId="urn:microsoft.com/office/officeart/2005/8/layout/vList2"/>
    <dgm:cxn modelId="{EE56BE29-8BAB-48B3-AD90-73431E36113C}" type="presParOf" srcId="{C508A373-DB34-4CDA-8F91-53E38C76D81A}" destId="{7424DA1A-9840-4C12-9809-6C10DEA843B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C07B80-7896-43F7-8F7E-EC2D474163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33E5FA-1535-41FE-B921-6133D97D5074}">
      <dgm:prSet/>
      <dgm:spPr/>
      <dgm:t>
        <a:bodyPr/>
        <a:lstStyle/>
        <a:p>
          <a:pPr rtl="0"/>
          <a:r>
            <a:rPr lang="en-US" dirty="0" smtClean="0"/>
            <a:t>Point-in-Time Count (cross-sectional): 	</a:t>
          </a:r>
          <a:endParaRPr lang="en-US" dirty="0"/>
        </a:p>
      </dgm:t>
    </dgm:pt>
    <dgm:pt modelId="{007C651B-83CD-472A-A2C3-238922B76949}" type="parTrans" cxnId="{167253D7-A434-4739-9711-E55C89164533}">
      <dgm:prSet/>
      <dgm:spPr/>
      <dgm:t>
        <a:bodyPr/>
        <a:lstStyle/>
        <a:p>
          <a:endParaRPr lang="en-US"/>
        </a:p>
      </dgm:t>
    </dgm:pt>
    <dgm:pt modelId="{9E46AF35-0D81-4765-A426-50332B140867}" type="sibTrans" cxnId="{167253D7-A434-4739-9711-E55C89164533}">
      <dgm:prSet/>
      <dgm:spPr/>
      <dgm:t>
        <a:bodyPr/>
        <a:lstStyle/>
        <a:p>
          <a:endParaRPr lang="en-US"/>
        </a:p>
      </dgm:t>
    </dgm:pt>
    <dgm:pt modelId="{431B7862-FF4F-4871-85D3-44AD8EC7FDD0}">
      <dgm:prSet/>
      <dgm:spPr/>
      <dgm:t>
        <a:bodyPr/>
        <a:lstStyle/>
        <a:p>
          <a:pPr rtl="0"/>
          <a:r>
            <a:rPr lang="en-US" dirty="0" smtClean="0"/>
            <a:t>Advantages: Required, every program reports, historic data available</a:t>
          </a:r>
          <a:endParaRPr lang="en-US" dirty="0"/>
        </a:p>
      </dgm:t>
    </dgm:pt>
    <dgm:pt modelId="{99A2FF5C-DEEA-4E90-943C-77DEAD070E3B}" type="parTrans" cxnId="{03904CEB-EA50-467D-B1CA-2E66ED00573F}">
      <dgm:prSet/>
      <dgm:spPr/>
      <dgm:t>
        <a:bodyPr/>
        <a:lstStyle/>
        <a:p>
          <a:endParaRPr lang="en-US"/>
        </a:p>
      </dgm:t>
    </dgm:pt>
    <dgm:pt modelId="{842D2C7C-3460-4C8A-BFDE-9BFC19FA306A}" type="sibTrans" cxnId="{03904CEB-EA50-467D-B1CA-2E66ED00573F}">
      <dgm:prSet/>
      <dgm:spPr/>
      <dgm:t>
        <a:bodyPr/>
        <a:lstStyle/>
        <a:p>
          <a:endParaRPr lang="en-US"/>
        </a:p>
      </dgm:t>
    </dgm:pt>
    <dgm:pt modelId="{E7AC5AAA-27FB-4EA8-B5D0-5611AE547E6F}">
      <dgm:prSet/>
      <dgm:spPr/>
      <dgm:t>
        <a:bodyPr/>
        <a:lstStyle/>
        <a:p>
          <a:pPr rtl="0"/>
          <a:r>
            <a:rPr lang="en-US" dirty="0" smtClean="0"/>
            <a:t>Challenges: Different dates are used, counts can vary a lot between single days, potential undercount</a:t>
          </a:r>
          <a:endParaRPr lang="en-US" dirty="0"/>
        </a:p>
      </dgm:t>
    </dgm:pt>
    <dgm:pt modelId="{43565221-8F31-45A6-A513-9AF8574F8671}" type="parTrans" cxnId="{DFC43BB6-53DE-460F-806F-FCB9EDEA305F}">
      <dgm:prSet/>
      <dgm:spPr/>
      <dgm:t>
        <a:bodyPr/>
        <a:lstStyle/>
        <a:p>
          <a:endParaRPr lang="en-US"/>
        </a:p>
      </dgm:t>
    </dgm:pt>
    <dgm:pt modelId="{C41E3F42-45AD-4CCE-AC36-369EA26EA16E}" type="sibTrans" cxnId="{DFC43BB6-53DE-460F-806F-FCB9EDEA305F}">
      <dgm:prSet/>
      <dgm:spPr/>
      <dgm:t>
        <a:bodyPr/>
        <a:lstStyle/>
        <a:p>
          <a:endParaRPr lang="en-US"/>
        </a:p>
      </dgm:t>
    </dgm:pt>
    <dgm:pt modelId="{C15DE94F-79A6-4166-BDDF-BC0FCB74F10E}">
      <dgm:prSet/>
      <dgm:spPr/>
      <dgm:t>
        <a:bodyPr/>
        <a:lstStyle/>
        <a:p>
          <a:pPr rtl="0"/>
          <a:r>
            <a:rPr lang="en-US" dirty="0" smtClean="0"/>
            <a:t>Cumulative Count:</a:t>
          </a:r>
          <a:endParaRPr lang="en-US" dirty="0"/>
        </a:p>
      </dgm:t>
    </dgm:pt>
    <dgm:pt modelId="{E3CD009A-4550-49A3-A5B5-CB6AEDFF18E9}" type="parTrans" cxnId="{CF3E08D4-2516-4BC0-A370-ECFEFA3AA847}">
      <dgm:prSet/>
      <dgm:spPr/>
      <dgm:t>
        <a:bodyPr/>
        <a:lstStyle/>
        <a:p>
          <a:endParaRPr lang="en-US"/>
        </a:p>
      </dgm:t>
    </dgm:pt>
    <dgm:pt modelId="{806053F4-A3DD-4B9D-838A-2B0FA46ADBEA}" type="sibTrans" cxnId="{CF3E08D4-2516-4BC0-A370-ECFEFA3AA847}">
      <dgm:prSet/>
      <dgm:spPr/>
      <dgm:t>
        <a:bodyPr/>
        <a:lstStyle/>
        <a:p>
          <a:endParaRPr lang="en-US"/>
        </a:p>
      </dgm:t>
    </dgm:pt>
    <dgm:pt modelId="{EE3179BB-A151-4CF7-ABF5-A703A722CCE0}">
      <dgm:prSet/>
      <dgm:spPr/>
      <dgm:t>
        <a:bodyPr/>
        <a:lstStyle/>
        <a:p>
          <a:pPr rtl="0"/>
          <a:r>
            <a:rPr lang="en-US" dirty="0" smtClean="0"/>
            <a:t>Advantages: Required starting this past year, less variability in counts in one year</a:t>
          </a:r>
          <a:endParaRPr lang="en-US" dirty="0"/>
        </a:p>
      </dgm:t>
    </dgm:pt>
    <dgm:pt modelId="{0667B83D-3B50-4E97-B5DF-827E4441E20A}" type="parTrans" cxnId="{96F9F1DC-2C0A-41E5-9DE7-5EF339318216}">
      <dgm:prSet/>
      <dgm:spPr/>
      <dgm:t>
        <a:bodyPr/>
        <a:lstStyle/>
        <a:p>
          <a:endParaRPr lang="en-US"/>
        </a:p>
      </dgm:t>
    </dgm:pt>
    <dgm:pt modelId="{F7B66757-A9F5-4866-9A9B-6BD4A3CC3654}" type="sibTrans" cxnId="{96F9F1DC-2C0A-41E5-9DE7-5EF339318216}">
      <dgm:prSet/>
      <dgm:spPr/>
      <dgm:t>
        <a:bodyPr/>
        <a:lstStyle/>
        <a:p>
          <a:endParaRPr lang="en-US"/>
        </a:p>
      </dgm:t>
    </dgm:pt>
    <dgm:pt modelId="{39DFB3DB-DC23-4368-B3F8-DCAD218C3090}">
      <dgm:prSet/>
      <dgm:spPr/>
      <dgm:t>
        <a:bodyPr/>
        <a:lstStyle/>
        <a:p>
          <a:pPr rtl="0"/>
          <a:r>
            <a:rPr lang="en-US" dirty="0" smtClean="0"/>
            <a:t>Disadvantages: Duplicate counts of children from one year to next, different date ranges allowed</a:t>
          </a:r>
          <a:endParaRPr lang="en-US" dirty="0"/>
        </a:p>
      </dgm:t>
    </dgm:pt>
    <dgm:pt modelId="{BF35D066-0B19-443A-8679-EF14E6ED30BA}" type="parTrans" cxnId="{9862250D-D63A-48BA-8ECF-C3333C5C1200}">
      <dgm:prSet/>
      <dgm:spPr/>
      <dgm:t>
        <a:bodyPr/>
        <a:lstStyle/>
        <a:p>
          <a:endParaRPr lang="en-US"/>
        </a:p>
      </dgm:t>
    </dgm:pt>
    <dgm:pt modelId="{EB311730-9811-4EBE-95B5-89ADFBEEE2DA}" type="sibTrans" cxnId="{9862250D-D63A-48BA-8ECF-C3333C5C1200}">
      <dgm:prSet/>
      <dgm:spPr/>
      <dgm:t>
        <a:bodyPr/>
        <a:lstStyle/>
        <a:p>
          <a:endParaRPr lang="en-US"/>
        </a:p>
      </dgm:t>
    </dgm:pt>
    <dgm:pt modelId="{5D5E2424-FC93-4937-B64E-BA47D27B69D9}">
      <dgm:prSet/>
      <dgm:spPr/>
      <dgm:t>
        <a:bodyPr/>
        <a:lstStyle/>
        <a:p>
          <a:pPr rtl="0"/>
          <a:r>
            <a:rPr lang="en-US" dirty="0" smtClean="0"/>
            <a:t>Birth Cohort (incidence):</a:t>
          </a:r>
          <a:endParaRPr lang="en-US" dirty="0"/>
        </a:p>
      </dgm:t>
    </dgm:pt>
    <dgm:pt modelId="{0BA67A2D-28D8-4A9A-A68C-C0727D82D27B}" type="parTrans" cxnId="{43FD781D-B698-4363-8A9A-5147DEB07A33}">
      <dgm:prSet/>
      <dgm:spPr/>
      <dgm:t>
        <a:bodyPr/>
        <a:lstStyle/>
        <a:p>
          <a:endParaRPr lang="en-US"/>
        </a:p>
      </dgm:t>
    </dgm:pt>
    <dgm:pt modelId="{9BF39176-2BD5-4A74-ABD4-F15BA9FEDFC0}" type="sibTrans" cxnId="{43FD781D-B698-4363-8A9A-5147DEB07A33}">
      <dgm:prSet/>
      <dgm:spPr/>
      <dgm:t>
        <a:bodyPr/>
        <a:lstStyle/>
        <a:p>
          <a:endParaRPr lang="en-US"/>
        </a:p>
      </dgm:t>
    </dgm:pt>
    <dgm:pt modelId="{C86EAAD5-6780-4C1D-9B64-CBB341B38D51}">
      <dgm:prSet/>
      <dgm:spPr/>
      <dgm:t>
        <a:bodyPr/>
        <a:lstStyle/>
        <a:p>
          <a:pPr rtl="0"/>
          <a:r>
            <a:rPr lang="en-US" dirty="0" smtClean="0"/>
            <a:t>Advantages: No duplication in counts, consistently higher percentage of children served using birth cohort methodology, more complete picture of how many children are served from referral to exit</a:t>
          </a:r>
          <a:endParaRPr lang="en-US" dirty="0"/>
        </a:p>
      </dgm:t>
    </dgm:pt>
    <dgm:pt modelId="{B1CC071B-0EEC-4CC9-9587-C8859271E42C}" type="parTrans" cxnId="{9B6D21A7-9273-43A8-8010-2E627312CA60}">
      <dgm:prSet/>
      <dgm:spPr/>
      <dgm:t>
        <a:bodyPr/>
        <a:lstStyle/>
        <a:p>
          <a:endParaRPr lang="en-US"/>
        </a:p>
      </dgm:t>
    </dgm:pt>
    <dgm:pt modelId="{2DB51FF8-CB0E-4099-A3F9-839F1BABF1A9}" type="sibTrans" cxnId="{9B6D21A7-9273-43A8-8010-2E627312CA60}">
      <dgm:prSet/>
      <dgm:spPr/>
      <dgm:t>
        <a:bodyPr/>
        <a:lstStyle/>
        <a:p>
          <a:endParaRPr lang="en-US"/>
        </a:p>
      </dgm:t>
    </dgm:pt>
    <dgm:pt modelId="{7CA4901D-2A13-40F7-BBAD-EAEA7F55F2D5}">
      <dgm:prSet/>
      <dgm:spPr/>
      <dgm:t>
        <a:bodyPr/>
        <a:lstStyle/>
        <a:p>
          <a:pPr rtl="0"/>
          <a:r>
            <a:rPr lang="en-US" dirty="0" smtClean="0"/>
            <a:t>Disadvantages: Takes a long time to have complete data, not every program reports</a:t>
          </a:r>
          <a:endParaRPr lang="en-US" dirty="0"/>
        </a:p>
      </dgm:t>
    </dgm:pt>
    <dgm:pt modelId="{04C374C7-6824-4625-86ED-DCF9D333E5A1}" type="parTrans" cxnId="{B561FEF3-325B-4065-8B34-9037012A314F}">
      <dgm:prSet/>
      <dgm:spPr/>
      <dgm:t>
        <a:bodyPr/>
        <a:lstStyle/>
        <a:p>
          <a:endParaRPr lang="en-US"/>
        </a:p>
      </dgm:t>
    </dgm:pt>
    <dgm:pt modelId="{BFC9BB1F-EF3C-4994-8B71-C787B938077F}" type="sibTrans" cxnId="{B561FEF3-325B-4065-8B34-9037012A314F}">
      <dgm:prSet/>
      <dgm:spPr/>
      <dgm:t>
        <a:bodyPr/>
        <a:lstStyle/>
        <a:p>
          <a:endParaRPr lang="en-US"/>
        </a:p>
      </dgm:t>
    </dgm:pt>
    <dgm:pt modelId="{A3C3EAAE-034C-4F00-9007-933A56AC4AD3}" type="pres">
      <dgm:prSet presAssocID="{B2C07B80-7896-43F7-8F7E-EC2D47416374}" presName="linear" presStyleCnt="0">
        <dgm:presLayoutVars>
          <dgm:animLvl val="lvl"/>
          <dgm:resizeHandles val="exact"/>
        </dgm:presLayoutVars>
      </dgm:prSet>
      <dgm:spPr/>
      <dgm:t>
        <a:bodyPr/>
        <a:lstStyle/>
        <a:p>
          <a:endParaRPr lang="en-US"/>
        </a:p>
      </dgm:t>
    </dgm:pt>
    <dgm:pt modelId="{FACB6315-53FC-45B1-B48C-539A135DF188}" type="pres">
      <dgm:prSet presAssocID="{2033E5FA-1535-41FE-B921-6133D97D5074}" presName="parentText" presStyleLbl="node1" presStyleIdx="0" presStyleCnt="3">
        <dgm:presLayoutVars>
          <dgm:chMax val="0"/>
          <dgm:bulletEnabled val="1"/>
        </dgm:presLayoutVars>
      </dgm:prSet>
      <dgm:spPr/>
      <dgm:t>
        <a:bodyPr/>
        <a:lstStyle/>
        <a:p>
          <a:endParaRPr lang="en-US"/>
        </a:p>
      </dgm:t>
    </dgm:pt>
    <dgm:pt modelId="{0CD0592C-166E-4973-99D5-01274D4DA4A8}" type="pres">
      <dgm:prSet presAssocID="{2033E5FA-1535-41FE-B921-6133D97D5074}" presName="childText" presStyleLbl="revTx" presStyleIdx="0" presStyleCnt="3">
        <dgm:presLayoutVars>
          <dgm:bulletEnabled val="1"/>
        </dgm:presLayoutVars>
      </dgm:prSet>
      <dgm:spPr/>
      <dgm:t>
        <a:bodyPr/>
        <a:lstStyle/>
        <a:p>
          <a:endParaRPr lang="en-US"/>
        </a:p>
      </dgm:t>
    </dgm:pt>
    <dgm:pt modelId="{ED86DA9E-3442-4ADC-8D58-3BAC18F8307C}" type="pres">
      <dgm:prSet presAssocID="{C15DE94F-79A6-4166-BDDF-BC0FCB74F10E}" presName="parentText" presStyleLbl="node1" presStyleIdx="1" presStyleCnt="3">
        <dgm:presLayoutVars>
          <dgm:chMax val="0"/>
          <dgm:bulletEnabled val="1"/>
        </dgm:presLayoutVars>
      </dgm:prSet>
      <dgm:spPr/>
      <dgm:t>
        <a:bodyPr/>
        <a:lstStyle/>
        <a:p>
          <a:endParaRPr lang="en-US"/>
        </a:p>
      </dgm:t>
    </dgm:pt>
    <dgm:pt modelId="{FFAE8083-F762-471B-9F5A-9FD0E500AE97}" type="pres">
      <dgm:prSet presAssocID="{C15DE94F-79A6-4166-BDDF-BC0FCB74F10E}" presName="childText" presStyleLbl="revTx" presStyleIdx="1" presStyleCnt="3">
        <dgm:presLayoutVars>
          <dgm:bulletEnabled val="1"/>
        </dgm:presLayoutVars>
      </dgm:prSet>
      <dgm:spPr/>
      <dgm:t>
        <a:bodyPr/>
        <a:lstStyle/>
        <a:p>
          <a:endParaRPr lang="en-US"/>
        </a:p>
      </dgm:t>
    </dgm:pt>
    <dgm:pt modelId="{1079393D-32E6-4EE9-8315-CC408A98C91D}" type="pres">
      <dgm:prSet presAssocID="{5D5E2424-FC93-4937-B64E-BA47D27B69D9}" presName="parentText" presStyleLbl="node1" presStyleIdx="2" presStyleCnt="3">
        <dgm:presLayoutVars>
          <dgm:chMax val="0"/>
          <dgm:bulletEnabled val="1"/>
        </dgm:presLayoutVars>
      </dgm:prSet>
      <dgm:spPr/>
      <dgm:t>
        <a:bodyPr/>
        <a:lstStyle/>
        <a:p>
          <a:endParaRPr lang="en-US"/>
        </a:p>
      </dgm:t>
    </dgm:pt>
    <dgm:pt modelId="{277A7225-8662-4264-816E-D32B76F214AE}" type="pres">
      <dgm:prSet presAssocID="{5D5E2424-FC93-4937-B64E-BA47D27B69D9}" presName="childText" presStyleLbl="revTx" presStyleIdx="2" presStyleCnt="3">
        <dgm:presLayoutVars>
          <dgm:bulletEnabled val="1"/>
        </dgm:presLayoutVars>
      </dgm:prSet>
      <dgm:spPr/>
      <dgm:t>
        <a:bodyPr/>
        <a:lstStyle/>
        <a:p>
          <a:endParaRPr lang="en-US"/>
        </a:p>
      </dgm:t>
    </dgm:pt>
  </dgm:ptLst>
  <dgm:cxnLst>
    <dgm:cxn modelId="{96F9F1DC-2C0A-41E5-9DE7-5EF339318216}" srcId="{C15DE94F-79A6-4166-BDDF-BC0FCB74F10E}" destId="{EE3179BB-A151-4CF7-ABF5-A703A722CCE0}" srcOrd="0" destOrd="0" parTransId="{0667B83D-3B50-4E97-B5DF-827E4441E20A}" sibTransId="{F7B66757-A9F5-4866-9A9B-6BD4A3CC3654}"/>
    <dgm:cxn modelId="{43FD781D-B698-4363-8A9A-5147DEB07A33}" srcId="{B2C07B80-7896-43F7-8F7E-EC2D47416374}" destId="{5D5E2424-FC93-4937-B64E-BA47D27B69D9}" srcOrd="2" destOrd="0" parTransId="{0BA67A2D-28D8-4A9A-A68C-C0727D82D27B}" sibTransId="{9BF39176-2BD5-4A74-ABD4-F15BA9FEDFC0}"/>
    <dgm:cxn modelId="{B561FEF3-325B-4065-8B34-9037012A314F}" srcId="{5D5E2424-FC93-4937-B64E-BA47D27B69D9}" destId="{7CA4901D-2A13-40F7-BBAD-EAEA7F55F2D5}" srcOrd="1" destOrd="0" parTransId="{04C374C7-6824-4625-86ED-DCF9D333E5A1}" sibTransId="{BFC9BB1F-EF3C-4994-8B71-C787B938077F}"/>
    <dgm:cxn modelId="{DFC43BB6-53DE-460F-806F-FCB9EDEA305F}" srcId="{2033E5FA-1535-41FE-B921-6133D97D5074}" destId="{E7AC5AAA-27FB-4EA8-B5D0-5611AE547E6F}" srcOrd="1" destOrd="0" parTransId="{43565221-8F31-45A6-A513-9AF8574F8671}" sibTransId="{C41E3F42-45AD-4CCE-AC36-369EA26EA16E}"/>
    <dgm:cxn modelId="{9DE4652F-B046-4664-AD89-B04999C2C23F}" type="presOf" srcId="{431B7862-FF4F-4871-85D3-44AD8EC7FDD0}" destId="{0CD0592C-166E-4973-99D5-01274D4DA4A8}" srcOrd="0" destOrd="0" presId="urn:microsoft.com/office/officeart/2005/8/layout/vList2"/>
    <dgm:cxn modelId="{9862250D-D63A-48BA-8ECF-C3333C5C1200}" srcId="{C15DE94F-79A6-4166-BDDF-BC0FCB74F10E}" destId="{39DFB3DB-DC23-4368-B3F8-DCAD218C3090}" srcOrd="1" destOrd="0" parTransId="{BF35D066-0B19-443A-8679-EF14E6ED30BA}" sibTransId="{EB311730-9811-4EBE-95B5-89ADFBEEE2DA}"/>
    <dgm:cxn modelId="{671CC0AF-3710-4ADF-BA21-D3BE450BB04F}" type="presOf" srcId="{E7AC5AAA-27FB-4EA8-B5D0-5611AE547E6F}" destId="{0CD0592C-166E-4973-99D5-01274D4DA4A8}" srcOrd="0" destOrd="1" presId="urn:microsoft.com/office/officeart/2005/8/layout/vList2"/>
    <dgm:cxn modelId="{675846FD-5279-4D96-95E5-49D6EF9BB43D}" type="presOf" srcId="{5D5E2424-FC93-4937-B64E-BA47D27B69D9}" destId="{1079393D-32E6-4EE9-8315-CC408A98C91D}" srcOrd="0" destOrd="0" presId="urn:microsoft.com/office/officeart/2005/8/layout/vList2"/>
    <dgm:cxn modelId="{9B6D21A7-9273-43A8-8010-2E627312CA60}" srcId="{5D5E2424-FC93-4937-B64E-BA47D27B69D9}" destId="{C86EAAD5-6780-4C1D-9B64-CBB341B38D51}" srcOrd="0" destOrd="0" parTransId="{B1CC071B-0EEC-4CC9-9587-C8859271E42C}" sibTransId="{2DB51FF8-CB0E-4099-A3F9-839F1BABF1A9}"/>
    <dgm:cxn modelId="{167253D7-A434-4739-9711-E55C89164533}" srcId="{B2C07B80-7896-43F7-8F7E-EC2D47416374}" destId="{2033E5FA-1535-41FE-B921-6133D97D5074}" srcOrd="0" destOrd="0" parTransId="{007C651B-83CD-472A-A2C3-238922B76949}" sibTransId="{9E46AF35-0D81-4765-A426-50332B140867}"/>
    <dgm:cxn modelId="{982001AE-5DBC-4F37-82A5-6E0B05563559}" type="presOf" srcId="{39DFB3DB-DC23-4368-B3F8-DCAD218C3090}" destId="{FFAE8083-F762-471B-9F5A-9FD0E500AE97}" srcOrd="0" destOrd="1" presId="urn:microsoft.com/office/officeart/2005/8/layout/vList2"/>
    <dgm:cxn modelId="{60F3C55B-F2E5-4F59-8209-AD82B9C66CB2}" type="presOf" srcId="{C86EAAD5-6780-4C1D-9B64-CBB341B38D51}" destId="{277A7225-8662-4264-816E-D32B76F214AE}" srcOrd="0" destOrd="0" presId="urn:microsoft.com/office/officeart/2005/8/layout/vList2"/>
    <dgm:cxn modelId="{03904CEB-EA50-467D-B1CA-2E66ED00573F}" srcId="{2033E5FA-1535-41FE-B921-6133D97D5074}" destId="{431B7862-FF4F-4871-85D3-44AD8EC7FDD0}" srcOrd="0" destOrd="0" parTransId="{99A2FF5C-DEEA-4E90-943C-77DEAD070E3B}" sibTransId="{842D2C7C-3460-4C8A-BFDE-9BFC19FA306A}"/>
    <dgm:cxn modelId="{CF3E08D4-2516-4BC0-A370-ECFEFA3AA847}" srcId="{B2C07B80-7896-43F7-8F7E-EC2D47416374}" destId="{C15DE94F-79A6-4166-BDDF-BC0FCB74F10E}" srcOrd="1" destOrd="0" parTransId="{E3CD009A-4550-49A3-A5B5-CB6AEDFF18E9}" sibTransId="{806053F4-A3DD-4B9D-838A-2B0FA46ADBEA}"/>
    <dgm:cxn modelId="{C11F1376-2E3E-4B1E-A14E-5291C5077B43}" type="presOf" srcId="{EE3179BB-A151-4CF7-ABF5-A703A722CCE0}" destId="{FFAE8083-F762-471B-9F5A-9FD0E500AE97}" srcOrd="0" destOrd="0" presId="urn:microsoft.com/office/officeart/2005/8/layout/vList2"/>
    <dgm:cxn modelId="{A1ABC22A-8BBA-449F-B96C-305C1589DD33}" type="presOf" srcId="{7CA4901D-2A13-40F7-BBAD-EAEA7F55F2D5}" destId="{277A7225-8662-4264-816E-D32B76F214AE}" srcOrd="0" destOrd="1" presId="urn:microsoft.com/office/officeart/2005/8/layout/vList2"/>
    <dgm:cxn modelId="{E36FC1A4-A08C-42FD-9F45-59D8258A78C2}" type="presOf" srcId="{C15DE94F-79A6-4166-BDDF-BC0FCB74F10E}" destId="{ED86DA9E-3442-4ADC-8D58-3BAC18F8307C}" srcOrd="0" destOrd="0" presId="urn:microsoft.com/office/officeart/2005/8/layout/vList2"/>
    <dgm:cxn modelId="{4C43C908-B2DE-4EE9-B8DF-3F4D9E9F9D44}" type="presOf" srcId="{B2C07B80-7896-43F7-8F7E-EC2D47416374}" destId="{A3C3EAAE-034C-4F00-9007-933A56AC4AD3}" srcOrd="0" destOrd="0" presId="urn:microsoft.com/office/officeart/2005/8/layout/vList2"/>
    <dgm:cxn modelId="{651D323B-4D3E-4637-8F79-D205379F52C1}" type="presOf" srcId="{2033E5FA-1535-41FE-B921-6133D97D5074}" destId="{FACB6315-53FC-45B1-B48C-539A135DF188}" srcOrd="0" destOrd="0" presId="urn:microsoft.com/office/officeart/2005/8/layout/vList2"/>
    <dgm:cxn modelId="{FBAB1E25-A585-44F6-B282-064CF07BAE74}" type="presParOf" srcId="{A3C3EAAE-034C-4F00-9007-933A56AC4AD3}" destId="{FACB6315-53FC-45B1-B48C-539A135DF188}" srcOrd="0" destOrd="0" presId="urn:microsoft.com/office/officeart/2005/8/layout/vList2"/>
    <dgm:cxn modelId="{0DC51043-BAAE-4800-9470-9A065E3C706B}" type="presParOf" srcId="{A3C3EAAE-034C-4F00-9007-933A56AC4AD3}" destId="{0CD0592C-166E-4973-99D5-01274D4DA4A8}" srcOrd="1" destOrd="0" presId="urn:microsoft.com/office/officeart/2005/8/layout/vList2"/>
    <dgm:cxn modelId="{FA1FD47E-EDF4-481C-AF10-DE9664B610D1}" type="presParOf" srcId="{A3C3EAAE-034C-4F00-9007-933A56AC4AD3}" destId="{ED86DA9E-3442-4ADC-8D58-3BAC18F8307C}" srcOrd="2" destOrd="0" presId="urn:microsoft.com/office/officeart/2005/8/layout/vList2"/>
    <dgm:cxn modelId="{EB6B955D-1611-410E-99F1-CD0C7C2108D7}" type="presParOf" srcId="{A3C3EAAE-034C-4F00-9007-933A56AC4AD3}" destId="{FFAE8083-F762-471B-9F5A-9FD0E500AE97}" srcOrd="3" destOrd="0" presId="urn:microsoft.com/office/officeart/2005/8/layout/vList2"/>
    <dgm:cxn modelId="{C52257D2-8B35-4BC7-928A-168D27C926C9}" type="presParOf" srcId="{A3C3EAAE-034C-4F00-9007-933A56AC4AD3}" destId="{1079393D-32E6-4EE9-8315-CC408A98C91D}" srcOrd="4" destOrd="0" presId="urn:microsoft.com/office/officeart/2005/8/layout/vList2"/>
    <dgm:cxn modelId="{30DE7A22-B1D7-48B5-885D-FE3CCB72FF5D}" type="presParOf" srcId="{A3C3EAAE-034C-4F00-9007-933A56AC4AD3}" destId="{277A7225-8662-4264-816E-D32B76F214A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8D484D-E3E9-483D-B31A-D66927ED82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904006-42B6-48BF-99D3-19BD20981B01}">
      <dgm:prSet/>
      <dgm:spPr/>
      <dgm:t>
        <a:bodyPr/>
        <a:lstStyle/>
        <a:p>
          <a:pPr rtl="0"/>
          <a:r>
            <a:rPr lang="en-US" dirty="0" smtClean="0"/>
            <a:t>Next steps?</a:t>
          </a:r>
          <a:endParaRPr lang="en-US" dirty="0"/>
        </a:p>
      </dgm:t>
    </dgm:pt>
    <dgm:pt modelId="{5603E50E-EF9C-4730-9D09-607DBD7AE5D1}" type="parTrans" cxnId="{E6D29596-599D-4F21-B9F5-47A0DA8F796F}">
      <dgm:prSet/>
      <dgm:spPr/>
      <dgm:t>
        <a:bodyPr/>
        <a:lstStyle/>
        <a:p>
          <a:endParaRPr lang="en-US"/>
        </a:p>
      </dgm:t>
    </dgm:pt>
    <dgm:pt modelId="{E2C41DC7-5FC6-46DF-AD86-36E910F0B9A3}" type="sibTrans" cxnId="{E6D29596-599D-4F21-B9F5-47A0DA8F796F}">
      <dgm:prSet/>
      <dgm:spPr/>
      <dgm:t>
        <a:bodyPr/>
        <a:lstStyle/>
        <a:p>
          <a:endParaRPr lang="en-US"/>
        </a:p>
      </dgm:t>
    </dgm:pt>
    <dgm:pt modelId="{09DFCDDE-395A-4BA2-A72B-88C01FC479EF}">
      <dgm:prSet/>
      <dgm:spPr/>
      <dgm:t>
        <a:bodyPr/>
        <a:lstStyle/>
        <a:p>
          <a:pPr rtl="0"/>
          <a:r>
            <a:rPr lang="en-US" dirty="0" smtClean="0"/>
            <a:t>For states that haven’t reported birth cohort data, why? </a:t>
          </a:r>
          <a:endParaRPr lang="en-US" dirty="0"/>
        </a:p>
      </dgm:t>
    </dgm:pt>
    <dgm:pt modelId="{F8C7D126-C276-4B36-92AC-CFC6792323F7}" type="parTrans" cxnId="{DFFF3CDF-CC74-4CC2-893E-861C7FF94F31}">
      <dgm:prSet/>
      <dgm:spPr/>
      <dgm:t>
        <a:bodyPr/>
        <a:lstStyle/>
        <a:p>
          <a:endParaRPr lang="en-US"/>
        </a:p>
      </dgm:t>
    </dgm:pt>
    <dgm:pt modelId="{B93C9416-51FA-4165-B923-9F2AFE496EDD}" type="sibTrans" cxnId="{DFFF3CDF-CC74-4CC2-893E-861C7FF94F31}">
      <dgm:prSet/>
      <dgm:spPr/>
      <dgm:t>
        <a:bodyPr/>
        <a:lstStyle/>
        <a:p>
          <a:endParaRPr lang="en-US"/>
        </a:p>
      </dgm:t>
    </dgm:pt>
    <dgm:pt modelId="{C22CC51F-9B19-4698-8EC9-19B755BA0327}">
      <dgm:prSet/>
      <dgm:spPr/>
      <dgm:t>
        <a:bodyPr/>
        <a:lstStyle/>
        <a:p>
          <a:pPr rtl="0"/>
          <a:r>
            <a:rPr lang="en-US" dirty="0" smtClean="0"/>
            <a:t>Is it feasible for you to report birth cohort data?  </a:t>
          </a:r>
          <a:endParaRPr lang="en-US" dirty="0"/>
        </a:p>
      </dgm:t>
    </dgm:pt>
    <dgm:pt modelId="{FF758BF1-A782-4891-8655-2AA28785AC89}" type="parTrans" cxnId="{4D5017F4-2738-4B2A-83F6-0396AC15B455}">
      <dgm:prSet/>
      <dgm:spPr/>
      <dgm:t>
        <a:bodyPr/>
        <a:lstStyle/>
        <a:p>
          <a:endParaRPr lang="en-US"/>
        </a:p>
      </dgm:t>
    </dgm:pt>
    <dgm:pt modelId="{B1CA4838-F9CE-4532-9751-EFD9DB4B5878}" type="sibTrans" cxnId="{4D5017F4-2738-4B2A-83F6-0396AC15B455}">
      <dgm:prSet/>
      <dgm:spPr/>
      <dgm:t>
        <a:bodyPr/>
        <a:lstStyle/>
        <a:p>
          <a:endParaRPr lang="en-US"/>
        </a:p>
      </dgm:t>
    </dgm:pt>
    <dgm:pt modelId="{7266408C-1FD3-466F-8E4F-C7216106C059}">
      <dgm:prSet/>
      <dgm:spPr/>
      <dgm:t>
        <a:bodyPr/>
        <a:lstStyle/>
        <a:p>
          <a:pPr rtl="0"/>
          <a:r>
            <a:rPr lang="en-US" dirty="0" smtClean="0"/>
            <a:t>If not, why not and what support is needed to be able to?</a:t>
          </a:r>
          <a:endParaRPr lang="en-US" dirty="0"/>
        </a:p>
      </dgm:t>
    </dgm:pt>
    <dgm:pt modelId="{C4C15D59-9F95-4429-BAC1-88F0DC3C7E59}" type="parTrans" cxnId="{49E2A4BA-3364-414D-860F-F47ED8214982}">
      <dgm:prSet/>
      <dgm:spPr/>
      <dgm:t>
        <a:bodyPr/>
        <a:lstStyle/>
        <a:p>
          <a:endParaRPr lang="en-US"/>
        </a:p>
      </dgm:t>
    </dgm:pt>
    <dgm:pt modelId="{1F8CE7F7-E8F7-4D91-BDAD-709ABADEC532}" type="sibTrans" cxnId="{49E2A4BA-3364-414D-860F-F47ED8214982}">
      <dgm:prSet/>
      <dgm:spPr/>
      <dgm:t>
        <a:bodyPr/>
        <a:lstStyle/>
        <a:p>
          <a:endParaRPr lang="en-US"/>
        </a:p>
      </dgm:t>
    </dgm:pt>
    <dgm:pt modelId="{31FA770C-1D6B-4854-A15B-EA9EF18E4833}">
      <dgm:prSet/>
      <dgm:spPr/>
      <dgm:t>
        <a:bodyPr/>
        <a:lstStyle/>
        <a:p>
          <a:pPr rtl="0"/>
          <a:r>
            <a:rPr lang="en-US" dirty="0" smtClean="0"/>
            <a:t>How can states, OSEP, researchers, and policymakers use the birth cohort data?</a:t>
          </a:r>
          <a:endParaRPr lang="en-US" dirty="0"/>
        </a:p>
      </dgm:t>
    </dgm:pt>
    <dgm:pt modelId="{1B54435D-7B3D-4D2E-ADE6-0D53A8274136}" type="parTrans" cxnId="{7F01928B-25A2-4586-A6B6-A495914919B2}">
      <dgm:prSet/>
      <dgm:spPr/>
      <dgm:t>
        <a:bodyPr/>
        <a:lstStyle/>
        <a:p>
          <a:endParaRPr lang="en-US"/>
        </a:p>
      </dgm:t>
    </dgm:pt>
    <dgm:pt modelId="{04D7195C-6CF7-4A1F-9E95-2CA1CF45EF00}" type="sibTrans" cxnId="{7F01928B-25A2-4586-A6B6-A495914919B2}">
      <dgm:prSet/>
      <dgm:spPr/>
      <dgm:t>
        <a:bodyPr/>
        <a:lstStyle/>
        <a:p>
          <a:endParaRPr lang="en-US"/>
        </a:p>
      </dgm:t>
    </dgm:pt>
    <dgm:pt modelId="{97C50E96-7017-455B-9A18-52BDBD182E0A}">
      <dgm:prSet/>
      <dgm:spPr/>
      <dgm:t>
        <a:bodyPr/>
        <a:lstStyle/>
        <a:p>
          <a:pPr rtl="0"/>
          <a:r>
            <a:rPr lang="en-US" dirty="0" smtClean="0"/>
            <a:t>What benefits or challenges do you see for the birth cohort methodology in comparison to the other child counts?</a:t>
          </a:r>
          <a:endParaRPr lang="en-US" dirty="0"/>
        </a:p>
      </dgm:t>
    </dgm:pt>
    <dgm:pt modelId="{14B34664-B658-40F7-8CA2-0906B0AD852F}" type="parTrans" cxnId="{49C43944-4135-42E2-B4FB-9D2EC7944910}">
      <dgm:prSet/>
      <dgm:spPr/>
      <dgm:t>
        <a:bodyPr/>
        <a:lstStyle/>
        <a:p>
          <a:endParaRPr lang="en-US"/>
        </a:p>
      </dgm:t>
    </dgm:pt>
    <dgm:pt modelId="{9E8BE44A-AE31-4BB1-B052-70225001403E}" type="sibTrans" cxnId="{49C43944-4135-42E2-B4FB-9D2EC7944910}">
      <dgm:prSet/>
      <dgm:spPr/>
      <dgm:t>
        <a:bodyPr/>
        <a:lstStyle/>
        <a:p>
          <a:endParaRPr lang="en-US"/>
        </a:p>
      </dgm:t>
    </dgm:pt>
    <dgm:pt modelId="{4F416FEF-74A7-4343-ACFA-71B7C2DF0832}" type="pres">
      <dgm:prSet presAssocID="{6B8D484D-E3E9-483D-B31A-D66927ED827F}" presName="linear" presStyleCnt="0">
        <dgm:presLayoutVars>
          <dgm:animLvl val="lvl"/>
          <dgm:resizeHandles val="exact"/>
        </dgm:presLayoutVars>
      </dgm:prSet>
      <dgm:spPr/>
      <dgm:t>
        <a:bodyPr/>
        <a:lstStyle/>
        <a:p>
          <a:endParaRPr lang="en-US"/>
        </a:p>
      </dgm:t>
    </dgm:pt>
    <dgm:pt modelId="{A8F6CFA9-0E5B-426F-B3E7-C409037E7DB2}" type="pres">
      <dgm:prSet presAssocID="{1C904006-42B6-48BF-99D3-19BD20981B01}" presName="parentText" presStyleLbl="node1" presStyleIdx="0" presStyleCnt="4">
        <dgm:presLayoutVars>
          <dgm:chMax val="0"/>
          <dgm:bulletEnabled val="1"/>
        </dgm:presLayoutVars>
      </dgm:prSet>
      <dgm:spPr/>
      <dgm:t>
        <a:bodyPr/>
        <a:lstStyle/>
        <a:p>
          <a:endParaRPr lang="en-US"/>
        </a:p>
      </dgm:t>
    </dgm:pt>
    <dgm:pt modelId="{D8C95B20-9258-4743-B5B1-C8AC30EF6BC8}" type="pres">
      <dgm:prSet presAssocID="{E2C41DC7-5FC6-46DF-AD86-36E910F0B9A3}" presName="spacer" presStyleCnt="0"/>
      <dgm:spPr/>
    </dgm:pt>
    <dgm:pt modelId="{DEE2031C-BAE6-4120-B9D8-B62B61F8F664}" type="pres">
      <dgm:prSet presAssocID="{09DFCDDE-395A-4BA2-A72B-88C01FC479EF}" presName="parentText" presStyleLbl="node1" presStyleIdx="1" presStyleCnt="4">
        <dgm:presLayoutVars>
          <dgm:chMax val="0"/>
          <dgm:bulletEnabled val="1"/>
        </dgm:presLayoutVars>
      </dgm:prSet>
      <dgm:spPr/>
      <dgm:t>
        <a:bodyPr/>
        <a:lstStyle/>
        <a:p>
          <a:endParaRPr lang="en-US"/>
        </a:p>
      </dgm:t>
    </dgm:pt>
    <dgm:pt modelId="{9D3E7367-FFF7-43CD-9575-BE62AB4F8C2A}" type="pres">
      <dgm:prSet presAssocID="{09DFCDDE-395A-4BA2-A72B-88C01FC479EF}" presName="childText" presStyleLbl="revTx" presStyleIdx="0" presStyleCnt="1">
        <dgm:presLayoutVars>
          <dgm:bulletEnabled val="1"/>
        </dgm:presLayoutVars>
      </dgm:prSet>
      <dgm:spPr/>
      <dgm:t>
        <a:bodyPr/>
        <a:lstStyle/>
        <a:p>
          <a:endParaRPr lang="en-US"/>
        </a:p>
      </dgm:t>
    </dgm:pt>
    <dgm:pt modelId="{237AB572-C7BA-4FE5-AA59-383641BEE6C6}" type="pres">
      <dgm:prSet presAssocID="{31FA770C-1D6B-4854-A15B-EA9EF18E4833}" presName="parentText" presStyleLbl="node1" presStyleIdx="2" presStyleCnt="4">
        <dgm:presLayoutVars>
          <dgm:chMax val="0"/>
          <dgm:bulletEnabled val="1"/>
        </dgm:presLayoutVars>
      </dgm:prSet>
      <dgm:spPr/>
      <dgm:t>
        <a:bodyPr/>
        <a:lstStyle/>
        <a:p>
          <a:endParaRPr lang="en-US"/>
        </a:p>
      </dgm:t>
    </dgm:pt>
    <dgm:pt modelId="{29BA30F2-0BFD-44B6-8A6A-4BE7FD00806B}" type="pres">
      <dgm:prSet presAssocID="{04D7195C-6CF7-4A1F-9E95-2CA1CF45EF00}" presName="spacer" presStyleCnt="0"/>
      <dgm:spPr/>
    </dgm:pt>
    <dgm:pt modelId="{1DDC48AD-B473-44EC-9FA7-EE76C737B70B}" type="pres">
      <dgm:prSet presAssocID="{97C50E96-7017-455B-9A18-52BDBD182E0A}" presName="parentText" presStyleLbl="node1" presStyleIdx="3" presStyleCnt="4">
        <dgm:presLayoutVars>
          <dgm:chMax val="0"/>
          <dgm:bulletEnabled val="1"/>
        </dgm:presLayoutVars>
      </dgm:prSet>
      <dgm:spPr/>
      <dgm:t>
        <a:bodyPr/>
        <a:lstStyle/>
        <a:p>
          <a:endParaRPr lang="en-US"/>
        </a:p>
      </dgm:t>
    </dgm:pt>
  </dgm:ptLst>
  <dgm:cxnLst>
    <dgm:cxn modelId="{49E2A4BA-3364-414D-860F-F47ED8214982}" srcId="{09DFCDDE-395A-4BA2-A72B-88C01FC479EF}" destId="{7266408C-1FD3-466F-8E4F-C7216106C059}" srcOrd="1" destOrd="0" parTransId="{C4C15D59-9F95-4429-BAC1-88F0DC3C7E59}" sibTransId="{1F8CE7F7-E8F7-4D91-BDAD-709ABADEC532}"/>
    <dgm:cxn modelId="{A0B7F2B6-116F-44AA-9C49-56F6D03A1495}" type="presOf" srcId="{31FA770C-1D6B-4854-A15B-EA9EF18E4833}" destId="{237AB572-C7BA-4FE5-AA59-383641BEE6C6}" srcOrd="0" destOrd="0" presId="urn:microsoft.com/office/officeart/2005/8/layout/vList2"/>
    <dgm:cxn modelId="{E6D29596-599D-4F21-B9F5-47A0DA8F796F}" srcId="{6B8D484D-E3E9-483D-B31A-D66927ED827F}" destId="{1C904006-42B6-48BF-99D3-19BD20981B01}" srcOrd="0" destOrd="0" parTransId="{5603E50E-EF9C-4730-9D09-607DBD7AE5D1}" sibTransId="{E2C41DC7-5FC6-46DF-AD86-36E910F0B9A3}"/>
    <dgm:cxn modelId="{2844B37B-A69A-43D9-8298-A9421CC49892}" type="presOf" srcId="{1C904006-42B6-48BF-99D3-19BD20981B01}" destId="{A8F6CFA9-0E5B-426F-B3E7-C409037E7DB2}" srcOrd="0" destOrd="0" presId="urn:microsoft.com/office/officeart/2005/8/layout/vList2"/>
    <dgm:cxn modelId="{A7A4B099-C63E-4273-9127-15E89E5D658B}" type="presOf" srcId="{6B8D484D-E3E9-483D-B31A-D66927ED827F}" destId="{4F416FEF-74A7-4343-ACFA-71B7C2DF0832}" srcOrd="0" destOrd="0" presId="urn:microsoft.com/office/officeart/2005/8/layout/vList2"/>
    <dgm:cxn modelId="{66D1050E-7B85-4C66-A4F9-1246E3C5A668}" type="presOf" srcId="{7266408C-1FD3-466F-8E4F-C7216106C059}" destId="{9D3E7367-FFF7-43CD-9575-BE62AB4F8C2A}" srcOrd="0" destOrd="1" presId="urn:microsoft.com/office/officeart/2005/8/layout/vList2"/>
    <dgm:cxn modelId="{49C43944-4135-42E2-B4FB-9D2EC7944910}" srcId="{6B8D484D-E3E9-483D-B31A-D66927ED827F}" destId="{97C50E96-7017-455B-9A18-52BDBD182E0A}" srcOrd="3" destOrd="0" parTransId="{14B34664-B658-40F7-8CA2-0906B0AD852F}" sibTransId="{9E8BE44A-AE31-4BB1-B052-70225001403E}"/>
    <dgm:cxn modelId="{61FF34E7-F1AE-4C4D-89D5-41FAE4F47B08}" type="presOf" srcId="{97C50E96-7017-455B-9A18-52BDBD182E0A}" destId="{1DDC48AD-B473-44EC-9FA7-EE76C737B70B}" srcOrd="0" destOrd="0" presId="urn:microsoft.com/office/officeart/2005/8/layout/vList2"/>
    <dgm:cxn modelId="{DFFF3CDF-CC74-4CC2-893E-861C7FF94F31}" srcId="{6B8D484D-E3E9-483D-B31A-D66927ED827F}" destId="{09DFCDDE-395A-4BA2-A72B-88C01FC479EF}" srcOrd="1" destOrd="0" parTransId="{F8C7D126-C276-4B36-92AC-CFC6792323F7}" sibTransId="{B93C9416-51FA-4165-B923-9F2AFE496EDD}"/>
    <dgm:cxn modelId="{4D5017F4-2738-4B2A-83F6-0396AC15B455}" srcId="{09DFCDDE-395A-4BA2-A72B-88C01FC479EF}" destId="{C22CC51F-9B19-4698-8EC9-19B755BA0327}" srcOrd="0" destOrd="0" parTransId="{FF758BF1-A782-4891-8655-2AA28785AC89}" sibTransId="{B1CA4838-F9CE-4532-9751-EFD9DB4B5878}"/>
    <dgm:cxn modelId="{13CAF1F7-7222-46D0-9FAA-CCEB78D2C4C2}" type="presOf" srcId="{09DFCDDE-395A-4BA2-A72B-88C01FC479EF}" destId="{DEE2031C-BAE6-4120-B9D8-B62B61F8F664}" srcOrd="0" destOrd="0" presId="urn:microsoft.com/office/officeart/2005/8/layout/vList2"/>
    <dgm:cxn modelId="{7F01928B-25A2-4586-A6B6-A495914919B2}" srcId="{6B8D484D-E3E9-483D-B31A-D66927ED827F}" destId="{31FA770C-1D6B-4854-A15B-EA9EF18E4833}" srcOrd="2" destOrd="0" parTransId="{1B54435D-7B3D-4D2E-ADE6-0D53A8274136}" sibTransId="{04D7195C-6CF7-4A1F-9E95-2CA1CF45EF00}"/>
    <dgm:cxn modelId="{D006DBE4-E0D0-4D03-A484-17BE7DB6F172}" type="presOf" srcId="{C22CC51F-9B19-4698-8EC9-19B755BA0327}" destId="{9D3E7367-FFF7-43CD-9575-BE62AB4F8C2A}" srcOrd="0" destOrd="0" presId="urn:microsoft.com/office/officeart/2005/8/layout/vList2"/>
    <dgm:cxn modelId="{1D15714B-24D4-4446-8F88-B11F0AEC7B11}" type="presParOf" srcId="{4F416FEF-74A7-4343-ACFA-71B7C2DF0832}" destId="{A8F6CFA9-0E5B-426F-B3E7-C409037E7DB2}" srcOrd="0" destOrd="0" presId="urn:microsoft.com/office/officeart/2005/8/layout/vList2"/>
    <dgm:cxn modelId="{67214377-BEB5-409B-A9EA-3118D730D7AF}" type="presParOf" srcId="{4F416FEF-74A7-4343-ACFA-71B7C2DF0832}" destId="{D8C95B20-9258-4743-B5B1-C8AC30EF6BC8}" srcOrd="1" destOrd="0" presId="urn:microsoft.com/office/officeart/2005/8/layout/vList2"/>
    <dgm:cxn modelId="{BE659A19-55F4-425C-A582-E99A3DC17B17}" type="presParOf" srcId="{4F416FEF-74A7-4343-ACFA-71B7C2DF0832}" destId="{DEE2031C-BAE6-4120-B9D8-B62B61F8F664}" srcOrd="2" destOrd="0" presId="urn:microsoft.com/office/officeart/2005/8/layout/vList2"/>
    <dgm:cxn modelId="{CBD13B51-44AB-43E8-87A1-68936F89AFAA}" type="presParOf" srcId="{4F416FEF-74A7-4343-ACFA-71B7C2DF0832}" destId="{9D3E7367-FFF7-43CD-9575-BE62AB4F8C2A}" srcOrd="3" destOrd="0" presId="urn:microsoft.com/office/officeart/2005/8/layout/vList2"/>
    <dgm:cxn modelId="{52A34EA5-A273-41CC-8E67-089FD147D33C}" type="presParOf" srcId="{4F416FEF-74A7-4343-ACFA-71B7C2DF0832}" destId="{237AB572-C7BA-4FE5-AA59-383641BEE6C6}" srcOrd="4" destOrd="0" presId="urn:microsoft.com/office/officeart/2005/8/layout/vList2"/>
    <dgm:cxn modelId="{D81BC33B-68A3-4056-93A0-33B43AB52966}" type="presParOf" srcId="{4F416FEF-74A7-4343-ACFA-71B7C2DF0832}" destId="{29BA30F2-0BFD-44B6-8A6A-4BE7FD00806B}" srcOrd="5" destOrd="0" presId="urn:microsoft.com/office/officeart/2005/8/layout/vList2"/>
    <dgm:cxn modelId="{BE851B52-3DE8-4685-A52D-A35BCEEB89C0}" type="presParOf" srcId="{4F416FEF-74A7-4343-ACFA-71B7C2DF0832}" destId="{1DDC48AD-B473-44EC-9FA7-EE76C737B7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7FBA5-8A80-4901-A407-8C5ED9D35D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85F8C8-BDC7-4BCE-A557-0DE33609B828}">
      <dgm:prSet/>
      <dgm:spPr/>
      <dgm:t>
        <a:bodyPr/>
        <a:lstStyle/>
        <a:p>
          <a:pPr rtl="0"/>
          <a:r>
            <a:rPr lang="en-US" dirty="0" smtClean="0"/>
            <a:t>Belief that states are serving more infants and toddlers ages birth to three than captured through the 618 data</a:t>
          </a:r>
          <a:endParaRPr lang="en-US" dirty="0"/>
        </a:p>
      </dgm:t>
    </dgm:pt>
    <dgm:pt modelId="{5FC826DB-2113-4089-A207-9BF8B5DDFFD6}" type="parTrans" cxnId="{B48BB93E-CF74-44D8-9BBE-25D5A879FA02}">
      <dgm:prSet/>
      <dgm:spPr/>
      <dgm:t>
        <a:bodyPr/>
        <a:lstStyle/>
        <a:p>
          <a:endParaRPr lang="en-US"/>
        </a:p>
      </dgm:t>
    </dgm:pt>
    <dgm:pt modelId="{26A6220B-92F3-485A-89F3-FC51C77B7CB1}" type="sibTrans" cxnId="{B48BB93E-CF74-44D8-9BBE-25D5A879FA02}">
      <dgm:prSet/>
      <dgm:spPr/>
      <dgm:t>
        <a:bodyPr/>
        <a:lstStyle/>
        <a:p>
          <a:endParaRPr lang="en-US"/>
        </a:p>
      </dgm:t>
    </dgm:pt>
    <dgm:pt modelId="{D2AE03C7-A3C0-47B9-A307-22E388DEA0D8}">
      <dgm:prSet/>
      <dgm:spPr/>
      <dgm:t>
        <a:bodyPr/>
        <a:lstStyle/>
        <a:p>
          <a:pPr rtl="0"/>
          <a:r>
            <a:rPr lang="en-US" dirty="0" smtClean="0"/>
            <a:t>Collect additional data elements beyond the number served to get full picture of how many children move through Part C</a:t>
          </a:r>
          <a:endParaRPr lang="en-US" dirty="0"/>
        </a:p>
      </dgm:t>
    </dgm:pt>
    <dgm:pt modelId="{548799DE-F6D4-434E-8D69-873531EB3D3E}" type="parTrans" cxnId="{AB857B44-BB1F-4295-A400-8983FF971CBE}">
      <dgm:prSet/>
      <dgm:spPr/>
      <dgm:t>
        <a:bodyPr/>
        <a:lstStyle/>
        <a:p>
          <a:endParaRPr lang="en-US"/>
        </a:p>
      </dgm:t>
    </dgm:pt>
    <dgm:pt modelId="{A80E397F-6E4A-4457-BF11-D76C4C7B2F25}" type="sibTrans" cxnId="{AB857B44-BB1F-4295-A400-8983FF971CBE}">
      <dgm:prSet/>
      <dgm:spPr/>
      <dgm:t>
        <a:bodyPr/>
        <a:lstStyle/>
        <a:p>
          <a:endParaRPr lang="en-US"/>
        </a:p>
      </dgm:t>
    </dgm:pt>
    <dgm:pt modelId="{C587DFEA-3C1F-4615-ACBF-1A972C0F76A9}" type="pres">
      <dgm:prSet presAssocID="{B207FBA5-8A80-4901-A407-8C5ED9D35DE4}" presName="linear" presStyleCnt="0">
        <dgm:presLayoutVars>
          <dgm:animLvl val="lvl"/>
          <dgm:resizeHandles val="exact"/>
        </dgm:presLayoutVars>
      </dgm:prSet>
      <dgm:spPr/>
      <dgm:t>
        <a:bodyPr/>
        <a:lstStyle/>
        <a:p>
          <a:endParaRPr lang="en-US"/>
        </a:p>
      </dgm:t>
    </dgm:pt>
    <dgm:pt modelId="{55841FC9-1130-4003-9FEB-D7598A72758E}" type="pres">
      <dgm:prSet presAssocID="{CF85F8C8-BDC7-4BCE-A557-0DE33609B828}" presName="parentText" presStyleLbl="node1" presStyleIdx="0" presStyleCnt="2">
        <dgm:presLayoutVars>
          <dgm:chMax val="0"/>
          <dgm:bulletEnabled val="1"/>
        </dgm:presLayoutVars>
      </dgm:prSet>
      <dgm:spPr/>
      <dgm:t>
        <a:bodyPr/>
        <a:lstStyle/>
        <a:p>
          <a:endParaRPr lang="en-US"/>
        </a:p>
      </dgm:t>
    </dgm:pt>
    <dgm:pt modelId="{9B715A8A-C8C6-47D8-935F-BDA9F6D42FF9}" type="pres">
      <dgm:prSet presAssocID="{26A6220B-92F3-485A-89F3-FC51C77B7CB1}" presName="spacer" presStyleCnt="0"/>
      <dgm:spPr/>
    </dgm:pt>
    <dgm:pt modelId="{4729AEB1-29DA-4976-943C-9EB2886988DD}" type="pres">
      <dgm:prSet presAssocID="{D2AE03C7-A3C0-47B9-A307-22E388DEA0D8}" presName="parentText" presStyleLbl="node1" presStyleIdx="1" presStyleCnt="2">
        <dgm:presLayoutVars>
          <dgm:chMax val="0"/>
          <dgm:bulletEnabled val="1"/>
        </dgm:presLayoutVars>
      </dgm:prSet>
      <dgm:spPr/>
      <dgm:t>
        <a:bodyPr/>
        <a:lstStyle/>
        <a:p>
          <a:endParaRPr lang="en-US"/>
        </a:p>
      </dgm:t>
    </dgm:pt>
  </dgm:ptLst>
  <dgm:cxnLst>
    <dgm:cxn modelId="{B48BB93E-CF74-44D8-9BBE-25D5A879FA02}" srcId="{B207FBA5-8A80-4901-A407-8C5ED9D35DE4}" destId="{CF85F8C8-BDC7-4BCE-A557-0DE33609B828}" srcOrd="0" destOrd="0" parTransId="{5FC826DB-2113-4089-A207-9BF8B5DDFFD6}" sibTransId="{26A6220B-92F3-485A-89F3-FC51C77B7CB1}"/>
    <dgm:cxn modelId="{6E10D43D-E90D-40F0-A4B4-1BB36B3A5DBE}" type="presOf" srcId="{D2AE03C7-A3C0-47B9-A307-22E388DEA0D8}" destId="{4729AEB1-29DA-4976-943C-9EB2886988DD}" srcOrd="0" destOrd="0" presId="urn:microsoft.com/office/officeart/2005/8/layout/vList2"/>
    <dgm:cxn modelId="{AB857B44-BB1F-4295-A400-8983FF971CBE}" srcId="{B207FBA5-8A80-4901-A407-8C5ED9D35DE4}" destId="{D2AE03C7-A3C0-47B9-A307-22E388DEA0D8}" srcOrd="1" destOrd="0" parTransId="{548799DE-F6D4-434E-8D69-873531EB3D3E}" sibTransId="{A80E397F-6E4A-4457-BF11-D76C4C7B2F25}"/>
    <dgm:cxn modelId="{A000910D-63C3-48DE-9077-CCADD6C0BD62}" type="presOf" srcId="{B207FBA5-8A80-4901-A407-8C5ED9D35DE4}" destId="{C587DFEA-3C1F-4615-ACBF-1A972C0F76A9}" srcOrd="0" destOrd="0" presId="urn:microsoft.com/office/officeart/2005/8/layout/vList2"/>
    <dgm:cxn modelId="{805F36AB-BEB5-48C0-A624-D297F24A3696}" type="presOf" srcId="{CF85F8C8-BDC7-4BCE-A557-0DE33609B828}" destId="{55841FC9-1130-4003-9FEB-D7598A72758E}" srcOrd="0" destOrd="0" presId="urn:microsoft.com/office/officeart/2005/8/layout/vList2"/>
    <dgm:cxn modelId="{777C0F4B-F961-4FCC-B848-55640811C90C}" type="presParOf" srcId="{C587DFEA-3C1F-4615-ACBF-1A972C0F76A9}" destId="{55841FC9-1130-4003-9FEB-D7598A72758E}" srcOrd="0" destOrd="0" presId="urn:microsoft.com/office/officeart/2005/8/layout/vList2"/>
    <dgm:cxn modelId="{8193DB39-6DBE-4C63-A655-A454CCCCAC08}" type="presParOf" srcId="{C587DFEA-3C1F-4615-ACBF-1A972C0F76A9}" destId="{9B715A8A-C8C6-47D8-935F-BDA9F6D42FF9}" srcOrd="1" destOrd="0" presId="urn:microsoft.com/office/officeart/2005/8/layout/vList2"/>
    <dgm:cxn modelId="{3499066F-82CC-4DE8-899A-C04CA3A6E77C}" type="presParOf" srcId="{C587DFEA-3C1F-4615-ACBF-1A972C0F76A9}" destId="{4729AEB1-29DA-4976-943C-9EB2886988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3A046-53FE-4697-9DED-F7FEDA4AF6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EECE9F-AE04-4E69-B210-98EBE7E68376}">
      <dgm:prSet/>
      <dgm:spPr/>
      <dgm:t>
        <a:bodyPr/>
        <a:lstStyle/>
        <a:p>
          <a:pPr rtl="0"/>
          <a:r>
            <a:rPr lang="en-US" dirty="0" smtClean="0"/>
            <a:t>Number of resident births in a given year (e.g., number of births in 2010 for the 2010 birth cohort)</a:t>
          </a:r>
          <a:endParaRPr lang="en-US" dirty="0"/>
        </a:p>
      </dgm:t>
    </dgm:pt>
    <dgm:pt modelId="{7C03AA12-C027-410E-B3A7-E5D31A991233}" type="parTrans" cxnId="{30844649-217C-44D4-B06C-AC917E76EF51}">
      <dgm:prSet/>
      <dgm:spPr/>
      <dgm:t>
        <a:bodyPr/>
        <a:lstStyle/>
        <a:p>
          <a:endParaRPr lang="en-US"/>
        </a:p>
      </dgm:t>
    </dgm:pt>
    <dgm:pt modelId="{C1A2CB2F-560C-472C-8444-23D60F321057}" type="sibTrans" cxnId="{30844649-217C-44D4-B06C-AC917E76EF51}">
      <dgm:prSet/>
      <dgm:spPr/>
      <dgm:t>
        <a:bodyPr/>
        <a:lstStyle/>
        <a:p>
          <a:endParaRPr lang="en-US"/>
        </a:p>
      </dgm:t>
    </dgm:pt>
    <dgm:pt modelId="{B58B2E36-968E-4DBC-8B75-D2A6B8D6AB73}">
      <dgm:prSet/>
      <dgm:spPr/>
      <dgm:t>
        <a:bodyPr/>
        <a:lstStyle/>
        <a:p>
          <a:pPr rtl="0"/>
          <a:r>
            <a:rPr lang="en-US" dirty="0" smtClean="0"/>
            <a:t>Number and percent of children who at any time during the three years they were eligible for Part C (e.g., 2010-2013 for the 2010 birth cohort) were:</a:t>
          </a:r>
          <a:endParaRPr lang="en-US" dirty="0"/>
        </a:p>
      </dgm:t>
    </dgm:pt>
    <dgm:pt modelId="{00A3E097-D306-493C-ADD3-E8CD0252C970}" type="parTrans" cxnId="{E6C6FA84-580C-4E38-A2FD-4A3C83505439}">
      <dgm:prSet/>
      <dgm:spPr/>
      <dgm:t>
        <a:bodyPr/>
        <a:lstStyle/>
        <a:p>
          <a:endParaRPr lang="en-US"/>
        </a:p>
      </dgm:t>
    </dgm:pt>
    <dgm:pt modelId="{FFE6B800-E60A-4E20-B2D8-F2566AC4A61C}" type="sibTrans" cxnId="{E6C6FA84-580C-4E38-A2FD-4A3C83505439}">
      <dgm:prSet/>
      <dgm:spPr/>
      <dgm:t>
        <a:bodyPr/>
        <a:lstStyle/>
        <a:p>
          <a:endParaRPr lang="en-US"/>
        </a:p>
      </dgm:t>
    </dgm:pt>
    <dgm:pt modelId="{5D32EAB6-37B1-477A-8887-19E8377748A6}">
      <dgm:prSet/>
      <dgm:spPr/>
      <dgm:t>
        <a:bodyPr/>
        <a:lstStyle/>
        <a:p>
          <a:pPr rtl="0"/>
          <a:r>
            <a:rPr lang="en-US" dirty="0" smtClean="0"/>
            <a:t>Referred to Part C</a:t>
          </a:r>
          <a:endParaRPr lang="en-US" dirty="0"/>
        </a:p>
      </dgm:t>
    </dgm:pt>
    <dgm:pt modelId="{55212DE0-1911-470D-A82A-16721AA607CD}" type="parTrans" cxnId="{19FE208D-1407-466E-882C-AE2FF2CBD3E9}">
      <dgm:prSet/>
      <dgm:spPr/>
      <dgm:t>
        <a:bodyPr/>
        <a:lstStyle/>
        <a:p>
          <a:endParaRPr lang="en-US"/>
        </a:p>
      </dgm:t>
    </dgm:pt>
    <dgm:pt modelId="{2CC45172-FDE8-4785-90F1-C294F9781914}" type="sibTrans" cxnId="{19FE208D-1407-466E-882C-AE2FF2CBD3E9}">
      <dgm:prSet/>
      <dgm:spPr/>
      <dgm:t>
        <a:bodyPr/>
        <a:lstStyle/>
        <a:p>
          <a:endParaRPr lang="en-US"/>
        </a:p>
      </dgm:t>
    </dgm:pt>
    <dgm:pt modelId="{FA10F682-2929-45AC-8957-01C36F0827D2}">
      <dgm:prSet/>
      <dgm:spPr/>
      <dgm:t>
        <a:bodyPr/>
        <a:lstStyle/>
        <a:p>
          <a:pPr rtl="0"/>
          <a:r>
            <a:rPr lang="en-US" dirty="0" smtClean="0"/>
            <a:t>Evaluated for Part C </a:t>
          </a:r>
          <a:endParaRPr lang="en-US" dirty="0"/>
        </a:p>
      </dgm:t>
    </dgm:pt>
    <dgm:pt modelId="{749E149D-6651-4BD5-8E01-3A4D9FAFA73A}" type="parTrans" cxnId="{DA1059CE-ACB2-4AC4-89D4-96E0426E42A8}">
      <dgm:prSet/>
      <dgm:spPr/>
      <dgm:t>
        <a:bodyPr/>
        <a:lstStyle/>
        <a:p>
          <a:endParaRPr lang="en-US"/>
        </a:p>
      </dgm:t>
    </dgm:pt>
    <dgm:pt modelId="{FF099804-DE58-4998-B912-29EB9DA9668F}" type="sibTrans" cxnId="{DA1059CE-ACB2-4AC4-89D4-96E0426E42A8}">
      <dgm:prSet/>
      <dgm:spPr/>
      <dgm:t>
        <a:bodyPr/>
        <a:lstStyle/>
        <a:p>
          <a:endParaRPr lang="en-US"/>
        </a:p>
      </dgm:t>
    </dgm:pt>
    <dgm:pt modelId="{1D487E38-20D7-4341-95E1-E713FFC04E65}">
      <dgm:prSet/>
      <dgm:spPr/>
      <dgm:t>
        <a:bodyPr/>
        <a:lstStyle/>
        <a:p>
          <a:pPr rtl="0"/>
          <a:r>
            <a:rPr lang="en-US" dirty="0" smtClean="0"/>
            <a:t>Eligible for Part C </a:t>
          </a:r>
          <a:endParaRPr lang="en-US" dirty="0"/>
        </a:p>
      </dgm:t>
    </dgm:pt>
    <dgm:pt modelId="{C7C56FB1-36AA-4F65-A97C-C2BC6536BD02}" type="parTrans" cxnId="{D847927C-81AF-466B-8139-B315750F9DDE}">
      <dgm:prSet/>
      <dgm:spPr/>
      <dgm:t>
        <a:bodyPr/>
        <a:lstStyle/>
        <a:p>
          <a:endParaRPr lang="en-US"/>
        </a:p>
      </dgm:t>
    </dgm:pt>
    <dgm:pt modelId="{0A599B7C-80FD-443E-9698-FEC74EFA4211}" type="sibTrans" cxnId="{D847927C-81AF-466B-8139-B315750F9DDE}">
      <dgm:prSet/>
      <dgm:spPr/>
      <dgm:t>
        <a:bodyPr/>
        <a:lstStyle/>
        <a:p>
          <a:endParaRPr lang="en-US"/>
        </a:p>
      </dgm:t>
    </dgm:pt>
    <dgm:pt modelId="{CB265BDC-C438-4A94-80CD-3174789A8C33}">
      <dgm:prSet/>
      <dgm:spPr/>
      <dgm:t>
        <a:bodyPr/>
        <a:lstStyle/>
        <a:p>
          <a:pPr rtl="0"/>
          <a:r>
            <a:rPr lang="en-US" dirty="0" smtClean="0"/>
            <a:t>Exited Part B eligible</a:t>
          </a:r>
          <a:endParaRPr lang="en-US" dirty="0"/>
        </a:p>
      </dgm:t>
    </dgm:pt>
    <dgm:pt modelId="{E11C3288-1B41-4773-B0A2-2A8FF5ED09F9}" type="parTrans" cxnId="{B20A4349-3596-4ED0-9C29-59C645ED0368}">
      <dgm:prSet/>
      <dgm:spPr/>
      <dgm:t>
        <a:bodyPr/>
        <a:lstStyle/>
        <a:p>
          <a:endParaRPr lang="en-US"/>
        </a:p>
      </dgm:t>
    </dgm:pt>
    <dgm:pt modelId="{FC23C21F-8E8C-44E5-96E1-0C5F0B625330}" type="sibTrans" cxnId="{B20A4349-3596-4ED0-9C29-59C645ED0368}">
      <dgm:prSet/>
      <dgm:spPr/>
      <dgm:t>
        <a:bodyPr/>
        <a:lstStyle/>
        <a:p>
          <a:endParaRPr lang="en-US"/>
        </a:p>
      </dgm:t>
    </dgm:pt>
    <dgm:pt modelId="{FA7B95E2-3073-44A0-938F-D278D4BB2561}" type="pres">
      <dgm:prSet presAssocID="{3253A046-53FE-4697-9DED-F7FEDA4AF62E}" presName="linear" presStyleCnt="0">
        <dgm:presLayoutVars>
          <dgm:animLvl val="lvl"/>
          <dgm:resizeHandles val="exact"/>
        </dgm:presLayoutVars>
      </dgm:prSet>
      <dgm:spPr/>
      <dgm:t>
        <a:bodyPr/>
        <a:lstStyle/>
        <a:p>
          <a:endParaRPr lang="en-US"/>
        </a:p>
      </dgm:t>
    </dgm:pt>
    <dgm:pt modelId="{8E10C5BE-DD2B-45D1-BB46-6158AB000849}" type="pres">
      <dgm:prSet presAssocID="{C6EECE9F-AE04-4E69-B210-98EBE7E68376}" presName="parentText" presStyleLbl="node1" presStyleIdx="0" presStyleCnt="2">
        <dgm:presLayoutVars>
          <dgm:chMax val="0"/>
          <dgm:bulletEnabled val="1"/>
        </dgm:presLayoutVars>
      </dgm:prSet>
      <dgm:spPr/>
      <dgm:t>
        <a:bodyPr/>
        <a:lstStyle/>
        <a:p>
          <a:endParaRPr lang="en-US"/>
        </a:p>
      </dgm:t>
    </dgm:pt>
    <dgm:pt modelId="{57DA6E74-65F3-4F55-AD1F-0D78072EACE3}" type="pres">
      <dgm:prSet presAssocID="{C1A2CB2F-560C-472C-8444-23D60F321057}" presName="spacer" presStyleCnt="0"/>
      <dgm:spPr/>
    </dgm:pt>
    <dgm:pt modelId="{CB749244-CFFA-4DD3-8AAE-223DCA952A5F}" type="pres">
      <dgm:prSet presAssocID="{B58B2E36-968E-4DBC-8B75-D2A6B8D6AB73}" presName="parentText" presStyleLbl="node1" presStyleIdx="1" presStyleCnt="2">
        <dgm:presLayoutVars>
          <dgm:chMax val="0"/>
          <dgm:bulletEnabled val="1"/>
        </dgm:presLayoutVars>
      </dgm:prSet>
      <dgm:spPr/>
      <dgm:t>
        <a:bodyPr/>
        <a:lstStyle/>
        <a:p>
          <a:endParaRPr lang="en-US"/>
        </a:p>
      </dgm:t>
    </dgm:pt>
    <dgm:pt modelId="{BA4A9DEB-2E59-4991-AD23-2286DE3FBF62}" type="pres">
      <dgm:prSet presAssocID="{B58B2E36-968E-4DBC-8B75-D2A6B8D6AB73}" presName="childText" presStyleLbl="revTx" presStyleIdx="0" presStyleCnt="1">
        <dgm:presLayoutVars>
          <dgm:bulletEnabled val="1"/>
        </dgm:presLayoutVars>
      </dgm:prSet>
      <dgm:spPr/>
      <dgm:t>
        <a:bodyPr/>
        <a:lstStyle/>
        <a:p>
          <a:endParaRPr lang="en-US"/>
        </a:p>
      </dgm:t>
    </dgm:pt>
  </dgm:ptLst>
  <dgm:cxnLst>
    <dgm:cxn modelId="{C476AF49-E02A-44F7-8392-D18C5A974EC1}" type="presOf" srcId="{1D487E38-20D7-4341-95E1-E713FFC04E65}" destId="{BA4A9DEB-2E59-4991-AD23-2286DE3FBF62}" srcOrd="0" destOrd="2" presId="urn:microsoft.com/office/officeart/2005/8/layout/vList2"/>
    <dgm:cxn modelId="{E6C6FA84-580C-4E38-A2FD-4A3C83505439}" srcId="{3253A046-53FE-4697-9DED-F7FEDA4AF62E}" destId="{B58B2E36-968E-4DBC-8B75-D2A6B8D6AB73}" srcOrd="1" destOrd="0" parTransId="{00A3E097-D306-493C-ADD3-E8CD0252C970}" sibTransId="{FFE6B800-E60A-4E20-B2D8-F2566AC4A61C}"/>
    <dgm:cxn modelId="{5FB4CFA7-DECD-4606-B2E3-05EBAE1B3C6F}" type="presOf" srcId="{5D32EAB6-37B1-477A-8887-19E8377748A6}" destId="{BA4A9DEB-2E59-4991-AD23-2286DE3FBF62}" srcOrd="0" destOrd="0" presId="urn:microsoft.com/office/officeart/2005/8/layout/vList2"/>
    <dgm:cxn modelId="{B20A4349-3596-4ED0-9C29-59C645ED0368}" srcId="{B58B2E36-968E-4DBC-8B75-D2A6B8D6AB73}" destId="{CB265BDC-C438-4A94-80CD-3174789A8C33}" srcOrd="3" destOrd="0" parTransId="{E11C3288-1B41-4773-B0A2-2A8FF5ED09F9}" sibTransId="{FC23C21F-8E8C-44E5-96E1-0C5F0B625330}"/>
    <dgm:cxn modelId="{ABD047DE-4B47-4E6D-BAC6-EF8C02EAE67D}" type="presOf" srcId="{B58B2E36-968E-4DBC-8B75-D2A6B8D6AB73}" destId="{CB749244-CFFA-4DD3-8AAE-223DCA952A5F}" srcOrd="0" destOrd="0" presId="urn:microsoft.com/office/officeart/2005/8/layout/vList2"/>
    <dgm:cxn modelId="{D847927C-81AF-466B-8139-B315750F9DDE}" srcId="{B58B2E36-968E-4DBC-8B75-D2A6B8D6AB73}" destId="{1D487E38-20D7-4341-95E1-E713FFC04E65}" srcOrd="2" destOrd="0" parTransId="{C7C56FB1-36AA-4F65-A97C-C2BC6536BD02}" sibTransId="{0A599B7C-80FD-443E-9698-FEC74EFA4211}"/>
    <dgm:cxn modelId="{853DA9EC-7284-4F57-9E30-31E0B5A08A0C}" type="presOf" srcId="{3253A046-53FE-4697-9DED-F7FEDA4AF62E}" destId="{FA7B95E2-3073-44A0-938F-D278D4BB2561}" srcOrd="0" destOrd="0" presId="urn:microsoft.com/office/officeart/2005/8/layout/vList2"/>
    <dgm:cxn modelId="{DA1059CE-ACB2-4AC4-89D4-96E0426E42A8}" srcId="{B58B2E36-968E-4DBC-8B75-D2A6B8D6AB73}" destId="{FA10F682-2929-45AC-8957-01C36F0827D2}" srcOrd="1" destOrd="0" parTransId="{749E149D-6651-4BD5-8E01-3A4D9FAFA73A}" sibTransId="{FF099804-DE58-4998-B912-29EB9DA9668F}"/>
    <dgm:cxn modelId="{6655BD6F-5A2B-4BE2-8215-EC61B9E951A9}" type="presOf" srcId="{C6EECE9F-AE04-4E69-B210-98EBE7E68376}" destId="{8E10C5BE-DD2B-45D1-BB46-6158AB000849}" srcOrd="0" destOrd="0" presId="urn:microsoft.com/office/officeart/2005/8/layout/vList2"/>
    <dgm:cxn modelId="{5924422C-6E16-4B6E-B3AB-8795CD412FFE}" type="presOf" srcId="{CB265BDC-C438-4A94-80CD-3174789A8C33}" destId="{BA4A9DEB-2E59-4991-AD23-2286DE3FBF62}" srcOrd="0" destOrd="3" presId="urn:microsoft.com/office/officeart/2005/8/layout/vList2"/>
    <dgm:cxn modelId="{FE417970-DBDA-4519-BFB3-04B2AE1C10E7}" type="presOf" srcId="{FA10F682-2929-45AC-8957-01C36F0827D2}" destId="{BA4A9DEB-2E59-4991-AD23-2286DE3FBF62}" srcOrd="0" destOrd="1" presId="urn:microsoft.com/office/officeart/2005/8/layout/vList2"/>
    <dgm:cxn modelId="{19FE208D-1407-466E-882C-AE2FF2CBD3E9}" srcId="{B58B2E36-968E-4DBC-8B75-D2A6B8D6AB73}" destId="{5D32EAB6-37B1-477A-8887-19E8377748A6}" srcOrd="0" destOrd="0" parTransId="{55212DE0-1911-470D-A82A-16721AA607CD}" sibTransId="{2CC45172-FDE8-4785-90F1-C294F9781914}"/>
    <dgm:cxn modelId="{30844649-217C-44D4-B06C-AC917E76EF51}" srcId="{3253A046-53FE-4697-9DED-F7FEDA4AF62E}" destId="{C6EECE9F-AE04-4E69-B210-98EBE7E68376}" srcOrd="0" destOrd="0" parTransId="{7C03AA12-C027-410E-B3A7-E5D31A991233}" sibTransId="{C1A2CB2F-560C-472C-8444-23D60F321057}"/>
    <dgm:cxn modelId="{FEE5BF25-341C-445C-95B4-75D0F777B3F4}" type="presParOf" srcId="{FA7B95E2-3073-44A0-938F-D278D4BB2561}" destId="{8E10C5BE-DD2B-45D1-BB46-6158AB000849}" srcOrd="0" destOrd="0" presId="urn:microsoft.com/office/officeart/2005/8/layout/vList2"/>
    <dgm:cxn modelId="{81BF2D50-446F-4D96-B156-5BA50FAE22B9}" type="presParOf" srcId="{FA7B95E2-3073-44A0-938F-D278D4BB2561}" destId="{57DA6E74-65F3-4F55-AD1F-0D78072EACE3}" srcOrd="1" destOrd="0" presId="urn:microsoft.com/office/officeart/2005/8/layout/vList2"/>
    <dgm:cxn modelId="{3E430806-ECB7-43EC-BCA7-82EB333694A1}" type="presParOf" srcId="{FA7B95E2-3073-44A0-938F-D278D4BB2561}" destId="{CB749244-CFFA-4DD3-8AAE-223DCA952A5F}" srcOrd="2" destOrd="0" presId="urn:microsoft.com/office/officeart/2005/8/layout/vList2"/>
    <dgm:cxn modelId="{3B95B028-4DFC-4A82-9050-7D3AF8541F4B}" type="presParOf" srcId="{FA7B95E2-3073-44A0-938F-D278D4BB2561}" destId="{BA4A9DEB-2E59-4991-AD23-2286DE3FBF6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1925BB-65E1-4401-9346-C0DD888952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F2F7D6E-B13E-46AA-82F3-54D021559302}">
      <dgm:prSet custT="1"/>
      <dgm:spPr/>
      <dgm:t>
        <a:bodyPr/>
        <a:lstStyle/>
        <a:p>
          <a:pPr rtl="0"/>
          <a:r>
            <a:rPr lang="en-US" sz="4000" dirty="0" smtClean="0"/>
            <a:t>Have any of your states submitted birth cohort data?  </a:t>
          </a:r>
          <a:endParaRPr lang="en-US" sz="4000" dirty="0"/>
        </a:p>
      </dgm:t>
    </dgm:pt>
    <dgm:pt modelId="{1551FDCF-ADE1-4519-BCD9-1962D0F69CC8}" type="parTrans" cxnId="{F01F682F-E915-4F83-9A83-9355A737A6EC}">
      <dgm:prSet/>
      <dgm:spPr/>
      <dgm:t>
        <a:bodyPr/>
        <a:lstStyle/>
        <a:p>
          <a:endParaRPr lang="en-US"/>
        </a:p>
      </dgm:t>
    </dgm:pt>
    <dgm:pt modelId="{9DC98ADC-763D-47E3-8F62-F17D8EB57B50}" type="sibTrans" cxnId="{F01F682F-E915-4F83-9A83-9355A737A6EC}">
      <dgm:prSet/>
      <dgm:spPr/>
      <dgm:t>
        <a:bodyPr/>
        <a:lstStyle/>
        <a:p>
          <a:endParaRPr lang="en-US"/>
        </a:p>
      </dgm:t>
    </dgm:pt>
    <dgm:pt modelId="{6291D874-D78B-4A0B-BC6A-FA21621EED90}">
      <dgm:prSet custT="1"/>
      <dgm:spPr/>
      <dgm:t>
        <a:bodyPr/>
        <a:lstStyle/>
        <a:p>
          <a:pPr rtl="0"/>
          <a:r>
            <a:rPr lang="en-US" sz="3600" dirty="0" smtClean="0"/>
            <a:t>If so, did you encounter any challenges in providing the requested data?</a:t>
          </a:r>
          <a:endParaRPr lang="en-US" sz="3600" dirty="0"/>
        </a:p>
      </dgm:t>
    </dgm:pt>
    <dgm:pt modelId="{B9E59FCE-056C-429A-BD58-E28CCEE6F644}" type="parTrans" cxnId="{D5221E88-2C1C-4223-8FFE-DCFC0832B18D}">
      <dgm:prSet/>
      <dgm:spPr/>
      <dgm:t>
        <a:bodyPr/>
        <a:lstStyle/>
        <a:p>
          <a:endParaRPr lang="en-US"/>
        </a:p>
      </dgm:t>
    </dgm:pt>
    <dgm:pt modelId="{E795FF6B-FAB7-498A-ADA0-496FA843156E}" type="sibTrans" cxnId="{D5221E88-2C1C-4223-8FFE-DCFC0832B18D}">
      <dgm:prSet/>
      <dgm:spPr/>
      <dgm:t>
        <a:bodyPr/>
        <a:lstStyle/>
        <a:p>
          <a:endParaRPr lang="en-US"/>
        </a:p>
      </dgm:t>
    </dgm:pt>
    <dgm:pt modelId="{15C98316-614E-47CE-A200-A76D3C51D191}">
      <dgm:prSet custT="1"/>
      <dgm:spPr/>
      <dgm:t>
        <a:bodyPr/>
        <a:lstStyle/>
        <a:p>
          <a:pPr rtl="0"/>
          <a:r>
            <a:rPr lang="en-US" sz="3600" dirty="0" smtClean="0"/>
            <a:t>Have you used the birth cohort data in your state and if so, how?</a:t>
          </a:r>
          <a:endParaRPr lang="en-US" sz="3600" dirty="0"/>
        </a:p>
      </dgm:t>
    </dgm:pt>
    <dgm:pt modelId="{9B3FCB4D-21D1-4F38-A3BE-58BDB6C009E0}" type="parTrans" cxnId="{6B2EBDE0-B9EA-410F-8D33-CB42A99BB8E1}">
      <dgm:prSet/>
      <dgm:spPr/>
      <dgm:t>
        <a:bodyPr/>
        <a:lstStyle/>
        <a:p>
          <a:endParaRPr lang="en-US"/>
        </a:p>
      </dgm:t>
    </dgm:pt>
    <dgm:pt modelId="{F0A56553-503D-441F-ABF3-7C444E217727}" type="sibTrans" cxnId="{6B2EBDE0-B9EA-410F-8D33-CB42A99BB8E1}">
      <dgm:prSet/>
      <dgm:spPr/>
      <dgm:t>
        <a:bodyPr/>
        <a:lstStyle/>
        <a:p>
          <a:endParaRPr lang="en-US"/>
        </a:p>
      </dgm:t>
    </dgm:pt>
    <dgm:pt modelId="{C25FB5F6-1D1C-4975-8706-C63D0A5BAE39}" type="pres">
      <dgm:prSet presAssocID="{1F1925BB-65E1-4401-9346-C0DD888952B4}" presName="linear" presStyleCnt="0">
        <dgm:presLayoutVars>
          <dgm:animLvl val="lvl"/>
          <dgm:resizeHandles val="exact"/>
        </dgm:presLayoutVars>
      </dgm:prSet>
      <dgm:spPr/>
      <dgm:t>
        <a:bodyPr/>
        <a:lstStyle/>
        <a:p>
          <a:endParaRPr lang="en-US"/>
        </a:p>
      </dgm:t>
    </dgm:pt>
    <dgm:pt modelId="{4FD7CBD4-087E-4478-8502-5B56222634C6}" type="pres">
      <dgm:prSet presAssocID="{CF2F7D6E-B13E-46AA-82F3-54D021559302}" presName="parentText" presStyleLbl="node1" presStyleIdx="0" presStyleCnt="1" custLinFactNeighborX="-5556" custLinFactNeighborY="1426">
        <dgm:presLayoutVars>
          <dgm:chMax val="0"/>
          <dgm:bulletEnabled val="1"/>
        </dgm:presLayoutVars>
      </dgm:prSet>
      <dgm:spPr/>
      <dgm:t>
        <a:bodyPr/>
        <a:lstStyle/>
        <a:p>
          <a:endParaRPr lang="en-US"/>
        </a:p>
      </dgm:t>
    </dgm:pt>
    <dgm:pt modelId="{4BA3E207-42DB-45B5-9B2B-947AE2D303E6}" type="pres">
      <dgm:prSet presAssocID="{CF2F7D6E-B13E-46AA-82F3-54D021559302}" presName="childText" presStyleLbl="revTx" presStyleIdx="0" presStyleCnt="1">
        <dgm:presLayoutVars>
          <dgm:bulletEnabled val="1"/>
        </dgm:presLayoutVars>
      </dgm:prSet>
      <dgm:spPr/>
      <dgm:t>
        <a:bodyPr/>
        <a:lstStyle/>
        <a:p>
          <a:endParaRPr lang="en-US"/>
        </a:p>
      </dgm:t>
    </dgm:pt>
  </dgm:ptLst>
  <dgm:cxnLst>
    <dgm:cxn modelId="{5E836216-D94E-4445-BEAB-C68082D0D99E}" type="presOf" srcId="{CF2F7D6E-B13E-46AA-82F3-54D021559302}" destId="{4FD7CBD4-087E-4478-8502-5B56222634C6}" srcOrd="0" destOrd="0" presId="urn:microsoft.com/office/officeart/2005/8/layout/vList2"/>
    <dgm:cxn modelId="{AF42E60C-04CB-4927-9690-45A35313E6A4}" type="presOf" srcId="{6291D874-D78B-4A0B-BC6A-FA21621EED90}" destId="{4BA3E207-42DB-45B5-9B2B-947AE2D303E6}" srcOrd="0" destOrd="0" presId="urn:microsoft.com/office/officeart/2005/8/layout/vList2"/>
    <dgm:cxn modelId="{F01F682F-E915-4F83-9A83-9355A737A6EC}" srcId="{1F1925BB-65E1-4401-9346-C0DD888952B4}" destId="{CF2F7D6E-B13E-46AA-82F3-54D021559302}" srcOrd="0" destOrd="0" parTransId="{1551FDCF-ADE1-4519-BCD9-1962D0F69CC8}" sibTransId="{9DC98ADC-763D-47E3-8F62-F17D8EB57B50}"/>
    <dgm:cxn modelId="{6B2EBDE0-B9EA-410F-8D33-CB42A99BB8E1}" srcId="{CF2F7D6E-B13E-46AA-82F3-54D021559302}" destId="{15C98316-614E-47CE-A200-A76D3C51D191}" srcOrd="1" destOrd="0" parTransId="{9B3FCB4D-21D1-4F38-A3BE-58BDB6C009E0}" sibTransId="{F0A56553-503D-441F-ABF3-7C444E217727}"/>
    <dgm:cxn modelId="{D5221E88-2C1C-4223-8FFE-DCFC0832B18D}" srcId="{CF2F7D6E-B13E-46AA-82F3-54D021559302}" destId="{6291D874-D78B-4A0B-BC6A-FA21621EED90}" srcOrd="0" destOrd="0" parTransId="{B9E59FCE-056C-429A-BD58-E28CCEE6F644}" sibTransId="{E795FF6B-FAB7-498A-ADA0-496FA843156E}"/>
    <dgm:cxn modelId="{3DF08BA1-31E7-45E2-B477-84DFDAD2C482}" type="presOf" srcId="{1F1925BB-65E1-4401-9346-C0DD888952B4}" destId="{C25FB5F6-1D1C-4975-8706-C63D0A5BAE39}" srcOrd="0" destOrd="0" presId="urn:microsoft.com/office/officeart/2005/8/layout/vList2"/>
    <dgm:cxn modelId="{C913213D-25C5-4984-9A6D-B4CD5D44F595}" type="presOf" srcId="{15C98316-614E-47CE-A200-A76D3C51D191}" destId="{4BA3E207-42DB-45B5-9B2B-947AE2D303E6}" srcOrd="0" destOrd="1" presId="urn:microsoft.com/office/officeart/2005/8/layout/vList2"/>
    <dgm:cxn modelId="{9FFE545D-AE8D-4484-8798-07F94DD87D0E}" type="presParOf" srcId="{C25FB5F6-1D1C-4975-8706-C63D0A5BAE39}" destId="{4FD7CBD4-087E-4478-8502-5B56222634C6}" srcOrd="0" destOrd="0" presId="urn:microsoft.com/office/officeart/2005/8/layout/vList2"/>
    <dgm:cxn modelId="{29C91CF6-60EE-4A29-B1A6-80D17619B5E5}" type="presParOf" srcId="{C25FB5F6-1D1C-4975-8706-C63D0A5BAE39}" destId="{4BA3E207-42DB-45B5-9B2B-947AE2D303E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B3E3A1-95D1-418B-B5B8-B2B6491633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802707-1B1F-448D-8BA1-2DC5BCEC7C6B}">
      <dgm:prSet/>
      <dgm:spPr/>
      <dgm:t>
        <a:bodyPr/>
        <a:lstStyle/>
        <a:p>
          <a:pPr rtl="0"/>
          <a:r>
            <a:rPr lang="en-US" dirty="0" smtClean="0"/>
            <a:t>Purpose of the interviews was to gain an in-depth understanding of the policies, data collection methods, data analyses, and definitions used by states in preparing birth cohort data</a:t>
          </a:r>
          <a:endParaRPr lang="en-US" dirty="0"/>
        </a:p>
      </dgm:t>
    </dgm:pt>
    <dgm:pt modelId="{1FBB4EB4-4613-47A0-BFB8-EEC1BFD0A6CD}" type="parTrans" cxnId="{A51020A7-B7FA-422F-B587-857D63229300}">
      <dgm:prSet/>
      <dgm:spPr/>
      <dgm:t>
        <a:bodyPr/>
        <a:lstStyle/>
        <a:p>
          <a:endParaRPr lang="en-US"/>
        </a:p>
      </dgm:t>
    </dgm:pt>
    <dgm:pt modelId="{A224C4F9-AA2D-4638-A011-F331371970A6}" type="sibTrans" cxnId="{A51020A7-B7FA-422F-B587-857D63229300}">
      <dgm:prSet/>
      <dgm:spPr/>
      <dgm:t>
        <a:bodyPr/>
        <a:lstStyle/>
        <a:p>
          <a:endParaRPr lang="en-US"/>
        </a:p>
      </dgm:t>
    </dgm:pt>
    <dgm:pt modelId="{1B949174-B20E-4A49-AAC1-91F7AC22EA45}">
      <dgm:prSet/>
      <dgm:spPr/>
      <dgm:t>
        <a:bodyPr/>
        <a:lstStyle/>
        <a:p>
          <a:pPr rtl="0"/>
          <a:r>
            <a:rPr lang="en-US" dirty="0" smtClean="0"/>
            <a:t>Examined interview responses by birth cohort data to determine factors potentially related to differences across states</a:t>
          </a:r>
          <a:endParaRPr lang="en-US" dirty="0"/>
        </a:p>
      </dgm:t>
    </dgm:pt>
    <dgm:pt modelId="{34661DE1-DAE1-4768-8E4E-E2C987105F16}" type="parTrans" cxnId="{CFFE23A3-9AB5-4569-98B2-CE0935312663}">
      <dgm:prSet/>
      <dgm:spPr/>
      <dgm:t>
        <a:bodyPr/>
        <a:lstStyle/>
        <a:p>
          <a:endParaRPr lang="en-US"/>
        </a:p>
      </dgm:t>
    </dgm:pt>
    <dgm:pt modelId="{7A903CE5-18AB-4FD5-AD56-9913BB65B5C7}" type="sibTrans" cxnId="{CFFE23A3-9AB5-4569-98B2-CE0935312663}">
      <dgm:prSet/>
      <dgm:spPr/>
      <dgm:t>
        <a:bodyPr/>
        <a:lstStyle/>
        <a:p>
          <a:endParaRPr lang="en-US"/>
        </a:p>
      </dgm:t>
    </dgm:pt>
    <dgm:pt modelId="{F354AA82-15EA-4247-9ACC-DBB65DC8326F}" type="pres">
      <dgm:prSet presAssocID="{E4B3E3A1-95D1-418B-B5B8-B2B649163371}" presName="linear" presStyleCnt="0">
        <dgm:presLayoutVars>
          <dgm:animLvl val="lvl"/>
          <dgm:resizeHandles val="exact"/>
        </dgm:presLayoutVars>
      </dgm:prSet>
      <dgm:spPr/>
      <dgm:t>
        <a:bodyPr/>
        <a:lstStyle/>
        <a:p>
          <a:endParaRPr lang="en-US"/>
        </a:p>
      </dgm:t>
    </dgm:pt>
    <dgm:pt modelId="{2109F2D3-CF98-47F4-84EC-B90DD7A95434}" type="pres">
      <dgm:prSet presAssocID="{AC802707-1B1F-448D-8BA1-2DC5BCEC7C6B}" presName="parentText" presStyleLbl="node1" presStyleIdx="0" presStyleCnt="2">
        <dgm:presLayoutVars>
          <dgm:chMax val="0"/>
          <dgm:bulletEnabled val="1"/>
        </dgm:presLayoutVars>
      </dgm:prSet>
      <dgm:spPr/>
      <dgm:t>
        <a:bodyPr/>
        <a:lstStyle/>
        <a:p>
          <a:endParaRPr lang="en-US"/>
        </a:p>
      </dgm:t>
    </dgm:pt>
    <dgm:pt modelId="{7B4C3F76-E867-4AA2-BE99-79439342FEBD}" type="pres">
      <dgm:prSet presAssocID="{A224C4F9-AA2D-4638-A011-F331371970A6}" presName="spacer" presStyleCnt="0"/>
      <dgm:spPr/>
    </dgm:pt>
    <dgm:pt modelId="{4E16B367-56BA-4554-A8A6-29F5632585B1}" type="pres">
      <dgm:prSet presAssocID="{1B949174-B20E-4A49-AAC1-91F7AC22EA45}" presName="parentText" presStyleLbl="node1" presStyleIdx="1" presStyleCnt="2">
        <dgm:presLayoutVars>
          <dgm:chMax val="0"/>
          <dgm:bulletEnabled val="1"/>
        </dgm:presLayoutVars>
      </dgm:prSet>
      <dgm:spPr/>
      <dgm:t>
        <a:bodyPr/>
        <a:lstStyle/>
        <a:p>
          <a:endParaRPr lang="en-US"/>
        </a:p>
      </dgm:t>
    </dgm:pt>
  </dgm:ptLst>
  <dgm:cxnLst>
    <dgm:cxn modelId="{7A9AEA7E-1B79-499D-8894-47306D63CA15}" type="presOf" srcId="{AC802707-1B1F-448D-8BA1-2DC5BCEC7C6B}" destId="{2109F2D3-CF98-47F4-84EC-B90DD7A95434}" srcOrd="0" destOrd="0" presId="urn:microsoft.com/office/officeart/2005/8/layout/vList2"/>
    <dgm:cxn modelId="{A51020A7-B7FA-422F-B587-857D63229300}" srcId="{E4B3E3A1-95D1-418B-B5B8-B2B649163371}" destId="{AC802707-1B1F-448D-8BA1-2DC5BCEC7C6B}" srcOrd="0" destOrd="0" parTransId="{1FBB4EB4-4613-47A0-BFB8-EEC1BFD0A6CD}" sibTransId="{A224C4F9-AA2D-4638-A011-F331371970A6}"/>
    <dgm:cxn modelId="{CFFE23A3-9AB5-4569-98B2-CE0935312663}" srcId="{E4B3E3A1-95D1-418B-B5B8-B2B649163371}" destId="{1B949174-B20E-4A49-AAC1-91F7AC22EA45}" srcOrd="1" destOrd="0" parTransId="{34661DE1-DAE1-4768-8E4E-E2C987105F16}" sibTransId="{7A903CE5-18AB-4FD5-AD56-9913BB65B5C7}"/>
    <dgm:cxn modelId="{5844C93E-E423-497C-891E-CE664C84E474}" type="presOf" srcId="{1B949174-B20E-4A49-AAC1-91F7AC22EA45}" destId="{4E16B367-56BA-4554-A8A6-29F5632585B1}" srcOrd="0" destOrd="0" presId="urn:microsoft.com/office/officeart/2005/8/layout/vList2"/>
    <dgm:cxn modelId="{9B601539-B097-437A-84F4-FF841A58EBD8}" type="presOf" srcId="{E4B3E3A1-95D1-418B-B5B8-B2B649163371}" destId="{F354AA82-15EA-4247-9ACC-DBB65DC8326F}" srcOrd="0" destOrd="0" presId="urn:microsoft.com/office/officeart/2005/8/layout/vList2"/>
    <dgm:cxn modelId="{0DED128A-A534-470B-9B7E-2282E1458ADF}" type="presParOf" srcId="{F354AA82-15EA-4247-9ACC-DBB65DC8326F}" destId="{2109F2D3-CF98-47F4-84EC-B90DD7A95434}" srcOrd="0" destOrd="0" presId="urn:microsoft.com/office/officeart/2005/8/layout/vList2"/>
    <dgm:cxn modelId="{1BDA13B6-3A36-4201-99D0-A31E5E23CE43}" type="presParOf" srcId="{F354AA82-15EA-4247-9ACC-DBB65DC8326F}" destId="{7B4C3F76-E867-4AA2-BE99-79439342FEBD}" srcOrd="1" destOrd="0" presId="urn:microsoft.com/office/officeart/2005/8/layout/vList2"/>
    <dgm:cxn modelId="{3BC5E480-581B-48AD-9241-1411ADF1B6FE}" type="presParOf" srcId="{F354AA82-15EA-4247-9ACC-DBB65DC8326F}" destId="{4E16B367-56BA-4554-A8A6-29F5632585B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B246B9-0165-435A-83BA-4253AA0A62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E3EA53-DC4D-457B-B597-BFB556CEF461}">
      <dgm:prSet/>
      <dgm:spPr/>
      <dgm:t>
        <a:bodyPr/>
        <a:lstStyle/>
        <a:p>
          <a:pPr rtl="0"/>
          <a:r>
            <a:rPr lang="en-US" dirty="0" smtClean="0"/>
            <a:t>New York State and Utah Part C Programs with input from ITCA </a:t>
          </a:r>
          <a:endParaRPr lang="en-US" dirty="0"/>
        </a:p>
      </dgm:t>
    </dgm:pt>
    <dgm:pt modelId="{D45FE6E1-878C-4102-8F36-D56562B40BA1}" type="parTrans" cxnId="{FD7C9A3B-90D1-4298-AADC-6FDD5A0C18EF}">
      <dgm:prSet/>
      <dgm:spPr/>
      <dgm:t>
        <a:bodyPr/>
        <a:lstStyle/>
        <a:p>
          <a:endParaRPr lang="en-US"/>
        </a:p>
      </dgm:t>
    </dgm:pt>
    <dgm:pt modelId="{413F89A1-7617-4684-A228-593463EA4388}" type="sibTrans" cxnId="{FD7C9A3B-90D1-4298-AADC-6FDD5A0C18EF}">
      <dgm:prSet/>
      <dgm:spPr/>
      <dgm:t>
        <a:bodyPr/>
        <a:lstStyle/>
        <a:p>
          <a:endParaRPr lang="en-US"/>
        </a:p>
      </dgm:t>
    </dgm:pt>
    <dgm:pt modelId="{A58A9A8E-02A4-439C-BB24-BF32FBEC9EBC}">
      <dgm:prSet/>
      <dgm:spPr/>
      <dgm:t>
        <a:bodyPr/>
        <a:lstStyle/>
        <a:p>
          <a:pPr rtl="0"/>
          <a:r>
            <a:rPr lang="en-US" dirty="0" smtClean="0"/>
            <a:t>Developed a structured interview </a:t>
          </a:r>
          <a:endParaRPr lang="en-US" dirty="0"/>
        </a:p>
      </dgm:t>
    </dgm:pt>
    <dgm:pt modelId="{1BC29495-7D70-4A71-A49D-1F8B87D6AC84}" type="parTrans" cxnId="{F0B80681-FFDB-465E-BFEB-F717F807A9F3}">
      <dgm:prSet/>
      <dgm:spPr/>
      <dgm:t>
        <a:bodyPr/>
        <a:lstStyle/>
        <a:p>
          <a:endParaRPr lang="en-US"/>
        </a:p>
      </dgm:t>
    </dgm:pt>
    <dgm:pt modelId="{C04A6DEF-4F87-4EBD-AC30-E0FB95250C8A}" type="sibTrans" cxnId="{F0B80681-FFDB-465E-BFEB-F717F807A9F3}">
      <dgm:prSet/>
      <dgm:spPr/>
      <dgm:t>
        <a:bodyPr/>
        <a:lstStyle/>
        <a:p>
          <a:endParaRPr lang="en-US"/>
        </a:p>
      </dgm:t>
    </dgm:pt>
    <dgm:pt modelId="{131763B3-2800-424F-83DD-979AF0651755}">
      <dgm:prSet/>
      <dgm:spPr/>
      <dgm:t>
        <a:bodyPr/>
        <a:lstStyle/>
        <a:p>
          <a:pPr rtl="0"/>
          <a:r>
            <a:rPr lang="en-US" dirty="0" smtClean="0"/>
            <a:t>To better understand the data elements that were being submitted for the birth cohort count</a:t>
          </a:r>
          <a:endParaRPr lang="en-US" dirty="0"/>
        </a:p>
      </dgm:t>
    </dgm:pt>
    <dgm:pt modelId="{6F0045C6-816B-441B-8392-61477C03BE85}" type="parTrans" cxnId="{F232C196-ED4B-4CE7-81B9-31B65841FB6F}">
      <dgm:prSet/>
      <dgm:spPr/>
      <dgm:t>
        <a:bodyPr/>
        <a:lstStyle/>
        <a:p>
          <a:endParaRPr lang="en-US"/>
        </a:p>
      </dgm:t>
    </dgm:pt>
    <dgm:pt modelId="{9530BB65-39A6-4ABC-9D4D-FB06D5499B91}" type="sibTrans" cxnId="{F232C196-ED4B-4CE7-81B9-31B65841FB6F}">
      <dgm:prSet/>
      <dgm:spPr/>
      <dgm:t>
        <a:bodyPr/>
        <a:lstStyle/>
        <a:p>
          <a:endParaRPr lang="en-US"/>
        </a:p>
      </dgm:t>
    </dgm:pt>
    <dgm:pt modelId="{3B8A2A69-BA93-4FD9-9A9A-F612FAB337C5}">
      <dgm:prSet/>
      <dgm:spPr/>
      <dgm:t>
        <a:bodyPr/>
        <a:lstStyle/>
        <a:p>
          <a:pPr rtl="0"/>
          <a:r>
            <a:rPr lang="en-US" dirty="0" smtClean="0"/>
            <a:t>9 policy-related questions</a:t>
          </a:r>
          <a:endParaRPr lang="en-US" dirty="0"/>
        </a:p>
      </dgm:t>
    </dgm:pt>
    <dgm:pt modelId="{7DFD83EE-24C8-4C30-B4D4-CC5201C253E8}" type="parTrans" cxnId="{9CB7F882-5BE2-443E-B5E4-38DC98AB8937}">
      <dgm:prSet/>
      <dgm:spPr/>
      <dgm:t>
        <a:bodyPr/>
        <a:lstStyle/>
        <a:p>
          <a:endParaRPr lang="en-US"/>
        </a:p>
      </dgm:t>
    </dgm:pt>
    <dgm:pt modelId="{4DCE08B2-D3BE-466B-B08C-E41681C0CDAC}" type="sibTrans" cxnId="{9CB7F882-5BE2-443E-B5E4-38DC98AB8937}">
      <dgm:prSet/>
      <dgm:spPr/>
      <dgm:t>
        <a:bodyPr/>
        <a:lstStyle/>
        <a:p>
          <a:endParaRPr lang="en-US"/>
        </a:p>
      </dgm:t>
    </dgm:pt>
    <dgm:pt modelId="{15621794-9D06-4900-88ED-CD0181B641AA}">
      <dgm:prSet/>
      <dgm:spPr/>
      <dgm:t>
        <a:bodyPr/>
        <a:lstStyle/>
        <a:p>
          <a:pPr rtl="0"/>
          <a:r>
            <a:rPr lang="en-US" dirty="0" smtClean="0"/>
            <a:t>9 data analysis-related questions</a:t>
          </a:r>
          <a:endParaRPr lang="en-US" dirty="0"/>
        </a:p>
      </dgm:t>
    </dgm:pt>
    <dgm:pt modelId="{FD4AE629-9CC5-4AC1-AD31-A2017A892E1B}" type="parTrans" cxnId="{74E4798D-A4DD-4E95-A1C0-14C745D6E644}">
      <dgm:prSet/>
      <dgm:spPr/>
      <dgm:t>
        <a:bodyPr/>
        <a:lstStyle/>
        <a:p>
          <a:endParaRPr lang="en-US"/>
        </a:p>
      </dgm:t>
    </dgm:pt>
    <dgm:pt modelId="{9F71565D-FDBA-4DEB-9849-0BA1B915D31D}" type="sibTrans" cxnId="{74E4798D-A4DD-4E95-A1C0-14C745D6E644}">
      <dgm:prSet/>
      <dgm:spPr/>
      <dgm:t>
        <a:bodyPr/>
        <a:lstStyle/>
        <a:p>
          <a:endParaRPr lang="en-US"/>
        </a:p>
      </dgm:t>
    </dgm:pt>
    <dgm:pt modelId="{A957BA1A-996E-4450-AC56-E7F97F1C22C1}" type="pres">
      <dgm:prSet presAssocID="{7BB246B9-0165-435A-83BA-4253AA0A6269}" presName="linear" presStyleCnt="0">
        <dgm:presLayoutVars>
          <dgm:animLvl val="lvl"/>
          <dgm:resizeHandles val="exact"/>
        </dgm:presLayoutVars>
      </dgm:prSet>
      <dgm:spPr/>
      <dgm:t>
        <a:bodyPr/>
        <a:lstStyle/>
        <a:p>
          <a:endParaRPr lang="en-US"/>
        </a:p>
      </dgm:t>
    </dgm:pt>
    <dgm:pt modelId="{83FEB02D-04D5-4DEB-A649-209AAD513BF5}" type="pres">
      <dgm:prSet presAssocID="{32E3EA53-DC4D-457B-B597-BFB556CEF461}" presName="parentText" presStyleLbl="node1" presStyleIdx="0" presStyleCnt="3">
        <dgm:presLayoutVars>
          <dgm:chMax val="0"/>
          <dgm:bulletEnabled val="1"/>
        </dgm:presLayoutVars>
      </dgm:prSet>
      <dgm:spPr/>
      <dgm:t>
        <a:bodyPr/>
        <a:lstStyle/>
        <a:p>
          <a:endParaRPr lang="en-US"/>
        </a:p>
      </dgm:t>
    </dgm:pt>
    <dgm:pt modelId="{DE192B04-6B4B-4039-B06E-BFEE4200FE30}" type="pres">
      <dgm:prSet presAssocID="{413F89A1-7617-4684-A228-593463EA4388}" presName="spacer" presStyleCnt="0"/>
      <dgm:spPr/>
    </dgm:pt>
    <dgm:pt modelId="{EBED68A2-26D6-4E01-AA94-E00EFD3C6B84}" type="pres">
      <dgm:prSet presAssocID="{A58A9A8E-02A4-439C-BB24-BF32FBEC9EBC}" presName="parentText" presStyleLbl="node1" presStyleIdx="1" presStyleCnt="3">
        <dgm:presLayoutVars>
          <dgm:chMax val="0"/>
          <dgm:bulletEnabled val="1"/>
        </dgm:presLayoutVars>
      </dgm:prSet>
      <dgm:spPr/>
      <dgm:t>
        <a:bodyPr/>
        <a:lstStyle/>
        <a:p>
          <a:endParaRPr lang="en-US"/>
        </a:p>
      </dgm:t>
    </dgm:pt>
    <dgm:pt modelId="{14EF5672-5929-4DA1-A730-E0A1D0988D62}" type="pres">
      <dgm:prSet presAssocID="{C04A6DEF-4F87-4EBD-AC30-E0FB95250C8A}" presName="spacer" presStyleCnt="0"/>
      <dgm:spPr/>
    </dgm:pt>
    <dgm:pt modelId="{056416F7-3EE2-4E10-923F-3512CAA24F42}" type="pres">
      <dgm:prSet presAssocID="{131763B3-2800-424F-83DD-979AF0651755}" presName="parentText" presStyleLbl="node1" presStyleIdx="2" presStyleCnt="3">
        <dgm:presLayoutVars>
          <dgm:chMax val="0"/>
          <dgm:bulletEnabled val="1"/>
        </dgm:presLayoutVars>
      </dgm:prSet>
      <dgm:spPr/>
      <dgm:t>
        <a:bodyPr/>
        <a:lstStyle/>
        <a:p>
          <a:endParaRPr lang="en-US"/>
        </a:p>
      </dgm:t>
    </dgm:pt>
    <dgm:pt modelId="{DCD09A01-0996-47AA-BB2E-4B680E60C143}" type="pres">
      <dgm:prSet presAssocID="{131763B3-2800-424F-83DD-979AF0651755}" presName="childText" presStyleLbl="revTx" presStyleIdx="0" presStyleCnt="1">
        <dgm:presLayoutVars>
          <dgm:bulletEnabled val="1"/>
        </dgm:presLayoutVars>
      </dgm:prSet>
      <dgm:spPr/>
      <dgm:t>
        <a:bodyPr/>
        <a:lstStyle/>
        <a:p>
          <a:endParaRPr lang="en-US"/>
        </a:p>
      </dgm:t>
    </dgm:pt>
  </dgm:ptLst>
  <dgm:cxnLst>
    <dgm:cxn modelId="{F232C196-ED4B-4CE7-81B9-31B65841FB6F}" srcId="{7BB246B9-0165-435A-83BA-4253AA0A6269}" destId="{131763B3-2800-424F-83DD-979AF0651755}" srcOrd="2" destOrd="0" parTransId="{6F0045C6-816B-441B-8392-61477C03BE85}" sibTransId="{9530BB65-39A6-4ABC-9D4D-FB06D5499B91}"/>
    <dgm:cxn modelId="{F0B80681-FFDB-465E-BFEB-F717F807A9F3}" srcId="{7BB246B9-0165-435A-83BA-4253AA0A6269}" destId="{A58A9A8E-02A4-439C-BB24-BF32FBEC9EBC}" srcOrd="1" destOrd="0" parTransId="{1BC29495-7D70-4A71-A49D-1F8B87D6AC84}" sibTransId="{C04A6DEF-4F87-4EBD-AC30-E0FB95250C8A}"/>
    <dgm:cxn modelId="{917FF0C3-BC21-4989-85CA-2D13C932F4DE}" type="presOf" srcId="{131763B3-2800-424F-83DD-979AF0651755}" destId="{056416F7-3EE2-4E10-923F-3512CAA24F42}" srcOrd="0" destOrd="0" presId="urn:microsoft.com/office/officeart/2005/8/layout/vList2"/>
    <dgm:cxn modelId="{34D33F09-DD05-4619-803E-5FFA448439DF}" type="presOf" srcId="{15621794-9D06-4900-88ED-CD0181B641AA}" destId="{DCD09A01-0996-47AA-BB2E-4B680E60C143}" srcOrd="0" destOrd="1" presId="urn:microsoft.com/office/officeart/2005/8/layout/vList2"/>
    <dgm:cxn modelId="{74E4798D-A4DD-4E95-A1C0-14C745D6E644}" srcId="{131763B3-2800-424F-83DD-979AF0651755}" destId="{15621794-9D06-4900-88ED-CD0181B641AA}" srcOrd="1" destOrd="0" parTransId="{FD4AE629-9CC5-4AC1-AD31-A2017A892E1B}" sibTransId="{9F71565D-FDBA-4DEB-9849-0BA1B915D31D}"/>
    <dgm:cxn modelId="{9CB7F882-5BE2-443E-B5E4-38DC98AB8937}" srcId="{131763B3-2800-424F-83DD-979AF0651755}" destId="{3B8A2A69-BA93-4FD9-9A9A-F612FAB337C5}" srcOrd="0" destOrd="0" parTransId="{7DFD83EE-24C8-4C30-B4D4-CC5201C253E8}" sibTransId="{4DCE08B2-D3BE-466B-B08C-E41681C0CDAC}"/>
    <dgm:cxn modelId="{A4CF3287-D560-4C57-95E7-FCF0BC2EF451}" type="presOf" srcId="{A58A9A8E-02A4-439C-BB24-BF32FBEC9EBC}" destId="{EBED68A2-26D6-4E01-AA94-E00EFD3C6B84}" srcOrd="0" destOrd="0" presId="urn:microsoft.com/office/officeart/2005/8/layout/vList2"/>
    <dgm:cxn modelId="{6C725EEA-A22B-4203-9CFE-E0E420F9B552}" type="presOf" srcId="{3B8A2A69-BA93-4FD9-9A9A-F612FAB337C5}" destId="{DCD09A01-0996-47AA-BB2E-4B680E60C143}" srcOrd="0" destOrd="0" presId="urn:microsoft.com/office/officeart/2005/8/layout/vList2"/>
    <dgm:cxn modelId="{089CD038-0C93-4832-95B1-B092716692F9}" type="presOf" srcId="{7BB246B9-0165-435A-83BA-4253AA0A6269}" destId="{A957BA1A-996E-4450-AC56-E7F97F1C22C1}" srcOrd="0" destOrd="0" presId="urn:microsoft.com/office/officeart/2005/8/layout/vList2"/>
    <dgm:cxn modelId="{FD7C9A3B-90D1-4298-AADC-6FDD5A0C18EF}" srcId="{7BB246B9-0165-435A-83BA-4253AA0A6269}" destId="{32E3EA53-DC4D-457B-B597-BFB556CEF461}" srcOrd="0" destOrd="0" parTransId="{D45FE6E1-878C-4102-8F36-D56562B40BA1}" sibTransId="{413F89A1-7617-4684-A228-593463EA4388}"/>
    <dgm:cxn modelId="{9FB93019-781A-422C-A250-DEDF8D23A34B}" type="presOf" srcId="{32E3EA53-DC4D-457B-B597-BFB556CEF461}" destId="{83FEB02D-04D5-4DEB-A649-209AAD513BF5}" srcOrd="0" destOrd="0" presId="urn:microsoft.com/office/officeart/2005/8/layout/vList2"/>
    <dgm:cxn modelId="{72F1ECD0-05E7-439E-932A-1B71816DA366}" type="presParOf" srcId="{A957BA1A-996E-4450-AC56-E7F97F1C22C1}" destId="{83FEB02D-04D5-4DEB-A649-209AAD513BF5}" srcOrd="0" destOrd="0" presId="urn:microsoft.com/office/officeart/2005/8/layout/vList2"/>
    <dgm:cxn modelId="{603E077D-8C6D-474E-8B09-579FAF5E8CB2}" type="presParOf" srcId="{A957BA1A-996E-4450-AC56-E7F97F1C22C1}" destId="{DE192B04-6B4B-4039-B06E-BFEE4200FE30}" srcOrd="1" destOrd="0" presId="urn:microsoft.com/office/officeart/2005/8/layout/vList2"/>
    <dgm:cxn modelId="{4622EC38-6CF5-4100-A538-D2B1D3D77665}" type="presParOf" srcId="{A957BA1A-996E-4450-AC56-E7F97F1C22C1}" destId="{EBED68A2-26D6-4E01-AA94-E00EFD3C6B84}" srcOrd="2" destOrd="0" presId="urn:microsoft.com/office/officeart/2005/8/layout/vList2"/>
    <dgm:cxn modelId="{8FE2BAF9-55E0-4BDB-8340-F3CCFAE76638}" type="presParOf" srcId="{A957BA1A-996E-4450-AC56-E7F97F1C22C1}" destId="{14EF5672-5929-4DA1-A730-E0A1D0988D62}" srcOrd="3" destOrd="0" presId="urn:microsoft.com/office/officeart/2005/8/layout/vList2"/>
    <dgm:cxn modelId="{548139C1-C368-445E-A3FA-4F73CF39CD85}" type="presParOf" srcId="{A957BA1A-996E-4450-AC56-E7F97F1C22C1}" destId="{056416F7-3EE2-4E10-923F-3512CAA24F42}" srcOrd="4" destOrd="0" presId="urn:microsoft.com/office/officeart/2005/8/layout/vList2"/>
    <dgm:cxn modelId="{BC928DF4-7193-4D3E-8CAC-760981D93091}" type="presParOf" srcId="{A957BA1A-996E-4450-AC56-E7F97F1C22C1}" destId="{DCD09A01-0996-47AA-BB2E-4B680E60C14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C49B78-3CB7-40D4-B17F-1B24243D3A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4D8CD7-EBA8-4ACB-995A-2A4C235551C5}">
      <dgm:prSet/>
      <dgm:spPr/>
      <dgm:t>
        <a:bodyPr/>
        <a:lstStyle/>
        <a:p>
          <a:pPr rtl="0"/>
          <a:r>
            <a:rPr lang="en-US" dirty="0" smtClean="0"/>
            <a:t>Program administration</a:t>
          </a:r>
          <a:endParaRPr lang="en-US" dirty="0"/>
        </a:p>
      </dgm:t>
    </dgm:pt>
    <dgm:pt modelId="{9432C378-C9B1-4232-AEBA-19137A094FF6}" type="parTrans" cxnId="{136E8732-996C-42A2-8277-1E2E1F6ACB67}">
      <dgm:prSet/>
      <dgm:spPr/>
      <dgm:t>
        <a:bodyPr/>
        <a:lstStyle/>
        <a:p>
          <a:endParaRPr lang="en-US"/>
        </a:p>
      </dgm:t>
    </dgm:pt>
    <dgm:pt modelId="{8F9046B8-097E-4046-AB88-14391F0DA1DC}" type="sibTrans" cxnId="{136E8732-996C-42A2-8277-1E2E1F6ACB67}">
      <dgm:prSet/>
      <dgm:spPr/>
      <dgm:t>
        <a:bodyPr/>
        <a:lstStyle/>
        <a:p>
          <a:endParaRPr lang="en-US"/>
        </a:p>
      </dgm:t>
    </dgm:pt>
    <dgm:pt modelId="{623E1D90-5F50-44EA-90BF-A65D7CFCEAD8}">
      <dgm:prSet/>
      <dgm:spPr/>
      <dgm:t>
        <a:bodyPr/>
        <a:lstStyle/>
        <a:p>
          <a:pPr rtl="0"/>
          <a:r>
            <a:rPr lang="en-US" dirty="0" smtClean="0"/>
            <a:t>Lead agency</a:t>
          </a:r>
          <a:endParaRPr lang="en-US" dirty="0"/>
        </a:p>
      </dgm:t>
    </dgm:pt>
    <dgm:pt modelId="{67946AAD-ED88-449E-B0FD-F1F25638ACC3}" type="parTrans" cxnId="{2CFBCEAC-0791-4E1C-9D27-B421D7630BB0}">
      <dgm:prSet/>
      <dgm:spPr/>
      <dgm:t>
        <a:bodyPr/>
        <a:lstStyle/>
        <a:p>
          <a:endParaRPr lang="en-US"/>
        </a:p>
      </dgm:t>
    </dgm:pt>
    <dgm:pt modelId="{CDC1422A-4031-4F64-9A1A-99A8E244962A}" type="sibTrans" cxnId="{2CFBCEAC-0791-4E1C-9D27-B421D7630BB0}">
      <dgm:prSet/>
      <dgm:spPr/>
      <dgm:t>
        <a:bodyPr/>
        <a:lstStyle/>
        <a:p>
          <a:endParaRPr lang="en-US"/>
        </a:p>
      </dgm:t>
    </dgm:pt>
    <dgm:pt modelId="{80B67B54-0C1B-41DF-8603-4B8A85884A52}">
      <dgm:prSet/>
      <dgm:spPr/>
      <dgm:t>
        <a:bodyPr/>
        <a:lstStyle/>
        <a:p>
          <a:pPr rtl="0"/>
          <a:r>
            <a:rPr lang="en-US" dirty="0" smtClean="0"/>
            <a:t>Number of staff</a:t>
          </a:r>
          <a:endParaRPr lang="en-US" dirty="0"/>
        </a:p>
      </dgm:t>
    </dgm:pt>
    <dgm:pt modelId="{E0D6F968-D523-4940-888B-CC32474B693C}" type="parTrans" cxnId="{10E14B32-7D46-4339-B04A-602A1E43A7E4}">
      <dgm:prSet/>
      <dgm:spPr/>
      <dgm:t>
        <a:bodyPr/>
        <a:lstStyle/>
        <a:p>
          <a:endParaRPr lang="en-US"/>
        </a:p>
      </dgm:t>
    </dgm:pt>
    <dgm:pt modelId="{C224A68C-D1EA-4A02-A88F-8CD00AEDF863}" type="sibTrans" cxnId="{10E14B32-7D46-4339-B04A-602A1E43A7E4}">
      <dgm:prSet/>
      <dgm:spPr/>
      <dgm:t>
        <a:bodyPr/>
        <a:lstStyle/>
        <a:p>
          <a:endParaRPr lang="en-US"/>
        </a:p>
      </dgm:t>
    </dgm:pt>
    <dgm:pt modelId="{0216EE15-830D-4FEE-98A4-D80CE844AA70}">
      <dgm:prSet/>
      <dgm:spPr/>
      <dgm:t>
        <a:bodyPr/>
        <a:lstStyle/>
        <a:p>
          <a:pPr rtl="0"/>
          <a:r>
            <a:rPr lang="en-US" dirty="0" smtClean="0"/>
            <a:t>How state defines local program</a:t>
          </a:r>
          <a:endParaRPr lang="en-US" dirty="0"/>
        </a:p>
      </dgm:t>
    </dgm:pt>
    <dgm:pt modelId="{B554C2A0-64CF-4CCF-BCCC-491BA552497B}" type="parTrans" cxnId="{12A1617E-2E64-48A6-B89C-B215AA07B435}">
      <dgm:prSet/>
      <dgm:spPr/>
      <dgm:t>
        <a:bodyPr/>
        <a:lstStyle/>
        <a:p>
          <a:endParaRPr lang="en-US"/>
        </a:p>
      </dgm:t>
    </dgm:pt>
    <dgm:pt modelId="{C9319834-A35F-4C4A-8F16-A934BC8C3ABD}" type="sibTrans" cxnId="{12A1617E-2E64-48A6-B89C-B215AA07B435}">
      <dgm:prSet/>
      <dgm:spPr/>
      <dgm:t>
        <a:bodyPr/>
        <a:lstStyle/>
        <a:p>
          <a:endParaRPr lang="en-US"/>
        </a:p>
      </dgm:t>
    </dgm:pt>
    <dgm:pt modelId="{D70A41F4-D415-48A0-A0FE-81AE32B11C27}">
      <dgm:prSet/>
      <dgm:spPr/>
      <dgm:t>
        <a:bodyPr/>
        <a:lstStyle/>
        <a:p>
          <a:pPr rtl="0"/>
          <a:r>
            <a:rPr lang="en-US" dirty="0" smtClean="0"/>
            <a:t>Process for referring and entering families into the system</a:t>
          </a:r>
          <a:endParaRPr lang="en-US" dirty="0"/>
        </a:p>
      </dgm:t>
    </dgm:pt>
    <dgm:pt modelId="{4DEA0056-9F60-4EEB-9D46-20EA7F1E6BB9}" type="parTrans" cxnId="{F84034BA-5DA6-4907-9EB4-6B34C5CC1E11}">
      <dgm:prSet/>
      <dgm:spPr/>
      <dgm:t>
        <a:bodyPr/>
        <a:lstStyle/>
        <a:p>
          <a:endParaRPr lang="en-US"/>
        </a:p>
      </dgm:t>
    </dgm:pt>
    <dgm:pt modelId="{66575515-4EF5-489C-AAF1-47F4CD504658}" type="sibTrans" cxnId="{F84034BA-5DA6-4907-9EB4-6B34C5CC1E11}">
      <dgm:prSet/>
      <dgm:spPr/>
      <dgm:t>
        <a:bodyPr/>
        <a:lstStyle/>
        <a:p>
          <a:endParaRPr lang="en-US"/>
        </a:p>
      </dgm:t>
    </dgm:pt>
    <dgm:pt modelId="{9960B83C-54CA-4219-9F7C-9DC60C4BC9C8}">
      <dgm:prSet/>
      <dgm:spPr/>
      <dgm:t>
        <a:bodyPr/>
        <a:lstStyle/>
        <a:p>
          <a:pPr rtl="0"/>
          <a:r>
            <a:rPr lang="en-US" dirty="0" smtClean="0"/>
            <a:t>Eligibility</a:t>
          </a:r>
          <a:endParaRPr lang="en-US" dirty="0"/>
        </a:p>
      </dgm:t>
    </dgm:pt>
    <dgm:pt modelId="{F5DDC439-37B3-4B67-9D0F-068EE883D591}" type="parTrans" cxnId="{E5C22FEA-5210-4D54-B570-D3C1451804BC}">
      <dgm:prSet/>
      <dgm:spPr/>
      <dgm:t>
        <a:bodyPr/>
        <a:lstStyle/>
        <a:p>
          <a:endParaRPr lang="en-US"/>
        </a:p>
      </dgm:t>
    </dgm:pt>
    <dgm:pt modelId="{16D81EE6-CDC8-495A-853B-0FCDFC883493}" type="sibTrans" cxnId="{E5C22FEA-5210-4D54-B570-D3C1451804BC}">
      <dgm:prSet/>
      <dgm:spPr/>
      <dgm:t>
        <a:bodyPr/>
        <a:lstStyle/>
        <a:p>
          <a:endParaRPr lang="en-US"/>
        </a:p>
      </dgm:t>
    </dgm:pt>
    <dgm:pt modelId="{F8C9C964-6287-43BB-A580-9580BC111442}">
      <dgm:prSet/>
      <dgm:spPr/>
      <dgm:t>
        <a:bodyPr/>
        <a:lstStyle/>
        <a:p>
          <a:pPr rtl="0"/>
          <a:r>
            <a:rPr lang="en-US" dirty="0" smtClean="0"/>
            <a:t>Definition of eligibility for Part C and enrolled in EI</a:t>
          </a:r>
          <a:endParaRPr lang="en-US" dirty="0"/>
        </a:p>
      </dgm:t>
    </dgm:pt>
    <dgm:pt modelId="{AA6EE6AF-287B-429B-BE9A-999C6D9998E6}" type="parTrans" cxnId="{AF17C03B-2452-4A13-99F7-336B9DB4677C}">
      <dgm:prSet/>
      <dgm:spPr/>
      <dgm:t>
        <a:bodyPr/>
        <a:lstStyle/>
        <a:p>
          <a:endParaRPr lang="en-US"/>
        </a:p>
      </dgm:t>
    </dgm:pt>
    <dgm:pt modelId="{D2C846DE-69A1-4F86-BC23-F6196F7705A1}" type="sibTrans" cxnId="{AF17C03B-2452-4A13-99F7-336B9DB4677C}">
      <dgm:prSet/>
      <dgm:spPr/>
      <dgm:t>
        <a:bodyPr/>
        <a:lstStyle/>
        <a:p>
          <a:endParaRPr lang="en-US"/>
        </a:p>
      </dgm:t>
    </dgm:pt>
    <dgm:pt modelId="{7631DEF0-D65E-4773-8E42-83BED16BC2DE}">
      <dgm:prSet/>
      <dgm:spPr/>
      <dgm:t>
        <a:bodyPr/>
        <a:lstStyle/>
        <a:p>
          <a:pPr rtl="0"/>
          <a:r>
            <a:rPr lang="en-US" dirty="0" smtClean="0"/>
            <a:t>How state captures eligibility status in database</a:t>
          </a:r>
          <a:endParaRPr lang="en-US" dirty="0"/>
        </a:p>
      </dgm:t>
    </dgm:pt>
    <dgm:pt modelId="{73DC1441-0DF5-4A2C-AB11-437AF7FDCDA5}" type="parTrans" cxnId="{4D2D82D1-139F-4D95-960A-CD4414D43EF7}">
      <dgm:prSet/>
      <dgm:spPr/>
      <dgm:t>
        <a:bodyPr/>
        <a:lstStyle/>
        <a:p>
          <a:endParaRPr lang="en-US"/>
        </a:p>
      </dgm:t>
    </dgm:pt>
    <dgm:pt modelId="{C02A3208-843D-45D9-99D9-B997B6AC3755}" type="sibTrans" cxnId="{4D2D82D1-139F-4D95-960A-CD4414D43EF7}">
      <dgm:prSet/>
      <dgm:spPr/>
      <dgm:t>
        <a:bodyPr/>
        <a:lstStyle/>
        <a:p>
          <a:endParaRPr lang="en-US"/>
        </a:p>
      </dgm:t>
    </dgm:pt>
    <dgm:pt modelId="{7C1DCDBF-71CA-4DF7-9876-0B316271D058}">
      <dgm:prSet/>
      <dgm:spPr/>
      <dgm:t>
        <a:bodyPr/>
        <a:lstStyle/>
        <a:p>
          <a:pPr rtl="0"/>
          <a:r>
            <a:rPr lang="en-US" dirty="0" smtClean="0"/>
            <a:t>Does state serve at-risk children or children over age 3</a:t>
          </a:r>
          <a:endParaRPr lang="en-US" dirty="0"/>
        </a:p>
      </dgm:t>
    </dgm:pt>
    <dgm:pt modelId="{0A61F7E5-B126-42E9-9FD3-E8302159BE3E}" type="parTrans" cxnId="{F12BAEEE-1778-4FCB-A041-FA6D8B3E15D5}">
      <dgm:prSet/>
      <dgm:spPr/>
      <dgm:t>
        <a:bodyPr/>
        <a:lstStyle/>
        <a:p>
          <a:endParaRPr lang="en-US"/>
        </a:p>
      </dgm:t>
    </dgm:pt>
    <dgm:pt modelId="{AD30B09E-8D2C-4200-AC3A-815639D27EC8}" type="sibTrans" cxnId="{F12BAEEE-1778-4FCB-A041-FA6D8B3E15D5}">
      <dgm:prSet/>
      <dgm:spPr/>
      <dgm:t>
        <a:bodyPr/>
        <a:lstStyle/>
        <a:p>
          <a:endParaRPr lang="en-US"/>
        </a:p>
      </dgm:t>
    </dgm:pt>
    <dgm:pt modelId="{D4A9AB52-A0BC-4FDC-89D7-0C9D7FF4DC3A}">
      <dgm:prSet/>
      <dgm:spPr/>
      <dgm:t>
        <a:bodyPr/>
        <a:lstStyle/>
        <a:p>
          <a:pPr rtl="0"/>
          <a:r>
            <a:rPr lang="en-US" dirty="0" smtClean="0"/>
            <a:t>Data analysis and reporting </a:t>
          </a:r>
          <a:endParaRPr lang="en-US" dirty="0"/>
        </a:p>
      </dgm:t>
    </dgm:pt>
    <dgm:pt modelId="{8C4C5D1E-91BE-4D7E-95E4-3F27B4CFD91A}" type="parTrans" cxnId="{ADF99C10-05B4-433F-98C4-C94ED3167AAB}">
      <dgm:prSet/>
      <dgm:spPr/>
      <dgm:t>
        <a:bodyPr/>
        <a:lstStyle/>
        <a:p>
          <a:endParaRPr lang="en-US"/>
        </a:p>
      </dgm:t>
    </dgm:pt>
    <dgm:pt modelId="{3495BC1C-3B46-4A30-8F1E-A8AF5B771CEA}" type="sibTrans" cxnId="{ADF99C10-05B4-433F-98C4-C94ED3167AAB}">
      <dgm:prSet/>
      <dgm:spPr/>
      <dgm:t>
        <a:bodyPr/>
        <a:lstStyle/>
        <a:p>
          <a:endParaRPr lang="en-US"/>
        </a:p>
      </dgm:t>
    </dgm:pt>
    <dgm:pt modelId="{970A8B12-01D6-4546-923A-B8B80F9EB5D8}">
      <dgm:prSet/>
      <dgm:spPr/>
      <dgm:t>
        <a:bodyPr/>
        <a:lstStyle/>
        <a:p>
          <a:pPr rtl="0"/>
          <a:r>
            <a:rPr lang="en-US" dirty="0" smtClean="0"/>
            <a:t>Unduplication of birth cohort data</a:t>
          </a:r>
          <a:endParaRPr lang="en-US" dirty="0"/>
        </a:p>
      </dgm:t>
    </dgm:pt>
    <dgm:pt modelId="{D363C86C-1A40-4A08-8FEB-E5CD57F50385}" type="parTrans" cxnId="{BC2F7401-96D7-42BD-B8E0-A575B53996FB}">
      <dgm:prSet/>
      <dgm:spPr/>
      <dgm:t>
        <a:bodyPr/>
        <a:lstStyle/>
        <a:p>
          <a:endParaRPr lang="en-US"/>
        </a:p>
      </dgm:t>
    </dgm:pt>
    <dgm:pt modelId="{CFBE532B-1EC7-44B9-9C7C-3345732B68F7}" type="sibTrans" cxnId="{BC2F7401-96D7-42BD-B8E0-A575B53996FB}">
      <dgm:prSet/>
      <dgm:spPr/>
      <dgm:t>
        <a:bodyPr/>
        <a:lstStyle/>
        <a:p>
          <a:endParaRPr lang="en-US"/>
        </a:p>
      </dgm:t>
    </dgm:pt>
    <dgm:pt modelId="{5D30FEFD-0627-4261-96A1-4A0EA49D0087}">
      <dgm:prSet/>
      <dgm:spPr/>
      <dgm:t>
        <a:bodyPr/>
        <a:lstStyle/>
        <a:p>
          <a:pPr rtl="0"/>
          <a:r>
            <a:rPr lang="en-US" dirty="0" smtClean="0"/>
            <a:t>States’ ability to provide counts of children who are eligible for C, have an IFSP, and receive at least one EI service</a:t>
          </a:r>
          <a:endParaRPr lang="en-US" dirty="0"/>
        </a:p>
      </dgm:t>
    </dgm:pt>
    <dgm:pt modelId="{4EC657ED-A054-42FB-B9E6-FF52EEA481F2}" type="parTrans" cxnId="{33B7AF67-4272-4540-ABF6-7F4489ECCF4F}">
      <dgm:prSet/>
      <dgm:spPr/>
      <dgm:t>
        <a:bodyPr/>
        <a:lstStyle/>
        <a:p>
          <a:endParaRPr lang="en-US"/>
        </a:p>
      </dgm:t>
    </dgm:pt>
    <dgm:pt modelId="{06F05AD5-D39F-4357-9353-4D8CF82BBB0C}" type="sibTrans" cxnId="{33B7AF67-4272-4540-ABF6-7F4489ECCF4F}">
      <dgm:prSet/>
      <dgm:spPr/>
      <dgm:t>
        <a:bodyPr/>
        <a:lstStyle/>
        <a:p>
          <a:endParaRPr lang="en-US"/>
        </a:p>
      </dgm:t>
    </dgm:pt>
    <dgm:pt modelId="{542EC417-F9CC-40EF-B474-F437C46E9FF3}">
      <dgm:prSet/>
      <dgm:spPr/>
      <dgm:t>
        <a:bodyPr/>
        <a:lstStyle/>
        <a:p>
          <a:pPr rtl="0"/>
          <a:r>
            <a:rPr lang="en-US" dirty="0" smtClean="0"/>
            <a:t>Exiting Part C</a:t>
          </a:r>
          <a:endParaRPr lang="en-US" dirty="0"/>
        </a:p>
      </dgm:t>
    </dgm:pt>
    <dgm:pt modelId="{1A9FCD69-8B72-44A1-9917-3E630447A85F}" type="parTrans" cxnId="{5B2DB982-4DE0-4C12-BD96-7DE07DC65763}">
      <dgm:prSet/>
      <dgm:spPr/>
      <dgm:t>
        <a:bodyPr/>
        <a:lstStyle/>
        <a:p>
          <a:endParaRPr lang="en-US"/>
        </a:p>
      </dgm:t>
    </dgm:pt>
    <dgm:pt modelId="{B574995A-9D31-4073-AE0D-11DCB99F3FFC}" type="sibTrans" cxnId="{5B2DB982-4DE0-4C12-BD96-7DE07DC65763}">
      <dgm:prSet/>
      <dgm:spPr/>
      <dgm:t>
        <a:bodyPr/>
        <a:lstStyle/>
        <a:p>
          <a:endParaRPr lang="en-US"/>
        </a:p>
      </dgm:t>
    </dgm:pt>
    <dgm:pt modelId="{557C72B9-E8A3-4204-A8B3-A02B6E7799F3}">
      <dgm:prSet/>
      <dgm:spPr/>
      <dgm:t>
        <a:bodyPr/>
        <a:lstStyle/>
        <a:p>
          <a:pPr rtl="0"/>
          <a:r>
            <a:rPr lang="en-US" dirty="0" smtClean="0"/>
            <a:t>Cumulative count reporting period</a:t>
          </a:r>
          <a:endParaRPr lang="en-US" dirty="0"/>
        </a:p>
      </dgm:t>
    </dgm:pt>
    <dgm:pt modelId="{810A9F9A-22F7-4E40-A8E7-6F32AFB151F7}" type="parTrans" cxnId="{7067E76C-1919-462D-972C-E30E305B4389}">
      <dgm:prSet/>
      <dgm:spPr/>
      <dgm:t>
        <a:bodyPr/>
        <a:lstStyle/>
        <a:p>
          <a:endParaRPr lang="en-US"/>
        </a:p>
      </dgm:t>
    </dgm:pt>
    <dgm:pt modelId="{EFBD66FA-F4AE-4987-A99A-B2A31539466C}" type="sibTrans" cxnId="{7067E76C-1919-462D-972C-E30E305B4389}">
      <dgm:prSet/>
      <dgm:spPr/>
      <dgm:t>
        <a:bodyPr/>
        <a:lstStyle/>
        <a:p>
          <a:endParaRPr lang="en-US"/>
        </a:p>
      </dgm:t>
    </dgm:pt>
    <dgm:pt modelId="{80F36009-5329-4F33-A0D0-E28635470039}">
      <dgm:prSet/>
      <dgm:spPr/>
      <dgm:t>
        <a:bodyPr/>
        <a:lstStyle/>
        <a:p>
          <a:pPr rtl="0"/>
          <a:r>
            <a:rPr lang="en-US" dirty="0" smtClean="0"/>
            <a:t>Process for receiving confirmation from Part B of eligibility</a:t>
          </a:r>
          <a:endParaRPr lang="en-US" dirty="0"/>
        </a:p>
      </dgm:t>
    </dgm:pt>
    <dgm:pt modelId="{673A1EF9-B09B-488B-83B4-1C3E2DA17FD9}" type="parTrans" cxnId="{8255AC21-C6A8-4174-94BC-22C14B79C18F}">
      <dgm:prSet/>
      <dgm:spPr/>
      <dgm:t>
        <a:bodyPr/>
        <a:lstStyle/>
        <a:p>
          <a:endParaRPr lang="en-US"/>
        </a:p>
      </dgm:t>
    </dgm:pt>
    <dgm:pt modelId="{D5A472C9-11D9-494A-B5CA-6EC4699398DE}" type="sibTrans" cxnId="{8255AC21-C6A8-4174-94BC-22C14B79C18F}">
      <dgm:prSet/>
      <dgm:spPr/>
      <dgm:t>
        <a:bodyPr/>
        <a:lstStyle/>
        <a:p>
          <a:endParaRPr lang="en-US"/>
        </a:p>
      </dgm:t>
    </dgm:pt>
    <dgm:pt modelId="{42E3B03F-B949-4554-A136-67298745857E}">
      <dgm:prSet/>
      <dgm:spPr/>
      <dgm:t>
        <a:bodyPr/>
        <a:lstStyle/>
        <a:p>
          <a:pPr rtl="0"/>
          <a:r>
            <a:rPr lang="en-US" dirty="0" smtClean="0"/>
            <a:t>Reporting confirmed Part B eligibility</a:t>
          </a:r>
          <a:endParaRPr lang="en-US" dirty="0"/>
        </a:p>
      </dgm:t>
    </dgm:pt>
    <dgm:pt modelId="{C41E4341-9C81-4140-88DA-1461FB4F60A0}" type="parTrans" cxnId="{B3A06D9A-97EC-485D-92BD-011A44D6784D}">
      <dgm:prSet/>
      <dgm:spPr/>
      <dgm:t>
        <a:bodyPr/>
        <a:lstStyle/>
        <a:p>
          <a:endParaRPr lang="en-US"/>
        </a:p>
      </dgm:t>
    </dgm:pt>
    <dgm:pt modelId="{5DE1C426-F1A2-4B16-927A-4B51DE5053DC}" type="sibTrans" cxnId="{B3A06D9A-97EC-485D-92BD-011A44D6784D}">
      <dgm:prSet/>
      <dgm:spPr/>
      <dgm:t>
        <a:bodyPr/>
        <a:lstStyle/>
        <a:p>
          <a:endParaRPr lang="en-US"/>
        </a:p>
      </dgm:t>
    </dgm:pt>
    <dgm:pt modelId="{7CF837F1-C514-40A9-8F83-C980565B900D}" type="pres">
      <dgm:prSet presAssocID="{FBC49B78-3CB7-40D4-B17F-1B24243D3A49}" presName="linear" presStyleCnt="0">
        <dgm:presLayoutVars>
          <dgm:animLvl val="lvl"/>
          <dgm:resizeHandles val="exact"/>
        </dgm:presLayoutVars>
      </dgm:prSet>
      <dgm:spPr/>
      <dgm:t>
        <a:bodyPr/>
        <a:lstStyle/>
        <a:p>
          <a:endParaRPr lang="en-US"/>
        </a:p>
      </dgm:t>
    </dgm:pt>
    <dgm:pt modelId="{2E58695A-C3C4-4C97-868A-78E061EBE3C1}" type="pres">
      <dgm:prSet presAssocID="{654D8CD7-EBA8-4ACB-995A-2A4C235551C5}" presName="parentText" presStyleLbl="node1" presStyleIdx="0" presStyleCnt="4">
        <dgm:presLayoutVars>
          <dgm:chMax val="0"/>
          <dgm:bulletEnabled val="1"/>
        </dgm:presLayoutVars>
      </dgm:prSet>
      <dgm:spPr/>
      <dgm:t>
        <a:bodyPr/>
        <a:lstStyle/>
        <a:p>
          <a:endParaRPr lang="en-US"/>
        </a:p>
      </dgm:t>
    </dgm:pt>
    <dgm:pt modelId="{FB716780-AA34-4EE0-A893-C4B361BB5B2E}" type="pres">
      <dgm:prSet presAssocID="{654D8CD7-EBA8-4ACB-995A-2A4C235551C5}" presName="childText" presStyleLbl="revTx" presStyleIdx="0" presStyleCnt="4">
        <dgm:presLayoutVars>
          <dgm:bulletEnabled val="1"/>
        </dgm:presLayoutVars>
      </dgm:prSet>
      <dgm:spPr/>
      <dgm:t>
        <a:bodyPr/>
        <a:lstStyle/>
        <a:p>
          <a:endParaRPr lang="en-US"/>
        </a:p>
      </dgm:t>
    </dgm:pt>
    <dgm:pt modelId="{D323B3A1-6257-436E-91F0-9C7DE52F6DA2}" type="pres">
      <dgm:prSet presAssocID="{9960B83C-54CA-4219-9F7C-9DC60C4BC9C8}" presName="parentText" presStyleLbl="node1" presStyleIdx="1" presStyleCnt="4">
        <dgm:presLayoutVars>
          <dgm:chMax val="0"/>
          <dgm:bulletEnabled val="1"/>
        </dgm:presLayoutVars>
      </dgm:prSet>
      <dgm:spPr/>
      <dgm:t>
        <a:bodyPr/>
        <a:lstStyle/>
        <a:p>
          <a:endParaRPr lang="en-US"/>
        </a:p>
      </dgm:t>
    </dgm:pt>
    <dgm:pt modelId="{8BD4D6E9-3959-43F0-AC10-660DB011E9D3}" type="pres">
      <dgm:prSet presAssocID="{9960B83C-54CA-4219-9F7C-9DC60C4BC9C8}" presName="childText" presStyleLbl="revTx" presStyleIdx="1" presStyleCnt="4">
        <dgm:presLayoutVars>
          <dgm:bulletEnabled val="1"/>
        </dgm:presLayoutVars>
      </dgm:prSet>
      <dgm:spPr/>
      <dgm:t>
        <a:bodyPr/>
        <a:lstStyle/>
        <a:p>
          <a:endParaRPr lang="en-US"/>
        </a:p>
      </dgm:t>
    </dgm:pt>
    <dgm:pt modelId="{C950B2FC-4D6E-4F0A-9583-23D93735298E}" type="pres">
      <dgm:prSet presAssocID="{D4A9AB52-A0BC-4FDC-89D7-0C9D7FF4DC3A}" presName="parentText" presStyleLbl="node1" presStyleIdx="2" presStyleCnt="4">
        <dgm:presLayoutVars>
          <dgm:chMax val="0"/>
          <dgm:bulletEnabled val="1"/>
        </dgm:presLayoutVars>
      </dgm:prSet>
      <dgm:spPr/>
      <dgm:t>
        <a:bodyPr/>
        <a:lstStyle/>
        <a:p>
          <a:endParaRPr lang="en-US"/>
        </a:p>
      </dgm:t>
    </dgm:pt>
    <dgm:pt modelId="{EBE6AA05-4436-43BC-B7C2-699816E7EE9C}" type="pres">
      <dgm:prSet presAssocID="{D4A9AB52-A0BC-4FDC-89D7-0C9D7FF4DC3A}" presName="childText" presStyleLbl="revTx" presStyleIdx="2" presStyleCnt="4">
        <dgm:presLayoutVars>
          <dgm:bulletEnabled val="1"/>
        </dgm:presLayoutVars>
      </dgm:prSet>
      <dgm:spPr/>
      <dgm:t>
        <a:bodyPr/>
        <a:lstStyle/>
        <a:p>
          <a:endParaRPr lang="en-US"/>
        </a:p>
      </dgm:t>
    </dgm:pt>
    <dgm:pt modelId="{A8C1FC43-7012-41B3-8C67-3E462D2CE5F5}" type="pres">
      <dgm:prSet presAssocID="{542EC417-F9CC-40EF-B474-F437C46E9FF3}" presName="parentText" presStyleLbl="node1" presStyleIdx="3" presStyleCnt="4">
        <dgm:presLayoutVars>
          <dgm:chMax val="0"/>
          <dgm:bulletEnabled val="1"/>
        </dgm:presLayoutVars>
      </dgm:prSet>
      <dgm:spPr/>
      <dgm:t>
        <a:bodyPr/>
        <a:lstStyle/>
        <a:p>
          <a:endParaRPr lang="en-US"/>
        </a:p>
      </dgm:t>
    </dgm:pt>
    <dgm:pt modelId="{508AE471-5B00-4A1D-BA61-47CCDA25DDF8}" type="pres">
      <dgm:prSet presAssocID="{542EC417-F9CC-40EF-B474-F437C46E9FF3}" presName="childText" presStyleLbl="revTx" presStyleIdx="3" presStyleCnt="4">
        <dgm:presLayoutVars>
          <dgm:bulletEnabled val="1"/>
        </dgm:presLayoutVars>
      </dgm:prSet>
      <dgm:spPr/>
      <dgm:t>
        <a:bodyPr/>
        <a:lstStyle/>
        <a:p>
          <a:endParaRPr lang="en-US"/>
        </a:p>
      </dgm:t>
    </dgm:pt>
  </dgm:ptLst>
  <dgm:cxnLst>
    <dgm:cxn modelId="{BC2F7401-96D7-42BD-B8E0-A575B53996FB}" srcId="{D4A9AB52-A0BC-4FDC-89D7-0C9D7FF4DC3A}" destId="{970A8B12-01D6-4546-923A-B8B80F9EB5D8}" srcOrd="1" destOrd="0" parTransId="{D363C86C-1A40-4A08-8FEB-E5CD57F50385}" sibTransId="{CFBE532B-1EC7-44B9-9C7C-3345732B68F7}"/>
    <dgm:cxn modelId="{AF17C03B-2452-4A13-99F7-336B9DB4677C}" srcId="{9960B83C-54CA-4219-9F7C-9DC60C4BC9C8}" destId="{F8C9C964-6287-43BB-A580-9580BC111442}" srcOrd="0" destOrd="0" parTransId="{AA6EE6AF-287B-429B-BE9A-999C6D9998E6}" sibTransId="{D2C846DE-69A1-4F86-BC23-F6196F7705A1}"/>
    <dgm:cxn modelId="{12A1617E-2E64-48A6-B89C-B215AA07B435}" srcId="{654D8CD7-EBA8-4ACB-995A-2A4C235551C5}" destId="{0216EE15-830D-4FEE-98A4-D80CE844AA70}" srcOrd="2" destOrd="0" parTransId="{B554C2A0-64CF-4CCF-BCCC-491BA552497B}" sibTransId="{C9319834-A35F-4C4A-8F16-A934BC8C3ABD}"/>
    <dgm:cxn modelId="{ADF99C10-05B4-433F-98C4-C94ED3167AAB}" srcId="{FBC49B78-3CB7-40D4-B17F-1B24243D3A49}" destId="{D4A9AB52-A0BC-4FDC-89D7-0C9D7FF4DC3A}" srcOrd="2" destOrd="0" parTransId="{8C4C5D1E-91BE-4D7E-95E4-3F27B4CFD91A}" sibTransId="{3495BC1C-3B46-4A30-8F1E-A8AF5B771CEA}"/>
    <dgm:cxn modelId="{B3A06D9A-97EC-485D-92BD-011A44D6784D}" srcId="{542EC417-F9CC-40EF-B474-F437C46E9FF3}" destId="{42E3B03F-B949-4554-A136-67298745857E}" srcOrd="1" destOrd="0" parTransId="{C41E4341-9C81-4140-88DA-1461FB4F60A0}" sibTransId="{5DE1C426-F1A2-4B16-927A-4B51DE5053DC}"/>
    <dgm:cxn modelId="{A75ED5BB-C2F3-440E-A70D-995FEB7266EA}" type="presOf" srcId="{542EC417-F9CC-40EF-B474-F437C46E9FF3}" destId="{A8C1FC43-7012-41B3-8C67-3E462D2CE5F5}" srcOrd="0" destOrd="0" presId="urn:microsoft.com/office/officeart/2005/8/layout/vList2"/>
    <dgm:cxn modelId="{878C9336-F087-4478-B320-FF1BE74A2EA4}" type="presOf" srcId="{0216EE15-830D-4FEE-98A4-D80CE844AA70}" destId="{FB716780-AA34-4EE0-A893-C4B361BB5B2E}" srcOrd="0" destOrd="2" presId="urn:microsoft.com/office/officeart/2005/8/layout/vList2"/>
    <dgm:cxn modelId="{24759809-915B-4567-BCFB-5BA99C633344}" type="presOf" srcId="{FBC49B78-3CB7-40D4-B17F-1B24243D3A49}" destId="{7CF837F1-C514-40A9-8F83-C980565B900D}" srcOrd="0" destOrd="0" presId="urn:microsoft.com/office/officeart/2005/8/layout/vList2"/>
    <dgm:cxn modelId="{C5E890B2-9EC5-459A-A8B9-440963D6D529}" type="presOf" srcId="{970A8B12-01D6-4546-923A-B8B80F9EB5D8}" destId="{EBE6AA05-4436-43BC-B7C2-699816E7EE9C}" srcOrd="0" destOrd="1" presId="urn:microsoft.com/office/officeart/2005/8/layout/vList2"/>
    <dgm:cxn modelId="{53A71332-91EA-44A2-8801-C2F471F2A671}" type="presOf" srcId="{623E1D90-5F50-44EA-90BF-A65D7CFCEAD8}" destId="{FB716780-AA34-4EE0-A893-C4B361BB5B2E}" srcOrd="0" destOrd="0" presId="urn:microsoft.com/office/officeart/2005/8/layout/vList2"/>
    <dgm:cxn modelId="{4E4B99D8-CFBD-45DD-A14C-A3388211D49D}" type="presOf" srcId="{80B67B54-0C1B-41DF-8603-4B8A85884A52}" destId="{FB716780-AA34-4EE0-A893-C4B361BB5B2E}" srcOrd="0" destOrd="1" presId="urn:microsoft.com/office/officeart/2005/8/layout/vList2"/>
    <dgm:cxn modelId="{8255AC21-C6A8-4174-94BC-22C14B79C18F}" srcId="{542EC417-F9CC-40EF-B474-F437C46E9FF3}" destId="{80F36009-5329-4F33-A0D0-E28635470039}" srcOrd="0" destOrd="0" parTransId="{673A1EF9-B09B-488B-83B4-1C3E2DA17FD9}" sibTransId="{D5A472C9-11D9-494A-B5CA-6EC4699398DE}"/>
    <dgm:cxn modelId="{003E42FA-0576-4954-9492-F85CB02C19EA}" type="presOf" srcId="{7631DEF0-D65E-4773-8E42-83BED16BC2DE}" destId="{8BD4D6E9-3959-43F0-AC10-660DB011E9D3}" srcOrd="0" destOrd="1" presId="urn:microsoft.com/office/officeart/2005/8/layout/vList2"/>
    <dgm:cxn modelId="{7067E76C-1919-462D-972C-E30E305B4389}" srcId="{D4A9AB52-A0BC-4FDC-89D7-0C9D7FF4DC3A}" destId="{557C72B9-E8A3-4204-A8B3-A02B6E7799F3}" srcOrd="0" destOrd="0" parTransId="{810A9F9A-22F7-4E40-A8E7-6F32AFB151F7}" sibTransId="{EFBD66FA-F4AE-4987-A99A-B2A31539466C}"/>
    <dgm:cxn modelId="{2CFBCEAC-0791-4E1C-9D27-B421D7630BB0}" srcId="{654D8CD7-EBA8-4ACB-995A-2A4C235551C5}" destId="{623E1D90-5F50-44EA-90BF-A65D7CFCEAD8}" srcOrd="0" destOrd="0" parTransId="{67946AAD-ED88-449E-B0FD-F1F25638ACC3}" sibTransId="{CDC1422A-4031-4F64-9A1A-99A8E244962A}"/>
    <dgm:cxn modelId="{2468E7E6-B12B-4CFE-8653-5392F9494E56}" type="presOf" srcId="{5D30FEFD-0627-4261-96A1-4A0EA49D0087}" destId="{EBE6AA05-4436-43BC-B7C2-699816E7EE9C}" srcOrd="0" destOrd="2" presId="urn:microsoft.com/office/officeart/2005/8/layout/vList2"/>
    <dgm:cxn modelId="{136E8732-996C-42A2-8277-1E2E1F6ACB67}" srcId="{FBC49B78-3CB7-40D4-B17F-1B24243D3A49}" destId="{654D8CD7-EBA8-4ACB-995A-2A4C235551C5}" srcOrd="0" destOrd="0" parTransId="{9432C378-C9B1-4232-AEBA-19137A094FF6}" sibTransId="{8F9046B8-097E-4046-AB88-14391F0DA1DC}"/>
    <dgm:cxn modelId="{F12BAEEE-1778-4FCB-A041-FA6D8B3E15D5}" srcId="{9960B83C-54CA-4219-9F7C-9DC60C4BC9C8}" destId="{7C1DCDBF-71CA-4DF7-9876-0B316271D058}" srcOrd="2" destOrd="0" parTransId="{0A61F7E5-B126-42E9-9FD3-E8302159BE3E}" sibTransId="{AD30B09E-8D2C-4200-AC3A-815639D27EC8}"/>
    <dgm:cxn modelId="{10E14B32-7D46-4339-B04A-602A1E43A7E4}" srcId="{654D8CD7-EBA8-4ACB-995A-2A4C235551C5}" destId="{80B67B54-0C1B-41DF-8603-4B8A85884A52}" srcOrd="1" destOrd="0" parTransId="{E0D6F968-D523-4940-888B-CC32474B693C}" sibTransId="{C224A68C-D1EA-4A02-A88F-8CD00AEDF863}"/>
    <dgm:cxn modelId="{5B2DB982-4DE0-4C12-BD96-7DE07DC65763}" srcId="{FBC49B78-3CB7-40D4-B17F-1B24243D3A49}" destId="{542EC417-F9CC-40EF-B474-F437C46E9FF3}" srcOrd="3" destOrd="0" parTransId="{1A9FCD69-8B72-44A1-9917-3E630447A85F}" sibTransId="{B574995A-9D31-4073-AE0D-11DCB99F3FFC}"/>
    <dgm:cxn modelId="{4D2D82D1-139F-4D95-960A-CD4414D43EF7}" srcId="{9960B83C-54CA-4219-9F7C-9DC60C4BC9C8}" destId="{7631DEF0-D65E-4773-8E42-83BED16BC2DE}" srcOrd="1" destOrd="0" parTransId="{73DC1441-0DF5-4A2C-AB11-437AF7FDCDA5}" sibTransId="{C02A3208-843D-45D9-99D9-B997B6AC3755}"/>
    <dgm:cxn modelId="{E5C22FEA-5210-4D54-B570-D3C1451804BC}" srcId="{FBC49B78-3CB7-40D4-B17F-1B24243D3A49}" destId="{9960B83C-54CA-4219-9F7C-9DC60C4BC9C8}" srcOrd="1" destOrd="0" parTransId="{F5DDC439-37B3-4B67-9D0F-068EE883D591}" sibTransId="{16D81EE6-CDC8-495A-853B-0FCDFC883493}"/>
    <dgm:cxn modelId="{F84034BA-5DA6-4907-9EB4-6B34C5CC1E11}" srcId="{654D8CD7-EBA8-4ACB-995A-2A4C235551C5}" destId="{D70A41F4-D415-48A0-A0FE-81AE32B11C27}" srcOrd="3" destOrd="0" parTransId="{4DEA0056-9F60-4EEB-9D46-20EA7F1E6BB9}" sibTransId="{66575515-4EF5-489C-AAF1-47F4CD504658}"/>
    <dgm:cxn modelId="{5C8837A2-BB60-4C6C-825C-AD5FE01E348B}" type="presOf" srcId="{D70A41F4-D415-48A0-A0FE-81AE32B11C27}" destId="{FB716780-AA34-4EE0-A893-C4B361BB5B2E}" srcOrd="0" destOrd="3" presId="urn:microsoft.com/office/officeart/2005/8/layout/vList2"/>
    <dgm:cxn modelId="{688BC2B4-90FA-47C2-840E-497A5CD19961}" type="presOf" srcId="{42E3B03F-B949-4554-A136-67298745857E}" destId="{508AE471-5B00-4A1D-BA61-47CCDA25DDF8}" srcOrd="0" destOrd="1" presId="urn:microsoft.com/office/officeart/2005/8/layout/vList2"/>
    <dgm:cxn modelId="{092D3F08-349F-4DDE-BD64-F4499EB4F2BD}" type="presOf" srcId="{557C72B9-E8A3-4204-A8B3-A02B6E7799F3}" destId="{EBE6AA05-4436-43BC-B7C2-699816E7EE9C}" srcOrd="0" destOrd="0" presId="urn:microsoft.com/office/officeart/2005/8/layout/vList2"/>
    <dgm:cxn modelId="{653F7F1A-0ABC-4AD6-A048-FC6205503091}" type="presOf" srcId="{654D8CD7-EBA8-4ACB-995A-2A4C235551C5}" destId="{2E58695A-C3C4-4C97-868A-78E061EBE3C1}" srcOrd="0" destOrd="0" presId="urn:microsoft.com/office/officeart/2005/8/layout/vList2"/>
    <dgm:cxn modelId="{33B7AF67-4272-4540-ABF6-7F4489ECCF4F}" srcId="{D4A9AB52-A0BC-4FDC-89D7-0C9D7FF4DC3A}" destId="{5D30FEFD-0627-4261-96A1-4A0EA49D0087}" srcOrd="2" destOrd="0" parTransId="{4EC657ED-A054-42FB-B9E6-FF52EEA481F2}" sibTransId="{06F05AD5-D39F-4357-9353-4D8CF82BBB0C}"/>
    <dgm:cxn modelId="{4AD5233F-64EA-4F21-B852-6FA4F978D058}" type="presOf" srcId="{80F36009-5329-4F33-A0D0-E28635470039}" destId="{508AE471-5B00-4A1D-BA61-47CCDA25DDF8}" srcOrd="0" destOrd="0" presId="urn:microsoft.com/office/officeart/2005/8/layout/vList2"/>
    <dgm:cxn modelId="{05AD4680-8C3F-4DC2-BC9B-C65D3846B6EE}" type="presOf" srcId="{7C1DCDBF-71CA-4DF7-9876-0B316271D058}" destId="{8BD4D6E9-3959-43F0-AC10-660DB011E9D3}" srcOrd="0" destOrd="2" presId="urn:microsoft.com/office/officeart/2005/8/layout/vList2"/>
    <dgm:cxn modelId="{BF391026-B500-4E5F-A61A-474CD8575DAB}" type="presOf" srcId="{F8C9C964-6287-43BB-A580-9580BC111442}" destId="{8BD4D6E9-3959-43F0-AC10-660DB011E9D3}" srcOrd="0" destOrd="0" presId="urn:microsoft.com/office/officeart/2005/8/layout/vList2"/>
    <dgm:cxn modelId="{0DEB7222-54C4-4AD3-AE5C-D81C9C9D1D0E}" type="presOf" srcId="{9960B83C-54CA-4219-9F7C-9DC60C4BC9C8}" destId="{D323B3A1-6257-436E-91F0-9C7DE52F6DA2}" srcOrd="0" destOrd="0" presId="urn:microsoft.com/office/officeart/2005/8/layout/vList2"/>
    <dgm:cxn modelId="{351FA977-D3E8-4EA4-A8AF-243AD3FE9A59}" type="presOf" srcId="{D4A9AB52-A0BC-4FDC-89D7-0C9D7FF4DC3A}" destId="{C950B2FC-4D6E-4F0A-9583-23D93735298E}" srcOrd="0" destOrd="0" presId="urn:microsoft.com/office/officeart/2005/8/layout/vList2"/>
    <dgm:cxn modelId="{D5BB0D5E-E5DF-4E1E-A009-55A17C59823C}" type="presParOf" srcId="{7CF837F1-C514-40A9-8F83-C980565B900D}" destId="{2E58695A-C3C4-4C97-868A-78E061EBE3C1}" srcOrd="0" destOrd="0" presId="urn:microsoft.com/office/officeart/2005/8/layout/vList2"/>
    <dgm:cxn modelId="{D806D72D-02D2-4980-9C1C-0C052AE7DA1D}" type="presParOf" srcId="{7CF837F1-C514-40A9-8F83-C980565B900D}" destId="{FB716780-AA34-4EE0-A893-C4B361BB5B2E}" srcOrd="1" destOrd="0" presId="urn:microsoft.com/office/officeart/2005/8/layout/vList2"/>
    <dgm:cxn modelId="{F611AF4F-518E-4BE9-A885-ED40DDFBC5CF}" type="presParOf" srcId="{7CF837F1-C514-40A9-8F83-C980565B900D}" destId="{D323B3A1-6257-436E-91F0-9C7DE52F6DA2}" srcOrd="2" destOrd="0" presId="urn:microsoft.com/office/officeart/2005/8/layout/vList2"/>
    <dgm:cxn modelId="{9DF5A188-6E8D-4EFE-8213-0AF6F479F2AE}" type="presParOf" srcId="{7CF837F1-C514-40A9-8F83-C980565B900D}" destId="{8BD4D6E9-3959-43F0-AC10-660DB011E9D3}" srcOrd="3" destOrd="0" presId="urn:microsoft.com/office/officeart/2005/8/layout/vList2"/>
    <dgm:cxn modelId="{B3643A90-5912-4BDA-9AEC-48F52AFC7D0D}" type="presParOf" srcId="{7CF837F1-C514-40A9-8F83-C980565B900D}" destId="{C950B2FC-4D6E-4F0A-9583-23D93735298E}" srcOrd="4" destOrd="0" presId="urn:microsoft.com/office/officeart/2005/8/layout/vList2"/>
    <dgm:cxn modelId="{158A9048-5B51-4620-A77E-C0AEBE75534C}" type="presParOf" srcId="{7CF837F1-C514-40A9-8F83-C980565B900D}" destId="{EBE6AA05-4436-43BC-B7C2-699816E7EE9C}" srcOrd="5" destOrd="0" presId="urn:microsoft.com/office/officeart/2005/8/layout/vList2"/>
    <dgm:cxn modelId="{4E33067C-4F34-4672-9310-37ECBA4EFBDE}" type="presParOf" srcId="{7CF837F1-C514-40A9-8F83-C980565B900D}" destId="{A8C1FC43-7012-41B3-8C67-3E462D2CE5F5}" srcOrd="6" destOrd="0" presId="urn:microsoft.com/office/officeart/2005/8/layout/vList2"/>
    <dgm:cxn modelId="{58D4AB9B-C327-4474-B884-6861D32EF17B}" type="presParOf" srcId="{7CF837F1-C514-40A9-8F83-C980565B900D}" destId="{508AE471-5B00-4A1D-BA61-47CCDA25DDF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0DD25D-F87A-414A-B776-7B2988B993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EBEE60D-9590-465A-8617-3AB4FD94FE0E}">
      <dgm:prSet custT="1"/>
      <dgm:spPr/>
      <dgm:t>
        <a:bodyPr/>
        <a:lstStyle/>
        <a:p>
          <a:pPr rtl="0"/>
          <a:r>
            <a:rPr lang="en-US" sz="3600" dirty="0" smtClean="0"/>
            <a:t>Conducted 0ne-hour interviews with Part C Data Managers/Coordinators</a:t>
          </a:r>
          <a:endParaRPr lang="en-US" sz="3600" dirty="0"/>
        </a:p>
      </dgm:t>
    </dgm:pt>
    <dgm:pt modelId="{F2F26ED1-28C5-40F7-878F-8DC2BEF78C76}" type="parTrans" cxnId="{F9E29E6A-E2A7-4F67-80C1-9927B0B8D695}">
      <dgm:prSet/>
      <dgm:spPr/>
      <dgm:t>
        <a:bodyPr/>
        <a:lstStyle/>
        <a:p>
          <a:endParaRPr lang="en-US"/>
        </a:p>
      </dgm:t>
    </dgm:pt>
    <dgm:pt modelId="{DD81A7C0-A21B-4571-A8D2-60E137404560}" type="sibTrans" cxnId="{F9E29E6A-E2A7-4F67-80C1-9927B0B8D695}">
      <dgm:prSet/>
      <dgm:spPr/>
      <dgm:t>
        <a:bodyPr/>
        <a:lstStyle/>
        <a:p>
          <a:endParaRPr lang="en-US"/>
        </a:p>
      </dgm:t>
    </dgm:pt>
    <dgm:pt modelId="{9C17E76B-0986-4F59-A940-B54098581F85}">
      <dgm:prSet/>
      <dgm:spPr/>
      <dgm:t>
        <a:bodyPr/>
        <a:lstStyle/>
        <a:p>
          <a:pPr rtl="0"/>
          <a:r>
            <a:rPr lang="en-US" dirty="0" smtClean="0"/>
            <a:t>11 interviews completed in summer/fall 2014 by NYS Part C interns</a:t>
          </a:r>
          <a:endParaRPr lang="en-US" dirty="0"/>
        </a:p>
      </dgm:t>
    </dgm:pt>
    <dgm:pt modelId="{783C227E-731A-4D1B-95AB-C432E1931BB2}" type="parTrans" cxnId="{1F5E5FB8-2D7B-4CAA-8CC9-9CE2DE87E810}">
      <dgm:prSet/>
      <dgm:spPr/>
      <dgm:t>
        <a:bodyPr/>
        <a:lstStyle/>
        <a:p>
          <a:endParaRPr lang="en-US"/>
        </a:p>
      </dgm:t>
    </dgm:pt>
    <dgm:pt modelId="{BF0614B8-A441-4DA0-A0ED-D788EBA657CA}" type="sibTrans" cxnId="{1F5E5FB8-2D7B-4CAA-8CC9-9CE2DE87E810}">
      <dgm:prSet/>
      <dgm:spPr/>
      <dgm:t>
        <a:bodyPr/>
        <a:lstStyle/>
        <a:p>
          <a:endParaRPr lang="en-US"/>
        </a:p>
      </dgm:t>
    </dgm:pt>
    <dgm:pt modelId="{52513C7B-3AD2-4C1F-BB68-5B9FBC4A75AB}">
      <dgm:prSet/>
      <dgm:spPr/>
      <dgm:t>
        <a:bodyPr/>
        <a:lstStyle/>
        <a:p>
          <a:pPr rtl="0"/>
          <a:r>
            <a:rPr lang="en-US" dirty="0" smtClean="0"/>
            <a:t>16 interviews completed in late 2015/early 2016 by IDC</a:t>
          </a:r>
          <a:endParaRPr lang="en-US" dirty="0"/>
        </a:p>
      </dgm:t>
    </dgm:pt>
    <dgm:pt modelId="{191307EC-AC72-4EB9-9D92-885BB24F2AED}" type="parTrans" cxnId="{87856B94-F029-4CE6-B866-60DF70809239}">
      <dgm:prSet/>
      <dgm:spPr/>
      <dgm:t>
        <a:bodyPr/>
        <a:lstStyle/>
        <a:p>
          <a:endParaRPr lang="en-US"/>
        </a:p>
      </dgm:t>
    </dgm:pt>
    <dgm:pt modelId="{BB73DC24-06A2-4BBD-86A4-4586484FFC40}" type="sibTrans" cxnId="{87856B94-F029-4CE6-B866-60DF70809239}">
      <dgm:prSet/>
      <dgm:spPr/>
      <dgm:t>
        <a:bodyPr/>
        <a:lstStyle/>
        <a:p>
          <a:endParaRPr lang="en-US"/>
        </a:p>
      </dgm:t>
    </dgm:pt>
    <dgm:pt modelId="{9C26B9AC-84EB-4FEC-8D18-94B33D6B4B86}" type="pres">
      <dgm:prSet presAssocID="{D90DD25D-F87A-414A-B776-7B2988B99325}" presName="linear" presStyleCnt="0">
        <dgm:presLayoutVars>
          <dgm:animLvl val="lvl"/>
          <dgm:resizeHandles val="exact"/>
        </dgm:presLayoutVars>
      </dgm:prSet>
      <dgm:spPr/>
      <dgm:t>
        <a:bodyPr/>
        <a:lstStyle/>
        <a:p>
          <a:endParaRPr lang="en-US"/>
        </a:p>
      </dgm:t>
    </dgm:pt>
    <dgm:pt modelId="{4816249F-38BC-4E7A-BB0F-7A997A59CE0F}" type="pres">
      <dgm:prSet presAssocID="{3EBEE60D-9590-465A-8617-3AB4FD94FE0E}" presName="parentText" presStyleLbl="node1" presStyleIdx="0" presStyleCnt="1">
        <dgm:presLayoutVars>
          <dgm:chMax val="0"/>
          <dgm:bulletEnabled val="1"/>
        </dgm:presLayoutVars>
      </dgm:prSet>
      <dgm:spPr/>
      <dgm:t>
        <a:bodyPr/>
        <a:lstStyle/>
        <a:p>
          <a:endParaRPr lang="en-US"/>
        </a:p>
      </dgm:t>
    </dgm:pt>
    <dgm:pt modelId="{C33C6EC8-4D7F-45C2-AED2-11C36A113559}" type="pres">
      <dgm:prSet presAssocID="{3EBEE60D-9590-465A-8617-3AB4FD94FE0E}" presName="childText" presStyleLbl="revTx" presStyleIdx="0" presStyleCnt="1">
        <dgm:presLayoutVars>
          <dgm:bulletEnabled val="1"/>
        </dgm:presLayoutVars>
      </dgm:prSet>
      <dgm:spPr/>
      <dgm:t>
        <a:bodyPr/>
        <a:lstStyle/>
        <a:p>
          <a:endParaRPr lang="en-US"/>
        </a:p>
      </dgm:t>
    </dgm:pt>
  </dgm:ptLst>
  <dgm:cxnLst>
    <dgm:cxn modelId="{E00C439C-CA39-4932-A7ED-41892D6392F2}" type="presOf" srcId="{52513C7B-3AD2-4C1F-BB68-5B9FBC4A75AB}" destId="{C33C6EC8-4D7F-45C2-AED2-11C36A113559}" srcOrd="0" destOrd="1" presId="urn:microsoft.com/office/officeart/2005/8/layout/vList2"/>
    <dgm:cxn modelId="{F9E29E6A-E2A7-4F67-80C1-9927B0B8D695}" srcId="{D90DD25D-F87A-414A-B776-7B2988B99325}" destId="{3EBEE60D-9590-465A-8617-3AB4FD94FE0E}" srcOrd="0" destOrd="0" parTransId="{F2F26ED1-28C5-40F7-878F-8DC2BEF78C76}" sibTransId="{DD81A7C0-A21B-4571-A8D2-60E137404560}"/>
    <dgm:cxn modelId="{19214E3F-287F-45B3-A2F5-2CF08FB0EBE5}" type="presOf" srcId="{3EBEE60D-9590-465A-8617-3AB4FD94FE0E}" destId="{4816249F-38BC-4E7A-BB0F-7A997A59CE0F}" srcOrd="0" destOrd="0" presId="urn:microsoft.com/office/officeart/2005/8/layout/vList2"/>
    <dgm:cxn modelId="{87856B94-F029-4CE6-B866-60DF70809239}" srcId="{3EBEE60D-9590-465A-8617-3AB4FD94FE0E}" destId="{52513C7B-3AD2-4C1F-BB68-5B9FBC4A75AB}" srcOrd="1" destOrd="0" parTransId="{191307EC-AC72-4EB9-9D92-885BB24F2AED}" sibTransId="{BB73DC24-06A2-4BBD-86A4-4586484FFC40}"/>
    <dgm:cxn modelId="{735E7FED-A688-4A95-874F-A3120BCF284E}" type="presOf" srcId="{9C17E76B-0986-4F59-A940-B54098581F85}" destId="{C33C6EC8-4D7F-45C2-AED2-11C36A113559}" srcOrd="0" destOrd="0" presId="urn:microsoft.com/office/officeart/2005/8/layout/vList2"/>
    <dgm:cxn modelId="{1F5E5FB8-2D7B-4CAA-8CC9-9CE2DE87E810}" srcId="{3EBEE60D-9590-465A-8617-3AB4FD94FE0E}" destId="{9C17E76B-0986-4F59-A940-B54098581F85}" srcOrd="0" destOrd="0" parTransId="{783C227E-731A-4D1B-95AB-C432E1931BB2}" sibTransId="{BF0614B8-A441-4DA0-A0ED-D788EBA657CA}"/>
    <dgm:cxn modelId="{7378D03A-A498-4D93-87B7-8C5768763594}" type="presOf" srcId="{D90DD25D-F87A-414A-B776-7B2988B99325}" destId="{9C26B9AC-84EB-4FEC-8D18-94B33D6B4B86}" srcOrd="0" destOrd="0" presId="urn:microsoft.com/office/officeart/2005/8/layout/vList2"/>
    <dgm:cxn modelId="{439AE3EA-098C-41B9-B40B-F4AB7007C07E}" type="presParOf" srcId="{9C26B9AC-84EB-4FEC-8D18-94B33D6B4B86}" destId="{4816249F-38BC-4E7A-BB0F-7A997A59CE0F}" srcOrd="0" destOrd="0" presId="urn:microsoft.com/office/officeart/2005/8/layout/vList2"/>
    <dgm:cxn modelId="{A25A904D-2FFD-4D12-8048-BAC0E3D23DE7}" type="presParOf" srcId="{9C26B9AC-84EB-4FEC-8D18-94B33D6B4B86}" destId="{C33C6EC8-4D7F-45C2-AED2-11C36A11355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356B95-8FF9-4DB9-AE80-F1CC5AE7D7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E802E8-0557-49A6-85BE-20041766F195}">
      <dgm:prSet/>
      <dgm:spPr/>
      <dgm:t>
        <a:bodyPr/>
        <a:lstStyle/>
        <a:p>
          <a:pPr rtl="0"/>
          <a:r>
            <a:rPr lang="en-US" dirty="0" smtClean="0"/>
            <a:t>24 states: “Eligible + IFSP”</a:t>
          </a:r>
          <a:endParaRPr lang="en-US" dirty="0"/>
        </a:p>
      </dgm:t>
    </dgm:pt>
    <dgm:pt modelId="{CBE2B2FD-44E1-496B-8166-94B49C1880FD}" type="parTrans" cxnId="{4B4BFC66-C650-40D4-84C6-12E996715390}">
      <dgm:prSet/>
      <dgm:spPr/>
      <dgm:t>
        <a:bodyPr/>
        <a:lstStyle/>
        <a:p>
          <a:endParaRPr lang="en-US"/>
        </a:p>
      </dgm:t>
    </dgm:pt>
    <dgm:pt modelId="{FA7723EC-CEF1-489C-9EBF-7F7C3ACBF9D0}" type="sibTrans" cxnId="{4B4BFC66-C650-40D4-84C6-12E996715390}">
      <dgm:prSet/>
      <dgm:spPr/>
      <dgm:t>
        <a:bodyPr/>
        <a:lstStyle/>
        <a:p>
          <a:endParaRPr lang="en-US"/>
        </a:p>
      </dgm:t>
    </dgm:pt>
    <dgm:pt modelId="{FDED4040-1E94-4EC9-B936-F5A0F61AA581}">
      <dgm:prSet/>
      <dgm:spPr/>
      <dgm:t>
        <a:bodyPr/>
        <a:lstStyle/>
        <a:p>
          <a:pPr rtl="0"/>
          <a:r>
            <a:rPr lang="en-US" dirty="0" smtClean="0"/>
            <a:t>2 states: “Eligible + IFSP” for 618, but “Eligible” for the birth cohort data</a:t>
          </a:r>
          <a:endParaRPr lang="en-US" dirty="0"/>
        </a:p>
      </dgm:t>
    </dgm:pt>
    <dgm:pt modelId="{0E21517A-9E7A-4D62-AA5D-E49736782DFC}" type="parTrans" cxnId="{DAC878CA-0FF7-4986-B453-2176E23B6A7C}">
      <dgm:prSet/>
      <dgm:spPr/>
      <dgm:t>
        <a:bodyPr/>
        <a:lstStyle/>
        <a:p>
          <a:endParaRPr lang="en-US"/>
        </a:p>
      </dgm:t>
    </dgm:pt>
    <dgm:pt modelId="{69D34BAC-59C7-4061-B989-FEBF2B40D280}" type="sibTrans" cxnId="{DAC878CA-0FF7-4986-B453-2176E23B6A7C}">
      <dgm:prSet/>
      <dgm:spPr/>
      <dgm:t>
        <a:bodyPr/>
        <a:lstStyle/>
        <a:p>
          <a:endParaRPr lang="en-US"/>
        </a:p>
      </dgm:t>
    </dgm:pt>
    <dgm:pt modelId="{009485EB-40D8-4DDF-9204-DC7379C9EC95}">
      <dgm:prSet/>
      <dgm:spPr/>
      <dgm:t>
        <a:bodyPr/>
        <a:lstStyle/>
        <a:p>
          <a:pPr rtl="0"/>
          <a:r>
            <a:rPr lang="en-US" dirty="0" smtClean="0"/>
            <a:t>1 state: “Eligible”</a:t>
          </a:r>
          <a:endParaRPr lang="en-US" dirty="0"/>
        </a:p>
      </dgm:t>
    </dgm:pt>
    <dgm:pt modelId="{13688F37-CF89-4D70-B80A-104BD52E79FC}" type="parTrans" cxnId="{C881B4B8-0B91-48AA-A491-F34860B952B9}">
      <dgm:prSet/>
      <dgm:spPr/>
      <dgm:t>
        <a:bodyPr/>
        <a:lstStyle/>
        <a:p>
          <a:endParaRPr lang="en-US"/>
        </a:p>
      </dgm:t>
    </dgm:pt>
    <dgm:pt modelId="{FC54FE3B-5780-4EB6-810A-88192187BEAE}" type="sibTrans" cxnId="{C881B4B8-0B91-48AA-A491-F34860B952B9}">
      <dgm:prSet/>
      <dgm:spPr/>
      <dgm:t>
        <a:bodyPr/>
        <a:lstStyle/>
        <a:p>
          <a:endParaRPr lang="en-US"/>
        </a:p>
      </dgm:t>
    </dgm:pt>
    <dgm:pt modelId="{E1AE20B5-3881-456C-8707-F23DED693C69}">
      <dgm:prSet/>
      <dgm:spPr/>
      <dgm:t>
        <a:bodyPr/>
        <a:lstStyle/>
        <a:p>
          <a:pPr rtl="0"/>
          <a:r>
            <a:rPr lang="en-US" dirty="0" smtClean="0"/>
            <a:t>1 state: “Eligible + IFSP + Receipt of a service”</a:t>
          </a:r>
          <a:endParaRPr lang="en-US" dirty="0"/>
        </a:p>
      </dgm:t>
    </dgm:pt>
    <dgm:pt modelId="{E31BB3FC-F835-4546-8CA2-0905592E2560}" type="parTrans" cxnId="{1D9BA98E-4FFF-430F-98DB-F7DB8E453BAD}">
      <dgm:prSet/>
      <dgm:spPr/>
      <dgm:t>
        <a:bodyPr/>
        <a:lstStyle/>
        <a:p>
          <a:endParaRPr lang="en-US"/>
        </a:p>
      </dgm:t>
    </dgm:pt>
    <dgm:pt modelId="{3E30DB93-5C2E-4A48-8973-A36CB1DC0A35}" type="sibTrans" cxnId="{1D9BA98E-4FFF-430F-98DB-F7DB8E453BAD}">
      <dgm:prSet/>
      <dgm:spPr/>
      <dgm:t>
        <a:bodyPr/>
        <a:lstStyle/>
        <a:p>
          <a:endParaRPr lang="en-US"/>
        </a:p>
      </dgm:t>
    </dgm:pt>
    <dgm:pt modelId="{542D8A84-A8B2-458B-8719-9F885FF0AA54}" type="pres">
      <dgm:prSet presAssocID="{1C356B95-8FF9-4DB9-AE80-F1CC5AE7D7F4}" presName="linear" presStyleCnt="0">
        <dgm:presLayoutVars>
          <dgm:animLvl val="lvl"/>
          <dgm:resizeHandles val="exact"/>
        </dgm:presLayoutVars>
      </dgm:prSet>
      <dgm:spPr/>
      <dgm:t>
        <a:bodyPr/>
        <a:lstStyle/>
        <a:p>
          <a:endParaRPr lang="en-US"/>
        </a:p>
      </dgm:t>
    </dgm:pt>
    <dgm:pt modelId="{C513DE7D-6EEC-481B-8E7B-5B027CB01796}" type="pres">
      <dgm:prSet presAssocID="{8FE802E8-0557-49A6-85BE-20041766F195}" presName="parentText" presStyleLbl="node1" presStyleIdx="0" presStyleCnt="4">
        <dgm:presLayoutVars>
          <dgm:chMax val="0"/>
          <dgm:bulletEnabled val="1"/>
        </dgm:presLayoutVars>
      </dgm:prSet>
      <dgm:spPr/>
      <dgm:t>
        <a:bodyPr/>
        <a:lstStyle/>
        <a:p>
          <a:endParaRPr lang="en-US"/>
        </a:p>
      </dgm:t>
    </dgm:pt>
    <dgm:pt modelId="{21C842F6-DF71-4E4E-81AB-5AA52DF27169}" type="pres">
      <dgm:prSet presAssocID="{FA7723EC-CEF1-489C-9EBF-7F7C3ACBF9D0}" presName="spacer" presStyleCnt="0"/>
      <dgm:spPr/>
    </dgm:pt>
    <dgm:pt modelId="{41179477-7B33-47E2-A376-891A4000BE2F}" type="pres">
      <dgm:prSet presAssocID="{FDED4040-1E94-4EC9-B936-F5A0F61AA581}" presName="parentText" presStyleLbl="node1" presStyleIdx="1" presStyleCnt="4">
        <dgm:presLayoutVars>
          <dgm:chMax val="0"/>
          <dgm:bulletEnabled val="1"/>
        </dgm:presLayoutVars>
      </dgm:prSet>
      <dgm:spPr/>
      <dgm:t>
        <a:bodyPr/>
        <a:lstStyle/>
        <a:p>
          <a:endParaRPr lang="en-US"/>
        </a:p>
      </dgm:t>
    </dgm:pt>
    <dgm:pt modelId="{DEEC9A52-870D-4A17-A2FC-AA183C37FC32}" type="pres">
      <dgm:prSet presAssocID="{69D34BAC-59C7-4061-B989-FEBF2B40D280}" presName="spacer" presStyleCnt="0"/>
      <dgm:spPr/>
    </dgm:pt>
    <dgm:pt modelId="{EAEAB2F4-E52B-4FEB-8084-75CB5A20ED95}" type="pres">
      <dgm:prSet presAssocID="{009485EB-40D8-4DDF-9204-DC7379C9EC95}" presName="parentText" presStyleLbl="node1" presStyleIdx="2" presStyleCnt="4">
        <dgm:presLayoutVars>
          <dgm:chMax val="0"/>
          <dgm:bulletEnabled val="1"/>
        </dgm:presLayoutVars>
      </dgm:prSet>
      <dgm:spPr/>
      <dgm:t>
        <a:bodyPr/>
        <a:lstStyle/>
        <a:p>
          <a:endParaRPr lang="en-US"/>
        </a:p>
      </dgm:t>
    </dgm:pt>
    <dgm:pt modelId="{A0758BE3-FB0A-4FE5-92A2-8ECF47C06E5E}" type="pres">
      <dgm:prSet presAssocID="{FC54FE3B-5780-4EB6-810A-88192187BEAE}" presName="spacer" presStyleCnt="0"/>
      <dgm:spPr/>
    </dgm:pt>
    <dgm:pt modelId="{82C5D634-2863-4067-8E83-245899537D99}" type="pres">
      <dgm:prSet presAssocID="{E1AE20B5-3881-456C-8707-F23DED693C69}" presName="parentText" presStyleLbl="node1" presStyleIdx="3" presStyleCnt="4">
        <dgm:presLayoutVars>
          <dgm:chMax val="0"/>
          <dgm:bulletEnabled val="1"/>
        </dgm:presLayoutVars>
      </dgm:prSet>
      <dgm:spPr/>
      <dgm:t>
        <a:bodyPr/>
        <a:lstStyle/>
        <a:p>
          <a:endParaRPr lang="en-US"/>
        </a:p>
      </dgm:t>
    </dgm:pt>
  </dgm:ptLst>
  <dgm:cxnLst>
    <dgm:cxn modelId="{F4C4408B-60C8-4771-85A1-1E31F702EEEF}" type="presOf" srcId="{8FE802E8-0557-49A6-85BE-20041766F195}" destId="{C513DE7D-6EEC-481B-8E7B-5B027CB01796}" srcOrd="0" destOrd="0" presId="urn:microsoft.com/office/officeart/2005/8/layout/vList2"/>
    <dgm:cxn modelId="{DAC878CA-0FF7-4986-B453-2176E23B6A7C}" srcId="{1C356B95-8FF9-4DB9-AE80-F1CC5AE7D7F4}" destId="{FDED4040-1E94-4EC9-B936-F5A0F61AA581}" srcOrd="1" destOrd="0" parTransId="{0E21517A-9E7A-4D62-AA5D-E49736782DFC}" sibTransId="{69D34BAC-59C7-4061-B989-FEBF2B40D280}"/>
    <dgm:cxn modelId="{1D9BA98E-4FFF-430F-98DB-F7DB8E453BAD}" srcId="{1C356B95-8FF9-4DB9-AE80-F1CC5AE7D7F4}" destId="{E1AE20B5-3881-456C-8707-F23DED693C69}" srcOrd="3" destOrd="0" parTransId="{E31BB3FC-F835-4546-8CA2-0905592E2560}" sibTransId="{3E30DB93-5C2E-4A48-8973-A36CB1DC0A35}"/>
    <dgm:cxn modelId="{FB9E4108-29E5-4690-B528-955EDB085E25}" type="presOf" srcId="{E1AE20B5-3881-456C-8707-F23DED693C69}" destId="{82C5D634-2863-4067-8E83-245899537D99}" srcOrd="0" destOrd="0" presId="urn:microsoft.com/office/officeart/2005/8/layout/vList2"/>
    <dgm:cxn modelId="{C881B4B8-0B91-48AA-A491-F34860B952B9}" srcId="{1C356B95-8FF9-4DB9-AE80-F1CC5AE7D7F4}" destId="{009485EB-40D8-4DDF-9204-DC7379C9EC95}" srcOrd="2" destOrd="0" parTransId="{13688F37-CF89-4D70-B80A-104BD52E79FC}" sibTransId="{FC54FE3B-5780-4EB6-810A-88192187BEAE}"/>
    <dgm:cxn modelId="{4B4BFC66-C650-40D4-84C6-12E996715390}" srcId="{1C356B95-8FF9-4DB9-AE80-F1CC5AE7D7F4}" destId="{8FE802E8-0557-49A6-85BE-20041766F195}" srcOrd="0" destOrd="0" parTransId="{CBE2B2FD-44E1-496B-8166-94B49C1880FD}" sibTransId="{FA7723EC-CEF1-489C-9EBF-7F7C3ACBF9D0}"/>
    <dgm:cxn modelId="{D54EF4DC-76CC-4646-A839-3AAFB94B045D}" type="presOf" srcId="{FDED4040-1E94-4EC9-B936-F5A0F61AA581}" destId="{41179477-7B33-47E2-A376-891A4000BE2F}" srcOrd="0" destOrd="0" presId="urn:microsoft.com/office/officeart/2005/8/layout/vList2"/>
    <dgm:cxn modelId="{2FFAB6D0-3434-462E-979A-46360E7E0103}" type="presOf" srcId="{1C356B95-8FF9-4DB9-AE80-F1CC5AE7D7F4}" destId="{542D8A84-A8B2-458B-8719-9F885FF0AA54}" srcOrd="0" destOrd="0" presId="urn:microsoft.com/office/officeart/2005/8/layout/vList2"/>
    <dgm:cxn modelId="{92C04443-AE3E-434C-849E-508DA6BA3872}" type="presOf" srcId="{009485EB-40D8-4DDF-9204-DC7379C9EC95}" destId="{EAEAB2F4-E52B-4FEB-8084-75CB5A20ED95}" srcOrd="0" destOrd="0" presId="urn:microsoft.com/office/officeart/2005/8/layout/vList2"/>
    <dgm:cxn modelId="{44943615-9874-49BC-9774-3AF545538B66}" type="presParOf" srcId="{542D8A84-A8B2-458B-8719-9F885FF0AA54}" destId="{C513DE7D-6EEC-481B-8E7B-5B027CB01796}" srcOrd="0" destOrd="0" presId="urn:microsoft.com/office/officeart/2005/8/layout/vList2"/>
    <dgm:cxn modelId="{76055C51-897E-4E62-A0F6-FD225B118280}" type="presParOf" srcId="{542D8A84-A8B2-458B-8719-9F885FF0AA54}" destId="{21C842F6-DF71-4E4E-81AB-5AA52DF27169}" srcOrd="1" destOrd="0" presId="urn:microsoft.com/office/officeart/2005/8/layout/vList2"/>
    <dgm:cxn modelId="{D1FCF5DD-8E51-413A-87E3-6B7B4B48066E}" type="presParOf" srcId="{542D8A84-A8B2-458B-8719-9F885FF0AA54}" destId="{41179477-7B33-47E2-A376-891A4000BE2F}" srcOrd="2" destOrd="0" presId="urn:microsoft.com/office/officeart/2005/8/layout/vList2"/>
    <dgm:cxn modelId="{BCF83B1D-B2BD-4429-A57C-C424FE965B50}" type="presParOf" srcId="{542D8A84-A8B2-458B-8719-9F885FF0AA54}" destId="{DEEC9A52-870D-4A17-A2FC-AA183C37FC32}" srcOrd="3" destOrd="0" presId="urn:microsoft.com/office/officeart/2005/8/layout/vList2"/>
    <dgm:cxn modelId="{74111D5D-284E-4D3B-8C85-C94B70BC2572}" type="presParOf" srcId="{542D8A84-A8B2-458B-8719-9F885FF0AA54}" destId="{EAEAB2F4-E52B-4FEB-8084-75CB5A20ED95}" srcOrd="4" destOrd="0" presId="urn:microsoft.com/office/officeart/2005/8/layout/vList2"/>
    <dgm:cxn modelId="{D6F95587-633E-4544-92D6-127BE611021F}" type="presParOf" srcId="{542D8A84-A8B2-458B-8719-9F885FF0AA54}" destId="{A0758BE3-FB0A-4FE5-92A2-8ECF47C06E5E}" srcOrd="5" destOrd="0" presId="urn:microsoft.com/office/officeart/2005/8/layout/vList2"/>
    <dgm:cxn modelId="{7B837C3F-7957-4980-A952-6D20ADD58CAD}" type="presParOf" srcId="{542D8A84-A8B2-458B-8719-9F885FF0AA54}" destId="{82C5D634-2863-4067-8E83-245899537D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E447A-D9CF-4084-B099-E88A883BCC49}">
      <dsp:nvSpPr>
        <dsp:cNvPr id="0" name=""/>
        <dsp:cNvSpPr/>
      </dsp:nvSpPr>
      <dsp:spPr>
        <a:xfrm>
          <a:off x="0" y="74860"/>
          <a:ext cx="8229600"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Discuss the various methodologies for counting the number of children served in Part C, including the advantages and challenges of each methodology</a:t>
          </a:r>
          <a:endParaRPr lang="en-US" sz="2600" kern="1200" dirty="0"/>
        </a:p>
      </dsp:txBody>
      <dsp:txXfrm>
        <a:off x="69794" y="144654"/>
        <a:ext cx="8090012" cy="1290152"/>
      </dsp:txXfrm>
    </dsp:sp>
    <dsp:sp modelId="{95E6694E-3583-4F84-B509-9EBB2C37318F}">
      <dsp:nvSpPr>
        <dsp:cNvPr id="0" name=""/>
        <dsp:cNvSpPr/>
      </dsp:nvSpPr>
      <dsp:spPr>
        <a:xfrm>
          <a:off x="0" y="1579480"/>
          <a:ext cx="8229600"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Present counts of children served in Part C based on each methodology</a:t>
          </a:r>
          <a:endParaRPr lang="en-US" sz="2600" kern="1200" dirty="0"/>
        </a:p>
      </dsp:txBody>
      <dsp:txXfrm>
        <a:off x="69794" y="1649274"/>
        <a:ext cx="8090012" cy="1290152"/>
      </dsp:txXfrm>
    </dsp:sp>
    <dsp:sp modelId="{1516BB52-3F6B-458A-A19F-92C8DB86E4AC}">
      <dsp:nvSpPr>
        <dsp:cNvPr id="0" name=""/>
        <dsp:cNvSpPr/>
      </dsp:nvSpPr>
      <dsp:spPr>
        <a:xfrm>
          <a:off x="0" y="3084100"/>
          <a:ext cx="8229600" cy="1429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Describe the birth cohort interview and present analysis of interview data</a:t>
          </a:r>
          <a:endParaRPr lang="en-US" sz="2600" kern="1200" dirty="0"/>
        </a:p>
      </dsp:txBody>
      <dsp:txXfrm>
        <a:off x="69794" y="3153894"/>
        <a:ext cx="8090012" cy="12901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3840-FEC8-4B14-8432-3874C8027A0C}">
      <dsp:nvSpPr>
        <dsp:cNvPr id="0" name=""/>
        <dsp:cNvSpPr/>
      </dsp:nvSpPr>
      <dsp:spPr>
        <a:xfrm>
          <a:off x="0" y="907900"/>
          <a:ext cx="82296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Any additional questions to include if the interviews are conducted again in the future?</a:t>
          </a:r>
          <a:endParaRPr lang="en-US" sz="3200" kern="1200" dirty="0"/>
        </a:p>
      </dsp:txBody>
      <dsp:txXfrm>
        <a:off x="63112" y="971012"/>
        <a:ext cx="8103376" cy="1166626"/>
      </dsp:txXfrm>
    </dsp:sp>
    <dsp:sp modelId="{7424DA1A-9840-4C12-9809-6C10DEA843B7}">
      <dsp:nvSpPr>
        <dsp:cNvPr id="0" name=""/>
        <dsp:cNvSpPr/>
      </dsp:nvSpPr>
      <dsp:spPr>
        <a:xfrm>
          <a:off x="0" y="2439782"/>
          <a:ext cx="8229600" cy="1292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Any surprises in the results?</a:t>
          </a:r>
          <a:endParaRPr lang="en-US" sz="3400" kern="1200" dirty="0"/>
        </a:p>
      </dsp:txBody>
      <dsp:txXfrm>
        <a:off x="63112" y="2502894"/>
        <a:ext cx="8103376" cy="11666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B6315-53FC-45B1-B48C-539A135DF188}">
      <dsp:nvSpPr>
        <dsp:cNvPr id="0" name=""/>
        <dsp:cNvSpPr/>
      </dsp:nvSpPr>
      <dsp:spPr>
        <a:xfrm>
          <a:off x="0" y="52654"/>
          <a:ext cx="8753382"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Point-in-Time Count (cross-sectional): 	</a:t>
          </a:r>
          <a:endParaRPr lang="en-US" sz="2400" kern="1200" dirty="0"/>
        </a:p>
      </dsp:txBody>
      <dsp:txXfrm>
        <a:off x="28100" y="80754"/>
        <a:ext cx="8697182" cy="519439"/>
      </dsp:txXfrm>
    </dsp:sp>
    <dsp:sp modelId="{0CD0592C-166E-4973-99D5-01274D4DA4A8}">
      <dsp:nvSpPr>
        <dsp:cNvPr id="0" name=""/>
        <dsp:cNvSpPr/>
      </dsp:nvSpPr>
      <dsp:spPr>
        <a:xfrm>
          <a:off x="0" y="628294"/>
          <a:ext cx="8753382"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92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Advantages: Required, every program reports, historic data available</a:t>
          </a:r>
          <a:endParaRPr lang="en-US" sz="1900" kern="1200" dirty="0"/>
        </a:p>
        <a:p>
          <a:pPr marL="171450" lvl="1" indent="-171450" algn="l" defTabSz="844550" rtl="0">
            <a:lnSpc>
              <a:spcPct val="90000"/>
            </a:lnSpc>
            <a:spcBef>
              <a:spcPct val="0"/>
            </a:spcBef>
            <a:spcAft>
              <a:spcPct val="20000"/>
            </a:spcAft>
            <a:buChar char="••"/>
          </a:pPr>
          <a:r>
            <a:rPr lang="en-US" sz="1900" kern="1200" dirty="0" smtClean="0"/>
            <a:t>Challenges: Different dates are used, counts can vary a lot between single days, potential undercount</a:t>
          </a:r>
          <a:endParaRPr lang="en-US" sz="1900" kern="1200" dirty="0"/>
        </a:p>
      </dsp:txBody>
      <dsp:txXfrm>
        <a:off x="0" y="628294"/>
        <a:ext cx="8753382" cy="919080"/>
      </dsp:txXfrm>
    </dsp:sp>
    <dsp:sp modelId="{ED86DA9E-3442-4ADC-8D58-3BAC18F8307C}">
      <dsp:nvSpPr>
        <dsp:cNvPr id="0" name=""/>
        <dsp:cNvSpPr/>
      </dsp:nvSpPr>
      <dsp:spPr>
        <a:xfrm>
          <a:off x="0" y="1547374"/>
          <a:ext cx="8753382"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Cumulative Count:</a:t>
          </a:r>
          <a:endParaRPr lang="en-US" sz="2400" kern="1200" dirty="0"/>
        </a:p>
      </dsp:txBody>
      <dsp:txXfrm>
        <a:off x="28100" y="1575474"/>
        <a:ext cx="8697182" cy="519439"/>
      </dsp:txXfrm>
    </dsp:sp>
    <dsp:sp modelId="{FFAE8083-F762-471B-9F5A-9FD0E500AE97}">
      <dsp:nvSpPr>
        <dsp:cNvPr id="0" name=""/>
        <dsp:cNvSpPr/>
      </dsp:nvSpPr>
      <dsp:spPr>
        <a:xfrm>
          <a:off x="0" y="2123014"/>
          <a:ext cx="8753382"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92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Advantages: Required starting this past year, less variability in counts in one year</a:t>
          </a:r>
          <a:endParaRPr lang="en-US" sz="1900" kern="1200" dirty="0"/>
        </a:p>
        <a:p>
          <a:pPr marL="171450" lvl="1" indent="-171450" algn="l" defTabSz="844550" rtl="0">
            <a:lnSpc>
              <a:spcPct val="90000"/>
            </a:lnSpc>
            <a:spcBef>
              <a:spcPct val="0"/>
            </a:spcBef>
            <a:spcAft>
              <a:spcPct val="20000"/>
            </a:spcAft>
            <a:buChar char="••"/>
          </a:pPr>
          <a:r>
            <a:rPr lang="en-US" sz="1900" kern="1200" dirty="0" smtClean="0"/>
            <a:t>Disadvantages: Duplicate counts of children from one year to next, different date ranges allowed</a:t>
          </a:r>
          <a:endParaRPr lang="en-US" sz="1900" kern="1200" dirty="0"/>
        </a:p>
      </dsp:txBody>
      <dsp:txXfrm>
        <a:off x="0" y="2123014"/>
        <a:ext cx="8753382" cy="919080"/>
      </dsp:txXfrm>
    </dsp:sp>
    <dsp:sp modelId="{1079393D-32E6-4EE9-8315-CC408A98C91D}">
      <dsp:nvSpPr>
        <dsp:cNvPr id="0" name=""/>
        <dsp:cNvSpPr/>
      </dsp:nvSpPr>
      <dsp:spPr>
        <a:xfrm>
          <a:off x="0" y="3042094"/>
          <a:ext cx="8753382"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Birth Cohort (incidence):</a:t>
          </a:r>
          <a:endParaRPr lang="en-US" sz="2400" kern="1200" dirty="0"/>
        </a:p>
      </dsp:txBody>
      <dsp:txXfrm>
        <a:off x="28100" y="3070194"/>
        <a:ext cx="8697182" cy="519439"/>
      </dsp:txXfrm>
    </dsp:sp>
    <dsp:sp modelId="{277A7225-8662-4264-816E-D32B76F214AE}">
      <dsp:nvSpPr>
        <dsp:cNvPr id="0" name=""/>
        <dsp:cNvSpPr/>
      </dsp:nvSpPr>
      <dsp:spPr>
        <a:xfrm>
          <a:off x="0" y="3617734"/>
          <a:ext cx="8753382" cy="146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92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smtClean="0"/>
            <a:t>Advantages: No duplication in counts, consistently higher percentage of children served using birth cohort methodology, more complete picture of how many children are served from referral to exit</a:t>
          </a:r>
          <a:endParaRPr lang="en-US" sz="1900" kern="1200" dirty="0"/>
        </a:p>
        <a:p>
          <a:pPr marL="171450" lvl="1" indent="-171450" algn="l" defTabSz="844550" rtl="0">
            <a:lnSpc>
              <a:spcPct val="90000"/>
            </a:lnSpc>
            <a:spcBef>
              <a:spcPct val="0"/>
            </a:spcBef>
            <a:spcAft>
              <a:spcPct val="20000"/>
            </a:spcAft>
            <a:buChar char="••"/>
          </a:pPr>
          <a:r>
            <a:rPr lang="en-US" sz="1900" kern="1200" dirty="0" smtClean="0"/>
            <a:t>Disadvantages: Takes a long time to have complete data, not every program reports</a:t>
          </a:r>
          <a:endParaRPr lang="en-US" sz="1900" kern="1200" dirty="0"/>
        </a:p>
      </dsp:txBody>
      <dsp:txXfrm>
        <a:off x="0" y="3617734"/>
        <a:ext cx="8753382" cy="1465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6CFA9-0E5B-426F-B3E7-C409037E7DB2}">
      <dsp:nvSpPr>
        <dsp:cNvPr id="0" name=""/>
        <dsp:cNvSpPr/>
      </dsp:nvSpPr>
      <dsp:spPr>
        <a:xfrm>
          <a:off x="0" y="5165"/>
          <a:ext cx="8229600" cy="9931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Next steps?</a:t>
          </a:r>
          <a:endParaRPr lang="en-US" sz="2500" kern="1200" dirty="0"/>
        </a:p>
      </dsp:txBody>
      <dsp:txXfrm>
        <a:off x="48481" y="53646"/>
        <a:ext cx="8132638" cy="896166"/>
      </dsp:txXfrm>
    </dsp:sp>
    <dsp:sp modelId="{DEE2031C-BAE6-4120-B9D8-B62B61F8F664}">
      <dsp:nvSpPr>
        <dsp:cNvPr id="0" name=""/>
        <dsp:cNvSpPr/>
      </dsp:nvSpPr>
      <dsp:spPr>
        <a:xfrm>
          <a:off x="0" y="1070294"/>
          <a:ext cx="8229600" cy="9931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For states that haven’t reported birth cohort data, why? </a:t>
          </a:r>
          <a:endParaRPr lang="en-US" sz="2500" kern="1200" dirty="0"/>
        </a:p>
      </dsp:txBody>
      <dsp:txXfrm>
        <a:off x="48481" y="1118775"/>
        <a:ext cx="8132638" cy="896166"/>
      </dsp:txXfrm>
    </dsp:sp>
    <dsp:sp modelId="{9D3E7367-FFF7-43CD-9575-BE62AB4F8C2A}">
      <dsp:nvSpPr>
        <dsp:cNvPr id="0" name=""/>
        <dsp:cNvSpPr/>
      </dsp:nvSpPr>
      <dsp:spPr>
        <a:xfrm>
          <a:off x="0" y="2063423"/>
          <a:ext cx="822960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Is it feasible for you to report birth cohort data?  </a:t>
          </a:r>
          <a:endParaRPr lang="en-US" sz="2000" kern="1200" dirty="0"/>
        </a:p>
        <a:p>
          <a:pPr marL="228600" lvl="1" indent="-228600" algn="l" defTabSz="889000" rtl="0">
            <a:lnSpc>
              <a:spcPct val="90000"/>
            </a:lnSpc>
            <a:spcBef>
              <a:spcPct val="0"/>
            </a:spcBef>
            <a:spcAft>
              <a:spcPct val="20000"/>
            </a:spcAft>
            <a:buChar char="••"/>
          </a:pPr>
          <a:r>
            <a:rPr lang="en-US" sz="2000" kern="1200" dirty="0" smtClean="0"/>
            <a:t>If not, why not and what support is needed to be able to?</a:t>
          </a:r>
          <a:endParaRPr lang="en-US" sz="2000" kern="1200" dirty="0"/>
        </a:p>
      </dsp:txBody>
      <dsp:txXfrm>
        <a:off x="0" y="2063423"/>
        <a:ext cx="8229600" cy="685687"/>
      </dsp:txXfrm>
    </dsp:sp>
    <dsp:sp modelId="{237AB572-C7BA-4FE5-AA59-383641BEE6C6}">
      <dsp:nvSpPr>
        <dsp:cNvPr id="0" name=""/>
        <dsp:cNvSpPr/>
      </dsp:nvSpPr>
      <dsp:spPr>
        <a:xfrm>
          <a:off x="0" y="2749111"/>
          <a:ext cx="8229600" cy="9931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How can states, OSEP, researchers, and policymakers use the birth cohort data?</a:t>
          </a:r>
          <a:endParaRPr lang="en-US" sz="2500" kern="1200" dirty="0"/>
        </a:p>
      </dsp:txBody>
      <dsp:txXfrm>
        <a:off x="48481" y="2797592"/>
        <a:ext cx="8132638" cy="896166"/>
      </dsp:txXfrm>
    </dsp:sp>
    <dsp:sp modelId="{1DDC48AD-B473-44EC-9FA7-EE76C737B70B}">
      <dsp:nvSpPr>
        <dsp:cNvPr id="0" name=""/>
        <dsp:cNvSpPr/>
      </dsp:nvSpPr>
      <dsp:spPr>
        <a:xfrm>
          <a:off x="0" y="3814240"/>
          <a:ext cx="8229600" cy="9931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What benefits or challenges do you see for the birth cohort methodology in comparison to the other child counts?</a:t>
          </a:r>
          <a:endParaRPr lang="en-US" sz="2500" kern="1200" dirty="0"/>
        </a:p>
      </dsp:txBody>
      <dsp:txXfrm>
        <a:off x="48481" y="3862721"/>
        <a:ext cx="8132638"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41FC9-1130-4003-9FEB-D7598A72758E}">
      <dsp:nvSpPr>
        <dsp:cNvPr id="0" name=""/>
        <dsp:cNvSpPr/>
      </dsp:nvSpPr>
      <dsp:spPr>
        <a:xfrm>
          <a:off x="0" y="262870"/>
          <a:ext cx="8229600" cy="1979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Belief that states are serving more infants and toddlers ages birth to three than captured through the 618 data</a:t>
          </a:r>
          <a:endParaRPr lang="en-US" sz="3600" kern="1200" dirty="0"/>
        </a:p>
      </dsp:txBody>
      <dsp:txXfrm>
        <a:off x="96638" y="359508"/>
        <a:ext cx="8036324" cy="1786364"/>
      </dsp:txXfrm>
    </dsp:sp>
    <dsp:sp modelId="{4729AEB1-29DA-4976-943C-9EB2886988DD}">
      <dsp:nvSpPr>
        <dsp:cNvPr id="0" name=""/>
        <dsp:cNvSpPr/>
      </dsp:nvSpPr>
      <dsp:spPr>
        <a:xfrm>
          <a:off x="0" y="2346190"/>
          <a:ext cx="8229600" cy="1979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Collect additional data elements beyond the number served to get full picture of how many children move through Part C</a:t>
          </a:r>
          <a:endParaRPr lang="en-US" sz="3600" kern="1200" dirty="0"/>
        </a:p>
      </dsp:txBody>
      <dsp:txXfrm>
        <a:off x="96638" y="2442828"/>
        <a:ext cx="8036324" cy="1786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0C5BE-DD2B-45D1-BB46-6158AB000849}">
      <dsp:nvSpPr>
        <dsp:cNvPr id="0" name=""/>
        <dsp:cNvSpPr/>
      </dsp:nvSpPr>
      <dsp:spPr>
        <a:xfrm>
          <a:off x="0" y="60784"/>
          <a:ext cx="8229600" cy="15663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Number of resident births in a given year (e.g., number of births in 2010 for the 2010 birth cohort)</a:t>
          </a:r>
          <a:endParaRPr lang="en-US" sz="2800" kern="1200" dirty="0"/>
        </a:p>
      </dsp:txBody>
      <dsp:txXfrm>
        <a:off x="76462" y="137246"/>
        <a:ext cx="8076676" cy="1413413"/>
      </dsp:txXfrm>
    </dsp:sp>
    <dsp:sp modelId="{CB749244-CFFA-4DD3-8AAE-223DCA952A5F}">
      <dsp:nvSpPr>
        <dsp:cNvPr id="0" name=""/>
        <dsp:cNvSpPr/>
      </dsp:nvSpPr>
      <dsp:spPr>
        <a:xfrm>
          <a:off x="0" y="1707761"/>
          <a:ext cx="8229600" cy="15663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Number and percent of children who at any time during the three years they were eligible for Part C (e.g., 2010-2013 for the 2010 birth cohort) were:</a:t>
          </a:r>
          <a:endParaRPr lang="en-US" sz="2800" kern="1200" dirty="0"/>
        </a:p>
      </dsp:txBody>
      <dsp:txXfrm>
        <a:off x="76462" y="1784223"/>
        <a:ext cx="8076676" cy="1413413"/>
      </dsp:txXfrm>
    </dsp:sp>
    <dsp:sp modelId="{BA4A9DEB-2E59-4991-AD23-2286DE3FBF62}">
      <dsp:nvSpPr>
        <dsp:cNvPr id="0" name=""/>
        <dsp:cNvSpPr/>
      </dsp:nvSpPr>
      <dsp:spPr>
        <a:xfrm>
          <a:off x="0" y="3274099"/>
          <a:ext cx="822960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Referred to Part C</a:t>
          </a:r>
          <a:endParaRPr lang="en-US" sz="2200" kern="1200" dirty="0"/>
        </a:p>
        <a:p>
          <a:pPr marL="228600" lvl="1" indent="-228600" algn="l" defTabSz="977900" rtl="0">
            <a:lnSpc>
              <a:spcPct val="90000"/>
            </a:lnSpc>
            <a:spcBef>
              <a:spcPct val="0"/>
            </a:spcBef>
            <a:spcAft>
              <a:spcPct val="20000"/>
            </a:spcAft>
            <a:buChar char="••"/>
          </a:pPr>
          <a:r>
            <a:rPr lang="en-US" sz="2200" kern="1200" dirty="0" smtClean="0"/>
            <a:t>Evaluated for Part C </a:t>
          </a:r>
          <a:endParaRPr lang="en-US" sz="2200" kern="1200" dirty="0"/>
        </a:p>
        <a:p>
          <a:pPr marL="228600" lvl="1" indent="-228600" algn="l" defTabSz="977900" rtl="0">
            <a:lnSpc>
              <a:spcPct val="90000"/>
            </a:lnSpc>
            <a:spcBef>
              <a:spcPct val="0"/>
            </a:spcBef>
            <a:spcAft>
              <a:spcPct val="20000"/>
            </a:spcAft>
            <a:buChar char="••"/>
          </a:pPr>
          <a:r>
            <a:rPr lang="en-US" sz="2200" kern="1200" dirty="0" smtClean="0"/>
            <a:t>Eligible for Part C </a:t>
          </a:r>
          <a:endParaRPr lang="en-US" sz="2200" kern="1200" dirty="0"/>
        </a:p>
        <a:p>
          <a:pPr marL="228600" lvl="1" indent="-228600" algn="l" defTabSz="977900" rtl="0">
            <a:lnSpc>
              <a:spcPct val="90000"/>
            </a:lnSpc>
            <a:spcBef>
              <a:spcPct val="0"/>
            </a:spcBef>
            <a:spcAft>
              <a:spcPct val="20000"/>
            </a:spcAft>
            <a:buChar char="••"/>
          </a:pPr>
          <a:r>
            <a:rPr lang="en-US" sz="2200" kern="1200" dirty="0" smtClean="0"/>
            <a:t>Exited Part B eligible</a:t>
          </a:r>
          <a:endParaRPr lang="en-US" sz="2200" kern="1200" dirty="0"/>
        </a:p>
      </dsp:txBody>
      <dsp:txXfrm>
        <a:off x="0" y="3274099"/>
        <a:ext cx="8229600" cy="1506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7CBD4-087E-4478-8502-5B56222634C6}">
      <dsp:nvSpPr>
        <dsp:cNvPr id="0" name=""/>
        <dsp:cNvSpPr/>
      </dsp:nvSpPr>
      <dsp:spPr>
        <a:xfrm>
          <a:off x="0" y="417446"/>
          <a:ext cx="8229600" cy="1597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Have any of your states submitted birth cohort data?  </a:t>
          </a:r>
          <a:endParaRPr lang="en-US" sz="4000" kern="1200" dirty="0"/>
        </a:p>
      </dsp:txBody>
      <dsp:txXfrm>
        <a:off x="77962" y="495408"/>
        <a:ext cx="8073676" cy="1441126"/>
      </dsp:txXfrm>
    </dsp:sp>
    <dsp:sp modelId="{4BA3E207-42DB-45B5-9B2B-947AE2D303E6}">
      <dsp:nvSpPr>
        <dsp:cNvPr id="0" name=""/>
        <dsp:cNvSpPr/>
      </dsp:nvSpPr>
      <dsp:spPr>
        <a:xfrm>
          <a:off x="0" y="1982838"/>
          <a:ext cx="822960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600200" rtl="0">
            <a:lnSpc>
              <a:spcPct val="90000"/>
            </a:lnSpc>
            <a:spcBef>
              <a:spcPct val="0"/>
            </a:spcBef>
            <a:spcAft>
              <a:spcPct val="20000"/>
            </a:spcAft>
            <a:buChar char="••"/>
          </a:pPr>
          <a:r>
            <a:rPr lang="en-US" sz="3600" kern="1200" dirty="0" smtClean="0"/>
            <a:t>If so, did you encounter any challenges in providing the requested data?</a:t>
          </a:r>
          <a:endParaRPr lang="en-US" sz="3600" kern="1200" dirty="0"/>
        </a:p>
        <a:p>
          <a:pPr marL="285750" lvl="1" indent="-285750" algn="l" defTabSz="1600200" rtl="0">
            <a:lnSpc>
              <a:spcPct val="90000"/>
            </a:lnSpc>
            <a:spcBef>
              <a:spcPct val="0"/>
            </a:spcBef>
            <a:spcAft>
              <a:spcPct val="20000"/>
            </a:spcAft>
            <a:buChar char="••"/>
          </a:pPr>
          <a:r>
            <a:rPr lang="en-US" sz="3600" kern="1200" dirty="0" smtClean="0"/>
            <a:t>Have you used the birth cohort data in your state and if so, how?</a:t>
          </a:r>
          <a:endParaRPr lang="en-US" sz="3600" kern="1200" dirty="0"/>
        </a:p>
      </dsp:txBody>
      <dsp:txXfrm>
        <a:off x="0" y="1982838"/>
        <a:ext cx="8229600" cy="2220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9F2D3-CF98-47F4-84EC-B90DD7A95434}">
      <dsp:nvSpPr>
        <dsp:cNvPr id="0" name=""/>
        <dsp:cNvSpPr/>
      </dsp:nvSpPr>
      <dsp:spPr>
        <a:xfrm>
          <a:off x="0" y="110050"/>
          <a:ext cx="8229600" cy="2141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Purpose of the interviews was to gain an in-depth understanding of the policies, data collection methods, data analyses, and definitions used by states in preparing birth cohort data</a:t>
          </a:r>
          <a:endParaRPr lang="en-US" sz="3000" kern="1200" dirty="0"/>
        </a:p>
      </dsp:txBody>
      <dsp:txXfrm>
        <a:off x="104520" y="214570"/>
        <a:ext cx="8020560" cy="1932060"/>
      </dsp:txXfrm>
    </dsp:sp>
    <dsp:sp modelId="{4E16B367-56BA-4554-A8A6-29F5632585B1}">
      <dsp:nvSpPr>
        <dsp:cNvPr id="0" name=""/>
        <dsp:cNvSpPr/>
      </dsp:nvSpPr>
      <dsp:spPr>
        <a:xfrm>
          <a:off x="0" y="2337550"/>
          <a:ext cx="8229600" cy="2141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Examined interview responses by birth cohort data to determine factors potentially related to differences across states</a:t>
          </a:r>
          <a:endParaRPr lang="en-US" sz="3000" kern="1200" dirty="0"/>
        </a:p>
      </dsp:txBody>
      <dsp:txXfrm>
        <a:off x="104520" y="2442070"/>
        <a:ext cx="8020560" cy="1932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EB02D-04D5-4DEB-A649-209AAD513BF5}">
      <dsp:nvSpPr>
        <dsp:cNvPr id="0" name=""/>
        <dsp:cNvSpPr/>
      </dsp:nvSpPr>
      <dsp:spPr>
        <a:xfrm>
          <a:off x="0" y="21962"/>
          <a:ext cx="82296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New York State and Utah Part C Programs with input from ITCA </a:t>
          </a:r>
          <a:endParaRPr lang="en-US" sz="3000" kern="1200" dirty="0"/>
        </a:p>
      </dsp:txBody>
      <dsp:txXfrm>
        <a:off x="58257" y="80219"/>
        <a:ext cx="8113086" cy="1076886"/>
      </dsp:txXfrm>
    </dsp:sp>
    <dsp:sp modelId="{EBED68A2-26D6-4E01-AA94-E00EFD3C6B84}">
      <dsp:nvSpPr>
        <dsp:cNvPr id="0" name=""/>
        <dsp:cNvSpPr/>
      </dsp:nvSpPr>
      <dsp:spPr>
        <a:xfrm>
          <a:off x="0" y="1301762"/>
          <a:ext cx="82296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Developed a structured interview </a:t>
          </a:r>
          <a:endParaRPr lang="en-US" sz="3000" kern="1200" dirty="0"/>
        </a:p>
      </dsp:txBody>
      <dsp:txXfrm>
        <a:off x="58257" y="1360019"/>
        <a:ext cx="8113086" cy="1076886"/>
      </dsp:txXfrm>
    </dsp:sp>
    <dsp:sp modelId="{056416F7-3EE2-4E10-923F-3512CAA24F42}">
      <dsp:nvSpPr>
        <dsp:cNvPr id="0" name=""/>
        <dsp:cNvSpPr/>
      </dsp:nvSpPr>
      <dsp:spPr>
        <a:xfrm>
          <a:off x="0" y="2581563"/>
          <a:ext cx="82296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To better understand the data elements that were being submitted for the birth cohort count</a:t>
          </a:r>
          <a:endParaRPr lang="en-US" sz="3000" kern="1200" dirty="0"/>
        </a:p>
      </dsp:txBody>
      <dsp:txXfrm>
        <a:off x="58257" y="2639820"/>
        <a:ext cx="8113086" cy="1076886"/>
      </dsp:txXfrm>
    </dsp:sp>
    <dsp:sp modelId="{DCD09A01-0996-47AA-BB2E-4B680E60C143}">
      <dsp:nvSpPr>
        <dsp:cNvPr id="0" name=""/>
        <dsp:cNvSpPr/>
      </dsp:nvSpPr>
      <dsp:spPr>
        <a:xfrm>
          <a:off x="0" y="3774963"/>
          <a:ext cx="82296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9 policy-related questions</a:t>
          </a:r>
          <a:endParaRPr lang="en-US" sz="2300" kern="1200" dirty="0"/>
        </a:p>
        <a:p>
          <a:pPr marL="228600" lvl="1" indent="-228600" algn="l" defTabSz="1022350" rtl="0">
            <a:lnSpc>
              <a:spcPct val="90000"/>
            </a:lnSpc>
            <a:spcBef>
              <a:spcPct val="0"/>
            </a:spcBef>
            <a:spcAft>
              <a:spcPct val="20000"/>
            </a:spcAft>
            <a:buChar char="••"/>
          </a:pPr>
          <a:r>
            <a:rPr lang="en-US" sz="2300" kern="1200" dirty="0" smtClean="0"/>
            <a:t>9 data analysis-related questions</a:t>
          </a:r>
          <a:endParaRPr lang="en-US" sz="2300" kern="1200" dirty="0"/>
        </a:p>
      </dsp:txBody>
      <dsp:txXfrm>
        <a:off x="0" y="3774963"/>
        <a:ext cx="8229600" cy="7917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695A-C3C4-4C97-868A-78E061EBE3C1}">
      <dsp:nvSpPr>
        <dsp:cNvPr id="0" name=""/>
        <dsp:cNvSpPr/>
      </dsp:nvSpPr>
      <dsp:spPr>
        <a:xfrm>
          <a:off x="0" y="55967"/>
          <a:ext cx="8100648"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Program administration</a:t>
          </a:r>
          <a:endParaRPr lang="en-US" sz="1800" kern="1200" dirty="0"/>
        </a:p>
      </dsp:txBody>
      <dsp:txXfrm>
        <a:off x="21075" y="77042"/>
        <a:ext cx="8058498" cy="389580"/>
      </dsp:txXfrm>
    </dsp:sp>
    <dsp:sp modelId="{FB716780-AA34-4EE0-A893-C4B361BB5B2E}">
      <dsp:nvSpPr>
        <dsp:cNvPr id="0" name=""/>
        <dsp:cNvSpPr/>
      </dsp:nvSpPr>
      <dsp:spPr>
        <a:xfrm>
          <a:off x="0" y="487697"/>
          <a:ext cx="8100648"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19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Lead agency</a:t>
          </a:r>
          <a:endParaRPr lang="en-US" sz="1400" kern="1200" dirty="0"/>
        </a:p>
        <a:p>
          <a:pPr marL="114300" lvl="1" indent="-114300" algn="l" defTabSz="622300" rtl="0">
            <a:lnSpc>
              <a:spcPct val="90000"/>
            </a:lnSpc>
            <a:spcBef>
              <a:spcPct val="0"/>
            </a:spcBef>
            <a:spcAft>
              <a:spcPct val="20000"/>
            </a:spcAft>
            <a:buChar char="••"/>
          </a:pPr>
          <a:r>
            <a:rPr lang="en-US" sz="1400" kern="1200" dirty="0" smtClean="0"/>
            <a:t>Number of staff</a:t>
          </a:r>
          <a:endParaRPr lang="en-US" sz="1400" kern="1200" dirty="0"/>
        </a:p>
        <a:p>
          <a:pPr marL="114300" lvl="1" indent="-114300" algn="l" defTabSz="622300" rtl="0">
            <a:lnSpc>
              <a:spcPct val="90000"/>
            </a:lnSpc>
            <a:spcBef>
              <a:spcPct val="0"/>
            </a:spcBef>
            <a:spcAft>
              <a:spcPct val="20000"/>
            </a:spcAft>
            <a:buChar char="••"/>
          </a:pPr>
          <a:r>
            <a:rPr lang="en-US" sz="1400" kern="1200" dirty="0" smtClean="0"/>
            <a:t>How state defines local program</a:t>
          </a:r>
          <a:endParaRPr lang="en-US" sz="1400" kern="1200" dirty="0"/>
        </a:p>
        <a:p>
          <a:pPr marL="114300" lvl="1" indent="-114300" algn="l" defTabSz="622300" rtl="0">
            <a:lnSpc>
              <a:spcPct val="90000"/>
            </a:lnSpc>
            <a:spcBef>
              <a:spcPct val="0"/>
            </a:spcBef>
            <a:spcAft>
              <a:spcPct val="20000"/>
            </a:spcAft>
            <a:buChar char="••"/>
          </a:pPr>
          <a:r>
            <a:rPr lang="en-US" sz="1400" kern="1200" dirty="0" smtClean="0"/>
            <a:t>Process for referring and entering families into the system</a:t>
          </a:r>
          <a:endParaRPr lang="en-US" sz="1400" kern="1200" dirty="0"/>
        </a:p>
      </dsp:txBody>
      <dsp:txXfrm>
        <a:off x="0" y="487697"/>
        <a:ext cx="8100648" cy="968760"/>
      </dsp:txXfrm>
    </dsp:sp>
    <dsp:sp modelId="{D323B3A1-6257-436E-91F0-9C7DE52F6DA2}">
      <dsp:nvSpPr>
        <dsp:cNvPr id="0" name=""/>
        <dsp:cNvSpPr/>
      </dsp:nvSpPr>
      <dsp:spPr>
        <a:xfrm>
          <a:off x="0" y="1456457"/>
          <a:ext cx="8100648"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Eligibility</a:t>
          </a:r>
          <a:endParaRPr lang="en-US" sz="1800" kern="1200" dirty="0"/>
        </a:p>
      </dsp:txBody>
      <dsp:txXfrm>
        <a:off x="21075" y="1477532"/>
        <a:ext cx="8058498" cy="389580"/>
      </dsp:txXfrm>
    </dsp:sp>
    <dsp:sp modelId="{8BD4D6E9-3959-43F0-AC10-660DB011E9D3}">
      <dsp:nvSpPr>
        <dsp:cNvPr id="0" name=""/>
        <dsp:cNvSpPr/>
      </dsp:nvSpPr>
      <dsp:spPr>
        <a:xfrm>
          <a:off x="0" y="1888187"/>
          <a:ext cx="810064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19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Definition of eligibility for Part C and enrolled in EI</a:t>
          </a:r>
          <a:endParaRPr lang="en-US" sz="1400" kern="1200" dirty="0"/>
        </a:p>
        <a:p>
          <a:pPr marL="114300" lvl="1" indent="-114300" algn="l" defTabSz="622300" rtl="0">
            <a:lnSpc>
              <a:spcPct val="90000"/>
            </a:lnSpc>
            <a:spcBef>
              <a:spcPct val="0"/>
            </a:spcBef>
            <a:spcAft>
              <a:spcPct val="20000"/>
            </a:spcAft>
            <a:buChar char="••"/>
          </a:pPr>
          <a:r>
            <a:rPr lang="en-US" sz="1400" kern="1200" dirty="0" smtClean="0"/>
            <a:t>How state captures eligibility status in database</a:t>
          </a:r>
          <a:endParaRPr lang="en-US" sz="1400" kern="1200" dirty="0"/>
        </a:p>
        <a:p>
          <a:pPr marL="114300" lvl="1" indent="-114300" algn="l" defTabSz="622300" rtl="0">
            <a:lnSpc>
              <a:spcPct val="90000"/>
            </a:lnSpc>
            <a:spcBef>
              <a:spcPct val="0"/>
            </a:spcBef>
            <a:spcAft>
              <a:spcPct val="20000"/>
            </a:spcAft>
            <a:buChar char="••"/>
          </a:pPr>
          <a:r>
            <a:rPr lang="en-US" sz="1400" kern="1200" dirty="0" smtClean="0"/>
            <a:t>Does state serve at-risk children or children over age 3</a:t>
          </a:r>
          <a:endParaRPr lang="en-US" sz="1400" kern="1200" dirty="0"/>
        </a:p>
      </dsp:txBody>
      <dsp:txXfrm>
        <a:off x="0" y="1888187"/>
        <a:ext cx="8100648" cy="726570"/>
      </dsp:txXfrm>
    </dsp:sp>
    <dsp:sp modelId="{C950B2FC-4D6E-4F0A-9583-23D93735298E}">
      <dsp:nvSpPr>
        <dsp:cNvPr id="0" name=""/>
        <dsp:cNvSpPr/>
      </dsp:nvSpPr>
      <dsp:spPr>
        <a:xfrm>
          <a:off x="0" y="2614757"/>
          <a:ext cx="8100648"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Data analysis and reporting </a:t>
          </a:r>
          <a:endParaRPr lang="en-US" sz="1800" kern="1200" dirty="0"/>
        </a:p>
      </dsp:txBody>
      <dsp:txXfrm>
        <a:off x="21075" y="2635832"/>
        <a:ext cx="8058498" cy="389580"/>
      </dsp:txXfrm>
    </dsp:sp>
    <dsp:sp modelId="{EBE6AA05-4436-43BC-B7C2-699816E7EE9C}">
      <dsp:nvSpPr>
        <dsp:cNvPr id="0" name=""/>
        <dsp:cNvSpPr/>
      </dsp:nvSpPr>
      <dsp:spPr>
        <a:xfrm>
          <a:off x="0" y="3046487"/>
          <a:ext cx="8100648"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19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Cumulative count reporting period</a:t>
          </a:r>
          <a:endParaRPr lang="en-US" sz="1400" kern="1200" dirty="0"/>
        </a:p>
        <a:p>
          <a:pPr marL="114300" lvl="1" indent="-114300" algn="l" defTabSz="622300" rtl="0">
            <a:lnSpc>
              <a:spcPct val="90000"/>
            </a:lnSpc>
            <a:spcBef>
              <a:spcPct val="0"/>
            </a:spcBef>
            <a:spcAft>
              <a:spcPct val="20000"/>
            </a:spcAft>
            <a:buChar char="••"/>
          </a:pPr>
          <a:r>
            <a:rPr lang="en-US" sz="1400" kern="1200" dirty="0" smtClean="0"/>
            <a:t>Unduplication of birth cohort data</a:t>
          </a:r>
          <a:endParaRPr lang="en-US" sz="1400" kern="1200" dirty="0"/>
        </a:p>
        <a:p>
          <a:pPr marL="114300" lvl="1" indent="-114300" algn="l" defTabSz="622300" rtl="0">
            <a:lnSpc>
              <a:spcPct val="90000"/>
            </a:lnSpc>
            <a:spcBef>
              <a:spcPct val="0"/>
            </a:spcBef>
            <a:spcAft>
              <a:spcPct val="20000"/>
            </a:spcAft>
            <a:buChar char="••"/>
          </a:pPr>
          <a:r>
            <a:rPr lang="en-US" sz="1400" kern="1200" dirty="0" smtClean="0"/>
            <a:t>States’ ability to provide counts of children who are eligible for C, have an IFSP, and receive at least one EI service</a:t>
          </a:r>
          <a:endParaRPr lang="en-US" sz="1400" kern="1200" dirty="0"/>
        </a:p>
      </dsp:txBody>
      <dsp:txXfrm>
        <a:off x="0" y="3046487"/>
        <a:ext cx="8100648" cy="931500"/>
      </dsp:txXfrm>
    </dsp:sp>
    <dsp:sp modelId="{A8C1FC43-7012-41B3-8C67-3E462D2CE5F5}">
      <dsp:nvSpPr>
        <dsp:cNvPr id="0" name=""/>
        <dsp:cNvSpPr/>
      </dsp:nvSpPr>
      <dsp:spPr>
        <a:xfrm>
          <a:off x="0" y="3977987"/>
          <a:ext cx="8100648"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Exiting Part C</a:t>
          </a:r>
          <a:endParaRPr lang="en-US" sz="1800" kern="1200" dirty="0"/>
        </a:p>
      </dsp:txBody>
      <dsp:txXfrm>
        <a:off x="21075" y="3999062"/>
        <a:ext cx="8058498" cy="389580"/>
      </dsp:txXfrm>
    </dsp:sp>
    <dsp:sp modelId="{508AE471-5B00-4A1D-BA61-47CCDA25DDF8}">
      <dsp:nvSpPr>
        <dsp:cNvPr id="0" name=""/>
        <dsp:cNvSpPr/>
      </dsp:nvSpPr>
      <dsp:spPr>
        <a:xfrm>
          <a:off x="0" y="4409717"/>
          <a:ext cx="8100648"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19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smtClean="0"/>
            <a:t>Process for receiving confirmation from Part B of eligibility</a:t>
          </a:r>
          <a:endParaRPr lang="en-US" sz="1400" kern="1200" dirty="0"/>
        </a:p>
        <a:p>
          <a:pPr marL="114300" lvl="1" indent="-114300" algn="l" defTabSz="622300" rtl="0">
            <a:lnSpc>
              <a:spcPct val="90000"/>
            </a:lnSpc>
            <a:spcBef>
              <a:spcPct val="0"/>
            </a:spcBef>
            <a:spcAft>
              <a:spcPct val="20000"/>
            </a:spcAft>
            <a:buChar char="••"/>
          </a:pPr>
          <a:r>
            <a:rPr lang="en-US" sz="1400" kern="1200" dirty="0" smtClean="0"/>
            <a:t>Reporting confirmed Part B eligibility</a:t>
          </a:r>
          <a:endParaRPr lang="en-US" sz="1400" kern="1200" dirty="0"/>
        </a:p>
      </dsp:txBody>
      <dsp:txXfrm>
        <a:off x="0" y="4409717"/>
        <a:ext cx="8100648" cy="484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6249F-38BC-4E7A-BB0F-7A997A59CE0F}">
      <dsp:nvSpPr>
        <dsp:cNvPr id="0" name=""/>
        <dsp:cNvSpPr/>
      </dsp:nvSpPr>
      <dsp:spPr>
        <a:xfrm>
          <a:off x="0" y="17867"/>
          <a:ext cx="8229600" cy="1426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Conducted 0ne-hour interviews with Part C Data Managers/Coordinators</a:t>
          </a:r>
          <a:endParaRPr lang="en-US" sz="3600" kern="1200" dirty="0"/>
        </a:p>
      </dsp:txBody>
      <dsp:txXfrm>
        <a:off x="69623" y="87490"/>
        <a:ext cx="8090354" cy="1286984"/>
      </dsp:txXfrm>
    </dsp:sp>
    <dsp:sp modelId="{C33C6EC8-4D7F-45C2-AED2-11C36A113559}">
      <dsp:nvSpPr>
        <dsp:cNvPr id="0" name=""/>
        <dsp:cNvSpPr/>
      </dsp:nvSpPr>
      <dsp:spPr>
        <a:xfrm>
          <a:off x="0" y="1444098"/>
          <a:ext cx="8229600" cy="312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7310" rIns="376936" bIns="67310" numCol="1" spcCol="1270" anchor="t" anchorCtr="0">
          <a:noAutofit/>
        </a:bodyPr>
        <a:lstStyle/>
        <a:p>
          <a:pPr marL="285750" lvl="1" indent="-285750" algn="l" defTabSz="1822450" rtl="0">
            <a:lnSpc>
              <a:spcPct val="90000"/>
            </a:lnSpc>
            <a:spcBef>
              <a:spcPct val="0"/>
            </a:spcBef>
            <a:spcAft>
              <a:spcPct val="20000"/>
            </a:spcAft>
            <a:buChar char="••"/>
          </a:pPr>
          <a:r>
            <a:rPr lang="en-US" sz="4100" kern="1200" dirty="0" smtClean="0"/>
            <a:t>11 interviews completed in summer/fall 2014 by NYS Part C interns</a:t>
          </a:r>
          <a:endParaRPr lang="en-US" sz="4100" kern="1200" dirty="0"/>
        </a:p>
        <a:p>
          <a:pPr marL="285750" lvl="1" indent="-285750" algn="l" defTabSz="1822450" rtl="0">
            <a:lnSpc>
              <a:spcPct val="90000"/>
            </a:lnSpc>
            <a:spcBef>
              <a:spcPct val="0"/>
            </a:spcBef>
            <a:spcAft>
              <a:spcPct val="20000"/>
            </a:spcAft>
            <a:buChar char="••"/>
          </a:pPr>
          <a:r>
            <a:rPr lang="en-US" sz="4100" kern="1200" dirty="0" smtClean="0"/>
            <a:t>16 interviews completed in late 2015/early 2016 by IDC</a:t>
          </a:r>
          <a:endParaRPr lang="en-US" sz="4100" kern="1200" dirty="0"/>
        </a:p>
      </dsp:txBody>
      <dsp:txXfrm>
        <a:off x="0" y="1444098"/>
        <a:ext cx="8229600" cy="31267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3DE7D-6EEC-481B-8E7B-5B027CB01796}">
      <dsp:nvSpPr>
        <dsp:cNvPr id="0" name=""/>
        <dsp:cNvSpPr/>
      </dsp:nvSpPr>
      <dsp:spPr>
        <a:xfrm>
          <a:off x="0" y="24550"/>
          <a:ext cx="8061569"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24 states: “Eligible + IFSP”</a:t>
          </a:r>
          <a:endParaRPr lang="en-US" sz="2400" kern="1200" dirty="0"/>
        </a:p>
      </dsp:txBody>
      <dsp:txXfrm>
        <a:off x="46541" y="71091"/>
        <a:ext cx="7968487" cy="860321"/>
      </dsp:txXfrm>
    </dsp:sp>
    <dsp:sp modelId="{41179477-7B33-47E2-A376-891A4000BE2F}">
      <dsp:nvSpPr>
        <dsp:cNvPr id="0" name=""/>
        <dsp:cNvSpPr/>
      </dsp:nvSpPr>
      <dsp:spPr>
        <a:xfrm>
          <a:off x="0" y="1047074"/>
          <a:ext cx="8061569"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2 states: “Eligible + IFSP” for 618, but “Eligible” for the birth cohort data</a:t>
          </a:r>
          <a:endParaRPr lang="en-US" sz="2400" kern="1200" dirty="0"/>
        </a:p>
      </dsp:txBody>
      <dsp:txXfrm>
        <a:off x="46541" y="1093615"/>
        <a:ext cx="7968487" cy="860321"/>
      </dsp:txXfrm>
    </dsp:sp>
    <dsp:sp modelId="{EAEAB2F4-E52B-4FEB-8084-75CB5A20ED95}">
      <dsp:nvSpPr>
        <dsp:cNvPr id="0" name=""/>
        <dsp:cNvSpPr/>
      </dsp:nvSpPr>
      <dsp:spPr>
        <a:xfrm>
          <a:off x="0" y="2069598"/>
          <a:ext cx="8061569"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1 state: “Eligible”</a:t>
          </a:r>
          <a:endParaRPr lang="en-US" sz="2400" kern="1200" dirty="0"/>
        </a:p>
      </dsp:txBody>
      <dsp:txXfrm>
        <a:off x="46541" y="2116139"/>
        <a:ext cx="7968487" cy="860321"/>
      </dsp:txXfrm>
    </dsp:sp>
    <dsp:sp modelId="{82C5D634-2863-4067-8E83-245899537D99}">
      <dsp:nvSpPr>
        <dsp:cNvPr id="0" name=""/>
        <dsp:cNvSpPr/>
      </dsp:nvSpPr>
      <dsp:spPr>
        <a:xfrm>
          <a:off x="0" y="3092121"/>
          <a:ext cx="8061569"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1 state: “Eligible + IFSP + Receipt of a service”</a:t>
          </a:r>
          <a:endParaRPr lang="en-US" sz="2400" kern="1200" dirty="0"/>
        </a:p>
      </dsp:txBody>
      <dsp:txXfrm>
        <a:off x="46541" y="3138662"/>
        <a:ext cx="7968487" cy="8603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7/13/2016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dirty="0"/>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7/13/2016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a:t>
            </a:fld>
            <a:endParaRPr lang="en-US" dirty="0"/>
          </a:p>
        </p:txBody>
      </p:sp>
    </p:spTree>
    <p:extLst>
      <p:ext uri="{BB962C8B-B14F-4D97-AF65-F5344CB8AC3E}">
        <p14:creationId xmlns:p14="http://schemas.microsoft.com/office/powerpoint/2010/main" val="30702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12</a:t>
            </a:fld>
            <a:endParaRPr lang="en-US" dirty="0"/>
          </a:p>
        </p:txBody>
      </p:sp>
    </p:spTree>
    <p:extLst>
      <p:ext uri="{BB962C8B-B14F-4D97-AF65-F5344CB8AC3E}">
        <p14:creationId xmlns:p14="http://schemas.microsoft.com/office/powerpoint/2010/main" val="317235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13</a:t>
            </a:fld>
            <a:endParaRPr lang="en-US" dirty="0"/>
          </a:p>
        </p:txBody>
      </p:sp>
    </p:spTree>
    <p:extLst>
      <p:ext uri="{BB962C8B-B14F-4D97-AF65-F5344CB8AC3E}">
        <p14:creationId xmlns:p14="http://schemas.microsoft.com/office/powerpoint/2010/main" val="24219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request was sent to Part C programs by ITCA, and was discussed on the</a:t>
            </a:r>
            <a:r>
              <a:rPr lang="en-US" baseline="0" dirty="0" smtClean="0"/>
              <a:t> ITCA data committee call. </a:t>
            </a:r>
            <a:r>
              <a:rPr lang="en-US" dirty="0" smtClean="0"/>
              <a:t>States volunteered</a:t>
            </a:r>
            <a:r>
              <a:rPr lang="en-US" baseline="0" dirty="0" smtClean="0"/>
              <a:t> for the interview. The interview questions were sent ahead of time and calls were scheduled with Part C coordinators and/or data managers.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14</a:t>
            </a:fld>
            <a:endParaRPr lang="en-US" dirty="0"/>
          </a:p>
        </p:txBody>
      </p:sp>
    </p:spTree>
    <p:extLst>
      <p:ext uri="{BB962C8B-B14F-4D97-AF65-F5344CB8AC3E}">
        <p14:creationId xmlns:p14="http://schemas.microsoft.com/office/powerpoint/2010/main" val="159034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15</a:t>
            </a:fld>
            <a:endParaRPr lang="en-US" dirty="0"/>
          </a:p>
        </p:txBody>
      </p:sp>
    </p:spTree>
    <p:extLst>
      <p:ext uri="{BB962C8B-B14F-4D97-AF65-F5344CB8AC3E}">
        <p14:creationId xmlns:p14="http://schemas.microsoft.com/office/powerpoint/2010/main" val="422901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16</a:t>
            </a:fld>
            <a:endParaRPr lang="en-US" dirty="0"/>
          </a:p>
        </p:txBody>
      </p:sp>
    </p:spTree>
    <p:extLst>
      <p:ext uri="{BB962C8B-B14F-4D97-AF65-F5344CB8AC3E}">
        <p14:creationId xmlns:p14="http://schemas.microsoft.com/office/powerpoint/2010/main" val="422943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need a catchy</a:t>
            </a:r>
            <a:r>
              <a:rPr lang="en-US" baseline="0" dirty="0" smtClean="0"/>
              <a:t> name for this slide.</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18</a:t>
            </a:fld>
            <a:endParaRPr lang="en-US" dirty="0"/>
          </a:p>
        </p:txBody>
      </p:sp>
    </p:spTree>
    <p:extLst>
      <p:ext uri="{BB962C8B-B14F-4D97-AF65-F5344CB8AC3E}">
        <p14:creationId xmlns:p14="http://schemas.microsoft.com/office/powerpoint/2010/main" val="368777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22</a:t>
            </a:fld>
            <a:endParaRPr lang="en-US" dirty="0"/>
          </a:p>
        </p:txBody>
      </p:sp>
    </p:spTree>
    <p:extLst>
      <p:ext uri="{BB962C8B-B14F-4D97-AF65-F5344CB8AC3E}">
        <p14:creationId xmlns:p14="http://schemas.microsoft.com/office/powerpoint/2010/main" val="5691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23</a:t>
            </a:fld>
            <a:endParaRPr lang="en-US" dirty="0"/>
          </a:p>
        </p:txBody>
      </p:sp>
    </p:spTree>
    <p:extLst>
      <p:ext uri="{BB962C8B-B14F-4D97-AF65-F5344CB8AC3E}">
        <p14:creationId xmlns:p14="http://schemas.microsoft.com/office/powerpoint/2010/main" val="261531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24</a:t>
            </a:fld>
            <a:endParaRPr lang="en-US" dirty="0"/>
          </a:p>
        </p:txBody>
      </p:sp>
    </p:spTree>
    <p:extLst>
      <p:ext uri="{BB962C8B-B14F-4D97-AF65-F5344CB8AC3E}">
        <p14:creationId xmlns:p14="http://schemas.microsoft.com/office/powerpoint/2010/main" val="381852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what we mean by record eligibility status. Condition</a:t>
            </a:r>
            <a:r>
              <a:rPr lang="en-US" baseline="0" dirty="0" smtClean="0"/>
              <a:t> that makes the child eligible or eligibility category (DD, at risk, clinical opinion)</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25</a:t>
            </a:fld>
            <a:endParaRPr lang="en-US" dirty="0"/>
          </a:p>
        </p:txBody>
      </p:sp>
    </p:spTree>
    <p:extLst>
      <p:ext uri="{BB962C8B-B14F-4D97-AF65-F5344CB8AC3E}">
        <p14:creationId xmlns:p14="http://schemas.microsoft.com/office/powerpoint/2010/main" val="421287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ITCA is the IDEA Infant and Toddlers Coordinator</a:t>
            </a:r>
            <a:r>
              <a:rPr lang="en-US" baseline="0" dirty="0" smtClean="0"/>
              <a:t> Association. It’s a </a:t>
            </a:r>
            <a:r>
              <a:rPr lang="en-US" b="1" dirty="0" smtClean="0"/>
              <a:t>not-for-profit corporation to promote mutual assistance, cooperation, and exchange of information and ideas in the administration of Part C and to provide support to state and territory Part C coordinators. The purpose is to</a:t>
            </a:r>
            <a:r>
              <a:rPr lang="en-US" dirty="0" smtClean="0"/>
              <a:t> identify and represent the interests of state and territory infant and toddler early intervention programs at the national level;</a:t>
            </a:r>
          </a:p>
          <a:p>
            <a:r>
              <a:rPr lang="en-US" dirty="0" smtClean="0"/>
              <a:t>Develop and recommend models, standards, policies, and programs that promote quality services to eligible infants and toddlers and their families; and</a:t>
            </a:r>
          </a:p>
          <a:p>
            <a:r>
              <a:rPr lang="en-US" dirty="0" smtClean="0"/>
              <a:t>Strengthen current leadership and foster new leadership in early intervention programs at the local, state or territory, and national levels. Many states’ data managers and Part C coordinators are members.</a:t>
            </a:r>
          </a:p>
          <a:p>
            <a:endParaRPr lang="en-US" dirty="0" smtClean="0"/>
          </a:p>
          <a:p>
            <a:r>
              <a:rPr lang="en-US" baseline="0" dirty="0" smtClean="0"/>
              <a:t>One of their many activities is collecting what is called birth cohort data from states.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a:t>
            </a:fld>
            <a:endParaRPr lang="en-US" dirty="0"/>
          </a:p>
        </p:txBody>
      </p:sp>
    </p:spTree>
    <p:extLst>
      <p:ext uri="{BB962C8B-B14F-4D97-AF65-F5344CB8AC3E}">
        <p14:creationId xmlns:p14="http://schemas.microsoft.com/office/powerpoint/2010/main" val="231597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27</a:t>
            </a:fld>
            <a:endParaRPr lang="en-US" dirty="0"/>
          </a:p>
        </p:txBody>
      </p:sp>
    </p:spTree>
    <p:extLst>
      <p:ext uri="{BB962C8B-B14F-4D97-AF65-F5344CB8AC3E}">
        <p14:creationId xmlns:p14="http://schemas.microsoft.com/office/powerpoint/2010/main" val="1397212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30</a:t>
            </a:fld>
            <a:endParaRPr lang="en-US" dirty="0"/>
          </a:p>
        </p:txBody>
      </p:sp>
    </p:spTree>
    <p:extLst>
      <p:ext uri="{BB962C8B-B14F-4D97-AF65-F5344CB8AC3E}">
        <p14:creationId xmlns:p14="http://schemas.microsoft.com/office/powerpoint/2010/main" val="3305890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audience their</a:t>
            </a:r>
            <a:r>
              <a:rPr lang="en-US" baseline="0" dirty="0" smtClean="0"/>
              <a:t> thoughts on why health lead agencies have higher average rate of referred, evaluated and eligible.</a:t>
            </a:r>
          </a:p>
          <a:p>
            <a:endParaRPr lang="en-US" baseline="0" dirty="0" smtClean="0"/>
          </a:p>
          <a:p>
            <a:r>
              <a:rPr lang="en-US" baseline="0" dirty="0" smtClean="0"/>
              <a:t>These are average percents across the categories of states.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31</a:t>
            </a:fld>
            <a:endParaRPr lang="en-US" dirty="0"/>
          </a:p>
        </p:txBody>
      </p:sp>
    </p:spTree>
    <p:extLst>
      <p:ext uri="{BB962C8B-B14F-4D97-AF65-F5344CB8AC3E}">
        <p14:creationId xmlns:p14="http://schemas.microsoft.com/office/powerpoint/2010/main" val="407703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 audience their</a:t>
            </a:r>
            <a:r>
              <a:rPr lang="en-US" baseline="0" dirty="0" smtClean="0"/>
              <a:t> thoughts on why if referral is recorded once family confirms has higher avg rates then if referral recorded as soon as it comes in.</a:t>
            </a:r>
            <a:endParaRPr lang="en-US" dirty="0" smtClean="0"/>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33</a:t>
            </a:fld>
            <a:endParaRPr lang="en-US" dirty="0"/>
          </a:p>
        </p:txBody>
      </p:sp>
    </p:spTree>
    <p:extLst>
      <p:ext uri="{BB962C8B-B14F-4D97-AF65-F5344CB8AC3E}">
        <p14:creationId xmlns:p14="http://schemas.microsoft.com/office/powerpoint/2010/main" val="45649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Category A: At Risk, Any Delay, Atypical Development, one</a:t>
            </a:r>
            <a:r>
              <a:rPr lang="en-US" baseline="0" dirty="0" smtClean="0"/>
              <a:t> </a:t>
            </a:r>
            <a:r>
              <a:rPr lang="en-US" dirty="0" smtClean="0"/>
              <a:t>standard deviation in one domain,20% delay in two or more</a:t>
            </a:r>
            <a:r>
              <a:rPr lang="en-US" baseline="0" dirty="0" smtClean="0"/>
              <a:t> </a:t>
            </a:r>
            <a:r>
              <a:rPr lang="en-US" dirty="0" smtClean="0"/>
              <a:t>domains, 22% in two or more domains, 25% delay in one or more</a:t>
            </a:r>
          </a:p>
          <a:p>
            <a:r>
              <a:rPr lang="en-US" dirty="0" smtClean="0"/>
              <a:t>domains.</a:t>
            </a:r>
          </a:p>
          <a:p>
            <a:r>
              <a:rPr lang="en-US" dirty="0" smtClean="0"/>
              <a:t>Category B: 25% in two or more domains, 30% delay in one or</a:t>
            </a:r>
            <a:r>
              <a:rPr lang="en-US" baseline="0" dirty="0" smtClean="0"/>
              <a:t> </a:t>
            </a:r>
            <a:r>
              <a:rPr lang="en-US" dirty="0" smtClean="0"/>
              <a:t>more domains, 1.3 standard deviations in two domains, 1.5</a:t>
            </a:r>
            <a:r>
              <a:rPr lang="en-US" baseline="0" dirty="0" smtClean="0"/>
              <a:t> </a:t>
            </a:r>
            <a:r>
              <a:rPr lang="en-US" dirty="0" smtClean="0"/>
              <a:t>standard deviations in any domain, 33% delay in one domain.</a:t>
            </a:r>
          </a:p>
          <a:p>
            <a:r>
              <a:rPr lang="en-US" dirty="0" smtClean="0"/>
              <a:t>Category C: 33% delay in two or more domains, 40% delay in one</a:t>
            </a:r>
            <a:r>
              <a:rPr lang="en-US" baseline="0" dirty="0" smtClean="0"/>
              <a:t> </a:t>
            </a:r>
            <a:r>
              <a:rPr lang="en-US" dirty="0" smtClean="0"/>
              <a:t>domain, 50% delay in one domain, 1.5 standard deviations in 2 or</a:t>
            </a:r>
            <a:r>
              <a:rPr lang="en-US" baseline="0" dirty="0" smtClean="0"/>
              <a:t> </a:t>
            </a:r>
            <a:r>
              <a:rPr lang="en-US" dirty="0" smtClean="0"/>
              <a:t>more domains, 1.75 standard deviations in one domain, 2 standard deviations in one domain, 2 standard deviations in two</a:t>
            </a:r>
            <a:r>
              <a:rPr lang="en-US" baseline="0" dirty="0" smtClean="0"/>
              <a:t> </a:t>
            </a:r>
            <a:r>
              <a:rPr lang="en-US" dirty="0" smtClean="0"/>
              <a:t>or more domains.</a:t>
            </a:r>
          </a:p>
          <a:p>
            <a:endParaRPr lang="en-US" dirty="0" smtClean="0"/>
          </a:p>
          <a:p>
            <a:endParaRPr lang="en-US" dirty="0" smtClean="0"/>
          </a:p>
          <a:p>
            <a:r>
              <a:rPr lang="en-US" dirty="0" smtClean="0"/>
              <a:t>States self declare the category that most closely</a:t>
            </a:r>
            <a:r>
              <a:rPr lang="en-US" baseline="0" dirty="0" smtClean="0"/>
              <a:t> </a:t>
            </a:r>
            <a:r>
              <a:rPr lang="en-US" dirty="0" smtClean="0"/>
              <a:t>aligns with their eligibility criteria</a:t>
            </a:r>
          </a:p>
          <a:p>
            <a:r>
              <a:rPr lang="en-US" dirty="0" smtClean="0"/>
              <a:t>Eligibility categories were established by the ITCA Data</a:t>
            </a:r>
            <a:r>
              <a:rPr lang="en-US" baseline="0" dirty="0" smtClean="0"/>
              <a:t> </a:t>
            </a:r>
            <a:r>
              <a:rPr lang="en-US" dirty="0" smtClean="0"/>
              <a:t>Committee as of 2010.</a:t>
            </a:r>
          </a:p>
        </p:txBody>
      </p:sp>
      <p:sp>
        <p:nvSpPr>
          <p:cNvPr id="4" name="Slide Number Placeholder 3"/>
          <p:cNvSpPr>
            <a:spLocks noGrp="1"/>
          </p:cNvSpPr>
          <p:nvPr>
            <p:ph type="sldNum" sz="quarter" idx="10"/>
          </p:nvPr>
        </p:nvSpPr>
        <p:spPr/>
        <p:txBody>
          <a:bodyPr/>
          <a:lstStyle/>
          <a:p>
            <a:fld id="{94A97A06-8374-482B-AD8D-90E9FDDADFA6}" type="slidenum">
              <a:rPr lang="en-US" smtClean="0"/>
              <a:t>34</a:t>
            </a:fld>
            <a:endParaRPr lang="en-US" dirty="0"/>
          </a:p>
        </p:txBody>
      </p:sp>
    </p:spTree>
    <p:extLst>
      <p:ext uri="{BB962C8B-B14F-4D97-AF65-F5344CB8AC3E}">
        <p14:creationId xmlns:p14="http://schemas.microsoft.com/office/powerpoint/2010/main" val="1773637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36</a:t>
            </a:fld>
            <a:endParaRPr lang="en-US" dirty="0"/>
          </a:p>
        </p:txBody>
      </p:sp>
    </p:spTree>
    <p:extLst>
      <p:ext uri="{BB962C8B-B14F-4D97-AF65-F5344CB8AC3E}">
        <p14:creationId xmlns:p14="http://schemas.microsoft.com/office/powerpoint/2010/main" val="282460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Rosenberg </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a:t>
            </a:fld>
            <a:endParaRPr lang="en-US" dirty="0"/>
          </a:p>
        </p:txBody>
      </p:sp>
    </p:spTree>
    <p:extLst>
      <p:ext uri="{BB962C8B-B14F-4D97-AF65-F5344CB8AC3E}">
        <p14:creationId xmlns:p14="http://schemas.microsoft.com/office/powerpoint/2010/main" val="291418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6</a:t>
            </a:fld>
            <a:endParaRPr lang="en-US" dirty="0"/>
          </a:p>
        </p:txBody>
      </p:sp>
    </p:spTree>
    <p:extLst>
      <p:ext uri="{BB962C8B-B14F-4D97-AF65-F5344CB8AC3E}">
        <p14:creationId xmlns:p14="http://schemas.microsoft.com/office/powerpoint/2010/main" val="283462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referred to Part C, evaluated for Part C and eligible for Part C all of the total number of births in 2010.</a:t>
            </a:r>
          </a:p>
          <a:p>
            <a:endParaRPr lang="en-US" baseline="0" dirty="0" smtClean="0"/>
          </a:p>
          <a:p>
            <a:r>
              <a:rPr lang="en-US" baseline="0" dirty="0" smtClean="0"/>
              <a:t>In comparison, for indicator C6 (</a:t>
            </a:r>
            <a:r>
              <a:rPr lang="en-US" dirty="0" smtClean="0"/>
              <a:t>Percent of infants and toddlers birth to three with IFSPs) nationally about 3% of infants</a:t>
            </a:r>
            <a:r>
              <a:rPr lang="en-US" baseline="0" dirty="0" smtClean="0"/>
              <a:t> and toddlers birth to 3 had IFSPs in each of 2010-11 through 2013-14 and 6% of children ages birth to 3 had IFSPs in 2010 per the cumulative count.</a:t>
            </a:r>
          </a:p>
          <a:p>
            <a:endParaRPr lang="en-US" baseline="0" dirty="0" smtClean="0"/>
          </a:p>
          <a:p>
            <a:pPr defTabSz="897301">
              <a:defRPr/>
            </a:pPr>
            <a:r>
              <a:rPr lang="en-US" baseline="0" dirty="0" smtClean="0"/>
              <a:t>Keep in mind birth cohort data is only 28 states, and C6 is 56 states and jurisdictions. The cumulative count in 2010 was based on 30 states. 21 of the 28 states that reported birth cohort data reported cumulative counts for 2010.</a:t>
            </a:r>
            <a:endParaRPr lang="en-US" dirty="0" smtClean="0"/>
          </a:p>
          <a:p>
            <a:endParaRPr lang="en-US" baseline="0" dirty="0" smtClean="0"/>
          </a:p>
          <a:p>
            <a:endParaRPr lang="en-US" baseline="0" dirty="0" smtClean="0"/>
          </a:p>
          <a:p>
            <a:r>
              <a:rPr lang="en-US" baseline="0" dirty="0" smtClean="0"/>
              <a:t>Also, the birth cohort is an average across all 28 states and the cumulative percent is an average across the 30 states while C6 are the national percents.</a:t>
            </a:r>
          </a:p>
          <a:p>
            <a:endParaRPr lang="en-US" baseline="0" dirty="0" smtClean="0"/>
          </a:p>
        </p:txBody>
      </p:sp>
      <p:sp>
        <p:nvSpPr>
          <p:cNvPr id="4" name="Slide Number Placeholder 3"/>
          <p:cNvSpPr>
            <a:spLocks noGrp="1"/>
          </p:cNvSpPr>
          <p:nvPr>
            <p:ph type="sldNum" sz="quarter" idx="10"/>
          </p:nvPr>
        </p:nvSpPr>
        <p:spPr/>
        <p:txBody>
          <a:bodyPr/>
          <a:lstStyle/>
          <a:p>
            <a:fld id="{94A97A06-8374-482B-AD8D-90E9FDDADFA6}" type="slidenum">
              <a:rPr lang="en-US" smtClean="0"/>
              <a:t>7</a:t>
            </a:fld>
            <a:endParaRPr lang="en-US" dirty="0"/>
          </a:p>
        </p:txBody>
      </p:sp>
    </p:spTree>
    <p:extLst>
      <p:ext uri="{BB962C8B-B14F-4D97-AF65-F5344CB8AC3E}">
        <p14:creationId xmlns:p14="http://schemas.microsoft.com/office/powerpoint/2010/main" val="305954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the 28 states that reported birth cohort data – not all states for single day</a:t>
            </a:r>
            <a:r>
              <a:rPr lang="en-US" baseline="0" dirty="0" smtClean="0"/>
              <a:t> and cumulative counts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Used 2013 single day and cumulative count as comparison since 2010 BC was collected from 2010 – 2013. Can discuss whether a more appropriate comparison would be 2010 single day and cumulative count to 2013 BC </a:t>
            </a:r>
            <a:r>
              <a:rPr lang="en-US" baseline="0" dirty="0" smtClean="0">
                <a:solidFill>
                  <a:srgbClr val="FF0000"/>
                </a:solidFill>
              </a:rPr>
              <a:t>(add 2010 single count and cumulative count to notes)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8</a:t>
            </a:fld>
            <a:endParaRPr lang="en-US" dirty="0"/>
          </a:p>
        </p:txBody>
      </p:sp>
    </p:spTree>
    <p:extLst>
      <p:ext uri="{BB962C8B-B14F-4D97-AF65-F5344CB8AC3E}">
        <p14:creationId xmlns:p14="http://schemas.microsoft.com/office/powerpoint/2010/main" val="323728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1108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385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95402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7/12/2016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52" y="429260"/>
            <a:ext cx="2604077" cy="82120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pic>
        <p:nvPicPr>
          <p:cNvPr id="8" name="Picture 7" descr="ITCAcolo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13731" y="438310"/>
            <a:ext cx="2613804" cy="769620"/>
          </a:xfrm>
          <a:prstGeom prst="rect">
            <a:avLst/>
          </a:prstGeom>
        </p:spPr>
      </p:pic>
      <p:pic>
        <p:nvPicPr>
          <p:cNvPr id="16" name="Picture 15" descr="cid:image003.png@01D1C0C1.46342A60"/>
          <p:cNvPicPr/>
          <p:nvPr userDrawn="1"/>
        </p:nvPicPr>
        <p:blipFill rotWithShape="1">
          <a:blip r:embed="rId5">
            <a:extLst>
              <a:ext uri="{28A0092B-C50C-407E-A947-70E740481C1C}">
                <a14:useLocalDpi xmlns:a14="http://schemas.microsoft.com/office/drawing/2010/main" val="0"/>
              </a:ext>
            </a:extLst>
          </a:blip>
          <a:srcRect t="980" r="28824"/>
          <a:stretch/>
        </p:blipFill>
        <p:spPr bwMode="auto">
          <a:xfrm>
            <a:off x="6733421" y="480842"/>
            <a:ext cx="1844040" cy="76962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13081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7/12/2016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7/12/2016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7/12/2016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Tree>
    <p:extLst>
      <p:ext uri="{BB962C8B-B14F-4D97-AF65-F5344CB8AC3E}">
        <p14:creationId xmlns:p14="http://schemas.microsoft.com/office/powerpoint/2010/main" val="6727339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85234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303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450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3064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191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818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0465"/>
            <a:ext cx="8229600" cy="4588701"/>
          </a:xfrm>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7/12/2016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2493726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1087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9392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5463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3580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135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4417"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pic>
        <p:nvPicPr>
          <p:cNvPr id="8" name="Picture 7" descr="ITCAcolo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36476" y="377678"/>
            <a:ext cx="2964172" cy="872784"/>
          </a:xfrm>
          <a:prstGeom prst="rect">
            <a:avLst/>
          </a:prstGeom>
        </p:spPr>
      </p:pic>
    </p:spTree>
    <p:extLst>
      <p:ext uri="{BB962C8B-B14F-4D97-AF65-F5344CB8AC3E}">
        <p14:creationId xmlns:p14="http://schemas.microsoft.com/office/powerpoint/2010/main" val="15475898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0465"/>
            <a:ext cx="8229600" cy="4588701"/>
          </a:xfrm>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89149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90801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1102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1951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7/12/2016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8556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7769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7170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551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8379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8748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74E07D9-8248-4A0E-82EF-FE5AFD0363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77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7/12/2016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7/12/2016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7/12/2016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7/12/2016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7/12/2016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7/12/2016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0465"/>
            <a:ext cx="8229600" cy="4588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t>7/12/2016</a:t>
            </a:r>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ftr="0" dt="0"/>
  <p:txStyles>
    <p:titleStyle>
      <a:lvl1pPr algn="l" defTabSz="914400" rtl="0" eaLnBrk="1" latinLnBrk="0" hangingPunct="1">
        <a:spcBef>
          <a:spcPct val="0"/>
        </a:spcBef>
        <a:buNone/>
        <a:defRPr sz="3200" b="0" i="0" kern="1200">
          <a:solidFill>
            <a:schemeClr val="tx1"/>
          </a:solidFill>
          <a:latin typeface="+mj-lt"/>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solidFill>
                  <a:prstClr val="white"/>
                </a:solidFill>
              </a:rPr>
              <a:pPr/>
              <a:t>‹#›</a:t>
            </a:fld>
            <a:endParaRPr lang="en-US" dirty="0">
              <a:solidFill>
                <a:prstClr val="white"/>
              </a:solidFill>
            </a:endParaRPr>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1056545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0465"/>
            <a:ext cx="8229600" cy="4588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solidFill>
                  <a:prstClr val="white"/>
                </a:solidFill>
              </a:rPr>
              <a:t>7/12/2016</a:t>
            </a:r>
            <a:endParaRPr lang="en-US" dirty="0">
              <a:solidFill>
                <a:prstClr val="white"/>
              </a:solidFill>
            </a:endParaRPr>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solidFill>
                  <a:prstClr val="white"/>
                </a:solidFill>
              </a:rPr>
              <a:pPr/>
              <a:t>‹#›</a:t>
            </a:fld>
            <a:endParaRPr lang="en-US" dirty="0">
              <a:solidFill>
                <a:prstClr val="white"/>
              </a:solidFill>
            </a:endParaRPr>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9245809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hf hdr="0" ftr="0" dt="0"/>
  <p:txStyles>
    <p:titleStyle>
      <a:lvl1pPr algn="l" defTabSz="914400" rtl="0" eaLnBrk="1" latinLnBrk="0" hangingPunct="1">
        <a:spcBef>
          <a:spcPct val="0"/>
        </a:spcBef>
        <a:buNone/>
        <a:defRPr sz="3200" b="0" i="0" kern="1200">
          <a:solidFill>
            <a:schemeClr val="tx1"/>
          </a:solidFill>
          <a:latin typeface="+mj-lt"/>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witter.com/ideadatacenter" TargetMode="External"/><Relationship Id="rId2" Type="http://schemas.openxmlformats.org/officeDocument/2006/relationships/hyperlink" Target="http://ideadata.org/" TargetMode="External"/><Relationship Id="rId1" Type="http://schemas.openxmlformats.org/officeDocument/2006/relationships/slideLayout" Target="../slideLayouts/slideLayout14.xml"/><Relationship Id="rId5" Type="http://schemas.openxmlformats.org/officeDocument/2006/relationships/image" Target="../media/image33.emf"/><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jpg"/><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13716"/>
            <a:ext cx="9144000" cy="457200"/>
          </a:xfrm>
        </p:spPr>
        <p:txBody>
          <a:bodyPr/>
          <a:lstStyle/>
          <a:p>
            <a:r>
              <a:rPr lang="en-US" dirty="0"/>
              <a:t>Improving </a:t>
            </a:r>
            <a:r>
              <a:rPr lang="en-US" dirty="0" smtClean="0"/>
              <a:t>Data, </a:t>
            </a:r>
            <a:r>
              <a:rPr lang="en-US" dirty="0"/>
              <a:t>Improving Outcomes Conference</a:t>
            </a:r>
          </a:p>
          <a:p>
            <a:r>
              <a:rPr lang="en-US" dirty="0"/>
              <a:t>Aug. 15-17, </a:t>
            </a:r>
            <a:r>
              <a:rPr lang="en-US" dirty="0" smtClean="0"/>
              <a:t>2016</a:t>
            </a:r>
            <a:endParaRPr lang="en-US" dirty="0"/>
          </a:p>
        </p:txBody>
      </p:sp>
      <p:sp>
        <p:nvSpPr>
          <p:cNvPr id="9" name="Text Placeholder 8"/>
          <p:cNvSpPr>
            <a:spLocks noGrp="1"/>
          </p:cNvSpPr>
          <p:nvPr>
            <p:ph type="body" sz="quarter" idx="14"/>
          </p:nvPr>
        </p:nvSpPr>
        <p:spPr>
          <a:xfrm>
            <a:off x="4189227" y="5242562"/>
            <a:ext cx="4880345" cy="1143000"/>
          </a:xfrm>
        </p:spPr>
        <p:txBody>
          <a:bodyPr/>
          <a:lstStyle/>
          <a:p>
            <a:r>
              <a:rPr lang="en-US" sz="1800" dirty="0" smtClean="0"/>
              <a:t>Amy Bitterman, IDC</a:t>
            </a:r>
          </a:p>
          <a:p>
            <a:r>
              <a:rPr lang="en-US" sz="1800" dirty="0" smtClean="0"/>
              <a:t>Kirsten Siegenthaler, </a:t>
            </a:r>
            <a:r>
              <a:rPr lang="en-US" sz="1800" dirty="0" smtClean="0"/>
              <a:t>NYS </a:t>
            </a:r>
            <a:r>
              <a:rPr lang="en-US" sz="1800" dirty="0"/>
              <a:t>Department of Health</a:t>
            </a:r>
            <a:endParaRPr lang="en-US" sz="1800" dirty="0" smtClean="0"/>
          </a:p>
          <a:p>
            <a:r>
              <a:rPr lang="en-US" sz="1800" dirty="0" smtClean="0"/>
              <a:t>Laura Taylor, IDC</a:t>
            </a:r>
            <a:endParaRPr lang="en-US" sz="18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
        <p:nvSpPr>
          <p:cNvPr id="7" name="Title 1"/>
          <p:cNvSpPr>
            <a:spLocks noGrp="1"/>
          </p:cNvSpPr>
          <p:nvPr>
            <p:ph type="ctrTitle"/>
          </p:nvPr>
        </p:nvSpPr>
        <p:spPr/>
        <p:txBody>
          <a:bodyPr>
            <a:normAutofit fontScale="90000"/>
          </a:bodyPr>
          <a:lstStyle/>
          <a:p>
            <a:r>
              <a:rPr lang="en-US" dirty="0"/>
              <a:t>Measuring Part C Participation Rates: Results, Feasibility, and Utility of the Birth Cohort Methodology</a:t>
            </a:r>
          </a:p>
        </p:txBody>
      </p:sp>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04" y="521926"/>
            <a:ext cx="7490663" cy="5788239"/>
          </a:xfrm>
          <a:prstGeom prst="rect">
            <a:avLst/>
          </a:prstGeom>
        </p:spPr>
      </p:pic>
      <p:sp>
        <p:nvSpPr>
          <p:cNvPr id="2" name="Title 1"/>
          <p:cNvSpPr>
            <a:spLocks noGrp="1"/>
          </p:cNvSpPr>
          <p:nvPr>
            <p:ph type="title"/>
          </p:nvPr>
        </p:nvSpPr>
        <p:spPr>
          <a:xfrm>
            <a:off x="124287" y="-150920"/>
            <a:ext cx="8939813" cy="758825"/>
          </a:xfrm>
        </p:spPr>
        <p:txBody>
          <a:bodyPr>
            <a:normAutofit/>
          </a:bodyPr>
          <a:lstStyle/>
          <a:p>
            <a:r>
              <a:rPr lang="en-US" sz="2800" dirty="0"/>
              <a:t>Percentage of Children Served Based on </a:t>
            </a:r>
            <a:r>
              <a:rPr lang="en-US" sz="2800" dirty="0" smtClean="0"/>
              <a:t>Cumulative Count</a:t>
            </a:r>
            <a:endParaRPr lang="en-US"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8008" y="4518506"/>
            <a:ext cx="2655071" cy="1749127"/>
          </a:xfrm>
          <a:prstGeom prst="rect">
            <a:avLst/>
          </a:prstGeom>
          <a:solidFill>
            <a:srgbClr val="BDD7E7"/>
          </a:solidFill>
        </p:spPr>
      </p:pic>
      <p:sp>
        <p:nvSpPr>
          <p:cNvPr id="6" name="TextBox 5"/>
          <p:cNvSpPr txBox="1"/>
          <p:nvPr/>
        </p:nvSpPr>
        <p:spPr>
          <a:xfrm>
            <a:off x="7500979" y="5085292"/>
            <a:ext cx="630314" cy="307777"/>
          </a:xfrm>
          <a:prstGeom prst="rect">
            <a:avLst/>
          </a:prstGeom>
          <a:solidFill>
            <a:srgbClr val="BDD7E7"/>
          </a:solidFill>
        </p:spPr>
        <p:txBody>
          <a:bodyPr wrap="square" rtlCol="0">
            <a:spAutoFit/>
          </a:bodyPr>
          <a:lstStyle/>
          <a:p>
            <a:r>
              <a:rPr lang="en-US" sz="1400" dirty="0" smtClean="0">
                <a:solidFill>
                  <a:srgbClr val="0C395A"/>
                </a:solidFill>
              </a:rPr>
              <a:t>AK</a:t>
            </a:r>
            <a:endParaRPr lang="en-US" sz="1400" dirty="0">
              <a:solidFill>
                <a:srgbClr val="0C395A"/>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735" y="2929914"/>
            <a:ext cx="1792623" cy="1180957"/>
          </a:xfrm>
          <a:prstGeom prst="rect">
            <a:avLst/>
          </a:prstGeom>
        </p:spPr>
      </p:pic>
      <p:sp>
        <p:nvSpPr>
          <p:cNvPr id="9" name="TextBox 8"/>
          <p:cNvSpPr txBox="1"/>
          <p:nvPr/>
        </p:nvSpPr>
        <p:spPr>
          <a:xfrm rot="159977">
            <a:off x="7887269" y="3348258"/>
            <a:ext cx="335877" cy="215756"/>
          </a:xfrm>
          <a:prstGeom prst="rect">
            <a:avLst/>
          </a:prstGeom>
          <a:solidFill>
            <a:srgbClr val="DEDEDE"/>
          </a:solidFill>
          <a:ln>
            <a:solidFill>
              <a:srgbClr val="DEDEDE"/>
            </a:solidFill>
          </a:ln>
        </p:spPr>
        <p:txBody>
          <a:bodyPr wrap="square" rtlCol="0">
            <a:spAutoFit/>
          </a:bodyPr>
          <a:lstStyle/>
          <a:p>
            <a:r>
              <a:rPr lang="en-US" sz="800" dirty="0" smtClean="0">
                <a:cs typeface="Times New Roman" panose="02020603050405020304" pitchFamily="18" charset="0"/>
              </a:rPr>
              <a:t>DC</a:t>
            </a:r>
            <a:endParaRPr lang="en-US" sz="800"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74E07D9-8248-4A0E-82EF-FE5AFD0363D2}"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192821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37" y="576484"/>
            <a:ext cx="7410618" cy="5726386"/>
          </a:xfrm>
          <a:prstGeom prst="rect">
            <a:avLst/>
          </a:prstGeom>
        </p:spPr>
      </p:pic>
      <p:sp>
        <p:nvSpPr>
          <p:cNvPr id="2" name="Title 1"/>
          <p:cNvSpPr>
            <a:spLocks noGrp="1"/>
          </p:cNvSpPr>
          <p:nvPr>
            <p:ph type="title"/>
          </p:nvPr>
        </p:nvSpPr>
        <p:spPr>
          <a:xfrm>
            <a:off x="71020" y="-115409"/>
            <a:ext cx="8930935" cy="732192"/>
          </a:xfrm>
        </p:spPr>
        <p:txBody>
          <a:bodyPr>
            <a:normAutofit/>
          </a:bodyPr>
          <a:lstStyle/>
          <a:p>
            <a:r>
              <a:rPr lang="en-US" sz="2800" dirty="0"/>
              <a:t>Percentage of Children Served Based on </a:t>
            </a:r>
            <a:r>
              <a:rPr lang="en-US" sz="2800" dirty="0" smtClean="0"/>
              <a:t>Birth Cohort Count</a:t>
            </a:r>
            <a:endParaRPr lang="en-US" sz="2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457" y="4447473"/>
            <a:ext cx="2695498" cy="1775760"/>
          </a:xfrm>
          <a:prstGeom prst="rect">
            <a:avLst/>
          </a:prstGeom>
        </p:spPr>
      </p:pic>
      <p:sp>
        <p:nvSpPr>
          <p:cNvPr id="5" name="TextBox 4"/>
          <p:cNvSpPr txBox="1"/>
          <p:nvPr/>
        </p:nvSpPr>
        <p:spPr>
          <a:xfrm>
            <a:off x="7456966" y="5064501"/>
            <a:ext cx="630314" cy="307777"/>
          </a:xfrm>
          <a:prstGeom prst="rect">
            <a:avLst/>
          </a:prstGeom>
          <a:solidFill>
            <a:srgbClr val="6BAED6"/>
          </a:solidFill>
        </p:spPr>
        <p:txBody>
          <a:bodyPr wrap="square" rtlCol="0">
            <a:spAutoFit/>
          </a:bodyPr>
          <a:lstStyle/>
          <a:p>
            <a:r>
              <a:rPr lang="en-US" sz="1400" dirty="0" smtClean="0">
                <a:solidFill>
                  <a:srgbClr val="0C395A"/>
                </a:solidFill>
              </a:rPr>
              <a:t>AK</a:t>
            </a:r>
            <a:endParaRPr lang="en-US" sz="1400" dirty="0">
              <a:solidFill>
                <a:srgbClr val="0C395A"/>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8566" y="3009530"/>
            <a:ext cx="1519067" cy="1000742"/>
          </a:xfrm>
          <a:prstGeom prst="rect">
            <a:avLst/>
          </a:prstGeom>
        </p:spPr>
      </p:pic>
      <p:sp>
        <p:nvSpPr>
          <p:cNvPr id="7" name="TextBox 6"/>
          <p:cNvSpPr txBox="1"/>
          <p:nvPr/>
        </p:nvSpPr>
        <p:spPr>
          <a:xfrm rot="159977">
            <a:off x="7928183" y="3303688"/>
            <a:ext cx="335877" cy="215756"/>
          </a:xfrm>
          <a:prstGeom prst="rect">
            <a:avLst/>
          </a:prstGeom>
          <a:solidFill>
            <a:srgbClr val="BDD7E7"/>
          </a:solidFill>
          <a:ln>
            <a:solidFill>
              <a:srgbClr val="BDD7E7"/>
            </a:solidFill>
          </a:ln>
        </p:spPr>
        <p:txBody>
          <a:bodyPr wrap="square" rtlCol="0">
            <a:spAutoFit/>
          </a:bodyPr>
          <a:lstStyle/>
          <a:p>
            <a:r>
              <a:rPr lang="en-US" sz="800" dirty="0" smtClean="0">
                <a:solidFill>
                  <a:srgbClr val="0C395A"/>
                </a:solidFill>
                <a:cs typeface="Times New Roman" panose="02020603050405020304" pitchFamily="18" charset="0"/>
              </a:rPr>
              <a:t>DC</a:t>
            </a:r>
            <a:endParaRPr lang="en-US" sz="800" dirty="0">
              <a:solidFill>
                <a:srgbClr val="0C395A"/>
              </a:solidFill>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174E07D9-8248-4A0E-82EF-FE5AFD0363D2}"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2840408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9986606"/>
              </p:ext>
            </p:extLst>
          </p:nvPr>
        </p:nvGraphicFramePr>
        <p:xfrm>
          <a:off x="457200" y="1410465"/>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12</a:t>
            </a:fld>
            <a:endParaRPr lang="en-US" dirty="0"/>
          </a:p>
        </p:txBody>
      </p:sp>
    </p:spTree>
    <p:extLst>
      <p:ext uri="{BB962C8B-B14F-4D97-AF65-F5344CB8AC3E}">
        <p14:creationId xmlns:p14="http://schemas.microsoft.com/office/powerpoint/2010/main" val="3340092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57914452"/>
              </p:ext>
            </p:extLst>
          </p:nvPr>
        </p:nvGraphicFramePr>
        <p:xfrm>
          <a:off x="457200" y="1410465"/>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a:t>Analysis of Birth Cohort Interview Data</a:t>
            </a:r>
          </a:p>
        </p:txBody>
      </p:sp>
      <p:sp>
        <p:nvSpPr>
          <p:cNvPr id="5" name="Slide Number Placeholder 4"/>
          <p:cNvSpPr>
            <a:spLocks noGrp="1"/>
          </p:cNvSpPr>
          <p:nvPr>
            <p:ph type="sldNum" sz="quarter" idx="12"/>
          </p:nvPr>
        </p:nvSpPr>
        <p:spPr/>
        <p:txBody>
          <a:bodyPr/>
          <a:lstStyle/>
          <a:p>
            <a:fld id="{174E07D9-8248-4A0E-82EF-FE5AFD0363D2}" type="slidenum">
              <a:rPr lang="en-US" smtClean="0"/>
              <a:t>13</a:t>
            </a:fld>
            <a:endParaRPr lang="en-US" dirty="0"/>
          </a:p>
        </p:txBody>
      </p:sp>
    </p:spTree>
    <p:extLst>
      <p:ext uri="{BB962C8B-B14F-4D97-AF65-F5344CB8AC3E}">
        <p14:creationId xmlns:p14="http://schemas.microsoft.com/office/powerpoint/2010/main" val="880667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Interview Development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477181"/>
              </p:ext>
            </p:extLst>
          </p:nvPr>
        </p:nvGraphicFramePr>
        <p:xfrm>
          <a:off x="457200" y="1410465"/>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14</a:t>
            </a:fld>
            <a:endParaRPr lang="en-US" dirty="0"/>
          </a:p>
        </p:txBody>
      </p:sp>
    </p:spTree>
    <p:extLst>
      <p:ext uri="{BB962C8B-B14F-4D97-AF65-F5344CB8AC3E}">
        <p14:creationId xmlns:p14="http://schemas.microsoft.com/office/powerpoint/2010/main" val="1368203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Cohort Interviews Items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7708112"/>
              </p:ext>
            </p:extLst>
          </p:nvPr>
        </p:nvGraphicFramePr>
        <p:xfrm>
          <a:off x="554890" y="1272933"/>
          <a:ext cx="8100648" cy="4950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15</a:t>
            </a:fld>
            <a:endParaRPr lang="en-US" dirty="0"/>
          </a:p>
        </p:txBody>
      </p:sp>
    </p:spTree>
    <p:extLst>
      <p:ext uri="{BB962C8B-B14F-4D97-AF65-F5344CB8AC3E}">
        <p14:creationId xmlns:p14="http://schemas.microsoft.com/office/powerpoint/2010/main" val="1789865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29333523"/>
              </p:ext>
            </p:extLst>
          </p:nvPr>
        </p:nvGraphicFramePr>
        <p:xfrm>
          <a:off x="457200" y="1410465"/>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Interview Time Period</a:t>
            </a:r>
          </a:p>
        </p:txBody>
      </p:sp>
      <p:sp>
        <p:nvSpPr>
          <p:cNvPr id="4" name="Slide Number Placeholder 3"/>
          <p:cNvSpPr>
            <a:spLocks noGrp="1"/>
          </p:cNvSpPr>
          <p:nvPr>
            <p:ph type="sldNum" sz="quarter" idx="12"/>
          </p:nvPr>
        </p:nvSpPr>
        <p:spPr/>
        <p:txBody>
          <a:bodyPr/>
          <a:lstStyle/>
          <a:p>
            <a:fld id="{174E07D9-8248-4A0E-82EF-FE5AFD0363D2}" type="slidenum">
              <a:rPr lang="en-US" smtClean="0"/>
              <a:t>16</a:t>
            </a:fld>
            <a:endParaRPr lang="en-US" dirty="0"/>
          </a:p>
        </p:txBody>
      </p:sp>
    </p:spTree>
    <p:extLst>
      <p:ext uri="{BB962C8B-B14F-4D97-AF65-F5344CB8AC3E}">
        <p14:creationId xmlns:p14="http://schemas.microsoft.com/office/powerpoint/2010/main" val="2908750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81"/>
            <a:ext cx="8229600" cy="1119673"/>
          </a:xfrm>
        </p:spPr>
        <p:txBody>
          <a:bodyPr/>
          <a:lstStyle/>
          <a:p>
            <a:r>
              <a:rPr lang="en-US" dirty="0" smtClean="0"/>
              <a:t>Participating States</a:t>
            </a:r>
            <a:endParaRPr lang="en-US" dirty="0"/>
          </a:p>
        </p:txBody>
      </p:sp>
      <p:pic>
        <p:nvPicPr>
          <p:cNvPr id="4" name="Picture 3" descr="IDC_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74" y="1240097"/>
            <a:ext cx="7068341" cy="4776178"/>
          </a:xfrm>
          <a:prstGeom prst="rect">
            <a:avLst/>
          </a:prstGeom>
        </p:spPr>
      </p:pic>
      <p:sp>
        <p:nvSpPr>
          <p:cNvPr id="5" name="Slide Number Placeholder 4"/>
          <p:cNvSpPr>
            <a:spLocks noGrp="1"/>
          </p:cNvSpPr>
          <p:nvPr>
            <p:ph type="sldNum" sz="quarter" idx="12"/>
          </p:nvPr>
        </p:nvSpPr>
        <p:spPr/>
        <p:txBody>
          <a:bodyPr/>
          <a:lstStyle/>
          <a:p>
            <a:fld id="{174E07D9-8248-4A0E-82EF-FE5AFD0363D2}" type="slidenum">
              <a:rPr lang="en-US" smtClean="0"/>
              <a:t>17</a:t>
            </a:fld>
            <a:endParaRPr lang="en-US" dirty="0"/>
          </a:p>
        </p:txBody>
      </p:sp>
      <p:sp>
        <p:nvSpPr>
          <p:cNvPr id="6" name="TextBox 5"/>
          <p:cNvSpPr txBox="1"/>
          <p:nvPr/>
        </p:nvSpPr>
        <p:spPr>
          <a:xfrm>
            <a:off x="5374289" y="5898747"/>
            <a:ext cx="3706427" cy="369332"/>
          </a:xfrm>
          <a:prstGeom prst="rect">
            <a:avLst/>
          </a:prstGeom>
          <a:noFill/>
        </p:spPr>
        <p:txBody>
          <a:bodyPr wrap="square" rtlCol="0">
            <a:spAutoFit/>
          </a:bodyPr>
          <a:lstStyle/>
          <a:p>
            <a:r>
              <a:rPr lang="en-US" dirty="0" smtClean="0"/>
              <a:t>Note: States in green participated.</a:t>
            </a:r>
            <a:endParaRPr lang="en-US" dirty="0"/>
          </a:p>
        </p:txBody>
      </p:sp>
    </p:spTree>
    <p:extLst>
      <p:ext uri="{BB962C8B-B14F-4D97-AF65-F5344CB8AC3E}">
        <p14:creationId xmlns:p14="http://schemas.microsoft.com/office/powerpoint/2010/main" val="244541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Administrative Structure</a:t>
            </a:r>
            <a:endParaRPr lang="en-US" dirty="0"/>
          </a:p>
        </p:txBody>
      </p:sp>
      <p:pic>
        <p:nvPicPr>
          <p:cNvPr id="9" name="Picture 8" descr="Graph_Pie1_ProgamAdm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85" y="1516179"/>
            <a:ext cx="8028432" cy="4581144"/>
          </a:xfrm>
          <a:prstGeom prst="rect">
            <a:avLst/>
          </a:prstGeom>
        </p:spPr>
      </p:pic>
      <p:sp>
        <p:nvSpPr>
          <p:cNvPr id="12" name="TextBox 11"/>
          <p:cNvSpPr txBox="1"/>
          <p:nvPr/>
        </p:nvSpPr>
        <p:spPr>
          <a:xfrm>
            <a:off x="753195" y="5066620"/>
            <a:ext cx="3503239" cy="861774"/>
          </a:xfrm>
          <a:prstGeom prst="rect">
            <a:avLst/>
          </a:prstGeom>
          <a:noFill/>
        </p:spPr>
        <p:txBody>
          <a:bodyPr wrap="square" rtlCol="0">
            <a:spAutoFit/>
          </a:bodyPr>
          <a:lstStyle/>
          <a:p>
            <a:r>
              <a:rPr lang="en-US" sz="1000" dirty="0"/>
              <a:t>Other Lead Agencies </a:t>
            </a:r>
            <a:r>
              <a:rPr lang="en-US" sz="1000" dirty="0" smtClean="0"/>
              <a:t>include, </a:t>
            </a:r>
            <a:r>
              <a:rPr lang="en-US" sz="1000" dirty="0"/>
              <a:t>for </a:t>
            </a:r>
            <a:r>
              <a:rPr lang="en-US" sz="1000" dirty="0" smtClean="0"/>
              <a:t>example, </a:t>
            </a:r>
            <a:r>
              <a:rPr lang="en-US" sz="1000" dirty="0"/>
              <a:t>Departments of Early Learning and Early Support of Infants, Agencies of Education and Human </a:t>
            </a:r>
            <a:r>
              <a:rPr lang="en-US" sz="1000" dirty="0" smtClean="0"/>
              <a:t>Services, </a:t>
            </a:r>
            <a:r>
              <a:rPr lang="en-US" sz="1000" dirty="0"/>
              <a:t>and Department of Health and Welfare</a:t>
            </a:r>
          </a:p>
          <a:p>
            <a:endParaRPr lang="en-US" sz="1000" dirty="0"/>
          </a:p>
        </p:txBody>
      </p:sp>
      <p:sp>
        <p:nvSpPr>
          <p:cNvPr id="10" name="Content Placeholder 4"/>
          <p:cNvSpPr>
            <a:spLocks noGrp="1"/>
          </p:cNvSpPr>
          <p:nvPr>
            <p:ph sz="quarter" idx="4"/>
          </p:nvPr>
        </p:nvSpPr>
        <p:spPr>
          <a:xfrm>
            <a:off x="5039151" y="1672620"/>
            <a:ext cx="3502513" cy="2521316"/>
          </a:xfrm>
        </p:spPr>
        <p:txBody>
          <a:bodyPr>
            <a:normAutofit/>
          </a:bodyPr>
          <a:lstStyle/>
          <a:p>
            <a:pPr marL="0" lvl="0" indent="0">
              <a:buClr>
                <a:srgbClr val="219184"/>
              </a:buClr>
              <a:buNone/>
            </a:pPr>
            <a:r>
              <a:rPr lang="en-US" b="1" dirty="0">
                <a:solidFill>
                  <a:srgbClr val="0C395A"/>
                </a:solidFill>
              </a:rPr>
              <a:t>Staffing at the state </a:t>
            </a:r>
            <a:r>
              <a:rPr lang="en-US" b="1" dirty="0" smtClean="0">
                <a:solidFill>
                  <a:srgbClr val="0C395A"/>
                </a:solidFill>
              </a:rPr>
              <a:t>level</a:t>
            </a:r>
            <a:endParaRPr lang="en-US" dirty="0"/>
          </a:p>
          <a:p>
            <a:pPr lvl="1"/>
            <a:r>
              <a:rPr lang="en-US" dirty="0"/>
              <a:t>Average of 12 employees </a:t>
            </a:r>
          </a:p>
          <a:p>
            <a:pPr lvl="1"/>
            <a:r>
              <a:rPr lang="en-US" dirty="0"/>
              <a:t>Staff ranges from </a:t>
            </a:r>
            <a:r>
              <a:rPr lang="en-US" dirty="0" smtClean="0"/>
              <a:t>2–20 </a:t>
            </a:r>
            <a:r>
              <a:rPr lang="en-US" dirty="0"/>
              <a:t>people</a:t>
            </a:r>
          </a:p>
          <a:p>
            <a:pPr marL="0" indent="0">
              <a:buNone/>
            </a:pPr>
            <a:endParaRPr lang="en-US" dirty="0"/>
          </a:p>
        </p:txBody>
      </p:sp>
      <p:sp>
        <p:nvSpPr>
          <p:cNvPr id="11" name="Text Placeholder 7"/>
          <p:cNvSpPr>
            <a:spLocks noGrp="1"/>
          </p:cNvSpPr>
          <p:nvPr>
            <p:ph type="body" idx="1"/>
          </p:nvPr>
        </p:nvSpPr>
        <p:spPr>
          <a:xfrm>
            <a:off x="553543" y="1527427"/>
            <a:ext cx="4040188" cy="639762"/>
          </a:xfrm>
        </p:spPr>
        <p:txBody>
          <a:bodyPr/>
          <a:lstStyle/>
          <a:p>
            <a:r>
              <a:rPr lang="en-US" dirty="0" smtClean="0"/>
              <a:t>Lead agency			</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18</a:t>
            </a:fld>
            <a:endParaRPr lang="en-US" dirty="0"/>
          </a:p>
        </p:txBody>
      </p:sp>
    </p:spTree>
    <p:extLst>
      <p:ext uri="{BB962C8B-B14F-4D97-AF65-F5344CB8AC3E}">
        <p14:creationId xmlns:p14="http://schemas.microsoft.com/office/powerpoint/2010/main" val="129693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_Bar2_MakingReferra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 y="1269530"/>
            <a:ext cx="8563661" cy="4886554"/>
          </a:xfrm>
          <a:prstGeom prst="rect">
            <a:avLst/>
          </a:prstGeom>
        </p:spPr>
      </p:pic>
      <p:sp>
        <p:nvSpPr>
          <p:cNvPr id="2" name="Title 1"/>
          <p:cNvSpPr>
            <a:spLocks noGrp="1"/>
          </p:cNvSpPr>
          <p:nvPr>
            <p:ph type="title"/>
          </p:nvPr>
        </p:nvSpPr>
        <p:spPr/>
        <p:txBody>
          <a:bodyPr/>
          <a:lstStyle/>
          <a:p>
            <a:r>
              <a:rPr lang="en-US" dirty="0" smtClean="0"/>
              <a:t>Who Is Primarily Making Referrals?</a:t>
            </a:r>
            <a:endParaRPr lang="en-US" dirty="0"/>
          </a:p>
        </p:txBody>
      </p:sp>
      <p:sp>
        <p:nvSpPr>
          <p:cNvPr id="10" name="TextBox 9"/>
          <p:cNvSpPr txBox="1"/>
          <p:nvPr/>
        </p:nvSpPr>
        <p:spPr>
          <a:xfrm>
            <a:off x="351204" y="5695497"/>
            <a:ext cx="5372100" cy="369332"/>
          </a:xfrm>
          <a:prstGeom prst="rect">
            <a:avLst/>
          </a:prstGeom>
          <a:noFill/>
        </p:spPr>
        <p:txBody>
          <a:bodyPr wrap="square" rtlCol="0">
            <a:spAutoFit/>
          </a:bodyPr>
          <a:lstStyle/>
          <a:p>
            <a:r>
              <a:rPr lang="en-US" dirty="0" smtClean="0"/>
              <a:t>N=27</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19</a:t>
            </a:fld>
            <a:endParaRPr lang="en-US" dirty="0"/>
          </a:p>
        </p:txBody>
      </p:sp>
    </p:spTree>
    <p:extLst>
      <p:ext uri="{BB962C8B-B14F-4D97-AF65-F5344CB8AC3E}">
        <p14:creationId xmlns:p14="http://schemas.microsoft.com/office/powerpoint/2010/main" val="2458928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a:t>Overview of Birth Cohort Methodology</a:t>
            </a:r>
          </a:p>
          <a:p>
            <a:r>
              <a:rPr lang="en-US" dirty="0"/>
              <a:t>Comparison of the Three Child Counts</a:t>
            </a:r>
          </a:p>
          <a:p>
            <a:r>
              <a:rPr lang="en-US" dirty="0"/>
              <a:t>Birth Cohort Interview and Data Analysis</a:t>
            </a:r>
          </a:p>
          <a:p>
            <a:r>
              <a:rPr lang="en-US" dirty="0"/>
              <a:t>Advantages and Challenges of the Child Counts</a:t>
            </a:r>
          </a:p>
          <a:p>
            <a:r>
              <a:rPr lang="en-US" dirty="0"/>
              <a:t>Discussion and Q&amp;A</a:t>
            </a:r>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2</a:t>
            </a:fld>
            <a:endParaRPr lang="en-US" dirty="0"/>
          </a:p>
        </p:txBody>
      </p:sp>
    </p:spTree>
    <p:extLst>
      <p:ext uri="{BB962C8B-B14F-4D97-AF65-F5344CB8AC3E}">
        <p14:creationId xmlns:p14="http://schemas.microsoft.com/office/powerpoint/2010/main" val="3781210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_Pie2_Unduplica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09" y="1308527"/>
            <a:ext cx="8028432" cy="4581144"/>
          </a:xfrm>
          <a:prstGeom prst="rect">
            <a:avLst/>
          </a:prstGeom>
        </p:spPr>
      </p:pic>
      <p:sp>
        <p:nvSpPr>
          <p:cNvPr id="7" name="TextBox 6"/>
          <p:cNvSpPr txBox="1"/>
          <p:nvPr/>
        </p:nvSpPr>
        <p:spPr>
          <a:xfrm>
            <a:off x="478206" y="5868376"/>
            <a:ext cx="2686050" cy="369332"/>
          </a:xfrm>
          <a:prstGeom prst="rect">
            <a:avLst/>
          </a:prstGeom>
          <a:noFill/>
        </p:spPr>
        <p:txBody>
          <a:bodyPr wrap="square" rtlCol="0">
            <a:spAutoFit/>
          </a:bodyPr>
          <a:lstStyle/>
          <a:p>
            <a:r>
              <a:rPr lang="en-US" dirty="0" smtClean="0"/>
              <a:t>N=23</a:t>
            </a:r>
            <a:endParaRPr lang="en-US" dirty="0"/>
          </a:p>
        </p:txBody>
      </p:sp>
      <p:sp>
        <p:nvSpPr>
          <p:cNvPr id="3" name="Title 2"/>
          <p:cNvSpPr>
            <a:spLocks noGrp="1"/>
          </p:cNvSpPr>
          <p:nvPr>
            <p:ph type="title"/>
          </p:nvPr>
        </p:nvSpPr>
        <p:spPr/>
        <p:txBody>
          <a:bodyPr/>
          <a:lstStyle/>
          <a:p>
            <a:r>
              <a:rPr lang="en-US" dirty="0"/>
              <a:t>Are the Referrals Unduplicated?</a:t>
            </a:r>
          </a:p>
        </p:txBody>
      </p:sp>
      <p:sp>
        <p:nvSpPr>
          <p:cNvPr id="4" name="Slide Number Placeholder 3"/>
          <p:cNvSpPr>
            <a:spLocks noGrp="1"/>
          </p:cNvSpPr>
          <p:nvPr>
            <p:ph type="sldNum" sz="quarter" idx="12"/>
          </p:nvPr>
        </p:nvSpPr>
        <p:spPr/>
        <p:txBody>
          <a:bodyPr/>
          <a:lstStyle/>
          <a:p>
            <a:fld id="{174E07D9-8248-4A0E-82EF-FE5AFD0363D2}" type="slidenum">
              <a:rPr lang="en-US" smtClean="0"/>
              <a:t>20</a:t>
            </a:fld>
            <a:endParaRPr lang="en-US" dirty="0"/>
          </a:p>
        </p:txBody>
      </p:sp>
    </p:spTree>
    <p:extLst>
      <p:ext uri="{BB962C8B-B14F-4D97-AF65-F5344CB8AC3E}">
        <p14:creationId xmlns:p14="http://schemas.microsoft.com/office/powerpoint/2010/main" val="969405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What </a:t>
            </a:r>
            <a:r>
              <a:rPr lang="en-US" dirty="0"/>
              <a:t>P</a:t>
            </a:r>
            <a:r>
              <a:rPr lang="en-US" dirty="0" smtClean="0"/>
              <a:t>oint in the Process Is the Referral </a:t>
            </a:r>
            <a:r>
              <a:rPr lang="en-US" dirty="0"/>
              <a:t>R</a:t>
            </a:r>
            <a:r>
              <a:rPr lang="en-US" dirty="0" smtClean="0"/>
              <a:t>ecorded?</a:t>
            </a:r>
            <a:endParaRPr lang="en-US" dirty="0"/>
          </a:p>
        </p:txBody>
      </p:sp>
      <p:sp>
        <p:nvSpPr>
          <p:cNvPr id="6" name="Rectangle 5"/>
          <p:cNvSpPr/>
          <p:nvPr/>
        </p:nvSpPr>
        <p:spPr>
          <a:xfrm>
            <a:off x="419100" y="1326147"/>
            <a:ext cx="7905750" cy="400110"/>
          </a:xfrm>
          <a:prstGeom prst="rect">
            <a:avLst/>
          </a:prstGeom>
        </p:spPr>
        <p:txBody>
          <a:bodyPr wrap="square">
            <a:spAutoFit/>
          </a:bodyPr>
          <a:lstStyle/>
          <a:p>
            <a:pPr marL="800100" lvl="1" indent="-342900">
              <a:buFont typeface="Arial" pitchFamily="34" charset="0"/>
              <a:buChar char="•"/>
            </a:pPr>
            <a:endParaRPr lang="en-US" sz="2000" dirty="0"/>
          </a:p>
        </p:txBody>
      </p:sp>
      <p:sp>
        <p:nvSpPr>
          <p:cNvPr id="4" name="TextBox 3"/>
          <p:cNvSpPr txBox="1"/>
          <p:nvPr/>
        </p:nvSpPr>
        <p:spPr>
          <a:xfrm>
            <a:off x="435462" y="5820752"/>
            <a:ext cx="3590925" cy="369332"/>
          </a:xfrm>
          <a:prstGeom prst="rect">
            <a:avLst/>
          </a:prstGeom>
          <a:noFill/>
        </p:spPr>
        <p:txBody>
          <a:bodyPr wrap="square" rtlCol="0">
            <a:spAutoFit/>
          </a:bodyPr>
          <a:lstStyle/>
          <a:p>
            <a:r>
              <a:rPr lang="en-US" dirty="0" smtClean="0"/>
              <a:t>N=27</a:t>
            </a:r>
          </a:p>
        </p:txBody>
      </p:sp>
      <p:pic>
        <p:nvPicPr>
          <p:cNvPr id="7" name="Picture 6" descr="Graph_Bar3_ReferralRecord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13" y="1287838"/>
            <a:ext cx="8028432" cy="4581144"/>
          </a:xfrm>
          <a:prstGeom prst="rect">
            <a:avLst/>
          </a:prstGeom>
        </p:spPr>
      </p:pic>
      <p:sp>
        <p:nvSpPr>
          <p:cNvPr id="5" name="Slide Number Placeholder 4"/>
          <p:cNvSpPr>
            <a:spLocks noGrp="1"/>
          </p:cNvSpPr>
          <p:nvPr>
            <p:ph type="sldNum" sz="quarter" idx="12"/>
          </p:nvPr>
        </p:nvSpPr>
        <p:spPr/>
        <p:txBody>
          <a:bodyPr/>
          <a:lstStyle/>
          <a:p>
            <a:fld id="{174E07D9-8248-4A0E-82EF-FE5AFD0363D2}" type="slidenum">
              <a:rPr lang="en-US" smtClean="0"/>
              <a:t>21</a:t>
            </a:fld>
            <a:endParaRPr lang="en-US" dirty="0"/>
          </a:p>
        </p:txBody>
      </p:sp>
    </p:spTree>
    <p:extLst>
      <p:ext uri="{BB962C8B-B14F-4D97-AF65-F5344CB8AC3E}">
        <p14:creationId xmlns:p14="http://schemas.microsoft.com/office/powerpoint/2010/main" val="4106044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_Bar4_Elig_Criter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09" y="1189062"/>
            <a:ext cx="8563661" cy="4886554"/>
          </a:xfrm>
          <a:prstGeom prst="rect">
            <a:avLst/>
          </a:prstGeom>
        </p:spPr>
      </p:pic>
      <p:sp>
        <p:nvSpPr>
          <p:cNvPr id="6" name="TextBox 5"/>
          <p:cNvSpPr txBox="1"/>
          <p:nvPr/>
        </p:nvSpPr>
        <p:spPr>
          <a:xfrm>
            <a:off x="309442" y="5947510"/>
            <a:ext cx="3562350" cy="369332"/>
          </a:xfrm>
          <a:prstGeom prst="rect">
            <a:avLst/>
          </a:prstGeom>
          <a:noFill/>
        </p:spPr>
        <p:txBody>
          <a:bodyPr wrap="square" rtlCol="0">
            <a:spAutoFit/>
          </a:bodyPr>
          <a:lstStyle/>
          <a:p>
            <a:r>
              <a:rPr lang="en-US" dirty="0" smtClean="0"/>
              <a:t>N=27</a:t>
            </a:r>
          </a:p>
        </p:txBody>
      </p:sp>
      <p:sp>
        <p:nvSpPr>
          <p:cNvPr id="3" name="Title 2"/>
          <p:cNvSpPr>
            <a:spLocks noGrp="1"/>
          </p:cNvSpPr>
          <p:nvPr>
            <p:ph type="title"/>
          </p:nvPr>
        </p:nvSpPr>
        <p:spPr/>
        <p:txBody>
          <a:bodyPr/>
          <a:lstStyle/>
          <a:p>
            <a:r>
              <a:rPr lang="en-US" dirty="0"/>
              <a:t>Eligibility Criteria</a:t>
            </a:r>
          </a:p>
        </p:txBody>
      </p:sp>
      <p:sp>
        <p:nvSpPr>
          <p:cNvPr id="7" name="Content Placeholder 4"/>
          <p:cNvSpPr>
            <a:spLocks noGrp="1"/>
          </p:cNvSpPr>
          <p:nvPr>
            <p:ph sz="quarter" idx="4294967295"/>
          </p:nvPr>
        </p:nvSpPr>
        <p:spPr>
          <a:xfrm>
            <a:off x="129348" y="1509407"/>
            <a:ext cx="5078191" cy="1159719"/>
          </a:xfrm>
          <a:prstGeom prst="rect">
            <a:avLst/>
          </a:prstGeom>
        </p:spPr>
        <p:txBody>
          <a:bodyPr>
            <a:normAutofit/>
          </a:bodyPr>
          <a:lstStyle/>
          <a:p>
            <a:pPr marL="342900" lvl="1" indent="0">
              <a:buNone/>
            </a:pPr>
            <a:r>
              <a:rPr lang="en-US" sz="1600" dirty="0">
                <a:latin typeface="Lucida Grande"/>
                <a:ea typeface="Lucida Grande"/>
                <a:cs typeface="Lucida Grande"/>
              </a:rPr>
              <a:t>At Risk, Any Delay, Atypical </a:t>
            </a:r>
            <a:r>
              <a:rPr lang="en-US" sz="1600" dirty="0" smtClean="0">
                <a:latin typeface="Lucida Grande"/>
                <a:ea typeface="Lucida Grande"/>
                <a:cs typeface="Lucida Grande"/>
              </a:rPr>
              <a:t>Development, </a:t>
            </a:r>
            <a:r>
              <a:rPr lang="en-US" sz="1600" dirty="0">
                <a:latin typeface="Lucida Grande"/>
                <a:ea typeface="Lucida Grande"/>
                <a:cs typeface="Lucida Grande"/>
              </a:rPr>
              <a:t>1 SD in 1 </a:t>
            </a:r>
            <a:r>
              <a:rPr lang="en-US" sz="1600" dirty="0" smtClean="0">
                <a:latin typeface="Lucida Grande"/>
                <a:ea typeface="Lucida Grande"/>
                <a:cs typeface="Lucida Grande"/>
              </a:rPr>
              <a:t>domain</a:t>
            </a:r>
            <a:r>
              <a:rPr lang="en-US" sz="1600" dirty="0">
                <a:latin typeface="Lucida Grande"/>
                <a:ea typeface="Lucida Grande"/>
                <a:cs typeface="Lucida Grande"/>
              </a:rPr>
              <a:t>, 20% delay in 2+ </a:t>
            </a:r>
            <a:r>
              <a:rPr lang="en-US" sz="1600" dirty="0" smtClean="0">
                <a:latin typeface="Lucida Grande"/>
                <a:ea typeface="Lucida Grande"/>
                <a:cs typeface="Lucida Grande"/>
              </a:rPr>
              <a:t>domains</a:t>
            </a:r>
            <a:r>
              <a:rPr lang="en-US" sz="1600" dirty="0">
                <a:latin typeface="Lucida Grande"/>
                <a:ea typeface="Lucida Grande"/>
                <a:cs typeface="Lucida Grande"/>
              </a:rPr>
              <a:t>, 22% in 2+ domains, 25% in 1+ domains (Category A)</a:t>
            </a:r>
            <a:endParaRPr lang="en-US" sz="1600" dirty="0"/>
          </a:p>
        </p:txBody>
      </p:sp>
      <p:sp>
        <p:nvSpPr>
          <p:cNvPr id="8" name="Content Placeholder 4"/>
          <p:cNvSpPr>
            <a:spLocks noGrp="1"/>
          </p:cNvSpPr>
          <p:nvPr>
            <p:ph sz="quarter" idx="4294967295"/>
          </p:nvPr>
        </p:nvSpPr>
        <p:spPr>
          <a:xfrm>
            <a:off x="128882" y="2849390"/>
            <a:ext cx="5078191" cy="1159719"/>
          </a:xfrm>
          <a:prstGeom prst="rect">
            <a:avLst/>
          </a:prstGeom>
        </p:spPr>
        <p:txBody>
          <a:bodyPr>
            <a:normAutofit/>
          </a:bodyPr>
          <a:lstStyle/>
          <a:p>
            <a:pPr marL="342900" lvl="1" indent="0">
              <a:buNone/>
            </a:pPr>
            <a:r>
              <a:rPr lang="en-US" sz="1600" dirty="0">
                <a:solidFill>
                  <a:srgbClr val="000000"/>
                </a:solidFill>
                <a:latin typeface="Lucida Grande"/>
                <a:ea typeface="Lucida Grande"/>
                <a:cs typeface="Lucida Grande"/>
              </a:rPr>
              <a:t>25% in 2+ domains, 30% delay in 1+ domains, 1.3 SD in 2 domains, 1.5 SD in any domain, 33% </a:t>
            </a:r>
            <a:r>
              <a:rPr lang="en-US" sz="1600" dirty="0" smtClean="0">
                <a:solidFill>
                  <a:srgbClr val="000000"/>
                </a:solidFill>
                <a:latin typeface="Lucida Grande"/>
                <a:ea typeface="Lucida Grande"/>
                <a:cs typeface="Lucida Grande"/>
              </a:rPr>
              <a:t>delay </a:t>
            </a:r>
            <a:r>
              <a:rPr lang="en-US" sz="1600" dirty="0">
                <a:solidFill>
                  <a:srgbClr val="000000"/>
                </a:solidFill>
                <a:latin typeface="Lucida Grande"/>
                <a:ea typeface="Lucida Grande"/>
                <a:cs typeface="Lucida Grande"/>
              </a:rPr>
              <a:t>in 1 domain </a:t>
            </a:r>
            <a:endParaRPr lang="en-US" sz="1600" dirty="0" smtClean="0">
              <a:solidFill>
                <a:srgbClr val="000000"/>
              </a:solidFill>
              <a:latin typeface="Lucida Grande"/>
              <a:ea typeface="Lucida Grande"/>
              <a:cs typeface="Lucida Grande"/>
            </a:endParaRPr>
          </a:p>
          <a:p>
            <a:pPr marL="342900" lvl="1" indent="0">
              <a:buNone/>
            </a:pPr>
            <a:r>
              <a:rPr lang="en-US" sz="1600" dirty="0" smtClean="0">
                <a:solidFill>
                  <a:srgbClr val="000000"/>
                </a:solidFill>
                <a:latin typeface="Lucida Grande"/>
                <a:ea typeface="Lucida Grande"/>
                <a:cs typeface="Lucida Grande"/>
              </a:rPr>
              <a:t>(</a:t>
            </a:r>
            <a:r>
              <a:rPr lang="en-US" sz="1600" dirty="0">
                <a:solidFill>
                  <a:srgbClr val="000000"/>
                </a:solidFill>
                <a:latin typeface="Lucida Grande"/>
                <a:ea typeface="Lucida Grande"/>
                <a:cs typeface="Lucida Grande"/>
              </a:rPr>
              <a:t>Category B)</a:t>
            </a:r>
            <a:endParaRPr lang="en-US" sz="1600" dirty="0"/>
          </a:p>
        </p:txBody>
      </p:sp>
      <p:sp>
        <p:nvSpPr>
          <p:cNvPr id="9" name="Content Placeholder 4"/>
          <p:cNvSpPr>
            <a:spLocks noGrp="1"/>
          </p:cNvSpPr>
          <p:nvPr>
            <p:ph sz="quarter" idx="4294967295"/>
          </p:nvPr>
        </p:nvSpPr>
        <p:spPr>
          <a:xfrm>
            <a:off x="151934" y="4165849"/>
            <a:ext cx="5078191" cy="1372286"/>
          </a:xfrm>
          <a:prstGeom prst="rect">
            <a:avLst/>
          </a:prstGeom>
        </p:spPr>
        <p:txBody>
          <a:bodyPr>
            <a:normAutofit/>
          </a:bodyPr>
          <a:lstStyle/>
          <a:p>
            <a:pPr marL="342900" lvl="1" indent="0">
              <a:buNone/>
            </a:pPr>
            <a:r>
              <a:rPr lang="en-US" sz="1600" dirty="0">
                <a:solidFill>
                  <a:srgbClr val="000000"/>
                </a:solidFill>
                <a:latin typeface="Lucida Grande"/>
                <a:ea typeface="Lucida Grande"/>
                <a:cs typeface="Lucida Grande"/>
              </a:rPr>
              <a:t>33% delay in 2+ domains, 40% delay in 1 domain, 50% delay in 1 domain, 1.5 SD in 2+ domains, 1.75 SD in 1 domain, 2 SD in 1 domain, 2 SD in 2+ domains </a:t>
            </a:r>
            <a:endParaRPr lang="en-US" sz="1600" dirty="0" smtClean="0">
              <a:solidFill>
                <a:srgbClr val="000000"/>
              </a:solidFill>
              <a:latin typeface="Lucida Grande"/>
              <a:ea typeface="Lucida Grande"/>
              <a:cs typeface="Lucida Grande"/>
            </a:endParaRPr>
          </a:p>
          <a:p>
            <a:pPr marL="342900" lvl="1" indent="0">
              <a:buNone/>
            </a:pPr>
            <a:r>
              <a:rPr lang="en-US" sz="1600" dirty="0" smtClean="0">
                <a:solidFill>
                  <a:srgbClr val="000000"/>
                </a:solidFill>
                <a:latin typeface="Lucida Grande"/>
                <a:ea typeface="Lucida Grande"/>
                <a:cs typeface="Lucida Grande"/>
              </a:rPr>
              <a:t>(</a:t>
            </a:r>
            <a:r>
              <a:rPr lang="en-US" sz="1600" dirty="0">
                <a:solidFill>
                  <a:srgbClr val="000000"/>
                </a:solidFill>
                <a:latin typeface="Lucida Grande"/>
                <a:ea typeface="Lucida Grande"/>
                <a:cs typeface="Lucida Grande"/>
              </a:rPr>
              <a:t>Category C)</a:t>
            </a:r>
            <a:endParaRPr lang="en-US" sz="1600" dirty="0"/>
          </a:p>
        </p:txBody>
      </p:sp>
      <p:sp>
        <p:nvSpPr>
          <p:cNvPr id="4" name="Slide Number Placeholder 3"/>
          <p:cNvSpPr>
            <a:spLocks noGrp="1"/>
          </p:cNvSpPr>
          <p:nvPr>
            <p:ph type="sldNum" sz="quarter" idx="12"/>
          </p:nvPr>
        </p:nvSpPr>
        <p:spPr/>
        <p:txBody>
          <a:bodyPr/>
          <a:lstStyle/>
          <a:p>
            <a:fld id="{174E07D9-8248-4A0E-82EF-FE5AFD0363D2}" type="slidenum">
              <a:rPr lang="en-US" smtClean="0"/>
              <a:t>22</a:t>
            </a:fld>
            <a:endParaRPr lang="en-US" dirty="0"/>
          </a:p>
        </p:txBody>
      </p:sp>
    </p:spTree>
    <p:extLst>
      <p:ext uri="{BB962C8B-B14F-4D97-AF65-F5344CB8AC3E}">
        <p14:creationId xmlns:p14="http://schemas.microsoft.com/office/powerpoint/2010/main" val="296724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_Bar5_PriorMedic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56" y="1224340"/>
            <a:ext cx="8563661" cy="4886554"/>
          </a:xfrm>
          <a:prstGeom prst="rect">
            <a:avLst/>
          </a:prstGeom>
        </p:spPr>
      </p:pic>
      <p:sp>
        <p:nvSpPr>
          <p:cNvPr id="5" name="TextBox 4"/>
          <p:cNvSpPr txBox="1"/>
          <p:nvPr/>
        </p:nvSpPr>
        <p:spPr>
          <a:xfrm>
            <a:off x="320675" y="5683250"/>
            <a:ext cx="3086100" cy="369332"/>
          </a:xfrm>
          <a:prstGeom prst="rect">
            <a:avLst/>
          </a:prstGeom>
          <a:noFill/>
        </p:spPr>
        <p:txBody>
          <a:bodyPr wrap="square" rtlCol="0">
            <a:spAutoFit/>
          </a:bodyPr>
          <a:lstStyle/>
          <a:p>
            <a:r>
              <a:rPr lang="en-US" dirty="0" smtClean="0"/>
              <a:t>N=22 </a:t>
            </a:r>
          </a:p>
        </p:txBody>
      </p:sp>
      <p:sp>
        <p:nvSpPr>
          <p:cNvPr id="3" name="Title 2"/>
          <p:cNvSpPr>
            <a:spLocks noGrp="1"/>
          </p:cNvSpPr>
          <p:nvPr>
            <p:ph type="title"/>
          </p:nvPr>
        </p:nvSpPr>
        <p:spPr/>
        <p:txBody>
          <a:bodyPr/>
          <a:lstStyle/>
          <a:p>
            <a:r>
              <a:rPr lang="en-US" dirty="0"/>
              <a:t>Does the State Use Prior Medical Diagnosis to Determine Eligibility?</a:t>
            </a:r>
          </a:p>
        </p:txBody>
      </p:sp>
      <p:sp>
        <p:nvSpPr>
          <p:cNvPr id="4" name="Slide Number Placeholder 3"/>
          <p:cNvSpPr>
            <a:spLocks noGrp="1"/>
          </p:cNvSpPr>
          <p:nvPr>
            <p:ph type="sldNum" sz="quarter" idx="12"/>
          </p:nvPr>
        </p:nvSpPr>
        <p:spPr/>
        <p:txBody>
          <a:bodyPr/>
          <a:lstStyle/>
          <a:p>
            <a:fld id="{174E07D9-8248-4A0E-82EF-FE5AFD0363D2}" type="slidenum">
              <a:rPr lang="en-US" smtClean="0"/>
              <a:t>23</a:t>
            </a:fld>
            <a:endParaRPr lang="en-US" dirty="0"/>
          </a:p>
        </p:txBody>
      </p:sp>
    </p:spTree>
    <p:extLst>
      <p:ext uri="{BB962C8B-B14F-4D97-AF65-F5344CB8AC3E}">
        <p14:creationId xmlns:p14="http://schemas.microsoft.com/office/powerpoint/2010/main" val="4077484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_Pie3_ChildrenServedYesNoV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58" y="1279502"/>
            <a:ext cx="8563661" cy="4886554"/>
          </a:xfrm>
          <a:prstGeom prst="rect">
            <a:avLst/>
          </a:prstGeom>
        </p:spPr>
      </p:pic>
      <p:sp>
        <p:nvSpPr>
          <p:cNvPr id="2" name="Title 1"/>
          <p:cNvSpPr>
            <a:spLocks noGrp="1"/>
          </p:cNvSpPr>
          <p:nvPr>
            <p:ph type="title"/>
          </p:nvPr>
        </p:nvSpPr>
        <p:spPr/>
        <p:txBody>
          <a:bodyPr/>
          <a:lstStyle/>
          <a:p>
            <a:r>
              <a:rPr lang="en-US" dirty="0" smtClean="0"/>
              <a:t>Children Served</a:t>
            </a:r>
            <a:endParaRPr lang="en-US" dirty="0"/>
          </a:p>
        </p:txBody>
      </p:sp>
      <p:sp>
        <p:nvSpPr>
          <p:cNvPr id="17" name="TextBox 16"/>
          <p:cNvSpPr txBox="1"/>
          <p:nvPr/>
        </p:nvSpPr>
        <p:spPr>
          <a:xfrm>
            <a:off x="624058" y="5590547"/>
            <a:ext cx="1562100" cy="369332"/>
          </a:xfrm>
          <a:prstGeom prst="rect">
            <a:avLst/>
          </a:prstGeom>
          <a:noFill/>
        </p:spPr>
        <p:txBody>
          <a:bodyPr wrap="square" rtlCol="0">
            <a:spAutoFit/>
          </a:bodyPr>
          <a:lstStyle/>
          <a:p>
            <a:r>
              <a:rPr lang="en-US" dirty="0" smtClean="0"/>
              <a:t>N=25</a:t>
            </a:r>
          </a:p>
        </p:txBody>
      </p:sp>
      <p:sp>
        <p:nvSpPr>
          <p:cNvPr id="18" name="TextBox 17"/>
          <p:cNvSpPr txBox="1"/>
          <p:nvPr/>
        </p:nvSpPr>
        <p:spPr>
          <a:xfrm>
            <a:off x="5233755" y="5598398"/>
            <a:ext cx="1562100" cy="369332"/>
          </a:xfrm>
          <a:prstGeom prst="rect">
            <a:avLst/>
          </a:prstGeom>
          <a:noFill/>
        </p:spPr>
        <p:txBody>
          <a:bodyPr wrap="square" rtlCol="0">
            <a:spAutoFit/>
          </a:bodyPr>
          <a:lstStyle/>
          <a:p>
            <a:r>
              <a:rPr lang="en-US" dirty="0" smtClean="0"/>
              <a:t>N=28</a:t>
            </a:r>
          </a:p>
        </p:txBody>
      </p:sp>
      <p:sp>
        <p:nvSpPr>
          <p:cNvPr id="6" name="Text Placeholder 5"/>
          <p:cNvSpPr>
            <a:spLocks noGrp="1"/>
          </p:cNvSpPr>
          <p:nvPr>
            <p:ph type="body" idx="1"/>
          </p:nvPr>
        </p:nvSpPr>
        <p:spPr>
          <a:xfrm>
            <a:off x="468959" y="1173121"/>
            <a:ext cx="4040188" cy="639762"/>
          </a:xfrm>
        </p:spPr>
        <p:txBody>
          <a:bodyPr/>
          <a:lstStyle/>
          <a:p>
            <a:r>
              <a:rPr lang="en-US" dirty="0" smtClean="0"/>
              <a:t>Children </a:t>
            </a:r>
            <a:r>
              <a:rPr lang="en-US" dirty="0"/>
              <a:t>O</a:t>
            </a:r>
            <a:r>
              <a:rPr lang="en-US" dirty="0" smtClean="0"/>
              <a:t>ver Age 3</a:t>
            </a:r>
            <a:endParaRPr lang="en-US" dirty="0"/>
          </a:p>
        </p:txBody>
      </p:sp>
      <p:sp>
        <p:nvSpPr>
          <p:cNvPr id="7" name="Text Placeholder 6"/>
          <p:cNvSpPr>
            <a:spLocks noGrp="1"/>
          </p:cNvSpPr>
          <p:nvPr>
            <p:ph type="body" sz="quarter" idx="3"/>
          </p:nvPr>
        </p:nvSpPr>
        <p:spPr>
          <a:xfrm>
            <a:off x="4938640" y="1173120"/>
            <a:ext cx="4041775" cy="639762"/>
          </a:xfrm>
        </p:spPr>
        <p:txBody>
          <a:bodyPr/>
          <a:lstStyle/>
          <a:p>
            <a:r>
              <a:rPr lang="en-US" dirty="0" smtClean="0"/>
              <a:t>At-Risk Children</a:t>
            </a:r>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24</a:t>
            </a:fld>
            <a:endParaRPr lang="en-US" dirty="0"/>
          </a:p>
        </p:txBody>
      </p:sp>
    </p:spTree>
    <p:extLst>
      <p:ext uri="{BB962C8B-B14F-4D97-AF65-F5344CB8AC3E}">
        <p14:creationId xmlns:p14="http://schemas.microsoft.com/office/powerpoint/2010/main" val="479622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Does the State Record the Eligibility Status?</a:t>
            </a:r>
          </a:p>
        </p:txBody>
      </p:sp>
      <p:pic>
        <p:nvPicPr>
          <p:cNvPr id="6" name="Picture 5" descr="Graph_Bar6_RecordEligibilityStat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93" y="1283131"/>
            <a:ext cx="8563661" cy="4886554"/>
          </a:xfrm>
          <a:prstGeom prst="rect">
            <a:avLst/>
          </a:prstGeom>
        </p:spPr>
      </p:pic>
      <p:sp>
        <p:nvSpPr>
          <p:cNvPr id="7" name="TextBox 6"/>
          <p:cNvSpPr txBox="1"/>
          <p:nvPr/>
        </p:nvSpPr>
        <p:spPr>
          <a:xfrm>
            <a:off x="561975" y="5731224"/>
            <a:ext cx="3086100" cy="369332"/>
          </a:xfrm>
          <a:prstGeom prst="rect">
            <a:avLst/>
          </a:prstGeom>
          <a:noFill/>
        </p:spPr>
        <p:txBody>
          <a:bodyPr wrap="square" rtlCol="0">
            <a:spAutoFit/>
          </a:bodyPr>
          <a:lstStyle/>
          <a:p>
            <a:r>
              <a:rPr lang="en-US" dirty="0" smtClean="0"/>
              <a:t>N=27</a:t>
            </a:r>
          </a:p>
        </p:txBody>
      </p:sp>
      <p:sp>
        <p:nvSpPr>
          <p:cNvPr id="3" name="Slide Number Placeholder 2"/>
          <p:cNvSpPr>
            <a:spLocks noGrp="1"/>
          </p:cNvSpPr>
          <p:nvPr>
            <p:ph type="sldNum" sz="quarter" idx="12"/>
          </p:nvPr>
        </p:nvSpPr>
        <p:spPr/>
        <p:txBody>
          <a:bodyPr/>
          <a:lstStyle/>
          <a:p>
            <a:fld id="{174E07D9-8248-4A0E-82EF-FE5AFD0363D2}" type="slidenum">
              <a:rPr lang="en-US" smtClean="0"/>
              <a:t>25</a:t>
            </a:fld>
            <a:endParaRPr lang="en-US" dirty="0"/>
          </a:p>
        </p:txBody>
      </p:sp>
    </p:spTree>
    <p:extLst>
      <p:ext uri="{BB962C8B-B14F-4D97-AF65-F5344CB8AC3E}">
        <p14:creationId xmlns:p14="http://schemas.microsoft.com/office/powerpoint/2010/main" val="1180319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a:t>
            </a:r>
            <a:r>
              <a:rPr lang="en-US" dirty="0" smtClean="0"/>
              <a:t>Is </a:t>
            </a:r>
            <a:r>
              <a:rPr lang="en-US" dirty="0"/>
              <a:t>Eligibility Status Recorded in the System?</a:t>
            </a:r>
          </a:p>
        </p:txBody>
      </p:sp>
      <p:pic>
        <p:nvPicPr>
          <p:cNvPr id="5" name="Picture 4" descr="Graph_Bar3_EligRecordedInSyst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51" y="1259613"/>
            <a:ext cx="8563661" cy="4886554"/>
          </a:xfrm>
          <a:prstGeom prst="rect">
            <a:avLst/>
          </a:prstGeom>
        </p:spPr>
      </p:pic>
      <p:sp>
        <p:nvSpPr>
          <p:cNvPr id="4" name="Slide Number Placeholder 3"/>
          <p:cNvSpPr>
            <a:spLocks noGrp="1"/>
          </p:cNvSpPr>
          <p:nvPr>
            <p:ph type="sldNum" sz="quarter" idx="12"/>
          </p:nvPr>
        </p:nvSpPr>
        <p:spPr/>
        <p:txBody>
          <a:bodyPr/>
          <a:lstStyle/>
          <a:p>
            <a:fld id="{174E07D9-8248-4A0E-82EF-FE5AFD0363D2}" type="slidenum">
              <a:rPr lang="en-US" smtClean="0"/>
              <a:t>26</a:t>
            </a:fld>
            <a:endParaRPr lang="en-US" dirty="0"/>
          </a:p>
        </p:txBody>
      </p:sp>
    </p:spTree>
    <p:extLst>
      <p:ext uri="{BB962C8B-B14F-4D97-AF65-F5344CB8AC3E}">
        <p14:creationId xmlns:p14="http://schemas.microsoft.com/office/powerpoint/2010/main" val="2862649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5261893"/>
              </p:ext>
            </p:extLst>
          </p:nvPr>
        </p:nvGraphicFramePr>
        <p:xfrm>
          <a:off x="525584" y="1537462"/>
          <a:ext cx="8061569" cy="4070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Definition of Enrolled in Early Intervention</a:t>
            </a:r>
          </a:p>
        </p:txBody>
      </p:sp>
      <p:sp>
        <p:nvSpPr>
          <p:cNvPr id="5" name="Slide Number Placeholder 4"/>
          <p:cNvSpPr>
            <a:spLocks noGrp="1"/>
          </p:cNvSpPr>
          <p:nvPr>
            <p:ph type="sldNum" sz="quarter" idx="12"/>
          </p:nvPr>
        </p:nvSpPr>
        <p:spPr/>
        <p:txBody>
          <a:bodyPr/>
          <a:lstStyle/>
          <a:p>
            <a:fld id="{174E07D9-8248-4A0E-82EF-FE5AFD0363D2}" type="slidenum">
              <a:rPr lang="en-US" smtClean="0"/>
              <a:t>27</a:t>
            </a:fld>
            <a:endParaRPr lang="en-US" dirty="0"/>
          </a:p>
        </p:txBody>
      </p:sp>
    </p:spTree>
    <p:extLst>
      <p:ext uri="{BB962C8B-B14F-4D97-AF65-F5344CB8AC3E}">
        <p14:creationId xmlns:p14="http://schemas.microsoft.com/office/powerpoint/2010/main" val="212102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US" sz="3200" dirty="0" smtClean="0">
                <a:solidFill>
                  <a:schemeClr val="tx1"/>
                </a:solidFill>
                <a:latin typeface="+mj-lt"/>
              </a:rPr>
              <a:t>Does the State </a:t>
            </a:r>
            <a:r>
              <a:rPr lang="en-US" sz="3200" dirty="0">
                <a:solidFill>
                  <a:schemeClr val="tx1"/>
                </a:solidFill>
                <a:latin typeface="+mj-lt"/>
              </a:rPr>
              <a:t>R</a:t>
            </a:r>
            <a:r>
              <a:rPr lang="en-US" sz="3200" dirty="0" smtClean="0">
                <a:solidFill>
                  <a:schemeClr val="tx1"/>
                </a:solidFill>
                <a:latin typeface="+mj-lt"/>
              </a:rPr>
              <a:t>eceive </a:t>
            </a:r>
            <a:r>
              <a:rPr lang="en-US" sz="3200" dirty="0">
                <a:solidFill>
                  <a:schemeClr val="tx1"/>
                </a:solidFill>
                <a:latin typeface="+mj-lt"/>
              </a:rPr>
              <a:t>C</a:t>
            </a:r>
            <a:r>
              <a:rPr lang="en-US" sz="3200" dirty="0" smtClean="0">
                <a:solidFill>
                  <a:schemeClr val="tx1"/>
                </a:solidFill>
                <a:latin typeface="+mj-lt"/>
              </a:rPr>
              <a:t>onfirmation of Part B Eligibility?</a:t>
            </a:r>
            <a:endParaRPr lang="en-US" sz="3200" dirty="0">
              <a:solidFill>
                <a:schemeClr val="tx1"/>
              </a:solidFill>
              <a:latin typeface="+mj-lt"/>
            </a:endParaRPr>
          </a:p>
        </p:txBody>
      </p:sp>
      <p:pic>
        <p:nvPicPr>
          <p:cNvPr id="6" name="Picture 5" descr="Graph_Bar7_EligConfidPart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91" y="1271371"/>
            <a:ext cx="8563661" cy="4886554"/>
          </a:xfrm>
          <a:prstGeom prst="rect">
            <a:avLst/>
          </a:prstGeom>
        </p:spPr>
      </p:pic>
      <p:sp>
        <p:nvSpPr>
          <p:cNvPr id="4" name="Slide Number Placeholder 3"/>
          <p:cNvSpPr>
            <a:spLocks noGrp="1"/>
          </p:cNvSpPr>
          <p:nvPr>
            <p:ph type="sldNum" sz="quarter" idx="12"/>
          </p:nvPr>
        </p:nvSpPr>
        <p:spPr/>
        <p:txBody>
          <a:bodyPr/>
          <a:lstStyle/>
          <a:p>
            <a:fld id="{174E07D9-8248-4A0E-82EF-FE5AFD0363D2}" type="slidenum">
              <a:rPr lang="en-US" smtClean="0"/>
              <a:t>28</a:t>
            </a:fld>
            <a:endParaRPr lang="en-US" dirty="0"/>
          </a:p>
        </p:txBody>
      </p:sp>
    </p:spTree>
    <p:extLst>
      <p:ext uri="{BB962C8B-B14F-4D97-AF65-F5344CB8AC3E}">
        <p14:creationId xmlns:p14="http://schemas.microsoft.com/office/powerpoint/2010/main" val="1158737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_Bar3_HowPartCEligConfirmPart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91" y="1306645"/>
            <a:ext cx="8563661" cy="4886554"/>
          </a:xfrm>
          <a:prstGeom prst="rect">
            <a:avLst/>
          </a:prstGeom>
        </p:spPr>
      </p:pic>
      <p:sp>
        <p:nvSpPr>
          <p:cNvPr id="5" name="TextBox 4"/>
          <p:cNvSpPr txBox="1"/>
          <p:nvPr/>
        </p:nvSpPr>
        <p:spPr>
          <a:xfrm>
            <a:off x="561975" y="5696682"/>
            <a:ext cx="7600950" cy="369332"/>
          </a:xfrm>
          <a:prstGeom prst="rect">
            <a:avLst/>
          </a:prstGeom>
          <a:noFill/>
        </p:spPr>
        <p:txBody>
          <a:bodyPr wrap="square" rtlCol="0">
            <a:spAutoFit/>
          </a:bodyPr>
          <a:lstStyle/>
          <a:p>
            <a:r>
              <a:rPr lang="en-US" dirty="0" smtClean="0"/>
              <a:t>N= 17</a:t>
            </a:r>
            <a:endParaRPr lang="en-US" dirty="0"/>
          </a:p>
        </p:txBody>
      </p:sp>
      <p:sp>
        <p:nvSpPr>
          <p:cNvPr id="3" name="Title 2"/>
          <p:cNvSpPr>
            <a:spLocks noGrp="1"/>
          </p:cNvSpPr>
          <p:nvPr>
            <p:ph type="title"/>
          </p:nvPr>
        </p:nvSpPr>
        <p:spPr/>
        <p:txBody>
          <a:bodyPr/>
          <a:lstStyle/>
          <a:p>
            <a:r>
              <a:rPr lang="en-US" dirty="0"/>
              <a:t>How </a:t>
            </a:r>
            <a:r>
              <a:rPr lang="en-US" dirty="0" smtClean="0"/>
              <a:t>Does Part </a:t>
            </a:r>
            <a:r>
              <a:rPr lang="en-US" dirty="0"/>
              <a:t>C Receive Confirmation </a:t>
            </a:r>
            <a:r>
              <a:rPr lang="en-US" dirty="0" smtClean="0"/>
              <a:t>From </a:t>
            </a:r>
            <a:r>
              <a:rPr lang="en-US" dirty="0"/>
              <a:t>Part B of Eligibility for Part B?</a:t>
            </a:r>
          </a:p>
        </p:txBody>
      </p:sp>
      <p:sp>
        <p:nvSpPr>
          <p:cNvPr id="4" name="Slide Number Placeholder 3"/>
          <p:cNvSpPr>
            <a:spLocks noGrp="1"/>
          </p:cNvSpPr>
          <p:nvPr>
            <p:ph type="sldNum" sz="quarter" idx="12"/>
          </p:nvPr>
        </p:nvSpPr>
        <p:spPr/>
        <p:txBody>
          <a:bodyPr/>
          <a:lstStyle/>
          <a:p>
            <a:fld id="{174E07D9-8248-4A0E-82EF-FE5AFD0363D2}" type="slidenum">
              <a:rPr lang="en-US" smtClean="0"/>
              <a:t>29</a:t>
            </a:fld>
            <a:endParaRPr lang="en-US" dirty="0"/>
          </a:p>
        </p:txBody>
      </p:sp>
    </p:spTree>
    <p:extLst>
      <p:ext uri="{BB962C8B-B14F-4D97-AF65-F5344CB8AC3E}">
        <p14:creationId xmlns:p14="http://schemas.microsoft.com/office/powerpoint/2010/main" val="2869617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Presentation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4362318"/>
              </p:ext>
            </p:extLst>
          </p:nvPr>
        </p:nvGraphicFramePr>
        <p:xfrm>
          <a:off x="457200" y="1410465"/>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3</a:t>
            </a:fld>
            <a:endParaRPr lang="en-US" dirty="0"/>
          </a:p>
        </p:txBody>
      </p:sp>
    </p:spTree>
    <p:extLst>
      <p:ext uri="{BB962C8B-B14F-4D97-AF65-F5344CB8AC3E}">
        <p14:creationId xmlns:p14="http://schemas.microsoft.com/office/powerpoint/2010/main" val="1355104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60399336"/>
              </p:ext>
            </p:extLst>
          </p:nvPr>
        </p:nvGraphicFramePr>
        <p:xfrm>
          <a:off x="457200" y="1410465"/>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12"/>
          </p:nvPr>
        </p:nvSpPr>
        <p:spPr/>
        <p:txBody>
          <a:bodyPr/>
          <a:lstStyle/>
          <a:p>
            <a:fld id="{174E07D9-8248-4A0E-82EF-FE5AFD0363D2}" type="slidenum">
              <a:rPr lang="en-US" smtClean="0"/>
              <a:t>30</a:t>
            </a:fld>
            <a:endParaRPr lang="en-US" dirty="0"/>
          </a:p>
        </p:txBody>
      </p:sp>
    </p:spTree>
    <p:extLst>
      <p:ext uri="{BB962C8B-B14F-4D97-AF65-F5344CB8AC3E}">
        <p14:creationId xmlns:p14="http://schemas.microsoft.com/office/powerpoint/2010/main" val="3859425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51493536"/>
              </p:ext>
            </p:extLst>
          </p:nvPr>
        </p:nvGraphicFramePr>
        <p:xfrm>
          <a:off x="457200" y="1409700"/>
          <a:ext cx="8229601" cy="2928241"/>
        </p:xfrm>
        <a:graphic>
          <a:graphicData uri="http://schemas.openxmlformats.org/drawingml/2006/table">
            <a:tbl>
              <a:tblPr firstRow="1" firstCol="1" bandRow="1">
                <a:tableStyleId>{5C22544A-7EE6-4342-B048-85BDC9FD1C3A}</a:tableStyleId>
              </a:tblPr>
              <a:tblGrid>
                <a:gridCol w="1154430"/>
                <a:gridCol w="917633"/>
                <a:gridCol w="1104448"/>
                <a:gridCol w="1052590"/>
                <a:gridCol w="1223010"/>
                <a:gridCol w="1459052"/>
                <a:gridCol w="1318438"/>
              </a:tblGrid>
              <a:tr h="1142114">
                <a:tc>
                  <a:txBody>
                    <a:bodyPr/>
                    <a:lstStyle/>
                    <a:p>
                      <a:pPr marL="0" marR="0">
                        <a:lnSpc>
                          <a:spcPct val="115000"/>
                        </a:lnSpc>
                        <a:spcBef>
                          <a:spcPts val="0"/>
                        </a:spcBef>
                        <a:spcAft>
                          <a:spcPts val="0"/>
                        </a:spcAft>
                      </a:pPr>
                      <a:r>
                        <a:rPr lang="en-US" sz="1500" dirty="0">
                          <a:effectLst/>
                        </a:rPr>
                        <a:t>Lead </a:t>
                      </a:r>
                      <a:r>
                        <a:rPr lang="en-US" sz="1500" dirty="0" smtClean="0">
                          <a:effectLst/>
                        </a:rPr>
                        <a:t>agency</a:t>
                      </a:r>
                    </a:p>
                    <a:p>
                      <a:pPr marL="0" marR="0">
                        <a:lnSpc>
                          <a:spcPct val="115000"/>
                        </a:lnSpc>
                        <a:spcBef>
                          <a:spcPts val="0"/>
                        </a:spcBef>
                        <a:spcAft>
                          <a:spcPts val="0"/>
                        </a:spcAft>
                      </a:pPr>
                      <a:endParaRPr lang="en-US" sz="1500" dirty="0">
                        <a:effectLst/>
                        <a:latin typeface="Calibri"/>
                        <a:ea typeface="Calibri"/>
                        <a:cs typeface="Times New Roman"/>
                      </a:endParaRPr>
                    </a:p>
                  </a:txBody>
                  <a:tcPr marL="63335" marR="63335" marT="0" marB="0" anchor="b"/>
                </a:tc>
                <a:tc>
                  <a:txBody>
                    <a:bodyPr/>
                    <a:lstStyle/>
                    <a:p>
                      <a:pPr marL="0" marR="0">
                        <a:lnSpc>
                          <a:spcPct val="115000"/>
                        </a:lnSpc>
                        <a:spcBef>
                          <a:spcPts val="0"/>
                        </a:spcBef>
                        <a:spcAft>
                          <a:spcPts val="0"/>
                        </a:spcAft>
                      </a:pPr>
                      <a:r>
                        <a:rPr lang="en-US" sz="1500" dirty="0" smtClean="0">
                          <a:effectLst/>
                        </a:rPr>
                        <a:t>% Referred</a:t>
                      </a:r>
                    </a:p>
                  </a:txBody>
                  <a:tcPr marL="63335" marR="63335" marT="0" marB="0" anchor="b"/>
                </a:tc>
                <a:tc>
                  <a:txBody>
                    <a:bodyPr/>
                    <a:lstStyle/>
                    <a:p>
                      <a:pPr marL="0" marR="0">
                        <a:lnSpc>
                          <a:spcPct val="115000"/>
                        </a:lnSpc>
                        <a:spcBef>
                          <a:spcPts val="0"/>
                        </a:spcBef>
                        <a:spcAft>
                          <a:spcPts val="0"/>
                        </a:spcAft>
                      </a:pPr>
                      <a:r>
                        <a:rPr lang="en-US" sz="1500" dirty="0" smtClean="0">
                          <a:effectLst/>
                        </a:rPr>
                        <a:t>% Evaluated</a:t>
                      </a:r>
                    </a:p>
                  </a:txBody>
                  <a:tcPr marL="63335" marR="63335" marT="0" marB="0" anchor="b"/>
                </a:tc>
                <a:tc>
                  <a:txBody>
                    <a:bodyPr/>
                    <a:lstStyle/>
                    <a:p>
                      <a:pPr marL="0" marR="0">
                        <a:lnSpc>
                          <a:spcPct val="115000"/>
                        </a:lnSpc>
                        <a:spcBef>
                          <a:spcPts val="0"/>
                        </a:spcBef>
                        <a:spcAft>
                          <a:spcPts val="0"/>
                        </a:spcAft>
                      </a:pPr>
                      <a:r>
                        <a:rPr lang="en-US" sz="1500" dirty="0" smtClean="0">
                          <a:effectLst/>
                        </a:rPr>
                        <a:t>%</a:t>
                      </a:r>
                      <a:r>
                        <a:rPr lang="en-US" sz="1500" baseline="0" dirty="0" smtClean="0">
                          <a:effectLst/>
                        </a:rPr>
                        <a:t> </a:t>
                      </a:r>
                      <a:r>
                        <a:rPr lang="en-US" sz="1500" dirty="0" smtClean="0">
                          <a:effectLst/>
                        </a:rPr>
                        <a:t>Eligible </a:t>
                      </a:r>
                      <a:r>
                        <a:rPr lang="en-US" sz="1500" dirty="0">
                          <a:effectLst/>
                        </a:rPr>
                        <a:t>for C (of resident births</a:t>
                      </a:r>
                      <a:r>
                        <a:rPr lang="en-US" sz="1500" dirty="0" smtClean="0">
                          <a:effectLst/>
                        </a:rPr>
                        <a:t>)</a:t>
                      </a:r>
                    </a:p>
                  </a:txBody>
                  <a:tcPr marL="63335" marR="63335" marT="0" marB="0" anchor="b"/>
                </a:tc>
                <a:tc>
                  <a:txBody>
                    <a:bodyPr/>
                    <a:lstStyle/>
                    <a:p>
                      <a:pPr marL="0" marR="0">
                        <a:lnSpc>
                          <a:spcPct val="115000"/>
                        </a:lnSpc>
                        <a:spcBef>
                          <a:spcPts val="0"/>
                        </a:spcBef>
                        <a:spcAft>
                          <a:spcPts val="0"/>
                        </a:spcAft>
                      </a:pPr>
                      <a:r>
                        <a:rPr lang="en-US" sz="1500" dirty="0" smtClean="0">
                          <a:effectLst/>
                        </a:rPr>
                        <a:t>% </a:t>
                      </a:r>
                      <a:r>
                        <a:rPr lang="en-US" sz="1500" dirty="0">
                          <a:effectLst/>
                        </a:rPr>
                        <a:t>Eligible for C (of evaluated</a:t>
                      </a:r>
                      <a:r>
                        <a:rPr lang="en-US" sz="1500" dirty="0" smtClean="0">
                          <a:effectLst/>
                        </a:rPr>
                        <a:t>)</a:t>
                      </a:r>
                    </a:p>
                  </a:txBody>
                  <a:tcPr marL="63335" marR="63335" marT="0" marB="0" anchor="b"/>
                </a:tc>
                <a:tc>
                  <a:txBody>
                    <a:bodyPr/>
                    <a:lstStyle/>
                    <a:p>
                      <a:pPr marL="0" marR="0">
                        <a:lnSpc>
                          <a:spcPct val="115000"/>
                        </a:lnSpc>
                        <a:spcBef>
                          <a:spcPts val="0"/>
                        </a:spcBef>
                        <a:spcAft>
                          <a:spcPts val="0"/>
                        </a:spcAft>
                      </a:pPr>
                      <a:r>
                        <a:rPr lang="en-US" sz="1500" baseline="0" dirty="0" smtClean="0">
                          <a:effectLst/>
                        </a:rPr>
                        <a:t>%</a:t>
                      </a:r>
                      <a:r>
                        <a:rPr lang="en-US" sz="1500" dirty="0" smtClean="0">
                          <a:effectLst/>
                        </a:rPr>
                        <a:t> </a:t>
                      </a:r>
                      <a:r>
                        <a:rPr lang="en-US" sz="1500" dirty="0">
                          <a:effectLst/>
                        </a:rPr>
                        <a:t>Exited </a:t>
                      </a:r>
                      <a:r>
                        <a:rPr lang="en-US" sz="1500" dirty="0" smtClean="0">
                          <a:effectLst/>
                        </a:rPr>
                        <a:t>C Eligible </a:t>
                      </a:r>
                      <a:r>
                        <a:rPr lang="en-US" sz="1500" dirty="0">
                          <a:effectLst/>
                        </a:rPr>
                        <a:t>B (of eligible for </a:t>
                      </a:r>
                      <a:r>
                        <a:rPr lang="en-US" sz="1500" dirty="0" smtClean="0">
                          <a:effectLst/>
                        </a:rPr>
                        <a:t>C)</a:t>
                      </a:r>
                    </a:p>
                  </a:txBody>
                  <a:tcPr marL="63335" marR="63335" marT="0" marB="0" anchor="b"/>
                </a:tc>
                <a:tc>
                  <a:txBody>
                    <a:bodyPr/>
                    <a:lstStyle/>
                    <a:p>
                      <a:pPr marL="0" marR="0">
                        <a:lnSpc>
                          <a:spcPct val="115000"/>
                        </a:lnSpc>
                        <a:spcBef>
                          <a:spcPts val="0"/>
                        </a:spcBef>
                        <a:spcAft>
                          <a:spcPts val="0"/>
                        </a:spcAft>
                      </a:pPr>
                      <a:r>
                        <a:rPr lang="en-US" sz="1500" dirty="0" smtClean="0">
                          <a:effectLst/>
                        </a:rPr>
                        <a:t>% Exited </a:t>
                      </a:r>
                      <a:r>
                        <a:rPr lang="en-US" sz="1500" dirty="0">
                          <a:effectLst/>
                        </a:rPr>
                        <a:t>C </a:t>
                      </a:r>
                      <a:r>
                        <a:rPr lang="en-US" sz="1500" dirty="0" smtClean="0">
                          <a:effectLst/>
                        </a:rPr>
                        <a:t>Eligible </a:t>
                      </a:r>
                      <a:r>
                        <a:rPr lang="en-US" sz="1500" dirty="0">
                          <a:effectLst/>
                        </a:rPr>
                        <a:t>for </a:t>
                      </a:r>
                      <a:r>
                        <a:rPr lang="en-US" sz="1500" dirty="0" smtClean="0">
                          <a:effectLst/>
                        </a:rPr>
                        <a:t>B </a:t>
                      </a:r>
                      <a:r>
                        <a:rPr lang="en-US" sz="1500" dirty="0">
                          <a:effectLst/>
                        </a:rPr>
                        <a:t>(of resident births) </a:t>
                      </a:r>
                      <a:endParaRPr lang="en-US" sz="1500" dirty="0" smtClean="0">
                        <a:effectLst/>
                      </a:endParaRPr>
                    </a:p>
                  </a:txBody>
                  <a:tcPr marL="63335" marR="63335" marT="0" marB="0" anchor="b"/>
                </a:tc>
              </a:tr>
              <a:tr h="423301">
                <a:tc>
                  <a:txBody>
                    <a:bodyPr/>
                    <a:lstStyle/>
                    <a:p>
                      <a:pPr marL="0" marR="0" algn="l">
                        <a:lnSpc>
                          <a:spcPct val="115000"/>
                        </a:lnSpc>
                        <a:spcBef>
                          <a:spcPts val="0"/>
                        </a:spcBef>
                        <a:spcAft>
                          <a:spcPts val="0"/>
                        </a:spcAft>
                      </a:pPr>
                      <a:r>
                        <a:rPr lang="en-US" sz="1500" dirty="0">
                          <a:effectLst/>
                        </a:rPr>
                        <a:t>Health (13)</a:t>
                      </a:r>
                      <a:endParaRPr lang="en-US" sz="1500" dirty="0">
                        <a:effectLst/>
                        <a:latin typeface="Calibri"/>
                        <a:ea typeface="Calibri"/>
                        <a:cs typeface="Times New Roman"/>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17.9%</a:t>
                      </a:r>
                      <a:endParaRPr lang="en-US" sz="1500" b="1" kern="1200" dirty="0">
                        <a:solidFill>
                          <a:schemeClr val="dk1"/>
                        </a:solidFill>
                        <a:effectLst/>
                        <a:latin typeface="+mn-lt"/>
                        <a:ea typeface="+mn-ea"/>
                        <a:cs typeface="+mn-cs"/>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14.3%</a:t>
                      </a:r>
                      <a:endParaRPr lang="en-US" sz="1500" b="1" kern="1200" dirty="0">
                        <a:solidFill>
                          <a:schemeClr val="dk1"/>
                        </a:solidFill>
                        <a:effectLst/>
                        <a:latin typeface="+mn-lt"/>
                        <a:ea typeface="+mn-ea"/>
                        <a:cs typeface="+mn-cs"/>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10.7%</a:t>
                      </a:r>
                      <a:endParaRPr lang="en-US" sz="1500" b="1" kern="1200" dirty="0">
                        <a:solidFill>
                          <a:schemeClr val="dk1"/>
                        </a:solidFill>
                        <a:effectLst/>
                        <a:latin typeface="+mn-lt"/>
                        <a:ea typeface="+mn-ea"/>
                        <a:cs typeface="+mn-cs"/>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76.3%</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37.3%</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3.9%</a:t>
                      </a:r>
                      <a:endParaRPr lang="en-US" sz="1500" dirty="0">
                        <a:effectLst/>
                        <a:latin typeface="Calibri"/>
                        <a:ea typeface="Calibri"/>
                        <a:cs typeface="Times New Roman"/>
                      </a:endParaRPr>
                    </a:p>
                  </a:txBody>
                  <a:tcPr marL="63335" marR="63335" marT="0" marB="0" anchor="ctr"/>
                </a:tc>
              </a:tr>
              <a:tr h="625231">
                <a:tc>
                  <a:txBody>
                    <a:bodyPr/>
                    <a:lstStyle/>
                    <a:p>
                      <a:pPr marL="0" marR="0" algn="l">
                        <a:lnSpc>
                          <a:spcPct val="115000"/>
                        </a:lnSpc>
                        <a:spcBef>
                          <a:spcPts val="0"/>
                        </a:spcBef>
                        <a:spcAft>
                          <a:spcPts val="0"/>
                        </a:spcAft>
                      </a:pPr>
                      <a:r>
                        <a:rPr lang="en-US" sz="1500" dirty="0">
                          <a:effectLst/>
                        </a:rPr>
                        <a:t>Education (3)</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12.8%</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10.4%</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6.7%</a:t>
                      </a:r>
                      <a:endParaRPr lang="en-US" sz="1500" dirty="0">
                        <a:effectLst/>
                        <a:latin typeface="Calibri"/>
                        <a:ea typeface="Calibri"/>
                        <a:cs typeface="Times New Roman"/>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65.7%</a:t>
                      </a:r>
                      <a:endParaRPr lang="en-US" sz="1500" kern="1200" dirty="0">
                        <a:solidFill>
                          <a:schemeClr val="dk1"/>
                        </a:solidFill>
                        <a:effectLst/>
                        <a:latin typeface="+mn-lt"/>
                        <a:ea typeface="+mn-ea"/>
                        <a:cs typeface="+mn-cs"/>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53.2%</a:t>
                      </a:r>
                      <a:endParaRPr lang="en-US" sz="1500" b="1" kern="1200" dirty="0">
                        <a:solidFill>
                          <a:schemeClr val="dk1"/>
                        </a:solidFill>
                        <a:effectLst/>
                        <a:latin typeface="+mn-lt"/>
                        <a:ea typeface="+mn-ea"/>
                        <a:cs typeface="+mn-cs"/>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b="0" kern="1200" dirty="0" smtClean="0">
                          <a:solidFill>
                            <a:schemeClr val="dk1"/>
                          </a:solidFill>
                          <a:effectLst/>
                          <a:latin typeface="+mn-lt"/>
                          <a:ea typeface="+mn-ea"/>
                          <a:cs typeface="+mn-cs"/>
                        </a:rPr>
                        <a:t>2.9%</a:t>
                      </a:r>
                      <a:endParaRPr lang="en-US" sz="1500" b="0" kern="1200" dirty="0">
                        <a:solidFill>
                          <a:schemeClr val="dk1"/>
                        </a:solidFill>
                        <a:effectLst/>
                        <a:latin typeface="+mn-lt"/>
                        <a:ea typeface="+mn-ea"/>
                        <a:cs typeface="+mn-cs"/>
                      </a:endParaRPr>
                    </a:p>
                  </a:txBody>
                  <a:tcPr marL="63335" marR="63335" marT="0" marB="0" anchor="ctr"/>
                </a:tc>
              </a:tr>
              <a:tr h="400538">
                <a:tc>
                  <a:txBody>
                    <a:bodyPr/>
                    <a:lstStyle/>
                    <a:p>
                      <a:pPr marL="0" marR="0" algn="l">
                        <a:lnSpc>
                          <a:spcPct val="115000"/>
                        </a:lnSpc>
                        <a:spcBef>
                          <a:spcPts val="0"/>
                        </a:spcBef>
                        <a:spcAft>
                          <a:spcPts val="0"/>
                        </a:spcAft>
                      </a:pPr>
                      <a:r>
                        <a:rPr lang="en-US" sz="1500" dirty="0">
                          <a:effectLst/>
                        </a:rPr>
                        <a:t>Other (11)</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15.3%</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12.5%</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10.0%</a:t>
                      </a:r>
                      <a:endParaRPr lang="en-US" sz="1500" dirty="0">
                        <a:effectLst/>
                        <a:latin typeface="Calibri"/>
                        <a:ea typeface="Calibri"/>
                        <a:cs typeface="Times New Roman"/>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80.9%</a:t>
                      </a:r>
                      <a:endParaRPr lang="en-US" sz="1500" b="1" kern="1200" dirty="0">
                        <a:solidFill>
                          <a:schemeClr val="dk1"/>
                        </a:solidFill>
                        <a:effectLst/>
                        <a:latin typeface="+mn-lt"/>
                        <a:ea typeface="+mn-ea"/>
                        <a:cs typeface="+mn-cs"/>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45.1%</a:t>
                      </a:r>
                      <a:endParaRPr lang="en-US" sz="1500" kern="1200" dirty="0">
                        <a:solidFill>
                          <a:schemeClr val="dk1"/>
                        </a:solidFill>
                        <a:effectLst/>
                        <a:latin typeface="+mn-lt"/>
                        <a:ea typeface="+mn-ea"/>
                        <a:cs typeface="+mn-cs"/>
                      </a:endParaRPr>
                    </a:p>
                  </a:txBody>
                  <a:tcPr marL="63335" marR="63335"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4.6%</a:t>
                      </a:r>
                      <a:r>
                        <a:rPr lang="en-US" sz="1500" kern="1200" dirty="0" smtClean="0">
                          <a:solidFill>
                            <a:schemeClr val="dk1"/>
                          </a:solidFill>
                          <a:effectLst/>
                          <a:latin typeface="+mn-lt"/>
                          <a:ea typeface="+mn-ea"/>
                          <a:cs typeface="+mn-cs"/>
                        </a:rPr>
                        <a:t> </a:t>
                      </a:r>
                      <a:endParaRPr lang="en-US" sz="1500" kern="1200" dirty="0">
                        <a:solidFill>
                          <a:schemeClr val="dk1"/>
                        </a:solidFill>
                        <a:effectLst/>
                        <a:latin typeface="+mn-lt"/>
                        <a:ea typeface="+mn-ea"/>
                        <a:cs typeface="+mn-cs"/>
                      </a:endParaRPr>
                    </a:p>
                  </a:txBody>
                  <a:tcPr marL="63335" marR="63335" marT="0" marB="0" anchor="ctr"/>
                </a:tc>
              </a:tr>
              <a:tr h="337057">
                <a:tc>
                  <a:txBody>
                    <a:bodyPr/>
                    <a:lstStyle/>
                    <a:p>
                      <a:pPr marL="0" marR="0" algn="l">
                        <a:lnSpc>
                          <a:spcPct val="115000"/>
                        </a:lnSpc>
                        <a:spcBef>
                          <a:spcPts val="0"/>
                        </a:spcBef>
                        <a:spcAft>
                          <a:spcPts val="0"/>
                        </a:spcAft>
                      </a:pPr>
                      <a:r>
                        <a:rPr lang="en-US" sz="1500" dirty="0">
                          <a:effectLst/>
                        </a:rPr>
                        <a:t>Total (27)</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16.3%</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13.2%</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10.0%</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77.0%</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42.2%</a:t>
                      </a:r>
                      <a:endParaRPr lang="en-US" sz="1500" dirty="0">
                        <a:effectLst/>
                        <a:latin typeface="Calibri"/>
                        <a:ea typeface="Calibri"/>
                        <a:cs typeface="Times New Roman"/>
                      </a:endParaRPr>
                    </a:p>
                  </a:txBody>
                  <a:tcPr marL="63335" marR="63335" marT="0" marB="0" anchor="ctr"/>
                </a:tc>
                <a:tc>
                  <a:txBody>
                    <a:bodyPr/>
                    <a:lstStyle/>
                    <a:p>
                      <a:pPr marL="0" marR="0" algn="l">
                        <a:lnSpc>
                          <a:spcPct val="115000"/>
                        </a:lnSpc>
                        <a:spcBef>
                          <a:spcPts val="0"/>
                        </a:spcBef>
                        <a:spcAft>
                          <a:spcPts val="0"/>
                        </a:spcAft>
                      </a:pPr>
                      <a:r>
                        <a:rPr lang="en-US" sz="1500" dirty="0" smtClean="0">
                          <a:effectLst/>
                        </a:rPr>
                        <a:t>4.1%</a:t>
                      </a:r>
                      <a:endParaRPr lang="en-US" sz="1500" dirty="0">
                        <a:effectLst/>
                        <a:latin typeface="Calibri"/>
                        <a:ea typeface="Calibri"/>
                        <a:cs typeface="Times New Roman"/>
                      </a:endParaRPr>
                    </a:p>
                  </a:txBody>
                  <a:tcPr marL="63335" marR="63335" marT="0" marB="0" anchor="ctr"/>
                </a:tc>
              </a:tr>
            </a:tbl>
          </a:graphicData>
        </a:graphic>
      </p:graphicFrame>
      <p:sp>
        <p:nvSpPr>
          <p:cNvPr id="3" name="Title 2"/>
          <p:cNvSpPr>
            <a:spLocks noGrp="1"/>
          </p:cNvSpPr>
          <p:nvPr>
            <p:ph type="title"/>
          </p:nvPr>
        </p:nvSpPr>
        <p:spPr>
          <a:xfrm>
            <a:off x="476250" y="0"/>
            <a:ext cx="8229600" cy="1119673"/>
          </a:xfrm>
        </p:spPr>
        <p:txBody>
          <a:bodyPr/>
          <a:lstStyle/>
          <a:p>
            <a:r>
              <a:rPr lang="en-US" dirty="0"/>
              <a:t>Lead Agency</a:t>
            </a:r>
          </a:p>
        </p:txBody>
      </p:sp>
      <p:sp>
        <p:nvSpPr>
          <p:cNvPr id="5" name="Slide Number Placeholder 4"/>
          <p:cNvSpPr>
            <a:spLocks noGrp="1"/>
          </p:cNvSpPr>
          <p:nvPr>
            <p:ph type="sldNum" sz="quarter" idx="12"/>
          </p:nvPr>
        </p:nvSpPr>
        <p:spPr/>
        <p:txBody>
          <a:bodyPr/>
          <a:lstStyle/>
          <a:p>
            <a:fld id="{174E07D9-8248-4A0E-82EF-FE5AFD0363D2}" type="slidenum">
              <a:rPr lang="en-US" smtClean="0"/>
              <a:t>31</a:t>
            </a:fld>
            <a:endParaRPr lang="en-US" dirty="0"/>
          </a:p>
        </p:txBody>
      </p:sp>
    </p:spTree>
    <p:extLst>
      <p:ext uri="{BB962C8B-B14F-4D97-AF65-F5344CB8AC3E}">
        <p14:creationId xmlns:p14="http://schemas.microsoft.com/office/powerpoint/2010/main" val="2655362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885551"/>
              </p:ext>
            </p:extLst>
          </p:nvPr>
        </p:nvGraphicFramePr>
        <p:xfrm>
          <a:off x="457200" y="1409700"/>
          <a:ext cx="8229600" cy="2539706"/>
        </p:xfrm>
        <a:graphic>
          <a:graphicData uri="http://schemas.openxmlformats.org/drawingml/2006/table">
            <a:tbl>
              <a:tblPr firstRow="1" firstCol="1" bandRow="1">
                <a:tableStyleId>{5C22544A-7EE6-4342-B048-85BDC9FD1C3A}</a:tableStyleId>
              </a:tblPr>
              <a:tblGrid>
                <a:gridCol w="788670"/>
                <a:gridCol w="1078230"/>
                <a:gridCol w="1200150"/>
                <a:gridCol w="1409700"/>
                <a:gridCol w="1104900"/>
                <a:gridCol w="1343025"/>
                <a:gridCol w="1304925"/>
              </a:tblGrid>
              <a:tr h="867537">
                <a:tc>
                  <a:txBody>
                    <a:bodyPr/>
                    <a:lstStyle/>
                    <a:p>
                      <a:pPr marL="0" marR="0">
                        <a:lnSpc>
                          <a:spcPct val="115000"/>
                        </a:lnSpc>
                        <a:spcBef>
                          <a:spcPts val="0"/>
                        </a:spcBef>
                        <a:spcAft>
                          <a:spcPts val="0"/>
                        </a:spcAft>
                      </a:pPr>
                      <a:r>
                        <a:rPr lang="en-US" sz="1500" dirty="0">
                          <a:effectLst/>
                        </a:rPr>
                        <a:t>Serve at-</a:t>
                      </a:r>
                      <a:r>
                        <a:rPr lang="en-US" sz="1500" dirty="0" smtClean="0">
                          <a:effectLst/>
                        </a:rPr>
                        <a:t>risk</a:t>
                      </a:r>
                    </a:p>
                    <a:p>
                      <a:pPr marL="0" marR="0">
                        <a:lnSpc>
                          <a:spcPct val="115000"/>
                        </a:lnSpc>
                        <a:spcBef>
                          <a:spcPts val="0"/>
                        </a:spcBef>
                        <a:spcAft>
                          <a:spcPts val="0"/>
                        </a:spcAft>
                      </a:pPr>
                      <a:endParaRPr lang="en-US" sz="1500" dirty="0">
                        <a:effectLst/>
                        <a:latin typeface="Calibri"/>
                        <a:ea typeface="Calibri"/>
                        <a:cs typeface="Times New Roman"/>
                      </a:endParaRPr>
                    </a:p>
                  </a:txBody>
                  <a:tcPr marL="61722" marR="61722" marT="0" marB="0" anchor="b"/>
                </a:tc>
                <a:tc>
                  <a:txBody>
                    <a:bodyPr/>
                    <a:lstStyle/>
                    <a:p>
                      <a:pPr marL="0" marR="0">
                        <a:lnSpc>
                          <a:spcPct val="115000"/>
                        </a:lnSpc>
                        <a:spcBef>
                          <a:spcPts val="0"/>
                        </a:spcBef>
                        <a:spcAft>
                          <a:spcPts val="0"/>
                        </a:spcAft>
                      </a:pPr>
                      <a:r>
                        <a:rPr lang="en-US" sz="1500" dirty="0" smtClean="0">
                          <a:effectLst/>
                        </a:rPr>
                        <a:t>% Referred</a:t>
                      </a:r>
                    </a:p>
                  </a:txBody>
                  <a:tcPr marL="63335" marR="63335" marT="0" marB="0" anchor="b"/>
                </a:tc>
                <a:tc>
                  <a:txBody>
                    <a:bodyPr/>
                    <a:lstStyle/>
                    <a:p>
                      <a:pPr marL="0" marR="0">
                        <a:lnSpc>
                          <a:spcPct val="115000"/>
                        </a:lnSpc>
                        <a:spcBef>
                          <a:spcPts val="0"/>
                        </a:spcBef>
                        <a:spcAft>
                          <a:spcPts val="0"/>
                        </a:spcAft>
                      </a:pPr>
                      <a:r>
                        <a:rPr lang="en-US" sz="1500" dirty="0" smtClean="0">
                          <a:effectLst/>
                        </a:rPr>
                        <a:t>% Evaluated</a:t>
                      </a:r>
                    </a:p>
                  </a:txBody>
                  <a:tcPr marL="63335" marR="63335" marT="0" marB="0" anchor="b"/>
                </a:tc>
                <a:tc>
                  <a:txBody>
                    <a:bodyPr/>
                    <a:lstStyle/>
                    <a:p>
                      <a:pPr marL="0" marR="0">
                        <a:lnSpc>
                          <a:spcPct val="115000"/>
                        </a:lnSpc>
                        <a:spcBef>
                          <a:spcPts val="0"/>
                        </a:spcBef>
                        <a:spcAft>
                          <a:spcPts val="0"/>
                        </a:spcAft>
                      </a:pPr>
                      <a:r>
                        <a:rPr lang="en-US" sz="1500" dirty="0" smtClean="0">
                          <a:effectLst/>
                        </a:rPr>
                        <a:t>%</a:t>
                      </a:r>
                      <a:r>
                        <a:rPr lang="en-US" sz="1500" baseline="0" dirty="0" smtClean="0">
                          <a:effectLst/>
                        </a:rPr>
                        <a:t> </a:t>
                      </a:r>
                      <a:r>
                        <a:rPr lang="en-US" sz="1500" dirty="0" smtClean="0">
                          <a:effectLst/>
                        </a:rPr>
                        <a:t>Eligible </a:t>
                      </a:r>
                      <a:r>
                        <a:rPr lang="en-US" sz="1500" dirty="0">
                          <a:effectLst/>
                        </a:rPr>
                        <a:t>for C (of resident births</a:t>
                      </a:r>
                      <a:r>
                        <a:rPr lang="en-US" sz="1500" dirty="0" smtClean="0">
                          <a:effectLst/>
                        </a:rPr>
                        <a:t>)</a:t>
                      </a:r>
                    </a:p>
                  </a:txBody>
                  <a:tcPr marL="63335" marR="63335" marT="0" marB="0" anchor="b"/>
                </a:tc>
                <a:tc>
                  <a:txBody>
                    <a:bodyPr/>
                    <a:lstStyle/>
                    <a:p>
                      <a:pPr marL="0" marR="0">
                        <a:lnSpc>
                          <a:spcPct val="115000"/>
                        </a:lnSpc>
                        <a:spcBef>
                          <a:spcPts val="0"/>
                        </a:spcBef>
                        <a:spcAft>
                          <a:spcPts val="0"/>
                        </a:spcAft>
                      </a:pPr>
                      <a:r>
                        <a:rPr lang="en-US" sz="1500" dirty="0" smtClean="0">
                          <a:effectLst/>
                        </a:rPr>
                        <a:t>% </a:t>
                      </a:r>
                      <a:r>
                        <a:rPr lang="en-US" sz="1500" dirty="0">
                          <a:effectLst/>
                        </a:rPr>
                        <a:t>Eligible for C (of evaluated</a:t>
                      </a:r>
                      <a:r>
                        <a:rPr lang="en-US" sz="1500" dirty="0" smtClean="0">
                          <a:effectLst/>
                        </a:rPr>
                        <a:t>)</a:t>
                      </a:r>
                    </a:p>
                  </a:txBody>
                  <a:tcPr marL="63335" marR="63335" marT="0" marB="0" anchor="b"/>
                </a:tc>
                <a:tc>
                  <a:txBody>
                    <a:bodyPr/>
                    <a:lstStyle/>
                    <a:p>
                      <a:pPr marL="0" marR="0">
                        <a:lnSpc>
                          <a:spcPct val="115000"/>
                        </a:lnSpc>
                        <a:spcBef>
                          <a:spcPts val="0"/>
                        </a:spcBef>
                        <a:spcAft>
                          <a:spcPts val="0"/>
                        </a:spcAft>
                      </a:pPr>
                      <a:r>
                        <a:rPr lang="en-US" sz="1500" baseline="0" dirty="0" smtClean="0">
                          <a:effectLst/>
                        </a:rPr>
                        <a:t>%</a:t>
                      </a:r>
                      <a:r>
                        <a:rPr lang="en-US" sz="1500" dirty="0" smtClean="0">
                          <a:effectLst/>
                        </a:rPr>
                        <a:t> </a:t>
                      </a:r>
                      <a:r>
                        <a:rPr lang="en-US" sz="1500" dirty="0">
                          <a:effectLst/>
                        </a:rPr>
                        <a:t>Exited </a:t>
                      </a:r>
                      <a:r>
                        <a:rPr lang="en-US" sz="1500" dirty="0" smtClean="0">
                          <a:effectLst/>
                        </a:rPr>
                        <a:t>C eligible </a:t>
                      </a:r>
                      <a:r>
                        <a:rPr lang="en-US" sz="1500" dirty="0">
                          <a:effectLst/>
                        </a:rPr>
                        <a:t>B (of eligible for </a:t>
                      </a:r>
                      <a:r>
                        <a:rPr lang="en-US" sz="1500" dirty="0" smtClean="0">
                          <a:effectLst/>
                        </a:rPr>
                        <a:t>C)</a:t>
                      </a:r>
                    </a:p>
                  </a:txBody>
                  <a:tcPr marL="63335" marR="63335" marT="0" marB="0" anchor="b"/>
                </a:tc>
                <a:tc>
                  <a:txBody>
                    <a:bodyPr/>
                    <a:lstStyle/>
                    <a:p>
                      <a:pPr marL="0" marR="0">
                        <a:lnSpc>
                          <a:spcPct val="115000"/>
                        </a:lnSpc>
                        <a:spcBef>
                          <a:spcPts val="0"/>
                        </a:spcBef>
                        <a:spcAft>
                          <a:spcPts val="0"/>
                        </a:spcAft>
                      </a:pPr>
                      <a:r>
                        <a:rPr lang="en-US" sz="1500" dirty="0" smtClean="0">
                          <a:effectLst/>
                        </a:rPr>
                        <a:t>% Exited </a:t>
                      </a:r>
                      <a:r>
                        <a:rPr lang="en-US" sz="1500" dirty="0">
                          <a:effectLst/>
                        </a:rPr>
                        <a:t>C </a:t>
                      </a:r>
                      <a:r>
                        <a:rPr lang="en-US" sz="1500" dirty="0" smtClean="0">
                          <a:effectLst/>
                        </a:rPr>
                        <a:t>eligible </a:t>
                      </a:r>
                      <a:r>
                        <a:rPr lang="en-US" sz="1500" dirty="0">
                          <a:effectLst/>
                        </a:rPr>
                        <a:t>for </a:t>
                      </a:r>
                      <a:r>
                        <a:rPr lang="en-US" sz="1500" dirty="0" smtClean="0">
                          <a:effectLst/>
                        </a:rPr>
                        <a:t>B </a:t>
                      </a:r>
                      <a:r>
                        <a:rPr lang="en-US" sz="1500" dirty="0">
                          <a:effectLst/>
                        </a:rPr>
                        <a:t>(of resident births) </a:t>
                      </a:r>
                      <a:endParaRPr lang="en-US" sz="1500" dirty="0" smtClean="0">
                        <a:effectLst/>
                      </a:endParaRPr>
                    </a:p>
                  </a:txBody>
                  <a:tcPr marL="63335" marR="63335" marT="0" marB="0" anchor="b"/>
                </a:tc>
              </a:tr>
              <a:tr h="433070">
                <a:tc>
                  <a:txBody>
                    <a:bodyPr/>
                    <a:lstStyle/>
                    <a:p>
                      <a:pPr marL="0" marR="0" algn="l">
                        <a:lnSpc>
                          <a:spcPct val="115000"/>
                        </a:lnSpc>
                        <a:spcBef>
                          <a:spcPts val="0"/>
                        </a:spcBef>
                        <a:spcAft>
                          <a:spcPts val="0"/>
                        </a:spcAft>
                      </a:pPr>
                      <a:r>
                        <a:rPr lang="en-US" sz="1500" dirty="0">
                          <a:effectLst/>
                        </a:rPr>
                        <a:t>No (22)</a:t>
                      </a:r>
                      <a:endParaRPr lang="en-US" sz="1500" dirty="0">
                        <a:effectLst/>
                        <a:latin typeface="Calibri"/>
                        <a:ea typeface="Calibri"/>
                        <a:cs typeface="Times New Roman"/>
                      </a:endParaRPr>
                    </a:p>
                  </a:txBody>
                  <a:tcPr marL="61722" marR="61722" marT="0" marB="0" anchor="ctr"/>
                </a:tc>
                <a:tc>
                  <a:txBody>
                    <a:bodyPr/>
                    <a:lstStyle/>
                    <a:p>
                      <a:pPr marL="0" marR="0" algn="l">
                        <a:lnSpc>
                          <a:spcPct val="115000"/>
                        </a:lnSpc>
                        <a:spcBef>
                          <a:spcPts val="0"/>
                        </a:spcBef>
                        <a:spcAft>
                          <a:spcPts val="0"/>
                        </a:spcAft>
                      </a:pPr>
                      <a:r>
                        <a:rPr lang="en-US" sz="1500" dirty="0" smtClean="0">
                          <a:effectLst/>
                        </a:rPr>
                        <a:t>15.5%</a:t>
                      </a:r>
                      <a:endParaRPr lang="en-US" sz="1500" dirty="0">
                        <a:effectLst/>
                        <a:latin typeface="Calibri"/>
                        <a:ea typeface="Calibri"/>
                        <a:cs typeface="Times New Roman"/>
                      </a:endParaRPr>
                    </a:p>
                  </a:txBody>
                  <a:tcPr marL="61722" marR="61722" marT="0" marB="0" anchor="ctr"/>
                </a:tc>
                <a:tc>
                  <a:txBody>
                    <a:bodyPr/>
                    <a:lstStyle/>
                    <a:p>
                      <a:pPr marL="0" marR="0" algn="l">
                        <a:lnSpc>
                          <a:spcPct val="115000"/>
                        </a:lnSpc>
                        <a:spcBef>
                          <a:spcPts val="0"/>
                        </a:spcBef>
                        <a:spcAft>
                          <a:spcPts val="0"/>
                        </a:spcAft>
                      </a:pPr>
                      <a:r>
                        <a:rPr lang="en-US" sz="1500" dirty="0" smtClean="0">
                          <a:effectLst/>
                        </a:rPr>
                        <a:t>12.0%</a:t>
                      </a:r>
                      <a:endParaRPr lang="en-US" sz="1500" dirty="0">
                        <a:effectLst/>
                        <a:latin typeface="Calibri"/>
                        <a:ea typeface="Calibri"/>
                        <a:cs typeface="Times New Roman"/>
                      </a:endParaRPr>
                    </a:p>
                  </a:txBody>
                  <a:tcPr marL="61722" marR="61722" marT="0" marB="0" anchor="ctr"/>
                </a:tc>
                <a:tc>
                  <a:txBody>
                    <a:bodyPr/>
                    <a:lstStyle/>
                    <a:p>
                      <a:pPr marL="0" marR="0" algn="l">
                        <a:lnSpc>
                          <a:spcPct val="115000"/>
                        </a:lnSpc>
                        <a:spcBef>
                          <a:spcPts val="0"/>
                        </a:spcBef>
                        <a:spcAft>
                          <a:spcPts val="0"/>
                        </a:spcAft>
                      </a:pPr>
                      <a:r>
                        <a:rPr lang="en-US" sz="1500" dirty="0" smtClean="0">
                          <a:effectLst/>
                        </a:rPr>
                        <a:t>8.9%</a:t>
                      </a:r>
                      <a:endParaRPr lang="en-US" sz="1500" dirty="0">
                        <a:effectLst/>
                        <a:latin typeface="Calibri"/>
                        <a:ea typeface="Calibri"/>
                        <a:cs typeface="Times New Roman"/>
                      </a:endParaRPr>
                    </a:p>
                  </a:txBody>
                  <a:tcPr marL="61722" marR="61722" marT="0" marB="0" anchor="ctr"/>
                </a:tc>
                <a:tc>
                  <a:txBody>
                    <a:bodyPr/>
                    <a:lstStyle/>
                    <a:p>
                      <a:pPr marL="0" marR="0" algn="l">
                        <a:lnSpc>
                          <a:spcPct val="115000"/>
                        </a:lnSpc>
                        <a:spcBef>
                          <a:spcPts val="0"/>
                        </a:spcBef>
                        <a:spcAft>
                          <a:spcPts val="0"/>
                        </a:spcAft>
                      </a:pPr>
                      <a:r>
                        <a:rPr lang="en-US" sz="1500" dirty="0" smtClean="0">
                          <a:effectLst/>
                        </a:rPr>
                        <a:t>76.1%</a:t>
                      </a:r>
                      <a:endParaRPr lang="en-US" sz="1500" dirty="0">
                        <a:effectLst/>
                        <a:latin typeface="Calibri"/>
                        <a:ea typeface="Calibri"/>
                        <a:cs typeface="Times New Roman"/>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46.0%</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4.1%</a:t>
                      </a:r>
                      <a:endParaRPr lang="en-US" sz="1500" kern="1200" dirty="0">
                        <a:solidFill>
                          <a:schemeClr val="dk1"/>
                        </a:solidFill>
                        <a:effectLst/>
                        <a:latin typeface="+mn-lt"/>
                        <a:ea typeface="+mn-ea"/>
                        <a:cs typeface="+mn-cs"/>
                      </a:endParaRPr>
                    </a:p>
                  </a:txBody>
                  <a:tcPr marL="61722" marR="61722" marT="0" marB="0" anchor="ctr"/>
                </a:tc>
              </a:tr>
              <a:tr h="400538">
                <a:tc>
                  <a:txBody>
                    <a:bodyPr/>
                    <a:lstStyle/>
                    <a:p>
                      <a:pPr marL="0" marR="0" algn="l">
                        <a:lnSpc>
                          <a:spcPct val="115000"/>
                        </a:lnSpc>
                        <a:spcBef>
                          <a:spcPts val="0"/>
                        </a:spcBef>
                        <a:spcAft>
                          <a:spcPts val="0"/>
                        </a:spcAft>
                      </a:pPr>
                      <a:r>
                        <a:rPr lang="en-US" sz="1500" dirty="0">
                          <a:effectLst/>
                        </a:rPr>
                        <a:t>Yes (5)</a:t>
                      </a:r>
                      <a:endParaRPr lang="en-US" sz="1500" dirty="0">
                        <a:effectLst/>
                        <a:latin typeface="Calibri"/>
                        <a:ea typeface="Calibri"/>
                        <a:cs typeface="Times New Roman"/>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19.9%</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18.1%</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14.7%</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80.8%</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a:lnSpc>
                          <a:spcPct val="115000"/>
                        </a:lnSpc>
                        <a:spcBef>
                          <a:spcPts val="0"/>
                        </a:spcBef>
                        <a:spcAft>
                          <a:spcPts val="0"/>
                        </a:spcAft>
                      </a:pPr>
                      <a:r>
                        <a:rPr lang="en-US" sz="1500" b="1" dirty="0" smtClean="0">
                          <a:effectLst/>
                        </a:rPr>
                        <a:t>25.7%</a:t>
                      </a:r>
                      <a:endParaRPr lang="en-US" sz="1500" b="1" dirty="0">
                        <a:effectLst/>
                        <a:latin typeface="Calibri"/>
                        <a:ea typeface="Calibri"/>
                        <a:cs typeface="Times New Roman"/>
                      </a:endParaRPr>
                    </a:p>
                  </a:txBody>
                  <a:tcPr marL="61722" marR="61722" marT="0" marB="0" anchor="ctr"/>
                </a:tc>
                <a:tc>
                  <a:txBody>
                    <a:bodyPr/>
                    <a:lstStyle/>
                    <a:p>
                      <a:pPr marL="0" marR="0" algn="l">
                        <a:lnSpc>
                          <a:spcPct val="115000"/>
                        </a:lnSpc>
                        <a:spcBef>
                          <a:spcPts val="0"/>
                        </a:spcBef>
                        <a:spcAft>
                          <a:spcPts val="0"/>
                        </a:spcAft>
                      </a:pPr>
                      <a:r>
                        <a:rPr lang="en-US" sz="1500" dirty="0" smtClean="0">
                          <a:effectLst/>
                        </a:rPr>
                        <a:t>4.1%</a:t>
                      </a:r>
                      <a:endParaRPr lang="en-US" sz="1500" dirty="0">
                        <a:effectLst/>
                        <a:latin typeface="Calibri"/>
                        <a:ea typeface="Calibri"/>
                        <a:cs typeface="Times New Roman"/>
                      </a:endParaRPr>
                    </a:p>
                  </a:txBody>
                  <a:tcPr marL="61722" marR="61722" marT="0" marB="0" anchor="ctr"/>
                </a:tc>
              </a:tr>
              <a:tr h="654538">
                <a:tc>
                  <a:txBody>
                    <a:bodyPr/>
                    <a:lstStyle/>
                    <a:p>
                      <a:pPr marL="0" marR="0" algn="l">
                        <a:lnSpc>
                          <a:spcPct val="115000"/>
                        </a:lnSpc>
                        <a:spcBef>
                          <a:spcPts val="0"/>
                        </a:spcBef>
                        <a:spcAft>
                          <a:spcPts val="0"/>
                        </a:spcAft>
                      </a:pPr>
                      <a:r>
                        <a:rPr lang="en-US" sz="1500" dirty="0">
                          <a:effectLst/>
                        </a:rPr>
                        <a:t>Total (27)</a:t>
                      </a:r>
                      <a:endParaRPr lang="en-US" sz="1500" dirty="0">
                        <a:effectLst/>
                        <a:latin typeface="Calibri"/>
                        <a:ea typeface="Calibri"/>
                        <a:cs typeface="Times New Roman"/>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16.3%</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13.2%</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10.0%</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77.0%</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a:lnSpc>
                          <a:spcPct val="115000"/>
                        </a:lnSpc>
                        <a:spcBef>
                          <a:spcPts val="0"/>
                        </a:spcBef>
                        <a:spcAft>
                          <a:spcPts val="0"/>
                        </a:spcAft>
                      </a:pPr>
                      <a:r>
                        <a:rPr lang="en-US" sz="1500" dirty="0" smtClean="0">
                          <a:effectLst/>
                        </a:rPr>
                        <a:t>42.2%</a:t>
                      </a:r>
                      <a:endParaRPr lang="en-US" sz="1500" dirty="0">
                        <a:effectLst/>
                        <a:latin typeface="Calibri"/>
                        <a:ea typeface="Calibri"/>
                        <a:cs typeface="Times New Roman"/>
                      </a:endParaRPr>
                    </a:p>
                  </a:txBody>
                  <a:tcPr marL="61722" marR="61722" marT="0" marB="0" anchor="ctr"/>
                </a:tc>
                <a:tc>
                  <a:txBody>
                    <a:bodyPr/>
                    <a:lstStyle/>
                    <a:p>
                      <a:pPr marL="0" marR="0" algn="l">
                        <a:lnSpc>
                          <a:spcPct val="115000"/>
                        </a:lnSpc>
                        <a:spcBef>
                          <a:spcPts val="0"/>
                        </a:spcBef>
                        <a:spcAft>
                          <a:spcPts val="0"/>
                        </a:spcAft>
                      </a:pPr>
                      <a:r>
                        <a:rPr lang="en-US" sz="1500" dirty="0" smtClean="0">
                          <a:effectLst/>
                        </a:rPr>
                        <a:t>4.1%</a:t>
                      </a:r>
                      <a:endParaRPr lang="en-US" sz="1500" dirty="0">
                        <a:effectLst/>
                        <a:latin typeface="Calibri"/>
                        <a:ea typeface="Calibri"/>
                        <a:cs typeface="Times New Roman"/>
                      </a:endParaRPr>
                    </a:p>
                  </a:txBody>
                  <a:tcPr marL="61722" marR="61722" marT="0" marB="0" anchor="ctr"/>
                </a:tc>
              </a:tr>
            </a:tbl>
          </a:graphicData>
        </a:graphic>
      </p:graphicFrame>
      <p:sp>
        <p:nvSpPr>
          <p:cNvPr id="5" name="Title 4"/>
          <p:cNvSpPr>
            <a:spLocks noGrp="1"/>
          </p:cNvSpPr>
          <p:nvPr>
            <p:ph type="title"/>
          </p:nvPr>
        </p:nvSpPr>
        <p:spPr/>
        <p:txBody>
          <a:bodyPr/>
          <a:lstStyle/>
          <a:p>
            <a:r>
              <a:rPr lang="en-US" dirty="0"/>
              <a:t>Serve At-Risk Children</a:t>
            </a:r>
          </a:p>
        </p:txBody>
      </p:sp>
      <p:sp>
        <p:nvSpPr>
          <p:cNvPr id="3" name="Slide Number Placeholder 2"/>
          <p:cNvSpPr>
            <a:spLocks noGrp="1"/>
          </p:cNvSpPr>
          <p:nvPr>
            <p:ph type="sldNum" sz="quarter" idx="12"/>
          </p:nvPr>
        </p:nvSpPr>
        <p:spPr/>
        <p:txBody>
          <a:bodyPr/>
          <a:lstStyle/>
          <a:p>
            <a:fld id="{174E07D9-8248-4A0E-82EF-FE5AFD0363D2}" type="slidenum">
              <a:rPr lang="en-US" smtClean="0"/>
              <a:t>32</a:t>
            </a:fld>
            <a:endParaRPr lang="en-US" dirty="0"/>
          </a:p>
        </p:txBody>
      </p:sp>
    </p:spTree>
    <p:extLst>
      <p:ext uri="{BB962C8B-B14F-4D97-AF65-F5344CB8AC3E}">
        <p14:creationId xmlns:p14="http://schemas.microsoft.com/office/powerpoint/2010/main" val="458739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Point in the </a:t>
            </a:r>
            <a:r>
              <a:rPr lang="en-US" dirty="0" smtClean="0"/>
              <a:t>Process </a:t>
            </a:r>
            <a:r>
              <a:rPr lang="en-US" dirty="0"/>
              <a:t>W</a:t>
            </a:r>
            <a:r>
              <a:rPr lang="en-US" dirty="0" smtClean="0"/>
              <a:t>hen </a:t>
            </a:r>
            <a:r>
              <a:rPr lang="en-US" dirty="0"/>
              <a:t>R</a:t>
            </a:r>
            <a:r>
              <a:rPr lang="en-US" dirty="0" smtClean="0"/>
              <a:t>eferral </a:t>
            </a:r>
            <a:r>
              <a:rPr lang="en-US" dirty="0"/>
              <a:t>G</a:t>
            </a:r>
            <a:r>
              <a:rPr lang="en-US" dirty="0" smtClean="0"/>
              <a:t>ets Recorded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1048483"/>
              </p:ext>
            </p:extLst>
          </p:nvPr>
        </p:nvGraphicFramePr>
        <p:xfrm>
          <a:off x="457200" y="1409700"/>
          <a:ext cx="8228634" cy="2712455"/>
        </p:xfrm>
        <a:graphic>
          <a:graphicData uri="http://schemas.openxmlformats.org/drawingml/2006/table">
            <a:tbl>
              <a:tblPr firstRow="1" firstCol="1" bandRow="1">
                <a:tableStyleId>{5C22544A-7EE6-4342-B048-85BDC9FD1C3A}</a:tableStyleId>
              </a:tblPr>
              <a:tblGrid>
                <a:gridCol w="2078633"/>
                <a:gridCol w="1769414"/>
                <a:gridCol w="2253855"/>
                <a:gridCol w="2126732"/>
              </a:tblGrid>
              <a:tr h="642384">
                <a:tc>
                  <a:txBody>
                    <a:bodyPr/>
                    <a:lstStyle/>
                    <a:p>
                      <a:pPr marL="0" marR="0" algn="l">
                        <a:lnSpc>
                          <a:spcPct val="115000"/>
                        </a:lnSpc>
                        <a:spcBef>
                          <a:spcPts val="0"/>
                        </a:spcBef>
                        <a:spcAft>
                          <a:spcPts val="0"/>
                        </a:spcAft>
                      </a:pPr>
                      <a:r>
                        <a:rPr lang="en-US" sz="1500" dirty="0">
                          <a:effectLst/>
                        </a:rPr>
                        <a:t>Point in process referral </a:t>
                      </a:r>
                      <a:r>
                        <a:rPr lang="en-US" sz="1500" dirty="0" smtClean="0">
                          <a:effectLst/>
                        </a:rPr>
                        <a:t>recorded</a:t>
                      </a:r>
                    </a:p>
                  </a:txBody>
                  <a:tcPr marL="81292" marR="81292" marT="0" marB="0" anchor="b"/>
                </a:tc>
                <a:tc>
                  <a:txBody>
                    <a:bodyPr/>
                    <a:lstStyle/>
                    <a:p>
                      <a:pPr marL="0" marR="0">
                        <a:lnSpc>
                          <a:spcPct val="115000"/>
                        </a:lnSpc>
                        <a:spcBef>
                          <a:spcPts val="0"/>
                        </a:spcBef>
                        <a:spcAft>
                          <a:spcPts val="0"/>
                        </a:spcAft>
                      </a:pPr>
                      <a:r>
                        <a:rPr lang="en-US" sz="1500" dirty="0" smtClean="0">
                          <a:effectLst/>
                        </a:rPr>
                        <a:t>% Referred</a:t>
                      </a:r>
                    </a:p>
                  </a:txBody>
                  <a:tcPr marL="63335" marR="63335" marT="0" marB="0" anchor="b"/>
                </a:tc>
                <a:tc>
                  <a:txBody>
                    <a:bodyPr/>
                    <a:lstStyle/>
                    <a:p>
                      <a:pPr marL="0" marR="0">
                        <a:lnSpc>
                          <a:spcPct val="115000"/>
                        </a:lnSpc>
                        <a:spcBef>
                          <a:spcPts val="0"/>
                        </a:spcBef>
                        <a:spcAft>
                          <a:spcPts val="0"/>
                        </a:spcAft>
                      </a:pPr>
                      <a:r>
                        <a:rPr lang="en-US" sz="1500" dirty="0" smtClean="0">
                          <a:effectLst/>
                        </a:rPr>
                        <a:t>% Evaluated</a:t>
                      </a:r>
                    </a:p>
                  </a:txBody>
                  <a:tcPr marL="63335" marR="63335" marT="0" marB="0" anchor="b"/>
                </a:tc>
                <a:tc>
                  <a:txBody>
                    <a:bodyPr/>
                    <a:lstStyle/>
                    <a:p>
                      <a:pPr marL="0" marR="0">
                        <a:lnSpc>
                          <a:spcPct val="115000"/>
                        </a:lnSpc>
                        <a:spcBef>
                          <a:spcPts val="0"/>
                        </a:spcBef>
                        <a:spcAft>
                          <a:spcPts val="0"/>
                        </a:spcAft>
                      </a:pPr>
                      <a:r>
                        <a:rPr lang="en-US" sz="1500" dirty="0" smtClean="0">
                          <a:effectLst/>
                        </a:rPr>
                        <a:t>%</a:t>
                      </a:r>
                      <a:r>
                        <a:rPr lang="en-US" sz="1500" baseline="0" dirty="0" smtClean="0">
                          <a:effectLst/>
                        </a:rPr>
                        <a:t> </a:t>
                      </a:r>
                      <a:r>
                        <a:rPr lang="en-US" sz="1500" dirty="0" smtClean="0">
                          <a:effectLst/>
                        </a:rPr>
                        <a:t>Eligible </a:t>
                      </a:r>
                      <a:r>
                        <a:rPr lang="en-US" sz="1500" dirty="0">
                          <a:effectLst/>
                        </a:rPr>
                        <a:t>for C (of resident births</a:t>
                      </a:r>
                      <a:r>
                        <a:rPr lang="en-US" sz="1500" dirty="0" smtClean="0">
                          <a:effectLst/>
                        </a:rPr>
                        <a:t>)</a:t>
                      </a:r>
                    </a:p>
                  </a:txBody>
                  <a:tcPr marL="63335" marR="63335" marT="0" marB="0" anchor="b"/>
                </a:tc>
              </a:tr>
              <a:tr h="663301">
                <a:tc>
                  <a:txBody>
                    <a:bodyPr/>
                    <a:lstStyle/>
                    <a:p>
                      <a:pPr marL="0" marR="0" algn="l">
                        <a:lnSpc>
                          <a:spcPct val="115000"/>
                        </a:lnSpc>
                        <a:spcBef>
                          <a:spcPts val="0"/>
                        </a:spcBef>
                        <a:spcAft>
                          <a:spcPts val="0"/>
                        </a:spcAft>
                      </a:pPr>
                      <a:r>
                        <a:rPr lang="en-US" sz="1500" dirty="0">
                          <a:effectLst/>
                        </a:rPr>
                        <a:t>As soon as referral made (17)</a:t>
                      </a:r>
                      <a:endParaRPr lang="en-US" sz="1500" dirty="0">
                        <a:effectLst/>
                        <a:latin typeface="Calibri"/>
                        <a:ea typeface="Calibri"/>
                        <a:cs typeface="Times New Roman"/>
                      </a:endParaRPr>
                    </a:p>
                  </a:txBody>
                  <a:tcPr marL="81292" marR="8129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15.5%</a:t>
                      </a:r>
                      <a:endParaRPr lang="en-US" sz="1500" b="1" kern="1200" dirty="0">
                        <a:solidFill>
                          <a:schemeClr val="dk1"/>
                        </a:solidFill>
                        <a:effectLst/>
                        <a:latin typeface="+mn-lt"/>
                        <a:ea typeface="+mn-ea"/>
                        <a:cs typeface="+mn-cs"/>
                      </a:endParaRPr>
                    </a:p>
                  </a:txBody>
                  <a:tcPr marL="81292" marR="8129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11.7%</a:t>
                      </a:r>
                      <a:endParaRPr lang="en-US" sz="1500" b="1" kern="1200" dirty="0">
                        <a:solidFill>
                          <a:schemeClr val="dk1"/>
                        </a:solidFill>
                        <a:effectLst/>
                        <a:latin typeface="+mn-lt"/>
                        <a:ea typeface="+mn-ea"/>
                        <a:cs typeface="+mn-cs"/>
                      </a:endParaRPr>
                    </a:p>
                  </a:txBody>
                  <a:tcPr marL="81292" marR="8129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8.7%</a:t>
                      </a:r>
                      <a:endParaRPr lang="en-US" sz="1500" b="1" kern="1200" dirty="0">
                        <a:solidFill>
                          <a:schemeClr val="dk1"/>
                        </a:solidFill>
                        <a:effectLst/>
                        <a:latin typeface="+mn-lt"/>
                        <a:ea typeface="+mn-ea"/>
                        <a:cs typeface="+mn-cs"/>
                      </a:endParaRPr>
                    </a:p>
                  </a:txBody>
                  <a:tcPr marL="81292" marR="81292" marT="0" marB="0" anchor="ctr"/>
                </a:tc>
              </a:tr>
              <a:tr h="635000">
                <a:tc>
                  <a:txBody>
                    <a:bodyPr/>
                    <a:lstStyle/>
                    <a:p>
                      <a:pPr marL="0" marR="0" algn="l">
                        <a:lnSpc>
                          <a:spcPct val="115000"/>
                        </a:lnSpc>
                        <a:spcBef>
                          <a:spcPts val="0"/>
                        </a:spcBef>
                        <a:spcAft>
                          <a:spcPts val="0"/>
                        </a:spcAft>
                      </a:pPr>
                      <a:r>
                        <a:rPr lang="en-US" sz="1500" dirty="0">
                          <a:effectLst/>
                        </a:rPr>
                        <a:t>Once family confirms (6)</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18.0%</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15.6%</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12.9%</a:t>
                      </a:r>
                      <a:endParaRPr lang="en-US" sz="1500" dirty="0">
                        <a:effectLst/>
                        <a:latin typeface="Calibri"/>
                        <a:ea typeface="Calibri"/>
                        <a:cs typeface="Times New Roman"/>
                      </a:endParaRPr>
                    </a:p>
                  </a:txBody>
                  <a:tcPr marL="81292" marR="81292" marT="0" marB="0" anchor="ctr"/>
                </a:tc>
              </a:tr>
              <a:tr h="381000">
                <a:tc>
                  <a:txBody>
                    <a:bodyPr/>
                    <a:lstStyle/>
                    <a:p>
                      <a:pPr marL="0" marR="0" algn="l">
                        <a:lnSpc>
                          <a:spcPct val="115000"/>
                        </a:lnSpc>
                        <a:spcBef>
                          <a:spcPts val="0"/>
                        </a:spcBef>
                        <a:spcAft>
                          <a:spcPts val="0"/>
                        </a:spcAft>
                      </a:pPr>
                      <a:r>
                        <a:rPr lang="en-US" sz="1500" dirty="0">
                          <a:effectLst/>
                        </a:rPr>
                        <a:t>Other (3)</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kern="1200" dirty="0" smtClean="0">
                          <a:solidFill>
                            <a:schemeClr val="dk1"/>
                          </a:solidFill>
                          <a:effectLst/>
                          <a:latin typeface="+mn-lt"/>
                          <a:ea typeface="+mn-ea"/>
                          <a:cs typeface="+mn-cs"/>
                        </a:rPr>
                        <a:t>20.6%</a:t>
                      </a:r>
                      <a:endParaRPr lang="en-US" sz="1500" kern="1200" dirty="0">
                        <a:solidFill>
                          <a:schemeClr val="dk1"/>
                        </a:solidFill>
                        <a:effectLst/>
                        <a:latin typeface="+mn-lt"/>
                        <a:ea typeface="+mn-ea"/>
                        <a:cs typeface="+mn-cs"/>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18.2%</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13.4%</a:t>
                      </a:r>
                      <a:endParaRPr lang="en-US" sz="1500" dirty="0">
                        <a:effectLst/>
                        <a:latin typeface="Calibri"/>
                        <a:ea typeface="Calibri"/>
                        <a:cs typeface="Times New Roman"/>
                      </a:endParaRPr>
                    </a:p>
                  </a:txBody>
                  <a:tcPr marL="81292" marR="81292" marT="0" marB="0" anchor="ctr"/>
                </a:tc>
              </a:tr>
              <a:tr h="390770">
                <a:tc>
                  <a:txBody>
                    <a:bodyPr/>
                    <a:lstStyle/>
                    <a:p>
                      <a:pPr marL="0" marR="0" algn="l">
                        <a:lnSpc>
                          <a:spcPct val="115000"/>
                        </a:lnSpc>
                        <a:spcBef>
                          <a:spcPts val="0"/>
                        </a:spcBef>
                        <a:spcAft>
                          <a:spcPts val="0"/>
                        </a:spcAft>
                      </a:pPr>
                      <a:r>
                        <a:rPr lang="en-US" sz="1500" dirty="0">
                          <a:effectLst/>
                        </a:rPr>
                        <a:t>Total (26)</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16.6%</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13.4%</a:t>
                      </a:r>
                      <a:endParaRPr lang="en-US" sz="1500" dirty="0">
                        <a:effectLst/>
                        <a:latin typeface="Calibri"/>
                        <a:ea typeface="Calibri"/>
                        <a:cs typeface="Times New Roman"/>
                      </a:endParaRPr>
                    </a:p>
                  </a:txBody>
                  <a:tcPr marL="81292" marR="81292" marT="0" marB="0" anchor="ctr"/>
                </a:tc>
                <a:tc>
                  <a:txBody>
                    <a:bodyPr/>
                    <a:lstStyle/>
                    <a:p>
                      <a:pPr marL="0" marR="0" algn="l">
                        <a:lnSpc>
                          <a:spcPct val="115000"/>
                        </a:lnSpc>
                        <a:spcBef>
                          <a:spcPts val="0"/>
                        </a:spcBef>
                        <a:spcAft>
                          <a:spcPts val="0"/>
                        </a:spcAft>
                      </a:pPr>
                      <a:r>
                        <a:rPr lang="en-US" sz="1500" dirty="0" smtClean="0">
                          <a:effectLst/>
                        </a:rPr>
                        <a:t>10.8%</a:t>
                      </a:r>
                      <a:endParaRPr lang="en-US" sz="1500" dirty="0">
                        <a:effectLst/>
                        <a:latin typeface="Calibri"/>
                        <a:ea typeface="Calibri"/>
                        <a:cs typeface="Times New Roman"/>
                      </a:endParaRPr>
                    </a:p>
                  </a:txBody>
                  <a:tcPr marL="81292" marR="81292" marT="0" marB="0" anchor="ctr"/>
                </a:tc>
              </a:tr>
            </a:tbl>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33</a:t>
            </a:fld>
            <a:endParaRPr lang="en-US" dirty="0"/>
          </a:p>
        </p:txBody>
      </p:sp>
    </p:spTree>
    <p:extLst>
      <p:ext uri="{BB962C8B-B14F-4D97-AF65-F5344CB8AC3E}">
        <p14:creationId xmlns:p14="http://schemas.microsoft.com/office/powerpoint/2010/main" val="3342518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1827861"/>
              </p:ext>
            </p:extLst>
          </p:nvPr>
        </p:nvGraphicFramePr>
        <p:xfrm>
          <a:off x="457200" y="1409700"/>
          <a:ext cx="8229600" cy="2725322"/>
        </p:xfrm>
        <a:graphic>
          <a:graphicData uri="http://schemas.openxmlformats.org/drawingml/2006/table">
            <a:tbl>
              <a:tblPr firstRow="1" firstCol="1" bandRow="1">
                <a:tableStyleId>{5C22544A-7EE6-4342-B048-85BDC9FD1C3A}</a:tableStyleId>
              </a:tblPr>
              <a:tblGrid>
                <a:gridCol w="1076325"/>
                <a:gridCol w="981075"/>
                <a:gridCol w="1123950"/>
                <a:gridCol w="1352550"/>
                <a:gridCol w="1009650"/>
                <a:gridCol w="1295400"/>
                <a:gridCol w="1390650"/>
              </a:tblGrid>
              <a:tr h="867537">
                <a:tc>
                  <a:txBody>
                    <a:bodyPr/>
                    <a:lstStyle/>
                    <a:p>
                      <a:pPr marL="0" marR="0">
                        <a:lnSpc>
                          <a:spcPct val="115000"/>
                        </a:lnSpc>
                        <a:spcBef>
                          <a:spcPts val="0"/>
                        </a:spcBef>
                        <a:spcAft>
                          <a:spcPts val="0"/>
                        </a:spcAft>
                      </a:pPr>
                      <a:r>
                        <a:rPr lang="en-US" sz="1500" dirty="0">
                          <a:effectLst/>
                        </a:rPr>
                        <a:t>Eligibility </a:t>
                      </a:r>
                      <a:r>
                        <a:rPr lang="en-US" sz="1500" dirty="0" smtClean="0">
                          <a:effectLst/>
                        </a:rPr>
                        <a:t>category</a:t>
                      </a:r>
                    </a:p>
                    <a:p>
                      <a:pPr marL="0" marR="0">
                        <a:lnSpc>
                          <a:spcPct val="115000"/>
                        </a:lnSpc>
                        <a:spcBef>
                          <a:spcPts val="0"/>
                        </a:spcBef>
                        <a:spcAft>
                          <a:spcPts val="0"/>
                        </a:spcAft>
                      </a:pPr>
                      <a:endParaRPr lang="en-US" sz="1500" dirty="0">
                        <a:effectLst/>
                        <a:latin typeface="Calibri"/>
                        <a:ea typeface="Calibri"/>
                        <a:cs typeface="Times New Roman"/>
                      </a:endParaRPr>
                    </a:p>
                  </a:txBody>
                  <a:tcPr marL="61722" marR="61722" marT="0" marB="0" anchor="b"/>
                </a:tc>
                <a:tc>
                  <a:txBody>
                    <a:bodyPr/>
                    <a:lstStyle/>
                    <a:p>
                      <a:pPr marL="0" marR="0">
                        <a:lnSpc>
                          <a:spcPct val="115000"/>
                        </a:lnSpc>
                        <a:spcBef>
                          <a:spcPts val="0"/>
                        </a:spcBef>
                        <a:spcAft>
                          <a:spcPts val="0"/>
                        </a:spcAft>
                      </a:pPr>
                      <a:r>
                        <a:rPr lang="en-US" sz="1500" dirty="0" smtClean="0">
                          <a:effectLst/>
                        </a:rPr>
                        <a:t>% Referred</a:t>
                      </a:r>
                    </a:p>
                  </a:txBody>
                  <a:tcPr marL="63335" marR="63335" marT="0" marB="0" anchor="b"/>
                </a:tc>
                <a:tc>
                  <a:txBody>
                    <a:bodyPr/>
                    <a:lstStyle/>
                    <a:p>
                      <a:pPr marL="0" marR="0">
                        <a:lnSpc>
                          <a:spcPct val="115000"/>
                        </a:lnSpc>
                        <a:spcBef>
                          <a:spcPts val="0"/>
                        </a:spcBef>
                        <a:spcAft>
                          <a:spcPts val="0"/>
                        </a:spcAft>
                      </a:pPr>
                      <a:r>
                        <a:rPr lang="en-US" sz="1500" dirty="0" smtClean="0">
                          <a:effectLst/>
                        </a:rPr>
                        <a:t>% Evaluated</a:t>
                      </a:r>
                    </a:p>
                  </a:txBody>
                  <a:tcPr marL="63335" marR="63335" marT="0" marB="0" anchor="b"/>
                </a:tc>
                <a:tc>
                  <a:txBody>
                    <a:bodyPr/>
                    <a:lstStyle/>
                    <a:p>
                      <a:pPr marL="0" marR="0">
                        <a:lnSpc>
                          <a:spcPct val="115000"/>
                        </a:lnSpc>
                        <a:spcBef>
                          <a:spcPts val="0"/>
                        </a:spcBef>
                        <a:spcAft>
                          <a:spcPts val="0"/>
                        </a:spcAft>
                      </a:pPr>
                      <a:r>
                        <a:rPr lang="en-US" sz="1500" dirty="0" smtClean="0">
                          <a:effectLst/>
                        </a:rPr>
                        <a:t>%</a:t>
                      </a:r>
                      <a:r>
                        <a:rPr lang="en-US" sz="1500" baseline="0" dirty="0" smtClean="0">
                          <a:effectLst/>
                        </a:rPr>
                        <a:t> </a:t>
                      </a:r>
                      <a:r>
                        <a:rPr lang="en-US" sz="1500" dirty="0" smtClean="0">
                          <a:effectLst/>
                        </a:rPr>
                        <a:t>Eligible </a:t>
                      </a:r>
                      <a:r>
                        <a:rPr lang="en-US" sz="1500" dirty="0">
                          <a:effectLst/>
                        </a:rPr>
                        <a:t>for C (of resident births</a:t>
                      </a:r>
                      <a:r>
                        <a:rPr lang="en-US" sz="1500" dirty="0" smtClean="0">
                          <a:effectLst/>
                        </a:rPr>
                        <a:t>)</a:t>
                      </a:r>
                    </a:p>
                  </a:txBody>
                  <a:tcPr marL="63335" marR="63335" marT="0" marB="0" anchor="b"/>
                </a:tc>
                <a:tc>
                  <a:txBody>
                    <a:bodyPr/>
                    <a:lstStyle/>
                    <a:p>
                      <a:pPr marL="0" marR="0">
                        <a:lnSpc>
                          <a:spcPct val="115000"/>
                        </a:lnSpc>
                        <a:spcBef>
                          <a:spcPts val="0"/>
                        </a:spcBef>
                        <a:spcAft>
                          <a:spcPts val="0"/>
                        </a:spcAft>
                      </a:pPr>
                      <a:r>
                        <a:rPr lang="en-US" sz="1500" dirty="0" smtClean="0">
                          <a:effectLst/>
                        </a:rPr>
                        <a:t>% </a:t>
                      </a:r>
                      <a:r>
                        <a:rPr lang="en-US" sz="1500" dirty="0">
                          <a:effectLst/>
                        </a:rPr>
                        <a:t>Eligible for C (of evaluated</a:t>
                      </a:r>
                      <a:r>
                        <a:rPr lang="en-US" sz="1500" dirty="0" smtClean="0">
                          <a:effectLst/>
                        </a:rPr>
                        <a:t>)</a:t>
                      </a:r>
                    </a:p>
                  </a:txBody>
                  <a:tcPr marL="63335" marR="63335" marT="0" marB="0" anchor="b"/>
                </a:tc>
                <a:tc>
                  <a:txBody>
                    <a:bodyPr/>
                    <a:lstStyle/>
                    <a:p>
                      <a:pPr marL="0" marR="0">
                        <a:lnSpc>
                          <a:spcPct val="115000"/>
                        </a:lnSpc>
                        <a:spcBef>
                          <a:spcPts val="0"/>
                        </a:spcBef>
                        <a:spcAft>
                          <a:spcPts val="0"/>
                        </a:spcAft>
                      </a:pPr>
                      <a:r>
                        <a:rPr lang="en-US" sz="1500" baseline="0" dirty="0" smtClean="0">
                          <a:effectLst/>
                        </a:rPr>
                        <a:t>%</a:t>
                      </a:r>
                      <a:r>
                        <a:rPr lang="en-US" sz="1500" dirty="0" smtClean="0">
                          <a:effectLst/>
                        </a:rPr>
                        <a:t> </a:t>
                      </a:r>
                      <a:r>
                        <a:rPr lang="en-US" sz="1500" dirty="0">
                          <a:effectLst/>
                        </a:rPr>
                        <a:t>Exited </a:t>
                      </a:r>
                      <a:r>
                        <a:rPr lang="en-US" sz="1500" dirty="0" smtClean="0">
                          <a:effectLst/>
                        </a:rPr>
                        <a:t>C eligible </a:t>
                      </a:r>
                      <a:r>
                        <a:rPr lang="en-US" sz="1500" dirty="0">
                          <a:effectLst/>
                        </a:rPr>
                        <a:t>B (of eligible for </a:t>
                      </a:r>
                      <a:r>
                        <a:rPr lang="en-US" sz="1500" dirty="0" smtClean="0">
                          <a:effectLst/>
                        </a:rPr>
                        <a:t>C)</a:t>
                      </a:r>
                    </a:p>
                  </a:txBody>
                  <a:tcPr marL="63335" marR="63335" marT="0" marB="0" anchor="b"/>
                </a:tc>
                <a:tc>
                  <a:txBody>
                    <a:bodyPr/>
                    <a:lstStyle/>
                    <a:p>
                      <a:pPr marL="0" marR="0">
                        <a:lnSpc>
                          <a:spcPct val="115000"/>
                        </a:lnSpc>
                        <a:spcBef>
                          <a:spcPts val="0"/>
                        </a:spcBef>
                        <a:spcAft>
                          <a:spcPts val="0"/>
                        </a:spcAft>
                      </a:pPr>
                      <a:r>
                        <a:rPr lang="en-US" sz="1500" dirty="0" smtClean="0">
                          <a:effectLst/>
                        </a:rPr>
                        <a:t>% Exited </a:t>
                      </a:r>
                      <a:r>
                        <a:rPr lang="en-US" sz="1500" dirty="0">
                          <a:effectLst/>
                        </a:rPr>
                        <a:t>C </a:t>
                      </a:r>
                      <a:r>
                        <a:rPr lang="en-US" sz="1500" dirty="0" smtClean="0">
                          <a:effectLst/>
                        </a:rPr>
                        <a:t>eligible </a:t>
                      </a:r>
                      <a:r>
                        <a:rPr lang="en-US" sz="1500" dirty="0">
                          <a:effectLst/>
                        </a:rPr>
                        <a:t>for </a:t>
                      </a:r>
                      <a:r>
                        <a:rPr lang="en-US" sz="1500" dirty="0" smtClean="0">
                          <a:effectLst/>
                        </a:rPr>
                        <a:t>B </a:t>
                      </a:r>
                      <a:r>
                        <a:rPr lang="en-US" sz="1500" dirty="0">
                          <a:effectLst/>
                        </a:rPr>
                        <a:t>(of resident births) </a:t>
                      </a:r>
                      <a:endParaRPr lang="en-US" sz="1500" dirty="0" smtClean="0">
                        <a:effectLst/>
                      </a:endParaRPr>
                    </a:p>
                  </a:txBody>
                  <a:tcPr marL="63335" marR="63335" marT="0" marB="0" anchor="b"/>
                </a:tc>
              </a:tr>
              <a:tr h="403762">
                <a:tc>
                  <a:txBody>
                    <a:bodyPr/>
                    <a:lstStyle/>
                    <a:p>
                      <a:pPr marL="0" marR="0" algn="l">
                        <a:lnSpc>
                          <a:spcPct val="115000"/>
                        </a:lnSpc>
                        <a:spcBef>
                          <a:spcPts val="0"/>
                        </a:spcBef>
                        <a:spcAft>
                          <a:spcPts val="0"/>
                        </a:spcAft>
                      </a:pPr>
                      <a:r>
                        <a:rPr lang="en-US" sz="1500" dirty="0">
                          <a:effectLst/>
                        </a:rPr>
                        <a:t>A (10)</a:t>
                      </a:r>
                      <a:endParaRPr lang="en-US" sz="1500" dirty="0">
                        <a:effectLst/>
                        <a:latin typeface="Calibri"/>
                        <a:ea typeface="Calibri"/>
                        <a:cs typeface="Times New Roman"/>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16.1%</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13.0%</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10.6%</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82.2%</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47.7%</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4.9%</a:t>
                      </a:r>
                      <a:endParaRPr lang="en-US" sz="1500" kern="1200" dirty="0">
                        <a:solidFill>
                          <a:schemeClr val="dk1"/>
                        </a:solidFill>
                        <a:effectLst/>
                        <a:latin typeface="+mn-lt"/>
                        <a:ea typeface="+mn-ea"/>
                        <a:cs typeface="+mn-cs"/>
                      </a:endParaRPr>
                    </a:p>
                  </a:txBody>
                  <a:tcPr marL="61722" marR="61722" marT="0" marB="0" anchor="ctr"/>
                </a:tc>
              </a:tr>
              <a:tr h="420077">
                <a:tc>
                  <a:txBody>
                    <a:bodyPr/>
                    <a:lstStyle/>
                    <a:p>
                      <a:pPr marL="0" marR="0" algn="l">
                        <a:lnSpc>
                          <a:spcPct val="115000"/>
                        </a:lnSpc>
                        <a:spcBef>
                          <a:spcPts val="0"/>
                        </a:spcBef>
                        <a:spcAft>
                          <a:spcPts val="0"/>
                        </a:spcAft>
                      </a:pPr>
                      <a:r>
                        <a:rPr lang="en-US" sz="1500" dirty="0">
                          <a:effectLst/>
                        </a:rPr>
                        <a:t>B (9)</a:t>
                      </a:r>
                      <a:endParaRPr lang="en-US" sz="1500" dirty="0">
                        <a:effectLst/>
                        <a:latin typeface="Calibri"/>
                        <a:ea typeface="Calibri"/>
                        <a:cs typeface="Times New Roman"/>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17.3%</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0" kern="1200" dirty="0" smtClean="0">
                          <a:solidFill>
                            <a:schemeClr val="dk1"/>
                          </a:solidFill>
                          <a:effectLst/>
                          <a:latin typeface="+mn-lt"/>
                          <a:ea typeface="+mn-ea"/>
                          <a:cs typeface="+mn-cs"/>
                        </a:rPr>
                        <a:t>14.5%</a:t>
                      </a:r>
                      <a:endParaRPr lang="en-US" sz="1500" b="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10.3%</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72.1%</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32.2%</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3.3%</a:t>
                      </a:r>
                      <a:endParaRPr lang="en-US" sz="1500" b="1" kern="1200" dirty="0">
                        <a:solidFill>
                          <a:schemeClr val="dk1"/>
                        </a:solidFill>
                        <a:effectLst/>
                        <a:latin typeface="+mn-lt"/>
                        <a:ea typeface="+mn-ea"/>
                        <a:cs typeface="+mn-cs"/>
                      </a:endParaRPr>
                    </a:p>
                  </a:txBody>
                  <a:tcPr marL="61722" marR="61722" marT="0" marB="0" anchor="ctr"/>
                </a:tc>
              </a:tr>
              <a:tr h="439616">
                <a:tc>
                  <a:txBody>
                    <a:bodyPr/>
                    <a:lstStyle/>
                    <a:p>
                      <a:pPr marL="0" marR="0" algn="l">
                        <a:lnSpc>
                          <a:spcPct val="115000"/>
                        </a:lnSpc>
                        <a:spcBef>
                          <a:spcPts val="0"/>
                        </a:spcBef>
                        <a:spcAft>
                          <a:spcPts val="0"/>
                        </a:spcAft>
                      </a:pPr>
                      <a:r>
                        <a:rPr lang="en-US" sz="1500" dirty="0">
                          <a:effectLst/>
                        </a:rPr>
                        <a:t>C (8)</a:t>
                      </a:r>
                      <a:endParaRPr lang="en-US" sz="1500" dirty="0">
                        <a:effectLst/>
                        <a:latin typeface="Calibri"/>
                        <a:ea typeface="Calibri"/>
                        <a:cs typeface="Times New Roman"/>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15.4%</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11.8%</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b="1" kern="1200" dirty="0" smtClean="0">
                          <a:solidFill>
                            <a:schemeClr val="dk1"/>
                          </a:solidFill>
                          <a:effectLst/>
                          <a:latin typeface="+mn-lt"/>
                          <a:ea typeface="+mn-ea"/>
                          <a:cs typeface="+mn-cs"/>
                        </a:rPr>
                        <a:t>8.9%</a:t>
                      </a:r>
                      <a:endParaRPr lang="en-US" sz="1500" b="1"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75.9</a:t>
                      </a:r>
                      <a:r>
                        <a:rPr lang="en-US" sz="1500" kern="1200" dirty="0">
                          <a:solidFill>
                            <a:schemeClr val="dk1"/>
                          </a:solidFill>
                          <a:effectLst/>
                          <a:latin typeface="+mn-lt"/>
                          <a:ea typeface="+mn-ea"/>
                          <a:cs typeface="+mn-cs"/>
                        </a:rPr>
                        <a:t>%</a:t>
                      </a: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46.6%</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3.8%</a:t>
                      </a:r>
                      <a:endParaRPr lang="en-US" sz="1500" kern="1200" dirty="0">
                        <a:solidFill>
                          <a:schemeClr val="dk1"/>
                        </a:solidFill>
                        <a:effectLst/>
                        <a:latin typeface="+mn-lt"/>
                        <a:ea typeface="+mn-ea"/>
                        <a:cs typeface="+mn-cs"/>
                      </a:endParaRPr>
                    </a:p>
                  </a:txBody>
                  <a:tcPr marL="61722" marR="61722" marT="0" marB="0" anchor="ctr"/>
                </a:tc>
              </a:tr>
              <a:tr h="410307">
                <a:tc>
                  <a:txBody>
                    <a:bodyPr/>
                    <a:lstStyle/>
                    <a:p>
                      <a:pPr marL="0" marR="0" algn="l">
                        <a:lnSpc>
                          <a:spcPct val="115000"/>
                        </a:lnSpc>
                        <a:spcBef>
                          <a:spcPts val="0"/>
                        </a:spcBef>
                        <a:spcAft>
                          <a:spcPts val="0"/>
                        </a:spcAft>
                      </a:pPr>
                      <a:r>
                        <a:rPr lang="en-US" sz="1500" dirty="0">
                          <a:effectLst/>
                        </a:rPr>
                        <a:t>Total (27)</a:t>
                      </a:r>
                      <a:endParaRPr lang="en-US" sz="1500" dirty="0">
                        <a:effectLst/>
                        <a:latin typeface="Calibri"/>
                        <a:ea typeface="Calibri"/>
                        <a:cs typeface="Times New Roman"/>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16.3%</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13.2%</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10.0%</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77.0%</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42.2%</a:t>
                      </a:r>
                      <a:endParaRPr lang="en-US" sz="1500" kern="1200" dirty="0">
                        <a:solidFill>
                          <a:schemeClr val="dk1"/>
                        </a:solidFill>
                        <a:effectLst/>
                        <a:latin typeface="+mn-lt"/>
                        <a:ea typeface="+mn-ea"/>
                        <a:cs typeface="+mn-cs"/>
                      </a:endParaRPr>
                    </a:p>
                  </a:txBody>
                  <a:tcPr marL="61722" marR="61722" marT="0" marB="0" anchor="ctr"/>
                </a:tc>
                <a:tc>
                  <a:txBody>
                    <a:bodyPr/>
                    <a:lstStyle/>
                    <a:p>
                      <a:pPr marL="0" marR="0" algn="l" defTabSz="914400" rtl="0" eaLnBrk="1" latinLnBrk="0" hangingPunct="1">
                        <a:lnSpc>
                          <a:spcPct val="115000"/>
                        </a:lnSpc>
                        <a:spcBef>
                          <a:spcPts val="0"/>
                        </a:spcBef>
                        <a:spcAft>
                          <a:spcPts val="0"/>
                        </a:spcAft>
                      </a:pPr>
                      <a:r>
                        <a:rPr lang="en-US" sz="1500" kern="1200" dirty="0" smtClean="0">
                          <a:solidFill>
                            <a:schemeClr val="dk1"/>
                          </a:solidFill>
                          <a:effectLst/>
                          <a:latin typeface="+mn-lt"/>
                          <a:ea typeface="+mn-ea"/>
                          <a:cs typeface="+mn-cs"/>
                        </a:rPr>
                        <a:t>4.1%</a:t>
                      </a:r>
                      <a:endParaRPr lang="en-US" sz="1500" kern="1200" dirty="0">
                        <a:solidFill>
                          <a:schemeClr val="dk1"/>
                        </a:solidFill>
                        <a:effectLst/>
                        <a:latin typeface="+mn-lt"/>
                        <a:ea typeface="+mn-ea"/>
                        <a:cs typeface="+mn-cs"/>
                      </a:endParaRPr>
                    </a:p>
                  </a:txBody>
                  <a:tcPr marL="61722" marR="61722" marT="0" marB="0" anchor="ctr"/>
                </a:tc>
              </a:tr>
            </a:tbl>
          </a:graphicData>
        </a:graphic>
      </p:graphicFrame>
      <p:sp>
        <p:nvSpPr>
          <p:cNvPr id="5" name="Rectangle 4"/>
          <p:cNvSpPr/>
          <p:nvPr/>
        </p:nvSpPr>
        <p:spPr>
          <a:xfrm>
            <a:off x="375871" y="5066010"/>
            <a:ext cx="8277225" cy="261610"/>
          </a:xfrm>
          <a:prstGeom prst="rect">
            <a:avLst/>
          </a:prstGeom>
        </p:spPr>
        <p:txBody>
          <a:bodyPr wrap="square">
            <a:spAutoFit/>
          </a:bodyPr>
          <a:lstStyle/>
          <a:p>
            <a:r>
              <a:rPr lang="en-US" sz="1100" dirty="0" smtClean="0"/>
              <a:t>Eligibility </a:t>
            </a:r>
            <a:r>
              <a:rPr lang="en-US" sz="1100" dirty="0"/>
              <a:t>categories were established by the ITCA </a:t>
            </a:r>
            <a:r>
              <a:rPr lang="en-US" sz="1100" dirty="0" smtClean="0"/>
              <a:t>Data Committee </a:t>
            </a:r>
            <a:r>
              <a:rPr lang="en-US" sz="1100" dirty="0"/>
              <a:t>as of 2010.</a:t>
            </a:r>
          </a:p>
        </p:txBody>
      </p:sp>
      <p:sp>
        <p:nvSpPr>
          <p:cNvPr id="3" name="Title 2"/>
          <p:cNvSpPr>
            <a:spLocks noGrp="1"/>
          </p:cNvSpPr>
          <p:nvPr>
            <p:ph type="title"/>
          </p:nvPr>
        </p:nvSpPr>
        <p:spPr/>
        <p:txBody>
          <a:bodyPr/>
          <a:lstStyle/>
          <a:p>
            <a:r>
              <a:rPr lang="en-US" dirty="0"/>
              <a:t>Eligibility Criteria</a:t>
            </a:r>
          </a:p>
        </p:txBody>
      </p:sp>
      <p:sp>
        <p:nvSpPr>
          <p:cNvPr id="6" name="Slide Number Placeholder 5"/>
          <p:cNvSpPr>
            <a:spLocks noGrp="1"/>
          </p:cNvSpPr>
          <p:nvPr>
            <p:ph type="sldNum" sz="quarter" idx="12"/>
          </p:nvPr>
        </p:nvSpPr>
        <p:spPr/>
        <p:txBody>
          <a:bodyPr/>
          <a:lstStyle/>
          <a:p>
            <a:fld id="{174E07D9-8248-4A0E-82EF-FE5AFD0363D2}" type="slidenum">
              <a:rPr lang="en-US" smtClean="0"/>
              <a:t>34</a:t>
            </a:fld>
            <a:endParaRPr lang="en-US" dirty="0"/>
          </a:p>
        </p:txBody>
      </p:sp>
    </p:spTree>
    <p:extLst>
      <p:ext uri="{BB962C8B-B14F-4D97-AF65-F5344CB8AC3E}">
        <p14:creationId xmlns:p14="http://schemas.microsoft.com/office/powerpoint/2010/main" val="3350578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Confirmation by Part B to Part C of Eligibility for Part 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7719162"/>
              </p:ext>
            </p:extLst>
          </p:nvPr>
        </p:nvGraphicFramePr>
        <p:xfrm>
          <a:off x="457200" y="1318847"/>
          <a:ext cx="8229601" cy="2010409"/>
        </p:xfrm>
        <a:graphic>
          <a:graphicData uri="http://schemas.openxmlformats.org/drawingml/2006/table">
            <a:tbl>
              <a:tblPr firstRow="1" firstCol="1" bandRow="1">
                <a:tableStyleId>{5C22544A-7EE6-4342-B048-85BDC9FD1C3A}</a:tableStyleId>
              </a:tblPr>
              <a:tblGrid>
                <a:gridCol w="2278967"/>
                <a:gridCol w="3186168"/>
                <a:gridCol w="2764466"/>
              </a:tblGrid>
              <a:tr h="690706">
                <a:tc>
                  <a:txBody>
                    <a:bodyPr/>
                    <a:lstStyle/>
                    <a:p>
                      <a:pPr marL="0" marR="0" algn="l">
                        <a:lnSpc>
                          <a:spcPct val="115000"/>
                        </a:lnSpc>
                        <a:spcBef>
                          <a:spcPts val="0"/>
                        </a:spcBef>
                        <a:spcAft>
                          <a:spcPts val="0"/>
                        </a:spcAft>
                      </a:pPr>
                      <a:r>
                        <a:rPr lang="en-US" sz="1500" dirty="0" smtClean="0">
                          <a:effectLst/>
                        </a:rPr>
                        <a:t>Part </a:t>
                      </a:r>
                      <a:r>
                        <a:rPr lang="en-US" sz="1500" dirty="0">
                          <a:effectLst/>
                        </a:rPr>
                        <a:t>C receives Part B eligibility from Part </a:t>
                      </a:r>
                      <a:r>
                        <a:rPr lang="en-US" sz="1500" dirty="0" smtClean="0">
                          <a:effectLst/>
                        </a:rPr>
                        <a:t>B</a:t>
                      </a:r>
                    </a:p>
                    <a:p>
                      <a:pPr marL="0" marR="0" algn="l">
                        <a:lnSpc>
                          <a:spcPct val="115000"/>
                        </a:lnSpc>
                        <a:spcBef>
                          <a:spcPts val="0"/>
                        </a:spcBef>
                        <a:spcAft>
                          <a:spcPts val="0"/>
                        </a:spcAft>
                      </a:pPr>
                      <a:endParaRPr lang="en-US" sz="1500" dirty="0">
                        <a:effectLst/>
                        <a:latin typeface="Calibri"/>
                        <a:ea typeface="Calibri"/>
                        <a:cs typeface="Times New Roman"/>
                      </a:endParaRPr>
                    </a:p>
                  </a:txBody>
                  <a:tcPr marL="101771" marR="101771" marT="0" marB="0" anchor="b"/>
                </a:tc>
                <a:tc>
                  <a:txBody>
                    <a:bodyPr/>
                    <a:lstStyle/>
                    <a:p>
                      <a:pPr marL="0" marR="0">
                        <a:lnSpc>
                          <a:spcPct val="115000"/>
                        </a:lnSpc>
                        <a:spcBef>
                          <a:spcPts val="0"/>
                        </a:spcBef>
                        <a:spcAft>
                          <a:spcPts val="0"/>
                        </a:spcAft>
                      </a:pPr>
                      <a:r>
                        <a:rPr lang="en-US" sz="1500" baseline="0" dirty="0" smtClean="0">
                          <a:effectLst/>
                        </a:rPr>
                        <a:t>%</a:t>
                      </a:r>
                      <a:r>
                        <a:rPr lang="en-US" sz="1500" dirty="0" smtClean="0">
                          <a:effectLst/>
                        </a:rPr>
                        <a:t> </a:t>
                      </a:r>
                      <a:r>
                        <a:rPr lang="en-US" sz="1500" dirty="0">
                          <a:effectLst/>
                        </a:rPr>
                        <a:t>Exited </a:t>
                      </a:r>
                      <a:r>
                        <a:rPr lang="en-US" sz="1500" dirty="0" smtClean="0">
                          <a:effectLst/>
                        </a:rPr>
                        <a:t>C eligible </a:t>
                      </a:r>
                      <a:r>
                        <a:rPr lang="en-US" sz="1500" dirty="0">
                          <a:effectLst/>
                        </a:rPr>
                        <a:t>B (of eligible for </a:t>
                      </a:r>
                      <a:r>
                        <a:rPr lang="en-US" sz="1500" dirty="0" smtClean="0">
                          <a:effectLst/>
                        </a:rPr>
                        <a:t>C)</a:t>
                      </a:r>
                    </a:p>
                  </a:txBody>
                  <a:tcPr marL="63335" marR="63335" marT="0" marB="0" anchor="b"/>
                </a:tc>
                <a:tc>
                  <a:txBody>
                    <a:bodyPr/>
                    <a:lstStyle/>
                    <a:p>
                      <a:pPr marL="0" marR="0">
                        <a:lnSpc>
                          <a:spcPct val="115000"/>
                        </a:lnSpc>
                        <a:spcBef>
                          <a:spcPts val="0"/>
                        </a:spcBef>
                        <a:spcAft>
                          <a:spcPts val="0"/>
                        </a:spcAft>
                      </a:pPr>
                      <a:r>
                        <a:rPr lang="en-US" sz="1500" dirty="0" smtClean="0">
                          <a:effectLst/>
                        </a:rPr>
                        <a:t>% Exited </a:t>
                      </a:r>
                      <a:r>
                        <a:rPr lang="en-US" sz="1500" dirty="0">
                          <a:effectLst/>
                        </a:rPr>
                        <a:t>C </a:t>
                      </a:r>
                      <a:r>
                        <a:rPr lang="en-US" sz="1500" dirty="0" smtClean="0">
                          <a:effectLst/>
                        </a:rPr>
                        <a:t>eligible </a:t>
                      </a:r>
                      <a:r>
                        <a:rPr lang="en-US" sz="1500" dirty="0">
                          <a:effectLst/>
                        </a:rPr>
                        <a:t>for </a:t>
                      </a:r>
                      <a:r>
                        <a:rPr lang="en-US" sz="1500" dirty="0" smtClean="0">
                          <a:effectLst/>
                        </a:rPr>
                        <a:t>B </a:t>
                      </a:r>
                      <a:r>
                        <a:rPr lang="en-US" sz="1500" dirty="0">
                          <a:effectLst/>
                        </a:rPr>
                        <a:t>(of resident births) </a:t>
                      </a:r>
                      <a:endParaRPr lang="en-US" sz="1500" dirty="0" smtClean="0">
                        <a:effectLst/>
                      </a:endParaRPr>
                    </a:p>
                  </a:txBody>
                  <a:tcPr marL="63335" marR="63335" marT="0" marB="0" anchor="b"/>
                </a:tc>
              </a:tr>
              <a:tr h="391355">
                <a:tc>
                  <a:txBody>
                    <a:bodyPr/>
                    <a:lstStyle/>
                    <a:p>
                      <a:pPr marL="0" marR="0" algn="l">
                        <a:lnSpc>
                          <a:spcPct val="115000"/>
                        </a:lnSpc>
                        <a:spcBef>
                          <a:spcPts val="0"/>
                        </a:spcBef>
                        <a:spcAft>
                          <a:spcPts val="0"/>
                        </a:spcAft>
                      </a:pPr>
                      <a:r>
                        <a:rPr lang="en-US" sz="1500" dirty="0">
                          <a:effectLst/>
                        </a:rPr>
                        <a:t>Yes (17)</a:t>
                      </a:r>
                      <a:endParaRPr lang="en-US" sz="1500" dirty="0">
                        <a:effectLst/>
                        <a:latin typeface="Calibri"/>
                        <a:ea typeface="Calibri"/>
                        <a:cs typeface="Times New Roman"/>
                      </a:endParaRPr>
                    </a:p>
                  </a:txBody>
                  <a:tcPr marL="101771" marR="101771" marT="0" marB="0" anchor="ctr"/>
                </a:tc>
                <a:tc>
                  <a:txBody>
                    <a:bodyPr/>
                    <a:lstStyle/>
                    <a:p>
                      <a:pPr marL="0" marR="0" algn="l">
                        <a:lnSpc>
                          <a:spcPct val="115000"/>
                        </a:lnSpc>
                        <a:spcBef>
                          <a:spcPts val="0"/>
                        </a:spcBef>
                        <a:spcAft>
                          <a:spcPts val="0"/>
                        </a:spcAft>
                      </a:pPr>
                      <a:r>
                        <a:rPr lang="en-US" sz="1500" b="1" dirty="0" smtClean="0">
                          <a:effectLst/>
                        </a:rPr>
                        <a:t>47.7%</a:t>
                      </a:r>
                      <a:endParaRPr lang="en-US" sz="1500" b="1" dirty="0">
                        <a:effectLst/>
                        <a:latin typeface="Calibri"/>
                        <a:ea typeface="Calibri"/>
                        <a:cs typeface="Times New Roman"/>
                      </a:endParaRPr>
                    </a:p>
                  </a:txBody>
                  <a:tcPr marL="101771" marR="101771" marT="0" marB="0" anchor="ctr"/>
                </a:tc>
                <a:tc>
                  <a:txBody>
                    <a:bodyPr/>
                    <a:lstStyle/>
                    <a:p>
                      <a:pPr marL="0" marR="0" algn="l">
                        <a:lnSpc>
                          <a:spcPct val="115000"/>
                        </a:lnSpc>
                        <a:spcBef>
                          <a:spcPts val="0"/>
                        </a:spcBef>
                        <a:spcAft>
                          <a:spcPts val="0"/>
                        </a:spcAft>
                      </a:pPr>
                      <a:r>
                        <a:rPr lang="en-US" sz="1500" b="1" dirty="0" smtClean="0">
                          <a:effectLst/>
                        </a:rPr>
                        <a:t>4.6%</a:t>
                      </a:r>
                      <a:endParaRPr lang="en-US" sz="1500" b="1" dirty="0">
                        <a:effectLst/>
                        <a:latin typeface="Calibri"/>
                        <a:ea typeface="Calibri"/>
                        <a:cs typeface="Times New Roman"/>
                      </a:endParaRPr>
                    </a:p>
                  </a:txBody>
                  <a:tcPr marL="101771" marR="101771" marT="0" marB="0" anchor="ctr"/>
                </a:tc>
              </a:tr>
              <a:tr h="400538">
                <a:tc>
                  <a:txBody>
                    <a:bodyPr/>
                    <a:lstStyle/>
                    <a:p>
                      <a:pPr marL="0" marR="0" algn="l">
                        <a:lnSpc>
                          <a:spcPct val="115000"/>
                        </a:lnSpc>
                        <a:spcBef>
                          <a:spcPts val="0"/>
                        </a:spcBef>
                        <a:spcAft>
                          <a:spcPts val="0"/>
                        </a:spcAft>
                      </a:pPr>
                      <a:r>
                        <a:rPr lang="en-US" sz="1500" dirty="0">
                          <a:effectLst/>
                        </a:rPr>
                        <a:t>No (10)</a:t>
                      </a:r>
                      <a:endParaRPr lang="en-US" sz="1500" dirty="0">
                        <a:effectLst/>
                        <a:latin typeface="Calibri"/>
                        <a:ea typeface="Calibri"/>
                        <a:cs typeface="Times New Roman"/>
                      </a:endParaRPr>
                    </a:p>
                  </a:txBody>
                  <a:tcPr marL="101771" marR="101771" marT="0" marB="0" anchor="ctr"/>
                </a:tc>
                <a:tc>
                  <a:txBody>
                    <a:bodyPr/>
                    <a:lstStyle/>
                    <a:p>
                      <a:pPr marL="0" marR="0" algn="l">
                        <a:lnSpc>
                          <a:spcPct val="115000"/>
                        </a:lnSpc>
                        <a:spcBef>
                          <a:spcPts val="0"/>
                        </a:spcBef>
                        <a:spcAft>
                          <a:spcPts val="0"/>
                        </a:spcAft>
                      </a:pPr>
                      <a:r>
                        <a:rPr lang="en-US" sz="1500" dirty="0" smtClean="0">
                          <a:effectLst/>
                        </a:rPr>
                        <a:t>32.9%</a:t>
                      </a:r>
                      <a:endParaRPr lang="en-US" sz="1500" dirty="0">
                        <a:effectLst/>
                        <a:latin typeface="Calibri"/>
                        <a:ea typeface="Calibri"/>
                        <a:cs typeface="Times New Roman"/>
                      </a:endParaRPr>
                    </a:p>
                  </a:txBody>
                  <a:tcPr marL="101771" marR="101771" marT="0" marB="0" anchor="ctr"/>
                </a:tc>
                <a:tc>
                  <a:txBody>
                    <a:bodyPr/>
                    <a:lstStyle/>
                    <a:p>
                      <a:pPr marL="0" marR="0" algn="l">
                        <a:lnSpc>
                          <a:spcPct val="115000"/>
                        </a:lnSpc>
                        <a:spcBef>
                          <a:spcPts val="0"/>
                        </a:spcBef>
                        <a:spcAft>
                          <a:spcPts val="0"/>
                        </a:spcAft>
                      </a:pPr>
                      <a:r>
                        <a:rPr lang="en-US" sz="1500" dirty="0" smtClean="0">
                          <a:effectLst/>
                        </a:rPr>
                        <a:t>3.2%</a:t>
                      </a:r>
                      <a:endParaRPr lang="en-US" sz="1500" dirty="0">
                        <a:effectLst/>
                        <a:latin typeface="Calibri"/>
                        <a:ea typeface="Calibri"/>
                        <a:cs typeface="Times New Roman"/>
                      </a:endParaRPr>
                    </a:p>
                  </a:txBody>
                  <a:tcPr marL="101771" marR="101771" marT="0" marB="0" anchor="ctr"/>
                </a:tc>
              </a:tr>
              <a:tr h="429846">
                <a:tc>
                  <a:txBody>
                    <a:bodyPr/>
                    <a:lstStyle/>
                    <a:p>
                      <a:pPr marL="0" marR="0" algn="l">
                        <a:lnSpc>
                          <a:spcPct val="115000"/>
                        </a:lnSpc>
                        <a:spcBef>
                          <a:spcPts val="0"/>
                        </a:spcBef>
                        <a:spcAft>
                          <a:spcPts val="0"/>
                        </a:spcAft>
                      </a:pPr>
                      <a:r>
                        <a:rPr lang="en-US" sz="1500" dirty="0">
                          <a:effectLst/>
                        </a:rPr>
                        <a:t>Total (27)</a:t>
                      </a:r>
                      <a:endParaRPr lang="en-US" sz="1500" dirty="0">
                        <a:effectLst/>
                        <a:latin typeface="Calibri"/>
                        <a:ea typeface="Calibri"/>
                        <a:cs typeface="Times New Roman"/>
                      </a:endParaRPr>
                    </a:p>
                  </a:txBody>
                  <a:tcPr marL="101771" marR="101771" marT="0" marB="0" anchor="ctr"/>
                </a:tc>
                <a:tc>
                  <a:txBody>
                    <a:bodyPr/>
                    <a:lstStyle/>
                    <a:p>
                      <a:pPr marL="0" marR="0" algn="l">
                        <a:lnSpc>
                          <a:spcPct val="115000"/>
                        </a:lnSpc>
                        <a:spcBef>
                          <a:spcPts val="0"/>
                        </a:spcBef>
                        <a:spcAft>
                          <a:spcPts val="0"/>
                        </a:spcAft>
                      </a:pPr>
                      <a:r>
                        <a:rPr lang="en-US" sz="1500" dirty="0" smtClean="0">
                          <a:effectLst/>
                        </a:rPr>
                        <a:t>42.2%</a:t>
                      </a:r>
                      <a:endParaRPr lang="en-US" sz="1500" dirty="0">
                        <a:effectLst/>
                        <a:latin typeface="Calibri"/>
                        <a:ea typeface="Calibri"/>
                        <a:cs typeface="Times New Roman"/>
                      </a:endParaRPr>
                    </a:p>
                  </a:txBody>
                  <a:tcPr marL="101771" marR="101771" marT="0" marB="0" anchor="ctr"/>
                </a:tc>
                <a:tc>
                  <a:txBody>
                    <a:bodyPr/>
                    <a:lstStyle/>
                    <a:p>
                      <a:pPr marL="0" marR="0" algn="l">
                        <a:lnSpc>
                          <a:spcPct val="115000"/>
                        </a:lnSpc>
                        <a:spcBef>
                          <a:spcPts val="0"/>
                        </a:spcBef>
                        <a:spcAft>
                          <a:spcPts val="0"/>
                        </a:spcAft>
                      </a:pPr>
                      <a:r>
                        <a:rPr lang="en-US" sz="1500" dirty="0" smtClean="0">
                          <a:effectLst/>
                        </a:rPr>
                        <a:t>4.1%</a:t>
                      </a:r>
                      <a:endParaRPr lang="en-US" sz="1500" dirty="0">
                        <a:effectLst/>
                        <a:latin typeface="Calibri"/>
                        <a:ea typeface="Calibri"/>
                        <a:cs typeface="Times New Roman"/>
                      </a:endParaRPr>
                    </a:p>
                  </a:txBody>
                  <a:tcPr marL="101771" marR="101771" marT="0" marB="0" anchor="ctr"/>
                </a:tc>
              </a:tr>
            </a:tbl>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35</a:t>
            </a:fld>
            <a:endParaRPr lang="en-US" dirty="0"/>
          </a:p>
        </p:txBody>
      </p:sp>
    </p:spTree>
    <p:extLst>
      <p:ext uri="{BB962C8B-B14F-4D97-AF65-F5344CB8AC3E}">
        <p14:creationId xmlns:p14="http://schemas.microsoft.com/office/powerpoint/2010/main" val="2859959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Comparisons Between the Three </a:t>
            </a:r>
            <a:r>
              <a:rPr lang="en-US" dirty="0" smtClean="0"/>
              <a:t>Methods—Advantages </a:t>
            </a:r>
            <a:r>
              <a:rPr lang="en-US" dirty="0"/>
              <a:t>and </a:t>
            </a:r>
            <a:r>
              <a:rPr lang="en-US" dirty="0" smtClean="0"/>
              <a:t>Challenges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85641354"/>
              </p:ext>
            </p:extLst>
          </p:nvPr>
        </p:nvGraphicFramePr>
        <p:xfrm>
          <a:off x="213065" y="1211586"/>
          <a:ext cx="8753382" cy="5135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74E07D9-8248-4A0E-82EF-FE5AFD0363D2}" type="slidenum">
              <a:rPr lang="en-US" smtClean="0"/>
              <a:t>36</a:t>
            </a:fld>
            <a:endParaRPr lang="en-US" dirty="0"/>
          </a:p>
        </p:txBody>
      </p:sp>
    </p:spTree>
    <p:extLst>
      <p:ext uri="{BB962C8B-B14F-4D97-AF65-F5344CB8AC3E}">
        <p14:creationId xmlns:p14="http://schemas.microsoft.com/office/powerpoint/2010/main" val="4225753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1286918"/>
              </p:ext>
            </p:extLst>
          </p:nvPr>
        </p:nvGraphicFramePr>
        <p:xfrm>
          <a:off x="457200" y="1410465"/>
          <a:ext cx="8229600" cy="481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74E07D9-8248-4A0E-82EF-FE5AFD0363D2}" type="slidenum">
              <a:rPr lang="en-US" smtClean="0"/>
              <a:t>37</a:t>
            </a:fld>
            <a:endParaRPr lang="en-US" dirty="0"/>
          </a:p>
        </p:txBody>
      </p:sp>
    </p:spTree>
    <p:extLst>
      <p:ext uri="{BB962C8B-B14F-4D97-AF65-F5344CB8AC3E}">
        <p14:creationId xmlns:p14="http://schemas.microsoft.com/office/powerpoint/2010/main" val="746847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andASc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1" y="749300"/>
            <a:ext cx="8563661" cy="4886554"/>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38</a:t>
            </a:fld>
            <a:endParaRPr lang="en-US" dirty="0"/>
          </a:p>
        </p:txBody>
      </p:sp>
    </p:spTree>
    <p:extLst>
      <p:ext uri="{BB962C8B-B14F-4D97-AF65-F5344CB8AC3E}">
        <p14:creationId xmlns:p14="http://schemas.microsoft.com/office/powerpoint/2010/main" val="1390997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Content Placeholder 13"/>
          <p:cNvSpPr txBox="1">
            <a:spLocks/>
          </p:cNvSpPr>
          <p:nvPr/>
        </p:nvSpPr>
        <p:spPr>
          <a:xfrm>
            <a:off x="1828800" y="1162050"/>
            <a:ext cx="6477000" cy="44907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219184"/>
                </a:solidFill>
                <a:cs typeface="Corbel"/>
              </a:rPr>
              <a:t>Visit the IDC website </a:t>
            </a:r>
            <a:r>
              <a:rPr lang="en-US" sz="3200" dirty="0" smtClean="0">
                <a:solidFill>
                  <a:srgbClr val="0C395A">
                    <a:tint val="75000"/>
                  </a:srgbClr>
                </a:solidFill>
                <a:cs typeface="Corbel"/>
              </a:rPr>
              <a:t/>
            </a:r>
            <a:br>
              <a:rPr lang="en-US" sz="3200" dirty="0" smtClean="0">
                <a:solidFill>
                  <a:srgbClr val="0C395A">
                    <a:tint val="75000"/>
                  </a:srgbClr>
                </a:solidFill>
                <a:cs typeface="Corbel"/>
              </a:rPr>
            </a:br>
            <a:r>
              <a:rPr lang="en-US" sz="3200" dirty="0" smtClean="0">
                <a:solidFill>
                  <a:srgbClr val="0C395A">
                    <a:tint val="75000"/>
                  </a:srgbClr>
                </a:solidFill>
                <a:cs typeface="Corbel"/>
                <a:hlinkClick r:id="rId2" tooltip="IDEA data center"/>
              </a:rPr>
              <a:t>http://ideadata.org/</a:t>
            </a:r>
            <a:endParaRPr lang="en-US" sz="3200" dirty="0" smtClean="0">
              <a:solidFill>
                <a:srgbClr val="0C395A">
                  <a:tint val="75000"/>
                </a:srgbClr>
              </a:solidFill>
              <a:cs typeface="Corbel"/>
            </a:endParaRPr>
          </a:p>
          <a:p>
            <a:endParaRPr lang="en-US" sz="3200" dirty="0">
              <a:solidFill>
                <a:srgbClr val="0C395A">
                  <a:tint val="75000"/>
                </a:srgbClr>
              </a:solidFill>
              <a:cs typeface="Corbel"/>
            </a:endParaRPr>
          </a:p>
          <a:p>
            <a:pPr>
              <a:spcBef>
                <a:spcPts val="1200"/>
              </a:spcBef>
            </a:pPr>
            <a:r>
              <a:rPr lang="en-US" sz="3200" b="1" dirty="0" smtClean="0">
                <a:solidFill>
                  <a:srgbClr val="219184"/>
                </a:solidFill>
                <a:cs typeface="Corbel"/>
              </a:rPr>
              <a:t>Follow us on Twitter</a:t>
            </a:r>
            <a:r>
              <a:rPr lang="en-US" sz="3200" dirty="0" smtClean="0">
                <a:solidFill>
                  <a:srgbClr val="339966"/>
                </a:solidFill>
                <a:cs typeface="Corbel"/>
              </a:rPr>
              <a:t/>
            </a:r>
            <a:br>
              <a:rPr lang="en-US" sz="3200" dirty="0" smtClean="0">
                <a:solidFill>
                  <a:srgbClr val="339966"/>
                </a:solidFill>
                <a:cs typeface="Corbel"/>
              </a:rPr>
            </a:br>
            <a:r>
              <a:rPr lang="en-US" sz="3200" dirty="0" smtClean="0">
                <a:solidFill>
                  <a:srgbClr val="FFFFFF"/>
                </a:solidFill>
                <a:cs typeface="Corbel"/>
                <a:hlinkClick r:id="rId3" tooltip="https://twitter.com/ideadatacenter"/>
              </a:rPr>
              <a:t>https://twitter.com/ideadatacenter</a:t>
            </a:r>
            <a:endParaRPr lang="en-US" sz="3200" dirty="0">
              <a:solidFill>
                <a:srgbClr val="FFFFFF"/>
              </a:solidFill>
              <a:cs typeface="Corbel"/>
            </a:endParaRPr>
          </a:p>
        </p:txBody>
      </p:sp>
      <p:pic>
        <p:nvPicPr>
          <p:cNvPr id="5" name="Picture 4" descr="Twitter_logo_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0" y="3816586"/>
            <a:ext cx="390242" cy="317264"/>
          </a:xfrm>
          <a:prstGeom prst="rect">
            <a:avLst/>
          </a:prstGeom>
        </p:spPr>
      </p:pic>
      <p:pic>
        <p:nvPicPr>
          <p:cNvPr id="6" name="Picture 5"/>
          <p:cNvPicPr>
            <a:picLocks noChangeAspect="1"/>
          </p:cNvPicPr>
          <p:nvPr/>
        </p:nvPicPr>
        <p:blipFill>
          <a:blip r:embed="rId5"/>
          <a:stretch>
            <a:fillRect/>
          </a:stretch>
        </p:blipFill>
        <p:spPr>
          <a:xfrm>
            <a:off x="1143000" y="2216386"/>
            <a:ext cx="534770" cy="257101"/>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solidFill>
                  <a:prstClr val="white"/>
                </a:solidFill>
              </a:rPr>
              <a:pPr/>
              <a:t>39</a:t>
            </a:fld>
            <a:endParaRPr lang="en-US" dirty="0">
              <a:solidFill>
                <a:prstClr val="white"/>
              </a:solidFill>
            </a:endParaRPr>
          </a:p>
        </p:txBody>
      </p:sp>
    </p:spTree>
    <p:extLst>
      <p:ext uri="{BB962C8B-B14F-4D97-AF65-F5344CB8AC3E}">
        <p14:creationId xmlns:p14="http://schemas.microsoft.com/office/powerpoint/2010/main" val="61935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Birth Cohort Count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ITCA initiative</a:t>
            </a:r>
          </a:p>
          <a:p>
            <a:r>
              <a:rPr lang="en-US" dirty="0" smtClean="0"/>
              <a:t>Voluntary for Part C programs to submit</a:t>
            </a:r>
          </a:p>
          <a:p>
            <a:r>
              <a:rPr lang="en-US" dirty="0" smtClean="0"/>
              <a:t>Annual count by the child’s year of birth</a:t>
            </a:r>
          </a:p>
          <a:p>
            <a:r>
              <a:rPr lang="en-US" dirty="0" smtClean="0"/>
              <a:t>Most recent birth year completed was calendar year 2011</a:t>
            </a:r>
          </a:p>
          <a:p>
            <a:r>
              <a:rPr lang="en-US" dirty="0" smtClean="0">
                <a:solidFill>
                  <a:schemeClr val="tx1"/>
                </a:solidFill>
              </a:rPr>
              <a:t>Twenty-five states participate </a:t>
            </a:r>
          </a:p>
          <a:p>
            <a:r>
              <a:rPr lang="en-US" dirty="0" smtClean="0">
                <a:solidFill>
                  <a:schemeClr val="tx1"/>
                </a:solidFill>
              </a:rPr>
              <a:t>States complete an Excel file template and email to ITCA</a:t>
            </a:r>
          </a:p>
          <a:p>
            <a:r>
              <a:rPr lang="en-US" dirty="0" smtClean="0">
                <a:solidFill>
                  <a:schemeClr val="tx1"/>
                </a:solidFill>
              </a:rPr>
              <a:t>Compiled into one summary report each year</a:t>
            </a:r>
          </a:p>
          <a:p>
            <a:r>
              <a:rPr lang="en-US" dirty="0" smtClean="0">
                <a:solidFill>
                  <a:schemeClr val="tx1"/>
                </a:solidFill>
              </a:rPr>
              <a:t>Birth cohort </a:t>
            </a:r>
            <a:r>
              <a:rPr lang="en-US" dirty="0"/>
              <a:t>data </a:t>
            </a:r>
            <a:r>
              <a:rPr lang="en-US" dirty="0" smtClean="0">
                <a:solidFill>
                  <a:schemeClr val="tx1"/>
                </a:solidFill>
              </a:rPr>
              <a:t>from 2008 through </a:t>
            </a:r>
            <a:r>
              <a:rPr lang="en-US" dirty="0" smtClean="0"/>
              <a:t>2011 have been collected.  </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t>4</a:t>
            </a:fld>
            <a:endParaRPr lang="en-US" dirty="0"/>
          </a:p>
        </p:txBody>
      </p:sp>
    </p:spTree>
    <p:extLst>
      <p:ext uri="{BB962C8B-B14F-4D97-AF65-F5344CB8AC3E}">
        <p14:creationId xmlns:p14="http://schemas.microsoft.com/office/powerpoint/2010/main" val="903581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r>
              <a:rPr lang="en-US" sz="2200" dirty="0" smtClean="0">
                <a:solidFill>
                  <a:schemeClr val="bg1"/>
                </a:solidFill>
                <a:latin typeface="+mn-lt"/>
                <a:cs typeface="Arial" panose="020B0604020202020204" pitchFamily="34" charset="0"/>
              </a:rPr>
              <a:t/>
            </a:r>
            <a:br>
              <a:rPr lang="en-US" sz="2200" dirty="0" smtClean="0">
                <a:solidFill>
                  <a:schemeClr val="bg1"/>
                </a:solidFill>
                <a:latin typeface="+mn-lt"/>
                <a:cs typeface="Arial" panose="020B0604020202020204" pitchFamily="34" charset="0"/>
              </a:rPr>
            </a:br>
            <a:r>
              <a:rPr lang="en-US" sz="2200" dirty="0" smtClean="0">
                <a:solidFill>
                  <a:schemeClr val="bg1"/>
                </a:solidFill>
                <a:latin typeface="+mn-lt"/>
                <a:cs typeface="Arial" panose="020B0604020202020204" pitchFamily="34" charset="0"/>
              </a:rPr>
              <a:t>from </a:t>
            </a:r>
            <a:r>
              <a:rPr lang="en-US" sz="2200" dirty="0">
                <a:solidFill>
                  <a:schemeClr val="bg1"/>
                </a:solidFill>
                <a:latin typeface="+mn-lt"/>
                <a:cs typeface="Arial" panose="020B0604020202020204" pitchFamily="34" charset="0"/>
              </a:rPr>
              <a:t>the U.S. Department of Education, #H373Y130002. However, </a:t>
            </a:r>
            <a:r>
              <a:rPr lang="en-US" sz="2200" dirty="0" smtClean="0">
                <a:solidFill>
                  <a:schemeClr val="bg1"/>
                </a:solidFill>
                <a:latin typeface="+mn-lt"/>
                <a:cs typeface="Arial" panose="020B0604020202020204" pitchFamily="34" charset="0"/>
              </a:rPr>
              <a:t>the </a:t>
            </a:r>
            <a:r>
              <a:rPr lang="en-US" sz="2200" dirty="0">
                <a:solidFill>
                  <a:schemeClr val="bg1"/>
                </a:solidFill>
                <a:latin typeface="+mn-lt"/>
                <a:cs typeface="Arial" panose="020B0604020202020204" pitchFamily="34" charset="0"/>
              </a:rPr>
              <a:t>contents do not necessarily represent the policy </a:t>
            </a:r>
            <a:r>
              <a:rPr lang="en-US" sz="2200" dirty="0" smtClean="0">
                <a:solidFill>
                  <a:schemeClr val="bg1"/>
                </a:solidFill>
                <a:latin typeface="+mn-lt"/>
                <a:cs typeface="Arial" panose="020B0604020202020204" pitchFamily="34" charset="0"/>
              </a:rPr>
              <a:t>of </a:t>
            </a:r>
            <a:r>
              <a:rPr lang="en-US" sz="2200" dirty="0">
                <a:solidFill>
                  <a:schemeClr val="bg1"/>
                </a:solidFill>
                <a:latin typeface="+mn-lt"/>
                <a:cs typeface="Arial" panose="020B0604020202020204" pitchFamily="34" charset="0"/>
              </a:rPr>
              <a:t>the Department </a:t>
            </a:r>
            <a:r>
              <a:rPr lang="en-US" sz="2200" dirty="0" smtClean="0">
                <a:solidFill>
                  <a:schemeClr val="bg1"/>
                </a:solidFill>
                <a:latin typeface="+mn-lt"/>
                <a:cs typeface="Arial" panose="020B0604020202020204" pitchFamily="34" charset="0"/>
              </a:rPr>
              <a:t>of </a:t>
            </a:r>
            <a:r>
              <a:rPr lang="en-US" sz="2200" dirty="0">
                <a:solidFill>
                  <a:schemeClr val="bg1"/>
                </a:solidFill>
                <a:latin typeface="+mn-lt"/>
                <a:cs typeface="Arial" panose="020B0604020202020204" pitchFamily="34" charset="0"/>
              </a:rPr>
              <a:t>Education, and you should not assume endorsement by the </a:t>
            </a:r>
            <a:r>
              <a:rPr lang="en-US" sz="2200" dirty="0" smtClean="0">
                <a:solidFill>
                  <a:schemeClr val="bg1"/>
                </a:solidFill>
                <a:latin typeface="+mn-lt"/>
                <a:cs typeface="Arial" panose="020B0604020202020204" pitchFamily="34" charset="0"/>
              </a:rPr>
              <a:t>Federal </a:t>
            </a:r>
            <a:r>
              <a:rPr lang="en-US" sz="2200" dirty="0">
                <a:solidFill>
                  <a:schemeClr val="bg1"/>
                </a:solidFill>
                <a:latin typeface="+mn-lt"/>
                <a:cs typeface="Arial" panose="020B0604020202020204" pitchFamily="34" charset="0"/>
              </a:rPr>
              <a:t>Government. </a:t>
            </a:r>
            <a:r>
              <a:rPr lang="en-US" sz="2000" dirty="0" smtClean="0">
                <a:solidFill>
                  <a:schemeClr val="bg1"/>
                </a:solidFill>
                <a:latin typeface="+mn-lt"/>
                <a:cs typeface="Arial" panose="020B0604020202020204" pitchFamily="34" charset="0"/>
              </a:rPr>
              <a:t/>
            </a:r>
            <a:br>
              <a:rPr lang="en-US" sz="2000" dirty="0" smtClean="0">
                <a:solidFill>
                  <a:schemeClr val="bg1"/>
                </a:solidFill>
                <a:latin typeface="+mn-lt"/>
                <a:cs typeface="Arial" panose="020B0604020202020204" pitchFamily="34" charset="0"/>
              </a:rPr>
            </a:br>
            <a:endParaRPr lang="en-US" sz="2000" dirty="0" smtClean="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smtClean="0">
                <a:solidFill>
                  <a:schemeClr val="bg1"/>
                </a:solidFill>
                <a:latin typeface="+mn-lt"/>
                <a:cs typeface="Arial" panose="020B0604020202020204" pitchFamily="34" charset="0"/>
              </a:rPr>
              <a:t>Project </a:t>
            </a:r>
            <a:r>
              <a:rPr lang="en-US" sz="2200" dirty="0">
                <a:solidFill>
                  <a:schemeClr val="bg1"/>
                </a:solidFill>
                <a:latin typeface="+mn-lt"/>
                <a:cs typeface="Arial" panose="020B0604020202020204" pitchFamily="34" charset="0"/>
              </a:rPr>
              <a:t>Officers: Richelle Davis and Meredith </a:t>
            </a:r>
            <a:r>
              <a:rPr lang="en-US" sz="2200" dirty="0" smtClean="0">
                <a:solidFill>
                  <a:schemeClr val="bg1"/>
                </a:solidFill>
                <a:latin typeface="+mn-lt"/>
                <a:cs typeface="Arial" panose="020B0604020202020204" pitchFamily="34" charset="0"/>
              </a:rPr>
              <a:t>Miceli</a:t>
            </a:r>
            <a:endParaRPr lang="en-US" sz="2200" dirty="0">
              <a:latin typeface="+mn-lt"/>
              <a:cs typeface="Arial" panose="020B0604020202020204" pitchFamily="34" charset="0"/>
            </a:endParaRPr>
          </a:p>
        </p:txBody>
      </p:sp>
      <p:grpSp>
        <p:nvGrpSpPr>
          <p:cNvPr id="8" name="Group 7" descr="logos for the U.S. Office of Special Education Programs, U.S. department of Education, and the TA&amp;D network."/>
          <p:cNvGrpSpPr/>
          <p:nvPr/>
        </p:nvGrpSpPr>
        <p:grpSpPr>
          <a:xfrm>
            <a:off x="2247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p:txBody>
          <a:bodyPr/>
          <a:lstStyle/>
          <a:p>
            <a:fld id="{174E07D9-8248-4A0E-82EF-FE5AFD0363D2}" type="slidenum">
              <a:rPr lang="en-US" smtClean="0">
                <a:solidFill>
                  <a:prstClr val="white"/>
                </a:solidFill>
              </a:rPr>
              <a:pPr/>
              <a:t>40</a:t>
            </a:fld>
            <a:endParaRPr lang="en-US" dirty="0">
              <a:solidFill>
                <a:prstClr val="white"/>
              </a:solidFill>
            </a:endParaRPr>
          </a:p>
        </p:txBody>
      </p:sp>
    </p:spTree>
    <p:extLst>
      <p:ext uri="{BB962C8B-B14F-4D97-AF65-F5344CB8AC3E}">
        <p14:creationId xmlns:p14="http://schemas.microsoft.com/office/powerpoint/2010/main" val="372851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Birth Cohort Data Collection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2415808"/>
              </p:ext>
            </p:extLst>
          </p:nvPr>
        </p:nvGraphicFramePr>
        <p:xfrm>
          <a:off x="457200" y="1410465"/>
          <a:ext cx="8229600" cy="458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5</a:t>
            </a:fld>
            <a:endParaRPr lang="en-US" dirty="0"/>
          </a:p>
        </p:txBody>
      </p:sp>
    </p:spTree>
    <p:extLst>
      <p:ext uri="{BB962C8B-B14F-4D97-AF65-F5344CB8AC3E}">
        <p14:creationId xmlns:p14="http://schemas.microsoft.com/office/powerpoint/2010/main" val="2569295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ITCA Birth Cohort Data Collection Elements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832464"/>
              </p:ext>
            </p:extLst>
          </p:nvPr>
        </p:nvGraphicFramePr>
        <p:xfrm>
          <a:off x="457200" y="1410465"/>
          <a:ext cx="8229600" cy="484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6</a:t>
            </a:fld>
            <a:endParaRPr lang="en-US" dirty="0"/>
          </a:p>
        </p:txBody>
      </p:sp>
    </p:spTree>
    <p:extLst>
      <p:ext uri="{BB962C8B-B14F-4D97-AF65-F5344CB8AC3E}">
        <p14:creationId xmlns:p14="http://schemas.microsoft.com/office/powerpoint/2010/main" val="98571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Birth Cohort Data Results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16895246"/>
              </p:ext>
            </p:extLst>
          </p:nvPr>
        </p:nvGraphicFramePr>
        <p:xfrm>
          <a:off x="590551" y="1645495"/>
          <a:ext cx="7991474" cy="2725014"/>
        </p:xfrm>
        <a:graphic>
          <a:graphicData uri="http://schemas.openxmlformats.org/drawingml/2006/table">
            <a:tbl>
              <a:tblPr firstRow="1" bandRow="1">
                <a:tableStyleId>{5C22544A-7EE6-4342-B048-85BDC9FD1C3A}</a:tableStyleId>
              </a:tblPr>
              <a:tblGrid>
                <a:gridCol w="1116857"/>
                <a:gridCol w="1593956"/>
                <a:gridCol w="1550585"/>
                <a:gridCol w="1561428"/>
                <a:gridCol w="2168648"/>
              </a:tblGrid>
              <a:tr h="1065456">
                <a:tc>
                  <a:txBody>
                    <a:bodyPr/>
                    <a:lstStyle/>
                    <a:p>
                      <a:endParaRPr lang="en-US" dirty="0"/>
                    </a:p>
                  </a:txBody>
                  <a:tcPr marL="44873" marR="44873"/>
                </a:tc>
                <a:tc>
                  <a:txBody>
                    <a:bodyPr/>
                    <a:lstStyle/>
                    <a:p>
                      <a:r>
                        <a:rPr lang="en-US" sz="1800" dirty="0" smtClean="0"/>
                        <a:t>Referred to Part C</a:t>
                      </a:r>
                      <a:endParaRPr lang="en-US" sz="1800" dirty="0"/>
                    </a:p>
                  </a:txBody>
                  <a:tcPr marL="44873" marR="44873"/>
                </a:tc>
                <a:tc>
                  <a:txBody>
                    <a:bodyPr/>
                    <a:lstStyle/>
                    <a:p>
                      <a:r>
                        <a:rPr lang="en-US" sz="1800" dirty="0" smtClean="0"/>
                        <a:t>Evaluated for Part C</a:t>
                      </a:r>
                      <a:endParaRPr lang="en-US" sz="1800" dirty="0"/>
                    </a:p>
                  </a:txBody>
                  <a:tcPr marL="44873" marR="44873"/>
                </a:tc>
                <a:tc>
                  <a:txBody>
                    <a:bodyPr/>
                    <a:lstStyle/>
                    <a:p>
                      <a:r>
                        <a:rPr lang="en-US" sz="1800" dirty="0" smtClean="0"/>
                        <a:t>Eligible for Part C</a:t>
                      </a:r>
                      <a:endParaRPr lang="en-US" sz="1800" dirty="0"/>
                    </a:p>
                  </a:txBody>
                  <a:tcPr marL="44873" marR="44873"/>
                </a:tc>
                <a:tc>
                  <a:txBody>
                    <a:bodyPr/>
                    <a:lstStyle/>
                    <a:p>
                      <a:r>
                        <a:rPr lang="en-US" sz="1800" dirty="0" smtClean="0"/>
                        <a:t>Exited Part B eligible (of those eligible for Part C)</a:t>
                      </a:r>
                      <a:endParaRPr lang="en-US" sz="1800" dirty="0"/>
                    </a:p>
                  </a:txBody>
                  <a:tcPr marL="44873" marR="44873"/>
                </a:tc>
              </a:tr>
              <a:tr h="553186">
                <a:tc>
                  <a:txBody>
                    <a:bodyPr/>
                    <a:lstStyle/>
                    <a:p>
                      <a:pPr algn="l"/>
                      <a:r>
                        <a:rPr lang="en-US" dirty="0" smtClean="0"/>
                        <a:t>Average</a:t>
                      </a:r>
                      <a:endParaRPr lang="en-US" dirty="0"/>
                    </a:p>
                  </a:txBody>
                  <a:tcPr marL="44873" marR="44873" anchor="ctr"/>
                </a:tc>
                <a:tc>
                  <a:txBody>
                    <a:bodyPr/>
                    <a:lstStyle/>
                    <a:p>
                      <a:pPr algn="l"/>
                      <a:r>
                        <a:rPr lang="en-US" dirty="0" smtClean="0"/>
                        <a:t>16%</a:t>
                      </a:r>
                      <a:endParaRPr lang="en-US" dirty="0"/>
                    </a:p>
                  </a:txBody>
                  <a:tcPr marL="44873" marR="44873" anchor="ctr"/>
                </a:tc>
                <a:tc>
                  <a:txBody>
                    <a:bodyPr/>
                    <a:lstStyle/>
                    <a:p>
                      <a:pPr algn="l"/>
                      <a:r>
                        <a:rPr lang="en-US" dirty="0" smtClean="0"/>
                        <a:t>13%</a:t>
                      </a:r>
                      <a:endParaRPr lang="en-US" dirty="0"/>
                    </a:p>
                  </a:txBody>
                  <a:tcPr marL="44873" marR="44873" anchor="ctr"/>
                </a:tc>
                <a:tc>
                  <a:txBody>
                    <a:bodyPr/>
                    <a:lstStyle/>
                    <a:p>
                      <a:pPr algn="l"/>
                      <a:r>
                        <a:rPr lang="en-US" dirty="0" smtClean="0"/>
                        <a:t>10%</a:t>
                      </a:r>
                      <a:endParaRPr lang="en-US" dirty="0"/>
                    </a:p>
                  </a:txBody>
                  <a:tcPr marL="44873" marR="44873" anchor="ctr"/>
                </a:tc>
                <a:tc>
                  <a:txBody>
                    <a:bodyPr/>
                    <a:lstStyle/>
                    <a:p>
                      <a:pPr algn="l"/>
                      <a:r>
                        <a:rPr lang="en-US" dirty="0" smtClean="0"/>
                        <a:t>42%</a:t>
                      </a:r>
                      <a:endParaRPr lang="en-US" dirty="0"/>
                    </a:p>
                  </a:txBody>
                  <a:tcPr marL="44873" marR="44873" anchor="ctr"/>
                </a:tc>
              </a:tr>
              <a:tr h="553186">
                <a:tc>
                  <a:txBody>
                    <a:bodyPr/>
                    <a:lstStyle/>
                    <a:p>
                      <a:pPr algn="l"/>
                      <a:r>
                        <a:rPr lang="en-US" dirty="0" smtClean="0"/>
                        <a:t>Median</a:t>
                      </a:r>
                      <a:endParaRPr lang="en-US" dirty="0"/>
                    </a:p>
                  </a:txBody>
                  <a:tcPr marL="44873" marR="44873" anchor="ctr"/>
                </a:tc>
                <a:tc>
                  <a:txBody>
                    <a:bodyPr/>
                    <a:lstStyle/>
                    <a:p>
                      <a:pPr algn="l"/>
                      <a:r>
                        <a:rPr lang="en-US" dirty="0" smtClean="0"/>
                        <a:t>15%</a:t>
                      </a:r>
                      <a:endParaRPr lang="en-US" dirty="0"/>
                    </a:p>
                  </a:txBody>
                  <a:tcPr marL="44873" marR="44873" anchor="ctr"/>
                </a:tc>
                <a:tc>
                  <a:txBody>
                    <a:bodyPr/>
                    <a:lstStyle/>
                    <a:p>
                      <a:pPr algn="l"/>
                      <a:r>
                        <a:rPr lang="en-US" dirty="0" smtClean="0"/>
                        <a:t>10%</a:t>
                      </a:r>
                      <a:endParaRPr lang="en-US" dirty="0"/>
                    </a:p>
                  </a:txBody>
                  <a:tcPr marL="44873" marR="44873" anchor="ctr"/>
                </a:tc>
                <a:tc>
                  <a:txBody>
                    <a:bodyPr/>
                    <a:lstStyle/>
                    <a:p>
                      <a:pPr algn="l"/>
                      <a:r>
                        <a:rPr lang="en-US" dirty="0" smtClean="0"/>
                        <a:t>8%</a:t>
                      </a:r>
                      <a:endParaRPr lang="en-US" dirty="0"/>
                    </a:p>
                  </a:txBody>
                  <a:tcPr marL="44873" marR="44873" anchor="ctr"/>
                </a:tc>
                <a:tc>
                  <a:txBody>
                    <a:bodyPr/>
                    <a:lstStyle/>
                    <a:p>
                      <a:pPr algn="l"/>
                      <a:r>
                        <a:rPr lang="en-US" dirty="0" smtClean="0"/>
                        <a:t>38%</a:t>
                      </a:r>
                      <a:endParaRPr lang="en-US" dirty="0"/>
                    </a:p>
                  </a:txBody>
                  <a:tcPr marL="44873" marR="44873" anchor="ctr"/>
                </a:tc>
              </a:tr>
              <a:tr h="553186">
                <a:tc>
                  <a:txBody>
                    <a:bodyPr/>
                    <a:lstStyle/>
                    <a:p>
                      <a:pPr algn="l"/>
                      <a:r>
                        <a:rPr lang="en-US" dirty="0" smtClean="0"/>
                        <a:t>Range</a:t>
                      </a:r>
                      <a:endParaRPr lang="en-US" dirty="0"/>
                    </a:p>
                  </a:txBody>
                  <a:tcPr marL="44873" marR="44873" anchor="ctr"/>
                </a:tc>
                <a:tc>
                  <a:txBody>
                    <a:bodyPr/>
                    <a:lstStyle/>
                    <a:p>
                      <a:pPr algn="l"/>
                      <a:r>
                        <a:rPr lang="en-US" dirty="0" smtClean="0"/>
                        <a:t>7-30%</a:t>
                      </a:r>
                      <a:endParaRPr lang="en-US" dirty="0"/>
                    </a:p>
                  </a:txBody>
                  <a:tcPr marL="44873" marR="44873" anchor="ctr"/>
                </a:tc>
                <a:tc>
                  <a:txBody>
                    <a:bodyPr/>
                    <a:lstStyle/>
                    <a:p>
                      <a:pPr algn="l"/>
                      <a:r>
                        <a:rPr lang="en-US" dirty="0" smtClean="0"/>
                        <a:t>6-29%</a:t>
                      </a:r>
                      <a:endParaRPr lang="en-US" dirty="0"/>
                    </a:p>
                  </a:txBody>
                  <a:tcPr marL="44873" marR="44873" anchor="ctr"/>
                </a:tc>
                <a:tc>
                  <a:txBody>
                    <a:bodyPr/>
                    <a:lstStyle/>
                    <a:p>
                      <a:pPr algn="l"/>
                      <a:r>
                        <a:rPr lang="en-US" dirty="0" smtClean="0"/>
                        <a:t>5-21%</a:t>
                      </a:r>
                      <a:endParaRPr lang="en-US" dirty="0"/>
                    </a:p>
                  </a:txBody>
                  <a:tcPr marL="44873" marR="44873" anchor="ctr"/>
                </a:tc>
                <a:tc>
                  <a:txBody>
                    <a:bodyPr/>
                    <a:lstStyle/>
                    <a:p>
                      <a:pPr algn="l"/>
                      <a:r>
                        <a:rPr lang="en-US" dirty="0" smtClean="0"/>
                        <a:t>8-100%</a:t>
                      </a:r>
                      <a:endParaRPr lang="en-US" dirty="0"/>
                    </a:p>
                  </a:txBody>
                  <a:tcPr marL="44873" marR="44873" anchor="ctr"/>
                </a:tc>
              </a:tr>
            </a:tbl>
          </a:graphicData>
        </a:graphic>
      </p:graphicFrame>
      <p:sp>
        <p:nvSpPr>
          <p:cNvPr id="5" name="Slide Number Placeholder 4"/>
          <p:cNvSpPr>
            <a:spLocks noGrp="1"/>
          </p:cNvSpPr>
          <p:nvPr>
            <p:ph type="sldNum" sz="quarter" idx="12"/>
          </p:nvPr>
        </p:nvSpPr>
        <p:spPr/>
        <p:txBody>
          <a:bodyPr/>
          <a:lstStyle/>
          <a:p>
            <a:fld id="{174E07D9-8248-4A0E-82EF-FE5AFD0363D2}" type="slidenum">
              <a:rPr lang="en-US" smtClean="0"/>
              <a:t>7</a:t>
            </a:fld>
            <a:endParaRPr lang="en-US" dirty="0"/>
          </a:p>
        </p:txBody>
      </p:sp>
    </p:spTree>
    <p:extLst>
      <p:ext uri="{BB962C8B-B14F-4D97-AF65-F5344CB8AC3E}">
        <p14:creationId xmlns:p14="http://schemas.microsoft.com/office/powerpoint/2010/main" val="496472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Cohort Results Compared to 618 Data</a:t>
            </a:r>
            <a:endParaRPr lang="en-US" dirty="0"/>
          </a:p>
        </p:txBody>
      </p:sp>
      <p:pic>
        <p:nvPicPr>
          <p:cNvPr id="6" name="Picture 5" descr="Graph_Bar1_ChildCou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13" y="1328928"/>
            <a:ext cx="8563661" cy="4886554"/>
          </a:xfrm>
          <a:prstGeom prst="rect">
            <a:avLst/>
          </a:prstGeom>
        </p:spPr>
      </p:pic>
      <p:sp>
        <p:nvSpPr>
          <p:cNvPr id="7" name="Text Placeholder 7"/>
          <p:cNvSpPr txBox="1">
            <a:spLocks/>
          </p:cNvSpPr>
          <p:nvPr/>
        </p:nvSpPr>
        <p:spPr>
          <a:xfrm>
            <a:off x="2528094" y="1299769"/>
            <a:ext cx="4040188" cy="6464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28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4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900" dirty="0" smtClean="0"/>
              <a:t>Child Count Comparisons	</a:t>
            </a:r>
            <a:r>
              <a:rPr lang="en-US" dirty="0" smtClean="0"/>
              <a:t>	</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8</a:t>
            </a:fld>
            <a:endParaRPr lang="en-US" dirty="0"/>
          </a:p>
        </p:txBody>
      </p:sp>
    </p:spTree>
    <p:extLst>
      <p:ext uri="{BB962C8B-B14F-4D97-AF65-F5344CB8AC3E}">
        <p14:creationId xmlns:p14="http://schemas.microsoft.com/office/powerpoint/2010/main" val="163103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96" y="647948"/>
            <a:ext cx="6803729" cy="5257427"/>
          </a:xfrm>
          <a:prstGeom prst="rect">
            <a:avLst/>
          </a:prstGeom>
        </p:spPr>
      </p:pic>
      <p:sp>
        <p:nvSpPr>
          <p:cNvPr id="2" name="Title 1"/>
          <p:cNvSpPr>
            <a:spLocks noGrp="1"/>
          </p:cNvSpPr>
          <p:nvPr>
            <p:ph type="title"/>
          </p:nvPr>
        </p:nvSpPr>
        <p:spPr>
          <a:xfrm>
            <a:off x="186430" y="-119634"/>
            <a:ext cx="8851037" cy="767703"/>
          </a:xfrm>
        </p:spPr>
        <p:txBody>
          <a:bodyPr>
            <a:normAutofit/>
          </a:bodyPr>
          <a:lstStyle/>
          <a:p>
            <a:r>
              <a:rPr lang="en-US" sz="2800" dirty="0" smtClean="0"/>
              <a:t>Percentage of Children Served Based on Single-Day Count</a:t>
            </a:r>
            <a:endParaRPr lang="en-US" sz="2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268" y="2760890"/>
            <a:ext cx="1765328" cy="1162975"/>
          </a:xfrm>
          <a:prstGeom prst="rect">
            <a:avLst/>
          </a:prstGeom>
        </p:spPr>
      </p:pic>
      <p:sp>
        <p:nvSpPr>
          <p:cNvPr id="13" name="TextBox 12"/>
          <p:cNvSpPr txBox="1"/>
          <p:nvPr/>
        </p:nvSpPr>
        <p:spPr>
          <a:xfrm rot="159977">
            <a:off x="7423931" y="3286276"/>
            <a:ext cx="335877" cy="215756"/>
          </a:xfrm>
          <a:prstGeom prst="rect">
            <a:avLst/>
          </a:prstGeom>
          <a:solidFill>
            <a:srgbClr val="EFF3FF"/>
          </a:solidFill>
        </p:spPr>
        <p:txBody>
          <a:bodyPr wrap="square" rtlCol="0">
            <a:spAutoFit/>
          </a:bodyPr>
          <a:lstStyle/>
          <a:p>
            <a:r>
              <a:rPr lang="en-US" sz="800" dirty="0" smtClean="0">
                <a:solidFill>
                  <a:srgbClr val="0C395A"/>
                </a:solidFill>
                <a:cs typeface="Times New Roman" panose="02020603050405020304" pitchFamily="18" charset="0"/>
              </a:rPr>
              <a:t>DC</a:t>
            </a:r>
            <a:endParaRPr lang="en-US" sz="800" dirty="0">
              <a:solidFill>
                <a:srgbClr val="0C395A"/>
              </a:solidFill>
              <a:cs typeface="Times New Roman" panose="02020603050405020304" pitchFamily="18" charset="0"/>
            </a:endParaRPr>
          </a:p>
        </p:txBody>
      </p:sp>
      <p:sp>
        <p:nvSpPr>
          <p:cNvPr id="14" name="TextBox 13"/>
          <p:cNvSpPr txBox="1"/>
          <p:nvPr/>
        </p:nvSpPr>
        <p:spPr>
          <a:xfrm>
            <a:off x="238049" y="5910946"/>
            <a:ext cx="7145897" cy="307777"/>
          </a:xfrm>
          <a:prstGeom prst="rect">
            <a:avLst/>
          </a:prstGeom>
          <a:noFill/>
        </p:spPr>
        <p:txBody>
          <a:bodyPr wrap="square" rtlCol="0">
            <a:spAutoFit/>
          </a:bodyPr>
          <a:lstStyle/>
          <a:p>
            <a:r>
              <a:rPr lang="en-US" sz="1400" dirty="0" smtClean="0"/>
              <a:t>Note: States’ data were not included if they did not submit birth cohort counts for 2010.</a:t>
            </a:r>
            <a:endParaRPr lang="en-US" sz="1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679" y="4067472"/>
            <a:ext cx="2789829" cy="1837904"/>
          </a:xfrm>
          <a:prstGeom prst="rect">
            <a:avLst/>
          </a:prstGeom>
        </p:spPr>
      </p:pic>
      <p:sp>
        <p:nvSpPr>
          <p:cNvPr id="4" name="TextBox 3"/>
          <p:cNvSpPr txBox="1"/>
          <p:nvPr/>
        </p:nvSpPr>
        <p:spPr>
          <a:xfrm>
            <a:off x="7309515" y="4701000"/>
            <a:ext cx="630314" cy="307777"/>
          </a:xfrm>
          <a:prstGeom prst="rect">
            <a:avLst/>
          </a:prstGeom>
          <a:solidFill>
            <a:srgbClr val="EFF3FF"/>
          </a:solidFill>
        </p:spPr>
        <p:txBody>
          <a:bodyPr wrap="square" rtlCol="0">
            <a:spAutoFit/>
          </a:bodyPr>
          <a:lstStyle/>
          <a:p>
            <a:r>
              <a:rPr lang="en-US" sz="1400" dirty="0" smtClean="0">
                <a:solidFill>
                  <a:srgbClr val="0C395A"/>
                </a:solidFill>
              </a:rPr>
              <a:t>AK</a:t>
            </a:r>
            <a:endParaRPr lang="en-US" sz="1400" dirty="0">
              <a:solidFill>
                <a:srgbClr val="0C395A"/>
              </a:solidFill>
            </a:endParaRPr>
          </a:p>
        </p:txBody>
      </p:sp>
      <p:sp>
        <p:nvSpPr>
          <p:cNvPr id="7" name="Slide Number Placeholder 6"/>
          <p:cNvSpPr>
            <a:spLocks noGrp="1"/>
          </p:cNvSpPr>
          <p:nvPr>
            <p:ph type="sldNum" sz="quarter" idx="12"/>
          </p:nvPr>
        </p:nvSpPr>
        <p:spPr/>
        <p:txBody>
          <a:bodyPr/>
          <a:lstStyle/>
          <a:p>
            <a:fld id="{174E07D9-8248-4A0E-82EF-FE5AFD0363D2}"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876873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6819</TotalTime>
  <Words>2482</Words>
  <Application>Microsoft Office PowerPoint</Application>
  <PresentationFormat>On-screen Show (4:3)</PresentationFormat>
  <Paragraphs>398</Paragraphs>
  <Slides>40</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Arial</vt:lpstr>
      <vt:lpstr>Calibri</vt:lpstr>
      <vt:lpstr>Corbel</vt:lpstr>
      <vt:lpstr>Lucida Grande</vt:lpstr>
      <vt:lpstr>Times New Roman</vt:lpstr>
      <vt:lpstr>Wingdings</vt:lpstr>
      <vt:lpstr>IDC_Template_7-2015</vt:lpstr>
      <vt:lpstr>1_IDC_Template_7-2015</vt:lpstr>
      <vt:lpstr>2_IDC_Template_7-2015</vt:lpstr>
      <vt:lpstr>Measuring Part C Participation Rates: Results, Feasibility, and Utility of the Birth Cohort Methodology</vt:lpstr>
      <vt:lpstr>Agenda</vt:lpstr>
      <vt:lpstr>Goals of Presentation </vt:lpstr>
      <vt:lpstr>Overview of Birth Cohort Count</vt:lpstr>
      <vt:lpstr>Purpose of Birth Cohort Data Collection</vt:lpstr>
      <vt:lpstr>ITCA Birth Cohort Data Collection Elements</vt:lpstr>
      <vt:lpstr>2010 Birth Cohort Data Results</vt:lpstr>
      <vt:lpstr>Birth Cohort Results Compared to 618 Data</vt:lpstr>
      <vt:lpstr>Percentage of Children Served Based on Single-Day Count</vt:lpstr>
      <vt:lpstr>Percentage of Children Served Based on Cumulative Count</vt:lpstr>
      <vt:lpstr>Percentage of Children Served Based on Birth Cohort Count</vt:lpstr>
      <vt:lpstr>Discussion</vt:lpstr>
      <vt:lpstr>Analysis of Birth Cohort Interview Data</vt:lpstr>
      <vt:lpstr>Interview Development  </vt:lpstr>
      <vt:lpstr>Birth Cohort Interviews Items</vt:lpstr>
      <vt:lpstr>Interview Time Period</vt:lpstr>
      <vt:lpstr>Participating States</vt:lpstr>
      <vt:lpstr>Administrative Structure</vt:lpstr>
      <vt:lpstr>Who Is Primarily Making Referrals?</vt:lpstr>
      <vt:lpstr>Are the Referrals Unduplicated?</vt:lpstr>
      <vt:lpstr>At What Point in the Process Is the Referral Recorded?</vt:lpstr>
      <vt:lpstr>Eligibility Criteria</vt:lpstr>
      <vt:lpstr>Does the State Use Prior Medical Diagnosis to Determine Eligibility?</vt:lpstr>
      <vt:lpstr>Children Served</vt:lpstr>
      <vt:lpstr>Does the State Record the Eligibility Status?</vt:lpstr>
      <vt:lpstr>How Is Eligibility Status Recorded in the System?</vt:lpstr>
      <vt:lpstr>Definition of Enrolled in Early Intervention</vt:lpstr>
      <vt:lpstr>Does the State Receive Confirmation of Part B Eligibility?</vt:lpstr>
      <vt:lpstr>How Does Part C Receive Confirmation From Part B of Eligibility for Part B?</vt:lpstr>
      <vt:lpstr>Discussion</vt:lpstr>
      <vt:lpstr>Lead Agency</vt:lpstr>
      <vt:lpstr>Serve At-Risk Children</vt:lpstr>
      <vt:lpstr>Point in the Process When Referral Gets Recorded</vt:lpstr>
      <vt:lpstr>Eligibility Criteria</vt:lpstr>
      <vt:lpstr>Confirmation by Part B to Part C of Eligibility for Part B</vt:lpstr>
      <vt:lpstr>Comparisons Between the Three Methods—Advantages and Challenges</vt:lpstr>
      <vt:lpstr>Discussion</vt:lpstr>
      <vt:lpstr>PowerPoint Presentation</vt:lpstr>
      <vt:lpstr>For More Information</vt:lpstr>
      <vt:lpstr>PowerPoint Presentation</vt:lpstr>
    </vt:vector>
  </TitlesOfParts>
  <Company>Westat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Gallagher</dc:creator>
  <cp:lastModifiedBy>Kirsten Siegenthaler</cp:lastModifiedBy>
  <cp:revision>127</cp:revision>
  <dcterms:created xsi:type="dcterms:W3CDTF">2016-02-15T18:08:19Z</dcterms:created>
  <dcterms:modified xsi:type="dcterms:W3CDTF">2016-07-13T15:20:03Z</dcterms:modified>
</cp:coreProperties>
</file>