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8" r:id="rId2"/>
    <p:sldId id="282" r:id="rId3"/>
    <p:sldId id="283" r:id="rId4"/>
    <p:sldId id="284" r:id="rId5"/>
    <p:sldId id="309" r:id="rId6"/>
    <p:sldId id="310" r:id="rId7"/>
    <p:sldId id="308" r:id="rId8"/>
    <p:sldId id="285" r:id="rId9"/>
    <p:sldId id="287" r:id="rId10"/>
    <p:sldId id="288" r:id="rId11"/>
    <p:sldId id="289" r:id="rId12"/>
    <p:sldId id="290" r:id="rId13"/>
    <p:sldId id="291" r:id="rId14"/>
    <p:sldId id="292" r:id="rId15"/>
    <p:sldId id="293" r:id="rId16"/>
    <p:sldId id="311" r:id="rId17"/>
    <p:sldId id="294" r:id="rId18"/>
    <p:sldId id="295" r:id="rId19"/>
    <p:sldId id="296" r:id="rId20"/>
    <p:sldId id="300" r:id="rId21"/>
    <p:sldId id="299" r:id="rId22"/>
    <p:sldId id="298" r:id="rId23"/>
    <p:sldId id="301" r:id="rId24"/>
    <p:sldId id="303" r:id="rId25"/>
    <p:sldId id="304" r:id="rId26"/>
    <p:sldId id="305" r:id="rId27"/>
    <p:sldId id="306" r:id="rId28"/>
    <p:sldId id="307" r:id="rId29"/>
    <p:sldId id="302" r:id="rId30"/>
    <p:sldId id="313" r:id="rId31"/>
    <p:sldId id="316" r:id="rId32"/>
  </p:sldIdLst>
  <p:sldSz cx="9144000" cy="6858000" type="screen4x3"/>
  <p:notesSz cx="7315200" cy="96012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6DB467"/>
    <a:srgbClr val="ED3532"/>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6735" autoAdjust="0"/>
  </p:normalViewPr>
  <p:slideViewPr>
    <p:cSldViewPr>
      <p:cViewPr>
        <p:scale>
          <a:sx n="66" d="100"/>
          <a:sy n="66" d="100"/>
        </p:scale>
        <p:origin x="-461" y="-1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626"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C46C913-017E-41CB-BD92-AB72C59CEF84}" type="datetimeFigureOut">
              <a:rPr lang="en-US" smtClean="0"/>
              <a:t>8/10/2016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BEAF370-FD3B-447A-B724-07A83C459553}" type="datetimeFigureOut">
              <a:rPr lang="en-US" smtClean="0"/>
              <a:t>8/10/2016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0108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10</a:t>
            </a:fld>
            <a:endParaRPr lang="en-US"/>
          </a:p>
        </p:txBody>
      </p:sp>
    </p:spTree>
    <p:extLst>
      <p:ext uri="{BB962C8B-B14F-4D97-AF65-F5344CB8AC3E}">
        <p14:creationId xmlns:p14="http://schemas.microsoft.com/office/powerpoint/2010/main" val="163691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11</a:t>
            </a:fld>
            <a:endParaRPr lang="en-US"/>
          </a:p>
        </p:txBody>
      </p:sp>
    </p:spTree>
    <p:extLst>
      <p:ext uri="{BB962C8B-B14F-4D97-AF65-F5344CB8AC3E}">
        <p14:creationId xmlns:p14="http://schemas.microsoft.com/office/powerpoint/2010/main" val="88904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12</a:t>
            </a:fld>
            <a:endParaRPr lang="en-US"/>
          </a:p>
        </p:txBody>
      </p:sp>
    </p:spTree>
    <p:extLst>
      <p:ext uri="{BB962C8B-B14F-4D97-AF65-F5344CB8AC3E}">
        <p14:creationId xmlns:p14="http://schemas.microsoft.com/office/powerpoint/2010/main" val="104096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13</a:t>
            </a:fld>
            <a:endParaRPr lang="en-US"/>
          </a:p>
        </p:txBody>
      </p:sp>
    </p:spTree>
    <p:extLst>
      <p:ext uri="{BB962C8B-B14F-4D97-AF65-F5344CB8AC3E}">
        <p14:creationId xmlns:p14="http://schemas.microsoft.com/office/powerpoint/2010/main" val="24674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14</a:t>
            </a:fld>
            <a:endParaRPr lang="en-US"/>
          </a:p>
        </p:txBody>
      </p:sp>
    </p:spTree>
    <p:extLst>
      <p:ext uri="{BB962C8B-B14F-4D97-AF65-F5344CB8AC3E}">
        <p14:creationId xmlns:p14="http://schemas.microsoft.com/office/powerpoint/2010/main" val="124770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15</a:t>
            </a:fld>
            <a:endParaRPr lang="en-US"/>
          </a:p>
        </p:txBody>
      </p:sp>
    </p:spTree>
    <p:extLst>
      <p:ext uri="{BB962C8B-B14F-4D97-AF65-F5344CB8AC3E}">
        <p14:creationId xmlns:p14="http://schemas.microsoft.com/office/powerpoint/2010/main" val="192227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16</a:t>
            </a:fld>
            <a:endParaRPr lang="en-US"/>
          </a:p>
        </p:txBody>
      </p:sp>
    </p:spTree>
    <p:extLst>
      <p:ext uri="{BB962C8B-B14F-4D97-AF65-F5344CB8AC3E}">
        <p14:creationId xmlns:p14="http://schemas.microsoft.com/office/powerpoint/2010/main" val="192227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17</a:t>
            </a:fld>
            <a:endParaRPr lang="en-US"/>
          </a:p>
        </p:txBody>
      </p:sp>
    </p:spTree>
    <p:extLst>
      <p:ext uri="{BB962C8B-B14F-4D97-AF65-F5344CB8AC3E}">
        <p14:creationId xmlns:p14="http://schemas.microsoft.com/office/powerpoint/2010/main" val="48667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18</a:t>
            </a:fld>
            <a:endParaRPr lang="en-US"/>
          </a:p>
        </p:txBody>
      </p:sp>
    </p:spTree>
    <p:extLst>
      <p:ext uri="{BB962C8B-B14F-4D97-AF65-F5344CB8AC3E}">
        <p14:creationId xmlns:p14="http://schemas.microsoft.com/office/powerpoint/2010/main" val="233217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19</a:t>
            </a:fld>
            <a:endParaRPr lang="en-US"/>
          </a:p>
        </p:txBody>
      </p:sp>
    </p:spTree>
    <p:extLst>
      <p:ext uri="{BB962C8B-B14F-4D97-AF65-F5344CB8AC3E}">
        <p14:creationId xmlns:p14="http://schemas.microsoft.com/office/powerpoint/2010/main" val="30790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1781338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20</a:t>
            </a:fld>
            <a:endParaRPr lang="en-US"/>
          </a:p>
        </p:txBody>
      </p:sp>
    </p:spTree>
    <p:extLst>
      <p:ext uri="{BB962C8B-B14F-4D97-AF65-F5344CB8AC3E}">
        <p14:creationId xmlns:p14="http://schemas.microsoft.com/office/powerpoint/2010/main" val="778407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2138793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2782609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238203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3648355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25</a:t>
            </a:fld>
            <a:endParaRPr lang="en-US"/>
          </a:p>
        </p:txBody>
      </p:sp>
    </p:spTree>
    <p:extLst>
      <p:ext uri="{BB962C8B-B14F-4D97-AF65-F5344CB8AC3E}">
        <p14:creationId xmlns:p14="http://schemas.microsoft.com/office/powerpoint/2010/main" val="277824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26</a:t>
            </a:fld>
            <a:endParaRPr lang="en-US"/>
          </a:p>
        </p:txBody>
      </p:sp>
    </p:spTree>
    <p:extLst>
      <p:ext uri="{BB962C8B-B14F-4D97-AF65-F5344CB8AC3E}">
        <p14:creationId xmlns:p14="http://schemas.microsoft.com/office/powerpoint/2010/main" val="239313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27</a:t>
            </a:fld>
            <a:endParaRPr lang="en-US"/>
          </a:p>
        </p:txBody>
      </p:sp>
    </p:spTree>
    <p:extLst>
      <p:ext uri="{BB962C8B-B14F-4D97-AF65-F5344CB8AC3E}">
        <p14:creationId xmlns:p14="http://schemas.microsoft.com/office/powerpoint/2010/main" val="2897290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28</a:t>
            </a:fld>
            <a:endParaRPr lang="en-US"/>
          </a:p>
        </p:txBody>
      </p:sp>
    </p:spTree>
    <p:extLst>
      <p:ext uri="{BB962C8B-B14F-4D97-AF65-F5344CB8AC3E}">
        <p14:creationId xmlns:p14="http://schemas.microsoft.com/office/powerpoint/2010/main" val="367783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29</a:t>
            </a:fld>
            <a:endParaRPr lang="en-US"/>
          </a:p>
        </p:txBody>
      </p:sp>
    </p:spTree>
    <p:extLst>
      <p:ext uri="{BB962C8B-B14F-4D97-AF65-F5344CB8AC3E}">
        <p14:creationId xmlns:p14="http://schemas.microsoft.com/office/powerpoint/2010/main" val="30851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3</a:t>
            </a:fld>
            <a:endParaRPr lang="en-US"/>
          </a:p>
        </p:txBody>
      </p:sp>
    </p:spTree>
    <p:extLst>
      <p:ext uri="{BB962C8B-B14F-4D97-AF65-F5344CB8AC3E}">
        <p14:creationId xmlns:p14="http://schemas.microsoft.com/office/powerpoint/2010/main" val="2365361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2258552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4</a:t>
            </a:fld>
            <a:endParaRPr lang="en-US"/>
          </a:p>
        </p:txBody>
      </p:sp>
    </p:spTree>
    <p:extLst>
      <p:ext uri="{BB962C8B-B14F-4D97-AF65-F5344CB8AC3E}">
        <p14:creationId xmlns:p14="http://schemas.microsoft.com/office/powerpoint/2010/main" val="419560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12372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07438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6655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3410142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4E75EAB-D79A-F24A-8D61-5DE49DD34104}" type="slidenum">
              <a:rPr lang="en-US" smtClean="0"/>
              <a:pPr/>
              <a:t>8</a:t>
            </a:fld>
            <a:endParaRPr lang="en-US"/>
          </a:p>
        </p:txBody>
      </p:sp>
    </p:spTree>
    <p:extLst>
      <p:ext uri="{BB962C8B-B14F-4D97-AF65-F5344CB8AC3E}">
        <p14:creationId xmlns:p14="http://schemas.microsoft.com/office/powerpoint/2010/main" val="330145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4E75EAB-D79A-F24A-8D61-5DE49DD34104}" type="slidenum">
              <a:rPr lang="en-US" smtClean="0"/>
              <a:pPr/>
              <a:t>9</a:t>
            </a:fld>
            <a:endParaRPr lang="en-US"/>
          </a:p>
        </p:txBody>
      </p:sp>
    </p:spTree>
    <p:extLst>
      <p:ext uri="{BB962C8B-B14F-4D97-AF65-F5344CB8AC3E}">
        <p14:creationId xmlns:p14="http://schemas.microsoft.com/office/powerpoint/2010/main" val="1338059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8400" y="5867922"/>
            <a:ext cx="1158718" cy="990079"/>
          </a:xfrm>
          <a:prstGeom prst="rect">
            <a:avLst/>
          </a:prstGeom>
        </p:spPr>
      </p:pic>
      <p:pic>
        <p:nvPicPr>
          <p:cNvPr id="20" name="Picture 19"/>
          <p:cNvPicPr>
            <a:picLocks noChangeAspect="1"/>
          </p:cNvPicPr>
          <p:nvPr userDrawn="1"/>
        </p:nvPicPr>
        <p:blipFill>
          <a:blip r:embed="rId3"/>
          <a:stretch>
            <a:fillRect/>
          </a:stretch>
        </p:blipFill>
        <p:spPr>
          <a:xfrm>
            <a:off x="7555652" y="6019799"/>
            <a:ext cx="1588348" cy="838201"/>
          </a:xfrm>
          <a:prstGeom prst="rect">
            <a:avLst/>
          </a:prstGeom>
        </p:spPr>
      </p:pic>
      <p:sp>
        <p:nvSpPr>
          <p:cNvPr id="13" name="Title 1"/>
          <p:cNvSpPr>
            <a:spLocks noGrp="1"/>
          </p:cNvSpPr>
          <p:nvPr>
            <p:ph type="title" hasCustomPrompt="1"/>
          </p:nvPr>
        </p:nvSpPr>
        <p:spPr>
          <a:xfrm>
            <a:off x="457200" y="1447800"/>
            <a:ext cx="6702552" cy="1676400"/>
          </a:xfrm>
        </p:spPr>
        <p:txBody>
          <a:bodyPr>
            <a:normAutofit/>
          </a:bodyPr>
          <a:lstStyle>
            <a:lvl1pPr>
              <a:defRPr sz="5400"/>
            </a:lvl1pPr>
          </a:lstStyle>
          <a:p>
            <a:r>
              <a:rPr lang="en-US" dirty="0" smtClean="0"/>
              <a:t>Title slide</a:t>
            </a:r>
            <a:endParaRPr lang="en-US" dirty="0"/>
          </a:p>
        </p:txBody>
      </p:sp>
      <p:sp>
        <p:nvSpPr>
          <p:cNvPr id="17" name="Subtitle 2"/>
          <p:cNvSpPr>
            <a:spLocks noGrp="1"/>
          </p:cNvSpPr>
          <p:nvPr>
            <p:ph type="subTitle" idx="1"/>
          </p:nvPr>
        </p:nvSpPr>
        <p:spPr>
          <a:xfrm>
            <a:off x="457200" y="5184648"/>
            <a:ext cx="4270248" cy="1216152"/>
          </a:xfrm>
          <a:prstGeom prst="rect">
            <a:avLst/>
          </a:prstGeom>
        </p:spPr>
        <p:txBody>
          <a:bodyPr anchor="b"/>
          <a:lstStyle>
            <a:lvl1pPr marL="0" indent="0">
              <a:buNone/>
              <a:defRPr sz="3000" b="1">
                <a:solidFill>
                  <a:srgbClr val="154578"/>
                </a:solidFill>
                <a:latin typeface="Century Gothic" panose="020B0502020202020204" pitchFamily="34" charset="0"/>
              </a:defRPr>
            </a:lvl1pPr>
          </a:lstStyle>
          <a:p>
            <a:pPr algn="l"/>
            <a:r>
              <a:rPr lang="en-US" dirty="0" smtClean="0"/>
              <a:t>Location</a:t>
            </a:r>
          </a:p>
          <a:p>
            <a:pPr algn="l"/>
            <a:r>
              <a:rPr lang="en-US" dirty="0" smtClean="0"/>
              <a:t>Date</a:t>
            </a:r>
            <a:endParaRPr lang="en-US" dirty="0"/>
          </a:p>
        </p:txBody>
      </p:sp>
      <p:sp>
        <p:nvSpPr>
          <p:cNvPr id="18" name="Rectangle 17"/>
          <p:cNvSpPr/>
          <p:nvPr userDrawn="1"/>
        </p:nvSpPr>
        <p:spPr>
          <a:xfrm rot="5400000">
            <a:off x="993501" y="-990454"/>
            <a:ext cx="1216152" cy="3203154"/>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userDrawn="1"/>
        </p:nvSpPr>
        <p:spPr>
          <a:xfrm rot="5400000">
            <a:off x="5563977" y="-2360824"/>
            <a:ext cx="1219200" cy="5940846"/>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 typeface="Arial" panose="020B0604020202020204" pitchFamily="34" charset="0"/>
              <a:buChar char="•"/>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7906772"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5" name="Straight Connector 14"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7906772" y="6186796"/>
            <a:ext cx="1179484" cy="622436"/>
          </a:xfrm>
          <a:prstGeom prst="rect">
            <a:avLst/>
          </a:prstGeom>
        </p:spPr>
      </p:pic>
      <p:pic>
        <p:nvPicPr>
          <p:cNvPr id="17"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819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 y="0"/>
            <a:ext cx="4465638" cy="6858000"/>
          </a:xfrm>
          <a:prstGeom prst="rect">
            <a:avLst/>
          </a:prstGeom>
          <a:ln>
            <a:noFill/>
          </a:ln>
        </p:spPr>
        <p:txBody>
          <a:bodyPr>
            <a:normAutofit/>
          </a:bodyPr>
          <a:lstStyle>
            <a:lvl1pPr marL="0" indent="0">
              <a:buNone/>
              <a:defRPr sz="1800">
                <a:solidFill>
                  <a:schemeClr val="bg1">
                    <a:lumMod val="75000"/>
                  </a:schemeClr>
                </a:solidFill>
              </a:defRPr>
            </a:lvl1pPr>
          </a:lstStyle>
          <a:p>
            <a:endParaRPr lang="en-US"/>
          </a:p>
        </p:txBody>
      </p:sp>
    </p:spTree>
    <p:extLst>
      <p:ext uri="{BB962C8B-B14F-4D97-AF65-F5344CB8AC3E}">
        <p14:creationId xmlns:p14="http://schemas.microsoft.com/office/powerpoint/2010/main" val="152593349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Full Screen">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prstGeom prst="rect">
            <a:avLst/>
          </a:prstGeom>
        </p:spPr>
        <p:txBody>
          <a:bodyPr>
            <a:normAutofit/>
          </a:bodyPr>
          <a:lstStyle>
            <a:lvl1pPr marL="0" indent="0">
              <a:buNone/>
              <a:defRPr sz="1200">
                <a:solidFill>
                  <a:schemeClr val="bg2"/>
                </a:solidFill>
              </a:defRPr>
            </a:lvl1pPr>
          </a:lstStyle>
          <a:p>
            <a:endParaRPr lang="en-US" dirty="0"/>
          </a:p>
        </p:txBody>
      </p:sp>
    </p:spTree>
    <p:extLst>
      <p:ext uri="{BB962C8B-B14F-4D97-AF65-F5344CB8AC3E}">
        <p14:creationId xmlns:p14="http://schemas.microsoft.com/office/powerpoint/2010/main" val="379462783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ortfolio 5">
    <p:spTree>
      <p:nvGrpSpPr>
        <p:cNvPr id="1" name=""/>
        <p:cNvGrpSpPr/>
        <p:nvPr/>
      </p:nvGrpSpPr>
      <p:grpSpPr>
        <a:xfrm>
          <a:off x="0" y="0"/>
          <a:ext cx="0" cy="0"/>
          <a:chOff x="0" y="0"/>
          <a:chExt cx="0" cy="0"/>
        </a:xfrm>
      </p:grpSpPr>
      <p:sp>
        <p:nvSpPr>
          <p:cNvPr id="9" name="Picture Placeholder 13"/>
          <p:cNvSpPr>
            <a:spLocks noGrp="1"/>
          </p:cNvSpPr>
          <p:nvPr>
            <p:ph type="pic" sz="quarter" idx="11"/>
          </p:nvPr>
        </p:nvSpPr>
        <p:spPr>
          <a:xfrm>
            <a:off x="2839242" y="1369493"/>
            <a:ext cx="3518448" cy="4701140"/>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a:p>
        </p:txBody>
      </p:sp>
      <p:sp>
        <p:nvSpPr>
          <p:cNvPr id="10" name="Picture Placeholder 13"/>
          <p:cNvSpPr>
            <a:spLocks noGrp="1"/>
          </p:cNvSpPr>
          <p:nvPr>
            <p:ph type="pic" sz="quarter" idx="13"/>
          </p:nvPr>
        </p:nvSpPr>
        <p:spPr>
          <a:xfrm>
            <a:off x="6410605" y="1379756"/>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a:p>
        </p:txBody>
      </p:sp>
      <p:sp>
        <p:nvSpPr>
          <p:cNvPr id="13" name="Picture Placeholder 13"/>
          <p:cNvSpPr>
            <a:spLocks noGrp="1"/>
          </p:cNvSpPr>
          <p:nvPr>
            <p:ph type="pic" sz="quarter" idx="17"/>
          </p:nvPr>
        </p:nvSpPr>
        <p:spPr>
          <a:xfrm>
            <a:off x="6410605" y="3755340"/>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dirty="0"/>
          </a:p>
        </p:txBody>
      </p:sp>
      <p:sp>
        <p:nvSpPr>
          <p:cNvPr id="14" name="Picture Placeholder 13"/>
          <p:cNvSpPr>
            <a:spLocks noGrp="1"/>
          </p:cNvSpPr>
          <p:nvPr>
            <p:ph type="pic" sz="quarter" idx="18"/>
          </p:nvPr>
        </p:nvSpPr>
        <p:spPr>
          <a:xfrm>
            <a:off x="1049087" y="1379756"/>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dirty="0"/>
          </a:p>
        </p:txBody>
      </p:sp>
      <p:sp>
        <p:nvSpPr>
          <p:cNvPr id="15" name="Picture Placeholder 13"/>
          <p:cNvSpPr>
            <a:spLocks noGrp="1"/>
          </p:cNvSpPr>
          <p:nvPr>
            <p:ph type="pic" sz="quarter" idx="19"/>
          </p:nvPr>
        </p:nvSpPr>
        <p:spPr>
          <a:xfrm>
            <a:off x="1049087" y="3755340"/>
            <a:ext cx="1738058" cy="2315294"/>
          </a:xfrm>
          <a:prstGeom prst="rect">
            <a:avLst/>
          </a:prstGeom>
          <a:effectLst/>
        </p:spPr>
        <p:txBody>
          <a:bodyPr>
            <a:normAutofit/>
          </a:bodyPr>
          <a:lstStyle>
            <a:lvl1pPr marL="0" indent="0">
              <a:buNone/>
              <a:defRPr sz="161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4254688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hite with Bars">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1423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457200" y="6327648"/>
            <a:ext cx="2133600" cy="365125"/>
          </a:xfrm>
        </p:spPr>
        <p:txBody>
          <a:bodyPr/>
          <a:lstStyle>
            <a:lvl1pPr>
              <a:defRPr>
                <a:solidFill>
                  <a:schemeClr val="tx1"/>
                </a:solidFill>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1" name="Straight Connector 10"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 typeface="Arial" panose="020B0604020202020204" pitchFamily="34" charset="0"/>
              <a:buChar char="•"/>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 typeface="Arial" panose="020B0604020202020204" pitchFamily="34" charset="0"/>
              <a:buChar char="•"/>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cxnSp>
        <p:nvCxnSpPr>
          <p:cNvPr id="16" name="Straight Connector 15"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7906772" y="6186796"/>
            <a:ext cx="1179484" cy="622436"/>
          </a:xfrm>
          <a:prstGeom prst="rect">
            <a:avLst/>
          </a:prstGeom>
        </p:spPr>
      </p:pic>
      <p:pic>
        <p:nvPicPr>
          <p:cNvPr id="18"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 typeface="Arial" panose="020B0604020202020204" pitchFamily="34" charset="0"/>
              <a:buChar char="•"/>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cxnSp>
        <p:nvCxnSpPr>
          <p:cNvPr id="18" name="Straight Connector 17"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stretch>
            <a:fillRect/>
          </a:stretch>
        </p:blipFill>
        <p:spPr>
          <a:xfrm>
            <a:off x="7906772" y="6186796"/>
            <a:ext cx="1179484" cy="622436"/>
          </a:xfrm>
          <a:prstGeom prst="rect">
            <a:avLst/>
          </a:prstGeom>
        </p:spPr>
      </p:pic>
      <p:pic>
        <p:nvPicPr>
          <p:cNvPr id="20"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cxnSp>
        <p:nvCxnSpPr>
          <p:cNvPr id="14" name="Straight Connector 13"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7906772" y="6186796"/>
            <a:ext cx="1179484" cy="622436"/>
          </a:xfrm>
          <a:prstGeom prst="rect">
            <a:avLst/>
          </a:prstGeom>
        </p:spPr>
      </p:pic>
      <p:pic>
        <p:nvPicPr>
          <p:cNvPr id="16"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3" name="Straight Connector 12" descr="&quot; &quot;"/>
          <p:cNvCxnSpPr/>
          <p:nvPr userDrawn="1"/>
        </p:nvCxnSpPr>
        <p:spPr>
          <a:xfrm>
            <a:off x="0" y="6121400"/>
            <a:ext cx="91440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7906772" y="6186796"/>
            <a:ext cx="1179484" cy="622436"/>
          </a:xfrm>
          <a:prstGeom prst="rect">
            <a:avLst/>
          </a:prstGeom>
        </p:spPr>
      </p:pic>
      <p:pic>
        <p:nvPicPr>
          <p:cNvPr id="15"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2917" y="6172200"/>
            <a:ext cx="935683" cy="671204"/>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3"/>
          <p:cNvSpPr>
            <a:spLocks noGrp="1"/>
          </p:cNvSpPr>
          <p:nvPr>
            <p:ph type="sldNum" sz="quarter" idx="4"/>
          </p:nvPr>
        </p:nvSpPr>
        <p:spPr>
          <a:xfrm>
            <a:off x="457200" y="6327648"/>
            <a:ext cx="2133600" cy="365125"/>
          </a:xfrm>
          <a:prstGeom prst="rect">
            <a:avLst/>
          </a:prstGeo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yigdi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hyperlink" Target="http://dasycenter.org/" TargetMode="External"/><Relationship Id="rId3" Type="http://schemas.openxmlformats.org/officeDocument/2006/relationships/hyperlink" Target="http://ncsi.wested.org/ask-the-ncsi/" TargetMode="External"/><Relationship Id="rId7" Type="http://schemas.openxmlformats.org/officeDocument/2006/relationships/hyperlink" Target="https://twitter.com/TheNCSI"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mailto:kruedel@air.org" TargetMode="External"/><Relationship Id="rId5" Type="http://schemas.openxmlformats.org/officeDocument/2006/relationships/hyperlink" Target="mailto:vbuysse@air.org" TargetMode="External"/><Relationship Id="rId10" Type="http://schemas.openxmlformats.org/officeDocument/2006/relationships/hyperlink" Target="https://www.facebook.com/dasycenter" TargetMode="External"/><Relationship Id="rId4" Type="http://schemas.openxmlformats.org/officeDocument/2006/relationships/hyperlink" Target="http://ncsi.wested.org/" TargetMode="External"/><Relationship Id="rId9" Type="http://schemas.openxmlformats.org/officeDocument/2006/relationships/hyperlink" Target="https://twitter.com/DaSyCenter"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ectacenter.org/~pdfs/pubs/ecta-system_framework.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dasycenter.org/resources/dasy-framewor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1066800"/>
            <a:ext cx="7772400" cy="26639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5400" b="1" kern="1200">
                <a:solidFill>
                  <a:srgbClr val="154578"/>
                </a:solidFill>
                <a:latin typeface="Century Gothic" panose="020B0502020202020204" pitchFamily="34" charset="0"/>
                <a:ea typeface="+mj-ea"/>
                <a:cs typeface="+mj-cs"/>
              </a:defRPr>
            </a:lvl1pPr>
            <a:lvl2pPr>
              <a:defRPr sz="5400" b="1">
                <a:solidFill>
                  <a:srgbClr val="154578"/>
                </a:solidFill>
                <a:latin typeface="Century Gothic" panose="020B0502020202020204" pitchFamily="34" charset="0"/>
              </a:defRPr>
            </a:lvl2pPr>
          </a:lstStyle>
          <a:p>
            <a:pPr>
              <a:lnSpc>
                <a:spcPct val="120000"/>
              </a:lnSpc>
            </a:pPr>
            <a:r>
              <a:rPr lang="en-US" sz="3600" dirty="0" smtClean="0"/>
              <a:t>Using Formative Assessment </a:t>
            </a:r>
          </a:p>
          <a:p>
            <a:pPr>
              <a:lnSpc>
                <a:spcPct val="120000"/>
              </a:lnSpc>
            </a:pPr>
            <a:r>
              <a:rPr lang="en-US" sz="2400" dirty="0" smtClean="0"/>
              <a:t>To Evaluate Children’s Progress In Early Intervention and Early Childhood Special Education</a:t>
            </a:r>
            <a:endParaRPr lang="en-US" sz="2400" dirty="0"/>
          </a:p>
        </p:txBody>
      </p:sp>
      <p:sp>
        <p:nvSpPr>
          <p:cNvPr id="21" name="Subtitle 2"/>
          <p:cNvSpPr txBox="1">
            <a:spLocks/>
          </p:cNvSpPr>
          <p:nvPr/>
        </p:nvSpPr>
        <p:spPr>
          <a:xfrm>
            <a:off x="457200" y="5410200"/>
            <a:ext cx="5181600" cy="990600"/>
          </a:xfrm>
          <a:prstGeom prst="rect">
            <a:avLst/>
          </a:prstGeom>
        </p:spPr>
        <p:txBody>
          <a:bodyPr anchor="b">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000" dirty="0" smtClean="0"/>
              <a:t>Improving Data, Improving Outcomes</a:t>
            </a:r>
          </a:p>
          <a:p>
            <a:pPr algn="l">
              <a:spcBef>
                <a:spcPts val="0"/>
              </a:spcBef>
            </a:pPr>
            <a:r>
              <a:rPr lang="en-US" sz="2000" dirty="0" smtClean="0"/>
              <a:t>New Orleans, LA</a:t>
            </a:r>
            <a:endParaRPr lang="en-US" sz="2000" dirty="0"/>
          </a:p>
          <a:p>
            <a:pPr algn="l">
              <a:spcBef>
                <a:spcPts val="0"/>
              </a:spcBef>
            </a:pPr>
            <a:r>
              <a:rPr lang="en-US" sz="2000" dirty="0" smtClean="0"/>
              <a:t>August 15, 2016</a:t>
            </a:r>
            <a:endParaRPr lang="en-US" sz="2000" dirty="0"/>
          </a:p>
        </p:txBody>
      </p:sp>
      <p:sp>
        <p:nvSpPr>
          <p:cNvPr id="8" name="Text Placeholder 10"/>
          <p:cNvSpPr txBox="1">
            <a:spLocks/>
          </p:cNvSpPr>
          <p:nvPr/>
        </p:nvSpPr>
        <p:spPr>
          <a:xfrm>
            <a:off x="446754" y="3886200"/>
            <a:ext cx="6705600" cy="13716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400" dirty="0" smtClean="0"/>
              <a:t>Virginia Buysse, NCSI @ AIR</a:t>
            </a:r>
          </a:p>
          <a:p>
            <a:pPr>
              <a:spcBef>
                <a:spcPts val="0"/>
              </a:spcBef>
            </a:pPr>
            <a:r>
              <a:rPr lang="en-US" sz="2400" dirty="0" smtClean="0"/>
              <a:t>Alise Paillard, NCSI @ </a:t>
            </a:r>
            <a:r>
              <a:rPr lang="en-US" sz="2400" dirty="0" err="1" smtClean="0"/>
              <a:t>WestEd</a:t>
            </a:r>
            <a:endParaRPr lang="en-US" sz="2400" dirty="0" smtClean="0"/>
          </a:p>
          <a:p>
            <a:pPr>
              <a:spcBef>
                <a:spcPts val="0"/>
              </a:spcBef>
            </a:pPr>
            <a:r>
              <a:rPr lang="en-US" sz="2400" dirty="0" smtClean="0"/>
              <a:t>Taletha Derrington, DaSy/NCSI @ SRI</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544018" y="2538552"/>
            <a:ext cx="1905182" cy="20334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Used to identify significant concerns about children’s development</a:t>
            </a:r>
          </a:p>
          <a:p>
            <a:pPr algn="ctr"/>
            <a:endParaRPr lang="en-US" sz="1613" b="1" dirty="0">
              <a:solidFill>
                <a:schemeClr val="bg1"/>
              </a:solidFill>
              <a:latin typeface="Roboto Light"/>
              <a:cs typeface="Roboto Light"/>
            </a:endParaRPr>
          </a:p>
        </p:txBody>
      </p:sp>
      <p:sp>
        <p:nvSpPr>
          <p:cNvPr id="91" name="Rectangle 90"/>
          <p:cNvSpPr/>
          <p:nvPr/>
        </p:nvSpPr>
        <p:spPr>
          <a:xfrm>
            <a:off x="2656572" y="2527066"/>
            <a:ext cx="1917214" cy="2044934"/>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Multiple methods and sources </a:t>
            </a:r>
            <a:br>
              <a:rPr lang="en-US" sz="1600" b="1" dirty="0">
                <a:solidFill>
                  <a:schemeClr val="bg1"/>
                </a:solidFill>
                <a:latin typeface="Arial"/>
                <a:cs typeface="Arial"/>
              </a:rPr>
            </a:br>
            <a:r>
              <a:rPr lang="en-US" sz="1600" b="1" dirty="0">
                <a:solidFill>
                  <a:schemeClr val="bg1"/>
                </a:solidFill>
                <a:latin typeface="Arial"/>
                <a:cs typeface="Arial"/>
              </a:rPr>
              <a:t>required, with special attention on family input</a:t>
            </a:r>
          </a:p>
          <a:p>
            <a:pPr algn="ctr"/>
            <a:endParaRPr lang="en-US" sz="1613" b="1" dirty="0">
              <a:solidFill>
                <a:schemeClr val="bg1"/>
              </a:solidFill>
              <a:latin typeface="Roboto Light"/>
              <a:cs typeface="Roboto Light"/>
            </a:endParaRPr>
          </a:p>
        </p:txBody>
      </p:sp>
      <p:sp>
        <p:nvSpPr>
          <p:cNvPr id="128" name="Rectangle 127"/>
          <p:cNvSpPr/>
          <p:nvPr/>
        </p:nvSpPr>
        <p:spPr>
          <a:xfrm>
            <a:off x="4755889" y="2531077"/>
            <a:ext cx="1901067" cy="204092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Eligibility decisions based in part on norm-referenced assessments that are age-appropriate and technically </a:t>
            </a:r>
            <a:r>
              <a:rPr lang="en-US" sz="1600" b="1" dirty="0" smtClean="0">
                <a:solidFill>
                  <a:schemeClr val="bg1"/>
                </a:solidFill>
                <a:latin typeface="Arial"/>
                <a:cs typeface="Arial"/>
              </a:rPr>
              <a:t>sound</a:t>
            </a:r>
            <a:endParaRPr lang="en-US" sz="1600" b="1" dirty="0">
              <a:solidFill>
                <a:schemeClr val="bg1"/>
              </a:solidFill>
              <a:latin typeface="Arial"/>
              <a:cs typeface="Arial"/>
            </a:endParaRPr>
          </a:p>
        </p:txBody>
      </p:sp>
      <p:sp>
        <p:nvSpPr>
          <p:cNvPr id="160" name="Rectangle 159"/>
          <p:cNvSpPr/>
          <p:nvPr/>
        </p:nvSpPr>
        <p:spPr>
          <a:xfrm>
            <a:off x="6934200" y="2531078"/>
            <a:ext cx="1897056" cy="2040922"/>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t" anchorCtr="0"/>
          <a:lstStyle/>
          <a:p>
            <a:pPr algn="ctr"/>
            <a:r>
              <a:rPr lang="en-US" sz="1600" b="1" dirty="0">
                <a:solidFill>
                  <a:schemeClr val="bg1"/>
                </a:solidFill>
                <a:latin typeface="Arial"/>
                <a:cs typeface="Arial"/>
              </a:rPr>
              <a:t>Include accommodations to ensure assessments appropriately measure child’s knowledge and </a:t>
            </a:r>
            <a:r>
              <a:rPr lang="en-US" sz="1600" b="1" dirty="0" smtClean="0">
                <a:solidFill>
                  <a:schemeClr val="bg1"/>
                </a:solidFill>
                <a:latin typeface="Arial"/>
                <a:cs typeface="Arial"/>
              </a:rPr>
              <a:t>skills</a:t>
            </a:r>
            <a:endParaRPr lang="en-US" sz="1600" b="1" dirty="0">
              <a:solidFill>
                <a:schemeClr val="bg1"/>
              </a:solidFill>
              <a:latin typeface="Arial"/>
              <a:cs typeface="Arial"/>
            </a:endParaRPr>
          </a:p>
        </p:txBody>
      </p:sp>
      <p:sp>
        <p:nvSpPr>
          <p:cNvPr id="34" name="Rectangle 1"/>
          <p:cNvSpPr>
            <a:spLocks/>
          </p:cNvSpPr>
          <p:nvPr/>
        </p:nvSpPr>
        <p:spPr bwMode="auto">
          <a:xfrm>
            <a:off x="2737085" y="1253676"/>
            <a:ext cx="3592330" cy="4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51" b="1" dirty="0">
                <a:solidFill>
                  <a:schemeClr val="tx2"/>
                </a:solidFill>
                <a:latin typeface="Candara"/>
                <a:ea typeface="ＭＳ Ｐゴシック" charset="0"/>
                <a:cs typeface="Candara"/>
                <a:sym typeface="Bebas Neue" charset="0"/>
              </a:rPr>
              <a:t>Diagnostic Assessment</a:t>
            </a:r>
          </a:p>
        </p:txBody>
      </p:sp>
      <p:grpSp>
        <p:nvGrpSpPr>
          <p:cNvPr id="36" name="Group 35"/>
          <p:cNvGrpSpPr/>
          <p:nvPr/>
        </p:nvGrpSpPr>
        <p:grpSpPr>
          <a:xfrm>
            <a:off x="4423768" y="1715981"/>
            <a:ext cx="300037" cy="71456"/>
            <a:chOff x="1942594" y="2781300"/>
            <a:chExt cx="799891" cy="190500"/>
          </a:xfrm>
          <a:solidFill>
            <a:schemeClr val="bg1">
              <a:lumMod val="85000"/>
            </a:schemeClr>
          </a:solidFill>
        </p:grpSpPr>
        <p:sp>
          <p:nvSpPr>
            <p:cNvPr id="37"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sp>
          <p:nvSpPr>
            <p:cNvPr id="38"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sp>
          <p:nvSpPr>
            <p:cNvPr id="39"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grpSp>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10</a:t>
            </a:fld>
            <a:endParaRPr lang="en-US" dirty="0">
              <a:latin typeface="Century Gothic" panose="020B0502020202020204" pitchFamily="34" charset="0"/>
            </a:endParaRPr>
          </a:p>
        </p:txBody>
      </p:sp>
    </p:spTree>
    <p:extLst>
      <p:ext uri="{BB962C8B-B14F-4D97-AF65-F5344CB8AC3E}">
        <p14:creationId xmlns:p14="http://schemas.microsoft.com/office/powerpoint/2010/main" val="32015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07875" y="2538242"/>
            <a:ext cx="7003260" cy="128799"/>
            <a:chOff x="1300802" y="2409443"/>
            <a:chExt cx="7003260" cy="128799"/>
          </a:xfrm>
        </p:grpSpPr>
        <p:sp>
          <p:nvSpPr>
            <p:cNvPr id="3" name="Rectangle 2"/>
            <p:cNvSpPr/>
            <p:nvPr/>
          </p:nvSpPr>
          <p:spPr>
            <a:xfrm>
              <a:off x="1300802" y="2409445"/>
              <a:ext cx="1761256" cy="128797"/>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675" b="1">
                <a:latin typeface="Roboto Regular"/>
                <a:cs typeface="Roboto Regular"/>
              </a:endParaRPr>
            </a:p>
          </p:txBody>
        </p:sp>
        <p:sp>
          <p:nvSpPr>
            <p:cNvPr id="4" name="Rectangle 3"/>
            <p:cNvSpPr/>
            <p:nvPr/>
          </p:nvSpPr>
          <p:spPr>
            <a:xfrm>
              <a:off x="3059965" y="2409445"/>
              <a:ext cx="1761256" cy="128797"/>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675" b="1">
                <a:latin typeface="Roboto Regular"/>
                <a:cs typeface="Roboto Regular"/>
              </a:endParaRPr>
            </a:p>
          </p:txBody>
        </p:sp>
        <p:sp>
          <p:nvSpPr>
            <p:cNvPr id="5" name="Rectangle 4"/>
            <p:cNvSpPr/>
            <p:nvPr/>
          </p:nvSpPr>
          <p:spPr>
            <a:xfrm>
              <a:off x="4800600" y="2409443"/>
              <a:ext cx="1761256" cy="128797"/>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675" b="1">
                <a:latin typeface="Roboto Regular"/>
                <a:cs typeface="Roboto Regular"/>
              </a:endParaRPr>
            </a:p>
          </p:txBody>
        </p:sp>
        <p:sp>
          <p:nvSpPr>
            <p:cNvPr id="7" name="Rectangle 6"/>
            <p:cNvSpPr/>
            <p:nvPr/>
          </p:nvSpPr>
          <p:spPr>
            <a:xfrm>
              <a:off x="6542806" y="2409445"/>
              <a:ext cx="1761256" cy="12879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algn="ctr"/>
              <a:endParaRPr lang="en-US" sz="675" b="1">
                <a:latin typeface="Roboto Regular"/>
                <a:cs typeface="Roboto Regular"/>
              </a:endParaRPr>
            </a:p>
          </p:txBody>
        </p:sp>
      </p:grpSp>
      <p:sp>
        <p:nvSpPr>
          <p:cNvPr id="8" name="TextBox 7"/>
          <p:cNvSpPr txBox="1"/>
          <p:nvPr/>
        </p:nvSpPr>
        <p:spPr>
          <a:xfrm>
            <a:off x="1125457" y="2646320"/>
            <a:ext cx="1741581" cy="2892679"/>
          </a:xfrm>
          <a:prstGeom prst="rect">
            <a:avLst/>
          </a:prstGeom>
          <a:noFill/>
        </p:spPr>
        <p:txBody>
          <a:bodyPr wrap="square" lIns="0" tIns="0" rIns="91428" bIns="0" rtlCol="0">
            <a:noAutofit/>
          </a:bodyPr>
          <a:lstStyle/>
          <a:p>
            <a:r>
              <a:rPr lang="en-US" sz="2000" b="1" dirty="0">
                <a:solidFill>
                  <a:srgbClr val="6DB467"/>
                </a:solidFill>
                <a:latin typeface="Arial"/>
                <a:cs typeface="Arial"/>
              </a:rPr>
              <a:t>Used to plan and evaluate </a:t>
            </a:r>
            <a:r>
              <a:rPr lang="en-US" sz="2000" b="1" dirty="0" smtClean="0">
                <a:solidFill>
                  <a:srgbClr val="6DB467"/>
                </a:solidFill>
                <a:latin typeface="Arial"/>
                <a:cs typeface="Arial"/>
              </a:rPr>
              <a:t>instruction or intervention </a:t>
            </a:r>
            <a:r>
              <a:rPr lang="en-US" sz="2000" b="1" dirty="0">
                <a:solidFill>
                  <a:srgbClr val="6DB467"/>
                </a:solidFill>
                <a:latin typeface="Arial"/>
                <a:cs typeface="Arial"/>
              </a:rPr>
              <a:t>linked to </a:t>
            </a:r>
            <a:r>
              <a:rPr lang="en-US" sz="2000" b="1" dirty="0" smtClean="0">
                <a:solidFill>
                  <a:srgbClr val="6DB467"/>
                </a:solidFill>
                <a:latin typeface="Arial"/>
                <a:cs typeface="Arial"/>
              </a:rPr>
              <a:t>early learning standards</a:t>
            </a:r>
            <a:endParaRPr lang="en-US" sz="2000" b="1" dirty="0">
              <a:solidFill>
                <a:srgbClr val="6DB467"/>
              </a:solidFill>
              <a:latin typeface="Arial"/>
              <a:cs typeface="Arial"/>
            </a:endParaRPr>
          </a:p>
        </p:txBody>
      </p:sp>
      <p:sp>
        <p:nvSpPr>
          <p:cNvPr id="9" name="TextBox 8"/>
          <p:cNvSpPr txBox="1"/>
          <p:nvPr/>
        </p:nvSpPr>
        <p:spPr>
          <a:xfrm>
            <a:off x="2894061" y="2625599"/>
            <a:ext cx="1713612" cy="2760999"/>
          </a:xfrm>
          <a:prstGeom prst="rect">
            <a:avLst/>
          </a:prstGeom>
          <a:noFill/>
        </p:spPr>
        <p:txBody>
          <a:bodyPr wrap="square" lIns="0" tIns="0" rIns="91428" bIns="0" rtlCol="0">
            <a:noAutofit/>
          </a:bodyPr>
          <a:lstStyle/>
          <a:p>
            <a:r>
              <a:rPr lang="en-US" sz="2000" b="1" dirty="0">
                <a:solidFill>
                  <a:srgbClr val="154578"/>
                </a:solidFill>
                <a:latin typeface="Arial"/>
                <a:cs typeface="Arial"/>
              </a:rPr>
              <a:t>Assess progress in learning and determine need </a:t>
            </a:r>
            <a:r>
              <a:rPr lang="en-US" sz="2000" b="1" dirty="0" smtClean="0">
                <a:solidFill>
                  <a:srgbClr val="154578"/>
                </a:solidFill>
                <a:latin typeface="Arial"/>
                <a:cs typeface="Arial"/>
              </a:rPr>
              <a:t>to adjust instruction or intervention</a:t>
            </a:r>
            <a:endParaRPr lang="en-US" sz="2400" b="1" dirty="0">
              <a:solidFill>
                <a:srgbClr val="154578"/>
              </a:solidFill>
              <a:latin typeface="Arial"/>
              <a:cs typeface="Arial"/>
            </a:endParaRPr>
          </a:p>
        </p:txBody>
      </p:sp>
      <p:sp>
        <p:nvSpPr>
          <p:cNvPr id="10" name="TextBox 9"/>
          <p:cNvSpPr txBox="1"/>
          <p:nvPr/>
        </p:nvSpPr>
        <p:spPr>
          <a:xfrm>
            <a:off x="4622895" y="2655864"/>
            <a:ext cx="1726984" cy="2197334"/>
          </a:xfrm>
          <a:prstGeom prst="rect">
            <a:avLst/>
          </a:prstGeom>
          <a:noFill/>
        </p:spPr>
        <p:txBody>
          <a:bodyPr wrap="square" lIns="0" tIns="0" rIns="91428" bIns="0" rtlCol="0">
            <a:noAutofit/>
          </a:bodyPr>
          <a:lstStyle/>
          <a:p>
            <a:r>
              <a:rPr lang="en-US" sz="2000" b="1" dirty="0">
                <a:solidFill>
                  <a:srgbClr val="ED3532"/>
                </a:solidFill>
                <a:latin typeface="Arial"/>
                <a:cs typeface="Arial"/>
              </a:rPr>
              <a:t>Adopt tools at a systems-wide rather than individual </a:t>
            </a:r>
            <a:r>
              <a:rPr lang="en-US" sz="2000" b="1" dirty="0" smtClean="0">
                <a:solidFill>
                  <a:srgbClr val="ED3532"/>
                </a:solidFill>
                <a:latin typeface="Arial"/>
                <a:cs typeface="Arial"/>
              </a:rPr>
              <a:t>program </a:t>
            </a:r>
            <a:r>
              <a:rPr lang="en-US" sz="2000" b="1" dirty="0">
                <a:solidFill>
                  <a:srgbClr val="ED3532"/>
                </a:solidFill>
                <a:latin typeface="Arial"/>
                <a:cs typeface="Arial"/>
              </a:rPr>
              <a:t>level</a:t>
            </a:r>
          </a:p>
        </p:txBody>
      </p:sp>
      <p:sp>
        <p:nvSpPr>
          <p:cNvPr id="12" name="TextBox 11"/>
          <p:cNvSpPr txBox="1"/>
          <p:nvPr/>
        </p:nvSpPr>
        <p:spPr>
          <a:xfrm>
            <a:off x="6362157" y="2655866"/>
            <a:ext cx="1749931" cy="1363322"/>
          </a:xfrm>
          <a:prstGeom prst="rect">
            <a:avLst/>
          </a:prstGeom>
          <a:noFill/>
        </p:spPr>
        <p:txBody>
          <a:bodyPr wrap="square" lIns="0" tIns="0" rIns="91428" bIns="0" rtlCol="0">
            <a:noAutofit/>
          </a:bodyPr>
          <a:lstStyle/>
          <a:p>
            <a:r>
              <a:rPr lang="en-US" sz="2000" b="1" dirty="0">
                <a:solidFill>
                  <a:schemeClr val="accent5"/>
                </a:solidFill>
                <a:latin typeface="Arial"/>
                <a:cs typeface="Arial"/>
              </a:rPr>
              <a:t>Administer periodically throughout </a:t>
            </a:r>
            <a:br>
              <a:rPr lang="en-US" sz="2000" b="1" dirty="0">
                <a:solidFill>
                  <a:schemeClr val="accent5"/>
                </a:solidFill>
                <a:latin typeface="Arial"/>
                <a:cs typeface="Arial"/>
              </a:rPr>
            </a:br>
            <a:r>
              <a:rPr lang="en-US" sz="2000" b="1" dirty="0">
                <a:solidFill>
                  <a:schemeClr val="accent5"/>
                </a:solidFill>
                <a:latin typeface="Arial"/>
                <a:cs typeface="Arial"/>
              </a:rPr>
              <a:t>the year</a:t>
            </a:r>
          </a:p>
        </p:txBody>
      </p:sp>
      <p:sp>
        <p:nvSpPr>
          <p:cNvPr id="32" name="Rectangle 1"/>
          <p:cNvSpPr>
            <a:spLocks/>
          </p:cNvSpPr>
          <p:nvPr/>
        </p:nvSpPr>
        <p:spPr bwMode="auto">
          <a:xfrm>
            <a:off x="2802850" y="1253676"/>
            <a:ext cx="3537828" cy="4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51" b="1" dirty="0">
                <a:solidFill>
                  <a:schemeClr val="tx2"/>
                </a:solidFill>
                <a:latin typeface="Candara"/>
                <a:ea typeface="ＭＳ Ｐゴシック" charset="0"/>
                <a:cs typeface="Candara"/>
                <a:sym typeface="Bebas Neue" charset="0"/>
              </a:rPr>
              <a:t>Formative Assessment</a:t>
            </a:r>
          </a:p>
        </p:txBody>
      </p:sp>
      <p:grpSp>
        <p:nvGrpSpPr>
          <p:cNvPr id="2" name="Group 33"/>
          <p:cNvGrpSpPr/>
          <p:nvPr/>
        </p:nvGrpSpPr>
        <p:grpSpPr>
          <a:xfrm>
            <a:off x="4423768" y="1715981"/>
            <a:ext cx="300037" cy="71456"/>
            <a:chOff x="1942594" y="2781300"/>
            <a:chExt cx="799891" cy="190500"/>
          </a:xfrm>
          <a:solidFill>
            <a:schemeClr val="bg1">
              <a:lumMod val="85000"/>
            </a:schemeClr>
          </a:solidFill>
        </p:grpSpPr>
        <p:sp>
          <p:nvSpPr>
            <p:cNvPr id="35"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sp>
          <p:nvSpPr>
            <p:cNvPr id="36"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sp>
          <p:nvSpPr>
            <p:cNvPr id="37"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grpSp>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11</a:t>
            </a:fld>
            <a:endParaRPr lang="en-US" dirty="0">
              <a:latin typeface="Century Gothic" panose="020B0502020202020204" pitchFamily="34" charset="0"/>
            </a:endParaRPr>
          </a:p>
        </p:txBody>
      </p:sp>
    </p:spTree>
    <p:extLst>
      <p:ext uri="{BB962C8B-B14F-4D97-AF65-F5344CB8AC3E}">
        <p14:creationId xmlns:p14="http://schemas.microsoft.com/office/powerpoint/2010/main" val="263356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6"/>
          <p:cNvSpPr txBox="1"/>
          <p:nvPr/>
        </p:nvSpPr>
        <p:spPr>
          <a:xfrm>
            <a:off x="2465899" y="2424776"/>
            <a:ext cx="671081" cy="888833"/>
          </a:xfrm>
          <a:prstGeom prst="rect">
            <a:avLst/>
          </a:prstGeom>
          <a:solidFill>
            <a:srgbClr val="154578"/>
          </a:solidFill>
        </p:spPr>
        <p:txBody>
          <a:bodyPr wrap="square" rtlCol="0" anchor="ctr">
            <a:spAutoFit/>
          </a:bodyPr>
          <a:lstStyle/>
          <a:p>
            <a:pPr algn="ctr"/>
            <a:r>
              <a:rPr lang="en-US" sz="5176" dirty="0">
                <a:solidFill>
                  <a:schemeClr val="bg1"/>
                </a:solidFill>
                <a:latin typeface="Candara"/>
                <a:cs typeface="Candara"/>
              </a:rPr>
              <a:t>1</a:t>
            </a:r>
          </a:p>
        </p:txBody>
      </p:sp>
      <p:sp>
        <p:nvSpPr>
          <p:cNvPr id="133" name="Subtitle 2"/>
          <p:cNvSpPr txBox="1">
            <a:spLocks/>
          </p:cNvSpPr>
          <p:nvPr/>
        </p:nvSpPr>
        <p:spPr>
          <a:xfrm>
            <a:off x="277359" y="2533563"/>
            <a:ext cx="2188540" cy="671255"/>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b="1" dirty="0">
                <a:solidFill>
                  <a:srgbClr val="154578"/>
                </a:solidFill>
                <a:latin typeface="Arial"/>
                <a:cs typeface="Arial"/>
              </a:rPr>
              <a:t>Used most often to determine the effectiveness of the program</a:t>
            </a:r>
            <a:endParaRPr lang="en-US" sz="1013" b="1" dirty="0">
              <a:solidFill>
                <a:srgbClr val="154578"/>
              </a:solidFill>
              <a:latin typeface="Arial"/>
              <a:cs typeface="Arial"/>
            </a:endParaRPr>
          </a:p>
        </p:txBody>
      </p:sp>
      <p:sp>
        <p:nvSpPr>
          <p:cNvPr id="134" name="Subtitle 2"/>
          <p:cNvSpPr txBox="1">
            <a:spLocks/>
          </p:cNvSpPr>
          <p:nvPr/>
        </p:nvSpPr>
        <p:spPr>
          <a:xfrm>
            <a:off x="277359" y="3466230"/>
            <a:ext cx="2188540" cy="680735"/>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b="1" dirty="0">
                <a:solidFill>
                  <a:srgbClr val="ED3532"/>
                </a:solidFill>
                <a:latin typeface="Arial"/>
                <a:cs typeface="Arial"/>
              </a:rPr>
              <a:t>Data aggregated at group rather than </a:t>
            </a:r>
          </a:p>
          <a:p>
            <a:pPr marL="0" indent="0" algn="r">
              <a:buNone/>
            </a:pPr>
            <a:r>
              <a:rPr lang="en-US" sz="1200" b="1" dirty="0">
                <a:solidFill>
                  <a:srgbClr val="ED3532"/>
                </a:solidFill>
                <a:latin typeface="Arial"/>
                <a:cs typeface="Arial"/>
              </a:rPr>
              <a:t>individual child level</a:t>
            </a:r>
            <a:endParaRPr lang="en-US" sz="1013" b="1" dirty="0">
              <a:solidFill>
                <a:srgbClr val="ED3532"/>
              </a:solidFill>
              <a:latin typeface="Arial"/>
              <a:cs typeface="Arial"/>
            </a:endParaRPr>
          </a:p>
        </p:txBody>
      </p:sp>
      <p:sp>
        <p:nvSpPr>
          <p:cNvPr id="135" name="Subtitle 2"/>
          <p:cNvSpPr txBox="1">
            <a:spLocks/>
          </p:cNvSpPr>
          <p:nvPr/>
        </p:nvSpPr>
        <p:spPr>
          <a:xfrm>
            <a:off x="277359" y="4406388"/>
            <a:ext cx="2188539" cy="957737"/>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200" b="1" dirty="0">
                <a:solidFill>
                  <a:schemeClr val="accent5"/>
                </a:solidFill>
                <a:latin typeface="Arial"/>
                <a:cs typeface="Arial"/>
              </a:rPr>
              <a:t>Rely on direct assessments of child’s knowledge and skills based on structured observations and </a:t>
            </a:r>
            <a:br>
              <a:rPr lang="en-US" sz="1200" b="1" dirty="0">
                <a:solidFill>
                  <a:schemeClr val="accent5"/>
                </a:solidFill>
                <a:latin typeface="Arial"/>
                <a:cs typeface="Arial"/>
              </a:rPr>
            </a:br>
            <a:r>
              <a:rPr lang="en-US" sz="1200" b="1" dirty="0">
                <a:solidFill>
                  <a:schemeClr val="accent5"/>
                </a:solidFill>
                <a:latin typeface="Arial"/>
                <a:cs typeface="Arial"/>
              </a:rPr>
              <a:t>individual assessments</a:t>
            </a:r>
            <a:endParaRPr lang="en-US" sz="1013" b="1" dirty="0">
              <a:solidFill>
                <a:schemeClr val="accent5"/>
              </a:solidFill>
              <a:latin typeface="Arial"/>
              <a:cs typeface="Arial"/>
            </a:endParaRPr>
          </a:p>
        </p:txBody>
      </p:sp>
      <p:sp>
        <p:nvSpPr>
          <p:cNvPr id="136" name="Subtitle 2"/>
          <p:cNvSpPr txBox="1">
            <a:spLocks/>
          </p:cNvSpPr>
          <p:nvPr/>
        </p:nvSpPr>
        <p:spPr>
          <a:xfrm>
            <a:off x="6645048" y="2906211"/>
            <a:ext cx="2171777" cy="826743"/>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rgbClr val="6DB467"/>
                </a:solidFill>
                <a:latin typeface="Arial"/>
                <a:cs typeface="Arial"/>
              </a:rPr>
              <a:t>Selection of tools depends on purpose of the evaluation and child characteristics</a:t>
            </a:r>
            <a:endParaRPr lang="en-US" sz="1013" b="1" dirty="0">
              <a:solidFill>
                <a:srgbClr val="6DB467"/>
              </a:solidFill>
              <a:latin typeface="Arial"/>
              <a:cs typeface="Arial"/>
            </a:endParaRPr>
          </a:p>
        </p:txBody>
      </p:sp>
      <p:sp>
        <p:nvSpPr>
          <p:cNvPr id="137" name="Subtitle 2"/>
          <p:cNvSpPr txBox="1">
            <a:spLocks/>
          </p:cNvSpPr>
          <p:nvPr/>
        </p:nvSpPr>
        <p:spPr>
          <a:xfrm>
            <a:off x="6645047" y="4089891"/>
            <a:ext cx="2161194" cy="680846"/>
          </a:xfrm>
          <a:prstGeom prst="rect">
            <a:avLst/>
          </a:prstGeom>
        </p:spPr>
        <p:txBody>
          <a:bodyPr vert="horz" lIns="91448" tIns="45724" rIns="91448" bIns="4572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solidFill>
                  <a:schemeClr val="accent4">
                    <a:lumMod val="75000"/>
                  </a:schemeClr>
                </a:solidFill>
                <a:latin typeface="Arial"/>
                <a:cs typeface="Arial"/>
              </a:rPr>
              <a:t>Used in conjunction with measures of program/classroom quality</a:t>
            </a:r>
            <a:endParaRPr lang="en-US" sz="1013" b="1" dirty="0">
              <a:solidFill>
                <a:schemeClr val="accent4">
                  <a:lumMod val="75000"/>
                </a:schemeClr>
              </a:solidFill>
              <a:latin typeface="Arial"/>
              <a:cs typeface="Arial"/>
            </a:endParaRPr>
          </a:p>
        </p:txBody>
      </p:sp>
      <p:sp>
        <p:nvSpPr>
          <p:cNvPr id="31" name="Rectangle 1"/>
          <p:cNvSpPr>
            <a:spLocks/>
          </p:cNvSpPr>
          <p:nvPr/>
        </p:nvSpPr>
        <p:spPr bwMode="auto">
          <a:xfrm>
            <a:off x="2404466" y="1253676"/>
            <a:ext cx="4251164" cy="4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51" b="1" dirty="0">
                <a:solidFill>
                  <a:schemeClr val="tx2"/>
                </a:solidFill>
                <a:latin typeface="Candara"/>
                <a:ea typeface="ＭＳ Ｐゴシック" charset="0"/>
                <a:cs typeface="Candara"/>
                <a:sym typeface="Bebas Neue" charset="0"/>
              </a:rPr>
              <a:t>Child Outcome Assessment</a:t>
            </a:r>
          </a:p>
        </p:txBody>
      </p:sp>
      <p:grpSp>
        <p:nvGrpSpPr>
          <p:cNvPr id="33" name="Group 32"/>
          <p:cNvGrpSpPr/>
          <p:nvPr/>
        </p:nvGrpSpPr>
        <p:grpSpPr>
          <a:xfrm>
            <a:off x="4405226" y="1717966"/>
            <a:ext cx="300037" cy="71456"/>
            <a:chOff x="1942594" y="2781300"/>
            <a:chExt cx="799891" cy="190500"/>
          </a:xfrm>
          <a:solidFill>
            <a:schemeClr val="bg1">
              <a:lumMod val="85000"/>
            </a:schemeClr>
          </a:solidFill>
        </p:grpSpPr>
        <p:sp>
          <p:nvSpPr>
            <p:cNvPr id="34"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5"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6"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grpSp>
        <p:nvGrpSpPr>
          <p:cNvPr id="2" name="Group 1"/>
          <p:cNvGrpSpPr/>
          <p:nvPr/>
        </p:nvGrpSpPr>
        <p:grpSpPr>
          <a:xfrm>
            <a:off x="3464376" y="2303459"/>
            <a:ext cx="2197651" cy="3208381"/>
            <a:chOff x="3371538" y="1965440"/>
            <a:chExt cx="2197651" cy="3208381"/>
          </a:xfrm>
        </p:grpSpPr>
        <p:grpSp>
          <p:nvGrpSpPr>
            <p:cNvPr id="29" name="Group 28"/>
            <p:cNvGrpSpPr/>
            <p:nvPr/>
          </p:nvGrpSpPr>
          <p:grpSpPr>
            <a:xfrm>
              <a:off x="4076552" y="3385501"/>
              <a:ext cx="705014" cy="1205065"/>
              <a:chOff x="5481404" y="1355313"/>
              <a:chExt cx="341669" cy="849252"/>
            </a:xfrm>
            <a:solidFill>
              <a:schemeClr val="accent6">
                <a:lumMod val="75000"/>
              </a:schemeClr>
            </a:solidFill>
          </p:grpSpPr>
          <p:sp>
            <p:nvSpPr>
              <p:cNvPr id="30"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37" name="Freeform 2"/>
              <p:cNvSpPr>
                <a:spLocks noChangeArrowheads="1"/>
              </p:cNvSpPr>
              <p:nvPr/>
            </p:nvSpPr>
            <p:spPr bwMode="auto">
              <a:xfrm>
                <a:off x="5588307" y="1355313"/>
                <a:ext cx="130798" cy="201548"/>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38" name="Group 37"/>
            <p:cNvGrpSpPr/>
            <p:nvPr/>
          </p:nvGrpSpPr>
          <p:grpSpPr>
            <a:xfrm>
              <a:off x="3371538" y="2600109"/>
              <a:ext cx="705014" cy="1205065"/>
              <a:chOff x="5481404" y="1355313"/>
              <a:chExt cx="341669" cy="849252"/>
            </a:xfrm>
            <a:solidFill>
              <a:schemeClr val="accent6">
                <a:lumMod val="75000"/>
              </a:schemeClr>
            </a:solidFill>
          </p:grpSpPr>
          <p:sp>
            <p:nvSpPr>
              <p:cNvPr id="3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0" name="Freeform 2"/>
              <p:cNvSpPr>
                <a:spLocks noChangeArrowheads="1"/>
              </p:cNvSpPr>
              <p:nvPr/>
            </p:nvSpPr>
            <p:spPr bwMode="auto">
              <a:xfrm>
                <a:off x="5588307" y="1355313"/>
                <a:ext cx="130798" cy="201548"/>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53" name="Group 52"/>
            <p:cNvGrpSpPr/>
            <p:nvPr/>
          </p:nvGrpSpPr>
          <p:grpSpPr>
            <a:xfrm>
              <a:off x="4103548" y="1965440"/>
              <a:ext cx="640440" cy="1287502"/>
              <a:chOff x="2323306" y="2203133"/>
              <a:chExt cx="979488" cy="2554287"/>
            </a:xfrm>
            <a:solidFill>
              <a:schemeClr val="accent6">
                <a:lumMod val="75000"/>
              </a:schemeClr>
            </a:solidFill>
          </p:grpSpPr>
          <p:sp>
            <p:nvSpPr>
              <p:cNvPr id="5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55" name="Freeform 4"/>
              <p:cNvSpPr>
                <a:spLocks noChangeArrowheads="1"/>
              </p:cNvSpPr>
              <p:nvPr/>
            </p:nvSpPr>
            <p:spPr bwMode="auto">
              <a:xfrm>
                <a:off x="2626519" y="2203133"/>
                <a:ext cx="382587" cy="517525"/>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56" name="Group 55"/>
            <p:cNvGrpSpPr/>
            <p:nvPr/>
          </p:nvGrpSpPr>
          <p:grpSpPr>
            <a:xfrm>
              <a:off x="3371538" y="3886319"/>
              <a:ext cx="640440" cy="1287502"/>
              <a:chOff x="2323306" y="2203133"/>
              <a:chExt cx="979488" cy="2554287"/>
            </a:xfrm>
            <a:solidFill>
              <a:schemeClr val="accent6">
                <a:lumMod val="75000"/>
              </a:schemeClr>
            </a:solidFill>
          </p:grpSpPr>
          <p:sp>
            <p:nvSpPr>
              <p:cNvPr id="5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58" name="Freeform 4"/>
              <p:cNvSpPr>
                <a:spLocks noChangeArrowheads="1"/>
              </p:cNvSpPr>
              <p:nvPr/>
            </p:nvSpPr>
            <p:spPr bwMode="auto">
              <a:xfrm>
                <a:off x="2626519" y="2203133"/>
                <a:ext cx="382587" cy="517525"/>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59" name="Group 58"/>
            <p:cNvGrpSpPr/>
            <p:nvPr/>
          </p:nvGrpSpPr>
          <p:grpSpPr>
            <a:xfrm>
              <a:off x="4864175" y="2600109"/>
              <a:ext cx="705014" cy="1205065"/>
              <a:chOff x="5481404" y="1355313"/>
              <a:chExt cx="341669" cy="849252"/>
            </a:xfrm>
            <a:solidFill>
              <a:schemeClr val="accent6">
                <a:lumMod val="75000"/>
              </a:schemeClr>
            </a:solidFill>
          </p:grpSpPr>
          <p:sp>
            <p:nvSpPr>
              <p:cNvPr id="60"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solidFill>
                    <a:schemeClr val="accent2"/>
                  </a:solidFill>
                  <a:latin typeface="Roboto Light"/>
                </a:endParaRPr>
              </a:p>
            </p:txBody>
          </p:sp>
          <p:sp>
            <p:nvSpPr>
              <p:cNvPr id="61" name="Freeform 2"/>
              <p:cNvSpPr>
                <a:spLocks noChangeArrowheads="1"/>
              </p:cNvSpPr>
              <p:nvPr/>
            </p:nvSpPr>
            <p:spPr bwMode="auto">
              <a:xfrm>
                <a:off x="5588307" y="1355313"/>
                <a:ext cx="130798" cy="201548"/>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solidFill>
                    <a:schemeClr val="accent2"/>
                  </a:solidFill>
                  <a:latin typeface="Roboto Light"/>
                </a:endParaRPr>
              </a:p>
            </p:txBody>
          </p:sp>
        </p:grpSp>
        <p:grpSp>
          <p:nvGrpSpPr>
            <p:cNvPr id="62" name="Group 61"/>
            <p:cNvGrpSpPr/>
            <p:nvPr/>
          </p:nvGrpSpPr>
          <p:grpSpPr>
            <a:xfrm>
              <a:off x="4864175" y="3886319"/>
              <a:ext cx="640440" cy="1287502"/>
              <a:chOff x="2323306" y="2203133"/>
              <a:chExt cx="979488" cy="2554287"/>
            </a:xfrm>
            <a:solidFill>
              <a:schemeClr val="accent6">
                <a:lumMod val="75000"/>
              </a:schemeClr>
            </a:solidFill>
          </p:grpSpPr>
          <p:sp>
            <p:nvSpPr>
              <p:cNvPr id="6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64" name="Freeform 4"/>
              <p:cNvSpPr>
                <a:spLocks noChangeArrowheads="1"/>
              </p:cNvSpPr>
              <p:nvPr/>
            </p:nvSpPr>
            <p:spPr bwMode="auto">
              <a:xfrm>
                <a:off x="2626519" y="2203133"/>
                <a:ext cx="382587" cy="517525"/>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sp>
        <p:nvSpPr>
          <p:cNvPr id="41"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12</a:t>
            </a:fld>
            <a:endParaRPr lang="en-US" dirty="0">
              <a:latin typeface="Century Gothic" panose="020B0502020202020204" pitchFamily="34" charset="0"/>
            </a:endParaRPr>
          </a:p>
        </p:txBody>
      </p:sp>
      <p:sp>
        <p:nvSpPr>
          <p:cNvPr id="42" name="TextBox 41"/>
          <p:cNvSpPr txBox="1"/>
          <p:nvPr/>
        </p:nvSpPr>
        <p:spPr>
          <a:xfrm>
            <a:off x="2465899" y="3431878"/>
            <a:ext cx="671081" cy="888833"/>
          </a:xfrm>
          <a:prstGeom prst="rect">
            <a:avLst/>
          </a:prstGeom>
          <a:solidFill>
            <a:srgbClr val="ED3532"/>
          </a:solidFill>
        </p:spPr>
        <p:txBody>
          <a:bodyPr wrap="square" rtlCol="0" anchor="ctr">
            <a:spAutoFit/>
          </a:bodyPr>
          <a:lstStyle/>
          <a:p>
            <a:pPr algn="ctr"/>
            <a:r>
              <a:rPr lang="en-US" sz="5176" dirty="0" smtClean="0">
                <a:solidFill>
                  <a:schemeClr val="bg1"/>
                </a:solidFill>
                <a:latin typeface="Candara"/>
                <a:cs typeface="Candara"/>
              </a:rPr>
              <a:t>2</a:t>
            </a:r>
            <a:endParaRPr lang="en-US" sz="5176" dirty="0">
              <a:solidFill>
                <a:schemeClr val="bg1"/>
              </a:solidFill>
              <a:latin typeface="Candara"/>
              <a:cs typeface="Candara"/>
            </a:endParaRPr>
          </a:p>
        </p:txBody>
      </p:sp>
      <p:sp>
        <p:nvSpPr>
          <p:cNvPr id="43" name="TextBox 42"/>
          <p:cNvSpPr txBox="1"/>
          <p:nvPr/>
        </p:nvSpPr>
        <p:spPr>
          <a:xfrm>
            <a:off x="2465898" y="4440840"/>
            <a:ext cx="671081" cy="888833"/>
          </a:xfrm>
          <a:prstGeom prst="rect">
            <a:avLst/>
          </a:prstGeom>
          <a:solidFill>
            <a:schemeClr val="accent5"/>
          </a:solidFill>
        </p:spPr>
        <p:txBody>
          <a:bodyPr wrap="square" rtlCol="0" anchor="ctr">
            <a:spAutoFit/>
          </a:bodyPr>
          <a:lstStyle/>
          <a:p>
            <a:pPr algn="ctr"/>
            <a:r>
              <a:rPr lang="en-US" sz="5176" dirty="0" smtClean="0">
                <a:solidFill>
                  <a:schemeClr val="bg1"/>
                </a:solidFill>
                <a:latin typeface="Candara"/>
                <a:cs typeface="Candara"/>
              </a:rPr>
              <a:t>3</a:t>
            </a:r>
            <a:endParaRPr lang="en-US" sz="5176" dirty="0">
              <a:solidFill>
                <a:schemeClr val="bg1"/>
              </a:solidFill>
              <a:latin typeface="Candara"/>
              <a:cs typeface="Candara"/>
            </a:endParaRPr>
          </a:p>
        </p:txBody>
      </p:sp>
      <p:sp>
        <p:nvSpPr>
          <p:cNvPr id="44" name="TextBox 43"/>
          <p:cNvSpPr txBox="1"/>
          <p:nvPr/>
        </p:nvSpPr>
        <p:spPr>
          <a:xfrm>
            <a:off x="5973966" y="2869190"/>
            <a:ext cx="671081" cy="888833"/>
          </a:xfrm>
          <a:prstGeom prst="rect">
            <a:avLst/>
          </a:prstGeom>
          <a:solidFill>
            <a:srgbClr val="6DB467"/>
          </a:solidFill>
        </p:spPr>
        <p:txBody>
          <a:bodyPr wrap="square" rtlCol="0" anchor="ctr">
            <a:spAutoFit/>
          </a:bodyPr>
          <a:lstStyle/>
          <a:p>
            <a:pPr algn="ctr"/>
            <a:r>
              <a:rPr lang="en-US" sz="5176" dirty="0" smtClean="0">
                <a:solidFill>
                  <a:schemeClr val="bg1"/>
                </a:solidFill>
                <a:latin typeface="Candara"/>
                <a:cs typeface="Candara"/>
              </a:rPr>
              <a:t>4</a:t>
            </a:r>
            <a:endParaRPr lang="en-US" sz="5176" dirty="0">
              <a:solidFill>
                <a:schemeClr val="bg1"/>
              </a:solidFill>
              <a:latin typeface="Candara"/>
              <a:cs typeface="Candara"/>
            </a:endParaRPr>
          </a:p>
        </p:txBody>
      </p:sp>
      <p:sp>
        <p:nvSpPr>
          <p:cNvPr id="45" name="TextBox 44"/>
          <p:cNvSpPr txBox="1"/>
          <p:nvPr/>
        </p:nvSpPr>
        <p:spPr>
          <a:xfrm>
            <a:off x="5973966" y="3996556"/>
            <a:ext cx="671081" cy="888833"/>
          </a:xfrm>
          <a:prstGeom prst="rect">
            <a:avLst/>
          </a:prstGeom>
          <a:solidFill>
            <a:schemeClr val="accent4">
              <a:lumMod val="75000"/>
            </a:schemeClr>
          </a:solidFill>
        </p:spPr>
        <p:txBody>
          <a:bodyPr wrap="square" rtlCol="0" anchor="ctr">
            <a:spAutoFit/>
          </a:bodyPr>
          <a:lstStyle/>
          <a:p>
            <a:pPr algn="ctr"/>
            <a:r>
              <a:rPr lang="en-US" sz="5176" dirty="0" smtClean="0">
                <a:solidFill>
                  <a:schemeClr val="bg1"/>
                </a:solidFill>
                <a:latin typeface="Candara"/>
                <a:cs typeface="Candara"/>
              </a:rPr>
              <a:t>5</a:t>
            </a:r>
            <a:endParaRPr lang="en-US" sz="5176" dirty="0">
              <a:solidFill>
                <a:schemeClr val="bg1"/>
              </a:solidFill>
              <a:latin typeface="Candara"/>
              <a:cs typeface="Candara"/>
            </a:endParaRPr>
          </a:p>
        </p:txBody>
      </p:sp>
    </p:spTree>
    <p:extLst>
      <p:ext uri="{BB962C8B-B14F-4D97-AF65-F5344CB8AC3E}">
        <p14:creationId xmlns:p14="http://schemas.microsoft.com/office/powerpoint/2010/main" val="395483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55913949_Web.jpg"/>
          <p:cNvPicPr>
            <a:picLocks noGrp="1" noChangeAspect="1"/>
          </p:cNvPicPr>
          <p:nvPr>
            <p:ph type="pic" sz="quarter" idx="13"/>
          </p:nvPr>
        </p:nvPicPr>
        <p:blipFill>
          <a:blip r:embed="rId3"/>
          <a:srcRect t="7817" b="7817"/>
          <a:stretch>
            <a:fillRect/>
          </a:stretch>
        </p:blipFill>
        <p:spPr/>
      </p:pic>
      <p:sp>
        <p:nvSpPr>
          <p:cNvPr id="5" name="Rectangle 4"/>
          <p:cNvSpPr/>
          <p:nvPr/>
        </p:nvSpPr>
        <p:spPr>
          <a:xfrm>
            <a:off x="0" y="856580"/>
            <a:ext cx="9144000" cy="514484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7" name="TextBox 6"/>
          <p:cNvSpPr txBox="1"/>
          <p:nvPr/>
        </p:nvSpPr>
        <p:spPr>
          <a:xfrm>
            <a:off x="654419" y="2504474"/>
            <a:ext cx="7018688" cy="1523879"/>
          </a:xfrm>
          <a:prstGeom prst="rect">
            <a:avLst/>
          </a:prstGeom>
          <a:noFill/>
        </p:spPr>
        <p:txBody>
          <a:bodyPr wrap="square" lIns="0" tIns="0" rIns="0" bIns="0" rtlCol="0">
            <a:spAutoFit/>
          </a:bodyPr>
          <a:lstStyle/>
          <a:p>
            <a:r>
              <a:rPr lang="en-US" sz="3301" dirty="0">
                <a:solidFill>
                  <a:schemeClr val="bg1"/>
                </a:solidFill>
                <a:latin typeface="Arial"/>
                <a:cs typeface="Arial"/>
              </a:rPr>
              <a:t>What Challenges Do States Face </a:t>
            </a:r>
            <a:br>
              <a:rPr lang="en-US" sz="3301" dirty="0">
                <a:solidFill>
                  <a:schemeClr val="bg1"/>
                </a:solidFill>
                <a:latin typeface="Arial"/>
                <a:cs typeface="Arial"/>
              </a:rPr>
            </a:br>
            <a:r>
              <a:rPr lang="en-US" sz="3301" dirty="0">
                <a:solidFill>
                  <a:schemeClr val="bg1"/>
                </a:solidFill>
                <a:latin typeface="Arial"/>
                <a:cs typeface="Arial"/>
              </a:rPr>
              <a:t>in Building </a:t>
            </a:r>
            <a:r>
              <a:rPr lang="en-US" sz="3301" dirty="0" smtClean="0">
                <a:solidFill>
                  <a:schemeClr val="bg1"/>
                </a:solidFill>
                <a:latin typeface="Arial"/>
                <a:cs typeface="Arial"/>
              </a:rPr>
              <a:t>Statewide </a:t>
            </a:r>
            <a:r>
              <a:rPr lang="en-US" sz="3301" dirty="0">
                <a:solidFill>
                  <a:schemeClr val="bg1"/>
                </a:solidFill>
                <a:latin typeface="Arial"/>
                <a:cs typeface="Arial"/>
              </a:rPr>
              <a:t/>
            </a:r>
            <a:br>
              <a:rPr lang="en-US" sz="3301" dirty="0">
                <a:solidFill>
                  <a:schemeClr val="bg1"/>
                </a:solidFill>
                <a:latin typeface="Arial"/>
                <a:cs typeface="Arial"/>
              </a:rPr>
            </a:br>
            <a:r>
              <a:rPr lang="en-US" sz="3301" dirty="0">
                <a:solidFill>
                  <a:schemeClr val="bg1"/>
                </a:solidFill>
                <a:latin typeface="Arial"/>
                <a:cs typeface="Arial"/>
              </a:rPr>
              <a:t>Child Assessment Systems?</a:t>
            </a:r>
          </a:p>
        </p:txBody>
      </p:sp>
      <p:grpSp>
        <p:nvGrpSpPr>
          <p:cNvPr id="3" name="Group 3"/>
          <p:cNvGrpSpPr/>
          <p:nvPr/>
        </p:nvGrpSpPr>
        <p:grpSpPr>
          <a:xfrm>
            <a:off x="671345" y="4154389"/>
            <a:ext cx="2286000" cy="71138"/>
            <a:chOff x="1789787" y="8791867"/>
            <a:chExt cx="6094413" cy="189653"/>
          </a:xfrm>
        </p:grpSpPr>
        <p:sp>
          <p:nvSpPr>
            <p:cNvPr id="9" name="Rectangle 8"/>
            <p:cNvSpPr/>
            <p:nvPr/>
          </p:nvSpPr>
          <p:spPr>
            <a:xfrm>
              <a:off x="1789787" y="8791867"/>
              <a:ext cx="1218883" cy="18965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0" name="Rectangle 9"/>
            <p:cNvSpPr/>
            <p:nvPr/>
          </p:nvSpPr>
          <p:spPr>
            <a:xfrm>
              <a:off x="3008670" y="8791867"/>
              <a:ext cx="1218883" cy="189653"/>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1" name="Rectangle 10"/>
            <p:cNvSpPr/>
            <p:nvPr/>
          </p:nvSpPr>
          <p:spPr>
            <a:xfrm>
              <a:off x="4227552" y="8791867"/>
              <a:ext cx="1218883" cy="1896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2" name="Rectangle 11"/>
            <p:cNvSpPr/>
            <p:nvPr/>
          </p:nvSpPr>
          <p:spPr>
            <a:xfrm>
              <a:off x="5446435" y="8791867"/>
              <a:ext cx="1218883" cy="189653"/>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3" name="Rectangle 12"/>
            <p:cNvSpPr/>
            <p:nvPr/>
          </p:nvSpPr>
          <p:spPr>
            <a:xfrm>
              <a:off x="6665317" y="8791867"/>
              <a:ext cx="1218883" cy="18965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grpSp>
      <p:sp>
        <p:nvSpPr>
          <p:cNvPr id="14"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13</a:t>
            </a:fld>
            <a:endParaRPr lang="en-US" dirty="0">
              <a:latin typeface="Century Gothic" panose="020B0502020202020204" pitchFamily="34" charset="0"/>
            </a:endParaRPr>
          </a:p>
        </p:txBody>
      </p:sp>
    </p:spTree>
    <p:extLst>
      <p:ext uri="{BB962C8B-B14F-4D97-AF65-F5344CB8AC3E}">
        <p14:creationId xmlns:p14="http://schemas.microsoft.com/office/powerpoint/2010/main" val="20833503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97847" y="4741479"/>
            <a:ext cx="6279459" cy="1092578"/>
          </a:xfrm>
          <a:prstGeom prst="rect">
            <a:avLst/>
          </a:prstGeom>
          <a:noFill/>
        </p:spPr>
        <p:txBody>
          <a:bodyPr wrap="square" lIns="0" tIns="0" rIns="91428" bIns="0" rtlCol="0">
            <a:noAutofit/>
          </a:bodyPr>
          <a:lstStyle/>
          <a:p>
            <a:pPr marL="219133" indent="-219133" algn="just">
              <a:buClr>
                <a:schemeClr val="accent5"/>
              </a:buClr>
              <a:buFont typeface="Arial"/>
              <a:buChar char="•"/>
              <a:defRPr/>
            </a:pPr>
            <a:r>
              <a:rPr lang="en-US" sz="1650" dirty="0">
                <a:latin typeface="Arial"/>
                <a:cs typeface="Arial"/>
              </a:rPr>
              <a:t>Infants </a:t>
            </a:r>
            <a:r>
              <a:rPr lang="en-US" sz="1650" dirty="0" smtClean="0">
                <a:latin typeface="Arial"/>
                <a:cs typeface="Arial"/>
              </a:rPr>
              <a:t>and </a:t>
            </a:r>
            <a:r>
              <a:rPr lang="en-US" sz="1650" dirty="0">
                <a:latin typeface="Arial"/>
                <a:cs typeface="Arial"/>
              </a:rPr>
              <a:t>toddlers</a:t>
            </a:r>
          </a:p>
          <a:p>
            <a:pPr marL="219133" indent="-219133" algn="just">
              <a:buClr>
                <a:schemeClr val="accent5"/>
              </a:buClr>
              <a:buFont typeface="Arial"/>
              <a:buChar char="•"/>
              <a:defRPr/>
            </a:pPr>
            <a:r>
              <a:rPr lang="en-US" sz="1650" dirty="0">
                <a:latin typeface="Arial"/>
                <a:cs typeface="Arial"/>
              </a:rPr>
              <a:t>Children from diverse linguistic or cultural groups</a:t>
            </a:r>
          </a:p>
          <a:p>
            <a:pPr marL="219133" indent="-219133" algn="just">
              <a:buClr>
                <a:schemeClr val="accent5"/>
              </a:buClr>
              <a:buFont typeface="Arial"/>
              <a:buChar char="•"/>
              <a:defRPr/>
            </a:pPr>
            <a:r>
              <a:rPr lang="en-US" sz="1650" dirty="0">
                <a:latin typeface="Arial"/>
                <a:cs typeface="Arial"/>
              </a:rPr>
              <a:t>Children with learning or behavioral problems</a:t>
            </a:r>
          </a:p>
          <a:p>
            <a:pPr marL="219133" indent="-219133" algn="just">
              <a:buClr>
                <a:schemeClr val="accent5"/>
              </a:buClr>
              <a:buFont typeface="Arial"/>
              <a:buChar char="•"/>
              <a:defRPr/>
            </a:pPr>
            <a:r>
              <a:rPr lang="en-US" sz="1650" dirty="0">
                <a:latin typeface="Arial"/>
                <a:cs typeface="Arial"/>
              </a:rPr>
              <a:t>Children with disabilities</a:t>
            </a:r>
          </a:p>
          <a:p>
            <a:pPr marL="219133" indent="-219133" algn="just">
              <a:lnSpc>
                <a:spcPts val="1275"/>
              </a:lnSpc>
              <a:defRPr/>
            </a:pPr>
            <a:endParaRPr lang="en-US" sz="1650" dirty="0">
              <a:latin typeface="Arial"/>
              <a:cs typeface="Arial"/>
            </a:endParaRPr>
          </a:p>
          <a:p>
            <a:pPr marL="219133" indent="-219133" algn="just">
              <a:lnSpc>
                <a:spcPts val="1275"/>
              </a:lnSpc>
              <a:defRPr/>
            </a:pPr>
            <a:r>
              <a:rPr lang="en-US" sz="2251" dirty="0">
                <a:latin typeface="Arial"/>
                <a:cs typeface="Arial"/>
              </a:rPr>
              <a:t> </a:t>
            </a:r>
          </a:p>
        </p:txBody>
      </p:sp>
      <p:grpSp>
        <p:nvGrpSpPr>
          <p:cNvPr id="28" name="Group 27"/>
          <p:cNvGrpSpPr/>
          <p:nvPr/>
        </p:nvGrpSpPr>
        <p:grpSpPr>
          <a:xfrm>
            <a:off x="6529823" y="1715981"/>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pic>
        <p:nvPicPr>
          <p:cNvPr id="9" name="Picture Placeholder 8" descr="82039627_Web.jpg"/>
          <p:cNvPicPr>
            <a:picLocks noGrp="1" noChangeAspect="1"/>
          </p:cNvPicPr>
          <p:nvPr>
            <p:ph type="pic" sz="quarter" idx="4294967295"/>
          </p:nvPr>
        </p:nvPicPr>
        <p:blipFill>
          <a:blip r:embed="rId3"/>
          <a:srcRect t="20026" b="20026"/>
          <a:stretch>
            <a:fillRect/>
          </a:stretch>
        </p:blipFill>
        <p:spPr>
          <a:xfrm>
            <a:off x="0" y="1952625"/>
            <a:ext cx="9144000" cy="2701925"/>
          </a:xfrm>
          <a:prstGeom prst="rect">
            <a:avLst/>
          </a:prstGeom>
        </p:spPr>
      </p:pic>
      <p:sp>
        <p:nvSpPr>
          <p:cNvPr id="21" name="Rectangle 1"/>
          <p:cNvSpPr>
            <a:spLocks/>
          </p:cNvSpPr>
          <p:nvPr/>
        </p:nvSpPr>
        <p:spPr bwMode="auto">
          <a:xfrm>
            <a:off x="0" y="838590"/>
            <a:ext cx="9144000" cy="1292533"/>
          </a:xfrm>
          <a:prstGeom prst="rect">
            <a:avLst/>
          </a:prstGeom>
          <a:solidFill>
            <a:srgbClr val="F32215"/>
          </a:solidFill>
          <a:ln>
            <a:noFill/>
          </a:ln>
          <a:extLs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normAutofit fontScale="85000" lnSpcReduction="20000"/>
          </a:bodyPr>
          <a:lstStyle/>
          <a:p>
            <a:pPr algn="ctr"/>
            <a:endParaRPr lang="en-US" sz="2851" b="1" dirty="0">
              <a:solidFill>
                <a:srgbClr val="FFFFFF"/>
              </a:solidFill>
              <a:latin typeface="Franklin Gothic Medium"/>
              <a:ea typeface="ＭＳ Ｐゴシック" charset="0"/>
              <a:cs typeface="Franklin Gothic Medium"/>
              <a:sym typeface="Bebas Neue" charset="0"/>
            </a:endParaRPr>
          </a:p>
          <a:p>
            <a:pPr algn="ctr"/>
            <a:r>
              <a:rPr lang="en-US" sz="2851" b="1" dirty="0">
                <a:solidFill>
                  <a:srgbClr val="FFFFFF"/>
                </a:solidFill>
                <a:latin typeface="Arial"/>
                <a:ea typeface="ＭＳ Ｐゴシック" charset="0"/>
                <a:cs typeface="Arial"/>
                <a:sym typeface="Bebas Neue" charset="0"/>
              </a:rPr>
              <a:t>#1—Identifying valid, appropriate measures for </a:t>
            </a:r>
            <a:br>
              <a:rPr lang="en-US" sz="2851" b="1" dirty="0">
                <a:solidFill>
                  <a:srgbClr val="FFFFFF"/>
                </a:solidFill>
                <a:latin typeface="Arial"/>
                <a:ea typeface="ＭＳ Ｐゴシック" charset="0"/>
                <a:cs typeface="Arial"/>
                <a:sym typeface="Bebas Neue" charset="0"/>
              </a:rPr>
            </a:br>
            <a:r>
              <a:rPr lang="en-US" sz="2851" b="1" dirty="0">
                <a:solidFill>
                  <a:srgbClr val="FFFFFF"/>
                </a:solidFill>
                <a:latin typeface="Arial"/>
                <a:ea typeface="ＭＳ Ｐゴシック" charset="0"/>
                <a:cs typeface="Arial"/>
                <a:sym typeface="Bebas Neue" charset="0"/>
              </a:rPr>
              <a:t>young diverse learners</a:t>
            </a:r>
            <a:r>
              <a:rPr lang="en-US" sz="2851" b="1" dirty="0">
                <a:solidFill>
                  <a:srgbClr val="FFFFFF"/>
                </a:solidFill>
                <a:latin typeface="Geneva"/>
                <a:ea typeface="ＭＳ Ｐゴシック" charset="0"/>
                <a:cs typeface="Geneva"/>
                <a:sym typeface="Bebas Neue" charset="0"/>
              </a:rPr>
              <a:t/>
            </a:r>
            <a:br>
              <a:rPr lang="en-US" sz="2851" b="1" dirty="0">
                <a:solidFill>
                  <a:srgbClr val="FFFFFF"/>
                </a:solidFill>
                <a:latin typeface="Geneva"/>
                <a:ea typeface="ＭＳ Ｐゴシック" charset="0"/>
                <a:cs typeface="Geneva"/>
                <a:sym typeface="Bebas Neue" charset="0"/>
              </a:rPr>
            </a:br>
            <a:r>
              <a:rPr lang="en-US" sz="2851" b="1" dirty="0">
                <a:solidFill>
                  <a:srgbClr val="FFFFFF"/>
                </a:solidFill>
                <a:latin typeface="Geneva"/>
                <a:ea typeface="ＭＳ Ｐゴシック" charset="0"/>
                <a:cs typeface="Geneva"/>
                <a:sym typeface="Bebas Neue" charset="0"/>
              </a:rPr>
              <a:t> </a:t>
            </a:r>
          </a:p>
        </p:txBody>
      </p:sp>
      <p:sp>
        <p:nvSpPr>
          <p:cNvPr id="10"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14</a:t>
            </a:fld>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3275308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529823" y="1715981"/>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15</a:t>
            </a:fld>
            <a:endParaRPr lang="en-US" dirty="0">
              <a:solidFill>
                <a:schemeClr val="tx1"/>
              </a:solidFill>
              <a:latin typeface="Century Gothic" panose="020B0502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528" r="8370"/>
          <a:stretch/>
        </p:blipFill>
        <p:spPr>
          <a:xfrm>
            <a:off x="0" y="750056"/>
            <a:ext cx="5787190" cy="4429415"/>
          </a:xfrm>
          <a:prstGeom prst="rect">
            <a:avLst/>
          </a:prstGeom>
        </p:spPr>
      </p:pic>
      <p:sp>
        <p:nvSpPr>
          <p:cNvPr id="21" name="Rectangle 1"/>
          <p:cNvSpPr>
            <a:spLocks/>
          </p:cNvSpPr>
          <p:nvPr/>
        </p:nvSpPr>
        <p:spPr bwMode="auto">
          <a:xfrm>
            <a:off x="5638800" y="1295400"/>
            <a:ext cx="3505200" cy="4387098"/>
          </a:xfrm>
          <a:prstGeom prst="rect">
            <a:avLst/>
          </a:prstGeom>
          <a:solidFill>
            <a:schemeClr val="accent5"/>
          </a:solidFill>
          <a:ln>
            <a:noFill/>
          </a:ln>
          <a:extLst/>
        </p:spPr>
        <p:txBody>
          <a:bodyPr wrap="square" lIns="0" tIns="0" rIns="0" bIns="0" anchor="ctr">
            <a:spAutoFit/>
          </a:bodyPr>
          <a:lstStyle/>
          <a:p>
            <a:pPr marL="154227"/>
            <a:endParaRPr lang="en-US" sz="2851" b="1" dirty="0">
              <a:solidFill>
                <a:schemeClr val="bg1"/>
              </a:solidFill>
              <a:latin typeface="Arial"/>
              <a:ea typeface="ＭＳ Ｐゴシック" charset="0"/>
              <a:cs typeface="Arial"/>
              <a:sym typeface="Bebas Neue" charset="0"/>
            </a:endParaRPr>
          </a:p>
          <a:p>
            <a:pPr marL="154227"/>
            <a:r>
              <a:rPr lang="en-US" sz="2851" b="1" dirty="0">
                <a:solidFill>
                  <a:schemeClr val="bg1"/>
                </a:solidFill>
                <a:latin typeface="Arial"/>
                <a:ea typeface="ＭＳ Ｐゴシック" charset="0"/>
                <a:cs typeface="Arial"/>
                <a:sym typeface="Bebas Neue" charset="0"/>
              </a:rPr>
              <a:t>#</a:t>
            </a:r>
            <a:r>
              <a:rPr lang="en-US" sz="2851" b="1" dirty="0" smtClean="0">
                <a:solidFill>
                  <a:schemeClr val="bg1"/>
                </a:solidFill>
                <a:latin typeface="Arial"/>
                <a:ea typeface="ＭＳ Ｐゴシック" charset="0"/>
                <a:cs typeface="Arial"/>
                <a:sym typeface="Bebas Neue" charset="0"/>
              </a:rPr>
              <a:t>2—Confusion </a:t>
            </a:r>
            <a:r>
              <a:rPr lang="en-US" sz="2851" b="1" dirty="0">
                <a:solidFill>
                  <a:schemeClr val="bg1"/>
                </a:solidFill>
                <a:latin typeface="Arial"/>
                <a:ea typeface="ＭＳ Ｐゴシック" charset="0"/>
                <a:cs typeface="Arial"/>
                <a:sym typeface="Bebas Neue" charset="0"/>
              </a:rPr>
              <a:t>about terminology and the meaning of screening, formative assessment, and progress </a:t>
            </a:r>
            <a:r>
              <a:rPr lang="en-US" sz="2851" b="1" dirty="0" smtClean="0">
                <a:solidFill>
                  <a:schemeClr val="bg1"/>
                </a:solidFill>
                <a:latin typeface="Arial"/>
                <a:ea typeface="ＭＳ Ｐゴシック" charset="0"/>
                <a:cs typeface="Arial"/>
                <a:sym typeface="Bebas Neue" charset="0"/>
              </a:rPr>
              <a:t>monitoring</a:t>
            </a:r>
            <a:endParaRPr lang="en-US" sz="2851" b="1" dirty="0">
              <a:solidFill>
                <a:schemeClr val="bg1"/>
              </a:solidFill>
              <a:latin typeface="Arial"/>
              <a:ea typeface="ＭＳ Ｐゴシック" charset="0"/>
              <a:cs typeface="Arial"/>
              <a:sym typeface="Bebas Neue" charset="0"/>
            </a:endParaRPr>
          </a:p>
          <a:p>
            <a:pPr marL="167328"/>
            <a:r>
              <a:rPr lang="en-US" sz="2851" b="1" dirty="0">
                <a:solidFill>
                  <a:schemeClr val="tx2"/>
                </a:solidFill>
                <a:latin typeface="Arial"/>
                <a:ea typeface="ＭＳ Ｐゴシック" charset="0"/>
                <a:cs typeface="Arial"/>
                <a:sym typeface="Bebas Neue" charset="0"/>
              </a:rPr>
              <a:t> </a:t>
            </a:r>
          </a:p>
        </p:txBody>
      </p:sp>
    </p:spTree>
    <p:extLst>
      <p:ext uri="{BB962C8B-B14F-4D97-AF65-F5344CB8AC3E}">
        <p14:creationId xmlns:p14="http://schemas.microsoft.com/office/powerpoint/2010/main" val="105543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529823" y="1715981"/>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21" name="Rectangle 1"/>
          <p:cNvSpPr>
            <a:spLocks/>
          </p:cNvSpPr>
          <p:nvPr/>
        </p:nvSpPr>
        <p:spPr bwMode="auto">
          <a:xfrm>
            <a:off x="4796695" y="1950836"/>
            <a:ext cx="4347305" cy="3070969"/>
          </a:xfrm>
          <a:prstGeom prst="rect">
            <a:avLst/>
          </a:prstGeom>
          <a:solidFill>
            <a:srgbClr val="6DB467"/>
          </a:solidFill>
          <a:ln>
            <a:noFill/>
          </a:ln>
          <a:extLst/>
        </p:spPr>
        <p:txBody>
          <a:bodyPr wrap="square" lIns="0" tIns="0" rIns="0" bIns="0" anchor="ctr">
            <a:spAutoFit/>
          </a:bodyPr>
          <a:lstStyle/>
          <a:p>
            <a:pPr marL="154227"/>
            <a:endParaRPr lang="en-US" sz="2851" b="1" dirty="0">
              <a:solidFill>
                <a:schemeClr val="bg1"/>
              </a:solidFill>
              <a:latin typeface="Arial"/>
              <a:ea typeface="ＭＳ Ｐゴシック" charset="0"/>
              <a:cs typeface="Arial"/>
              <a:sym typeface="Bebas Neue" charset="0"/>
            </a:endParaRPr>
          </a:p>
          <a:p>
            <a:pPr marL="154227"/>
            <a:r>
              <a:rPr lang="en-US" sz="2851" b="1" dirty="0" smtClean="0">
                <a:solidFill>
                  <a:schemeClr val="bg1"/>
                </a:solidFill>
                <a:latin typeface="Arial"/>
                <a:ea typeface="ＭＳ Ｐゴシック" charset="0"/>
                <a:cs typeface="Arial"/>
                <a:sym typeface="Bebas Neue" charset="0"/>
              </a:rPr>
              <a:t>#3—Confusion </a:t>
            </a:r>
            <a:r>
              <a:rPr lang="en-US" sz="2851" b="1" dirty="0">
                <a:solidFill>
                  <a:schemeClr val="bg1"/>
                </a:solidFill>
                <a:latin typeface="Arial"/>
                <a:ea typeface="ＭＳ Ｐゴシック" charset="0"/>
                <a:cs typeface="Arial"/>
                <a:sym typeface="Bebas Neue" charset="0"/>
              </a:rPr>
              <a:t>about </a:t>
            </a:r>
            <a:br>
              <a:rPr lang="en-US" sz="2851" b="1" dirty="0">
                <a:solidFill>
                  <a:schemeClr val="bg1"/>
                </a:solidFill>
                <a:latin typeface="Arial"/>
                <a:ea typeface="ＭＳ Ｐゴシック" charset="0"/>
                <a:cs typeface="Arial"/>
                <a:sym typeface="Bebas Neue" charset="0"/>
              </a:rPr>
            </a:br>
            <a:r>
              <a:rPr lang="en-US" sz="2851" b="1" dirty="0">
                <a:solidFill>
                  <a:schemeClr val="bg1"/>
                </a:solidFill>
                <a:latin typeface="Arial"/>
                <a:ea typeface="ＭＳ Ｐゴシック" charset="0"/>
                <a:cs typeface="Arial"/>
                <a:sym typeface="Bebas Neue" charset="0"/>
              </a:rPr>
              <a:t>which measures to use </a:t>
            </a:r>
            <a:br>
              <a:rPr lang="en-US" sz="2851" b="1" dirty="0">
                <a:solidFill>
                  <a:schemeClr val="bg1"/>
                </a:solidFill>
                <a:latin typeface="Arial"/>
                <a:ea typeface="ＭＳ Ｐゴシック" charset="0"/>
                <a:cs typeface="Arial"/>
                <a:sym typeface="Bebas Neue" charset="0"/>
              </a:rPr>
            </a:br>
            <a:r>
              <a:rPr lang="en-US" sz="2851" b="1" dirty="0">
                <a:solidFill>
                  <a:schemeClr val="bg1"/>
                </a:solidFill>
                <a:latin typeface="Arial"/>
                <a:ea typeface="ＭＳ Ｐゴシック" charset="0"/>
                <a:cs typeface="Arial"/>
                <a:sym typeface="Bebas Neue" charset="0"/>
              </a:rPr>
              <a:t>for different purposes </a:t>
            </a:r>
            <a:br>
              <a:rPr lang="en-US" sz="2851" b="1" dirty="0">
                <a:solidFill>
                  <a:schemeClr val="bg1"/>
                </a:solidFill>
                <a:latin typeface="Arial"/>
                <a:ea typeface="ＭＳ Ｐゴシック" charset="0"/>
                <a:cs typeface="Arial"/>
                <a:sym typeface="Bebas Neue" charset="0"/>
              </a:rPr>
            </a:br>
            <a:r>
              <a:rPr lang="en-US" sz="2851" b="1" dirty="0" smtClean="0">
                <a:solidFill>
                  <a:schemeClr val="bg1"/>
                </a:solidFill>
                <a:latin typeface="Arial"/>
                <a:ea typeface="ＭＳ Ｐゴシック" charset="0"/>
                <a:cs typeface="Arial"/>
                <a:sym typeface="Bebas Neue" charset="0"/>
              </a:rPr>
              <a:t>and </a:t>
            </a:r>
            <a:r>
              <a:rPr lang="en-US" sz="2851" b="1" dirty="0">
                <a:solidFill>
                  <a:schemeClr val="bg1"/>
                </a:solidFill>
                <a:latin typeface="Arial"/>
                <a:ea typeface="ＭＳ Ｐゴシック" charset="0"/>
                <a:cs typeface="Arial"/>
                <a:sym typeface="Bebas Neue" charset="0"/>
              </a:rPr>
              <a:t>who should </a:t>
            </a:r>
            <a:br>
              <a:rPr lang="en-US" sz="2851" b="1" dirty="0">
                <a:solidFill>
                  <a:schemeClr val="bg1"/>
                </a:solidFill>
                <a:latin typeface="Arial"/>
                <a:ea typeface="ＭＳ Ｐゴシック" charset="0"/>
                <a:cs typeface="Arial"/>
                <a:sym typeface="Bebas Neue" charset="0"/>
              </a:rPr>
            </a:br>
            <a:r>
              <a:rPr lang="en-US" sz="2851" b="1" dirty="0">
                <a:solidFill>
                  <a:schemeClr val="bg1"/>
                </a:solidFill>
                <a:latin typeface="Arial"/>
                <a:ea typeface="ＭＳ Ｐゴシック" charset="0"/>
                <a:cs typeface="Arial"/>
                <a:sym typeface="Bebas Neue" charset="0"/>
              </a:rPr>
              <a:t>administer them</a:t>
            </a:r>
          </a:p>
          <a:p>
            <a:pPr marL="167328"/>
            <a:r>
              <a:rPr lang="en-US" sz="2851" b="1" dirty="0">
                <a:solidFill>
                  <a:schemeClr val="tx2"/>
                </a:solidFill>
                <a:latin typeface="Arial"/>
                <a:ea typeface="ＭＳ Ｐゴシック" charset="0"/>
                <a:cs typeface="Arial"/>
                <a:sym typeface="Bebas Neue" charset="0"/>
              </a:rPr>
              <a:t> </a:t>
            </a:r>
          </a:p>
        </p:txBody>
      </p:sp>
      <p:pic>
        <p:nvPicPr>
          <p:cNvPr id="11" name="Picture Placeholder 10" descr="87868107Web.jpg"/>
          <p:cNvPicPr>
            <a:picLocks noGrp="1" noChangeAspect="1"/>
          </p:cNvPicPr>
          <p:nvPr>
            <p:ph type="pic" sz="quarter" idx="4294967295"/>
          </p:nvPr>
        </p:nvPicPr>
        <p:blipFill>
          <a:blip r:embed="rId3"/>
          <a:srcRect l="21129" r="21129"/>
          <a:stretch>
            <a:fillRect/>
          </a:stretch>
        </p:blipFill>
        <p:spPr>
          <a:xfrm>
            <a:off x="-198943" y="0"/>
            <a:ext cx="4995638" cy="6858000"/>
          </a:xfrm>
          <a:prstGeom prst="rect">
            <a:avLst/>
          </a:prstGeom>
        </p:spPr>
      </p:pic>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16</a:t>
            </a:fld>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5707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529823" y="1715981"/>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21" name="Rectangle 1"/>
          <p:cNvSpPr>
            <a:spLocks/>
          </p:cNvSpPr>
          <p:nvPr/>
        </p:nvSpPr>
        <p:spPr bwMode="auto">
          <a:xfrm>
            <a:off x="4796695" y="1731488"/>
            <a:ext cx="4347305" cy="3070969"/>
          </a:xfrm>
          <a:prstGeom prst="rect">
            <a:avLst/>
          </a:prstGeom>
          <a:solidFill>
            <a:schemeClr val="accent4">
              <a:lumMod val="75000"/>
            </a:schemeClr>
          </a:solidFill>
          <a:ln>
            <a:noFill/>
          </a:ln>
          <a:extLst/>
        </p:spPr>
        <p:txBody>
          <a:bodyPr wrap="square" lIns="0" tIns="0" rIns="0" bIns="0" anchor="ctr">
            <a:spAutoFit/>
          </a:bodyPr>
          <a:lstStyle/>
          <a:p>
            <a:pPr marL="154227"/>
            <a:endParaRPr lang="en-US" sz="2851" b="1" dirty="0">
              <a:solidFill>
                <a:schemeClr val="bg1"/>
              </a:solidFill>
              <a:latin typeface="Arial"/>
              <a:ea typeface="ＭＳ Ｐゴシック" charset="0"/>
              <a:cs typeface="Arial"/>
              <a:sym typeface="Bebas Neue" charset="0"/>
            </a:endParaRPr>
          </a:p>
          <a:p>
            <a:pPr marL="154227"/>
            <a:r>
              <a:rPr lang="en-US" sz="2851" b="1" dirty="0" smtClean="0">
                <a:solidFill>
                  <a:schemeClr val="bg1"/>
                </a:solidFill>
                <a:latin typeface="Arial"/>
                <a:ea typeface="ＭＳ Ｐゴシック" charset="0"/>
                <a:cs typeface="Arial"/>
                <a:sym typeface="Bebas Neue" charset="0"/>
              </a:rPr>
              <a:t>#4—Absence </a:t>
            </a:r>
            <a:r>
              <a:rPr lang="en-US" sz="2851" b="1" dirty="0">
                <a:solidFill>
                  <a:schemeClr val="bg1"/>
                </a:solidFill>
                <a:latin typeface="Arial"/>
                <a:ea typeface="ＭＳ Ｐゴシック" charset="0"/>
                <a:cs typeface="Arial"/>
                <a:sym typeface="Bebas Neue" charset="0"/>
              </a:rPr>
              <a:t>of professional development </a:t>
            </a:r>
            <a:br>
              <a:rPr lang="en-US" sz="2851" b="1" dirty="0">
                <a:solidFill>
                  <a:schemeClr val="bg1"/>
                </a:solidFill>
                <a:latin typeface="Arial"/>
                <a:ea typeface="ＭＳ Ｐゴシック" charset="0"/>
                <a:cs typeface="Arial"/>
                <a:sym typeface="Bebas Neue" charset="0"/>
              </a:rPr>
            </a:br>
            <a:r>
              <a:rPr lang="en-US" sz="2851" b="1" dirty="0">
                <a:solidFill>
                  <a:schemeClr val="bg1"/>
                </a:solidFill>
                <a:latin typeface="Arial"/>
                <a:ea typeface="ＭＳ Ｐゴシック" charset="0"/>
                <a:cs typeface="Arial"/>
                <a:sym typeface="Bebas Neue" charset="0"/>
              </a:rPr>
              <a:t>on how to administer </a:t>
            </a:r>
            <a:r>
              <a:rPr lang="en-US" sz="2851" b="1" dirty="0" smtClean="0">
                <a:solidFill>
                  <a:schemeClr val="bg1"/>
                </a:solidFill>
                <a:latin typeface="Arial"/>
                <a:ea typeface="ＭＳ Ｐゴシック" charset="0"/>
                <a:cs typeface="Arial"/>
                <a:sym typeface="Bebas Neue" charset="0"/>
              </a:rPr>
              <a:t>and </a:t>
            </a:r>
            <a:r>
              <a:rPr lang="en-US" sz="2851" b="1" dirty="0">
                <a:solidFill>
                  <a:schemeClr val="bg1"/>
                </a:solidFill>
                <a:latin typeface="Arial"/>
                <a:ea typeface="ＭＳ Ｐゴシック" charset="0"/>
                <a:cs typeface="Arial"/>
                <a:sym typeface="Bebas Neue" charset="0"/>
              </a:rPr>
              <a:t>use assessments </a:t>
            </a:r>
          </a:p>
          <a:p>
            <a:pPr marL="167328"/>
            <a:r>
              <a:rPr lang="en-US" sz="2851" b="1" dirty="0">
                <a:solidFill>
                  <a:schemeClr val="tx2"/>
                </a:solidFill>
                <a:latin typeface="Arial"/>
                <a:ea typeface="ＭＳ Ｐゴシック" charset="0"/>
                <a:cs typeface="Arial"/>
                <a:sym typeface="Bebas Neue" charset="0"/>
              </a:rPr>
              <a:t> </a:t>
            </a:r>
          </a:p>
        </p:txBody>
      </p:sp>
      <p:pic>
        <p:nvPicPr>
          <p:cNvPr id="9" name="Picture Placeholder 8" descr="67847218_Web.jpg"/>
          <p:cNvPicPr>
            <a:picLocks noGrp="1" noChangeAspect="1"/>
          </p:cNvPicPr>
          <p:nvPr>
            <p:ph type="pic" sz="quarter" idx="4294967295"/>
          </p:nvPr>
        </p:nvPicPr>
        <p:blipFill>
          <a:blip r:embed="rId3"/>
          <a:srcRect l="21069" r="21069"/>
          <a:stretch>
            <a:fillRect/>
          </a:stretch>
        </p:blipFill>
        <p:spPr>
          <a:xfrm>
            <a:off x="-685799" y="0"/>
            <a:ext cx="5482494" cy="6858000"/>
          </a:xfrm>
          <a:prstGeom prst="rect">
            <a:avLst/>
          </a:prstGeom>
        </p:spPr>
      </p:pic>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17</a:t>
            </a:fld>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23611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7673107" y="1351588"/>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18</a:t>
            </a:fld>
            <a:endParaRPr lang="en-US" dirty="0">
              <a:solidFill>
                <a:schemeClr val="tx1"/>
              </a:solidFill>
              <a:latin typeface="Century Gothic" panose="020B0502020202020204" pitchFamily="34" charset="0"/>
            </a:endParaRPr>
          </a:p>
        </p:txBody>
      </p:sp>
      <p:pic>
        <p:nvPicPr>
          <p:cNvPr id="3" name="Picture 2" descr="CRW_17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1"/>
            <a:ext cx="6629400" cy="4343400"/>
          </a:xfrm>
          <a:prstGeom prst="rect">
            <a:avLst/>
          </a:prstGeom>
        </p:spPr>
      </p:pic>
      <p:sp>
        <p:nvSpPr>
          <p:cNvPr id="21" name="Rectangle 1"/>
          <p:cNvSpPr>
            <a:spLocks/>
          </p:cNvSpPr>
          <p:nvPr/>
        </p:nvSpPr>
        <p:spPr bwMode="auto">
          <a:xfrm>
            <a:off x="6477001" y="1286155"/>
            <a:ext cx="2552700" cy="4387098"/>
          </a:xfrm>
          <a:prstGeom prst="rect">
            <a:avLst/>
          </a:prstGeom>
          <a:solidFill>
            <a:schemeClr val="accent6"/>
          </a:solidFill>
          <a:ln>
            <a:noFill/>
          </a:ln>
          <a:extLst/>
        </p:spPr>
        <p:txBody>
          <a:bodyPr wrap="square" lIns="0" tIns="0" rIns="0" bIns="0" anchor="ctr">
            <a:spAutoFit/>
          </a:bodyPr>
          <a:lstStyle/>
          <a:p>
            <a:pPr marL="154227"/>
            <a:endParaRPr lang="en-US" sz="2851" b="1" dirty="0">
              <a:solidFill>
                <a:schemeClr val="bg1"/>
              </a:solidFill>
              <a:latin typeface="Arial"/>
              <a:ea typeface="ＭＳ Ｐゴシック" charset="0"/>
              <a:cs typeface="Arial"/>
              <a:sym typeface="Bebas Neue" charset="0"/>
            </a:endParaRPr>
          </a:p>
          <a:p>
            <a:pPr marL="154227"/>
            <a:r>
              <a:rPr lang="en-US" sz="2851" b="1" dirty="0" smtClean="0">
                <a:solidFill>
                  <a:schemeClr val="bg1"/>
                </a:solidFill>
                <a:latin typeface="Arial"/>
                <a:ea typeface="ＭＳ Ｐゴシック" charset="0"/>
                <a:cs typeface="Arial"/>
                <a:sym typeface="Bebas Neue" charset="0"/>
              </a:rPr>
              <a:t>#5—Lack </a:t>
            </a:r>
            <a:r>
              <a:rPr lang="en-US" sz="2851" b="1" dirty="0">
                <a:solidFill>
                  <a:schemeClr val="bg1"/>
                </a:solidFill>
                <a:latin typeface="Arial"/>
                <a:ea typeface="ＭＳ Ｐゴシック" charset="0"/>
                <a:cs typeface="Arial"/>
                <a:sym typeface="Bebas Neue" charset="0"/>
              </a:rPr>
              <a:t>of guidance in how to </a:t>
            </a:r>
            <a:br>
              <a:rPr lang="en-US" sz="2851" b="1" dirty="0">
                <a:solidFill>
                  <a:schemeClr val="bg1"/>
                </a:solidFill>
                <a:latin typeface="Arial"/>
                <a:ea typeface="ＭＳ Ｐゴシック" charset="0"/>
                <a:cs typeface="Arial"/>
                <a:sym typeface="Bebas Neue" charset="0"/>
              </a:rPr>
            </a:br>
            <a:r>
              <a:rPr lang="en-US" sz="2851" b="1" dirty="0">
                <a:solidFill>
                  <a:schemeClr val="bg1"/>
                </a:solidFill>
                <a:latin typeface="Arial"/>
                <a:ea typeface="ＭＳ Ｐゴシック" charset="0"/>
                <a:cs typeface="Arial"/>
                <a:sym typeface="Bebas Neue" charset="0"/>
              </a:rPr>
              <a:t>engage families </a:t>
            </a:r>
            <a:r>
              <a:rPr lang="en-US" sz="2851" b="1" dirty="0" smtClean="0">
                <a:solidFill>
                  <a:schemeClr val="bg1"/>
                </a:solidFill>
                <a:latin typeface="Arial"/>
                <a:ea typeface="ＭＳ Ｐゴシック" charset="0"/>
                <a:cs typeface="Arial"/>
                <a:sym typeface="Bebas Neue" charset="0"/>
              </a:rPr>
              <a:t>and </a:t>
            </a:r>
            <a:r>
              <a:rPr lang="en-US" sz="2851" b="1" dirty="0">
                <a:solidFill>
                  <a:schemeClr val="bg1"/>
                </a:solidFill>
                <a:latin typeface="Arial"/>
                <a:ea typeface="ＭＳ Ｐゴシック" charset="0"/>
                <a:cs typeface="Arial"/>
                <a:sym typeface="Bebas Neue" charset="0"/>
              </a:rPr>
              <a:t>others in assessment </a:t>
            </a:r>
            <a:r>
              <a:rPr lang="en-US" sz="2851" b="1" dirty="0" smtClean="0">
                <a:solidFill>
                  <a:schemeClr val="bg1"/>
                </a:solidFill>
                <a:latin typeface="Arial"/>
                <a:ea typeface="ＭＳ Ｐゴシック" charset="0"/>
                <a:cs typeface="Arial"/>
                <a:sym typeface="Bebas Neue" charset="0"/>
              </a:rPr>
              <a:t>process</a:t>
            </a:r>
            <a:endParaRPr lang="en-US" sz="2851" b="1" dirty="0">
              <a:solidFill>
                <a:schemeClr val="bg1"/>
              </a:solidFill>
              <a:latin typeface="Arial"/>
              <a:ea typeface="ＭＳ Ｐゴシック" charset="0"/>
              <a:cs typeface="Arial"/>
              <a:sym typeface="Bebas Neue" charset="0"/>
            </a:endParaRPr>
          </a:p>
          <a:p>
            <a:pPr marL="154227"/>
            <a:endParaRPr lang="en-US" sz="2851" b="1" dirty="0">
              <a:solidFill>
                <a:schemeClr val="tx2"/>
              </a:solidFill>
              <a:latin typeface="Arial"/>
              <a:ea typeface="ＭＳ Ｐゴシック" charset="0"/>
              <a:cs typeface="Arial"/>
              <a:sym typeface="Bebas Neue" charset="0"/>
            </a:endParaRPr>
          </a:p>
        </p:txBody>
      </p:sp>
    </p:spTree>
    <p:extLst>
      <p:ext uri="{BB962C8B-B14F-4D97-AF65-F5344CB8AC3E}">
        <p14:creationId xmlns:p14="http://schemas.microsoft.com/office/powerpoint/2010/main" val="288091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89421006_Web.jpg"/>
          <p:cNvPicPr>
            <a:picLocks noGrp="1" noChangeAspect="1"/>
          </p:cNvPicPr>
          <p:nvPr>
            <p:ph type="pic" sz="quarter" idx="4294967295"/>
          </p:nvPr>
        </p:nvPicPr>
        <p:blipFill>
          <a:blip r:embed="rId3"/>
          <a:srcRect t="2397" b="2397"/>
          <a:stretch>
            <a:fillRect/>
          </a:stretch>
        </p:blipFill>
        <p:spPr>
          <a:xfrm>
            <a:off x="0" y="555625"/>
            <a:ext cx="9144000" cy="5145088"/>
          </a:xfrm>
          <a:prstGeom prst="rect">
            <a:avLst/>
          </a:prstGeom>
        </p:spPr>
      </p:pic>
      <p:grpSp>
        <p:nvGrpSpPr>
          <p:cNvPr id="2" name="Group 27"/>
          <p:cNvGrpSpPr/>
          <p:nvPr/>
        </p:nvGrpSpPr>
        <p:grpSpPr>
          <a:xfrm>
            <a:off x="6829861" y="1751710"/>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21" name="Rectangle 1"/>
          <p:cNvSpPr>
            <a:spLocks/>
          </p:cNvSpPr>
          <p:nvPr/>
        </p:nvSpPr>
        <p:spPr bwMode="auto">
          <a:xfrm>
            <a:off x="0" y="4731506"/>
            <a:ext cx="9144000" cy="1431546"/>
          </a:xfrm>
          <a:prstGeom prst="rect">
            <a:avLst/>
          </a:prstGeom>
          <a:solidFill>
            <a:srgbClr val="154578"/>
          </a:solidFill>
          <a:ln>
            <a:noFill/>
          </a:ln>
          <a:extLst/>
        </p:spPr>
        <p:txBody>
          <a:bodyPr wrap="square" lIns="0" tIns="0" rIns="0" bIns="0" anchor="ctr">
            <a:spAutoFit/>
          </a:bodyPr>
          <a:lstStyle/>
          <a:p>
            <a:pPr marL="154227"/>
            <a:endParaRPr lang="en-US" sz="1050" b="1" dirty="0">
              <a:solidFill>
                <a:schemeClr val="bg1"/>
              </a:solidFill>
              <a:latin typeface="Arial"/>
              <a:ea typeface="ＭＳ Ｐゴシック" charset="0"/>
              <a:cs typeface="Arial"/>
              <a:sym typeface="Bebas Neue" charset="0"/>
            </a:endParaRPr>
          </a:p>
          <a:p>
            <a:pPr marL="154227"/>
            <a:r>
              <a:rPr lang="en-US" sz="2251" b="1" dirty="0" smtClean="0">
                <a:solidFill>
                  <a:schemeClr val="bg1"/>
                </a:solidFill>
                <a:latin typeface="Arial"/>
                <a:ea typeface="ＭＳ Ｐゴシック" charset="0"/>
                <a:cs typeface="Arial"/>
                <a:sym typeface="Bebas Neue" charset="0"/>
              </a:rPr>
              <a:t>#6—Lack of time and limited capacity to administer and use formative assessment data at the individual child, program, and state levels</a:t>
            </a:r>
            <a:endParaRPr lang="en-US" sz="2251" b="1" dirty="0">
              <a:solidFill>
                <a:schemeClr val="bg1"/>
              </a:solidFill>
              <a:latin typeface="Arial"/>
              <a:ea typeface="ＭＳ Ｐゴシック" charset="0"/>
              <a:cs typeface="Arial"/>
              <a:sym typeface="Bebas Neue" charset="0"/>
            </a:endParaRPr>
          </a:p>
          <a:p>
            <a:pPr marL="154227"/>
            <a:endParaRPr lang="en-US" sz="1500" b="1" dirty="0">
              <a:solidFill>
                <a:schemeClr val="bg1"/>
              </a:solidFill>
              <a:latin typeface="Arial"/>
              <a:ea typeface="ＭＳ Ｐゴシック" charset="0"/>
              <a:cs typeface="Arial"/>
              <a:sym typeface="Bebas Neue" charset="0"/>
            </a:endParaRPr>
          </a:p>
        </p:txBody>
      </p:sp>
      <p:sp>
        <p:nvSpPr>
          <p:cNvPr id="8" name="Slide Number Placeholder 3"/>
          <p:cNvSpPr txBox="1">
            <a:spLocks/>
          </p:cNvSpPr>
          <p:nvPr/>
        </p:nvSpPr>
        <p:spPr>
          <a:xfrm>
            <a:off x="457200" y="6327648"/>
            <a:ext cx="2133600" cy="365125"/>
          </a:xfrm>
          <a:prstGeom prst="rect">
            <a:avLst/>
          </a:prstGeom>
          <a:ln>
            <a:noFill/>
          </a:ln>
        </p:spPr>
        <p:txBody>
          <a:bodyPr>
            <a:normAutofit lnSpcReduction="10000"/>
          </a:bodyPr>
          <a:lstStyle>
            <a:lvl1pPr marL="0" indent="0" algn="l" defTabSz="914400" rtl="0" eaLnBrk="1" latinLnBrk="0" hangingPunct="1">
              <a:spcBef>
                <a:spcPct val="20000"/>
              </a:spcBef>
              <a:buClr>
                <a:srgbClr val="ED3532"/>
              </a:buClr>
              <a:buFont typeface="Arial" pitchFamily="34" charset="0"/>
              <a:buNone/>
              <a:defRPr sz="18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mtClean="0">
                <a:solidFill>
                  <a:schemeClr val="tx1"/>
                </a:solidFill>
                <a:latin typeface="Century Gothic" panose="020B0502020202020204" pitchFamily="34" charset="0"/>
              </a:rPr>
              <a:pPr/>
              <a:t>19</a:t>
            </a:fld>
            <a:endParaRPr lang="en-US"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3782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343399"/>
          </a:xfrm>
        </p:spPr>
        <p:txBody>
          <a:bodyPr/>
          <a:lstStyle/>
          <a:p>
            <a:r>
              <a:rPr lang="en-US" dirty="0" smtClean="0"/>
              <a:t>Identify four broad types of child assessment and the purpose of each</a:t>
            </a:r>
          </a:p>
          <a:p>
            <a:endParaRPr lang="en-US" dirty="0" smtClean="0"/>
          </a:p>
          <a:p>
            <a:r>
              <a:rPr lang="en-US" dirty="0" smtClean="0"/>
              <a:t>Describe how formative assessment can be used to monitor child progress and evaluate program improvement</a:t>
            </a:r>
          </a:p>
          <a:p>
            <a:pPr marL="0" indent="0">
              <a:buNone/>
            </a:pPr>
            <a:endParaRPr lang="en-US" dirty="0" smtClean="0"/>
          </a:p>
          <a:p>
            <a:r>
              <a:rPr lang="en-US" dirty="0" smtClean="0"/>
              <a:t>Discuss current practices and key challenges that states face in using formative assessment</a:t>
            </a:r>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normAutofit/>
          </a:bodyPr>
          <a:lstStyle/>
          <a:p>
            <a:r>
              <a:rPr lang="en-US" dirty="0" smtClean="0"/>
              <a:t>Session Objectives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690738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56580"/>
            <a:ext cx="9144000" cy="514484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7" name="TextBox 6"/>
          <p:cNvSpPr txBox="1"/>
          <p:nvPr/>
        </p:nvSpPr>
        <p:spPr>
          <a:xfrm>
            <a:off x="661895" y="2891466"/>
            <a:ext cx="8118405" cy="1471750"/>
          </a:xfrm>
          <a:prstGeom prst="rect">
            <a:avLst/>
          </a:prstGeom>
          <a:noFill/>
        </p:spPr>
        <p:txBody>
          <a:bodyPr wrap="square" lIns="0" tIns="0" rIns="0" bIns="0" rtlCol="0">
            <a:spAutoFit/>
          </a:bodyPr>
          <a:lstStyle/>
          <a:p>
            <a:r>
              <a:rPr lang="en-US" sz="3188" dirty="0">
                <a:solidFill>
                  <a:schemeClr val="bg1"/>
                </a:solidFill>
                <a:latin typeface="Arial"/>
                <a:cs typeface="Arial"/>
              </a:rPr>
              <a:t>Explore the What and How of Formative Assessment for Monitoring the Progress of Individual Children and Groups of Children</a:t>
            </a:r>
          </a:p>
        </p:txBody>
      </p:sp>
      <p:sp>
        <p:nvSpPr>
          <p:cNvPr id="14" name="TextBox 13"/>
          <p:cNvSpPr txBox="1"/>
          <p:nvPr/>
        </p:nvSpPr>
        <p:spPr>
          <a:xfrm>
            <a:off x="579204" y="2550915"/>
            <a:ext cx="2129317" cy="340551"/>
          </a:xfrm>
          <a:prstGeom prst="rect">
            <a:avLst/>
          </a:prstGeom>
          <a:noFill/>
        </p:spPr>
        <p:txBody>
          <a:bodyPr wrap="none" lIns="91448" tIns="45724" rIns="91448" bIns="45724" rtlCol="0">
            <a:spAutoFit/>
          </a:bodyPr>
          <a:lstStyle/>
          <a:p>
            <a:r>
              <a:rPr lang="en-US" sz="1613" dirty="0">
                <a:solidFill>
                  <a:schemeClr val="bg1"/>
                </a:solidFill>
                <a:latin typeface="Arial"/>
                <a:cs typeface="Arial"/>
              </a:rPr>
              <a:t>TODAY’S PURPOSE</a:t>
            </a:r>
          </a:p>
        </p:txBody>
      </p:sp>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20</a:t>
            </a:fld>
            <a:endParaRPr lang="en-US" dirty="0">
              <a:latin typeface="Century Gothic" panose="020B0502020202020204" pitchFamily="34" charset="0"/>
            </a:endParaRPr>
          </a:p>
        </p:txBody>
      </p:sp>
      <p:grpSp>
        <p:nvGrpSpPr>
          <p:cNvPr id="28" name="Group 3"/>
          <p:cNvGrpSpPr/>
          <p:nvPr/>
        </p:nvGrpSpPr>
        <p:grpSpPr>
          <a:xfrm>
            <a:off x="661895" y="4429265"/>
            <a:ext cx="2286000" cy="71138"/>
            <a:chOff x="1789787" y="8791867"/>
            <a:chExt cx="6094413" cy="189653"/>
          </a:xfrm>
        </p:grpSpPr>
        <p:sp>
          <p:nvSpPr>
            <p:cNvPr id="29" name="Rectangle 28"/>
            <p:cNvSpPr/>
            <p:nvPr/>
          </p:nvSpPr>
          <p:spPr>
            <a:xfrm>
              <a:off x="1789787" y="8791867"/>
              <a:ext cx="1218883" cy="18965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0" name="Rectangle 29"/>
            <p:cNvSpPr/>
            <p:nvPr/>
          </p:nvSpPr>
          <p:spPr>
            <a:xfrm>
              <a:off x="3008670" y="8791867"/>
              <a:ext cx="1218883" cy="189653"/>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1" name="Rectangle 30"/>
            <p:cNvSpPr/>
            <p:nvPr/>
          </p:nvSpPr>
          <p:spPr>
            <a:xfrm>
              <a:off x="4227552" y="8791867"/>
              <a:ext cx="1218883" cy="1896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2" name="Rectangle 31"/>
            <p:cNvSpPr/>
            <p:nvPr/>
          </p:nvSpPr>
          <p:spPr>
            <a:xfrm>
              <a:off x="5446435" y="8791867"/>
              <a:ext cx="1218883" cy="189653"/>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33" name="Rectangle 32"/>
            <p:cNvSpPr/>
            <p:nvPr/>
          </p:nvSpPr>
          <p:spPr>
            <a:xfrm>
              <a:off x="6665317" y="8791867"/>
              <a:ext cx="1218883" cy="18965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grpSp>
    </p:spTree>
    <p:extLst>
      <p:ext uri="{BB962C8B-B14F-4D97-AF65-F5344CB8AC3E}">
        <p14:creationId xmlns:p14="http://schemas.microsoft.com/office/powerpoint/2010/main" val="155511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2209800"/>
          </a:xfrm>
        </p:spPr>
        <p:txBody>
          <a:bodyPr>
            <a:normAutofit fontScale="90000"/>
          </a:bodyPr>
          <a:lstStyle/>
          <a:p>
            <a:r>
              <a:rPr lang="en-US" sz="4400" dirty="0" smtClean="0"/>
              <a:t>Expanding the traditional use of formative </a:t>
            </a:r>
            <a:r>
              <a:rPr lang="en-US" sz="4400" dirty="0"/>
              <a:t>a</a:t>
            </a:r>
            <a:r>
              <a:rPr lang="en-US" sz="4400" dirty="0" smtClean="0"/>
              <a:t>ssessment to include </a:t>
            </a:r>
            <a:r>
              <a:rPr lang="en-US" sz="4400" dirty="0"/>
              <a:t>p</a:t>
            </a:r>
            <a:r>
              <a:rPr lang="en-US" sz="4400" dirty="0" smtClean="0"/>
              <a:t>rogram </a:t>
            </a:r>
            <a:r>
              <a:rPr lang="en-US" sz="4400" dirty="0"/>
              <a:t>e</a:t>
            </a:r>
            <a:r>
              <a:rPr lang="en-US" sz="4400" dirty="0" smtClean="0"/>
              <a:t>valuation and SSIP</a:t>
            </a:r>
            <a:endParaRPr lang="en-US" sz="4400" dirty="0"/>
          </a:p>
        </p:txBody>
      </p:sp>
      <p:sp>
        <p:nvSpPr>
          <p:cNvPr id="3" name="Slide Number Placeholder 3"/>
          <p:cNvSpPr txBox="1">
            <a:spLocks/>
          </p:cNvSpPr>
          <p:nvPr/>
        </p:nvSpPr>
        <p:spPr>
          <a:xfrm>
            <a:off x="457200" y="6327648"/>
            <a:ext cx="2133600" cy="365125"/>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z="1800" smtClean="0">
                <a:latin typeface="Century Gothic" panose="020B0502020202020204" pitchFamily="34" charset="0"/>
              </a:rPr>
              <a:pPr/>
              <a:t>21</a:t>
            </a:fld>
            <a:endParaRPr lang="en-US" sz="1800" dirty="0">
              <a:latin typeface="Century Gothic" panose="020B0502020202020204" pitchFamily="34" charset="0"/>
            </a:endParaRPr>
          </a:p>
        </p:txBody>
      </p:sp>
      <p:pic>
        <p:nvPicPr>
          <p:cNvPr id="9"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129" b="25129"/>
          <a:stretch>
            <a:fillRect/>
          </a:stretch>
        </p:blipFill>
        <p:spPr>
          <a:xfrm>
            <a:off x="3733800" y="2667000"/>
            <a:ext cx="4495800" cy="3354388"/>
          </a:xfrm>
        </p:spPr>
      </p:pic>
    </p:spTree>
    <p:extLst>
      <p:ext uri="{BB962C8B-B14F-4D97-AF65-F5344CB8AC3E}">
        <p14:creationId xmlns:p14="http://schemas.microsoft.com/office/powerpoint/2010/main" val="4154101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343399"/>
          </a:xfrm>
        </p:spPr>
        <p:txBody>
          <a:bodyPr/>
          <a:lstStyle/>
          <a:p>
            <a:r>
              <a:rPr lang="en-US" dirty="0" smtClean="0"/>
              <a:t>Reflect the intended purpose</a:t>
            </a:r>
          </a:p>
          <a:p>
            <a:r>
              <a:rPr lang="en-US" dirty="0" smtClean="0"/>
              <a:t>Be appropriate for use with diverse groups of children</a:t>
            </a:r>
          </a:p>
          <a:p>
            <a:r>
              <a:rPr lang="en-US" dirty="0" smtClean="0"/>
              <a:t>Take into account the broader context in which the results will be used</a:t>
            </a:r>
          </a:p>
          <a:p>
            <a:r>
              <a:rPr lang="en-US" dirty="0" smtClean="0"/>
              <a:t>Be adopted and used consistently across programs to provide a common metric for measuring progress in groups of children</a:t>
            </a:r>
          </a:p>
          <a:p>
            <a:pPr marL="0" indent="0">
              <a:buNone/>
            </a:pPr>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dirty="0"/>
              <a:t>F</a:t>
            </a:r>
            <a:r>
              <a:rPr lang="en-US" dirty="0" smtClean="0"/>
              <a:t>ormative assessment within SSIPs should…</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2046196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343399"/>
          </a:xfrm>
        </p:spPr>
        <p:txBody>
          <a:bodyPr/>
          <a:lstStyle/>
          <a:p>
            <a:r>
              <a:rPr lang="en-US" dirty="0" smtClean="0"/>
              <a:t>Early Communicator Indicator (ECI), Juniper Gardens</a:t>
            </a:r>
          </a:p>
          <a:p>
            <a:r>
              <a:rPr lang="en-US" dirty="0" smtClean="0"/>
              <a:t>Early Social Indicator (ESI), Juniper Gardens (under revision)</a:t>
            </a:r>
          </a:p>
          <a:p>
            <a:r>
              <a:rPr lang="en-US" dirty="0" smtClean="0"/>
              <a:t>Preschool Early Literacy Indicators (PELI), Dynamic Measurement Group</a:t>
            </a:r>
          </a:p>
          <a:p>
            <a:r>
              <a:rPr lang="en-US" dirty="0" smtClean="0"/>
              <a:t>Individual Growth and Development Indicators (IGDIs), </a:t>
            </a:r>
            <a:r>
              <a:rPr lang="en-US" dirty="0" smtClean="0">
                <a:hlinkClick r:id="rId3"/>
              </a:rPr>
              <a:t>www.myIGDIs.com</a:t>
            </a:r>
            <a:endParaRPr lang="en-US" dirty="0" smtClean="0"/>
          </a:p>
          <a:p>
            <a:r>
              <a:rPr lang="en-US" dirty="0" smtClean="0"/>
              <a:t>Circle Progress Monitoring System, Children’s Learning Institute</a:t>
            </a:r>
          </a:p>
          <a:p>
            <a:pPr marL="0" indent="0">
              <a:buNone/>
            </a:pPr>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Exemplar Formative Assessment Tools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648107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657600"/>
          </a:xfrm>
        </p:spPr>
        <p:txBody>
          <a:bodyPr>
            <a:normAutofit fontScale="90000"/>
          </a:bodyPr>
          <a:lstStyle/>
          <a:p>
            <a:r>
              <a:rPr lang="en-US" dirty="0" smtClean="0"/>
              <a:t>What child assessments are you using currently?  </a:t>
            </a:r>
            <a:br>
              <a:rPr lang="en-US" dirty="0" smtClean="0"/>
            </a:br>
            <a:r>
              <a:rPr lang="en-US" dirty="0"/>
              <a:t/>
            </a:r>
            <a:br>
              <a:rPr lang="en-US" dirty="0"/>
            </a:br>
            <a:r>
              <a:rPr lang="en-US" dirty="0" smtClean="0"/>
              <a:t>Which ones can be used to monitor progress? </a:t>
            </a:r>
            <a:br>
              <a:rPr lang="en-US" dirty="0" smtClean="0"/>
            </a:br>
            <a:r>
              <a:rPr lang="en-US" dirty="0"/>
              <a:t/>
            </a:r>
            <a:br>
              <a:rPr lang="en-US" dirty="0"/>
            </a:br>
            <a:r>
              <a:rPr lang="en-US" dirty="0" smtClean="0"/>
              <a:t>In what areas? For what age groups?</a:t>
            </a:r>
            <a:endParaRPr lang="en-US" dirty="0"/>
          </a:p>
        </p:txBody>
      </p:sp>
      <p:sp>
        <p:nvSpPr>
          <p:cNvPr id="3" name="Slide Number Placeholder 3"/>
          <p:cNvSpPr txBox="1">
            <a:spLocks/>
          </p:cNvSpPr>
          <p:nvPr/>
        </p:nvSpPr>
        <p:spPr>
          <a:xfrm>
            <a:off x="457200" y="6327648"/>
            <a:ext cx="2133600" cy="365125"/>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B2897048-00E0-47FB-B07B-F36BBE8AF579}" type="slidenum">
              <a:rPr lang="en-US" sz="1800" smtClean="0">
                <a:solidFill>
                  <a:schemeClr val="tx1"/>
                </a:solidFill>
                <a:latin typeface="Century Gothic" panose="020B0502020202020204" pitchFamily="34" charset="0"/>
              </a:rPr>
              <a:pPr/>
              <a:t>24</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57695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013677" y="930342"/>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50" name="TextBox 49"/>
          <p:cNvSpPr txBox="1"/>
          <p:nvPr/>
        </p:nvSpPr>
        <p:spPr>
          <a:xfrm>
            <a:off x="7390581" y="1708931"/>
            <a:ext cx="184747" cy="196216"/>
          </a:xfrm>
          <a:prstGeom prst="rect">
            <a:avLst/>
          </a:prstGeom>
          <a:noFill/>
        </p:spPr>
        <p:txBody>
          <a:bodyPr wrap="none" lIns="91448" tIns="45724" rIns="91448" bIns="45724" rtlCol="0">
            <a:spAutoFit/>
          </a:bodyPr>
          <a:lstStyle/>
          <a:p>
            <a:endParaRPr lang="en-US" sz="675" dirty="0">
              <a:latin typeface="Roboto Light"/>
            </a:endParaRPr>
          </a:p>
        </p:txBody>
      </p:sp>
      <p:grpSp>
        <p:nvGrpSpPr>
          <p:cNvPr id="24" name="Group 23"/>
          <p:cNvGrpSpPr/>
          <p:nvPr/>
        </p:nvGrpSpPr>
        <p:grpSpPr>
          <a:xfrm>
            <a:off x="5095463" y="1849024"/>
            <a:ext cx="3321692" cy="3643307"/>
            <a:chOff x="2723686" y="3158025"/>
            <a:chExt cx="7286523" cy="8339562"/>
          </a:xfrm>
        </p:grpSpPr>
        <p:sp>
          <p:nvSpPr>
            <p:cNvPr id="41" name="Freeform 7"/>
            <p:cNvSpPr>
              <a:spLocks noChangeArrowheads="1"/>
            </p:cNvSpPr>
            <p:nvPr/>
          </p:nvSpPr>
          <p:spPr bwMode="auto">
            <a:xfrm>
              <a:off x="2783309" y="3158025"/>
              <a:ext cx="3510350" cy="3255312"/>
            </a:xfrm>
            <a:custGeom>
              <a:avLst/>
              <a:gdLst>
                <a:gd name="T0" fmla="*/ 0 w 6230"/>
                <a:gd name="T1" fmla="*/ 3593 h 5776"/>
                <a:gd name="T2" fmla="*/ 6229 w 6230"/>
                <a:gd name="T3" fmla="*/ 0 h 5776"/>
                <a:gd name="T4" fmla="*/ 6229 w 6230"/>
                <a:gd name="T5" fmla="*/ 4338 h 5776"/>
                <a:gd name="T6" fmla="*/ 3780 w 6230"/>
                <a:gd name="T7" fmla="*/ 5775 h 5776"/>
                <a:gd name="T8" fmla="*/ 0 w 6230"/>
                <a:gd name="T9" fmla="*/ 3593 h 5776"/>
              </a:gdLst>
              <a:ahLst/>
              <a:cxnLst>
                <a:cxn ang="0">
                  <a:pos x="T0" y="T1"/>
                </a:cxn>
                <a:cxn ang="0">
                  <a:pos x="T2" y="T3"/>
                </a:cxn>
                <a:cxn ang="0">
                  <a:pos x="T4" y="T5"/>
                </a:cxn>
                <a:cxn ang="0">
                  <a:pos x="T6" y="T7"/>
                </a:cxn>
                <a:cxn ang="0">
                  <a:pos x="T8" y="T9"/>
                </a:cxn>
              </a:cxnLst>
              <a:rect l="0" t="0" r="r" b="b"/>
              <a:pathLst>
                <a:path w="6230" h="5776">
                  <a:moveTo>
                    <a:pt x="0" y="3593"/>
                  </a:moveTo>
                  <a:lnTo>
                    <a:pt x="6229" y="0"/>
                  </a:lnTo>
                  <a:lnTo>
                    <a:pt x="6229" y="4338"/>
                  </a:lnTo>
                  <a:lnTo>
                    <a:pt x="3780" y="5775"/>
                  </a:lnTo>
                  <a:lnTo>
                    <a:pt x="0" y="3593"/>
                  </a:lnTo>
                </a:path>
              </a:pathLst>
            </a:custGeom>
            <a:solidFill>
              <a:srgbClr val="15457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2" name="Freeform 8"/>
            <p:cNvSpPr>
              <a:spLocks noChangeArrowheads="1"/>
            </p:cNvSpPr>
            <p:nvPr/>
          </p:nvSpPr>
          <p:spPr bwMode="auto">
            <a:xfrm>
              <a:off x="2723686" y="5302556"/>
              <a:ext cx="2114159" cy="4050504"/>
            </a:xfrm>
            <a:custGeom>
              <a:avLst/>
              <a:gdLst>
                <a:gd name="T0" fmla="*/ 0 w 3754"/>
                <a:gd name="T1" fmla="*/ 7186 h 7187"/>
                <a:gd name="T2" fmla="*/ 0 w 3754"/>
                <a:gd name="T3" fmla="*/ 0 h 7187"/>
                <a:gd name="T4" fmla="*/ 3753 w 3754"/>
                <a:gd name="T5" fmla="*/ 2183 h 7187"/>
                <a:gd name="T6" fmla="*/ 3753 w 3754"/>
                <a:gd name="T7" fmla="*/ 5003 h 7187"/>
                <a:gd name="T8" fmla="*/ 0 w 3754"/>
                <a:gd name="T9" fmla="*/ 7186 h 7187"/>
              </a:gdLst>
              <a:ahLst/>
              <a:cxnLst>
                <a:cxn ang="0">
                  <a:pos x="T0" y="T1"/>
                </a:cxn>
                <a:cxn ang="0">
                  <a:pos x="T2" y="T3"/>
                </a:cxn>
                <a:cxn ang="0">
                  <a:pos x="T4" y="T5"/>
                </a:cxn>
                <a:cxn ang="0">
                  <a:pos x="T6" y="T7"/>
                </a:cxn>
                <a:cxn ang="0">
                  <a:pos x="T8" y="T9"/>
                </a:cxn>
              </a:cxnLst>
              <a:rect l="0" t="0" r="r" b="b"/>
              <a:pathLst>
                <a:path w="3754" h="7187">
                  <a:moveTo>
                    <a:pt x="0" y="7186"/>
                  </a:moveTo>
                  <a:lnTo>
                    <a:pt x="0" y="0"/>
                  </a:lnTo>
                  <a:lnTo>
                    <a:pt x="3753" y="2183"/>
                  </a:lnTo>
                  <a:lnTo>
                    <a:pt x="3753" y="5003"/>
                  </a:lnTo>
                  <a:lnTo>
                    <a:pt x="0" y="7186"/>
                  </a:lnTo>
                </a:path>
              </a:pathLst>
            </a:custGeom>
            <a:solidFill>
              <a:schemeClr val="accent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3" name="Freeform 9"/>
            <p:cNvSpPr>
              <a:spLocks noChangeArrowheads="1"/>
            </p:cNvSpPr>
            <p:nvPr/>
          </p:nvSpPr>
          <p:spPr bwMode="auto">
            <a:xfrm>
              <a:off x="2783309" y="8242275"/>
              <a:ext cx="3510350" cy="3255312"/>
            </a:xfrm>
            <a:custGeom>
              <a:avLst/>
              <a:gdLst>
                <a:gd name="T0" fmla="*/ 6229 w 6230"/>
                <a:gd name="T1" fmla="*/ 5776 h 5777"/>
                <a:gd name="T2" fmla="*/ 0 w 6230"/>
                <a:gd name="T3" fmla="*/ 2183 h 5777"/>
                <a:gd name="T4" fmla="*/ 3780 w 6230"/>
                <a:gd name="T5" fmla="*/ 0 h 5777"/>
                <a:gd name="T6" fmla="*/ 6229 w 6230"/>
                <a:gd name="T7" fmla="*/ 1437 h 5777"/>
                <a:gd name="T8" fmla="*/ 6229 w 6230"/>
                <a:gd name="T9" fmla="*/ 5776 h 5777"/>
              </a:gdLst>
              <a:ahLst/>
              <a:cxnLst>
                <a:cxn ang="0">
                  <a:pos x="T0" y="T1"/>
                </a:cxn>
                <a:cxn ang="0">
                  <a:pos x="T2" y="T3"/>
                </a:cxn>
                <a:cxn ang="0">
                  <a:pos x="T4" y="T5"/>
                </a:cxn>
                <a:cxn ang="0">
                  <a:pos x="T6" y="T7"/>
                </a:cxn>
                <a:cxn ang="0">
                  <a:pos x="T8" y="T9"/>
                </a:cxn>
              </a:cxnLst>
              <a:rect l="0" t="0" r="r" b="b"/>
              <a:pathLst>
                <a:path w="6230" h="5777">
                  <a:moveTo>
                    <a:pt x="6229" y="5776"/>
                  </a:moveTo>
                  <a:lnTo>
                    <a:pt x="0" y="2183"/>
                  </a:lnTo>
                  <a:lnTo>
                    <a:pt x="3780" y="0"/>
                  </a:lnTo>
                  <a:lnTo>
                    <a:pt x="6229" y="1437"/>
                  </a:lnTo>
                  <a:lnTo>
                    <a:pt x="6229" y="5776"/>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4" name="Freeform 10"/>
            <p:cNvSpPr>
              <a:spLocks noChangeArrowheads="1"/>
            </p:cNvSpPr>
            <p:nvPr/>
          </p:nvSpPr>
          <p:spPr bwMode="auto">
            <a:xfrm>
              <a:off x="6440237" y="8242275"/>
              <a:ext cx="3510350" cy="3255312"/>
            </a:xfrm>
            <a:custGeom>
              <a:avLst/>
              <a:gdLst>
                <a:gd name="T0" fmla="*/ 6229 w 6230"/>
                <a:gd name="T1" fmla="*/ 2183 h 5777"/>
                <a:gd name="T2" fmla="*/ 0 w 6230"/>
                <a:gd name="T3" fmla="*/ 5776 h 5777"/>
                <a:gd name="T4" fmla="*/ 0 w 6230"/>
                <a:gd name="T5" fmla="*/ 1437 h 5777"/>
                <a:gd name="T6" fmla="*/ 2449 w 6230"/>
                <a:gd name="T7" fmla="*/ 0 h 5777"/>
                <a:gd name="T8" fmla="*/ 6229 w 6230"/>
                <a:gd name="T9" fmla="*/ 2183 h 5777"/>
              </a:gdLst>
              <a:ahLst/>
              <a:cxnLst>
                <a:cxn ang="0">
                  <a:pos x="T0" y="T1"/>
                </a:cxn>
                <a:cxn ang="0">
                  <a:pos x="T2" y="T3"/>
                </a:cxn>
                <a:cxn ang="0">
                  <a:pos x="T4" y="T5"/>
                </a:cxn>
                <a:cxn ang="0">
                  <a:pos x="T6" y="T7"/>
                </a:cxn>
                <a:cxn ang="0">
                  <a:pos x="T8" y="T9"/>
                </a:cxn>
              </a:cxnLst>
              <a:rect l="0" t="0" r="r" b="b"/>
              <a:pathLst>
                <a:path w="6230" h="5777">
                  <a:moveTo>
                    <a:pt x="6229" y="2183"/>
                  </a:moveTo>
                  <a:lnTo>
                    <a:pt x="0" y="5776"/>
                  </a:lnTo>
                  <a:lnTo>
                    <a:pt x="0" y="1437"/>
                  </a:lnTo>
                  <a:lnTo>
                    <a:pt x="2449" y="0"/>
                  </a:lnTo>
                  <a:lnTo>
                    <a:pt x="6229" y="2183"/>
                  </a:lnTo>
                </a:path>
              </a:pathLst>
            </a:custGeom>
            <a:solidFill>
              <a:srgbClr val="6DB46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5" name="Freeform 11"/>
            <p:cNvSpPr>
              <a:spLocks noChangeArrowheads="1"/>
            </p:cNvSpPr>
            <p:nvPr/>
          </p:nvSpPr>
          <p:spPr bwMode="auto">
            <a:xfrm>
              <a:off x="7896050" y="5302556"/>
              <a:ext cx="2114159" cy="4050504"/>
            </a:xfrm>
            <a:custGeom>
              <a:avLst/>
              <a:gdLst>
                <a:gd name="T0" fmla="*/ 3752 w 3753"/>
                <a:gd name="T1" fmla="*/ 0 h 7187"/>
                <a:gd name="T2" fmla="*/ 3752 w 3753"/>
                <a:gd name="T3" fmla="*/ 7186 h 7187"/>
                <a:gd name="T4" fmla="*/ 0 w 3753"/>
                <a:gd name="T5" fmla="*/ 5003 h 7187"/>
                <a:gd name="T6" fmla="*/ 0 w 3753"/>
                <a:gd name="T7" fmla="*/ 2183 h 7187"/>
                <a:gd name="T8" fmla="*/ 3752 w 3753"/>
                <a:gd name="T9" fmla="*/ 0 h 7187"/>
              </a:gdLst>
              <a:ahLst/>
              <a:cxnLst>
                <a:cxn ang="0">
                  <a:pos x="T0" y="T1"/>
                </a:cxn>
                <a:cxn ang="0">
                  <a:pos x="T2" y="T3"/>
                </a:cxn>
                <a:cxn ang="0">
                  <a:pos x="T4" y="T5"/>
                </a:cxn>
                <a:cxn ang="0">
                  <a:pos x="T6" y="T7"/>
                </a:cxn>
                <a:cxn ang="0">
                  <a:pos x="T8" y="T9"/>
                </a:cxn>
              </a:cxnLst>
              <a:rect l="0" t="0" r="r" b="b"/>
              <a:pathLst>
                <a:path w="3753" h="7187">
                  <a:moveTo>
                    <a:pt x="3752" y="0"/>
                  </a:moveTo>
                  <a:lnTo>
                    <a:pt x="3752" y="7186"/>
                  </a:lnTo>
                  <a:lnTo>
                    <a:pt x="0" y="5003"/>
                  </a:lnTo>
                  <a:lnTo>
                    <a:pt x="0" y="2183"/>
                  </a:lnTo>
                  <a:lnTo>
                    <a:pt x="3752" y="0"/>
                  </a:lnTo>
                </a:path>
              </a:pathLst>
            </a:custGeom>
            <a:solidFill>
              <a:schemeClr val="accent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6" name="Freeform 12"/>
            <p:cNvSpPr>
              <a:spLocks noChangeArrowheads="1"/>
            </p:cNvSpPr>
            <p:nvPr/>
          </p:nvSpPr>
          <p:spPr bwMode="auto">
            <a:xfrm>
              <a:off x="6440237" y="3158025"/>
              <a:ext cx="3510350" cy="3255312"/>
            </a:xfrm>
            <a:custGeom>
              <a:avLst/>
              <a:gdLst>
                <a:gd name="T0" fmla="*/ 0 w 6230"/>
                <a:gd name="T1" fmla="*/ 0 h 5776"/>
                <a:gd name="T2" fmla="*/ 6229 w 6230"/>
                <a:gd name="T3" fmla="*/ 3593 h 5776"/>
                <a:gd name="T4" fmla="*/ 2449 w 6230"/>
                <a:gd name="T5" fmla="*/ 5775 h 5776"/>
                <a:gd name="T6" fmla="*/ 0 w 6230"/>
                <a:gd name="T7" fmla="*/ 4338 h 5776"/>
                <a:gd name="T8" fmla="*/ 0 w 6230"/>
                <a:gd name="T9" fmla="*/ 0 h 5776"/>
              </a:gdLst>
              <a:ahLst/>
              <a:cxnLst>
                <a:cxn ang="0">
                  <a:pos x="T0" y="T1"/>
                </a:cxn>
                <a:cxn ang="0">
                  <a:pos x="T2" y="T3"/>
                </a:cxn>
                <a:cxn ang="0">
                  <a:pos x="T4" y="T5"/>
                </a:cxn>
                <a:cxn ang="0">
                  <a:pos x="T6" y="T7"/>
                </a:cxn>
                <a:cxn ang="0">
                  <a:pos x="T8" y="T9"/>
                </a:cxn>
              </a:cxnLst>
              <a:rect l="0" t="0" r="r" b="b"/>
              <a:pathLst>
                <a:path w="6230" h="5776">
                  <a:moveTo>
                    <a:pt x="0" y="0"/>
                  </a:moveTo>
                  <a:lnTo>
                    <a:pt x="6229" y="3593"/>
                  </a:lnTo>
                  <a:lnTo>
                    <a:pt x="2449" y="5775"/>
                  </a:lnTo>
                  <a:lnTo>
                    <a:pt x="0" y="4338"/>
                  </a:lnTo>
                  <a:lnTo>
                    <a:pt x="0" y="0"/>
                  </a:lnTo>
                </a:path>
              </a:pathLst>
            </a:custGeom>
            <a:solidFill>
              <a:srgbClr val="ED353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dirty="0">
                <a:latin typeface="Roboto Light"/>
              </a:endParaRPr>
            </a:p>
          </p:txBody>
        </p:sp>
        <p:sp>
          <p:nvSpPr>
            <p:cNvPr id="47" name="Freeform 13"/>
            <p:cNvSpPr>
              <a:spLocks noChangeArrowheads="1"/>
            </p:cNvSpPr>
            <p:nvPr/>
          </p:nvSpPr>
          <p:spPr bwMode="auto">
            <a:xfrm>
              <a:off x="4986907" y="5737425"/>
              <a:ext cx="2760086" cy="3178280"/>
            </a:xfrm>
            <a:custGeom>
              <a:avLst/>
              <a:gdLst>
                <a:gd name="T0" fmla="*/ 2449 w 4897"/>
                <a:gd name="T1" fmla="*/ 0 h 5642"/>
                <a:gd name="T2" fmla="*/ 3672 w 4897"/>
                <a:gd name="T3" fmla="*/ 691 h 5642"/>
                <a:gd name="T4" fmla="*/ 4896 w 4897"/>
                <a:gd name="T5" fmla="*/ 1410 h 5642"/>
                <a:gd name="T6" fmla="*/ 4896 w 4897"/>
                <a:gd name="T7" fmla="*/ 2821 h 5642"/>
                <a:gd name="T8" fmla="*/ 4896 w 4897"/>
                <a:gd name="T9" fmla="*/ 4230 h 5642"/>
                <a:gd name="T10" fmla="*/ 3672 w 4897"/>
                <a:gd name="T11" fmla="*/ 4949 h 5642"/>
                <a:gd name="T12" fmla="*/ 2449 w 4897"/>
                <a:gd name="T13" fmla="*/ 5641 h 5642"/>
                <a:gd name="T14" fmla="*/ 1225 w 4897"/>
                <a:gd name="T15" fmla="*/ 4949 h 5642"/>
                <a:gd name="T16" fmla="*/ 0 w 4897"/>
                <a:gd name="T17" fmla="*/ 4230 h 5642"/>
                <a:gd name="T18" fmla="*/ 0 w 4897"/>
                <a:gd name="T19" fmla="*/ 2821 h 5642"/>
                <a:gd name="T20" fmla="*/ 0 w 4897"/>
                <a:gd name="T21" fmla="*/ 1410 h 5642"/>
                <a:gd name="T22" fmla="*/ 1225 w 4897"/>
                <a:gd name="T23" fmla="*/ 691 h 5642"/>
                <a:gd name="T24" fmla="*/ 2449 w 4897"/>
                <a:gd name="T25" fmla="*/ 0 h 5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7" h="5642">
                  <a:moveTo>
                    <a:pt x="2449" y="0"/>
                  </a:moveTo>
                  <a:lnTo>
                    <a:pt x="3672" y="691"/>
                  </a:lnTo>
                  <a:lnTo>
                    <a:pt x="4896" y="1410"/>
                  </a:lnTo>
                  <a:lnTo>
                    <a:pt x="4896" y="2821"/>
                  </a:lnTo>
                  <a:lnTo>
                    <a:pt x="4896" y="4230"/>
                  </a:lnTo>
                  <a:lnTo>
                    <a:pt x="3672" y="4949"/>
                  </a:lnTo>
                  <a:lnTo>
                    <a:pt x="2449" y="5641"/>
                  </a:lnTo>
                  <a:lnTo>
                    <a:pt x="1225" y="4949"/>
                  </a:lnTo>
                  <a:lnTo>
                    <a:pt x="0" y="4230"/>
                  </a:lnTo>
                  <a:lnTo>
                    <a:pt x="0" y="2821"/>
                  </a:lnTo>
                  <a:lnTo>
                    <a:pt x="0" y="1410"/>
                  </a:lnTo>
                  <a:lnTo>
                    <a:pt x="1225" y="691"/>
                  </a:lnTo>
                  <a:lnTo>
                    <a:pt x="2449" y="0"/>
                  </a:lnTo>
                </a:path>
              </a:pathLst>
            </a:custGeom>
            <a:solidFill>
              <a:schemeClr val="bg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8" tIns="45724" rIns="91448" bIns="45724" anchor="ctr"/>
            <a:lstStyle/>
            <a:p>
              <a:endParaRPr lang="en-US" sz="675">
                <a:latin typeface="Roboto Light"/>
              </a:endParaRPr>
            </a:p>
          </p:txBody>
        </p:sp>
        <p:sp>
          <p:nvSpPr>
            <p:cNvPr id="57" name="Subtitle 2"/>
            <p:cNvSpPr txBox="1">
              <a:spLocks/>
            </p:cNvSpPr>
            <p:nvPr/>
          </p:nvSpPr>
          <p:spPr>
            <a:xfrm rot="1697080">
              <a:off x="6221629" y="4038279"/>
              <a:ext cx="3050732" cy="1637937"/>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Early Intervention Administrators</a:t>
              </a:r>
              <a:endParaRPr lang="en-US" sz="1350" b="1" dirty="0">
                <a:solidFill>
                  <a:srgbClr val="FFFFFF"/>
                </a:solidFill>
                <a:latin typeface="Candara"/>
                <a:cs typeface="Candara"/>
              </a:endParaRPr>
            </a:p>
          </p:txBody>
        </p:sp>
        <p:sp>
          <p:nvSpPr>
            <p:cNvPr id="58" name="Subtitle 2"/>
            <p:cNvSpPr txBox="1">
              <a:spLocks/>
            </p:cNvSpPr>
            <p:nvPr/>
          </p:nvSpPr>
          <p:spPr>
            <a:xfrm rot="5400000">
              <a:off x="7804467" y="6769585"/>
              <a:ext cx="3178282" cy="1113956"/>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a:solidFill>
                    <a:srgbClr val="FFFFFF"/>
                  </a:solidFill>
                  <a:latin typeface="Candara"/>
                  <a:cs typeface="Candara"/>
                </a:rPr>
                <a:t>Other ECE Representatives</a:t>
              </a:r>
            </a:p>
          </p:txBody>
        </p:sp>
        <p:sp>
          <p:nvSpPr>
            <p:cNvPr id="59" name="Subtitle 2"/>
            <p:cNvSpPr txBox="1">
              <a:spLocks/>
            </p:cNvSpPr>
            <p:nvPr/>
          </p:nvSpPr>
          <p:spPr>
            <a:xfrm rot="19708830">
              <a:off x="6221627" y="9199006"/>
              <a:ext cx="3050732" cy="1162398"/>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Related Service Providers</a:t>
              </a:r>
              <a:endParaRPr lang="en-US" sz="1350" b="1" dirty="0">
                <a:solidFill>
                  <a:srgbClr val="FFFFFF"/>
                </a:solidFill>
                <a:latin typeface="Candara"/>
                <a:cs typeface="Candara"/>
              </a:endParaRPr>
            </a:p>
          </p:txBody>
        </p:sp>
        <p:sp>
          <p:nvSpPr>
            <p:cNvPr id="60" name="Subtitle 2"/>
            <p:cNvSpPr txBox="1">
              <a:spLocks/>
            </p:cNvSpPr>
            <p:nvPr/>
          </p:nvSpPr>
          <p:spPr>
            <a:xfrm rot="1896679">
              <a:off x="3363187" y="8903405"/>
              <a:ext cx="3247439" cy="1637937"/>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Direct Service Providers / Teachers</a:t>
              </a:r>
              <a:endParaRPr lang="en-US" sz="1350" b="1" dirty="0">
                <a:solidFill>
                  <a:srgbClr val="FFFFFF"/>
                </a:solidFill>
                <a:latin typeface="Candara"/>
                <a:cs typeface="Candara"/>
              </a:endParaRPr>
            </a:p>
          </p:txBody>
        </p:sp>
        <p:sp>
          <p:nvSpPr>
            <p:cNvPr id="61" name="Subtitle 2"/>
            <p:cNvSpPr txBox="1">
              <a:spLocks/>
            </p:cNvSpPr>
            <p:nvPr/>
          </p:nvSpPr>
          <p:spPr>
            <a:xfrm rot="16200000">
              <a:off x="1653014" y="7029175"/>
              <a:ext cx="3602019" cy="658235"/>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smtClean="0">
                  <a:solidFill>
                    <a:srgbClr val="FFFFFF"/>
                  </a:solidFill>
                  <a:latin typeface="Candara"/>
                  <a:cs typeface="Candara"/>
                </a:rPr>
                <a:t>Parents</a:t>
              </a:r>
              <a:endParaRPr lang="en-US" sz="1350" b="1" dirty="0">
                <a:solidFill>
                  <a:srgbClr val="FFFFFF"/>
                </a:solidFill>
                <a:latin typeface="Candara"/>
                <a:cs typeface="Candara"/>
              </a:endParaRPr>
            </a:p>
          </p:txBody>
        </p:sp>
        <p:sp>
          <p:nvSpPr>
            <p:cNvPr id="62" name="Subtitle 2"/>
            <p:cNvSpPr txBox="1">
              <a:spLocks/>
            </p:cNvSpPr>
            <p:nvPr/>
          </p:nvSpPr>
          <p:spPr>
            <a:xfrm rot="19857329">
              <a:off x="3461542" y="4051590"/>
              <a:ext cx="3050732" cy="1637937"/>
            </a:xfrm>
            <a:prstGeom prst="rect">
              <a:avLst/>
            </a:prstGeom>
          </p:spPr>
          <p:txBody>
            <a:bodyPr vert="horz" wrap="square" lIns="91428" tIns="45713" rIns="91428" bIns="45713"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350" b="1" dirty="0">
                  <a:solidFill>
                    <a:srgbClr val="FFFFFF"/>
                  </a:solidFill>
                  <a:latin typeface="Candara"/>
                  <a:cs typeface="Candara"/>
                </a:rPr>
                <a:t>Early Childhood Special </a:t>
              </a:r>
              <a:r>
                <a:rPr lang="en-US" sz="1350" b="1" dirty="0" smtClean="0">
                  <a:solidFill>
                    <a:srgbClr val="FFFFFF"/>
                  </a:solidFill>
                  <a:latin typeface="Candara"/>
                  <a:cs typeface="Candara"/>
                </a:rPr>
                <a:t>Ed Administrators</a:t>
              </a:r>
              <a:endParaRPr lang="en-US" sz="1350" b="1" dirty="0">
                <a:solidFill>
                  <a:srgbClr val="FFFFFF"/>
                </a:solidFill>
                <a:latin typeface="Candara"/>
                <a:cs typeface="Candara"/>
              </a:endParaRPr>
            </a:p>
          </p:txBody>
        </p:sp>
      </p:grpSp>
      <p:sp>
        <p:nvSpPr>
          <p:cNvPr id="48" name="Rectangle 1"/>
          <p:cNvSpPr>
            <a:spLocks/>
          </p:cNvSpPr>
          <p:nvPr/>
        </p:nvSpPr>
        <p:spPr bwMode="auto">
          <a:xfrm>
            <a:off x="1705212" y="630205"/>
            <a:ext cx="57371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600" b="1" dirty="0">
                <a:solidFill>
                  <a:schemeClr val="tx2"/>
                </a:solidFill>
                <a:latin typeface="Candara"/>
                <a:ea typeface="ＭＳ Ｐゴシック" charset="0"/>
                <a:cs typeface="Candara"/>
                <a:sym typeface="Bebas Neue" charset="0"/>
              </a:rPr>
              <a:t>Recommendations for States</a:t>
            </a:r>
          </a:p>
        </p:txBody>
      </p:sp>
      <p:grpSp>
        <p:nvGrpSpPr>
          <p:cNvPr id="8" name="Group 65"/>
          <p:cNvGrpSpPr/>
          <p:nvPr/>
        </p:nvGrpSpPr>
        <p:grpSpPr>
          <a:xfrm>
            <a:off x="4423767" y="1241262"/>
            <a:ext cx="300037" cy="71456"/>
            <a:chOff x="1942594" y="2781300"/>
            <a:chExt cx="799891" cy="190500"/>
          </a:xfrm>
          <a:solidFill>
            <a:schemeClr val="bg1">
              <a:lumMod val="85000"/>
            </a:schemeClr>
          </a:solidFill>
        </p:grpSpPr>
        <p:sp>
          <p:nvSpPr>
            <p:cNvPr id="67"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68"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69"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89" name="Rectangle 49"/>
          <p:cNvSpPr>
            <a:spLocks/>
          </p:cNvSpPr>
          <p:nvPr/>
        </p:nvSpPr>
        <p:spPr bwMode="auto">
          <a:xfrm>
            <a:off x="1059504" y="1858515"/>
            <a:ext cx="354598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marL="171496" indent="-19055"/>
            <a:r>
              <a:rPr lang="en-US" sz="2400" dirty="0" smtClean="0">
                <a:latin typeface="Arial"/>
                <a:ea typeface="ＭＳ Ｐゴシック" charset="0"/>
                <a:cs typeface="Arial"/>
                <a:sym typeface="Source Sans Pro" charset="0"/>
              </a:rPr>
              <a:t>Select an approach to formative assessment with input from key stakeholder groups</a:t>
            </a:r>
            <a:endParaRPr lang="en-US" sz="2400" dirty="0">
              <a:latin typeface="Arial"/>
              <a:ea typeface="ＭＳ Ｐゴシック" charset="0"/>
              <a:cs typeface="Arial"/>
              <a:sym typeface="Source Sans Pro" charset="0"/>
            </a:endParaRPr>
          </a:p>
        </p:txBody>
      </p:sp>
      <p:sp>
        <p:nvSpPr>
          <p:cNvPr id="55" name="Rectangle 54"/>
          <p:cNvSpPr/>
          <p:nvPr/>
        </p:nvSpPr>
        <p:spPr>
          <a:xfrm>
            <a:off x="596994" y="1554646"/>
            <a:ext cx="606516" cy="1050609"/>
          </a:xfrm>
          <a:prstGeom prst="rect">
            <a:avLst/>
          </a:prstGeom>
        </p:spPr>
        <p:txBody>
          <a:bodyPr wrap="square">
            <a:spAutoFit/>
          </a:bodyPr>
          <a:lstStyle/>
          <a:p>
            <a:r>
              <a:rPr lang="en-US" sz="6227" dirty="0">
                <a:solidFill>
                  <a:srgbClr val="ED3532"/>
                </a:solidFill>
                <a:latin typeface="Candara"/>
                <a:cs typeface="Candara"/>
              </a:rPr>
              <a:t>1</a:t>
            </a:r>
          </a:p>
        </p:txBody>
      </p:sp>
      <p:sp>
        <p:nvSpPr>
          <p:cNvPr id="2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25</a:t>
            </a:fld>
            <a:endParaRPr lang="en-US" dirty="0">
              <a:latin typeface="Century Gothic" panose="020B0502020202020204" pitchFamily="34" charset="0"/>
            </a:endParaRPr>
          </a:p>
        </p:txBody>
      </p:sp>
    </p:spTree>
    <p:extLst>
      <p:ext uri="{BB962C8B-B14F-4D97-AF65-F5344CB8AC3E}">
        <p14:creationId xmlns:p14="http://schemas.microsoft.com/office/powerpoint/2010/main" val="379488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013677" y="930342"/>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50" name="TextBox 49"/>
          <p:cNvSpPr txBox="1"/>
          <p:nvPr/>
        </p:nvSpPr>
        <p:spPr>
          <a:xfrm>
            <a:off x="7390581" y="1708931"/>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89" name="Rectangle 49"/>
          <p:cNvSpPr>
            <a:spLocks/>
          </p:cNvSpPr>
          <p:nvPr/>
        </p:nvSpPr>
        <p:spPr bwMode="auto">
          <a:xfrm>
            <a:off x="994610" y="1811728"/>
            <a:ext cx="7772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marL="171496" indent="-19055"/>
            <a:r>
              <a:rPr lang="en-US" sz="2000" dirty="0" smtClean="0">
                <a:latin typeface="Arial"/>
                <a:ea typeface="ＭＳ Ｐゴシック" charset="0"/>
                <a:cs typeface="Arial"/>
                <a:sym typeface="Source Sans Pro" charset="0"/>
              </a:rPr>
              <a:t>Support the use of formative assessment through professional development, resources, and ongoing supports</a:t>
            </a:r>
            <a:endParaRPr lang="en-US" sz="2000" dirty="0">
              <a:latin typeface="Arial"/>
              <a:ea typeface="ＭＳ Ｐゴシック" charset="0"/>
              <a:cs typeface="Arial"/>
              <a:sym typeface="Source Sans Pro" charset="0"/>
            </a:endParaRPr>
          </a:p>
        </p:txBody>
      </p:sp>
      <p:sp>
        <p:nvSpPr>
          <p:cNvPr id="55" name="Rectangle 54"/>
          <p:cNvSpPr/>
          <p:nvPr/>
        </p:nvSpPr>
        <p:spPr>
          <a:xfrm>
            <a:off x="437147" y="1524000"/>
            <a:ext cx="672518" cy="1050609"/>
          </a:xfrm>
          <a:prstGeom prst="rect">
            <a:avLst/>
          </a:prstGeom>
        </p:spPr>
        <p:txBody>
          <a:bodyPr wrap="square">
            <a:spAutoFit/>
          </a:bodyPr>
          <a:lstStyle/>
          <a:p>
            <a:r>
              <a:rPr lang="en-US" sz="6227" dirty="0">
                <a:solidFill>
                  <a:schemeClr val="accent5"/>
                </a:solidFill>
                <a:latin typeface="Candara"/>
                <a:cs typeface="Candara"/>
              </a:rPr>
              <a:t>2</a:t>
            </a:r>
          </a:p>
        </p:txBody>
      </p:sp>
      <p:sp>
        <p:nvSpPr>
          <p:cNvPr id="34" name="Rectangle 33"/>
          <p:cNvSpPr/>
          <p:nvPr/>
        </p:nvSpPr>
        <p:spPr>
          <a:xfrm>
            <a:off x="2326640" y="4405778"/>
            <a:ext cx="1517993" cy="1300360"/>
          </a:xfrm>
          <a:prstGeom prst="rect">
            <a:avLst/>
          </a:prstGeom>
          <a:solidFill>
            <a:srgbClr val="6DB467"/>
          </a:solidFill>
        </p:spPr>
        <p:txBody>
          <a:bodyPr wrap="square" lIns="68584" tIns="34292" rIns="68584" bIns="34292">
            <a:spAutoFit/>
          </a:bodyPr>
          <a:lstStyle/>
          <a:p>
            <a:pPr algn="ctr"/>
            <a:r>
              <a:rPr lang="en-US" sz="1600" b="1" dirty="0">
                <a:solidFill>
                  <a:srgbClr val="FFFFFF"/>
                </a:solidFill>
                <a:latin typeface="Candara"/>
                <a:cs typeface="Candara"/>
              </a:rPr>
              <a:t>Children with disabilities </a:t>
            </a:r>
            <a:r>
              <a:rPr lang="en-US" sz="1600" b="1" dirty="0" smtClean="0">
                <a:solidFill>
                  <a:srgbClr val="FFFFFF"/>
                </a:solidFill>
                <a:latin typeface="Candara"/>
                <a:cs typeface="Candara"/>
              </a:rPr>
              <a:t>and </a:t>
            </a:r>
            <a:r>
              <a:rPr lang="en-US" sz="1600" b="1" dirty="0">
                <a:solidFill>
                  <a:srgbClr val="FFFFFF"/>
                </a:solidFill>
                <a:latin typeface="Candara"/>
                <a:cs typeface="Candara"/>
              </a:rPr>
              <a:t>other special </a:t>
            </a:r>
            <a:r>
              <a:rPr lang="en-US" sz="1600" b="1" dirty="0" smtClean="0">
                <a:solidFill>
                  <a:srgbClr val="FFFFFF"/>
                </a:solidFill>
                <a:latin typeface="Candara"/>
                <a:cs typeface="Candara"/>
              </a:rPr>
              <a:t>needs</a:t>
            </a:r>
          </a:p>
          <a:p>
            <a:pPr algn="ctr"/>
            <a:endParaRPr lang="en-US" sz="1600" b="1" dirty="0">
              <a:solidFill>
                <a:srgbClr val="FFFFFF"/>
              </a:solidFill>
              <a:latin typeface="Candara"/>
              <a:cs typeface="Candara"/>
            </a:endParaRPr>
          </a:p>
        </p:txBody>
      </p:sp>
      <p:sp>
        <p:nvSpPr>
          <p:cNvPr id="36" name="Rectangle 35"/>
          <p:cNvSpPr/>
          <p:nvPr/>
        </p:nvSpPr>
        <p:spPr>
          <a:xfrm>
            <a:off x="3817328" y="2916062"/>
            <a:ext cx="1511761" cy="1361915"/>
          </a:xfrm>
          <a:prstGeom prst="rect">
            <a:avLst/>
          </a:prstGeom>
          <a:solidFill>
            <a:srgbClr val="ED3532"/>
          </a:solidFill>
        </p:spPr>
        <p:txBody>
          <a:bodyPr wrap="square" lIns="68584" tIns="34292" rIns="68584" bIns="34292">
            <a:spAutoFit/>
          </a:bodyPr>
          <a:lstStyle/>
          <a:p>
            <a:pPr algn="ctr"/>
            <a:endParaRPr lang="en-US" sz="1600" b="1" dirty="0" smtClean="0">
              <a:solidFill>
                <a:srgbClr val="FFFFFF"/>
              </a:solidFill>
              <a:latin typeface="Candara"/>
              <a:cs typeface="Candara"/>
            </a:endParaRPr>
          </a:p>
          <a:p>
            <a:pPr algn="ctr"/>
            <a:endParaRPr lang="en-US" sz="1600" b="1" dirty="0">
              <a:solidFill>
                <a:srgbClr val="FFFFFF"/>
              </a:solidFill>
              <a:latin typeface="Candara"/>
              <a:cs typeface="Candara"/>
            </a:endParaRPr>
          </a:p>
          <a:p>
            <a:pPr algn="ctr"/>
            <a:r>
              <a:rPr lang="en-US" sz="1600" b="1" dirty="0" smtClean="0">
                <a:solidFill>
                  <a:srgbClr val="FFFFFF"/>
                </a:solidFill>
                <a:latin typeface="Candara"/>
                <a:cs typeface="Candara"/>
              </a:rPr>
              <a:t>DLLs</a:t>
            </a:r>
          </a:p>
          <a:p>
            <a:pPr algn="ctr"/>
            <a:endParaRPr lang="en-US" sz="2000" b="1" dirty="0" smtClean="0">
              <a:solidFill>
                <a:srgbClr val="FFFFFF"/>
              </a:solidFill>
              <a:latin typeface="Candara"/>
              <a:cs typeface="Candara"/>
            </a:endParaRPr>
          </a:p>
          <a:p>
            <a:pPr algn="ctr"/>
            <a:endParaRPr lang="en-US" sz="1600" b="1" dirty="0">
              <a:solidFill>
                <a:srgbClr val="FFFFFF"/>
              </a:solidFill>
              <a:latin typeface="Candara"/>
              <a:cs typeface="Candara"/>
            </a:endParaRPr>
          </a:p>
        </p:txBody>
      </p:sp>
      <p:sp>
        <p:nvSpPr>
          <p:cNvPr id="37" name="Rectangle 36"/>
          <p:cNvSpPr/>
          <p:nvPr/>
        </p:nvSpPr>
        <p:spPr>
          <a:xfrm>
            <a:off x="5269377" y="4405778"/>
            <a:ext cx="1511761" cy="1300360"/>
          </a:xfrm>
          <a:prstGeom prst="rect">
            <a:avLst/>
          </a:prstGeom>
          <a:solidFill>
            <a:srgbClr val="154578"/>
          </a:solidFill>
        </p:spPr>
        <p:txBody>
          <a:bodyPr wrap="square" lIns="68584" tIns="34292" rIns="68584" bIns="34292">
            <a:spAutoFit/>
          </a:bodyPr>
          <a:lstStyle/>
          <a:p>
            <a:pPr algn="ctr"/>
            <a:r>
              <a:rPr lang="en-US" sz="1600" b="1" dirty="0" smtClean="0">
                <a:solidFill>
                  <a:srgbClr val="FFFFFF"/>
                </a:solidFill>
                <a:latin typeface="Candara"/>
                <a:cs typeface="Candara"/>
              </a:rPr>
              <a:t>Children from diverse cultural  and socio-economic groups</a:t>
            </a:r>
            <a:endParaRPr lang="en-US" sz="1200" b="1" dirty="0">
              <a:solidFill>
                <a:srgbClr val="FFFFFF"/>
              </a:solidFill>
              <a:latin typeface="Candara"/>
              <a:cs typeface="Candara"/>
            </a:endParaRPr>
          </a:p>
        </p:txBody>
      </p:sp>
      <p:pic>
        <p:nvPicPr>
          <p:cNvPr id="38" name="Picture 37" descr="52322238_Web.jpg"/>
          <p:cNvPicPr>
            <a:picLocks noChangeAspect="1"/>
          </p:cNvPicPr>
          <p:nvPr/>
        </p:nvPicPr>
        <p:blipFill>
          <a:blip r:embed="rId3"/>
          <a:stretch>
            <a:fillRect/>
          </a:stretch>
        </p:blipFill>
        <p:spPr>
          <a:xfrm>
            <a:off x="2313353" y="2920162"/>
            <a:ext cx="1517994" cy="1517994"/>
          </a:xfrm>
          <a:prstGeom prst="rect">
            <a:avLst/>
          </a:prstGeom>
        </p:spPr>
      </p:pic>
      <p:sp>
        <p:nvSpPr>
          <p:cNvPr id="21"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26</a:t>
            </a:fld>
            <a:endParaRPr lang="en-US" dirty="0">
              <a:latin typeface="Century Gothic" panose="020B0502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777" t="10625" r="32333"/>
          <a:stretch/>
        </p:blipFill>
        <p:spPr>
          <a:xfrm>
            <a:off x="5269376" y="2911240"/>
            <a:ext cx="1511761" cy="152973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0822" t="8446" r="8498" b="10743"/>
          <a:stretch/>
        </p:blipFill>
        <p:spPr>
          <a:xfrm>
            <a:off x="3844493" y="4276975"/>
            <a:ext cx="1424883" cy="1429163"/>
          </a:xfrm>
          <a:prstGeom prst="rect">
            <a:avLst/>
          </a:prstGeom>
        </p:spPr>
      </p:pic>
      <p:sp>
        <p:nvSpPr>
          <p:cNvPr id="18" name="Rectangle 1"/>
          <p:cNvSpPr>
            <a:spLocks/>
          </p:cNvSpPr>
          <p:nvPr/>
        </p:nvSpPr>
        <p:spPr bwMode="auto">
          <a:xfrm>
            <a:off x="1705212" y="630205"/>
            <a:ext cx="57371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600" b="1" dirty="0">
                <a:solidFill>
                  <a:schemeClr val="tx2"/>
                </a:solidFill>
                <a:latin typeface="Candara"/>
                <a:ea typeface="ＭＳ Ｐゴシック" charset="0"/>
                <a:cs typeface="Candara"/>
                <a:sym typeface="Bebas Neue" charset="0"/>
              </a:rPr>
              <a:t>Recommendations for States</a:t>
            </a:r>
          </a:p>
        </p:txBody>
      </p:sp>
      <p:grpSp>
        <p:nvGrpSpPr>
          <p:cNvPr id="19" name="Group 65"/>
          <p:cNvGrpSpPr/>
          <p:nvPr/>
        </p:nvGrpSpPr>
        <p:grpSpPr>
          <a:xfrm>
            <a:off x="4423767" y="1241262"/>
            <a:ext cx="300037" cy="71456"/>
            <a:chOff x="1942594" y="2781300"/>
            <a:chExt cx="799891" cy="190500"/>
          </a:xfrm>
          <a:solidFill>
            <a:schemeClr val="bg1">
              <a:lumMod val="85000"/>
            </a:schemeClr>
          </a:solidFill>
        </p:grpSpPr>
        <p:sp>
          <p:nvSpPr>
            <p:cNvPr id="20"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22"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23"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Tree>
    <p:extLst>
      <p:ext uri="{BB962C8B-B14F-4D97-AF65-F5344CB8AC3E}">
        <p14:creationId xmlns:p14="http://schemas.microsoft.com/office/powerpoint/2010/main" val="338207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013677" y="930342"/>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50" name="TextBox 49"/>
          <p:cNvSpPr txBox="1"/>
          <p:nvPr/>
        </p:nvSpPr>
        <p:spPr>
          <a:xfrm>
            <a:off x="7390581" y="1708931"/>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89" name="Rectangle 49"/>
          <p:cNvSpPr>
            <a:spLocks/>
          </p:cNvSpPr>
          <p:nvPr/>
        </p:nvSpPr>
        <p:spPr bwMode="auto">
          <a:xfrm>
            <a:off x="1676399" y="1889101"/>
            <a:ext cx="6462717" cy="71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marL="171496" indent="-19055"/>
            <a:r>
              <a:rPr lang="en-US" sz="2000" dirty="0" smtClean="0">
                <a:latin typeface="Arial"/>
                <a:cs typeface="Arial"/>
              </a:rPr>
              <a:t>Create data systems for storing, managing, retrieving, analyzing, and sharing formative assessment data</a:t>
            </a:r>
            <a:endParaRPr lang="en-US" sz="2000" dirty="0">
              <a:latin typeface="Arial"/>
              <a:cs typeface="Arial"/>
            </a:endParaRPr>
          </a:p>
          <a:p>
            <a:pPr marL="171496" indent="-19055"/>
            <a:r>
              <a:rPr lang="en-US" sz="675" dirty="0">
                <a:latin typeface="Arial"/>
                <a:ea typeface="ＭＳ Ｐゴシック" charset="0"/>
                <a:cs typeface="Arial"/>
                <a:sym typeface="Source Sans Pro" charset="0"/>
              </a:rPr>
              <a:t> </a:t>
            </a:r>
          </a:p>
        </p:txBody>
      </p:sp>
      <p:sp>
        <p:nvSpPr>
          <p:cNvPr id="55" name="Rectangle 54"/>
          <p:cNvSpPr/>
          <p:nvPr/>
        </p:nvSpPr>
        <p:spPr>
          <a:xfrm>
            <a:off x="1072372" y="1540869"/>
            <a:ext cx="672518" cy="1050609"/>
          </a:xfrm>
          <a:prstGeom prst="rect">
            <a:avLst/>
          </a:prstGeom>
        </p:spPr>
        <p:txBody>
          <a:bodyPr wrap="square">
            <a:spAutoFit/>
          </a:bodyPr>
          <a:lstStyle/>
          <a:p>
            <a:r>
              <a:rPr lang="en-US" sz="6227" dirty="0">
                <a:solidFill>
                  <a:srgbClr val="6DB467"/>
                </a:solidFill>
                <a:latin typeface="Candara"/>
                <a:cs typeface="Candara"/>
              </a:rPr>
              <a:t>3</a:t>
            </a:r>
          </a:p>
        </p:txBody>
      </p:sp>
      <p:grpSp>
        <p:nvGrpSpPr>
          <p:cNvPr id="3" name="Group 2"/>
          <p:cNvGrpSpPr/>
          <p:nvPr/>
        </p:nvGrpSpPr>
        <p:grpSpPr>
          <a:xfrm>
            <a:off x="685800" y="3352800"/>
            <a:ext cx="8001000" cy="1523999"/>
            <a:chOff x="976674" y="4578650"/>
            <a:chExt cx="7197905" cy="958395"/>
          </a:xfrm>
        </p:grpSpPr>
        <p:pic>
          <p:nvPicPr>
            <p:cNvPr id="21" name="Picture 20" descr="simply_education_4.png"/>
            <p:cNvPicPr>
              <a:picLocks noChangeAspect="1"/>
            </p:cNvPicPr>
            <p:nvPr/>
          </p:nvPicPr>
          <p:blipFill>
            <a:blip r:embed="rId3"/>
            <a:stretch>
              <a:fillRect/>
            </a:stretch>
          </p:blipFill>
          <p:spPr>
            <a:xfrm>
              <a:off x="976674" y="4578650"/>
              <a:ext cx="1270909" cy="901935"/>
            </a:xfrm>
            <a:prstGeom prst="rect">
              <a:avLst/>
            </a:prstGeom>
          </p:spPr>
        </p:pic>
        <p:pic>
          <p:nvPicPr>
            <p:cNvPr id="22" name="Picture 21" descr="simply_office_1.png"/>
            <p:cNvPicPr>
              <a:picLocks noChangeAspect="1"/>
            </p:cNvPicPr>
            <p:nvPr/>
          </p:nvPicPr>
          <p:blipFill>
            <a:blip r:embed="rId4"/>
            <a:stretch>
              <a:fillRect/>
            </a:stretch>
          </p:blipFill>
          <p:spPr>
            <a:xfrm>
              <a:off x="2393711" y="4578650"/>
              <a:ext cx="666077" cy="908287"/>
            </a:xfrm>
            <a:prstGeom prst="rect">
              <a:avLst/>
            </a:prstGeom>
          </p:spPr>
        </p:pic>
        <p:pic>
          <p:nvPicPr>
            <p:cNvPr id="23" name="Picture 22" descr="simply_seo_13.png"/>
            <p:cNvPicPr>
              <a:picLocks noChangeAspect="1"/>
            </p:cNvPicPr>
            <p:nvPr/>
          </p:nvPicPr>
          <p:blipFill>
            <a:blip r:embed="rId5"/>
            <a:stretch>
              <a:fillRect/>
            </a:stretch>
          </p:blipFill>
          <p:spPr>
            <a:xfrm>
              <a:off x="3260066" y="4578650"/>
              <a:ext cx="1394029" cy="958395"/>
            </a:xfrm>
            <a:prstGeom prst="rect">
              <a:avLst/>
            </a:prstGeom>
          </p:spPr>
        </p:pic>
        <p:pic>
          <p:nvPicPr>
            <p:cNvPr id="27" name="Picture 26" descr="simply_electronics_15.png"/>
            <p:cNvPicPr>
              <a:picLocks noChangeAspect="1"/>
            </p:cNvPicPr>
            <p:nvPr/>
          </p:nvPicPr>
          <p:blipFill>
            <a:blip r:embed="rId6"/>
            <a:stretch>
              <a:fillRect/>
            </a:stretch>
          </p:blipFill>
          <p:spPr>
            <a:xfrm>
              <a:off x="4767613" y="4692664"/>
              <a:ext cx="1146067" cy="787921"/>
            </a:xfrm>
            <a:prstGeom prst="rect">
              <a:avLst/>
            </a:prstGeom>
          </p:spPr>
        </p:pic>
        <p:pic>
          <p:nvPicPr>
            <p:cNvPr id="28" name="Picture 27" descr="simply_web_16.png"/>
            <p:cNvPicPr>
              <a:picLocks noChangeAspect="1"/>
            </p:cNvPicPr>
            <p:nvPr/>
          </p:nvPicPr>
          <p:blipFill>
            <a:blip r:embed="rId7"/>
            <a:stretch>
              <a:fillRect/>
            </a:stretch>
          </p:blipFill>
          <p:spPr>
            <a:xfrm>
              <a:off x="6115452" y="4692664"/>
              <a:ext cx="1001630" cy="775455"/>
            </a:xfrm>
            <a:prstGeom prst="rect">
              <a:avLst/>
            </a:prstGeom>
          </p:spPr>
        </p:pic>
        <p:pic>
          <p:nvPicPr>
            <p:cNvPr id="29" name="Picture 28" descr="simply_web_7.png"/>
            <p:cNvPicPr>
              <a:picLocks noChangeAspect="1"/>
            </p:cNvPicPr>
            <p:nvPr/>
          </p:nvPicPr>
          <p:blipFill>
            <a:blip r:embed="rId8"/>
            <a:stretch>
              <a:fillRect/>
            </a:stretch>
          </p:blipFill>
          <p:spPr>
            <a:xfrm>
              <a:off x="7390581" y="4644865"/>
              <a:ext cx="783998" cy="842071"/>
            </a:xfrm>
            <a:prstGeom prst="rect">
              <a:avLst/>
            </a:prstGeom>
          </p:spPr>
        </p:pic>
      </p:grpSp>
      <p:sp>
        <p:nvSpPr>
          <p:cNvPr id="17"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27</a:t>
            </a:fld>
            <a:endParaRPr lang="en-US" dirty="0">
              <a:latin typeface="Century Gothic" panose="020B0502020202020204" pitchFamily="34" charset="0"/>
            </a:endParaRPr>
          </a:p>
        </p:txBody>
      </p:sp>
      <p:sp>
        <p:nvSpPr>
          <p:cNvPr id="18" name="Rectangle 1"/>
          <p:cNvSpPr>
            <a:spLocks/>
          </p:cNvSpPr>
          <p:nvPr/>
        </p:nvSpPr>
        <p:spPr bwMode="auto">
          <a:xfrm>
            <a:off x="1705212" y="630205"/>
            <a:ext cx="57371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600" b="1" dirty="0">
                <a:solidFill>
                  <a:schemeClr val="tx2"/>
                </a:solidFill>
                <a:latin typeface="Candara"/>
                <a:ea typeface="ＭＳ Ｐゴシック" charset="0"/>
                <a:cs typeface="Candara"/>
                <a:sym typeface="Bebas Neue" charset="0"/>
              </a:rPr>
              <a:t>Recommendations for States</a:t>
            </a:r>
          </a:p>
        </p:txBody>
      </p:sp>
      <p:grpSp>
        <p:nvGrpSpPr>
          <p:cNvPr id="19" name="Group 65"/>
          <p:cNvGrpSpPr/>
          <p:nvPr/>
        </p:nvGrpSpPr>
        <p:grpSpPr>
          <a:xfrm>
            <a:off x="4423767" y="1241262"/>
            <a:ext cx="300037" cy="71456"/>
            <a:chOff x="1942594" y="2781300"/>
            <a:chExt cx="799891" cy="190500"/>
          </a:xfrm>
          <a:solidFill>
            <a:schemeClr val="bg1">
              <a:lumMod val="85000"/>
            </a:schemeClr>
          </a:solidFill>
        </p:grpSpPr>
        <p:sp>
          <p:nvSpPr>
            <p:cNvPr id="20"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24"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25"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Tree>
    <p:extLst>
      <p:ext uri="{BB962C8B-B14F-4D97-AF65-F5344CB8AC3E}">
        <p14:creationId xmlns:p14="http://schemas.microsoft.com/office/powerpoint/2010/main" val="94318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013677" y="930342"/>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50" name="TextBox 49"/>
          <p:cNvSpPr txBox="1"/>
          <p:nvPr/>
        </p:nvSpPr>
        <p:spPr>
          <a:xfrm>
            <a:off x="7390581" y="1708931"/>
            <a:ext cx="184747" cy="196216"/>
          </a:xfrm>
          <a:prstGeom prst="rect">
            <a:avLst/>
          </a:prstGeom>
          <a:noFill/>
        </p:spPr>
        <p:txBody>
          <a:bodyPr wrap="none" lIns="91448" tIns="45724" rIns="91448" bIns="45724" rtlCol="0">
            <a:spAutoFit/>
          </a:bodyPr>
          <a:lstStyle/>
          <a:p>
            <a:endParaRPr lang="en-US" sz="675" dirty="0">
              <a:latin typeface="Roboto Light"/>
            </a:endParaRPr>
          </a:p>
        </p:txBody>
      </p:sp>
      <p:sp>
        <p:nvSpPr>
          <p:cNvPr id="89" name="Rectangle 49"/>
          <p:cNvSpPr>
            <a:spLocks/>
          </p:cNvSpPr>
          <p:nvPr/>
        </p:nvSpPr>
        <p:spPr bwMode="auto">
          <a:xfrm>
            <a:off x="2404488" y="1851717"/>
            <a:ext cx="4532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2000" dirty="0" smtClean="0">
                <a:latin typeface="Arial"/>
                <a:cs typeface="Arial"/>
              </a:rPr>
              <a:t>Incorporate formative assessment into SSIPs as a way of measuring progress toward SIMRs</a:t>
            </a:r>
            <a:endParaRPr lang="en-US" sz="2000" dirty="0">
              <a:latin typeface="Arial"/>
              <a:ea typeface="ＭＳ Ｐゴシック" charset="0"/>
              <a:cs typeface="Arial"/>
              <a:sym typeface="Source Sans Pro" charset="0"/>
            </a:endParaRPr>
          </a:p>
        </p:txBody>
      </p:sp>
      <p:sp>
        <p:nvSpPr>
          <p:cNvPr id="55" name="Rectangle 54"/>
          <p:cNvSpPr/>
          <p:nvPr/>
        </p:nvSpPr>
        <p:spPr>
          <a:xfrm>
            <a:off x="1676400" y="1588856"/>
            <a:ext cx="743624" cy="1050609"/>
          </a:xfrm>
          <a:prstGeom prst="rect">
            <a:avLst/>
          </a:prstGeom>
        </p:spPr>
        <p:txBody>
          <a:bodyPr wrap="square">
            <a:spAutoFit/>
          </a:bodyPr>
          <a:lstStyle/>
          <a:p>
            <a:r>
              <a:rPr lang="en-US" sz="6227" dirty="0">
                <a:solidFill>
                  <a:srgbClr val="154578"/>
                </a:solidFill>
                <a:latin typeface="Candara"/>
                <a:cs typeface="Candara"/>
              </a:rPr>
              <a:t>4</a:t>
            </a:r>
          </a:p>
        </p:txBody>
      </p:sp>
      <p:sp>
        <p:nvSpPr>
          <p:cNvPr id="24" name="Rectangle 23"/>
          <p:cNvSpPr/>
          <p:nvPr/>
        </p:nvSpPr>
        <p:spPr>
          <a:xfrm>
            <a:off x="1487092" y="3187612"/>
            <a:ext cx="959495" cy="338554"/>
          </a:xfrm>
          <a:prstGeom prst="rect">
            <a:avLst/>
          </a:prstGeom>
        </p:spPr>
        <p:txBody>
          <a:bodyPr wrap="square">
            <a:spAutoFit/>
          </a:bodyPr>
          <a:lstStyle/>
          <a:p>
            <a:pPr algn="ctr"/>
            <a:r>
              <a:rPr lang="en-US" sz="1600" dirty="0">
                <a:latin typeface="Arial"/>
                <a:cs typeface="Arial"/>
              </a:rPr>
              <a:t>Parents</a:t>
            </a:r>
          </a:p>
        </p:txBody>
      </p:sp>
      <p:sp>
        <p:nvSpPr>
          <p:cNvPr id="25" name="Rectangle 24"/>
          <p:cNvSpPr/>
          <p:nvPr/>
        </p:nvSpPr>
        <p:spPr>
          <a:xfrm>
            <a:off x="3190695" y="3184437"/>
            <a:ext cx="1016304" cy="338554"/>
          </a:xfrm>
          <a:prstGeom prst="rect">
            <a:avLst/>
          </a:prstGeom>
        </p:spPr>
        <p:txBody>
          <a:bodyPr wrap="none">
            <a:spAutoFit/>
          </a:bodyPr>
          <a:lstStyle/>
          <a:p>
            <a:r>
              <a:rPr lang="en-US" sz="1600" dirty="0">
                <a:latin typeface="Arial"/>
                <a:cs typeface="Arial"/>
              </a:rPr>
              <a:t>Teachers</a:t>
            </a:r>
          </a:p>
        </p:txBody>
      </p:sp>
      <p:sp>
        <p:nvSpPr>
          <p:cNvPr id="26" name="Rectangle 25"/>
          <p:cNvSpPr/>
          <p:nvPr/>
        </p:nvSpPr>
        <p:spPr>
          <a:xfrm>
            <a:off x="4856422" y="3184437"/>
            <a:ext cx="1162498" cy="338554"/>
          </a:xfrm>
          <a:prstGeom prst="rect">
            <a:avLst/>
          </a:prstGeom>
        </p:spPr>
        <p:txBody>
          <a:bodyPr wrap="none">
            <a:spAutoFit/>
          </a:bodyPr>
          <a:lstStyle/>
          <a:p>
            <a:r>
              <a:rPr lang="en-US" sz="1600" dirty="0">
                <a:latin typeface="Arial"/>
                <a:cs typeface="Arial"/>
              </a:rPr>
              <a:t>Specialists</a:t>
            </a:r>
          </a:p>
        </p:txBody>
      </p:sp>
      <p:sp>
        <p:nvSpPr>
          <p:cNvPr id="30" name="Rectangle 29"/>
          <p:cNvSpPr/>
          <p:nvPr/>
        </p:nvSpPr>
        <p:spPr>
          <a:xfrm>
            <a:off x="6435259" y="3187613"/>
            <a:ext cx="1495922" cy="338554"/>
          </a:xfrm>
          <a:prstGeom prst="rect">
            <a:avLst/>
          </a:prstGeom>
        </p:spPr>
        <p:txBody>
          <a:bodyPr wrap="none">
            <a:spAutoFit/>
          </a:bodyPr>
          <a:lstStyle/>
          <a:p>
            <a:r>
              <a:rPr lang="en-US" sz="1600" dirty="0">
                <a:latin typeface="Arial"/>
                <a:cs typeface="Arial"/>
              </a:rPr>
              <a:t>Administrators</a:t>
            </a:r>
          </a:p>
        </p:txBody>
      </p:sp>
      <p:grpSp>
        <p:nvGrpSpPr>
          <p:cNvPr id="3" name="Group 2"/>
          <p:cNvGrpSpPr/>
          <p:nvPr/>
        </p:nvGrpSpPr>
        <p:grpSpPr>
          <a:xfrm>
            <a:off x="1136388" y="3601049"/>
            <a:ext cx="6865471" cy="2091789"/>
            <a:chOff x="1136388" y="3601049"/>
            <a:chExt cx="6865471" cy="2091789"/>
          </a:xfrm>
        </p:grpSpPr>
        <p:sp>
          <p:nvSpPr>
            <p:cNvPr id="18" name="Rectangle 17"/>
            <p:cNvSpPr/>
            <p:nvPr/>
          </p:nvSpPr>
          <p:spPr>
            <a:xfrm>
              <a:off x="2876755" y="3607498"/>
              <a:ext cx="1645919" cy="58089"/>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19" name="Rectangle 18"/>
            <p:cNvSpPr/>
            <p:nvPr/>
          </p:nvSpPr>
          <p:spPr>
            <a:xfrm>
              <a:off x="4617040" y="3604653"/>
              <a:ext cx="1643574" cy="6093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20" name="Rectangle 19"/>
            <p:cNvSpPr/>
            <p:nvPr/>
          </p:nvSpPr>
          <p:spPr>
            <a:xfrm>
              <a:off x="6355938" y="3601049"/>
              <a:ext cx="1645921" cy="64024"/>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grpSp>
          <p:nvGrpSpPr>
            <p:cNvPr id="32" name="Group 31"/>
            <p:cNvGrpSpPr/>
            <p:nvPr/>
          </p:nvGrpSpPr>
          <p:grpSpPr>
            <a:xfrm>
              <a:off x="1136388" y="3720155"/>
              <a:ext cx="1652533" cy="1972683"/>
              <a:chOff x="4242510" y="9735045"/>
              <a:chExt cx="1783997" cy="2129616"/>
            </a:xfrm>
            <a:solidFill>
              <a:srgbClr val="154578"/>
            </a:solidFill>
          </p:grpSpPr>
          <p:grpSp>
            <p:nvGrpSpPr>
              <p:cNvPr id="21" name="Group 20"/>
              <p:cNvGrpSpPr/>
              <p:nvPr/>
            </p:nvGrpSpPr>
            <p:grpSpPr>
              <a:xfrm>
                <a:off x="4242510" y="9735045"/>
                <a:ext cx="816427" cy="2129616"/>
                <a:chOff x="2323306" y="2203133"/>
                <a:chExt cx="979488" cy="2554287"/>
              </a:xfrm>
              <a:grpFill/>
            </p:grpSpPr>
            <p:sp>
              <p:nvSpPr>
                <p:cNvPr id="2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23" name="Freeform 4"/>
                <p:cNvSpPr>
                  <a:spLocks noChangeArrowheads="1"/>
                </p:cNvSpPr>
                <p:nvPr/>
              </p:nvSpPr>
              <p:spPr bwMode="auto">
                <a:xfrm>
                  <a:off x="2565569" y="2203133"/>
                  <a:ext cx="512416" cy="482648"/>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27" name="Group 26"/>
              <p:cNvGrpSpPr/>
              <p:nvPr/>
            </p:nvGrpSpPr>
            <p:grpSpPr>
              <a:xfrm>
                <a:off x="5115627" y="9788653"/>
                <a:ext cx="910880" cy="2076008"/>
                <a:chOff x="3672681" y="1899920"/>
                <a:chExt cx="1293813" cy="2947988"/>
              </a:xfrm>
              <a:grpFill/>
            </p:grpSpPr>
            <p:sp>
              <p:nvSpPr>
                <p:cNvPr id="2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dirty="0">
                    <a:latin typeface="Roboto Light"/>
                  </a:endParaRPr>
                </a:p>
              </p:txBody>
            </p:sp>
            <p:sp>
              <p:nvSpPr>
                <p:cNvPr id="2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grpSp>
          <p:nvGrpSpPr>
            <p:cNvPr id="33" name="Group 32"/>
            <p:cNvGrpSpPr/>
            <p:nvPr/>
          </p:nvGrpSpPr>
          <p:grpSpPr>
            <a:xfrm>
              <a:off x="3235960" y="3705451"/>
              <a:ext cx="925775" cy="1987387"/>
              <a:chOff x="5481404" y="1426062"/>
              <a:chExt cx="341669" cy="778503"/>
            </a:xfrm>
            <a:solidFill>
              <a:srgbClr val="ED3532"/>
            </a:solidFill>
          </p:grpSpPr>
          <p:sp>
            <p:nvSpPr>
              <p:cNvPr id="34"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35"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36" name="Group 35"/>
            <p:cNvGrpSpPr/>
            <p:nvPr/>
          </p:nvGrpSpPr>
          <p:grpSpPr>
            <a:xfrm>
              <a:off x="5011938" y="3702294"/>
              <a:ext cx="853778" cy="1985464"/>
              <a:chOff x="1006475" y="1212850"/>
              <a:chExt cx="585788" cy="1530350"/>
            </a:xfrm>
            <a:solidFill>
              <a:schemeClr val="accent5"/>
            </a:solidFill>
          </p:grpSpPr>
          <p:sp>
            <p:nvSpPr>
              <p:cNvPr id="3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3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grpSp>
          <p:nvGrpSpPr>
            <p:cNvPr id="40" name="Group 39"/>
            <p:cNvGrpSpPr/>
            <p:nvPr/>
          </p:nvGrpSpPr>
          <p:grpSpPr>
            <a:xfrm>
              <a:off x="6735210" y="3702294"/>
              <a:ext cx="892470" cy="1985464"/>
              <a:chOff x="5481404" y="1426062"/>
              <a:chExt cx="341669" cy="778503"/>
            </a:xfrm>
            <a:solidFill>
              <a:srgbClr val="6DB467"/>
            </a:solidFill>
          </p:grpSpPr>
          <p:sp>
            <p:nvSpPr>
              <p:cNvPr id="4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sp>
            <p:nvSpPr>
              <p:cNvPr id="4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675">
                  <a:latin typeface="Roboto Light"/>
                </a:endParaRPr>
              </a:p>
            </p:txBody>
          </p:sp>
        </p:grpSp>
        <p:sp>
          <p:nvSpPr>
            <p:cNvPr id="39" name="Rectangle 38"/>
            <p:cNvSpPr/>
            <p:nvPr/>
          </p:nvSpPr>
          <p:spPr>
            <a:xfrm>
              <a:off x="1143000" y="3611314"/>
              <a:ext cx="1645921" cy="64024"/>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grpSp>
      <p:sp>
        <p:nvSpPr>
          <p:cNvPr id="43" name="Rectangle 1"/>
          <p:cNvSpPr>
            <a:spLocks/>
          </p:cNvSpPr>
          <p:nvPr/>
        </p:nvSpPr>
        <p:spPr bwMode="auto">
          <a:xfrm>
            <a:off x="1705212" y="630205"/>
            <a:ext cx="57371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600" b="1" dirty="0">
                <a:solidFill>
                  <a:schemeClr val="tx2"/>
                </a:solidFill>
                <a:latin typeface="Candara"/>
                <a:ea typeface="ＭＳ Ｐゴシック" charset="0"/>
                <a:cs typeface="Candara"/>
                <a:sym typeface="Bebas Neue" charset="0"/>
              </a:rPr>
              <a:t>Recommendations for States</a:t>
            </a:r>
          </a:p>
        </p:txBody>
      </p:sp>
      <p:grpSp>
        <p:nvGrpSpPr>
          <p:cNvPr id="44" name="Group 65"/>
          <p:cNvGrpSpPr/>
          <p:nvPr/>
        </p:nvGrpSpPr>
        <p:grpSpPr>
          <a:xfrm>
            <a:off x="4423767" y="1241262"/>
            <a:ext cx="300037" cy="71456"/>
            <a:chOff x="1942594" y="2781300"/>
            <a:chExt cx="799891" cy="190500"/>
          </a:xfrm>
          <a:solidFill>
            <a:schemeClr val="bg1">
              <a:lumMod val="85000"/>
            </a:schemeClr>
          </a:solidFill>
        </p:grpSpPr>
        <p:sp>
          <p:nvSpPr>
            <p:cNvPr id="45"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46"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47"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48"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28</a:t>
            </a:fld>
            <a:endParaRPr lang="en-US" dirty="0">
              <a:latin typeface="Century Gothic" panose="020B0502020202020204" pitchFamily="34" charset="0"/>
            </a:endParaRPr>
          </a:p>
        </p:txBody>
      </p:sp>
    </p:spTree>
    <p:extLst>
      <p:ext uri="{BB962C8B-B14F-4D97-AF65-F5344CB8AC3E}">
        <p14:creationId xmlns:p14="http://schemas.microsoft.com/office/powerpoint/2010/main" val="93402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33" y="1447800"/>
            <a:ext cx="9144000" cy="312420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7" name="TextBox 6"/>
          <p:cNvSpPr txBox="1"/>
          <p:nvPr/>
        </p:nvSpPr>
        <p:spPr>
          <a:xfrm>
            <a:off x="661895" y="1524000"/>
            <a:ext cx="8329705" cy="1962332"/>
          </a:xfrm>
          <a:prstGeom prst="rect">
            <a:avLst/>
          </a:prstGeom>
          <a:noFill/>
        </p:spPr>
        <p:txBody>
          <a:bodyPr wrap="square" lIns="0" tIns="0" rIns="0" bIns="0" rtlCol="0">
            <a:spAutoFit/>
          </a:bodyPr>
          <a:lstStyle/>
          <a:p>
            <a:r>
              <a:rPr lang="en-US" sz="3188" dirty="0" smtClean="0">
                <a:solidFill>
                  <a:schemeClr val="bg1"/>
                </a:solidFill>
                <a:latin typeface="Arial"/>
                <a:cs typeface="Arial"/>
              </a:rPr>
              <a:t>What are your ideas about using formative assessment to monitor the progress of individual children </a:t>
            </a:r>
            <a:r>
              <a:rPr lang="en-US" sz="3188" dirty="0">
                <a:solidFill>
                  <a:schemeClr val="bg1"/>
                </a:solidFill>
                <a:latin typeface="Arial"/>
                <a:cs typeface="Arial"/>
              </a:rPr>
              <a:t>and </a:t>
            </a:r>
            <a:r>
              <a:rPr lang="en-US" sz="3188" dirty="0" smtClean="0">
                <a:solidFill>
                  <a:schemeClr val="bg1"/>
                </a:solidFill>
                <a:latin typeface="Arial"/>
                <a:cs typeface="Arial"/>
              </a:rPr>
              <a:t>groups </a:t>
            </a:r>
            <a:r>
              <a:rPr lang="en-US" sz="3188" dirty="0">
                <a:solidFill>
                  <a:schemeClr val="bg1"/>
                </a:solidFill>
                <a:latin typeface="Arial"/>
                <a:cs typeface="Arial"/>
              </a:rPr>
              <a:t>of </a:t>
            </a:r>
            <a:r>
              <a:rPr lang="en-US" sz="3188" dirty="0" smtClean="0">
                <a:solidFill>
                  <a:schemeClr val="bg1"/>
                </a:solidFill>
                <a:latin typeface="Arial"/>
                <a:cs typeface="Arial"/>
              </a:rPr>
              <a:t>children within SSIP?</a:t>
            </a:r>
            <a:endParaRPr lang="en-US" sz="3188" dirty="0">
              <a:solidFill>
                <a:schemeClr val="bg1"/>
              </a:solidFill>
              <a:latin typeface="Arial"/>
              <a:cs typeface="Arial"/>
            </a:endParaRPr>
          </a:p>
        </p:txBody>
      </p:sp>
      <p:sp>
        <p:nvSpPr>
          <p:cNvPr id="14"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29</a:t>
            </a:fld>
            <a:endParaRPr lang="en-US" dirty="0">
              <a:latin typeface="Century Gothic" panose="020B0502020202020204" pitchFamily="34" charset="0"/>
            </a:endParaRPr>
          </a:p>
        </p:txBody>
      </p:sp>
      <p:grpSp>
        <p:nvGrpSpPr>
          <p:cNvPr id="15" name="Group 3"/>
          <p:cNvGrpSpPr/>
          <p:nvPr/>
        </p:nvGrpSpPr>
        <p:grpSpPr>
          <a:xfrm>
            <a:off x="661895" y="3581400"/>
            <a:ext cx="2286000" cy="71138"/>
            <a:chOff x="1789787" y="8791867"/>
            <a:chExt cx="6094413" cy="189653"/>
          </a:xfrm>
        </p:grpSpPr>
        <p:sp>
          <p:nvSpPr>
            <p:cNvPr id="16" name="Rectangle 15"/>
            <p:cNvSpPr/>
            <p:nvPr/>
          </p:nvSpPr>
          <p:spPr>
            <a:xfrm>
              <a:off x="1789787" y="8791867"/>
              <a:ext cx="1218883" cy="189653"/>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7" name="Rectangle 16"/>
            <p:cNvSpPr/>
            <p:nvPr/>
          </p:nvSpPr>
          <p:spPr>
            <a:xfrm>
              <a:off x="3008670" y="8791867"/>
              <a:ext cx="1218883" cy="189653"/>
            </a:xfrm>
            <a:prstGeom prst="rect">
              <a:avLst/>
            </a:prstGeom>
            <a:solidFill>
              <a:srgbClr val="ED3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8" name="Rectangle 17"/>
            <p:cNvSpPr/>
            <p:nvPr/>
          </p:nvSpPr>
          <p:spPr>
            <a:xfrm>
              <a:off x="4227552" y="8791867"/>
              <a:ext cx="1218883" cy="18965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19" name="Rectangle 18"/>
            <p:cNvSpPr/>
            <p:nvPr/>
          </p:nvSpPr>
          <p:spPr>
            <a:xfrm>
              <a:off x="5446435" y="8791867"/>
              <a:ext cx="1218883" cy="189653"/>
            </a:xfrm>
            <a:prstGeom prst="rect">
              <a:avLst/>
            </a:prstGeom>
            <a:solidFill>
              <a:srgbClr val="6DB4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sp>
          <p:nvSpPr>
            <p:cNvPr id="20" name="Rectangle 19"/>
            <p:cNvSpPr/>
            <p:nvPr/>
          </p:nvSpPr>
          <p:spPr>
            <a:xfrm>
              <a:off x="6665317" y="8791867"/>
              <a:ext cx="1218883" cy="18965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a:latin typeface="Roboto Regular"/>
                <a:cs typeface="Roboto Regular"/>
              </a:endParaRPr>
            </a:p>
          </p:txBody>
        </p:sp>
      </p:grpSp>
    </p:spTree>
    <p:extLst>
      <p:ext uri="{BB962C8B-B14F-4D97-AF65-F5344CB8AC3E}">
        <p14:creationId xmlns:p14="http://schemas.microsoft.com/office/powerpoint/2010/main" val="30206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
          <p:cNvSpPr>
            <a:spLocks/>
          </p:cNvSpPr>
          <p:nvPr/>
        </p:nvSpPr>
        <p:spPr bwMode="auto">
          <a:xfrm>
            <a:off x="914400" y="838200"/>
            <a:ext cx="3200400" cy="3232552"/>
          </a:xfrm>
          <a:prstGeom prst="rect">
            <a:avLst/>
          </a:prstGeom>
          <a:solidFill>
            <a:srgbClr val="ED3532"/>
          </a:solidFill>
          <a:ln>
            <a:solidFill>
              <a:srgbClr val="ED3532"/>
            </a:solidFill>
          </a:ln>
          <a:extLst/>
        </p:spPr>
        <p:style>
          <a:lnRef idx="2">
            <a:schemeClr val="accent2">
              <a:shade val="50000"/>
            </a:schemeClr>
          </a:lnRef>
          <a:fillRef idx="1">
            <a:schemeClr val="accent2"/>
          </a:fillRef>
          <a:effectRef idx="0">
            <a:schemeClr val="accent2"/>
          </a:effectRef>
          <a:fontRef idx="minor">
            <a:schemeClr val="lt1"/>
          </a:fontRef>
        </p:style>
        <p:txBody>
          <a:bodyPr wrap="square" lIns="0" tIns="0" rIns="0" bIns="0" anchor="ctr">
            <a:spAutoFit/>
          </a:bodyPr>
          <a:lstStyle/>
          <a:p>
            <a:pPr marL="154227"/>
            <a:r>
              <a:rPr lang="en-US" sz="3001" dirty="0" smtClean="0"/>
              <a:t>States have a growing need for high quality data to evaluate </a:t>
            </a:r>
            <a:r>
              <a:rPr lang="en-US" sz="3001" dirty="0"/>
              <a:t>early childhood program </a:t>
            </a:r>
            <a:r>
              <a:rPr lang="en-US" sz="3001" dirty="0" smtClean="0"/>
              <a:t>improvement efforts</a:t>
            </a:r>
            <a:endParaRPr lang="en-US" sz="2851" dirty="0">
              <a:solidFill>
                <a:schemeClr val="tx2"/>
              </a:solidFill>
              <a:latin typeface="Arial"/>
              <a:ea typeface="ＭＳ Ｐゴシック" charset="0"/>
              <a:cs typeface="Arial"/>
              <a:sym typeface="Bebas Neue" charset="0"/>
            </a:endParaRPr>
          </a:p>
        </p:txBody>
      </p:sp>
      <p:pic>
        <p:nvPicPr>
          <p:cNvPr id="28" name="Picture 27" descr="simply_seo_13.png"/>
          <p:cNvPicPr>
            <a:picLocks noChangeAspect="1"/>
          </p:cNvPicPr>
          <p:nvPr/>
        </p:nvPicPr>
        <p:blipFill>
          <a:blip r:embed="rId3"/>
          <a:stretch>
            <a:fillRect/>
          </a:stretch>
        </p:blipFill>
        <p:spPr>
          <a:xfrm>
            <a:off x="4114800" y="3016143"/>
            <a:ext cx="3877952" cy="2666092"/>
          </a:xfrm>
          <a:prstGeom prst="rect">
            <a:avLst/>
          </a:prstGeom>
        </p:spPr>
      </p:pic>
      <p:sp>
        <p:nvSpPr>
          <p:cNvPr id="4"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247254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a:xfrm>
            <a:off x="381000" y="304800"/>
            <a:ext cx="8229600" cy="1143000"/>
          </a:xfrm>
          <a:ln w="12700">
            <a:solidFill>
              <a:srgbClr val="39B54A"/>
            </a:solidFill>
          </a:ln>
        </p:spPr>
        <p:txBody>
          <a:bodyPr>
            <a:normAutofit/>
          </a:bodyPr>
          <a:lstStyle/>
          <a:p>
            <a:r>
              <a:rPr lang="en-US" dirty="0" smtClean="0"/>
              <a:t>For More Information</a:t>
            </a:r>
            <a:endParaRPr lang="en-US" dirty="0"/>
          </a:p>
        </p:txBody>
      </p:sp>
      <p:sp>
        <p:nvSpPr>
          <p:cNvPr id="3" name="Content Placeholder 2"/>
          <p:cNvSpPr>
            <a:spLocks noGrp="1"/>
          </p:cNvSpPr>
          <p:nvPr>
            <p:ph sz="half" idx="2"/>
          </p:nvPr>
        </p:nvSpPr>
        <p:spPr>
          <a:xfrm>
            <a:off x="381000" y="1554162"/>
            <a:ext cx="8610600" cy="4495800"/>
          </a:xfrm>
        </p:spPr>
        <p:txBody>
          <a:bodyPr/>
          <a:lstStyle/>
          <a:p>
            <a:pPr>
              <a:lnSpc>
                <a:spcPct val="120000"/>
              </a:lnSpc>
            </a:pPr>
            <a:r>
              <a:rPr lang="en-US" dirty="0" smtClean="0"/>
              <a:t>NCSI </a:t>
            </a:r>
            <a:r>
              <a:rPr lang="en-US" dirty="0"/>
              <a:t>(</a:t>
            </a:r>
            <a:r>
              <a:rPr lang="en-US" dirty="0">
                <a:hlinkClick r:id="rId3"/>
              </a:rPr>
              <a:t>http://</a:t>
            </a:r>
            <a:r>
              <a:rPr lang="en-US" dirty="0" smtClean="0">
                <a:hlinkClick r:id="rId3"/>
              </a:rPr>
              <a:t>ncsi.wested.org/ask-the-ncsi/</a:t>
            </a:r>
            <a:r>
              <a:rPr lang="en-US" dirty="0" smtClean="0"/>
              <a:t> or </a:t>
            </a:r>
            <a:r>
              <a:rPr lang="en-US" dirty="0" smtClean="0">
                <a:solidFill>
                  <a:srgbClr val="6DB467"/>
                </a:solidFill>
                <a:hlinkClick r:id="rId4"/>
              </a:rPr>
              <a:t>http</a:t>
            </a:r>
            <a:r>
              <a:rPr lang="en-US" dirty="0">
                <a:solidFill>
                  <a:srgbClr val="6DB467"/>
                </a:solidFill>
                <a:hlinkClick r:id="rId4"/>
              </a:rPr>
              <a:t>://ncsi.wested.org</a:t>
            </a:r>
            <a:r>
              <a:rPr lang="en-US" dirty="0" smtClean="0">
                <a:solidFill>
                  <a:srgbClr val="6DB467"/>
                </a:solidFill>
                <a:hlinkClick r:id="rId4"/>
              </a:rPr>
              <a:t>/</a:t>
            </a:r>
            <a:r>
              <a:rPr lang="en-US" dirty="0" smtClean="0"/>
              <a:t>)</a:t>
            </a:r>
            <a:endParaRPr lang="en-US" dirty="0"/>
          </a:p>
          <a:p>
            <a:pPr lvl="1">
              <a:lnSpc>
                <a:spcPct val="120000"/>
              </a:lnSpc>
            </a:pPr>
            <a:r>
              <a:rPr lang="en-US" dirty="0"/>
              <a:t>Contact your NCSI TA Facilitator or Cross-state Learning Collaborative Lead</a:t>
            </a:r>
          </a:p>
          <a:p>
            <a:pPr lvl="1">
              <a:lnSpc>
                <a:spcPct val="120000"/>
              </a:lnSpc>
            </a:pPr>
            <a:r>
              <a:rPr lang="en-US" dirty="0"/>
              <a:t>Contact </a:t>
            </a:r>
            <a:r>
              <a:rPr lang="en-US" dirty="0" smtClean="0"/>
              <a:t>Virginia </a:t>
            </a:r>
            <a:r>
              <a:rPr lang="en-US" dirty="0" err="1" smtClean="0"/>
              <a:t>Buysee</a:t>
            </a:r>
            <a:r>
              <a:rPr lang="en-US" dirty="0" smtClean="0"/>
              <a:t> (</a:t>
            </a:r>
            <a:r>
              <a:rPr lang="en-US" dirty="0" smtClean="0">
                <a:hlinkClick r:id="rId5"/>
              </a:rPr>
              <a:t>vbuysse@air.org</a:t>
            </a:r>
            <a:r>
              <a:rPr lang="en-US" dirty="0" smtClean="0"/>
              <a:t>) or Kristin </a:t>
            </a:r>
            <a:r>
              <a:rPr lang="en-US" dirty="0"/>
              <a:t>Ruedel (</a:t>
            </a:r>
            <a:r>
              <a:rPr lang="en-US" dirty="0">
                <a:hlinkClick r:id="rId6"/>
              </a:rPr>
              <a:t>kruedel@air.org</a:t>
            </a:r>
            <a:r>
              <a:rPr lang="en-US" dirty="0"/>
              <a:t>), Lead for Data Use &amp; </a:t>
            </a:r>
            <a:r>
              <a:rPr lang="en-US" dirty="0" smtClean="0"/>
              <a:t>Evaluation</a:t>
            </a:r>
          </a:p>
          <a:p>
            <a:pPr lvl="1">
              <a:lnSpc>
                <a:spcPct val="120000"/>
              </a:lnSpc>
            </a:pPr>
            <a:r>
              <a:rPr lang="en-US" dirty="0"/>
              <a:t>Follow NCSI on Twitter: </a:t>
            </a:r>
            <a:r>
              <a:rPr lang="en-US" dirty="0">
                <a:hlinkClick r:id="rId7"/>
              </a:rPr>
              <a:t>@</a:t>
            </a:r>
            <a:r>
              <a:rPr lang="en-US" dirty="0" err="1">
                <a:hlinkClick r:id="rId7"/>
              </a:rPr>
              <a:t>TheNCSI</a:t>
            </a:r>
            <a:endParaRPr lang="en-US" dirty="0"/>
          </a:p>
          <a:p>
            <a:r>
              <a:rPr lang="en-US" dirty="0" smtClean="0"/>
              <a:t>DaSy (</a:t>
            </a:r>
            <a:r>
              <a:rPr lang="en-US" dirty="0" smtClean="0">
                <a:hlinkClick r:id="rId8"/>
              </a:rPr>
              <a:t>http://dasycenter.org/</a:t>
            </a:r>
            <a:endParaRPr lang="en-US" dirty="0" smtClean="0"/>
          </a:p>
          <a:p>
            <a:pPr lvl="1"/>
            <a:r>
              <a:rPr lang="en-US" dirty="0" smtClean="0"/>
              <a:t>Contact your DaSy TA Liaison</a:t>
            </a:r>
          </a:p>
          <a:p>
            <a:pPr lvl="1"/>
            <a:r>
              <a:rPr lang="en-US" smtClean="0"/>
              <a:t>Follow </a:t>
            </a:r>
            <a:r>
              <a:rPr lang="en-US" dirty="0" smtClean="0"/>
              <a:t>DaSy on Twitter: </a:t>
            </a:r>
            <a:r>
              <a:rPr lang="en-US" u="sng" dirty="0" smtClean="0">
                <a:hlinkClick r:id="rId9"/>
              </a:rPr>
              <a:t>@DaSyCenter</a:t>
            </a:r>
            <a:endParaRPr lang="en-US" u="sng" dirty="0" smtClean="0"/>
          </a:p>
          <a:p>
            <a:pPr lvl="1"/>
            <a:r>
              <a:rPr lang="en-US" dirty="0" smtClean="0"/>
              <a:t>Like DaSy on </a:t>
            </a:r>
            <a:r>
              <a:rPr lang="en-US" dirty="0"/>
              <a:t>Facebook: </a:t>
            </a:r>
            <a:r>
              <a:rPr lang="en-US" u="sng" dirty="0" smtClean="0">
                <a:hlinkClick r:id="rId10"/>
              </a:rPr>
              <a:t>https</a:t>
            </a:r>
            <a:r>
              <a:rPr lang="en-US" u="sng" dirty="0">
                <a:hlinkClick r:id="rId10"/>
              </a:rPr>
              <a:t>://</a:t>
            </a:r>
            <a:r>
              <a:rPr lang="en-US" u="sng" dirty="0" smtClean="0">
                <a:hlinkClick r:id="rId10"/>
              </a:rPr>
              <a:t>www.facebook.com/dasycenter</a:t>
            </a:r>
            <a:endParaRPr lang="en-US" u="sng" dirty="0"/>
          </a:p>
        </p:txBody>
      </p:sp>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1336505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4642" y="4800600"/>
            <a:ext cx="8229600" cy="1828800"/>
          </a:xfrm>
          <a:prstGeom prst="rect">
            <a:avLst/>
          </a:prstGeom>
        </p:spPr>
        <p:txBody>
          <a:bodyPr/>
          <a:lstStyle/>
          <a:p>
            <a:pPr marL="0" indent="0">
              <a:buNone/>
            </a:pPr>
            <a:r>
              <a:rPr lang="en-US" sz="1800" dirty="0">
                <a:solidFill>
                  <a:srgbClr val="154578"/>
                </a:solidFill>
              </a:rPr>
              <a:t>The contents of this presentation were developed under grants from the U.S. Department of Education, # H373Z120002 and H326R140006. However, those contents do not necessarily represent the policy of the U.S. Department of Education, and you should not assume endorsement by the Federal Government. DaSy Center Project Officers: Meredith Miceli and Richelle Davis. NCSI Project Officers: Perry Williams and Shedeh Hajghassemali. </a:t>
            </a:r>
          </a:p>
        </p:txBody>
      </p:sp>
      <p:sp>
        <p:nvSpPr>
          <p:cNvPr id="8" name="Slide Number Placeholder 7"/>
          <p:cNvSpPr>
            <a:spLocks noGrp="1"/>
          </p:cNvSpPr>
          <p:nvPr>
            <p:ph type="sldNum" sz="quarter" idx="4294967295"/>
          </p:nvPr>
        </p:nvSpPr>
        <p:spPr>
          <a:xfrm>
            <a:off x="0" y="6327775"/>
            <a:ext cx="2133600" cy="365125"/>
          </a:xfrm>
        </p:spPr>
        <p:txBody>
          <a:bodyPr/>
          <a:lstStyle/>
          <a:p>
            <a:fld id="{B2897048-00E0-47FB-B07B-F36BBE8AF579}" type="slidenum">
              <a:rPr lang="en-US" smtClean="0"/>
              <a:pPr/>
              <a:t>31</a:t>
            </a:fld>
            <a:endParaRPr lang="en-US" dirty="0"/>
          </a:p>
        </p:txBody>
      </p:sp>
      <p:pic>
        <p:nvPicPr>
          <p:cNvPr id="10" name="Picture 9" descr="Logo of the Technical Assistance and Disseminatio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423789"/>
            <a:ext cx="2970484" cy="995112"/>
          </a:xfrm>
          <a:prstGeom prst="rect">
            <a:avLst/>
          </a:prstGeom>
        </p:spPr>
      </p:pic>
      <p:pic>
        <p:nvPicPr>
          <p:cNvPr id="6" name="Picture 5"/>
          <p:cNvPicPr>
            <a:picLocks noChangeAspect="1"/>
          </p:cNvPicPr>
          <p:nvPr/>
        </p:nvPicPr>
        <p:blipFill>
          <a:blip r:embed="rId4"/>
          <a:stretch>
            <a:fillRect/>
          </a:stretch>
        </p:blipFill>
        <p:spPr>
          <a:xfrm>
            <a:off x="762000" y="304800"/>
            <a:ext cx="2286000" cy="1953296"/>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609600" y="3299214"/>
            <a:ext cx="2133600" cy="124426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3115298"/>
            <a:ext cx="2022668" cy="142817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917" y="1548076"/>
            <a:ext cx="2491610" cy="1567222"/>
          </a:xfrm>
          <a:prstGeom prst="rect">
            <a:avLst/>
          </a:prstGeom>
        </p:spPr>
      </p:pic>
      <p:pic>
        <p:nvPicPr>
          <p:cNvPr id="13" name="Picture 12"/>
          <p:cNvPicPr>
            <a:picLocks noChangeAspect="1"/>
          </p:cNvPicPr>
          <p:nvPr/>
        </p:nvPicPr>
        <p:blipFill>
          <a:blip r:embed="rId8"/>
          <a:stretch>
            <a:fillRect/>
          </a:stretch>
        </p:blipFill>
        <p:spPr>
          <a:xfrm>
            <a:off x="5334000" y="304800"/>
            <a:ext cx="3345921" cy="1765705"/>
          </a:xfrm>
          <a:prstGeom prst="rect">
            <a:avLst/>
          </a:prstGeom>
        </p:spPr>
      </p:pic>
    </p:spTree>
    <p:extLst>
      <p:ext uri="{BB962C8B-B14F-4D97-AF65-F5344CB8AC3E}">
        <p14:creationId xmlns:p14="http://schemas.microsoft.com/office/powerpoint/2010/main" val="39690542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84272582_Web.jpg"/>
          <p:cNvPicPr>
            <a:picLocks noGrp="1" noChangeAspect="1"/>
          </p:cNvPicPr>
          <p:nvPr>
            <p:ph type="pic" sz="quarter" idx="4294967295"/>
          </p:nvPr>
        </p:nvPicPr>
        <p:blipFill>
          <a:blip r:embed="rId3"/>
          <a:srcRect l="13549" r="13549"/>
          <a:stretch>
            <a:fillRect/>
          </a:stretch>
        </p:blipFill>
        <p:spPr>
          <a:xfrm>
            <a:off x="0" y="857250"/>
            <a:ext cx="5626100" cy="5143500"/>
          </a:xfrm>
          <a:prstGeom prst="rect">
            <a:avLst/>
          </a:prstGeom>
        </p:spPr>
      </p:pic>
      <p:sp>
        <p:nvSpPr>
          <p:cNvPr id="21" name="Rectangle 1"/>
          <p:cNvSpPr>
            <a:spLocks/>
          </p:cNvSpPr>
          <p:nvPr/>
        </p:nvSpPr>
        <p:spPr bwMode="auto">
          <a:xfrm>
            <a:off x="4953000" y="838200"/>
            <a:ext cx="3886200" cy="2632259"/>
          </a:xfrm>
          <a:prstGeom prst="rect">
            <a:avLst/>
          </a:prstGeom>
          <a:solidFill>
            <a:srgbClr val="154578"/>
          </a:solidFill>
          <a:ln>
            <a:solidFill>
              <a:srgbClr val="154578"/>
            </a:solidFill>
          </a:ln>
          <a:extLst/>
        </p:spPr>
        <p:txBody>
          <a:bodyPr wrap="square" lIns="0" tIns="0" rIns="0" bIns="0" anchor="ctr">
            <a:spAutoFit/>
          </a:bodyPr>
          <a:lstStyle/>
          <a:p>
            <a:pPr marL="192933"/>
            <a:endParaRPr lang="en-US" sz="2851" dirty="0">
              <a:solidFill>
                <a:srgbClr val="FFFFFF"/>
              </a:solidFill>
              <a:latin typeface="Roboto regular"/>
              <a:ea typeface="ＭＳ Ｐゴシック" charset="0"/>
              <a:cs typeface="Roboto regular"/>
              <a:sym typeface="Bebas Neue" charset="0"/>
            </a:endParaRPr>
          </a:p>
          <a:p>
            <a:pPr marL="192933"/>
            <a:r>
              <a:rPr lang="en-US" sz="2851" dirty="0" smtClean="0">
                <a:solidFill>
                  <a:srgbClr val="FFFFFF"/>
                </a:solidFill>
                <a:latin typeface="Arial"/>
                <a:ea typeface="ＭＳ Ｐゴシック" charset="0"/>
                <a:cs typeface="Arial"/>
                <a:sym typeface="Bebas Neue" charset="0"/>
              </a:rPr>
              <a:t>High quality child </a:t>
            </a:r>
            <a:r>
              <a:rPr lang="en-US" sz="2851" dirty="0">
                <a:solidFill>
                  <a:srgbClr val="FFFFFF"/>
                </a:solidFill>
                <a:latin typeface="Arial"/>
                <a:ea typeface="ＭＳ Ｐゴシック" charset="0"/>
                <a:cs typeface="Arial"/>
                <a:sym typeface="Bebas Neue" charset="0"/>
              </a:rPr>
              <a:t>assessment data </a:t>
            </a:r>
            <a:r>
              <a:rPr lang="en-US" sz="2851" dirty="0" smtClean="0">
                <a:solidFill>
                  <a:srgbClr val="FFFFFF"/>
                </a:solidFill>
                <a:latin typeface="Arial"/>
                <a:ea typeface="ＭＳ Ｐゴシック" charset="0"/>
                <a:cs typeface="Arial"/>
                <a:sym typeface="Bebas Neue" charset="0"/>
              </a:rPr>
              <a:t>are a </a:t>
            </a:r>
            <a:r>
              <a:rPr lang="en-US" sz="2851" dirty="0">
                <a:solidFill>
                  <a:srgbClr val="FFFFFF"/>
                </a:solidFill>
                <a:latin typeface="Arial"/>
                <a:ea typeface="ＭＳ Ｐゴシック" charset="0"/>
                <a:cs typeface="Arial"/>
                <a:sym typeface="Bebas Neue" charset="0"/>
              </a:rPr>
              <a:t>key </a:t>
            </a:r>
            <a:r>
              <a:rPr lang="en-US" sz="2851" dirty="0" smtClean="0">
                <a:solidFill>
                  <a:srgbClr val="FFFFFF"/>
                </a:solidFill>
                <a:latin typeface="Arial"/>
                <a:ea typeface="ＭＳ Ｐゴシック" charset="0"/>
                <a:cs typeface="Arial"/>
                <a:sym typeface="Bebas Neue" charset="0"/>
              </a:rPr>
              <a:t>component </a:t>
            </a:r>
            <a:r>
              <a:rPr lang="en-US" sz="2851" dirty="0">
                <a:solidFill>
                  <a:srgbClr val="FFFFFF"/>
                </a:solidFill>
                <a:latin typeface="Arial"/>
                <a:ea typeface="ＭＳ Ｐゴシック" charset="0"/>
                <a:cs typeface="Arial"/>
                <a:sym typeface="Bebas Neue" charset="0"/>
              </a:rPr>
              <a:t>of </a:t>
            </a:r>
            <a:r>
              <a:rPr lang="en-US" sz="2851" dirty="0" smtClean="0">
                <a:solidFill>
                  <a:srgbClr val="FFFFFF"/>
                </a:solidFill>
                <a:latin typeface="Arial"/>
                <a:ea typeface="ＭＳ Ｐゴシック" charset="0"/>
                <a:cs typeface="Arial"/>
                <a:sym typeface="Bebas Neue" charset="0"/>
              </a:rPr>
              <a:t>program evaluation</a:t>
            </a:r>
          </a:p>
          <a:p>
            <a:pPr marL="192933"/>
            <a:endParaRPr lang="en-US" sz="2851" dirty="0">
              <a:solidFill>
                <a:schemeClr val="tx2"/>
              </a:solidFill>
              <a:latin typeface="Bebas Neue" charset="0"/>
              <a:ea typeface="ＭＳ Ｐゴシック" charset="0"/>
              <a:cs typeface="ＭＳ Ｐゴシック" charset="0"/>
              <a:sym typeface="Bebas Neue" charset="0"/>
            </a:endParaRPr>
          </a:p>
        </p:txBody>
      </p:sp>
      <p:grpSp>
        <p:nvGrpSpPr>
          <p:cNvPr id="3" name="Group 27"/>
          <p:cNvGrpSpPr/>
          <p:nvPr/>
        </p:nvGrpSpPr>
        <p:grpSpPr>
          <a:xfrm>
            <a:off x="6746080" y="3200400"/>
            <a:ext cx="300037" cy="71456"/>
            <a:chOff x="1942594" y="2781300"/>
            <a:chExt cx="799891" cy="190500"/>
          </a:xfrm>
          <a:solidFill>
            <a:schemeClr val="bg1">
              <a:lumMod val="85000"/>
            </a:schemeClr>
          </a:solid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a:p>
          </p:txBody>
        </p:sp>
      </p:grpSp>
      <p:sp>
        <p:nvSpPr>
          <p:cNvPr id="8"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4</a:t>
            </a:fld>
            <a:endParaRPr lang="en-US" dirty="0"/>
          </a:p>
        </p:txBody>
      </p:sp>
    </p:spTree>
    <p:extLst>
      <p:ext uri="{BB962C8B-B14F-4D97-AF65-F5344CB8AC3E}">
        <p14:creationId xmlns:p14="http://schemas.microsoft.com/office/powerpoint/2010/main" val="61558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Assessment &amp; the </a:t>
            </a:r>
            <a:r>
              <a:rPr lang="en-US" dirty="0"/>
              <a:t>ECTA Framework</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47800"/>
            <a:ext cx="8229600" cy="3772819"/>
          </a:xfrm>
        </p:spPr>
      </p:pic>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8" name="TextBox 7"/>
          <p:cNvSpPr txBox="1"/>
          <p:nvPr/>
        </p:nvSpPr>
        <p:spPr>
          <a:xfrm>
            <a:off x="1447799" y="5672788"/>
            <a:ext cx="6252681" cy="369332"/>
          </a:xfrm>
          <a:prstGeom prst="rect">
            <a:avLst/>
          </a:prstGeom>
          <a:noFill/>
        </p:spPr>
        <p:txBody>
          <a:bodyPr wrap="square" rtlCol="0">
            <a:spAutoFit/>
          </a:bodyPr>
          <a:lstStyle/>
          <a:p>
            <a:pPr algn="ctr"/>
            <a:r>
              <a:rPr lang="en-US" dirty="0">
                <a:hlinkClick r:id="rId4"/>
              </a:rPr>
              <a:t>http://ectacenter.org/~</a:t>
            </a:r>
            <a:r>
              <a:rPr lang="en-US" dirty="0" smtClean="0">
                <a:hlinkClick r:id="rId4"/>
              </a:rPr>
              <a:t>pdfs/pubs/ecta-system_framework.pdf</a:t>
            </a:r>
            <a:r>
              <a:rPr lang="en-US" dirty="0" smtClean="0"/>
              <a:t> </a:t>
            </a:r>
            <a:endParaRPr lang="en-US" dirty="0"/>
          </a:p>
        </p:txBody>
      </p:sp>
    </p:spTree>
    <p:extLst>
      <p:ext uri="{BB962C8B-B14F-4D97-AF65-F5344CB8AC3E}">
        <p14:creationId xmlns:p14="http://schemas.microsoft.com/office/powerpoint/2010/main" val="217604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r>
              <a:rPr lang="en-US" dirty="0" smtClean="0"/>
              <a:t>Child Assessment &amp; DEC Recommended </a:t>
            </a:r>
            <a:br>
              <a:rPr lang="en-US" dirty="0" smtClean="0"/>
            </a:br>
            <a:r>
              <a:rPr lang="en-US" dirty="0" smtClean="0"/>
              <a:t>Practices</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828800"/>
            <a:ext cx="4038600" cy="2876056"/>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19600" y="709246"/>
            <a:ext cx="3928971" cy="5289001"/>
          </a:xfrm>
        </p:spPr>
      </p:pic>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326980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Child Assessment &amp; </a:t>
            </a:r>
            <a:r>
              <a:rPr lang="en-US" dirty="0"/>
              <a:t>the DaSy Framework</a:t>
            </a:r>
          </a:p>
        </p:txBody>
      </p:sp>
      <p:sp>
        <p:nvSpPr>
          <p:cNvPr id="6" name="Content Placeholder 3"/>
          <p:cNvSpPr>
            <a:spLocks noGrp="1"/>
          </p:cNvSpPr>
          <p:nvPr>
            <p:ph sz="half" idx="1"/>
          </p:nvPr>
        </p:nvSpPr>
        <p:spPr>
          <a:xfrm>
            <a:off x="457200" y="1524000"/>
            <a:ext cx="4572000" cy="4525963"/>
          </a:xfrm>
        </p:spPr>
        <p:txBody>
          <a:bodyPr/>
          <a:lstStyle/>
          <a:p>
            <a:r>
              <a:rPr lang="en-US" sz="2400" b="1" dirty="0"/>
              <a:t>Section 2: Quality and Integrity: </a:t>
            </a:r>
            <a:r>
              <a:rPr lang="en-US" sz="2400" dirty="0"/>
              <a:t>This section addresses policies to ensure </a:t>
            </a:r>
            <a:r>
              <a:rPr lang="en-US" sz="2400" u="sng" dirty="0"/>
              <a:t>validity, reliability, accuracy, consistency, and intended use of data</a:t>
            </a:r>
            <a:r>
              <a:rPr lang="en-US" sz="2400" dirty="0"/>
              <a:t>. The section also focuses on the implementation of the monitoring and training procedures to ensure consistent application of data quality and integrity policies</a:t>
            </a:r>
            <a:r>
              <a:rPr lang="en-US" sz="2400" dirty="0" smtClean="0"/>
              <a:t>.</a:t>
            </a:r>
            <a:endParaRPr lang="en-US" sz="2400" dirty="0"/>
          </a:p>
        </p:txBody>
      </p:sp>
      <p:sp>
        <p:nvSpPr>
          <p:cNvPr id="8" name="TextBox 7"/>
          <p:cNvSpPr txBox="1"/>
          <p:nvPr/>
        </p:nvSpPr>
        <p:spPr>
          <a:xfrm>
            <a:off x="4876800" y="5562600"/>
            <a:ext cx="3860800" cy="307777"/>
          </a:xfrm>
          <a:prstGeom prst="rect">
            <a:avLst/>
          </a:prstGeom>
          <a:noFill/>
        </p:spPr>
        <p:txBody>
          <a:bodyPr wrap="square" rtlCol="0">
            <a:spAutoFit/>
          </a:bodyPr>
          <a:lstStyle/>
          <a:p>
            <a:pPr algn="ctr"/>
            <a:r>
              <a:rPr lang="en-US" sz="1400" dirty="0">
                <a:hlinkClick r:id="rId3"/>
              </a:rPr>
              <a:t>http://dasycenter.org/resources/dasy-framework</a:t>
            </a:r>
            <a:r>
              <a:rPr lang="en-US" sz="1400" dirty="0" smtClean="0">
                <a:hlinkClick r:id="rId3"/>
              </a:rPr>
              <a:t>/</a:t>
            </a:r>
            <a:r>
              <a:rPr lang="en-US" sz="1400" dirty="0" smtClean="0"/>
              <a:t> </a:t>
            </a:r>
            <a:endParaRPr lang="en-US" sz="1400" dirty="0"/>
          </a:p>
        </p:txBody>
      </p:sp>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10150" y="1981200"/>
            <a:ext cx="3594100" cy="3261646"/>
          </a:xfrm>
        </p:spPr>
      </p:pic>
      <p:sp>
        <p:nvSpPr>
          <p:cNvPr id="7"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89686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52157240_Web.jpg"/>
          <p:cNvPicPr>
            <a:picLocks noGrp="1" noChangeAspect="1"/>
          </p:cNvPicPr>
          <p:nvPr>
            <p:ph type="pic" sz="quarter" idx="4294967295"/>
          </p:nvPr>
        </p:nvPicPr>
        <p:blipFill>
          <a:blip r:embed="rId3"/>
          <a:srcRect t="7802" b="7802"/>
          <a:stretch>
            <a:fillRect/>
          </a:stretch>
        </p:blipFill>
        <p:spPr>
          <a:xfrm>
            <a:off x="0" y="857250"/>
            <a:ext cx="9144000" cy="5143500"/>
          </a:xfrm>
          <a:prstGeom prst="rect">
            <a:avLst/>
          </a:prstGeom>
        </p:spPr>
      </p:pic>
      <p:sp>
        <p:nvSpPr>
          <p:cNvPr id="5" name="Rectangle 4"/>
          <p:cNvSpPr/>
          <p:nvPr/>
        </p:nvSpPr>
        <p:spPr>
          <a:xfrm>
            <a:off x="0" y="856580"/>
            <a:ext cx="9144000" cy="5144840"/>
          </a:xfrm>
          <a:prstGeom prst="rect">
            <a:avLst/>
          </a:prstGeom>
          <a:solidFill>
            <a:srgbClr val="323F50">
              <a:alpha val="63000"/>
            </a:srgb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91428" tIns="45713" rIns="91428" bIns="45713" rtlCol="0" anchor="ctr"/>
          <a:lstStyle/>
          <a:p>
            <a:pPr algn="ctr"/>
            <a:endParaRPr lang="en-US" sz="675">
              <a:latin typeface="Roboto Light"/>
            </a:endParaRPr>
          </a:p>
        </p:txBody>
      </p:sp>
      <p:sp>
        <p:nvSpPr>
          <p:cNvPr id="6" name="TextBox 5"/>
          <p:cNvSpPr txBox="1"/>
          <p:nvPr/>
        </p:nvSpPr>
        <p:spPr>
          <a:xfrm>
            <a:off x="654418" y="2751347"/>
            <a:ext cx="7500451" cy="2031967"/>
          </a:xfrm>
          <a:prstGeom prst="rect">
            <a:avLst/>
          </a:prstGeom>
          <a:noFill/>
        </p:spPr>
        <p:txBody>
          <a:bodyPr wrap="none" lIns="0" tIns="0" rIns="0" bIns="0" rtlCol="0">
            <a:spAutoFit/>
          </a:bodyPr>
          <a:lstStyle/>
          <a:p>
            <a:r>
              <a:rPr lang="en-US" sz="6602" b="1" dirty="0">
                <a:solidFill>
                  <a:schemeClr val="bg1"/>
                </a:solidFill>
                <a:latin typeface="Candara"/>
                <a:cs typeface="Candara"/>
              </a:rPr>
              <a:t>Building Child </a:t>
            </a:r>
          </a:p>
          <a:p>
            <a:r>
              <a:rPr lang="en-US" sz="6602" b="1" dirty="0">
                <a:solidFill>
                  <a:schemeClr val="bg1"/>
                </a:solidFill>
                <a:latin typeface="Candara"/>
                <a:cs typeface="Candara"/>
              </a:rPr>
              <a:t>Assessment Systems</a:t>
            </a:r>
          </a:p>
        </p:txBody>
      </p:sp>
      <p:sp>
        <p:nvSpPr>
          <p:cNvPr id="7" name="TextBox 6"/>
          <p:cNvSpPr txBox="1"/>
          <p:nvPr/>
        </p:nvSpPr>
        <p:spPr>
          <a:xfrm>
            <a:off x="670252" y="4783202"/>
            <a:ext cx="6834317" cy="346377"/>
          </a:xfrm>
          <a:prstGeom prst="rect">
            <a:avLst/>
          </a:prstGeom>
          <a:noFill/>
        </p:spPr>
        <p:txBody>
          <a:bodyPr wrap="square" lIns="0" tIns="0" rIns="0" bIns="0" rtlCol="0">
            <a:spAutoFit/>
          </a:bodyPr>
          <a:lstStyle/>
          <a:p>
            <a:r>
              <a:rPr lang="en-US" sz="2251" dirty="0">
                <a:solidFill>
                  <a:schemeClr val="bg1"/>
                </a:solidFill>
                <a:latin typeface="Arial"/>
                <a:cs typeface="Arial"/>
              </a:rPr>
              <a:t>Across Four Broad Categories</a:t>
            </a:r>
          </a:p>
        </p:txBody>
      </p:sp>
      <p:sp>
        <p:nvSpPr>
          <p:cNvPr id="8" name="Slide Number Placeholder 3"/>
          <p:cNvSpPr>
            <a:spLocks noGrp="1"/>
          </p:cNvSpPr>
          <p:nvPr>
            <p:ph type="sldNum" sz="quarter" idx="10"/>
          </p:nvPr>
        </p:nvSpPr>
        <p:spPr>
          <a:xfrm>
            <a:off x="457200" y="6327648"/>
            <a:ext cx="2133600" cy="365125"/>
          </a:xfrm>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3694132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489042" y="2514600"/>
            <a:ext cx="2331130" cy="2331737"/>
          </a:xfrm>
          <a:prstGeom prst="ellipse">
            <a:avLst/>
          </a:prstGeom>
          <a:solidFill>
            <a:srgbClr val="ED353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Regular screening birth–8, followed by evaluation and diagnostic assessment if </a:t>
            </a:r>
            <a:r>
              <a:rPr lang="en-US" sz="1500" b="1" dirty="0" smtClean="0">
                <a:solidFill>
                  <a:prstClr val="white"/>
                </a:solidFill>
                <a:latin typeface="Arial"/>
                <a:cs typeface="Arial"/>
              </a:rPr>
              <a:t>needed</a:t>
            </a:r>
            <a:endParaRPr lang="en-US" sz="1500" b="1" dirty="0">
              <a:solidFill>
                <a:prstClr val="white"/>
              </a:solidFill>
              <a:latin typeface="Arial"/>
              <a:cs typeface="Arial"/>
            </a:endParaRPr>
          </a:p>
        </p:txBody>
      </p:sp>
      <p:sp>
        <p:nvSpPr>
          <p:cNvPr id="22" name="Oval 21"/>
          <p:cNvSpPr/>
          <p:nvPr/>
        </p:nvSpPr>
        <p:spPr>
          <a:xfrm>
            <a:off x="2462073" y="2514600"/>
            <a:ext cx="2331130" cy="2331737"/>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Results communicated clearly to parents and used to make decisions about referrals and possible </a:t>
            </a:r>
            <a:r>
              <a:rPr lang="en-US" sz="1500" b="1" dirty="0" smtClean="0">
                <a:solidFill>
                  <a:prstClr val="white"/>
                </a:solidFill>
                <a:latin typeface="Arial"/>
                <a:cs typeface="Arial"/>
              </a:rPr>
              <a:t>services</a:t>
            </a:r>
            <a:endParaRPr lang="en-US" sz="1500" b="1" dirty="0">
              <a:solidFill>
                <a:prstClr val="white"/>
              </a:solidFill>
              <a:latin typeface="Arial"/>
              <a:cs typeface="Arial"/>
            </a:endParaRPr>
          </a:p>
        </p:txBody>
      </p:sp>
      <p:sp>
        <p:nvSpPr>
          <p:cNvPr id="24" name="Oval 23"/>
          <p:cNvSpPr/>
          <p:nvPr/>
        </p:nvSpPr>
        <p:spPr>
          <a:xfrm>
            <a:off x="4495205" y="2514600"/>
            <a:ext cx="2331130" cy="2331737"/>
          </a:xfrm>
          <a:prstGeom prst="ellipse">
            <a:avLst/>
          </a:prstGeom>
          <a:solidFill>
            <a:srgbClr val="6DB4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Cross-system collaboration and strategies for sharing </a:t>
            </a:r>
            <a:br>
              <a:rPr lang="en-US" sz="1500" b="1" dirty="0">
                <a:solidFill>
                  <a:prstClr val="white"/>
                </a:solidFill>
                <a:latin typeface="Arial"/>
                <a:cs typeface="Arial"/>
              </a:rPr>
            </a:br>
            <a:r>
              <a:rPr lang="en-US" sz="1500" b="1" dirty="0" smtClean="0">
                <a:solidFill>
                  <a:prstClr val="white"/>
                </a:solidFill>
                <a:latin typeface="Arial"/>
                <a:cs typeface="Arial"/>
              </a:rPr>
              <a:t>information</a:t>
            </a:r>
            <a:endParaRPr lang="en-US" sz="1500" b="1" dirty="0">
              <a:solidFill>
                <a:prstClr val="white"/>
              </a:solidFill>
              <a:latin typeface="Arial"/>
              <a:cs typeface="Arial"/>
            </a:endParaRPr>
          </a:p>
        </p:txBody>
      </p:sp>
      <p:sp>
        <p:nvSpPr>
          <p:cNvPr id="26" name="Oval 25"/>
          <p:cNvSpPr/>
          <p:nvPr/>
        </p:nvSpPr>
        <p:spPr>
          <a:xfrm>
            <a:off x="6395649" y="2514600"/>
            <a:ext cx="2331130" cy="2331737"/>
          </a:xfrm>
          <a:prstGeom prst="ellipse">
            <a:avLst/>
          </a:prstGeom>
          <a:solidFill>
            <a:srgbClr val="154578">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lvl="0" algn="ctr"/>
            <a:r>
              <a:rPr lang="en-US" sz="1500" b="1" dirty="0">
                <a:solidFill>
                  <a:prstClr val="white"/>
                </a:solidFill>
                <a:latin typeface="Arial"/>
                <a:cs typeface="Arial"/>
              </a:rPr>
              <a:t>Information, resources, and PD to help early educators connect families to developmental screening </a:t>
            </a:r>
            <a:r>
              <a:rPr lang="en-US" sz="1500" b="1" dirty="0" smtClean="0">
                <a:solidFill>
                  <a:prstClr val="white"/>
                </a:solidFill>
                <a:latin typeface="Arial"/>
                <a:cs typeface="Arial"/>
              </a:rPr>
              <a:t>services</a:t>
            </a:r>
            <a:endParaRPr lang="en-US" sz="1500" b="1" dirty="0">
              <a:solidFill>
                <a:prstClr val="white"/>
              </a:solidFill>
              <a:latin typeface="Arial"/>
              <a:cs typeface="Arial"/>
            </a:endParaRPr>
          </a:p>
        </p:txBody>
      </p:sp>
      <p:sp>
        <p:nvSpPr>
          <p:cNvPr id="17" name="Rectangle 1"/>
          <p:cNvSpPr>
            <a:spLocks/>
          </p:cNvSpPr>
          <p:nvPr/>
        </p:nvSpPr>
        <p:spPr bwMode="auto">
          <a:xfrm>
            <a:off x="2580660" y="1253676"/>
            <a:ext cx="4036361" cy="43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51" b="1" dirty="0">
                <a:solidFill>
                  <a:schemeClr val="tx2"/>
                </a:solidFill>
                <a:latin typeface="Candara"/>
                <a:ea typeface="ＭＳ Ｐゴシック" charset="0"/>
                <a:cs typeface="Candara"/>
                <a:sym typeface="Bebas Neue" charset="0"/>
              </a:rPr>
              <a:t>Developmental Screening</a:t>
            </a:r>
          </a:p>
        </p:txBody>
      </p:sp>
      <p:grpSp>
        <p:nvGrpSpPr>
          <p:cNvPr id="2" name="Group 18"/>
          <p:cNvGrpSpPr/>
          <p:nvPr/>
        </p:nvGrpSpPr>
        <p:grpSpPr>
          <a:xfrm>
            <a:off x="4423768" y="1715981"/>
            <a:ext cx="300037" cy="71456"/>
            <a:chOff x="1942594" y="2781300"/>
            <a:chExt cx="799891" cy="190500"/>
          </a:xfrm>
          <a:solidFill>
            <a:schemeClr val="bg1">
              <a:lumMod val="85000"/>
            </a:schemeClr>
          </a:solidFill>
        </p:grpSpPr>
        <p:sp>
          <p:nvSpPr>
            <p:cNvPr id="20"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sp>
          <p:nvSpPr>
            <p:cNvPr id="2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sp>
          <p:nvSpPr>
            <p:cNvPr id="25"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algn="ctr"/>
              <a:endParaRPr lang="en-US" sz="675" b="1"/>
            </a:p>
          </p:txBody>
        </p:sp>
      </p:grpSp>
      <p:sp>
        <p:nvSpPr>
          <p:cNvPr id="15" name="Slide Number Placeholder 3"/>
          <p:cNvSpPr txBox="1">
            <a:spLocks/>
          </p:cNvSpPr>
          <p:nvPr/>
        </p:nvSpPr>
        <p:spPr>
          <a:xfrm>
            <a:off x="457200" y="632764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latin typeface="Century Gothic" panose="020B0502020202020204" pitchFamily="34" charset="0"/>
              </a:rPr>
              <a:pPr/>
              <a:t>9</a:t>
            </a:fld>
            <a:endParaRPr lang="en-US" dirty="0">
              <a:latin typeface="Century Gothic" panose="020B0502020202020204" pitchFamily="34" charset="0"/>
            </a:endParaRPr>
          </a:p>
        </p:txBody>
      </p:sp>
    </p:spTree>
    <p:extLst>
      <p:ext uri="{BB962C8B-B14F-4D97-AF65-F5344CB8AC3E}">
        <p14:creationId xmlns:p14="http://schemas.microsoft.com/office/powerpoint/2010/main" val="144294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967</Words>
  <Application>Microsoft Office PowerPoint</Application>
  <PresentationFormat>On-screen Show (4:3)</PresentationFormat>
  <Paragraphs>192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Session Objectives</vt:lpstr>
      <vt:lpstr>PowerPoint Presentation</vt:lpstr>
      <vt:lpstr>PowerPoint Presentation</vt:lpstr>
      <vt:lpstr>Child Assessment &amp; the ECTA Framework</vt:lpstr>
      <vt:lpstr>Child Assessment &amp; DEC Recommended  Practices</vt:lpstr>
      <vt:lpstr>Child Assessment &amp; the DaSy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Expanding the traditional use of formative assessment to include program evaluation and SSIP</vt:lpstr>
      <vt:lpstr>Formative assessment within SSIPs should…</vt:lpstr>
      <vt:lpstr>Exemplar Formative Assessment Tools</vt:lpstr>
      <vt:lpstr>What child assessments are you using currently?    Which ones can be used to monitor progress?   In what areas? For what age groups?</vt:lpstr>
      <vt:lpstr>PowerPoint Presentation</vt:lpstr>
      <vt:lpstr>PowerPoint Presentation</vt:lpstr>
      <vt:lpstr>PowerPoint Presentation</vt:lpstr>
      <vt:lpstr>PowerPoint Presentation</vt:lpstr>
      <vt:lpstr>PowerPoint Presentation</vt:lpstr>
      <vt:lpstr>For More Information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Taletha Derrington</cp:lastModifiedBy>
  <cp:revision>199</cp:revision>
  <cp:lastPrinted>2016-08-10T14:46:20Z</cp:lastPrinted>
  <dcterms:created xsi:type="dcterms:W3CDTF">2013-02-06T21:54:43Z</dcterms:created>
  <dcterms:modified xsi:type="dcterms:W3CDTF">2016-08-10T14:49:16Z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