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3" r:id="rId2"/>
    <p:sldId id="284" r:id="rId3"/>
    <p:sldId id="307" r:id="rId4"/>
    <p:sldId id="294" r:id="rId5"/>
    <p:sldId id="295" r:id="rId6"/>
    <p:sldId id="285" r:id="rId7"/>
    <p:sldId id="289" r:id="rId8"/>
    <p:sldId id="290" r:id="rId9"/>
    <p:sldId id="296" r:id="rId10"/>
    <p:sldId id="297" r:id="rId11"/>
    <p:sldId id="291" r:id="rId12"/>
    <p:sldId id="301" r:id="rId13"/>
    <p:sldId id="298" r:id="rId14"/>
    <p:sldId id="299" r:id="rId15"/>
    <p:sldId id="293" r:id="rId16"/>
    <p:sldId id="308" r:id="rId17"/>
    <p:sldId id="300" r:id="rId18"/>
    <p:sldId id="286" r:id="rId19"/>
    <p:sldId id="288" r:id="rId20"/>
    <p:sldId id="303" r:id="rId21"/>
    <p:sldId id="292" r:id="rId22"/>
    <p:sldId id="302" r:id="rId23"/>
    <p:sldId id="305" r:id="rId24"/>
    <p:sldId id="28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Lynch" initials="LL" lastIdx="34" clrIdx="0"/>
  <p:cmAuthor id="1" name="Lindsay Wise" initials="LW" lastIdx="8" clrIdx="1"/>
  <p:cmAuthor id="2" name="Carolee Eslinger" initials="CE" lastIdx="9" clrIdx="2"/>
  <p:cmAuthor id="3" name="evarilla cover" initials="emc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CA6"/>
    <a:srgbClr val="45A49D"/>
    <a:srgbClr val="C2D6D4"/>
    <a:srgbClr val="CDDCD9"/>
    <a:srgbClr val="C4DDD0"/>
    <a:srgbClr val="C2E3D5"/>
    <a:srgbClr val="8BD5C7"/>
    <a:srgbClr val="5CA747"/>
    <a:srgbClr val="258420"/>
    <a:srgbClr val="0A3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8402" autoAdjust="0"/>
  </p:normalViewPr>
  <p:slideViewPr>
    <p:cSldViewPr snapToGrid="0">
      <p:cViewPr>
        <p:scale>
          <a:sx n="70" d="100"/>
          <a:sy n="70" d="100"/>
        </p:scale>
        <p:origin x="-1932" y="-96"/>
      </p:cViewPr>
      <p:guideLst>
        <p:guide orient="horz" pos="1592"/>
        <p:guide pos="19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49B4-DBBA-8244-A2BB-EDB7B43294C7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3A0A3-6D30-AD4C-B51A-DF2582788B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12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ED55E-7AA6-417B-ADA3-BD299B78031B}" type="datetimeFigureOut">
              <a:rPr lang="en-US" smtClean="0"/>
              <a:t>7/11/2016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97A06-8374-482B-AD8D-90E9FDDADF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9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Carolee- </a:t>
            </a:r>
            <a:r>
              <a:rPr lang="en-US" sz="3200" dirty="0" smtClean="0"/>
              <a:t>Use a state liaison model to support states, discuss more about IDC and what we do. Lay</a:t>
            </a:r>
            <a:r>
              <a:rPr lang="en-US" sz="3200" baseline="0" dirty="0" smtClean="0"/>
              <a:t> groundwork for having a discussion and asking questions. 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97A06-8374-482B-AD8D-90E9FDDADFA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2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4127751"/>
            <a:ext cx="9144000" cy="796674"/>
          </a:xfrm>
          <a:prstGeom prst="rect">
            <a:avLst/>
          </a:prstGeom>
          <a:solidFill>
            <a:srgbClr val="0D466E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1613536"/>
            <a:ext cx="9144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2600" y="1754703"/>
            <a:ext cx="5816600" cy="2247702"/>
          </a:xfrm>
        </p:spPr>
        <p:txBody>
          <a:bodyPr anchor="ctr" anchorCtr="0">
            <a:normAutofit/>
          </a:bodyPr>
          <a:lstStyle>
            <a:lvl1pPr algn="l">
              <a:defRPr sz="3600" b="1" i="0">
                <a:solidFill>
                  <a:srgbClr val="0D466E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71184"/>
            <a:ext cx="9144000" cy="4572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0" i="0" cap="all" spc="200">
                <a:solidFill>
                  <a:srgbClr val="7ABEB1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6B17-D90F-47BF-9CAE-F27607D34B3E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48" y="333233"/>
            <a:ext cx="2889504" cy="91121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022600" y="5040544"/>
            <a:ext cx="2768600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5040544"/>
            <a:ext cx="2971800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0" i="0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08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2CD6-41C9-4959-9FC9-45C83713626A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9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BFD9-4C58-4B68-9459-74558D5CB8D2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5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B643-DB81-4CBD-83E0-9DEB46871CAB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0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>
                <a:solidFill>
                  <a:srgbClr val="0D466E"/>
                </a:solidFill>
                <a:latin typeface="Corbel"/>
                <a:cs typeface="Corbel"/>
              </a:defRPr>
            </a:lvl1pPr>
            <a:lvl2pPr marL="627063" indent="-284163">
              <a:buClr>
                <a:srgbClr val="61ACA6"/>
              </a:buClr>
              <a:buFont typeface="Wingdings" charset="2"/>
              <a:buChar char="§"/>
              <a:defRPr>
                <a:solidFill>
                  <a:srgbClr val="0D466E"/>
                </a:solidFill>
                <a:latin typeface="Corbel"/>
                <a:cs typeface="Corbel"/>
              </a:defRPr>
            </a:lvl2pPr>
            <a:lvl3pPr>
              <a:defRPr>
                <a:solidFill>
                  <a:srgbClr val="0D466E"/>
                </a:solidFill>
                <a:latin typeface="Corbel"/>
                <a:cs typeface="Corbel"/>
              </a:defRPr>
            </a:lvl3pPr>
            <a:lvl4pPr>
              <a:defRPr>
                <a:solidFill>
                  <a:srgbClr val="0D466E"/>
                </a:solidFill>
                <a:latin typeface="Corbel"/>
                <a:cs typeface="Corbel"/>
              </a:defRPr>
            </a:lvl4pPr>
            <a:lvl5pPr>
              <a:defRPr>
                <a:solidFill>
                  <a:srgbClr val="0D466E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B7A-57CC-4BC1-9242-4785256600EF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7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lti-List-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467"/>
            <a:ext cx="8229600" cy="4720697"/>
          </a:xfrm>
        </p:spPr>
        <p:txBody>
          <a:bodyPr>
            <a:noAutofit/>
          </a:bodyPr>
          <a:lstStyle>
            <a:lvl1pPr marL="342900" indent="-342900">
              <a:lnSpc>
                <a:spcPts val="3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rgbClr val="0D466E"/>
                </a:solidFill>
                <a:latin typeface="Corbel"/>
                <a:cs typeface="Corbel"/>
              </a:defRPr>
            </a:lvl1pPr>
            <a:lvl2pPr marL="627063" indent="-284163">
              <a:buClr>
                <a:srgbClr val="61ACA6"/>
              </a:buClr>
              <a:buFont typeface="Wingdings" charset="2"/>
              <a:buChar char="§"/>
              <a:defRPr sz="2400">
                <a:solidFill>
                  <a:srgbClr val="0D466E"/>
                </a:solidFill>
                <a:latin typeface="Corbel"/>
                <a:cs typeface="Corbel"/>
              </a:defRPr>
            </a:lvl2pPr>
            <a:lvl3pPr>
              <a:defRPr>
                <a:solidFill>
                  <a:srgbClr val="0D466E"/>
                </a:solidFill>
                <a:latin typeface="Corbel"/>
                <a:cs typeface="Corbel"/>
              </a:defRPr>
            </a:lvl3pPr>
            <a:lvl4pPr>
              <a:defRPr>
                <a:solidFill>
                  <a:srgbClr val="0D466E"/>
                </a:solidFill>
                <a:latin typeface="Corbel"/>
                <a:cs typeface="Corbel"/>
              </a:defRPr>
            </a:lvl4pPr>
            <a:lvl5pPr>
              <a:defRPr>
                <a:solidFill>
                  <a:srgbClr val="0D466E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E29E-8010-46A4-95E6-21534CCFF82E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0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EB0B-A13F-4A8B-81AF-AE7FB52E8581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4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7EE1-54C1-4BD5-9C90-524C9F4FB3B2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1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499-7451-4017-A0B1-0AEF0A3578BF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4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502A-3A17-4787-81B3-A28BC0C11FD6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8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38B9-20B2-4F0D-9B29-B34927F04A45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235D-7EB5-41F6-99F3-229D045F1218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5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60"/>
            <a:ext cx="9144000" cy="5486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913"/>
            <a:ext cx="8229600" cy="11196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7462"/>
            <a:ext cx="8229600" cy="4588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F6BDA49-C7EB-4109-81CF-15061F5EDBE8}" type="datetime1">
              <a:rPr lang="en-US" smtClean="0"/>
              <a:t>7/11/2016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6450" y="6356350"/>
            <a:ext cx="3943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50" y="6356350"/>
            <a:ext cx="374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4E07D9-8248-4A0E-82EF-FE5AFD0363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DC_logo_s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58" y="6413455"/>
            <a:ext cx="1683439" cy="3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9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914400" rtl="0" eaLnBrk="1" latinLnBrk="0" hangingPunct="1">
        <a:lnSpc>
          <a:spcPts val="3400"/>
        </a:lnSpc>
        <a:spcBef>
          <a:spcPct val="20000"/>
        </a:spcBef>
        <a:spcAft>
          <a:spcPts val="600"/>
        </a:spcAft>
        <a:buClr>
          <a:schemeClr val="accent1"/>
        </a:buClr>
        <a:buFont typeface="Wingdings" charset="2"/>
        <a:buChar char="§"/>
        <a:defRPr sz="3000" kern="1200">
          <a:solidFill>
            <a:schemeClr val="tx1"/>
          </a:solidFill>
          <a:latin typeface="Corbel"/>
          <a:ea typeface="+mn-ea"/>
          <a:cs typeface="Corbel"/>
        </a:defRPr>
      </a:lvl1pPr>
      <a:lvl2pPr marL="627063" indent="-284163" algn="l" defTabSz="914400" rtl="0" eaLnBrk="1" latinLnBrk="0" hangingPunct="1">
        <a:spcBef>
          <a:spcPts val="300"/>
        </a:spcBef>
        <a:buClr>
          <a:srgbClr val="61ACA6"/>
        </a:buClr>
        <a:buFont typeface="Wingdings" charset="2"/>
        <a:buChar char="§"/>
        <a:defRPr sz="2800" kern="1200">
          <a:solidFill>
            <a:schemeClr val="tx1"/>
          </a:solidFill>
          <a:latin typeface="Corbel"/>
          <a:ea typeface="+mn-ea"/>
          <a:cs typeface="Corbel"/>
        </a:defRPr>
      </a:lvl2pPr>
      <a:lvl3pPr marL="860425" indent="-2333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ewdatamanagers.ideadata.org/" TargetMode="External"/><Relationship Id="rId2" Type="http://schemas.openxmlformats.org/officeDocument/2006/relationships/hyperlink" Target="https://ideadata.org/resource-library/54e4b22b150ba0701a8b460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data.org/resource-library/5730bb30150ba0ad218b456f/" TargetMode="External"/><Relationship Id="rId2" Type="http://schemas.openxmlformats.org/officeDocument/2006/relationships/hyperlink" Target="https://ideadata.org/resource-library/54e4fd19150ba0641b8b458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ideadata.org/resource-library/54f7709a140ba0fd5f8b4598/" TargetMode="External"/><Relationship Id="rId4" Type="http://schemas.openxmlformats.org/officeDocument/2006/relationships/hyperlink" Target="https://ideadata.org/resource-library/55cce529140ba015508b459c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deadatacenter" TargetMode="External"/><Relationship Id="rId2" Type="http://schemas.openxmlformats.org/officeDocument/2006/relationships/hyperlink" Target="http://ideadat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Part C Data Managers </a:t>
            </a:r>
            <a:r>
              <a:rPr lang="en-US" dirty="0" smtClean="0"/>
              <a:t>— </a:t>
            </a:r>
            <a:r>
              <a:rPr lang="en-US" dirty="0"/>
              <a:t>Review, Resources, and </a:t>
            </a:r>
            <a:r>
              <a:rPr lang="en-US" dirty="0" smtClean="0"/>
              <a:t>Relationship </a:t>
            </a:r>
            <a:r>
              <a:rPr lang="en-US" dirty="0"/>
              <a:t>Building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Improving Data Improving Outcomes Conference</a:t>
            </a:r>
          </a:p>
          <a:p>
            <a:r>
              <a:rPr lang="en-US" dirty="0" smtClean="0"/>
              <a:t>Aug. 15-17, 2016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Lindsay Wise, IDC</a:t>
            </a:r>
          </a:p>
          <a:p>
            <a:r>
              <a:rPr lang="en-US" dirty="0" smtClean="0"/>
              <a:t>Joy Markowitz, IDC</a:t>
            </a:r>
          </a:p>
          <a:p>
            <a:r>
              <a:rPr lang="en-US" dirty="0" smtClean="0"/>
              <a:t>Carolee Eslinger, IDC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792"/>
            <a:ext cx="2593297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Call Them 616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Data </a:t>
            </a:r>
            <a:r>
              <a:rPr lang="en-US" sz="3200" b="1" dirty="0"/>
              <a:t>to meet the IDEA requirements for monitoring, the State Performance Plan (SPP), and the Annual Performance Report (APR</a:t>
            </a:r>
            <a:r>
              <a:rPr lang="en-US" sz="3200" b="1" dirty="0" smtClean="0"/>
              <a:t>)</a:t>
            </a:r>
          </a:p>
          <a:p>
            <a:pPr marL="690563" lvl="1" indent="-347663"/>
            <a:r>
              <a:rPr lang="en-US" sz="2000" dirty="0" smtClean="0"/>
              <a:t>In </a:t>
            </a:r>
            <a:r>
              <a:rPr lang="en-US" sz="2000" dirty="0"/>
              <a:t>accordance with 20 U.S.C. 1416(b)(2)(C)(ii)(II) and 1442 of </a:t>
            </a:r>
            <a:r>
              <a:rPr lang="en-US" sz="2000" dirty="0" smtClean="0"/>
              <a:t>the </a:t>
            </a:r>
            <a:r>
              <a:rPr lang="en-US" sz="2000" i="1" dirty="0" smtClean="0"/>
              <a:t>Individuals </a:t>
            </a:r>
            <a:r>
              <a:rPr lang="en-US" sz="2000" i="1" dirty="0"/>
              <a:t>with Disabilities Education Act</a:t>
            </a:r>
            <a:r>
              <a:rPr lang="en-US" sz="2000" dirty="0"/>
              <a:t> (IDEA), </a:t>
            </a:r>
            <a:r>
              <a:rPr lang="en-US" sz="2000" b="1" dirty="0"/>
              <a:t>each state lead agency (LA) must report annually, through the Part C Annual Performance Report (Part C – APR) to the Secretary on the state’s performance under its Part C State Performance </a:t>
            </a:r>
            <a:r>
              <a:rPr lang="en-US" sz="2000" b="1" dirty="0" smtClean="0"/>
              <a:t>Plan </a:t>
            </a:r>
            <a:r>
              <a:rPr lang="en-US" sz="2000" dirty="0" smtClean="0"/>
              <a:t>(</a:t>
            </a:r>
            <a:r>
              <a:rPr lang="en-US" sz="2000" dirty="0"/>
              <a:t>Part C – SPP</a:t>
            </a:r>
            <a:r>
              <a:rPr lang="en-US" sz="2000" dirty="0" smtClean="0"/>
              <a:t>). </a:t>
            </a:r>
          </a:p>
          <a:p>
            <a:pPr marL="0" indent="0">
              <a:buNone/>
            </a:pPr>
            <a:r>
              <a:rPr lang="en-US" sz="2400" dirty="0" smtClean="0"/>
              <a:t>	(</a:t>
            </a:r>
            <a:r>
              <a:rPr lang="en-US" sz="2400" dirty="0"/>
              <a:t>OSEP memo 13-7)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618 Data in the SPP/APR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37462"/>
            <a:ext cx="8523027" cy="4588701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Indicator 2</a:t>
            </a:r>
          </a:p>
          <a:p>
            <a:pPr marL="690563" lvl="1" indent="-347663"/>
            <a:r>
              <a:rPr lang="en-US" sz="2400" dirty="0"/>
              <a:t>Percent of infants and toddlers with Individual Family Service Plans (IFSPs) who primarily receive early intervention services in the home or community-based </a:t>
            </a:r>
            <a:r>
              <a:rPr lang="en-US" sz="2400" dirty="0" smtClean="0"/>
              <a:t>settings</a:t>
            </a:r>
            <a:endParaRPr lang="en-US" sz="2400" dirty="0"/>
          </a:p>
          <a:p>
            <a:pPr marL="690563" lvl="1" indent="-347663"/>
            <a:r>
              <a:rPr lang="en-US" sz="2400" dirty="0" smtClean="0"/>
              <a:t>From  618 Child Count and Settings</a:t>
            </a:r>
            <a:r>
              <a:rPr lang="en-US" dirty="0" smtClean="0"/>
              <a:t> </a:t>
            </a:r>
            <a:r>
              <a:rPr lang="en-US" sz="2400" dirty="0" smtClean="0"/>
              <a:t>data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u="sng" dirty="0" smtClean="0"/>
              <a:t>Indicator 5</a:t>
            </a:r>
          </a:p>
          <a:p>
            <a:pPr marL="690563" lvl="1" indent="-347663"/>
            <a:r>
              <a:rPr lang="en-US" sz="2400" dirty="0"/>
              <a:t>Percent of infants and toddlers birth to 1 with IFSPs compared to national </a:t>
            </a:r>
            <a:r>
              <a:rPr lang="en-US" sz="2400" dirty="0" smtClean="0"/>
              <a:t>data provided by OSEP</a:t>
            </a:r>
          </a:p>
          <a:p>
            <a:pPr marL="690563" lvl="1" indent="-347663"/>
            <a:r>
              <a:rPr lang="en-US" sz="2400" dirty="0" smtClean="0"/>
              <a:t>From 618 Child Count and Settings data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618 Data in the </a:t>
            </a:r>
            <a:r>
              <a:rPr lang="en-US" dirty="0" smtClean="0"/>
              <a:t>SPP/APR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98" y="1537462"/>
            <a:ext cx="8427334" cy="4588701"/>
          </a:xfrm>
        </p:spPr>
        <p:txBody>
          <a:bodyPr>
            <a:noAutofit/>
          </a:bodyPr>
          <a:lstStyle/>
          <a:p>
            <a:r>
              <a:rPr lang="en-US" b="1" u="sng" dirty="0"/>
              <a:t> </a:t>
            </a:r>
            <a:r>
              <a:rPr lang="en-US" b="1" u="sng" dirty="0" smtClean="0"/>
              <a:t>Indicator 6</a:t>
            </a:r>
          </a:p>
          <a:p>
            <a:pPr marL="690563" lvl="1" indent="-347663"/>
            <a:r>
              <a:rPr lang="en-US" sz="2400" dirty="0"/>
              <a:t>Percent of infants and toddlers birth to 3 with IFSPs compared to national </a:t>
            </a:r>
            <a:r>
              <a:rPr lang="en-US" sz="2400" dirty="0" smtClean="0"/>
              <a:t>data</a:t>
            </a:r>
          </a:p>
          <a:p>
            <a:pPr marL="690563" lvl="1" indent="-347663"/>
            <a:r>
              <a:rPr lang="en-US" sz="2400" dirty="0"/>
              <a:t>From 618 Child Count and Settings data</a:t>
            </a:r>
          </a:p>
          <a:p>
            <a:pPr>
              <a:spcBef>
                <a:spcPts val="1200"/>
              </a:spcBef>
            </a:pPr>
            <a:r>
              <a:rPr lang="en-US" b="1" u="sng" dirty="0" smtClean="0"/>
              <a:t>Indicator 9</a:t>
            </a:r>
          </a:p>
          <a:p>
            <a:pPr marL="690563" lvl="1" indent="-347663"/>
            <a:r>
              <a:rPr lang="en-US" sz="2400" dirty="0"/>
              <a:t>Percent of hearing requests that went to resolution sessions that were resolved through resolution session settlement agreements (applicable if Part B due process procedures are adopted) (20 U.S.C. 1416(a)(3)(B) and 1442)</a:t>
            </a:r>
          </a:p>
          <a:p>
            <a:pPr marL="690563" lvl="1" indent="-347663"/>
            <a:r>
              <a:rPr lang="en-US" sz="2400" dirty="0" smtClean="0"/>
              <a:t>From Part C Dispute Resolution data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618 Data in the SPP/APR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u="sng" dirty="0"/>
              <a:t>Indicator 10</a:t>
            </a:r>
          </a:p>
          <a:p>
            <a:pPr marL="690563" lvl="1" indent="-347663"/>
            <a:r>
              <a:rPr lang="en-US" dirty="0"/>
              <a:t>Percent of mediations held that resulted in mediation agreements (20 U.S.C. 1416(a)(3)(B) and 1442</a:t>
            </a:r>
            <a:r>
              <a:rPr lang="en-US" dirty="0" smtClean="0"/>
              <a:t>)</a:t>
            </a:r>
          </a:p>
          <a:p>
            <a:pPr marL="690563" lvl="1" indent="-347663"/>
            <a:r>
              <a:rPr lang="en-US" dirty="0" smtClean="0"/>
              <a:t>From Part C Dispute Resolution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 and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role in preparing the SPP/APR data?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Share your state’s process for reviewing indicator data for the APR. </a:t>
            </a:r>
          </a:p>
          <a:p>
            <a:pPr marL="690563" lvl="1" indent="-347663"/>
            <a:r>
              <a:rPr lang="en-US" dirty="0" smtClean="0"/>
              <a:t>Is a team involved?</a:t>
            </a:r>
          </a:p>
          <a:p>
            <a:pPr marL="690563" lvl="1" indent="-347663"/>
            <a:r>
              <a:rPr lang="en-US" dirty="0" smtClean="0"/>
              <a:t>Does it vary across indicators?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76" y="3448599"/>
            <a:ext cx="3257267" cy="24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Manager Support From IDC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Liaisons</a:t>
            </a:r>
          </a:p>
          <a:p>
            <a:pPr marL="690563" lvl="1" indent="-347663"/>
            <a:r>
              <a:rPr lang="en-US" dirty="0" smtClean="0"/>
              <a:t>IDC’s model of support</a:t>
            </a:r>
          </a:p>
          <a:p>
            <a:pPr marL="690563" lvl="1" indent="-347663"/>
            <a:r>
              <a:rPr lang="en-US" dirty="0" smtClean="0"/>
              <a:t>Initial support and overview of TA landscape</a:t>
            </a:r>
          </a:p>
          <a:p>
            <a:pPr marL="690563" lvl="1" indent="-347663"/>
            <a:r>
              <a:rPr lang="en-US" dirty="0" smtClean="0"/>
              <a:t>Ongoing support and resources</a:t>
            </a:r>
          </a:p>
          <a:p>
            <a:pPr marL="690563" lvl="1" indent="-347663"/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15" y="3817892"/>
            <a:ext cx="5571911" cy="217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Manager Support </a:t>
            </a:r>
            <a:r>
              <a:rPr lang="en-US" dirty="0" smtClean="0"/>
              <a:t>From </a:t>
            </a:r>
            <a:r>
              <a:rPr lang="en-US" dirty="0"/>
              <a:t>IDC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Manager Coaching Program</a:t>
            </a:r>
          </a:p>
          <a:p>
            <a:r>
              <a:rPr lang="en-US" dirty="0">
                <a:hlinkClick r:id="rId2"/>
              </a:rPr>
              <a:t>New Data Manager Toolkit</a:t>
            </a:r>
            <a:endParaRPr lang="en-US" dirty="0"/>
          </a:p>
          <a:p>
            <a:r>
              <a:rPr lang="en-US" dirty="0">
                <a:hlinkClick r:id="rId3"/>
              </a:rPr>
              <a:t>IDEA Data Training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8" y="3342565"/>
            <a:ext cx="3603170" cy="27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Out for Assistance?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4" y="1391844"/>
            <a:ext cx="8229600" cy="459761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accent1"/>
                </a:solidFill>
              </a:rPr>
              <a:t>Any TA Center door is the right door!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OSEP-funded TA centers work together and strive to provide seamless assistance. </a:t>
            </a:r>
          </a:p>
          <a:p>
            <a:r>
              <a:rPr lang="en-US" dirty="0" smtClean="0"/>
              <a:t>We can refer you to the correct center.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17" y="4486934"/>
            <a:ext cx="2643300" cy="175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Tools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55" y="1537462"/>
            <a:ext cx="5150919" cy="45887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Available on the IDC website:</a:t>
            </a:r>
          </a:p>
          <a:p>
            <a:pPr marL="339725" lvl="1" indent="-339725">
              <a:spcBef>
                <a:spcPts val="600"/>
              </a:spcBef>
            </a:pPr>
            <a:r>
              <a:rPr lang="en-US" dirty="0" smtClean="0">
                <a:hlinkClick r:id="rId2"/>
              </a:rPr>
              <a:t>Part C Exiting Data Toolkit</a:t>
            </a:r>
            <a:endParaRPr lang="en-US" dirty="0" smtClean="0"/>
          </a:p>
          <a:p>
            <a:pPr marL="0" lvl="1" indent="0">
              <a:spcBef>
                <a:spcPts val="600"/>
              </a:spcBef>
              <a:buNone/>
            </a:pPr>
            <a:endParaRPr lang="en-US" dirty="0" smtClean="0"/>
          </a:p>
          <a:p>
            <a:pPr marL="339725" lvl="1" indent="-339725">
              <a:spcBef>
                <a:spcPts val="600"/>
              </a:spcBef>
            </a:pPr>
            <a:r>
              <a:rPr lang="en-US" dirty="0">
                <a:hlinkClick r:id="rId3"/>
              </a:rPr>
              <a:t>IDEA Data Quality: Outlier Analyses </a:t>
            </a:r>
            <a:r>
              <a:rPr lang="en-US" dirty="0" smtClean="0">
                <a:hlinkClick r:id="rId3"/>
              </a:rPr>
              <a:t>Tools</a:t>
            </a:r>
            <a:endParaRPr lang="en-US" dirty="0" smtClean="0"/>
          </a:p>
          <a:p>
            <a:pPr marL="0" lvl="1" indent="0">
              <a:spcBef>
                <a:spcPts val="600"/>
              </a:spcBef>
              <a:buNone/>
            </a:pPr>
            <a:endParaRPr lang="en-US" dirty="0" smtClean="0"/>
          </a:p>
          <a:p>
            <a:pPr marL="339725" lvl="1" indent="-339725">
              <a:spcBef>
                <a:spcPts val="600"/>
              </a:spcBef>
            </a:pPr>
            <a:r>
              <a:rPr lang="en-US" dirty="0" smtClean="0">
                <a:hlinkClick r:id="rId4"/>
              </a:rPr>
              <a:t>IDEA Section 618 Public </a:t>
            </a:r>
            <a:r>
              <a:rPr lang="en-US" dirty="0">
                <a:hlinkClick r:id="rId4"/>
              </a:rPr>
              <a:t>Reporting </a:t>
            </a:r>
            <a:r>
              <a:rPr lang="en-US" dirty="0" smtClean="0">
                <a:hlinkClick r:id="rId4"/>
              </a:rPr>
              <a:t>Data Elements Checklists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hlinkClick r:id="rId5"/>
              </a:rPr>
              <a:t>Section </a:t>
            </a:r>
            <a:r>
              <a:rPr lang="en-US" dirty="0">
                <a:hlinkClick r:id="rId5"/>
              </a:rPr>
              <a:t>618 Public Reporting </a:t>
            </a:r>
            <a:r>
              <a:rPr lang="en-US" dirty="0" smtClean="0">
                <a:hlinkClick r:id="rId5"/>
              </a:rPr>
              <a:t>Requirements</a:t>
            </a:r>
            <a:r>
              <a:rPr lang="en-US" dirty="0" smtClean="0"/>
              <a:t> Infographic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05" y="1583140"/>
            <a:ext cx="3176769" cy="342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 and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How has your state used any of these tools?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How do you imagine your state using some of the tools we’ve discussed today?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Do you have any other questions?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22" y="3630304"/>
            <a:ext cx="3475637" cy="260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IDC</a:t>
            </a:r>
            <a:endParaRPr lang="en-US" dirty="0"/>
          </a:p>
          <a:p>
            <a:r>
              <a:rPr lang="en-US" dirty="0" smtClean="0"/>
              <a:t>Overview of 618 data submissions and system</a:t>
            </a:r>
          </a:p>
          <a:p>
            <a:r>
              <a:rPr lang="en-US" dirty="0" smtClean="0"/>
              <a:t>618 data as they relate to the SPP/APR</a:t>
            </a:r>
          </a:p>
          <a:p>
            <a:r>
              <a:rPr lang="en-US" dirty="0" smtClean="0"/>
              <a:t>IDC supports and resources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Part C Data Processes Toolkit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54" y="1332079"/>
            <a:ext cx="5125729" cy="390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6424" y="5349921"/>
            <a:ext cx="447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Coming Fall 2016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</a:t>
            </a:r>
            <a:r>
              <a:rPr lang="en-US" dirty="0" smtClean="0"/>
              <a:t>Part C Data </a:t>
            </a:r>
            <a:r>
              <a:rPr lang="en-US" dirty="0"/>
              <a:t>Processes </a:t>
            </a:r>
            <a:r>
              <a:rPr lang="en-US" dirty="0" smtClean="0"/>
              <a:t>Toolkit—Purpose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E</a:t>
            </a:r>
            <a:r>
              <a:rPr lang="en-US" dirty="0" smtClean="0"/>
              <a:t>stablish </a:t>
            </a:r>
            <a:r>
              <a:rPr lang="en-US" dirty="0"/>
              <a:t>a </a:t>
            </a:r>
            <a:r>
              <a:rPr lang="en-US" dirty="0" smtClean="0"/>
              <a:t>well-managed process </a:t>
            </a:r>
            <a:r>
              <a:rPr lang="en-US" dirty="0"/>
              <a:t>for data collection, analysis, and </a:t>
            </a:r>
            <a:r>
              <a:rPr lang="en-US" dirty="0" smtClean="0"/>
              <a:t>reporting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and maintain </a:t>
            </a:r>
            <a:r>
              <a:rPr lang="en-US" dirty="0" smtClean="0"/>
              <a:t>a culture </a:t>
            </a:r>
            <a:r>
              <a:rPr lang="en-US" dirty="0"/>
              <a:t>of </a:t>
            </a:r>
            <a:r>
              <a:rPr lang="en-US" dirty="0" smtClean="0"/>
              <a:t>high-quality data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Establish </a:t>
            </a:r>
            <a:r>
              <a:rPr lang="en-US" dirty="0"/>
              <a:t>and support consistent practices that produce valid and reliable </a:t>
            </a:r>
            <a:r>
              <a:rPr lang="en-US" dirty="0" smtClean="0"/>
              <a:t>data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</a:t>
            </a:r>
            <a:r>
              <a:rPr lang="en-US" dirty="0" smtClean="0"/>
              <a:t>uild </a:t>
            </a:r>
            <a:r>
              <a:rPr lang="en-US" dirty="0"/>
              <a:t>the capacity of data stewards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Part C Data Processes Toolkit (cont’d)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4235"/>
            <a:ext cx="8229600" cy="2127369"/>
          </a:xfrm>
        </p:spPr>
        <p:txBody>
          <a:bodyPr>
            <a:norm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rovides data stewards </a:t>
            </a:r>
            <a:r>
              <a:rPr lang="en-US" sz="2400" dirty="0"/>
              <a:t>a map for documenting data </a:t>
            </a:r>
            <a:r>
              <a:rPr lang="en-US" sz="2400" dirty="0" smtClean="0"/>
              <a:t>processes</a:t>
            </a:r>
          </a:p>
          <a:p>
            <a:r>
              <a:rPr lang="en-US" sz="2400" dirty="0" smtClean="0"/>
              <a:t>Recommend </a:t>
            </a:r>
            <a:r>
              <a:rPr lang="en-US" sz="2400" dirty="0"/>
              <a:t>a </a:t>
            </a:r>
            <a:r>
              <a:rPr lang="en-US" sz="2400" dirty="0" smtClean="0"/>
              <a:t>team approach </a:t>
            </a:r>
            <a:r>
              <a:rPr lang="en-US" sz="2400" dirty="0"/>
              <a:t>to completing the </a:t>
            </a:r>
            <a:r>
              <a:rPr lang="en-US" sz="2400" dirty="0" smtClean="0"/>
              <a:t>template</a:t>
            </a:r>
          </a:p>
          <a:p>
            <a:r>
              <a:rPr lang="en-US" sz="2400" dirty="0" smtClean="0"/>
              <a:t>Contact your State Liaison to get started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42197" y="1487605"/>
            <a:ext cx="616878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lnSpc>
                <a:spcPts val="34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000" dirty="0">
                <a:solidFill>
                  <a:srgbClr val="0D466E"/>
                </a:solidFill>
                <a:latin typeface="Corbel"/>
                <a:cs typeface="Corbel"/>
              </a:rPr>
              <a:t>Data </a:t>
            </a:r>
            <a:r>
              <a:rPr lang="en-US" sz="3000" dirty="0" smtClean="0">
                <a:solidFill>
                  <a:srgbClr val="0D466E"/>
                </a:solidFill>
                <a:latin typeface="Corbel"/>
                <a:cs typeface="Corbel"/>
              </a:rPr>
              <a:t>collection protocols </a:t>
            </a:r>
            <a:endParaRPr lang="en-US" sz="3000" dirty="0">
              <a:solidFill>
                <a:srgbClr val="0D466E"/>
              </a:solidFill>
              <a:latin typeface="Corbel"/>
              <a:cs typeface="Corbel"/>
            </a:endParaRPr>
          </a:p>
          <a:p>
            <a:pPr marL="339725" indent="-339725">
              <a:lnSpc>
                <a:spcPts val="34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D466E"/>
                </a:solidFill>
                <a:latin typeface="Corbel"/>
                <a:cs typeface="Corbel"/>
              </a:rPr>
              <a:t>Calendar</a:t>
            </a:r>
            <a:endParaRPr lang="en-US" sz="3000" dirty="0">
              <a:solidFill>
                <a:srgbClr val="0D466E"/>
              </a:solidFill>
              <a:latin typeface="Corbel"/>
              <a:cs typeface="Corbel"/>
            </a:endParaRPr>
          </a:p>
          <a:p>
            <a:pPr marL="339725" indent="-339725">
              <a:lnSpc>
                <a:spcPts val="34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D466E"/>
                </a:solidFill>
                <a:latin typeface="Corbel"/>
                <a:cs typeface="Corbel"/>
              </a:rPr>
              <a:t>Additional </a:t>
            </a:r>
            <a:r>
              <a:rPr lang="en-US" sz="3000" dirty="0">
                <a:solidFill>
                  <a:srgbClr val="0D466E"/>
                </a:solidFill>
                <a:latin typeface="Corbel"/>
                <a:cs typeface="Corbel"/>
              </a:rPr>
              <a:t>reference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 and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you thoughts about the </a:t>
            </a:r>
            <a:r>
              <a:rPr lang="en-US" dirty="0" smtClean="0"/>
              <a:t>IDEA Part C Data Processes Toolkit</a:t>
            </a:r>
            <a:endParaRPr lang="en-US" dirty="0"/>
          </a:p>
          <a:p>
            <a:r>
              <a:rPr lang="en-US" dirty="0"/>
              <a:t>Would it be useful to your state?</a:t>
            </a:r>
          </a:p>
          <a:p>
            <a:r>
              <a:rPr lang="en-US" dirty="0" smtClean="0"/>
              <a:t>Wrap- Up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97" y="3084394"/>
            <a:ext cx="3894163" cy="292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828800" y="1162050"/>
            <a:ext cx="6477000" cy="4490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219184"/>
                </a:solidFill>
                <a:latin typeface="Corbel"/>
                <a:cs typeface="Corbel"/>
              </a:rPr>
              <a:t>Visit the IDC website </a:t>
            </a:r>
            <a:r>
              <a:rPr lang="en-US" sz="3200" dirty="0" smtClean="0">
                <a:latin typeface="Corbel"/>
                <a:cs typeface="Corbel"/>
              </a:rPr>
              <a:t/>
            </a:r>
            <a:br>
              <a:rPr lang="en-US" sz="3200" dirty="0" smtClean="0">
                <a:latin typeface="Corbel"/>
                <a:cs typeface="Corbel"/>
              </a:rPr>
            </a:br>
            <a:r>
              <a:rPr lang="en-US" sz="3200" dirty="0" smtClean="0">
                <a:latin typeface="Corbel"/>
                <a:cs typeface="Corbel"/>
                <a:hlinkClick r:id="rId2" tooltip="IDEA data center"/>
              </a:rPr>
              <a:t>http://ideadata.org/</a:t>
            </a:r>
            <a:endParaRPr lang="en-US" sz="3200" dirty="0" smtClean="0">
              <a:latin typeface="Corbel"/>
              <a:cs typeface="Corbel"/>
            </a:endParaRPr>
          </a:p>
          <a:p>
            <a:endParaRPr lang="en-US" sz="3200" dirty="0">
              <a:latin typeface="Corbel"/>
              <a:cs typeface="Corbel"/>
            </a:endParaRPr>
          </a:p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219184"/>
                </a:solidFill>
                <a:latin typeface="Corbel"/>
                <a:cs typeface="Corbel"/>
              </a:rPr>
              <a:t>Follow us on Twitter</a:t>
            </a:r>
            <a:r>
              <a:rPr lang="en-US" sz="3200" dirty="0" smtClean="0">
                <a:solidFill>
                  <a:srgbClr val="339966"/>
                </a:solidFill>
                <a:latin typeface="Corbel"/>
                <a:cs typeface="Corbel"/>
              </a:rPr>
              <a:t/>
            </a:r>
            <a:br>
              <a:rPr lang="en-US" sz="3200" dirty="0" smtClean="0">
                <a:solidFill>
                  <a:srgbClr val="339966"/>
                </a:solidFill>
                <a:latin typeface="Corbel"/>
                <a:cs typeface="Corbel"/>
              </a:rPr>
            </a:br>
            <a:r>
              <a:rPr lang="en-US" sz="3200" dirty="0" smtClean="0">
                <a:solidFill>
                  <a:srgbClr val="FFFFFF"/>
                </a:solidFill>
                <a:latin typeface="Corbel"/>
                <a:cs typeface="Corbel"/>
                <a:hlinkClick r:id="rId3" tooltip="https://twitter.com/ideadatacenter"/>
              </a:rPr>
              <a:t>https://twitter.com/ideadatacenter</a:t>
            </a:r>
            <a:endParaRPr lang="en-US" sz="3200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pic>
        <p:nvPicPr>
          <p:cNvPr id="5" name="Picture 4" descr="Twitter_logo_blu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6586"/>
            <a:ext cx="390242" cy="317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216386"/>
            <a:ext cx="534770" cy="2571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3664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1076"/>
            <a:ext cx="8229600" cy="51450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contents of this presentation were developed under a grant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U.S. Department of Education, #H373Y130002. However,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do not necessarily represent the policy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Education, and you should not assume endorsement by the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Government.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Officers: Richelle Davis and Meredith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Miceli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Richelle Davis and Meredith Miceli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 descr="logos for the U.S. Office of Special Education Programs, U.S. department of Education, and the TA&amp;D network."/>
          <p:cNvGrpSpPr/>
          <p:nvPr/>
        </p:nvGrpSpPr>
        <p:grpSpPr>
          <a:xfrm>
            <a:off x="2209800" y="4690363"/>
            <a:ext cx="4648200" cy="990600"/>
            <a:chOff x="2362200" y="4196084"/>
            <a:chExt cx="4648200" cy="990600"/>
          </a:xfrm>
        </p:grpSpPr>
        <p:pic>
          <p:nvPicPr>
            <p:cNvPr id="11" name="Picture 10" descr="Logo of the U.S. Office of Special Education Program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296186"/>
              <a:ext cx="1062037" cy="885825"/>
            </a:xfrm>
            <a:prstGeom prst="rect">
              <a:avLst/>
            </a:prstGeom>
          </p:spPr>
        </p:pic>
        <p:pic>
          <p:nvPicPr>
            <p:cNvPr id="9" name="Picture 8" descr="Logo of the U.S. Department of Educatio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4196084"/>
              <a:ext cx="990600" cy="990600"/>
            </a:xfrm>
            <a:prstGeom prst="rect">
              <a:avLst/>
            </a:prstGeom>
          </p:spPr>
        </p:pic>
        <p:pic>
          <p:nvPicPr>
            <p:cNvPr id="10" name="Picture 9" descr="Logo of the Technical Assistance and Dissemination Networ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458302"/>
              <a:ext cx="1676400" cy="561594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1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marL="339725" lvl="1" indent="-339725"/>
            <a:r>
              <a:rPr lang="en-US" dirty="0" smtClean="0"/>
              <a:t>Who is in the room?</a:t>
            </a:r>
          </a:p>
          <a:p>
            <a:pPr marL="627062" lvl="2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04" y="3012345"/>
            <a:ext cx="2979761" cy="223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IDC?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-339725"/>
            <a:r>
              <a:rPr lang="en-US" sz="3200" dirty="0"/>
              <a:t>IDC provides technical assistance to build capacity within states for collecting, reporting, analyzing, and using </a:t>
            </a:r>
            <a:r>
              <a:rPr lang="en-US" sz="3200" dirty="0" smtClean="0"/>
              <a:t>high- quality</a:t>
            </a:r>
            <a:r>
              <a:rPr lang="en-US" sz="3200" dirty="0"/>
              <a:t> IDEA data</a:t>
            </a:r>
            <a:r>
              <a:rPr lang="en-US" sz="3200" dirty="0" smtClean="0"/>
              <a:t>.</a:t>
            </a:r>
          </a:p>
          <a:p>
            <a:pPr marL="342900" lvl="1" indent="0"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Call Them 618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states are eligible </a:t>
            </a:r>
            <a:r>
              <a:rPr lang="en-US" i="1" dirty="0"/>
              <a:t>Individuals with Disabilities Education </a:t>
            </a:r>
            <a:r>
              <a:rPr lang="en-US" i="1" dirty="0" smtClean="0"/>
              <a:t>Act </a:t>
            </a:r>
            <a:r>
              <a:rPr lang="en-US" dirty="0" smtClean="0"/>
              <a:t>(</a:t>
            </a:r>
            <a:r>
              <a:rPr lang="en-US" dirty="0"/>
              <a:t>IDEA) grantees. Each grantee must </a:t>
            </a:r>
            <a:r>
              <a:rPr lang="en-US" dirty="0" smtClean="0"/>
              <a:t>submit annual </a:t>
            </a:r>
            <a:r>
              <a:rPr lang="en-US" dirty="0"/>
              <a:t>data to show that IDEA is being implemented in the state. Required 618 data elements are identified in Office of Management and Budget (OMB)-approved file specifications and forms.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</a:t>
            </a:r>
            <a:r>
              <a:rPr lang="en-US" i="1" dirty="0" smtClean="0"/>
              <a:t>Facts</a:t>
            </a:r>
            <a:r>
              <a:rPr lang="en-US" dirty="0" smtClean="0"/>
              <a:t> Systems-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611" y="1761957"/>
            <a:ext cx="5449658" cy="2812917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dirty="0" smtClean="0"/>
              <a:t>618 data required for Part C</a:t>
            </a:r>
            <a:endParaRPr lang="en-US" dirty="0"/>
          </a:p>
          <a:p>
            <a:pPr marL="690563" lvl="1" indent="-347663">
              <a:buFont typeface="Wingdings" pitchFamily="2" charset="2"/>
              <a:buChar char="Ø"/>
            </a:pPr>
            <a:r>
              <a:rPr lang="en-US" sz="3200" dirty="0" smtClean="0"/>
              <a:t>Child Count and Settings</a:t>
            </a:r>
          </a:p>
          <a:p>
            <a:pPr marL="690563" lvl="1" indent="-347663">
              <a:buFont typeface="Wingdings" pitchFamily="2" charset="2"/>
              <a:buChar char="Ø"/>
            </a:pPr>
            <a:r>
              <a:rPr lang="en-US" sz="3200" dirty="0" smtClean="0"/>
              <a:t>Exiting</a:t>
            </a:r>
          </a:p>
          <a:p>
            <a:pPr marL="690563" lvl="1" indent="-347663">
              <a:buFont typeface="Wingdings" pitchFamily="2" charset="2"/>
              <a:buChar char="Ø"/>
            </a:pPr>
            <a:r>
              <a:rPr lang="en-US" sz="3200" dirty="0" smtClean="0"/>
              <a:t>Dispute Resolution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275" y="4399209"/>
            <a:ext cx="8429626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lvl="1" indent="-347663">
              <a:spcBef>
                <a:spcPts val="300"/>
              </a:spcBef>
              <a:buClr>
                <a:srgbClr val="61ACA6"/>
              </a:buClr>
              <a:buFont typeface="Wingdings" charset="2"/>
              <a:buChar char="§"/>
            </a:pPr>
            <a:r>
              <a:rPr lang="en-US" sz="2800" dirty="0">
                <a:solidFill>
                  <a:srgbClr val="0D466E"/>
                </a:solidFill>
                <a:latin typeface="Corbel"/>
                <a:cs typeface="Corbel"/>
              </a:rPr>
              <a:t>Contact Partner Support Center for </a:t>
            </a:r>
            <a:r>
              <a:rPr lang="en-US" sz="2800" dirty="0" smtClean="0">
                <a:solidFill>
                  <a:srgbClr val="0D466E"/>
                </a:solidFill>
                <a:latin typeface="Corbel"/>
                <a:cs typeface="Corbel"/>
              </a:rPr>
              <a:t>log </a:t>
            </a:r>
            <a:r>
              <a:rPr lang="en-US" sz="2800" dirty="0">
                <a:solidFill>
                  <a:srgbClr val="0D466E"/>
                </a:solidFill>
                <a:latin typeface="Corbel"/>
                <a:cs typeface="Corbel"/>
              </a:rPr>
              <a:t>in</a:t>
            </a:r>
          </a:p>
          <a:p>
            <a:pPr marL="690563" lvl="1" indent="-347663">
              <a:spcBef>
                <a:spcPts val="300"/>
              </a:spcBef>
              <a:buClr>
                <a:srgbClr val="61ACA6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rgbClr val="0D466E"/>
                </a:solidFill>
                <a:latin typeface="Corbel"/>
                <a:cs typeface="Corbel"/>
              </a:rPr>
              <a:t>Access User </a:t>
            </a:r>
            <a:r>
              <a:rPr lang="en-US" sz="2800" dirty="0">
                <a:solidFill>
                  <a:srgbClr val="0D466E"/>
                </a:solidFill>
                <a:latin typeface="Corbel"/>
                <a:cs typeface="Corbel"/>
              </a:rPr>
              <a:t>Guides </a:t>
            </a:r>
            <a:r>
              <a:rPr lang="en-US" sz="2800" dirty="0" smtClean="0">
                <a:solidFill>
                  <a:srgbClr val="0D466E"/>
                </a:solidFill>
                <a:latin typeface="Corbel"/>
                <a:cs typeface="Corbel"/>
              </a:rPr>
              <a:t>on </a:t>
            </a:r>
            <a:r>
              <a:rPr lang="en-US" sz="2800" dirty="0">
                <a:solidFill>
                  <a:srgbClr val="0D466E"/>
                </a:solidFill>
                <a:latin typeface="Corbel"/>
                <a:cs typeface="Corbel"/>
              </a:rPr>
              <a:t>ED</a:t>
            </a:r>
            <a:r>
              <a:rPr lang="en-US" sz="2800" i="1" dirty="0">
                <a:solidFill>
                  <a:srgbClr val="0D466E"/>
                </a:solidFill>
                <a:latin typeface="Corbel"/>
                <a:cs typeface="Corbel"/>
              </a:rPr>
              <a:t>Facts</a:t>
            </a:r>
            <a:r>
              <a:rPr lang="en-US" sz="2800" dirty="0">
                <a:solidFill>
                  <a:srgbClr val="0D466E"/>
                </a:solidFill>
                <a:latin typeface="Corbel"/>
                <a:cs typeface="Corbel"/>
              </a:rPr>
              <a:t> Initiative page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34" y="524549"/>
            <a:ext cx="2500768" cy="7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</a:t>
            </a:r>
            <a:r>
              <a:rPr lang="en-US" i="1" dirty="0" smtClean="0"/>
              <a:t>Facts </a:t>
            </a:r>
            <a:r>
              <a:rPr lang="en-US" dirty="0" smtClean="0"/>
              <a:t>Systems-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OMB Max, states:</a:t>
            </a:r>
          </a:p>
          <a:p>
            <a:r>
              <a:rPr lang="en-US" dirty="0" smtClean="0"/>
              <a:t>Receive and send information to OSEP Data Team</a:t>
            </a:r>
          </a:p>
          <a:p>
            <a:r>
              <a:rPr lang="en-US" dirty="0" smtClean="0"/>
              <a:t>Receive Data Quality Reports from OSEP on 618 data </a:t>
            </a:r>
            <a:r>
              <a:rPr lang="en-US" dirty="0"/>
              <a:t>s</a:t>
            </a:r>
            <a:r>
              <a:rPr lang="en-US" dirty="0" smtClean="0"/>
              <a:t>ubmissions </a:t>
            </a:r>
          </a:p>
          <a:p>
            <a:r>
              <a:rPr lang="en-US" dirty="0" smtClean="0"/>
              <a:t>Submit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n</a:t>
            </a:r>
            <a:r>
              <a:rPr lang="en-US" dirty="0" smtClean="0"/>
              <a:t>otes in response to OSEP feedback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31" y="546906"/>
            <a:ext cx="19526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and Resubmitting 618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Reviewing Data Quality </a:t>
            </a:r>
            <a:r>
              <a:rPr lang="en-US" dirty="0" smtClean="0"/>
              <a:t>Reports</a:t>
            </a:r>
          </a:p>
          <a:p>
            <a:pPr marL="690563" lvl="1" indent="-347663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Timely, C</a:t>
            </a:r>
            <a:r>
              <a:rPr lang="en-US" dirty="0" smtClean="0"/>
              <a:t>omplete, and Accurate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Correct and resubmit data, if necessary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Enter an explanatory data note in OMB Max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 and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Share experiences using E</a:t>
            </a:r>
            <a:r>
              <a:rPr lang="en-US" i="1" dirty="0" smtClean="0"/>
              <a:t>MAPS </a:t>
            </a:r>
            <a:r>
              <a:rPr lang="en-US" dirty="0" smtClean="0"/>
              <a:t>and OMB Max</a:t>
            </a:r>
          </a:p>
          <a:p>
            <a:pPr marL="690563" lvl="1" indent="-34766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Lessons learned?</a:t>
            </a:r>
          </a:p>
          <a:p>
            <a:pPr marL="690563" lvl="1" indent="-34766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Questions?</a:t>
            </a:r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34" y="2661313"/>
            <a:ext cx="4071583" cy="305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07D9-8248-4A0E-82EF-FE5AFD0363D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C_Template_7-2015">
  <a:themeElements>
    <a:clrScheme name="IDC-2">
      <a:dk1>
        <a:srgbClr val="0C395A"/>
      </a:dk1>
      <a:lt1>
        <a:sysClr val="window" lastClr="FFFFFF"/>
      </a:lt1>
      <a:dk2>
        <a:srgbClr val="10476D"/>
      </a:dk2>
      <a:lt2>
        <a:srgbClr val="EEECE1"/>
      </a:lt2>
      <a:accent1>
        <a:srgbClr val="219184"/>
      </a:accent1>
      <a:accent2>
        <a:srgbClr val="288325"/>
      </a:accent2>
      <a:accent3>
        <a:srgbClr val="9BBB59"/>
      </a:accent3>
      <a:accent4>
        <a:srgbClr val="2DB9A5"/>
      </a:accent4>
      <a:accent5>
        <a:srgbClr val="5EA54B"/>
      </a:accent5>
      <a:accent6>
        <a:srgbClr val="F79646"/>
      </a:accent6>
      <a:hlink>
        <a:srgbClr val="249465"/>
      </a:hlink>
      <a:folHlink>
        <a:srgbClr val="166399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IDC_Template_7-2015</Template>
  <TotalTime>3702</TotalTime>
  <Words>762</Words>
  <Application>Microsoft Office PowerPoint</Application>
  <PresentationFormat>On-screen Show (4:3)</PresentationFormat>
  <Paragraphs>150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IDC_Template_7-2015</vt:lpstr>
      <vt:lpstr>Part C Data Managers — Review, Resources, and Relationship Building</vt:lpstr>
      <vt:lpstr>Agenda</vt:lpstr>
      <vt:lpstr>Introductions</vt:lpstr>
      <vt:lpstr>What Is IDC?</vt:lpstr>
      <vt:lpstr>Why Do We Call Them 618 Data?</vt:lpstr>
      <vt:lpstr>EDFacts Systems-</vt:lpstr>
      <vt:lpstr>EDFacts Systems-</vt:lpstr>
      <vt:lpstr>Reviewing and Resubmitting 618 Data</vt:lpstr>
      <vt:lpstr>Pause and Reflect</vt:lpstr>
      <vt:lpstr>Why Do We Call Them 616 Data?</vt:lpstr>
      <vt:lpstr>618 Data in the SPP/APR</vt:lpstr>
      <vt:lpstr>618 Data in the SPP/APR (cont’d)</vt:lpstr>
      <vt:lpstr>618 Data in the SPP/APR (cont’d)</vt:lpstr>
      <vt:lpstr>Pause and Reflect</vt:lpstr>
      <vt:lpstr>New Data Manager Support From IDC</vt:lpstr>
      <vt:lpstr>New Data Manager Support From IDC</vt:lpstr>
      <vt:lpstr>Reaching Out for Assistance?</vt:lpstr>
      <vt:lpstr>Additional Tools and Resources</vt:lpstr>
      <vt:lpstr>Pause and Reflect</vt:lpstr>
      <vt:lpstr>IDEA Part C Data Processes Toolkit</vt:lpstr>
      <vt:lpstr>IDEA Part C Data Processes Toolkit—Purpose</vt:lpstr>
      <vt:lpstr>IDEA Part C Data Processes Toolkit (cont’d) </vt:lpstr>
      <vt:lpstr>Pause and Reflect</vt:lpstr>
      <vt:lpstr>For More Information</vt:lpstr>
      <vt:lpstr>PowerPoint Presentation</vt:lpstr>
    </vt:vector>
  </TitlesOfParts>
  <Company>Westat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Gallagher</dc:creator>
  <cp:lastModifiedBy>Linda Lynch</cp:lastModifiedBy>
  <cp:revision>64</cp:revision>
  <dcterms:created xsi:type="dcterms:W3CDTF">2016-02-15T18:08:19Z</dcterms:created>
  <dcterms:modified xsi:type="dcterms:W3CDTF">2016-07-11T20:17:59Z</dcterms:modified>
</cp:coreProperties>
</file>