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handoutMasterIdLst>
    <p:handoutMasterId r:id="rId67"/>
  </p:handoutMasterIdLst>
  <p:sldIdLst>
    <p:sldId id="283" r:id="rId2"/>
    <p:sldId id="291" r:id="rId3"/>
    <p:sldId id="285" r:id="rId4"/>
    <p:sldId id="286" r:id="rId5"/>
    <p:sldId id="287" r:id="rId6"/>
    <p:sldId id="288" r:id="rId7"/>
    <p:sldId id="289" r:id="rId8"/>
    <p:sldId id="290" r:id="rId9"/>
    <p:sldId id="310" r:id="rId10"/>
    <p:sldId id="302" r:id="rId11"/>
    <p:sldId id="294" r:id="rId12"/>
    <p:sldId id="317" r:id="rId13"/>
    <p:sldId id="298" r:id="rId14"/>
    <p:sldId id="315" r:id="rId15"/>
    <p:sldId id="322" r:id="rId16"/>
    <p:sldId id="321" r:id="rId17"/>
    <p:sldId id="301" r:id="rId18"/>
    <p:sldId id="318" r:id="rId19"/>
    <p:sldId id="319" r:id="rId20"/>
    <p:sldId id="303" r:id="rId21"/>
    <p:sldId id="336" r:id="rId22"/>
    <p:sldId id="329" r:id="rId23"/>
    <p:sldId id="330" r:id="rId24"/>
    <p:sldId id="331" r:id="rId25"/>
    <p:sldId id="332" r:id="rId26"/>
    <p:sldId id="337" r:id="rId27"/>
    <p:sldId id="335" r:id="rId28"/>
    <p:sldId id="333" r:id="rId29"/>
    <p:sldId id="334" r:id="rId30"/>
    <p:sldId id="304" r:id="rId31"/>
    <p:sldId id="326" r:id="rId32"/>
    <p:sldId id="328" r:id="rId33"/>
    <p:sldId id="327" r:id="rId34"/>
    <p:sldId id="305" r:id="rId35"/>
    <p:sldId id="309" r:id="rId36"/>
    <p:sldId id="284" r:id="rId37"/>
    <p:sldId id="316" r:id="rId38"/>
    <p:sldId id="324" r:id="rId39"/>
    <p:sldId id="338" r:id="rId40"/>
    <p:sldId id="339" r:id="rId41"/>
    <p:sldId id="340" r:id="rId42"/>
    <p:sldId id="341" r:id="rId43"/>
    <p:sldId id="342" r:id="rId44"/>
    <p:sldId id="343" r:id="rId45"/>
    <p:sldId id="344" r:id="rId46"/>
    <p:sldId id="345" r:id="rId47"/>
    <p:sldId id="346" r:id="rId48"/>
    <p:sldId id="347" r:id="rId49"/>
    <p:sldId id="348" r:id="rId50"/>
    <p:sldId id="360" r:id="rId51"/>
    <p:sldId id="349" r:id="rId52"/>
    <p:sldId id="350" r:id="rId53"/>
    <p:sldId id="351" r:id="rId54"/>
    <p:sldId id="352" r:id="rId55"/>
    <p:sldId id="353" r:id="rId56"/>
    <p:sldId id="354" r:id="rId57"/>
    <p:sldId id="355" r:id="rId58"/>
    <p:sldId id="356" r:id="rId59"/>
    <p:sldId id="357" r:id="rId60"/>
    <p:sldId id="358" r:id="rId61"/>
    <p:sldId id="359" r:id="rId62"/>
    <p:sldId id="306" r:id="rId63"/>
    <p:sldId id="280" r:id="rId64"/>
    <p:sldId id="278" r:id="rId65"/>
  </p:sldIdLst>
  <p:sldSz cx="9144000" cy="6858000" type="screen4x3"/>
  <p:notesSz cx="7023100" cy="93091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30" clrIdx="0"/>
  <p:cmAuthor id="1" name="evarilla cover" initials="emc" lastIdx="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CA6"/>
    <a:srgbClr val="45A49D"/>
    <a:srgbClr val="C2D6D4"/>
    <a:srgbClr val="CDDCD9"/>
    <a:srgbClr val="C4DDD0"/>
    <a:srgbClr val="C2E3D5"/>
    <a:srgbClr val="8BD5C7"/>
    <a:srgbClr val="5CA747"/>
    <a:srgbClr val="258420"/>
    <a:srgbClr val="0A3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047" autoAdjust="0"/>
  </p:normalViewPr>
  <p:slideViewPr>
    <p:cSldViewPr snapToGrid="0">
      <p:cViewPr varScale="1">
        <p:scale>
          <a:sx n="122" d="100"/>
          <a:sy n="122" d="100"/>
        </p:scale>
        <p:origin x="2064" y="90"/>
      </p:cViewPr>
      <p:guideLst>
        <p:guide orient="horz" pos="1592"/>
        <p:guide pos="197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Georgia" panose="02040502050405020303" pitchFamily="18" charset="0"/>
                <a:ea typeface="+mn-ea"/>
                <a:cs typeface="+mn-cs"/>
              </a:defRPr>
            </a:pPr>
            <a:r>
              <a:rPr lang="en-US" dirty="0"/>
              <a:t>FY15 Early Childhood Transition </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Sheet2!$A$3:$A$5</c:f>
              <c:strCache>
                <c:ptCount val="3"/>
                <c:pt idx="0">
                  <c:v>Districts at 100% </c:v>
                </c:pt>
                <c:pt idx="1">
                  <c:v>Districts 80% - 99.9%</c:v>
                </c:pt>
                <c:pt idx="2">
                  <c:v>Districts &lt; 80%</c:v>
                </c:pt>
              </c:strCache>
            </c:strRef>
          </c:cat>
          <c:val>
            <c:numRef>
              <c:f>Sheet2!$C$3:$C$5</c:f>
              <c:numCache>
                <c:formatCode>0.0%</c:formatCode>
                <c:ptCount val="3"/>
                <c:pt idx="0">
                  <c:v>0.92024539877300615</c:v>
                </c:pt>
                <c:pt idx="1">
                  <c:v>6.1349693251533742E-2</c:v>
                </c:pt>
                <c:pt idx="2">
                  <c:v>1.8404907975460124E-2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3611075154016636"/>
          <c:y val="0.87967966183144197"/>
          <c:w val="0.75057156824057036"/>
          <c:h val="4.73368884355013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600">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Georgia" panose="02040502050405020303" pitchFamily="18" charset="0"/>
                <a:ea typeface="+mn-ea"/>
                <a:cs typeface="+mn-cs"/>
              </a:defRPr>
            </a:pPr>
            <a:r>
              <a:rPr lang="en-US" dirty="0"/>
              <a:t>FY15 Preschool Outcomes </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0843601495420882"/>
          <c:y val="7.6782218764272409E-2"/>
          <c:w val="0.88751791589128737"/>
          <c:h val="0.8225501235867457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Postive Social Emotional Outcomes</c:v>
                </c:pt>
                <c:pt idx="1">
                  <c:v>Acquisition of Knowledge and Skills</c:v>
                </c:pt>
                <c:pt idx="2">
                  <c:v>Appropriate Use of Behavior to Meet Needs </c:v>
                </c:pt>
              </c:strCache>
            </c:strRef>
          </c:cat>
          <c:val>
            <c:numRef>
              <c:f>Sheet1!$D$2:$D$4</c:f>
              <c:numCache>
                <c:formatCode>0.0%</c:formatCode>
                <c:ptCount val="3"/>
                <c:pt idx="0">
                  <c:v>0.5252525252525253</c:v>
                </c:pt>
                <c:pt idx="1">
                  <c:v>0.62121212121212122</c:v>
                </c:pt>
                <c:pt idx="2">
                  <c:v>0.53535353535353536</c:v>
                </c:pt>
              </c:numCache>
            </c:numRef>
          </c:val>
        </c:ser>
        <c:dLbls>
          <c:dLblPos val="outEnd"/>
          <c:showLegendKey val="0"/>
          <c:showVal val="1"/>
          <c:showCatName val="0"/>
          <c:showSerName val="0"/>
          <c:showPercent val="0"/>
          <c:showBubbleSize val="0"/>
        </c:dLbls>
        <c:gapWidth val="219"/>
        <c:overlap val="-27"/>
        <c:axId val="405274936"/>
        <c:axId val="405275328"/>
      </c:barChart>
      <c:catAx>
        <c:axId val="40527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05275328"/>
        <c:crosses val="autoZero"/>
        <c:auto val="1"/>
        <c:lblAlgn val="ctr"/>
        <c:lblOffset val="100"/>
        <c:noMultiLvlLbl val="0"/>
      </c:catAx>
      <c:valAx>
        <c:axId val="405275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0527493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Georgia" panose="02040502050405020303"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F4F62-F0DC-4AC0-B88E-3EB9CE46B50C}" type="doc">
      <dgm:prSet loTypeId="urn:microsoft.com/office/officeart/2005/8/layout/cycle5" loCatId="cycle" qsTypeId="urn:microsoft.com/office/officeart/2005/8/quickstyle/simple1" qsCatId="simple" csTypeId="urn:microsoft.com/office/officeart/2005/8/colors/accent1_2" csCatId="accent1" phldr="1"/>
      <dgm:spPr/>
    </dgm:pt>
    <dgm:pt modelId="{8F6822F8-0D7B-4FA1-BDDF-183D8B972D69}">
      <dgm:prSet phldrT="[Text]"/>
      <dgm:spPr/>
      <dgm:t>
        <a:bodyPr/>
        <a:lstStyle/>
        <a:p>
          <a:r>
            <a:rPr lang="en-US" dirty="0" smtClean="0"/>
            <a:t>Gather Data</a:t>
          </a:r>
          <a:endParaRPr lang="en-US" dirty="0"/>
        </a:p>
      </dgm:t>
    </dgm:pt>
    <dgm:pt modelId="{825451D1-976B-4D3C-952B-980B03D222BD}" type="parTrans" cxnId="{743270EE-2D2D-481D-9C2A-F2CAEBB18365}">
      <dgm:prSet/>
      <dgm:spPr/>
      <dgm:t>
        <a:bodyPr/>
        <a:lstStyle/>
        <a:p>
          <a:endParaRPr lang="en-US"/>
        </a:p>
      </dgm:t>
    </dgm:pt>
    <dgm:pt modelId="{264CF87B-99EE-4812-9613-32EC494B2D9B}" type="sibTrans" cxnId="{743270EE-2D2D-481D-9C2A-F2CAEBB18365}">
      <dgm:prSet/>
      <dgm:spPr/>
      <dgm:t>
        <a:bodyPr/>
        <a:lstStyle/>
        <a:p>
          <a:endParaRPr lang="en-US"/>
        </a:p>
      </dgm:t>
    </dgm:pt>
    <dgm:pt modelId="{B77520BA-445C-4EAD-ACB4-1EA553F06EDC}">
      <dgm:prSet phldrT="[Text]"/>
      <dgm:spPr/>
      <dgm:t>
        <a:bodyPr/>
        <a:lstStyle/>
        <a:p>
          <a:r>
            <a:rPr lang="en-US" dirty="0" smtClean="0"/>
            <a:t>Combine Data</a:t>
          </a:r>
          <a:endParaRPr lang="en-US" dirty="0"/>
        </a:p>
      </dgm:t>
    </dgm:pt>
    <dgm:pt modelId="{5DE1BA54-D14B-4D1F-9E59-B7DFFECDA55F}" type="parTrans" cxnId="{B12A3C41-9FB9-4149-8B0E-3E95FBD129B0}">
      <dgm:prSet/>
      <dgm:spPr/>
      <dgm:t>
        <a:bodyPr/>
        <a:lstStyle/>
        <a:p>
          <a:endParaRPr lang="en-US"/>
        </a:p>
      </dgm:t>
    </dgm:pt>
    <dgm:pt modelId="{DEF3268F-F6DF-4CFC-8BD0-8E15330E7394}" type="sibTrans" cxnId="{B12A3C41-9FB9-4149-8B0E-3E95FBD129B0}">
      <dgm:prSet/>
      <dgm:spPr/>
      <dgm:t>
        <a:bodyPr/>
        <a:lstStyle/>
        <a:p>
          <a:endParaRPr lang="en-US"/>
        </a:p>
      </dgm:t>
    </dgm:pt>
    <dgm:pt modelId="{5C03F485-C00E-4584-9FEB-7C5FAA1437B1}">
      <dgm:prSet phldrT="[Text]"/>
      <dgm:spPr/>
      <dgm:t>
        <a:bodyPr/>
        <a:lstStyle/>
        <a:p>
          <a:r>
            <a:rPr lang="en-US" dirty="0" smtClean="0"/>
            <a:t>Report Data</a:t>
          </a:r>
          <a:endParaRPr lang="en-US" dirty="0"/>
        </a:p>
      </dgm:t>
    </dgm:pt>
    <dgm:pt modelId="{4A191E5C-384F-4B50-9415-87FC4084B9FE}" type="parTrans" cxnId="{FB065819-8944-4D32-83AA-1275F5E1C69D}">
      <dgm:prSet/>
      <dgm:spPr/>
      <dgm:t>
        <a:bodyPr/>
        <a:lstStyle/>
        <a:p>
          <a:endParaRPr lang="en-US"/>
        </a:p>
      </dgm:t>
    </dgm:pt>
    <dgm:pt modelId="{38700BF9-A0A2-48E5-8219-FE63577661EE}" type="sibTrans" cxnId="{FB065819-8944-4D32-83AA-1275F5E1C69D}">
      <dgm:prSet/>
      <dgm:spPr/>
      <dgm:t>
        <a:bodyPr/>
        <a:lstStyle/>
        <a:p>
          <a:endParaRPr lang="en-US"/>
        </a:p>
      </dgm:t>
    </dgm:pt>
    <dgm:pt modelId="{7158568F-AD2F-4036-AFF9-0CF60C797643}">
      <dgm:prSet phldrT="[Text]"/>
      <dgm:spPr/>
      <dgm:t>
        <a:bodyPr/>
        <a:lstStyle/>
        <a:p>
          <a:r>
            <a:rPr lang="en-US" dirty="0" smtClean="0"/>
            <a:t>Check Data</a:t>
          </a:r>
          <a:endParaRPr lang="en-US" dirty="0"/>
        </a:p>
      </dgm:t>
    </dgm:pt>
    <dgm:pt modelId="{828D84A2-BC02-41EA-BA06-B29F5401CBEB}" type="parTrans" cxnId="{9DF51F46-5698-45F1-8F08-25BEFA932A1C}">
      <dgm:prSet/>
      <dgm:spPr/>
      <dgm:t>
        <a:bodyPr/>
        <a:lstStyle/>
        <a:p>
          <a:endParaRPr lang="en-US"/>
        </a:p>
      </dgm:t>
    </dgm:pt>
    <dgm:pt modelId="{46CA3E35-CE42-49D4-BC71-15E77DB1B7DB}" type="sibTrans" cxnId="{9DF51F46-5698-45F1-8F08-25BEFA932A1C}">
      <dgm:prSet/>
      <dgm:spPr/>
      <dgm:t>
        <a:bodyPr/>
        <a:lstStyle/>
        <a:p>
          <a:endParaRPr lang="en-US"/>
        </a:p>
      </dgm:t>
    </dgm:pt>
    <dgm:pt modelId="{CA456E1C-F3B4-4E6E-8258-3CE47BF64D15}" type="pres">
      <dgm:prSet presAssocID="{115F4F62-F0DC-4AC0-B88E-3EB9CE46B50C}" presName="cycle" presStyleCnt="0">
        <dgm:presLayoutVars>
          <dgm:dir/>
          <dgm:resizeHandles val="exact"/>
        </dgm:presLayoutVars>
      </dgm:prSet>
      <dgm:spPr/>
    </dgm:pt>
    <dgm:pt modelId="{25B15187-6D2D-44C2-923B-F451CF47CDAB}" type="pres">
      <dgm:prSet presAssocID="{8F6822F8-0D7B-4FA1-BDDF-183D8B972D69}" presName="node" presStyleLbl="node1" presStyleIdx="0" presStyleCnt="4">
        <dgm:presLayoutVars>
          <dgm:bulletEnabled val="1"/>
        </dgm:presLayoutVars>
      </dgm:prSet>
      <dgm:spPr/>
      <dgm:t>
        <a:bodyPr/>
        <a:lstStyle/>
        <a:p>
          <a:endParaRPr lang="en-US"/>
        </a:p>
      </dgm:t>
    </dgm:pt>
    <dgm:pt modelId="{859A77F8-6727-4D24-B6AD-9E18AEFF2936}" type="pres">
      <dgm:prSet presAssocID="{8F6822F8-0D7B-4FA1-BDDF-183D8B972D69}" presName="spNode" presStyleCnt="0"/>
      <dgm:spPr/>
    </dgm:pt>
    <dgm:pt modelId="{BAC7DC20-96C4-4D05-A25F-33D50825CFFC}" type="pres">
      <dgm:prSet presAssocID="{264CF87B-99EE-4812-9613-32EC494B2D9B}" presName="sibTrans" presStyleLbl="sibTrans1D1" presStyleIdx="0" presStyleCnt="4"/>
      <dgm:spPr/>
      <dgm:t>
        <a:bodyPr/>
        <a:lstStyle/>
        <a:p>
          <a:endParaRPr lang="en-US"/>
        </a:p>
      </dgm:t>
    </dgm:pt>
    <dgm:pt modelId="{94342989-AB7C-44C8-8074-F316E77B0E84}" type="pres">
      <dgm:prSet presAssocID="{7158568F-AD2F-4036-AFF9-0CF60C797643}" presName="node" presStyleLbl="node1" presStyleIdx="1" presStyleCnt="4">
        <dgm:presLayoutVars>
          <dgm:bulletEnabled val="1"/>
        </dgm:presLayoutVars>
      </dgm:prSet>
      <dgm:spPr/>
      <dgm:t>
        <a:bodyPr/>
        <a:lstStyle/>
        <a:p>
          <a:endParaRPr lang="en-US"/>
        </a:p>
      </dgm:t>
    </dgm:pt>
    <dgm:pt modelId="{708B3294-8337-45AB-9FCD-953767400DE2}" type="pres">
      <dgm:prSet presAssocID="{7158568F-AD2F-4036-AFF9-0CF60C797643}" presName="spNode" presStyleCnt="0"/>
      <dgm:spPr/>
    </dgm:pt>
    <dgm:pt modelId="{C21E727F-215C-452D-A302-13A36DDA2C9F}" type="pres">
      <dgm:prSet presAssocID="{46CA3E35-CE42-49D4-BC71-15E77DB1B7DB}" presName="sibTrans" presStyleLbl="sibTrans1D1" presStyleIdx="1" presStyleCnt="4"/>
      <dgm:spPr/>
      <dgm:t>
        <a:bodyPr/>
        <a:lstStyle/>
        <a:p>
          <a:endParaRPr lang="en-US"/>
        </a:p>
      </dgm:t>
    </dgm:pt>
    <dgm:pt modelId="{6B7F6264-B5F4-4001-94F9-EA376B13518A}" type="pres">
      <dgm:prSet presAssocID="{B77520BA-445C-4EAD-ACB4-1EA553F06EDC}" presName="node" presStyleLbl="node1" presStyleIdx="2" presStyleCnt="4">
        <dgm:presLayoutVars>
          <dgm:bulletEnabled val="1"/>
        </dgm:presLayoutVars>
      </dgm:prSet>
      <dgm:spPr/>
      <dgm:t>
        <a:bodyPr/>
        <a:lstStyle/>
        <a:p>
          <a:endParaRPr lang="en-US"/>
        </a:p>
      </dgm:t>
    </dgm:pt>
    <dgm:pt modelId="{1E3F1E8D-4529-4290-B25D-6CC8EE038BF0}" type="pres">
      <dgm:prSet presAssocID="{B77520BA-445C-4EAD-ACB4-1EA553F06EDC}" presName="spNode" presStyleCnt="0"/>
      <dgm:spPr/>
    </dgm:pt>
    <dgm:pt modelId="{69734BEA-12F3-432C-A937-D650564AF877}" type="pres">
      <dgm:prSet presAssocID="{DEF3268F-F6DF-4CFC-8BD0-8E15330E7394}" presName="sibTrans" presStyleLbl="sibTrans1D1" presStyleIdx="2" presStyleCnt="4"/>
      <dgm:spPr/>
      <dgm:t>
        <a:bodyPr/>
        <a:lstStyle/>
        <a:p>
          <a:endParaRPr lang="en-US"/>
        </a:p>
      </dgm:t>
    </dgm:pt>
    <dgm:pt modelId="{115C3ADF-05A9-4AC9-9D9A-BF238E938D54}" type="pres">
      <dgm:prSet presAssocID="{5C03F485-C00E-4584-9FEB-7C5FAA1437B1}" presName="node" presStyleLbl="node1" presStyleIdx="3" presStyleCnt="4">
        <dgm:presLayoutVars>
          <dgm:bulletEnabled val="1"/>
        </dgm:presLayoutVars>
      </dgm:prSet>
      <dgm:spPr/>
      <dgm:t>
        <a:bodyPr/>
        <a:lstStyle/>
        <a:p>
          <a:endParaRPr lang="en-US"/>
        </a:p>
      </dgm:t>
    </dgm:pt>
    <dgm:pt modelId="{AA2DE46D-B4DD-4F62-94EC-431A2D99D785}" type="pres">
      <dgm:prSet presAssocID="{5C03F485-C00E-4584-9FEB-7C5FAA1437B1}" presName="spNode" presStyleCnt="0"/>
      <dgm:spPr/>
    </dgm:pt>
    <dgm:pt modelId="{B10F98E1-471F-4447-A631-10A309B646AF}" type="pres">
      <dgm:prSet presAssocID="{38700BF9-A0A2-48E5-8219-FE63577661EE}" presName="sibTrans" presStyleLbl="sibTrans1D1" presStyleIdx="3" presStyleCnt="4"/>
      <dgm:spPr/>
      <dgm:t>
        <a:bodyPr/>
        <a:lstStyle/>
        <a:p>
          <a:endParaRPr lang="en-US"/>
        </a:p>
      </dgm:t>
    </dgm:pt>
  </dgm:ptLst>
  <dgm:cxnLst>
    <dgm:cxn modelId="{875CDF3D-A568-4746-9E5A-C7962F8E9EC2}" type="presOf" srcId="{38700BF9-A0A2-48E5-8219-FE63577661EE}" destId="{B10F98E1-471F-4447-A631-10A309B646AF}" srcOrd="0" destOrd="0" presId="urn:microsoft.com/office/officeart/2005/8/layout/cycle5"/>
    <dgm:cxn modelId="{9DF51F46-5698-45F1-8F08-25BEFA932A1C}" srcId="{115F4F62-F0DC-4AC0-B88E-3EB9CE46B50C}" destId="{7158568F-AD2F-4036-AFF9-0CF60C797643}" srcOrd="1" destOrd="0" parTransId="{828D84A2-BC02-41EA-BA06-B29F5401CBEB}" sibTransId="{46CA3E35-CE42-49D4-BC71-15E77DB1B7DB}"/>
    <dgm:cxn modelId="{DC2EC3D4-DBF4-43C2-A4E4-6546A710640E}" type="presOf" srcId="{115F4F62-F0DC-4AC0-B88E-3EB9CE46B50C}" destId="{CA456E1C-F3B4-4E6E-8258-3CE47BF64D15}" srcOrd="0" destOrd="0" presId="urn:microsoft.com/office/officeart/2005/8/layout/cycle5"/>
    <dgm:cxn modelId="{382E2267-3C59-4BCD-B807-32449FC3238D}" type="presOf" srcId="{8F6822F8-0D7B-4FA1-BDDF-183D8B972D69}" destId="{25B15187-6D2D-44C2-923B-F451CF47CDAB}" srcOrd="0" destOrd="0" presId="urn:microsoft.com/office/officeart/2005/8/layout/cycle5"/>
    <dgm:cxn modelId="{69D30DDE-D3E2-4C5A-8976-BB34C57DAA5A}" type="presOf" srcId="{7158568F-AD2F-4036-AFF9-0CF60C797643}" destId="{94342989-AB7C-44C8-8074-F316E77B0E84}" srcOrd="0" destOrd="0" presId="urn:microsoft.com/office/officeart/2005/8/layout/cycle5"/>
    <dgm:cxn modelId="{DBD79404-A423-4FE6-AC1E-7C7EF456974B}" type="presOf" srcId="{B77520BA-445C-4EAD-ACB4-1EA553F06EDC}" destId="{6B7F6264-B5F4-4001-94F9-EA376B13518A}" srcOrd="0" destOrd="0" presId="urn:microsoft.com/office/officeart/2005/8/layout/cycle5"/>
    <dgm:cxn modelId="{FB065819-8944-4D32-83AA-1275F5E1C69D}" srcId="{115F4F62-F0DC-4AC0-B88E-3EB9CE46B50C}" destId="{5C03F485-C00E-4584-9FEB-7C5FAA1437B1}" srcOrd="3" destOrd="0" parTransId="{4A191E5C-384F-4B50-9415-87FC4084B9FE}" sibTransId="{38700BF9-A0A2-48E5-8219-FE63577661EE}"/>
    <dgm:cxn modelId="{D93FF086-CCCF-4BC0-B14E-8CA8B9AF077A}" type="presOf" srcId="{5C03F485-C00E-4584-9FEB-7C5FAA1437B1}" destId="{115C3ADF-05A9-4AC9-9D9A-BF238E938D54}" srcOrd="0" destOrd="0" presId="urn:microsoft.com/office/officeart/2005/8/layout/cycle5"/>
    <dgm:cxn modelId="{743270EE-2D2D-481D-9C2A-F2CAEBB18365}" srcId="{115F4F62-F0DC-4AC0-B88E-3EB9CE46B50C}" destId="{8F6822F8-0D7B-4FA1-BDDF-183D8B972D69}" srcOrd="0" destOrd="0" parTransId="{825451D1-976B-4D3C-952B-980B03D222BD}" sibTransId="{264CF87B-99EE-4812-9613-32EC494B2D9B}"/>
    <dgm:cxn modelId="{C21CEEEA-9F8A-42AC-9A56-DC89C4312F45}" type="presOf" srcId="{46CA3E35-CE42-49D4-BC71-15E77DB1B7DB}" destId="{C21E727F-215C-452D-A302-13A36DDA2C9F}" srcOrd="0" destOrd="0" presId="urn:microsoft.com/office/officeart/2005/8/layout/cycle5"/>
    <dgm:cxn modelId="{91B56BEA-89B3-44C4-BFAB-BF7245C77C3B}" type="presOf" srcId="{DEF3268F-F6DF-4CFC-8BD0-8E15330E7394}" destId="{69734BEA-12F3-432C-A937-D650564AF877}" srcOrd="0" destOrd="0" presId="urn:microsoft.com/office/officeart/2005/8/layout/cycle5"/>
    <dgm:cxn modelId="{B12A3C41-9FB9-4149-8B0E-3E95FBD129B0}" srcId="{115F4F62-F0DC-4AC0-B88E-3EB9CE46B50C}" destId="{B77520BA-445C-4EAD-ACB4-1EA553F06EDC}" srcOrd="2" destOrd="0" parTransId="{5DE1BA54-D14B-4D1F-9E59-B7DFFECDA55F}" sibTransId="{DEF3268F-F6DF-4CFC-8BD0-8E15330E7394}"/>
    <dgm:cxn modelId="{045F60D9-58B0-45D9-88F5-10EAF7BA2B67}" type="presOf" srcId="{264CF87B-99EE-4812-9613-32EC494B2D9B}" destId="{BAC7DC20-96C4-4D05-A25F-33D50825CFFC}" srcOrd="0" destOrd="0" presId="urn:microsoft.com/office/officeart/2005/8/layout/cycle5"/>
    <dgm:cxn modelId="{5F1E1033-0911-433E-87C9-CD38AF4A36C0}" type="presParOf" srcId="{CA456E1C-F3B4-4E6E-8258-3CE47BF64D15}" destId="{25B15187-6D2D-44C2-923B-F451CF47CDAB}" srcOrd="0" destOrd="0" presId="urn:microsoft.com/office/officeart/2005/8/layout/cycle5"/>
    <dgm:cxn modelId="{DC9D7C0C-57D0-4896-9282-B3DDF932DDF2}" type="presParOf" srcId="{CA456E1C-F3B4-4E6E-8258-3CE47BF64D15}" destId="{859A77F8-6727-4D24-B6AD-9E18AEFF2936}" srcOrd="1" destOrd="0" presId="urn:microsoft.com/office/officeart/2005/8/layout/cycle5"/>
    <dgm:cxn modelId="{5612503F-C48F-4AFC-8C2E-84AB06225B41}" type="presParOf" srcId="{CA456E1C-F3B4-4E6E-8258-3CE47BF64D15}" destId="{BAC7DC20-96C4-4D05-A25F-33D50825CFFC}" srcOrd="2" destOrd="0" presId="urn:microsoft.com/office/officeart/2005/8/layout/cycle5"/>
    <dgm:cxn modelId="{851FD361-EAB8-4066-AB03-E9913933643E}" type="presParOf" srcId="{CA456E1C-F3B4-4E6E-8258-3CE47BF64D15}" destId="{94342989-AB7C-44C8-8074-F316E77B0E84}" srcOrd="3" destOrd="0" presId="urn:microsoft.com/office/officeart/2005/8/layout/cycle5"/>
    <dgm:cxn modelId="{92BC8C95-EA0A-456F-9750-8DB11D1399E3}" type="presParOf" srcId="{CA456E1C-F3B4-4E6E-8258-3CE47BF64D15}" destId="{708B3294-8337-45AB-9FCD-953767400DE2}" srcOrd="4" destOrd="0" presId="urn:microsoft.com/office/officeart/2005/8/layout/cycle5"/>
    <dgm:cxn modelId="{84903903-BCEF-4C5E-A4F7-3C4143C136F9}" type="presParOf" srcId="{CA456E1C-F3B4-4E6E-8258-3CE47BF64D15}" destId="{C21E727F-215C-452D-A302-13A36DDA2C9F}" srcOrd="5" destOrd="0" presId="urn:microsoft.com/office/officeart/2005/8/layout/cycle5"/>
    <dgm:cxn modelId="{FC7FEE5F-A77D-4440-9AFC-DEDFCF006F60}" type="presParOf" srcId="{CA456E1C-F3B4-4E6E-8258-3CE47BF64D15}" destId="{6B7F6264-B5F4-4001-94F9-EA376B13518A}" srcOrd="6" destOrd="0" presId="urn:microsoft.com/office/officeart/2005/8/layout/cycle5"/>
    <dgm:cxn modelId="{08712733-F98B-4FA0-BBB6-48FD3798DA57}" type="presParOf" srcId="{CA456E1C-F3B4-4E6E-8258-3CE47BF64D15}" destId="{1E3F1E8D-4529-4290-B25D-6CC8EE038BF0}" srcOrd="7" destOrd="0" presId="urn:microsoft.com/office/officeart/2005/8/layout/cycle5"/>
    <dgm:cxn modelId="{2CF6E3A7-8A18-49C2-922F-9A9D847D5FB4}" type="presParOf" srcId="{CA456E1C-F3B4-4E6E-8258-3CE47BF64D15}" destId="{69734BEA-12F3-432C-A937-D650564AF877}" srcOrd="8" destOrd="0" presId="urn:microsoft.com/office/officeart/2005/8/layout/cycle5"/>
    <dgm:cxn modelId="{3A30153C-C8D2-495E-A0B1-1A7FE2981833}" type="presParOf" srcId="{CA456E1C-F3B4-4E6E-8258-3CE47BF64D15}" destId="{115C3ADF-05A9-4AC9-9D9A-BF238E938D54}" srcOrd="9" destOrd="0" presId="urn:microsoft.com/office/officeart/2005/8/layout/cycle5"/>
    <dgm:cxn modelId="{2B29B3B0-C495-4D46-A011-1B0068E9C31F}" type="presParOf" srcId="{CA456E1C-F3B4-4E6E-8258-3CE47BF64D15}" destId="{AA2DE46D-B4DD-4F62-94EC-431A2D99D785}" srcOrd="10" destOrd="0" presId="urn:microsoft.com/office/officeart/2005/8/layout/cycle5"/>
    <dgm:cxn modelId="{ADFB55E6-B591-49A9-B273-AED44541C09D}" type="presParOf" srcId="{CA456E1C-F3B4-4E6E-8258-3CE47BF64D15}" destId="{B10F98E1-471F-4447-A631-10A309B646A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A68E5-85CB-46FF-9737-8ED6510E6FE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285747D-106C-42A6-8126-DF90F9D847E2}">
      <dgm:prSet phldrT="[Text]"/>
      <dgm:spPr/>
      <dgm:t>
        <a:bodyPr/>
        <a:lstStyle/>
        <a:p>
          <a:r>
            <a:rPr lang="en-US" dirty="0" smtClean="0"/>
            <a:t>Part B “Information Manager”</a:t>
          </a:r>
          <a:endParaRPr lang="en-US" dirty="0"/>
        </a:p>
      </dgm:t>
    </dgm:pt>
    <dgm:pt modelId="{C0D39EAF-6A03-415D-B102-36E98ED54682}" type="parTrans" cxnId="{470345E2-D121-4651-9CEA-AD68B14309CF}">
      <dgm:prSet/>
      <dgm:spPr/>
      <dgm:t>
        <a:bodyPr/>
        <a:lstStyle/>
        <a:p>
          <a:endParaRPr lang="en-US"/>
        </a:p>
      </dgm:t>
    </dgm:pt>
    <dgm:pt modelId="{930C8118-E077-46F5-A3BD-5CAD57993335}" type="sibTrans" cxnId="{470345E2-D121-4651-9CEA-AD68B14309CF}">
      <dgm:prSet/>
      <dgm:spPr/>
      <dgm:t>
        <a:bodyPr/>
        <a:lstStyle/>
        <a:p>
          <a:endParaRPr lang="en-US"/>
        </a:p>
      </dgm:t>
    </dgm:pt>
    <dgm:pt modelId="{EF01B43F-8B1F-4155-A8A8-8F5B445177C8}">
      <dgm:prSet phldrT="[Text]"/>
      <dgm:spPr/>
      <dgm:t>
        <a:bodyPr/>
        <a:lstStyle/>
        <a:p>
          <a:r>
            <a:rPr lang="en-US" dirty="0" smtClean="0"/>
            <a:t>Technical Assistance</a:t>
          </a:r>
          <a:endParaRPr lang="en-US" dirty="0"/>
        </a:p>
      </dgm:t>
    </dgm:pt>
    <dgm:pt modelId="{2CC7D534-4A43-48A0-A802-4F960CA8964D}" type="parTrans" cxnId="{7E39A0EA-87B9-45CF-95A7-E938F37BDFAF}">
      <dgm:prSet/>
      <dgm:spPr/>
      <dgm:t>
        <a:bodyPr/>
        <a:lstStyle/>
        <a:p>
          <a:endParaRPr lang="en-US"/>
        </a:p>
      </dgm:t>
    </dgm:pt>
    <dgm:pt modelId="{BFA638E9-780A-4306-BBF7-7E20FA4E928F}" type="sibTrans" cxnId="{7E39A0EA-87B9-45CF-95A7-E938F37BDFAF}">
      <dgm:prSet/>
      <dgm:spPr/>
      <dgm:t>
        <a:bodyPr/>
        <a:lstStyle/>
        <a:p>
          <a:endParaRPr lang="en-US"/>
        </a:p>
      </dgm:t>
    </dgm:pt>
    <dgm:pt modelId="{B10C183B-E138-470B-85A5-6F11136BC180}">
      <dgm:prSet phldrT="[Text]"/>
      <dgm:spPr/>
      <dgm:t>
        <a:bodyPr/>
        <a:lstStyle/>
        <a:p>
          <a:r>
            <a:rPr lang="en-US" dirty="0" smtClean="0"/>
            <a:t>Quality Control</a:t>
          </a:r>
          <a:endParaRPr lang="en-US" dirty="0"/>
        </a:p>
      </dgm:t>
    </dgm:pt>
    <dgm:pt modelId="{A980F19A-7C8D-4F15-BD50-0E5BE646C460}" type="parTrans" cxnId="{7708E256-3EB6-4DDD-91E2-2C05058CC8EC}">
      <dgm:prSet/>
      <dgm:spPr/>
      <dgm:t>
        <a:bodyPr/>
        <a:lstStyle/>
        <a:p>
          <a:endParaRPr lang="en-US"/>
        </a:p>
      </dgm:t>
    </dgm:pt>
    <dgm:pt modelId="{1E31FCE7-C801-4411-9CA9-B62F29FC3EBD}" type="sibTrans" cxnId="{7708E256-3EB6-4DDD-91E2-2C05058CC8EC}">
      <dgm:prSet/>
      <dgm:spPr/>
      <dgm:t>
        <a:bodyPr/>
        <a:lstStyle/>
        <a:p>
          <a:endParaRPr lang="en-US"/>
        </a:p>
      </dgm:t>
    </dgm:pt>
    <dgm:pt modelId="{9C8E6514-9414-487C-81FB-35C5C925C8CC}">
      <dgm:prSet phldrT="[Text]"/>
      <dgm:spPr/>
      <dgm:t>
        <a:bodyPr/>
        <a:lstStyle/>
        <a:p>
          <a:r>
            <a:rPr lang="en-US" dirty="0" smtClean="0"/>
            <a:t>Data Security</a:t>
          </a:r>
          <a:endParaRPr lang="en-US" dirty="0"/>
        </a:p>
      </dgm:t>
    </dgm:pt>
    <dgm:pt modelId="{6EEF2675-6E45-4AEA-8EE5-9725E96D5174}" type="parTrans" cxnId="{59F63724-6CEA-476D-BFBD-E4BBA360CDFD}">
      <dgm:prSet/>
      <dgm:spPr/>
      <dgm:t>
        <a:bodyPr/>
        <a:lstStyle/>
        <a:p>
          <a:endParaRPr lang="en-US"/>
        </a:p>
      </dgm:t>
    </dgm:pt>
    <dgm:pt modelId="{2DA275D9-372F-4EF1-B8C8-F78BC8FC6D69}" type="sibTrans" cxnId="{59F63724-6CEA-476D-BFBD-E4BBA360CDFD}">
      <dgm:prSet/>
      <dgm:spPr/>
      <dgm:t>
        <a:bodyPr/>
        <a:lstStyle/>
        <a:p>
          <a:endParaRPr lang="en-US"/>
        </a:p>
      </dgm:t>
    </dgm:pt>
    <dgm:pt modelId="{DF2F85E5-00B2-4AF0-AC87-104AA49EE863}">
      <dgm:prSet phldrT="[Text]"/>
      <dgm:spPr/>
      <dgm:t>
        <a:bodyPr/>
        <a:lstStyle/>
        <a:p>
          <a:r>
            <a:rPr lang="en-US" dirty="0" smtClean="0"/>
            <a:t>Business Intelligence</a:t>
          </a:r>
          <a:endParaRPr lang="en-US" dirty="0"/>
        </a:p>
      </dgm:t>
    </dgm:pt>
    <dgm:pt modelId="{8CC4A827-3F1E-448E-87C0-2992710BCC58}" type="parTrans" cxnId="{10CF8869-FE61-4FB5-BE26-861469CCA982}">
      <dgm:prSet/>
      <dgm:spPr/>
      <dgm:t>
        <a:bodyPr/>
        <a:lstStyle/>
        <a:p>
          <a:endParaRPr lang="en-US"/>
        </a:p>
      </dgm:t>
    </dgm:pt>
    <dgm:pt modelId="{9805DF5A-8A36-4289-91C5-2FE4630A6D11}" type="sibTrans" cxnId="{10CF8869-FE61-4FB5-BE26-861469CCA982}">
      <dgm:prSet/>
      <dgm:spPr/>
      <dgm:t>
        <a:bodyPr/>
        <a:lstStyle/>
        <a:p>
          <a:endParaRPr lang="en-US"/>
        </a:p>
      </dgm:t>
    </dgm:pt>
    <dgm:pt modelId="{E2E08159-DDFA-49C2-BFE4-2C3B422D23D7}">
      <dgm:prSet phldrT="[Text]"/>
      <dgm:spPr/>
      <dgm:t>
        <a:bodyPr/>
        <a:lstStyle/>
        <a:p>
          <a:r>
            <a:rPr lang="en-US" dirty="0" smtClean="0"/>
            <a:t>Stakeholder</a:t>
          </a:r>
          <a:endParaRPr lang="en-US" dirty="0"/>
        </a:p>
      </dgm:t>
    </dgm:pt>
    <dgm:pt modelId="{9381C401-104C-4D67-8F95-C496B0946B14}" type="parTrans" cxnId="{0B1E76E5-D817-467E-9471-8956F83DC611}">
      <dgm:prSet/>
      <dgm:spPr/>
      <dgm:t>
        <a:bodyPr/>
        <a:lstStyle/>
        <a:p>
          <a:endParaRPr lang="en-US"/>
        </a:p>
      </dgm:t>
    </dgm:pt>
    <dgm:pt modelId="{0673CA2E-6B6C-43BC-B04D-C5D8404DBC92}" type="sibTrans" cxnId="{0B1E76E5-D817-467E-9471-8956F83DC611}">
      <dgm:prSet/>
      <dgm:spPr/>
      <dgm:t>
        <a:bodyPr/>
        <a:lstStyle/>
        <a:p>
          <a:endParaRPr lang="en-US"/>
        </a:p>
      </dgm:t>
    </dgm:pt>
    <dgm:pt modelId="{85ADC9AC-91A8-43FE-98A3-1AA798538E7A}">
      <dgm:prSet phldrT="[Text]"/>
      <dgm:spPr/>
      <dgm:t>
        <a:bodyPr/>
        <a:lstStyle/>
        <a:p>
          <a:r>
            <a:rPr lang="en-US" dirty="0" smtClean="0"/>
            <a:t>Project Manager</a:t>
          </a:r>
          <a:endParaRPr lang="en-US" dirty="0"/>
        </a:p>
      </dgm:t>
    </dgm:pt>
    <dgm:pt modelId="{A7F1E9F6-D07E-458B-94A4-1C2C32CB0A40}" type="parTrans" cxnId="{BE17FFD3-A445-48C2-B860-0DBD9877A98B}">
      <dgm:prSet/>
      <dgm:spPr/>
      <dgm:t>
        <a:bodyPr/>
        <a:lstStyle/>
        <a:p>
          <a:endParaRPr lang="en-US"/>
        </a:p>
      </dgm:t>
    </dgm:pt>
    <dgm:pt modelId="{B3524B6F-56A3-4592-892A-F6B07EFF1F55}" type="sibTrans" cxnId="{BE17FFD3-A445-48C2-B860-0DBD9877A98B}">
      <dgm:prSet/>
      <dgm:spPr/>
      <dgm:t>
        <a:bodyPr/>
        <a:lstStyle/>
        <a:p>
          <a:endParaRPr lang="en-US"/>
        </a:p>
      </dgm:t>
    </dgm:pt>
    <dgm:pt modelId="{F9B4E734-5530-4AD7-8A36-774C7CE3DD3B}" type="pres">
      <dgm:prSet presAssocID="{266A68E5-85CB-46FF-9737-8ED6510E6FE8}" presName="Name0" presStyleCnt="0">
        <dgm:presLayoutVars>
          <dgm:chMax val="1"/>
          <dgm:dir/>
          <dgm:animLvl val="ctr"/>
          <dgm:resizeHandles val="exact"/>
        </dgm:presLayoutVars>
      </dgm:prSet>
      <dgm:spPr/>
      <dgm:t>
        <a:bodyPr/>
        <a:lstStyle/>
        <a:p>
          <a:endParaRPr lang="en-US"/>
        </a:p>
      </dgm:t>
    </dgm:pt>
    <dgm:pt modelId="{5A0A1A4D-8257-4F93-AA57-01C88A71CD78}" type="pres">
      <dgm:prSet presAssocID="{8285747D-106C-42A6-8126-DF90F9D847E2}" presName="centerShape" presStyleLbl="node0" presStyleIdx="0" presStyleCnt="1"/>
      <dgm:spPr/>
      <dgm:t>
        <a:bodyPr/>
        <a:lstStyle/>
        <a:p>
          <a:endParaRPr lang="en-US"/>
        </a:p>
      </dgm:t>
    </dgm:pt>
    <dgm:pt modelId="{51463D3E-5486-4E6B-8168-2F81B0F57636}" type="pres">
      <dgm:prSet presAssocID="{EF01B43F-8B1F-4155-A8A8-8F5B445177C8}" presName="node" presStyleLbl="node1" presStyleIdx="0" presStyleCnt="6">
        <dgm:presLayoutVars>
          <dgm:bulletEnabled val="1"/>
        </dgm:presLayoutVars>
      </dgm:prSet>
      <dgm:spPr/>
      <dgm:t>
        <a:bodyPr/>
        <a:lstStyle/>
        <a:p>
          <a:endParaRPr lang="en-US"/>
        </a:p>
      </dgm:t>
    </dgm:pt>
    <dgm:pt modelId="{AD38C47C-D27F-4146-A11F-7F1C2551D332}" type="pres">
      <dgm:prSet presAssocID="{EF01B43F-8B1F-4155-A8A8-8F5B445177C8}" presName="dummy" presStyleCnt="0"/>
      <dgm:spPr/>
    </dgm:pt>
    <dgm:pt modelId="{0D7F7B86-48AA-4B0E-8F5B-AA2B48C1DD2F}" type="pres">
      <dgm:prSet presAssocID="{BFA638E9-780A-4306-BBF7-7E20FA4E928F}" presName="sibTrans" presStyleLbl="sibTrans2D1" presStyleIdx="0" presStyleCnt="6"/>
      <dgm:spPr/>
      <dgm:t>
        <a:bodyPr/>
        <a:lstStyle/>
        <a:p>
          <a:endParaRPr lang="en-US"/>
        </a:p>
      </dgm:t>
    </dgm:pt>
    <dgm:pt modelId="{54E0A917-A5F1-4A10-B5FC-9CBBFC6A6848}" type="pres">
      <dgm:prSet presAssocID="{B10C183B-E138-470B-85A5-6F11136BC180}" presName="node" presStyleLbl="node1" presStyleIdx="1" presStyleCnt="6">
        <dgm:presLayoutVars>
          <dgm:bulletEnabled val="1"/>
        </dgm:presLayoutVars>
      </dgm:prSet>
      <dgm:spPr/>
      <dgm:t>
        <a:bodyPr/>
        <a:lstStyle/>
        <a:p>
          <a:endParaRPr lang="en-US"/>
        </a:p>
      </dgm:t>
    </dgm:pt>
    <dgm:pt modelId="{516A70B0-52F2-4F19-862B-B1B0F56BEE16}" type="pres">
      <dgm:prSet presAssocID="{B10C183B-E138-470B-85A5-6F11136BC180}" presName="dummy" presStyleCnt="0"/>
      <dgm:spPr/>
    </dgm:pt>
    <dgm:pt modelId="{5D1C23D1-192B-40AF-9B4D-6772D7B42B7C}" type="pres">
      <dgm:prSet presAssocID="{1E31FCE7-C801-4411-9CA9-B62F29FC3EBD}" presName="sibTrans" presStyleLbl="sibTrans2D1" presStyleIdx="1" presStyleCnt="6"/>
      <dgm:spPr/>
      <dgm:t>
        <a:bodyPr/>
        <a:lstStyle/>
        <a:p>
          <a:endParaRPr lang="en-US"/>
        </a:p>
      </dgm:t>
    </dgm:pt>
    <dgm:pt modelId="{00CF585C-6BE1-40DE-9C14-498E07ED09A6}" type="pres">
      <dgm:prSet presAssocID="{9C8E6514-9414-487C-81FB-35C5C925C8CC}" presName="node" presStyleLbl="node1" presStyleIdx="2" presStyleCnt="6">
        <dgm:presLayoutVars>
          <dgm:bulletEnabled val="1"/>
        </dgm:presLayoutVars>
      </dgm:prSet>
      <dgm:spPr/>
      <dgm:t>
        <a:bodyPr/>
        <a:lstStyle/>
        <a:p>
          <a:endParaRPr lang="en-US"/>
        </a:p>
      </dgm:t>
    </dgm:pt>
    <dgm:pt modelId="{2F90F23F-0C63-4B3C-98B6-ED23C0C1BE32}" type="pres">
      <dgm:prSet presAssocID="{9C8E6514-9414-487C-81FB-35C5C925C8CC}" presName="dummy" presStyleCnt="0"/>
      <dgm:spPr/>
    </dgm:pt>
    <dgm:pt modelId="{FD4E93AF-8914-4D32-B6BB-8786DF24F5C4}" type="pres">
      <dgm:prSet presAssocID="{2DA275D9-372F-4EF1-B8C8-F78BC8FC6D69}" presName="sibTrans" presStyleLbl="sibTrans2D1" presStyleIdx="2" presStyleCnt="6"/>
      <dgm:spPr/>
      <dgm:t>
        <a:bodyPr/>
        <a:lstStyle/>
        <a:p>
          <a:endParaRPr lang="en-US"/>
        </a:p>
      </dgm:t>
    </dgm:pt>
    <dgm:pt modelId="{8CFDAC68-AC05-4F49-A994-D42D008E40EB}" type="pres">
      <dgm:prSet presAssocID="{DF2F85E5-00B2-4AF0-AC87-104AA49EE863}" presName="node" presStyleLbl="node1" presStyleIdx="3" presStyleCnt="6">
        <dgm:presLayoutVars>
          <dgm:bulletEnabled val="1"/>
        </dgm:presLayoutVars>
      </dgm:prSet>
      <dgm:spPr/>
      <dgm:t>
        <a:bodyPr/>
        <a:lstStyle/>
        <a:p>
          <a:endParaRPr lang="en-US"/>
        </a:p>
      </dgm:t>
    </dgm:pt>
    <dgm:pt modelId="{8206D017-D191-4AD9-A9D1-EE102031AAB0}" type="pres">
      <dgm:prSet presAssocID="{DF2F85E5-00B2-4AF0-AC87-104AA49EE863}" presName="dummy" presStyleCnt="0"/>
      <dgm:spPr/>
    </dgm:pt>
    <dgm:pt modelId="{E793A6DD-AAB7-47C3-A8CB-54E038386733}" type="pres">
      <dgm:prSet presAssocID="{9805DF5A-8A36-4289-91C5-2FE4630A6D11}" presName="sibTrans" presStyleLbl="sibTrans2D1" presStyleIdx="3" presStyleCnt="6"/>
      <dgm:spPr/>
      <dgm:t>
        <a:bodyPr/>
        <a:lstStyle/>
        <a:p>
          <a:endParaRPr lang="en-US"/>
        </a:p>
      </dgm:t>
    </dgm:pt>
    <dgm:pt modelId="{27A316D0-AF51-4095-B538-AB6B4B0F5355}" type="pres">
      <dgm:prSet presAssocID="{E2E08159-DDFA-49C2-BFE4-2C3B422D23D7}" presName="node" presStyleLbl="node1" presStyleIdx="4" presStyleCnt="6">
        <dgm:presLayoutVars>
          <dgm:bulletEnabled val="1"/>
        </dgm:presLayoutVars>
      </dgm:prSet>
      <dgm:spPr/>
      <dgm:t>
        <a:bodyPr/>
        <a:lstStyle/>
        <a:p>
          <a:endParaRPr lang="en-US"/>
        </a:p>
      </dgm:t>
    </dgm:pt>
    <dgm:pt modelId="{08314D79-C92A-40EC-AB8F-79D90D13B456}" type="pres">
      <dgm:prSet presAssocID="{E2E08159-DDFA-49C2-BFE4-2C3B422D23D7}" presName="dummy" presStyleCnt="0"/>
      <dgm:spPr/>
    </dgm:pt>
    <dgm:pt modelId="{1131E2EE-ED21-4A73-8610-EAD9AD38DC2E}" type="pres">
      <dgm:prSet presAssocID="{0673CA2E-6B6C-43BC-B04D-C5D8404DBC92}" presName="sibTrans" presStyleLbl="sibTrans2D1" presStyleIdx="4" presStyleCnt="6"/>
      <dgm:spPr/>
      <dgm:t>
        <a:bodyPr/>
        <a:lstStyle/>
        <a:p>
          <a:endParaRPr lang="en-US"/>
        </a:p>
      </dgm:t>
    </dgm:pt>
    <dgm:pt modelId="{7B46682D-4FDB-4DE4-A1FA-ADB3DD9D3F85}" type="pres">
      <dgm:prSet presAssocID="{85ADC9AC-91A8-43FE-98A3-1AA798538E7A}" presName="node" presStyleLbl="node1" presStyleIdx="5" presStyleCnt="6">
        <dgm:presLayoutVars>
          <dgm:bulletEnabled val="1"/>
        </dgm:presLayoutVars>
      </dgm:prSet>
      <dgm:spPr/>
      <dgm:t>
        <a:bodyPr/>
        <a:lstStyle/>
        <a:p>
          <a:endParaRPr lang="en-US"/>
        </a:p>
      </dgm:t>
    </dgm:pt>
    <dgm:pt modelId="{A0973497-7E5D-4627-B989-5FE312A3971B}" type="pres">
      <dgm:prSet presAssocID="{85ADC9AC-91A8-43FE-98A3-1AA798538E7A}" presName="dummy" presStyleCnt="0"/>
      <dgm:spPr/>
    </dgm:pt>
    <dgm:pt modelId="{1A95BDB3-FE95-405E-BE85-E6F2598548FA}" type="pres">
      <dgm:prSet presAssocID="{B3524B6F-56A3-4592-892A-F6B07EFF1F55}" presName="sibTrans" presStyleLbl="sibTrans2D1" presStyleIdx="5" presStyleCnt="6"/>
      <dgm:spPr/>
      <dgm:t>
        <a:bodyPr/>
        <a:lstStyle/>
        <a:p>
          <a:endParaRPr lang="en-US"/>
        </a:p>
      </dgm:t>
    </dgm:pt>
  </dgm:ptLst>
  <dgm:cxnLst>
    <dgm:cxn modelId="{54D68D65-4C0D-47FA-BA9E-A946EFDDADB7}" type="presOf" srcId="{E2E08159-DDFA-49C2-BFE4-2C3B422D23D7}" destId="{27A316D0-AF51-4095-B538-AB6B4B0F5355}" srcOrd="0" destOrd="0" presId="urn:microsoft.com/office/officeart/2005/8/layout/radial6"/>
    <dgm:cxn modelId="{BB3FA16C-E402-46FE-80D5-EDA395347EAE}" type="presOf" srcId="{266A68E5-85CB-46FF-9737-8ED6510E6FE8}" destId="{F9B4E734-5530-4AD7-8A36-774C7CE3DD3B}" srcOrd="0" destOrd="0" presId="urn:microsoft.com/office/officeart/2005/8/layout/radial6"/>
    <dgm:cxn modelId="{7708E256-3EB6-4DDD-91E2-2C05058CC8EC}" srcId="{8285747D-106C-42A6-8126-DF90F9D847E2}" destId="{B10C183B-E138-470B-85A5-6F11136BC180}" srcOrd="1" destOrd="0" parTransId="{A980F19A-7C8D-4F15-BD50-0E5BE646C460}" sibTransId="{1E31FCE7-C801-4411-9CA9-B62F29FC3EBD}"/>
    <dgm:cxn modelId="{AADD1052-512B-4184-AB5E-0CEA9C3CA2F2}" type="presOf" srcId="{B10C183B-E138-470B-85A5-6F11136BC180}" destId="{54E0A917-A5F1-4A10-B5FC-9CBBFC6A6848}" srcOrd="0" destOrd="0" presId="urn:microsoft.com/office/officeart/2005/8/layout/radial6"/>
    <dgm:cxn modelId="{470345E2-D121-4651-9CEA-AD68B14309CF}" srcId="{266A68E5-85CB-46FF-9737-8ED6510E6FE8}" destId="{8285747D-106C-42A6-8126-DF90F9D847E2}" srcOrd="0" destOrd="0" parTransId="{C0D39EAF-6A03-415D-B102-36E98ED54682}" sibTransId="{930C8118-E077-46F5-A3BD-5CAD57993335}"/>
    <dgm:cxn modelId="{2F715699-DB9C-49A9-B49C-DED5D14529EA}" type="presOf" srcId="{EF01B43F-8B1F-4155-A8A8-8F5B445177C8}" destId="{51463D3E-5486-4E6B-8168-2F81B0F57636}" srcOrd="0" destOrd="0" presId="urn:microsoft.com/office/officeart/2005/8/layout/radial6"/>
    <dgm:cxn modelId="{834B5244-0850-4C1D-999F-0831C2B5A735}" type="presOf" srcId="{B3524B6F-56A3-4592-892A-F6B07EFF1F55}" destId="{1A95BDB3-FE95-405E-BE85-E6F2598548FA}" srcOrd="0" destOrd="0" presId="urn:microsoft.com/office/officeart/2005/8/layout/radial6"/>
    <dgm:cxn modelId="{756922AB-DED2-43B4-9F5C-42EC658F27E4}" type="presOf" srcId="{8285747D-106C-42A6-8126-DF90F9D847E2}" destId="{5A0A1A4D-8257-4F93-AA57-01C88A71CD78}" srcOrd="0" destOrd="0" presId="urn:microsoft.com/office/officeart/2005/8/layout/radial6"/>
    <dgm:cxn modelId="{C4DAFA8A-B20F-48D7-8E57-0CD981725CA6}" type="presOf" srcId="{85ADC9AC-91A8-43FE-98A3-1AA798538E7A}" destId="{7B46682D-4FDB-4DE4-A1FA-ADB3DD9D3F85}" srcOrd="0" destOrd="0" presId="urn:microsoft.com/office/officeart/2005/8/layout/radial6"/>
    <dgm:cxn modelId="{10CF8869-FE61-4FB5-BE26-861469CCA982}" srcId="{8285747D-106C-42A6-8126-DF90F9D847E2}" destId="{DF2F85E5-00B2-4AF0-AC87-104AA49EE863}" srcOrd="3" destOrd="0" parTransId="{8CC4A827-3F1E-448E-87C0-2992710BCC58}" sibTransId="{9805DF5A-8A36-4289-91C5-2FE4630A6D11}"/>
    <dgm:cxn modelId="{2B8E12D8-8BBC-4813-AADC-D30E26CD5205}" type="presOf" srcId="{9805DF5A-8A36-4289-91C5-2FE4630A6D11}" destId="{E793A6DD-AAB7-47C3-A8CB-54E038386733}" srcOrd="0" destOrd="0" presId="urn:microsoft.com/office/officeart/2005/8/layout/radial6"/>
    <dgm:cxn modelId="{E734C2C6-9830-4043-965C-07D7226107B7}" type="presOf" srcId="{9C8E6514-9414-487C-81FB-35C5C925C8CC}" destId="{00CF585C-6BE1-40DE-9C14-498E07ED09A6}" srcOrd="0" destOrd="0" presId="urn:microsoft.com/office/officeart/2005/8/layout/radial6"/>
    <dgm:cxn modelId="{8B41E802-FDD7-405F-BE5F-507968A69536}" type="presOf" srcId="{DF2F85E5-00B2-4AF0-AC87-104AA49EE863}" destId="{8CFDAC68-AC05-4F49-A994-D42D008E40EB}" srcOrd="0" destOrd="0" presId="urn:microsoft.com/office/officeart/2005/8/layout/radial6"/>
    <dgm:cxn modelId="{34B1C958-644F-4BB4-9933-F53751707BB3}" type="presOf" srcId="{2DA275D9-372F-4EF1-B8C8-F78BC8FC6D69}" destId="{FD4E93AF-8914-4D32-B6BB-8786DF24F5C4}" srcOrd="0" destOrd="0" presId="urn:microsoft.com/office/officeart/2005/8/layout/radial6"/>
    <dgm:cxn modelId="{9A98B513-B9B5-49C8-97FB-FF5C30A08CF5}" type="presOf" srcId="{BFA638E9-780A-4306-BBF7-7E20FA4E928F}" destId="{0D7F7B86-48AA-4B0E-8F5B-AA2B48C1DD2F}" srcOrd="0" destOrd="0" presId="urn:microsoft.com/office/officeart/2005/8/layout/radial6"/>
    <dgm:cxn modelId="{0B1E76E5-D817-467E-9471-8956F83DC611}" srcId="{8285747D-106C-42A6-8126-DF90F9D847E2}" destId="{E2E08159-DDFA-49C2-BFE4-2C3B422D23D7}" srcOrd="4" destOrd="0" parTransId="{9381C401-104C-4D67-8F95-C496B0946B14}" sibTransId="{0673CA2E-6B6C-43BC-B04D-C5D8404DBC92}"/>
    <dgm:cxn modelId="{59F63724-6CEA-476D-BFBD-E4BBA360CDFD}" srcId="{8285747D-106C-42A6-8126-DF90F9D847E2}" destId="{9C8E6514-9414-487C-81FB-35C5C925C8CC}" srcOrd="2" destOrd="0" parTransId="{6EEF2675-6E45-4AEA-8EE5-9725E96D5174}" sibTransId="{2DA275D9-372F-4EF1-B8C8-F78BC8FC6D69}"/>
    <dgm:cxn modelId="{E9A98EAE-E571-4100-A240-239BACD8BEBD}" type="presOf" srcId="{1E31FCE7-C801-4411-9CA9-B62F29FC3EBD}" destId="{5D1C23D1-192B-40AF-9B4D-6772D7B42B7C}" srcOrd="0" destOrd="0" presId="urn:microsoft.com/office/officeart/2005/8/layout/radial6"/>
    <dgm:cxn modelId="{BE17FFD3-A445-48C2-B860-0DBD9877A98B}" srcId="{8285747D-106C-42A6-8126-DF90F9D847E2}" destId="{85ADC9AC-91A8-43FE-98A3-1AA798538E7A}" srcOrd="5" destOrd="0" parTransId="{A7F1E9F6-D07E-458B-94A4-1C2C32CB0A40}" sibTransId="{B3524B6F-56A3-4592-892A-F6B07EFF1F55}"/>
    <dgm:cxn modelId="{7E39A0EA-87B9-45CF-95A7-E938F37BDFAF}" srcId="{8285747D-106C-42A6-8126-DF90F9D847E2}" destId="{EF01B43F-8B1F-4155-A8A8-8F5B445177C8}" srcOrd="0" destOrd="0" parTransId="{2CC7D534-4A43-48A0-A802-4F960CA8964D}" sibTransId="{BFA638E9-780A-4306-BBF7-7E20FA4E928F}"/>
    <dgm:cxn modelId="{FD121DF2-A16B-4ECA-8E97-8768125AEB8F}" type="presOf" srcId="{0673CA2E-6B6C-43BC-B04D-C5D8404DBC92}" destId="{1131E2EE-ED21-4A73-8610-EAD9AD38DC2E}" srcOrd="0" destOrd="0" presId="urn:microsoft.com/office/officeart/2005/8/layout/radial6"/>
    <dgm:cxn modelId="{B13558C2-B055-4BD7-83E6-B80DF55AF555}" type="presParOf" srcId="{F9B4E734-5530-4AD7-8A36-774C7CE3DD3B}" destId="{5A0A1A4D-8257-4F93-AA57-01C88A71CD78}" srcOrd="0" destOrd="0" presId="urn:microsoft.com/office/officeart/2005/8/layout/radial6"/>
    <dgm:cxn modelId="{E8AD7183-451D-42E3-A21D-B4BD73AAFB91}" type="presParOf" srcId="{F9B4E734-5530-4AD7-8A36-774C7CE3DD3B}" destId="{51463D3E-5486-4E6B-8168-2F81B0F57636}" srcOrd="1" destOrd="0" presId="urn:microsoft.com/office/officeart/2005/8/layout/radial6"/>
    <dgm:cxn modelId="{52FFE163-DBDA-4B20-9302-E122D8BD2FC2}" type="presParOf" srcId="{F9B4E734-5530-4AD7-8A36-774C7CE3DD3B}" destId="{AD38C47C-D27F-4146-A11F-7F1C2551D332}" srcOrd="2" destOrd="0" presId="urn:microsoft.com/office/officeart/2005/8/layout/radial6"/>
    <dgm:cxn modelId="{CDA17FAF-1D66-4E97-8BB6-C05AF8FE6A6B}" type="presParOf" srcId="{F9B4E734-5530-4AD7-8A36-774C7CE3DD3B}" destId="{0D7F7B86-48AA-4B0E-8F5B-AA2B48C1DD2F}" srcOrd="3" destOrd="0" presId="urn:microsoft.com/office/officeart/2005/8/layout/radial6"/>
    <dgm:cxn modelId="{C84093C6-87F3-4653-B976-9A014DE224A6}" type="presParOf" srcId="{F9B4E734-5530-4AD7-8A36-774C7CE3DD3B}" destId="{54E0A917-A5F1-4A10-B5FC-9CBBFC6A6848}" srcOrd="4" destOrd="0" presId="urn:microsoft.com/office/officeart/2005/8/layout/radial6"/>
    <dgm:cxn modelId="{E6F7674E-2529-4B8A-A430-B333557C6548}" type="presParOf" srcId="{F9B4E734-5530-4AD7-8A36-774C7CE3DD3B}" destId="{516A70B0-52F2-4F19-862B-B1B0F56BEE16}" srcOrd="5" destOrd="0" presId="urn:microsoft.com/office/officeart/2005/8/layout/radial6"/>
    <dgm:cxn modelId="{AF819716-0EBF-4B65-B760-A0C33FA7DDD1}" type="presParOf" srcId="{F9B4E734-5530-4AD7-8A36-774C7CE3DD3B}" destId="{5D1C23D1-192B-40AF-9B4D-6772D7B42B7C}" srcOrd="6" destOrd="0" presId="urn:microsoft.com/office/officeart/2005/8/layout/radial6"/>
    <dgm:cxn modelId="{2418720D-B1EE-4761-9650-F9977A51823A}" type="presParOf" srcId="{F9B4E734-5530-4AD7-8A36-774C7CE3DD3B}" destId="{00CF585C-6BE1-40DE-9C14-498E07ED09A6}" srcOrd="7" destOrd="0" presId="urn:microsoft.com/office/officeart/2005/8/layout/radial6"/>
    <dgm:cxn modelId="{F7F4BCEA-B357-4C7A-A766-C8E270F3B330}" type="presParOf" srcId="{F9B4E734-5530-4AD7-8A36-774C7CE3DD3B}" destId="{2F90F23F-0C63-4B3C-98B6-ED23C0C1BE32}" srcOrd="8" destOrd="0" presId="urn:microsoft.com/office/officeart/2005/8/layout/radial6"/>
    <dgm:cxn modelId="{3C09C60D-A506-4509-8E1D-673F02CFF8A0}" type="presParOf" srcId="{F9B4E734-5530-4AD7-8A36-774C7CE3DD3B}" destId="{FD4E93AF-8914-4D32-B6BB-8786DF24F5C4}" srcOrd="9" destOrd="0" presId="urn:microsoft.com/office/officeart/2005/8/layout/radial6"/>
    <dgm:cxn modelId="{7B01FCBF-1059-42E1-A6F6-2446D878A424}" type="presParOf" srcId="{F9B4E734-5530-4AD7-8A36-774C7CE3DD3B}" destId="{8CFDAC68-AC05-4F49-A994-D42D008E40EB}" srcOrd="10" destOrd="0" presId="urn:microsoft.com/office/officeart/2005/8/layout/radial6"/>
    <dgm:cxn modelId="{CCA8297C-B9D5-4982-984E-E9CF6AD5CD83}" type="presParOf" srcId="{F9B4E734-5530-4AD7-8A36-774C7CE3DD3B}" destId="{8206D017-D191-4AD9-A9D1-EE102031AAB0}" srcOrd="11" destOrd="0" presId="urn:microsoft.com/office/officeart/2005/8/layout/radial6"/>
    <dgm:cxn modelId="{809869D6-8909-4E07-8EF7-9A2EADE77035}" type="presParOf" srcId="{F9B4E734-5530-4AD7-8A36-774C7CE3DD3B}" destId="{E793A6DD-AAB7-47C3-A8CB-54E038386733}" srcOrd="12" destOrd="0" presId="urn:microsoft.com/office/officeart/2005/8/layout/radial6"/>
    <dgm:cxn modelId="{CC177138-85AC-412E-80A3-80B2F978ADBC}" type="presParOf" srcId="{F9B4E734-5530-4AD7-8A36-774C7CE3DD3B}" destId="{27A316D0-AF51-4095-B538-AB6B4B0F5355}" srcOrd="13" destOrd="0" presId="urn:microsoft.com/office/officeart/2005/8/layout/radial6"/>
    <dgm:cxn modelId="{87BE222F-8D8D-470A-A60E-F4A6BAE2C746}" type="presParOf" srcId="{F9B4E734-5530-4AD7-8A36-774C7CE3DD3B}" destId="{08314D79-C92A-40EC-AB8F-79D90D13B456}" srcOrd="14" destOrd="0" presId="urn:microsoft.com/office/officeart/2005/8/layout/radial6"/>
    <dgm:cxn modelId="{887901A8-2C7F-4817-BD97-1A02F7112BC8}" type="presParOf" srcId="{F9B4E734-5530-4AD7-8A36-774C7CE3DD3B}" destId="{1131E2EE-ED21-4A73-8610-EAD9AD38DC2E}" srcOrd="15" destOrd="0" presId="urn:microsoft.com/office/officeart/2005/8/layout/radial6"/>
    <dgm:cxn modelId="{8D7EE46D-7F8F-4D1D-8CA1-D10621BF5CA5}" type="presParOf" srcId="{F9B4E734-5530-4AD7-8A36-774C7CE3DD3B}" destId="{7B46682D-4FDB-4DE4-A1FA-ADB3DD9D3F85}" srcOrd="16" destOrd="0" presId="urn:microsoft.com/office/officeart/2005/8/layout/radial6"/>
    <dgm:cxn modelId="{6ADE7808-CFFC-4C01-A0A3-FF447043DE53}" type="presParOf" srcId="{F9B4E734-5530-4AD7-8A36-774C7CE3DD3B}" destId="{A0973497-7E5D-4627-B989-5FE312A3971B}" srcOrd="17" destOrd="0" presId="urn:microsoft.com/office/officeart/2005/8/layout/radial6"/>
    <dgm:cxn modelId="{6385A64C-29C3-44B7-A18A-D94D77EB6927}" type="presParOf" srcId="{F9B4E734-5530-4AD7-8A36-774C7CE3DD3B}" destId="{1A95BDB3-FE95-405E-BE85-E6F2598548FA}"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F4F62-F0DC-4AC0-B88E-3EB9CE46B50C}" type="doc">
      <dgm:prSet loTypeId="urn:microsoft.com/office/officeart/2005/8/layout/cycle5" loCatId="cycle" qsTypeId="urn:microsoft.com/office/officeart/2005/8/quickstyle/simple1" qsCatId="simple" csTypeId="urn:microsoft.com/office/officeart/2005/8/colors/accent1_2" csCatId="accent1" phldr="1"/>
      <dgm:spPr/>
    </dgm:pt>
    <dgm:pt modelId="{8F6822F8-0D7B-4FA1-BDDF-183D8B972D69}">
      <dgm:prSet phldrT="[Text]"/>
      <dgm:spPr/>
      <dgm:t>
        <a:bodyPr/>
        <a:lstStyle/>
        <a:p>
          <a:r>
            <a:rPr lang="en-US" dirty="0" smtClean="0"/>
            <a:t>Gather Data</a:t>
          </a:r>
          <a:endParaRPr lang="en-US" dirty="0"/>
        </a:p>
      </dgm:t>
    </dgm:pt>
    <dgm:pt modelId="{825451D1-976B-4D3C-952B-980B03D222BD}" type="parTrans" cxnId="{743270EE-2D2D-481D-9C2A-F2CAEBB18365}">
      <dgm:prSet/>
      <dgm:spPr/>
      <dgm:t>
        <a:bodyPr/>
        <a:lstStyle/>
        <a:p>
          <a:endParaRPr lang="en-US"/>
        </a:p>
      </dgm:t>
    </dgm:pt>
    <dgm:pt modelId="{264CF87B-99EE-4812-9613-32EC494B2D9B}" type="sibTrans" cxnId="{743270EE-2D2D-481D-9C2A-F2CAEBB18365}">
      <dgm:prSet/>
      <dgm:spPr/>
      <dgm:t>
        <a:bodyPr/>
        <a:lstStyle/>
        <a:p>
          <a:endParaRPr lang="en-US"/>
        </a:p>
      </dgm:t>
    </dgm:pt>
    <dgm:pt modelId="{B77520BA-445C-4EAD-ACB4-1EA553F06EDC}">
      <dgm:prSet phldrT="[Text]"/>
      <dgm:spPr/>
      <dgm:t>
        <a:bodyPr/>
        <a:lstStyle/>
        <a:p>
          <a:r>
            <a:rPr lang="en-US" dirty="0" smtClean="0"/>
            <a:t>Combine Data</a:t>
          </a:r>
          <a:endParaRPr lang="en-US" dirty="0"/>
        </a:p>
      </dgm:t>
    </dgm:pt>
    <dgm:pt modelId="{5DE1BA54-D14B-4D1F-9E59-B7DFFECDA55F}" type="parTrans" cxnId="{B12A3C41-9FB9-4149-8B0E-3E95FBD129B0}">
      <dgm:prSet/>
      <dgm:spPr/>
      <dgm:t>
        <a:bodyPr/>
        <a:lstStyle/>
        <a:p>
          <a:endParaRPr lang="en-US"/>
        </a:p>
      </dgm:t>
    </dgm:pt>
    <dgm:pt modelId="{DEF3268F-F6DF-4CFC-8BD0-8E15330E7394}" type="sibTrans" cxnId="{B12A3C41-9FB9-4149-8B0E-3E95FBD129B0}">
      <dgm:prSet/>
      <dgm:spPr/>
      <dgm:t>
        <a:bodyPr/>
        <a:lstStyle/>
        <a:p>
          <a:endParaRPr lang="en-US"/>
        </a:p>
      </dgm:t>
    </dgm:pt>
    <dgm:pt modelId="{5C03F485-C00E-4584-9FEB-7C5FAA1437B1}">
      <dgm:prSet phldrT="[Text]"/>
      <dgm:spPr/>
      <dgm:t>
        <a:bodyPr/>
        <a:lstStyle/>
        <a:p>
          <a:r>
            <a:rPr lang="en-US" dirty="0" smtClean="0"/>
            <a:t>Report Data</a:t>
          </a:r>
          <a:endParaRPr lang="en-US" dirty="0"/>
        </a:p>
      </dgm:t>
    </dgm:pt>
    <dgm:pt modelId="{4A191E5C-384F-4B50-9415-87FC4084B9FE}" type="parTrans" cxnId="{FB065819-8944-4D32-83AA-1275F5E1C69D}">
      <dgm:prSet/>
      <dgm:spPr/>
      <dgm:t>
        <a:bodyPr/>
        <a:lstStyle/>
        <a:p>
          <a:endParaRPr lang="en-US"/>
        </a:p>
      </dgm:t>
    </dgm:pt>
    <dgm:pt modelId="{38700BF9-A0A2-48E5-8219-FE63577661EE}" type="sibTrans" cxnId="{FB065819-8944-4D32-83AA-1275F5E1C69D}">
      <dgm:prSet/>
      <dgm:spPr/>
      <dgm:t>
        <a:bodyPr/>
        <a:lstStyle/>
        <a:p>
          <a:endParaRPr lang="en-US"/>
        </a:p>
      </dgm:t>
    </dgm:pt>
    <dgm:pt modelId="{7158568F-AD2F-4036-AFF9-0CF60C797643}">
      <dgm:prSet phldrT="[Text]"/>
      <dgm:spPr/>
      <dgm:t>
        <a:bodyPr/>
        <a:lstStyle/>
        <a:p>
          <a:r>
            <a:rPr lang="en-US" dirty="0" smtClean="0"/>
            <a:t>Check Data</a:t>
          </a:r>
          <a:endParaRPr lang="en-US" dirty="0"/>
        </a:p>
      </dgm:t>
    </dgm:pt>
    <dgm:pt modelId="{828D84A2-BC02-41EA-BA06-B29F5401CBEB}" type="parTrans" cxnId="{9DF51F46-5698-45F1-8F08-25BEFA932A1C}">
      <dgm:prSet/>
      <dgm:spPr/>
      <dgm:t>
        <a:bodyPr/>
        <a:lstStyle/>
        <a:p>
          <a:endParaRPr lang="en-US"/>
        </a:p>
      </dgm:t>
    </dgm:pt>
    <dgm:pt modelId="{46CA3E35-CE42-49D4-BC71-15E77DB1B7DB}" type="sibTrans" cxnId="{9DF51F46-5698-45F1-8F08-25BEFA932A1C}">
      <dgm:prSet/>
      <dgm:spPr/>
      <dgm:t>
        <a:bodyPr/>
        <a:lstStyle/>
        <a:p>
          <a:endParaRPr lang="en-US"/>
        </a:p>
      </dgm:t>
    </dgm:pt>
    <dgm:pt modelId="{CA456E1C-F3B4-4E6E-8258-3CE47BF64D15}" type="pres">
      <dgm:prSet presAssocID="{115F4F62-F0DC-4AC0-B88E-3EB9CE46B50C}" presName="cycle" presStyleCnt="0">
        <dgm:presLayoutVars>
          <dgm:dir/>
          <dgm:resizeHandles val="exact"/>
        </dgm:presLayoutVars>
      </dgm:prSet>
      <dgm:spPr/>
    </dgm:pt>
    <dgm:pt modelId="{25B15187-6D2D-44C2-923B-F451CF47CDAB}" type="pres">
      <dgm:prSet presAssocID="{8F6822F8-0D7B-4FA1-BDDF-183D8B972D69}" presName="node" presStyleLbl="node1" presStyleIdx="0" presStyleCnt="4">
        <dgm:presLayoutVars>
          <dgm:bulletEnabled val="1"/>
        </dgm:presLayoutVars>
      </dgm:prSet>
      <dgm:spPr/>
      <dgm:t>
        <a:bodyPr/>
        <a:lstStyle/>
        <a:p>
          <a:endParaRPr lang="en-US"/>
        </a:p>
      </dgm:t>
    </dgm:pt>
    <dgm:pt modelId="{859A77F8-6727-4D24-B6AD-9E18AEFF2936}" type="pres">
      <dgm:prSet presAssocID="{8F6822F8-0D7B-4FA1-BDDF-183D8B972D69}" presName="spNode" presStyleCnt="0"/>
      <dgm:spPr/>
    </dgm:pt>
    <dgm:pt modelId="{BAC7DC20-96C4-4D05-A25F-33D50825CFFC}" type="pres">
      <dgm:prSet presAssocID="{264CF87B-99EE-4812-9613-32EC494B2D9B}" presName="sibTrans" presStyleLbl="sibTrans1D1" presStyleIdx="0" presStyleCnt="4"/>
      <dgm:spPr/>
      <dgm:t>
        <a:bodyPr/>
        <a:lstStyle/>
        <a:p>
          <a:endParaRPr lang="en-US"/>
        </a:p>
      </dgm:t>
    </dgm:pt>
    <dgm:pt modelId="{94342989-AB7C-44C8-8074-F316E77B0E84}" type="pres">
      <dgm:prSet presAssocID="{7158568F-AD2F-4036-AFF9-0CF60C797643}" presName="node" presStyleLbl="node1" presStyleIdx="1" presStyleCnt="4">
        <dgm:presLayoutVars>
          <dgm:bulletEnabled val="1"/>
        </dgm:presLayoutVars>
      </dgm:prSet>
      <dgm:spPr/>
      <dgm:t>
        <a:bodyPr/>
        <a:lstStyle/>
        <a:p>
          <a:endParaRPr lang="en-US"/>
        </a:p>
      </dgm:t>
    </dgm:pt>
    <dgm:pt modelId="{708B3294-8337-45AB-9FCD-953767400DE2}" type="pres">
      <dgm:prSet presAssocID="{7158568F-AD2F-4036-AFF9-0CF60C797643}" presName="spNode" presStyleCnt="0"/>
      <dgm:spPr/>
    </dgm:pt>
    <dgm:pt modelId="{C21E727F-215C-452D-A302-13A36DDA2C9F}" type="pres">
      <dgm:prSet presAssocID="{46CA3E35-CE42-49D4-BC71-15E77DB1B7DB}" presName="sibTrans" presStyleLbl="sibTrans1D1" presStyleIdx="1" presStyleCnt="4"/>
      <dgm:spPr/>
      <dgm:t>
        <a:bodyPr/>
        <a:lstStyle/>
        <a:p>
          <a:endParaRPr lang="en-US"/>
        </a:p>
      </dgm:t>
    </dgm:pt>
    <dgm:pt modelId="{6B7F6264-B5F4-4001-94F9-EA376B13518A}" type="pres">
      <dgm:prSet presAssocID="{B77520BA-445C-4EAD-ACB4-1EA553F06EDC}" presName="node" presStyleLbl="node1" presStyleIdx="2" presStyleCnt="4">
        <dgm:presLayoutVars>
          <dgm:bulletEnabled val="1"/>
        </dgm:presLayoutVars>
      </dgm:prSet>
      <dgm:spPr/>
      <dgm:t>
        <a:bodyPr/>
        <a:lstStyle/>
        <a:p>
          <a:endParaRPr lang="en-US"/>
        </a:p>
      </dgm:t>
    </dgm:pt>
    <dgm:pt modelId="{1E3F1E8D-4529-4290-B25D-6CC8EE038BF0}" type="pres">
      <dgm:prSet presAssocID="{B77520BA-445C-4EAD-ACB4-1EA553F06EDC}" presName="spNode" presStyleCnt="0"/>
      <dgm:spPr/>
    </dgm:pt>
    <dgm:pt modelId="{69734BEA-12F3-432C-A937-D650564AF877}" type="pres">
      <dgm:prSet presAssocID="{DEF3268F-F6DF-4CFC-8BD0-8E15330E7394}" presName="sibTrans" presStyleLbl="sibTrans1D1" presStyleIdx="2" presStyleCnt="4"/>
      <dgm:spPr/>
      <dgm:t>
        <a:bodyPr/>
        <a:lstStyle/>
        <a:p>
          <a:endParaRPr lang="en-US"/>
        </a:p>
      </dgm:t>
    </dgm:pt>
    <dgm:pt modelId="{115C3ADF-05A9-4AC9-9D9A-BF238E938D54}" type="pres">
      <dgm:prSet presAssocID="{5C03F485-C00E-4584-9FEB-7C5FAA1437B1}" presName="node" presStyleLbl="node1" presStyleIdx="3" presStyleCnt="4">
        <dgm:presLayoutVars>
          <dgm:bulletEnabled val="1"/>
        </dgm:presLayoutVars>
      </dgm:prSet>
      <dgm:spPr/>
      <dgm:t>
        <a:bodyPr/>
        <a:lstStyle/>
        <a:p>
          <a:endParaRPr lang="en-US"/>
        </a:p>
      </dgm:t>
    </dgm:pt>
    <dgm:pt modelId="{AA2DE46D-B4DD-4F62-94EC-431A2D99D785}" type="pres">
      <dgm:prSet presAssocID="{5C03F485-C00E-4584-9FEB-7C5FAA1437B1}" presName="spNode" presStyleCnt="0"/>
      <dgm:spPr/>
    </dgm:pt>
    <dgm:pt modelId="{B10F98E1-471F-4447-A631-10A309B646AF}" type="pres">
      <dgm:prSet presAssocID="{38700BF9-A0A2-48E5-8219-FE63577661EE}" presName="sibTrans" presStyleLbl="sibTrans1D1" presStyleIdx="3" presStyleCnt="4"/>
      <dgm:spPr/>
      <dgm:t>
        <a:bodyPr/>
        <a:lstStyle/>
        <a:p>
          <a:endParaRPr lang="en-US"/>
        </a:p>
      </dgm:t>
    </dgm:pt>
  </dgm:ptLst>
  <dgm:cxnLst>
    <dgm:cxn modelId="{9DF51F46-5698-45F1-8F08-25BEFA932A1C}" srcId="{115F4F62-F0DC-4AC0-B88E-3EB9CE46B50C}" destId="{7158568F-AD2F-4036-AFF9-0CF60C797643}" srcOrd="1" destOrd="0" parTransId="{828D84A2-BC02-41EA-BA06-B29F5401CBEB}" sibTransId="{46CA3E35-CE42-49D4-BC71-15E77DB1B7DB}"/>
    <dgm:cxn modelId="{46B40AB9-4C31-41F4-9D0A-490FF056F87D}" type="presOf" srcId="{B77520BA-445C-4EAD-ACB4-1EA553F06EDC}" destId="{6B7F6264-B5F4-4001-94F9-EA376B13518A}" srcOrd="0" destOrd="0" presId="urn:microsoft.com/office/officeart/2005/8/layout/cycle5"/>
    <dgm:cxn modelId="{54BE05D2-6A3B-475F-9FCB-60D46E57B725}" type="presOf" srcId="{8F6822F8-0D7B-4FA1-BDDF-183D8B972D69}" destId="{25B15187-6D2D-44C2-923B-F451CF47CDAB}" srcOrd="0" destOrd="0" presId="urn:microsoft.com/office/officeart/2005/8/layout/cycle5"/>
    <dgm:cxn modelId="{A0ABEB4B-DC73-43AE-A30F-6E4BF9A2B7D6}" type="presOf" srcId="{7158568F-AD2F-4036-AFF9-0CF60C797643}" destId="{94342989-AB7C-44C8-8074-F316E77B0E84}" srcOrd="0" destOrd="0" presId="urn:microsoft.com/office/officeart/2005/8/layout/cycle5"/>
    <dgm:cxn modelId="{FB065819-8944-4D32-83AA-1275F5E1C69D}" srcId="{115F4F62-F0DC-4AC0-B88E-3EB9CE46B50C}" destId="{5C03F485-C00E-4584-9FEB-7C5FAA1437B1}" srcOrd="3" destOrd="0" parTransId="{4A191E5C-384F-4B50-9415-87FC4084B9FE}" sibTransId="{38700BF9-A0A2-48E5-8219-FE63577661EE}"/>
    <dgm:cxn modelId="{743270EE-2D2D-481D-9C2A-F2CAEBB18365}" srcId="{115F4F62-F0DC-4AC0-B88E-3EB9CE46B50C}" destId="{8F6822F8-0D7B-4FA1-BDDF-183D8B972D69}" srcOrd="0" destOrd="0" parTransId="{825451D1-976B-4D3C-952B-980B03D222BD}" sibTransId="{264CF87B-99EE-4812-9613-32EC494B2D9B}"/>
    <dgm:cxn modelId="{F5F496CA-6CA9-4EA2-99E4-BDB4C2CD20BE}" type="presOf" srcId="{DEF3268F-F6DF-4CFC-8BD0-8E15330E7394}" destId="{69734BEA-12F3-432C-A937-D650564AF877}" srcOrd="0" destOrd="0" presId="urn:microsoft.com/office/officeart/2005/8/layout/cycle5"/>
    <dgm:cxn modelId="{B74751CB-C3C2-4717-98E4-2DEA4D6E9F61}" type="presOf" srcId="{46CA3E35-CE42-49D4-BC71-15E77DB1B7DB}" destId="{C21E727F-215C-452D-A302-13A36DDA2C9F}" srcOrd="0" destOrd="0" presId="urn:microsoft.com/office/officeart/2005/8/layout/cycle5"/>
    <dgm:cxn modelId="{A7646C01-D225-40A2-B156-059F7661F26D}" type="presOf" srcId="{38700BF9-A0A2-48E5-8219-FE63577661EE}" destId="{B10F98E1-471F-4447-A631-10A309B646AF}" srcOrd="0" destOrd="0" presId="urn:microsoft.com/office/officeart/2005/8/layout/cycle5"/>
    <dgm:cxn modelId="{50950045-BC2E-45F8-94DE-33B168886AF3}" type="presOf" srcId="{115F4F62-F0DC-4AC0-B88E-3EB9CE46B50C}" destId="{CA456E1C-F3B4-4E6E-8258-3CE47BF64D15}" srcOrd="0" destOrd="0" presId="urn:microsoft.com/office/officeart/2005/8/layout/cycle5"/>
    <dgm:cxn modelId="{E2DFEB45-2E6F-444B-A3F4-7F265ABE7A00}" type="presOf" srcId="{5C03F485-C00E-4584-9FEB-7C5FAA1437B1}" destId="{115C3ADF-05A9-4AC9-9D9A-BF238E938D54}" srcOrd="0" destOrd="0" presId="urn:microsoft.com/office/officeart/2005/8/layout/cycle5"/>
    <dgm:cxn modelId="{B12A3C41-9FB9-4149-8B0E-3E95FBD129B0}" srcId="{115F4F62-F0DC-4AC0-B88E-3EB9CE46B50C}" destId="{B77520BA-445C-4EAD-ACB4-1EA553F06EDC}" srcOrd="2" destOrd="0" parTransId="{5DE1BA54-D14B-4D1F-9E59-B7DFFECDA55F}" sibTransId="{DEF3268F-F6DF-4CFC-8BD0-8E15330E7394}"/>
    <dgm:cxn modelId="{82B7B929-F14F-4C28-B675-019835CC0321}" type="presOf" srcId="{264CF87B-99EE-4812-9613-32EC494B2D9B}" destId="{BAC7DC20-96C4-4D05-A25F-33D50825CFFC}" srcOrd="0" destOrd="0" presId="urn:microsoft.com/office/officeart/2005/8/layout/cycle5"/>
    <dgm:cxn modelId="{7F20FDD7-AA15-4BB5-93E2-A325BDC5E56C}" type="presParOf" srcId="{CA456E1C-F3B4-4E6E-8258-3CE47BF64D15}" destId="{25B15187-6D2D-44C2-923B-F451CF47CDAB}" srcOrd="0" destOrd="0" presId="urn:microsoft.com/office/officeart/2005/8/layout/cycle5"/>
    <dgm:cxn modelId="{7AF353E9-51F8-4301-A909-297834995950}" type="presParOf" srcId="{CA456E1C-F3B4-4E6E-8258-3CE47BF64D15}" destId="{859A77F8-6727-4D24-B6AD-9E18AEFF2936}" srcOrd="1" destOrd="0" presId="urn:microsoft.com/office/officeart/2005/8/layout/cycle5"/>
    <dgm:cxn modelId="{89BAA9BF-E443-44F4-A00E-6F9F8B9568CA}" type="presParOf" srcId="{CA456E1C-F3B4-4E6E-8258-3CE47BF64D15}" destId="{BAC7DC20-96C4-4D05-A25F-33D50825CFFC}" srcOrd="2" destOrd="0" presId="urn:microsoft.com/office/officeart/2005/8/layout/cycle5"/>
    <dgm:cxn modelId="{83DCAFBE-484E-4616-928A-51843B659B18}" type="presParOf" srcId="{CA456E1C-F3B4-4E6E-8258-3CE47BF64D15}" destId="{94342989-AB7C-44C8-8074-F316E77B0E84}" srcOrd="3" destOrd="0" presId="urn:microsoft.com/office/officeart/2005/8/layout/cycle5"/>
    <dgm:cxn modelId="{0C6E99F0-F220-4D56-86E0-E611291E8017}" type="presParOf" srcId="{CA456E1C-F3B4-4E6E-8258-3CE47BF64D15}" destId="{708B3294-8337-45AB-9FCD-953767400DE2}" srcOrd="4" destOrd="0" presId="urn:microsoft.com/office/officeart/2005/8/layout/cycle5"/>
    <dgm:cxn modelId="{3DC07712-C9D2-44ED-AC2B-42AFEBE04B88}" type="presParOf" srcId="{CA456E1C-F3B4-4E6E-8258-3CE47BF64D15}" destId="{C21E727F-215C-452D-A302-13A36DDA2C9F}" srcOrd="5" destOrd="0" presId="urn:microsoft.com/office/officeart/2005/8/layout/cycle5"/>
    <dgm:cxn modelId="{733EFFC9-3BCF-4959-9702-724D6BFC9F27}" type="presParOf" srcId="{CA456E1C-F3B4-4E6E-8258-3CE47BF64D15}" destId="{6B7F6264-B5F4-4001-94F9-EA376B13518A}" srcOrd="6" destOrd="0" presId="urn:microsoft.com/office/officeart/2005/8/layout/cycle5"/>
    <dgm:cxn modelId="{09A84B39-588E-4087-8112-D82CFF122926}" type="presParOf" srcId="{CA456E1C-F3B4-4E6E-8258-3CE47BF64D15}" destId="{1E3F1E8D-4529-4290-B25D-6CC8EE038BF0}" srcOrd="7" destOrd="0" presId="urn:microsoft.com/office/officeart/2005/8/layout/cycle5"/>
    <dgm:cxn modelId="{72C856ED-793D-48CD-92B5-5EEEB13E1E01}" type="presParOf" srcId="{CA456E1C-F3B4-4E6E-8258-3CE47BF64D15}" destId="{69734BEA-12F3-432C-A937-D650564AF877}" srcOrd="8" destOrd="0" presId="urn:microsoft.com/office/officeart/2005/8/layout/cycle5"/>
    <dgm:cxn modelId="{25EA60D3-5114-4657-9135-F792CDA92ABC}" type="presParOf" srcId="{CA456E1C-F3B4-4E6E-8258-3CE47BF64D15}" destId="{115C3ADF-05A9-4AC9-9D9A-BF238E938D54}" srcOrd="9" destOrd="0" presId="urn:microsoft.com/office/officeart/2005/8/layout/cycle5"/>
    <dgm:cxn modelId="{DDB2B8F0-74E4-4813-AF83-609F13D119F2}" type="presParOf" srcId="{CA456E1C-F3B4-4E6E-8258-3CE47BF64D15}" destId="{AA2DE46D-B4DD-4F62-94EC-431A2D99D785}" srcOrd="10" destOrd="0" presId="urn:microsoft.com/office/officeart/2005/8/layout/cycle5"/>
    <dgm:cxn modelId="{4FCE9775-7F6E-4030-8F06-71663B6D8E9B}" type="presParOf" srcId="{CA456E1C-F3B4-4E6E-8258-3CE47BF64D15}" destId="{B10F98E1-471F-4447-A631-10A309B646AF}"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15187-6D2D-44C2-923B-F451CF47CDAB}">
      <dsp:nvSpPr>
        <dsp:cNvPr id="0" name=""/>
        <dsp:cNvSpPr/>
      </dsp:nvSpPr>
      <dsp:spPr>
        <a:xfrm>
          <a:off x="3295054" y="1091"/>
          <a:ext cx="1639490" cy="106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Gather Data</a:t>
          </a:r>
          <a:endParaRPr lang="en-US" sz="2700" kern="1200" dirty="0"/>
        </a:p>
      </dsp:txBody>
      <dsp:txXfrm>
        <a:off x="3347076" y="53113"/>
        <a:ext cx="1535446" cy="961624"/>
      </dsp:txXfrm>
    </dsp:sp>
    <dsp:sp modelId="{BAC7DC20-96C4-4D05-A25F-33D50825CFFC}">
      <dsp:nvSpPr>
        <dsp:cNvPr id="0" name=""/>
        <dsp:cNvSpPr/>
      </dsp:nvSpPr>
      <dsp:spPr>
        <a:xfrm>
          <a:off x="2353994" y="533926"/>
          <a:ext cx="3521610" cy="3521610"/>
        </a:xfrm>
        <a:custGeom>
          <a:avLst/>
          <a:gdLst/>
          <a:ahLst/>
          <a:cxnLst/>
          <a:rect l="0" t="0" r="0" b="0"/>
          <a:pathLst>
            <a:path>
              <a:moveTo>
                <a:pt x="2806931" y="344452"/>
              </a:moveTo>
              <a:arcTo wR="1760805" hR="1760805" stAng="18386986" swAng="16339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342989-AB7C-44C8-8074-F316E77B0E84}">
      <dsp:nvSpPr>
        <dsp:cNvPr id="0" name=""/>
        <dsp:cNvSpPr/>
      </dsp:nvSpPr>
      <dsp:spPr>
        <a:xfrm>
          <a:off x="5055860" y="1761897"/>
          <a:ext cx="1639490" cy="106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Check Data</a:t>
          </a:r>
          <a:endParaRPr lang="en-US" sz="2700" kern="1200" dirty="0"/>
        </a:p>
      </dsp:txBody>
      <dsp:txXfrm>
        <a:off x="5107882" y="1813919"/>
        <a:ext cx="1535446" cy="961624"/>
      </dsp:txXfrm>
    </dsp:sp>
    <dsp:sp modelId="{C21E727F-215C-452D-A302-13A36DDA2C9F}">
      <dsp:nvSpPr>
        <dsp:cNvPr id="0" name=""/>
        <dsp:cNvSpPr/>
      </dsp:nvSpPr>
      <dsp:spPr>
        <a:xfrm>
          <a:off x="2353994" y="533926"/>
          <a:ext cx="3521610" cy="3521610"/>
        </a:xfrm>
        <a:custGeom>
          <a:avLst/>
          <a:gdLst/>
          <a:ahLst/>
          <a:cxnLst/>
          <a:rect l="0" t="0" r="0" b="0"/>
          <a:pathLst>
            <a:path>
              <a:moveTo>
                <a:pt x="3339095" y="2541468"/>
              </a:moveTo>
              <a:arcTo wR="1760805" hR="1760805" stAng="1579091" swAng="16339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7F6264-B5F4-4001-94F9-EA376B13518A}">
      <dsp:nvSpPr>
        <dsp:cNvPr id="0" name=""/>
        <dsp:cNvSpPr/>
      </dsp:nvSpPr>
      <dsp:spPr>
        <a:xfrm>
          <a:off x="3295054" y="3522702"/>
          <a:ext cx="1639490" cy="106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Combine Data</a:t>
          </a:r>
          <a:endParaRPr lang="en-US" sz="2700" kern="1200" dirty="0"/>
        </a:p>
      </dsp:txBody>
      <dsp:txXfrm>
        <a:off x="3347076" y="3574724"/>
        <a:ext cx="1535446" cy="961624"/>
      </dsp:txXfrm>
    </dsp:sp>
    <dsp:sp modelId="{69734BEA-12F3-432C-A937-D650564AF877}">
      <dsp:nvSpPr>
        <dsp:cNvPr id="0" name=""/>
        <dsp:cNvSpPr/>
      </dsp:nvSpPr>
      <dsp:spPr>
        <a:xfrm>
          <a:off x="2353994" y="533926"/>
          <a:ext cx="3521610" cy="3521610"/>
        </a:xfrm>
        <a:custGeom>
          <a:avLst/>
          <a:gdLst/>
          <a:ahLst/>
          <a:cxnLst/>
          <a:rect l="0" t="0" r="0" b="0"/>
          <a:pathLst>
            <a:path>
              <a:moveTo>
                <a:pt x="714679" y="3177158"/>
              </a:moveTo>
              <a:arcTo wR="1760805" hR="1760805" stAng="7586986" swAng="16339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5C3ADF-05A9-4AC9-9D9A-BF238E938D54}">
      <dsp:nvSpPr>
        <dsp:cNvPr id="0" name=""/>
        <dsp:cNvSpPr/>
      </dsp:nvSpPr>
      <dsp:spPr>
        <a:xfrm>
          <a:off x="1534249" y="1761897"/>
          <a:ext cx="1639490" cy="106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Report Data</a:t>
          </a:r>
          <a:endParaRPr lang="en-US" sz="2700" kern="1200" dirty="0"/>
        </a:p>
      </dsp:txBody>
      <dsp:txXfrm>
        <a:off x="1586271" y="1813919"/>
        <a:ext cx="1535446" cy="961624"/>
      </dsp:txXfrm>
    </dsp:sp>
    <dsp:sp modelId="{B10F98E1-471F-4447-A631-10A309B646AF}">
      <dsp:nvSpPr>
        <dsp:cNvPr id="0" name=""/>
        <dsp:cNvSpPr/>
      </dsp:nvSpPr>
      <dsp:spPr>
        <a:xfrm>
          <a:off x="2353994" y="533926"/>
          <a:ext cx="3521610" cy="3521610"/>
        </a:xfrm>
        <a:custGeom>
          <a:avLst/>
          <a:gdLst/>
          <a:ahLst/>
          <a:cxnLst/>
          <a:rect l="0" t="0" r="0" b="0"/>
          <a:pathLst>
            <a:path>
              <a:moveTo>
                <a:pt x="182514" y="980142"/>
              </a:moveTo>
              <a:arcTo wR="1760805" hR="1760805" stAng="12379091" swAng="16339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BDB3-FE95-405E-BE85-E6F2598548FA}">
      <dsp:nvSpPr>
        <dsp:cNvPr id="0" name=""/>
        <dsp:cNvSpPr/>
      </dsp:nvSpPr>
      <dsp:spPr>
        <a:xfrm>
          <a:off x="2338873" y="518805"/>
          <a:ext cx="3551852" cy="3551852"/>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1E2EE-ED21-4A73-8610-EAD9AD38DC2E}">
      <dsp:nvSpPr>
        <dsp:cNvPr id="0" name=""/>
        <dsp:cNvSpPr/>
      </dsp:nvSpPr>
      <dsp:spPr>
        <a:xfrm>
          <a:off x="2338873" y="518805"/>
          <a:ext cx="3551852" cy="3551852"/>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93A6DD-AAB7-47C3-A8CB-54E038386733}">
      <dsp:nvSpPr>
        <dsp:cNvPr id="0" name=""/>
        <dsp:cNvSpPr/>
      </dsp:nvSpPr>
      <dsp:spPr>
        <a:xfrm>
          <a:off x="2338873" y="518805"/>
          <a:ext cx="3551852" cy="3551852"/>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E93AF-8914-4D32-B6BB-8786DF24F5C4}">
      <dsp:nvSpPr>
        <dsp:cNvPr id="0" name=""/>
        <dsp:cNvSpPr/>
      </dsp:nvSpPr>
      <dsp:spPr>
        <a:xfrm>
          <a:off x="2338873" y="518805"/>
          <a:ext cx="3551852" cy="3551852"/>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1C23D1-192B-40AF-9B4D-6772D7B42B7C}">
      <dsp:nvSpPr>
        <dsp:cNvPr id="0" name=""/>
        <dsp:cNvSpPr/>
      </dsp:nvSpPr>
      <dsp:spPr>
        <a:xfrm>
          <a:off x="2338873" y="518805"/>
          <a:ext cx="3551852" cy="3551852"/>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7F7B86-48AA-4B0E-8F5B-AA2B48C1DD2F}">
      <dsp:nvSpPr>
        <dsp:cNvPr id="0" name=""/>
        <dsp:cNvSpPr/>
      </dsp:nvSpPr>
      <dsp:spPr>
        <a:xfrm>
          <a:off x="2338873" y="518805"/>
          <a:ext cx="3551852" cy="3551852"/>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0A1A4D-8257-4F93-AA57-01C88A71CD78}">
      <dsp:nvSpPr>
        <dsp:cNvPr id="0" name=""/>
        <dsp:cNvSpPr/>
      </dsp:nvSpPr>
      <dsp:spPr>
        <a:xfrm>
          <a:off x="3317155" y="1497087"/>
          <a:ext cx="1595288" cy="15952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Part B “Information Manager”</a:t>
          </a:r>
          <a:endParaRPr lang="en-US" sz="1600" kern="1200" dirty="0"/>
        </a:p>
      </dsp:txBody>
      <dsp:txXfrm>
        <a:off x="3550780" y="1730712"/>
        <a:ext cx="1128038" cy="1128038"/>
      </dsp:txXfrm>
    </dsp:sp>
    <dsp:sp modelId="{51463D3E-5486-4E6B-8168-2F81B0F57636}">
      <dsp:nvSpPr>
        <dsp:cNvPr id="0" name=""/>
        <dsp:cNvSpPr/>
      </dsp:nvSpPr>
      <dsp:spPr>
        <a:xfrm>
          <a:off x="3556448" y="655"/>
          <a:ext cx="1116702" cy="11167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Technical Assistance</a:t>
          </a:r>
          <a:endParaRPr lang="en-US" sz="1100" kern="1200" dirty="0"/>
        </a:p>
      </dsp:txBody>
      <dsp:txXfrm>
        <a:off x="3719985" y="164192"/>
        <a:ext cx="789628" cy="789628"/>
      </dsp:txXfrm>
    </dsp:sp>
    <dsp:sp modelId="{54E0A917-A5F1-4A10-B5FC-9CBBFC6A6848}">
      <dsp:nvSpPr>
        <dsp:cNvPr id="0" name=""/>
        <dsp:cNvSpPr/>
      </dsp:nvSpPr>
      <dsp:spPr>
        <a:xfrm>
          <a:off x="5059630" y="868517"/>
          <a:ext cx="1116702" cy="11167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Quality Control</a:t>
          </a:r>
          <a:endParaRPr lang="en-US" sz="1100" kern="1200" dirty="0"/>
        </a:p>
      </dsp:txBody>
      <dsp:txXfrm>
        <a:off x="5223167" y="1032054"/>
        <a:ext cx="789628" cy="789628"/>
      </dsp:txXfrm>
    </dsp:sp>
    <dsp:sp modelId="{00CF585C-6BE1-40DE-9C14-498E07ED09A6}">
      <dsp:nvSpPr>
        <dsp:cNvPr id="0" name=""/>
        <dsp:cNvSpPr/>
      </dsp:nvSpPr>
      <dsp:spPr>
        <a:xfrm>
          <a:off x="5059630" y="2604242"/>
          <a:ext cx="1116702" cy="11167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Data Security</a:t>
          </a:r>
          <a:endParaRPr lang="en-US" sz="1100" kern="1200" dirty="0"/>
        </a:p>
      </dsp:txBody>
      <dsp:txXfrm>
        <a:off x="5223167" y="2767779"/>
        <a:ext cx="789628" cy="789628"/>
      </dsp:txXfrm>
    </dsp:sp>
    <dsp:sp modelId="{8CFDAC68-AC05-4F49-A994-D42D008E40EB}">
      <dsp:nvSpPr>
        <dsp:cNvPr id="0" name=""/>
        <dsp:cNvSpPr/>
      </dsp:nvSpPr>
      <dsp:spPr>
        <a:xfrm>
          <a:off x="3556448" y="3472105"/>
          <a:ext cx="1116702" cy="11167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Business Intelligence</a:t>
          </a:r>
          <a:endParaRPr lang="en-US" sz="1100" kern="1200" dirty="0"/>
        </a:p>
      </dsp:txBody>
      <dsp:txXfrm>
        <a:off x="3719985" y="3635642"/>
        <a:ext cx="789628" cy="789628"/>
      </dsp:txXfrm>
    </dsp:sp>
    <dsp:sp modelId="{27A316D0-AF51-4095-B538-AB6B4B0F5355}">
      <dsp:nvSpPr>
        <dsp:cNvPr id="0" name=""/>
        <dsp:cNvSpPr/>
      </dsp:nvSpPr>
      <dsp:spPr>
        <a:xfrm>
          <a:off x="2053266" y="2604242"/>
          <a:ext cx="1116702" cy="11167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Stakeholder</a:t>
          </a:r>
          <a:endParaRPr lang="en-US" sz="1100" kern="1200" dirty="0"/>
        </a:p>
      </dsp:txBody>
      <dsp:txXfrm>
        <a:off x="2216803" y="2767779"/>
        <a:ext cx="789628" cy="789628"/>
      </dsp:txXfrm>
    </dsp:sp>
    <dsp:sp modelId="{7B46682D-4FDB-4DE4-A1FA-ADB3DD9D3F85}">
      <dsp:nvSpPr>
        <dsp:cNvPr id="0" name=""/>
        <dsp:cNvSpPr/>
      </dsp:nvSpPr>
      <dsp:spPr>
        <a:xfrm>
          <a:off x="2053266" y="868517"/>
          <a:ext cx="1116702" cy="11167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Project Manager</a:t>
          </a:r>
          <a:endParaRPr lang="en-US" sz="1100" kern="1200" dirty="0"/>
        </a:p>
      </dsp:txBody>
      <dsp:txXfrm>
        <a:off x="2216803" y="1032054"/>
        <a:ext cx="789628" cy="789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15187-6D2D-44C2-923B-F451CF47CDAB}">
      <dsp:nvSpPr>
        <dsp:cNvPr id="0" name=""/>
        <dsp:cNvSpPr/>
      </dsp:nvSpPr>
      <dsp:spPr>
        <a:xfrm>
          <a:off x="497661" y="106581"/>
          <a:ext cx="462774" cy="300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Gather Data</a:t>
          </a:r>
          <a:endParaRPr lang="en-US" sz="700" kern="1200" dirty="0"/>
        </a:p>
      </dsp:txBody>
      <dsp:txXfrm>
        <a:off x="512345" y="121265"/>
        <a:ext cx="433406" cy="271435"/>
      </dsp:txXfrm>
    </dsp:sp>
    <dsp:sp modelId="{BAC7DC20-96C4-4D05-A25F-33D50825CFFC}">
      <dsp:nvSpPr>
        <dsp:cNvPr id="0" name=""/>
        <dsp:cNvSpPr/>
      </dsp:nvSpPr>
      <dsp:spPr>
        <a:xfrm>
          <a:off x="231604" y="256983"/>
          <a:ext cx="994887" cy="994887"/>
        </a:xfrm>
        <a:custGeom>
          <a:avLst/>
          <a:gdLst/>
          <a:ahLst/>
          <a:cxnLst/>
          <a:rect l="0" t="0" r="0" b="0"/>
          <a:pathLst>
            <a:path>
              <a:moveTo>
                <a:pt x="792857" y="97217"/>
              </a:moveTo>
              <a:arcTo wR="497443" hR="497443" stAng="18385897"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342989-AB7C-44C8-8074-F316E77B0E84}">
      <dsp:nvSpPr>
        <dsp:cNvPr id="0" name=""/>
        <dsp:cNvSpPr/>
      </dsp:nvSpPr>
      <dsp:spPr>
        <a:xfrm>
          <a:off x="995104" y="604025"/>
          <a:ext cx="462774" cy="300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Check Data</a:t>
          </a:r>
          <a:endParaRPr lang="en-US" sz="700" kern="1200" dirty="0"/>
        </a:p>
      </dsp:txBody>
      <dsp:txXfrm>
        <a:off x="1009788" y="618709"/>
        <a:ext cx="433406" cy="271435"/>
      </dsp:txXfrm>
    </dsp:sp>
    <dsp:sp modelId="{C21E727F-215C-452D-A302-13A36DDA2C9F}">
      <dsp:nvSpPr>
        <dsp:cNvPr id="0" name=""/>
        <dsp:cNvSpPr/>
      </dsp:nvSpPr>
      <dsp:spPr>
        <a:xfrm>
          <a:off x="231604" y="256983"/>
          <a:ext cx="994887" cy="994887"/>
        </a:xfrm>
        <a:custGeom>
          <a:avLst/>
          <a:gdLst/>
          <a:ahLst/>
          <a:cxnLst/>
          <a:rect l="0" t="0" r="0" b="0"/>
          <a:pathLst>
            <a:path>
              <a:moveTo>
                <a:pt x="943355" y="717926"/>
              </a:moveTo>
              <a:arcTo wR="497443" hR="497443" stAng="1578616"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7F6264-B5F4-4001-94F9-EA376B13518A}">
      <dsp:nvSpPr>
        <dsp:cNvPr id="0" name=""/>
        <dsp:cNvSpPr/>
      </dsp:nvSpPr>
      <dsp:spPr>
        <a:xfrm>
          <a:off x="497661" y="1101469"/>
          <a:ext cx="462774" cy="300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Combine Data</a:t>
          </a:r>
          <a:endParaRPr lang="en-US" sz="700" kern="1200" dirty="0"/>
        </a:p>
      </dsp:txBody>
      <dsp:txXfrm>
        <a:off x="512345" y="1116153"/>
        <a:ext cx="433406" cy="271435"/>
      </dsp:txXfrm>
    </dsp:sp>
    <dsp:sp modelId="{69734BEA-12F3-432C-A937-D650564AF877}">
      <dsp:nvSpPr>
        <dsp:cNvPr id="0" name=""/>
        <dsp:cNvSpPr/>
      </dsp:nvSpPr>
      <dsp:spPr>
        <a:xfrm>
          <a:off x="231604" y="256983"/>
          <a:ext cx="994887" cy="994887"/>
        </a:xfrm>
        <a:custGeom>
          <a:avLst/>
          <a:gdLst/>
          <a:ahLst/>
          <a:cxnLst/>
          <a:rect l="0" t="0" r="0" b="0"/>
          <a:pathLst>
            <a:path>
              <a:moveTo>
                <a:pt x="202030" y="897670"/>
              </a:moveTo>
              <a:arcTo wR="497443" hR="497443" stAng="7585897"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5C3ADF-05A9-4AC9-9D9A-BF238E938D54}">
      <dsp:nvSpPr>
        <dsp:cNvPr id="0" name=""/>
        <dsp:cNvSpPr/>
      </dsp:nvSpPr>
      <dsp:spPr>
        <a:xfrm>
          <a:off x="217" y="604025"/>
          <a:ext cx="462774" cy="3008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Report Data</a:t>
          </a:r>
          <a:endParaRPr lang="en-US" sz="700" kern="1200" dirty="0"/>
        </a:p>
      </dsp:txBody>
      <dsp:txXfrm>
        <a:off x="14901" y="618709"/>
        <a:ext cx="433406" cy="271435"/>
      </dsp:txXfrm>
    </dsp:sp>
    <dsp:sp modelId="{B10F98E1-471F-4447-A631-10A309B646AF}">
      <dsp:nvSpPr>
        <dsp:cNvPr id="0" name=""/>
        <dsp:cNvSpPr/>
      </dsp:nvSpPr>
      <dsp:spPr>
        <a:xfrm>
          <a:off x="231604" y="256983"/>
          <a:ext cx="994887" cy="994887"/>
        </a:xfrm>
        <a:custGeom>
          <a:avLst/>
          <a:gdLst/>
          <a:ahLst/>
          <a:cxnLst/>
          <a:rect l="0" t="0" r="0" b="0"/>
          <a:pathLst>
            <a:path>
              <a:moveTo>
                <a:pt x="51531" y="276960"/>
              </a:moveTo>
              <a:arcTo wR="497443" hR="497443" stAng="12378616"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0.09485</cdr:x>
      <cdr:y>0.09388</cdr:y>
    </cdr:from>
    <cdr:to>
      <cdr:x>0.96924</cdr:x>
      <cdr:y>0.23845</cdr:y>
    </cdr:to>
    <cdr:sp macro="" textlink="">
      <cdr:nvSpPr>
        <cdr:cNvPr id="2" name="TextBox 1"/>
        <cdr:cNvSpPr txBox="1"/>
      </cdr:nvSpPr>
      <cdr:spPr>
        <a:xfrm xmlns:a="http://schemas.openxmlformats.org/drawingml/2006/main">
          <a:off x="822021" y="590760"/>
          <a:ext cx="7577625" cy="909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 of districts</a:t>
          </a:r>
          <a:r>
            <a:rPr lang="en-US" sz="1600" baseline="0" dirty="0">
              <a:latin typeface="Georgia" panose="02040502050405020303" pitchFamily="18" charset="0"/>
            </a:rPr>
            <a:t> that reported &gt; 80%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600" dirty="0">
              <a:effectLst/>
              <a:latin typeface="Georgia" panose="02040502050405020303" pitchFamily="18" charset="0"/>
              <a:ea typeface="+mn-ea"/>
              <a:cs typeface="+mn-cs"/>
            </a:rPr>
            <a:t>Of those children who entered the program below age </a:t>
          </a:r>
          <a:r>
            <a:rPr lang="en-US" sz="1600" dirty="0" smtClean="0">
              <a:effectLst/>
              <a:latin typeface="Georgia" panose="02040502050405020303" pitchFamily="18" charset="0"/>
              <a:ea typeface="+mn-ea"/>
              <a:cs typeface="+mn-cs"/>
            </a:rPr>
            <a:t>expectations, </a:t>
          </a:r>
          <a:r>
            <a:rPr lang="en-US" sz="1600" dirty="0">
              <a:effectLst/>
              <a:latin typeface="Georgia" panose="02040502050405020303" pitchFamily="18" charset="0"/>
              <a:ea typeface="+mn-ea"/>
              <a:cs typeface="+mn-cs"/>
            </a:rPr>
            <a:t>the percent </a:t>
          </a:r>
          <a:r>
            <a:rPr lang="en-US" sz="1600" dirty="0" smtClean="0">
              <a:effectLst/>
              <a:latin typeface="Georgia" panose="02040502050405020303" pitchFamily="18" charset="0"/>
              <a:ea typeface="+mn-ea"/>
              <a:cs typeface="+mn-cs"/>
            </a:rPr>
            <a:t>who substantially </a:t>
          </a:r>
          <a:r>
            <a:rPr lang="en-US" sz="1600" dirty="0">
              <a:effectLst/>
              <a:latin typeface="Georgia" panose="02040502050405020303" pitchFamily="18" charset="0"/>
              <a:ea typeface="+mn-ea"/>
              <a:cs typeface="+mn-cs"/>
            </a:rPr>
            <a:t>increased their rate of </a:t>
          </a:r>
          <a:r>
            <a:rPr lang="en-US" sz="1600" dirty="0" smtClean="0">
              <a:effectLst/>
              <a:latin typeface="Georgia" panose="02040502050405020303" pitchFamily="18" charset="0"/>
              <a:ea typeface="+mn-ea"/>
              <a:cs typeface="+mn-cs"/>
            </a:rPr>
            <a:t>growth by </a:t>
          </a:r>
          <a:r>
            <a:rPr lang="en-US" sz="1600" dirty="0">
              <a:effectLst/>
              <a:latin typeface="Georgia" panose="02040502050405020303" pitchFamily="18" charset="0"/>
              <a:ea typeface="+mn-ea"/>
              <a:cs typeface="+mn-cs"/>
            </a:rPr>
            <a:t>the time they </a:t>
          </a:r>
          <a:r>
            <a:rPr lang="en-US" sz="1600" dirty="0" smtClean="0">
              <a:effectLst/>
              <a:latin typeface="Georgia" panose="02040502050405020303" pitchFamily="18" charset="0"/>
              <a:ea typeface="+mn-ea"/>
              <a:cs typeface="+mn-cs"/>
            </a:rPr>
            <a:t>exited</a:t>
          </a:r>
          <a:endParaRPr lang="en-US" sz="1600" dirty="0">
            <a:effectLst/>
            <a:latin typeface="Georgia" panose="02040502050405020303" pitchFamily="18" charset="0"/>
            <a:ea typeface="+mn-ea"/>
            <a:cs typeface="+mn-cs"/>
          </a:endParaRPr>
        </a:p>
        <a:p xmlns:a="http://schemas.openxmlformats.org/drawingml/2006/main">
          <a:pPr algn="ctr"/>
          <a:r>
            <a:rPr lang="en-US" sz="1600" baseline="0" dirty="0">
              <a:latin typeface="Georgia" panose="02040502050405020303" pitchFamily="18" charset="0"/>
            </a:rPr>
            <a:t> </a:t>
          </a:r>
          <a:endParaRPr lang="en-US" sz="1600" dirty="0">
            <a:latin typeface="Georgia" panose="02040502050405020303"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E3449B4-DBBA-8244-A2BB-EDB7B43294C7}" type="datetimeFigureOut">
              <a:rPr lang="en-US" smtClean="0"/>
              <a:t>7/21/2016</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06ED55E-7AA6-417B-ADA3-BD299B78031B}" type="datetimeFigureOut">
              <a:rPr lang="en-US" smtClean="0"/>
              <a:t>7/21/2016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RDA,</a:t>
            </a:r>
            <a:r>
              <a:rPr lang="en-US" baseline="0" dirty="0" smtClean="0"/>
              <a:t> SSIP, ECIDS, and SLDS are ushering in a movement toward high-quality data and data use that is intended to support data driven decision making to for policy and program improvement. Part B 619 data managers roles are changing from primarily focusing on data collection to building relationships to collect and use high-quality data as evidence to ultimately improve early childhood outcomes.</a:t>
            </a:r>
            <a:endParaRPr lang="en-US" dirty="0"/>
          </a:p>
        </p:txBody>
      </p:sp>
      <p:sp>
        <p:nvSpPr>
          <p:cNvPr id="4" name="Slide Number Placeholder 3"/>
          <p:cNvSpPr>
            <a:spLocks noGrp="1"/>
          </p:cNvSpPr>
          <p:nvPr>
            <p:ph type="sldNum" sz="quarter" idx="10"/>
          </p:nvPr>
        </p:nvSpPr>
        <p:spPr/>
        <p:txBody>
          <a:bodyPr/>
          <a:lstStyle/>
          <a:p>
            <a:fld id="{215A168B-6EB6-4879-968F-556522EE86C3}" type="slidenum">
              <a:rPr lang="en-US" smtClean="0"/>
              <a:t>3</a:t>
            </a:fld>
            <a:endParaRPr lang="en-US" dirty="0"/>
          </a:p>
        </p:txBody>
      </p:sp>
    </p:spTree>
    <p:extLst>
      <p:ext uri="{BB962C8B-B14F-4D97-AF65-F5344CB8AC3E}">
        <p14:creationId xmlns:p14="http://schemas.microsoft.com/office/powerpoint/2010/main" val="330897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importance of a data manager’s role should not be underestimated. A state may have several “data governance” boards or committees that a Part B 619 data manager should connect with. These governance structures oversee data work (e.g., essential questions and data items as they related to school readiness, building or enhancing data systems) and may provide the support that is needed to carry out the </a:t>
            </a:r>
            <a:r>
              <a:rPr lang="en-US" dirty="0" smtClean="0"/>
              <a:t>work. Chances </a:t>
            </a:r>
            <a:r>
              <a:rPr lang="en-US" dirty="0"/>
              <a:t>are that the Part B 619 data manager should be connected to more than one governance entity.</a:t>
            </a:r>
          </a:p>
        </p:txBody>
      </p:sp>
      <p:sp>
        <p:nvSpPr>
          <p:cNvPr id="4" name="Slide Number Placeholder 3"/>
          <p:cNvSpPr>
            <a:spLocks noGrp="1"/>
          </p:cNvSpPr>
          <p:nvPr>
            <p:ph type="sldNum" sz="quarter" idx="10"/>
          </p:nvPr>
        </p:nvSpPr>
        <p:spPr/>
        <p:txBody>
          <a:bodyPr/>
          <a:lstStyle/>
          <a:p>
            <a:fld id="{215A168B-6EB6-4879-968F-556522EE86C3}" type="slidenum">
              <a:rPr lang="en-US" smtClean="0"/>
              <a:t>4</a:t>
            </a:fld>
            <a:endParaRPr lang="en-US" dirty="0"/>
          </a:p>
        </p:txBody>
      </p:sp>
    </p:spTree>
    <p:extLst>
      <p:ext uri="{BB962C8B-B14F-4D97-AF65-F5344CB8AC3E}">
        <p14:creationId xmlns:p14="http://schemas.microsoft.com/office/powerpoint/2010/main" val="111310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Collaboration is key! Building rapport across departments can help with gaining support for an ECIDS or SLDS or for helping with exchange data for transitions from Part C to Part B 619.</a:t>
            </a:r>
            <a:endParaRPr lang="en-US" dirty="0"/>
          </a:p>
        </p:txBody>
      </p:sp>
      <p:sp>
        <p:nvSpPr>
          <p:cNvPr id="4" name="Slide Number Placeholder 3"/>
          <p:cNvSpPr>
            <a:spLocks noGrp="1"/>
          </p:cNvSpPr>
          <p:nvPr>
            <p:ph type="sldNum" sz="quarter" idx="10"/>
          </p:nvPr>
        </p:nvSpPr>
        <p:spPr/>
        <p:txBody>
          <a:bodyPr/>
          <a:lstStyle/>
          <a:p>
            <a:fld id="{215A168B-6EB6-4879-968F-556522EE86C3}" type="slidenum">
              <a:rPr lang="en-US" smtClean="0"/>
              <a:t>5</a:t>
            </a:fld>
            <a:endParaRPr lang="en-US" dirty="0"/>
          </a:p>
        </p:txBody>
      </p:sp>
    </p:spTree>
    <p:extLst>
      <p:ext uri="{BB962C8B-B14F-4D97-AF65-F5344CB8AC3E}">
        <p14:creationId xmlns:p14="http://schemas.microsoft.com/office/powerpoint/2010/main" val="150523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Discussions can prove beneficial </a:t>
            </a:r>
            <a:r>
              <a:rPr lang="en-US" baseline="0" dirty="0" smtClean="0"/>
              <a:t>because LEAs have access to the data but may not run their own data or may not know how to interpret their data. This is the beginning of building a data culture because people will become more engaged to increase the quality of the data so they can rely on the data to help improve child outcomes. Data Visualization techniques can be used to help people see the data in a clear fashion.</a:t>
            </a:r>
            <a:endParaRPr lang="en-US" dirty="0" smtClean="0"/>
          </a:p>
          <a:p>
            <a:endParaRPr lang="en-US" dirty="0"/>
          </a:p>
        </p:txBody>
      </p:sp>
      <p:sp>
        <p:nvSpPr>
          <p:cNvPr id="4" name="Slide Number Placeholder 3"/>
          <p:cNvSpPr>
            <a:spLocks noGrp="1"/>
          </p:cNvSpPr>
          <p:nvPr>
            <p:ph type="sldNum" sz="quarter" idx="10"/>
          </p:nvPr>
        </p:nvSpPr>
        <p:spPr/>
        <p:txBody>
          <a:bodyPr/>
          <a:lstStyle/>
          <a:p>
            <a:fld id="{215A168B-6EB6-4879-968F-556522EE86C3}" type="slidenum">
              <a:rPr lang="en-US" smtClean="0"/>
              <a:t>6</a:t>
            </a:fld>
            <a:endParaRPr lang="en-US" dirty="0"/>
          </a:p>
        </p:txBody>
      </p:sp>
    </p:spTree>
    <p:extLst>
      <p:ext uri="{BB962C8B-B14F-4D97-AF65-F5344CB8AC3E}">
        <p14:creationId xmlns:p14="http://schemas.microsoft.com/office/powerpoint/2010/main" val="40134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A168B-6EB6-4879-968F-556522EE86C3}" type="slidenum">
              <a:rPr lang="en-US" smtClean="0"/>
              <a:t>7</a:t>
            </a:fld>
            <a:endParaRPr lang="en-US" dirty="0"/>
          </a:p>
        </p:txBody>
      </p:sp>
    </p:spTree>
    <p:extLst>
      <p:ext uri="{BB962C8B-B14F-4D97-AF65-F5344CB8AC3E}">
        <p14:creationId xmlns:p14="http://schemas.microsoft.com/office/powerpoint/2010/main" val="407112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though the LEAs may have this data it is important to “share” reports that are produced to begin conversations regarding data quality.</a:t>
            </a:r>
            <a:endParaRPr lang="en-US" dirty="0"/>
          </a:p>
        </p:txBody>
      </p:sp>
      <p:sp>
        <p:nvSpPr>
          <p:cNvPr id="4" name="Slide Number Placeholder 3"/>
          <p:cNvSpPr>
            <a:spLocks noGrp="1"/>
          </p:cNvSpPr>
          <p:nvPr>
            <p:ph type="sldNum" sz="quarter" idx="10"/>
          </p:nvPr>
        </p:nvSpPr>
        <p:spPr/>
        <p:txBody>
          <a:bodyPr/>
          <a:lstStyle/>
          <a:p>
            <a:fld id="{215A168B-6EB6-4879-968F-556522EE86C3}" type="slidenum">
              <a:rPr lang="en-US" smtClean="0"/>
              <a:t>8</a:t>
            </a:fld>
            <a:endParaRPr lang="en-US" dirty="0"/>
          </a:p>
        </p:txBody>
      </p:sp>
    </p:spTree>
    <p:extLst>
      <p:ext uri="{BB962C8B-B14F-4D97-AF65-F5344CB8AC3E}">
        <p14:creationId xmlns:p14="http://schemas.microsoft.com/office/powerpoint/2010/main" val="350614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a:t>
            </a:r>
            <a:r>
              <a:rPr lang="en-US" baseline="0" dirty="0" smtClean="0"/>
              <a:t> all gotten pretty good at compliance. We know the law,  rules, the standards, but are we use the compliance data to help children?</a:t>
            </a:r>
            <a:endParaRPr lang="en-US" dirty="0"/>
          </a:p>
        </p:txBody>
      </p:sp>
      <p:sp>
        <p:nvSpPr>
          <p:cNvPr id="4" name="Slide Number Placeholder 3"/>
          <p:cNvSpPr>
            <a:spLocks noGrp="1"/>
          </p:cNvSpPr>
          <p:nvPr>
            <p:ph type="sldNum" sz="quarter" idx="10"/>
          </p:nvPr>
        </p:nvSpPr>
        <p:spPr/>
        <p:txBody>
          <a:bodyPr/>
          <a:lstStyle/>
          <a:p>
            <a:fld id="{51B9C04F-74E5-44AB-BE5A-C75343BC538F}" type="slidenum">
              <a:rPr lang="en-US" smtClean="0"/>
              <a:t>40</a:t>
            </a:fld>
            <a:endParaRPr lang="en-US" dirty="0"/>
          </a:p>
        </p:txBody>
      </p:sp>
    </p:spTree>
    <p:extLst>
      <p:ext uri="{BB962C8B-B14F-4D97-AF65-F5344CB8AC3E}">
        <p14:creationId xmlns:p14="http://schemas.microsoft.com/office/powerpoint/2010/main" val="158152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with stakeholders</a:t>
            </a:r>
            <a:endParaRPr lang="en-US" dirty="0"/>
          </a:p>
        </p:txBody>
      </p:sp>
      <p:sp>
        <p:nvSpPr>
          <p:cNvPr id="4" name="Slide Number Placeholder 3"/>
          <p:cNvSpPr>
            <a:spLocks noGrp="1"/>
          </p:cNvSpPr>
          <p:nvPr>
            <p:ph type="sldNum" sz="quarter" idx="10"/>
          </p:nvPr>
        </p:nvSpPr>
        <p:spPr/>
        <p:txBody>
          <a:bodyPr/>
          <a:lstStyle/>
          <a:p>
            <a:fld id="{51B9C04F-74E5-44AB-BE5A-C75343BC538F}" type="slidenum">
              <a:rPr lang="en-US" smtClean="0"/>
              <a:t>56</a:t>
            </a:fld>
            <a:endParaRPr lang="en-US" dirty="0"/>
          </a:p>
        </p:txBody>
      </p:sp>
    </p:spTree>
    <p:extLst>
      <p:ext uri="{BB962C8B-B14F-4D97-AF65-F5344CB8AC3E}">
        <p14:creationId xmlns:p14="http://schemas.microsoft.com/office/powerpoint/2010/main" val="1421681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BE48A8-EF17-42F6-805A-289CCDC6EFE8}" type="datetime1">
              <a:rPr lang="en-US"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Tree>
    <p:extLst>
      <p:ext uri="{BB962C8B-B14F-4D97-AF65-F5344CB8AC3E}">
        <p14:creationId xmlns:p14="http://schemas.microsoft.com/office/powerpoint/2010/main" val="2713081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0B3A7-4B6E-41D3-B2C5-4CDD83442B6A}" type="datetime1">
              <a:rPr lang="en-US" smtClean="0"/>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F00AF-6AB7-4BB5-8034-432A5E4DAC14}" type="datetime1">
              <a:rPr lang="en-US"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48BAF-F0D7-4327-9774-D910D8765AD7}" type="datetime1">
              <a:rPr lang="en-US"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9AC1A0-1A65-464B-9AA8-244CC0CC5773}" type="datetime1">
              <a:rPr lang="en-US"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249372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C35AC-C377-4DD1-AC27-B673CEF47F0D}" type="datetime1">
              <a:rPr lang="en-US"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A2436-3569-4FA1-8936-02C62B3B3774}" type="datetime1">
              <a:rPr lang="en-US"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39B692-47BC-431D-8DAD-4814DE4F6212}" type="datetime1">
              <a:rPr lang="en-US" smtClean="0"/>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1A813-2598-4AAC-8B56-7DF06BD7F20C}" type="datetime1">
              <a:rPr lang="en-US" smtClean="0"/>
              <a:t>7/21/2016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43A98F-154C-4729-866D-29B6411AB7D5}" type="datetime1">
              <a:rPr lang="en-US" smtClean="0"/>
              <a:t>7/21/2016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EF1D3-A294-46F6-886C-E867F2D22FA8}" type="datetime1">
              <a:rPr lang="en-US" smtClean="0"/>
              <a:t>7/21/2016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0ABEB-87D2-45AE-9E89-7D3021E6C33D}" type="datetime1">
              <a:rPr lang="en-US" smtClean="0"/>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4BD3A44D-E916-490B-A293-F68695660032}" type="datetime1">
              <a:rPr lang="en-US" smtClean="0"/>
              <a:t>7/21/2016</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conomist.com/node/13895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as.com/en_us/insights/articles/analytics/why-your-brain-needs-data-visualization.html?utm_source=FBPAGE&amp;utm_medium=social&amp;utm_campaign=BI/Visualization&amp;postid=51227119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dweek.org/ew/articles/2011/06/15/35thomas.h3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twitter.com/ideadata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Evolving Roles of Part B 619 Data Mangers: A New Era</a:t>
            </a:r>
            <a:endParaRPr lang="en-US" dirty="0"/>
          </a:p>
        </p:txBody>
      </p:sp>
      <p:sp>
        <p:nvSpPr>
          <p:cNvPr id="3" name="Subtitle 2"/>
          <p:cNvSpPr>
            <a:spLocks noGrp="1"/>
          </p:cNvSpPr>
          <p:nvPr>
            <p:ph type="subTitle" idx="1"/>
          </p:nvPr>
        </p:nvSpPr>
        <p:spPr>
          <a:xfrm>
            <a:off x="0" y="4398780"/>
            <a:ext cx="9144000" cy="457200"/>
          </a:xfrm>
        </p:spPr>
        <p:txBody>
          <a:bodyPr/>
          <a:lstStyle/>
          <a:p>
            <a:r>
              <a:rPr lang="en-US" dirty="0" smtClean="0"/>
              <a:t>Improving data, improving outcomes conference</a:t>
            </a:r>
          </a:p>
          <a:p>
            <a:r>
              <a:rPr lang="en-US" sz="1600" dirty="0"/>
              <a:t>August 15-17, 2016</a:t>
            </a:r>
          </a:p>
          <a:p>
            <a:endParaRPr lang="en-US" dirty="0" smtClean="0"/>
          </a:p>
        </p:txBody>
      </p:sp>
      <p:sp>
        <p:nvSpPr>
          <p:cNvPr id="9" name="Text Placeholder 8"/>
          <p:cNvSpPr>
            <a:spLocks noGrp="1"/>
          </p:cNvSpPr>
          <p:nvPr>
            <p:ph type="body" sz="quarter" idx="14"/>
          </p:nvPr>
        </p:nvSpPr>
        <p:spPr>
          <a:xfrm>
            <a:off x="4785756" y="5072442"/>
            <a:ext cx="4177483" cy="1652487"/>
          </a:xfrm>
        </p:spPr>
        <p:txBody>
          <a:bodyPr/>
          <a:lstStyle/>
          <a:p>
            <a:r>
              <a:rPr lang="en-US" sz="1800" dirty="0"/>
              <a:t>Carol Seay, </a:t>
            </a:r>
            <a:r>
              <a:rPr lang="en-US" sz="1800" dirty="0" smtClean="0"/>
              <a:t>GA Department of Education</a:t>
            </a:r>
            <a:endParaRPr lang="en-US" sz="1800" dirty="0"/>
          </a:p>
          <a:p>
            <a:r>
              <a:rPr lang="en-US" sz="1800" dirty="0"/>
              <a:t>Fred Edora, </a:t>
            </a:r>
            <a:r>
              <a:rPr lang="en-US" sz="1800" dirty="0" smtClean="0"/>
              <a:t>SC Department of Education</a:t>
            </a:r>
            <a:endParaRPr lang="en-US" sz="1800" dirty="0"/>
          </a:p>
          <a:p>
            <a:r>
              <a:rPr lang="en-US" sz="1800" dirty="0"/>
              <a:t>Jeff Sellers, IDC</a:t>
            </a:r>
          </a:p>
          <a:p>
            <a:r>
              <a:rPr lang="en-US" sz="1800" dirty="0"/>
              <a:t>Tony Ruggiero, IDC</a:t>
            </a:r>
          </a:p>
          <a:p>
            <a:endParaRPr lang="en-US" sz="1800" dirty="0" smtClean="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Traditional Part B 619 Data Manager</a:t>
            </a:r>
            <a:br>
              <a:rPr lang="en-US" dirty="0" smtClean="0"/>
            </a:br>
            <a:r>
              <a:rPr lang="en-US" dirty="0" smtClean="0"/>
              <a:t>South Carolina</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81775563"/>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74E07D9-8248-4A0E-82EF-FE5AFD0363D2}" type="slidenum">
              <a:rPr lang="en-US" smtClean="0"/>
              <a:t>10</a:t>
            </a:fld>
            <a:endParaRPr lang="en-US" dirty="0"/>
          </a:p>
        </p:txBody>
      </p:sp>
    </p:spTree>
    <p:extLst>
      <p:ext uri="{BB962C8B-B14F-4D97-AF65-F5344CB8AC3E}">
        <p14:creationId xmlns:p14="http://schemas.microsoft.com/office/powerpoint/2010/main" val="3080119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619 Data Manager</a:t>
            </a:r>
            <a:br>
              <a:rPr lang="en-US" dirty="0" smtClean="0"/>
            </a:br>
            <a:r>
              <a:rPr lang="en-US" dirty="0" smtClean="0"/>
              <a:t>South Carolina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5454538"/>
              </p:ext>
            </p:extLst>
          </p:nvPr>
        </p:nvGraphicFramePr>
        <p:xfrm>
          <a:off x="-127590" y="1441007"/>
          <a:ext cx="8229600" cy="458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8"/>
          <p:cNvGraphicFramePr>
            <a:graphicFrameLocks/>
          </p:cNvGraphicFramePr>
          <p:nvPr>
            <p:extLst>
              <p:ext uri="{D42A27DB-BD31-4B8C-83A1-F6EECF244321}">
                <p14:modId xmlns:p14="http://schemas.microsoft.com/office/powerpoint/2010/main" val="3489870451"/>
              </p:ext>
            </p:extLst>
          </p:nvPr>
        </p:nvGraphicFramePr>
        <p:xfrm>
          <a:off x="6762807" y="2164722"/>
          <a:ext cx="1458097" cy="15088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11</a:t>
            </a:fld>
            <a:endParaRPr lang="en-US" dirty="0"/>
          </a:p>
        </p:txBody>
      </p:sp>
    </p:spTree>
    <p:extLst>
      <p:ext uri="{BB962C8B-B14F-4D97-AF65-F5344CB8AC3E}">
        <p14:creationId xmlns:p14="http://schemas.microsoft.com/office/powerpoint/2010/main" val="2785644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r>
              <a:rPr lang="en-US" dirty="0"/>
              <a:t/>
            </a:r>
            <a:br>
              <a:rPr lang="en-US" dirty="0"/>
            </a:br>
            <a:r>
              <a:rPr lang="en-US" dirty="0" smtClean="0"/>
              <a:t>South Carolina</a:t>
            </a:r>
            <a:endParaRPr lang="en-US" dirty="0"/>
          </a:p>
        </p:txBody>
      </p:sp>
      <p:sp>
        <p:nvSpPr>
          <p:cNvPr id="3" name="Content Placeholder 2"/>
          <p:cNvSpPr>
            <a:spLocks noGrp="1"/>
          </p:cNvSpPr>
          <p:nvPr>
            <p:ph idx="1"/>
          </p:nvPr>
        </p:nvSpPr>
        <p:spPr/>
        <p:txBody>
          <a:bodyPr/>
          <a:lstStyle/>
          <a:p>
            <a:r>
              <a:rPr lang="en-US" dirty="0" smtClean="0"/>
              <a:t>Why the change?</a:t>
            </a:r>
          </a:p>
          <a:p>
            <a:pPr lvl="1"/>
            <a:r>
              <a:rPr lang="en-US" dirty="0" smtClean="0"/>
              <a:t>Promote knowledge-driven decisionmaking</a:t>
            </a:r>
          </a:p>
          <a:p>
            <a:pPr lvl="1"/>
            <a:r>
              <a:rPr lang="en-US" dirty="0" smtClean="0"/>
              <a:t>Process data into information</a:t>
            </a:r>
          </a:p>
          <a:p>
            <a:pPr lvl="1"/>
            <a:r>
              <a:rPr lang="en-US" dirty="0" smtClean="0"/>
              <a:t>Apply business analysis techniques</a:t>
            </a:r>
          </a:p>
          <a:p>
            <a:pPr lvl="1"/>
            <a:r>
              <a:rPr lang="en-US" dirty="0" smtClean="0"/>
              <a:t>Create business intelligence for special education</a:t>
            </a:r>
          </a:p>
          <a:p>
            <a:pPr lvl="1"/>
            <a:r>
              <a:rPr lang="en-US" dirty="0" smtClean="0"/>
              <a:t>Increased use of data visualization</a:t>
            </a:r>
          </a:p>
          <a:p>
            <a:pPr lvl="1"/>
            <a:r>
              <a:rPr lang="en-US" dirty="0" smtClean="0"/>
              <a:t>Use analysis and information for upcoming federal projects (e.g. SSIP, policies, law changes, etc.)</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12</a:t>
            </a:fld>
            <a:endParaRPr lang="en-US" dirty="0"/>
          </a:p>
        </p:txBody>
      </p:sp>
    </p:spTree>
    <p:extLst>
      <p:ext uri="{BB962C8B-B14F-4D97-AF65-F5344CB8AC3E}">
        <p14:creationId xmlns:p14="http://schemas.microsoft.com/office/powerpoint/2010/main" val="3842266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Technical Assistance</a:t>
            </a:r>
            <a:endParaRPr lang="en-US" dirty="0"/>
          </a:p>
        </p:txBody>
      </p:sp>
      <p:sp>
        <p:nvSpPr>
          <p:cNvPr id="3" name="Content Placeholder 2"/>
          <p:cNvSpPr>
            <a:spLocks noGrp="1"/>
          </p:cNvSpPr>
          <p:nvPr>
            <p:ph idx="1"/>
          </p:nvPr>
        </p:nvSpPr>
        <p:spPr/>
        <p:txBody>
          <a:bodyPr>
            <a:normAutofit lnSpcReduction="10000"/>
          </a:bodyPr>
          <a:lstStyle/>
          <a:p>
            <a:r>
              <a:rPr lang="en-US" b="1" dirty="0" smtClean="0"/>
              <a:t>Helping other people understand special education reports and available data</a:t>
            </a:r>
          </a:p>
          <a:p>
            <a:r>
              <a:rPr lang="en-US" dirty="0" smtClean="0"/>
              <a:t>Promote a culture of data use and high data quality</a:t>
            </a:r>
          </a:p>
          <a:p>
            <a:r>
              <a:rPr lang="en-US" dirty="0" smtClean="0"/>
              <a:t>Customer-service oriented</a:t>
            </a:r>
          </a:p>
          <a:p>
            <a:r>
              <a:rPr lang="en-US" dirty="0" smtClean="0"/>
              <a:t>You can become a “state-level IDC”</a:t>
            </a:r>
          </a:p>
          <a:p>
            <a:pPr lvl="1"/>
            <a:r>
              <a:rPr lang="en-US" dirty="0" smtClean="0"/>
              <a:t>Serve the customer (your LEAs)</a:t>
            </a:r>
          </a:p>
          <a:p>
            <a:pPr lvl="1"/>
            <a:r>
              <a:rPr lang="en-US" dirty="0" smtClean="0"/>
              <a:t>Provide resources</a:t>
            </a:r>
          </a:p>
          <a:p>
            <a:pPr lvl="1"/>
            <a:r>
              <a:rPr lang="en-US" dirty="0" smtClean="0"/>
              <a:t>Ensure data quality</a:t>
            </a:r>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13</a:t>
            </a:fld>
            <a:endParaRPr lang="en-US" dirty="0"/>
          </a:p>
        </p:txBody>
      </p:sp>
    </p:spTree>
    <p:extLst>
      <p:ext uri="{BB962C8B-B14F-4D97-AF65-F5344CB8AC3E}">
        <p14:creationId xmlns:p14="http://schemas.microsoft.com/office/powerpoint/2010/main" val="1131109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Technical Assistance</a:t>
            </a:r>
            <a:endParaRPr lang="en-US" dirty="0"/>
          </a:p>
        </p:txBody>
      </p:sp>
      <p:sp>
        <p:nvSpPr>
          <p:cNvPr id="3" name="Content Placeholder 2"/>
          <p:cNvSpPr>
            <a:spLocks noGrp="1"/>
          </p:cNvSpPr>
          <p:nvPr>
            <p:ph idx="1"/>
          </p:nvPr>
        </p:nvSpPr>
        <p:spPr/>
        <p:txBody>
          <a:bodyPr>
            <a:normAutofit lnSpcReduction="10000"/>
          </a:bodyPr>
          <a:lstStyle/>
          <a:p>
            <a:r>
              <a:rPr lang="en-US" dirty="0"/>
              <a:t>South Carolina, </a:t>
            </a:r>
            <a:r>
              <a:rPr lang="en-US" dirty="0" smtClean="0"/>
              <a:t>2015–2016</a:t>
            </a:r>
            <a:endParaRPr lang="en-US" dirty="0"/>
          </a:p>
          <a:p>
            <a:pPr lvl="1"/>
            <a:r>
              <a:rPr lang="en-US" dirty="0"/>
              <a:t>Developed </a:t>
            </a:r>
            <a:r>
              <a:rPr lang="en-US" dirty="0" smtClean="0"/>
              <a:t>year-long </a:t>
            </a:r>
            <a:r>
              <a:rPr lang="en-US" dirty="0"/>
              <a:t>training plan and vision</a:t>
            </a:r>
          </a:p>
          <a:p>
            <a:pPr lvl="1"/>
            <a:r>
              <a:rPr lang="en-US" dirty="0"/>
              <a:t>Delivered eight statewide webinars specifically focused on all Part B </a:t>
            </a:r>
            <a:r>
              <a:rPr lang="en-US" dirty="0" smtClean="0"/>
              <a:t>618 and 619 data </a:t>
            </a:r>
            <a:r>
              <a:rPr lang="en-US" dirty="0"/>
              <a:t>reporting requirements (SPP/APR indicators and </a:t>
            </a:r>
            <a:r>
              <a:rPr lang="en-US" dirty="0" smtClean="0"/>
              <a:t>ED</a:t>
            </a:r>
            <a:r>
              <a:rPr lang="en-US" i="1" dirty="0" smtClean="0"/>
              <a:t>Facts</a:t>
            </a:r>
            <a:r>
              <a:rPr lang="en-US" dirty="0" smtClean="0"/>
              <a:t> </a:t>
            </a:r>
            <a:r>
              <a:rPr lang="en-US" dirty="0"/>
              <a:t>tables) to LEA Data Managers, Data Support Staff, and LEA Directors and Superintendents</a:t>
            </a:r>
          </a:p>
          <a:p>
            <a:pPr lvl="1"/>
            <a:r>
              <a:rPr lang="en-US" dirty="0" smtClean="0"/>
              <a:t>Two </a:t>
            </a:r>
            <a:r>
              <a:rPr lang="en-US" dirty="0"/>
              <a:t>reporting </a:t>
            </a:r>
            <a:r>
              <a:rPr lang="en-US" dirty="0" smtClean="0"/>
              <a:t>workshops to new LEA Data Managers, LEA Support Staff, and LEA Directors</a:t>
            </a:r>
            <a:endParaRPr lang="en-US" dirty="0"/>
          </a:p>
          <a:p>
            <a:pPr lvl="1"/>
            <a:r>
              <a:rPr lang="en-US" dirty="0" smtClean="0"/>
              <a:t>Two </a:t>
            </a:r>
            <a:r>
              <a:rPr lang="en-US" dirty="0"/>
              <a:t>reporting presentations to LEA </a:t>
            </a:r>
            <a:r>
              <a:rPr lang="en-US" dirty="0" smtClean="0"/>
              <a:t>Directors</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14</a:t>
            </a:fld>
            <a:endParaRPr lang="en-US" dirty="0"/>
          </a:p>
        </p:txBody>
      </p:sp>
    </p:spTree>
    <p:extLst>
      <p:ext uri="{BB962C8B-B14F-4D97-AF65-F5344CB8AC3E}">
        <p14:creationId xmlns:p14="http://schemas.microsoft.com/office/powerpoint/2010/main" val="2834068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Technical Assistance</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9722" y="1536700"/>
            <a:ext cx="6304556" cy="4589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15</a:t>
            </a:fld>
            <a:endParaRPr lang="en-US" dirty="0"/>
          </a:p>
        </p:txBody>
      </p:sp>
    </p:spTree>
    <p:extLst>
      <p:ext uri="{BB962C8B-B14F-4D97-AF65-F5344CB8AC3E}">
        <p14:creationId xmlns:p14="http://schemas.microsoft.com/office/powerpoint/2010/main" val="996605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Technical Assistance</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3052" y="1287463"/>
            <a:ext cx="5049630" cy="2903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9309" y="2997199"/>
            <a:ext cx="4510026" cy="3115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16</a:t>
            </a:fld>
            <a:endParaRPr lang="en-US" dirty="0"/>
          </a:p>
        </p:txBody>
      </p:sp>
    </p:spTree>
    <p:extLst>
      <p:ext uri="{BB962C8B-B14F-4D97-AF65-F5344CB8AC3E}">
        <p14:creationId xmlns:p14="http://schemas.microsoft.com/office/powerpoint/2010/main" val="1847978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Quality Control</a:t>
            </a:r>
            <a:endParaRPr lang="en-US" dirty="0"/>
          </a:p>
        </p:txBody>
      </p:sp>
      <p:sp>
        <p:nvSpPr>
          <p:cNvPr id="3" name="Content Placeholder 2"/>
          <p:cNvSpPr>
            <a:spLocks noGrp="1"/>
          </p:cNvSpPr>
          <p:nvPr>
            <p:ph idx="1"/>
          </p:nvPr>
        </p:nvSpPr>
        <p:spPr/>
        <p:txBody>
          <a:bodyPr>
            <a:normAutofit lnSpcReduction="10000"/>
          </a:bodyPr>
          <a:lstStyle/>
          <a:p>
            <a:r>
              <a:rPr lang="en-US" dirty="0" smtClean="0"/>
              <a:t>Good data are more likely to lead to good analysis.</a:t>
            </a:r>
          </a:p>
          <a:p>
            <a:r>
              <a:rPr lang="en-US" dirty="0" smtClean="0"/>
              <a:t>Bad data </a:t>
            </a:r>
            <a:r>
              <a:rPr lang="en-US" b="1" u="sng" dirty="0" smtClean="0">
                <a:solidFill>
                  <a:srgbClr val="FF0000"/>
                </a:solidFill>
              </a:rPr>
              <a:t>will always</a:t>
            </a:r>
            <a:r>
              <a:rPr lang="en-US" b="1" dirty="0" smtClean="0">
                <a:solidFill>
                  <a:srgbClr val="FF0000"/>
                </a:solidFill>
              </a:rPr>
              <a:t> </a:t>
            </a:r>
            <a:r>
              <a:rPr lang="en-US" dirty="0" smtClean="0"/>
              <a:t>lead to bad analysis.</a:t>
            </a:r>
          </a:p>
          <a:p>
            <a:pPr lvl="1"/>
            <a:r>
              <a:rPr lang="en-US" dirty="0" smtClean="0"/>
              <a:t>High data quality is still a top priority.</a:t>
            </a:r>
          </a:p>
          <a:p>
            <a:pPr lvl="1"/>
            <a:r>
              <a:rPr lang="en-US" dirty="0" smtClean="0"/>
              <a:t>It is the new Part B Data Manager’s responsibility to be proactive about data quality.</a:t>
            </a:r>
          </a:p>
          <a:p>
            <a:pPr lvl="1"/>
            <a:r>
              <a:rPr lang="en-US" dirty="0" smtClean="0"/>
              <a:t>Where are the places in our state’s data collection processes that can be improved?</a:t>
            </a:r>
          </a:p>
          <a:p>
            <a:pPr lvl="1"/>
            <a:r>
              <a:rPr lang="en-US" dirty="0" smtClean="0"/>
              <a:t>Frame data quality in a way that makes sense to your audience.</a:t>
            </a:r>
          </a:p>
          <a:p>
            <a:endParaRPr lang="en-US" dirty="0" smtClean="0"/>
          </a:p>
        </p:txBody>
      </p:sp>
      <p:sp>
        <p:nvSpPr>
          <p:cNvPr id="4" name="Slide Number Placeholder 3"/>
          <p:cNvSpPr>
            <a:spLocks noGrp="1"/>
          </p:cNvSpPr>
          <p:nvPr>
            <p:ph type="sldNum" sz="quarter" idx="12"/>
          </p:nvPr>
        </p:nvSpPr>
        <p:spPr/>
        <p:txBody>
          <a:bodyPr/>
          <a:lstStyle/>
          <a:p>
            <a:fld id="{174E07D9-8248-4A0E-82EF-FE5AFD0363D2}" type="slidenum">
              <a:rPr lang="en-US" smtClean="0"/>
              <a:t>17</a:t>
            </a:fld>
            <a:endParaRPr lang="en-US" dirty="0"/>
          </a:p>
        </p:txBody>
      </p:sp>
    </p:spTree>
    <p:extLst>
      <p:ext uri="{BB962C8B-B14F-4D97-AF65-F5344CB8AC3E}">
        <p14:creationId xmlns:p14="http://schemas.microsoft.com/office/powerpoint/2010/main" val="3878696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Quality Control</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98" y="1317735"/>
            <a:ext cx="4375444" cy="30261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1720" y="2736790"/>
            <a:ext cx="4627640" cy="3389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18</a:t>
            </a:fld>
            <a:endParaRPr lang="en-US" dirty="0"/>
          </a:p>
        </p:txBody>
      </p:sp>
    </p:spTree>
    <p:extLst>
      <p:ext uri="{BB962C8B-B14F-4D97-AF65-F5344CB8AC3E}">
        <p14:creationId xmlns:p14="http://schemas.microsoft.com/office/powerpoint/2010/main" val="3705280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Data Security</a:t>
            </a:r>
            <a:endParaRPr lang="en-US" dirty="0"/>
          </a:p>
        </p:txBody>
      </p:sp>
      <p:sp>
        <p:nvSpPr>
          <p:cNvPr id="3" name="Content Placeholder 2"/>
          <p:cNvSpPr>
            <a:spLocks noGrp="1"/>
          </p:cNvSpPr>
          <p:nvPr>
            <p:ph idx="1"/>
          </p:nvPr>
        </p:nvSpPr>
        <p:spPr/>
        <p:txBody>
          <a:bodyPr/>
          <a:lstStyle/>
          <a:p>
            <a:r>
              <a:rPr lang="en-US" dirty="0" smtClean="0"/>
              <a:t>“</a:t>
            </a:r>
            <a:r>
              <a:rPr lang="en-US" dirty="0"/>
              <a:t>Companies spend millions of dollars on firewalls, encryption, and secure access devices and it's money wasted because none of these measures address </a:t>
            </a:r>
            <a:r>
              <a:rPr lang="en-US" b="1" dirty="0"/>
              <a:t>the weakest link </a:t>
            </a:r>
            <a:r>
              <a:rPr lang="en-US" dirty="0"/>
              <a:t>in the security chain: </a:t>
            </a:r>
            <a:r>
              <a:rPr lang="en-US" b="1" dirty="0"/>
              <a:t>the people who use, administer, operate and account for computer systems that contain protected information</a:t>
            </a:r>
            <a:r>
              <a:rPr lang="en-US" b="1" dirty="0" smtClean="0"/>
              <a:t>.</a:t>
            </a:r>
            <a:r>
              <a:rPr lang="en-US" dirty="0" smtClean="0"/>
              <a:t>” –Kevin Mitnick</a:t>
            </a:r>
          </a:p>
          <a:p>
            <a:pPr lvl="1"/>
            <a:r>
              <a:rPr lang="en-US" dirty="0">
                <a:hlinkClick r:id="rId2"/>
              </a:rPr>
              <a:t>http://</a:t>
            </a:r>
            <a:r>
              <a:rPr lang="en-US" dirty="0" smtClean="0">
                <a:hlinkClick r:id="rId2"/>
              </a:rPr>
              <a:t>www.economist.com/node/1389553</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19</a:t>
            </a:fld>
            <a:endParaRPr lang="en-US" dirty="0"/>
          </a:p>
        </p:txBody>
      </p:sp>
    </p:spTree>
    <p:extLst>
      <p:ext uri="{BB962C8B-B14F-4D97-AF65-F5344CB8AC3E}">
        <p14:creationId xmlns:p14="http://schemas.microsoft.com/office/powerpoint/2010/main" val="8119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Learn the reasons for the changing roles</a:t>
            </a:r>
          </a:p>
          <a:p>
            <a:r>
              <a:rPr lang="en-US" dirty="0" smtClean="0"/>
              <a:t>Learn how to support your state’s effort in obtaining high-quality data for policy and program improvement</a:t>
            </a:r>
          </a:p>
          <a:p>
            <a:r>
              <a:rPr lang="en-US" dirty="0" smtClean="0"/>
              <a:t>Learn from Georgia and South Carolina about their roles in supporting their state work</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a:t>
            </a:fld>
            <a:endParaRPr lang="en-US" dirty="0"/>
          </a:p>
        </p:txBody>
      </p:sp>
    </p:spTree>
    <p:extLst>
      <p:ext uri="{BB962C8B-B14F-4D97-AF65-F5344CB8AC3E}">
        <p14:creationId xmlns:p14="http://schemas.microsoft.com/office/powerpoint/2010/main" val="3207524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Data Security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managers have high security privileges.</a:t>
            </a:r>
          </a:p>
          <a:p>
            <a:pPr marL="857250" lvl="1" indent="-514350">
              <a:buFont typeface="+mj-lt"/>
              <a:buAutoNum type="arabicPeriod"/>
            </a:pPr>
            <a:r>
              <a:rPr lang="en-US" dirty="0" smtClean="0"/>
              <a:t>Handle student data carefully</a:t>
            </a:r>
          </a:p>
          <a:p>
            <a:pPr marL="857250" lvl="1" indent="-514350">
              <a:buFont typeface="+mj-lt"/>
              <a:buAutoNum type="arabicPeriod"/>
            </a:pPr>
            <a:r>
              <a:rPr lang="en-US" dirty="0" smtClean="0"/>
              <a:t>Protect student data well</a:t>
            </a:r>
          </a:p>
          <a:p>
            <a:pPr marL="857250" lvl="1" indent="-514350">
              <a:buFont typeface="+mj-lt"/>
              <a:buAutoNum type="arabicPeriod"/>
            </a:pPr>
            <a:r>
              <a:rPr lang="en-US" dirty="0" smtClean="0"/>
              <a:t>Tell others to do the same</a:t>
            </a:r>
          </a:p>
          <a:p>
            <a:r>
              <a:rPr lang="en-US" dirty="0" smtClean="0"/>
              <a:t>Data managers [should] understand security, privacy, and other local laws and agency regulations.</a:t>
            </a:r>
          </a:p>
          <a:p>
            <a:pPr lvl="1"/>
            <a:r>
              <a:rPr lang="en-US" dirty="0" smtClean="0"/>
              <a:t>FERPA</a:t>
            </a:r>
          </a:p>
          <a:p>
            <a:pPr lvl="1"/>
            <a:r>
              <a:rPr lang="en-US" dirty="0" smtClean="0"/>
              <a:t>Freedom of Information Act (FOIA)</a:t>
            </a:r>
          </a:p>
          <a:p>
            <a:pPr lvl="1"/>
            <a:r>
              <a:rPr lang="en-US" dirty="0" smtClean="0"/>
              <a:t>IT and agency regulations</a:t>
            </a:r>
          </a:p>
          <a:p>
            <a:pPr lvl="1"/>
            <a:r>
              <a:rPr lang="en-US" dirty="0" smtClean="0"/>
              <a:t>Data governance</a:t>
            </a:r>
          </a:p>
          <a:p>
            <a:pPr lvl="1"/>
            <a:r>
              <a:rPr lang="en-US" dirty="0" smtClean="0"/>
              <a:t>Encryption</a:t>
            </a:r>
          </a:p>
          <a:p>
            <a:pPr marL="342900" lvl="1" indent="0">
              <a:buNone/>
            </a:pP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20</a:t>
            </a:fld>
            <a:endParaRPr lang="en-US" dirty="0"/>
          </a:p>
        </p:txBody>
      </p:sp>
    </p:spTree>
    <p:extLst>
      <p:ext uri="{BB962C8B-B14F-4D97-AF65-F5344CB8AC3E}">
        <p14:creationId xmlns:p14="http://schemas.microsoft.com/office/powerpoint/2010/main" val="1357685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sp>
        <p:nvSpPr>
          <p:cNvPr id="3" name="Content Placeholder 2"/>
          <p:cNvSpPr>
            <a:spLocks noGrp="1"/>
          </p:cNvSpPr>
          <p:nvPr>
            <p:ph idx="1"/>
          </p:nvPr>
        </p:nvSpPr>
        <p:spPr/>
        <p:txBody>
          <a:bodyPr/>
          <a:lstStyle/>
          <a:p>
            <a:r>
              <a:rPr lang="en-US" dirty="0" smtClean="0"/>
              <a:t>“The amount of data that crosses the Internet </a:t>
            </a:r>
            <a:r>
              <a:rPr lang="en-US" u="sng" dirty="0" smtClean="0"/>
              <a:t>every second</a:t>
            </a:r>
            <a:r>
              <a:rPr lang="en-US" dirty="0" smtClean="0"/>
              <a:t> is greater than </a:t>
            </a:r>
            <a:r>
              <a:rPr lang="en-US" i="1" u="sng" dirty="0" smtClean="0"/>
              <a:t>all the data stored in the Internet just 20 years ago</a:t>
            </a:r>
            <a:r>
              <a:rPr lang="en-US" i="1" dirty="0" smtClean="0"/>
              <a:t>.</a:t>
            </a:r>
            <a:r>
              <a:rPr lang="en-US" dirty="0" smtClean="0"/>
              <a:t>” –Andrew McAfee and Erik Brynjolfsson, MIT</a:t>
            </a:r>
          </a:p>
          <a:p>
            <a:pPr lvl="1"/>
            <a:r>
              <a:rPr lang="en-US" sz="1800" dirty="0">
                <a:hlinkClick r:id="rId2"/>
              </a:rPr>
              <a:t>http://</a:t>
            </a:r>
            <a:r>
              <a:rPr lang="en-US" sz="1800" dirty="0" smtClean="0">
                <a:hlinkClick r:id="rId2"/>
              </a:rPr>
              <a:t>www.sas.com/en_us/insights/articles/analytics/why-your-brain-needs-data-visualization.html?utm_source=FBPAGE&amp;utm_medium=s ocial&amp;utm_ campaign=BI/Visualization&amp;postid=512271191</a:t>
            </a:r>
            <a:endParaRPr lang="en-US" sz="18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21</a:t>
            </a:fld>
            <a:endParaRPr lang="en-US" dirty="0"/>
          </a:p>
        </p:txBody>
      </p:sp>
    </p:spTree>
    <p:extLst>
      <p:ext uri="{BB962C8B-B14F-4D97-AF65-F5344CB8AC3E}">
        <p14:creationId xmlns:p14="http://schemas.microsoft.com/office/powerpoint/2010/main" val="1503142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 don’t need ‘data driven’ schools. </a:t>
            </a:r>
            <a:r>
              <a:rPr lang="en-US" b="1" dirty="0" smtClean="0"/>
              <a:t>We desperately need ‘knowledge driven’ schools. </a:t>
            </a:r>
            <a:r>
              <a:rPr lang="en-US" dirty="0" smtClean="0"/>
              <a:t>There is a big difference. </a:t>
            </a:r>
            <a:r>
              <a:rPr lang="en-US" b="1" u="sng" dirty="0" smtClean="0"/>
              <a:t>Data</a:t>
            </a:r>
            <a:r>
              <a:rPr lang="en-US" b="1" dirty="0" smtClean="0"/>
              <a:t> is a way of expressing ideas and they have very little value in and of themselves. </a:t>
            </a:r>
            <a:r>
              <a:rPr lang="en-US" dirty="0" smtClean="0"/>
              <a:t>Data are useless unless they are first organized into meaningful patterns called information…</a:t>
            </a:r>
            <a:r>
              <a:rPr lang="en-US" b="1" u="sng" dirty="0" smtClean="0"/>
              <a:t>Knowledge</a:t>
            </a:r>
            <a:r>
              <a:rPr lang="en-US" b="1" dirty="0" smtClean="0"/>
              <a:t> is applying information appropriately and productively in a contextual situation.</a:t>
            </a:r>
            <a:r>
              <a:rPr lang="en-US" dirty="0" smtClean="0"/>
              <a:t>” –Ronald Thomas, </a:t>
            </a:r>
            <a:r>
              <a:rPr lang="en-US" i="1" dirty="0" smtClean="0"/>
              <a:t>Education Week</a:t>
            </a:r>
            <a:endParaRPr lang="en-US" dirty="0" smtClean="0"/>
          </a:p>
          <a:p>
            <a:pPr lvl="1"/>
            <a:r>
              <a:rPr lang="en-US" dirty="0" smtClean="0">
                <a:hlinkClick r:id="rId2"/>
              </a:rPr>
              <a:t>http</a:t>
            </a:r>
            <a:r>
              <a:rPr lang="en-US" dirty="0">
                <a:hlinkClick r:id="rId2"/>
              </a:rPr>
              <a:t>://</a:t>
            </a:r>
            <a:r>
              <a:rPr lang="en-US" dirty="0" smtClean="0">
                <a:hlinkClick r:id="rId2"/>
              </a:rPr>
              <a:t>www.edweek.org/ew/articles/2011/06/15/35thomas.h30.html</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174E07D9-8248-4A0E-82EF-FE5AFD0363D2}" type="slidenum">
              <a:rPr lang="en-US" smtClean="0"/>
              <a:t>22</a:t>
            </a:fld>
            <a:endParaRPr lang="en-US" dirty="0"/>
          </a:p>
        </p:txBody>
      </p:sp>
    </p:spTree>
    <p:extLst>
      <p:ext uri="{BB962C8B-B14F-4D97-AF65-F5344CB8AC3E}">
        <p14:creationId xmlns:p14="http://schemas.microsoft.com/office/powerpoint/2010/main" val="2684810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sp>
        <p:nvSpPr>
          <p:cNvPr id="3" name="Content Placeholder 2"/>
          <p:cNvSpPr>
            <a:spLocks noGrp="1"/>
          </p:cNvSpPr>
          <p:nvPr>
            <p:ph idx="1"/>
          </p:nvPr>
        </p:nvSpPr>
        <p:spPr/>
        <p:txBody>
          <a:bodyPr/>
          <a:lstStyle/>
          <a:p>
            <a:r>
              <a:rPr lang="en-US" dirty="0" smtClean="0"/>
              <a:t>“It is a capital mistake to theorize before one has data.” –Sir Arthur Conan Doyle, the author of </a:t>
            </a:r>
            <a:r>
              <a:rPr lang="en-US" i="1" dirty="0" smtClean="0"/>
              <a:t>Sherlock Holmes</a:t>
            </a:r>
            <a:endParaRPr lang="en-US" dirty="0" smtClean="0"/>
          </a:p>
        </p:txBody>
      </p:sp>
      <p:sp>
        <p:nvSpPr>
          <p:cNvPr id="4" name="Slide Number Placeholder 3"/>
          <p:cNvSpPr>
            <a:spLocks noGrp="1"/>
          </p:cNvSpPr>
          <p:nvPr>
            <p:ph type="sldNum" sz="quarter" idx="12"/>
          </p:nvPr>
        </p:nvSpPr>
        <p:spPr/>
        <p:txBody>
          <a:bodyPr/>
          <a:lstStyle/>
          <a:p>
            <a:fld id="{174E07D9-8248-4A0E-82EF-FE5AFD0363D2}" type="slidenum">
              <a:rPr lang="en-US" smtClean="0"/>
              <a:t>23</a:t>
            </a:fld>
            <a:endParaRPr lang="en-US" dirty="0"/>
          </a:p>
        </p:txBody>
      </p:sp>
    </p:spTree>
    <p:extLst>
      <p:ext uri="{BB962C8B-B14F-4D97-AF65-F5344CB8AC3E}">
        <p14:creationId xmlns:p14="http://schemas.microsoft.com/office/powerpoint/2010/main" val="2138356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sp>
        <p:nvSpPr>
          <p:cNvPr id="3" name="Content Placeholder 2"/>
          <p:cNvSpPr>
            <a:spLocks noGrp="1"/>
          </p:cNvSpPr>
          <p:nvPr>
            <p:ph idx="1"/>
          </p:nvPr>
        </p:nvSpPr>
        <p:spPr/>
        <p:txBody>
          <a:bodyPr/>
          <a:lstStyle/>
          <a:p>
            <a:r>
              <a:rPr lang="en-US" dirty="0"/>
              <a:t>LEA c</a:t>
            </a:r>
            <a:r>
              <a:rPr lang="en-US" dirty="0" smtClean="0"/>
              <a:t>omment during SSIP Phase I:  “We are data rich but </a:t>
            </a:r>
            <a:r>
              <a:rPr lang="en-US" dirty="0"/>
              <a:t>analysis </a:t>
            </a:r>
            <a:r>
              <a:rPr lang="en-US" dirty="0" smtClean="0"/>
              <a:t>poor!”</a:t>
            </a:r>
            <a:endParaRPr lang="en-US" dirty="0"/>
          </a:p>
          <a:p>
            <a:pPr lvl="1"/>
            <a:r>
              <a:rPr lang="en-US" dirty="0"/>
              <a:t>You can change this </a:t>
            </a:r>
            <a:r>
              <a:rPr lang="en-US" dirty="0" smtClean="0"/>
              <a:t>narrative</a:t>
            </a:r>
            <a:r>
              <a:rPr lang="en-US" dirty="0"/>
              <a:t>!</a:t>
            </a:r>
            <a:endParaRPr lang="en-US" dirty="0" smtClean="0"/>
          </a:p>
          <a:p>
            <a:pPr lvl="1"/>
            <a:r>
              <a:rPr lang="en-US" dirty="0" smtClean="0"/>
              <a:t>Districts want to know how to use their data.</a:t>
            </a:r>
            <a:endParaRPr lang="en-US" dirty="0"/>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24</a:t>
            </a:fld>
            <a:endParaRPr lang="en-US" dirty="0"/>
          </a:p>
        </p:txBody>
      </p:sp>
    </p:spTree>
    <p:extLst>
      <p:ext uri="{BB962C8B-B14F-4D97-AF65-F5344CB8AC3E}">
        <p14:creationId xmlns:p14="http://schemas.microsoft.com/office/powerpoint/2010/main" val="351018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are some examples of </a:t>
            </a:r>
            <a:r>
              <a:rPr lang="en-US" b="1" dirty="0" smtClean="0"/>
              <a:t>business intelligence</a:t>
            </a:r>
            <a:r>
              <a:rPr lang="en-US" dirty="0" smtClean="0"/>
              <a:t> in education?</a:t>
            </a:r>
          </a:p>
          <a:p>
            <a:pPr lvl="1"/>
            <a:r>
              <a:rPr lang="en-US" dirty="0" smtClean="0"/>
              <a:t>Analyzing data for trends, patterns, and themes (transforming data into knowledge)</a:t>
            </a:r>
          </a:p>
          <a:p>
            <a:pPr lvl="1"/>
            <a:r>
              <a:rPr lang="en-US" dirty="0" smtClean="0"/>
              <a:t>Triangulation of data (checking multiple sources)</a:t>
            </a:r>
          </a:p>
          <a:p>
            <a:pPr lvl="1"/>
            <a:r>
              <a:rPr lang="en-US" dirty="0" smtClean="0"/>
              <a:t>Understanding how to present that data in a way that can speak to different audiences (context and data visualization)</a:t>
            </a:r>
          </a:p>
          <a:p>
            <a:pPr lvl="1"/>
            <a:r>
              <a:rPr lang="en-US" dirty="0" smtClean="0"/>
              <a:t>Presenting actionable information to help education leaders at the state and local levels to make better and more informed decisions</a:t>
            </a:r>
          </a:p>
        </p:txBody>
      </p:sp>
      <p:sp>
        <p:nvSpPr>
          <p:cNvPr id="4" name="Slide Number Placeholder 3"/>
          <p:cNvSpPr>
            <a:spLocks noGrp="1"/>
          </p:cNvSpPr>
          <p:nvPr>
            <p:ph type="sldNum" sz="quarter" idx="12"/>
          </p:nvPr>
        </p:nvSpPr>
        <p:spPr/>
        <p:txBody>
          <a:bodyPr/>
          <a:lstStyle/>
          <a:p>
            <a:fld id="{174E07D9-8248-4A0E-82EF-FE5AFD0363D2}" type="slidenum">
              <a:rPr lang="en-US" smtClean="0"/>
              <a:t>25</a:t>
            </a:fld>
            <a:endParaRPr lang="en-US" dirty="0"/>
          </a:p>
        </p:txBody>
      </p:sp>
    </p:spTree>
    <p:extLst>
      <p:ext uri="{BB962C8B-B14F-4D97-AF65-F5344CB8AC3E}">
        <p14:creationId xmlns:p14="http://schemas.microsoft.com/office/powerpoint/2010/main" val="1320696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727" y="1491915"/>
            <a:ext cx="3274134" cy="461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86" y="2197165"/>
            <a:ext cx="3973092" cy="293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4129239" y="3917482"/>
            <a:ext cx="1010652" cy="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74E07D9-8248-4A0E-82EF-FE5AFD0363D2}" type="slidenum">
              <a:rPr lang="en-US" smtClean="0"/>
              <a:t>26</a:t>
            </a:fld>
            <a:endParaRPr lang="en-US" dirty="0"/>
          </a:p>
        </p:txBody>
      </p:sp>
    </p:spTree>
    <p:extLst>
      <p:ext uri="{BB962C8B-B14F-4D97-AF65-F5344CB8AC3E}">
        <p14:creationId xmlns:p14="http://schemas.microsoft.com/office/powerpoint/2010/main" val="269843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181" y="3585307"/>
            <a:ext cx="5660572" cy="265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4249" y="1472691"/>
            <a:ext cx="5231484" cy="245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31467" y="1557867"/>
            <a:ext cx="2226733" cy="1200329"/>
          </a:xfrm>
          <a:prstGeom prst="rect">
            <a:avLst/>
          </a:prstGeom>
          <a:noFill/>
        </p:spPr>
        <p:txBody>
          <a:bodyPr wrap="square" rtlCol="0">
            <a:spAutoFit/>
          </a:bodyPr>
          <a:lstStyle/>
          <a:p>
            <a:r>
              <a:rPr lang="en-US" dirty="0" smtClean="0"/>
              <a:t>Data visualization and South Carolina’s district profiles (coming soon)</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27</a:t>
            </a:fld>
            <a:endParaRPr lang="en-US" dirty="0"/>
          </a:p>
        </p:txBody>
      </p:sp>
    </p:spTree>
    <p:extLst>
      <p:ext uri="{BB962C8B-B14F-4D97-AF65-F5344CB8AC3E}">
        <p14:creationId xmlns:p14="http://schemas.microsoft.com/office/powerpoint/2010/main" val="3178794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16"/>
          <a:stretch/>
        </p:blipFill>
        <p:spPr bwMode="auto">
          <a:xfrm>
            <a:off x="651163" y="1549284"/>
            <a:ext cx="8174184" cy="454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28</a:t>
            </a:fld>
            <a:endParaRPr lang="en-US" dirty="0"/>
          </a:p>
        </p:txBody>
      </p:sp>
    </p:spTree>
    <p:extLst>
      <p:ext uri="{BB962C8B-B14F-4D97-AF65-F5344CB8AC3E}">
        <p14:creationId xmlns:p14="http://schemas.microsoft.com/office/powerpoint/2010/main" val="264090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Business Intelligence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472" y="1556154"/>
            <a:ext cx="8091056" cy="45505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29</a:t>
            </a:fld>
            <a:endParaRPr lang="en-US" dirty="0"/>
          </a:p>
        </p:txBody>
      </p:sp>
    </p:spTree>
    <p:extLst>
      <p:ext uri="{BB962C8B-B14F-4D97-AF65-F5344CB8AC3E}">
        <p14:creationId xmlns:p14="http://schemas.microsoft.com/office/powerpoint/2010/main" val="1416676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a:t>
            </a:r>
            <a:endParaRPr lang="en-US" dirty="0"/>
          </a:p>
        </p:txBody>
      </p:sp>
      <p:sp>
        <p:nvSpPr>
          <p:cNvPr id="3" name="Content Placeholder 2"/>
          <p:cNvSpPr>
            <a:spLocks noGrp="1"/>
          </p:cNvSpPr>
          <p:nvPr>
            <p:ph idx="1"/>
          </p:nvPr>
        </p:nvSpPr>
        <p:spPr/>
        <p:txBody>
          <a:bodyPr/>
          <a:lstStyle/>
          <a:p>
            <a:r>
              <a:rPr lang="en-US" dirty="0" smtClean="0"/>
              <a:t>OSEP shift from monitoring to Results-Driven Accountability</a:t>
            </a:r>
          </a:p>
          <a:p>
            <a:r>
              <a:rPr lang="en-US" dirty="0" smtClean="0"/>
              <a:t>State Systemic Improvement Plan</a:t>
            </a:r>
          </a:p>
          <a:p>
            <a:r>
              <a:rPr lang="en-US" dirty="0" smtClean="0"/>
              <a:t>Early Childhood Integrated Data Systems and State Longitudinal Data Systems</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3</a:t>
            </a:fld>
            <a:endParaRPr lang="en-US" dirty="0"/>
          </a:p>
        </p:txBody>
      </p:sp>
    </p:spTree>
    <p:extLst>
      <p:ext uri="{BB962C8B-B14F-4D97-AF65-F5344CB8AC3E}">
        <p14:creationId xmlns:p14="http://schemas.microsoft.com/office/powerpoint/2010/main" val="3667522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Stakeholder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Data Manager must be the </a:t>
            </a:r>
            <a:r>
              <a:rPr lang="en-US" b="1" dirty="0" smtClean="0"/>
              <a:t>subject matter expert</a:t>
            </a:r>
            <a:r>
              <a:rPr lang="en-US" dirty="0" smtClean="0"/>
              <a:t> on your state’s special education data. </a:t>
            </a:r>
          </a:p>
          <a:p>
            <a:pPr lvl="1"/>
            <a:r>
              <a:rPr lang="en-US" dirty="0" smtClean="0"/>
              <a:t>Who has the data?</a:t>
            </a:r>
          </a:p>
          <a:p>
            <a:pPr lvl="1"/>
            <a:r>
              <a:rPr lang="en-US" dirty="0" smtClean="0"/>
              <a:t>What data are available? (Are we collecting the right data?)</a:t>
            </a:r>
          </a:p>
          <a:p>
            <a:pPr lvl="1"/>
            <a:r>
              <a:rPr lang="en-US" dirty="0" smtClean="0"/>
              <a:t>When are they collected?</a:t>
            </a:r>
          </a:p>
          <a:p>
            <a:pPr lvl="1"/>
            <a:r>
              <a:rPr lang="en-US" dirty="0" smtClean="0"/>
              <a:t>Where do we get the data?</a:t>
            </a:r>
          </a:p>
          <a:p>
            <a:pPr lvl="1"/>
            <a:r>
              <a:rPr lang="en-US" dirty="0" smtClean="0"/>
              <a:t>Why do we collect the data?</a:t>
            </a:r>
          </a:p>
          <a:p>
            <a:pPr lvl="1"/>
            <a:r>
              <a:rPr lang="en-US" dirty="0" smtClean="0"/>
              <a:t>How </a:t>
            </a:r>
            <a:r>
              <a:rPr lang="en-US" dirty="0"/>
              <a:t>can the </a:t>
            </a:r>
            <a:r>
              <a:rPr lang="en-US" dirty="0" smtClean="0"/>
              <a:t>data be used to meet the state’s needs (or how can I frame the analysis to meet the audience’s needs)?</a:t>
            </a:r>
          </a:p>
          <a:p>
            <a:r>
              <a:rPr lang="en-US" dirty="0" smtClean="0"/>
              <a:t>The Part B Data Manager </a:t>
            </a:r>
            <a:r>
              <a:rPr lang="en-US" b="1" dirty="0" smtClean="0"/>
              <a:t>must be a key </a:t>
            </a:r>
            <a:r>
              <a:rPr lang="en-US" b="1" dirty="0"/>
              <a:t>stakeholder</a:t>
            </a:r>
            <a:r>
              <a:rPr lang="en-US" dirty="0"/>
              <a:t> in </a:t>
            </a:r>
            <a:r>
              <a:rPr lang="en-US" dirty="0" smtClean="0"/>
              <a:t>the special education decisionmaking process.</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30</a:t>
            </a:fld>
            <a:endParaRPr lang="en-US" dirty="0"/>
          </a:p>
        </p:txBody>
      </p:sp>
    </p:spTree>
    <p:extLst>
      <p:ext uri="{BB962C8B-B14F-4D97-AF65-F5344CB8AC3E}">
        <p14:creationId xmlns:p14="http://schemas.microsoft.com/office/powerpoint/2010/main" val="3012451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Stakeholder – South Carolina Part B SSIP</a:t>
            </a:r>
            <a:endParaRPr lang="en-US" dirty="0"/>
          </a:p>
        </p:txBody>
      </p:sp>
      <p:sp>
        <p:nvSpPr>
          <p:cNvPr id="3" name="Content Placeholder 2"/>
          <p:cNvSpPr>
            <a:spLocks noGrp="1"/>
          </p:cNvSpPr>
          <p:nvPr>
            <p:ph idx="1"/>
          </p:nvPr>
        </p:nvSpPr>
        <p:spPr/>
        <p:txBody>
          <a:bodyPr/>
          <a:lstStyle/>
          <a:p>
            <a:r>
              <a:rPr lang="en-US" dirty="0" smtClean="0"/>
              <a:t>South Carolina Part B Data Manager</a:t>
            </a:r>
          </a:p>
          <a:p>
            <a:pPr lvl="1"/>
            <a:r>
              <a:rPr lang="en-US" dirty="0" smtClean="0"/>
              <a:t>Data Analysis Lead (Phase I)</a:t>
            </a:r>
          </a:p>
          <a:p>
            <a:pPr lvl="2">
              <a:buClr>
                <a:schemeClr val="accent1"/>
              </a:buClr>
            </a:pPr>
            <a:r>
              <a:rPr lang="en-US" dirty="0" smtClean="0"/>
              <a:t>Provide subject matter expertise</a:t>
            </a:r>
          </a:p>
          <a:p>
            <a:pPr lvl="2">
              <a:buClr>
                <a:schemeClr val="accent1"/>
              </a:buClr>
            </a:pPr>
            <a:r>
              <a:rPr lang="en-US" dirty="0" smtClean="0"/>
              <a:t>Collaborate with other offices</a:t>
            </a:r>
          </a:p>
          <a:p>
            <a:pPr lvl="2">
              <a:buClr>
                <a:schemeClr val="accent1"/>
              </a:buClr>
            </a:pPr>
            <a:r>
              <a:rPr lang="en-US" dirty="0" smtClean="0"/>
              <a:t>Talk with stakeholders, including LEAs, families, and special education students</a:t>
            </a:r>
          </a:p>
          <a:p>
            <a:pPr lvl="1"/>
            <a:r>
              <a:rPr lang="en-US" dirty="0" smtClean="0"/>
              <a:t>Evaluation Lead (Phases II and III)</a:t>
            </a:r>
          </a:p>
          <a:p>
            <a:pPr lvl="2">
              <a:buClr>
                <a:schemeClr val="accent1"/>
              </a:buClr>
            </a:pPr>
            <a:r>
              <a:rPr lang="en-US" dirty="0" smtClean="0"/>
              <a:t>Liaise to the external evaluators at the University of South Carolina to evaluate the SSIP project</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31</a:t>
            </a:fld>
            <a:endParaRPr lang="en-US" dirty="0"/>
          </a:p>
        </p:txBody>
      </p:sp>
    </p:spTree>
    <p:extLst>
      <p:ext uri="{BB962C8B-B14F-4D97-AF65-F5344CB8AC3E}">
        <p14:creationId xmlns:p14="http://schemas.microsoft.com/office/powerpoint/2010/main" val="4084590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Stakeholder – South Carolina Part B SSIP</a:t>
            </a:r>
            <a:endParaRPr lang="en-US"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233"/>
          <a:stretch/>
        </p:blipFill>
        <p:spPr bwMode="auto">
          <a:xfrm>
            <a:off x="3543775" y="3143003"/>
            <a:ext cx="5226684" cy="253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9532" y="5824865"/>
            <a:ext cx="8077199" cy="369332"/>
          </a:xfrm>
          <a:prstGeom prst="rect">
            <a:avLst/>
          </a:prstGeom>
          <a:noFill/>
        </p:spPr>
        <p:txBody>
          <a:bodyPr wrap="square" rtlCol="0">
            <a:spAutoFit/>
          </a:bodyPr>
          <a:lstStyle/>
          <a:p>
            <a:pPr algn="ctr"/>
            <a:r>
              <a:rPr lang="en-US" dirty="0" smtClean="0"/>
              <a:t>Frame data analysis through a common thread with your audience.</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2" y="1461212"/>
            <a:ext cx="4312116" cy="241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74E07D9-8248-4A0E-82EF-FE5AFD0363D2}" type="slidenum">
              <a:rPr lang="en-US" smtClean="0"/>
              <a:t>32</a:t>
            </a:fld>
            <a:endParaRPr lang="en-US" dirty="0"/>
          </a:p>
        </p:txBody>
      </p:sp>
    </p:spTree>
    <p:extLst>
      <p:ext uri="{BB962C8B-B14F-4D97-AF65-F5344CB8AC3E}">
        <p14:creationId xmlns:p14="http://schemas.microsoft.com/office/powerpoint/2010/main" val="3282056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Stakeholder – South Carolina Part B SSIP</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690" y="1369157"/>
            <a:ext cx="6306860" cy="428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6865" y="5784332"/>
            <a:ext cx="6563015" cy="369332"/>
          </a:xfrm>
          <a:prstGeom prst="rect">
            <a:avLst/>
          </a:prstGeom>
          <a:noFill/>
        </p:spPr>
        <p:txBody>
          <a:bodyPr wrap="none" rtlCol="0">
            <a:spAutoFit/>
          </a:bodyPr>
          <a:lstStyle/>
          <a:p>
            <a:pPr algn="ctr"/>
            <a:r>
              <a:rPr lang="en-US" dirty="0" smtClean="0"/>
              <a:t>Frame data analysis through a common thread with your audience.</a:t>
            </a:r>
            <a:endParaRPr lang="en-US" dirty="0"/>
          </a:p>
        </p:txBody>
      </p:sp>
      <p:sp>
        <p:nvSpPr>
          <p:cNvPr id="3" name="Slide Number Placeholder 2"/>
          <p:cNvSpPr>
            <a:spLocks noGrp="1"/>
          </p:cNvSpPr>
          <p:nvPr>
            <p:ph type="sldNum" sz="quarter" idx="12"/>
          </p:nvPr>
        </p:nvSpPr>
        <p:spPr/>
        <p:txBody>
          <a:bodyPr/>
          <a:lstStyle/>
          <a:p>
            <a:fld id="{174E07D9-8248-4A0E-82EF-FE5AFD0363D2}" type="slidenum">
              <a:rPr lang="en-US" smtClean="0"/>
              <a:t>33</a:t>
            </a:fld>
            <a:endParaRPr lang="en-US" dirty="0"/>
          </a:p>
        </p:txBody>
      </p:sp>
    </p:spTree>
    <p:extLst>
      <p:ext uri="{BB962C8B-B14F-4D97-AF65-F5344CB8AC3E}">
        <p14:creationId xmlns:p14="http://schemas.microsoft.com/office/powerpoint/2010/main" val="145640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Project Manager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Creating and taking advantage of opportunities to improve data use, data quality, and analysis</a:t>
            </a:r>
          </a:p>
          <a:p>
            <a:r>
              <a:rPr lang="en-US" dirty="0" smtClean="0"/>
              <a:t>Networking with your national TA centers</a:t>
            </a:r>
          </a:p>
          <a:p>
            <a:r>
              <a:rPr lang="en-US" dirty="0" smtClean="0"/>
              <a:t>Timing – Is it right for my state?  Are the right people at the table?  Are we passionate about improving data?</a:t>
            </a:r>
          </a:p>
          <a:p>
            <a:r>
              <a:rPr lang="en-US" dirty="0" smtClean="0"/>
              <a:t>Project management?</a:t>
            </a:r>
          </a:p>
          <a:p>
            <a:pPr lvl="1"/>
            <a:r>
              <a:rPr lang="en-US" dirty="0" smtClean="0"/>
              <a:t>Data collection is a project!</a:t>
            </a:r>
          </a:p>
          <a:p>
            <a:pPr lvl="1"/>
            <a:r>
              <a:rPr lang="en-US" dirty="0" smtClean="0"/>
              <a:t>Data analysis is a project!</a:t>
            </a:r>
          </a:p>
          <a:p>
            <a:pPr lvl="1"/>
            <a:r>
              <a:rPr lang="en-US" dirty="0" smtClean="0"/>
              <a:t>Data quality is a project!</a:t>
            </a:r>
          </a:p>
          <a:p>
            <a:pPr lvl="1"/>
            <a:r>
              <a:rPr lang="en-US" dirty="0" smtClean="0"/>
              <a:t>Data use is a project!</a:t>
            </a:r>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34</a:t>
            </a:fld>
            <a:endParaRPr lang="en-US" dirty="0"/>
          </a:p>
        </p:txBody>
      </p:sp>
    </p:spTree>
    <p:extLst>
      <p:ext uri="{BB962C8B-B14F-4D97-AF65-F5344CB8AC3E}">
        <p14:creationId xmlns:p14="http://schemas.microsoft.com/office/powerpoint/2010/main" val="3843718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Project Manager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South </a:t>
            </a:r>
            <a:r>
              <a:rPr lang="en-US" dirty="0" smtClean="0"/>
              <a:t>Carolina projects 2014–2016</a:t>
            </a:r>
            <a:endParaRPr lang="en-US" dirty="0"/>
          </a:p>
          <a:p>
            <a:pPr lvl="1">
              <a:lnSpc>
                <a:spcPct val="110000"/>
              </a:lnSpc>
              <a:spcBef>
                <a:spcPts val="100"/>
              </a:spcBef>
            </a:pPr>
            <a:r>
              <a:rPr lang="en-US" sz="2700" dirty="0"/>
              <a:t>Linking Part B data to Part C (</a:t>
            </a:r>
            <a:r>
              <a:rPr lang="en-US" sz="2700" dirty="0" smtClean="0"/>
              <a:t>DaSy)</a:t>
            </a:r>
            <a:endParaRPr lang="en-US" sz="2700" dirty="0"/>
          </a:p>
          <a:p>
            <a:pPr lvl="1">
              <a:lnSpc>
                <a:spcPct val="110000"/>
              </a:lnSpc>
              <a:spcBef>
                <a:spcPts val="100"/>
              </a:spcBef>
            </a:pPr>
            <a:r>
              <a:rPr lang="en-US" sz="2700" dirty="0"/>
              <a:t>Capturing Personnel and Discipline data at the student level (</a:t>
            </a:r>
            <a:r>
              <a:rPr lang="en-US" sz="2700" dirty="0" smtClean="0"/>
              <a:t>CIID/IDC)</a:t>
            </a:r>
            <a:endParaRPr lang="en-US" sz="2700" dirty="0"/>
          </a:p>
          <a:p>
            <a:pPr lvl="1">
              <a:lnSpc>
                <a:spcPct val="110000"/>
              </a:lnSpc>
              <a:spcBef>
                <a:spcPts val="100"/>
              </a:spcBef>
            </a:pPr>
            <a:r>
              <a:rPr lang="en-US" sz="2700" dirty="0" smtClean="0"/>
              <a:t>Revamping </a:t>
            </a:r>
            <a:r>
              <a:rPr lang="en-US" sz="2700" dirty="0"/>
              <a:t>fiscal monitoring (CIFR)</a:t>
            </a:r>
          </a:p>
          <a:p>
            <a:pPr lvl="1">
              <a:lnSpc>
                <a:spcPct val="110000"/>
              </a:lnSpc>
              <a:spcBef>
                <a:spcPts val="100"/>
              </a:spcBef>
            </a:pPr>
            <a:r>
              <a:rPr lang="en-US" sz="2700" dirty="0"/>
              <a:t>Meeting special education public reporting requirements (</a:t>
            </a:r>
            <a:r>
              <a:rPr lang="en-US" sz="2700" dirty="0" smtClean="0"/>
              <a:t>IDC)</a:t>
            </a:r>
          </a:p>
          <a:p>
            <a:pPr lvl="1">
              <a:lnSpc>
                <a:spcPct val="110000"/>
              </a:lnSpc>
              <a:spcBef>
                <a:spcPts val="100"/>
              </a:spcBef>
            </a:pPr>
            <a:r>
              <a:rPr lang="en-US" sz="2700" dirty="0" smtClean="0"/>
              <a:t>State Systemic Improvement Plan (RRCP/NCSI)</a:t>
            </a:r>
          </a:p>
          <a:p>
            <a:pPr lvl="1">
              <a:lnSpc>
                <a:spcPct val="110000"/>
              </a:lnSpc>
              <a:spcBef>
                <a:spcPts val="100"/>
              </a:spcBef>
            </a:pPr>
            <a:r>
              <a:rPr lang="en-US" sz="2700" dirty="0" smtClean="0"/>
              <a:t>Updating the SEA website to make reporting instructions easier to find for the LEAs</a:t>
            </a:r>
            <a:endParaRPr lang="en-US" sz="2700" dirty="0"/>
          </a:p>
          <a:p>
            <a:pPr lvl="1">
              <a:lnSpc>
                <a:spcPct val="110000"/>
              </a:lnSpc>
              <a:spcBef>
                <a:spcPts val="100"/>
              </a:spcBef>
            </a:pPr>
            <a:r>
              <a:rPr lang="en-US" sz="2700" dirty="0"/>
              <a:t>Creating </a:t>
            </a:r>
            <a:r>
              <a:rPr lang="en-US" sz="2700" dirty="0" smtClean="0"/>
              <a:t>visual </a:t>
            </a:r>
            <a:r>
              <a:rPr lang="en-US" sz="2700" dirty="0"/>
              <a:t>data </a:t>
            </a:r>
            <a:r>
              <a:rPr lang="en-US" sz="2700" dirty="0" smtClean="0"/>
              <a:t>dashboards for internal use and public reporting</a:t>
            </a:r>
            <a:endParaRPr lang="en-US" sz="2700" dirty="0"/>
          </a:p>
          <a:p>
            <a:pPr lvl="1">
              <a:lnSpc>
                <a:spcPct val="110000"/>
              </a:lnSpc>
              <a:spcBef>
                <a:spcPts val="100"/>
              </a:spcBef>
            </a:pPr>
            <a:r>
              <a:rPr lang="en-US" sz="2700" dirty="0" smtClean="0"/>
              <a:t>Introducing a new </a:t>
            </a:r>
            <a:r>
              <a:rPr lang="en-US" sz="2700" dirty="0"/>
              <a:t>data-driven Determinations System</a:t>
            </a:r>
          </a:p>
        </p:txBody>
      </p:sp>
      <p:sp>
        <p:nvSpPr>
          <p:cNvPr id="4" name="Slide Number Placeholder 3"/>
          <p:cNvSpPr>
            <a:spLocks noGrp="1"/>
          </p:cNvSpPr>
          <p:nvPr>
            <p:ph type="sldNum" sz="quarter" idx="12"/>
          </p:nvPr>
        </p:nvSpPr>
        <p:spPr/>
        <p:txBody>
          <a:bodyPr/>
          <a:lstStyle/>
          <a:p>
            <a:fld id="{174E07D9-8248-4A0E-82EF-FE5AFD0363D2}" type="slidenum">
              <a:rPr lang="en-US" smtClean="0"/>
              <a:t>35</a:t>
            </a:fld>
            <a:endParaRPr lang="en-US" dirty="0"/>
          </a:p>
        </p:txBody>
      </p:sp>
    </p:spTree>
    <p:extLst>
      <p:ext uri="{BB962C8B-B14F-4D97-AF65-F5344CB8AC3E}">
        <p14:creationId xmlns:p14="http://schemas.microsoft.com/office/powerpoint/2010/main" val="314273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a:t>
            </a:r>
            <a:br>
              <a:rPr lang="en-US" dirty="0" smtClean="0"/>
            </a:br>
            <a:r>
              <a:rPr lang="en-US" dirty="0" smtClean="0"/>
              <a:t>Linking Part B 619 Data to Part C</a:t>
            </a:r>
            <a:endParaRPr lang="en-US" dirty="0"/>
          </a:p>
        </p:txBody>
      </p:sp>
      <p:sp>
        <p:nvSpPr>
          <p:cNvPr id="3" name="Content Placeholder 2"/>
          <p:cNvSpPr>
            <a:spLocks noGrp="1"/>
          </p:cNvSpPr>
          <p:nvPr>
            <p:ph idx="1"/>
          </p:nvPr>
        </p:nvSpPr>
        <p:spPr/>
        <p:txBody>
          <a:bodyPr/>
          <a:lstStyle/>
          <a:p>
            <a:pPr>
              <a:lnSpc>
                <a:spcPct val="100000"/>
              </a:lnSpc>
              <a:spcBef>
                <a:spcPts val="600"/>
              </a:spcBef>
              <a:spcAft>
                <a:spcPts val="0"/>
              </a:spcAft>
            </a:pPr>
            <a:r>
              <a:rPr lang="en-US" dirty="0" smtClean="0"/>
              <a:t>Two data systems in two different agencies</a:t>
            </a:r>
          </a:p>
          <a:p>
            <a:pPr>
              <a:lnSpc>
                <a:spcPct val="100000"/>
              </a:lnSpc>
              <a:spcBef>
                <a:spcPts val="600"/>
              </a:spcBef>
              <a:spcAft>
                <a:spcPts val="0"/>
              </a:spcAft>
            </a:pPr>
            <a:r>
              <a:rPr lang="en-US" dirty="0" smtClean="0"/>
              <a:t>Working towards sharing outcomes data between Part B and Part C</a:t>
            </a:r>
          </a:p>
          <a:p>
            <a:pPr>
              <a:lnSpc>
                <a:spcPct val="100000"/>
              </a:lnSpc>
              <a:spcBef>
                <a:spcPts val="600"/>
              </a:spcBef>
              <a:spcAft>
                <a:spcPts val="0"/>
              </a:spcAft>
            </a:pPr>
            <a:r>
              <a:rPr lang="en-US" dirty="0" smtClean="0"/>
              <a:t>South Carolina’s vision</a:t>
            </a:r>
          </a:p>
          <a:p>
            <a:pPr lvl="1">
              <a:spcBef>
                <a:spcPts val="600"/>
              </a:spcBef>
            </a:pPr>
            <a:r>
              <a:rPr lang="en-US" dirty="0" smtClean="0"/>
              <a:t>Create a true birth-to-21 data analysis system to inform policy and practice at the local and state level</a:t>
            </a:r>
            <a:endParaRPr lang="en-US" dirty="0"/>
          </a:p>
          <a:p>
            <a:pPr lvl="1">
              <a:spcBef>
                <a:spcPts val="600"/>
              </a:spcBef>
            </a:pPr>
            <a:r>
              <a:rPr lang="en-US" dirty="0" smtClean="0"/>
              <a:t>Data analysis and governance collaboration</a:t>
            </a:r>
          </a:p>
        </p:txBody>
      </p:sp>
      <p:sp>
        <p:nvSpPr>
          <p:cNvPr id="4" name="Slide Number Placeholder 3"/>
          <p:cNvSpPr>
            <a:spLocks noGrp="1"/>
          </p:cNvSpPr>
          <p:nvPr>
            <p:ph type="sldNum" sz="quarter" idx="12"/>
          </p:nvPr>
        </p:nvSpPr>
        <p:spPr/>
        <p:txBody>
          <a:bodyPr/>
          <a:lstStyle/>
          <a:p>
            <a:fld id="{174E07D9-8248-4A0E-82EF-FE5AFD0363D2}" type="slidenum">
              <a:rPr lang="en-US" smtClean="0"/>
              <a:t>36</a:t>
            </a:fld>
            <a:endParaRPr lang="en-US" dirty="0"/>
          </a:p>
        </p:txBody>
      </p:sp>
    </p:spTree>
    <p:extLst>
      <p:ext uri="{BB962C8B-B14F-4D97-AF65-F5344CB8AC3E}">
        <p14:creationId xmlns:p14="http://schemas.microsoft.com/office/powerpoint/2010/main" val="820245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a:t>
            </a:r>
            <a:br>
              <a:rPr lang="en-US" dirty="0" smtClean="0"/>
            </a:br>
            <a:r>
              <a:rPr lang="en-US" dirty="0" smtClean="0"/>
              <a:t>Linking Part B 619 Data to Part C</a:t>
            </a:r>
            <a:endParaRPr lang="en-US" dirty="0"/>
          </a:p>
        </p:txBody>
      </p:sp>
      <p:sp>
        <p:nvSpPr>
          <p:cNvPr id="3" name="Content Placeholder 2"/>
          <p:cNvSpPr>
            <a:spLocks noGrp="1"/>
          </p:cNvSpPr>
          <p:nvPr>
            <p:ph idx="1"/>
          </p:nvPr>
        </p:nvSpPr>
        <p:spPr>
          <a:xfrm>
            <a:off x="457200" y="1537462"/>
            <a:ext cx="3960976" cy="4588701"/>
          </a:xfrm>
        </p:spPr>
        <p:txBody>
          <a:bodyPr/>
          <a:lstStyle/>
          <a:p>
            <a:r>
              <a:rPr lang="en-US" dirty="0" smtClean="0"/>
              <a:t>Sometimes doing great things with data requires getting away from the work environment to think.</a:t>
            </a:r>
          </a:p>
          <a:p>
            <a:r>
              <a:rPr lang="en-US" dirty="0" smtClean="0"/>
              <a:t>The new Data Manager is collaborative and proactive.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272" r="19091" b="12463"/>
          <a:stretch/>
        </p:blipFill>
        <p:spPr bwMode="auto">
          <a:xfrm>
            <a:off x="4895732" y="1504060"/>
            <a:ext cx="2692934" cy="456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74E07D9-8248-4A0E-82EF-FE5AFD0363D2}" type="slidenum">
              <a:rPr lang="en-US" smtClean="0"/>
              <a:t>37</a:t>
            </a:fld>
            <a:endParaRPr lang="en-US" dirty="0"/>
          </a:p>
        </p:txBody>
      </p:sp>
    </p:spTree>
    <p:extLst>
      <p:ext uri="{BB962C8B-B14F-4D97-AF65-F5344CB8AC3E}">
        <p14:creationId xmlns:p14="http://schemas.microsoft.com/office/powerpoint/2010/main" val="3185128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Part B Data Manager</a:t>
            </a:r>
            <a:br>
              <a:rPr lang="en-US" dirty="0" smtClean="0"/>
            </a:br>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new Data Manager is a key stakeholder and subject matter expert in shaping special education policy.</a:t>
            </a:r>
          </a:p>
          <a:p>
            <a:r>
              <a:rPr lang="en-US" dirty="0" smtClean="0"/>
              <a:t>The new Data Manager must go beyond collecting, combining, cleaning, and reporting data.</a:t>
            </a:r>
          </a:p>
          <a:p>
            <a:r>
              <a:rPr lang="en-US" dirty="0" smtClean="0"/>
              <a:t>The new Data Manager must be proactive in understanding how data can be analyzed and used to make better decisions.</a:t>
            </a:r>
          </a:p>
          <a:p>
            <a:r>
              <a:rPr lang="en-US" dirty="0" smtClean="0"/>
              <a:t>The new Data Manager has evolved to an </a:t>
            </a:r>
            <a:r>
              <a:rPr lang="en-US" b="1" dirty="0" smtClean="0"/>
              <a:t>Information Manager!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38</a:t>
            </a:fld>
            <a:endParaRPr lang="en-US" dirty="0"/>
          </a:p>
        </p:txBody>
      </p:sp>
    </p:spTree>
    <p:extLst>
      <p:ext uri="{BB962C8B-B14F-4D97-AF65-F5344CB8AC3E}">
        <p14:creationId xmlns:p14="http://schemas.microsoft.com/office/powerpoint/2010/main" val="2933379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Part b 619 data manager</a:t>
            </a:r>
            <a:endParaRPr lang="en-US" dirty="0"/>
          </a:p>
        </p:txBody>
      </p:sp>
      <p:sp>
        <p:nvSpPr>
          <p:cNvPr id="5" name="Text Placeholder 4"/>
          <p:cNvSpPr>
            <a:spLocks noGrp="1"/>
          </p:cNvSpPr>
          <p:nvPr>
            <p:ph type="body" idx="1"/>
          </p:nvPr>
        </p:nvSpPr>
        <p:spPr/>
        <p:txBody>
          <a:bodyPr/>
          <a:lstStyle/>
          <a:p>
            <a:r>
              <a:rPr lang="en-US" dirty="0" smtClean="0"/>
              <a:t>Georgia</a:t>
            </a:r>
            <a:endParaRPr lang="en-US" dirty="0"/>
          </a:p>
        </p:txBody>
      </p:sp>
      <p:sp>
        <p:nvSpPr>
          <p:cNvPr id="2" name="Slide Number Placeholder 1"/>
          <p:cNvSpPr>
            <a:spLocks noGrp="1"/>
          </p:cNvSpPr>
          <p:nvPr>
            <p:ph type="sldNum" sz="quarter" idx="12"/>
          </p:nvPr>
        </p:nvSpPr>
        <p:spPr/>
        <p:txBody>
          <a:bodyPr/>
          <a:lstStyle/>
          <a:p>
            <a:fld id="{174E07D9-8248-4A0E-82EF-FE5AFD0363D2}" type="slidenum">
              <a:rPr lang="en-US" smtClean="0"/>
              <a:t>39</a:t>
            </a:fld>
            <a:endParaRPr lang="en-US" dirty="0"/>
          </a:p>
        </p:txBody>
      </p:sp>
    </p:spTree>
    <p:extLst>
      <p:ext uri="{BB962C8B-B14F-4D97-AF65-F5344CB8AC3E}">
        <p14:creationId xmlns:p14="http://schemas.microsoft.com/office/powerpoint/2010/main" val="868655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n-lt"/>
                <a:ea typeface="Verdana" panose="020B0604030504040204" pitchFamily="34" charset="0"/>
                <a:cs typeface="Arial" panose="020B0604020202020204" pitchFamily="34" charset="0"/>
              </a:rPr>
              <a:t>Data Governance</a:t>
            </a:r>
            <a:endParaRPr lang="en-US" b="1" dirty="0">
              <a:latin typeface="+mn-lt"/>
              <a:ea typeface="Verdana" panose="020B060403050404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dirty="0"/>
              <a:t>Interagency Resource Management Committee</a:t>
            </a:r>
          </a:p>
          <a:p>
            <a:r>
              <a:rPr lang="en-US" dirty="0" smtClean="0"/>
              <a:t>Early </a:t>
            </a:r>
            <a:r>
              <a:rPr lang="en-US" dirty="0"/>
              <a:t>Childhood </a:t>
            </a:r>
            <a:r>
              <a:rPr lang="en-US" dirty="0" smtClean="0"/>
              <a:t>Council</a:t>
            </a:r>
          </a:p>
          <a:p>
            <a:r>
              <a:rPr lang="en-US" dirty="0" smtClean="0"/>
              <a:t>P20 Council</a:t>
            </a:r>
          </a:p>
          <a:p>
            <a:r>
              <a:rPr lang="en-US" dirty="0" smtClean="0"/>
              <a:t>State Data Governance Council</a:t>
            </a:r>
          </a:p>
          <a:p>
            <a:r>
              <a:rPr lang="en-US" dirty="0" smtClean="0"/>
              <a:t>State Department’s IT or Data Collection Office</a:t>
            </a:r>
          </a:p>
          <a:p>
            <a:endParaRPr lang="en-US" dirty="0"/>
          </a:p>
        </p:txBody>
      </p:sp>
      <p:pic>
        <p:nvPicPr>
          <p:cNvPr id="7" name="Picture 6" descr="bar graph of the I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descr="IDC IDEA data cen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4</a:t>
            </a:fld>
            <a:endParaRPr lang="en-US" dirty="0"/>
          </a:p>
        </p:txBody>
      </p:sp>
    </p:spTree>
    <p:extLst>
      <p:ext uri="{BB962C8B-B14F-4D97-AF65-F5344CB8AC3E}">
        <p14:creationId xmlns:p14="http://schemas.microsoft.com/office/powerpoint/2010/main" val="2719950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342" y="391008"/>
            <a:ext cx="6691644" cy="4452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0809" y="5243049"/>
            <a:ext cx="6516710" cy="1107996"/>
          </a:xfrm>
          <a:prstGeom prst="rect">
            <a:avLst/>
          </a:prstGeom>
          <a:noFill/>
        </p:spPr>
        <p:txBody>
          <a:bodyPr wrap="square" rtlCol="0">
            <a:spAutoFit/>
          </a:bodyPr>
          <a:lstStyle/>
          <a:p>
            <a:pPr algn="ctr"/>
            <a:r>
              <a:rPr lang="en-US" sz="6600" dirty="0" smtClean="0"/>
              <a:t>What’s missing?</a:t>
            </a:r>
            <a:endParaRPr lang="en-US" sz="6600" dirty="0"/>
          </a:p>
        </p:txBody>
      </p:sp>
      <p:sp>
        <p:nvSpPr>
          <p:cNvPr id="3" name="Slide Number Placeholder 2"/>
          <p:cNvSpPr>
            <a:spLocks noGrp="1"/>
          </p:cNvSpPr>
          <p:nvPr>
            <p:ph type="sldNum" sz="quarter" idx="12"/>
          </p:nvPr>
        </p:nvSpPr>
        <p:spPr/>
        <p:txBody>
          <a:bodyPr/>
          <a:lstStyle/>
          <a:p>
            <a:fld id="{174E07D9-8248-4A0E-82EF-FE5AFD0363D2}" type="slidenum">
              <a:rPr lang="en-US" smtClean="0"/>
              <a:t>40</a:t>
            </a:fld>
            <a:endParaRPr lang="en-US" dirty="0"/>
          </a:p>
        </p:txBody>
      </p:sp>
    </p:spTree>
    <p:extLst>
      <p:ext uri="{BB962C8B-B14F-4D97-AF65-F5344CB8AC3E}">
        <p14:creationId xmlns:p14="http://schemas.microsoft.com/office/powerpoint/2010/main" val="369293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2.ed.gov/about/offices/list/osers/osep/rda/rda-logo-all-te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49" y="1887565"/>
            <a:ext cx="5815738" cy="3387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157" y="5676035"/>
            <a:ext cx="8293994" cy="646331"/>
          </a:xfrm>
          <a:prstGeom prst="rect">
            <a:avLst/>
          </a:prstGeom>
          <a:noFill/>
        </p:spPr>
        <p:txBody>
          <a:bodyPr wrap="square" rtlCol="0">
            <a:spAutoFit/>
          </a:bodyPr>
          <a:lstStyle/>
          <a:p>
            <a:r>
              <a:rPr lang="en-US" sz="3600" dirty="0" smtClean="0"/>
              <a:t>As the Data Manager, what is my role?</a:t>
            </a:r>
            <a:endParaRPr lang="en-US" sz="3600" dirty="0"/>
          </a:p>
        </p:txBody>
      </p:sp>
      <p:sp>
        <p:nvSpPr>
          <p:cNvPr id="4" name="Oval 3"/>
          <p:cNvSpPr/>
          <p:nvPr/>
        </p:nvSpPr>
        <p:spPr>
          <a:xfrm>
            <a:off x="2193835" y="4324453"/>
            <a:ext cx="5370490" cy="12492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Image result for 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857" y="315990"/>
            <a:ext cx="3267075"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74E07D9-8248-4A0E-82EF-FE5AFD0363D2}" type="slidenum">
              <a:rPr lang="en-US" smtClean="0"/>
              <a:t>41</a:t>
            </a:fld>
            <a:endParaRPr lang="en-US" dirty="0"/>
          </a:p>
        </p:txBody>
      </p:sp>
    </p:spTree>
    <p:extLst>
      <p:ext uri="{BB962C8B-B14F-4D97-AF65-F5344CB8AC3E}">
        <p14:creationId xmlns:p14="http://schemas.microsoft.com/office/powerpoint/2010/main" val="208954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 </a:t>
            </a:r>
            <a:endParaRPr lang="en-US" dirty="0"/>
          </a:p>
        </p:txBody>
      </p:sp>
      <p:sp>
        <p:nvSpPr>
          <p:cNvPr id="3" name="Content Placeholder 2"/>
          <p:cNvSpPr>
            <a:spLocks noGrp="1"/>
          </p:cNvSpPr>
          <p:nvPr>
            <p:ph idx="1"/>
          </p:nvPr>
        </p:nvSpPr>
        <p:spPr>
          <a:xfrm>
            <a:off x="628649" y="1825625"/>
            <a:ext cx="8119565" cy="4351338"/>
          </a:xfrm>
        </p:spPr>
        <p:txBody>
          <a:bodyPr>
            <a:normAutofit/>
          </a:bodyPr>
          <a:lstStyle/>
          <a:p>
            <a:pPr>
              <a:lnSpc>
                <a:spcPct val="100000"/>
              </a:lnSpc>
              <a:spcBef>
                <a:spcPts val="800"/>
              </a:spcBef>
              <a:spcAft>
                <a:spcPts val="0"/>
              </a:spcAft>
            </a:pPr>
            <a:r>
              <a:rPr lang="en-US" sz="3600" dirty="0"/>
              <a:t>How can the use </a:t>
            </a:r>
            <a:r>
              <a:rPr lang="en-US" sz="3600" dirty="0" smtClean="0"/>
              <a:t>of quality </a:t>
            </a:r>
            <a:r>
              <a:rPr lang="en-US" sz="3600" dirty="0"/>
              <a:t>data make a difference for young children?</a:t>
            </a:r>
          </a:p>
          <a:p>
            <a:pPr>
              <a:lnSpc>
                <a:spcPct val="100000"/>
              </a:lnSpc>
              <a:spcBef>
                <a:spcPts val="800"/>
              </a:spcBef>
              <a:spcAft>
                <a:spcPts val="0"/>
              </a:spcAft>
            </a:pPr>
            <a:r>
              <a:rPr lang="en-US" sz="3600" dirty="0"/>
              <a:t>How do </a:t>
            </a:r>
            <a:r>
              <a:rPr lang="en-US" sz="3600" dirty="0" smtClean="0"/>
              <a:t>I, </a:t>
            </a:r>
            <a:r>
              <a:rPr lang="en-US" sz="3600" dirty="0"/>
              <a:t>as a </a:t>
            </a:r>
            <a:r>
              <a:rPr lang="en-US" sz="3600" dirty="0" smtClean="0"/>
              <a:t>Data Manager, </a:t>
            </a:r>
            <a:r>
              <a:rPr lang="en-US" sz="3600" dirty="0"/>
              <a:t>ensure </a:t>
            </a:r>
            <a:r>
              <a:rPr lang="en-US" sz="3600" dirty="0" smtClean="0"/>
              <a:t>the use of quality data regarding early childhood education?</a:t>
            </a:r>
          </a:p>
          <a:p>
            <a:pPr>
              <a:lnSpc>
                <a:spcPct val="100000"/>
              </a:lnSpc>
              <a:spcBef>
                <a:spcPts val="800"/>
              </a:spcBef>
              <a:spcAft>
                <a:spcPts val="0"/>
              </a:spcAft>
            </a:pPr>
            <a:r>
              <a:rPr lang="en-US" sz="3600" dirty="0" smtClean="0"/>
              <a:t>What is my role in supporting the LEAs?</a:t>
            </a:r>
          </a:p>
          <a:p>
            <a:endParaRPr lang="en-US" dirty="0" smtClean="0"/>
          </a:p>
        </p:txBody>
      </p:sp>
      <p:sp>
        <p:nvSpPr>
          <p:cNvPr id="4" name="Slide Number Placeholder 3"/>
          <p:cNvSpPr>
            <a:spLocks noGrp="1"/>
          </p:cNvSpPr>
          <p:nvPr>
            <p:ph type="sldNum" sz="quarter" idx="12"/>
          </p:nvPr>
        </p:nvSpPr>
        <p:spPr/>
        <p:txBody>
          <a:bodyPr/>
          <a:lstStyle/>
          <a:p>
            <a:fld id="{174E07D9-8248-4A0E-82EF-FE5AFD0363D2}" type="slidenum">
              <a:rPr lang="en-US" smtClean="0"/>
              <a:t>42</a:t>
            </a:fld>
            <a:endParaRPr lang="en-US" dirty="0"/>
          </a:p>
        </p:txBody>
      </p:sp>
    </p:spTree>
    <p:extLst>
      <p:ext uri="{BB962C8B-B14F-4D97-AF65-F5344CB8AC3E}">
        <p14:creationId xmlns:p14="http://schemas.microsoft.com/office/powerpoint/2010/main" val="2557865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media-cache-ak0.pinimg.com/236x/2d/05/f7/2d05f7387a0ea1c14eaeebce0940289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20243" y="771723"/>
            <a:ext cx="4642338" cy="3070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1444" y="4251013"/>
            <a:ext cx="8352429" cy="1646605"/>
          </a:xfrm>
          <a:prstGeom prst="rect">
            <a:avLst/>
          </a:prstGeom>
          <a:noFill/>
        </p:spPr>
        <p:txBody>
          <a:bodyPr wrap="square" rtlCol="0">
            <a:spAutoFit/>
          </a:bodyPr>
          <a:lstStyle/>
          <a:p>
            <a:r>
              <a:rPr lang="en-US" sz="2400" i="1" dirty="0" smtClean="0"/>
              <a:t>“</a:t>
            </a:r>
            <a:r>
              <a:rPr lang="en-US" sz="3200" i="1" dirty="0" smtClean="0"/>
              <a:t>But you are making assumptions without all the facts, and that’s not a sign of intelligence”</a:t>
            </a:r>
          </a:p>
          <a:p>
            <a:pPr>
              <a:spcBef>
                <a:spcPts val="600"/>
              </a:spcBef>
            </a:pPr>
            <a:r>
              <a:rPr lang="en-US" sz="3200" i="1" dirty="0"/>
              <a:t>	</a:t>
            </a:r>
            <a:r>
              <a:rPr lang="en-US" sz="3200" i="1" dirty="0" smtClean="0"/>
              <a:t>					unknown </a:t>
            </a:r>
            <a:endParaRPr lang="en-US" sz="3200" i="1" dirty="0"/>
          </a:p>
        </p:txBody>
      </p:sp>
      <p:sp>
        <p:nvSpPr>
          <p:cNvPr id="2" name="Slide Number Placeholder 1"/>
          <p:cNvSpPr>
            <a:spLocks noGrp="1"/>
          </p:cNvSpPr>
          <p:nvPr>
            <p:ph type="sldNum" sz="quarter" idx="12"/>
          </p:nvPr>
        </p:nvSpPr>
        <p:spPr/>
        <p:txBody>
          <a:bodyPr/>
          <a:lstStyle/>
          <a:p>
            <a:fld id="{174E07D9-8248-4A0E-82EF-FE5AFD0363D2}" type="slidenum">
              <a:rPr lang="en-US" smtClean="0"/>
              <a:t>43</a:t>
            </a:fld>
            <a:endParaRPr lang="en-US" dirty="0"/>
          </a:p>
        </p:txBody>
      </p:sp>
    </p:spTree>
    <p:extLst>
      <p:ext uri="{BB962C8B-B14F-4D97-AF65-F5344CB8AC3E}">
        <p14:creationId xmlns:p14="http://schemas.microsoft.com/office/powerpoint/2010/main" val="38364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Manager, a New Role</a:t>
            </a:r>
            <a:endParaRPr lang="en-US" dirty="0"/>
          </a:p>
        </p:txBody>
      </p:sp>
      <p:sp>
        <p:nvSpPr>
          <p:cNvPr id="3" name="Content Placeholder 2"/>
          <p:cNvSpPr>
            <a:spLocks noGrp="1"/>
          </p:cNvSpPr>
          <p:nvPr>
            <p:ph idx="1"/>
          </p:nvPr>
        </p:nvSpPr>
        <p:spPr/>
        <p:txBody>
          <a:bodyPr>
            <a:normAutofit/>
          </a:bodyPr>
          <a:lstStyle/>
          <a:p>
            <a:r>
              <a:rPr lang="en-US" sz="4000" dirty="0" smtClean="0"/>
              <a:t>Promoting data </a:t>
            </a:r>
            <a:r>
              <a:rPr lang="en-US" sz="4000" dirty="0"/>
              <a:t>access</a:t>
            </a:r>
          </a:p>
          <a:p>
            <a:r>
              <a:rPr lang="en-US" sz="4000" dirty="0" smtClean="0"/>
              <a:t>Providing professional learning</a:t>
            </a:r>
            <a:endParaRPr lang="en-US" sz="4000" dirty="0"/>
          </a:p>
          <a:p>
            <a:r>
              <a:rPr lang="en-US" sz="4000" dirty="0" smtClean="0"/>
              <a:t>Promoting </a:t>
            </a:r>
            <a:r>
              <a:rPr lang="en-US" sz="4000" dirty="0"/>
              <a:t>understanding </a:t>
            </a:r>
            <a:r>
              <a:rPr lang="en-US" sz="4000" dirty="0" smtClean="0"/>
              <a:t>of data</a:t>
            </a:r>
          </a:p>
          <a:p>
            <a:pPr lvl="1"/>
            <a:r>
              <a:rPr lang="en-US" sz="3600" dirty="0" smtClean="0"/>
              <a:t>Understanding leads to using data</a:t>
            </a:r>
          </a:p>
          <a:p>
            <a:pPr lvl="1"/>
            <a:r>
              <a:rPr lang="en-US" sz="3600" dirty="0" smtClean="0"/>
              <a:t>Using data leads to positive results </a:t>
            </a:r>
          </a:p>
          <a:p>
            <a:r>
              <a:rPr lang="en-US" sz="4000" dirty="0" smtClean="0"/>
              <a:t>Providing support </a:t>
            </a:r>
          </a:p>
          <a:p>
            <a:pPr lvl="1"/>
            <a:r>
              <a:rPr lang="en-US" sz="3600" dirty="0" smtClean="0"/>
              <a:t>A phone call away</a:t>
            </a:r>
            <a:endParaRPr lang="en-US" sz="3600" dirty="0"/>
          </a:p>
        </p:txBody>
      </p:sp>
      <p:sp>
        <p:nvSpPr>
          <p:cNvPr id="5" name="TextBox 4"/>
          <p:cNvSpPr txBox="1"/>
          <p:nvPr/>
        </p:nvSpPr>
        <p:spPr>
          <a:xfrm rot="19701815">
            <a:off x="404693" y="2824987"/>
            <a:ext cx="7017388" cy="1200329"/>
          </a:xfrm>
          <a:prstGeom prst="rect">
            <a:avLst/>
          </a:prstGeom>
          <a:noFill/>
        </p:spPr>
        <p:txBody>
          <a:bodyPr wrap="square" rtlCol="0">
            <a:spAutoFit/>
          </a:bodyPr>
          <a:lstStyle/>
          <a:p>
            <a:r>
              <a:rPr lang="en-US" sz="7200" b="1" i="1" dirty="0" smtClean="0">
                <a:solidFill>
                  <a:srgbClr val="FF0000"/>
                </a:solidFill>
                <a:latin typeface="Georgia" panose="02040502050405020303" pitchFamily="18" charset="0"/>
              </a:rPr>
              <a:t>Collaboration</a:t>
            </a:r>
            <a:endParaRPr lang="en-US" sz="7200" b="1" i="1" dirty="0">
              <a:solidFill>
                <a:srgbClr val="FF0000"/>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t>44</a:t>
            </a:fld>
            <a:endParaRPr lang="en-US" dirty="0"/>
          </a:p>
        </p:txBody>
      </p:sp>
    </p:spTree>
    <p:extLst>
      <p:ext uri="{BB962C8B-B14F-4D97-AF65-F5344CB8AC3E}">
        <p14:creationId xmlns:p14="http://schemas.microsoft.com/office/powerpoint/2010/main" val="3398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Dashboard</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514900"/>
            <a:ext cx="9144000" cy="5117911"/>
          </a:xfrm>
          <a:prstGeom prst="rect">
            <a:avLst/>
          </a:prstGeom>
        </p:spPr>
      </p:pic>
      <p:sp>
        <p:nvSpPr>
          <p:cNvPr id="5" name="Rectangle 4"/>
          <p:cNvSpPr/>
          <p:nvPr/>
        </p:nvSpPr>
        <p:spPr>
          <a:xfrm>
            <a:off x="3821373" y="2710288"/>
            <a:ext cx="61415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11254" y="4073855"/>
            <a:ext cx="61415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11254" y="4902616"/>
            <a:ext cx="61415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174E07D9-8248-4A0E-82EF-FE5AFD0363D2}" type="slidenum">
              <a:rPr lang="en-US" smtClean="0"/>
              <a:t>45</a:t>
            </a:fld>
            <a:endParaRPr lang="en-US" dirty="0"/>
          </a:p>
        </p:txBody>
      </p:sp>
    </p:spTree>
    <p:extLst>
      <p:ext uri="{BB962C8B-B14F-4D97-AF65-F5344CB8AC3E}">
        <p14:creationId xmlns:p14="http://schemas.microsoft.com/office/powerpoint/2010/main" val="3779795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 y="0"/>
            <a:ext cx="9144001" cy="6857999"/>
          </a:xfrm>
          <a:prstGeom prst="rect">
            <a:avLst/>
          </a:prstGeom>
        </p:spPr>
      </p:pic>
      <p:sp>
        <p:nvSpPr>
          <p:cNvPr id="5" name="Rectangle 4"/>
          <p:cNvSpPr/>
          <p:nvPr/>
        </p:nvSpPr>
        <p:spPr>
          <a:xfrm>
            <a:off x="450376" y="968991"/>
            <a:ext cx="968991" cy="19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361063" y="1378424"/>
            <a:ext cx="614149" cy="21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4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LDS – Preschool Data </a:t>
            </a:r>
            <a:endParaRPr lang="en-US" dirty="0"/>
          </a:p>
        </p:txBody>
      </p:sp>
      <p:pic>
        <p:nvPicPr>
          <p:cNvPr id="4" name="Content Placeholder 3"/>
          <p:cNvPicPr>
            <a:picLocks noGrp="1" noChangeAspect="1"/>
          </p:cNvPicPr>
          <p:nvPr>
            <p:ph idx="1"/>
          </p:nvPr>
        </p:nvPicPr>
        <p:blipFill>
          <a:blip r:embed="rId2"/>
          <a:stretch>
            <a:fillRect/>
          </a:stretch>
        </p:blipFill>
        <p:spPr>
          <a:xfrm>
            <a:off x="111527" y="1690689"/>
            <a:ext cx="8403823" cy="4353331"/>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47</a:t>
            </a:fld>
            <a:endParaRPr lang="en-US" dirty="0"/>
          </a:p>
        </p:txBody>
      </p:sp>
    </p:spTree>
    <p:extLst>
      <p:ext uri="{BB962C8B-B14F-4D97-AF65-F5344CB8AC3E}">
        <p14:creationId xmlns:p14="http://schemas.microsoft.com/office/powerpoint/2010/main" val="6092444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708" y="289560"/>
            <a:ext cx="9030932" cy="5958840"/>
          </a:xfrm>
          <a:prstGeom prst="rect">
            <a:avLst/>
          </a:prstGeom>
        </p:spPr>
      </p:pic>
      <p:sp>
        <p:nvSpPr>
          <p:cNvPr id="3" name="Rectangle 2"/>
          <p:cNvSpPr/>
          <p:nvPr/>
        </p:nvSpPr>
        <p:spPr>
          <a:xfrm>
            <a:off x="6810233" y="1869744"/>
            <a:ext cx="1978925"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Obfuscated data</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48</a:t>
            </a:fld>
            <a:endParaRPr lang="en-US" dirty="0"/>
          </a:p>
        </p:txBody>
      </p:sp>
    </p:spTree>
    <p:extLst>
      <p:ext uri="{BB962C8B-B14F-4D97-AF65-F5344CB8AC3E}">
        <p14:creationId xmlns:p14="http://schemas.microsoft.com/office/powerpoint/2010/main" val="2027631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997196"/>
          </a:xfrm>
        </p:spPr>
        <p:txBody>
          <a:bodyPr>
            <a:noAutofit/>
          </a:bodyPr>
          <a:lstStyle/>
          <a:p>
            <a:r>
              <a:rPr lang="en-US" dirty="0" smtClean="0"/>
              <a:t>Cross-Agency </a:t>
            </a:r>
            <a:r>
              <a:rPr lang="en-US" dirty="0"/>
              <a:t>Child Data System</a:t>
            </a:r>
            <a:br>
              <a:rPr lang="en-US" dirty="0"/>
            </a:br>
            <a:r>
              <a:rPr lang="en-US" dirty="0"/>
              <a:t>(CACDS) Sources</a:t>
            </a:r>
          </a:p>
        </p:txBody>
      </p:sp>
      <p:sp>
        <p:nvSpPr>
          <p:cNvPr id="3" name="Content Placeholder 2"/>
          <p:cNvSpPr>
            <a:spLocks noGrp="1"/>
          </p:cNvSpPr>
          <p:nvPr>
            <p:ph idx="1"/>
          </p:nvPr>
        </p:nvSpPr>
        <p:spPr>
          <a:xfrm>
            <a:off x="381000" y="1524000"/>
            <a:ext cx="8610600" cy="4114800"/>
          </a:xfrm>
        </p:spPr>
        <p:txBody>
          <a:bodyPr>
            <a:noAutofit/>
          </a:bodyPr>
          <a:lstStyle/>
          <a:p>
            <a:pPr lvl="0">
              <a:spcBef>
                <a:spcPts val="600"/>
              </a:spcBef>
            </a:pPr>
            <a:r>
              <a:rPr lang="en-US" sz="2800" dirty="0" smtClean="0">
                <a:latin typeface="+mn-lt"/>
              </a:rPr>
              <a:t>Early Head Start and Head </a:t>
            </a:r>
            <a:r>
              <a:rPr lang="en-US" sz="2800" dirty="0">
                <a:latin typeface="+mn-lt"/>
              </a:rPr>
              <a:t>Start </a:t>
            </a:r>
            <a:r>
              <a:rPr lang="en-US" sz="2800" dirty="0" smtClean="0">
                <a:latin typeface="+mn-lt"/>
              </a:rPr>
              <a:t>from Child Plus</a:t>
            </a:r>
          </a:p>
          <a:p>
            <a:pPr lvl="0">
              <a:spcBef>
                <a:spcPts val="600"/>
              </a:spcBef>
            </a:pPr>
            <a:r>
              <a:rPr lang="en-US" sz="2800" dirty="0" smtClean="0">
                <a:latin typeface="+mn-lt"/>
              </a:rPr>
              <a:t>Childcare and Parent Service (CAPS) data from Maxstar</a:t>
            </a:r>
          </a:p>
          <a:p>
            <a:pPr>
              <a:spcBef>
                <a:spcPts val="600"/>
              </a:spcBef>
            </a:pPr>
            <a:r>
              <a:rPr lang="en-US" sz="2800" dirty="0" smtClean="0">
                <a:latin typeface="+mn-lt"/>
              </a:rPr>
              <a:t>Pre-K student attendance data</a:t>
            </a:r>
          </a:p>
          <a:p>
            <a:pPr>
              <a:spcBef>
                <a:spcPts val="600"/>
              </a:spcBef>
            </a:pPr>
            <a:r>
              <a:rPr lang="en-US" sz="2800" dirty="0" smtClean="0">
                <a:latin typeface="+mn-lt"/>
              </a:rPr>
              <a:t>Work </a:t>
            </a:r>
            <a:r>
              <a:rPr lang="en-US" sz="2800" dirty="0">
                <a:latin typeface="+mn-lt"/>
              </a:rPr>
              <a:t>Sampling from </a:t>
            </a:r>
            <a:r>
              <a:rPr lang="en-US" sz="2800" dirty="0" smtClean="0">
                <a:latin typeface="+mn-lt"/>
              </a:rPr>
              <a:t>Pearson</a:t>
            </a:r>
          </a:p>
          <a:p>
            <a:pPr lvl="0">
              <a:spcBef>
                <a:spcPts val="600"/>
              </a:spcBef>
            </a:pPr>
            <a:r>
              <a:rPr lang="en-US" sz="2800" dirty="0">
                <a:latin typeface="+mn-lt"/>
              </a:rPr>
              <a:t>Licensed </a:t>
            </a:r>
            <a:r>
              <a:rPr lang="en-US" sz="2800" dirty="0" smtClean="0">
                <a:latin typeface="+mn-lt"/>
              </a:rPr>
              <a:t>child care providers and their quality rating</a:t>
            </a:r>
            <a:endParaRPr lang="en-US" sz="2800" dirty="0">
              <a:latin typeface="+mn-lt"/>
            </a:endParaRPr>
          </a:p>
          <a:p>
            <a:pPr>
              <a:spcBef>
                <a:spcPts val="600"/>
              </a:spcBef>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t>49</a:t>
            </a:fld>
            <a:endParaRPr lang="en-US" dirty="0"/>
          </a:p>
        </p:txBody>
      </p:sp>
    </p:spTree>
    <p:extLst>
      <p:ext uri="{BB962C8B-B14F-4D97-AF65-F5344CB8AC3E}">
        <p14:creationId xmlns:p14="http://schemas.microsoft.com/office/powerpoint/2010/main" val="361359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mn-lt"/>
                <a:ea typeface="Verdana" panose="020B0604030504040204" pitchFamily="34" charset="0"/>
                <a:cs typeface="Arial" panose="020B0604020202020204" pitchFamily="34" charset="0"/>
              </a:rPr>
              <a:t>Cross-Department </a:t>
            </a:r>
            <a:r>
              <a:rPr lang="en-US" dirty="0">
                <a:latin typeface="+mn-lt"/>
                <a:ea typeface="Verdana" panose="020B0604030504040204" pitchFamily="34" charset="0"/>
                <a:cs typeface="Arial" panose="020B0604020202020204" pitchFamily="34" charset="0"/>
              </a:rPr>
              <a:t>Information Sharing</a:t>
            </a:r>
          </a:p>
        </p:txBody>
      </p:sp>
      <p:sp>
        <p:nvSpPr>
          <p:cNvPr id="6" name="Content Placeholder 5"/>
          <p:cNvSpPr>
            <a:spLocks noGrp="1"/>
          </p:cNvSpPr>
          <p:nvPr>
            <p:ph idx="1"/>
          </p:nvPr>
        </p:nvSpPr>
        <p:spPr/>
        <p:txBody>
          <a:bodyPr/>
          <a:lstStyle/>
          <a:p>
            <a:r>
              <a:rPr lang="en-US" dirty="0" smtClean="0"/>
              <a:t>IDEA Part C</a:t>
            </a:r>
          </a:p>
          <a:p>
            <a:r>
              <a:rPr lang="en-US" dirty="0" smtClean="0"/>
              <a:t>Parents as Teachers</a:t>
            </a:r>
          </a:p>
          <a:p>
            <a:r>
              <a:rPr lang="en-US" dirty="0" smtClean="0"/>
              <a:t>Head Start and Early Head Start</a:t>
            </a:r>
          </a:p>
          <a:p>
            <a:r>
              <a:rPr lang="en-US" dirty="0" smtClean="0"/>
              <a:t>Departments that have child care center data </a:t>
            </a:r>
          </a:p>
          <a:p>
            <a:r>
              <a:rPr lang="en-US" dirty="0" smtClean="0"/>
              <a:t>State Health Department</a:t>
            </a:r>
          </a:p>
        </p:txBody>
      </p:sp>
      <p:pic>
        <p:nvPicPr>
          <p:cNvPr id="7" name="Picture 6" descr="bar graph of the I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descr="IDC IDEA data cen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5</a:t>
            </a:fld>
            <a:endParaRPr lang="en-US" dirty="0"/>
          </a:p>
        </p:txBody>
      </p:sp>
    </p:spTree>
    <p:extLst>
      <p:ext uri="{BB962C8B-B14F-4D97-AF65-F5344CB8AC3E}">
        <p14:creationId xmlns:p14="http://schemas.microsoft.com/office/powerpoint/2010/main" val="4260720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934200" cy="997196"/>
          </a:xfrm>
        </p:spPr>
        <p:txBody>
          <a:bodyPr>
            <a:noAutofit/>
          </a:bodyPr>
          <a:lstStyle/>
          <a:p>
            <a:r>
              <a:rPr lang="en-US" dirty="0" smtClean="0"/>
              <a:t>Cross-Agency </a:t>
            </a:r>
            <a:r>
              <a:rPr lang="en-US" dirty="0"/>
              <a:t>Child Data System</a:t>
            </a:r>
            <a:br>
              <a:rPr lang="en-US" dirty="0"/>
            </a:br>
            <a:r>
              <a:rPr lang="en-US" dirty="0"/>
              <a:t>(CACDS) Sources</a:t>
            </a:r>
          </a:p>
        </p:txBody>
      </p:sp>
      <p:sp>
        <p:nvSpPr>
          <p:cNvPr id="3" name="Content Placeholder 2"/>
          <p:cNvSpPr>
            <a:spLocks noGrp="1"/>
          </p:cNvSpPr>
          <p:nvPr>
            <p:ph idx="1"/>
          </p:nvPr>
        </p:nvSpPr>
        <p:spPr>
          <a:xfrm>
            <a:off x="381000" y="1524000"/>
            <a:ext cx="8610600" cy="4114800"/>
          </a:xfrm>
        </p:spPr>
        <p:txBody>
          <a:bodyPr>
            <a:noAutofit/>
          </a:bodyPr>
          <a:lstStyle/>
          <a:p>
            <a:pPr lvl="0">
              <a:spcBef>
                <a:spcPts val="600"/>
              </a:spcBef>
            </a:pPr>
            <a:r>
              <a:rPr lang="en-US" sz="2800" dirty="0" smtClean="0">
                <a:latin typeface="+mn-lt"/>
              </a:rPr>
              <a:t>Children </a:t>
            </a:r>
            <a:r>
              <a:rPr lang="en-US" sz="2800" dirty="0">
                <a:latin typeface="+mn-lt"/>
              </a:rPr>
              <a:t>1</a:t>
            </a:r>
            <a:r>
              <a:rPr lang="en-US" sz="2800" baseline="30000" dirty="0">
                <a:latin typeface="+mn-lt"/>
              </a:rPr>
              <a:t>st</a:t>
            </a:r>
            <a:r>
              <a:rPr lang="en-US" sz="2800" dirty="0">
                <a:latin typeface="+mn-lt"/>
              </a:rPr>
              <a:t> and </a:t>
            </a:r>
            <a:r>
              <a:rPr lang="en-US" sz="2800" dirty="0" smtClean="0">
                <a:latin typeface="+mn-lt"/>
              </a:rPr>
              <a:t>CIDS – birth records screened for possible needs</a:t>
            </a:r>
            <a:endParaRPr lang="en-US" sz="2800" dirty="0">
              <a:latin typeface="+mn-lt"/>
            </a:endParaRPr>
          </a:p>
          <a:p>
            <a:pPr lvl="0">
              <a:spcBef>
                <a:spcPts val="600"/>
              </a:spcBef>
            </a:pPr>
            <a:r>
              <a:rPr lang="en-US" sz="2800" dirty="0">
                <a:latin typeface="+mn-lt"/>
              </a:rPr>
              <a:t>IDEA </a:t>
            </a:r>
            <a:r>
              <a:rPr lang="en-US" sz="2800" dirty="0" smtClean="0">
                <a:latin typeface="+mn-lt"/>
              </a:rPr>
              <a:t>C</a:t>
            </a:r>
            <a:endParaRPr lang="en-US" sz="2800" dirty="0">
              <a:latin typeface="+mn-lt"/>
            </a:endParaRPr>
          </a:p>
          <a:p>
            <a:pPr lvl="0">
              <a:spcBef>
                <a:spcPts val="600"/>
              </a:spcBef>
            </a:pPr>
            <a:r>
              <a:rPr lang="en-US" sz="2800" dirty="0">
                <a:latin typeface="+mn-lt"/>
              </a:rPr>
              <a:t>IDEA B </a:t>
            </a:r>
            <a:r>
              <a:rPr lang="en-US" sz="2800" dirty="0" smtClean="0">
                <a:latin typeface="+mn-lt"/>
              </a:rPr>
              <a:t>619</a:t>
            </a:r>
          </a:p>
          <a:p>
            <a:pPr lvl="0">
              <a:spcBef>
                <a:spcPts val="600"/>
              </a:spcBef>
            </a:pPr>
            <a:r>
              <a:rPr lang="en-US" sz="2800" dirty="0" smtClean="0">
                <a:latin typeface="+mn-lt"/>
              </a:rPr>
              <a:t>Home Visiting</a:t>
            </a:r>
          </a:p>
        </p:txBody>
      </p:sp>
      <p:sp>
        <p:nvSpPr>
          <p:cNvPr id="4" name="Slide Number Placeholder 3"/>
          <p:cNvSpPr>
            <a:spLocks noGrp="1"/>
          </p:cNvSpPr>
          <p:nvPr>
            <p:ph type="sldNum" sz="quarter" idx="12"/>
          </p:nvPr>
        </p:nvSpPr>
        <p:spPr/>
        <p:txBody>
          <a:bodyPr/>
          <a:lstStyle/>
          <a:p>
            <a:fld id="{174E07D9-8248-4A0E-82EF-FE5AFD0363D2}" type="slidenum">
              <a:rPr lang="en-US" smtClean="0"/>
              <a:t>50</a:t>
            </a:fld>
            <a:endParaRPr lang="en-US" dirty="0"/>
          </a:p>
        </p:txBody>
      </p:sp>
    </p:spTree>
    <p:extLst>
      <p:ext uri="{BB962C8B-B14F-4D97-AF65-F5344CB8AC3E}">
        <p14:creationId xmlns:p14="http://schemas.microsoft.com/office/powerpoint/2010/main" val="407956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67" y="124057"/>
            <a:ext cx="7886700" cy="997196"/>
          </a:xfrm>
        </p:spPr>
        <p:txBody>
          <a:bodyPr>
            <a:normAutofit fontScale="90000"/>
          </a:bodyPr>
          <a:lstStyle/>
          <a:p>
            <a:r>
              <a:rPr lang="en-US" dirty="0" smtClean="0"/>
              <a:t/>
            </a:r>
            <a:br>
              <a:rPr lang="en-US" dirty="0" smtClean="0"/>
            </a:br>
            <a:r>
              <a:rPr lang="en-US" sz="3800" dirty="0"/>
              <a:t>Linking Early Childhood Data</a:t>
            </a:r>
          </a:p>
        </p:txBody>
      </p:sp>
      <p:sp>
        <p:nvSpPr>
          <p:cNvPr id="3" name="Content Placeholder 2"/>
          <p:cNvSpPr>
            <a:spLocks noGrp="1"/>
          </p:cNvSpPr>
          <p:nvPr>
            <p:ph idx="1"/>
          </p:nvPr>
        </p:nvSpPr>
        <p:spPr>
          <a:xfrm>
            <a:off x="628650" y="1368425"/>
            <a:ext cx="7886700" cy="4351338"/>
          </a:xfrm>
        </p:spPr>
        <p:txBody>
          <a:bodyPr>
            <a:normAutofit/>
          </a:bodyPr>
          <a:lstStyle/>
          <a:p>
            <a:pPr marL="0" indent="0">
              <a:lnSpc>
                <a:spcPct val="100000"/>
              </a:lnSpc>
              <a:spcBef>
                <a:spcPts val="600"/>
              </a:spcBef>
              <a:buNone/>
            </a:pPr>
            <a:r>
              <a:rPr lang="en-US" dirty="0" smtClean="0">
                <a:latin typeface="+mn-lt"/>
              </a:rPr>
              <a:t>Cross-Agency Data System Data-Sharing Agreement (MOU)</a:t>
            </a:r>
          </a:p>
          <a:p>
            <a:pPr lvl="1">
              <a:spcBef>
                <a:spcPts val="600"/>
              </a:spcBef>
              <a:spcAft>
                <a:spcPts val="600"/>
              </a:spcAft>
            </a:pPr>
            <a:r>
              <a:rPr lang="en-US" dirty="0">
                <a:latin typeface="+mn-lt"/>
              </a:rPr>
              <a:t>Georgia Department of </a:t>
            </a:r>
            <a:r>
              <a:rPr lang="en-US" dirty="0" smtClean="0">
                <a:latin typeface="+mn-lt"/>
              </a:rPr>
              <a:t>Education</a:t>
            </a:r>
          </a:p>
          <a:p>
            <a:pPr lvl="1">
              <a:spcBef>
                <a:spcPts val="600"/>
              </a:spcBef>
              <a:spcAft>
                <a:spcPts val="600"/>
              </a:spcAft>
            </a:pPr>
            <a:r>
              <a:rPr lang="en-US" dirty="0" smtClean="0">
                <a:latin typeface="+mn-lt"/>
              </a:rPr>
              <a:t>Georgia </a:t>
            </a:r>
            <a:r>
              <a:rPr lang="en-US" dirty="0">
                <a:latin typeface="+mn-lt"/>
              </a:rPr>
              <a:t>Department of Early Care and </a:t>
            </a:r>
            <a:r>
              <a:rPr lang="en-US" dirty="0" smtClean="0">
                <a:latin typeface="+mn-lt"/>
              </a:rPr>
              <a:t>Learning </a:t>
            </a:r>
          </a:p>
          <a:p>
            <a:pPr lvl="1">
              <a:spcBef>
                <a:spcPts val="600"/>
              </a:spcBef>
              <a:spcAft>
                <a:spcPts val="600"/>
              </a:spcAft>
            </a:pPr>
            <a:r>
              <a:rPr lang="en-US" dirty="0" smtClean="0">
                <a:latin typeface="+mn-lt"/>
              </a:rPr>
              <a:t>Department </a:t>
            </a:r>
            <a:r>
              <a:rPr lang="en-US" dirty="0">
                <a:latin typeface="+mn-lt"/>
              </a:rPr>
              <a:t>of Public </a:t>
            </a:r>
            <a:r>
              <a:rPr lang="en-US" dirty="0" smtClean="0">
                <a:latin typeface="+mn-lt"/>
              </a:rPr>
              <a:t>Health</a:t>
            </a:r>
          </a:p>
          <a:p>
            <a:pPr lvl="1">
              <a:spcBef>
                <a:spcPts val="600"/>
              </a:spcBef>
              <a:spcAft>
                <a:spcPts val="600"/>
              </a:spcAft>
            </a:pPr>
            <a:r>
              <a:rPr lang="en-US" dirty="0" smtClean="0">
                <a:latin typeface="+mn-lt"/>
              </a:rPr>
              <a:t>Department </a:t>
            </a:r>
            <a:r>
              <a:rPr lang="en-US" dirty="0">
                <a:latin typeface="+mn-lt"/>
              </a:rPr>
              <a:t>of Human Services</a:t>
            </a:r>
          </a:p>
          <a:p>
            <a:pPr marL="0" indent="0">
              <a:buNone/>
            </a:pPr>
            <a:endParaRPr lang="en-US" dirty="0" smtClean="0">
              <a:latin typeface="Georgia" panose="02040502050405020303" pitchFamily="18" charset="0"/>
            </a:endParaRPr>
          </a:p>
          <a:p>
            <a:pPr lvl="1"/>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t>51</a:t>
            </a:fld>
            <a:endParaRPr lang="en-US" dirty="0"/>
          </a:p>
        </p:txBody>
      </p:sp>
    </p:spTree>
    <p:extLst>
      <p:ext uri="{BB962C8B-B14F-4D97-AF65-F5344CB8AC3E}">
        <p14:creationId xmlns:p14="http://schemas.microsoft.com/office/powerpoint/2010/main" val="378607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Learning </a:t>
            </a:r>
            <a:r>
              <a:rPr lang="en-US" dirty="0" smtClean="0"/>
              <a:t>	</a:t>
            </a:r>
            <a:endParaRPr lang="en-US" dirty="0"/>
          </a:p>
        </p:txBody>
      </p:sp>
      <p:sp>
        <p:nvSpPr>
          <p:cNvPr id="3" name="Content Placeholder 2"/>
          <p:cNvSpPr>
            <a:spLocks noGrp="1"/>
          </p:cNvSpPr>
          <p:nvPr>
            <p:ph idx="1"/>
          </p:nvPr>
        </p:nvSpPr>
        <p:spPr>
          <a:xfrm>
            <a:off x="628650" y="1353185"/>
            <a:ext cx="7886700" cy="4861778"/>
          </a:xfrm>
        </p:spPr>
        <p:txBody>
          <a:bodyPr>
            <a:normAutofit fontScale="92500" lnSpcReduction="20000"/>
          </a:bodyPr>
          <a:lstStyle/>
          <a:p>
            <a:r>
              <a:rPr lang="en-US" dirty="0" smtClean="0"/>
              <a:t>Annual Data Conference</a:t>
            </a:r>
          </a:p>
          <a:p>
            <a:pPr lvl="1"/>
            <a:r>
              <a:rPr lang="en-US" dirty="0" smtClean="0"/>
              <a:t>In partnership with Data Collections Division</a:t>
            </a:r>
          </a:p>
          <a:p>
            <a:r>
              <a:rPr lang="en-US" dirty="0" smtClean="0"/>
              <a:t>Federal Programs Conference </a:t>
            </a:r>
          </a:p>
          <a:p>
            <a:r>
              <a:rPr lang="en-US" dirty="0" smtClean="0"/>
              <a:t>New Special Education Directors</a:t>
            </a:r>
          </a:p>
          <a:p>
            <a:pPr lvl="1"/>
            <a:r>
              <a:rPr lang="en-US" dirty="0" smtClean="0"/>
              <a:t>New directors academy</a:t>
            </a:r>
            <a:endParaRPr lang="en-US" dirty="0"/>
          </a:p>
          <a:p>
            <a:r>
              <a:rPr lang="en-US" dirty="0" smtClean="0"/>
              <a:t>District Liaison</a:t>
            </a:r>
          </a:p>
          <a:p>
            <a:pPr lvl="1"/>
            <a:r>
              <a:rPr lang="en-US" dirty="0" smtClean="0"/>
              <a:t>Providing consistent support to districts</a:t>
            </a:r>
          </a:p>
          <a:p>
            <a:r>
              <a:rPr lang="en-US" dirty="0" smtClean="0"/>
              <a:t>Georgia Learning Resource System</a:t>
            </a:r>
          </a:p>
          <a:p>
            <a:pPr lvl="1"/>
            <a:r>
              <a:rPr lang="en-US" dirty="0" smtClean="0"/>
              <a:t>Helping to lead the change</a:t>
            </a:r>
          </a:p>
          <a:p>
            <a:pPr lvl="1"/>
            <a:r>
              <a:rPr lang="en-US" dirty="0" smtClean="0"/>
              <a:t>SSIP</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52</a:t>
            </a:fld>
            <a:endParaRPr lang="en-US" dirty="0"/>
          </a:p>
        </p:txBody>
      </p:sp>
    </p:spTree>
    <p:extLst>
      <p:ext uri="{BB962C8B-B14F-4D97-AF65-F5344CB8AC3E}">
        <p14:creationId xmlns:p14="http://schemas.microsoft.com/office/powerpoint/2010/main" val="1028915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sting.com/wp-content/uploads/2014/10/pci-compli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834" y="677029"/>
            <a:ext cx="2400300" cy="24003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2284" y="159065"/>
            <a:ext cx="7886700" cy="938216"/>
          </a:xfrm>
        </p:spPr>
        <p:txBody>
          <a:bodyPr>
            <a:normAutofit/>
          </a:bodyPr>
          <a:lstStyle/>
          <a:p>
            <a:r>
              <a:rPr lang="en-US" dirty="0"/>
              <a:t>Preschool Data, Compliance  </a:t>
            </a:r>
          </a:p>
        </p:txBody>
      </p:sp>
      <p:sp>
        <p:nvSpPr>
          <p:cNvPr id="5" name="Content Placeholder 4"/>
          <p:cNvSpPr>
            <a:spLocks noGrp="1"/>
          </p:cNvSpPr>
          <p:nvPr>
            <p:ph idx="1"/>
          </p:nvPr>
        </p:nvSpPr>
        <p:spPr>
          <a:xfrm>
            <a:off x="371996" y="1097281"/>
            <a:ext cx="7886700" cy="5263903"/>
          </a:xfrm>
        </p:spPr>
        <p:txBody>
          <a:bodyPr>
            <a:normAutofit fontScale="92500" lnSpcReduction="10000"/>
          </a:bodyPr>
          <a:lstStyle/>
          <a:p>
            <a:pPr marL="0" indent="0">
              <a:buNone/>
            </a:pPr>
            <a:r>
              <a:rPr lang="en-US" dirty="0" smtClean="0">
                <a:latin typeface="+mn-lt"/>
              </a:rPr>
              <a:t>SPP/APR Indicators: </a:t>
            </a:r>
          </a:p>
          <a:p>
            <a:r>
              <a:rPr lang="en-US" dirty="0">
                <a:latin typeface="+mn-lt"/>
              </a:rPr>
              <a:t>Early Childhood Transition</a:t>
            </a:r>
          </a:p>
          <a:p>
            <a:pPr lvl="1"/>
            <a:r>
              <a:rPr lang="en-US" dirty="0">
                <a:latin typeface="+mn-lt"/>
              </a:rPr>
              <a:t>Are we providing services in a timely manner?</a:t>
            </a:r>
          </a:p>
          <a:p>
            <a:pPr lvl="1"/>
            <a:r>
              <a:rPr lang="en-US" dirty="0">
                <a:latin typeface="+mn-lt"/>
              </a:rPr>
              <a:t>Why </a:t>
            </a:r>
            <a:r>
              <a:rPr lang="en-US" dirty="0" smtClean="0">
                <a:latin typeface="+mn-lt"/>
              </a:rPr>
              <a:t>does timeliness matter</a:t>
            </a:r>
            <a:r>
              <a:rPr lang="en-US" dirty="0">
                <a:latin typeface="+mn-lt"/>
              </a:rPr>
              <a:t>?</a:t>
            </a:r>
          </a:p>
          <a:p>
            <a:r>
              <a:rPr lang="en-US" dirty="0" smtClean="0">
                <a:latin typeface="+mn-lt"/>
              </a:rPr>
              <a:t>LRE Data </a:t>
            </a:r>
          </a:p>
          <a:p>
            <a:pPr lvl="1"/>
            <a:r>
              <a:rPr lang="en-US" dirty="0" smtClean="0">
                <a:latin typeface="+mn-lt"/>
              </a:rPr>
              <a:t>Where are we serving students?</a:t>
            </a:r>
          </a:p>
          <a:p>
            <a:pPr lvl="1"/>
            <a:r>
              <a:rPr lang="en-US" dirty="0" smtClean="0">
                <a:latin typeface="+mn-lt"/>
              </a:rPr>
              <a:t>Why is this important?</a:t>
            </a:r>
          </a:p>
          <a:p>
            <a:r>
              <a:rPr lang="en-US" dirty="0" smtClean="0">
                <a:latin typeface="+mn-lt"/>
              </a:rPr>
              <a:t>Preschool Outcomes</a:t>
            </a:r>
          </a:p>
          <a:p>
            <a:pPr lvl="1"/>
            <a:r>
              <a:rPr lang="en-US" dirty="0" smtClean="0">
                <a:latin typeface="+mn-lt"/>
              </a:rPr>
              <a:t>Results  </a:t>
            </a:r>
          </a:p>
          <a:p>
            <a:pPr lvl="1"/>
            <a:r>
              <a:rPr lang="en-US" dirty="0" smtClean="0">
                <a:latin typeface="+mn-lt"/>
              </a:rPr>
              <a:t>Are we using these data or just complying with the mandate to report them?</a:t>
            </a:r>
            <a:endParaRPr lang="en-US" dirty="0">
              <a:latin typeface="+mn-lt"/>
            </a:endParaRPr>
          </a:p>
        </p:txBody>
      </p:sp>
      <p:sp>
        <p:nvSpPr>
          <p:cNvPr id="2" name="Slide Number Placeholder 1"/>
          <p:cNvSpPr>
            <a:spLocks noGrp="1"/>
          </p:cNvSpPr>
          <p:nvPr>
            <p:ph type="sldNum" sz="quarter" idx="12"/>
          </p:nvPr>
        </p:nvSpPr>
        <p:spPr/>
        <p:txBody>
          <a:bodyPr/>
          <a:lstStyle/>
          <a:p>
            <a:fld id="{174E07D9-8248-4A0E-82EF-FE5AFD0363D2}" type="slidenum">
              <a:rPr lang="en-US" smtClean="0"/>
              <a:t>53</a:t>
            </a:fld>
            <a:endParaRPr lang="en-US" dirty="0"/>
          </a:p>
        </p:txBody>
      </p:sp>
    </p:spTree>
    <p:extLst>
      <p:ext uri="{BB962C8B-B14F-4D97-AF65-F5344CB8AC3E}">
        <p14:creationId xmlns:p14="http://schemas.microsoft.com/office/powerpoint/2010/main" val="19292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957795591"/>
              </p:ext>
            </p:extLst>
          </p:nvPr>
        </p:nvGraphicFramePr>
        <p:xfrm>
          <a:off x="1" y="142876"/>
          <a:ext cx="8914946" cy="64384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66900" y="2438400"/>
            <a:ext cx="5400675" cy="1200329"/>
          </a:xfrm>
          <a:prstGeom prst="rect">
            <a:avLst/>
          </a:prstGeom>
          <a:noFill/>
        </p:spPr>
        <p:txBody>
          <a:bodyPr wrap="square" rtlCol="0">
            <a:spAutoFit/>
          </a:bodyPr>
          <a:lstStyle/>
          <a:p>
            <a:r>
              <a:rPr lang="en-US" sz="3600" dirty="0" smtClean="0">
                <a:solidFill>
                  <a:schemeClr val="bg1"/>
                </a:solidFill>
                <a:latin typeface="Georgia" panose="02040502050405020303" pitchFamily="18" charset="0"/>
              </a:rPr>
              <a:t>What do I do with these data, what do they mean?</a:t>
            </a:r>
            <a:endParaRPr lang="en-US" sz="3600" dirty="0">
              <a:solidFill>
                <a:schemeClr val="bg1"/>
              </a:solidFill>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174E07D9-8248-4A0E-82EF-FE5AFD0363D2}" type="slidenum">
              <a:rPr lang="en-US" smtClean="0"/>
              <a:t>54</a:t>
            </a:fld>
            <a:endParaRPr lang="en-US" dirty="0"/>
          </a:p>
        </p:txBody>
      </p:sp>
    </p:spTree>
    <p:extLst>
      <p:ext uri="{BB962C8B-B14F-4D97-AF65-F5344CB8AC3E}">
        <p14:creationId xmlns:p14="http://schemas.microsoft.com/office/powerpoint/2010/main" val="30355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71651" y="1162050"/>
            <a:ext cx="4686300" cy="5467350"/>
          </a:xfrm>
          <a:prstGeom prst="rect">
            <a:avLst/>
          </a:prstGeom>
          <a:noFill/>
          <a:ln>
            <a:noFill/>
          </a:ln>
        </p:spPr>
      </p:pic>
      <p:sp>
        <p:nvSpPr>
          <p:cNvPr id="5" name="TextBox 4"/>
          <p:cNvSpPr txBox="1"/>
          <p:nvPr/>
        </p:nvSpPr>
        <p:spPr>
          <a:xfrm>
            <a:off x="257175" y="114300"/>
            <a:ext cx="7343775" cy="615553"/>
          </a:xfrm>
          <a:prstGeom prst="rect">
            <a:avLst/>
          </a:prstGeom>
          <a:noFill/>
        </p:spPr>
        <p:txBody>
          <a:bodyPr wrap="square" rtlCol="0">
            <a:spAutoFit/>
          </a:bodyPr>
          <a:lstStyle/>
          <a:p>
            <a:r>
              <a:rPr lang="en-US" sz="3400" b="1" dirty="0">
                <a:latin typeface="Corbel"/>
                <a:ea typeface="+mj-ea"/>
                <a:cs typeface="Corbel"/>
              </a:rPr>
              <a:t>FY15 Preschool LRE in GA    </a:t>
            </a:r>
          </a:p>
        </p:txBody>
      </p:sp>
      <p:sp>
        <p:nvSpPr>
          <p:cNvPr id="7" name="Rectangle 6"/>
          <p:cNvSpPr/>
          <p:nvPr/>
        </p:nvSpPr>
        <p:spPr>
          <a:xfrm>
            <a:off x="6324601" y="2269092"/>
            <a:ext cx="314325" cy="257175"/>
          </a:xfrm>
          <a:prstGeom prst="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324601" y="1687532"/>
            <a:ext cx="314325" cy="25717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772275" y="1628775"/>
            <a:ext cx="1962150" cy="369332"/>
          </a:xfrm>
          <a:prstGeom prst="rect">
            <a:avLst/>
          </a:prstGeom>
          <a:noFill/>
        </p:spPr>
        <p:txBody>
          <a:bodyPr wrap="square" rtlCol="0">
            <a:spAutoFit/>
          </a:bodyPr>
          <a:lstStyle/>
          <a:p>
            <a:r>
              <a:rPr lang="en-US" dirty="0" smtClean="0">
                <a:latin typeface="Georgia" panose="02040502050405020303" pitchFamily="18" charset="0"/>
              </a:rPr>
              <a:t>Met LRE Target</a:t>
            </a:r>
            <a:endParaRPr lang="en-US" dirty="0">
              <a:latin typeface="Georgia" panose="02040502050405020303" pitchFamily="18" charset="0"/>
            </a:endParaRPr>
          </a:p>
        </p:txBody>
      </p:sp>
      <p:sp>
        <p:nvSpPr>
          <p:cNvPr id="12" name="Rectangle 11"/>
          <p:cNvSpPr/>
          <p:nvPr/>
        </p:nvSpPr>
        <p:spPr>
          <a:xfrm>
            <a:off x="6772275" y="2096810"/>
            <a:ext cx="1576072" cy="646331"/>
          </a:xfrm>
          <a:prstGeom prst="rect">
            <a:avLst/>
          </a:prstGeom>
        </p:spPr>
        <p:txBody>
          <a:bodyPr wrap="none">
            <a:spAutoFit/>
          </a:bodyPr>
          <a:lstStyle/>
          <a:p>
            <a:r>
              <a:rPr lang="en-US" dirty="0" smtClean="0">
                <a:latin typeface="Georgia" panose="02040502050405020303" pitchFamily="18" charset="0"/>
              </a:rPr>
              <a:t>Did not meet </a:t>
            </a:r>
          </a:p>
          <a:p>
            <a:r>
              <a:rPr lang="en-US" dirty="0" smtClean="0">
                <a:latin typeface="Georgia" panose="02040502050405020303" pitchFamily="18" charset="0"/>
              </a:rPr>
              <a:t>LRE </a:t>
            </a:r>
            <a:r>
              <a:rPr lang="en-US" dirty="0">
                <a:latin typeface="Georgia" panose="02040502050405020303" pitchFamily="18" charset="0"/>
              </a:rPr>
              <a:t>Target</a:t>
            </a:r>
          </a:p>
        </p:txBody>
      </p:sp>
      <p:sp>
        <p:nvSpPr>
          <p:cNvPr id="13" name="TextBox 12"/>
          <p:cNvSpPr txBox="1"/>
          <p:nvPr/>
        </p:nvSpPr>
        <p:spPr>
          <a:xfrm>
            <a:off x="1130936" y="3295560"/>
            <a:ext cx="6429375" cy="1200329"/>
          </a:xfrm>
          <a:prstGeom prst="rect">
            <a:avLst/>
          </a:prstGeom>
          <a:noFill/>
        </p:spPr>
        <p:txBody>
          <a:bodyPr wrap="square" rtlCol="0">
            <a:spAutoFit/>
          </a:bodyPr>
          <a:lstStyle/>
          <a:p>
            <a:r>
              <a:rPr lang="en-US" sz="3600" b="1" dirty="0">
                <a:latin typeface="Georgia" panose="02040502050405020303" pitchFamily="18" charset="0"/>
              </a:rPr>
              <a:t>What do I do with </a:t>
            </a:r>
            <a:r>
              <a:rPr lang="en-US" sz="3600" b="1" dirty="0" smtClean="0">
                <a:latin typeface="Georgia" panose="02040502050405020303" pitchFamily="18" charset="0"/>
              </a:rPr>
              <a:t>these </a:t>
            </a:r>
            <a:r>
              <a:rPr lang="en-US" sz="3600" b="1" dirty="0">
                <a:latin typeface="Georgia" panose="02040502050405020303" pitchFamily="18" charset="0"/>
              </a:rPr>
              <a:t>data, what </a:t>
            </a:r>
            <a:r>
              <a:rPr lang="en-US" sz="3600" b="1" dirty="0" smtClean="0">
                <a:latin typeface="Georgia" panose="02040502050405020303" pitchFamily="18" charset="0"/>
              </a:rPr>
              <a:t>do they mean</a:t>
            </a:r>
            <a:r>
              <a:rPr lang="en-US" sz="3600" b="1" dirty="0">
                <a:latin typeface="Georgia" panose="02040502050405020303" pitchFamily="18" charset="0"/>
              </a:rPr>
              <a:t>?</a:t>
            </a:r>
          </a:p>
        </p:txBody>
      </p:sp>
      <p:sp>
        <p:nvSpPr>
          <p:cNvPr id="2" name="Slide Number Placeholder 1"/>
          <p:cNvSpPr>
            <a:spLocks noGrp="1"/>
          </p:cNvSpPr>
          <p:nvPr>
            <p:ph type="sldNum" sz="quarter" idx="12"/>
          </p:nvPr>
        </p:nvSpPr>
        <p:spPr/>
        <p:txBody>
          <a:bodyPr/>
          <a:lstStyle/>
          <a:p>
            <a:fld id="{174E07D9-8248-4A0E-82EF-FE5AFD0363D2}" type="slidenum">
              <a:rPr lang="en-US" smtClean="0"/>
              <a:t>55</a:t>
            </a:fld>
            <a:endParaRPr lang="en-US" dirty="0"/>
          </a:p>
        </p:txBody>
      </p:sp>
    </p:spTree>
    <p:extLst>
      <p:ext uri="{BB962C8B-B14F-4D97-AF65-F5344CB8AC3E}">
        <p14:creationId xmlns:p14="http://schemas.microsoft.com/office/powerpoint/2010/main" val="25382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474937288"/>
              </p:ext>
            </p:extLst>
          </p:nvPr>
        </p:nvGraphicFramePr>
        <p:xfrm>
          <a:off x="219855" y="168327"/>
          <a:ext cx="8666189" cy="62927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81125" y="3333750"/>
            <a:ext cx="7210425" cy="1200329"/>
          </a:xfrm>
          <a:prstGeom prst="rect">
            <a:avLst/>
          </a:prstGeom>
          <a:noFill/>
        </p:spPr>
        <p:txBody>
          <a:bodyPr wrap="square" rtlCol="0">
            <a:spAutoFit/>
          </a:bodyPr>
          <a:lstStyle/>
          <a:p>
            <a:r>
              <a:rPr lang="en-US" sz="3600" b="1" dirty="0">
                <a:latin typeface="Georgia" panose="02040502050405020303" pitchFamily="18" charset="0"/>
              </a:rPr>
              <a:t>What do I do with </a:t>
            </a:r>
            <a:r>
              <a:rPr lang="en-US" sz="3600" b="1" dirty="0" smtClean="0">
                <a:latin typeface="Georgia" panose="02040502050405020303" pitchFamily="18" charset="0"/>
              </a:rPr>
              <a:t>these </a:t>
            </a:r>
            <a:r>
              <a:rPr lang="en-US" sz="3600" b="1" dirty="0">
                <a:latin typeface="Georgia" panose="02040502050405020303" pitchFamily="18" charset="0"/>
              </a:rPr>
              <a:t>data, what </a:t>
            </a:r>
            <a:r>
              <a:rPr lang="en-US" sz="3600" b="1" dirty="0" smtClean="0">
                <a:latin typeface="Georgia" panose="02040502050405020303" pitchFamily="18" charset="0"/>
              </a:rPr>
              <a:t>do they mean</a:t>
            </a:r>
            <a:r>
              <a:rPr lang="en-US" sz="3600" b="1" dirty="0">
                <a:latin typeface="Georgia" panose="02040502050405020303" pitchFamily="18" charset="0"/>
              </a:rPr>
              <a:t>?</a:t>
            </a:r>
          </a:p>
        </p:txBody>
      </p:sp>
      <p:sp>
        <p:nvSpPr>
          <p:cNvPr id="2" name="Slide Number Placeholder 1"/>
          <p:cNvSpPr>
            <a:spLocks noGrp="1"/>
          </p:cNvSpPr>
          <p:nvPr>
            <p:ph type="sldNum" sz="quarter" idx="12"/>
          </p:nvPr>
        </p:nvSpPr>
        <p:spPr/>
        <p:txBody>
          <a:bodyPr/>
          <a:lstStyle/>
          <a:p>
            <a:fld id="{174E07D9-8248-4A0E-82EF-FE5AFD0363D2}" type="slidenum">
              <a:rPr lang="en-US" smtClean="0"/>
              <a:t>56</a:t>
            </a:fld>
            <a:endParaRPr lang="en-US" dirty="0"/>
          </a:p>
        </p:txBody>
      </p:sp>
    </p:spTree>
    <p:extLst>
      <p:ext uri="{BB962C8B-B14F-4D97-AF65-F5344CB8AC3E}">
        <p14:creationId xmlns:p14="http://schemas.microsoft.com/office/powerpoint/2010/main" val="3729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72243"/>
            <a:ext cx="7886700" cy="890984"/>
          </a:xfrm>
        </p:spPr>
        <p:txBody>
          <a:bodyPr>
            <a:normAutofit/>
          </a:bodyPr>
          <a:lstStyle/>
          <a:p>
            <a:r>
              <a:rPr lang="en-US" dirty="0"/>
              <a:t>SSIP in GA</a:t>
            </a:r>
          </a:p>
        </p:txBody>
      </p:sp>
      <p:sp>
        <p:nvSpPr>
          <p:cNvPr id="3" name="Content Placeholder 2"/>
          <p:cNvSpPr>
            <a:spLocks noGrp="1"/>
          </p:cNvSpPr>
          <p:nvPr>
            <p:ph idx="1"/>
          </p:nvPr>
        </p:nvSpPr>
        <p:spPr>
          <a:xfrm>
            <a:off x="247650" y="854075"/>
            <a:ext cx="7886700" cy="4351338"/>
          </a:xfrm>
        </p:spPr>
        <p:txBody>
          <a:bodyPr>
            <a:normAutofit/>
          </a:bodyPr>
          <a:lstStyle/>
          <a:p>
            <a:r>
              <a:rPr lang="en-US" dirty="0" smtClean="0"/>
              <a:t>GA’s SIMR  </a:t>
            </a:r>
            <a:r>
              <a:rPr lang="en-US" dirty="0" smtClean="0"/>
              <a:t>increases </a:t>
            </a:r>
            <a:r>
              <a:rPr lang="en-US" dirty="0" smtClean="0"/>
              <a:t>the graduation rate of students with disabilities</a:t>
            </a:r>
          </a:p>
          <a:p>
            <a:r>
              <a:rPr lang="en-US" dirty="0" smtClean="0"/>
              <a:t>Where  does the                     ?</a:t>
            </a:r>
          </a:p>
          <a:p>
            <a:pPr marL="0" indent="0">
              <a:buNone/>
            </a:pPr>
            <a:endParaRPr lang="en-US" dirty="0"/>
          </a:p>
          <a:p>
            <a:endParaRPr lang="en-US" dirty="0" smtClean="0"/>
          </a:p>
        </p:txBody>
      </p:sp>
      <p:pic>
        <p:nvPicPr>
          <p:cNvPr id="5" name="Picture 2" descr="http://robertdeyber.indiemade.com/sites/robertdeyber.indiemade.com/files/or-dey-1385-12_the_buck_stops_here_iv_-_60x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849" y="1855390"/>
            <a:ext cx="1532452"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737" y="3314700"/>
            <a:ext cx="7248525" cy="2554545"/>
          </a:xfrm>
          <a:prstGeom prst="rect">
            <a:avLst/>
          </a:prstGeom>
          <a:noFill/>
        </p:spPr>
        <p:txBody>
          <a:bodyPr wrap="square" rtlCol="0">
            <a:spAutoFit/>
          </a:bodyPr>
          <a:lstStyle/>
          <a:p>
            <a:r>
              <a:rPr lang="en-US" sz="2400" i="1" dirty="0" smtClean="0"/>
              <a:t>“Children </a:t>
            </a:r>
            <a:r>
              <a:rPr lang="en-US" sz="2400" i="1" dirty="0"/>
              <a:t>who participate in high-quality prekindergarten programs require less special education and are less likely to repeat a grade or need child welfare </a:t>
            </a:r>
            <a:r>
              <a:rPr lang="en-US" sz="2400" i="1" dirty="0" smtClean="0"/>
              <a:t>services…The </a:t>
            </a:r>
            <a:r>
              <a:rPr lang="en-US" sz="2400" i="1" dirty="0"/>
              <a:t>participating children go on to higher achievement later in life, </a:t>
            </a:r>
            <a:r>
              <a:rPr lang="en-US" sz="2400" b="1" i="1" dirty="0"/>
              <a:t>graduating from high school </a:t>
            </a:r>
            <a:r>
              <a:rPr lang="en-US" sz="2400" i="1" dirty="0"/>
              <a:t>and attending college at a higher rate</a:t>
            </a:r>
            <a:r>
              <a:rPr lang="en-US" sz="2400" i="1" dirty="0" smtClean="0"/>
              <a:t>….”  </a:t>
            </a:r>
            <a:r>
              <a:rPr lang="en-US" sz="1600" dirty="0" smtClean="0"/>
              <a:t>Robert Lynch, </a:t>
            </a:r>
            <a:r>
              <a:rPr lang="en-US" sz="1600" u="sng" dirty="0" smtClean="0"/>
              <a:t>Enriching Children., Enriching the Nation </a:t>
            </a:r>
            <a:r>
              <a:rPr lang="en-US" sz="1600" dirty="0" smtClean="0"/>
              <a:t>2007</a:t>
            </a:r>
            <a:endParaRPr lang="en-US" sz="1600" dirty="0"/>
          </a:p>
        </p:txBody>
      </p:sp>
      <p:sp>
        <p:nvSpPr>
          <p:cNvPr id="6" name="Slide Number Placeholder 5"/>
          <p:cNvSpPr>
            <a:spLocks noGrp="1"/>
          </p:cNvSpPr>
          <p:nvPr>
            <p:ph type="sldNum" sz="quarter" idx="12"/>
          </p:nvPr>
        </p:nvSpPr>
        <p:spPr/>
        <p:txBody>
          <a:bodyPr/>
          <a:lstStyle/>
          <a:p>
            <a:fld id="{174E07D9-8248-4A0E-82EF-FE5AFD0363D2}" type="slidenum">
              <a:rPr lang="en-US" smtClean="0"/>
              <a:t>57</a:t>
            </a:fld>
            <a:endParaRPr lang="en-US" dirty="0"/>
          </a:p>
        </p:txBody>
      </p:sp>
    </p:spTree>
    <p:extLst>
      <p:ext uri="{BB962C8B-B14F-4D97-AF65-F5344CB8AC3E}">
        <p14:creationId xmlns:p14="http://schemas.microsoft.com/office/powerpoint/2010/main" val="9383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02" y="83126"/>
            <a:ext cx="9144000" cy="6774873"/>
          </a:xfrm>
          <a:prstGeom prst="rect">
            <a:avLst/>
          </a:prstGeom>
        </p:spPr>
      </p:pic>
    </p:spTree>
    <p:extLst>
      <p:ext uri="{BB962C8B-B14F-4D97-AF65-F5344CB8AC3E}">
        <p14:creationId xmlns:p14="http://schemas.microsoft.com/office/powerpoint/2010/main" val="6819477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Georgia’s SSIP: </a:t>
            </a:r>
            <a:r>
              <a:rPr lang="en-US" dirty="0" smtClean="0"/>
              <a:t> Theory </a:t>
            </a:r>
            <a:r>
              <a:rPr lang="en-US" dirty="0"/>
              <a:t>of Action</a:t>
            </a:r>
          </a:p>
        </p:txBody>
      </p:sp>
      <p:sp>
        <p:nvSpPr>
          <p:cNvPr id="3" name="Content Placeholder 2"/>
          <p:cNvSpPr>
            <a:spLocks noGrp="1"/>
          </p:cNvSpPr>
          <p:nvPr>
            <p:ph idx="1"/>
          </p:nvPr>
        </p:nvSpPr>
        <p:spPr>
          <a:xfrm>
            <a:off x="728403" y="1966334"/>
            <a:ext cx="7886700" cy="3628131"/>
          </a:xfrm>
        </p:spPr>
        <p:txBody>
          <a:bodyPr>
            <a:normAutofit fontScale="70000" lnSpcReduction="20000"/>
          </a:bodyPr>
          <a:lstStyle/>
          <a:p>
            <a:pPr>
              <a:lnSpc>
                <a:spcPct val="120000"/>
              </a:lnSpc>
            </a:pPr>
            <a:r>
              <a:rPr lang="en-US" sz="4500" dirty="0" smtClean="0"/>
              <a:t>Effective teachers and leaders are critical to improve outcomes for students.  </a:t>
            </a:r>
          </a:p>
          <a:p>
            <a:pPr>
              <a:lnSpc>
                <a:spcPct val="120000"/>
              </a:lnSpc>
            </a:pPr>
            <a:r>
              <a:rPr lang="en-US" sz="4500" b="1" dirty="0" smtClean="0"/>
              <a:t>If </a:t>
            </a:r>
            <a:r>
              <a:rPr lang="en-US" sz="4500" dirty="0" smtClean="0"/>
              <a:t>state and regional teams </a:t>
            </a:r>
            <a:r>
              <a:rPr lang="en-US" sz="4500" i="1" dirty="0" smtClean="0"/>
              <a:t>provide seamless technical assistance to build capacity for district leadership, </a:t>
            </a:r>
            <a:endParaRPr lang="en-US" sz="4500" dirty="0" smtClean="0"/>
          </a:p>
          <a:p>
            <a:pPr>
              <a:lnSpc>
                <a:spcPct val="120000"/>
              </a:lnSpc>
            </a:pPr>
            <a:r>
              <a:rPr lang="en-US" sz="4500" b="1" dirty="0" smtClean="0"/>
              <a:t>Then</a:t>
            </a:r>
            <a:r>
              <a:rPr lang="en-US" sz="4500" dirty="0" smtClean="0"/>
              <a:t> students will achieve better outcomes.</a:t>
            </a:r>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59</a:t>
            </a:fld>
            <a:endParaRPr lang="en-US" dirty="0"/>
          </a:p>
        </p:txBody>
      </p:sp>
    </p:spTree>
    <p:extLst>
      <p:ext uri="{BB962C8B-B14F-4D97-AF65-F5344CB8AC3E}">
        <p14:creationId xmlns:p14="http://schemas.microsoft.com/office/powerpoint/2010/main" val="138053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mn-lt"/>
                <a:ea typeface="Verdana" panose="020B0604030504040204" pitchFamily="34" charset="0"/>
                <a:cs typeface="Arial" panose="020B0604020202020204" pitchFamily="34" charset="0"/>
              </a:rPr>
              <a:t>Data Usability – Working </a:t>
            </a:r>
            <a:r>
              <a:rPr lang="en-US" dirty="0" smtClean="0">
                <a:latin typeface="+mn-lt"/>
                <a:ea typeface="Verdana" panose="020B0604030504040204" pitchFamily="34" charset="0"/>
                <a:cs typeface="Arial" panose="020B0604020202020204" pitchFamily="34" charset="0"/>
              </a:rPr>
              <a:t>With </a:t>
            </a:r>
            <a:r>
              <a:rPr lang="en-US" dirty="0">
                <a:latin typeface="+mn-lt"/>
                <a:ea typeface="Verdana" panose="020B0604030504040204" pitchFamily="34" charset="0"/>
                <a:cs typeface="Arial" panose="020B0604020202020204" pitchFamily="34" charset="0"/>
              </a:rPr>
              <a:t>LEAs</a:t>
            </a:r>
          </a:p>
        </p:txBody>
      </p:sp>
      <p:sp>
        <p:nvSpPr>
          <p:cNvPr id="6" name="Content Placeholder 5"/>
          <p:cNvSpPr>
            <a:spLocks noGrp="1"/>
          </p:cNvSpPr>
          <p:nvPr>
            <p:ph idx="1"/>
          </p:nvPr>
        </p:nvSpPr>
        <p:spPr/>
        <p:txBody>
          <a:bodyPr/>
          <a:lstStyle/>
          <a:p>
            <a:r>
              <a:rPr lang="en-US" dirty="0" smtClean="0"/>
              <a:t>Develop essential questions</a:t>
            </a:r>
          </a:p>
          <a:p>
            <a:r>
              <a:rPr lang="en-US" dirty="0" smtClean="0"/>
              <a:t>Identify data elements to answer questions</a:t>
            </a:r>
          </a:p>
          <a:p>
            <a:r>
              <a:rPr lang="en-US" dirty="0" smtClean="0"/>
              <a:t>Data visualization</a:t>
            </a:r>
            <a:endParaRPr lang="en-US" dirty="0"/>
          </a:p>
        </p:txBody>
      </p:sp>
      <p:pic>
        <p:nvPicPr>
          <p:cNvPr id="7" name="Picture 6" descr="bar graph of the I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descr="IDC IDEA data cen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6</a:t>
            </a:fld>
            <a:endParaRPr lang="en-US" dirty="0"/>
          </a:p>
        </p:txBody>
      </p:sp>
    </p:spTree>
    <p:extLst>
      <p:ext uri="{BB962C8B-B14F-4D97-AF65-F5344CB8AC3E}">
        <p14:creationId xmlns:p14="http://schemas.microsoft.com/office/powerpoint/2010/main" val="1080699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Logic Model – Inputs</a:t>
            </a:r>
          </a:p>
        </p:txBody>
      </p:sp>
      <p:sp>
        <p:nvSpPr>
          <p:cNvPr id="5" name="Content Placeholder 4"/>
          <p:cNvSpPr>
            <a:spLocks noGrp="1"/>
          </p:cNvSpPr>
          <p:nvPr>
            <p:ph idx="1"/>
          </p:nvPr>
        </p:nvSpPr>
        <p:spPr>
          <a:xfrm>
            <a:off x="628650" y="1475105"/>
            <a:ext cx="7886700" cy="4791306"/>
          </a:xfrm>
        </p:spPr>
        <p:txBody>
          <a:bodyPr>
            <a:normAutofit fontScale="92500" lnSpcReduction="20000"/>
          </a:bodyPr>
          <a:lstStyle/>
          <a:p>
            <a:r>
              <a:rPr lang="en-US" dirty="0" smtClean="0"/>
              <a:t>Partnerships with stakeholders</a:t>
            </a:r>
          </a:p>
          <a:p>
            <a:r>
              <a:rPr lang="en-US" dirty="0" smtClean="0"/>
              <a:t>GADOE personnel across divisions</a:t>
            </a:r>
          </a:p>
          <a:p>
            <a:pPr lvl="1"/>
            <a:r>
              <a:rPr lang="en-US" dirty="0" smtClean="0"/>
              <a:t>School and district effectiveness, curriculum and instruction, special education  </a:t>
            </a:r>
          </a:p>
          <a:p>
            <a:r>
              <a:rPr lang="en-US" dirty="0" smtClean="0"/>
              <a:t>Regional technical assistance</a:t>
            </a:r>
          </a:p>
          <a:p>
            <a:pPr lvl="1"/>
            <a:r>
              <a:rPr lang="en-US" dirty="0" smtClean="0"/>
              <a:t>Georgia Learning Resource System </a:t>
            </a:r>
          </a:p>
          <a:p>
            <a:r>
              <a:rPr lang="en-US" dirty="0" smtClean="0"/>
              <a:t>GADOE standards, </a:t>
            </a:r>
            <a:r>
              <a:rPr lang="en-US" dirty="0"/>
              <a:t>f</a:t>
            </a:r>
            <a:r>
              <a:rPr lang="en-US" dirty="0" smtClean="0"/>
              <a:t>rameworks, toolkits, and other resources </a:t>
            </a:r>
          </a:p>
          <a:p>
            <a:r>
              <a:rPr lang="en-US" i="1" dirty="0" smtClean="0"/>
              <a:t>Comprehensive data system to support decisionmaking at all levels of the state system</a:t>
            </a:r>
            <a:endParaRPr lang="en-US" i="1" dirty="0"/>
          </a:p>
        </p:txBody>
      </p:sp>
      <p:sp>
        <p:nvSpPr>
          <p:cNvPr id="2" name="Slide Number Placeholder 1"/>
          <p:cNvSpPr>
            <a:spLocks noGrp="1"/>
          </p:cNvSpPr>
          <p:nvPr>
            <p:ph type="sldNum" sz="quarter" idx="12"/>
          </p:nvPr>
        </p:nvSpPr>
        <p:spPr/>
        <p:txBody>
          <a:bodyPr/>
          <a:lstStyle/>
          <a:p>
            <a:fld id="{174E07D9-8248-4A0E-82EF-FE5AFD0363D2}" type="slidenum">
              <a:rPr lang="en-US" smtClean="0"/>
              <a:t>60</a:t>
            </a:fld>
            <a:endParaRPr lang="en-US" dirty="0"/>
          </a:p>
        </p:txBody>
      </p:sp>
    </p:spTree>
    <p:extLst>
      <p:ext uri="{BB962C8B-B14F-4D97-AF65-F5344CB8AC3E}">
        <p14:creationId xmlns:p14="http://schemas.microsoft.com/office/powerpoint/2010/main" val="2163498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64" y="79474"/>
            <a:ext cx="7886700" cy="1325563"/>
          </a:xfrm>
        </p:spPr>
        <p:txBody>
          <a:bodyPr/>
          <a:lstStyle/>
          <a:p>
            <a:r>
              <a:rPr lang="en-US" dirty="0" smtClean="0"/>
              <a:t>Data-Driven </a:t>
            </a:r>
            <a:r>
              <a:rPr lang="en-US" dirty="0"/>
              <a:t>Inquiry and </a:t>
            </a:r>
            <a:r>
              <a:rPr lang="en-US" dirty="0" smtClean="0"/>
              <a:t>Decisionmaking	</a:t>
            </a:r>
            <a:endParaRPr lang="en-US" dirty="0"/>
          </a:p>
        </p:txBody>
      </p:sp>
      <p:sp>
        <p:nvSpPr>
          <p:cNvPr id="3" name="Content Placeholder 2"/>
          <p:cNvSpPr>
            <a:spLocks noGrp="1"/>
          </p:cNvSpPr>
          <p:nvPr>
            <p:ph idx="1"/>
          </p:nvPr>
        </p:nvSpPr>
        <p:spPr>
          <a:xfrm>
            <a:off x="258576" y="1650169"/>
            <a:ext cx="7886700" cy="4351338"/>
          </a:xfrm>
        </p:spPr>
        <p:txBody>
          <a:bodyPr/>
          <a:lstStyle/>
          <a:p>
            <a:r>
              <a:rPr lang="en-US" dirty="0" smtClean="0"/>
              <a:t>Quality Data</a:t>
            </a:r>
          </a:p>
          <a:p>
            <a:r>
              <a:rPr lang="en-US" dirty="0" smtClean="0"/>
              <a:t>Quality Analysis</a:t>
            </a:r>
          </a:p>
          <a:p>
            <a:r>
              <a:rPr lang="en-US" dirty="0" smtClean="0"/>
              <a:t>Quality Decisions</a:t>
            </a:r>
          </a:p>
          <a:p>
            <a:r>
              <a:rPr lang="en-US" dirty="0" smtClean="0"/>
              <a:t>Improved Outcomes </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7374" y="1482086"/>
            <a:ext cx="4712115" cy="4712115"/>
          </a:xfrm>
          <a:prstGeom prst="rect">
            <a:avLst/>
          </a:prstGeom>
        </p:spPr>
      </p:pic>
      <p:sp>
        <p:nvSpPr>
          <p:cNvPr id="5" name="TextBox 4"/>
          <p:cNvSpPr txBox="1"/>
          <p:nvPr/>
        </p:nvSpPr>
        <p:spPr>
          <a:xfrm>
            <a:off x="258576" y="4307647"/>
            <a:ext cx="3728798" cy="1938992"/>
          </a:xfrm>
          <a:prstGeom prst="rect">
            <a:avLst/>
          </a:prstGeom>
          <a:noFill/>
        </p:spPr>
        <p:txBody>
          <a:bodyPr wrap="square" rtlCol="0">
            <a:spAutoFit/>
          </a:bodyPr>
          <a:lstStyle/>
          <a:p>
            <a:pPr algn="ctr"/>
            <a:r>
              <a:rPr lang="en-US" sz="4000" dirty="0" smtClean="0"/>
              <a:t>Comprehensive  Needs Assessment</a:t>
            </a:r>
            <a:endParaRPr lang="en-US" sz="4000" dirty="0"/>
          </a:p>
        </p:txBody>
      </p:sp>
      <p:sp>
        <p:nvSpPr>
          <p:cNvPr id="6" name="Slide Number Placeholder 5"/>
          <p:cNvSpPr>
            <a:spLocks noGrp="1"/>
          </p:cNvSpPr>
          <p:nvPr>
            <p:ph type="sldNum" sz="quarter" idx="12"/>
          </p:nvPr>
        </p:nvSpPr>
        <p:spPr/>
        <p:txBody>
          <a:bodyPr/>
          <a:lstStyle/>
          <a:p>
            <a:fld id="{174E07D9-8248-4A0E-82EF-FE5AFD0363D2}" type="slidenum">
              <a:rPr lang="en-US" smtClean="0"/>
              <a:t>61</a:t>
            </a:fld>
            <a:endParaRPr lang="en-US" dirty="0"/>
          </a:p>
        </p:txBody>
      </p:sp>
    </p:spTree>
    <p:extLst>
      <p:ext uri="{BB962C8B-B14F-4D97-AF65-F5344CB8AC3E}">
        <p14:creationId xmlns:p14="http://schemas.microsoft.com/office/powerpoint/2010/main" val="25144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p:txBody>
          <a:bodyPr/>
          <a:lstStyle/>
          <a:p>
            <a:r>
              <a:rPr lang="en-US" dirty="0" smtClean="0"/>
              <a:t>How does your state currently view the Part B Data Manager </a:t>
            </a:r>
            <a:r>
              <a:rPr lang="en-US" dirty="0"/>
              <a:t>r</a:t>
            </a:r>
            <a:r>
              <a:rPr lang="en-US" dirty="0" smtClean="0"/>
              <a:t>ole?</a:t>
            </a:r>
          </a:p>
          <a:p>
            <a:r>
              <a:rPr lang="en-US" dirty="0" smtClean="0"/>
              <a:t>What </a:t>
            </a:r>
            <a:r>
              <a:rPr lang="en-US" dirty="0"/>
              <a:t>would a “</a:t>
            </a:r>
            <a:r>
              <a:rPr lang="en-US" dirty="0" smtClean="0"/>
              <a:t>state-level </a:t>
            </a:r>
            <a:r>
              <a:rPr lang="en-US" dirty="0"/>
              <a:t>IDC” look </a:t>
            </a:r>
            <a:r>
              <a:rPr lang="en-US" dirty="0" smtClean="0"/>
              <a:t>like in your state?</a:t>
            </a:r>
          </a:p>
          <a:p>
            <a:r>
              <a:rPr lang="en-US" dirty="0" smtClean="0"/>
              <a:t>Is your state “data rich, analysis poor” and what steps has your state taken, if any, to be analysis rich?</a:t>
            </a:r>
            <a:endParaRPr lang="en-US" dirty="0"/>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62</a:t>
            </a:fld>
            <a:endParaRPr lang="en-US" dirty="0"/>
          </a:p>
        </p:txBody>
      </p:sp>
    </p:spTree>
    <p:extLst>
      <p:ext uri="{BB962C8B-B14F-4D97-AF65-F5344CB8AC3E}">
        <p14:creationId xmlns:p14="http://schemas.microsoft.com/office/powerpoint/2010/main" val="8909219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Content Placeholder 13"/>
          <p:cNvSpPr txBox="1">
            <a:spLocks/>
          </p:cNvSpPr>
          <p:nvPr/>
        </p:nvSpPr>
        <p:spPr>
          <a:xfrm>
            <a:off x="1828800" y="1162050"/>
            <a:ext cx="6477000" cy="44907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219184"/>
                </a:solidFill>
                <a:latin typeface="Corbel"/>
                <a:cs typeface="Corbel"/>
              </a:rPr>
              <a:t>Visit the IDC website </a:t>
            </a:r>
            <a:r>
              <a:rPr lang="en-US" sz="3200" dirty="0" smtClean="0">
                <a:latin typeface="Corbel"/>
                <a:cs typeface="Corbel"/>
              </a:rPr>
              <a:t/>
            </a:r>
            <a:br>
              <a:rPr lang="en-US" sz="3200" dirty="0" smtClean="0">
                <a:latin typeface="Corbel"/>
                <a:cs typeface="Corbel"/>
              </a:rPr>
            </a:br>
            <a:r>
              <a:rPr lang="en-US" sz="3200" dirty="0" smtClean="0">
                <a:latin typeface="Corbel"/>
                <a:cs typeface="Corbel"/>
                <a:hlinkClick r:id="rId2" tooltip="IDEA data center"/>
              </a:rPr>
              <a:t>http://ideadata.org/</a:t>
            </a:r>
            <a:endParaRPr lang="en-US" sz="3200" dirty="0" smtClean="0">
              <a:latin typeface="Corbel"/>
              <a:cs typeface="Corbel"/>
            </a:endParaRPr>
          </a:p>
          <a:p>
            <a:endParaRPr lang="en-US" sz="3200" dirty="0">
              <a:latin typeface="Corbel"/>
              <a:cs typeface="Corbel"/>
            </a:endParaRPr>
          </a:p>
          <a:p>
            <a:pPr>
              <a:spcBef>
                <a:spcPts val="1200"/>
              </a:spcBef>
            </a:pPr>
            <a:r>
              <a:rPr lang="en-US" sz="3200" b="1" dirty="0" smtClean="0">
                <a:solidFill>
                  <a:srgbClr val="219184"/>
                </a:solidFill>
                <a:latin typeface="Corbel"/>
                <a:cs typeface="Corbel"/>
              </a:rPr>
              <a:t>Follow us on Twitter</a:t>
            </a:r>
            <a:r>
              <a:rPr lang="en-US" sz="3200" dirty="0" smtClean="0">
                <a:solidFill>
                  <a:srgbClr val="339966"/>
                </a:solidFill>
                <a:latin typeface="Corbel"/>
                <a:cs typeface="Corbel"/>
              </a:rPr>
              <a:t/>
            </a:r>
            <a:br>
              <a:rPr lang="en-US" sz="3200" dirty="0" smtClean="0">
                <a:solidFill>
                  <a:srgbClr val="339966"/>
                </a:solidFill>
                <a:latin typeface="Corbel"/>
                <a:cs typeface="Corbel"/>
              </a:rPr>
            </a:br>
            <a:r>
              <a:rPr lang="en-US" sz="3200" dirty="0" smtClean="0">
                <a:solidFill>
                  <a:srgbClr val="FFFFFF"/>
                </a:solidFill>
                <a:latin typeface="Corbel"/>
                <a:cs typeface="Corbel"/>
                <a:hlinkClick r:id="rId3" tooltip="https://twitter.com/ideadatacenter"/>
              </a:rPr>
              <a:t>https://twitter.com/ideadatacenter</a:t>
            </a:r>
            <a:endParaRPr lang="en-US" sz="3200" dirty="0">
              <a:solidFill>
                <a:srgbClr val="FFFFFF"/>
              </a:solidFill>
              <a:latin typeface="Corbel"/>
              <a:cs typeface="Corbel"/>
            </a:endParaRPr>
          </a:p>
        </p:txBody>
      </p:sp>
      <p:pic>
        <p:nvPicPr>
          <p:cNvPr id="5" name="Picture 4" descr="Twitter_logo_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3816586"/>
            <a:ext cx="390242" cy="317264"/>
          </a:xfrm>
          <a:prstGeom prst="rect">
            <a:avLst/>
          </a:prstGeom>
        </p:spPr>
      </p:pic>
      <p:pic>
        <p:nvPicPr>
          <p:cNvPr id="6" name="Picture 5"/>
          <p:cNvPicPr>
            <a:picLocks noChangeAspect="1"/>
          </p:cNvPicPr>
          <p:nvPr/>
        </p:nvPicPr>
        <p:blipFill>
          <a:blip r:embed="rId5"/>
          <a:stretch>
            <a:fillRect/>
          </a:stretch>
        </p:blipFill>
        <p:spPr>
          <a:xfrm>
            <a:off x="1143000" y="2216386"/>
            <a:ext cx="534770" cy="257101"/>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63</a:t>
            </a:fld>
            <a:endParaRPr lang="en-US" dirty="0"/>
          </a:p>
        </p:txBody>
      </p:sp>
    </p:spTree>
    <p:extLst>
      <p:ext uri="{BB962C8B-B14F-4D97-AF65-F5344CB8AC3E}">
        <p14:creationId xmlns:p14="http://schemas.microsoft.com/office/powerpoint/2010/main" val="13228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The contents of this presentation were developed under a grant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from </a:t>
            </a:r>
            <a:r>
              <a:rPr lang="en-US" sz="2000" dirty="0">
                <a:solidFill>
                  <a:schemeClr val="bg1"/>
                </a:solidFill>
                <a:latin typeface="Arial" panose="020B0604020202020204" pitchFamily="34" charset="0"/>
                <a:cs typeface="Arial" panose="020B0604020202020204" pitchFamily="34" charset="0"/>
              </a:rPr>
              <a:t>the U.S. Department of Education, #H373Y130002. However,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the </a:t>
            </a:r>
            <a:r>
              <a:rPr lang="en-US" sz="2000" dirty="0">
                <a:solidFill>
                  <a:schemeClr val="bg1"/>
                </a:solidFill>
                <a:latin typeface="Arial" panose="020B0604020202020204" pitchFamily="34" charset="0"/>
                <a:cs typeface="Arial" panose="020B0604020202020204" pitchFamily="34" charset="0"/>
              </a:rPr>
              <a:t>contents do not necessarily represent the policy </a:t>
            </a: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the Department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Education, and you should not assume endorsement by the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Federal </a:t>
            </a:r>
            <a:r>
              <a:rPr lang="en-US" sz="2000" dirty="0">
                <a:solidFill>
                  <a:schemeClr val="bg1"/>
                </a:solidFill>
                <a:latin typeface="Arial" panose="020B0604020202020204" pitchFamily="34" charset="0"/>
                <a:cs typeface="Arial" panose="020B0604020202020204" pitchFamily="34" charset="0"/>
              </a:rPr>
              <a:t>Government.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2000" dirty="0" smtClean="0">
              <a:solidFill>
                <a:schemeClr val="bg1"/>
              </a:solidFill>
              <a:latin typeface="Arial" panose="020B0604020202020204" pitchFamily="34" charset="0"/>
              <a:cs typeface="Arial" panose="020B0604020202020204" pitchFamily="34" charset="0"/>
            </a:endParaRPr>
          </a:p>
          <a:p>
            <a:pPr marL="0" indent="0">
              <a:buNone/>
            </a:pPr>
            <a:r>
              <a:rPr lang="en-US" sz="2000" dirty="0" smtClean="0">
                <a:solidFill>
                  <a:schemeClr val="bg1"/>
                </a:solidFill>
                <a:latin typeface="Arial" panose="020B0604020202020204" pitchFamily="34" charset="0"/>
                <a:cs typeface="Arial" panose="020B0604020202020204" pitchFamily="34" charset="0"/>
              </a:rPr>
              <a:t>Project </a:t>
            </a:r>
            <a:r>
              <a:rPr lang="en-US" sz="2000" dirty="0">
                <a:solidFill>
                  <a:schemeClr val="bg1"/>
                </a:solidFill>
                <a:latin typeface="Arial" panose="020B0604020202020204" pitchFamily="34" charset="0"/>
                <a:cs typeface="Arial" panose="020B0604020202020204" pitchFamily="34" charset="0"/>
              </a:rPr>
              <a:t>Officers: Richelle Davis and Meredith </a:t>
            </a:r>
            <a:r>
              <a:rPr lang="en-US" sz="2000" dirty="0" smtClean="0">
                <a:solidFill>
                  <a:schemeClr val="bg1"/>
                </a:solidFill>
                <a:latin typeface="Arial" panose="020B0604020202020204" pitchFamily="34" charset="0"/>
                <a:cs typeface="Arial" panose="020B0604020202020204" pitchFamily="34" charset="0"/>
              </a:rPr>
              <a:t>Miceli</a:t>
            </a:r>
            <a:endParaRPr lang="en-US" sz="2000" dirty="0">
              <a:latin typeface="Arial" panose="020B0604020202020204" pitchFamily="34" charset="0"/>
              <a:cs typeface="Arial" panose="020B0604020202020204" pitchFamily="34" charset="0"/>
            </a:endParaRPr>
          </a:p>
          <a:p>
            <a:pPr marL="0" indent="0">
              <a:buNone/>
            </a:pPr>
            <a:endParaRPr lang="en-US" sz="2000" dirty="0" smtClean="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Project </a:t>
            </a:r>
            <a:r>
              <a:rPr lang="en-US" sz="2400" b="1" dirty="0">
                <a:solidFill>
                  <a:schemeClr val="bg1"/>
                </a:solidFill>
                <a:latin typeface="Arial" panose="020B0604020202020204" pitchFamily="34" charset="0"/>
                <a:cs typeface="Arial" panose="020B0604020202020204" pitchFamily="34" charset="0"/>
              </a:rPr>
              <a:t>Officers: </a:t>
            </a:r>
            <a:r>
              <a:rPr lang="en-US" sz="2400" dirty="0">
                <a:solidFill>
                  <a:schemeClr val="bg1"/>
                </a:solidFill>
                <a:latin typeface="Arial" panose="020B0604020202020204" pitchFamily="34" charset="0"/>
                <a:cs typeface="Arial" panose="020B0604020202020204" pitchFamily="34" charset="0"/>
              </a:rPr>
              <a:t>Richelle Davis and Meredith Miceli </a:t>
            </a:r>
          </a:p>
          <a:p>
            <a:pPr marL="0" indent="0">
              <a:buNone/>
            </a:pPr>
            <a:endParaRPr lang="en-US" dirty="0">
              <a:solidFill>
                <a:schemeClr val="bg1"/>
              </a:solidFill>
            </a:endParaRPr>
          </a:p>
        </p:txBody>
      </p:sp>
      <p:grpSp>
        <p:nvGrpSpPr>
          <p:cNvPr id="8" name="Group 7" descr="logos for the U.S. Office of Special Education Programs, U.S. department of Education, and the TA&amp;D network."/>
          <p:cNvGrpSpPr/>
          <p:nvPr/>
        </p:nvGrpSpPr>
        <p:grpSpPr>
          <a:xfrm>
            <a:off x="2209800" y="4690363"/>
            <a:ext cx="4648200" cy="990600"/>
            <a:chOff x="2362200" y="4196084"/>
            <a:chExt cx="4648200" cy="990600"/>
          </a:xfrm>
        </p:grpSpPr>
        <p:pic>
          <p:nvPicPr>
            <p:cNvPr id="11" name="Picture 10" descr="Logo of the U.S. Office of Special Education Progr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p:txBody>
          <a:bodyPr/>
          <a:lstStyle/>
          <a:p>
            <a:fld id="{174E07D9-8248-4A0E-82EF-FE5AFD0363D2}" type="slidenum">
              <a:rPr lang="en-US" smtClean="0"/>
              <a:t>64</a:t>
            </a:fld>
            <a:endParaRPr lang="en-US" dirty="0"/>
          </a:p>
        </p:txBody>
      </p:sp>
    </p:spTree>
    <p:extLst>
      <p:ext uri="{BB962C8B-B14F-4D97-AF65-F5344CB8AC3E}">
        <p14:creationId xmlns:p14="http://schemas.microsoft.com/office/powerpoint/2010/main" val="32211141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mn-lt"/>
                <a:ea typeface="Verdana" panose="020B0604030504040204" pitchFamily="34" charset="0"/>
                <a:cs typeface="Arial" panose="020B0604020202020204" pitchFamily="34" charset="0"/>
              </a:rPr>
              <a:t>Data Analysis</a:t>
            </a:r>
          </a:p>
        </p:txBody>
      </p:sp>
      <p:sp>
        <p:nvSpPr>
          <p:cNvPr id="6" name="Content Placeholder 5"/>
          <p:cNvSpPr>
            <a:spLocks noGrp="1"/>
          </p:cNvSpPr>
          <p:nvPr>
            <p:ph idx="1"/>
          </p:nvPr>
        </p:nvSpPr>
        <p:spPr/>
        <p:txBody>
          <a:bodyPr/>
          <a:lstStyle/>
          <a:p>
            <a:r>
              <a:rPr lang="en-US" dirty="0"/>
              <a:t>B</a:t>
            </a:r>
            <a:r>
              <a:rPr lang="en-US" dirty="0" smtClean="0"/>
              <a:t>enefits of going above and beyond federal and state reporting requirements are great.</a:t>
            </a:r>
          </a:p>
          <a:p>
            <a:r>
              <a:rPr lang="en-US" dirty="0" smtClean="0"/>
              <a:t>Analysis can provide evidence to support program and policy needs.</a:t>
            </a:r>
          </a:p>
          <a:p>
            <a:r>
              <a:rPr lang="en-US" dirty="0" smtClean="0"/>
              <a:t>Ultimate goal is to serve our children and families the best we can so they can live their lives to their fullest capacity. </a:t>
            </a:r>
            <a:endParaRPr lang="en-US" dirty="0"/>
          </a:p>
        </p:txBody>
      </p:sp>
      <p:pic>
        <p:nvPicPr>
          <p:cNvPr id="7" name="Picture 6" descr="bar graph of the I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descr="IDC IDEA data cen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7</a:t>
            </a:fld>
            <a:endParaRPr lang="en-US" dirty="0"/>
          </a:p>
        </p:txBody>
      </p:sp>
    </p:spTree>
    <p:extLst>
      <p:ext uri="{BB962C8B-B14F-4D97-AF65-F5344CB8AC3E}">
        <p14:creationId xmlns:p14="http://schemas.microsoft.com/office/powerpoint/2010/main" val="391344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mn-lt"/>
                <a:ea typeface="Verdana" panose="020B0604030504040204" pitchFamily="34" charset="0"/>
                <a:cs typeface="Arial" panose="020B0604020202020204" pitchFamily="34" charset="0"/>
              </a:rPr>
              <a:t>Data Distribution</a:t>
            </a:r>
          </a:p>
        </p:txBody>
      </p:sp>
      <p:sp>
        <p:nvSpPr>
          <p:cNvPr id="6" name="Content Placeholder 5"/>
          <p:cNvSpPr>
            <a:spLocks noGrp="1"/>
          </p:cNvSpPr>
          <p:nvPr>
            <p:ph idx="1"/>
          </p:nvPr>
        </p:nvSpPr>
        <p:spPr/>
        <p:txBody>
          <a:bodyPr/>
          <a:lstStyle/>
          <a:p>
            <a:r>
              <a:rPr lang="en-US" dirty="0" smtClean="0"/>
              <a:t>Site visits</a:t>
            </a:r>
          </a:p>
          <a:p>
            <a:r>
              <a:rPr lang="en-US" dirty="0" smtClean="0"/>
              <a:t>Promote data culture</a:t>
            </a:r>
          </a:p>
          <a:p>
            <a:pPr lvl="1"/>
            <a:r>
              <a:rPr lang="en-US" dirty="0" smtClean="0"/>
              <a:t>Behavior change</a:t>
            </a:r>
          </a:p>
          <a:p>
            <a:pPr lvl="1"/>
            <a:r>
              <a:rPr lang="en-US" dirty="0" smtClean="0"/>
              <a:t>Encourage participation</a:t>
            </a:r>
          </a:p>
          <a:p>
            <a:r>
              <a:rPr lang="en-US" dirty="0" smtClean="0"/>
              <a:t>Educate locals on data quality and findings</a:t>
            </a:r>
          </a:p>
          <a:p>
            <a:r>
              <a:rPr lang="en-US" dirty="0" smtClean="0"/>
              <a:t>“Shared” early child outcomes data</a:t>
            </a:r>
          </a:p>
          <a:p>
            <a:pPr lvl="1"/>
            <a:r>
              <a:rPr lang="en-US" dirty="0" smtClean="0"/>
              <a:t>IDEA Part B 619</a:t>
            </a:r>
          </a:p>
          <a:p>
            <a:pPr lvl="1"/>
            <a:r>
              <a:rPr lang="en-US" dirty="0" smtClean="0"/>
              <a:t>Head Start and Early Head Start</a:t>
            </a:r>
          </a:p>
        </p:txBody>
      </p:sp>
      <p:pic>
        <p:nvPicPr>
          <p:cNvPr id="7" name="Picture 6" descr="bar graph of the I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9144000" cy="838200"/>
          </a:xfrm>
          <a:prstGeom prst="rect">
            <a:avLst/>
          </a:prstGeom>
        </p:spPr>
      </p:pic>
      <p:pic>
        <p:nvPicPr>
          <p:cNvPr id="4" name="Picture 3" descr="IDC IDEA data cen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272378"/>
            <a:ext cx="2362200" cy="433222"/>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8</a:t>
            </a:fld>
            <a:endParaRPr lang="en-US" dirty="0"/>
          </a:p>
        </p:txBody>
      </p:sp>
    </p:spTree>
    <p:extLst>
      <p:ext uri="{BB962C8B-B14F-4D97-AF65-F5344CB8AC3E}">
        <p14:creationId xmlns:p14="http://schemas.microsoft.com/office/powerpoint/2010/main" val="74586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Part b 619 data manager</a:t>
            </a:r>
            <a:endParaRPr lang="en-US" dirty="0"/>
          </a:p>
        </p:txBody>
      </p:sp>
      <p:sp>
        <p:nvSpPr>
          <p:cNvPr id="5" name="Text Placeholder 4"/>
          <p:cNvSpPr>
            <a:spLocks noGrp="1"/>
          </p:cNvSpPr>
          <p:nvPr>
            <p:ph type="body" idx="1"/>
          </p:nvPr>
        </p:nvSpPr>
        <p:spPr/>
        <p:txBody>
          <a:bodyPr/>
          <a:lstStyle/>
          <a:p>
            <a:r>
              <a:rPr lang="en-US" dirty="0" smtClean="0"/>
              <a:t>South Carolina</a:t>
            </a:r>
            <a:endParaRPr lang="en-US" dirty="0"/>
          </a:p>
        </p:txBody>
      </p:sp>
      <p:sp>
        <p:nvSpPr>
          <p:cNvPr id="2" name="Slide Number Placeholder 1"/>
          <p:cNvSpPr>
            <a:spLocks noGrp="1"/>
          </p:cNvSpPr>
          <p:nvPr>
            <p:ph type="sldNum" sz="quarter" idx="12"/>
          </p:nvPr>
        </p:nvSpPr>
        <p:spPr/>
        <p:txBody>
          <a:bodyPr/>
          <a:lstStyle/>
          <a:p>
            <a:fld id="{174E07D9-8248-4A0E-82EF-FE5AFD0363D2}" type="slidenum">
              <a:rPr lang="en-US" smtClean="0"/>
              <a:t>9</a:t>
            </a:fld>
            <a:endParaRPr lang="en-US" dirty="0"/>
          </a:p>
        </p:txBody>
      </p:sp>
    </p:spTree>
    <p:extLst>
      <p:ext uri="{BB962C8B-B14F-4D97-AF65-F5344CB8AC3E}">
        <p14:creationId xmlns:p14="http://schemas.microsoft.com/office/powerpoint/2010/main" val="39354148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491d68e0-0ba7-40a8-9409-1767b40d130a"/>
</p:tagLst>
</file>

<file path=ppt/theme/theme1.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1279</TotalTime>
  <Words>2583</Words>
  <Application>Microsoft Office PowerPoint</Application>
  <PresentationFormat>On-screen Show (4:3)</PresentationFormat>
  <Paragraphs>374</Paragraphs>
  <Slides>64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Corbel</vt:lpstr>
      <vt:lpstr>Georgia</vt:lpstr>
      <vt:lpstr>Verdana</vt:lpstr>
      <vt:lpstr>Wingdings</vt:lpstr>
      <vt:lpstr>IDC_Template_7-2015</vt:lpstr>
      <vt:lpstr>Evolving Roles of Part B 619 Data Mangers: A New Era</vt:lpstr>
      <vt:lpstr>Objectives</vt:lpstr>
      <vt:lpstr>The Work</vt:lpstr>
      <vt:lpstr>Data Governance</vt:lpstr>
      <vt:lpstr>Cross-Department Information Sharing</vt:lpstr>
      <vt:lpstr>Data Usability – Working With LEAs</vt:lpstr>
      <vt:lpstr>Data Analysis</vt:lpstr>
      <vt:lpstr>Data Distribution</vt:lpstr>
      <vt:lpstr>The New Part b 619 data manager</vt:lpstr>
      <vt:lpstr>The Traditional Part B 619 Data Manager South Carolina</vt:lpstr>
      <vt:lpstr>The New Part B 619 Data Manager South Carolina</vt:lpstr>
      <vt:lpstr>The New Part B Data Manager South Carolina</vt:lpstr>
      <vt:lpstr>The New Part B Data Manager Technical Assistance</vt:lpstr>
      <vt:lpstr>The New Part B Data Manager Technical Assistance</vt:lpstr>
      <vt:lpstr>The New Part B Data Manager Technical Assistance</vt:lpstr>
      <vt:lpstr>The New Part B Data Manager Technical Assistance</vt:lpstr>
      <vt:lpstr>The New Part B Data Manager Quality Control</vt:lpstr>
      <vt:lpstr>The New Part B Data Manager Quality Control</vt:lpstr>
      <vt:lpstr>The New Part B Data Manager Data Security</vt:lpstr>
      <vt:lpstr>The New Part B Data Manager Data Security</vt:lpstr>
      <vt:lpstr>The New Part B Data Manager Business Intelligence</vt:lpstr>
      <vt:lpstr>The New Part B Data Manager Business Intelligence</vt:lpstr>
      <vt:lpstr>The New Part B Data Manager Business Intelligence</vt:lpstr>
      <vt:lpstr>The New Part B Data Manager Business Intelligence</vt:lpstr>
      <vt:lpstr>The New Part B Data Manager Business Intelligence</vt:lpstr>
      <vt:lpstr>The New Part B Data Manager Business Intelligence</vt:lpstr>
      <vt:lpstr>The New Part B Data Manager Business Intelligence</vt:lpstr>
      <vt:lpstr>The New Part B Data Manager Business Intelligence</vt:lpstr>
      <vt:lpstr>The New Part B Data Manager Business Intelligence</vt:lpstr>
      <vt:lpstr>The New Part B Data Manager Stakeholder</vt:lpstr>
      <vt:lpstr>The New Part B Data Manager Stakeholder – South Carolina Part B SSIP</vt:lpstr>
      <vt:lpstr>The New Part B Data Manager Stakeholder – South Carolina Part B SSIP</vt:lpstr>
      <vt:lpstr>The New Part B Data Manager Stakeholder – South Carolina Part B SSIP</vt:lpstr>
      <vt:lpstr>The New Part B Data Manager Project Manager</vt:lpstr>
      <vt:lpstr>The New Part B Data Manager Project Manager</vt:lpstr>
      <vt:lpstr>South Carolina Linking Part B 619 Data to Part C</vt:lpstr>
      <vt:lpstr>South Carolina Linking Part B 619 Data to Part C</vt:lpstr>
      <vt:lpstr>The New Part B Data Manager Conclusions</vt:lpstr>
      <vt:lpstr>The New Part b 619 data manager</vt:lpstr>
      <vt:lpstr>PowerPoint Presentation</vt:lpstr>
      <vt:lpstr>PowerPoint Presentation</vt:lpstr>
      <vt:lpstr>Essential Questions </vt:lpstr>
      <vt:lpstr>PowerPoint Presentation</vt:lpstr>
      <vt:lpstr>Data Manager, a New Role</vt:lpstr>
      <vt:lpstr>Special Education Dashboard</vt:lpstr>
      <vt:lpstr>PowerPoint Presentation</vt:lpstr>
      <vt:lpstr>LDS – Preschool Data </vt:lpstr>
      <vt:lpstr>PowerPoint Presentation</vt:lpstr>
      <vt:lpstr>Cross-Agency Child Data System (CACDS) Sources</vt:lpstr>
      <vt:lpstr>Cross-Agency Child Data System (CACDS) Sources</vt:lpstr>
      <vt:lpstr> Linking Early Childhood Data</vt:lpstr>
      <vt:lpstr>Professional Learning  </vt:lpstr>
      <vt:lpstr>Preschool Data, Compliance  </vt:lpstr>
      <vt:lpstr>PowerPoint Presentation</vt:lpstr>
      <vt:lpstr>PowerPoint Presentation</vt:lpstr>
      <vt:lpstr>PowerPoint Presentation</vt:lpstr>
      <vt:lpstr>SSIP in GA</vt:lpstr>
      <vt:lpstr>PowerPoint Presentation</vt:lpstr>
      <vt:lpstr>Georgia’s SSIP:  Theory of Action</vt:lpstr>
      <vt:lpstr>Logic Model – Inputs</vt:lpstr>
      <vt:lpstr>Data-Driven Inquiry and Decisionmaking </vt:lpstr>
      <vt:lpstr>Questions</vt:lpstr>
      <vt:lpstr>For More Information</vt:lpstr>
      <vt:lpstr>PowerPoint Presentation</vt:lpstr>
    </vt:vector>
  </TitlesOfParts>
  <Company>Westat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Robert Anthony Ruggiero</cp:lastModifiedBy>
  <cp:revision>82</cp:revision>
  <cp:lastPrinted>2016-07-07T19:48:01Z</cp:lastPrinted>
  <dcterms:created xsi:type="dcterms:W3CDTF">2016-02-15T18:08:19Z</dcterms:created>
  <dcterms:modified xsi:type="dcterms:W3CDTF">2016-07-21T10:41:42Z</dcterms:modified>
</cp:coreProperties>
</file>