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
  </p:notesMasterIdLst>
  <p:handoutMasterIdLst>
    <p:handoutMasterId r:id="rId9"/>
  </p:handoutMasterIdLst>
  <p:sldIdLst>
    <p:sldId id="258" r:id="rId2"/>
    <p:sldId id="291" r:id="rId3"/>
    <p:sldId id="295" r:id="rId4"/>
    <p:sldId id="292" r:id="rId5"/>
    <p:sldId id="293" r:id="rId6"/>
    <p:sldId id="269" r:id="rId7"/>
  </p:sldIdLst>
  <p:sldSz cx="9144000" cy="6858000" type="screen4x3"/>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6F3"/>
    <a:srgbClr val="56A0D3"/>
    <a:srgbClr val="154578"/>
    <a:srgbClr val="39B54A"/>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84" autoAdjust="0"/>
    <p:restoredTop sz="78503" autoAdjust="0"/>
  </p:normalViewPr>
  <p:slideViewPr>
    <p:cSldViewPr>
      <p:cViewPr>
        <p:scale>
          <a:sx n="75" d="100"/>
          <a:sy n="75" d="100"/>
        </p:scale>
        <p:origin x="-990" y="15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8/9/2016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8/9/2016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2948568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US" dirty="0" smtClean="0">
                <a:ea typeface="ＭＳ Ｐゴシック" charset="0"/>
                <a:cs typeface="ＭＳ Ｐゴシック" charset="0"/>
              </a:rPr>
              <a:t>Many of you have hopefully seen the state</a:t>
            </a:r>
            <a:r>
              <a:rPr lang="en-US" baseline="0" dirty="0" smtClean="0">
                <a:ea typeface="ＭＳ Ｐゴシック" charset="0"/>
                <a:cs typeface="ＭＳ Ｐゴシック" charset="0"/>
              </a:rPr>
              <a:t> child outcomes data quality profiles before, but I</a:t>
            </a:r>
            <a:r>
              <a:rPr lang="uk-UA" baseline="0" dirty="0" smtClean="0">
                <a:ea typeface="ＭＳ Ｐゴシック" charset="0"/>
                <a:cs typeface="ＭＳ Ｐゴシック" charset="0"/>
              </a:rPr>
              <a:t>’</a:t>
            </a:r>
            <a:r>
              <a:rPr lang="en-US" baseline="0" dirty="0" smtClean="0">
                <a:ea typeface="ＭＳ Ｐゴシック" charset="0"/>
                <a:cs typeface="ＭＳ Ｐゴシック" charset="0"/>
              </a:rPr>
              <a:t>m going to provide a quick overview in case they are new to you or you need a refresher.</a:t>
            </a:r>
          </a:p>
          <a:p>
            <a:pPr defTabSz="897301" eaLnBrk="0" fontAlgn="base" hangingPunct="0">
              <a:spcBef>
                <a:spcPct val="30000"/>
              </a:spcBef>
              <a:spcAft>
                <a:spcPct val="0"/>
              </a:spcAft>
              <a:defRPr/>
            </a:pPr>
            <a:endParaRPr lang="en-US" dirty="0">
              <a:ea typeface="ＭＳ Ｐゴシック" charset="0"/>
              <a:cs typeface="ＭＳ Ｐゴシック" charset="0"/>
            </a:endParaRPr>
          </a:p>
          <a:p>
            <a:pPr defTabSz="897301" eaLnBrk="0" fontAlgn="base" hangingPunct="0">
              <a:spcBef>
                <a:spcPct val="30000"/>
              </a:spcBef>
              <a:spcAft>
                <a:spcPct val="0"/>
              </a:spcAft>
              <a:defRPr/>
            </a:pPr>
            <a:endParaRPr lang="en-US" dirty="0">
              <a:ea typeface="ＭＳ Ｐゴシック" charset="0"/>
              <a:cs typeface="ＭＳ Ｐゴシック" charset="0"/>
            </a:endParaRPr>
          </a:p>
          <a:p>
            <a:pPr defTabSz="897301" eaLnBrk="0" fontAlgn="base" hangingPunct="0">
              <a:spcBef>
                <a:spcPct val="30000"/>
              </a:spcBef>
              <a:spcAft>
                <a:spcPct val="0"/>
              </a:spcAft>
              <a:defRPr/>
            </a:pPr>
            <a:endParaRPr lang="en-US" dirty="0">
              <a:ea typeface="ＭＳ Ｐゴシック" charset="0"/>
              <a:cs typeface="ＭＳ Ｐゴシック" charset="0"/>
            </a:endParaRPr>
          </a:p>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a:t>
            </a:fld>
            <a:endParaRPr lang="en-US"/>
          </a:p>
        </p:txBody>
      </p:sp>
    </p:spTree>
    <p:extLst>
      <p:ext uri="{BB962C8B-B14F-4D97-AF65-F5344CB8AC3E}">
        <p14:creationId xmlns:p14="http://schemas.microsoft.com/office/powerpoint/2010/main" val="2507405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US" dirty="0" smtClean="0">
                <a:ea typeface="ＭＳ Ｐゴシック" charset="0"/>
                <a:cs typeface="ＭＳ Ｐゴシック" charset="0"/>
              </a:rPr>
              <a:t>The profiles basically take the info that we collect as part of doing our national analysis and then give it back to you in an individualized state profile form.  </a:t>
            </a:r>
          </a:p>
          <a:p>
            <a:pPr defTabSz="897301" eaLnBrk="0" fontAlgn="base" hangingPunct="0">
              <a:spcBef>
                <a:spcPct val="30000"/>
              </a:spcBef>
              <a:spcAft>
                <a:spcPct val="0"/>
              </a:spcAft>
              <a:defRPr/>
            </a:pPr>
            <a:r>
              <a:rPr lang="en-US" dirty="0" smtClean="0">
                <a:ea typeface="ＭＳ Ｐゴシック" charset="0"/>
                <a:cs typeface="ＭＳ Ｐゴシック" charset="0"/>
              </a:rPr>
              <a:t>We put your state summary state values compared to the national estimate, we show you the data we have on the completeness of the data, which is limited to looking at the number of </a:t>
            </a:r>
            <a:r>
              <a:rPr lang="en-US" dirty="0" err="1" smtClean="0">
                <a:ea typeface="ＭＳ Ｐゴシック" charset="0"/>
                <a:cs typeface="ＭＳ Ｐゴシック" charset="0"/>
              </a:rPr>
              <a:t>exiters</a:t>
            </a:r>
            <a:r>
              <a:rPr lang="en-US" dirty="0" smtClean="0">
                <a:ea typeface="ＭＳ Ｐゴシック" charset="0"/>
                <a:cs typeface="ＭＳ Ｐゴシック" charset="0"/>
              </a:rPr>
              <a:t> or child count, but you can see based on the numbers we have if you meet that criteria for inclusion based on completeness. </a:t>
            </a:r>
          </a:p>
          <a:p>
            <a:pPr defTabSz="897301" eaLnBrk="0" fontAlgn="base" hangingPunct="0">
              <a:spcBef>
                <a:spcPct val="30000"/>
              </a:spcBef>
              <a:spcAft>
                <a:spcPct val="0"/>
              </a:spcAft>
              <a:defRPr/>
            </a:pPr>
            <a:r>
              <a:rPr lang="en-US" dirty="0" smtClean="0">
                <a:ea typeface="ＭＳ Ｐゴシック" charset="0"/>
                <a:cs typeface="ＭＳ Ｐゴシック" charset="0"/>
              </a:rPr>
              <a:t>Also for the progress categories you can see if you have no flags for patterning.</a:t>
            </a:r>
          </a:p>
          <a:p>
            <a:pPr defTabSz="897301" eaLnBrk="0" fontAlgn="base" hangingPunct="0">
              <a:spcBef>
                <a:spcPct val="30000"/>
              </a:spcBef>
              <a:spcAft>
                <a:spcPct val="0"/>
              </a:spcAft>
              <a:defRPr/>
            </a:pPr>
            <a:r>
              <a:rPr lang="en-US" dirty="0" smtClean="0">
                <a:ea typeface="ＭＳ Ｐゴシック" charset="0"/>
                <a:cs typeface="ＭＳ Ｐゴシック" charset="0"/>
              </a:rPr>
              <a:t>If you meet completeness and have no flags and are not sampling, then you would be included in the national analysis. </a:t>
            </a:r>
          </a:p>
          <a:p>
            <a:pPr defTabSz="897301" eaLnBrk="0" fontAlgn="base" hangingPunct="0">
              <a:spcBef>
                <a:spcPct val="30000"/>
              </a:spcBef>
              <a:spcAft>
                <a:spcPct val="0"/>
              </a:spcAft>
              <a:defRPr/>
            </a:pPr>
            <a:r>
              <a:rPr lang="en-US" dirty="0" smtClean="0">
                <a:ea typeface="ＭＳ Ｐゴシック" charset="0"/>
                <a:cs typeface="ＭＳ Ｐゴシック" charset="0"/>
              </a:rPr>
              <a:t>Then we also graph the state trends over time for you. </a:t>
            </a:r>
          </a:p>
          <a:p>
            <a:pPr defTabSz="897301" eaLnBrk="0" fontAlgn="base" hangingPunct="0">
              <a:spcBef>
                <a:spcPct val="30000"/>
              </a:spcBef>
              <a:spcAft>
                <a:spcPct val="0"/>
              </a:spcAft>
              <a:defRPr/>
            </a:pPr>
            <a:r>
              <a:rPr lang="en-US" dirty="0" smtClean="0">
                <a:ea typeface="ＭＳ Ｐゴシック" charset="0"/>
                <a:cs typeface="ＭＳ Ｐゴシック" charset="0"/>
              </a:rPr>
              <a:t>The nice piece is that these graphs include what you wouldn’t be able to do on your own, which is that, since we have national data, we’re able to add in a line for the national average and then also a line for one standard deviation above and one standard deviation below so you can get a sense of not only how comparable are you to the national average but are you within that 1 standard deviation range of the national average to give you another comparison point. </a:t>
            </a:r>
          </a:p>
          <a:p>
            <a:pPr defTabSz="897301" eaLnBrk="0" fontAlgn="base" hangingPunct="0">
              <a:spcBef>
                <a:spcPct val="30000"/>
              </a:spcBef>
              <a:spcAft>
                <a:spcPct val="0"/>
              </a:spcAft>
              <a:defRPr/>
            </a:pPr>
            <a:endParaRPr lang="en-US" dirty="0" smtClean="0">
              <a:ea typeface="ＭＳ Ｐゴシック" charset="0"/>
              <a:cs typeface="ＭＳ Ｐゴシック" charset="0"/>
            </a:endParaRPr>
          </a:p>
          <a:p>
            <a:pPr defTabSz="897301" eaLnBrk="0" fontAlgn="base" hangingPunct="0">
              <a:spcBef>
                <a:spcPct val="30000"/>
              </a:spcBef>
              <a:spcAft>
                <a:spcPct val="0"/>
              </a:spcAft>
              <a:defRPr/>
            </a:pPr>
            <a:r>
              <a:rPr lang="en-US" dirty="0" smtClean="0">
                <a:ea typeface="ＭＳ Ｐゴシック" charset="0"/>
                <a:cs typeface="ＭＳ Ｐゴシック" charset="0"/>
              </a:rPr>
              <a:t>Notes: The Part</a:t>
            </a:r>
            <a:r>
              <a:rPr lang="en-US" baseline="0" dirty="0" smtClean="0">
                <a:ea typeface="ＭＳ Ｐゴシック" charset="0"/>
                <a:cs typeface="ＭＳ Ｐゴシック" charset="0"/>
              </a:rPr>
              <a:t> C profiles include information related to OSEP determinations criteria for comparison to the national analysis inclusion criteria – as we’ve said before quality is a continuum and there is not one set of quality criteria</a:t>
            </a:r>
            <a:endParaRPr lang="en-US" dirty="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582F4267-4D71-4A2F-B880-0EEFF65AC97C}" type="slidenum">
              <a:rPr lang="en-US" smtClean="0"/>
              <a:t>3</a:t>
            </a:fld>
            <a:endParaRPr lang="en-US"/>
          </a:p>
        </p:txBody>
      </p:sp>
    </p:spTree>
    <p:extLst>
      <p:ext uri="{BB962C8B-B14F-4D97-AF65-F5344CB8AC3E}">
        <p14:creationId xmlns:p14="http://schemas.microsoft.com/office/powerpoint/2010/main" val="2363805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897301" eaLnBrk="0" fontAlgn="base" hangingPunct="0">
              <a:spcBef>
                <a:spcPct val="30000"/>
              </a:spcBef>
              <a:spcAft>
                <a:spcPct val="0"/>
              </a:spcAft>
              <a:defRPr/>
            </a:pPr>
            <a:r>
              <a:rPr lang="en-US" dirty="0" smtClean="0">
                <a:ea typeface="ＭＳ Ｐゴシック" charset="0"/>
                <a:cs typeface="ＭＳ Ｐゴシック" charset="0"/>
              </a:rPr>
              <a:t>As </a:t>
            </a:r>
            <a:r>
              <a:rPr lang="en-US" dirty="0">
                <a:ea typeface="ＭＳ Ｐゴシック" charset="0"/>
                <a:cs typeface="ＭＳ Ｐゴシック" charset="0"/>
              </a:rPr>
              <a:t>we have said, quality is not a yes/no, it is a continuum and involves multiple criteria. The state child outcomes data quality profiles are primarily based on the criteria used for inclusion in the national analysis and estimates, which are not identical to those used for Part C determinations this year. </a:t>
            </a:r>
          </a:p>
          <a:p>
            <a:pPr defTabSz="897301" eaLnBrk="0" fontAlgn="base" hangingPunct="0">
              <a:spcBef>
                <a:spcPct val="30000"/>
              </a:spcBef>
              <a:spcAft>
                <a:spcPct val="0"/>
              </a:spcAft>
              <a:defRPr/>
            </a:pPr>
            <a:r>
              <a:rPr lang="en-US" dirty="0">
                <a:ea typeface="ＭＳ Ｐゴシック" charset="0"/>
                <a:cs typeface="ＭＳ Ｐゴシック" charset="0"/>
              </a:rPr>
              <a:t>Therefore, for the Part C profiles, we made additions to make comparisons to or align with the criteria for inclusion in the national analysis and the Part C determinations criteria used by OSEP this federal fiscal year.</a:t>
            </a:r>
          </a:p>
          <a:p>
            <a:pPr defTabSz="897301" eaLnBrk="0" fontAlgn="base" hangingPunct="0">
              <a:spcBef>
                <a:spcPct val="30000"/>
              </a:spcBef>
              <a:spcAft>
                <a:spcPct val="0"/>
              </a:spcAft>
              <a:defRPr/>
            </a:pPr>
            <a:r>
              <a:rPr lang="en-US" dirty="0">
                <a:ea typeface="ＭＳ Ｐゴシック" charset="0"/>
                <a:cs typeface="ＭＳ Ｐゴシック" charset="0"/>
              </a:rPr>
              <a:t>The two main revisions were that we included the data completeness criteria for determinations and color coded lines to the completeness graphs to be able to compare where your state data fall in relation to the national average, 1 standard deviation above and below as well as the low and higher completeness cutoffs used for determinations. </a:t>
            </a:r>
          </a:p>
          <a:p>
            <a:pPr defTabSz="897301" eaLnBrk="0" fontAlgn="base" hangingPunct="0">
              <a:spcBef>
                <a:spcPct val="30000"/>
              </a:spcBef>
              <a:spcAft>
                <a:spcPct val="0"/>
              </a:spcAft>
              <a:defRPr/>
            </a:pPr>
            <a:endParaRPr lang="en-US" dirty="0">
              <a:ea typeface="ＭＳ Ｐゴシック" charset="0"/>
              <a:cs typeface="ＭＳ Ｐゴシック" charset="0"/>
            </a:endParaRPr>
          </a:p>
          <a:p>
            <a:pPr defTabSz="897301" eaLnBrk="0" fontAlgn="base" hangingPunct="0">
              <a:spcBef>
                <a:spcPct val="30000"/>
              </a:spcBef>
              <a:spcAft>
                <a:spcPct val="0"/>
              </a:spcAft>
              <a:defRPr/>
            </a:pPr>
            <a:r>
              <a:rPr lang="en-US" dirty="0">
                <a:ea typeface="ＭＳ Ｐゴシック" charset="0"/>
                <a:cs typeface="ＭＳ Ｐゴシック" charset="0"/>
              </a:rPr>
              <a:t>We also show whether there are unexpected patterns for all 5 progress categories, to be more comprehensive, but we still focus on a and e for the national analysis.</a:t>
            </a:r>
          </a:p>
          <a:p>
            <a:pPr defTabSz="897301" eaLnBrk="0" fontAlgn="base" hangingPunct="0">
              <a:spcBef>
                <a:spcPct val="30000"/>
              </a:spcBef>
              <a:spcAft>
                <a:spcPct val="0"/>
              </a:spcAft>
              <a:defRPr/>
            </a:pPr>
            <a:endParaRPr lang="en-US" dirty="0" smtClean="0">
              <a:ea typeface="ＭＳ Ｐゴシック" charset="0"/>
              <a:cs typeface="ＭＳ Ｐゴシック" charset="0"/>
            </a:endParaRPr>
          </a:p>
          <a:p>
            <a:pPr defTabSz="897301" eaLnBrk="0" fontAlgn="base" hangingPunct="0">
              <a:spcBef>
                <a:spcPct val="30000"/>
              </a:spcBef>
              <a:spcAft>
                <a:spcPct val="0"/>
              </a:spcAft>
              <a:defRPr/>
            </a:pPr>
            <a:r>
              <a:rPr lang="en-US" dirty="0" smtClean="0">
                <a:ea typeface="ＭＳ Ｐゴシック" charset="0"/>
                <a:cs typeface="ＭＳ Ｐゴシック" charset="0"/>
              </a:rPr>
              <a:t>Note: OSEP decreased</a:t>
            </a:r>
            <a:r>
              <a:rPr lang="en-US" baseline="0" dirty="0" smtClean="0">
                <a:ea typeface="ＭＳ Ｐゴシック" charset="0"/>
                <a:cs typeface="ＭＳ Ｐゴシック" charset="0"/>
              </a:rPr>
              <a:t> criteria for a 2 to be 65% of </a:t>
            </a:r>
            <a:r>
              <a:rPr lang="en-US" baseline="0" dirty="0" err="1" smtClean="0">
                <a:ea typeface="ＭＳ Ｐゴシック" charset="0"/>
                <a:cs typeface="ＭＳ Ｐゴシック" charset="0"/>
              </a:rPr>
              <a:t>exiters</a:t>
            </a:r>
            <a:endParaRPr lang="en-US" dirty="0">
              <a:ea typeface="ＭＳ Ｐゴシック" charset="0"/>
              <a:cs typeface="ＭＳ Ｐゴシック" charset="0"/>
            </a:endParaRPr>
          </a:p>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4</a:t>
            </a:fld>
            <a:endParaRPr lang="en-US"/>
          </a:p>
        </p:txBody>
      </p:sp>
    </p:spTree>
    <p:extLst>
      <p:ext uri="{BB962C8B-B14F-4D97-AF65-F5344CB8AC3E}">
        <p14:creationId xmlns:p14="http://schemas.microsoft.com/office/powerpoint/2010/main" val="2507405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US" dirty="0">
                <a:ea typeface="ＭＳ Ｐゴシック" charset="0"/>
                <a:cs typeface="ＭＳ Ｐゴシック" charset="0"/>
              </a:rPr>
              <a:t>Also for progress categories, we added in some explanation of how anomalies in progress categories were defined in the determinations and how they differ from ECTA’s expected patterns for progress categories.  In a nutshell, the ECTA expected patterns are based upon previous national data and other data sources used to establish expected percentages and reasonable patterns for the progress categories. For the purpose of determinations, a measure of data anomalies was used and was based upon 1 or 2 standard deviations above or below the average across all states and territories. </a:t>
            </a:r>
          </a:p>
          <a:p>
            <a:pPr defTabSz="897301" eaLnBrk="0" fontAlgn="base" hangingPunct="0">
              <a:spcBef>
                <a:spcPct val="30000"/>
              </a:spcBef>
              <a:spcAft>
                <a:spcPct val="0"/>
              </a:spcAft>
              <a:defRPr/>
            </a:pPr>
            <a:endParaRPr lang="en-US" dirty="0">
              <a:ea typeface="ＭＳ Ｐゴシック" charset="0"/>
              <a:cs typeface="ＭＳ Ｐゴシック" charset="0"/>
            </a:endParaRPr>
          </a:p>
          <a:p>
            <a:pPr defTabSz="897301" eaLnBrk="0" fontAlgn="base" hangingPunct="0">
              <a:spcBef>
                <a:spcPct val="30000"/>
              </a:spcBef>
              <a:spcAft>
                <a:spcPct val="0"/>
              </a:spcAft>
              <a:defRPr/>
            </a:pPr>
            <a:endParaRPr lang="en-US" dirty="0">
              <a:ea typeface="ＭＳ Ｐゴシック" charset="0"/>
              <a:cs typeface="ＭＳ Ｐゴシック" charset="0"/>
            </a:endParaRPr>
          </a:p>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5</a:t>
            </a:fld>
            <a:endParaRPr lang="en-US"/>
          </a:p>
        </p:txBody>
      </p:sp>
    </p:spTree>
    <p:extLst>
      <p:ext uri="{BB962C8B-B14F-4D97-AF65-F5344CB8AC3E}">
        <p14:creationId xmlns:p14="http://schemas.microsoft.com/office/powerpoint/2010/main" val="2507405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4095769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smtClean="0"/>
              <a:t>Click to edit Master title</a:t>
            </a:r>
            <a:endParaRPr lang="en-US" dirty="0"/>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grpSp>
        <p:nvGrpSpPr>
          <p:cNvPr id="19" name="Group 18" descr="Logos of the Center for IDEA Early Childhood Data Systems (The DaSy Center) and the Early Childhood Technical Assistance Center (ECTA Center)"/>
          <p:cNvGrpSpPr/>
          <p:nvPr userDrawn="1"/>
        </p:nvGrpSpPr>
        <p:grpSpPr>
          <a:xfrm>
            <a:off x="5334000" y="5867921"/>
            <a:ext cx="3705225" cy="990079"/>
            <a:chOff x="5334000" y="5867921"/>
            <a:chExt cx="3705225" cy="990079"/>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248400"/>
              <a:ext cx="2486025" cy="541705"/>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grpSp>
      <p:grpSp>
        <p:nvGrpSpPr>
          <p:cNvPr id="21" name="Group 20" descr="&quot; &quot;"/>
          <p:cNvGrpSpPr/>
          <p:nvPr userDrawn="1"/>
        </p:nvGrpSpPr>
        <p:grpSpPr>
          <a:xfrm>
            <a:off x="-457200" y="-304800"/>
            <a:ext cx="9677400" cy="1603169"/>
            <a:chOff x="-457200" y="-304800"/>
            <a:chExt cx="9677400" cy="1603169"/>
          </a:xfrm>
        </p:grpSpPr>
        <p:sp>
          <p:nvSpPr>
            <p:cNvPr id="11" name="Rectangle 10" descr="&quot; &quot;"/>
            <p:cNvSpPr/>
            <p:nvPr userDrawn="1"/>
          </p:nvSpPr>
          <p:spPr>
            <a:xfrm>
              <a:off x="-457200" y="-304800"/>
              <a:ext cx="5029200" cy="1603169"/>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descr="&quot; &quot;"/>
            <p:cNvPicPr>
              <a:picLocks noChangeAspect="1"/>
            </p:cNvPicPr>
            <p:nvPr userDrawn="1"/>
          </p:nvPicPr>
          <p:blipFill rotWithShape="1">
            <a:blip r:embed="rId4" cstate="print">
              <a:extLst>
                <a:ext uri="{28A0092B-C50C-407E-A947-70E740481C1C}">
                  <a14:useLocalDpi xmlns:a14="http://schemas.microsoft.com/office/drawing/2010/main" val="0"/>
                </a:ext>
              </a:extLst>
            </a:blip>
            <a:srcRect l="3594" r="11207"/>
            <a:stretch/>
          </p:blipFill>
          <p:spPr>
            <a:xfrm>
              <a:off x="5410200" y="-73231"/>
              <a:ext cx="1744279"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l="5556" r="9723"/>
            <a:stretch/>
          </p:blipFill>
          <p:spPr>
            <a:xfrm>
              <a:off x="7477125" y="-73231"/>
              <a:ext cx="1743075" cy="1371600"/>
            </a:xfrm>
            <a:prstGeom prst="rect">
              <a:avLst/>
            </a:prstGeom>
          </p:spPr>
        </p:pic>
      </p:gr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7" name="Group 6"/>
          <p:cNvGrpSpPr/>
          <p:nvPr userDrawn="1"/>
        </p:nvGrpSpPr>
        <p:grpSpPr>
          <a:xfrm>
            <a:off x="0" y="6121400"/>
            <a:ext cx="9144000" cy="736600"/>
            <a:chOff x="0" y="6121400"/>
            <a:chExt cx="9144000" cy="736600"/>
          </a:xfrm>
        </p:grpSpPr>
        <p:pic>
          <p:nvPicPr>
            <p:cNvPr id="9"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1" name="Picture 10"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185610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Clr>
                <a:srgbClr val="154578"/>
              </a:buClr>
              <a:buFont typeface="Arial" panose="020B0604020202020204" pitchFamily="34" charset="0"/>
              <a:buChar char="•"/>
              <a:defRPr sz="3200">
                <a:solidFill>
                  <a:srgbClr val="154578"/>
                </a:solidFill>
              </a:defRPr>
            </a:lvl1pPr>
            <a:lvl2pPr marL="742950" indent="-285750">
              <a:buClr>
                <a:srgbClr val="56A0D3"/>
              </a:buClr>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0" name="Group 9"/>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325327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0" name="Group 9"/>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3129070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9" name="Group 8"/>
          <p:cNvGrpSpPr/>
          <p:nvPr userDrawn="1"/>
        </p:nvGrpSpPr>
        <p:grpSpPr>
          <a:xfrm>
            <a:off x="0" y="6121400"/>
            <a:ext cx="9144000" cy="736600"/>
            <a:chOff x="0" y="6121400"/>
            <a:chExt cx="9144000" cy="736600"/>
          </a:xfrm>
        </p:grpSpPr>
        <p:pic>
          <p:nvPicPr>
            <p:cNvPr id="11"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3" name="Picture 12"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194939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9" name="Group 8"/>
          <p:cNvGrpSpPr/>
          <p:nvPr userDrawn="1"/>
        </p:nvGrpSpPr>
        <p:grpSpPr>
          <a:xfrm>
            <a:off x="0" y="6121400"/>
            <a:ext cx="9144000" cy="736600"/>
            <a:chOff x="0" y="6121400"/>
            <a:chExt cx="9144000" cy="736600"/>
          </a:xfrm>
        </p:grpSpPr>
        <p:pic>
          <p:nvPicPr>
            <p:cNvPr id="11"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3" name="Picture 12"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v2">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smtClean="0"/>
              <a:t>Click to edit Master title</a:t>
            </a:r>
            <a:endParaRPr lang="en-US" dirty="0"/>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grpSp>
        <p:nvGrpSpPr>
          <p:cNvPr id="19" name="Group 18" descr="Logos of the Center for IDEA Early Childhood Data Systems (The DaSy Center) and the Early Childhood Technical Assistance Center (ECTA Center)"/>
          <p:cNvGrpSpPr/>
          <p:nvPr userDrawn="1"/>
        </p:nvGrpSpPr>
        <p:grpSpPr>
          <a:xfrm>
            <a:off x="5334000" y="5867921"/>
            <a:ext cx="3705225" cy="990079"/>
            <a:chOff x="5334000" y="5867921"/>
            <a:chExt cx="3705225" cy="990079"/>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248400"/>
              <a:ext cx="2486025" cy="541705"/>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grpSp>
      <p:sp>
        <p:nvSpPr>
          <p:cNvPr id="11" name="Rectangle 10" descr="&quot; &quot;"/>
          <p:cNvSpPr/>
          <p:nvPr userDrawn="1"/>
        </p:nvSpPr>
        <p:spPr>
          <a:xfrm>
            <a:off x="-457200" y="-304800"/>
            <a:ext cx="5029200" cy="1603169"/>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6588" y="-76200"/>
            <a:ext cx="1818612"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r="20961"/>
          <a:stretch/>
        </p:blipFill>
        <p:spPr>
          <a:xfrm>
            <a:off x="7592443" y="-73231"/>
            <a:ext cx="1627757" cy="1371600"/>
          </a:xfrm>
          <a:prstGeom prst="rect">
            <a:avLst/>
          </a:prstGeom>
        </p:spPr>
      </p:pic>
    </p:spTree>
    <p:extLst>
      <p:ext uri="{BB962C8B-B14F-4D97-AF65-F5344CB8AC3E}">
        <p14:creationId xmlns:p14="http://schemas.microsoft.com/office/powerpoint/2010/main" val="1758860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vl3pPr>
              <a:buClr>
                <a:srgbClr val="56A0D3"/>
              </a:buClr>
              <a:defRPr/>
            </a:lvl3pPr>
            <a:lvl4pPr>
              <a:buClr>
                <a:srgbClr val="56A0D3"/>
              </a:buClr>
              <a:defRPr/>
            </a:lvl4pPr>
            <a:lvl5pPr>
              <a:buClr>
                <a:srgbClr val="56A0D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descr="&quot; &quot;"/>
          <p:cNvSpPr>
            <a:spLocks noGrp="1"/>
          </p:cNvSpPr>
          <p:nvPr>
            <p:ph type="title"/>
          </p:nvPr>
        </p:nvSpPr>
        <p:spPr>
          <a:xfrm>
            <a:off x="457200" y="274638"/>
            <a:ext cx="8229600" cy="1143000"/>
          </a:xfrm>
          <a:prstGeom prst="rect">
            <a:avLst/>
          </a:prstGeom>
          <a:ln w="12700">
            <a:no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8" name="Group 7"/>
          <p:cNvGrpSpPr/>
          <p:nvPr userDrawn="1"/>
        </p:nvGrpSpPr>
        <p:grpSpPr>
          <a:xfrm>
            <a:off x="0" y="6121400"/>
            <a:ext cx="9144000" cy="736600"/>
            <a:chOff x="0" y="6121400"/>
            <a:chExt cx="9144000" cy="736600"/>
          </a:xfrm>
        </p:grpSpPr>
        <p:pic>
          <p:nvPicPr>
            <p:cNvPr id="13"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5" name="Picture 4"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grpSp>
        <p:nvGrpSpPr>
          <p:cNvPr id="7" name="Group 6"/>
          <p:cNvGrpSpPr/>
          <p:nvPr userDrawn="1"/>
        </p:nvGrpSpPr>
        <p:grpSpPr>
          <a:xfrm>
            <a:off x="0" y="-1143000"/>
            <a:ext cx="9144000" cy="1371600"/>
            <a:chOff x="0" y="-1143000"/>
            <a:chExt cx="9144000" cy="1371600"/>
          </a:xfrm>
        </p:grpSpPr>
        <p:sp>
          <p:nvSpPr>
            <p:cNvPr id="10" name="Rectangle 9"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1" name="Rectangle 10"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5" name="Group 4"/>
          <p:cNvGrpSpPr/>
          <p:nvPr userDrawn="1"/>
        </p:nvGrpSpPr>
        <p:grpSpPr>
          <a:xfrm>
            <a:off x="0" y="-1143000"/>
            <a:ext cx="9144000" cy="1371600"/>
            <a:chOff x="0" y="-1143000"/>
            <a:chExt cx="9144000" cy="1371600"/>
          </a:xfrm>
        </p:grpSpPr>
        <p:sp>
          <p:nvSpPr>
            <p:cNvPr id="6" name="Rectangle 5"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7" name="Rectangle 6"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spTree>
    <p:extLst>
      <p:ext uri="{BB962C8B-B14F-4D97-AF65-F5344CB8AC3E}">
        <p14:creationId xmlns:p14="http://schemas.microsoft.com/office/powerpoint/2010/main" val="142969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7" name="Group 6"/>
          <p:cNvGrpSpPr/>
          <p:nvPr userDrawn="1"/>
        </p:nvGrpSpPr>
        <p:grpSpPr>
          <a:xfrm>
            <a:off x="0" y="-1143000"/>
            <a:ext cx="9144000" cy="1371600"/>
            <a:chOff x="0" y="-1143000"/>
            <a:chExt cx="9144000" cy="1371600"/>
          </a:xfrm>
        </p:grpSpPr>
        <p:sp>
          <p:nvSpPr>
            <p:cNvPr id="9" name="Rectangle 8"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0" name="Rectangle 9"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grpSp>
        <p:nvGrpSpPr>
          <p:cNvPr id="11" name="Group 10"/>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41445392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9" name="Group 8"/>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0" name="Group 9"/>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58390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2" name="Group 11"/>
          <p:cNvGrpSpPr/>
          <p:nvPr userDrawn="1"/>
        </p:nvGrpSpPr>
        <p:grpSpPr>
          <a:xfrm>
            <a:off x="0" y="6121400"/>
            <a:ext cx="9144000" cy="736600"/>
            <a:chOff x="0" y="6121400"/>
            <a:chExt cx="9144000" cy="736600"/>
          </a:xfrm>
        </p:grpSpPr>
        <p:pic>
          <p:nvPicPr>
            <p:cNvPr id="14"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6" name="Picture 15" descr="Logo for the Early Childhood Technical Assistance Center (ECTA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120501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8" name="Group 7"/>
          <p:cNvGrpSpPr/>
          <p:nvPr userDrawn="1"/>
        </p:nvGrpSpPr>
        <p:grpSpPr>
          <a:xfrm>
            <a:off x="0" y="6121400"/>
            <a:ext cx="9144000" cy="736600"/>
            <a:chOff x="0" y="6121400"/>
            <a:chExt cx="9144000" cy="736600"/>
          </a:xfrm>
        </p:grpSpPr>
        <p:pic>
          <p:nvPicPr>
            <p:cNvPr id="10"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2" name="Picture 11"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44994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1"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762000" y="5257800"/>
            <a:ext cx="7470648" cy="1216152"/>
          </a:xfrm>
        </p:spPr>
        <p:txBody>
          <a:bodyPr>
            <a:normAutofit fontScale="85000" lnSpcReduction="10000"/>
          </a:bodyPr>
          <a:lstStyle/>
          <a:p>
            <a:pPr algn="l"/>
            <a:r>
              <a:rPr lang="en-US" sz="2400" dirty="0" smtClean="0">
                <a:solidFill>
                  <a:srgbClr val="56A0D3"/>
                </a:solidFill>
              </a:rPr>
              <a:t>2016 Improving Data, Improving Outcomes Conference</a:t>
            </a:r>
          </a:p>
          <a:p>
            <a:pPr algn="l"/>
            <a:r>
              <a:rPr lang="en-US" sz="2400" dirty="0" smtClean="0">
                <a:solidFill>
                  <a:srgbClr val="56A0D3"/>
                </a:solidFill>
              </a:rPr>
              <a:t>New Orleans, </a:t>
            </a:r>
            <a:r>
              <a:rPr lang="en-US" sz="2400" dirty="0">
                <a:solidFill>
                  <a:srgbClr val="56A0D3"/>
                </a:solidFill>
              </a:rPr>
              <a:t>L</a:t>
            </a:r>
            <a:r>
              <a:rPr lang="en-US" sz="2400" dirty="0" smtClean="0">
                <a:solidFill>
                  <a:srgbClr val="56A0D3"/>
                </a:solidFill>
              </a:rPr>
              <a:t>A</a:t>
            </a:r>
          </a:p>
          <a:p>
            <a:pPr algn="l"/>
            <a:r>
              <a:rPr lang="en-US" sz="2400" dirty="0" smtClean="0">
                <a:solidFill>
                  <a:srgbClr val="56A0D3"/>
                </a:solidFill>
              </a:rPr>
              <a:t>Monday, August 15, 2016</a:t>
            </a:r>
            <a:endParaRPr lang="en-US" sz="2400" dirty="0">
              <a:solidFill>
                <a:srgbClr val="56A0D3"/>
              </a:solidFill>
            </a:endParaRPr>
          </a:p>
        </p:txBody>
      </p:sp>
      <p:sp>
        <p:nvSpPr>
          <p:cNvPr id="2" name="Title 1"/>
          <p:cNvSpPr>
            <a:spLocks noGrp="1"/>
          </p:cNvSpPr>
          <p:nvPr>
            <p:ph type="title"/>
          </p:nvPr>
        </p:nvSpPr>
        <p:spPr>
          <a:xfrm>
            <a:off x="838200" y="1524000"/>
            <a:ext cx="7696200" cy="2362200"/>
          </a:xfrm>
        </p:spPr>
        <p:txBody>
          <a:bodyPr>
            <a:normAutofit/>
          </a:bodyPr>
          <a:lstStyle/>
          <a:p>
            <a:r>
              <a:rPr lang="en-US" sz="4800" dirty="0" smtClean="0"/>
              <a:t>Data Quality Profiles</a:t>
            </a:r>
            <a:endParaRPr lang="en-US" sz="4800" dirty="0"/>
          </a:p>
        </p:txBody>
      </p:sp>
      <p:sp>
        <p:nvSpPr>
          <p:cNvPr id="7" name="Subtitle 2"/>
          <p:cNvSpPr txBox="1">
            <a:spLocks/>
          </p:cNvSpPr>
          <p:nvPr/>
        </p:nvSpPr>
        <p:spPr>
          <a:xfrm>
            <a:off x="838200" y="3657600"/>
            <a:ext cx="5867400" cy="13685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dirty="0"/>
              <a:t>Child Outcomes Data Workshop: Hands-on analysis of your own state child outcomes data</a:t>
            </a:r>
            <a:endParaRPr lang="en-US" sz="2800" dirty="0">
              <a:solidFill>
                <a:srgbClr val="56A0D3"/>
              </a:solidFill>
            </a:endParaRPr>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325562"/>
          </a:xfrm>
        </p:spPr>
        <p:txBody>
          <a:bodyPr>
            <a:noAutofit/>
          </a:bodyPr>
          <a:lstStyle/>
          <a:p>
            <a:r>
              <a:rPr lang="en-US" dirty="0" smtClean="0"/>
              <a:t>State Child Outcomes Data Quality Profiles FFY 2014-15</a:t>
            </a:r>
            <a:endParaRPr lang="en-US" dirty="0"/>
          </a:p>
        </p:txBody>
      </p:sp>
      <p:sp>
        <p:nvSpPr>
          <p:cNvPr id="3" name="TextBox 2"/>
          <p:cNvSpPr txBox="1"/>
          <p:nvPr/>
        </p:nvSpPr>
        <p:spPr>
          <a:xfrm>
            <a:off x="8610601" y="6477000"/>
            <a:ext cx="533400" cy="276999"/>
          </a:xfrm>
          <a:prstGeom prst="rect">
            <a:avLst/>
          </a:prstGeom>
          <a:noFill/>
        </p:spPr>
        <p:txBody>
          <a:bodyPr wrap="square" rtlCol="0">
            <a:spAutoFit/>
          </a:bodyPr>
          <a:lstStyle/>
          <a:p>
            <a:r>
              <a:rPr lang="en-US" sz="1200" b="1" dirty="0" smtClean="0"/>
              <a:t>38</a:t>
            </a:r>
            <a:endParaRPr lang="en-US" sz="1200" b="1" dirty="0"/>
          </a:p>
        </p:txBody>
      </p:sp>
      <p:pic>
        <p:nvPicPr>
          <p:cNvPr id="3077" name="Picture 5"/>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1979" t="14334" r="50520" b="8333"/>
          <a:stretch/>
        </p:blipFill>
        <p:spPr bwMode="auto">
          <a:xfrm rot="21361026">
            <a:off x="4499653" y="1761241"/>
            <a:ext cx="2443031" cy="3148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347023" y="2063527"/>
            <a:ext cx="2319977" cy="2927439"/>
            <a:chOff x="347023" y="2063528"/>
            <a:chExt cx="2140899" cy="2793542"/>
          </a:xfrm>
        </p:grpSpPr>
        <p:pic>
          <p:nvPicPr>
            <p:cNvPr id="3076" name="Picture 4"/>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2105" t="14947" r="50584" b="7158"/>
            <a:stretch/>
          </p:blipFill>
          <p:spPr bwMode="auto">
            <a:xfrm rot="20696502">
              <a:off x="347023" y="2063528"/>
              <a:ext cx="2140899" cy="2793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rot="20662985">
              <a:off x="837027" y="2472526"/>
              <a:ext cx="262629" cy="663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9" name="Group 8"/>
          <p:cNvGrpSpPr/>
          <p:nvPr/>
        </p:nvGrpSpPr>
        <p:grpSpPr>
          <a:xfrm>
            <a:off x="2286000" y="1774767"/>
            <a:ext cx="2454315" cy="3191477"/>
            <a:chOff x="2286000" y="1774767"/>
            <a:chExt cx="2454315" cy="3191477"/>
          </a:xfrm>
        </p:grpSpPr>
        <p:pic>
          <p:nvPicPr>
            <p:cNvPr id="3075" name="Picture 3"/>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1842" t="15579" r="50921" b="6947"/>
            <a:stretch/>
          </p:blipFill>
          <p:spPr bwMode="auto">
            <a:xfrm>
              <a:off x="2286000" y="1774767"/>
              <a:ext cx="2454315" cy="3191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3869196" y="4375280"/>
              <a:ext cx="131314" cy="4571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0" name="Group 9"/>
          <p:cNvGrpSpPr/>
          <p:nvPr/>
        </p:nvGrpSpPr>
        <p:grpSpPr>
          <a:xfrm>
            <a:off x="6497309" y="2077911"/>
            <a:ext cx="2306763" cy="3008470"/>
            <a:chOff x="6497309" y="2077911"/>
            <a:chExt cx="2306763" cy="3008470"/>
          </a:xfrm>
        </p:grpSpPr>
        <p:pic>
          <p:nvPicPr>
            <p:cNvPr id="3078" name="Picture 6"/>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51105" t="14078" r="11753" b="8416"/>
            <a:stretch/>
          </p:blipFill>
          <p:spPr bwMode="auto">
            <a:xfrm rot="826818">
              <a:off x="6497309" y="2077911"/>
              <a:ext cx="2306763" cy="3008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rot="793763">
              <a:off x="7700058" y="4686480"/>
              <a:ext cx="131314" cy="4571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221580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52400" y="1219200"/>
            <a:ext cx="5105400" cy="4800600"/>
          </a:xfrm>
        </p:spPr>
        <p:txBody>
          <a:bodyPr>
            <a:normAutofit fontScale="92500" lnSpcReduction="10000"/>
          </a:bodyPr>
          <a:lstStyle/>
          <a:p>
            <a:r>
              <a:rPr lang="en-US" dirty="0"/>
              <a:t>State Child Outcomes Data Quality Profiles present data on: </a:t>
            </a:r>
          </a:p>
          <a:p>
            <a:pPr lvl="1"/>
            <a:r>
              <a:rPr lang="en-US" dirty="0"/>
              <a:t>State compared to national </a:t>
            </a:r>
          </a:p>
          <a:p>
            <a:pPr lvl="1"/>
            <a:r>
              <a:rPr lang="en-US" dirty="0"/>
              <a:t>State data in relation to quality criteria used for inclusion in the national analysis</a:t>
            </a:r>
          </a:p>
          <a:p>
            <a:pPr lvl="2"/>
            <a:r>
              <a:rPr lang="en-US" dirty="0"/>
              <a:t>Reporting data on enough children</a:t>
            </a:r>
          </a:p>
          <a:p>
            <a:pPr lvl="2"/>
            <a:r>
              <a:rPr lang="en-US" dirty="0"/>
              <a:t>Within expected patterns in the data</a:t>
            </a:r>
          </a:p>
          <a:p>
            <a:pPr lvl="2"/>
            <a:r>
              <a:rPr lang="en-US" dirty="0"/>
              <a:t>Note: Part C profiles include criteria for </a:t>
            </a:r>
            <a:r>
              <a:rPr lang="en-US" dirty="0" smtClean="0"/>
              <a:t>determinations</a:t>
            </a:r>
            <a:endParaRPr lang="en-US" dirty="0"/>
          </a:p>
          <a:p>
            <a:pPr lvl="1"/>
            <a:r>
              <a:rPr lang="en-US" dirty="0"/>
              <a:t>Trends over time</a:t>
            </a:r>
          </a:p>
          <a:p>
            <a:pPr lvl="1"/>
            <a:r>
              <a:rPr lang="en-US" dirty="0"/>
              <a:t>Expanded profiles include progress category </a:t>
            </a:r>
            <a:r>
              <a:rPr lang="en-US" dirty="0" smtClean="0"/>
              <a:t>data</a:t>
            </a:r>
            <a:endParaRPr lang="en-US" dirty="0"/>
          </a:p>
        </p:txBody>
      </p:sp>
      <p:pic>
        <p:nvPicPr>
          <p:cNvPr id="1026" name="Picture 2" descr="C:\Users\awiner\Documents\ECO\Webinars\State Data Quality Profiles\State A Screen Shots\State A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28731">
            <a:off x="5385555" y="1113040"/>
            <a:ext cx="3347681" cy="4363092"/>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700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US" dirty="0" smtClean="0"/>
              <a:t>Part C Specific: Completeness</a:t>
            </a:r>
            <a:endParaRPr lang="en-US" dirty="0"/>
          </a:p>
        </p:txBody>
      </p:sp>
      <p:sp>
        <p:nvSpPr>
          <p:cNvPr id="3" name="TextBox 2"/>
          <p:cNvSpPr txBox="1"/>
          <p:nvPr/>
        </p:nvSpPr>
        <p:spPr>
          <a:xfrm>
            <a:off x="8610601" y="6477000"/>
            <a:ext cx="533400" cy="276999"/>
          </a:xfrm>
          <a:prstGeom prst="rect">
            <a:avLst/>
          </a:prstGeom>
          <a:noFill/>
        </p:spPr>
        <p:txBody>
          <a:bodyPr wrap="square" rtlCol="0">
            <a:spAutoFit/>
          </a:bodyPr>
          <a:lstStyle/>
          <a:p>
            <a:r>
              <a:rPr lang="en-US" sz="1200" b="1" dirty="0" smtClean="0"/>
              <a:t>38</a:t>
            </a:r>
            <a:endParaRPr lang="en-US" sz="1200" b="1" dirty="0"/>
          </a:p>
        </p:txBody>
      </p:sp>
      <p:pic>
        <p:nvPicPr>
          <p:cNvPr id="7" name="Picture 6"/>
          <p:cNvPicPr>
            <a:picLocks noChangeAspect="1"/>
          </p:cNvPicPr>
          <p:nvPr/>
        </p:nvPicPr>
        <p:blipFill>
          <a:blip r:embed="rId3"/>
          <a:stretch>
            <a:fillRect/>
          </a:stretch>
        </p:blipFill>
        <p:spPr>
          <a:xfrm>
            <a:off x="457200" y="1219200"/>
            <a:ext cx="8458200" cy="5267827"/>
          </a:xfrm>
          <a:prstGeom prst="rect">
            <a:avLst/>
          </a:prstGeom>
        </p:spPr>
      </p:pic>
    </p:spTree>
    <p:extLst>
      <p:ext uri="{BB962C8B-B14F-4D97-AF65-F5344CB8AC3E}">
        <p14:creationId xmlns:p14="http://schemas.microsoft.com/office/powerpoint/2010/main" val="298843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28600"/>
            <a:ext cx="8763000" cy="914400"/>
          </a:xfrm>
        </p:spPr>
        <p:txBody>
          <a:bodyPr>
            <a:noAutofit/>
          </a:bodyPr>
          <a:lstStyle/>
          <a:p>
            <a:r>
              <a:rPr lang="en-US" dirty="0" smtClean="0"/>
              <a:t>Part C Specific: Progress Categories</a:t>
            </a:r>
            <a:endParaRPr lang="en-US" dirty="0"/>
          </a:p>
        </p:txBody>
      </p:sp>
      <p:sp>
        <p:nvSpPr>
          <p:cNvPr id="3" name="TextBox 2"/>
          <p:cNvSpPr txBox="1"/>
          <p:nvPr/>
        </p:nvSpPr>
        <p:spPr>
          <a:xfrm>
            <a:off x="8610601" y="6477000"/>
            <a:ext cx="533400" cy="276999"/>
          </a:xfrm>
          <a:prstGeom prst="rect">
            <a:avLst/>
          </a:prstGeom>
          <a:noFill/>
        </p:spPr>
        <p:txBody>
          <a:bodyPr wrap="square" rtlCol="0">
            <a:spAutoFit/>
          </a:bodyPr>
          <a:lstStyle/>
          <a:p>
            <a:r>
              <a:rPr lang="en-US" sz="1200" b="1" dirty="0" smtClean="0"/>
              <a:t>38</a:t>
            </a:r>
            <a:endParaRPr lang="en-US" sz="1200" b="1" dirty="0"/>
          </a:p>
        </p:txBody>
      </p:sp>
      <p:pic>
        <p:nvPicPr>
          <p:cNvPr id="717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7511" t="19448" r="15705" b="26049"/>
          <a:stretch/>
        </p:blipFill>
        <p:spPr bwMode="auto">
          <a:xfrm>
            <a:off x="57509" y="3907222"/>
            <a:ext cx="5581291" cy="2846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8621" t="22897" r="9137" b="7035"/>
          <a:stretch/>
        </p:blipFill>
        <p:spPr bwMode="auto">
          <a:xfrm>
            <a:off x="3182359" y="1626057"/>
            <a:ext cx="5961641" cy="3174543"/>
          </a:xfrm>
          <a:prstGeom prst="rect">
            <a:avLst/>
          </a:prstGeom>
          <a:ln w="19050">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639178" y="1253949"/>
            <a:ext cx="3361821" cy="369332"/>
          </a:xfrm>
          <a:prstGeom prst="rect">
            <a:avLst/>
          </a:prstGeom>
          <a:noFill/>
        </p:spPr>
        <p:txBody>
          <a:bodyPr wrap="square" rtlCol="0">
            <a:spAutoFit/>
          </a:bodyPr>
          <a:lstStyle/>
          <a:p>
            <a:r>
              <a:rPr lang="en-US" sz="1800" b="1" dirty="0" smtClean="0">
                <a:solidFill>
                  <a:schemeClr val="accent2"/>
                </a:solidFill>
              </a:rPr>
              <a:t>Determinations - Anomalies</a:t>
            </a:r>
            <a:endParaRPr lang="en-US" sz="1800" b="1" dirty="0">
              <a:solidFill>
                <a:schemeClr val="accent2"/>
              </a:solidFill>
            </a:endParaRPr>
          </a:p>
        </p:txBody>
      </p:sp>
      <p:sp>
        <p:nvSpPr>
          <p:cNvPr id="8" name="TextBox 7"/>
          <p:cNvSpPr txBox="1"/>
          <p:nvPr/>
        </p:nvSpPr>
        <p:spPr>
          <a:xfrm>
            <a:off x="60383" y="3537890"/>
            <a:ext cx="3121975" cy="369332"/>
          </a:xfrm>
          <a:prstGeom prst="rect">
            <a:avLst/>
          </a:prstGeom>
          <a:noFill/>
        </p:spPr>
        <p:txBody>
          <a:bodyPr wrap="square" rtlCol="0">
            <a:spAutoFit/>
          </a:bodyPr>
          <a:lstStyle/>
          <a:p>
            <a:r>
              <a:rPr lang="en-US" sz="1800" b="1" dirty="0" smtClean="0">
                <a:solidFill>
                  <a:schemeClr val="accent2"/>
                </a:solidFill>
              </a:rPr>
              <a:t>ECTA Expected Patterns</a:t>
            </a:r>
            <a:endParaRPr lang="en-US" sz="1800" b="1" dirty="0">
              <a:solidFill>
                <a:schemeClr val="accent2"/>
              </a:solidFill>
            </a:endParaRPr>
          </a:p>
        </p:txBody>
      </p:sp>
    </p:spTree>
    <p:extLst>
      <p:ext uri="{BB962C8B-B14F-4D97-AF65-F5344CB8AC3E}">
        <p14:creationId xmlns:p14="http://schemas.microsoft.com/office/powerpoint/2010/main" val="180867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6</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a:t>
            </a:r>
            <a:r>
              <a:rPr lang="en-US" sz="1800" dirty="0"/>
              <a:t>contents of this tool and guidance were developed under grants from the U.S. Department of Education, #H326P120002 and #H373Z120002. However, those contents do not necessarily represent the policy of the U.S. Department of Education, and you should not assume endorsement by the Federal Government. </a:t>
            </a:r>
            <a:r>
              <a:rPr lang="en-US" sz="1800" dirty="0" smtClean="0"/>
              <a:t>Project </a:t>
            </a:r>
            <a:r>
              <a:rPr lang="en-US" sz="1800" dirty="0"/>
              <a:t>Officers: Meredith </a:t>
            </a:r>
            <a:r>
              <a:rPr lang="en-US" sz="1800" dirty="0" err="1"/>
              <a:t>Miceli</a:t>
            </a:r>
            <a:r>
              <a:rPr lang="en-US" sz="1800" dirty="0"/>
              <a:t>, </a:t>
            </a:r>
            <a:r>
              <a:rPr lang="en-US" sz="1800" dirty="0" err="1"/>
              <a:t>Richelle</a:t>
            </a:r>
            <a:r>
              <a:rPr lang="en-US" sz="1800" dirty="0"/>
              <a:t> Davis, and Julia Martin </a:t>
            </a:r>
            <a:r>
              <a:rPr lang="en-US" sz="1800" dirty="0" err="1"/>
              <a:t>Eile</a:t>
            </a:r>
            <a:r>
              <a:rPr lang="en-US" sz="1800" dirty="0"/>
              <a:t>. </a:t>
            </a:r>
          </a:p>
        </p:txBody>
      </p:sp>
      <p:pic>
        <p:nvPicPr>
          <p:cNvPr id="10" name="Picture 9" descr="Logo of the Technical Assistance and Dissemination Netwo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4458302"/>
            <a:ext cx="1676400" cy="561594"/>
          </a:xfrm>
          <a:prstGeom prst="rect">
            <a:avLst/>
          </a:prstGeom>
        </p:spPr>
      </p:pic>
      <p:pic>
        <p:nvPicPr>
          <p:cNvPr id="11" name="Picture 10" descr="Logo of the U.S. Office of Special Education Program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1363" y="4296186"/>
            <a:ext cx="1062037" cy="885825"/>
          </a:xfrm>
          <a:prstGeom prst="rect">
            <a:avLst/>
          </a:prstGeom>
        </p:spPr>
      </p:pic>
    </p:spTree>
    <p:extLst>
      <p:ext uri="{BB962C8B-B14F-4D97-AF65-F5344CB8AC3E}">
        <p14:creationId xmlns:p14="http://schemas.microsoft.com/office/powerpoint/2010/main" val="26212430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2501</TotalTime>
  <Words>811</Words>
  <Application>Microsoft Office PowerPoint</Application>
  <PresentationFormat>On-screen Show (4:3)</PresentationFormat>
  <Paragraphs>53</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Data Quality Profiles</vt:lpstr>
      <vt:lpstr>State Child Outcomes Data Quality Profiles FFY 2014-15</vt:lpstr>
      <vt:lpstr>Overview</vt:lpstr>
      <vt:lpstr>Part C Specific: Completeness</vt:lpstr>
      <vt:lpstr>Part C Specific: Progress Categories</vt:lpstr>
      <vt:lpstr>PowerPoint Presentation</vt:lpstr>
    </vt:vector>
  </TitlesOfParts>
  <Company>The DaSy Center and The ECTA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Roxanne Jones</dc:creator>
  <cp:lastModifiedBy>fpg</cp:lastModifiedBy>
  <cp:revision>101</cp:revision>
  <dcterms:created xsi:type="dcterms:W3CDTF">2013-02-06T21:54:43Z</dcterms:created>
  <dcterms:modified xsi:type="dcterms:W3CDTF">2016-08-09T17:53:14Z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