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 id="2147485014" r:id="rId3"/>
    <p:sldMasterId id="2147485044" r:id="rId4"/>
    <p:sldMasterId id="2147485057" r:id="rId5"/>
    <p:sldMasterId id="2147485059" r:id="rId6"/>
    <p:sldMasterId id="2147485071" r:id="rId7"/>
    <p:sldMasterId id="2147485083" r:id="rId8"/>
  </p:sldMasterIdLst>
  <p:notesMasterIdLst>
    <p:notesMasterId r:id="rId36"/>
  </p:notesMasterIdLst>
  <p:handoutMasterIdLst>
    <p:handoutMasterId r:id="rId37"/>
  </p:handoutMasterIdLst>
  <p:sldIdLst>
    <p:sldId id="462" r:id="rId9"/>
    <p:sldId id="464" r:id="rId10"/>
    <p:sldId id="463" r:id="rId11"/>
    <p:sldId id="486" r:id="rId12"/>
    <p:sldId id="484" r:id="rId13"/>
    <p:sldId id="470" r:id="rId14"/>
    <p:sldId id="282" r:id="rId15"/>
    <p:sldId id="293" r:id="rId16"/>
    <p:sldId id="482" r:id="rId17"/>
    <p:sldId id="371" r:id="rId18"/>
    <p:sldId id="431" r:id="rId19"/>
    <p:sldId id="440" r:id="rId20"/>
    <p:sldId id="441" r:id="rId21"/>
    <p:sldId id="449" r:id="rId22"/>
    <p:sldId id="450" r:id="rId23"/>
    <p:sldId id="451" r:id="rId24"/>
    <p:sldId id="452" r:id="rId25"/>
    <p:sldId id="485" r:id="rId26"/>
    <p:sldId id="487" r:id="rId27"/>
    <p:sldId id="488" r:id="rId28"/>
    <p:sldId id="489" r:id="rId29"/>
    <p:sldId id="490" r:id="rId30"/>
    <p:sldId id="491" r:id="rId31"/>
    <p:sldId id="492" r:id="rId32"/>
    <p:sldId id="493" r:id="rId33"/>
    <p:sldId id="468" r:id="rId34"/>
    <p:sldId id="469"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coyle" initials="" lastIdx="1" clrIdx="0"/>
  <p:cmAuthor id="1" name="Lori Connors-Tadros" initials="LCT"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8FD1F"/>
    <a:srgbClr val="4F81BD"/>
    <a:srgbClr val="FE9B00"/>
    <a:srgbClr val="FFEFE7"/>
    <a:srgbClr val="FFDECB"/>
    <a:srgbClr val="C0504D"/>
    <a:srgbClr val="F79646"/>
    <a:srgbClr val="FFEBA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151" autoAdjust="0"/>
    <p:restoredTop sz="78849" autoAdjust="0"/>
  </p:normalViewPr>
  <p:slideViewPr>
    <p:cSldViewPr>
      <p:cViewPr>
        <p:scale>
          <a:sx n="90" d="100"/>
          <a:sy n="90" d="100"/>
        </p:scale>
        <p:origin x="-324" y="-52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40" d="100"/>
        <a:sy n="140" d="100"/>
      </p:scale>
      <p:origin x="0" y="13800"/>
    </p:cViewPr>
  </p:sorterViewPr>
  <p:notesViewPr>
    <p:cSldViewPr>
      <p:cViewPr varScale="1">
        <p:scale>
          <a:sx n="84" d="100"/>
          <a:sy n="84" d="100"/>
        </p:scale>
        <p:origin x="-196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1" qsCatId="simple" csTypeId="urn:microsoft.com/office/officeart/2005/8/colors/accent1_2#1" csCatId="accent1" phldr="1"/>
      <dgm:spPr/>
      <dgm:t>
        <a:bodyPr/>
        <a:lstStyle/>
        <a:p>
          <a:endParaRPr lang="en-US"/>
        </a:p>
      </dgm:t>
    </dgm:pt>
    <dgm:pt modelId="{F199AF00-E64F-4B8F-9EB3-0A4D9EF415EE}">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Governance</a:t>
          </a:r>
          <a:endParaRPr lang="en-US" sz="1400" b="1" dirty="0">
            <a:effectLst>
              <a:outerShdw dist="38100" dir="2700000" algn="tl" rotWithShape="0">
                <a:srgbClr val="000000"/>
              </a:outerShdw>
            </a:effectLst>
            <a:latin typeface="Arial"/>
            <a:cs typeface="Arial"/>
          </a:endParaRPr>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a:noFill/>
        <a:ln>
          <a:noFill/>
        </a:ln>
      </dgm:spPr>
      <dgm:t>
        <a:bodyPr/>
        <a:lstStyle/>
        <a:p>
          <a:endParaRPr lang="en-US" sz="1400" b="1">
            <a:latin typeface="Arial"/>
            <a:cs typeface="Arial"/>
          </a:endParaRPr>
        </a:p>
      </dgm:t>
    </dgm:pt>
    <dgm:pt modelId="{53F4220C-7BFE-47EA-97B7-29639539A232}">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a:noFill/>
        <a:ln>
          <a:noFill/>
        </a:ln>
      </dgm:spPr>
      <dgm:t>
        <a:bodyPr/>
        <a:lstStyle/>
        <a:p>
          <a:endParaRPr lang="en-US" sz="1400" b="1">
            <a:latin typeface="Arial"/>
            <a:cs typeface="Arial"/>
          </a:endParaRPr>
        </a:p>
      </dgm:t>
    </dgm:pt>
    <dgm:pt modelId="{7923AD55-1625-4883-909B-E48A5A308523}">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Personnel / Workforce</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a:noFill/>
        <a:ln>
          <a:noFill/>
        </a:ln>
      </dgm:spPr>
      <dgm:t>
        <a:bodyPr/>
        <a:lstStyle/>
        <a:p>
          <a:endParaRPr lang="en-US" sz="1400" b="1">
            <a:latin typeface="Arial"/>
            <a:cs typeface="Arial"/>
          </a:endParaRPr>
        </a:p>
      </dgm:t>
    </dgm:pt>
    <dgm:pt modelId="{1AED3C8F-DA71-4600-BB9A-FE92C04A712C}">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Data Systems</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a:noFill/>
        <a:ln>
          <a:noFill/>
        </a:ln>
      </dgm:spPr>
      <dgm:t>
        <a:bodyPr/>
        <a:lstStyle/>
        <a:p>
          <a:endParaRPr lang="en-US" sz="1400" b="1">
            <a:latin typeface="Arial"/>
            <a:cs typeface="Arial"/>
          </a:endParaRPr>
        </a:p>
      </dgm:t>
    </dgm:pt>
    <dgm:pt modelId="{2FBDB0C3-78D7-455B-8451-0AE338BDA806}">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Accountability &amp; Quality Improvement</a:t>
          </a:r>
          <a:endParaRPr lang="en-US" sz="1400" b="1" dirty="0">
            <a:effectLst>
              <a:outerShdw dist="38100" dir="2700000" algn="tl" rotWithShape="0">
                <a:srgbClr val="000000"/>
              </a:outerShdw>
            </a:effectLst>
            <a:latin typeface="Arial"/>
            <a:cs typeface="Arial"/>
          </a:endParaRPr>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a:noFill/>
        <a:ln>
          <a:noFill/>
        </a:ln>
      </dgm:spPr>
      <dgm:t>
        <a:bodyPr/>
        <a:lstStyle/>
        <a:p>
          <a:endParaRPr lang="en-US" sz="1400" b="1">
            <a:latin typeface="Arial"/>
            <a:cs typeface="Arial"/>
          </a:endParaRPr>
        </a:p>
      </dgm:t>
    </dgm:pt>
    <dgm:pt modelId="{20E5ACF2-0273-411A-879A-9925FE719BF5}">
      <dgm:prSet custT="1"/>
      <dgm:spPr>
        <a:noFill/>
        <a:ln>
          <a:noFill/>
        </a:ln>
      </dgm:spPr>
      <dgm:t>
        <a:bodyPr/>
        <a:lstStyle/>
        <a:p>
          <a:r>
            <a:rPr lang="en-US" sz="1400" b="1" dirty="0" smtClean="0">
              <a:effectLst>
                <a:outerShdw dist="38100" dir="2700000" algn="tl" rotWithShape="0">
                  <a:srgbClr val="000000"/>
                </a:outerShdw>
              </a:effectLst>
              <a:latin typeface="Arial"/>
              <a:cs typeface="Arial"/>
            </a:rPr>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a:noFill/>
        <a:ln>
          <a:noFill/>
        </a:ln>
      </dgm:spPr>
      <dgm:t>
        <a:bodyPr/>
        <a:lstStyle/>
        <a:p>
          <a:endParaRPr lang="en-US" sz="1400" b="1">
            <a:latin typeface="Arial"/>
            <a:cs typeface="Arial"/>
          </a:endParaRPr>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42126" custScaleY="84198" custRadScaleRad="105275" custRadScaleInc="3816">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custScaleX="2000000"/>
      <dgm:spPr/>
      <dgm:t>
        <a:bodyPr/>
        <a:lstStyle/>
        <a:p>
          <a:endParaRPr lang="en-US"/>
        </a:p>
      </dgm:t>
    </dgm:pt>
    <dgm:pt modelId="{BB5F9C40-3784-4B5C-BA20-4F2C7877C189}" type="pres">
      <dgm:prSet presAssocID="{53F4220C-7BFE-47EA-97B7-29639539A232}" presName="node" presStyleLbl="node1" presStyleIdx="1" presStyleCnt="6" custScaleX="142126" custScaleY="69762" custRadScaleRad="85623" custRadScaleInc="-8096">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custScaleX="2000000"/>
      <dgm:spPr/>
      <dgm:t>
        <a:bodyPr/>
        <a:lstStyle/>
        <a:p>
          <a:endParaRPr lang="en-US"/>
        </a:p>
      </dgm:t>
    </dgm:pt>
    <dgm:pt modelId="{DBA84989-3C4F-4A5B-AA89-FEEBEEB54868}" type="pres">
      <dgm:prSet presAssocID="{7923AD55-1625-4883-909B-E48A5A308523}" presName="node" presStyleLbl="node1" presStyleIdx="2" presStyleCnt="6" custScaleX="142126" custScaleY="77748" custRadScaleRad="87838" custRadScaleInc="19465">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custScaleX="2000000"/>
      <dgm:spPr/>
      <dgm:t>
        <a:bodyPr/>
        <a:lstStyle/>
        <a:p>
          <a:endParaRPr lang="en-US"/>
        </a:p>
      </dgm:t>
    </dgm:pt>
    <dgm:pt modelId="{44AB7EDA-DE88-42FA-B705-E49DC886ED24}" type="pres">
      <dgm:prSet presAssocID="{1AED3C8F-DA71-4600-BB9A-FE92C04A712C}" presName="node" presStyleLbl="node1" presStyleIdx="3" presStyleCnt="6" custScaleX="142126" custScaleY="74598" custRadScaleRad="104417" custRadScaleInc="-3848">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custScaleX="2000000"/>
      <dgm:spPr/>
      <dgm:t>
        <a:bodyPr/>
        <a:lstStyle/>
        <a:p>
          <a:endParaRPr lang="en-US"/>
        </a:p>
      </dgm:t>
    </dgm:pt>
    <dgm:pt modelId="{836D1FAC-AB2F-4314-85B3-B75F5E2A4132}" type="pres">
      <dgm:prSet presAssocID="{2FBDB0C3-78D7-455B-8451-0AE338BDA806}" presName="node" presStyleLbl="node1" presStyleIdx="4" presStyleCnt="6" custScaleX="154113" custScaleY="72950" custRadScaleRad="91662" custRadScaleInc="-15288">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custScaleX="2000000"/>
      <dgm:spPr/>
      <dgm:t>
        <a:bodyPr/>
        <a:lstStyle/>
        <a:p>
          <a:endParaRPr lang="en-US"/>
        </a:p>
      </dgm:t>
    </dgm:pt>
    <dgm:pt modelId="{AB82081D-7C67-40A7-B687-A69BB7943F84}" type="pres">
      <dgm:prSet presAssocID="{20E5ACF2-0273-411A-879A-9925FE719BF5}" presName="node" presStyleLbl="node1" presStyleIdx="5" presStyleCnt="6" custScaleX="142126" custScaleY="77752" custRadScaleRad="88469" custRadScaleInc="-1351">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custScaleX="2000000"/>
      <dgm:spPr/>
      <dgm:t>
        <a:bodyPr/>
        <a:lstStyle/>
        <a:p>
          <a:endParaRPr lang="en-US"/>
        </a:p>
      </dgm:t>
    </dgm:pt>
  </dgm:ptLst>
  <dgm:cxnLst>
    <dgm:cxn modelId="{1EECCD5F-0B8F-40D0-BDCC-3562A76BB979}" type="presOf" srcId="{84270EC3-C2A0-48B5-A291-65CE7D593A08}" destId="{71EFCEEB-E309-4C37-A9C4-A9484EB663A0}" srcOrd="0" destOrd="0" presId="urn:microsoft.com/office/officeart/2005/8/layout/cycle6"/>
    <dgm:cxn modelId="{6AA9B516-BE05-488D-8E3C-21699BB83286}" type="presOf" srcId="{E3F220D4-C66B-4351-99E4-AE97ABB11074}" destId="{40085A43-4CC6-4DB2-80B8-FB07A8A078F6}"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33099247-2ACD-49E9-9136-9AFDC7CEE0DD}" srcId="{D392D84C-2082-40F9-BA49-2F78DE287571}" destId="{20E5ACF2-0273-411A-879A-9925FE719BF5}" srcOrd="5" destOrd="0" parTransId="{3B86FA39-C72A-4A1F-B1DA-BA65A3D99A2F}" sibTransId="{C2E5790F-ABA7-4ECE-B986-92FC5832C82A}"/>
    <dgm:cxn modelId="{9121ED61-FACD-4479-88E9-ADC6BE34D9EE}" srcId="{D392D84C-2082-40F9-BA49-2F78DE287571}" destId="{2FBDB0C3-78D7-455B-8451-0AE338BDA806}" srcOrd="4" destOrd="0" parTransId="{01AFA96A-9A50-442C-9E4C-AA4489D8C8AC}" sibTransId="{E9EF881B-73E3-4778-BB61-5EB7DE20F5DB}"/>
    <dgm:cxn modelId="{7B3455E7-541F-40DE-8077-8C37388806A5}" srcId="{D392D84C-2082-40F9-BA49-2F78DE287571}" destId="{F199AF00-E64F-4B8F-9EB3-0A4D9EF415EE}" srcOrd="0" destOrd="0" parTransId="{FB94C536-4DB7-4AD5-8880-37DFF905C58F}" sibTransId="{108CA50B-B30B-4E37-8DAB-02ABB1F20251}"/>
    <dgm:cxn modelId="{244972F3-1129-4289-82B1-FECD2B1D842B}" srcId="{D392D84C-2082-40F9-BA49-2F78DE287571}" destId="{7923AD55-1625-4883-909B-E48A5A308523}" srcOrd="2" destOrd="0" parTransId="{2DC69B9C-A6FD-418A-954D-FA7FB6A2B6A3}" sibTransId="{84270EC3-C2A0-48B5-A291-65CE7D593A08}"/>
    <dgm:cxn modelId="{DD418880-4B84-488E-9235-D57DA4D72BDC}" type="presOf" srcId="{2FBDB0C3-78D7-455B-8451-0AE338BDA806}" destId="{836D1FAC-AB2F-4314-85B3-B75F5E2A4132}" srcOrd="0" destOrd="0" presId="urn:microsoft.com/office/officeart/2005/8/layout/cycle6"/>
    <dgm:cxn modelId="{0D664D5A-2765-4263-8A29-307C801172AF}" type="presOf" srcId="{7923AD55-1625-4883-909B-E48A5A308523}" destId="{DBA84989-3C4F-4A5B-AA89-FEEBEEB54868}" srcOrd="0" destOrd="0" presId="urn:microsoft.com/office/officeart/2005/8/layout/cycle6"/>
    <dgm:cxn modelId="{1FDDCCE3-BF85-41D5-922B-FA315BF5760C}" type="presOf" srcId="{108CA50B-B30B-4E37-8DAB-02ABB1F20251}" destId="{428D5327-0D4C-4828-9579-EE55DE1C1F4F}" srcOrd="0" destOrd="0" presId="urn:microsoft.com/office/officeart/2005/8/layout/cycle6"/>
    <dgm:cxn modelId="{E05C84FF-D8DB-4A56-8BD7-905D6A35E7C4}" type="presOf" srcId="{1AED3C8F-DA71-4600-BB9A-FE92C04A712C}" destId="{44AB7EDA-DE88-42FA-B705-E49DC886ED24}" srcOrd="0" destOrd="0" presId="urn:microsoft.com/office/officeart/2005/8/layout/cycle6"/>
    <dgm:cxn modelId="{D93C4346-A905-4860-8A3F-6E539F658929}" type="presOf" srcId="{53F4220C-7BFE-47EA-97B7-29639539A232}" destId="{BB5F9C40-3784-4B5C-BA20-4F2C7877C189}" srcOrd="0" destOrd="0" presId="urn:microsoft.com/office/officeart/2005/8/layout/cycle6"/>
    <dgm:cxn modelId="{9467BD6B-AE7A-431A-AB60-BDBF23777E90}" type="presOf" srcId="{6A783179-9F8C-46EF-9CFE-A62D877007C3}" destId="{35EA4C19-5AB0-42E5-BABB-28224802ED9F}"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BF11B101-1A8C-47CF-B342-182348763111}" type="presOf" srcId="{E9EF881B-73E3-4778-BB61-5EB7DE20F5DB}" destId="{97E61DCA-683E-4673-ADA8-476AC1B48A04}" srcOrd="0" destOrd="0" presId="urn:microsoft.com/office/officeart/2005/8/layout/cycle6"/>
    <dgm:cxn modelId="{A8BA1EE1-B9FF-4BBF-B5A5-F7B7840307C2}" type="presOf" srcId="{20E5ACF2-0273-411A-879A-9925FE719BF5}" destId="{AB82081D-7C67-40A7-B687-A69BB7943F84}" srcOrd="0" destOrd="0" presId="urn:microsoft.com/office/officeart/2005/8/layout/cycle6"/>
    <dgm:cxn modelId="{C877FB75-6F70-4578-A808-44534B60285D}" type="presOf" srcId="{F199AF00-E64F-4B8F-9EB3-0A4D9EF415EE}" destId="{A513EAB8-7E36-4448-861C-0ABAA950CA94}" srcOrd="0" destOrd="0" presId="urn:microsoft.com/office/officeart/2005/8/layout/cycle6"/>
    <dgm:cxn modelId="{C6A74B77-E8BB-4DEE-90F4-B84F23D6169D}" type="presOf" srcId="{C2E5790F-ABA7-4ECE-B986-92FC5832C82A}" destId="{FCB1E8BD-8392-40A5-B480-CA0691EB20D3}" srcOrd="0" destOrd="0" presId="urn:microsoft.com/office/officeart/2005/8/layout/cycle6"/>
    <dgm:cxn modelId="{9BFBCF04-E91F-4EBD-AA24-3C95EB06DA8E}" type="presOf" srcId="{D392D84C-2082-40F9-BA49-2F78DE287571}" destId="{41A09DFA-DEC9-43A8-B777-035496014ECD}" srcOrd="0" destOrd="0" presId="urn:microsoft.com/office/officeart/2005/8/layout/cycle6"/>
    <dgm:cxn modelId="{A16F91F2-A055-4E70-A56A-053ED3DC5E85}" type="presParOf" srcId="{41A09DFA-DEC9-43A8-B777-035496014ECD}" destId="{A513EAB8-7E36-4448-861C-0ABAA950CA94}" srcOrd="0" destOrd="0" presId="urn:microsoft.com/office/officeart/2005/8/layout/cycle6"/>
    <dgm:cxn modelId="{9FF800D0-5F61-488E-BBE7-6222C6392E15}" type="presParOf" srcId="{41A09DFA-DEC9-43A8-B777-035496014ECD}" destId="{F11D1A13-4872-4DD7-BDEB-60E4948405A2}" srcOrd="1" destOrd="0" presId="urn:microsoft.com/office/officeart/2005/8/layout/cycle6"/>
    <dgm:cxn modelId="{99A3968D-7FBD-4AA0-BC4A-87A72FC6867C}" type="presParOf" srcId="{41A09DFA-DEC9-43A8-B777-035496014ECD}" destId="{428D5327-0D4C-4828-9579-EE55DE1C1F4F}" srcOrd="2" destOrd="0" presId="urn:microsoft.com/office/officeart/2005/8/layout/cycle6"/>
    <dgm:cxn modelId="{7B1B2D81-B8FD-444A-87D4-B8DFCCE14FBB}" type="presParOf" srcId="{41A09DFA-DEC9-43A8-B777-035496014ECD}" destId="{BB5F9C40-3784-4B5C-BA20-4F2C7877C189}" srcOrd="3" destOrd="0" presId="urn:microsoft.com/office/officeart/2005/8/layout/cycle6"/>
    <dgm:cxn modelId="{2DC8D882-F4A5-498D-903E-D0DD379860CC}" type="presParOf" srcId="{41A09DFA-DEC9-43A8-B777-035496014ECD}" destId="{6C269C31-CFE7-43D6-BAE8-16707370C63A}" srcOrd="4" destOrd="0" presId="urn:microsoft.com/office/officeart/2005/8/layout/cycle6"/>
    <dgm:cxn modelId="{B38C3573-6356-4426-B71F-3E357EEF82FD}" type="presParOf" srcId="{41A09DFA-DEC9-43A8-B777-035496014ECD}" destId="{35EA4C19-5AB0-42E5-BABB-28224802ED9F}" srcOrd="5" destOrd="0" presId="urn:microsoft.com/office/officeart/2005/8/layout/cycle6"/>
    <dgm:cxn modelId="{DA3D0D63-4F88-4605-9124-ADBF17A6B076}" type="presParOf" srcId="{41A09DFA-DEC9-43A8-B777-035496014ECD}" destId="{DBA84989-3C4F-4A5B-AA89-FEEBEEB54868}" srcOrd="6" destOrd="0" presId="urn:microsoft.com/office/officeart/2005/8/layout/cycle6"/>
    <dgm:cxn modelId="{F6A20376-292C-434E-9CEA-A1DC07066792}" type="presParOf" srcId="{41A09DFA-DEC9-43A8-B777-035496014ECD}" destId="{652033A3-92CA-4E86-8100-5CEB38239FE5}" srcOrd="7" destOrd="0" presId="urn:microsoft.com/office/officeart/2005/8/layout/cycle6"/>
    <dgm:cxn modelId="{E697C3C9-7279-4F75-AADB-CD5E168B0A84}" type="presParOf" srcId="{41A09DFA-DEC9-43A8-B777-035496014ECD}" destId="{71EFCEEB-E309-4C37-A9C4-A9484EB663A0}" srcOrd="8" destOrd="0" presId="urn:microsoft.com/office/officeart/2005/8/layout/cycle6"/>
    <dgm:cxn modelId="{25D6405D-1EFE-4FEC-8EB9-C352803A65D5}" type="presParOf" srcId="{41A09DFA-DEC9-43A8-B777-035496014ECD}" destId="{44AB7EDA-DE88-42FA-B705-E49DC886ED24}" srcOrd="9" destOrd="0" presId="urn:microsoft.com/office/officeart/2005/8/layout/cycle6"/>
    <dgm:cxn modelId="{B67FB38F-B1F1-4942-B493-9ED850FF1C62}" type="presParOf" srcId="{41A09DFA-DEC9-43A8-B777-035496014ECD}" destId="{1119C28E-059B-459F-9B10-75450CCFE47C}" srcOrd="10" destOrd="0" presId="urn:microsoft.com/office/officeart/2005/8/layout/cycle6"/>
    <dgm:cxn modelId="{F524186C-6E8F-4A35-9E20-50C2F805BE1F}" type="presParOf" srcId="{41A09DFA-DEC9-43A8-B777-035496014ECD}" destId="{40085A43-4CC6-4DB2-80B8-FB07A8A078F6}" srcOrd="11" destOrd="0" presId="urn:microsoft.com/office/officeart/2005/8/layout/cycle6"/>
    <dgm:cxn modelId="{ACABE76D-1EB2-431A-98FB-98F502F9EDD0}" type="presParOf" srcId="{41A09DFA-DEC9-43A8-B777-035496014ECD}" destId="{836D1FAC-AB2F-4314-85B3-B75F5E2A4132}" srcOrd="12" destOrd="0" presId="urn:microsoft.com/office/officeart/2005/8/layout/cycle6"/>
    <dgm:cxn modelId="{192B4951-0C9B-479B-A0C7-92436864ED1D}" type="presParOf" srcId="{41A09DFA-DEC9-43A8-B777-035496014ECD}" destId="{304747C0-980B-4897-B11B-3E6F5EF344A1}" srcOrd="13" destOrd="0" presId="urn:microsoft.com/office/officeart/2005/8/layout/cycle6"/>
    <dgm:cxn modelId="{A239AB3D-BAC9-461F-BAF5-037C65CAD871}" type="presParOf" srcId="{41A09DFA-DEC9-43A8-B777-035496014ECD}" destId="{97E61DCA-683E-4673-ADA8-476AC1B48A04}" srcOrd="14" destOrd="0" presId="urn:microsoft.com/office/officeart/2005/8/layout/cycle6"/>
    <dgm:cxn modelId="{B37FFA15-2DB3-4DFE-A34A-A889BC12EA30}" type="presParOf" srcId="{41A09DFA-DEC9-43A8-B777-035496014ECD}" destId="{AB82081D-7C67-40A7-B687-A69BB7943F84}" srcOrd="15" destOrd="0" presId="urn:microsoft.com/office/officeart/2005/8/layout/cycle6"/>
    <dgm:cxn modelId="{9399C722-D27E-4C5C-B8F4-5471DB9FC6F9}" type="presParOf" srcId="{41A09DFA-DEC9-43A8-B777-035496014ECD}" destId="{439A412B-03E2-4B6F-ADD1-A9783FE518EE}" srcOrd="16" destOrd="0" presId="urn:microsoft.com/office/officeart/2005/8/layout/cycle6"/>
    <dgm:cxn modelId="{87C83303-391C-4DA9-877F-06B4B5ED4C68}" type="presParOf" srcId="{41A09DFA-DEC9-43A8-B777-035496014ECD}" destId="{FCB1E8BD-8392-40A5-B480-CA0691EB20D3}" srcOrd="17"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3EAB8-7E36-4448-861C-0ABAA950CA94}">
      <dsp:nvSpPr>
        <dsp:cNvPr id="0" name=""/>
        <dsp:cNvSpPr/>
      </dsp:nvSpPr>
      <dsp:spPr>
        <a:xfrm>
          <a:off x="1600196" y="0"/>
          <a:ext cx="1807256" cy="69592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Governance</a:t>
          </a:r>
          <a:endParaRPr lang="en-US" sz="1400" b="1" kern="1200" dirty="0">
            <a:effectLst>
              <a:outerShdw dist="38100" dir="2700000" algn="tl" rotWithShape="0">
                <a:srgbClr val="000000"/>
              </a:outerShdw>
            </a:effectLst>
            <a:latin typeface="Arial"/>
            <a:cs typeface="Arial"/>
          </a:endParaRPr>
        </a:p>
      </dsp:txBody>
      <dsp:txXfrm>
        <a:off x="1634168" y="33972"/>
        <a:ext cx="1739312" cy="627979"/>
      </dsp:txXfrm>
    </dsp:sp>
    <dsp:sp modelId="{428D5327-0D4C-4828-9579-EE55DE1C1F4F}">
      <dsp:nvSpPr>
        <dsp:cNvPr id="0" name=""/>
        <dsp:cNvSpPr/>
      </dsp:nvSpPr>
      <dsp:spPr>
        <a:xfrm>
          <a:off x="-181406" y="-324376"/>
          <a:ext cx="3896356" cy="3896356"/>
        </a:xfrm>
        <a:custGeom>
          <a:avLst/>
          <a:gdLst/>
          <a:ahLst/>
          <a:cxnLst/>
          <a:rect l="0" t="0" r="0" b="0"/>
          <a:pathLst>
            <a:path>
              <a:moveTo>
                <a:pt x="3592613" y="903558"/>
              </a:moveTo>
              <a:arcTo wR="1948178" hR="1948178" stAng="19654466" swAng="121402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BB5F9C40-3784-4B5C-BA20-4F2C7877C189}">
      <dsp:nvSpPr>
        <dsp:cNvPr id="0" name=""/>
        <dsp:cNvSpPr/>
      </dsp:nvSpPr>
      <dsp:spPr>
        <a:xfrm>
          <a:off x="2993341" y="1219203"/>
          <a:ext cx="1807256" cy="57660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Finance</a:t>
          </a:r>
        </a:p>
      </dsp:txBody>
      <dsp:txXfrm>
        <a:off x="3021489" y="1247351"/>
        <a:ext cx="1750960" cy="520309"/>
      </dsp:txXfrm>
    </dsp:sp>
    <dsp:sp modelId="{35EA4C19-5AB0-42E5-BABB-28224802ED9F}">
      <dsp:nvSpPr>
        <dsp:cNvPr id="0" name=""/>
        <dsp:cNvSpPr/>
      </dsp:nvSpPr>
      <dsp:spPr>
        <a:xfrm>
          <a:off x="254307" y="499999"/>
          <a:ext cx="3896356" cy="3896356"/>
        </a:xfrm>
        <a:custGeom>
          <a:avLst/>
          <a:gdLst/>
          <a:ahLst/>
          <a:cxnLst/>
          <a:rect l="0" t="0" r="0" b="0"/>
          <a:pathLst>
            <a:path>
              <a:moveTo>
                <a:pt x="3787930" y="1307312"/>
              </a:moveTo>
              <a:arcTo wR="1948178" hR="1948178" stAng="20447673" swAng="2145685"/>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DBA84989-3C4F-4A5B-AA89-FEEBEEB54868}">
      <dsp:nvSpPr>
        <dsp:cNvPr id="0" name=""/>
        <dsp:cNvSpPr/>
      </dsp:nvSpPr>
      <dsp:spPr>
        <a:xfrm>
          <a:off x="2993345" y="3014993"/>
          <a:ext cx="1807256" cy="642612"/>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Personnel / Workforce</a:t>
          </a:r>
        </a:p>
      </dsp:txBody>
      <dsp:txXfrm>
        <a:off x="3024715" y="3046363"/>
        <a:ext cx="1744516" cy="579872"/>
      </dsp:txXfrm>
    </dsp:sp>
    <dsp:sp modelId="{71EFCEEB-E309-4C37-A9C4-A9484EB663A0}">
      <dsp:nvSpPr>
        <dsp:cNvPr id="0" name=""/>
        <dsp:cNvSpPr/>
      </dsp:nvSpPr>
      <dsp:spPr>
        <a:xfrm>
          <a:off x="-229007" y="1270410"/>
          <a:ext cx="3896356" cy="3896356"/>
        </a:xfrm>
        <a:custGeom>
          <a:avLst/>
          <a:gdLst/>
          <a:ahLst/>
          <a:cxnLst/>
          <a:rect l="0" t="0" r="0" b="0"/>
          <a:pathLst>
            <a:path>
              <a:moveTo>
                <a:pt x="3844946" y="2392774"/>
              </a:moveTo>
              <a:arcTo wR="1948178" hR="1948178" stAng="791508" swAng="994441"/>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44AB7EDA-DE88-42FA-B705-E49DC886ED24}">
      <dsp:nvSpPr>
        <dsp:cNvPr id="0" name=""/>
        <dsp:cNvSpPr/>
      </dsp:nvSpPr>
      <dsp:spPr>
        <a:xfrm>
          <a:off x="1600201" y="4107794"/>
          <a:ext cx="1807256" cy="616576"/>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Data Systems</a:t>
          </a:r>
        </a:p>
      </dsp:txBody>
      <dsp:txXfrm>
        <a:off x="1630300" y="4137893"/>
        <a:ext cx="1747058" cy="556378"/>
      </dsp:txXfrm>
    </dsp:sp>
    <dsp:sp modelId="{40085A43-4CC6-4DB2-80B8-FB07A8A078F6}">
      <dsp:nvSpPr>
        <dsp:cNvPr id="0" name=""/>
        <dsp:cNvSpPr/>
      </dsp:nvSpPr>
      <dsp:spPr>
        <a:xfrm>
          <a:off x="1062019" y="925301"/>
          <a:ext cx="3896356" cy="3896356"/>
        </a:xfrm>
        <a:custGeom>
          <a:avLst/>
          <a:gdLst/>
          <a:ahLst/>
          <a:cxnLst/>
          <a:rect l="0" t="0" r="0" b="0"/>
          <a:pathLst>
            <a:path>
              <a:moveTo>
                <a:pt x="533544" y="3287659"/>
              </a:moveTo>
              <a:arcTo wR="1948178" hR="1948178" stAng="8193784" swAng="117029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836D1FAC-AB2F-4314-85B3-B75F5E2A4132}">
      <dsp:nvSpPr>
        <dsp:cNvPr id="0" name=""/>
        <dsp:cNvSpPr/>
      </dsp:nvSpPr>
      <dsp:spPr>
        <a:xfrm>
          <a:off x="-2" y="3054647"/>
          <a:ext cx="1959681" cy="60295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Accountability &amp; Quality Improvement</a:t>
          </a:r>
          <a:endParaRPr lang="en-US" sz="1400" b="1" kern="1200" dirty="0">
            <a:effectLst>
              <a:outerShdw dist="38100" dir="2700000" algn="tl" rotWithShape="0">
                <a:srgbClr val="000000"/>
              </a:outerShdw>
            </a:effectLst>
            <a:latin typeface="Arial"/>
            <a:cs typeface="Arial"/>
          </a:endParaRPr>
        </a:p>
      </dsp:txBody>
      <dsp:txXfrm>
        <a:off x="29432" y="3084081"/>
        <a:ext cx="1900813" cy="544087"/>
      </dsp:txXfrm>
    </dsp:sp>
    <dsp:sp modelId="{97E61DCA-683E-4673-ADA8-476AC1B48A04}">
      <dsp:nvSpPr>
        <dsp:cNvPr id="0" name=""/>
        <dsp:cNvSpPr/>
      </dsp:nvSpPr>
      <dsp:spPr>
        <a:xfrm>
          <a:off x="734098" y="526973"/>
          <a:ext cx="3896356" cy="3896356"/>
        </a:xfrm>
        <a:custGeom>
          <a:avLst/>
          <a:gdLst/>
          <a:ahLst/>
          <a:cxnLst/>
          <a:rect l="0" t="0" r="0" b="0"/>
          <a:pathLst>
            <a:path>
              <a:moveTo>
                <a:pt x="84630" y="2516147"/>
              </a:moveTo>
              <a:arcTo wR="1948178" hR="1948178" stAng="9782993" swAng="2121263"/>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AB82081D-7C67-40A7-B687-A69BB7943F84}">
      <dsp:nvSpPr>
        <dsp:cNvPr id="0" name=""/>
        <dsp:cNvSpPr/>
      </dsp:nvSpPr>
      <dsp:spPr>
        <a:xfrm>
          <a:off x="76206" y="1205995"/>
          <a:ext cx="1807256" cy="64264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Quality Standards</a:t>
          </a:r>
        </a:p>
      </dsp:txBody>
      <dsp:txXfrm>
        <a:off x="107577" y="1237366"/>
        <a:ext cx="1744514" cy="579903"/>
      </dsp:txXfrm>
    </dsp:sp>
    <dsp:sp modelId="{FCB1E8BD-8392-40A5-B480-CA0691EB20D3}">
      <dsp:nvSpPr>
        <dsp:cNvPr id="0" name=""/>
        <dsp:cNvSpPr/>
      </dsp:nvSpPr>
      <dsp:spPr>
        <a:xfrm>
          <a:off x="1111728" y="-111764"/>
          <a:ext cx="3896356" cy="3896356"/>
        </a:xfrm>
        <a:custGeom>
          <a:avLst/>
          <a:gdLst/>
          <a:ahLst/>
          <a:cxnLst/>
          <a:rect l="0" t="0" r="0" b="0"/>
          <a:pathLst>
            <a:path>
              <a:moveTo>
                <a:pt x="107303" y="1310543"/>
              </a:moveTo>
              <a:arcTo wR="1948178" hR="1948178" stAng="11946291" swAng="1328615"/>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5B50ABBC-E4F7-478C-A1E8-2F5658C39B1B}" type="datetimeFigureOut">
              <a:rPr lang="en-US"/>
              <a:pPr>
                <a:defRPr/>
              </a:pPr>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ECTA Center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CD264D9D-8CC2-4CD2-9E79-A097C570729F}" type="slidenum">
              <a:rPr lang="en-US"/>
              <a:pPr>
                <a:defRPr/>
              </a:pPr>
              <a:t>‹#›</a:t>
            </a:fld>
            <a:endParaRPr lang="en-US"/>
          </a:p>
        </p:txBody>
      </p:sp>
    </p:spTree>
    <p:extLst>
      <p:ext uri="{BB962C8B-B14F-4D97-AF65-F5344CB8AC3E}">
        <p14:creationId xmlns:p14="http://schemas.microsoft.com/office/powerpoint/2010/main" val="2005785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CFF205DD-9F61-4375-BCAD-354D1582FDAF}" type="datetimeFigureOut">
              <a:rPr lang="en-US"/>
              <a:pPr>
                <a:defRPr/>
              </a:pPr>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F301A615-0DC0-4125-9A7D-DA1C8F6FD644}" type="slidenum">
              <a:rPr lang="en-US"/>
              <a:pPr>
                <a:defRPr/>
              </a:pPr>
              <a:t>‹#›</a:t>
            </a:fld>
            <a:endParaRPr lang="en-US"/>
          </a:p>
        </p:txBody>
      </p:sp>
    </p:spTree>
    <p:extLst>
      <p:ext uri="{BB962C8B-B14F-4D97-AF65-F5344CB8AC3E}">
        <p14:creationId xmlns:p14="http://schemas.microsoft.com/office/powerpoint/2010/main" val="162311730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Christina-</a:t>
            </a:r>
            <a:r>
              <a:rPr lang="en-US" baseline="0" dirty="0" smtClean="0"/>
              <a:t> I incorporated the words on the prior slide, and thought we could call those “Common Themes”, but then noticed you’re using that language in slide 9 for the ECTA tool. Thinking we might want to wordsmith one or the other to avoid confusion?</a:t>
            </a:r>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5</a:t>
            </a:fld>
            <a:endParaRPr lang="en-US"/>
          </a:p>
        </p:txBody>
      </p:sp>
    </p:spTree>
    <p:extLst>
      <p:ext uri="{BB962C8B-B14F-4D97-AF65-F5344CB8AC3E}">
        <p14:creationId xmlns:p14="http://schemas.microsoft.com/office/powerpoint/2010/main" val="50661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i="1" dirty="0" smtClean="0"/>
          </a:p>
        </p:txBody>
      </p:sp>
      <p:sp>
        <p:nvSpPr>
          <p:cNvPr id="51204" name="Slide Number Placeholder 3"/>
          <p:cNvSpPr>
            <a:spLocks noGrp="1"/>
          </p:cNvSpPr>
          <p:nvPr>
            <p:ph type="sldNum" sz="quarter" idx="5"/>
          </p:nvPr>
        </p:nvSpPr>
        <p:spPr>
          <a:noFill/>
        </p:spPr>
        <p:txBody>
          <a:bodyPr/>
          <a:lstStyle/>
          <a:p>
            <a:fld id="{95B40419-8EE2-4473-A641-4190AE0BB909}" type="slidenum">
              <a:rPr lang="en-US" altLang="en-US" smtClean="0">
                <a:solidFill>
                  <a:prstClr val="black"/>
                </a:solidFill>
              </a:rPr>
              <a:pPr/>
              <a:t>15</a:t>
            </a:fld>
            <a:endParaRPr lang="en-US"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209A8C-6F46-4A27-A433-ED9F9911F7DF}"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31991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altLang="en-US" b="0" dirty="0" smtClean="0"/>
              <a:t>BILLIE—each of the six strategy pages present you with some key considerations.  So let’s start with “define and coordinate leadership”.  Here are two sample considerations: (read them).  Altogether, there are 8 and you may develop even more as you work with state teams.  So tell us how your state or the state you are working with uses cross-sector data. Remember, cross sector means including health, early learning and development and family leadership and support.  Let’s find out (POLL)</a:t>
            </a:r>
          </a:p>
          <a:p>
            <a:endParaRPr lang="en-US" altLang="en-US" dirty="0" smtClean="0"/>
          </a:p>
          <a:p>
            <a:r>
              <a:rPr lang="en-US" altLang="en-US" dirty="0" smtClean="0"/>
              <a:t>A. Identify cross sector leadership </a:t>
            </a:r>
            <a:r>
              <a:rPr lang="en-US" altLang="en-US" i="1" dirty="0" smtClean="0"/>
              <a:t>(sectors of health, early learning and development, and family leadership and</a:t>
            </a:r>
          </a:p>
          <a:p>
            <a:r>
              <a:rPr lang="en-US" altLang="en-US" i="1" dirty="0" smtClean="0"/>
              <a:t>support)</a:t>
            </a:r>
            <a:r>
              <a:rPr lang="en-US" altLang="en-US" dirty="0" smtClean="0"/>
              <a:t>, with clear authority to modify existing cross sector relationships, establish priorities, leverage fi </a:t>
            </a:r>
            <a:r>
              <a:rPr lang="en-US" altLang="en-US" dirty="0" err="1" smtClean="0"/>
              <a:t>scal</a:t>
            </a:r>
            <a:r>
              <a:rPr lang="en-US" altLang="en-US" dirty="0" smtClean="0"/>
              <a:t> and</a:t>
            </a:r>
          </a:p>
          <a:p>
            <a:r>
              <a:rPr lang="en-US" altLang="en-US" dirty="0" smtClean="0"/>
              <a:t>human resources, and implement system change.</a:t>
            </a:r>
          </a:p>
          <a:p>
            <a:r>
              <a:rPr lang="en-US" altLang="en-US" dirty="0" smtClean="0"/>
              <a:t>B. Ensure that cross sector leadership is inclusive and representative of families participating in the early</a:t>
            </a:r>
          </a:p>
          <a:p>
            <a:r>
              <a:rPr lang="en-US" altLang="en-US" dirty="0" smtClean="0"/>
              <a:t>childhood system; providers, administrators, and other professionals within delivery system partners </a:t>
            </a:r>
            <a:r>
              <a:rPr lang="en-US" altLang="en-US" i="1" dirty="0" smtClean="0"/>
              <a:t>(sectors of</a:t>
            </a:r>
          </a:p>
          <a:p>
            <a:r>
              <a:rPr lang="en-US" altLang="en-US" i="1" dirty="0" smtClean="0"/>
              <a:t>health, early learning and development, and family leadership and support)</a:t>
            </a:r>
            <a:r>
              <a:rPr lang="en-US" altLang="en-US" dirty="0" smtClean="0"/>
              <a:t>; policymakers; and private stakeholders</a:t>
            </a:r>
          </a:p>
          <a:p>
            <a:r>
              <a:rPr lang="en-US" altLang="en-US" i="1" dirty="0" smtClean="0"/>
              <a:t>(business, civic, faith-based, and philanthropic communities)</a:t>
            </a:r>
            <a:r>
              <a:rPr lang="en-US" altLang="en-US" dirty="0" smtClean="0"/>
              <a:t>.</a:t>
            </a:r>
          </a:p>
          <a:p>
            <a:r>
              <a:rPr lang="en-US" altLang="en-US" dirty="0" smtClean="0"/>
              <a:t>C. Set vision, mission, and principles or group norms for how the system sectors work together.</a:t>
            </a:r>
          </a:p>
          <a:p>
            <a:r>
              <a:rPr lang="en-US" altLang="en-US" dirty="0" smtClean="0"/>
              <a:t>D. Set outcomes and benchmarks across sectors for what the comprehensive early childhood system delivers.</a:t>
            </a:r>
          </a:p>
          <a:p>
            <a:r>
              <a:rPr lang="en-US" altLang="en-US" dirty="0" smtClean="0"/>
              <a:t>E. Establish processes for ongoing communication, coordination, and decision-making among governance</a:t>
            </a:r>
          </a:p>
          <a:p>
            <a:r>
              <a:rPr lang="en-US" altLang="en-US" dirty="0" smtClean="0"/>
              <a:t>structures and across system sectors as they relate to achieving shared goals.</a:t>
            </a:r>
          </a:p>
          <a:p>
            <a:r>
              <a:rPr lang="en-US" altLang="en-US" dirty="0" smtClean="0"/>
              <a:t>F. Identify or build organizational structures, rules, or policies that can be a foundation for ongoing collaboration</a:t>
            </a:r>
          </a:p>
          <a:p>
            <a:r>
              <a:rPr lang="en-US" altLang="en-US" dirty="0" smtClean="0"/>
              <a:t>and coordination across sectors.</a:t>
            </a:r>
          </a:p>
          <a:p>
            <a:r>
              <a:rPr lang="en-US" altLang="en-US" dirty="0" smtClean="0"/>
              <a:t>G. Promote development of individual and collective skills that facilitate collaboration and coordinated </a:t>
            </a:r>
            <a:r>
              <a:rPr lang="en-US" altLang="en-US" dirty="0" err="1" smtClean="0"/>
              <a:t>crosssector</a:t>
            </a:r>
            <a:endParaRPr lang="en-US" altLang="en-US" dirty="0" smtClean="0"/>
          </a:p>
          <a:p>
            <a:r>
              <a:rPr lang="en-US" altLang="en-US" dirty="0" smtClean="0"/>
              <a:t>early childhood leadership sector leadership.</a:t>
            </a:r>
          </a:p>
          <a:p>
            <a:r>
              <a:rPr lang="en-US" altLang="en-US" dirty="0" smtClean="0"/>
              <a:t>H. Use cross-sector data to inform planning and policy decisions.</a:t>
            </a:r>
            <a:endParaRPr lang="en-US" altLang="en-US" i="1" dirty="0" smtClean="0"/>
          </a:p>
        </p:txBody>
      </p:sp>
      <p:sp>
        <p:nvSpPr>
          <p:cNvPr id="52228" name="Slide Number Placeholder 3"/>
          <p:cNvSpPr>
            <a:spLocks noGrp="1"/>
          </p:cNvSpPr>
          <p:nvPr>
            <p:ph type="sldNum" sz="quarter" idx="5"/>
          </p:nvPr>
        </p:nvSpPr>
        <p:spPr>
          <a:noFill/>
        </p:spPr>
        <p:txBody>
          <a:bodyPr/>
          <a:lstStyle/>
          <a:p>
            <a:fld id="{01F61E11-C516-4A29-B416-38D2C98DF9C1}" type="slidenum">
              <a:rPr lang="en-US" altLang="en-US" smtClean="0">
                <a:solidFill>
                  <a:srgbClr val="000000"/>
                </a:solidFill>
              </a:rPr>
              <a:pPr/>
              <a:t>17</a:t>
            </a:fld>
            <a:endParaRPr lang="en-US"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26</a:t>
            </a:fld>
            <a:endParaRPr lang="en-US"/>
          </a:p>
        </p:txBody>
      </p:sp>
    </p:spTree>
    <p:extLst>
      <p:ext uri="{BB962C8B-B14F-4D97-AF65-F5344CB8AC3E}">
        <p14:creationId xmlns:p14="http://schemas.microsoft.com/office/powerpoint/2010/main" val="406503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solidFill>
                  <a:srgbClr val="000000"/>
                </a:solidFill>
                <a:latin typeface="Arial"/>
                <a:cs typeface="Arial"/>
              </a:rPr>
              <a:t>What does a state need to put into place in order to encourage, support, require local implementation of effective practices?</a:t>
            </a:r>
            <a:endParaRPr lang="en-US" sz="1200" i="1" dirty="0" smtClean="0">
              <a:solidFill>
                <a:srgbClr val="000000"/>
              </a:solidFill>
              <a:latin typeface="Arial"/>
              <a:cs typeface="Arial"/>
            </a:endParaRPr>
          </a:p>
          <a:p>
            <a:pPr marL="171450" indent="-171450">
              <a:buFont typeface="Arial"/>
              <a:buChar char="•"/>
            </a:pPr>
            <a:r>
              <a:rPr lang="en-US" dirty="0" smtClean="0">
                <a:effectLst/>
              </a:rPr>
              <a:t>Governance</a:t>
            </a:r>
          </a:p>
          <a:p>
            <a:pPr marL="171450" indent="-171450">
              <a:buFont typeface="Arial"/>
              <a:buChar char="•"/>
            </a:pPr>
            <a:r>
              <a:rPr lang="en-US" dirty="0" smtClean="0">
                <a:effectLst/>
              </a:rPr>
              <a:t>Quality Standards</a:t>
            </a:r>
          </a:p>
          <a:p>
            <a:pPr marL="171450" indent="-171450">
              <a:buFont typeface="Arial"/>
              <a:buChar char="•"/>
            </a:pPr>
            <a:r>
              <a:rPr lang="en-US" dirty="0" smtClean="0">
                <a:effectLst/>
              </a:rPr>
              <a:t>Finance</a:t>
            </a:r>
          </a:p>
          <a:p>
            <a:pPr marL="171450" indent="-171450">
              <a:buFont typeface="Arial"/>
              <a:buChar char="•"/>
            </a:pPr>
            <a:r>
              <a:rPr lang="en-US" dirty="0" smtClean="0">
                <a:effectLst/>
              </a:rPr>
              <a:t>Accountability &amp; Quality Improvement</a:t>
            </a:r>
          </a:p>
          <a:p>
            <a:pPr marL="171450" indent="-171450">
              <a:buFont typeface="Arial"/>
              <a:buChar char="•"/>
            </a:pPr>
            <a:r>
              <a:rPr lang="en-US" dirty="0" smtClean="0">
                <a:effectLst/>
              </a:rPr>
              <a:t>Personnel/Workforce</a:t>
            </a:r>
          </a:p>
          <a:p>
            <a:pPr marL="171450" indent="-171450">
              <a:buFont typeface="Arial"/>
              <a:buChar char="•"/>
            </a:pPr>
            <a:r>
              <a:rPr lang="en-US" dirty="0" smtClean="0">
                <a:effectLst/>
              </a:rPr>
              <a:t>Data Systems</a:t>
            </a:r>
          </a:p>
          <a:p>
            <a:pPr marL="0" indent="0">
              <a:buFont typeface="Arial"/>
              <a:buNone/>
            </a:pP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Implementation of effective</a:t>
            </a:r>
            <a:r>
              <a:rPr lang="en-US" sz="1200" baseline="0" dirty="0" smtClean="0">
                <a:solidFill>
                  <a:srgbClr val="000000"/>
                </a:solidFill>
                <a:latin typeface="Arial"/>
                <a:cs typeface="Arial"/>
              </a:rPr>
              <a:t> practices</a:t>
            </a:r>
            <a:endParaRPr lang="en-US" sz="1200" dirty="0" smtClean="0">
              <a:solidFill>
                <a:srgbClr val="000000"/>
              </a:solidFill>
              <a:latin typeface="Arial"/>
              <a:cs typeface="Arial"/>
            </a:endParaRPr>
          </a:p>
          <a:p>
            <a:pPr marL="0" indent="0">
              <a:buFont typeface="Arial"/>
              <a:buNone/>
            </a:pPr>
            <a:endParaRPr lang="en-US" sz="1200" dirty="0" smtClean="0">
              <a:solidFill>
                <a:srgbClr val="000000"/>
              </a:solidFill>
              <a:latin typeface="Arial"/>
              <a:cs typeface="Arial"/>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Result: Good Outcomes for children with disabilities and their families</a:t>
            </a:r>
            <a:endParaRPr lang="en-US" sz="1200" dirty="0">
              <a:solidFill>
                <a:srgbClr val="000000"/>
              </a:solidFill>
              <a:latin typeface="Arial"/>
              <a:cs typeface="Arial"/>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EDEF0539-F3DF-48C9-83E9-28123C9E8EB3}" type="slidenum">
              <a:rPr lang="en-US" smtClean="0">
                <a:solidFill>
                  <a:srgbClr val="000000"/>
                </a:solidFill>
                <a:latin typeface="Calibri" pitchFamily="34" charset="0"/>
                <a:ea typeface="ＭＳ Ｐゴシック" pitchFamily="34" charset="-128"/>
              </a:rPr>
              <a:pPr/>
              <a:t>6</a:t>
            </a:fld>
            <a:endParaRPr lang="en-US" smtClean="0">
              <a:solidFill>
                <a:srgbClr val="000000"/>
              </a:solidFill>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7</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8</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2467" name="Slide Number Placeholder 4"/>
          <p:cNvSpPr>
            <a:spLocks noGrp="1"/>
          </p:cNvSpPr>
          <p:nvPr>
            <p:ph type="sldNum" sz="quarter" idx="5"/>
          </p:nvPr>
        </p:nvSpPr>
        <p:spPr bwMode="auto">
          <a:noFill/>
          <a:ln>
            <a:miter lim="800000"/>
            <a:headEnd/>
            <a:tailEnd/>
          </a:ln>
        </p:spPr>
        <p:txBody>
          <a:bodyPr/>
          <a:lstStyle/>
          <a:p>
            <a:fld id="{38C809BE-4622-41FA-BB81-9D51BC065E3B}" type="slidenum">
              <a:rPr lang="en-US" smtClean="0">
                <a:latin typeface="Calibri" pitchFamily="34" charset="0"/>
                <a:ea typeface="ＭＳ Ｐゴシック" pitchFamily="34" charset="-128"/>
              </a:rPr>
              <a:pPr/>
              <a:t>10</a:t>
            </a:fld>
            <a:endParaRPr 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altLang="en-US" dirty="0" smtClean="0"/>
              <a:t>SUSAN</a:t>
            </a:r>
          </a:p>
          <a:p>
            <a:r>
              <a:rPr lang="en-US" altLang="en-US" dirty="0" smtClean="0"/>
              <a:t>The Early Childhood Systems Working Group is comprised of national experts who provide resources and technical assistance to state leaders who are building and implementing EC systems. </a:t>
            </a:r>
          </a:p>
          <a:p>
            <a:r>
              <a:rPr lang="en-US" altLang="en-US" dirty="0" smtClean="0"/>
              <a:t>The group originally came together in 2006 and have continued to convene, voluntarily, as needed.</a:t>
            </a:r>
          </a:p>
          <a:p>
            <a:endParaRPr lang="en-US" altLang="en-US" dirty="0" smtClean="0"/>
          </a:p>
          <a:p>
            <a:r>
              <a:rPr lang="en-US" altLang="en-US" dirty="0" smtClean="0"/>
              <a:t>A list on the next slide shows you the depth and breadth of the members. . .</a:t>
            </a:r>
          </a:p>
          <a:p>
            <a:endParaRPr lang="en-US" altLang="en-US" i="1" dirty="0" smtClean="0"/>
          </a:p>
        </p:txBody>
      </p:sp>
      <p:sp>
        <p:nvSpPr>
          <p:cNvPr id="45060" name="Slide Number Placeholder 3"/>
          <p:cNvSpPr>
            <a:spLocks noGrp="1"/>
          </p:cNvSpPr>
          <p:nvPr>
            <p:ph type="sldNum" sz="quarter" idx="5"/>
          </p:nvPr>
        </p:nvSpPr>
        <p:spPr>
          <a:noFill/>
        </p:spPr>
        <p:txBody>
          <a:bodyPr/>
          <a:lstStyle/>
          <a:p>
            <a:fld id="{0088B9C3-D9C8-495E-8667-8CFDF5AA2597}" type="slidenum">
              <a:rPr lang="en-US" altLang="en-US" smtClean="0">
                <a:solidFill>
                  <a:prstClr val="black"/>
                </a:solidFill>
              </a:rPr>
              <a:pPr/>
              <a:t>11</a:t>
            </a:fld>
            <a:endParaRPr lang="en-US" alt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685800" y="4191002"/>
            <a:ext cx="5486400" cy="4114488"/>
          </a:xfrm>
          <a:ln/>
          <a:extLst/>
        </p:spPr>
        <p:txBody>
          <a:bodyPr/>
          <a:lstStyle/>
          <a:p>
            <a:pPr>
              <a:defRPr/>
            </a:pPr>
            <a:r>
              <a:rPr lang="en-US" altLang="en-US" dirty="0" smtClean="0"/>
              <a:t>ANN</a:t>
            </a:r>
          </a:p>
          <a:p>
            <a:pPr>
              <a:defRPr/>
            </a:pPr>
            <a:r>
              <a:rPr lang="en-US" altLang="en-US" i="0" dirty="0" smtClean="0"/>
              <a:t>These</a:t>
            </a:r>
            <a:r>
              <a:rPr lang="en-US" altLang="en-US" i="0" baseline="0" dirty="0" smtClean="0"/>
              <a:t> are positioned across the bottom to show that they are the foundation of the ovals, and while what’s in the ovals may change or shift from one to another, the principles remain the same. Let’s take a closer look very quickly…</a:t>
            </a:r>
            <a:endParaRPr lang="en-US" altLang="en-US" i="0" dirty="0" smtClean="0"/>
          </a:p>
        </p:txBody>
      </p:sp>
      <p:sp>
        <p:nvSpPr>
          <p:cNvPr id="48132" name="Slide Number Placeholder 3"/>
          <p:cNvSpPr>
            <a:spLocks noGrp="1"/>
          </p:cNvSpPr>
          <p:nvPr>
            <p:ph type="sldNum" sz="quarter" idx="5"/>
          </p:nvPr>
        </p:nvSpPr>
        <p:spPr>
          <a:noFill/>
        </p:spPr>
        <p:txBody>
          <a:bodyPr/>
          <a:lstStyle/>
          <a:p>
            <a:fld id="{4BC078A2-C645-4DA2-9E19-BA7B3BE595FD}" type="slidenum">
              <a:rPr lang="en-US" altLang="en-US" smtClean="0">
                <a:solidFill>
                  <a:srgbClr val="000000"/>
                </a:solidFill>
              </a:rPr>
              <a:pPr/>
              <a:t>12</a:t>
            </a:fld>
            <a:endParaRPr lang="en-US"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nSpc>
                <a:spcPct val="90000"/>
              </a:lnSpc>
            </a:pPr>
            <a:r>
              <a:rPr lang="en-US" altLang="en-US" dirty="0" smtClean="0"/>
              <a:t>ANN</a:t>
            </a:r>
          </a:p>
          <a:p>
            <a:pPr>
              <a:lnSpc>
                <a:spcPct val="90000"/>
              </a:lnSpc>
            </a:pPr>
            <a:r>
              <a:rPr lang="en-US" altLang="en-US" dirty="0" smtClean="0"/>
              <a:t>You’ll see a theme across all of these- about reaching and including all families and children, and empowering</a:t>
            </a:r>
            <a:r>
              <a:rPr lang="en-US" altLang="en-US" baseline="0" dirty="0" smtClean="0"/>
              <a:t> families to make good decisions. </a:t>
            </a:r>
            <a:endParaRPr lang="en-US" altLang="en-US" dirty="0" smtClean="0"/>
          </a:p>
          <a:p>
            <a:pPr>
              <a:lnSpc>
                <a:spcPct val="90000"/>
              </a:lnSpc>
            </a:pPr>
            <a:endParaRPr lang="en-US" altLang="en-US" dirty="0" smtClean="0"/>
          </a:p>
          <a:p>
            <a:pPr>
              <a:lnSpc>
                <a:spcPct val="90000"/>
              </a:lnSpc>
            </a:pPr>
            <a:r>
              <a:rPr lang="en-US" altLang="en-US" dirty="0" smtClean="0"/>
              <a:t>So now you’ve seen the three ovals, and the seven guiding principles that underlie and support them. </a:t>
            </a:r>
          </a:p>
          <a:p>
            <a:pPr>
              <a:lnSpc>
                <a:spcPct val="90000"/>
              </a:lnSpc>
            </a:pPr>
            <a:endParaRPr lang="en-US" altLang="en-US" dirty="0" smtClean="0"/>
          </a:p>
          <a:p>
            <a:pPr>
              <a:lnSpc>
                <a:spcPct val="90000"/>
              </a:lnSpc>
            </a:pPr>
            <a:r>
              <a:rPr lang="en-US" altLang="en-US" dirty="0" smtClean="0"/>
              <a:t>But the ECSWG also spent a lot of time thinking about HOW those three systems can connect. From our work with state leaders, and our understanding of case studies and research on system change, we came up with a set of six strategies that help bring those three ovals closer together, and help the people who work in those three systems use these principles in actionable ways to guide their work, their policy decisions, their interactions with families. These six strategies also form the framework of the tool we’d like to walk through with you today. </a:t>
            </a:r>
          </a:p>
        </p:txBody>
      </p:sp>
      <p:sp>
        <p:nvSpPr>
          <p:cNvPr id="49156" name="Slide Number Placeholder 3"/>
          <p:cNvSpPr txBox="1">
            <a:spLocks noGrp="1"/>
          </p:cNvSpPr>
          <p:nvPr/>
        </p:nvSpPr>
        <p:spPr bwMode="auto">
          <a:xfrm>
            <a:off x="3884613" y="8684926"/>
            <a:ext cx="2971800" cy="457513"/>
          </a:xfrm>
          <a:prstGeom prst="rect">
            <a:avLst/>
          </a:prstGeom>
          <a:noFill/>
          <a:ln w="9525">
            <a:noFill/>
            <a:miter lim="800000"/>
            <a:headEnd/>
            <a:tailEnd/>
          </a:ln>
        </p:spPr>
        <p:txBody>
          <a:bodyPr lIns="91435" tIns="45718" rIns="91435" bIns="45718" anchor="b"/>
          <a:lstStyle/>
          <a:p>
            <a:pPr algn="r"/>
            <a:fld id="{90EA0DAF-309C-4E10-B9F8-96C1DC748FD5}" type="slidenum">
              <a:rPr lang="en-US" altLang="en-US" sz="1200" b="1">
                <a:solidFill>
                  <a:prstClr val="black"/>
                </a:solidFill>
                <a:latin typeface="Georgia" pitchFamily="18" charset="0"/>
                <a:ea typeface="+mn-ea"/>
              </a:rPr>
              <a:pPr algn="r"/>
              <a:t>13</a:t>
            </a:fld>
            <a:endParaRPr lang="en-US" altLang="en-US" sz="1200" b="1">
              <a:solidFill>
                <a:prstClr val="black"/>
              </a:solidFill>
              <a:latin typeface="Georgia" pitchFamily="18" charset="0"/>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47C4AB5-1586-40B2-9193-56E37C951E52}" type="slidenum">
              <a:rPr lang="en-US" altLang="en-US" smtClean="0">
                <a:solidFill>
                  <a:prstClr val="black"/>
                </a:solidFill>
              </a:rPr>
              <a:pPr/>
              <a:t>14</a:t>
            </a:fld>
            <a:endParaRPr lang="en-US" altLang="en-US" smtClean="0">
              <a:solidFill>
                <a:prstClr val="black"/>
              </a:solidFill>
            </a:endParaRPr>
          </a:p>
        </p:txBody>
      </p:sp>
      <p:sp>
        <p:nvSpPr>
          <p:cNvPr id="11266" name="Rectangle 6"/>
          <p:cNvSpPr txBox="1">
            <a:spLocks noGrp="1" noChangeArrowheads="1"/>
          </p:cNvSpPr>
          <p:nvPr/>
        </p:nvSpPr>
        <p:spPr bwMode="auto">
          <a:xfrm>
            <a:off x="0" y="8684926"/>
            <a:ext cx="2971800" cy="457513"/>
          </a:xfrm>
          <a:prstGeom prst="rect">
            <a:avLst/>
          </a:prstGeom>
          <a:noFill/>
          <a:ln>
            <a:miter lim="800000"/>
            <a:headEnd/>
            <a:tailEnd/>
          </a:ln>
        </p:spPr>
        <p:txBody>
          <a:bodyPr lIns="91435" tIns="45718" rIns="91435" bIns="45718" anchor="b"/>
          <a:lstStyle/>
          <a:p>
            <a:pPr>
              <a:defRPr/>
            </a:pPr>
            <a:r>
              <a:rPr lang="en-US" sz="1200" b="1">
                <a:solidFill>
                  <a:prstClr val="black"/>
                </a:solidFill>
                <a:latin typeface="Calibri"/>
                <a:ea typeface="+mn-ea"/>
              </a:rPr>
              <a:t>Early Childhood Systems Working Group</a:t>
            </a:r>
          </a:p>
        </p:txBody>
      </p:sp>
      <p:sp>
        <p:nvSpPr>
          <p:cNvPr id="11267" name="Rectangle 7"/>
          <p:cNvSpPr txBox="1">
            <a:spLocks noGrp="1" noChangeArrowheads="1"/>
          </p:cNvSpPr>
          <p:nvPr/>
        </p:nvSpPr>
        <p:spPr bwMode="auto">
          <a:xfrm>
            <a:off x="3884613" y="8684926"/>
            <a:ext cx="2971800" cy="457513"/>
          </a:xfrm>
          <a:prstGeom prst="rect">
            <a:avLst/>
          </a:prstGeom>
          <a:noFill/>
          <a:ln>
            <a:miter lim="800000"/>
            <a:headEnd/>
            <a:tailEnd/>
          </a:ln>
        </p:spPr>
        <p:txBody>
          <a:bodyPr lIns="91435" tIns="45718" rIns="91435" bIns="45718" anchor="b"/>
          <a:lstStyle/>
          <a:p>
            <a:pPr algn="r">
              <a:defRPr/>
            </a:pPr>
            <a:fld id="{1E509E2B-304A-4D14-8F6F-3129CC804A96}" type="slidenum">
              <a:rPr lang="en-US" sz="1200" b="1">
                <a:solidFill>
                  <a:prstClr val="black"/>
                </a:solidFill>
                <a:latin typeface="Calibri"/>
                <a:ea typeface="+mn-ea"/>
              </a:rPr>
              <a:pPr algn="r">
                <a:defRPr/>
              </a:pPr>
              <a:t>14</a:t>
            </a:fld>
            <a:endParaRPr lang="en-US" sz="1200" b="1">
              <a:solidFill>
                <a:prstClr val="black"/>
              </a:solidFill>
              <a:latin typeface="Calibri"/>
              <a:ea typeface="+mn-ea"/>
            </a:endParaRPr>
          </a:p>
        </p:txBody>
      </p:sp>
      <p:sp>
        <p:nvSpPr>
          <p:cNvPr id="50181"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ln/>
          <a:extLst/>
        </p:spPr>
        <p:txBody>
          <a:bodyPr/>
          <a:lstStyle/>
          <a:p>
            <a:pPr marL="228587" indent="-228587">
              <a:defRPr/>
            </a:pPr>
            <a:r>
              <a:rPr lang="en-US" altLang="en-US" dirty="0" smtClean="0"/>
              <a:t>ANN</a:t>
            </a:r>
          </a:p>
          <a:p>
            <a:pPr marL="228587" indent="-228587">
              <a:defRPr/>
            </a:pPr>
            <a:r>
              <a:rPr lang="en-US" altLang="en-US" dirty="0" smtClean="0"/>
              <a:t>Any collaborative effort is only as strong as the commitment and trust among its stakeholders.  The more those stakeholders can communicate the importance of the effort with one voice, the louder and more significant the message becomes.  In this case, the message is not only that investment in young children is critical, but that acting together to build a comprehensive system is critical to support, build and sustain that investment.</a:t>
            </a:r>
          </a:p>
          <a:p>
            <a:pPr marL="228587" indent="-228587">
              <a:defRPr/>
            </a:pPr>
            <a:endParaRPr lang="en-US" altLang="en-US" dirty="0" smtClean="0"/>
          </a:p>
          <a:p>
            <a:pPr marL="171441" indent="-171441">
              <a:buFont typeface="Arial" panose="020B0604020202020204" pitchFamily="34" charset="0"/>
              <a:buChar char="•"/>
            </a:pPr>
            <a:r>
              <a:rPr lang="en-US" altLang="en-US" dirty="0" smtClean="0"/>
              <a:t>Use strategic communication to increase understanding of requirements and benefits of a comprehensive early childhood system.</a:t>
            </a:r>
          </a:p>
          <a:p>
            <a:pPr marL="171441" indent="-171441">
              <a:buFont typeface="Arial" panose="020B0604020202020204" pitchFamily="34" charset="0"/>
              <a:buChar char="•"/>
            </a:pPr>
            <a:r>
              <a:rPr lang="en-US" altLang="en-US" dirty="0" smtClean="0"/>
              <a:t>Build a broad constituency to support investment in a comprehensive early childhood system. </a:t>
            </a:r>
          </a:p>
          <a:p>
            <a:pPr marL="171441" indent="-171441">
              <a:buFont typeface="Arial" panose="020B0604020202020204" pitchFamily="34" charset="0"/>
              <a:buChar char="•"/>
            </a:pPr>
            <a:r>
              <a:rPr lang="en-US" altLang="en-US" dirty="0" smtClean="0"/>
              <a:t>Partner with families as leaders in building a comprehensive early childhood system.</a:t>
            </a:r>
          </a:p>
          <a:p>
            <a:pPr marL="228587" indent="-228587" eaLnBrk="1" hangingPunct="1">
              <a:spcBef>
                <a:spcPct val="0"/>
              </a:spcBef>
              <a:defRPr/>
            </a:pPr>
            <a:endParaRPr lang="en-US" altLang="en-US" dirty="0" smtClean="0"/>
          </a:p>
          <a:p>
            <a:pPr marL="228587" indent="-228587" eaLnBrk="1" hangingPunct="1">
              <a:spcBef>
                <a:spcPct val="0"/>
              </a:spcBef>
              <a:defRPr/>
            </a:pPr>
            <a:r>
              <a:rPr lang="en-US" altLang="en-US" dirty="0" smtClean="0"/>
              <a:t>And now it’s my pleasure to introduce Billie Young who will walk through the new tool that provides a way for state to think more deeply about what each of these strategies mean in “real life”, in the day-to-day work that you’re doing in your states or your TA activities.</a:t>
            </a:r>
          </a:p>
          <a:p>
            <a:pPr marL="228587" indent="-228587" eaLnBrk="1" hangingPunct="1">
              <a:spcBef>
                <a:spcPct val="0"/>
              </a:spcBef>
              <a:defRPr/>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30D2E0E-4CCC-4399-8510-E30F52FB17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8ADD240D-E85E-4563-848D-25D7E8858F4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B5F4AF4C-F168-4FC0-9CA9-BDF9E9234BE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6C6B8DCE-7FCE-4F37-8472-0545B13C42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AAD3E4F2-9748-4A27-9892-5EB11C3131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B191560-7095-493B-A71C-E5D47447CD9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5AD1F064-D9A2-41C1-B715-7EFE8573348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3E324EC4-7866-4201-869C-C3B683989F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A64A519C-ADBE-45D5-9061-046DE67CDE6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8EF23303-C760-446B-BBA2-25418B206D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3C29B83-81A2-4F63-982C-E242A85BE34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36445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1030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85302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4274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19879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96994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9731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95631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10996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3771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6FDAA86-B4C0-4E20-B94C-06437A78FFE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593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76657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xfrm>
            <a:off x="304800" y="6477000"/>
            <a:ext cx="2971800" cy="304800"/>
          </a:xfrm>
        </p:spPr>
        <p:txBody>
          <a:bodyPr/>
          <a:lstStyle>
            <a:lvl1pPr>
              <a:defRPr/>
            </a:lvl1pPr>
          </a:lstStyle>
          <a:p>
            <a:pPr>
              <a:defRPr/>
            </a:pPr>
            <a:r>
              <a:rPr lang="en-US">
                <a:solidFill>
                  <a:srgbClr val="000000"/>
                </a:solidFill>
              </a:rPr>
              <a:t>Early Childhood Systems Working Group</a:t>
            </a:r>
          </a:p>
        </p:txBody>
      </p:sp>
      <p:sp>
        <p:nvSpPr>
          <p:cNvPr id="5" name="Rectangle 4"/>
          <p:cNvSpPr>
            <a:spLocks noGrp="1" noChangeArrowheads="1"/>
          </p:cNvSpPr>
          <p:nvPr>
            <p:ph type="sldNum" sz="quarter" idx="11"/>
          </p:nvPr>
        </p:nvSpPr>
        <p:spPr>
          <a:xfrm>
            <a:off x="6553200" y="6477000"/>
            <a:ext cx="2133600" cy="304800"/>
          </a:xfrm>
        </p:spPr>
        <p:txBody>
          <a:bodyPr/>
          <a:lstStyle>
            <a:lvl1pPr>
              <a:defRPr/>
            </a:lvl1pPr>
          </a:lstStyle>
          <a:p>
            <a:pPr>
              <a:defRPr/>
            </a:pPr>
            <a:fld id="{27E962FC-D729-45FD-806A-CC90C986F7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2914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456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716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844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63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143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070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01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FBB3219-4EE1-4767-9715-B001205609C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75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0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475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381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537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49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064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125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63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9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D95E5017-11B8-4E9E-A0C4-3B5854C9B9C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39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833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13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566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7EF6-23AD-4B70-8E0F-1167F8D4B1FA}" type="datetimeFigureOut">
              <a:rPr lang="en-US">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81D-8718-428B-B27C-995878829BD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5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a:solidFill>
                  <a:prstClr val="black"/>
                </a:solidFill>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a:solidFill>
                  <a:prstClr val="black"/>
                </a:solidFill>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71FAF8C-564A-42AF-9B0A-C313D48596A4}" type="datetime1">
              <a:rPr lang="en-US" smtClean="0"/>
              <a:pPr/>
              <a:t>9/5/2014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91B554-6222-428F-B044-E6D72B9AAA1A}" type="slidenum">
              <a:rPr lang="en-US" smtClean="0"/>
              <a:pPr/>
              <a:t>‹#›</a:t>
            </a:fld>
            <a:endParaRPr lang="en-US"/>
          </a:p>
        </p:txBody>
      </p:sp>
    </p:spTree>
    <p:extLst>
      <p:ext uri="{BB962C8B-B14F-4D97-AF65-F5344CB8AC3E}">
        <p14:creationId xmlns:p14="http://schemas.microsoft.com/office/powerpoint/2010/main" val="3360657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D3B81A-44A7-4798-A861-B117D96E9C9E}" type="datetime1">
              <a:rPr lang="en-US" smtClean="0">
                <a:solidFill>
                  <a:prstClr val="black"/>
                </a:solidFill>
              </a:rPr>
              <a:pPr/>
              <a:t>9/5/2014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C691B554-6222-428F-B044-E6D72B9AAA1A}"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53342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7A11AD7-8605-4336-8477-48390553709E}" type="datetime1">
              <a:rPr lang="en-US" smtClean="0">
                <a:solidFill>
                  <a:prstClr val="white"/>
                </a:solidFill>
              </a:rPr>
              <a:pPr/>
              <a:t>9/5/2014</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C691B554-6222-428F-B044-E6D72B9AAA1A}"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18489958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50CB81-ECCA-45BF-ABB1-F13879D56760}" type="datetime1">
              <a:rPr lang="en-US" smtClean="0">
                <a:solidFill>
                  <a:prstClr val="white"/>
                </a:solidFill>
              </a:rPr>
              <a:pPr/>
              <a:t>9/5/2014</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C691B554-6222-428F-B044-E6D72B9AAA1A}"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8504134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2D6B0EE-E789-481E-8637-6415E5231558}" type="datetime1">
              <a:rPr lang="en-US" smtClean="0">
                <a:solidFill>
                  <a:prstClr val="black"/>
                </a:solidFill>
              </a:rPr>
              <a:pPr/>
              <a:t>9/5/2014</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C691B554-6222-428F-B044-E6D72B9AAA1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00822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915BF19-550F-4AB9-8435-91186C07A2E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14F6E26-79A8-43D9-A02C-EAF649192C9B}" type="datetime1">
              <a:rPr lang="en-US" smtClean="0">
                <a:solidFill>
                  <a:prstClr val="white"/>
                </a:solidFill>
              </a:rPr>
              <a:pPr/>
              <a:t>9/5/2014</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C691B554-6222-428F-B044-E6D72B9AAA1A}"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4942664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E8ED1E-8E3F-473E-8FE6-D41264E7683A}" type="datetime1">
              <a:rPr lang="en-US" smtClean="0">
                <a:solidFill>
                  <a:prstClr val="black"/>
                </a:solidFill>
              </a:rPr>
              <a:pPr/>
              <a:t>9/5/2014</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C691B554-6222-428F-B044-E6D72B9AAA1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0158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E149B98-2BF9-41D2-B6A6-7DF394698CE0}" type="datetime1">
              <a:rPr lang="en-US" smtClean="0">
                <a:solidFill>
                  <a:prstClr val="black"/>
                </a:solidFill>
              </a:rPr>
              <a:pPr/>
              <a:t>9/5/2014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C691B554-6222-428F-B044-E6D72B9AAA1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5203426"/>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CE6F180-5795-47D3-8D49-33E82A9EBB02}" type="datetime1">
              <a:rPr lang="en-US" smtClean="0">
                <a:solidFill>
                  <a:prstClr val="white"/>
                </a:solidFill>
              </a:rPr>
              <a:pPr/>
              <a:t>9/5/2014</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91B554-6222-428F-B044-E6D72B9AAA1A}"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a:solidFill>
                <a:prstClr val="white"/>
              </a:solidFill>
              <a:latin typeface="Lucida Sans Unicode"/>
              <a:ea typeface="+mn-ea"/>
              <a:cs typeface="+mn-cs"/>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a:solidFill>
                <a:prstClr val="white"/>
              </a:solidFill>
              <a:latin typeface="Lucida Sans Unicode"/>
              <a:ea typeface="+mn-ea"/>
              <a:cs typeface="+mn-cs"/>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89303386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54BD04-6CFC-4B75-B04C-D22917BE47C6}" type="datetime1">
              <a:rPr lang="en-US" smtClean="0">
                <a:solidFill>
                  <a:prstClr val="black"/>
                </a:solidFill>
              </a:rPr>
              <a:pPr/>
              <a:t>9/5/2014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C691B554-6222-428F-B044-E6D72B9AAA1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01606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8C23F9-BD14-4A22-91F9-742AEF8BA192}" type="datetime1">
              <a:rPr lang="en-US" smtClean="0">
                <a:solidFill>
                  <a:prstClr val="black"/>
                </a:solidFill>
              </a:rPr>
              <a:pPr/>
              <a:t>9/5/2014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C691B554-6222-428F-B044-E6D72B9AAA1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803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02BAD66-3FC3-4885-9B98-7A40BD234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C50D642-F0C7-40E5-9735-118937B76E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92554C-2AD6-4D1E-8CCC-B551051177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3.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cs typeface="ＭＳ Ｐゴシック" charset="0"/>
              </a:defRPr>
            </a:lvl1pPr>
          </a:lstStyle>
          <a:p>
            <a:pPr>
              <a:defRPr/>
            </a:pPr>
            <a:fld id="{27F569F1-ADCB-4F7E-8F1C-1312E4B1B4F2}" type="slidenum">
              <a:rPr lang="en-US"/>
              <a:pPr>
                <a:defRPr/>
              </a:pPr>
              <a:t>‹#›</a:t>
            </a:fld>
            <a:endParaRPr lang="en-US"/>
          </a:p>
        </p:txBody>
      </p:sp>
      <p:pic>
        <p:nvPicPr>
          <p:cNvPr id="1029"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32" r:id="rId1"/>
    <p:sldLayoutId id="2147485031" r:id="rId2"/>
    <p:sldLayoutId id="2147485030" r:id="rId3"/>
    <p:sldLayoutId id="2147485029" r:id="rId4"/>
    <p:sldLayoutId id="2147485028" r:id="rId5"/>
    <p:sldLayoutId id="2147485027" r:id="rId6"/>
    <p:sldLayoutId id="2147485026" r:id="rId7"/>
    <p:sldLayoutId id="2147485025" r:id="rId8"/>
    <p:sldLayoutId id="2147485024" r:id="rId9"/>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34" r:id="rId1"/>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4339"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defRPr>
            </a:lvl1pPr>
          </a:lstStyle>
          <a:p>
            <a:pPr>
              <a:defRPr/>
            </a:pPr>
            <a:fld id="{DA6B103F-D02E-4C5F-9B6E-F3181B70344F}" type="slidenum">
              <a:rPr lang="en-US"/>
              <a:pPr>
                <a:defRPr/>
              </a:pPr>
              <a:t>‹#›</a:t>
            </a:fld>
            <a:endParaRPr lang="en-US"/>
          </a:p>
        </p:txBody>
      </p:sp>
      <p:pic>
        <p:nvPicPr>
          <p:cNvPr id="14341"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1"/>
          <p:cNvGrpSpPr>
            <a:grpSpLocks/>
          </p:cNvGrpSpPr>
          <p:nvPr userDrawn="1"/>
        </p:nvGrpSpPr>
        <p:grpSpPr bwMode="auto">
          <a:xfrm>
            <a:off x="0" y="0"/>
            <a:ext cx="9144000" cy="1828800"/>
            <a:chOff x="0" y="0"/>
            <a:chExt cx="5760" cy="809"/>
          </a:xfrm>
        </p:grpSpPr>
        <p:sp>
          <p:nvSpPr>
            <p:cNvPr id="1033" name="Rectangle 9"/>
            <p:cNvSpPr>
              <a:spLocks noChangeArrowheads="1"/>
            </p:cNvSpPr>
            <p:nvPr userDrawn="1"/>
          </p:nvSpPr>
          <p:spPr bwMode="auto">
            <a:xfrm>
              <a:off x="0" y="0"/>
              <a:ext cx="5760" cy="768"/>
            </a:xfrm>
            <a:prstGeom prst="rect">
              <a:avLst/>
            </a:prstGeom>
            <a:solidFill>
              <a:srgbClr val="1B75BC"/>
            </a:solidFill>
            <a:ln w="9525">
              <a:noFill/>
              <a:miter lim="800000"/>
              <a:headEnd/>
              <a:tailEnd/>
            </a:ln>
            <a:effectLst/>
          </p:spPr>
          <p:txBody>
            <a:bodyPr wrap="none" anchor="ctr"/>
            <a:lstStyle/>
            <a:p>
              <a:pPr>
                <a:defRPr/>
              </a:pPr>
              <a:endParaRPr lang="en-US" sz="1800" b="1" dirty="0">
                <a:solidFill>
                  <a:srgbClr val="000000"/>
                </a:solidFill>
                <a:latin typeface="Georgia" pitchFamily="18" charset="0"/>
                <a:ea typeface="+mn-ea"/>
              </a:endParaRPr>
            </a:p>
          </p:txBody>
        </p:sp>
        <p:sp>
          <p:nvSpPr>
            <p:cNvPr id="1034" name="Rectangle 10"/>
            <p:cNvSpPr>
              <a:spLocks noChangeArrowheads="1"/>
            </p:cNvSpPr>
            <p:nvPr userDrawn="1"/>
          </p:nvSpPr>
          <p:spPr bwMode="auto">
            <a:xfrm>
              <a:off x="0" y="744"/>
              <a:ext cx="5760" cy="65"/>
            </a:xfrm>
            <a:prstGeom prst="rect">
              <a:avLst/>
            </a:prstGeom>
            <a:solidFill>
              <a:srgbClr val="005C7E"/>
            </a:solidFill>
            <a:ln w="9525">
              <a:noFill/>
              <a:miter lim="800000"/>
              <a:headEnd/>
              <a:tailEnd/>
            </a:ln>
            <a:effectLst/>
          </p:spPr>
          <p:txBody>
            <a:bodyPr wrap="none" anchor="ctr"/>
            <a:lstStyle/>
            <a:p>
              <a:pPr>
                <a:defRPr/>
              </a:pPr>
              <a:endParaRPr lang="en-US" sz="1800" b="1" dirty="0">
                <a:solidFill>
                  <a:srgbClr val="000000"/>
                </a:solidFill>
                <a:latin typeface="Georgia" pitchFamily="18" charset="0"/>
                <a:ea typeface="+mn-ea"/>
              </a:endParaRPr>
            </a:p>
          </p:txBody>
        </p:sp>
      </p:grpSp>
    </p:spTree>
    <p:extLst>
      <p:ext uri="{BB962C8B-B14F-4D97-AF65-F5344CB8AC3E}">
        <p14:creationId xmlns:p14="http://schemas.microsoft.com/office/powerpoint/2010/main" val="3026428817"/>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dissolve">
                                      <p:cBhvr>
                                        <p:cTn id="7"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8" charset="0"/>
        </a:defRPr>
      </a:lvl2pPr>
      <a:lvl3pPr algn="ctr" rtl="0" eaLnBrk="0" fontAlgn="base" hangingPunct="0">
        <a:spcBef>
          <a:spcPct val="0"/>
        </a:spcBef>
        <a:spcAft>
          <a:spcPct val="0"/>
        </a:spcAft>
        <a:defRPr sz="4400">
          <a:solidFill>
            <a:schemeClr val="tx2"/>
          </a:solidFill>
          <a:latin typeface="Georgia" pitchFamily="18" charset="0"/>
        </a:defRPr>
      </a:lvl3pPr>
      <a:lvl4pPr algn="ctr" rtl="0" eaLnBrk="0" fontAlgn="base" hangingPunct="0">
        <a:spcBef>
          <a:spcPct val="0"/>
        </a:spcBef>
        <a:spcAft>
          <a:spcPct val="0"/>
        </a:spcAft>
        <a:defRPr sz="4400">
          <a:solidFill>
            <a:schemeClr val="tx2"/>
          </a:solidFill>
          <a:latin typeface="Georgia" pitchFamily="18" charset="0"/>
        </a:defRPr>
      </a:lvl4pPr>
      <a:lvl5pPr algn="ctr" rtl="0" eaLnBrk="0" fontAlgn="base" hangingPunct="0">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457200" y="6561138"/>
            <a:ext cx="2971800" cy="271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r>
              <a:rPr lang="en-US">
                <a:solidFill>
                  <a:srgbClr val="000000"/>
                </a:solidFill>
                <a:ea typeface="+mn-ea"/>
              </a:rPr>
              <a:t>Early Childhood Systems Working Group</a:t>
            </a:r>
          </a:p>
        </p:txBody>
      </p:sp>
      <p:sp>
        <p:nvSpPr>
          <p:cNvPr id="1030" name="Rectangle 6"/>
          <p:cNvSpPr>
            <a:spLocks noGrp="1" noChangeArrowheads="1"/>
          </p:cNvSpPr>
          <p:nvPr>
            <p:ph type="sldNum" sz="quarter" idx="4"/>
          </p:nvPr>
        </p:nvSpPr>
        <p:spPr bwMode="auto">
          <a:xfrm>
            <a:off x="6553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E98E0D2-202E-424C-B3F7-3D25AF925DBD}" type="slidenum">
              <a:rPr lang="en-US">
                <a:solidFill>
                  <a:srgbClr val="000000"/>
                </a:solidFill>
                <a:ea typeface="+mn-ea"/>
              </a:rPr>
              <a:pPr>
                <a:defRPr/>
              </a:pPr>
              <a:t>‹#›</a:t>
            </a:fld>
            <a:endParaRPr lang="en-US" dirty="0">
              <a:solidFill>
                <a:srgbClr val="000000"/>
              </a:solidFill>
              <a:ea typeface="+mn-ea"/>
            </a:endParaRPr>
          </a:p>
        </p:txBody>
      </p:sp>
    </p:spTree>
    <p:extLst>
      <p:ext uri="{BB962C8B-B14F-4D97-AF65-F5344CB8AC3E}">
        <p14:creationId xmlns:p14="http://schemas.microsoft.com/office/powerpoint/2010/main" val="3337764731"/>
      </p:ext>
    </p:extLst>
  </p:cSld>
  <p:clrMap bg1="lt1" tx1="dk1" bg2="lt2" tx2="dk2" accent1="accent1" accent2="accent2" accent3="accent3" accent4="accent4" accent5="accent5" accent6="accent6" hlink="hlink" folHlink="folHlink"/>
  <p:sldLayoutIdLst>
    <p:sldLayoutId id="2147485058" r:id="rId1"/>
  </p:sldLayoutIdLst>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EAD7EF6-23AD-4B70-8E0F-1167F8D4B1FA}" type="datetimeFigureOut">
              <a:rPr lang="en-US" smtClean="0">
                <a:solidFill>
                  <a:prstClr val="black">
                    <a:tint val="75000"/>
                  </a:prstClr>
                </a:solidFill>
                <a:latin typeface="Calibri"/>
                <a:ea typeface="+mn-ea"/>
                <a:cs typeface="+mn-cs"/>
              </a:rPr>
              <a:pPr fontAlgn="auto">
                <a:spcBef>
                  <a:spcPts val="0"/>
                </a:spcBef>
                <a:spcAft>
                  <a:spcPts val="0"/>
                </a:spcAft>
              </a:pPr>
              <a:t>9/5/2014</a:t>
            </a:fld>
            <a:endParaRPr lang="en-US" smtClean="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AC181D-8718-428B-B27C-995878829BD9}" type="slidenum">
              <a:rPr lang="en-US" smtClean="0">
                <a:solidFill>
                  <a:prstClr val="black">
                    <a:tint val="75000"/>
                  </a:prstClr>
                </a:solidFill>
                <a:latin typeface="Calibri"/>
                <a:ea typeface="+mn-ea"/>
                <a:cs typeface="+mn-cs"/>
              </a:rPr>
              <a:pPr fontAlgn="auto">
                <a:spcBef>
                  <a:spcPts val="0"/>
                </a:spcBef>
                <a:spcAft>
                  <a:spcPts val="0"/>
                </a:spcAft>
              </a:pPr>
              <a:t>‹#›</a:t>
            </a:fld>
            <a:endParaRPr lang="en-US" smtClean="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54768440"/>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EAD7EF6-23AD-4B70-8E0F-1167F8D4B1FA}" type="datetimeFigureOut">
              <a:rPr lang="en-US" smtClean="0">
                <a:solidFill>
                  <a:prstClr val="black">
                    <a:tint val="75000"/>
                  </a:prstClr>
                </a:solidFill>
                <a:latin typeface="Calibri"/>
              </a:rPr>
              <a:pPr fontAlgn="auto">
                <a:spcBef>
                  <a:spcPts val="0"/>
                </a:spcBef>
                <a:spcAft>
                  <a:spcPts val="0"/>
                </a:spcAft>
              </a:pPr>
              <a:t>9/5/2014</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AC181D-8718-428B-B27C-995878829BD9}"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2871530975"/>
      </p:ext>
    </p:extLst>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a:solidFill>
                <a:prstClr val="black"/>
              </a:solidFill>
              <a:latin typeface="Lucida Sans Unicode"/>
              <a:ea typeface="+mn-ea"/>
              <a:cs typeface="+mn-cs"/>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a:solidFill>
                <a:prstClr val="black"/>
              </a:solidFill>
              <a:latin typeface="Lucida Sans Unicode"/>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F356C2BB-7863-4D6C-BE1A-003FEE855687}" type="datetime1">
              <a:rPr lang="en-US" smtClean="0">
                <a:solidFill>
                  <a:prstClr val="black"/>
                </a:solidFill>
                <a:latin typeface="Lucida Sans Unicode"/>
                <a:ea typeface="+mn-ea"/>
                <a:cs typeface="+mn-cs"/>
              </a:rPr>
              <a:pPr fontAlgn="auto">
                <a:spcBef>
                  <a:spcPts val="0"/>
                </a:spcBef>
                <a:spcAft>
                  <a:spcPts val="0"/>
                </a:spcAft>
              </a:pPr>
              <a:t>9/5/2014</a:t>
            </a:fld>
            <a:endParaRPr lang="en-US">
              <a:solidFill>
                <a:prstClr val="black"/>
              </a:solidFill>
              <a:latin typeface="Lucida Sans Unicode"/>
              <a:ea typeface="+mn-ea"/>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a typeface="+mn-ea"/>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C691B554-6222-428F-B044-E6D72B9AAA1A}" type="slidenum">
              <a:rPr lang="en-US" smtClean="0">
                <a:solidFill>
                  <a:prstClr val="black"/>
                </a:solidFill>
                <a:latin typeface="Lucida Sans Unicode"/>
                <a:ea typeface="+mn-ea"/>
                <a:cs typeface="+mn-cs"/>
              </a:rPr>
              <a:pPr fontAlgn="auto">
                <a:spcBef>
                  <a:spcPts val="0"/>
                </a:spcBef>
                <a:spcAft>
                  <a:spcPts val="0"/>
                </a:spcAft>
              </a:pPr>
              <a:t>‹#›</a:t>
            </a:fld>
            <a:endParaRPr lang="en-US">
              <a:solidFill>
                <a:prstClr val="black"/>
              </a:solidFill>
              <a:latin typeface="Lucida Sans Unicode"/>
              <a:ea typeface="+mn-ea"/>
              <a:cs typeface="+mn-cs"/>
            </a:endParaRPr>
          </a:p>
        </p:txBody>
      </p:sp>
    </p:spTree>
    <p:extLst>
      <p:ext uri="{BB962C8B-B14F-4D97-AF65-F5344CB8AC3E}">
        <p14:creationId xmlns:p14="http://schemas.microsoft.com/office/powerpoint/2010/main" val="1265207896"/>
      </p:ext>
    </p:extLst>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hyperlink" Target="http://ectacenter.org/sysfra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www.buildinitiative.org/Portals/0/Uploads/Documents/ECSWG%20Systems%20Planning%20Tool_2014.pdf"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5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hyperlink" Target="mailto:Terry.Harrison@doh.state.nj.us" TargetMode="External"/><Relationship Id="rId7" Type="http://schemas.openxmlformats.org/officeDocument/2006/relationships/image" Target="../media/image19.png"/><Relationship Id="rId2" Type="http://schemas.openxmlformats.org/officeDocument/2006/relationships/hyperlink" Target="mailto:ltadros@nieer.org" TargetMode="External"/><Relationship Id="rId1" Type="http://schemas.openxmlformats.org/officeDocument/2006/relationships/slideLayout" Target="../slideLayouts/slideLayout44.xml"/><Relationship Id="rId6" Type="http://schemas.openxmlformats.org/officeDocument/2006/relationships/hyperlink" Target="mailto:ann.reale@icfi.com" TargetMode="External"/><Relationship Id="rId5" Type="http://schemas.openxmlformats.org/officeDocument/2006/relationships/hyperlink" Target="mailto:jmartella@edc.org" TargetMode="External"/><Relationship Id="rId4" Type="http://schemas.openxmlformats.org/officeDocument/2006/relationships/hyperlink" Target="mailto:Christina.Kasprzak@un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ectacenter.org/sysframe" TargetMode="External"/><Relationship Id="rId4" Type="http://schemas.openxmlformats.org/officeDocument/2006/relationships/diagramData" Target="../diagrams/data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470025"/>
          </a:xfrm>
        </p:spPr>
        <p:txBody>
          <a:bodyPr>
            <a:normAutofit fontScale="90000"/>
          </a:bodyPr>
          <a:lstStyle/>
          <a:p>
            <a:pPr algn="r"/>
            <a:r>
              <a:rPr lang="en-US" b="1" dirty="0">
                <a:solidFill>
                  <a:schemeClr val="tx2"/>
                </a:solidFill>
              </a:rPr>
              <a:t>Tools states can use for building effective early intervention and preschool special education systems</a:t>
            </a:r>
            <a:endParaRPr lang="en-US" dirty="0">
              <a:solidFill>
                <a:schemeClr val="tx2"/>
              </a:solidFill>
            </a:endParaRPr>
          </a:p>
        </p:txBody>
      </p:sp>
      <p:sp>
        <p:nvSpPr>
          <p:cNvPr id="3" name="Subtitle 2"/>
          <p:cNvSpPr>
            <a:spLocks noGrp="1"/>
          </p:cNvSpPr>
          <p:nvPr>
            <p:ph type="subTitle" idx="1"/>
          </p:nvPr>
        </p:nvSpPr>
        <p:spPr>
          <a:xfrm>
            <a:off x="1905000" y="4876800"/>
            <a:ext cx="6400800" cy="1752600"/>
          </a:xfrm>
        </p:spPr>
        <p:txBody>
          <a:bodyPr>
            <a:normAutofit fontScale="70000" lnSpcReduction="20000"/>
          </a:bodyPr>
          <a:lstStyle/>
          <a:p>
            <a:pPr algn="r"/>
            <a:r>
              <a:rPr lang="en-US" dirty="0"/>
              <a:t>Lori Connors-Tadros, CEELO</a:t>
            </a:r>
          </a:p>
          <a:p>
            <a:pPr algn="r"/>
            <a:r>
              <a:rPr lang="en-US" dirty="0" smtClean="0"/>
              <a:t>Terry </a:t>
            </a:r>
            <a:r>
              <a:rPr lang="en-US" dirty="0"/>
              <a:t>Harrison, NJ Part C</a:t>
            </a:r>
          </a:p>
          <a:p>
            <a:pPr algn="r"/>
            <a:r>
              <a:rPr lang="en-US" dirty="0"/>
              <a:t>Christina Kasprzak, ECTA</a:t>
            </a:r>
          </a:p>
          <a:p>
            <a:pPr algn="r"/>
            <a:r>
              <a:rPr lang="en-US" dirty="0"/>
              <a:t>Jana </a:t>
            </a:r>
            <a:r>
              <a:rPr lang="en-US" dirty="0" err="1"/>
              <a:t>Martella</a:t>
            </a:r>
            <a:r>
              <a:rPr lang="en-US" dirty="0"/>
              <a:t>, </a:t>
            </a:r>
            <a:r>
              <a:rPr lang="en-US" dirty="0" smtClean="0"/>
              <a:t>CEELO</a:t>
            </a:r>
            <a:endParaRPr lang="en-US" dirty="0"/>
          </a:p>
          <a:p>
            <a:pPr algn="r"/>
            <a:r>
              <a:rPr lang="en-US" dirty="0" smtClean="0"/>
              <a:t>Ann </a:t>
            </a:r>
            <a:r>
              <a:rPr lang="en-US" dirty="0"/>
              <a:t>Reale, </a:t>
            </a:r>
            <a:r>
              <a:rPr lang="en-US" dirty="0" smtClean="0"/>
              <a:t>ICF International</a:t>
            </a:r>
            <a:endParaRPr lang="en-US" dirty="0"/>
          </a:p>
          <a:p>
            <a:pPr algn="r"/>
            <a:endParaRPr lang="en-US" dirty="0"/>
          </a:p>
        </p:txBody>
      </p:sp>
      <p:sp>
        <p:nvSpPr>
          <p:cNvPr id="5" name="Title 1"/>
          <p:cNvSpPr txBox="1">
            <a:spLocks/>
          </p:cNvSpPr>
          <p:nvPr/>
        </p:nvSpPr>
        <p:spPr>
          <a:xfrm>
            <a:off x="3124200" y="3200400"/>
            <a:ext cx="518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en-US" sz="2800" i="1" dirty="0" smtClean="0">
                <a:solidFill>
                  <a:prstClr val="black"/>
                </a:solidFill>
              </a:rPr>
              <a:t>Improving Data, Improving Outcomes Conference</a:t>
            </a:r>
          </a:p>
          <a:p>
            <a:pPr algn="r" fontAlgn="auto">
              <a:spcAft>
                <a:spcPts val="0"/>
              </a:spcAft>
            </a:pPr>
            <a:r>
              <a:rPr lang="en-US" sz="2800" i="1" dirty="0" smtClean="0">
                <a:solidFill>
                  <a:prstClr val="black"/>
                </a:solidFill>
              </a:rPr>
              <a:t>September, 2014</a:t>
            </a:r>
          </a:p>
        </p:txBody>
      </p:sp>
      <p:pic>
        <p:nvPicPr>
          <p:cNvPr id="7" name="Picture 6" title="Photo: Child on playgroun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2514599"/>
            <a:ext cx="2676620" cy="3913187"/>
          </a:xfrm>
          <a:prstGeom prst="rect">
            <a:avLst/>
          </a:prstGeom>
        </p:spPr>
      </p:pic>
    </p:spTree>
    <p:extLst>
      <p:ext uri="{BB962C8B-B14F-4D97-AF65-F5344CB8AC3E}">
        <p14:creationId xmlns:p14="http://schemas.microsoft.com/office/powerpoint/2010/main" val="1469509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28353" y="6088912"/>
            <a:ext cx="9067800" cy="762000"/>
          </a:xfrm>
        </p:spPr>
        <p:txBody>
          <a:bodyPr/>
          <a:lstStyle/>
          <a:p>
            <a:pPr marL="0" indent="0" algn="ctr">
              <a:buFont typeface="Arial" charset="0"/>
              <a:buNone/>
            </a:pPr>
            <a:r>
              <a:rPr lang="en-US" sz="2000" dirty="0" smtClean="0">
                <a:latin typeface="Arial" charset="0"/>
                <a:ea typeface="ＭＳ Ｐゴシック" pitchFamily="34" charset="-128"/>
                <a:cs typeface="Arial" charset="0"/>
              </a:rPr>
              <a:t>Look for updates about the System Framework via the ECTA web site:    </a:t>
            </a:r>
            <a:r>
              <a:rPr lang="en-US" sz="2000" dirty="0" smtClean="0">
                <a:latin typeface="Arial" charset="0"/>
                <a:ea typeface="ＭＳ Ｐゴシック" pitchFamily="34" charset="-128"/>
                <a:cs typeface="Arial" charset="0"/>
                <a:hlinkClick r:id="rId3"/>
              </a:rPr>
              <a:t>http://ectacenter.org/sysframe</a:t>
            </a:r>
            <a:endParaRPr lang="en-US" sz="2000" dirty="0" smtClean="0">
              <a:latin typeface="Arial" charset="0"/>
              <a:ea typeface="ＭＳ Ｐゴシック" pitchFamily="34" charset="-128"/>
              <a:cs typeface="Arial" charset="0"/>
            </a:endParaRPr>
          </a:p>
          <a:p>
            <a:pPr marL="0" indent="0">
              <a:buFont typeface="Arial" charset="0"/>
              <a:buNone/>
            </a:pPr>
            <a:endParaRPr lang="en-US" sz="2000" dirty="0" smtClean="0">
              <a:latin typeface="Arial" charset="0"/>
              <a:ea typeface="ＭＳ Ｐゴシック" pitchFamily="34" charset="-128"/>
              <a:cs typeface="Arial" charset="0"/>
            </a:endParaRPr>
          </a:p>
        </p:txBody>
      </p:sp>
      <p:sp>
        <p:nvSpPr>
          <p:cNvPr id="61443" name="Slide Number Placeholder 3"/>
          <p:cNvSpPr>
            <a:spLocks noGrp="1"/>
          </p:cNvSpPr>
          <p:nvPr>
            <p:ph type="sldNum" sz="quarter" idx="10"/>
          </p:nvPr>
        </p:nvSpPr>
        <p:spPr bwMode="auto">
          <a:noFill/>
          <a:ln>
            <a:miter lim="800000"/>
            <a:headEnd/>
            <a:tailEnd/>
          </a:ln>
        </p:spPr>
        <p:txBody>
          <a:bodyPr/>
          <a:lstStyle/>
          <a:p>
            <a:fld id="{8F301271-88D8-4AE0-82A5-54F08B1A056F}" type="slidenum">
              <a:rPr lang="en-US" smtClean="0">
                <a:ea typeface="ＭＳ Ｐゴシック" pitchFamily="34" charset="-128"/>
              </a:rPr>
              <a:pPr/>
              <a:t>10</a:t>
            </a:fld>
            <a:endParaRPr lang="en-US" smtClean="0">
              <a:ea typeface="ＭＳ Ｐゴシック" pitchFamily="34" charset="-128"/>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914788"/>
            <a:ext cx="6019799" cy="512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lstStyle/>
          <a:p>
            <a:pPr>
              <a:defRPr/>
            </a:pPr>
            <a:r>
              <a:rPr lang="en-US" sz="3600" b="1" dirty="0" smtClean="0">
                <a:solidFill>
                  <a:schemeClr val="bg1"/>
                </a:solidFill>
                <a:latin typeface="Calibri" panose="020F0502020204030204" pitchFamily="34" charset="0"/>
                <a:cs typeface="Arial" panose="020B0604020202020204" pitchFamily="34" charset="0"/>
              </a:rPr>
              <a:t>What is the Early Childhood Systems Working Group (ECSWG)?</a:t>
            </a:r>
            <a:endParaRPr lang="en-US" sz="3600" b="1" dirty="0">
              <a:solidFill>
                <a:schemeClr val="bg1"/>
              </a:solidFill>
              <a:latin typeface="Calibri" panose="020F0502020204030204" pitchFamily="34" charset="0"/>
              <a:cs typeface="Arial" panose="020B0604020202020204" pitchFamily="34" charset="0"/>
            </a:endParaRPr>
          </a:p>
        </p:txBody>
      </p:sp>
      <p:sp>
        <p:nvSpPr>
          <p:cNvPr id="14339" name="Content Placeholder 2"/>
          <p:cNvSpPr>
            <a:spLocks noGrp="1"/>
          </p:cNvSpPr>
          <p:nvPr>
            <p:ph idx="1"/>
          </p:nvPr>
        </p:nvSpPr>
        <p:spPr>
          <a:xfrm>
            <a:off x="533400" y="2057400"/>
            <a:ext cx="8229600" cy="3459163"/>
          </a:xfrm>
        </p:spPr>
        <p:txBody>
          <a:bodyPr/>
          <a:lstStyle/>
          <a:p>
            <a:pPr marL="0" indent="0" algn="ctr">
              <a:buNone/>
              <a:defRPr/>
            </a:pPr>
            <a:r>
              <a:rPr lang="en-US" altLang="en-US" dirty="0" smtClean="0">
                <a:latin typeface="Calibri" panose="020F0502020204030204" pitchFamily="34" charset="0"/>
                <a:cs typeface="Arial" panose="020B0604020202020204" pitchFamily="34" charset="0"/>
              </a:rPr>
              <a:t>A peer learning community made up of organizations and individuals who provide technical assistance to state leaders</a:t>
            </a:r>
          </a:p>
          <a:p>
            <a:pPr marL="0" indent="0" algn="ctr">
              <a:buFontTx/>
              <a:buNone/>
              <a:defRPr/>
            </a:pPr>
            <a:r>
              <a:rPr lang="en-US" altLang="en-US" dirty="0">
                <a:latin typeface="Calibri" panose="020F0502020204030204" pitchFamily="34" charset="0"/>
                <a:cs typeface="Arial" panose="020B0604020202020204" pitchFamily="34" charset="0"/>
              </a:rPr>
              <a:t/>
            </a:r>
            <a:br>
              <a:rPr lang="en-US" altLang="en-US" dirty="0">
                <a:latin typeface="Calibri" panose="020F0502020204030204" pitchFamily="34" charset="0"/>
                <a:cs typeface="Arial" panose="020B0604020202020204" pitchFamily="34" charset="0"/>
              </a:rPr>
            </a:br>
            <a:r>
              <a:rPr lang="en-US" altLang="en-US" i="1" dirty="0" smtClean="0">
                <a:latin typeface="Calibri" panose="020F0502020204030204" pitchFamily="34" charset="0"/>
                <a:cs typeface="Arial" panose="020B0604020202020204" pitchFamily="34" charset="0"/>
              </a:rPr>
              <a:t>Since 2006, the ECSWG has been meeting on an ad hoc, volunteer basis to discuss TA needs and develop resources for states.</a:t>
            </a:r>
          </a:p>
        </p:txBody>
      </p:sp>
    </p:spTree>
    <p:extLst>
      <p:ext uri="{BB962C8B-B14F-4D97-AF65-F5344CB8AC3E}">
        <p14:creationId xmlns:p14="http://schemas.microsoft.com/office/powerpoint/2010/main" val="20703855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52738" y="2686485"/>
            <a:ext cx="1943100" cy="1809315"/>
          </a:xfrm>
          <a:prstGeom prst="ellipse">
            <a:avLst/>
          </a:prstGeom>
          <a:solidFill>
            <a:srgbClr val="F8FD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0" y="122238"/>
            <a:ext cx="8991600" cy="487362"/>
          </a:xfrm>
        </p:spPr>
        <p:txBody>
          <a:bodyPr/>
          <a:lstStyle/>
          <a:p>
            <a:pPr eaLnBrk="1" hangingPunct="1"/>
            <a:r>
              <a:rPr lang="en-US" altLang="en-US" sz="2000" b="1" dirty="0" smtClean="0">
                <a:solidFill>
                  <a:schemeClr val="tx1"/>
                </a:solidFill>
                <a:latin typeface="Calibri" panose="020F0502020204030204" pitchFamily="34" charset="0"/>
                <a:sym typeface="Marker Felt" charset="0"/>
              </a:rPr>
              <a:t>What Results Should a Comprehensive Early Childhood System Deliver?</a:t>
            </a:r>
            <a:endParaRPr lang="en-US" altLang="en-US" b="1" dirty="0" smtClean="0">
              <a:solidFill>
                <a:schemeClr val="tx1"/>
              </a:solidFill>
              <a:latin typeface="Calibri" panose="020F0502020204030204" pitchFamily="34" charset="0"/>
              <a:sym typeface="Marker Felt" charset="0"/>
            </a:endParaRPr>
          </a:p>
        </p:txBody>
      </p:sp>
      <p:sp>
        <p:nvSpPr>
          <p:cNvPr id="18435" name="Rectangle 3"/>
          <p:cNvSpPr>
            <a:spLocks noGrp="1" noChangeArrowheads="1"/>
          </p:cNvSpPr>
          <p:nvPr>
            <p:ph type="body" idx="1"/>
          </p:nvPr>
        </p:nvSpPr>
        <p:spPr>
          <a:xfrm>
            <a:off x="452438" y="5029200"/>
            <a:ext cx="8496300" cy="1752600"/>
          </a:xfrm>
          <a:ln cap="flat">
            <a:noFill/>
          </a:ln>
        </p:spPr>
        <p:txBody>
          <a:bodyPr/>
          <a:lstStyle/>
          <a:p>
            <a:pPr eaLnBrk="1" hangingPunct="1">
              <a:lnSpc>
                <a:spcPct val="80000"/>
              </a:lnSpc>
              <a:buFontTx/>
              <a:buNone/>
            </a:pPr>
            <a:r>
              <a:rPr lang="en-US" altLang="en-US" sz="1400" b="1" dirty="0" smtClean="0">
                <a:latin typeface="Calibri" panose="020F0502020204030204" pitchFamily="34" charset="0"/>
              </a:rPr>
              <a:t>Values and Principles  of a comprehensive early childhood system:</a:t>
            </a:r>
          </a:p>
          <a:p>
            <a:pPr eaLnBrk="1" hangingPunct="1">
              <a:lnSpc>
                <a:spcPct val="80000"/>
              </a:lnSpc>
            </a:pPr>
            <a:r>
              <a:rPr lang="en-US" altLang="en-US" sz="1400" dirty="0" smtClean="0">
                <a:latin typeface="Calibri" panose="020F0502020204030204" pitchFamily="34" charset="0"/>
              </a:rPr>
              <a:t>Reach all children and families, as early as possible, with needed services and supports</a:t>
            </a:r>
          </a:p>
          <a:p>
            <a:pPr eaLnBrk="1" hangingPunct="1">
              <a:lnSpc>
                <a:spcPct val="80000"/>
              </a:lnSpc>
            </a:pPr>
            <a:r>
              <a:rPr lang="en-US" altLang="en-US" sz="1400" dirty="0" smtClean="0">
                <a:latin typeface="Calibri" panose="020F0502020204030204" pitchFamily="34" charset="0"/>
              </a:rPr>
              <a:t>Genuinely include and effectively accommodate children with special needs</a:t>
            </a:r>
          </a:p>
          <a:p>
            <a:pPr eaLnBrk="1" hangingPunct="1">
              <a:lnSpc>
                <a:spcPct val="80000"/>
              </a:lnSpc>
            </a:pPr>
            <a:r>
              <a:rPr lang="en-US" altLang="en-US" sz="1400" dirty="0" smtClean="0">
                <a:latin typeface="Calibri" panose="020F0502020204030204" pitchFamily="34" charset="0"/>
              </a:rPr>
              <a:t>Reflect and respect the strengths, needs, values, languages, cultures and communities of children and families</a:t>
            </a:r>
          </a:p>
          <a:p>
            <a:pPr eaLnBrk="1" hangingPunct="1">
              <a:lnSpc>
                <a:spcPct val="80000"/>
              </a:lnSpc>
            </a:pPr>
            <a:r>
              <a:rPr lang="en-US" altLang="en-US" sz="1400" dirty="0" smtClean="0">
                <a:latin typeface="Calibri" panose="020F0502020204030204" pitchFamily="34" charset="0"/>
              </a:rPr>
              <a:t>Ensure stability and continuity of services along a continuum from prenatal into school entry and beyond</a:t>
            </a:r>
          </a:p>
          <a:p>
            <a:pPr eaLnBrk="1" hangingPunct="1">
              <a:lnSpc>
                <a:spcPct val="80000"/>
              </a:lnSpc>
            </a:pPr>
            <a:r>
              <a:rPr lang="en-US" altLang="en-US" sz="1400" dirty="0" smtClean="0">
                <a:latin typeface="Calibri" panose="020F0502020204030204" pitchFamily="34" charset="0"/>
              </a:rPr>
              <a:t>Ease access for families and transitions for children</a:t>
            </a:r>
          </a:p>
          <a:p>
            <a:pPr eaLnBrk="1" hangingPunct="1">
              <a:lnSpc>
                <a:spcPct val="80000"/>
              </a:lnSpc>
            </a:pPr>
            <a:r>
              <a:rPr lang="en-US" altLang="en-US" sz="1400" dirty="0" smtClean="0">
                <a:latin typeface="Calibri" panose="020F0502020204030204" pitchFamily="34" charset="0"/>
              </a:rPr>
              <a:t>Value parents as decision makers and leaders</a:t>
            </a:r>
          </a:p>
          <a:p>
            <a:pPr eaLnBrk="1" hangingPunct="1">
              <a:lnSpc>
                <a:spcPct val="80000"/>
              </a:lnSpc>
            </a:pPr>
            <a:r>
              <a:rPr lang="en-US" altLang="en-US" sz="1400" dirty="0" smtClean="0">
                <a:latin typeface="Calibri" panose="020F0502020204030204" pitchFamily="34" charset="0"/>
              </a:rPr>
              <a:t>Catalyze and maximize investment and foster innovation</a:t>
            </a:r>
          </a:p>
          <a:p>
            <a:pPr eaLnBrk="1" hangingPunct="1">
              <a:lnSpc>
                <a:spcPct val="80000"/>
              </a:lnSpc>
              <a:buFontTx/>
              <a:buNone/>
            </a:pPr>
            <a:endParaRPr lang="en-US" altLang="en-US" sz="1200" dirty="0" smtClean="0"/>
          </a:p>
        </p:txBody>
      </p:sp>
      <p:sp>
        <p:nvSpPr>
          <p:cNvPr id="18445" name="Oval 3"/>
          <p:cNvSpPr>
            <a:spLocks noChangeArrowheads="1"/>
          </p:cNvSpPr>
          <p:nvPr/>
        </p:nvSpPr>
        <p:spPr bwMode="auto">
          <a:xfrm>
            <a:off x="2557569" y="741879"/>
            <a:ext cx="2514600" cy="3810635"/>
          </a:xfrm>
          <a:prstGeom prst="ellipse">
            <a:avLst/>
          </a:prstGeom>
          <a:noFill/>
          <a:ln w="76200">
            <a:solidFill>
              <a:srgbClr val="3366FF"/>
            </a:solidFill>
            <a:round/>
            <a:headEnd/>
            <a:tailEnd/>
          </a:ln>
        </p:spPr>
        <p:txBody>
          <a:bodyPr wrap="none" lIns="91435" tIns="45718" rIns="91435" bIns="45718" anchor="ctr"/>
          <a:lstStyle/>
          <a:p>
            <a:pPr algn="ctr" defTabSz="642938"/>
            <a:endParaRPr lang="en-US" altLang="en-US" sz="2800" smtClean="0">
              <a:solidFill>
                <a:srgbClr val="727272"/>
              </a:solidFill>
              <a:latin typeface="Marker Felt" charset="0"/>
              <a:ea typeface="ヒラギノ明朝 ProN W3" charset="-128"/>
              <a:sym typeface="Marker Felt" charset="0"/>
            </a:endParaRPr>
          </a:p>
        </p:txBody>
      </p:sp>
      <p:sp>
        <p:nvSpPr>
          <p:cNvPr id="18446" name="Oval 4"/>
          <p:cNvSpPr>
            <a:spLocks noChangeArrowheads="1"/>
          </p:cNvSpPr>
          <p:nvPr/>
        </p:nvSpPr>
        <p:spPr bwMode="auto">
          <a:xfrm rot="16200000">
            <a:off x="3805034" y="1424301"/>
            <a:ext cx="2438807" cy="4343399"/>
          </a:xfrm>
          <a:prstGeom prst="ellipse">
            <a:avLst/>
          </a:prstGeom>
          <a:noFill/>
          <a:ln w="76200">
            <a:solidFill>
              <a:srgbClr val="00B050"/>
            </a:solidFill>
            <a:round/>
            <a:headEnd/>
            <a:tailEnd/>
          </a:ln>
        </p:spPr>
        <p:txBody>
          <a:bodyPr vert="eaVert" wrap="none" lIns="91435" tIns="45718" rIns="91435" bIns="45718" anchor="ctr"/>
          <a:lstStyle/>
          <a:p>
            <a:pPr algn="ctr" defTabSz="642938"/>
            <a:endParaRPr lang="en-US" altLang="en-US" sz="2800" smtClean="0">
              <a:solidFill>
                <a:srgbClr val="727272"/>
              </a:solidFill>
              <a:latin typeface="Marker Felt" charset="0"/>
              <a:ea typeface="ヒラギノ明朝 ProN W3" charset="-128"/>
              <a:sym typeface="Marker Felt" charset="0"/>
            </a:endParaRPr>
          </a:p>
        </p:txBody>
      </p:sp>
      <p:sp>
        <p:nvSpPr>
          <p:cNvPr id="18447" name="Oval 5"/>
          <p:cNvSpPr>
            <a:spLocks noChangeArrowheads="1"/>
          </p:cNvSpPr>
          <p:nvPr/>
        </p:nvSpPr>
        <p:spPr bwMode="auto">
          <a:xfrm rot="16200000">
            <a:off x="1425715" y="1445281"/>
            <a:ext cx="2396846" cy="4343399"/>
          </a:xfrm>
          <a:prstGeom prst="ellipse">
            <a:avLst/>
          </a:prstGeom>
          <a:noFill/>
          <a:ln w="76200">
            <a:solidFill>
              <a:srgbClr val="FF3399"/>
            </a:solidFill>
            <a:round/>
            <a:headEnd/>
            <a:tailEnd/>
          </a:ln>
        </p:spPr>
        <p:txBody>
          <a:bodyPr vert="eaVert" wrap="none" lIns="91435" tIns="45718" rIns="91435" bIns="45718" anchor="ctr"/>
          <a:lstStyle/>
          <a:p>
            <a:pPr algn="ctr" defTabSz="642938"/>
            <a:endParaRPr lang="en-US" altLang="en-US" sz="2800" smtClean="0">
              <a:solidFill>
                <a:srgbClr val="727272"/>
              </a:solidFill>
              <a:latin typeface="Marker Felt" charset="0"/>
              <a:ea typeface="ヒラギノ明朝 ProN W3" charset="-128"/>
              <a:sym typeface="Marker Felt" charset="0"/>
            </a:endParaRPr>
          </a:p>
        </p:txBody>
      </p:sp>
      <p:sp>
        <p:nvSpPr>
          <p:cNvPr id="18448" name="Text Box 6"/>
          <p:cNvSpPr txBox="1">
            <a:spLocks noChangeArrowheads="1"/>
          </p:cNvSpPr>
          <p:nvPr/>
        </p:nvSpPr>
        <p:spPr bwMode="auto">
          <a:xfrm>
            <a:off x="2833688" y="994415"/>
            <a:ext cx="1981200" cy="1477323"/>
          </a:xfrm>
          <a:prstGeom prst="rect">
            <a:avLst/>
          </a:prstGeom>
          <a:noFill/>
          <a:ln w="9525">
            <a:noFill/>
            <a:miter lim="800000"/>
            <a:headEnd/>
            <a:tailEnd/>
          </a:ln>
        </p:spPr>
        <p:txBody>
          <a:bodyPr lIns="91435" tIns="45718" rIns="91435" bIns="45718">
            <a:spAutoFit/>
          </a:bodyPr>
          <a:lstStyle/>
          <a:p>
            <a:pPr algn="ctr" defTabSz="642938"/>
            <a:r>
              <a:rPr lang="en-US" altLang="en-US" sz="1800" b="1" dirty="0" smtClean="0">
                <a:solidFill>
                  <a:srgbClr val="3366FF"/>
                </a:solidFill>
                <a:latin typeface="Marker Felt" charset="0"/>
                <a:ea typeface="ヒラギノ明朝 ProN W3" charset="-128"/>
                <a:sym typeface="Marker Felt" charset="0"/>
              </a:rPr>
              <a:t> </a:t>
            </a:r>
          </a:p>
          <a:p>
            <a:pPr algn="ctr" defTabSz="642938"/>
            <a:r>
              <a:rPr lang="en-US" altLang="en-US" b="1" dirty="0" smtClean="0">
                <a:solidFill>
                  <a:srgbClr val="3366FF"/>
                </a:solidFill>
                <a:latin typeface="Calibri" panose="020F0502020204030204" pitchFamily="34" charset="0"/>
                <a:ea typeface="ヒラギノ明朝 ProN W3" charset="-128"/>
                <a:sym typeface="Marker Felt" charset="0"/>
              </a:rPr>
              <a:t>Early Learning and Development</a:t>
            </a:r>
          </a:p>
        </p:txBody>
      </p:sp>
      <p:sp>
        <p:nvSpPr>
          <p:cNvPr id="18449" name="Text Box 7"/>
          <p:cNvSpPr txBox="1">
            <a:spLocks noChangeArrowheads="1"/>
          </p:cNvSpPr>
          <p:nvPr/>
        </p:nvSpPr>
        <p:spPr bwMode="auto">
          <a:xfrm>
            <a:off x="696913" y="3408879"/>
            <a:ext cx="1981200" cy="461661"/>
          </a:xfrm>
          <a:prstGeom prst="rect">
            <a:avLst/>
          </a:prstGeom>
          <a:noFill/>
          <a:ln w="9525">
            <a:noFill/>
            <a:miter lim="800000"/>
            <a:headEnd/>
            <a:tailEnd/>
          </a:ln>
        </p:spPr>
        <p:txBody>
          <a:bodyPr lIns="91435" tIns="45718" rIns="91435" bIns="45718">
            <a:spAutoFit/>
          </a:bodyPr>
          <a:lstStyle/>
          <a:p>
            <a:pPr algn="ctr" defTabSz="642938"/>
            <a:r>
              <a:rPr lang="en-US" altLang="en-US" b="1" dirty="0" smtClean="0">
                <a:solidFill>
                  <a:srgbClr val="FF3399"/>
                </a:solidFill>
                <a:latin typeface="Calibri" panose="020F0502020204030204" pitchFamily="34" charset="0"/>
                <a:ea typeface="ヒラギノ明朝 ProN W3" charset="-128"/>
                <a:sym typeface="Marker Felt" charset="0"/>
              </a:rPr>
              <a:t>Health </a:t>
            </a:r>
            <a:endParaRPr lang="en-US" altLang="en-US" sz="2000" b="1" dirty="0" smtClean="0">
              <a:solidFill>
                <a:srgbClr val="FF3399"/>
              </a:solidFill>
              <a:latin typeface="Calibri" panose="020F0502020204030204" pitchFamily="34" charset="0"/>
              <a:ea typeface="ヒラギノ明朝 ProN W3" charset="-128"/>
              <a:sym typeface="Marker Felt" charset="0"/>
            </a:endParaRPr>
          </a:p>
        </p:txBody>
      </p:sp>
      <p:sp>
        <p:nvSpPr>
          <p:cNvPr id="18450" name="Text Box 8"/>
          <p:cNvSpPr txBox="1">
            <a:spLocks noChangeArrowheads="1"/>
          </p:cNvSpPr>
          <p:nvPr/>
        </p:nvSpPr>
        <p:spPr bwMode="auto">
          <a:xfrm>
            <a:off x="5020820" y="3016817"/>
            <a:ext cx="1905000" cy="1200325"/>
          </a:xfrm>
          <a:prstGeom prst="rect">
            <a:avLst/>
          </a:prstGeom>
          <a:noFill/>
          <a:ln w="9525">
            <a:noFill/>
            <a:miter lim="800000"/>
            <a:headEnd/>
            <a:tailEnd/>
          </a:ln>
        </p:spPr>
        <p:txBody>
          <a:bodyPr lIns="91435" tIns="45718" rIns="91435" bIns="45718">
            <a:spAutoFit/>
          </a:bodyPr>
          <a:lstStyle/>
          <a:p>
            <a:pPr algn="ctr" defTabSz="642938"/>
            <a:r>
              <a:rPr lang="en-US" altLang="en-US" b="1" dirty="0" smtClean="0">
                <a:solidFill>
                  <a:srgbClr val="00B050"/>
                </a:solidFill>
                <a:latin typeface="Calibri" panose="020F0502020204030204" pitchFamily="34" charset="0"/>
                <a:ea typeface="ヒラギノ明朝 ProN W3" charset="-128"/>
                <a:sym typeface="Marker Felt" charset="0"/>
              </a:rPr>
              <a:t>Family Leadership and Support</a:t>
            </a:r>
          </a:p>
        </p:txBody>
      </p:sp>
      <p:sp>
        <p:nvSpPr>
          <p:cNvPr id="18437" name="Text Box 19"/>
          <p:cNvSpPr txBox="1">
            <a:spLocks noChangeArrowheads="1"/>
          </p:cNvSpPr>
          <p:nvPr/>
        </p:nvSpPr>
        <p:spPr bwMode="auto">
          <a:xfrm>
            <a:off x="223838" y="811213"/>
            <a:ext cx="2138362" cy="1323435"/>
          </a:xfrm>
          <a:prstGeom prst="rect">
            <a:avLst/>
          </a:prstGeom>
          <a:noFill/>
          <a:ln w="9525">
            <a:solidFill>
              <a:srgbClr val="FF3399"/>
            </a:solidFill>
            <a:miter lim="800000"/>
            <a:headEnd/>
            <a:tailEnd/>
          </a:ln>
        </p:spPr>
        <p:txBody>
          <a:bodyPr lIns="91435" tIns="45718" rIns="91435" bIns="45718">
            <a:spAutoFit/>
          </a:bodyPr>
          <a:lstStyle/>
          <a:p>
            <a:pPr algn="ctr" defTabSz="642938"/>
            <a:r>
              <a:rPr lang="en-US" altLang="en-US" sz="1600" b="1" dirty="0" smtClean="0">
                <a:solidFill>
                  <a:srgbClr val="FF3399"/>
                </a:solidFill>
                <a:latin typeface="Calibri" panose="020F0502020204030204" pitchFamily="34" charset="0"/>
                <a:ea typeface="ヒラギノ明朝 ProN W3" charset="-128"/>
                <a:sym typeface="Marker Felt" charset="0"/>
              </a:rPr>
              <a:t>Comprehensive services that promote children’s physical, developmental, and mental health</a:t>
            </a:r>
          </a:p>
        </p:txBody>
      </p:sp>
      <p:sp>
        <p:nvSpPr>
          <p:cNvPr id="18438" name="Text Box 12"/>
          <p:cNvSpPr txBox="1">
            <a:spLocks noChangeArrowheads="1"/>
          </p:cNvSpPr>
          <p:nvPr/>
        </p:nvSpPr>
        <p:spPr bwMode="auto">
          <a:xfrm>
            <a:off x="5334000" y="874713"/>
            <a:ext cx="2971800" cy="1077214"/>
          </a:xfrm>
          <a:prstGeom prst="rect">
            <a:avLst/>
          </a:prstGeom>
          <a:noFill/>
          <a:ln w="9525">
            <a:solidFill>
              <a:srgbClr val="3366FF"/>
            </a:solidFill>
            <a:miter lim="800000"/>
            <a:headEnd/>
            <a:tailEnd/>
          </a:ln>
        </p:spPr>
        <p:txBody>
          <a:bodyPr lIns="91435" tIns="45718" rIns="91435" bIns="45718">
            <a:spAutoFit/>
          </a:bodyPr>
          <a:lstStyle/>
          <a:p>
            <a:pPr algn="ctr" defTabSz="642938"/>
            <a:r>
              <a:rPr lang="en-US" altLang="en-US" sz="1600" b="1" dirty="0" smtClean="0">
                <a:solidFill>
                  <a:srgbClr val="0000FF"/>
                </a:solidFill>
                <a:latin typeface="Calibri" panose="020F0502020204030204" pitchFamily="34" charset="0"/>
                <a:ea typeface="ヒラギノ明朝 ProN W3" charset="-128"/>
                <a:sym typeface="Marker Felt" charset="0"/>
              </a:rPr>
              <a:t>Nurturing relationships, safe environments, and enriching experiences that foster learning and development</a:t>
            </a:r>
          </a:p>
        </p:txBody>
      </p:sp>
      <p:sp>
        <p:nvSpPr>
          <p:cNvPr id="18439" name="Text Box 15"/>
          <p:cNvSpPr txBox="1">
            <a:spLocks noChangeArrowheads="1"/>
          </p:cNvSpPr>
          <p:nvPr/>
        </p:nvSpPr>
        <p:spPr bwMode="auto">
          <a:xfrm>
            <a:off x="7196137" y="2438400"/>
            <a:ext cx="1795463" cy="2554541"/>
          </a:xfrm>
          <a:prstGeom prst="rect">
            <a:avLst/>
          </a:prstGeom>
          <a:noFill/>
          <a:ln w="9525">
            <a:solidFill>
              <a:srgbClr val="00B050"/>
            </a:solidFill>
            <a:miter lim="800000"/>
            <a:headEnd/>
            <a:tailEnd/>
          </a:ln>
        </p:spPr>
        <p:txBody>
          <a:bodyPr wrap="square" lIns="91435" tIns="45718" rIns="91435" bIns="45718">
            <a:spAutoFit/>
          </a:bodyPr>
          <a:lstStyle/>
          <a:p>
            <a:pPr algn="ctr" defTabSz="642938"/>
            <a:r>
              <a:rPr lang="en-US" altLang="en-US" sz="1600" b="1" dirty="0" smtClean="0">
                <a:solidFill>
                  <a:srgbClr val="009900"/>
                </a:solidFill>
                <a:latin typeface="Calibri" panose="020F0502020204030204" pitchFamily="34" charset="0"/>
                <a:ea typeface="+mn-ea"/>
                <a:sym typeface="Marker Felt" charset="0"/>
              </a:rPr>
              <a:t>Resources, experiences, and relationships that strengthen families, engage them as leaders, and enhance their capacity to support children’s well being</a:t>
            </a:r>
            <a:endParaRPr lang="en-US" altLang="en-US" sz="1600" b="1" dirty="0" smtClean="0">
              <a:solidFill>
                <a:srgbClr val="66FF33"/>
              </a:solidFill>
              <a:latin typeface="Calibri" panose="020F0502020204030204" pitchFamily="34" charset="0"/>
              <a:ea typeface="ヒラギノ明朝 ProN W3" charset="-128"/>
              <a:sym typeface="Marker Felt" charset="0"/>
            </a:endParaRPr>
          </a:p>
        </p:txBody>
      </p:sp>
      <p:sp>
        <p:nvSpPr>
          <p:cNvPr id="18440" name="Line 18"/>
          <p:cNvSpPr>
            <a:spLocks noChangeShapeType="1"/>
          </p:cNvSpPr>
          <p:nvPr/>
        </p:nvSpPr>
        <p:spPr bwMode="auto">
          <a:xfrm>
            <a:off x="1371600" y="2133600"/>
            <a:ext cx="0" cy="338138"/>
          </a:xfrm>
          <a:prstGeom prst="line">
            <a:avLst/>
          </a:prstGeom>
          <a:noFill/>
          <a:ln w="69850">
            <a:solidFill>
              <a:srgbClr val="FF3399"/>
            </a:solidFill>
            <a:round/>
            <a:headEnd/>
            <a:tailEnd type="triangle" w="lg" len="med"/>
          </a:ln>
        </p:spPr>
        <p:txBody>
          <a:bodyPr lIns="130046" tIns="65023" rIns="130046" bIns="65023"/>
          <a:lstStyle/>
          <a:p>
            <a:endParaRPr lang="en-US" sz="1800" smtClean="0">
              <a:solidFill>
                <a:srgbClr val="000000"/>
              </a:solidFill>
              <a:ea typeface="+mn-ea"/>
            </a:endParaRPr>
          </a:p>
        </p:txBody>
      </p:sp>
      <p:sp>
        <p:nvSpPr>
          <p:cNvPr id="18441" name="Line 11"/>
          <p:cNvSpPr>
            <a:spLocks noChangeShapeType="1"/>
          </p:cNvSpPr>
          <p:nvPr/>
        </p:nvSpPr>
        <p:spPr bwMode="auto">
          <a:xfrm flipH="1" flipV="1">
            <a:off x="4876800" y="1295400"/>
            <a:ext cx="381000" cy="0"/>
          </a:xfrm>
          <a:prstGeom prst="line">
            <a:avLst/>
          </a:prstGeom>
          <a:noFill/>
          <a:ln w="69850">
            <a:solidFill>
              <a:srgbClr val="3366FF"/>
            </a:solidFill>
            <a:round/>
            <a:headEnd/>
            <a:tailEnd type="triangle" w="lg" len="med"/>
          </a:ln>
        </p:spPr>
        <p:txBody>
          <a:bodyPr lIns="130046" tIns="65023" rIns="130046" bIns="65023"/>
          <a:lstStyle/>
          <a:p>
            <a:endParaRPr lang="en-US" sz="1800" smtClean="0">
              <a:solidFill>
                <a:srgbClr val="000000"/>
              </a:solidFill>
              <a:ea typeface="+mn-ea"/>
            </a:endParaRPr>
          </a:p>
        </p:txBody>
      </p:sp>
      <p:sp>
        <p:nvSpPr>
          <p:cNvPr id="18442" name="Line 13"/>
          <p:cNvSpPr>
            <a:spLocks noChangeShapeType="1"/>
          </p:cNvSpPr>
          <p:nvPr/>
        </p:nvSpPr>
        <p:spPr bwMode="auto">
          <a:xfrm flipH="1">
            <a:off x="6858000" y="2743200"/>
            <a:ext cx="304800" cy="0"/>
          </a:xfrm>
          <a:prstGeom prst="line">
            <a:avLst/>
          </a:prstGeom>
          <a:noFill/>
          <a:ln w="69850">
            <a:solidFill>
              <a:srgbClr val="00B050"/>
            </a:solidFill>
            <a:round/>
            <a:headEnd/>
            <a:tailEnd type="triangle" w="lg" len="med"/>
          </a:ln>
        </p:spPr>
        <p:txBody>
          <a:bodyPr lIns="130046" tIns="65023" rIns="130046" bIns="65023"/>
          <a:lstStyle/>
          <a:p>
            <a:endParaRPr lang="en-US" sz="1800" smtClean="0">
              <a:solidFill>
                <a:srgbClr val="000000"/>
              </a:solidFill>
              <a:ea typeface="+mn-ea"/>
            </a:endParaRPr>
          </a:p>
        </p:txBody>
      </p:sp>
      <p:sp>
        <p:nvSpPr>
          <p:cNvPr id="18443" name="Text Box 26"/>
          <p:cNvSpPr txBox="1">
            <a:spLocks noChangeArrowheads="1"/>
          </p:cNvSpPr>
          <p:nvPr/>
        </p:nvSpPr>
        <p:spPr bwMode="auto">
          <a:xfrm>
            <a:off x="2236787" y="2914471"/>
            <a:ext cx="3249613" cy="1200329"/>
          </a:xfrm>
          <a:prstGeom prst="rect">
            <a:avLst/>
          </a:prstGeom>
          <a:noFill/>
          <a:ln w="9525">
            <a:noFill/>
            <a:miter lim="800000"/>
            <a:headEnd/>
            <a:tailEnd/>
          </a:ln>
        </p:spPr>
        <p:txBody>
          <a:bodyPr>
            <a:spAutoFit/>
          </a:bodyPr>
          <a:lstStyle/>
          <a:p>
            <a:pPr algn="ctr"/>
            <a:r>
              <a:rPr lang="en-US" altLang="en-US" sz="1800" b="1" dirty="0" smtClean="0">
                <a:solidFill>
                  <a:srgbClr val="000000"/>
                </a:solidFill>
                <a:latin typeface="Calibri" panose="020F0502020204030204" pitchFamily="34" charset="0"/>
                <a:ea typeface="+mn-ea"/>
              </a:rPr>
              <a:t>Outcome:</a:t>
            </a:r>
          </a:p>
          <a:p>
            <a:pPr algn="ctr"/>
            <a:r>
              <a:rPr lang="en-US" altLang="en-US" sz="1800" dirty="0" smtClean="0">
                <a:solidFill>
                  <a:srgbClr val="000000"/>
                </a:solidFill>
                <a:latin typeface="Calibri" panose="020F0502020204030204" pitchFamily="34" charset="0"/>
                <a:ea typeface="+mn-ea"/>
              </a:rPr>
              <a:t>Thriving </a:t>
            </a:r>
          </a:p>
          <a:p>
            <a:pPr algn="ctr"/>
            <a:r>
              <a:rPr lang="en-US" altLang="en-US" sz="1800" dirty="0" smtClean="0">
                <a:solidFill>
                  <a:srgbClr val="000000"/>
                </a:solidFill>
                <a:latin typeface="Calibri" panose="020F0502020204030204" pitchFamily="34" charset="0"/>
                <a:ea typeface="+mn-ea"/>
              </a:rPr>
              <a:t>Children </a:t>
            </a:r>
          </a:p>
          <a:p>
            <a:pPr algn="ctr"/>
            <a:r>
              <a:rPr lang="en-US" altLang="en-US" sz="1800" dirty="0" smtClean="0">
                <a:solidFill>
                  <a:srgbClr val="000000"/>
                </a:solidFill>
                <a:latin typeface="Calibri" panose="020F0502020204030204" pitchFamily="34" charset="0"/>
                <a:ea typeface="+mn-ea"/>
              </a:rPr>
              <a:t>and Families</a:t>
            </a:r>
          </a:p>
        </p:txBody>
      </p:sp>
      <p:sp>
        <p:nvSpPr>
          <p:cNvPr id="18444" name="Slide Number Placeholder 2"/>
          <p:cNvSpPr>
            <a:spLocks noGrp="1"/>
          </p:cNvSpPr>
          <p:nvPr>
            <p:ph type="sldNum" sz="quarter" idx="11"/>
          </p:nvPr>
        </p:nvSpPr>
        <p:spPr>
          <a:noFill/>
        </p:spPr>
        <p:txBody>
          <a:bodyPr/>
          <a:lstStyle/>
          <a:p>
            <a:fld id="{EED32F76-6D80-4C12-8566-09ADE8A52668}" type="slidenum">
              <a:rPr lang="en-US" altLang="en-US" smtClean="0">
                <a:solidFill>
                  <a:srgbClr val="000000"/>
                </a:solidFill>
              </a:rPr>
              <a:pPr/>
              <a:t>12</a:t>
            </a:fld>
            <a:endParaRPr lang="en-US" altLang="en-US" smtClean="0">
              <a:solidFill>
                <a:srgbClr val="000000"/>
              </a:solidFill>
            </a:endParaRPr>
          </a:p>
        </p:txBody>
      </p:sp>
    </p:spTree>
    <p:extLst>
      <p:ext uri="{BB962C8B-B14F-4D97-AF65-F5344CB8AC3E}">
        <p14:creationId xmlns:p14="http://schemas.microsoft.com/office/powerpoint/2010/main" val="1205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435">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435">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35">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435">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435">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435">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435">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animBg="1"/>
      <p:bldP spid="18446" grpId="0" animBg="1"/>
      <p:bldP spid="18447" grpId="0" animBg="1"/>
      <p:bldP spid="18448" grpId="0"/>
      <p:bldP spid="18449" grpId="0"/>
      <p:bldP spid="18450" grpId="0"/>
      <p:bldP spid="18437" grpId="0" animBg="1"/>
      <p:bldP spid="18438" grpId="0" animBg="1"/>
      <p:bldP spid="18439" grpId="0" animBg="1"/>
      <p:bldP spid="18440" grpId="0" animBg="1"/>
      <p:bldP spid="18441" grpId="0" animBg="1"/>
      <p:bldP spid="18442" grpId="0" animBg="1"/>
      <p:bldP spid="184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8839200" cy="1143000"/>
          </a:xfrm>
          <a:prstGeom prst="rect">
            <a:avLst/>
          </a:prstGeom>
        </p:spPr>
        <p:txBody>
          <a:bodyPr/>
          <a:lstStyle/>
          <a:p>
            <a:pPr>
              <a:defRPr/>
            </a:pPr>
            <a:r>
              <a:rPr lang="en-US" sz="3200" b="1" dirty="0" smtClean="0">
                <a:solidFill>
                  <a:srgbClr val="FFFFFF"/>
                </a:solidFill>
                <a:latin typeface="Calibri" panose="020F0502020204030204" pitchFamily="34" charset="0"/>
                <a:cs typeface="Arial" panose="020B0604020202020204" pitchFamily="34" charset="0"/>
              </a:rPr>
              <a:t>Guiding Values and Principles of a Comprehensive Early Childhood System</a:t>
            </a:r>
            <a:endParaRPr lang="en-US" sz="3200" b="1" dirty="0">
              <a:solidFill>
                <a:srgbClr val="FFFFFF"/>
              </a:solidFill>
              <a:latin typeface="Calibri" panose="020F0502020204030204" pitchFamily="34" charset="0"/>
              <a:cs typeface="Arial" panose="020B0604020202020204" pitchFamily="34" charset="0"/>
            </a:endParaRPr>
          </a:p>
        </p:txBody>
      </p:sp>
      <p:sp>
        <p:nvSpPr>
          <p:cNvPr id="19461" name="Slide Number Placeholder 4"/>
          <p:cNvSpPr txBox="1">
            <a:spLocks noGrp="1"/>
          </p:cNvSpPr>
          <p:nvPr/>
        </p:nvSpPr>
        <p:spPr bwMode="auto">
          <a:xfrm>
            <a:off x="6553200" y="6477000"/>
            <a:ext cx="2133600" cy="304800"/>
          </a:xfrm>
          <a:prstGeom prst="rect">
            <a:avLst/>
          </a:prstGeom>
          <a:noFill/>
          <a:ln w="9525">
            <a:noFill/>
            <a:miter lim="800000"/>
            <a:headEnd/>
            <a:tailEnd/>
          </a:ln>
        </p:spPr>
        <p:txBody>
          <a:bodyPr/>
          <a:lstStyle/>
          <a:p>
            <a:pPr algn="r"/>
            <a:endParaRPr lang="en-US" altLang="en-US" sz="1200" b="1" dirty="0">
              <a:solidFill>
                <a:srgbClr val="000000"/>
              </a:solidFill>
              <a:latin typeface="Georgia" pitchFamily="18" charset="0"/>
              <a:ea typeface="+mn-ea"/>
            </a:endParaRPr>
          </a:p>
        </p:txBody>
      </p:sp>
      <p:sp>
        <p:nvSpPr>
          <p:cNvPr id="7" name="Rectangle 3"/>
          <p:cNvSpPr txBox="1">
            <a:spLocks noChangeArrowheads="1"/>
          </p:cNvSpPr>
          <p:nvPr/>
        </p:nvSpPr>
        <p:spPr bwMode="auto">
          <a:xfrm>
            <a:off x="609600" y="1752600"/>
            <a:ext cx="8305800" cy="4876800"/>
          </a:xfrm>
          <a:prstGeom prst="rect">
            <a:avLst/>
          </a:prstGeom>
          <a:noFill/>
          <a:ln w="9525" cap="flat">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endParaRPr lang="en-US" altLang="en-US" sz="1100" kern="0" dirty="0" smtClean="0">
              <a:solidFill>
                <a:srgbClr val="000000"/>
              </a:solidFill>
              <a:latin typeface="Arial"/>
            </a:endParaRPr>
          </a:p>
          <a:p>
            <a:pPr marL="457200" eaLnBrk="1" hangingPunct="1">
              <a:spcBef>
                <a:spcPts val="0"/>
              </a:spcBef>
              <a:spcAft>
                <a:spcPts val="1200"/>
              </a:spcAft>
              <a:defRPr/>
            </a:pPr>
            <a:r>
              <a:rPr lang="en-US" altLang="en-US" sz="2200" kern="0" dirty="0" smtClean="0">
                <a:solidFill>
                  <a:srgbClr val="000000"/>
                </a:solidFill>
                <a:latin typeface="Calibri" panose="020F0502020204030204" pitchFamily="34" charset="0"/>
              </a:rPr>
              <a:t>Reach all children and families, as early as possible, with needed services and supports</a:t>
            </a:r>
            <a:endParaRPr lang="en-US" altLang="en-US" sz="2200" kern="0" dirty="0">
              <a:solidFill>
                <a:srgbClr val="000000"/>
              </a:solidFill>
              <a:latin typeface="Calibri" panose="020F0502020204030204" pitchFamily="34" charset="0"/>
            </a:endParaRPr>
          </a:p>
          <a:p>
            <a:pPr marL="457200" eaLnBrk="1" hangingPunct="1">
              <a:spcBef>
                <a:spcPts val="0"/>
              </a:spcBef>
              <a:spcAft>
                <a:spcPts val="1200"/>
              </a:spcAft>
              <a:defRPr/>
            </a:pPr>
            <a:r>
              <a:rPr lang="en-US" altLang="en-US" sz="2200" kern="0" dirty="0" smtClean="0">
                <a:solidFill>
                  <a:srgbClr val="000000"/>
                </a:solidFill>
                <a:latin typeface="Calibri" panose="020F0502020204030204" pitchFamily="34" charset="0"/>
              </a:rPr>
              <a:t>Genuinely include and effectively accommodate children with special needs</a:t>
            </a:r>
          </a:p>
          <a:p>
            <a:pPr marL="457200" eaLnBrk="1" hangingPunct="1">
              <a:spcBef>
                <a:spcPts val="0"/>
              </a:spcBef>
              <a:spcAft>
                <a:spcPts val="1200"/>
              </a:spcAft>
              <a:defRPr/>
            </a:pPr>
            <a:r>
              <a:rPr lang="en-US" altLang="en-US" sz="2200" kern="0" dirty="0" smtClean="0">
                <a:solidFill>
                  <a:srgbClr val="000000"/>
                </a:solidFill>
                <a:latin typeface="Calibri" panose="020F0502020204030204" pitchFamily="34" charset="0"/>
              </a:rPr>
              <a:t>Reflect and respect the strengths, needs, values, languages, cultures and communities of children and families</a:t>
            </a:r>
          </a:p>
          <a:p>
            <a:pPr marL="457200" eaLnBrk="1" hangingPunct="1">
              <a:spcBef>
                <a:spcPts val="0"/>
              </a:spcBef>
              <a:spcAft>
                <a:spcPts val="1200"/>
              </a:spcAft>
              <a:defRPr/>
            </a:pPr>
            <a:r>
              <a:rPr lang="en-US" altLang="en-US" sz="2200" kern="0" dirty="0" smtClean="0">
                <a:solidFill>
                  <a:srgbClr val="000000"/>
                </a:solidFill>
                <a:latin typeface="Calibri" panose="020F0502020204030204" pitchFamily="34" charset="0"/>
              </a:rPr>
              <a:t>Ensure stability and continuity of services along a continuum from prenatal into school entry and beyond</a:t>
            </a:r>
          </a:p>
          <a:p>
            <a:pPr marL="457200" eaLnBrk="1" hangingPunct="1">
              <a:spcBef>
                <a:spcPts val="0"/>
              </a:spcBef>
              <a:spcAft>
                <a:spcPts val="1200"/>
              </a:spcAft>
              <a:defRPr/>
            </a:pPr>
            <a:r>
              <a:rPr lang="en-US" altLang="en-US" sz="2200" kern="0" dirty="0" smtClean="0">
                <a:solidFill>
                  <a:srgbClr val="000000"/>
                </a:solidFill>
                <a:latin typeface="Calibri" panose="020F0502020204030204" pitchFamily="34" charset="0"/>
              </a:rPr>
              <a:t>Ease access for families and transitions for children</a:t>
            </a:r>
          </a:p>
          <a:p>
            <a:pPr marL="457200" eaLnBrk="1" hangingPunct="1">
              <a:spcBef>
                <a:spcPts val="0"/>
              </a:spcBef>
              <a:spcAft>
                <a:spcPts val="1200"/>
              </a:spcAft>
              <a:defRPr/>
            </a:pPr>
            <a:r>
              <a:rPr lang="en-US" altLang="en-US" sz="2200" kern="0" dirty="0" smtClean="0">
                <a:solidFill>
                  <a:srgbClr val="000000"/>
                </a:solidFill>
                <a:latin typeface="Calibri" panose="020F0502020204030204" pitchFamily="34" charset="0"/>
              </a:rPr>
              <a:t>Value parents as decision makers and leaders</a:t>
            </a:r>
          </a:p>
          <a:p>
            <a:pPr marL="457200" eaLnBrk="1" hangingPunct="1">
              <a:spcBef>
                <a:spcPts val="0"/>
              </a:spcBef>
              <a:spcAft>
                <a:spcPts val="1200"/>
              </a:spcAft>
              <a:defRPr/>
            </a:pPr>
            <a:r>
              <a:rPr lang="en-US" altLang="en-US" sz="2200" kern="0" dirty="0" smtClean="0">
                <a:solidFill>
                  <a:srgbClr val="000000"/>
                </a:solidFill>
                <a:latin typeface="Calibri" panose="020F0502020204030204" pitchFamily="34" charset="0"/>
              </a:rPr>
              <a:t>Catalyze and maximize investment and foster innovation</a:t>
            </a:r>
          </a:p>
        </p:txBody>
      </p:sp>
    </p:spTree>
    <p:extLst>
      <p:ext uri="{BB962C8B-B14F-4D97-AF65-F5344CB8AC3E}">
        <p14:creationId xmlns:p14="http://schemas.microsoft.com/office/powerpoint/2010/main" val="2341855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12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564"/>
            <a:ext cx="8458200" cy="638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7332" y="171564"/>
            <a:ext cx="990600" cy="514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93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229" y="5181600"/>
            <a:ext cx="8107546" cy="1569660"/>
          </a:xfrm>
          <a:prstGeom prst="rect">
            <a:avLst/>
          </a:prstGeom>
        </p:spPr>
        <p:txBody>
          <a:bodyPr wrap="square">
            <a:spAutoFit/>
          </a:bodyPr>
          <a:lstStyle/>
          <a:p>
            <a:r>
              <a:rPr lang="en-US" altLang="en-US" b="1" dirty="0">
                <a:latin typeface="Calibri" panose="020F0502020204030204" pitchFamily="34" charset="0"/>
                <a:cs typeface="Arial" panose="020B0604020202020204" pitchFamily="34" charset="0"/>
              </a:rPr>
              <a:t>To access the tool:</a:t>
            </a:r>
            <a:r>
              <a:rPr lang="en-US" altLang="en-US" dirty="0">
                <a:latin typeface="Calibri" panose="020F0502020204030204" pitchFamily="34" charset="0"/>
                <a:cs typeface="Arial" panose="020B0604020202020204" pitchFamily="34" charset="0"/>
              </a:rPr>
              <a:t/>
            </a:r>
            <a:br>
              <a:rPr lang="en-US" altLang="en-US" dirty="0">
                <a:latin typeface="Calibri" panose="020F0502020204030204" pitchFamily="34" charset="0"/>
                <a:cs typeface="Arial" panose="020B0604020202020204" pitchFamily="34" charset="0"/>
              </a:rPr>
            </a:br>
            <a:r>
              <a:rPr lang="en-US" altLang="en-US" dirty="0">
                <a:latin typeface="Calibri" panose="020F0502020204030204" pitchFamily="34" charset="0"/>
                <a:cs typeface="Arial" panose="020B0604020202020204" pitchFamily="34" charset="0"/>
                <a:hlinkClick r:id="rId3"/>
              </a:rPr>
              <a:t>http://</a:t>
            </a:r>
            <a:r>
              <a:rPr lang="en-US" altLang="en-US" b="1" dirty="0">
                <a:latin typeface="Calibri" panose="020F0502020204030204" pitchFamily="34" charset="0"/>
                <a:cs typeface="Arial" panose="020B0604020202020204" pitchFamily="34" charset="0"/>
                <a:hlinkClick r:id="rId3"/>
              </a:rPr>
              <a:t>www.buildinitiative.org</a:t>
            </a:r>
            <a:r>
              <a:rPr lang="en-US" altLang="en-US" dirty="0">
                <a:latin typeface="Calibri" panose="020F0502020204030204" pitchFamily="34" charset="0"/>
                <a:cs typeface="Arial" panose="020B0604020202020204" pitchFamily="34" charset="0"/>
                <a:hlinkClick r:id="rId3"/>
              </a:rPr>
              <a:t>/Portals/0/Uploads/Documents/ECSWG%20Systems%20Planning%20Tool_2014.pdf</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562975" cy="4724400"/>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2673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defRPr/>
            </a:pPr>
            <a:r>
              <a:rPr lang="en-US" b="1" dirty="0" smtClean="0">
                <a:solidFill>
                  <a:srgbClr val="FFFFFF"/>
                </a:solidFill>
                <a:latin typeface="Calibri" panose="020F0502020204030204" pitchFamily="34" charset="0"/>
                <a:cs typeface="Arial" panose="020B0604020202020204" pitchFamily="34" charset="0"/>
              </a:rPr>
              <a:t>The ECSWG System Tool: </a:t>
            </a:r>
            <a:br>
              <a:rPr lang="en-US" b="1" dirty="0" smtClean="0">
                <a:solidFill>
                  <a:srgbClr val="FFFFFF"/>
                </a:solidFill>
                <a:latin typeface="Calibri" panose="020F0502020204030204" pitchFamily="34" charset="0"/>
                <a:cs typeface="Arial" panose="020B0604020202020204" pitchFamily="34" charset="0"/>
              </a:rPr>
            </a:br>
            <a:r>
              <a:rPr lang="en-US" b="1" dirty="0" smtClean="0">
                <a:solidFill>
                  <a:srgbClr val="FFFFFF"/>
                </a:solidFill>
                <a:latin typeface="Calibri" panose="020F0502020204030204" pitchFamily="34" charset="0"/>
                <a:cs typeface="Arial" panose="020B0604020202020204" pitchFamily="34" charset="0"/>
              </a:rPr>
              <a:t>What it </a:t>
            </a:r>
            <a:r>
              <a:rPr lang="en-US" b="1" i="1" dirty="0" smtClean="0">
                <a:solidFill>
                  <a:srgbClr val="FFFFFF"/>
                </a:solidFill>
                <a:latin typeface="Calibri" panose="020F0502020204030204" pitchFamily="34" charset="0"/>
                <a:cs typeface="Arial" panose="020B0604020202020204" pitchFamily="34" charset="0"/>
              </a:rPr>
              <a:t>is</a:t>
            </a:r>
            <a:r>
              <a:rPr lang="en-US" b="1" dirty="0" smtClean="0">
                <a:solidFill>
                  <a:srgbClr val="FFFFFF"/>
                </a:solidFill>
                <a:latin typeface="Calibri" panose="020F0502020204030204" pitchFamily="34" charset="0"/>
                <a:cs typeface="Arial" panose="020B0604020202020204" pitchFamily="34" charset="0"/>
              </a:rPr>
              <a:t> and is </a:t>
            </a:r>
            <a:r>
              <a:rPr lang="en-US" b="1" i="1" dirty="0" smtClean="0">
                <a:solidFill>
                  <a:srgbClr val="FFFFFF"/>
                </a:solidFill>
                <a:latin typeface="Calibri" panose="020F0502020204030204" pitchFamily="34" charset="0"/>
                <a:cs typeface="Arial" panose="020B0604020202020204" pitchFamily="34" charset="0"/>
              </a:rPr>
              <a:t>not</a:t>
            </a:r>
            <a:endParaRPr lang="en-US" b="1" i="1" dirty="0">
              <a:solidFill>
                <a:srgbClr val="FFFFFF"/>
              </a:solidFill>
              <a:latin typeface="Calibri" panose="020F0502020204030204" pitchFamily="34" charset="0"/>
              <a:cs typeface="Arial" panose="020B0604020202020204" pitchFamily="34" charset="0"/>
            </a:endParaRPr>
          </a:p>
        </p:txBody>
      </p:sp>
      <p:sp>
        <p:nvSpPr>
          <p:cNvPr id="6" name="Rectangle 5"/>
          <p:cNvSpPr/>
          <p:nvPr/>
        </p:nvSpPr>
        <p:spPr>
          <a:xfrm>
            <a:off x="838200" y="1905000"/>
            <a:ext cx="7543800" cy="4493538"/>
          </a:xfrm>
          <a:prstGeom prst="rect">
            <a:avLst/>
          </a:prstGeom>
          <a:solidFill>
            <a:srgbClr val="92D050"/>
          </a:solidFill>
        </p:spPr>
        <p:txBody>
          <a:bodyPr wrap="square">
            <a:spAutoFit/>
          </a:bodyPr>
          <a:lstStyle/>
          <a:p>
            <a:pPr>
              <a:defRPr/>
            </a:pPr>
            <a:r>
              <a:rPr lang="en-US" sz="3200" b="1" dirty="0">
                <a:solidFill>
                  <a:srgbClr val="000000"/>
                </a:solidFill>
                <a:latin typeface="Calibri" panose="020F0502020204030204" pitchFamily="34" charset="0"/>
                <a:ea typeface="+mn-ea"/>
                <a:cs typeface="Arial" panose="020B0604020202020204" pitchFamily="34" charset="0"/>
              </a:rPr>
              <a:t>I</a:t>
            </a:r>
            <a:r>
              <a:rPr lang="en-US" sz="3200" b="1" dirty="0" smtClean="0">
                <a:solidFill>
                  <a:srgbClr val="000000"/>
                </a:solidFill>
                <a:latin typeface="Calibri" panose="020F0502020204030204" pitchFamily="34" charset="0"/>
                <a:ea typeface="+mn-ea"/>
                <a:cs typeface="Arial" panose="020B0604020202020204" pitchFamily="34" charset="0"/>
              </a:rPr>
              <a:t>t </a:t>
            </a:r>
            <a:r>
              <a:rPr lang="en-US" sz="3200" b="1" dirty="0">
                <a:solidFill>
                  <a:srgbClr val="000000"/>
                </a:solidFill>
                <a:latin typeface="Calibri" panose="020F0502020204030204" pitchFamily="34" charset="0"/>
                <a:ea typeface="+mn-ea"/>
                <a:cs typeface="Arial" panose="020B0604020202020204" pitchFamily="34" charset="0"/>
              </a:rPr>
              <a:t>is:</a:t>
            </a:r>
          </a:p>
          <a:p>
            <a:pPr marL="285750" indent="-285750">
              <a:spcAft>
                <a:spcPts val="1200"/>
              </a:spcAft>
              <a:buFont typeface="Wingdings" panose="05000000000000000000" pitchFamily="2" charset="2"/>
              <a:buChar char="§"/>
              <a:defRPr/>
            </a:pPr>
            <a:r>
              <a:rPr lang="en-US" dirty="0">
                <a:solidFill>
                  <a:srgbClr val="000000"/>
                </a:solidFill>
                <a:latin typeface="Calibri" panose="020F0502020204030204" pitchFamily="34" charset="0"/>
                <a:ea typeface="+mn-ea"/>
                <a:cs typeface="Arial" panose="020B0604020202020204" pitchFamily="34" charset="0"/>
              </a:rPr>
              <a:t>A </a:t>
            </a:r>
            <a:r>
              <a:rPr lang="en-US" b="1" dirty="0">
                <a:solidFill>
                  <a:srgbClr val="000000"/>
                </a:solidFill>
                <a:latin typeface="Calibri" panose="020F0502020204030204" pitchFamily="34" charset="0"/>
                <a:ea typeface="+mn-ea"/>
                <a:cs typeface="Arial" panose="020B0604020202020204" pitchFamily="34" charset="0"/>
              </a:rPr>
              <a:t>set of strategy considerations </a:t>
            </a:r>
            <a:r>
              <a:rPr lang="en-US" dirty="0">
                <a:solidFill>
                  <a:srgbClr val="000000"/>
                </a:solidFill>
                <a:latin typeface="Calibri" panose="020F0502020204030204" pitchFamily="34" charset="0"/>
                <a:ea typeface="+mn-ea"/>
                <a:cs typeface="Arial" panose="020B0604020202020204" pitchFamily="34" charset="0"/>
              </a:rPr>
              <a:t>to improve “systems thinking” in decision-making.</a:t>
            </a:r>
          </a:p>
          <a:p>
            <a:pPr marL="285750" indent="-285750">
              <a:spcAft>
                <a:spcPts val="1200"/>
              </a:spcAft>
              <a:buFont typeface="Wingdings" panose="05000000000000000000" pitchFamily="2" charset="2"/>
              <a:buChar char="§"/>
              <a:defRPr/>
            </a:pPr>
            <a:r>
              <a:rPr lang="en-US" dirty="0">
                <a:solidFill>
                  <a:srgbClr val="000000"/>
                </a:solidFill>
                <a:latin typeface="Calibri" panose="020F0502020204030204" pitchFamily="34" charset="0"/>
                <a:ea typeface="+mn-ea"/>
                <a:cs typeface="Arial" panose="020B0604020202020204" pitchFamily="34" charset="0"/>
              </a:rPr>
              <a:t>A </a:t>
            </a:r>
            <a:r>
              <a:rPr lang="en-US" b="1" dirty="0">
                <a:solidFill>
                  <a:srgbClr val="000000"/>
                </a:solidFill>
                <a:latin typeface="Calibri" panose="020F0502020204030204" pitchFamily="34" charset="0"/>
                <a:ea typeface="+mn-ea"/>
                <a:cs typeface="Arial" panose="020B0604020202020204" pitchFamily="34" charset="0"/>
              </a:rPr>
              <a:t>tool</a:t>
            </a:r>
            <a:r>
              <a:rPr lang="en-US" dirty="0">
                <a:solidFill>
                  <a:srgbClr val="000000"/>
                </a:solidFill>
                <a:latin typeface="Calibri" panose="020F0502020204030204" pitchFamily="34" charset="0"/>
                <a:ea typeface="+mn-ea"/>
                <a:cs typeface="Arial" panose="020B0604020202020204" pitchFamily="34" charset="0"/>
              </a:rPr>
              <a:t> for facilitators to use with groups of cross-sector early childhood stakeholders.</a:t>
            </a:r>
          </a:p>
          <a:p>
            <a:pPr>
              <a:defRPr/>
            </a:pPr>
            <a:endParaRPr lang="en-US" sz="1600" b="1" dirty="0" smtClean="0">
              <a:solidFill>
                <a:srgbClr val="000000"/>
              </a:solidFill>
              <a:latin typeface="Calibri" panose="020F0502020204030204" pitchFamily="34" charset="0"/>
              <a:ea typeface="+mn-ea"/>
              <a:cs typeface="Arial" panose="020B0604020202020204" pitchFamily="34" charset="0"/>
            </a:endParaRPr>
          </a:p>
          <a:p>
            <a:pPr>
              <a:defRPr/>
            </a:pPr>
            <a:r>
              <a:rPr lang="en-US" sz="3200" b="1" dirty="0">
                <a:solidFill>
                  <a:srgbClr val="000000"/>
                </a:solidFill>
                <a:latin typeface="Calibri" panose="020F0502020204030204" pitchFamily="34" charset="0"/>
                <a:ea typeface="+mn-ea"/>
                <a:cs typeface="Arial" panose="020B0604020202020204" pitchFamily="34" charset="0"/>
              </a:rPr>
              <a:t>I</a:t>
            </a:r>
            <a:r>
              <a:rPr lang="en-US" sz="3200" b="1" dirty="0" smtClean="0">
                <a:solidFill>
                  <a:srgbClr val="000000"/>
                </a:solidFill>
                <a:latin typeface="Calibri" panose="020F0502020204030204" pitchFamily="34" charset="0"/>
                <a:ea typeface="+mn-ea"/>
                <a:cs typeface="Arial" panose="020B0604020202020204" pitchFamily="34" charset="0"/>
              </a:rPr>
              <a:t>t </a:t>
            </a:r>
            <a:r>
              <a:rPr lang="en-US" sz="3200" b="1" dirty="0">
                <a:solidFill>
                  <a:srgbClr val="000000"/>
                </a:solidFill>
                <a:latin typeface="Calibri" panose="020F0502020204030204" pitchFamily="34" charset="0"/>
                <a:ea typeface="+mn-ea"/>
                <a:cs typeface="Arial" panose="020B0604020202020204" pitchFamily="34" charset="0"/>
              </a:rPr>
              <a:t>is not:</a:t>
            </a:r>
          </a:p>
          <a:p>
            <a:pPr marL="342900" indent="-342900">
              <a:spcAft>
                <a:spcPts val="1200"/>
              </a:spcAft>
              <a:buFont typeface="Wingdings" panose="05000000000000000000" pitchFamily="2" charset="2"/>
              <a:buChar char="§"/>
              <a:defRPr/>
            </a:pPr>
            <a:r>
              <a:rPr lang="en-US" dirty="0">
                <a:solidFill>
                  <a:srgbClr val="000000"/>
                </a:solidFill>
                <a:latin typeface="Calibri" panose="020F0502020204030204" pitchFamily="34" charset="0"/>
                <a:ea typeface="+mn-ea"/>
                <a:cs typeface="Arial" panose="020B0604020202020204" pitchFamily="34" charset="0"/>
              </a:rPr>
              <a:t>An assessment tool.</a:t>
            </a:r>
          </a:p>
          <a:p>
            <a:pPr marL="342900" indent="-342900">
              <a:spcAft>
                <a:spcPts val="1200"/>
              </a:spcAft>
              <a:buFont typeface="Wingdings" panose="05000000000000000000" pitchFamily="2" charset="2"/>
              <a:buChar char="§"/>
              <a:defRPr/>
            </a:pPr>
            <a:r>
              <a:rPr lang="en-US" dirty="0">
                <a:solidFill>
                  <a:srgbClr val="000000"/>
                </a:solidFill>
                <a:latin typeface="Calibri" panose="020F0502020204030204" pitchFamily="34" charset="0"/>
                <a:ea typeface="+mn-ea"/>
                <a:cs typeface="Arial" panose="020B0604020202020204" pitchFamily="34" charset="0"/>
              </a:rPr>
              <a:t>A tool to be used all at once in its entirety</a:t>
            </a:r>
            <a:r>
              <a:rPr lang="en-US" dirty="0" smtClean="0">
                <a:solidFill>
                  <a:srgbClr val="000000"/>
                </a:solidFill>
                <a:latin typeface="Calibri" panose="020F0502020204030204" pitchFamily="34" charset="0"/>
                <a:ea typeface="+mn-ea"/>
                <a:cs typeface="Arial" panose="020B0604020202020204" pitchFamily="34" charset="0"/>
              </a:rPr>
              <a:t>.</a:t>
            </a:r>
            <a:br>
              <a:rPr lang="en-US" dirty="0" smtClean="0">
                <a:solidFill>
                  <a:srgbClr val="000000"/>
                </a:solidFill>
                <a:latin typeface="Calibri" panose="020F0502020204030204" pitchFamily="34" charset="0"/>
                <a:ea typeface="+mn-ea"/>
                <a:cs typeface="Arial" panose="020B0604020202020204" pitchFamily="34" charset="0"/>
              </a:rPr>
            </a:br>
            <a:endParaRPr lang="en-US" b="1" dirty="0">
              <a:solidFill>
                <a:srgbClr val="000000"/>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7692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
            <a:ext cx="6353175"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154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7E962FC-D729-45FD-806A-CC90C986F7CB}" type="slidenum">
              <a:rPr lang="en-US" smtClean="0">
                <a:solidFill>
                  <a:srgbClr val="000000"/>
                </a:solidFill>
              </a:rPr>
              <a:pPr>
                <a:defRPr/>
              </a:pPr>
              <a:t>18</a:t>
            </a:fld>
            <a:endParaRPr lang="en-US">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76238"/>
            <a:ext cx="6286500"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553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533401"/>
            <a:ext cx="8077200" cy="4191000"/>
          </a:xfrm>
        </p:spPr>
        <p:txBody>
          <a:bodyPr/>
          <a:lstStyle/>
          <a:p>
            <a:pPr algn="ctr"/>
            <a:r>
              <a:rPr lang="en-US" dirty="0" smtClean="0"/>
              <a:t>New Jersey </a:t>
            </a:r>
            <a:br>
              <a:rPr lang="en-US" dirty="0" smtClean="0"/>
            </a:br>
            <a:r>
              <a:rPr lang="en-US" dirty="0" smtClean="0"/>
              <a:t>Early Intervention System</a:t>
            </a:r>
            <a:endParaRPr lang="en-US" dirty="0"/>
          </a:p>
        </p:txBody>
      </p:sp>
      <p:pic>
        <p:nvPicPr>
          <p:cNvPr id="1026" name="Picture 2" descr="C:\Users\tharrison\Documents\EIS Unit\NJEIS Logo\NJEIS Logo Clean 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457" y="685800"/>
            <a:ext cx="1997075" cy="203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73" y="5496944"/>
            <a:ext cx="909638" cy="9001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5562921"/>
            <a:ext cx="2320307" cy="768157"/>
          </a:xfrm>
          <a:prstGeom prst="rect">
            <a:avLst/>
          </a:prstGeom>
        </p:spPr>
      </p:pic>
    </p:spTree>
    <p:extLst>
      <p:ext uri="{BB962C8B-B14F-4D97-AF65-F5344CB8AC3E}">
        <p14:creationId xmlns:p14="http://schemas.microsoft.com/office/powerpoint/2010/main" val="237004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sp>
        <p:nvSpPr>
          <p:cNvPr id="3" name="Content Placeholder 2"/>
          <p:cNvSpPr>
            <a:spLocks noGrp="1"/>
          </p:cNvSpPr>
          <p:nvPr>
            <p:ph idx="1"/>
          </p:nvPr>
        </p:nvSpPr>
        <p:spPr>
          <a:xfrm>
            <a:off x="457200" y="1600200"/>
            <a:ext cx="4800600" cy="4876800"/>
          </a:xfrm>
        </p:spPr>
        <p:txBody>
          <a:bodyPr>
            <a:normAutofit/>
          </a:bodyPr>
          <a:lstStyle/>
          <a:p>
            <a:r>
              <a:rPr lang="en-US" dirty="0" smtClean="0"/>
              <a:t>Review of two tools for supporting system improvement</a:t>
            </a:r>
          </a:p>
          <a:p>
            <a:r>
              <a:rPr lang="en-US" dirty="0" smtClean="0"/>
              <a:t>Sharing the perspective and experience of New Jersey</a:t>
            </a:r>
          </a:p>
          <a:p>
            <a:r>
              <a:rPr lang="en-US" dirty="0" smtClean="0"/>
              <a:t>Discussion of system issues and how the tools might support your work</a:t>
            </a:r>
          </a:p>
        </p:txBody>
      </p:sp>
      <p:pic>
        <p:nvPicPr>
          <p:cNvPr id="4" name="Picture 3" title="Photograph: an infant is eating lunch, fed by a child care professional."/>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81600" y="1499191"/>
            <a:ext cx="3231490" cy="4724400"/>
          </a:xfrm>
          <a:prstGeom prst="rect">
            <a:avLst/>
          </a:prstGeom>
        </p:spPr>
      </p:pic>
    </p:spTree>
    <p:extLst>
      <p:ext uri="{BB962C8B-B14F-4D97-AF65-F5344CB8AC3E}">
        <p14:creationId xmlns:p14="http://schemas.microsoft.com/office/powerpoint/2010/main" val="1054903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8001000" cy="4038601"/>
          </a:xfrm>
        </p:spPr>
        <p:txBody>
          <a:bodyPr>
            <a:normAutofit fontScale="85000" lnSpcReduction="20000"/>
          </a:bodyPr>
          <a:lstStyle/>
          <a:p>
            <a:pPr marL="457200" lvl="1" indent="-457200">
              <a:buFont typeface="Wingdings" panose="05000000000000000000" pitchFamily="2" charset="2"/>
              <a:buChar char="Ø"/>
            </a:pPr>
            <a:r>
              <a:rPr lang="en-US" dirty="0" smtClean="0"/>
              <a:t>Providing a framework for a State Interagency Coordinating Council (SICC) Service </a:t>
            </a:r>
            <a:r>
              <a:rPr lang="en-US" dirty="0"/>
              <a:t>Delivery Committee </a:t>
            </a:r>
            <a:r>
              <a:rPr lang="en-US" dirty="0" smtClean="0"/>
              <a:t>working on recommendations to the lead agency for the development of a </a:t>
            </a:r>
            <a:r>
              <a:rPr lang="en-US" dirty="0"/>
              <a:t>competitive Early Intervention Program Request for Applications (RFA</a:t>
            </a:r>
            <a:r>
              <a:rPr lang="en-US" dirty="0" smtClean="0"/>
              <a:t>).</a:t>
            </a:r>
          </a:p>
          <a:p>
            <a:pPr marL="457200" lvl="1" indent="-457200">
              <a:spcBef>
                <a:spcPts val="2400"/>
              </a:spcBef>
              <a:buFont typeface="Wingdings" panose="05000000000000000000" pitchFamily="2" charset="2"/>
              <a:buChar char="Ø"/>
            </a:pPr>
            <a:r>
              <a:rPr lang="en-US" dirty="0" smtClean="0"/>
              <a:t>Guiding the lead agency in work with stakeholders to complete infrastructure analysis for the State Systemic Improvement Plan (SSIP)</a:t>
            </a:r>
          </a:p>
          <a:p>
            <a:pPr marL="457200" lvl="1" indent="-457200">
              <a:spcBef>
                <a:spcPts val="2400"/>
              </a:spcBef>
              <a:buFont typeface="Wingdings" panose="05000000000000000000" pitchFamily="2" charset="2"/>
              <a:buChar char="Ø"/>
            </a:pPr>
            <a:r>
              <a:rPr lang="en-US" dirty="0" smtClean="0"/>
              <a:t>Supporting the NJ Interdepartmental work across early childhood with the:</a:t>
            </a:r>
          </a:p>
          <a:p>
            <a:pPr marL="914400" lvl="2" indent="-457200">
              <a:spcBef>
                <a:spcPts val="600"/>
              </a:spcBef>
              <a:buFont typeface="Wingdings" panose="05000000000000000000" pitchFamily="2" charset="2"/>
              <a:buChar char="Ø"/>
            </a:pPr>
            <a:r>
              <a:rPr lang="en-US" dirty="0" smtClean="0"/>
              <a:t>NJ Council for Young Children</a:t>
            </a:r>
          </a:p>
          <a:p>
            <a:pPr marL="914400" lvl="2" indent="-457200">
              <a:spcBef>
                <a:spcPts val="600"/>
              </a:spcBef>
              <a:buFont typeface="Wingdings" panose="05000000000000000000" pitchFamily="2" charset="2"/>
              <a:buChar char="Ø"/>
            </a:pPr>
            <a:r>
              <a:rPr lang="en-US" dirty="0" smtClean="0"/>
              <a:t>Race To The Top-Early Learning Challenge Grant </a:t>
            </a:r>
          </a:p>
          <a:p>
            <a:pPr marL="914400" lvl="2" indent="-457200">
              <a:spcBef>
                <a:spcPts val="600"/>
              </a:spcBef>
              <a:buFont typeface="Wingdings" panose="05000000000000000000" pitchFamily="2" charset="2"/>
              <a:buChar char="Ø"/>
            </a:pPr>
            <a:r>
              <a:rPr lang="en-US" dirty="0" smtClean="0"/>
              <a:t>Interdepartmental Planning Group</a:t>
            </a:r>
          </a:p>
          <a:p>
            <a:pPr marL="457200" lvl="1" indent="-457200">
              <a:spcBef>
                <a:spcPts val="2400"/>
              </a:spcBef>
              <a:buFont typeface="Wingdings" panose="05000000000000000000" pitchFamily="2" charset="2"/>
              <a:buChar char="Ø"/>
            </a:pPr>
            <a:endParaRPr lang="en-US" dirty="0" smtClean="0"/>
          </a:p>
          <a:p>
            <a:pPr marL="457200" lvl="1" indent="-457200">
              <a:spcBef>
                <a:spcPts val="2400"/>
              </a:spcBef>
              <a:buFont typeface="Wingdings" panose="05000000000000000000" pitchFamily="2" charset="2"/>
              <a:buChar char="Ø"/>
            </a:pPr>
            <a:endParaRPr lang="en-US" dirty="0" smtClean="0"/>
          </a:p>
          <a:p>
            <a:pPr lvl="1"/>
            <a:endParaRPr lang="en-US" dirty="0"/>
          </a:p>
          <a:p>
            <a:pPr lvl="1"/>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NJEIS </a:t>
            </a:r>
            <a:r>
              <a:rPr lang="en-US" dirty="0"/>
              <a:t>U</a:t>
            </a:r>
            <a:r>
              <a:rPr lang="en-US" dirty="0" smtClean="0"/>
              <a:t>se of </a:t>
            </a:r>
            <a:br>
              <a:rPr lang="en-US" dirty="0" smtClean="0"/>
            </a:br>
            <a:r>
              <a:rPr lang="en-US" dirty="0" smtClean="0"/>
              <a:t>ECTA System Framework</a:t>
            </a:r>
            <a:br>
              <a:rPr lang="en-US" dirty="0" smtClean="0"/>
            </a:br>
            <a:endParaRPr lang="en-US" dirty="0"/>
          </a:p>
        </p:txBody>
      </p:sp>
      <p:sp>
        <p:nvSpPr>
          <p:cNvPr id="4" name="Slide Number Placeholder 3"/>
          <p:cNvSpPr>
            <a:spLocks noGrp="1"/>
          </p:cNvSpPr>
          <p:nvPr>
            <p:ph type="sldNum" sz="quarter" idx="12"/>
          </p:nvPr>
        </p:nvSpPr>
        <p:spPr/>
        <p:txBody>
          <a:bodyPr/>
          <a:lstStyle/>
          <a:p>
            <a:fld id="{C691B554-6222-428F-B044-E6D72B9AAA1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21900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2362201"/>
          </a:xfrm>
        </p:spPr>
        <p:txBody>
          <a:bodyPr/>
          <a:lstStyle/>
          <a:p>
            <a:r>
              <a:rPr lang="en-US" dirty="0" smtClean="0"/>
              <a:t>This tool provides the </a:t>
            </a:r>
            <a:r>
              <a:rPr lang="en-US" dirty="0"/>
              <a:t>c</a:t>
            </a:r>
            <a:r>
              <a:rPr lang="en-US" dirty="0" smtClean="0"/>
              <a:t>ore values, principles and key strategies that are useful in guiding the work of the NJCYC</a:t>
            </a:r>
            <a:r>
              <a:rPr lang="en-US" dirty="0"/>
              <a:t>, RTTT-ELC Grant and Interdepartmental Planning Group </a:t>
            </a:r>
            <a:r>
              <a:rPr lang="en-US" dirty="0" smtClean="0"/>
              <a:t>in building a NJ Comprehensive Early Childhood System.</a:t>
            </a:r>
          </a:p>
        </p:txBody>
      </p:sp>
      <p:sp>
        <p:nvSpPr>
          <p:cNvPr id="3" name="Slide Number Placeholder 2"/>
          <p:cNvSpPr>
            <a:spLocks noGrp="1"/>
          </p:cNvSpPr>
          <p:nvPr>
            <p:ph type="sldNum" sz="quarter" idx="12"/>
          </p:nvPr>
        </p:nvSpPr>
        <p:spPr/>
        <p:txBody>
          <a:bodyPr/>
          <a:lstStyle/>
          <a:p>
            <a:fld id="{C691B554-6222-428F-B044-E6D72B9AAA1A}" type="slidenum">
              <a:rPr lang="en-US" smtClean="0">
                <a:solidFill>
                  <a:prstClr val="black"/>
                </a:solidFill>
              </a:rPr>
              <a:pPr/>
              <a:t>21</a:t>
            </a:fld>
            <a:endParaRPr lang="en-US">
              <a:solidFill>
                <a:prstClr val="black"/>
              </a:solidFill>
            </a:endParaRPr>
          </a:p>
        </p:txBody>
      </p:sp>
      <p:sp>
        <p:nvSpPr>
          <p:cNvPr id="4" name="Title 3"/>
          <p:cNvSpPr>
            <a:spLocks noGrp="1"/>
          </p:cNvSpPr>
          <p:nvPr>
            <p:ph type="title"/>
          </p:nvPr>
        </p:nvSpPr>
        <p:spPr>
          <a:xfrm>
            <a:off x="457200" y="274638"/>
            <a:ext cx="8229600" cy="2163762"/>
          </a:xfrm>
        </p:spPr>
        <p:txBody>
          <a:bodyPr>
            <a:normAutofit fontScale="90000"/>
          </a:bodyPr>
          <a:lstStyle/>
          <a:p>
            <a:pPr algn="ctr"/>
            <a:r>
              <a:rPr lang="en-US" dirty="0" smtClean="0"/>
              <a:t>Comprehensive Early Childhood System Building: </a:t>
            </a:r>
            <a:br>
              <a:rPr lang="en-US" dirty="0" smtClean="0"/>
            </a:br>
            <a:r>
              <a:rPr lang="en-US" sz="3100" dirty="0" smtClean="0"/>
              <a:t>A Tool to Inform Discussions on Collaborative, Cross-Sector Planning</a:t>
            </a:r>
            <a:endParaRPr lang="en-US" sz="3100" dirty="0"/>
          </a:p>
        </p:txBody>
      </p:sp>
    </p:spTree>
    <p:extLst>
      <p:ext uri="{BB962C8B-B14F-4D97-AF65-F5344CB8AC3E}">
        <p14:creationId xmlns:p14="http://schemas.microsoft.com/office/powerpoint/2010/main" val="1421269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pPr>
              <a:spcBef>
                <a:spcPts val="1200"/>
              </a:spcBef>
            </a:pPr>
            <a:r>
              <a:rPr lang="en-US" dirty="0" smtClean="0"/>
              <a:t>Six months of monthly meetings generated relevant discussions without significant progress in establishing recommendations for the RFA.</a:t>
            </a:r>
          </a:p>
          <a:p>
            <a:pPr>
              <a:spcBef>
                <a:spcPts val="1200"/>
              </a:spcBef>
            </a:pPr>
            <a:r>
              <a:rPr lang="en-US" dirty="0" smtClean="0"/>
              <a:t>The committee decided that the foundation for a decision making process to restructure the EIPs lied in identifying the competencies that needed to be established to become an EIP provider agencies in the NJEIS.</a:t>
            </a:r>
          </a:p>
          <a:p>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SICC Service Delivery Committee</a:t>
            </a:r>
            <a:endParaRPr lang="en-US" dirty="0"/>
          </a:p>
        </p:txBody>
      </p:sp>
      <p:sp>
        <p:nvSpPr>
          <p:cNvPr id="4" name="Slide Number Placeholder 3"/>
          <p:cNvSpPr>
            <a:spLocks noGrp="1"/>
          </p:cNvSpPr>
          <p:nvPr>
            <p:ph type="sldNum" sz="quarter" idx="12"/>
          </p:nvPr>
        </p:nvSpPr>
        <p:spPr/>
        <p:txBody>
          <a:bodyPr/>
          <a:lstStyle/>
          <a:p>
            <a:fld id="{C691B554-6222-428F-B044-E6D72B9AAA1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51488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Bef>
                <a:spcPts val="1200"/>
              </a:spcBef>
            </a:pPr>
            <a:r>
              <a:rPr lang="en-US" dirty="0"/>
              <a:t>The System Framework Partnership was presented to the committee early in 2014 and while recognizing that the ECTA framework had a different purpose, the committee “firmly believes that there is value in aligning with the categories in restructuring the way services are delivered (with regards to providers) in the State of NJ”.</a:t>
            </a:r>
          </a:p>
          <a:p>
            <a:pPr>
              <a:spcBef>
                <a:spcPts val="1200"/>
              </a:spcBef>
            </a:pPr>
            <a:r>
              <a:rPr lang="en-US" dirty="0"/>
              <a:t>The committee began their review with the Finance Component, </a:t>
            </a:r>
            <a:r>
              <a:rPr lang="en-US" dirty="0" smtClean="0"/>
              <a:t>Subcomponents, Indicators and Elements of Quality which </a:t>
            </a:r>
            <a:r>
              <a:rPr lang="en-US" dirty="0"/>
              <a:t>were adjusted to reflect the competencies </a:t>
            </a:r>
            <a:r>
              <a:rPr lang="en-US" dirty="0" smtClean="0"/>
              <a:t>recommended to be required </a:t>
            </a:r>
            <a:r>
              <a:rPr lang="en-US" dirty="0"/>
              <a:t>of a NJEIS service provider. </a:t>
            </a:r>
          </a:p>
          <a:p>
            <a:endParaRPr lang="en-US" dirty="0"/>
          </a:p>
        </p:txBody>
      </p:sp>
      <p:sp>
        <p:nvSpPr>
          <p:cNvPr id="3" name="Title 2"/>
          <p:cNvSpPr>
            <a:spLocks noGrp="1"/>
          </p:cNvSpPr>
          <p:nvPr>
            <p:ph type="title"/>
          </p:nvPr>
        </p:nvSpPr>
        <p:spPr/>
        <p:txBody>
          <a:bodyPr/>
          <a:lstStyle/>
          <a:p>
            <a:r>
              <a:rPr lang="en-US" dirty="0" smtClean="0"/>
              <a:t>SICC –Commits to Framework</a:t>
            </a:r>
            <a:endParaRPr lang="en-US" dirty="0"/>
          </a:p>
        </p:txBody>
      </p:sp>
      <p:sp>
        <p:nvSpPr>
          <p:cNvPr id="4" name="Slide Number Placeholder 3"/>
          <p:cNvSpPr>
            <a:spLocks noGrp="1"/>
          </p:cNvSpPr>
          <p:nvPr>
            <p:ph type="sldNum" sz="quarter" idx="12"/>
          </p:nvPr>
        </p:nvSpPr>
        <p:spPr/>
        <p:txBody>
          <a:bodyPr/>
          <a:lstStyle/>
          <a:p>
            <a:fld id="{C691B554-6222-428F-B044-E6D72B9AAA1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6854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Quality Indicators</a:t>
            </a:r>
          </a:p>
          <a:p>
            <a:pPr marL="850392" lvl="1" indent="-457200">
              <a:buFont typeface="+mj-lt"/>
              <a:buAutoNum type="arabicPeriod"/>
            </a:pPr>
            <a:r>
              <a:rPr lang="en-US" dirty="0" smtClean="0"/>
              <a:t>State and Regional and or local structures have access to fiscal data for their program planning, budget development and required reporting </a:t>
            </a:r>
          </a:p>
          <a:p>
            <a:pPr marL="850392" lvl="1" indent="-457200">
              <a:buFont typeface="+mj-lt"/>
              <a:buAutoNum type="arabicPeriod"/>
            </a:pPr>
            <a:r>
              <a:rPr lang="en-US" dirty="0"/>
              <a:t>State and Regional and or local </a:t>
            </a:r>
            <a:r>
              <a:rPr lang="en-US" dirty="0" smtClean="0"/>
              <a:t>structures use fiscal data to manage the budget.</a:t>
            </a:r>
          </a:p>
          <a:p>
            <a:pPr marL="594360" indent="-457200">
              <a:buFont typeface="Wingdings" panose="05000000000000000000" pitchFamily="2" charset="2"/>
              <a:buChar char="Ø"/>
            </a:pPr>
            <a:r>
              <a:rPr lang="en-US" dirty="0" smtClean="0"/>
              <a:t>Committee recommendation combined into:</a:t>
            </a:r>
          </a:p>
          <a:p>
            <a:pPr marL="850392" lvl="1" indent="-457200">
              <a:buFont typeface="+mj-lt"/>
              <a:buAutoNum type="arabicPeriod"/>
            </a:pPr>
            <a:r>
              <a:rPr lang="en-US" dirty="0" smtClean="0"/>
              <a:t>NJEIS agencies will use fiscal </a:t>
            </a:r>
            <a:r>
              <a:rPr lang="en-US" dirty="0"/>
              <a:t>data for their </a:t>
            </a:r>
            <a:r>
              <a:rPr lang="en-US" dirty="0" smtClean="0"/>
              <a:t>program </a:t>
            </a:r>
            <a:r>
              <a:rPr lang="en-US" dirty="0"/>
              <a:t>planning, budget development and required </a:t>
            </a:r>
            <a:r>
              <a:rPr lang="en-US" dirty="0" smtClean="0"/>
              <a:t>reporting. </a:t>
            </a:r>
            <a:endParaRPr lang="en-US" dirty="0"/>
          </a:p>
          <a:p>
            <a:pPr marL="850392" lvl="1"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Finance – Fiscal Data Example</a:t>
            </a:r>
            <a:endParaRPr lang="en-US" dirty="0"/>
          </a:p>
        </p:txBody>
      </p:sp>
      <p:sp>
        <p:nvSpPr>
          <p:cNvPr id="4" name="Slide Number Placeholder 3"/>
          <p:cNvSpPr>
            <a:spLocks noGrp="1"/>
          </p:cNvSpPr>
          <p:nvPr>
            <p:ph type="sldNum" sz="quarter" idx="12"/>
          </p:nvPr>
        </p:nvSpPr>
        <p:spPr/>
        <p:txBody>
          <a:bodyPr/>
          <a:lstStyle/>
          <a:p>
            <a:fld id="{C691B554-6222-428F-B044-E6D72B9AAA1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8966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Provided a focus and design to move the committee forward in a constructive and effective direction.</a:t>
            </a:r>
          </a:p>
          <a:p>
            <a:r>
              <a:rPr lang="en-US" dirty="0" smtClean="0"/>
              <a:t>Review has been completed for Governance, Finance, Accountability and Quality Improvement and Personnel/Workforce.</a:t>
            </a:r>
          </a:p>
          <a:p>
            <a:r>
              <a:rPr lang="en-US" dirty="0" smtClean="0"/>
              <a:t>A next step is to propose suggested evidence for each of the elements of quality that would be used in RFA review/scoring.</a:t>
            </a:r>
          </a:p>
          <a:p>
            <a:endParaRPr lang="en-US" dirty="0"/>
          </a:p>
        </p:txBody>
      </p:sp>
      <p:sp>
        <p:nvSpPr>
          <p:cNvPr id="3" name="Title 2"/>
          <p:cNvSpPr>
            <a:spLocks noGrp="1"/>
          </p:cNvSpPr>
          <p:nvPr>
            <p:ph type="title"/>
          </p:nvPr>
        </p:nvSpPr>
        <p:spPr/>
        <p:txBody>
          <a:bodyPr/>
          <a:lstStyle/>
          <a:p>
            <a:r>
              <a:rPr lang="en-US" dirty="0" smtClean="0"/>
              <a:t>ECTA System Framework</a:t>
            </a:r>
            <a:endParaRPr lang="en-US" dirty="0"/>
          </a:p>
        </p:txBody>
      </p:sp>
      <p:sp>
        <p:nvSpPr>
          <p:cNvPr id="4" name="Slide Number Placeholder 3"/>
          <p:cNvSpPr>
            <a:spLocks noGrp="1"/>
          </p:cNvSpPr>
          <p:nvPr>
            <p:ph type="sldNum" sz="quarter" idx="12"/>
          </p:nvPr>
        </p:nvSpPr>
        <p:spPr/>
        <p:txBody>
          <a:bodyPr/>
          <a:lstStyle/>
          <a:p>
            <a:fld id="{C691B554-6222-428F-B044-E6D72B9AAA1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72873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Discussions:</a:t>
            </a:r>
            <a:endParaRPr lang="en-US" dirty="0"/>
          </a:p>
        </p:txBody>
      </p:sp>
      <p:sp>
        <p:nvSpPr>
          <p:cNvPr id="3" name="Content Placeholder 2"/>
          <p:cNvSpPr>
            <a:spLocks noGrp="1"/>
          </p:cNvSpPr>
          <p:nvPr>
            <p:ph idx="1"/>
          </p:nvPr>
        </p:nvSpPr>
        <p:spPr/>
        <p:txBody>
          <a:bodyPr/>
          <a:lstStyle/>
          <a:p>
            <a:pPr lvl="0"/>
            <a:r>
              <a:rPr lang="en-US" dirty="0" smtClean="0"/>
              <a:t>What system </a:t>
            </a:r>
            <a:r>
              <a:rPr lang="en-US" dirty="0"/>
              <a:t>questions </a:t>
            </a:r>
            <a:r>
              <a:rPr lang="en-US" dirty="0" smtClean="0"/>
              <a:t>are addressing </a:t>
            </a:r>
            <a:r>
              <a:rPr lang="en-US" dirty="0"/>
              <a:t>in your state</a:t>
            </a:r>
            <a:r>
              <a:rPr lang="en-US" dirty="0" smtClean="0"/>
              <a:t>?</a:t>
            </a:r>
          </a:p>
          <a:p>
            <a:pPr marL="0" lvl="0" indent="0">
              <a:buNone/>
            </a:pPr>
            <a:endParaRPr lang="en-US" dirty="0"/>
          </a:p>
          <a:p>
            <a:pPr lvl="0"/>
            <a:r>
              <a:rPr lang="en-US" dirty="0" smtClean="0"/>
              <a:t>What successful processes have you used to address critical system questions in the past? </a:t>
            </a:r>
          </a:p>
          <a:p>
            <a:pPr marL="0" lvl="0" indent="0">
              <a:buNone/>
            </a:pPr>
            <a:endParaRPr lang="en-US" dirty="0" smtClean="0"/>
          </a:p>
          <a:p>
            <a:pPr marL="0" lvl="0" indent="0">
              <a:buNone/>
            </a:pPr>
            <a:endParaRPr lang="en-US" dirty="0"/>
          </a:p>
          <a:p>
            <a:pPr marL="0" indent="0" algn="ctr">
              <a:buNone/>
            </a:pPr>
            <a:r>
              <a:rPr lang="en-US" sz="2400" dirty="0" smtClean="0"/>
              <a:t>(Please record your small group ideas to share back at the end)</a:t>
            </a:r>
            <a:endParaRPr lang="en-US" sz="2400" dirty="0"/>
          </a:p>
        </p:txBody>
      </p:sp>
    </p:spTree>
    <p:extLst>
      <p:ext uri="{BB962C8B-B14F-4D97-AF65-F5344CB8AC3E}">
        <p14:creationId xmlns:p14="http://schemas.microsoft.com/office/powerpoint/2010/main" val="244093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114800" y="265814"/>
            <a:ext cx="4876800" cy="6287386"/>
          </a:xfrm>
        </p:spPr>
        <p:txBody>
          <a:bodyPr>
            <a:normAutofit fontScale="92500" lnSpcReduction="20000"/>
          </a:bodyPr>
          <a:lstStyle/>
          <a:p>
            <a:pPr algn="r"/>
            <a:r>
              <a:rPr lang="en-US" sz="3000" dirty="0" smtClean="0"/>
              <a:t>Thank you!</a:t>
            </a:r>
          </a:p>
          <a:p>
            <a:pPr algn="r"/>
            <a:r>
              <a:rPr lang="en-US" sz="3000" dirty="0" smtClean="0"/>
              <a:t>If you have questions, please contact us!</a:t>
            </a:r>
          </a:p>
          <a:p>
            <a:pPr algn="r" fontAlgn="auto">
              <a:spcAft>
                <a:spcPts val="0"/>
              </a:spcAft>
            </a:pPr>
            <a:endParaRPr lang="en-US" sz="2400" dirty="0" smtClean="0"/>
          </a:p>
          <a:p>
            <a:pPr algn="r"/>
            <a:r>
              <a:rPr lang="en-US" sz="2400" dirty="0" smtClean="0"/>
              <a:t>Lori </a:t>
            </a:r>
            <a:r>
              <a:rPr lang="en-US" sz="2400" dirty="0"/>
              <a:t>Connors-Tadros, </a:t>
            </a:r>
            <a:r>
              <a:rPr lang="en-US" sz="2400" dirty="0" smtClean="0"/>
              <a:t>CEELO </a:t>
            </a:r>
            <a:r>
              <a:rPr lang="en-US" sz="2400" dirty="0" smtClean="0">
                <a:hlinkClick r:id="rId2"/>
              </a:rPr>
              <a:t>ltadros@nieer.org</a:t>
            </a:r>
            <a:r>
              <a:rPr lang="en-US" sz="2400" dirty="0" smtClean="0"/>
              <a:t> </a:t>
            </a:r>
            <a:endParaRPr lang="en-US" sz="2400" dirty="0"/>
          </a:p>
          <a:p>
            <a:pPr algn="r" fontAlgn="auto">
              <a:spcAft>
                <a:spcPts val="0"/>
              </a:spcAft>
            </a:pPr>
            <a:endParaRPr lang="en-US" sz="2400" dirty="0"/>
          </a:p>
          <a:p>
            <a:pPr algn="r"/>
            <a:r>
              <a:rPr lang="en-US" sz="2400" dirty="0"/>
              <a:t>Terry Harrison, NJ Part </a:t>
            </a:r>
            <a:r>
              <a:rPr lang="en-US" sz="2400" dirty="0" smtClean="0"/>
              <a:t>C </a:t>
            </a:r>
            <a:r>
              <a:rPr lang="en-US" sz="2400" dirty="0" smtClean="0">
                <a:hlinkClick r:id="rId3"/>
              </a:rPr>
              <a:t>Terry.Harrison@doh.state.nj.us</a:t>
            </a:r>
            <a:endParaRPr lang="en-US" sz="2400" dirty="0"/>
          </a:p>
          <a:p>
            <a:pPr algn="r" fontAlgn="auto">
              <a:spcAft>
                <a:spcPts val="0"/>
              </a:spcAft>
            </a:pPr>
            <a:endParaRPr lang="en-US" sz="2400" dirty="0"/>
          </a:p>
          <a:p>
            <a:pPr algn="r"/>
            <a:r>
              <a:rPr lang="en-US" sz="2400" dirty="0"/>
              <a:t>Christina Kasprzak, </a:t>
            </a:r>
            <a:r>
              <a:rPr lang="en-US" sz="2400" dirty="0" smtClean="0"/>
              <a:t>ECTA </a:t>
            </a:r>
            <a:r>
              <a:rPr lang="en-US" sz="2400" dirty="0" smtClean="0">
                <a:hlinkClick r:id="rId4"/>
              </a:rPr>
              <a:t>Christina.Kasprzak@unc.edu</a:t>
            </a:r>
            <a:endParaRPr lang="en-US" sz="2400" dirty="0"/>
          </a:p>
          <a:p>
            <a:pPr algn="r" fontAlgn="auto">
              <a:spcAft>
                <a:spcPts val="0"/>
              </a:spcAft>
            </a:pPr>
            <a:endParaRPr lang="en-US" sz="2400" dirty="0"/>
          </a:p>
          <a:p>
            <a:pPr algn="r"/>
            <a:r>
              <a:rPr lang="en-US" sz="2400" dirty="0"/>
              <a:t>Jana </a:t>
            </a:r>
            <a:r>
              <a:rPr lang="en-US" sz="2400" dirty="0" err="1"/>
              <a:t>Martella</a:t>
            </a:r>
            <a:r>
              <a:rPr lang="en-US" sz="2400" dirty="0"/>
              <a:t>, </a:t>
            </a:r>
            <a:r>
              <a:rPr lang="en-US" sz="2400" dirty="0" smtClean="0"/>
              <a:t>CEELO</a:t>
            </a:r>
          </a:p>
          <a:p>
            <a:pPr algn="r"/>
            <a:r>
              <a:rPr lang="en-US" sz="2400" dirty="0" smtClean="0">
                <a:hlinkClick r:id="rId5"/>
              </a:rPr>
              <a:t>jmartella@edc.org</a:t>
            </a:r>
            <a:endParaRPr lang="en-US" sz="2400" dirty="0"/>
          </a:p>
          <a:p>
            <a:pPr algn="r" fontAlgn="auto">
              <a:spcAft>
                <a:spcPts val="0"/>
              </a:spcAft>
            </a:pPr>
            <a:endParaRPr lang="en-US" sz="2400" dirty="0"/>
          </a:p>
          <a:p>
            <a:pPr algn="r"/>
            <a:r>
              <a:rPr lang="en-US" sz="2400" dirty="0"/>
              <a:t>Ann Reale, </a:t>
            </a:r>
            <a:r>
              <a:rPr lang="en-US" sz="2400" dirty="0" smtClean="0"/>
              <a:t>ICF International</a:t>
            </a:r>
          </a:p>
          <a:p>
            <a:pPr algn="r"/>
            <a:r>
              <a:rPr lang="en-US" sz="2400" dirty="0" smtClean="0">
                <a:hlinkClick r:id="rId6"/>
              </a:rPr>
              <a:t>ann.reale@icfi.com</a:t>
            </a:r>
            <a:r>
              <a:rPr lang="en-US" sz="2400" dirty="0" smtClean="0"/>
              <a:t> </a:t>
            </a:r>
            <a:endParaRPr lang="en-US" sz="2400" dirty="0"/>
          </a:p>
          <a:p>
            <a:pPr algn="r" fontAlgn="auto">
              <a:spcAft>
                <a:spcPts val="0"/>
              </a:spcAft>
            </a:pPr>
            <a:endParaRPr lang="en-US" sz="2400" dirty="0"/>
          </a:p>
          <a:p>
            <a:endParaRPr lang="en-US" sz="2400" dirty="0"/>
          </a:p>
          <a:p>
            <a:endParaRPr lang="en-US" sz="1600" dirty="0"/>
          </a:p>
        </p:txBody>
      </p:sp>
      <p:pic>
        <p:nvPicPr>
          <p:cNvPr id="8" name="Picture 7" title="Photograph: Child in classroom with crayons"/>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1295400"/>
            <a:ext cx="3405226" cy="4343400"/>
          </a:xfrm>
          <a:prstGeom prst="rect">
            <a:avLst/>
          </a:prstGeom>
        </p:spPr>
      </p:pic>
    </p:spTree>
    <p:extLst>
      <p:ext uri="{BB962C8B-B14F-4D97-AF65-F5344CB8AC3E}">
        <p14:creationId xmlns:p14="http://schemas.microsoft.com/office/powerpoint/2010/main" val="1211932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i="1" dirty="0" smtClean="0"/>
              <a:t>What </a:t>
            </a:r>
            <a:r>
              <a:rPr lang="en-US" i="1" dirty="0"/>
              <a:t>are some of the system challenges</a:t>
            </a:r>
            <a:r>
              <a:rPr lang="en-US" i="1" dirty="0" smtClean="0"/>
              <a:t>/ questions </a:t>
            </a:r>
            <a:r>
              <a:rPr lang="en-US" i="1" dirty="0"/>
              <a:t>that you are trying to address in your </a:t>
            </a:r>
            <a:r>
              <a:rPr lang="en-US" i="1" dirty="0" smtClean="0"/>
              <a:t>state?</a:t>
            </a:r>
          </a:p>
          <a:p>
            <a:endParaRPr lang="en-US" i="1" dirty="0"/>
          </a:p>
          <a:p>
            <a:r>
              <a:rPr lang="en-US" i="1" dirty="0" smtClean="0"/>
              <a:t>Are you familiar with either of the two tools?</a:t>
            </a:r>
          </a:p>
          <a:p>
            <a:pPr lvl="1"/>
            <a:r>
              <a:rPr lang="en-US" i="1" dirty="0" smtClean="0"/>
              <a:t>ECTA System Framework</a:t>
            </a:r>
          </a:p>
          <a:p>
            <a:pPr lvl="1"/>
            <a:r>
              <a:rPr lang="en-US" i="1" dirty="0" smtClean="0"/>
              <a:t>Comprehensive Early Childhood System Building: A Tool to Inform Discussions on Collaborative, Cross-Sector Planning</a:t>
            </a:r>
          </a:p>
        </p:txBody>
      </p:sp>
    </p:spTree>
    <p:extLst>
      <p:ext uri="{BB962C8B-B14F-4D97-AF65-F5344CB8AC3E}">
        <p14:creationId xmlns:p14="http://schemas.microsoft.com/office/powerpoint/2010/main" val="2198039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kasprza\AppData\Local\Microsoft\Windows\Temporary Internet Files\Content.Outlook\ZHP7VTDH\ECIDS_related_frameworks_graphic_2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50" y="0"/>
            <a:ext cx="88718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12651"/>
            <a:ext cx="1066800" cy="461665"/>
          </a:xfrm>
          <a:prstGeom prst="rect">
            <a:avLst/>
          </a:prstGeom>
          <a:noFill/>
        </p:spPr>
        <p:txBody>
          <a:bodyPr wrap="square" rtlCol="0">
            <a:spAutoFit/>
          </a:bodyPr>
          <a:lstStyle/>
          <a:p>
            <a:r>
              <a:rPr lang="en-US" i="1" dirty="0" smtClean="0"/>
              <a:t>Draft</a:t>
            </a:r>
            <a:endParaRPr lang="en-US" i="1" dirty="0"/>
          </a:p>
        </p:txBody>
      </p:sp>
    </p:spTree>
    <p:extLst>
      <p:ext uri="{BB962C8B-B14F-4D97-AF65-F5344CB8AC3E}">
        <p14:creationId xmlns:p14="http://schemas.microsoft.com/office/powerpoint/2010/main" val="10763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Components</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298034342"/>
              </p:ext>
            </p:extLst>
          </p:nvPr>
        </p:nvGraphicFramePr>
        <p:xfrm>
          <a:off x="609600" y="1676400"/>
          <a:ext cx="7772400" cy="4745939"/>
        </p:xfrm>
        <a:graphic>
          <a:graphicData uri="http://schemas.openxmlformats.org/drawingml/2006/table">
            <a:tbl>
              <a:tblPr firstRow="1" bandRow="1">
                <a:tableStyleId>{5C22544A-7EE6-4342-B048-85BDC9FD1C3A}</a:tableStyleId>
              </a:tblPr>
              <a:tblGrid>
                <a:gridCol w="2286000"/>
                <a:gridCol w="2971800"/>
                <a:gridCol w="2514600"/>
              </a:tblGrid>
              <a:tr h="651459">
                <a:tc>
                  <a:txBody>
                    <a:bodyPr/>
                    <a:lstStyle/>
                    <a:p>
                      <a:r>
                        <a:rPr lang="en-US" dirty="0" smtClean="0"/>
                        <a:t>ECTA</a:t>
                      </a:r>
                      <a:r>
                        <a:rPr lang="en-US" baseline="0" dirty="0" smtClean="0"/>
                        <a:t> Framework </a:t>
                      </a:r>
                    </a:p>
                    <a:p>
                      <a:r>
                        <a:rPr lang="en-US" baseline="0" dirty="0" smtClean="0"/>
                        <a:t>Elements</a:t>
                      </a:r>
                      <a:endParaRPr lang="en-US" dirty="0"/>
                    </a:p>
                  </a:txBody>
                  <a:tcPr/>
                </a:tc>
                <a:tc>
                  <a:txBody>
                    <a:bodyPr/>
                    <a:lstStyle/>
                    <a:p>
                      <a:pPr algn="ctr"/>
                      <a:r>
                        <a:rPr lang="en-US" dirty="0" smtClean="0">
                          <a:solidFill>
                            <a:schemeClr val="tx1"/>
                          </a:solidFill>
                        </a:rPr>
                        <a:t>COMMON </a:t>
                      </a:r>
                    </a:p>
                    <a:p>
                      <a:pPr algn="ctr"/>
                      <a:r>
                        <a:rPr lang="en-US" dirty="0" smtClean="0">
                          <a:solidFill>
                            <a:schemeClr val="tx1"/>
                          </a:solidFill>
                        </a:rPr>
                        <a:t>THEMES</a:t>
                      </a:r>
                      <a:endParaRPr lang="en-US" dirty="0">
                        <a:solidFill>
                          <a:schemeClr val="tx1"/>
                        </a:solidFill>
                      </a:endParaRPr>
                    </a:p>
                  </a:txBody>
                  <a:tcPr>
                    <a:solidFill>
                      <a:schemeClr val="accent3"/>
                    </a:solidFill>
                  </a:tcPr>
                </a:tc>
                <a:tc>
                  <a:txBody>
                    <a:bodyPr/>
                    <a:lstStyle/>
                    <a:p>
                      <a:r>
                        <a:rPr lang="en-US" b="1" dirty="0" smtClean="0"/>
                        <a:t>ECSWG System Tool </a:t>
                      </a:r>
                    </a:p>
                    <a:p>
                      <a:r>
                        <a:rPr lang="en-US" b="1" dirty="0" smtClean="0"/>
                        <a:t>Strategies</a:t>
                      </a:r>
                      <a:endParaRPr lang="en-US" b="1" dirty="0"/>
                    </a:p>
                  </a:txBody>
                  <a:tcPr/>
                </a:tc>
              </a:tr>
              <a:tr h="651459">
                <a:tc>
                  <a:txBody>
                    <a:bodyPr/>
                    <a:lstStyle/>
                    <a:p>
                      <a:r>
                        <a:rPr lang="en-US" dirty="0" smtClean="0"/>
                        <a:t>Governance</a:t>
                      </a:r>
                      <a:endParaRPr lang="en-US" dirty="0"/>
                    </a:p>
                  </a:txBody>
                  <a:tcPr/>
                </a:tc>
                <a:tc rowSpan="6">
                  <a:txBody>
                    <a:bodyPr/>
                    <a:lstStyle/>
                    <a:p>
                      <a:pPr algn="ctr">
                        <a:lnSpc>
                          <a:spcPct val="150000"/>
                        </a:lnSpc>
                        <a:spcBef>
                          <a:spcPts val="800"/>
                        </a:spcBef>
                      </a:pPr>
                      <a:r>
                        <a:rPr lang="en-US" dirty="0" smtClean="0"/>
                        <a:t>Leadership</a:t>
                      </a:r>
                      <a:endParaRPr lang="en-US" dirty="0"/>
                    </a:p>
                    <a:p>
                      <a:pPr algn="ctr">
                        <a:lnSpc>
                          <a:spcPct val="150000"/>
                        </a:lnSpc>
                        <a:spcBef>
                          <a:spcPts val="800"/>
                        </a:spcBef>
                      </a:pPr>
                      <a:r>
                        <a:rPr lang="en-US" dirty="0" smtClean="0"/>
                        <a:t>Finance</a:t>
                      </a:r>
                      <a:endParaRPr lang="en-US" dirty="0"/>
                    </a:p>
                    <a:p>
                      <a:pPr algn="ctr">
                        <a:lnSpc>
                          <a:spcPct val="150000"/>
                        </a:lnSpc>
                        <a:spcBef>
                          <a:spcPts val="800"/>
                        </a:spcBef>
                      </a:pPr>
                      <a:r>
                        <a:rPr lang="en-US" dirty="0" smtClean="0"/>
                        <a:t>Use of data</a:t>
                      </a:r>
                      <a:endParaRPr lang="en-US" dirty="0"/>
                    </a:p>
                    <a:p>
                      <a:pPr algn="ctr">
                        <a:lnSpc>
                          <a:spcPct val="150000"/>
                        </a:lnSpc>
                        <a:spcBef>
                          <a:spcPts val="800"/>
                        </a:spcBef>
                      </a:pPr>
                      <a:r>
                        <a:rPr lang="en-US" dirty="0" smtClean="0"/>
                        <a:t>Accountability</a:t>
                      </a:r>
                      <a:endParaRPr lang="en-US" dirty="0"/>
                    </a:p>
                    <a:p>
                      <a:pPr algn="ctr">
                        <a:lnSpc>
                          <a:spcPct val="150000"/>
                        </a:lnSpc>
                        <a:spcBef>
                          <a:spcPts val="800"/>
                        </a:spcBef>
                      </a:pPr>
                      <a:r>
                        <a:rPr lang="en-US" dirty="0" smtClean="0"/>
                        <a:t>Program Improvement</a:t>
                      </a:r>
                      <a:endParaRPr lang="en-US" dirty="0"/>
                    </a:p>
                    <a:p>
                      <a:pPr algn="ctr">
                        <a:lnSpc>
                          <a:spcPct val="150000"/>
                        </a:lnSpc>
                        <a:spcBef>
                          <a:spcPts val="800"/>
                        </a:spcBef>
                      </a:pPr>
                      <a:r>
                        <a:rPr lang="en-US" dirty="0" smtClean="0"/>
                        <a:t>Standards</a:t>
                      </a:r>
                    </a:p>
                    <a:p>
                      <a:pPr algn="ctr">
                        <a:lnSpc>
                          <a:spcPct val="150000"/>
                        </a:lnSpc>
                        <a:spcBef>
                          <a:spcPts val="800"/>
                        </a:spcBef>
                      </a:pPr>
                      <a:r>
                        <a:rPr lang="en-US" dirty="0" smtClean="0"/>
                        <a:t>Stakeholder Engagement</a:t>
                      </a:r>
                    </a:p>
                    <a:p>
                      <a:pPr algn="ctr">
                        <a:lnSpc>
                          <a:spcPct val="150000"/>
                        </a:lnSpc>
                        <a:spcBef>
                          <a:spcPts val="800"/>
                        </a:spcBef>
                      </a:pPr>
                      <a:endParaRPr lang="en-US" dirty="0"/>
                    </a:p>
                  </a:txBody>
                  <a:tcPr>
                    <a:solidFill>
                      <a:schemeClr val="accent3"/>
                    </a:solidFill>
                  </a:tcPr>
                </a:tc>
                <a:tc>
                  <a:txBody>
                    <a:bodyPr/>
                    <a:lstStyle/>
                    <a:p>
                      <a:r>
                        <a:rPr lang="en-US" dirty="0" smtClean="0"/>
                        <a:t>Define and Coordinate Leadership</a:t>
                      </a:r>
                      <a:endParaRPr lang="en-US" dirty="0"/>
                    </a:p>
                  </a:txBody>
                  <a:tcPr/>
                </a:tc>
              </a:tr>
              <a:tr h="552577">
                <a:tc>
                  <a:txBody>
                    <a:bodyPr/>
                    <a:lstStyle/>
                    <a:p>
                      <a:r>
                        <a:rPr lang="en-US" dirty="0" smtClean="0"/>
                        <a:t>Finance</a:t>
                      </a:r>
                      <a:endParaRPr lang="en-US" dirty="0"/>
                    </a:p>
                  </a:txBody>
                  <a:tcPr/>
                </a:tc>
                <a:tc vMerge="1">
                  <a:txBody>
                    <a:bodyPr/>
                    <a:lstStyle/>
                    <a:p>
                      <a:pPr algn="ctr"/>
                      <a:endParaRPr lang="en-US" dirty="0"/>
                    </a:p>
                  </a:txBody>
                  <a:tcPr>
                    <a:solidFill>
                      <a:schemeClr val="accent3"/>
                    </a:solidFill>
                  </a:tcPr>
                </a:tc>
                <a:tc>
                  <a:txBody>
                    <a:bodyPr/>
                    <a:lstStyle/>
                    <a:p>
                      <a:r>
                        <a:rPr lang="en-US" dirty="0" smtClean="0"/>
                        <a:t>Finance Strategically</a:t>
                      </a:r>
                      <a:endParaRPr lang="en-US" dirty="0"/>
                    </a:p>
                  </a:txBody>
                  <a:tcPr/>
                </a:tc>
              </a:tr>
              <a:tr h="651459">
                <a:tc>
                  <a:txBody>
                    <a:bodyPr/>
                    <a:lstStyle/>
                    <a:p>
                      <a:r>
                        <a:rPr lang="en-US" dirty="0" smtClean="0"/>
                        <a:t>Data Systems</a:t>
                      </a:r>
                      <a:endParaRPr lang="en-US" dirty="0"/>
                    </a:p>
                  </a:txBody>
                  <a:tcPr/>
                </a:tc>
                <a:tc vMerge="1">
                  <a:txBody>
                    <a:bodyPr/>
                    <a:lstStyle/>
                    <a:p>
                      <a:pPr algn="ctr"/>
                      <a:endParaRPr lang="en-US" dirty="0"/>
                    </a:p>
                  </a:txBody>
                  <a:tcPr>
                    <a:solidFill>
                      <a:schemeClr val="accent3"/>
                    </a:solidFill>
                  </a:tcPr>
                </a:tc>
                <a:tc>
                  <a:txBody>
                    <a:bodyPr/>
                    <a:lstStyle/>
                    <a:p>
                      <a:r>
                        <a:rPr lang="en-US" dirty="0" smtClean="0"/>
                        <a:t>Create</a:t>
                      </a:r>
                      <a:r>
                        <a:rPr lang="en-US" baseline="0" dirty="0" smtClean="0"/>
                        <a:t> and Support Improvement Strategies</a:t>
                      </a:r>
                      <a:endParaRPr lang="en-US" dirty="0"/>
                    </a:p>
                  </a:txBody>
                  <a:tcPr/>
                </a:tc>
              </a:tr>
              <a:tr h="651459">
                <a:tc>
                  <a:txBody>
                    <a:bodyPr/>
                    <a:lstStyle/>
                    <a:p>
                      <a:r>
                        <a:rPr lang="en-US" dirty="0" smtClean="0"/>
                        <a:t>Accountability and </a:t>
                      </a:r>
                    </a:p>
                    <a:p>
                      <a:r>
                        <a:rPr lang="en-US" dirty="0" smtClean="0"/>
                        <a:t>Quality Improvement</a:t>
                      </a:r>
                      <a:endParaRPr lang="en-US" dirty="0"/>
                    </a:p>
                  </a:txBody>
                  <a:tcPr/>
                </a:tc>
                <a:tc vMerge="1">
                  <a:txBody>
                    <a:bodyPr/>
                    <a:lstStyle/>
                    <a:p>
                      <a:pPr algn="ctr"/>
                      <a:endParaRPr lang="en-US" dirty="0"/>
                    </a:p>
                  </a:txBody>
                  <a:tcPr>
                    <a:solidFill>
                      <a:schemeClr val="accent3"/>
                    </a:solidFill>
                  </a:tcPr>
                </a:tc>
                <a:tc>
                  <a:txBody>
                    <a:bodyPr/>
                    <a:lstStyle/>
                    <a:p>
                      <a:r>
                        <a:rPr lang="en-US" dirty="0" smtClean="0"/>
                        <a:t>Ensure Accountability</a:t>
                      </a:r>
                      <a:endParaRPr lang="en-US" dirty="0"/>
                    </a:p>
                  </a:txBody>
                  <a:tcPr/>
                </a:tc>
              </a:tr>
              <a:tr h="552577">
                <a:tc>
                  <a:txBody>
                    <a:bodyPr/>
                    <a:lstStyle/>
                    <a:p>
                      <a:r>
                        <a:rPr lang="en-US" dirty="0" smtClean="0"/>
                        <a:t>Quality Standards</a:t>
                      </a:r>
                      <a:endParaRPr lang="en-US" dirty="0"/>
                    </a:p>
                  </a:txBody>
                  <a:tcPr/>
                </a:tc>
                <a:tc vMerge="1">
                  <a:txBody>
                    <a:bodyPr/>
                    <a:lstStyle/>
                    <a:p>
                      <a:pPr algn="ctr"/>
                      <a:endParaRPr lang="en-US" dirty="0"/>
                    </a:p>
                  </a:txBody>
                  <a:tcPr>
                    <a:solidFill>
                      <a:schemeClr val="accent3"/>
                    </a:solidFill>
                  </a:tcPr>
                </a:tc>
                <a:tc>
                  <a:txBody>
                    <a:bodyPr/>
                    <a:lstStyle/>
                    <a:p>
                      <a:r>
                        <a:rPr lang="en-US" dirty="0" smtClean="0"/>
                        <a:t>Align</a:t>
                      </a:r>
                      <a:r>
                        <a:rPr lang="en-US" baseline="0" dirty="0" smtClean="0"/>
                        <a:t> Standards</a:t>
                      </a:r>
                      <a:endParaRPr lang="en-US" dirty="0"/>
                    </a:p>
                  </a:txBody>
                  <a:tcPr/>
                </a:tc>
              </a:tr>
              <a:tr h="651459">
                <a:tc>
                  <a:txBody>
                    <a:bodyPr/>
                    <a:lstStyle/>
                    <a:p>
                      <a:r>
                        <a:rPr lang="en-US" dirty="0" smtClean="0"/>
                        <a:t>Personnel/Workforce</a:t>
                      </a:r>
                      <a:endParaRPr lang="en-US" dirty="0"/>
                    </a:p>
                  </a:txBody>
                  <a:tcPr/>
                </a:tc>
                <a:tc vMerge="1">
                  <a:txBody>
                    <a:bodyPr/>
                    <a:lstStyle/>
                    <a:p>
                      <a:pPr algn="ctr"/>
                      <a:endParaRPr lang="en-US" dirty="0"/>
                    </a:p>
                  </a:txBody>
                  <a:tcPr>
                    <a:solidFill>
                      <a:schemeClr val="accent3"/>
                    </a:solidFill>
                  </a:tcPr>
                </a:tc>
                <a:tc>
                  <a:txBody>
                    <a:bodyPr/>
                    <a:lstStyle/>
                    <a:p>
                      <a:r>
                        <a:rPr lang="en-US" dirty="0" smtClean="0"/>
                        <a:t>Recruit</a:t>
                      </a:r>
                      <a:r>
                        <a:rPr lang="en-US" baseline="0" dirty="0" smtClean="0"/>
                        <a:t> and Engage Stakeholders</a:t>
                      </a:r>
                      <a:endParaRPr lang="en-US" dirty="0"/>
                    </a:p>
                  </a:txBody>
                  <a:tcPr/>
                </a:tc>
              </a:tr>
            </a:tbl>
          </a:graphicData>
        </a:graphic>
      </p:graphicFrame>
    </p:spTree>
    <p:extLst>
      <p:ext uri="{BB962C8B-B14F-4D97-AF65-F5344CB8AC3E}">
        <p14:creationId xmlns:p14="http://schemas.microsoft.com/office/powerpoint/2010/main" val="57069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9359" y="1245513"/>
            <a:ext cx="8928441" cy="5231487"/>
            <a:chOff x="139359" y="1474113"/>
            <a:chExt cx="8928441" cy="5231487"/>
          </a:xfrm>
        </p:grpSpPr>
        <p:pic>
          <p:nvPicPr>
            <p:cNvPr id="28" name="Picture 27" title="Backgroun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59" y="1752600"/>
              <a:ext cx="8917569" cy="4952999"/>
            </a:xfrm>
            <a:prstGeom prst="rect">
              <a:avLst/>
            </a:prstGeom>
          </p:spPr>
        </p:pic>
        <p:sp>
          <p:nvSpPr>
            <p:cNvPr id="29" name="Rounded Rectangle 28"/>
            <p:cNvSpPr/>
            <p:nvPr/>
          </p:nvSpPr>
          <p:spPr>
            <a:xfrm>
              <a:off x="7239000" y="3505200"/>
              <a:ext cx="1828800"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Good outcomes for children with disabilities and their families</a:t>
              </a:r>
              <a:endParaRPr lang="en-US" sz="1400" b="1" dirty="0">
                <a:solidFill>
                  <a:prstClr val="white"/>
                </a:solidFill>
                <a:effectLst>
                  <a:outerShdw dist="38100" dir="2700000" algn="tl" rotWithShape="0">
                    <a:srgbClr val="000000"/>
                  </a:outerShdw>
                </a:effectLst>
                <a:latin typeface="Arial"/>
                <a:cs typeface="Arial"/>
              </a:endParaRPr>
            </a:p>
          </p:txBody>
        </p:sp>
        <p:sp>
          <p:nvSpPr>
            <p:cNvPr id="30" name="Rounded Rectangle 29"/>
            <p:cNvSpPr/>
            <p:nvPr/>
          </p:nvSpPr>
          <p:spPr>
            <a:xfrm>
              <a:off x="7162800" y="1943100"/>
              <a:ext cx="1828800"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Result:</a:t>
              </a:r>
              <a:endParaRPr lang="en-US" sz="1400" b="1" dirty="0">
                <a:solidFill>
                  <a:prstClr val="white"/>
                </a:solidFill>
                <a:effectLst>
                  <a:outerShdw dist="38100" dir="2700000" algn="tl" rotWithShape="0">
                    <a:srgbClr val="000000"/>
                  </a:outerShdw>
                </a:effectLst>
                <a:latin typeface="Arial"/>
                <a:cs typeface="Arial"/>
              </a:endParaRPr>
            </a:p>
          </p:txBody>
        </p:sp>
        <p:sp>
          <p:nvSpPr>
            <p:cNvPr id="31" name="Rounded Rectangle 30"/>
            <p:cNvSpPr/>
            <p:nvPr/>
          </p:nvSpPr>
          <p:spPr>
            <a:xfrm>
              <a:off x="5078412" y="3505200"/>
              <a:ext cx="1779588"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Implementation of effective practices</a:t>
              </a:r>
              <a:endParaRPr lang="en-US" sz="1400" b="1" dirty="0">
                <a:solidFill>
                  <a:prstClr val="white"/>
                </a:solidFill>
                <a:effectLst>
                  <a:outerShdw dist="38100" dir="2700000" algn="tl" rotWithShape="0">
                    <a:srgbClr val="000000"/>
                  </a:outerShdw>
                </a:effectLst>
                <a:latin typeface="Arial"/>
                <a:cs typeface="Arial"/>
              </a:endParaRPr>
            </a:p>
          </p:txBody>
        </p:sp>
        <p:graphicFrame>
          <p:nvGraphicFramePr>
            <p:cNvPr id="32" name="Diagram 31" title="Figure: System Framework (transcription available in slide notes)"/>
            <p:cNvGraphicFramePr/>
            <p:nvPr>
              <p:extLst>
                <p:ext uri="{D42A27DB-BD31-4B8C-83A1-F6EECF244321}">
                  <p14:modId xmlns:p14="http://schemas.microsoft.com/office/powerpoint/2010/main" val="1732287608"/>
                </p:ext>
              </p:extLst>
            </p:nvPr>
          </p:nvGraphicFramePr>
          <p:xfrm>
            <a:off x="152400" y="1981200"/>
            <a:ext cx="4876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TextBox 11"/>
            <p:cNvSpPr txBox="1">
              <a:spLocks noChangeArrowheads="1"/>
            </p:cNvSpPr>
            <p:nvPr/>
          </p:nvSpPr>
          <p:spPr bwMode="auto">
            <a:xfrm>
              <a:off x="152400" y="1474113"/>
              <a:ext cx="4876800" cy="430887"/>
            </a:xfrm>
            <a:prstGeom prst="rect">
              <a:avLst/>
            </a:prstGeom>
            <a:noFill/>
            <a:ln w="9525">
              <a:noFill/>
              <a:miter lim="800000"/>
              <a:headEnd/>
              <a:tailEnd/>
            </a:ln>
          </p:spPr>
          <p:txBody>
            <a:bodyPr wrap="square">
              <a:spAutoFit/>
            </a:bodyPr>
            <a:lstStyle/>
            <a:p>
              <a:pPr algn="ctr"/>
              <a:r>
                <a:rPr lang="en-US" sz="1100" dirty="0">
                  <a:solidFill>
                    <a:schemeClr val="accent3"/>
                  </a:solidFill>
                  <a:latin typeface="Arial"/>
                  <a:cs typeface="Arial"/>
                </a:rPr>
                <a:t>What does a state need to put into place in order to encourage, </a:t>
              </a:r>
              <a:r>
                <a:rPr lang="en-US" sz="1100" dirty="0" smtClean="0">
                  <a:solidFill>
                    <a:schemeClr val="accent3"/>
                  </a:solidFill>
                  <a:latin typeface="Arial"/>
                  <a:cs typeface="Arial"/>
                </a:rPr>
                <a:t>support</a:t>
              </a:r>
              <a:r>
                <a:rPr lang="en-US" sz="1100" dirty="0">
                  <a:solidFill>
                    <a:schemeClr val="accent3"/>
                  </a:solidFill>
                  <a:latin typeface="Arial"/>
                  <a:cs typeface="Arial"/>
                </a:rPr>
                <a:t>, require local implementation of effective practices?</a:t>
              </a:r>
            </a:p>
          </p:txBody>
        </p:sp>
      </p:grpSp>
      <p:sp>
        <p:nvSpPr>
          <p:cNvPr id="12" name="Title 11"/>
          <p:cNvSpPr>
            <a:spLocks noGrp="1"/>
          </p:cNvSpPr>
          <p:nvPr>
            <p:ph type="title"/>
          </p:nvPr>
        </p:nvSpPr>
        <p:spPr>
          <a:xfrm>
            <a:off x="228600" y="685800"/>
            <a:ext cx="8763000" cy="685800"/>
          </a:xfrm>
        </p:spPr>
        <p:txBody>
          <a:bodyPr/>
          <a:lstStyle/>
          <a:p>
            <a:r>
              <a:rPr lang="en-US" dirty="0" smtClean="0"/>
              <a:t>ECTA Center System Framework</a:t>
            </a:r>
            <a:endParaRPr lang="en-US" dirty="0"/>
          </a:p>
        </p:txBody>
      </p:sp>
      <p:sp>
        <p:nvSpPr>
          <p:cNvPr id="24" name="Slide Number Placeholder 3"/>
          <p:cNvSpPr>
            <a:spLocks noGrp="1"/>
          </p:cNvSpPr>
          <p:nvPr>
            <p:ph type="sldNum" sz="quarter" idx="10"/>
          </p:nvPr>
        </p:nvSpPr>
        <p:spPr bwMode="auto">
          <a:xfrm>
            <a:off x="7391400" y="304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6</a:t>
            </a:fld>
            <a:endParaRPr lang="en-US" sz="1200">
              <a:solidFill>
                <a:srgbClr val="898989"/>
              </a:solidFill>
            </a:endParaRPr>
          </a:p>
        </p:txBody>
      </p:sp>
      <p:pic>
        <p:nvPicPr>
          <p:cNvPr id="13" name="Picture 8" descr="ta-and-d-template.png"/>
          <p:cNvPicPr>
            <a:picLocks noChangeAspect="1"/>
          </p:cNvPicPr>
          <p:nvPr/>
        </p:nvPicPr>
        <p:blipFill>
          <a:blip r:embed="rId9"/>
          <a:srcRect/>
          <a:stretch>
            <a:fillRect/>
          </a:stretch>
        </p:blipFill>
        <p:spPr bwMode="auto">
          <a:xfrm>
            <a:off x="6273421" y="5867400"/>
            <a:ext cx="2487613" cy="850900"/>
          </a:xfrm>
          <a:prstGeom prst="rect">
            <a:avLst/>
          </a:prstGeom>
          <a:noFill/>
          <a:ln w="9525">
            <a:noFill/>
            <a:miter lim="800000"/>
            <a:headEnd/>
            <a:tailEnd/>
          </a:ln>
        </p:spPr>
      </p:pic>
      <p:sp>
        <p:nvSpPr>
          <p:cNvPr id="14" name="TextBox 13"/>
          <p:cNvSpPr txBox="1"/>
          <p:nvPr/>
        </p:nvSpPr>
        <p:spPr>
          <a:xfrm>
            <a:off x="304800" y="6477000"/>
            <a:ext cx="8610600" cy="276999"/>
          </a:xfrm>
          <a:prstGeom prst="rect">
            <a:avLst/>
          </a:prstGeom>
          <a:noFill/>
        </p:spPr>
        <p:txBody>
          <a:bodyPr wrap="square" rtlCol="0">
            <a:spAutoFit/>
          </a:bodyPr>
          <a:lstStyle/>
          <a:p>
            <a:r>
              <a:rPr lang="en-US" sz="1200" i="1" dirty="0">
                <a:solidFill>
                  <a:srgbClr val="4B5A6F"/>
                </a:solidFill>
              </a:rPr>
              <a:t>Available </a:t>
            </a:r>
            <a:r>
              <a:rPr lang="en-US" sz="1200" i="1" dirty="0" smtClean="0">
                <a:solidFill>
                  <a:srgbClr val="4B5A6F"/>
                </a:solidFill>
              </a:rPr>
              <a:t>from:</a:t>
            </a:r>
            <a:r>
              <a:rPr lang="en-US" sz="1200" i="1" dirty="0" smtClean="0"/>
              <a:t> </a:t>
            </a:r>
            <a:r>
              <a:rPr lang="en-US" sz="1200" i="1" dirty="0">
                <a:hlinkClick r:id="rId10"/>
              </a:rPr>
              <a:t>http://ectacenter.org</a:t>
            </a:r>
            <a:r>
              <a:rPr lang="en-US" sz="1200" i="1" dirty="0" smtClean="0">
                <a:hlinkClick r:id="rId10"/>
              </a:rPr>
              <a:t>/sysframe</a:t>
            </a:r>
            <a:r>
              <a:rPr lang="en-US" sz="1200" i="1" dirty="0" smtClean="0"/>
              <a:t> </a:t>
            </a:r>
            <a:endParaRPr lang="en-US" sz="1200" i="1" dirty="0"/>
          </a:p>
        </p:txBody>
      </p:sp>
    </p:spTree>
    <p:extLst>
      <p:ext uri="{BB962C8B-B14F-4D97-AF65-F5344CB8AC3E}">
        <p14:creationId xmlns:p14="http://schemas.microsoft.com/office/powerpoint/2010/main" val="2271621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 Framework:  Purpose and Audience</a:t>
            </a:r>
            <a:endParaRPr lang="en-US" dirty="0"/>
          </a:p>
        </p:txBody>
      </p:sp>
      <p:sp>
        <p:nvSpPr>
          <p:cNvPr id="28674" name="Content Placeholder 2"/>
          <p:cNvSpPr>
            <a:spLocks noGrp="1"/>
          </p:cNvSpPr>
          <p:nvPr>
            <p:ph idx="1"/>
          </p:nvPr>
        </p:nvSpPr>
        <p:spPr>
          <a:xfrm>
            <a:off x="609600" y="1752600"/>
            <a:ext cx="7924800" cy="4724400"/>
          </a:xfrm>
        </p:spPr>
        <p:txBody>
          <a:bodyPr/>
          <a:lstStyle/>
          <a:p>
            <a:pPr marL="0" indent="0">
              <a:buFont typeface="Arial" charset="0"/>
              <a:buNone/>
            </a:pPr>
            <a:r>
              <a:rPr lang="en-US" sz="2400" b="1" smtClean="0">
                <a:latin typeface="Arial" charset="0"/>
                <a:ea typeface="ＭＳ Ｐゴシック" pitchFamily="34" charset="-128"/>
                <a:cs typeface="Arial" charset="0"/>
              </a:rPr>
              <a:t>Purpose</a:t>
            </a:r>
            <a:r>
              <a:rPr lang="en-US" sz="2400" smtClean="0">
                <a:latin typeface="Arial" charset="0"/>
                <a:ea typeface="ＭＳ Ｐゴシック" pitchFamily="34" charset="-128"/>
                <a:cs typeface="Arial" charset="0"/>
              </a:rPr>
              <a:t>:  to guide states in evaluating their current Part C/619 system, identifying areas for improvement, and providing direction on how to develop a more effective, efficient Part C and Section 619 system that requires, supports, and encourages implementation of effective practices. </a:t>
            </a: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r>
              <a:rPr lang="en-US" sz="2400" b="1" smtClean="0">
                <a:latin typeface="Arial" charset="0"/>
                <a:ea typeface="ＭＳ Ｐゴシック" pitchFamily="34" charset="-128"/>
                <a:cs typeface="Arial" charset="0"/>
              </a:rPr>
              <a:t>Audience</a:t>
            </a:r>
            <a:r>
              <a:rPr lang="en-US" sz="2400" smtClean="0">
                <a:latin typeface="Arial" charset="0"/>
                <a:ea typeface="ＭＳ Ｐゴシック" pitchFamily="34" charset="-128"/>
                <a:cs typeface="Arial" charset="0"/>
              </a:rPr>
              <a:t>:  the key audience is state Part C and state Section 619 coordinators and staff, with acknowledgement that other key staff and leadership in a state will need to be involved.</a:t>
            </a: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endParaRPr lang="en-US"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lang="en-US" dirty="0">
                <a:solidFill>
                  <a:prstClr val="black"/>
                </a:solidFill>
              </a:rPr>
              <a:t>Cross cutting themes</a:t>
            </a:r>
          </a:p>
        </p:txBody>
      </p:sp>
      <p:sp>
        <p:nvSpPr>
          <p:cNvPr id="3" name="Content Placeholder 2"/>
          <p:cNvSpPr>
            <a:spLocks noGrp="1"/>
          </p:cNvSpPr>
          <p:nvPr>
            <p:ph idx="1"/>
          </p:nvPr>
        </p:nvSpPr>
        <p:spPr>
          <a:xfrm>
            <a:off x="228600" y="1756012"/>
            <a:ext cx="5094288" cy="5029200"/>
          </a:xfrm>
        </p:spPr>
        <p:txBody>
          <a:bodyPr>
            <a:normAutofit/>
          </a:bodyPr>
          <a:lstStyle/>
          <a:p>
            <a:pPr>
              <a:spcAft>
                <a:spcPts val="1200"/>
              </a:spcAft>
              <a:defRPr/>
            </a:pPr>
            <a:r>
              <a:rPr lang="en-US" sz="2000" dirty="0">
                <a:solidFill>
                  <a:prstClr val="black"/>
                </a:solidFill>
              </a:rPr>
              <a:t>Engaging </a:t>
            </a:r>
            <a:r>
              <a:rPr lang="en-US" sz="2000" dirty="0" smtClean="0">
                <a:solidFill>
                  <a:prstClr val="black"/>
                </a:solidFill>
              </a:rPr>
              <a:t>stakeholders, including families</a:t>
            </a:r>
          </a:p>
          <a:p>
            <a:pPr>
              <a:spcAft>
                <a:spcPts val="1200"/>
              </a:spcAft>
              <a:defRPr/>
            </a:pPr>
            <a:r>
              <a:rPr lang="en-US" sz="2000" dirty="0">
                <a:solidFill>
                  <a:prstClr val="black"/>
                </a:solidFill>
              </a:rPr>
              <a:t>Establishing/revising policies</a:t>
            </a:r>
          </a:p>
          <a:p>
            <a:pPr>
              <a:spcAft>
                <a:spcPts val="1200"/>
              </a:spcAft>
              <a:defRPr/>
            </a:pPr>
            <a:r>
              <a:rPr lang="en-US" sz="2000" dirty="0">
                <a:solidFill>
                  <a:prstClr val="black"/>
                </a:solidFill>
              </a:rPr>
              <a:t>Promoting collaboration</a:t>
            </a:r>
          </a:p>
          <a:p>
            <a:pPr>
              <a:spcAft>
                <a:spcPts val="1200"/>
              </a:spcAft>
              <a:defRPr/>
            </a:pPr>
            <a:r>
              <a:rPr lang="en-US" sz="2000" dirty="0">
                <a:solidFill>
                  <a:prstClr val="black"/>
                </a:solidFill>
              </a:rPr>
              <a:t>Using data for improvement</a:t>
            </a:r>
          </a:p>
          <a:p>
            <a:pPr>
              <a:spcAft>
                <a:spcPts val="1200"/>
              </a:spcAft>
              <a:defRPr/>
            </a:pPr>
            <a:r>
              <a:rPr lang="en-US" sz="2000" dirty="0">
                <a:solidFill>
                  <a:prstClr val="black"/>
                </a:solidFill>
              </a:rPr>
              <a:t>Communicating effectively</a:t>
            </a:r>
          </a:p>
          <a:p>
            <a:pPr>
              <a:spcAft>
                <a:spcPts val="1200"/>
              </a:spcAft>
              <a:defRPr/>
            </a:pPr>
            <a:r>
              <a:rPr lang="en-US" sz="2000" dirty="0">
                <a:solidFill>
                  <a:prstClr val="black"/>
                </a:solidFill>
              </a:rPr>
              <a:t>Family Leadership &amp; Support</a:t>
            </a:r>
          </a:p>
          <a:p>
            <a:pPr>
              <a:spcAft>
                <a:spcPts val="1200"/>
              </a:spcAft>
              <a:defRPr/>
            </a:pPr>
            <a:r>
              <a:rPr lang="en-US" sz="2000" dirty="0">
                <a:solidFill>
                  <a:prstClr val="black"/>
                </a:solidFill>
              </a:rPr>
              <a:t>Coordinating/Integrating across </a:t>
            </a:r>
            <a:r>
              <a:rPr lang="en-US" sz="2000" dirty="0" smtClean="0">
                <a:solidFill>
                  <a:prstClr val="black"/>
                </a:solidFill>
              </a:rPr>
              <a:t>early childhood</a:t>
            </a:r>
            <a:endParaRPr lang="en-US" sz="2000" dirty="0">
              <a:solidFill>
                <a:prstClr val="black"/>
              </a:solidFill>
            </a:endParaRPr>
          </a:p>
          <a:p>
            <a:pPr marL="457200" lvl="1" indent="0">
              <a:buFont typeface="Arial" charset="0"/>
              <a:buNone/>
              <a:defRPr/>
            </a:pPr>
            <a:endParaRPr lang="en-US" dirty="0"/>
          </a:p>
        </p:txBody>
      </p:sp>
      <p:sp>
        <p:nvSpPr>
          <p:cNvPr id="47107" name="Slide Number Placeholder 3"/>
          <p:cNvSpPr>
            <a:spLocks noGrp="1"/>
          </p:cNvSpPr>
          <p:nvPr>
            <p:ph type="sldNum" sz="quarter" idx="10"/>
          </p:nvPr>
        </p:nvSpPr>
        <p:spPr bwMode="auto">
          <a:noFill/>
          <a:ln>
            <a:miter lim="800000"/>
            <a:headEnd/>
            <a:tailEnd/>
          </a:ln>
        </p:spPr>
        <p:txBody>
          <a:bodyPr/>
          <a:lstStyle/>
          <a:p>
            <a:fld id="{427B693F-62A7-4DEF-AE5E-885C8AF9345B}" type="slidenum">
              <a:rPr lang="en-US" smtClean="0">
                <a:ea typeface="ＭＳ Ｐゴシック" pitchFamily="34" charset="-128"/>
              </a:rPr>
              <a:pPr/>
              <a:t>8</a:t>
            </a:fld>
            <a:endParaRPr lang="en-US" smtClean="0">
              <a:ea typeface="ＭＳ Ｐゴシック" pitchFamily="34" charset="-128"/>
            </a:endParaRPr>
          </a:p>
        </p:txBody>
      </p:sp>
      <p:pic>
        <p:nvPicPr>
          <p:cNvPr id="6" name="Picture 5"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752600"/>
            <a:ext cx="4881471" cy="419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3657601" cy="685800"/>
          </a:xfrm>
        </p:spPr>
        <p:txBody>
          <a:bodyPr>
            <a:normAutofit/>
          </a:bodyPr>
          <a:lstStyle/>
          <a:p>
            <a:pPr algn="l"/>
            <a:r>
              <a:rPr lang="en-US" sz="2800" dirty="0" smtClean="0"/>
              <a:t>Framework Structure</a:t>
            </a:r>
            <a:endParaRPr lang="en-US" sz="2800" dirty="0"/>
          </a:p>
        </p:txBody>
      </p:sp>
      <p:sp>
        <p:nvSpPr>
          <p:cNvPr id="3" name="Content Placeholder 2"/>
          <p:cNvSpPr>
            <a:spLocks noGrp="1"/>
          </p:cNvSpPr>
          <p:nvPr>
            <p:ph idx="1"/>
          </p:nvPr>
        </p:nvSpPr>
        <p:spPr>
          <a:xfrm>
            <a:off x="381000" y="1600200"/>
            <a:ext cx="4114800" cy="1752600"/>
          </a:xfrm>
        </p:spPr>
        <p:txBody>
          <a:bodyPr/>
          <a:lstStyle/>
          <a:p>
            <a:pPr marL="0" indent="0">
              <a:buNone/>
            </a:pPr>
            <a:r>
              <a:rPr lang="en-US" dirty="0" smtClean="0"/>
              <a:t>Framework</a:t>
            </a:r>
          </a:p>
          <a:p>
            <a:r>
              <a:rPr lang="en-US" dirty="0" smtClean="0"/>
              <a:t>Subcomponents</a:t>
            </a:r>
          </a:p>
          <a:p>
            <a:r>
              <a:rPr lang="en-US" dirty="0" smtClean="0"/>
              <a:t>Quality Indicators</a:t>
            </a:r>
          </a:p>
          <a:p>
            <a:r>
              <a:rPr lang="en-US" dirty="0" smtClean="0"/>
              <a:t>Elements of Quality</a:t>
            </a:r>
          </a:p>
        </p:txBody>
      </p:sp>
      <p:sp>
        <p:nvSpPr>
          <p:cNvPr id="4" name="Slide Number Placeholder 3"/>
          <p:cNvSpPr>
            <a:spLocks noGrp="1"/>
          </p:cNvSpPr>
          <p:nvPr>
            <p:ph type="sldNum" sz="quarter" idx="10"/>
          </p:nvPr>
        </p:nvSpPr>
        <p:spPr/>
        <p:txBody>
          <a:bodyPr/>
          <a:lstStyle/>
          <a:p>
            <a:pPr>
              <a:defRPr/>
            </a:pPr>
            <a:fld id="{B5F4AF4C-F168-4FC0-9CA9-BDF9E9234BE1}" type="slidenum">
              <a:rPr lang="en-US" smtClean="0"/>
              <a:pPr>
                <a:defRPr/>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0"/>
            <a:ext cx="7014541" cy="360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4648200" y="1600200"/>
            <a:ext cx="4114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dirty="0" smtClean="0"/>
              <a:t>Self-assessment (coming soon!):</a:t>
            </a:r>
          </a:p>
          <a:p>
            <a:r>
              <a:rPr lang="en-US" sz="1800" dirty="0" smtClean="0"/>
              <a:t>Scale for assessing quality indicators</a:t>
            </a:r>
          </a:p>
          <a:p>
            <a:r>
              <a:rPr lang="en-US" sz="1800" dirty="0" smtClean="0"/>
              <a:t>Place for state evidence</a:t>
            </a:r>
          </a:p>
        </p:txBody>
      </p:sp>
    </p:spTree>
    <p:extLst>
      <p:ext uri="{BB962C8B-B14F-4D97-AF65-F5344CB8AC3E}">
        <p14:creationId xmlns:p14="http://schemas.microsoft.com/office/powerpoint/2010/main" val="33110006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13957</TotalTime>
  <Words>2130</Words>
  <Application>Microsoft Office PowerPoint</Application>
  <PresentationFormat>On-screen Show (4:3)</PresentationFormat>
  <Paragraphs>252</Paragraphs>
  <Slides>27</Slides>
  <Notes>13</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Office Theme</vt:lpstr>
      <vt:lpstr>1_Office Theme</vt:lpstr>
      <vt:lpstr>2_Office Theme</vt:lpstr>
      <vt:lpstr>Default Design</vt:lpstr>
      <vt:lpstr>1_Default Design</vt:lpstr>
      <vt:lpstr>3_Office Theme</vt:lpstr>
      <vt:lpstr>4_Office Theme</vt:lpstr>
      <vt:lpstr>Concourse</vt:lpstr>
      <vt:lpstr>Tools states can use for building effective early intervention and preschool special education systems</vt:lpstr>
      <vt:lpstr>What we’ll cover:</vt:lpstr>
      <vt:lpstr>Getting Started</vt:lpstr>
      <vt:lpstr>PowerPoint Presentation</vt:lpstr>
      <vt:lpstr>Comparing Components</vt:lpstr>
      <vt:lpstr>ECTA Center System Framework</vt:lpstr>
      <vt:lpstr>System Framework:  Purpose and Audience</vt:lpstr>
      <vt:lpstr>Cross cutting themes</vt:lpstr>
      <vt:lpstr>Framework Structure</vt:lpstr>
      <vt:lpstr>PowerPoint Presentation</vt:lpstr>
      <vt:lpstr>What is the Early Childhood Systems Working Group (ECSWG)?</vt:lpstr>
      <vt:lpstr>What Results Should a Comprehensive Early Childhood System Deliver?</vt:lpstr>
      <vt:lpstr>Guiding Values and Principles of a Comprehensive Early Childhood System</vt:lpstr>
      <vt:lpstr>PowerPoint Presentation</vt:lpstr>
      <vt:lpstr>PowerPoint Presentation</vt:lpstr>
      <vt:lpstr>The ECSWG System Tool:  What it is and is not</vt:lpstr>
      <vt:lpstr>PowerPoint Presentation</vt:lpstr>
      <vt:lpstr>PowerPoint Presentation</vt:lpstr>
      <vt:lpstr>New Jersey  Early Intervention System</vt:lpstr>
      <vt:lpstr> NJEIS Use of  ECTA System Framework </vt:lpstr>
      <vt:lpstr>Comprehensive Early Childhood System Building:  A Tool to Inform Discussions on Collaborative, Cross-Sector Planning</vt:lpstr>
      <vt:lpstr>SICC Service Delivery Committee</vt:lpstr>
      <vt:lpstr>SICC –Commits to Framework</vt:lpstr>
      <vt:lpstr>Finance – Fiscal Data Example</vt:lpstr>
      <vt:lpstr>ECTA System Framework</vt:lpstr>
      <vt:lpstr>Small Group Discussions:</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Jessica Gonzales</cp:lastModifiedBy>
  <cp:revision>981</cp:revision>
  <cp:lastPrinted>2013-12-02T15:18:54Z</cp:lastPrinted>
  <dcterms:created xsi:type="dcterms:W3CDTF">2011-03-23T13:50:48Z</dcterms:created>
  <dcterms:modified xsi:type="dcterms:W3CDTF">2014-09-05T22:19:15Z</dcterms:modified>
</cp:coreProperties>
</file>