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8" r:id="rId2"/>
    <p:sldId id="257" r:id="rId3"/>
    <p:sldId id="272" r:id="rId4"/>
    <p:sldId id="270" r:id="rId5"/>
    <p:sldId id="273" r:id="rId6"/>
    <p:sldId id="271" r:id="rId7"/>
    <p:sldId id="274" r:id="rId8"/>
    <p:sldId id="275" r:id="rId9"/>
    <p:sldId id="278" r:id="rId10"/>
    <p:sldId id="280" r:id="rId11"/>
    <p:sldId id="281" r:id="rId12"/>
    <p:sldId id="282" r:id="rId13"/>
    <p:sldId id="293" r:id="rId14"/>
    <p:sldId id="294" r:id="rId15"/>
    <p:sldId id="295" r:id="rId16"/>
    <p:sldId id="298" r:id="rId17"/>
    <p:sldId id="302" r:id="rId18"/>
    <p:sldId id="303" r:id="rId19"/>
    <p:sldId id="301" r:id="rId20"/>
    <p:sldId id="283" r:id="rId21"/>
    <p:sldId id="284" r:id="rId22"/>
    <p:sldId id="285" r:id="rId23"/>
    <p:sldId id="286" r:id="rId24"/>
    <p:sldId id="287" r:id="rId25"/>
    <p:sldId id="288" r:id="rId26"/>
    <p:sldId id="289" r:id="rId27"/>
    <p:sldId id="290" r:id="rId28"/>
    <p:sldId id="291" r:id="rId29"/>
    <p:sldId id="292" r:id="rId30"/>
    <p:sldId id="304" r:id="rId31"/>
    <p:sldId id="269" r:id="rId32"/>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3532"/>
    <a:srgbClr val="154578"/>
    <a:srgbClr val="39B54A"/>
    <a:srgbClr val="8686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85917" autoAdjust="0"/>
  </p:normalViewPr>
  <p:slideViewPr>
    <p:cSldViewPr>
      <p:cViewPr>
        <p:scale>
          <a:sx n="69" d="100"/>
          <a:sy n="69" d="100"/>
        </p:scale>
        <p:origin x="-141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22"/>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D7CAA1-AB77-48AC-B43B-AB7DBB7D669B}"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CD7EAA68-1B12-45FA-8596-69E207DE89C6}">
      <dgm:prSet phldrT="[Text]"/>
      <dgm:spPr>
        <a:solidFill>
          <a:srgbClr val="FFC000"/>
        </a:solidFill>
      </dgm:spPr>
      <dgm:t>
        <a:bodyPr/>
        <a:lstStyle/>
        <a:p>
          <a:r>
            <a:rPr lang="en-US" dirty="0" smtClean="0">
              <a:solidFill>
                <a:schemeClr val="tx1"/>
              </a:solidFill>
            </a:rPr>
            <a:t>Cost Study</a:t>
          </a:r>
          <a:endParaRPr lang="en-US" dirty="0">
            <a:solidFill>
              <a:schemeClr val="tx1"/>
            </a:solidFill>
          </a:endParaRPr>
        </a:p>
      </dgm:t>
    </dgm:pt>
    <dgm:pt modelId="{5C48321B-34CC-4DFF-BD6A-918147C48DC8}" type="parTrans" cxnId="{EF708D53-2841-41D2-9A60-F0E8A259D8D2}">
      <dgm:prSet/>
      <dgm:spPr/>
      <dgm:t>
        <a:bodyPr/>
        <a:lstStyle/>
        <a:p>
          <a:endParaRPr lang="en-US"/>
        </a:p>
      </dgm:t>
    </dgm:pt>
    <dgm:pt modelId="{E61632A1-FE04-428B-9E59-D34B3F25D7AF}" type="sibTrans" cxnId="{EF708D53-2841-41D2-9A60-F0E8A259D8D2}">
      <dgm:prSet/>
      <dgm:spPr/>
      <dgm:t>
        <a:bodyPr/>
        <a:lstStyle/>
        <a:p>
          <a:endParaRPr lang="en-US"/>
        </a:p>
      </dgm:t>
    </dgm:pt>
    <dgm:pt modelId="{2090ACFE-6481-409C-88FF-08A48C3C0909}">
      <dgm:prSet phldrT="[Text]"/>
      <dgm:spPr/>
      <dgm:t>
        <a:bodyPr/>
        <a:lstStyle/>
        <a:p>
          <a:r>
            <a:rPr lang="en-US" dirty="0" smtClean="0"/>
            <a:t>Individual Program Surveys</a:t>
          </a:r>
          <a:endParaRPr lang="en-US" dirty="0"/>
        </a:p>
      </dgm:t>
    </dgm:pt>
    <dgm:pt modelId="{47C46BA3-6C84-4A97-BC86-5D939D7A4F31}" type="parTrans" cxnId="{C4208B28-B162-4E1F-A332-5CA1DA70C3C4}">
      <dgm:prSet/>
      <dgm:spPr/>
      <dgm:t>
        <a:bodyPr/>
        <a:lstStyle/>
        <a:p>
          <a:endParaRPr lang="en-US" dirty="0"/>
        </a:p>
      </dgm:t>
    </dgm:pt>
    <dgm:pt modelId="{7B03C1B5-7701-4046-B9B0-486DDE0DB278}" type="sibTrans" cxnId="{C4208B28-B162-4E1F-A332-5CA1DA70C3C4}">
      <dgm:prSet/>
      <dgm:spPr/>
      <dgm:t>
        <a:bodyPr/>
        <a:lstStyle/>
        <a:p>
          <a:endParaRPr lang="en-US"/>
        </a:p>
      </dgm:t>
    </dgm:pt>
    <dgm:pt modelId="{6191E856-7F21-41F2-B7FA-21C33CFF38FA}">
      <dgm:prSet phldrT="[Text]"/>
      <dgm:spPr/>
      <dgm:t>
        <a:bodyPr/>
        <a:lstStyle/>
        <a:p>
          <a:r>
            <a:rPr lang="en-US" dirty="0" smtClean="0"/>
            <a:t>Time Study</a:t>
          </a:r>
          <a:endParaRPr lang="en-US" dirty="0"/>
        </a:p>
      </dgm:t>
    </dgm:pt>
    <dgm:pt modelId="{B23F91F2-194D-494F-8CC1-16A196D8C9AC}" type="parTrans" cxnId="{00D438D0-9972-4D70-B38E-D7C3266A3413}">
      <dgm:prSet/>
      <dgm:spPr/>
      <dgm:t>
        <a:bodyPr/>
        <a:lstStyle/>
        <a:p>
          <a:endParaRPr lang="en-US" dirty="0"/>
        </a:p>
      </dgm:t>
    </dgm:pt>
    <dgm:pt modelId="{11AF2FF4-C266-41F2-BF70-6EA5218730BC}" type="sibTrans" cxnId="{00D438D0-9972-4D70-B38E-D7C3266A3413}">
      <dgm:prSet/>
      <dgm:spPr/>
      <dgm:t>
        <a:bodyPr/>
        <a:lstStyle/>
        <a:p>
          <a:endParaRPr lang="en-US"/>
        </a:p>
      </dgm:t>
    </dgm:pt>
    <dgm:pt modelId="{2DB68415-F6FE-4A17-B1FD-45ED5A7C4D2C}">
      <dgm:prSet phldrT="[Text]"/>
      <dgm:spPr/>
      <dgm:t>
        <a:bodyPr/>
        <a:lstStyle/>
        <a:p>
          <a:r>
            <a:rPr lang="en-US" dirty="0" smtClean="0"/>
            <a:t>State Database Queries</a:t>
          </a:r>
          <a:endParaRPr lang="en-US" dirty="0"/>
        </a:p>
      </dgm:t>
    </dgm:pt>
    <dgm:pt modelId="{1CBD1601-D7B0-4C3B-8276-F3877417A2E1}" type="parTrans" cxnId="{9E03AC81-FB4F-4859-BF49-42C7C45029D5}">
      <dgm:prSet/>
      <dgm:spPr/>
      <dgm:t>
        <a:bodyPr/>
        <a:lstStyle/>
        <a:p>
          <a:endParaRPr lang="en-US" dirty="0"/>
        </a:p>
      </dgm:t>
    </dgm:pt>
    <dgm:pt modelId="{9A450F76-A2E8-4802-A457-8EBCF3763D4E}" type="sibTrans" cxnId="{9E03AC81-FB4F-4859-BF49-42C7C45029D5}">
      <dgm:prSet/>
      <dgm:spPr/>
      <dgm:t>
        <a:bodyPr/>
        <a:lstStyle/>
        <a:p>
          <a:endParaRPr lang="en-US"/>
        </a:p>
      </dgm:t>
    </dgm:pt>
    <dgm:pt modelId="{7063EA8D-E134-4CCE-BE7E-E1BC78BB74AC}">
      <dgm:prSet phldrT="[Text]"/>
      <dgm:spPr/>
      <dgm:t>
        <a:bodyPr/>
        <a:lstStyle/>
        <a:p>
          <a:r>
            <a:rPr lang="en-US" dirty="0" smtClean="0"/>
            <a:t>Individual Program Budgets</a:t>
          </a:r>
          <a:endParaRPr lang="en-US" dirty="0"/>
        </a:p>
      </dgm:t>
    </dgm:pt>
    <dgm:pt modelId="{CE103C0F-9435-44E8-94AE-4874BD85271A}" type="parTrans" cxnId="{A8F09D4A-52C8-469C-9143-B9E932D7F155}">
      <dgm:prSet/>
      <dgm:spPr/>
      <dgm:t>
        <a:bodyPr/>
        <a:lstStyle/>
        <a:p>
          <a:endParaRPr lang="en-US" dirty="0"/>
        </a:p>
      </dgm:t>
    </dgm:pt>
    <dgm:pt modelId="{F27F3362-55B7-4B17-99FA-5B0791E7F20A}" type="sibTrans" cxnId="{A8F09D4A-52C8-469C-9143-B9E932D7F155}">
      <dgm:prSet/>
      <dgm:spPr/>
      <dgm:t>
        <a:bodyPr/>
        <a:lstStyle/>
        <a:p>
          <a:endParaRPr lang="en-US"/>
        </a:p>
      </dgm:t>
    </dgm:pt>
    <dgm:pt modelId="{1C36D79B-0C40-4F3B-94B3-3E980EDF8A40}" type="pres">
      <dgm:prSet presAssocID="{A5D7CAA1-AB77-48AC-B43B-AB7DBB7D669B}" presName="cycle" presStyleCnt="0">
        <dgm:presLayoutVars>
          <dgm:chMax val="1"/>
          <dgm:dir/>
          <dgm:animLvl val="ctr"/>
          <dgm:resizeHandles val="exact"/>
        </dgm:presLayoutVars>
      </dgm:prSet>
      <dgm:spPr/>
      <dgm:t>
        <a:bodyPr/>
        <a:lstStyle/>
        <a:p>
          <a:endParaRPr lang="en-US"/>
        </a:p>
      </dgm:t>
    </dgm:pt>
    <dgm:pt modelId="{21B460F9-4EB3-4267-9A87-AD59C6F9759B}" type="pres">
      <dgm:prSet presAssocID="{CD7EAA68-1B12-45FA-8596-69E207DE89C6}" presName="centerShape" presStyleLbl="node0" presStyleIdx="0" presStyleCnt="1" custScaleX="133499" custScaleY="137166"/>
      <dgm:spPr/>
      <dgm:t>
        <a:bodyPr/>
        <a:lstStyle/>
        <a:p>
          <a:endParaRPr lang="en-US"/>
        </a:p>
      </dgm:t>
    </dgm:pt>
    <dgm:pt modelId="{EEE28DB4-F392-4BA6-BCF9-F6BA928D8909}" type="pres">
      <dgm:prSet presAssocID="{47C46BA3-6C84-4A97-BC86-5D939D7A4F31}" presName="Name9" presStyleLbl="parChTrans1D2" presStyleIdx="0" presStyleCnt="4"/>
      <dgm:spPr/>
      <dgm:t>
        <a:bodyPr/>
        <a:lstStyle/>
        <a:p>
          <a:endParaRPr lang="en-US"/>
        </a:p>
      </dgm:t>
    </dgm:pt>
    <dgm:pt modelId="{2227F522-04F6-4D56-80C5-220DBBC81C94}" type="pres">
      <dgm:prSet presAssocID="{47C46BA3-6C84-4A97-BC86-5D939D7A4F31}" presName="connTx" presStyleLbl="parChTrans1D2" presStyleIdx="0" presStyleCnt="4"/>
      <dgm:spPr/>
      <dgm:t>
        <a:bodyPr/>
        <a:lstStyle/>
        <a:p>
          <a:endParaRPr lang="en-US"/>
        </a:p>
      </dgm:t>
    </dgm:pt>
    <dgm:pt modelId="{025C32AB-401D-4428-B00E-1933D3F88D40}" type="pres">
      <dgm:prSet presAssocID="{2090ACFE-6481-409C-88FF-08A48C3C0909}" presName="node" presStyleLbl="node1" presStyleIdx="0" presStyleCnt="4">
        <dgm:presLayoutVars>
          <dgm:bulletEnabled val="1"/>
        </dgm:presLayoutVars>
      </dgm:prSet>
      <dgm:spPr/>
      <dgm:t>
        <a:bodyPr/>
        <a:lstStyle/>
        <a:p>
          <a:endParaRPr lang="en-US"/>
        </a:p>
      </dgm:t>
    </dgm:pt>
    <dgm:pt modelId="{82A6AEA8-E861-4C88-A54F-00F7AEBEB395}" type="pres">
      <dgm:prSet presAssocID="{B23F91F2-194D-494F-8CC1-16A196D8C9AC}" presName="Name9" presStyleLbl="parChTrans1D2" presStyleIdx="1" presStyleCnt="4"/>
      <dgm:spPr/>
      <dgm:t>
        <a:bodyPr/>
        <a:lstStyle/>
        <a:p>
          <a:endParaRPr lang="en-US"/>
        </a:p>
      </dgm:t>
    </dgm:pt>
    <dgm:pt modelId="{DAFC5DB7-6037-48E8-B057-7C2C60F3DC84}" type="pres">
      <dgm:prSet presAssocID="{B23F91F2-194D-494F-8CC1-16A196D8C9AC}" presName="connTx" presStyleLbl="parChTrans1D2" presStyleIdx="1" presStyleCnt="4"/>
      <dgm:spPr/>
      <dgm:t>
        <a:bodyPr/>
        <a:lstStyle/>
        <a:p>
          <a:endParaRPr lang="en-US"/>
        </a:p>
      </dgm:t>
    </dgm:pt>
    <dgm:pt modelId="{A1BE8C09-942F-47B1-84AB-2EE7BAFC9ECA}" type="pres">
      <dgm:prSet presAssocID="{6191E856-7F21-41F2-B7FA-21C33CFF38FA}" presName="node" presStyleLbl="node1" presStyleIdx="1" presStyleCnt="4">
        <dgm:presLayoutVars>
          <dgm:bulletEnabled val="1"/>
        </dgm:presLayoutVars>
      </dgm:prSet>
      <dgm:spPr/>
      <dgm:t>
        <a:bodyPr/>
        <a:lstStyle/>
        <a:p>
          <a:endParaRPr lang="en-US"/>
        </a:p>
      </dgm:t>
    </dgm:pt>
    <dgm:pt modelId="{30FFBD45-AB53-4251-9BA1-2D2575712EA2}" type="pres">
      <dgm:prSet presAssocID="{1CBD1601-D7B0-4C3B-8276-F3877417A2E1}" presName="Name9" presStyleLbl="parChTrans1D2" presStyleIdx="2" presStyleCnt="4"/>
      <dgm:spPr/>
      <dgm:t>
        <a:bodyPr/>
        <a:lstStyle/>
        <a:p>
          <a:endParaRPr lang="en-US"/>
        </a:p>
      </dgm:t>
    </dgm:pt>
    <dgm:pt modelId="{A9E079D7-0278-40EE-B074-12BC1614A255}" type="pres">
      <dgm:prSet presAssocID="{1CBD1601-D7B0-4C3B-8276-F3877417A2E1}" presName="connTx" presStyleLbl="parChTrans1D2" presStyleIdx="2" presStyleCnt="4"/>
      <dgm:spPr/>
      <dgm:t>
        <a:bodyPr/>
        <a:lstStyle/>
        <a:p>
          <a:endParaRPr lang="en-US"/>
        </a:p>
      </dgm:t>
    </dgm:pt>
    <dgm:pt modelId="{1D0DD08E-BF84-4703-AA69-6E0BB68D91FC}" type="pres">
      <dgm:prSet presAssocID="{2DB68415-F6FE-4A17-B1FD-45ED5A7C4D2C}" presName="node" presStyleLbl="node1" presStyleIdx="2" presStyleCnt="4">
        <dgm:presLayoutVars>
          <dgm:bulletEnabled val="1"/>
        </dgm:presLayoutVars>
      </dgm:prSet>
      <dgm:spPr/>
      <dgm:t>
        <a:bodyPr/>
        <a:lstStyle/>
        <a:p>
          <a:endParaRPr lang="en-US"/>
        </a:p>
      </dgm:t>
    </dgm:pt>
    <dgm:pt modelId="{BDCE2B77-405F-4D66-BDEC-9C9B39E225FF}" type="pres">
      <dgm:prSet presAssocID="{CE103C0F-9435-44E8-94AE-4874BD85271A}" presName="Name9" presStyleLbl="parChTrans1D2" presStyleIdx="3" presStyleCnt="4"/>
      <dgm:spPr/>
      <dgm:t>
        <a:bodyPr/>
        <a:lstStyle/>
        <a:p>
          <a:endParaRPr lang="en-US"/>
        </a:p>
      </dgm:t>
    </dgm:pt>
    <dgm:pt modelId="{CDA35E8C-A515-4D5A-9672-377EEC472396}" type="pres">
      <dgm:prSet presAssocID="{CE103C0F-9435-44E8-94AE-4874BD85271A}" presName="connTx" presStyleLbl="parChTrans1D2" presStyleIdx="3" presStyleCnt="4"/>
      <dgm:spPr/>
      <dgm:t>
        <a:bodyPr/>
        <a:lstStyle/>
        <a:p>
          <a:endParaRPr lang="en-US"/>
        </a:p>
      </dgm:t>
    </dgm:pt>
    <dgm:pt modelId="{27356846-227D-4B28-81EB-34F6DDAE4B61}" type="pres">
      <dgm:prSet presAssocID="{7063EA8D-E134-4CCE-BE7E-E1BC78BB74AC}" presName="node" presStyleLbl="node1" presStyleIdx="3" presStyleCnt="4">
        <dgm:presLayoutVars>
          <dgm:bulletEnabled val="1"/>
        </dgm:presLayoutVars>
      </dgm:prSet>
      <dgm:spPr/>
      <dgm:t>
        <a:bodyPr/>
        <a:lstStyle/>
        <a:p>
          <a:endParaRPr lang="en-US"/>
        </a:p>
      </dgm:t>
    </dgm:pt>
  </dgm:ptLst>
  <dgm:cxnLst>
    <dgm:cxn modelId="{CEE13E75-3BD8-419A-B2F6-E7D904961291}" type="presOf" srcId="{1CBD1601-D7B0-4C3B-8276-F3877417A2E1}" destId="{30FFBD45-AB53-4251-9BA1-2D2575712EA2}" srcOrd="0" destOrd="0" presId="urn:microsoft.com/office/officeart/2005/8/layout/radial1"/>
    <dgm:cxn modelId="{C4208B28-B162-4E1F-A332-5CA1DA70C3C4}" srcId="{CD7EAA68-1B12-45FA-8596-69E207DE89C6}" destId="{2090ACFE-6481-409C-88FF-08A48C3C0909}" srcOrd="0" destOrd="0" parTransId="{47C46BA3-6C84-4A97-BC86-5D939D7A4F31}" sibTransId="{7B03C1B5-7701-4046-B9B0-486DDE0DB278}"/>
    <dgm:cxn modelId="{6C776E4F-2CC8-47F3-9CB1-BE800B956A34}" type="presOf" srcId="{7063EA8D-E134-4CCE-BE7E-E1BC78BB74AC}" destId="{27356846-227D-4B28-81EB-34F6DDAE4B61}" srcOrd="0" destOrd="0" presId="urn:microsoft.com/office/officeart/2005/8/layout/radial1"/>
    <dgm:cxn modelId="{482CE7C0-C29B-428B-A42D-227725EAE090}" type="presOf" srcId="{6191E856-7F21-41F2-B7FA-21C33CFF38FA}" destId="{A1BE8C09-942F-47B1-84AB-2EE7BAFC9ECA}" srcOrd="0" destOrd="0" presId="urn:microsoft.com/office/officeart/2005/8/layout/radial1"/>
    <dgm:cxn modelId="{30522584-16B8-4F96-92A0-9CBAC51B95CE}" type="presOf" srcId="{A5D7CAA1-AB77-48AC-B43B-AB7DBB7D669B}" destId="{1C36D79B-0C40-4F3B-94B3-3E980EDF8A40}" srcOrd="0" destOrd="0" presId="urn:microsoft.com/office/officeart/2005/8/layout/radial1"/>
    <dgm:cxn modelId="{476190DC-238E-4324-A278-9A79D0148CF5}" type="presOf" srcId="{B23F91F2-194D-494F-8CC1-16A196D8C9AC}" destId="{82A6AEA8-E861-4C88-A54F-00F7AEBEB395}" srcOrd="0" destOrd="0" presId="urn:microsoft.com/office/officeart/2005/8/layout/radial1"/>
    <dgm:cxn modelId="{0EC96002-FA08-48C3-B5A9-4981C60850E4}" type="presOf" srcId="{CE103C0F-9435-44E8-94AE-4874BD85271A}" destId="{BDCE2B77-405F-4D66-BDEC-9C9B39E225FF}" srcOrd="0" destOrd="0" presId="urn:microsoft.com/office/officeart/2005/8/layout/radial1"/>
    <dgm:cxn modelId="{00D438D0-9972-4D70-B38E-D7C3266A3413}" srcId="{CD7EAA68-1B12-45FA-8596-69E207DE89C6}" destId="{6191E856-7F21-41F2-B7FA-21C33CFF38FA}" srcOrd="1" destOrd="0" parTransId="{B23F91F2-194D-494F-8CC1-16A196D8C9AC}" sibTransId="{11AF2FF4-C266-41F2-BF70-6EA5218730BC}"/>
    <dgm:cxn modelId="{EF708D53-2841-41D2-9A60-F0E8A259D8D2}" srcId="{A5D7CAA1-AB77-48AC-B43B-AB7DBB7D669B}" destId="{CD7EAA68-1B12-45FA-8596-69E207DE89C6}" srcOrd="0" destOrd="0" parTransId="{5C48321B-34CC-4DFF-BD6A-918147C48DC8}" sibTransId="{E61632A1-FE04-428B-9E59-D34B3F25D7AF}"/>
    <dgm:cxn modelId="{EB4DBFBD-5499-43E8-B9B1-1CDF1FB1473B}" type="presOf" srcId="{CE103C0F-9435-44E8-94AE-4874BD85271A}" destId="{CDA35E8C-A515-4D5A-9672-377EEC472396}" srcOrd="1" destOrd="0" presId="urn:microsoft.com/office/officeart/2005/8/layout/radial1"/>
    <dgm:cxn modelId="{9DF78EBE-5301-425E-A37B-1D8C53636588}" type="presOf" srcId="{47C46BA3-6C84-4A97-BC86-5D939D7A4F31}" destId="{2227F522-04F6-4D56-80C5-220DBBC81C94}" srcOrd="1" destOrd="0" presId="urn:microsoft.com/office/officeart/2005/8/layout/radial1"/>
    <dgm:cxn modelId="{CC25A63B-978E-4314-A49A-B2B363479A47}" type="presOf" srcId="{CD7EAA68-1B12-45FA-8596-69E207DE89C6}" destId="{21B460F9-4EB3-4267-9A87-AD59C6F9759B}" srcOrd="0" destOrd="0" presId="urn:microsoft.com/office/officeart/2005/8/layout/radial1"/>
    <dgm:cxn modelId="{9E03AC81-FB4F-4859-BF49-42C7C45029D5}" srcId="{CD7EAA68-1B12-45FA-8596-69E207DE89C6}" destId="{2DB68415-F6FE-4A17-B1FD-45ED5A7C4D2C}" srcOrd="2" destOrd="0" parTransId="{1CBD1601-D7B0-4C3B-8276-F3877417A2E1}" sibTransId="{9A450F76-A2E8-4802-A457-8EBCF3763D4E}"/>
    <dgm:cxn modelId="{66E36CD2-81CE-4A91-9707-649C1C96A43B}" type="presOf" srcId="{B23F91F2-194D-494F-8CC1-16A196D8C9AC}" destId="{DAFC5DB7-6037-48E8-B057-7C2C60F3DC84}" srcOrd="1" destOrd="0" presId="urn:microsoft.com/office/officeart/2005/8/layout/radial1"/>
    <dgm:cxn modelId="{850B4175-5F17-46E9-A7FC-FA7A860874CA}" type="presOf" srcId="{47C46BA3-6C84-4A97-BC86-5D939D7A4F31}" destId="{EEE28DB4-F392-4BA6-BCF9-F6BA928D8909}" srcOrd="0" destOrd="0" presId="urn:microsoft.com/office/officeart/2005/8/layout/radial1"/>
    <dgm:cxn modelId="{2014F9F1-D9FC-4D3D-BFFA-028EED22D8A6}" type="presOf" srcId="{2090ACFE-6481-409C-88FF-08A48C3C0909}" destId="{025C32AB-401D-4428-B00E-1933D3F88D40}" srcOrd="0" destOrd="0" presId="urn:microsoft.com/office/officeart/2005/8/layout/radial1"/>
    <dgm:cxn modelId="{A8F09D4A-52C8-469C-9143-B9E932D7F155}" srcId="{CD7EAA68-1B12-45FA-8596-69E207DE89C6}" destId="{7063EA8D-E134-4CCE-BE7E-E1BC78BB74AC}" srcOrd="3" destOrd="0" parTransId="{CE103C0F-9435-44E8-94AE-4874BD85271A}" sibTransId="{F27F3362-55B7-4B17-99FA-5B0791E7F20A}"/>
    <dgm:cxn modelId="{9E2960C0-0C10-4340-98EE-069F428F49A8}" type="presOf" srcId="{1CBD1601-D7B0-4C3B-8276-F3877417A2E1}" destId="{A9E079D7-0278-40EE-B074-12BC1614A255}" srcOrd="1" destOrd="0" presId="urn:microsoft.com/office/officeart/2005/8/layout/radial1"/>
    <dgm:cxn modelId="{199A6F77-7265-4D10-AD18-730E452C1B93}" type="presOf" srcId="{2DB68415-F6FE-4A17-B1FD-45ED5A7C4D2C}" destId="{1D0DD08E-BF84-4703-AA69-6E0BB68D91FC}" srcOrd="0" destOrd="0" presId="urn:microsoft.com/office/officeart/2005/8/layout/radial1"/>
    <dgm:cxn modelId="{337F5460-C99C-4969-B366-6EFFB6197E4D}" type="presParOf" srcId="{1C36D79B-0C40-4F3B-94B3-3E980EDF8A40}" destId="{21B460F9-4EB3-4267-9A87-AD59C6F9759B}" srcOrd="0" destOrd="0" presId="urn:microsoft.com/office/officeart/2005/8/layout/radial1"/>
    <dgm:cxn modelId="{9308096C-5805-4819-96B0-648F77D04E2B}" type="presParOf" srcId="{1C36D79B-0C40-4F3B-94B3-3E980EDF8A40}" destId="{EEE28DB4-F392-4BA6-BCF9-F6BA928D8909}" srcOrd="1" destOrd="0" presId="urn:microsoft.com/office/officeart/2005/8/layout/radial1"/>
    <dgm:cxn modelId="{47C31FA5-23B2-4E28-B9C2-E2833A6E3A85}" type="presParOf" srcId="{EEE28DB4-F392-4BA6-BCF9-F6BA928D8909}" destId="{2227F522-04F6-4D56-80C5-220DBBC81C94}" srcOrd="0" destOrd="0" presId="urn:microsoft.com/office/officeart/2005/8/layout/radial1"/>
    <dgm:cxn modelId="{A51C777D-9D81-4608-8489-B4C3FE6760E8}" type="presParOf" srcId="{1C36D79B-0C40-4F3B-94B3-3E980EDF8A40}" destId="{025C32AB-401D-4428-B00E-1933D3F88D40}" srcOrd="2" destOrd="0" presId="urn:microsoft.com/office/officeart/2005/8/layout/radial1"/>
    <dgm:cxn modelId="{A5AF6676-29E9-427A-84A1-3059EC4B3286}" type="presParOf" srcId="{1C36D79B-0C40-4F3B-94B3-3E980EDF8A40}" destId="{82A6AEA8-E861-4C88-A54F-00F7AEBEB395}" srcOrd="3" destOrd="0" presId="urn:microsoft.com/office/officeart/2005/8/layout/radial1"/>
    <dgm:cxn modelId="{0BF088A2-6177-48D3-8BAF-F2E8D59A28EA}" type="presParOf" srcId="{82A6AEA8-E861-4C88-A54F-00F7AEBEB395}" destId="{DAFC5DB7-6037-48E8-B057-7C2C60F3DC84}" srcOrd="0" destOrd="0" presId="urn:microsoft.com/office/officeart/2005/8/layout/radial1"/>
    <dgm:cxn modelId="{E69DFBEC-D5C5-4931-9116-41077D4D939B}" type="presParOf" srcId="{1C36D79B-0C40-4F3B-94B3-3E980EDF8A40}" destId="{A1BE8C09-942F-47B1-84AB-2EE7BAFC9ECA}" srcOrd="4" destOrd="0" presId="urn:microsoft.com/office/officeart/2005/8/layout/radial1"/>
    <dgm:cxn modelId="{7B081E1D-14C7-43D5-92BD-00606F33B924}" type="presParOf" srcId="{1C36D79B-0C40-4F3B-94B3-3E980EDF8A40}" destId="{30FFBD45-AB53-4251-9BA1-2D2575712EA2}" srcOrd="5" destOrd="0" presId="urn:microsoft.com/office/officeart/2005/8/layout/radial1"/>
    <dgm:cxn modelId="{5F5646E8-EFF5-4F96-A346-FF34A653E375}" type="presParOf" srcId="{30FFBD45-AB53-4251-9BA1-2D2575712EA2}" destId="{A9E079D7-0278-40EE-B074-12BC1614A255}" srcOrd="0" destOrd="0" presId="urn:microsoft.com/office/officeart/2005/8/layout/radial1"/>
    <dgm:cxn modelId="{DC613855-993B-4253-B5D6-B5B4F8FF2B01}" type="presParOf" srcId="{1C36D79B-0C40-4F3B-94B3-3E980EDF8A40}" destId="{1D0DD08E-BF84-4703-AA69-6E0BB68D91FC}" srcOrd="6" destOrd="0" presId="urn:microsoft.com/office/officeart/2005/8/layout/radial1"/>
    <dgm:cxn modelId="{754E78CD-E6FB-49F8-8D86-6F95E15FFB11}" type="presParOf" srcId="{1C36D79B-0C40-4F3B-94B3-3E980EDF8A40}" destId="{BDCE2B77-405F-4D66-BDEC-9C9B39E225FF}" srcOrd="7" destOrd="0" presId="urn:microsoft.com/office/officeart/2005/8/layout/radial1"/>
    <dgm:cxn modelId="{ED71545F-314F-44EC-8D5F-0DC93DEA9F83}" type="presParOf" srcId="{BDCE2B77-405F-4D66-BDEC-9C9B39E225FF}" destId="{CDA35E8C-A515-4D5A-9672-377EEC472396}" srcOrd="0" destOrd="0" presId="urn:microsoft.com/office/officeart/2005/8/layout/radial1"/>
    <dgm:cxn modelId="{162CB21A-E219-4E6C-896E-D28717884491}" type="presParOf" srcId="{1C36D79B-0C40-4F3B-94B3-3E980EDF8A40}" destId="{27356846-227D-4B28-81EB-34F6DDAE4B6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460F9-4EB3-4267-9A87-AD59C6F9759B}">
      <dsp:nvSpPr>
        <dsp:cNvPr id="0" name=""/>
        <dsp:cNvSpPr/>
      </dsp:nvSpPr>
      <dsp:spPr>
        <a:xfrm>
          <a:off x="3372302" y="1256407"/>
          <a:ext cx="1484994" cy="1525784"/>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1466850">
            <a:lnSpc>
              <a:spcPct val="90000"/>
            </a:lnSpc>
            <a:spcBef>
              <a:spcPct val="0"/>
            </a:spcBef>
            <a:spcAft>
              <a:spcPct val="35000"/>
            </a:spcAft>
          </a:pPr>
          <a:r>
            <a:rPr lang="en-US" sz="3300" kern="1200" dirty="0" smtClean="0">
              <a:solidFill>
                <a:schemeClr val="tx1"/>
              </a:solidFill>
            </a:rPr>
            <a:t>Cost Study</a:t>
          </a:r>
          <a:endParaRPr lang="en-US" sz="3300" kern="1200" dirty="0">
            <a:solidFill>
              <a:schemeClr val="tx1"/>
            </a:solidFill>
          </a:endParaRPr>
        </a:p>
      </dsp:txBody>
      <dsp:txXfrm>
        <a:off x="3589774" y="1479853"/>
        <a:ext cx="1050050" cy="1078892"/>
      </dsp:txXfrm>
    </dsp:sp>
    <dsp:sp modelId="{EEE28DB4-F392-4BA6-BCF9-F6BA928D8909}">
      <dsp:nvSpPr>
        <dsp:cNvPr id="0" name=""/>
        <dsp:cNvSpPr/>
      </dsp:nvSpPr>
      <dsp:spPr>
        <a:xfrm rot="16200000">
          <a:off x="4050330" y="1179773"/>
          <a:ext cx="128938" cy="24329"/>
        </a:xfrm>
        <a:custGeom>
          <a:avLst/>
          <a:gdLst/>
          <a:ahLst/>
          <a:cxnLst/>
          <a:rect l="0" t="0" r="0" b="0"/>
          <a:pathLst>
            <a:path>
              <a:moveTo>
                <a:pt x="0" y="12164"/>
              </a:moveTo>
              <a:lnTo>
                <a:pt x="128938" y="12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11576" y="1188715"/>
        <a:ext cx="6446" cy="6446"/>
      </dsp:txXfrm>
    </dsp:sp>
    <dsp:sp modelId="{025C32AB-401D-4428-B00E-1933D3F88D40}">
      <dsp:nvSpPr>
        <dsp:cNvPr id="0" name=""/>
        <dsp:cNvSpPr/>
      </dsp:nvSpPr>
      <dsp:spPr>
        <a:xfrm>
          <a:off x="3558618" y="15106"/>
          <a:ext cx="1112363" cy="1112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Individual Program Surveys</a:t>
          </a:r>
          <a:endParaRPr lang="en-US" sz="1500" kern="1200" dirty="0"/>
        </a:p>
      </dsp:txBody>
      <dsp:txXfrm>
        <a:off x="3721520" y="178008"/>
        <a:ext cx="786559" cy="786559"/>
      </dsp:txXfrm>
    </dsp:sp>
    <dsp:sp modelId="{82A6AEA8-E861-4C88-A54F-00F7AEBEB395}">
      <dsp:nvSpPr>
        <dsp:cNvPr id="0" name=""/>
        <dsp:cNvSpPr/>
      </dsp:nvSpPr>
      <dsp:spPr>
        <a:xfrm>
          <a:off x="4857297" y="2007135"/>
          <a:ext cx="149333" cy="24329"/>
        </a:xfrm>
        <a:custGeom>
          <a:avLst/>
          <a:gdLst/>
          <a:ahLst/>
          <a:cxnLst/>
          <a:rect l="0" t="0" r="0" b="0"/>
          <a:pathLst>
            <a:path>
              <a:moveTo>
                <a:pt x="0" y="12164"/>
              </a:moveTo>
              <a:lnTo>
                <a:pt x="149333" y="12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928230" y="2015566"/>
        <a:ext cx="7466" cy="7466"/>
      </dsp:txXfrm>
    </dsp:sp>
    <dsp:sp modelId="{A1BE8C09-942F-47B1-84AB-2EE7BAFC9ECA}">
      <dsp:nvSpPr>
        <dsp:cNvPr id="0" name=""/>
        <dsp:cNvSpPr/>
      </dsp:nvSpPr>
      <dsp:spPr>
        <a:xfrm>
          <a:off x="5006630" y="1463118"/>
          <a:ext cx="1112363" cy="1112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Time Study</a:t>
          </a:r>
          <a:endParaRPr lang="en-US" sz="1500" kern="1200" dirty="0"/>
        </a:p>
      </dsp:txBody>
      <dsp:txXfrm>
        <a:off x="5169532" y="1626020"/>
        <a:ext cx="786559" cy="786559"/>
      </dsp:txXfrm>
    </dsp:sp>
    <dsp:sp modelId="{30FFBD45-AB53-4251-9BA1-2D2575712EA2}">
      <dsp:nvSpPr>
        <dsp:cNvPr id="0" name=""/>
        <dsp:cNvSpPr/>
      </dsp:nvSpPr>
      <dsp:spPr>
        <a:xfrm rot="5400000">
          <a:off x="4050330" y="2834496"/>
          <a:ext cx="128938" cy="24329"/>
        </a:xfrm>
        <a:custGeom>
          <a:avLst/>
          <a:gdLst/>
          <a:ahLst/>
          <a:cxnLst/>
          <a:rect l="0" t="0" r="0" b="0"/>
          <a:pathLst>
            <a:path>
              <a:moveTo>
                <a:pt x="0" y="12164"/>
              </a:moveTo>
              <a:lnTo>
                <a:pt x="128938" y="12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111576" y="2843437"/>
        <a:ext cx="6446" cy="6446"/>
      </dsp:txXfrm>
    </dsp:sp>
    <dsp:sp modelId="{1D0DD08E-BF84-4703-AA69-6E0BB68D91FC}">
      <dsp:nvSpPr>
        <dsp:cNvPr id="0" name=""/>
        <dsp:cNvSpPr/>
      </dsp:nvSpPr>
      <dsp:spPr>
        <a:xfrm>
          <a:off x="3558618" y="2911130"/>
          <a:ext cx="1112363" cy="1112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State Database Queries</a:t>
          </a:r>
          <a:endParaRPr lang="en-US" sz="1500" kern="1200" dirty="0"/>
        </a:p>
      </dsp:txBody>
      <dsp:txXfrm>
        <a:off x="3721520" y="3074032"/>
        <a:ext cx="786559" cy="786559"/>
      </dsp:txXfrm>
    </dsp:sp>
    <dsp:sp modelId="{BDCE2B77-405F-4D66-BDEC-9C9B39E225FF}">
      <dsp:nvSpPr>
        <dsp:cNvPr id="0" name=""/>
        <dsp:cNvSpPr/>
      </dsp:nvSpPr>
      <dsp:spPr>
        <a:xfrm rot="10800000">
          <a:off x="3222969" y="2007135"/>
          <a:ext cx="149333" cy="24329"/>
        </a:xfrm>
        <a:custGeom>
          <a:avLst/>
          <a:gdLst/>
          <a:ahLst/>
          <a:cxnLst/>
          <a:rect l="0" t="0" r="0" b="0"/>
          <a:pathLst>
            <a:path>
              <a:moveTo>
                <a:pt x="0" y="12164"/>
              </a:moveTo>
              <a:lnTo>
                <a:pt x="149333" y="121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rot="10800000">
        <a:off x="3293902" y="2015566"/>
        <a:ext cx="7466" cy="7466"/>
      </dsp:txXfrm>
    </dsp:sp>
    <dsp:sp modelId="{27356846-227D-4B28-81EB-34F6DDAE4B61}">
      <dsp:nvSpPr>
        <dsp:cNvPr id="0" name=""/>
        <dsp:cNvSpPr/>
      </dsp:nvSpPr>
      <dsp:spPr>
        <a:xfrm>
          <a:off x="2110606" y="1463118"/>
          <a:ext cx="1112363" cy="111236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Individual Program Budgets</a:t>
          </a:r>
          <a:endParaRPr lang="en-US" sz="1500" kern="1200" dirty="0"/>
        </a:p>
      </dsp:txBody>
      <dsp:txXfrm>
        <a:off x="2273508" y="1626020"/>
        <a:ext cx="786559" cy="78655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pPr/>
              <a:t>9/6/2014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pPr/>
              <a:t>‹#›</a:t>
            </a:fld>
            <a:endParaRPr lang="en-US" dirty="0"/>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pPr/>
              <a:t>9/6/2014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pPr/>
              <a:t>‹#›</a:t>
            </a:fld>
            <a:endParaRPr lang="en-US" dirty="0"/>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8</a:t>
            </a:fld>
            <a:endParaRPr lang="en-US" dirty="0"/>
          </a:p>
        </p:txBody>
      </p:sp>
    </p:spTree>
    <p:extLst>
      <p:ext uri="{BB962C8B-B14F-4D97-AF65-F5344CB8AC3E}">
        <p14:creationId xmlns:p14="http://schemas.microsoft.com/office/powerpoint/2010/main" val="2767508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Personnel Development Contracts</a:t>
            </a:r>
          </a:p>
          <a:p>
            <a:pPr lvl="1"/>
            <a:r>
              <a:rPr lang="en-US" dirty="0" smtClean="0"/>
              <a:t>Monitoring</a:t>
            </a:r>
          </a:p>
          <a:p>
            <a:pPr lvl="1"/>
            <a:r>
              <a:rPr lang="en-US" dirty="0" smtClean="0"/>
              <a:t>Other Lead Agency “non-service” costs</a:t>
            </a:r>
          </a:p>
        </p:txBody>
      </p:sp>
      <p:sp>
        <p:nvSpPr>
          <p:cNvPr id="4" name="Slide Number Placeholder 3"/>
          <p:cNvSpPr>
            <a:spLocks noGrp="1"/>
          </p:cNvSpPr>
          <p:nvPr>
            <p:ph type="sldNum" sz="quarter" idx="10"/>
          </p:nvPr>
        </p:nvSpPr>
        <p:spPr/>
        <p:txBody>
          <a:bodyPr/>
          <a:lstStyle/>
          <a:p>
            <a:fld id="{5E69EC22-8000-4A01-AE86-242F21553022}" type="slidenum">
              <a:rPr lang="en-US" smtClean="0"/>
              <a:pPr/>
              <a:t>13</a:t>
            </a:fld>
            <a:endParaRPr lang="en-US" dirty="0"/>
          </a:p>
        </p:txBody>
      </p:sp>
    </p:spTree>
    <p:extLst>
      <p:ext uri="{BB962C8B-B14F-4D97-AF65-F5344CB8AC3E}">
        <p14:creationId xmlns:p14="http://schemas.microsoft.com/office/powerpoint/2010/main" val="2767508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Served</a:t>
            </a:r>
            <a:r>
              <a:rPr lang="en-US" baseline="0" dirty="0" smtClean="0"/>
              <a:t> = </a:t>
            </a:r>
            <a:r>
              <a:rPr lang="en-US" dirty="0" smtClean="0"/>
              <a:t>with active IFSP, enrolled in the program</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14</a:t>
            </a:fld>
            <a:endParaRPr lang="en-US" dirty="0"/>
          </a:p>
        </p:txBody>
      </p:sp>
    </p:spTree>
    <p:extLst>
      <p:ext uri="{BB962C8B-B14F-4D97-AF65-F5344CB8AC3E}">
        <p14:creationId xmlns:p14="http://schemas.microsoft.com/office/powerpoint/2010/main" val="2767508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have a data system that can capture service units provided (by type, date)</a:t>
            </a:r>
          </a:p>
          <a:p>
            <a:r>
              <a:rPr lang="en-US" dirty="0" smtClean="0"/>
              <a:t>Need service rates for each service type.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Program expenditures such as professional development, monitoring and general supervision to get total expenditures for the Part C program.</a:t>
            </a:r>
          </a:p>
          <a:p>
            <a:endParaRPr lang="en-US" dirty="0" smtClean="0"/>
          </a:p>
        </p:txBody>
      </p:sp>
      <p:sp>
        <p:nvSpPr>
          <p:cNvPr id="4" name="Slide Number Placeholder 3"/>
          <p:cNvSpPr>
            <a:spLocks noGrp="1"/>
          </p:cNvSpPr>
          <p:nvPr>
            <p:ph type="sldNum" sz="quarter" idx="10"/>
          </p:nvPr>
        </p:nvSpPr>
        <p:spPr/>
        <p:txBody>
          <a:bodyPr/>
          <a:lstStyle/>
          <a:p>
            <a:fld id="{5E69EC22-8000-4A01-AE86-242F21553022}" type="slidenum">
              <a:rPr lang="en-US" smtClean="0"/>
              <a:pPr/>
              <a:t>15</a:t>
            </a:fld>
            <a:endParaRPr lang="en-US" dirty="0"/>
          </a:p>
        </p:txBody>
      </p:sp>
    </p:spTree>
    <p:extLst>
      <p:ext uri="{BB962C8B-B14F-4D97-AF65-F5344CB8AC3E}">
        <p14:creationId xmlns:p14="http://schemas.microsoft.com/office/powerpoint/2010/main" val="3236563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Lead Agency should have a data collection system that allows for the collection payments rendered for grants/contracts.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Program expenditures such as professional development, monitoring and general supervision to get total expenditures for the Part C program.</a:t>
            </a:r>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16</a:t>
            </a:fld>
            <a:endParaRPr lang="en-US" dirty="0"/>
          </a:p>
        </p:txBody>
      </p:sp>
    </p:spTree>
    <p:extLst>
      <p:ext uri="{BB962C8B-B14F-4D97-AF65-F5344CB8AC3E}">
        <p14:creationId xmlns:p14="http://schemas.microsoft.com/office/powerpoint/2010/main" val="1728336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Expenditures by general revenue</a:t>
            </a:r>
            <a:r>
              <a:rPr lang="en-US" baseline="0" dirty="0" smtClean="0"/>
              <a:t> source</a:t>
            </a:r>
            <a:r>
              <a:rPr lang="en-US" dirty="0" smtClean="0"/>
              <a:t> (fed, state, local) or specific revenue source</a:t>
            </a:r>
          </a:p>
          <a:p>
            <a:r>
              <a:rPr lang="en-US" dirty="0" smtClean="0"/>
              <a:t>Expenditures</a:t>
            </a:r>
            <a:r>
              <a:rPr lang="en-US" baseline="0" dirty="0" smtClean="0"/>
              <a:t> by local program</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17</a:t>
            </a:fld>
            <a:endParaRPr lang="en-US" dirty="0"/>
          </a:p>
        </p:txBody>
      </p:sp>
    </p:spTree>
    <p:extLst>
      <p:ext uri="{BB962C8B-B14F-4D97-AF65-F5344CB8AC3E}">
        <p14:creationId xmlns:p14="http://schemas.microsoft.com/office/powerpoint/2010/main" val="302668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18</a:t>
            </a:fld>
            <a:endParaRPr lang="en-US" dirty="0"/>
          </a:p>
        </p:txBody>
      </p:sp>
    </p:spTree>
    <p:extLst>
      <p:ext uri="{BB962C8B-B14F-4D97-AF65-F5344CB8AC3E}">
        <p14:creationId xmlns:p14="http://schemas.microsoft.com/office/powerpoint/2010/main" val="302668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0B1119-7000-481F-8E18-30934E28FBA2}" type="slidenum">
              <a:rPr lang="en-US" smtClean="0"/>
              <a:pPr/>
              <a:t>23</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pPr/>
              <a:t>31</a:t>
            </a:fld>
            <a:endParaRPr lang="en-US" dirty="0"/>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10" name="Group 9" descr="Logo for 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smtClean="0">
                  <a:solidFill>
                    <a:srgbClr val="39B54A"/>
                  </a:solidFill>
                </a:rPr>
                <a:t>The</a:t>
              </a:r>
              <a:r>
                <a:rPr lang="en-US" b="1" baseline="0" dirty="0" smtClean="0">
                  <a:solidFill>
                    <a:srgbClr val="39B54A"/>
                  </a:solidFill>
                </a:rPr>
                <a:t> Center for IDEA</a:t>
              </a:r>
            </a:p>
            <a:p>
              <a:r>
                <a:rPr lang="en-US" b="1" baseline="0" dirty="0" smtClean="0">
                  <a:solidFill>
                    <a:srgbClr val="39B54A"/>
                  </a:solidFill>
                </a:rPr>
                <a:t>Early Childhood Data Systems</a:t>
              </a:r>
              <a:endParaRPr lang="en-US" b="1" dirty="0">
                <a:solidFill>
                  <a:srgbClr val="39B54A"/>
                </a:solidFill>
              </a:endParaRPr>
            </a:p>
          </p:txBody>
        </p:sp>
      </p:grpSp>
      <p:sp>
        <p:nvSpPr>
          <p:cNvPr id="9" name="Text Placeholder 8"/>
          <p:cNvSpPr>
            <a:spLocks noGrp="1"/>
          </p:cNvSpPr>
          <p:nvPr>
            <p:ph type="body" sz="quarter" idx="10"/>
          </p:nvPr>
        </p:nvSpPr>
        <p:spPr>
          <a:xfrm>
            <a:off x="838200" y="2209800"/>
            <a:ext cx="6705600" cy="2209800"/>
          </a:xfrm>
          <a:prstGeom prst="rect">
            <a:avLst/>
          </a:prstGeom>
        </p:spPr>
        <p:txBody>
          <a:bodyPr/>
          <a:lstStyle>
            <a:lvl1pPr marL="0" indent="0">
              <a:buNone/>
              <a:defRPr sz="5400" b="1">
                <a:solidFill>
                  <a:srgbClr val="154578"/>
                </a:solidFill>
                <a:latin typeface="Century Gothic" panose="020B0502020202020204" pitchFamily="34" charset="0"/>
              </a:defRPr>
            </a:lvl1pPr>
            <a:lvl2pPr marL="0" indent="0">
              <a:buNone/>
              <a:defRPr sz="4000" b="1">
                <a:solidFill>
                  <a:srgbClr val="154578"/>
                </a:solidFill>
                <a:latin typeface="Century Gothic" panose="020B0502020202020204" pitchFamily="34" charset="0"/>
              </a:defRPr>
            </a:lvl2pPr>
            <a:lvl3pPr marL="228600" indent="0">
              <a:buNone/>
              <a:defRPr sz="4000" b="1">
                <a:solidFill>
                  <a:srgbClr val="154578"/>
                </a:solidFill>
                <a:latin typeface="Century Gothic" panose="020B0502020202020204" pitchFamily="34" charset="0"/>
              </a:defRPr>
            </a:lvl3pPr>
            <a:lvl4pPr marL="114300" indent="0">
              <a:buNone/>
              <a:defRPr sz="4000" b="1">
                <a:solidFill>
                  <a:srgbClr val="154578"/>
                </a:solidFill>
                <a:latin typeface="Century Gothic" panose="020B0502020202020204" pitchFamily="34" charset="0"/>
              </a:defRPr>
            </a:lvl4pPr>
          </a:lstStyle>
          <a:p>
            <a:pPr lvl="0"/>
            <a:r>
              <a:rPr lang="en-US" dirty="0" smtClean="0"/>
              <a:t>Click to edit Master text styles</a:t>
            </a:r>
          </a:p>
          <a:p>
            <a:pPr lvl="3"/>
            <a:r>
              <a:rPr lang="en-US" dirty="0" smtClean="0"/>
              <a:t>Second level</a:t>
            </a:r>
          </a:p>
        </p:txBody>
      </p:sp>
    </p:spTree>
    <p:extLst>
      <p:ext uri="{BB962C8B-B14F-4D97-AF65-F5344CB8AC3E}">
        <p14:creationId xmlns:p14="http://schemas.microsoft.com/office/powerpoint/2010/main" val="11250473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FontTx/>
              <a:buBlip>
                <a:blip r:embed="rId2"/>
              </a:buBlip>
              <a:defRPr sz="3200">
                <a:solidFill>
                  <a:srgbClr val="154578"/>
                </a:solidFill>
              </a:defRPr>
            </a:lvl1pPr>
            <a:lvl2pPr marL="742950" indent="-285750">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a:latin typeface="Century Gothic"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sz="1800">
                <a:latin typeface="Century Gothic" panose="020B0502020202020204"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smtClean="0"/>
              <a:t>Click To Edit Master Title Style</a:t>
            </a:r>
            <a:endParaRPr lang="en-US" dirty="0"/>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smtClean="0"/>
              <a:t>Click to add picture</a:t>
            </a:r>
            <a:endParaRPr lang="en-US" dirty="0"/>
          </a:p>
        </p:txBody>
      </p:sp>
    </p:spTree>
    <p:extLst>
      <p:ext uri="{BB962C8B-B14F-4D97-AF65-F5344CB8AC3E}">
        <p14:creationId xmlns:p14="http://schemas.microsoft.com/office/powerpoint/2010/main" val="4490397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pic>
        <p:nvPicPr>
          <p:cNvPr id="10"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2"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facebook.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2.xml"/><Relationship Id="rId4" Type="http://schemas.openxmlformats.org/officeDocument/2006/relationships/hyperlink" Target="https://twitter.com/DaSyCenter"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762000" y="5181600"/>
            <a:ext cx="6480048" cy="1216152"/>
          </a:xfrm>
        </p:spPr>
        <p:txBody>
          <a:bodyPr>
            <a:normAutofit fontScale="62500" lnSpcReduction="20000"/>
          </a:bodyPr>
          <a:lstStyle/>
          <a:p>
            <a:r>
              <a:rPr lang="en-US" dirty="0" smtClean="0"/>
              <a:t>Improving Data, Improving Outcomes Conference</a:t>
            </a:r>
          </a:p>
          <a:p>
            <a:r>
              <a:rPr lang="en-US" dirty="0" smtClean="0"/>
              <a:t>New Orleans</a:t>
            </a:r>
          </a:p>
          <a:p>
            <a:r>
              <a:rPr lang="en-US" dirty="0" smtClean="0"/>
              <a:t>September 9, 2014</a:t>
            </a:r>
            <a:endParaRPr lang="en-US" dirty="0"/>
          </a:p>
        </p:txBody>
      </p:sp>
      <p:sp>
        <p:nvSpPr>
          <p:cNvPr id="30" name="Text Placeholder 29"/>
          <p:cNvSpPr>
            <a:spLocks noGrp="1"/>
          </p:cNvSpPr>
          <p:nvPr>
            <p:ph type="body" sz="quarter" idx="10"/>
          </p:nvPr>
        </p:nvSpPr>
        <p:spPr>
          <a:xfrm>
            <a:off x="838200" y="1981200"/>
            <a:ext cx="7010400" cy="3200400"/>
          </a:xfrm>
        </p:spPr>
        <p:txBody>
          <a:bodyPr/>
          <a:lstStyle/>
          <a:p>
            <a:r>
              <a:rPr lang="en-US" sz="2800" i="1" dirty="0" smtClean="0"/>
              <a:t>Building Financial Systems Around Data: When and How to Use Fiscal Data Elements</a:t>
            </a:r>
            <a:r>
              <a:rPr lang="en-US" sz="2800" dirty="0" smtClean="0"/>
              <a:t> </a:t>
            </a:r>
          </a:p>
          <a:p>
            <a:endParaRPr lang="en-US" sz="2400" dirty="0" smtClean="0"/>
          </a:p>
          <a:p>
            <a:r>
              <a:rPr lang="en-US" sz="2000" dirty="0" smtClean="0"/>
              <a:t>Maureen Greer (DaSy), Jamie Kilpatrick (DaSy), Lynne MacLeod (UT), Robin Nelson (DaSy), Susan Ord (UT)</a:t>
            </a:r>
          </a:p>
        </p:txBody>
      </p:sp>
    </p:spTree>
    <p:extLst>
      <p:ext uri="{BB962C8B-B14F-4D97-AF65-F5344CB8AC3E}">
        <p14:creationId xmlns:p14="http://schemas.microsoft.com/office/powerpoint/2010/main" val="941942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21050"/>
            <a:ext cx="8229600" cy="4038600"/>
          </a:xfrm>
        </p:spPr>
        <p:txBody>
          <a:bodyPr/>
          <a:lstStyle/>
          <a:p>
            <a:pPr marL="0" indent="0">
              <a:buNone/>
            </a:pPr>
            <a:r>
              <a:rPr lang="en-US" i="1" dirty="0"/>
              <a:t>Considerations for Scenario One</a:t>
            </a:r>
            <a:endParaRPr lang="en-US" dirty="0"/>
          </a:p>
          <a:p>
            <a:r>
              <a:rPr lang="en-US" dirty="0"/>
              <a:t>The Lead Agency should utilize a data collection system that can capture service units authorized</a:t>
            </a:r>
          </a:p>
          <a:p>
            <a:r>
              <a:rPr lang="en-US" dirty="0"/>
              <a:t>Note that authorized units are the “upper limit,” no system experiences 100% delivery; however, the authorized units represent system obligation</a:t>
            </a:r>
          </a:p>
          <a:p>
            <a:r>
              <a:rPr lang="en-US" dirty="0"/>
              <a:t>Service rates should also be captured in this system</a:t>
            </a:r>
          </a:p>
          <a:p>
            <a:r>
              <a:rPr lang="en-US" dirty="0"/>
              <a:t>Multi-year analyses are vital in budgeting</a:t>
            </a:r>
          </a:p>
          <a:p>
            <a:r>
              <a:rPr lang="en-US" dirty="0"/>
              <a:t>Need of coupling direct service cost obligations with non-direct service cost </a:t>
            </a:r>
            <a:r>
              <a:rPr lang="en-US" dirty="0" smtClean="0"/>
              <a:t>obligations</a:t>
            </a:r>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10</a:t>
            </a:fld>
            <a:endParaRPr lang="en-US" dirty="0"/>
          </a:p>
        </p:txBody>
      </p:sp>
    </p:spTree>
    <p:extLst>
      <p:ext uri="{BB962C8B-B14F-4D97-AF65-F5344CB8AC3E}">
        <p14:creationId xmlns:p14="http://schemas.microsoft.com/office/powerpoint/2010/main" val="4248322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i="1" dirty="0" smtClean="0"/>
              <a:t>Scenario Two: Grants/Contract Payment Structures</a:t>
            </a:r>
          </a:p>
          <a:p>
            <a:r>
              <a:rPr lang="en-US" dirty="0"/>
              <a:t>Again, there are two major data fronts for the Lead Agency to address this issue:</a:t>
            </a:r>
          </a:p>
          <a:p>
            <a:pPr lvl="1"/>
            <a:r>
              <a:rPr lang="en-US" dirty="0" smtClean="0"/>
              <a:t>Capturing (at any point in the fiscal year) the amount of remaining contract payments due to service providers via grants and contracts</a:t>
            </a:r>
          </a:p>
          <a:p>
            <a:pPr lvl="1"/>
            <a:r>
              <a:rPr lang="en-US" dirty="0" smtClean="0"/>
              <a:t>Detailing fiscal obligations  not connected to direct service</a:t>
            </a:r>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11</a:t>
            </a:fld>
            <a:endParaRPr lang="en-US" dirty="0"/>
          </a:p>
        </p:txBody>
      </p:sp>
    </p:spTree>
    <p:extLst>
      <p:ext uri="{BB962C8B-B14F-4D97-AF65-F5344CB8AC3E}">
        <p14:creationId xmlns:p14="http://schemas.microsoft.com/office/powerpoint/2010/main" val="3358509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458200" cy="4038600"/>
          </a:xfrm>
        </p:spPr>
        <p:txBody>
          <a:bodyPr/>
          <a:lstStyle/>
          <a:p>
            <a:pPr marL="0" indent="0">
              <a:buNone/>
            </a:pPr>
            <a:r>
              <a:rPr lang="en-US" i="1" dirty="0" smtClean="0"/>
              <a:t>Considerations for Scenario Two</a:t>
            </a:r>
          </a:p>
          <a:p>
            <a:r>
              <a:rPr lang="en-US" dirty="0" smtClean="0"/>
              <a:t>The Lead Agency should use a data collection system that will allow the capture of grant/contracts obligations and payments rendered</a:t>
            </a:r>
          </a:p>
          <a:p>
            <a:r>
              <a:rPr lang="en-US" dirty="0" smtClean="0"/>
              <a:t>Direct service cost obligations must be coupled with all other fiscal obligations, such as:</a:t>
            </a:r>
          </a:p>
          <a:p>
            <a:pPr lvl="1"/>
            <a:r>
              <a:rPr lang="en-US" dirty="0" smtClean="0"/>
              <a:t>Personnel Development Contracts/Obligations</a:t>
            </a:r>
          </a:p>
          <a:p>
            <a:pPr lvl="1"/>
            <a:r>
              <a:rPr lang="en-US" dirty="0" smtClean="0"/>
              <a:t>Monitoring</a:t>
            </a:r>
          </a:p>
          <a:p>
            <a:pPr lvl="1"/>
            <a:r>
              <a:rPr lang="en-US" dirty="0" smtClean="0"/>
              <a:t>Other Lead Agency “non-service” costs</a:t>
            </a:r>
          </a:p>
          <a:p>
            <a:pPr lvl="1"/>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12</a:t>
            </a:fld>
            <a:endParaRPr lang="en-US" dirty="0"/>
          </a:p>
        </p:txBody>
      </p:sp>
    </p:spTree>
    <p:extLst>
      <p:ext uri="{BB962C8B-B14F-4D97-AF65-F5344CB8AC3E}">
        <p14:creationId xmlns:p14="http://schemas.microsoft.com/office/powerpoint/2010/main" val="809047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686800" cy="5287962"/>
          </a:xfrm>
        </p:spPr>
        <p:txBody>
          <a:bodyPr/>
          <a:lstStyle/>
          <a:p>
            <a:pPr marL="0" indent="0">
              <a:buNone/>
            </a:pPr>
            <a:r>
              <a:rPr lang="en-US" i="1" dirty="0" smtClean="0"/>
              <a:t>Data elements needed for analysis:</a:t>
            </a:r>
          </a:p>
          <a:p>
            <a:r>
              <a:rPr lang="en-US" dirty="0" smtClean="0"/>
              <a:t>Child Data</a:t>
            </a:r>
          </a:p>
          <a:p>
            <a:pPr lvl="1"/>
            <a:r>
              <a:rPr lang="en-US" sz="2000" dirty="0" smtClean="0"/>
              <a:t>Enrollment status, e.g., IFSP </a:t>
            </a:r>
            <a:r>
              <a:rPr lang="en-US" sz="2000" dirty="0" smtClean="0"/>
              <a:t>Date </a:t>
            </a:r>
            <a:r>
              <a:rPr lang="en-US" sz="2000" dirty="0" smtClean="0"/>
              <a:t>or </a:t>
            </a:r>
            <a:r>
              <a:rPr lang="en-US" sz="2000" dirty="0" smtClean="0"/>
              <a:t>Enrollment </a:t>
            </a:r>
            <a:r>
              <a:rPr lang="en-US" sz="2000" dirty="0" smtClean="0"/>
              <a:t>Date</a:t>
            </a:r>
            <a:endParaRPr lang="en-US" sz="2000" dirty="0" smtClean="0"/>
          </a:p>
          <a:p>
            <a:r>
              <a:rPr lang="en-US" dirty="0" smtClean="0"/>
              <a:t>Services Data</a:t>
            </a:r>
            <a:endParaRPr lang="en-US" u="sng" dirty="0" smtClean="0"/>
          </a:p>
          <a:p>
            <a:pPr lvl="1"/>
            <a:r>
              <a:rPr lang="en-US" sz="2000" dirty="0" smtClean="0"/>
              <a:t>Units/Amount of Service Delivered by Type and Date</a:t>
            </a:r>
          </a:p>
          <a:p>
            <a:pPr lvl="1"/>
            <a:r>
              <a:rPr lang="en-US" sz="2000" dirty="0" smtClean="0"/>
              <a:t>Service </a:t>
            </a:r>
            <a:r>
              <a:rPr lang="en-US" sz="2000" dirty="0" smtClean="0"/>
              <a:t>Rates by Service Type</a:t>
            </a:r>
            <a:endParaRPr lang="en-US" sz="2000" u="sng" dirty="0" smtClean="0"/>
          </a:p>
          <a:p>
            <a:r>
              <a:rPr lang="en-US" dirty="0" smtClean="0"/>
              <a:t>Program Data</a:t>
            </a:r>
          </a:p>
          <a:p>
            <a:pPr lvl="1"/>
            <a:r>
              <a:rPr lang="en-US" sz="2000" dirty="0" smtClean="0"/>
              <a:t>Grant/Contracts amounts and payments rendered—</a:t>
            </a:r>
            <a:r>
              <a:rPr lang="en-US" sz="2000" u="sng" dirty="0" smtClean="0"/>
              <a:t>for Grants/Contract Payment Structures</a:t>
            </a:r>
          </a:p>
          <a:p>
            <a:r>
              <a:rPr lang="en-US" dirty="0" smtClean="0"/>
              <a:t>Administrative Costs Data</a:t>
            </a:r>
          </a:p>
          <a:p>
            <a:pPr lvl="1"/>
            <a:r>
              <a:rPr lang="en-US" sz="2000" dirty="0"/>
              <a:t>Fiscal </a:t>
            </a:r>
            <a:r>
              <a:rPr lang="en-US" sz="2000" dirty="0" smtClean="0"/>
              <a:t>expenditures </a:t>
            </a:r>
            <a:r>
              <a:rPr lang="en-US" sz="2000" dirty="0"/>
              <a:t>not connected to direct service </a:t>
            </a:r>
            <a:r>
              <a:rPr lang="en-US" sz="2000" dirty="0" smtClean="0"/>
              <a:t>and Lead Agency expenditures</a:t>
            </a:r>
          </a:p>
        </p:txBody>
      </p:sp>
      <p:sp>
        <p:nvSpPr>
          <p:cNvPr id="3" name="Title 2"/>
          <p:cNvSpPr>
            <a:spLocks noGrp="1"/>
          </p:cNvSpPr>
          <p:nvPr>
            <p:ph type="title"/>
          </p:nvPr>
        </p:nvSpPr>
        <p:spPr>
          <a:xfrm>
            <a:off x="457200" y="274638"/>
            <a:ext cx="8229600" cy="944562"/>
          </a:xfrm>
        </p:spPr>
        <p:txBody>
          <a:bodyPr>
            <a:noAutofit/>
          </a:bodyPr>
          <a:lstStyle/>
          <a:p>
            <a:r>
              <a:rPr lang="en-US" dirty="0" smtClean="0"/>
              <a:t>Policy Question:</a:t>
            </a:r>
            <a:br>
              <a:rPr lang="en-US" dirty="0" smtClean="0"/>
            </a:br>
            <a:r>
              <a:rPr lang="en-US" dirty="0" smtClean="0"/>
              <a:t>What </a:t>
            </a:r>
            <a:r>
              <a:rPr lang="en-US" dirty="0"/>
              <a:t>is the </a:t>
            </a:r>
            <a:r>
              <a:rPr lang="en-US" dirty="0" smtClean="0"/>
              <a:t>Average Cost </a:t>
            </a:r>
            <a:r>
              <a:rPr lang="en-US" dirty="0"/>
              <a:t>per </a:t>
            </a:r>
            <a:r>
              <a:rPr lang="en-US" dirty="0" smtClean="0"/>
              <a:t>Child? </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13</a:t>
            </a:fld>
            <a:endParaRPr lang="en-US" dirty="0"/>
          </a:p>
        </p:txBody>
      </p:sp>
    </p:spTree>
    <p:extLst>
      <p:ext uri="{BB962C8B-B14F-4D97-AF65-F5344CB8AC3E}">
        <p14:creationId xmlns:p14="http://schemas.microsoft.com/office/powerpoint/2010/main" val="64750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686800" cy="5059362"/>
          </a:xfrm>
        </p:spPr>
        <p:txBody>
          <a:bodyPr/>
          <a:lstStyle/>
          <a:p>
            <a:pPr marL="0" indent="0">
              <a:buNone/>
            </a:pPr>
            <a:r>
              <a:rPr lang="en-US" i="1" dirty="0" smtClean="0"/>
              <a:t>Analysis Recommendations and Considerations:</a:t>
            </a:r>
          </a:p>
          <a:p>
            <a:r>
              <a:rPr lang="en-US" dirty="0" smtClean="0"/>
              <a:t>Determine total number of children served during the reporting period</a:t>
            </a:r>
          </a:p>
          <a:p>
            <a:r>
              <a:rPr lang="en-US" dirty="0" smtClean="0"/>
              <a:t>Determine total expenditures during the reporting </a:t>
            </a:r>
            <a:r>
              <a:rPr lang="en-US" dirty="0" smtClean="0"/>
              <a:t>period </a:t>
            </a:r>
            <a:endParaRPr lang="en-US" dirty="0" smtClean="0"/>
          </a:p>
          <a:p>
            <a:pPr lvl="1"/>
            <a:r>
              <a:rPr lang="en-US" dirty="0" smtClean="0"/>
              <a:t>Will be determined differently depending on reimbursement methodology: Fee-for-Service (FFS) vs. Grants/Contracts (G/C).</a:t>
            </a:r>
          </a:p>
          <a:p>
            <a:r>
              <a:rPr lang="en-US" dirty="0" smtClean="0"/>
              <a:t>Divide the total expenditures by the number of children served to get average cost per </a:t>
            </a:r>
            <a:r>
              <a:rPr lang="en-US" dirty="0" smtClean="0"/>
              <a:t>child</a:t>
            </a:r>
            <a:endParaRPr lang="en-US" dirty="0" smtClean="0"/>
          </a:p>
        </p:txBody>
      </p:sp>
      <p:sp>
        <p:nvSpPr>
          <p:cNvPr id="3" name="Title 2"/>
          <p:cNvSpPr>
            <a:spLocks noGrp="1"/>
          </p:cNvSpPr>
          <p:nvPr>
            <p:ph type="title"/>
          </p:nvPr>
        </p:nvSpPr>
        <p:spPr>
          <a:xfrm>
            <a:off x="457200" y="274638"/>
            <a:ext cx="8229600" cy="944562"/>
          </a:xfrm>
        </p:spPr>
        <p:txBody>
          <a:bodyPr>
            <a:noAutofit/>
          </a:bodyPr>
          <a:lstStyle/>
          <a:p>
            <a:r>
              <a:rPr lang="en-US" dirty="0"/>
              <a:t>Policy Question:</a:t>
            </a:r>
            <a:br>
              <a:rPr lang="en-US" dirty="0"/>
            </a:br>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14</a:t>
            </a:fld>
            <a:endParaRPr lang="en-US" dirty="0"/>
          </a:p>
        </p:txBody>
      </p:sp>
    </p:spTree>
    <p:extLst>
      <p:ext uri="{BB962C8B-B14F-4D97-AF65-F5344CB8AC3E}">
        <p14:creationId xmlns:p14="http://schemas.microsoft.com/office/powerpoint/2010/main" val="3370391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i="1" dirty="0" smtClean="0"/>
              <a:t>Scenario One: Fee-for-Service Payment Structures:</a:t>
            </a:r>
            <a:endParaRPr lang="en-US" sz="2400" dirty="0" smtClean="0"/>
          </a:p>
          <a:p>
            <a:r>
              <a:rPr lang="en-US" dirty="0" smtClean="0"/>
              <a:t>Determine total number of service units, by type</a:t>
            </a:r>
          </a:p>
          <a:p>
            <a:r>
              <a:rPr lang="en-US" dirty="0" smtClean="0"/>
              <a:t>Determine the total reimbursement for services (number of units X reimbursement, for each type)</a:t>
            </a:r>
          </a:p>
          <a:p>
            <a:r>
              <a:rPr lang="en-US" dirty="0" smtClean="0"/>
              <a:t>Determine all other expenditures for services not reimbursed on a FFS basis</a:t>
            </a:r>
            <a:endParaRPr lang="en-US" dirty="0"/>
          </a:p>
          <a:p>
            <a:r>
              <a:rPr lang="en-US" dirty="0" smtClean="0"/>
              <a:t>Determine program expenditures not related to direct services, including those for Lead Agency</a:t>
            </a:r>
            <a:endParaRPr lang="en-US" dirty="0"/>
          </a:p>
        </p:txBody>
      </p:sp>
      <p:sp>
        <p:nvSpPr>
          <p:cNvPr id="3" name="Title 2"/>
          <p:cNvSpPr>
            <a:spLocks noGrp="1"/>
          </p:cNvSpPr>
          <p:nvPr>
            <p:ph type="title"/>
          </p:nvPr>
        </p:nvSpPr>
        <p:spPr/>
        <p:txBody>
          <a:bodyPr>
            <a:noAutofit/>
          </a:bodyPr>
          <a:lstStyle/>
          <a:p>
            <a:r>
              <a:rPr lang="en-US" dirty="0"/>
              <a:t>Policy Question:</a:t>
            </a:r>
            <a:br>
              <a:rPr lang="en-US" dirty="0"/>
            </a:br>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15</a:t>
            </a:fld>
            <a:endParaRPr lang="en-US" dirty="0"/>
          </a:p>
        </p:txBody>
      </p:sp>
    </p:spTree>
    <p:extLst>
      <p:ext uri="{BB962C8B-B14F-4D97-AF65-F5344CB8AC3E}">
        <p14:creationId xmlns:p14="http://schemas.microsoft.com/office/powerpoint/2010/main" val="3672610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i="1" dirty="0" smtClean="0"/>
              <a:t>Scenario Two: Grants/Contract Payment Structures:</a:t>
            </a:r>
          </a:p>
          <a:p>
            <a:r>
              <a:rPr lang="en-US" dirty="0" smtClean="0"/>
              <a:t>Determine the amount of payments made to local programs/entities via grants and contracts</a:t>
            </a:r>
          </a:p>
          <a:p>
            <a:r>
              <a:rPr lang="en-US" dirty="0"/>
              <a:t>Determine </a:t>
            </a:r>
            <a:r>
              <a:rPr lang="en-US" dirty="0" smtClean="0"/>
              <a:t>other </a:t>
            </a:r>
            <a:r>
              <a:rPr lang="en-US" dirty="0"/>
              <a:t>program </a:t>
            </a:r>
            <a:r>
              <a:rPr lang="en-US" dirty="0" smtClean="0"/>
              <a:t>expenditures not related to direct services, including those for Lead </a:t>
            </a:r>
            <a:r>
              <a:rPr lang="en-US" dirty="0"/>
              <a:t>Agency</a:t>
            </a:r>
          </a:p>
          <a:p>
            <a:endParaRPr lang="en-US" dirty="0" smtClean="0"/>
          </a:p>
          <a:p>
            <a:endParaRPr lang="en-US" dirty="0" smtClean="0"/>
          </a:p>
        </p:txBody>
      </p:sp>
      <p:sp>
        <p:nvSpPr>
          <p:cNvPr id="3" name="Title 2"/>
          <p:cNvSpPr>
            <a:spLocks noGrp="1"/>
          </p:cNvSpPr>
          <p:nvPr>
            <p:ph type="title"/>
          </p:nvPr>
        </p:nvSpPr>
        <p:spPr/>
        <p:txBody>
          <a:bodyPr>
            <a:noAutofit/>
          </a:bodyPr>
          <a:lstStyle/>
          <a:p>
            <a:r>
              <a:rPr lang="en-US" dirty="0"/>
              <a:t>Policy Question:</a:t>
            </a:r>
            <a:br>
              <a:rPr lang="en-US" dirty="0"/>
            </a:br>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16</a:t>
            </a:fld>
            <a:endParaRPr lang="en-US" dirty="0"/>
          </a:p>
        </p:txBody>
      </p:sp>
    </p:spTree>
    <p:extLst>
      <p:ext uri="{BB962C8B-B14F-4D97-AF65-F5344CB8AC3E}">
        <p14:creationId xmlns:p14="http://schemas.microsoft.com/office/powerpoint/2010/main" val="3358509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343400"/>
          </a:xfrm>
        </p:spPr>
        <p:txBody>
          <a:bodyPr/>
          <a:lstStyle/>
          <a:p>
            <a:r>
              <a:rPr lang="en-US" i="1" dirty="0" smtClean="0"/>
              <a:t>Average CPC = $Expenditures$/Number of Children</a:t>
            </a:r>
          </a:p>
          <a:p>
            <a:pPr marL="0" indent="0">
              <a:buNone/>
            </a:pPr>
            <a:endParaRPr lang="en-US" dirty="0"/>
          </a:p>
          <a:p>
            <a:r>
              <a:rPr lang="en-US" dirty="0" smtClean="0"/>
              <a:t>Expenditures = Direct Services $ and Non-Direct $</a:t>
            </a:r>
          </a:p>
          <a:p>
            <a:r>
              <a:rPr lang="en-US" dirty="0" smtClean="0"/>
              <a:t>Number of children</a:t>
            </a:r>
          </a:p>
          <a:p>
            <a:pPr lvl="1"/>
            <a:r>
              <a:rPr lang="en-US" dirty="0"/>
              <a:t>Average monthly enrollment (1-day count)</a:t>
            </a:r>
          </a:p>
          <a:p>
            <a:pPr lvl="1"/>
            <a:r>
              <a:rPr lang="en-US" dirty="0"/>
              <a:t>Average monthly served (monthly cumulative)</a:t>
            </a:r>
          </a:p>
          <a:p>
            <a:pPr lvl="1"/>
            <a:r>
              <a:rPr lang="en-US" dirty="0"/>
              <a:t>Total served in the year (annual cumulative)</a:t>
            </a:r>
          </a:p>
          <a:p>
            <a:pPr marL="457200" lvl="1" indent="0">
              <a:buNone/>
            </a:pPr>
            <a:endParaRPr lang="en-US" dirty="0" smtClean="0"/>
          </a:p>
          <a:p>
            <a:r>
              <a:rPr lang="en-US" dirty="0" smtClean="0"/>
              <a:t>Frequency of collection, calculation, reporting</a:t>
            </a:r>
          </a:p>
          <a:p>
            <a:pPr marL="457200" lvl="1" indent="0">
              <a:buNone/>
            </a:pPr>
            <a:endParaRPr lang="en-US" dirty="0" smtClean="0"/>
          </a:p>
        </p:txBody>
      </p:sp>
      <p:sp>
        <p:nvSpPr>
          <p:cNvPr id="3" name="Title 2"/>
          <p:cNvSpPr>
            <a:spLocks noGrp="1"/>
          </p:cNvSpPr>
          <p:nvPr>
            <p:ph type="title"/>
          </p:nvPr>
        </p:nvSpPr>
        <p:spPr/>
        <p:txBody>
          <a:bodyPr>
            <a:normAutofit fontScale="90000"/>
          </a:bodyPr>
          <a:lstStyle/>
          <a:p>
            <a:r>
              <a:rPr lang="en-US" dirty="0"/>
              <a:t>Policy Question:</a:t>
            </a:r>
            <a:br>
              <a:rPr lang="en-US" dirty="0"/>
            </a:br>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17</a:t>
            </a:fld>
            <a:endParaRPr lang="en-US" dirty="0"/>
          </a:p>
        </p:txBody>
      </p:sp>
    </p:spTree>
    <p:extLst>
      <p:ext uri="{BB962C8B-B14F-4D97-AF65-F5344CB8AC3E}">
        <p14:creationId xmlns:p14="http://schemas.microsoft.com/office/powerpoint/2010/main" val="558562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267199"/>
          </a:xfrm>
        </p:spPr>
        <p:txBody>
          <a:bodyPr/>
          <a:lstStyle/>
          <a:p>
            <a:pPr marL="0" indent="0">
              <a:buNone/>
            </a:pPr>
            <a:r>
              <a:rPr lang="en-US" i="1" dirty="0" smtClean="0"/>
              <a:t>Numerical examples based on different denominators:</a:t>
            </a:r>
            <a:endParaRPr lang="en-US" i="1" dirty="0" smtClean="0">
              <a:solidFill>
                <a:schemeClr val="tx2"/>
              </a:solidFill>
            </a:endParaRPr>
          </a:p>
          <a:p>
            <a:r>
              <a:rPr lang="en-US" sz="2600" dirty="0" smtClean="0">
                <a:solidFill>
                  <a:schemeClr val="tx2"/>
                </a:solidFill>
              </a:rPr>
              <a:t>Total $ = 120,000,000</a:t>
            </a:r>
          </a:p>
          <a:p>
            <a:r>
              <a:rPr lang="en-US" sz="2600" dirty="0" smtClean="0">
                <a:solidFill>
                  <a:schemeClr val="tx2"/>
                </a:solidFill>
              </a:rPr>
              <a:t>Average monthly served = 20,000</a:t>
            </a:r>
          </a:p>
          <a:p>
            <a:pPr lvl="1"/>
            <a:r>
              <a:rPr lang="en-US" sz="2600" dirty="0" smtClean="0">
                <a:solidFill>
                  <a:schemeClr val="tx2"/>
                </a:solidFill>
              </a:rPr>
              <a:t>Average CPC per month = $500</a:t>
            </a:r>
          </a:p>
          <a:p>
            <a:r>
              <a:rPr lang="en-US" sz="2600" dirty="0" smtClean="0">
                <a:solidFill>
                  <a:schemeClr val="tx2"/>
                </a:solidFill>
              </a:rPr>
              <a:t>Average monthly enrollment = 18,000</a:t>
            </a:r>
          </a:p>
          <a:p>
            <a:pPr lvl="1"/>
            <a:r>
              <a:rPr lang="en-US" sz="2600" dirty="0" smtClean="0">
                <a:solidFill>
                  <a:schemeClr val="tx2"/>
                </a:solidFill>
              </a:rPr>
              <a:t>Average  CPC per month = $556</a:t>
            </a:r>
          </a:p>
          <a:p>
            <a:r>
              <a:rPr lang="en-US" sz="2600" dirty="0" smtClean="0">
                <a:solidFill>
                  <a:schemeClr val="tx2"/>
                </a:solidFill>
              </a:rPr>
              <a:t>Total served in the year = 36,000</a:t>
            </a:r>
          </a:p>
          <a:p>
            <a:pPr lvl="1"/>
            <a:r>
              <a:rPr lang="en-US" sz="2600" dirty="0" smtClean="0">
                <a:solidFill>
                  <a:schemeClr val="tx2"/>
                </a:solidFill>
              </a:rPr>
              <a:t>Average CPC = $3,333</a:t>
            </a:r>
          </a:p>
        </p:txBody>
      </p:sp>
      <p:sp>
        <p:nvSpPr>
          <p:cNvPr id="3" name="Title 2"/>
          <p:cNvSpPr>
            <a:spLocks noGrp="1"/>
          </p:cNvSpPr>
          <p:nvPr>
            <p:ph type="title"/>
          </p:nvPr>
        </p:nvSpPr>
        <p:spPr/>
        <p:txBody>
          <a:bodyPr/>
          <a:lstStyle/>
          <a:p>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18</a:t>
            </a:fld>
            <a:endParaRPr lang="en-US" dirty="0"/>
          </a:p>
        </p:txBody>
      </p:sp>
    </p:spTree>
    <p:extLst>
      <p:ext uri="{BB962C8B-B14F-4D97-AF65-F5344CB8AC3E}">
        <p14:creationId xmlns:p14="http://schemas.microsoft.com/office/powerpoint/2010/main" val="1818141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458200" cy="4343400"/>
          </a:xfrm>
        </p:spPr>
        <p:txBody>
          <a:bodyPr/>
          <a:lstStyle/>
          <a:p>
            <a:pPr marL="0" indent="0">
              <a:buNone/>
            </a:pPr>
            <a:r>
              <a:rPr lang="en-US" i="1" dirty="0" smtClean="0"/>
              <a:t>Overall Considerations:</a:t>
            </a:r>
          </a:p>
          <a:p>
            <a:pPr>
              <a:buFont typeface="Wingdings" panose="05000000000000000000" pitchFamily="2" charset="2"/>
              <a:buChar char="v"/>
            </a:pPr>
            <a:r>
              <a:rPr lang="en-US" dirty="0" smtClean="0"/>
              <a:t>If expenditures by general revenue source (Fed/State/Local) or specific (e.g., Title XIX/Medicaid),</a:t>
            </a:r>
            <a:r>
              <a:rPr lang="en-US" dirty="0"/>
              <a:t> </a:t>
            </a:r>
            <a:r>
              <a:rPr lang="en-US" dirty="0" smtClean="0"/>
              <a:t>could calculate separate CPCs</a:t>
            </a:r>
          </a:p>
          <a:p>
            <a:pPr>
              <a:buFont typeface="Wingdings" panose="05000000000000000000" pitchFamily="2" charset="2"/>
              <a:buChar char="v"/>
            </a:pPr>
            <a:r>
              <a:rPr lang="en-US" dirty="0" smtClean="0"/>
              <a:t>If expenditures by local program, could calculate separate CPCs; compare to service levels and characteristics of children/families</a:t>
            </a:r>
          </a:p>
          <a:p>
            <a:pPr>
              <a:buFont typeface="Wingdings" panose="05000000000000000000" pitchFamily="2" charset="2"/>
              <a:buChar char="v"/>
            </a:pPr>
            <a:r>
              <a:rPr lang="en-US" dirty="0" smtClean="0"/>
              <a:t>Note assumptions behind average CPC, what’s included, e.g., children not eligible for services</a:t>
            </a:r>
          </a:p>
        </p:txBody>
      </p:sp>
      <p:sp>
        <p:nvSpPr>
          <p:cNvPr id="3" name="Title 2"/>
          <p:cNvSpPr>
            <a:spLocks noGrp="1"/>
          </p:cNvSpPr>
          <p:nvPr>
            <p:ph type="title"/>
          </p:nvPr>
        </p:nvSpPr>
        <p:spPr/>
        <p:txBody>
          <a:bodyPr>
            <a:noAutofit/>
          </a:bodyPr>
          <a:lstStyle/>
          <a:p>
            <a:r>
              <a:rPr lang="en-US" dirty="0"/>
              <a:t>Policy Question:</a:t>
            </a:r>
            <a:br>
              <a:rPr lang="en-US" dirty="0"/>
            </a:br>
            <a:r>
              <a:rPr lang="en-US" dirty="0"/>
              <a:t>What is the Average Cost per Child?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19</a:t>
            </a:fld>
            <a:endParaRPr lang="en-US" dirty="0"/>
          </a:p>
        </p:txBody>
      </p:sp>
    </p:spTree>
    <p:extLst>
      <p:ext uri="{BB962C8B-B14F-4D97-AF65-F5344CB8AC3E}">
        <p14:creationId xmlns:p14="http://schemas.microsoft.com/office/powerpoint/2010/main" val="996859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Participants will:</a:t>
            </a:r>
          </a:p>
          <a:p>
            <a:pPr lvl="1"/>
            <a:r>
              <a:rPr lang="en-US" dirty="0" smtClean="0"/>
              <a:t>Understand the importance of fiscal data for program management;</a:t>
            </a:r>
          </a:p>
          <a:p>
            <a:pPr lvl="1"/>
            <a:r>
              <a:rPr lang="en-US" dirty="0" smtClean="0"/>
              <a:t>Identify fiscal data elements that need to be incorporated into state data systems; </a:t>
            </a:r>
          </a:p>
          <a:p>
            <a:pPr lvl="1"/>
            <a:r>
              <a:rPr lang="en-US" dirty="0" smtClean="0"/>
              <a:t>Learn how to address the policy questions that impact the Part C system; and</a:t>
            </a:r>
          </a:p>
          <a:p>
            <a:pPr lvl="1"/>
            <a:r>
              <a:rPr lang="en-US" dirty="0" smtClean="0"/>
              <a:t>Learn how one state utilized data to answer policy questions in designing their cost study.</a:t>
            </a:r>
          </a:p>
          <a:p>
            <a:pPr lvl="1"/>
            <a:endParaRPr lang="en-US" dirty="0" smtClean="0"/>
          </a:p>
          <a:p>
            <a:pPr lvl="1"/>
            <a:endParaRPr lang="en-US" dirty="0" smtClean="0"/>
          </a:p>
          <a:p>
            <a:pPr lvl="1"/>
            <a:endParaRPr lang="en-US" dirty="0" smtClean="0"/>
          </a:p>
          <a:p>
            <a:pPr marL="0" indent="0">
              <a:buNone/>
            </a:pPr>
            <a:endParaRPr lang="en-US" dirty="0"/>
          </a:p>
        </p:txBody>
      </p:sp>
      <p:sp>
        <p:nvSpPr>
          <p:cNvPr id="3" name="Title 2" descr="&quot; &quot;"/>
          <p:cNvSpPr>
            <a:spLocks noGrp="1"/>
          </p:cNvSpPr>
          <p:nvPr>
            <p:ph type="title"/>
          </p:nvPr>
        </p:nvSpPr>
        <p:spPr/>
        <p:txBody>
          <a:bodyPr/>
          <a:lstStyle/>
          <a:p>
            <a:r>
              <a:rPr lang="en-US" dirty="0" smtClean="0"/>
              <a:t>Session Outcomes</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2</a:t>
            </a:fld>
            <a:endParaRPr lang="en-US" dirty="0"/>
          </a:p>
        </p:txBody>
      </p:sp>
    </p:spTree>
    <p:extLst>
      <p:ext uri="{BB962C8B-B14F-4D97-AF65-F5344CB8AC3E}">
        <p14:creationId xmlns:p14="http://schemas.microsoft.com/office/powerpoint/2010/main" val="2035676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Reasons for Doing Cost Study NOW</a:t>
            </a:r>
          </a:p>
          <a:p>
            <a:pPr marL="514350" indent="-514350">
              <a:buAutoNum type="arabicPeriod"/>
            </a:pPr>
            <a:r>
              <a:rPr lang="en-US" sz="2400" dirty="0" smtClean="0"/>
              <a:t>Provide rationale to request additional funds from Utah legislature</a:t>
            </a:r>
          </a:p>
          <a:p>
            <a:pPr marL="0" indent="0">
              <a:buNone/>
            </a:pPr>
            <a:r>
              <a:rPr lang="en-US" sz="2400" dirty="0"/>
              <a:t>	</a:t>
            </a:r>
            <a:r>
              <a:rPr lang="en-US" sz="2400" dirty="0" smtClean="0"/>
              <a:t>a. Previous requests based on child count &amp; COLA</a:t>
            </a:r>
          </a:p>
          <a:p>
            <a:pPr marL="514350" indent="-514350">
              <a:buAutoNum type="arabicPeriod" startAt="2"/>
            </a:pPr>
            <a:r>
              <a:rPr lang="en-US" sz="2400" dirty="0" smtClean="0"/>
              <a:t>Need to know costs of individual services</a:t>
            </a:r>
          </a:p>
          <a:p>
            <a:pPr marL="0" indent="0">
              <a:buNone/>
            </a:pPr>
            <a:r>
              <a:rPr lang="en-US" sz="2400" dirty="0"/>
              <a:t>	</a:t>
            </a:r>
            <a:r>
              <a:rPr lang="en-US" sz="2400" dirty="0" smtClean="0"/>
              <a:t>a. </a:t>
            </a:r>
            <a:r>
              <a:rPr lang="en-US" sz="2400" dirty="0">
                <a:ea typeface="Calibri"/>
                <a:cs typeface="Calibri"/>
                <a:sym typeface="Calibri"/>
              </a:rPr>
              <a:t>Inform </a:t>
            </a:r>
            <a:r>
              <a:rPr lang="en-US" sz="2400" dirty="0" smtClean="0">
                <a:ea typeface="Calibri"/>
                <a:cs typeface="Calibri"/>
                <a:sym typeface="Calibri"/>
              </a:rPr>
              <a:t>planning for possible </a:t>
            </a:r>
            <a:r>
              <a:rPr lang="en-US" sz="2400" dirty="0">
                <a:ea typeface="Calibri"/>
                <a:cs typeface="Calibri"/>
                <a:sym typeface="Calibri"/>
              </a:rPr>
              <a:t>insurance billing program</a:t>
            </a:r>
            <a:endParaRPr lang="en-US" sz="2400" dirty="0" smtClean="0"/>
          </a:p>
          <a:p>
            <a:pPr marL="0" indent="0">
              <a:buNone/>
            </a:pPr>
            <a:r>
              <a:rPr lang="en-US" sz="2400" dirty="0"/>
              <a:t>	</a:t>
            </a:r>
            <a:r>
              <a:rPr lang="en-US" sz="2400" dirty="0" smtClean="0"/>
              <a:t>b. Need adjustment to funding allocation methodology</a:t>
            </a:r>
          </a:p>
          <a:p>
            <a:pPr marL="457200" indent="-457200">
              <a:buAutoNum type="arabicPeriod" startAt="3"/>
            </a:pPr>
            <a:r>
              <a:rPr lang="en-US" sz="2400" dirty="0" smtClean="0">
                <a:solidFill>
                  <a:schemeClr val="tx2"/>
                </a:solidFill>
              </a:rPr>
              <a:t>State database</a:t>
            </a:r>
            <a:r>
              <a:rPr lang="en-US" sz="2400" dirty="0">
                <a:solidFill>
                  <a:schemeClr val="tx2"/>
                </a:solidFill>
              </a:rPr>
              <a:t> </a:t>
            </a:r>
            <a:r>
              <a:rPr lang="en-US" sz="2400" dirty="0" smtClean="0">
                <a:solidFill>
                  <a:schemeClr val="tx2"/>
                </a:solidFill>
              </a:rPr>
              <a:t>more capable of providing critical</a:t>
            </a:r>
          </a:p>
          <a:p>
            <a:pPr marL="0" indent="0">
              <a:buNone/>
            </a:pPr>
            <a:r>
              <a:rPr lang="en-US" sz="2400" dirty="0" smtClean="0">
                <a:solidFill>
                  <a:schemeClr val="tx2"/>
                </a:solidFill>
              </a:rPr>
              <a:t>       information</a:t>
            </a:r>
            <a:r>
              <a:rPr lang="en-US" dirty="0"/>
              <a:t>	</a:t>
            </a:r>
          </a:p>
        </p:txBody>
      </p:sp>
      <p:sp>
        <p:nvSpPr>
          <p:cNvPr id="3" name="Title 2"/>
          <p:cNvSpPr>
            <a:spLocks noGrp="1"/>
          </p:cNvSpPr>
          <p:nvPr>
            <p:ph type="title"/>
          </p:nvPr>
        </p:nvSpPr>
        <p:spPr/>
        <p:txBody>
          <a:bodyPr/>
          <a:lstStyle/>
          <a:p>
            <a:pPr algn="ctr"/>
            <a:r>
              <a:rPr lang="en-US" dirty="0" smtClean="0"/>
              <a:t>UTAH COST STUDY</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20</a:t>
            </a:fld>
            <a:endParaRPr lang="en-US" dirty="0"/>
          </a:p>
        </p:txBody>
      </p:sp>
    </p:spTree>
    <p:extLst>
      <p:ext uri="{BB962C8B-B14F-4D97-AF65-F5344CB8AC3E}">
        <p14:creationId xmlns:p14="http://schemas.microsoft.com/office/powerpoint/2010/main" val="2376785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the total, average (mean), minimum and                  maximum costs per child and family?</a:t>
            </a:r>
          </a:p>
          <a:p>
            <a:pPr lvl="1">
              <a:buFont typeface="Arial" charset="0"/>
              <a:buChar char="•"/>
            </a:pPr>
            <a:r>
              <a:rPr lang="en-US" sz="1600" dirty="0" smtClean="0"/>
              <a:t>Direct services;</a:t>
            </a:r>
          </a:p>
          <a:p>
            <a:pPr lvl="1">
              <a:buFont typeface="Arial" charset="0"/>
              <a:buChar char="•"/>
            </a:pPr>
            <a:r>
              <a:rPr lang="en-US" sz="1600" dirty="0" smtClean="0"/>
              <a:t>Activities associated with services;</a:t>
            </a:r>
          </a:p>
          <a:p>
            <a:pPr lvl="1">
              <a:buFont typeface="Arial" charset="0"/>
              <a:buChar char="•"/>
            </a:pPr>
            <a:r>
              <a:rPr lang="en-US" sz="1600" dirty="0" smtClean="0"/>
              <a:t>Part C “required components”; and</a:t>
            </a:r>
          </a:p>
          <a:p>
            <a:pPr lvl="1">
              <a:buFont typeface="Arial" charset="0"/>
              <a:buChar char="•"/>
            </a:pPr>
            <a:r>
              <a:rPr lang="en-US" sz="1600" dirty="0" smtClean="0"/>
              <a:t>Local and state administration costs.</a:t>
            </a:r>
          </a:p>
          <a:p>
            <a:r>
              <a:rPr lang="en-US" dirty="0" smtClean="0"/>
              <a:t>Compare differences in costs across the 15               programs  </a:t>
            </a:r>
          </a:p>
          <a:p>
            <a:pPr lvl="1">
              <a:buFont typeface="Arial" panose="020B0604020202020204" pitchFamily="34" charset="0"/>
              <a:buChar char="•"/>
            </a:pPr>
            <a:r>
              <a:rPr lang="en-US" sz="1600" dirty="0" smtClean="0"/>
              <a:t>Type </a:t>
            </a:r>
            <a:r>
              <a:rPr lang="en-US" sz="1600" dirty="0"/>
              <a:t>of administering agency;</a:t>
            </a:r>
          </a:p>
          <a:p>
            <a:pPr lvl="1">
              <a:buFont typeface="Arial" panose="020B0604020202020204" pitchFamily="34" charset="0"/>
              <a:buChar char="•"/>
            </a:pPr>
            <a:r>
              <a:rPr lang="en-US" sz="1600" dirty="0" smtClean="0"/>
              <a:t>Program location – urban, rural, frontier;</a:t>
            </a:r>
          </a:p>
          <a:p>
            <a:pPr lvl="1">
              <a:buFont typeface="Arial" panose="020B0604020202020204" pitchFamily="34" charset="0"/>
              <a:buChar char="•"/>
            </a:pPr>
            <a:r>
              <a:rPr lang="en-US" sz="1600" dirty="0" smtClean="0"/>
              <a:t>Size – small, medium, large</a:t>
            </a:r>
            <a:endParaRPr lang="en-US" sz="1600" dirty="0"/>
          </a:p>
        </p:txBody>
      </p:sp>
      <p:sp>
        <p:nvSpPr>
          <p:cNvPr id="3" name="Title 2"/>
          <p:cNvSpPr>
            <a:spLocks noGrp="1"/>
          </p:cNvSpPr>
          <p:nvPr>
            <p:ph type="title"/>
          </p:nvPr>
        </p:nvSpPr>
        <p:spPr/>
        <p:txBody>
          <a:bodyPr>
            <a:normAutofit/>
          </a:bodyPr>
          <a:lstStyle/>
          <a:p>
            <a:pPr algn="ctr"/>
            <a:r>
              <a:rPr lang="en-US" dirty="0" smtClean="0"/>
              <a:t>OVERARCHING QUESTIONS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21</a:t>
            </a:fld>
            <a:endParaRPr lang="en-US" dirty="0"/>
          </a:p>
        </p:txBody>
      </p:sp>
    </p:spTree>
    <p:extLst>
      <p:ext uri="{BB962C8B-B14F-4D97-AF65-F5344CB8AC3E}">
        <p14:creationId xmlns:p14="http://schemas.microsoft.com/office/powerpoint/2010/main" val="801705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Phase 1: Introduce Cost Study to Stakeholders</a:t>
            </a:r>
          </a:p>
          <a:p>
            <a:r>
              <a:rPr lang="en-US" dirty="0" smtClean="0"/>
              <a:t>Phase 2: Existing Data Analysis</a:t>
            </a:r>
          </a:p>
          <a:p>
            <a:r>
              <a:rPr lang="en-US" dirty="0" smtClean="0"/>
              <a:t>Phase 3: On site visit to each local EI program</a:t>
            </a:r>
          </a:p>
          <a:p>
            <a:r>
              <a:rPr lang="en-US" dirty="0" smtClean="0"/>
              <a:t>Phase 4: Implement Time Study</a:t>
            </a:r>
          </a:p>
          <a:p>
            <a:r>
              <a:rPr lang="en-US" dirty="0" smtClean="0"/>
              <a:t>Phase 5: Review and </a:t>
            </a:r>
            <a:r>
              <a:rPr lang="en-US" dirty="0"/>
              <a:t>a</a:t>
            </a:r>
            <a:r>
              <a:rPr lang="en-US" dirty="0" smtClean="0"/>
              <a:t>nalyze Data</a:t>
            </a:r>
          </a:p>
          <a:p>
            <a:r>
              <a:rPr lang="en-US" dirty="0" smtClean="0"/>
              <a:t>Phase 6: Integrate budget analysis, interviews and</a:t>
            </a:r>
          </a:p>
          <a:p>
            <a:pPr marL="0" indent="0">
              <a:buNone/>
            </a:pPr>
            <a:r>
              <a:rPr lang="en-US" dirty="0"/>
              <a:t> </a:t>
            </a:r>
            <a:r>
              <a:rPr lang="en-US" dirty="0" smtClean="0"/>
              <a:t>                   Time Study                                </a:t>
            </a:r>
          </a:p>
          <a:p>
            <a:r>
              <a:rPr lang="en-US" dirty="0" smtClean="0"/>
              <a:t>Phase 7: Compilation of findings and final report</a:t>
            </a:r>
          </a:p>
          <a:p>
            <a:pPr marL="457200" lvl="1" indent="0">
              <a:buNone/>
            </a:pPr>
            <a:r>
              <a:rPr lang="en-US" sz="1600" dirty="0" smtClean="0"/>
              <a:t>	Cost Study Timeline – December 2013- December 2014</a:t>
            </a:r>
            <a:endParaRPr lang="en-US" sz="1600" dirty="0"/>
          </a:p>
        </p:txBody>
      </p:sp>
      <p:sp>
        <p:nvSpPr>
          <p:cNvPr id="3" name="Title 2"/>
          <p:cNvSpPr>
            <a:spLocks noGrp="1"/>
          </p:cNvSpPr>
          <p:nvPr>
            <p:ph type="title"/>
          </p:nvPr>
        </p:nvSpPr>
        <p:spPr/>
        <p:txBody>
          <a:bodyPr/>
          <a:lstStyle/>
          <a:p>
            <a:pPr algn="ctr"/>
            <a:r>
              <a:rPr lang="en-US" dirty="0" smtClean="0"/>
              <a:t>Cost Study Phases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22</a:t>
            </a:fld>
            <a:endParaRPr lang="en-US" dirty="0"/>
          </a:p>
        </p:txBody>
      </p:sp>
    </p:spTree>
    <p:extLst>
      <p:ext uri="{BB962C8B-B14F-4D97-AF65-F5344CB8AC3E}">
        <p14:creationId xmlns:p14="http://schemas.microsoft.com/office/powerpoint/2010/main" val="2411018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400" y="165100"/>
            <a:ext cx="4978400" cy="520700"/>
          </a:xfrm>
        </p:spPr>
        <p:txBody>
          <a:bodyPr>
            <a:noAutofit/>
          </a:bodyPr>
          <a:lstStyle/>
          <a:p>
            <a:pPr algn="ctr"/>
            <a:r>
              <a:rPr lang="en-US" sz="3200" b="1" dirty="0" smtClean="0">
                <a:solidFill>
                  <a:srgbClr val="008000"/>
                </a:solidFill>
              </a:rPr>
              <a:t>$ </a:t>
            </a:r>
            <a:r>
              <a:rPr lang="en-US" sz="3200" dirty="0" smtClean="0"/>
              <a:t>Utah P</a:t>
            </a:r>
            <a:r>
              <a:rPr lang="en-US" sz="3200" b="1" dirty="0" smtClean="0"/>
              <a:t>art C Costs</a:t>
            </a:r>
            <a:endParaRPr lang="en-US" sz="3200" b="1" dirty="0"/>
          </a:p>
        </p:txBody>
      </p:sp>
      <p:cxnSp>
        <p:nvCxnSpPr>
          <p:cNvPr id="7" name="Straight Arrow Connector 6"/>
          <p:cNvCxnSpPr/>
          <p:nvPr/>
        </p:nvCxnSpPr>
        <p:spPr>
          <a:xfrm flipH="1">
            <a:off x="2501900" y="685800"/>
            <a:ext cx="8763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130300" y="1308100"/>
            <a:ext cx="2971800" cy="369332"/>
          </a:xfrm>
          <a:prstGeom prst="rect">
            <a:avLst/>
          </a:prstGeom>
          <a:noFill/>
        </p:spPr>
        <p:txBody>
          <a:bodyPr wrap="square" rtlCol="0">
            <a:spAutoFit/>
          </a:bodyPr>
          <a:lstStyle/>
          <a:p>
            <a:r>
              <a:rPr lang="en-US" b="1" dirty="0" smtClean="0">
                <a:solidFill>
                  <a:srgbClr val="008000"/>
                </a:solidFill>
              </a:rPr>
              <a:t>$ </a:t>
            </a:r>
            <a:r>
              <a:rPr lang="en-US" b="1" dirty="0" smtClean="0"/>
              <a:t>Direct Service Provision</a:t>
            </a:r>
            <a:endParaRPr lang="en-US" b="1" dirty="0"/>
          </a:p>
        </p:txBody>
      </p:sp>
      <p:sp>
        <p:nvSpPr>
          <p:cNvPr id="14" name="TextBox 13"/>
          <p:cNvSpPr txBox="1"/>
          <p:nvPr/>
        </p:nvSpPr>
        <p:spPr>
          <a:xfrm>
            <a:off x="4267200" y="1905000"/>
            <a:ext cx="3124200" cy="369332"/>
          </a:xfrm>
          <a:prstGeom prst="rect">
            <a:avLst/>
          </a:prstGeom>
          <a:noFill/>
        </p:spPr>
        <p:txBody>
          <a:bodyPr wrap="square" rtlCol="0">
            <a:spAutoFit/>
          </a:bodyPr>
          <a:lstStyle/>
          <a:p>
            <a:r>
              <a:rPr lang="en-US" b="1" dirty="0" smtClean="0">
                <a:solidFill>
                  <a:srgbClr val="008000"/>
                </a:solidFill>
              </a:rPr>
              <a:t>$ </a:t>
            </a:r>
            <a:r>
              <a:rPr lang="en-US" b="1" dirty="0" smtClean="0"/>
              <a:t>Other Required </a:t>
            </a:r>
            <a:r>
              <a:rPr lang="en-US" b="1" dirty="0"/>
              <a:t>C</a:t>
            </a:r>
            <a:r>
              <a:rPr lang="en-US" b="1" dirty="0" smtClean="0"/>
              <a:t>omponents</a:t>
            </a:r>
            <a:endParaRPr lang="en-US" sz="1100" b="1" dirty="0"/>
          </a:p>
        </p:txBody>
      </p:sp>
      <p:sp>
        <p:nvSpPr>
          <p:cNvPr id="19" name="TextBox 18"/>
          <p:cNvSpPr txBox="1"/>
          <p:nvPr/>
        </p:nvSpPr>
        <p:spPr>
          <a:xfrm>
            <a:off x="2260600" y="2514600"/>
            <a:ext cx="2286000" cy="2739212"/>
          </a:xfrm>
          <a:prstGeom prst="rect">
            <a:avLst/>
          </a:prstGeom>
          <a:noFill/>
        </p:spPr>
        <p:txBody>
          <a:bodyPr wrap="square" rtlCol="0">
            <a:spAutoFit/>
          </a:bodyPr>
          <a:lstStyle/>
          <a:p>
            <a:r>
              <a:rPr lang="en-US" dirty="0" smtClean="0">
                <a:solidFill>
                  <a:srgbClr val="008000"/>
                </a:solidFill>
              </a:rPr>
              <a:t>$</a:t>
            </a:r>
            <a:r>
              <a:rPr lang="en-US" dirty="0" smtClean="0"/>
              <a:t> Associated Activities</a:t>
            </a:r>
          </a:p>
          <a:p>
            <a:pPr marL="285750" indent="-285750">
              <a:buFont typeface="Arial"/>
              <a:buChar char="•"/>
            </a:pPr>
            <a:r>
              <a:rPr lang="en-US" sz="1400" dirty="0" smtClean="0"/>
              <a:t>Preparation</a:t>
            </a:r>
          </a:p>
          <a:p>
            <a:pPr marL="285750" indent="-285750">
              <a:buFont typeface="Arial"/>
              <a:buChar char="•"/>
            </a:pPr>
            <a:r>
              <a:rPr lang="en-US" sz="1400" dirty="0" smtClean="0">
                <a:solidFill>
                  <a:srgbClr val="008000"/>
                </a:solidFill>
              </a:rPr>
              <a:t>$ </a:t>
            </a:r>
            <a:r>
              <a:rPr lang="en-US" sz="1400" dirty="0" smtClean="0"/>
              <a:t>Travel - provider</a:t>
            </a:r>
          </a:p>
          <a:p>
            <a:pPr marL="285750" indent="-285750">
              <a:buFont typeface="Arial"/>
              <a:buChar char="•"/>
            </a:pPr>
            <a:r>
              <a:rPr lang="en-US" sz="1400" dirty="0" smtClean="0">
                <a:solidFill>
                  <a:srgbClr val="4F6228"/>
                </a:solidFill>
              </a:rPr>
              <a:t>$</a:t>
            </a:r>
            <a:r>
              <a:rPr lang="en-US" sz="1400" dirty="0" smtClean="0"/>
              <a:t> Consultation w staff/families</a:t>
            </a:r>
          </a:p>
          <a:p>
            <a:pPr marL="285750" indent="-285750">
              <a:buFont typeface="Arial"/>
              <a:buChar char="•"/>
            </a:pPr>
            <a:r>
              <a:rPr lang="en-US" sz="1400" dirty="0" smtClean="0"/>
              <a:t>Make/confirm appointments</a:t>
            </a:r>
          </a:p>
          <a:p>
            <a:pPr marL="285750" indent="-285750">
              <a:buFont typeface="Arial"/>
              <a:buChar char="•"/>
            </a:pPr>
            <a:r>
              <a:rPr lang="en-US" sz="1400" dirty="0" smtClean="0"/>
              <a:t>Paperwork </a:t>
            </a:r>
          </a:p>
          <a:p>
            <a:pPr marL="285750" indent="-285750">
              <a:buFont typeface="Arial"/>
              <a:buChar char="•"/>
            </a:pPr>
            <a:r>
              <a:rPr lang="en-US" sz="1400" dirty="0" smtClean="0"/>
              <a:t>Data Entry</a:t>
            </a:r>
          </a:p>
          <a:p>
            <a:pPr marL="285750" indent="-285750">
              <a:buFont typeface="Arial"/>
              <a:buChar char="•"/>
            </a:pPr>
            <a:r>
              <a:rPr lang="en-US" sz="1400" dirty="0" smtClean="0">
                <a:solidFill>
                  <a:srgbClr val="008000"/>
                </a:solidFill>
              </a:rPr>
              <a:t>$ </a:t>
            </a:r>
            <a:r>
              <a:rPr lang="en-US" sz="1400" dirty="0" smtClean="0"/>
              <a:t>No Shows</a:t>
            </a:r>
          </a:p>
          <a:p>
            <a:pPr marL="285750" indent="-285750">
              <a:buFont typeface="Arial"/>
              <a:buChar char="•"/>
            </a:pPr>
            <a:r>
              <a:rPr lang="en-US" sz="1400" dirty="0" smtClean="0">
                <a:solidFill>
                  <a:srgbClr val="008000"/>
                </a:solidFill>
              </a:rPr>
              <a:t>$ </a:t>
            </a:r>
            <a:r>
              <a:rPr lang="en-US" sz="1400" dirty="0" smtClean="0"/>
              <a:t>Paraprofessional supervision</a:t>
            </a:r>
            <a:endParaRPr lang="en-US" sz="1400" dirty="0"/>
          </a:p>
        </p:txBody>
      </p:sp>
      <p:sp>
        <p:nvSpPr>
          <p:cNvPr id="22" name="TextBox 21"/>
          <p:cNvSpPr txBox="1"/>
          <p:nvPr/>
        </p:nvSpPr>
        <p:spPr>
          <a:xfrm>
            <a:off x="152400" y="2274332"/>
            <a:ext cx="1828800" cy="3816429"/>
          </a:xfrm>
          <a:prstGeom prst="rect">
            <a:avLst/>
          </a:prstGeom>
          <a:noFill/>
        </p:spPr>
        <p:txBody>
          <a:bodyPr wrap="square" rtlCol="0">
            <a:spAutoFit/>
          </a:bodyPr>
          <a:lstStyle/>
          <a:p>
            <a:r>
              <a:rPr lang="en-US" dirty="0" smtClean="0">
                <a:solidFill>
                  <a:srgbClr val="008000"/>
                </a:solidFill>
              </a:rPr>
              <a:t>$ </a:t>
            </a:r>
            <a:r>
              <a:rPr lang="en-US" dirty="0" smtClean="0"/>
              <a:t>Direct Services</a:t>
            </a:r>
          </a:p>
          <a:p>
            <a:pPr marL="285750" indent="-285750">
              <a:buFont typeface="Arial"/>
              <a:buChar char="•"/>
            </a:pPr>
            <a:r>
              <a:rPr lang="en-US" sz="1400" dirty="0" smtClean="0">
                <a:solidFill>
                  <a:srgbClr val="008000"/>
                </a:solidFill>
              </a:rPr>
              <a:t>$ </a:t>
            </a:r>
            <a:r>
              <a:rPr lang="en-US" sz="1400" dirty="0" smtClean="0"/>
              <a:t>Assistive Technology</a:t>
            </a:r>
          </a:p>
          <a:p>
            <a:pPr marL="285750" indent="-285750">
              <a:buFont typeface="Arial"/>
              <a:buChar char="•"/>
            </a:pPr>
            <a:r>
              <a:rPr lang="en-US" sz="1400" dirty="0" smtClean="0">
                <a:solidFill>
                  <a:srgbClr val="008000"/>
                </a:solidFill>
              </a:rPr>
              <a:t>$ </a:t>
            </a:r>
            <a:r>
              <a:rPr lang="en-US" sz="1400" dirty="0" smtClean="0"/>
              <a:t>Nurse</a:t>
            </a:r>
          </a:p>
          <a:p>
            <a:pPr marL="285750" indent="-285750">
              <a:buFont typeface="Arial"/>
              <a:buChar char="•"/>
            </a:pPr>
            <a:r>
              <a:rPr lang="en-US" sz="1400" dirty="0" smtClean="0">
                <a:solidFill>
                  <a:srgbClr val="008000"/>
                </a:solidFill>
              </a:rPr>
              <a:t>$ </a:t>
            </a:r>
            <a:r>
              <a:rPr lang="en-US" sz="1400" dirty="0" smtClean="0"/>
              <a:t>PT</a:t>
            </a:r>
          </a:p>
          <a:p>
            <a:pPr marL="285750" indent="-285750">
              <a:buFont typeface="Arial"/>
              <a:buChar char="•"/>
            </a:pPr>
            <a:r>
              <a:rPr lang="en-US" sz="1400" dirty="0" smtClean="0">
                <a:solidFill>
                  <a:srgbClr val="008000"/>
                </a:solidFill>
              </a:rPr>
              <a:t>$ </a:t>
            </a:r>
            <a:r>
              <a:rPr lang="en-US" sz="1400" dirty="0" smtClean="0"/>
              <a:t>SLP</a:t>
            </a:r>
          </a:p>
          <a:p>
            <a:pPr marL="285750" indent="-285750">
              <a:buFont typeface="Arial"/>
              <a:buChar char="•"/>
            </a:pPr>
            <a:r>
              <a:rPr lang="en-US" sz="1400" dirty="0" smtClean="0">
                <a:solidFill>
                  <a:srgbClr val="008000"/>
                </a:solidFill>
              </a:rPr>
              <a:t>$ </a:t>
            </a:r>
            <a:r>
              <a:rPr lang="en-US" sz="1400" dirty="0" smtClean="0"/>
              <a:t>Family Training</a:t>
            </a:r>
          </a:p>
          <a:p>
            <a:pPr marL="285750" indent="-285750">
              <a:buFont typeface="Arial"/>
              <a:buChar char="•"/>
            </a:pPr>
            <a:r>
              <a:rPr lang="en-US" sz="1400" dirty="0" smtClean="0">
                <a:solidFill>
                  <a:srgbClr val="008000"/>
                </a:solidFill>
              </a:rPr>
              <a:t>$ </a:t>
            </a:r>
            <a:r>
              <a:rPr lang="en-US" sz="1400" dirty="0" smtClean="0"/>
              <a:t>Health Services</a:t>
            </a:r>
          </a:p>
          <a:p>
            <a:pPr marL="285750" indent="-285750">
              <a:buFont typeface="Arial"/>
              <a:buChar char="•"/>
            </a:pPr>
            <a:r>
              <a:rPr lang="en-US" sz="1400" dirty="0" smtClean="0">
                <a:solidFill>
                  <a:srgbClr val="008000"/>
                </a:solidFill>
              </a:rPr>
              <a:t>$ </a:t>
            </a:r>
            <a:r>
              <a:rPr lang="en-US" sz="1400" dirty="0" smtClean="0"/>
              <a:t>Nutrition</a:t>
            </a:r>
          </a:p>
          <a:p>
            <a:pPr marL="285750" indent="-285750">
              <a:buFont typeface="Arial"/>
              <a:buChar char="•"/>
            </a:pPr>
            <a:r>
              <a:rPr lang="en-US" sz="1400" dirty="0" smtClean="0">
                <a:solidFill>
                  <a:srgbClr val="008000"/>
                </a:solidFill>
              </a:rPr>
              <a:t>$ </a:t>
            </a:r>
            <a:r>
              <a:rPr lang="en-US" sz="1400" dirty="0" smtClean="0"/>
              <a:t>Psychological</a:t>
            </a:r>
          </a:p>
          <a:p>
            <a:pPr marL="285750" indent="-285750">
              <a:buFont typeface="Arial"/>
              <a:buChar char="•"/>
            </a:pPr>
            <a:r>
              <a:rPr lang="en-US" sz="1400" dirty="0" smtClean="0">
                <a:solidFill>
                  <a:srgbClr val="008000"/>
                </a:solidFill>
              </a:rPr>
              <a:t>$ </a:t>
            </a:r>
            <a:r>
              <a:rPr lang="en-US" sz="1400" dirty="0" smtClean="0"/>
              <a:t>Service                Coordination</a:t>
            </a:r>
          </a:p>
          <a:p>
            <a:pPr marL="285750" indent="-285750">
              <a:buFont typeface="Arial"/>
              <a:buChar char="•"/>
            </a:pPr>
            <a:r>
              <a:rPr lang="en-US" sz="1400" dirty="0" smtClean="0">
                <a:solidFill>
                  <a:srgbClr val="008000"/>
                </a:solidFill>
              </a:rPr>
              <a:t>$ </a:t>
            </a:r>
            <a:r>
              <a:rPr lang="en-US" sz="1400" dirty="0" smtClean="0"/>
              <a:t>Social Work</a:t>
            </a:r>
          </a:p>
          <a:p>
            <a:pPr marL="285750" indent="-285750">
              <a:buFont typeface="Arial"/>
              <a:buChar char="•"/>
            </a:pPr>
            <a:r>
              <a:rPr lang="en-US" sz="1400" dirty="0" smtClean="0">
                <a:solidFill>
                  <a:srgbClr val="008000"/>
                </a:solidFill>
              </a:rPr>
              <a:t>$ </a:t>
            </a:r>
            <a:r>
              <a:rPr lang="en-US" sz="1400" dirty="0" smtClean="0"/>
              <a:t>Special    Instruction</a:t>
            </a:r>
          </a:p>
          <a:p>
            <a:pPr marL="285750" indent="-285750">
              <a:buFont typeface="Arial"/>
              <a:buChar char="•"/>
            </a:pPr>
            <a:r>
              <a:rPr lang="en-US" sz="1400" dirty="0" smtClean="0">
                <a:solidFill>
                  <a:srgbClr val="39B54A"/>
                </a:solidFill>
              </a:rPr>
              <a:t>$ </a:t>
            </a:r>
            <a:r>
              <a:rPr lang="en-US" sz="1400" dirty="0" smtClean="0"/>
              <a:t>OT</a:t>
            </a:r>
          </a:p>
          <a:p>
            <a:pPr marL="285750" indent="-285750">
              <a:buFont typeface="Arial"/>
              <a:buChar char="•"/>
            </a:pPr>
            <a:r>
              <a:rPr lang="en-US" sz="1400" dirty="0" smtClean="0">
                <a:solidFill>
                  <a:srgbClr val="39B54A"/>
                </a:solidFill>
              </a:rPr>
              <a:t>$ </a:t>
            </a:r>
            <a:r>
              <a:rPr lang="en-US" sz="1400" dirty="0" smtClean="0"/>
              <a:t>Audiology</a:t>
            </a:r>
            <a:endParaRPr lang="en-US" sz="1400" dirty="0"/>
          </a:p>
        </p:txBody>
      </p:sp>
      <p:cxnSp>
        <p:nvCxnSpPr>
          <p:cNvPr id="24" name="Straight Arrow Connector 23"/>
          <p:cNvCxnSpPr>
            <a:endCxn id="22" idx="0"/>
          </p:cNvCxnSpPr>
          <p:nvPr/>
        </p:nvCxnSpPr>
        <p:spPr>
          <a:xfrm flipH="1">
            <a:off x="1066800" y="1680984"/>
            <a:ext cx="736600" cy="5933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260600" y="1680984"/>
            <a:ext cx="533400" cy="8336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749800" y="2514600"/>
            <a:ext cx="1816100" cy="3108543"/>
          </a:xfrm>
          <a:prstGeom prst="rect">
            <a:avLst/>
          </a:prstGeom>
          <a:noFill/>
        </p:spPr>
        <p:txBody>
          <a:bodyPr wrap="square" rtlCol="0">
            <a:spAutoFit/>
          </a:bodyPr>
          <a:lstStyle/>
          <a:p>
            <a:pPr marL="285750" indent="-285750">
              <a:buFont typeface="Arial"/>
              <a:buChar char="•"/>
            </a:pPr>
            <a:r>
              <a:rPr lang="en-US" sz="1400" dirty="0" smtClean="0"/>
              <a:t>Child find</a:t>
            </a:r>
          </a:p>
          <a:p>
            <a:pPr marL="285750" indent="-285750">
              <a:buFont typeface="Arial"/>
              <a:buChar char="•"/>
            </a:pPr>
            <a:r>
              <a:rPr lang="en-US" sz="1400" dirty="0" smtClean="0"/>
              <a:t>Outreach</a:t>
            </a:r>
          </a:p>
          <a:p>
            <a:pPr marL="285750" indent="-285750">
              <a:buFont typeface="Arial"/>
              <a:buChar char="•"/>
            </a:pPr>
            <a:r>
              <a:rPr lang="en-US" sz="1400" dirty="0" smtClean="0"/>
              <a:t>Referral</a:t>
            </a:r>
          </a:p>
          <a:p>
            <a:pPr marL="285750" indent="-285750">
              <a:buFont typeface="Arial"/>
              <a:buChar char="•"/>
            </a:pPr>
            <a:r>
              <a:rPr lang="en-US" sz="1400" dirty="0" smtClean="0">
                <a:solidFill>
                  <a:srgbClr val="008000"/>
                </a:solidFill>
              </a:rPr>
              <a:t>$</a:t>
            </a:r>
            <a:r>
              <a:rPr lang="en-US" sz="1400" dirty="0" smtClean="0"/>
              <a:t> Eligibility Determination (Intake &amp; Assessment)</a:t>
            </a:r>
          </a:p>
          <a:p>
            <a:pPr marL="285750" indent="-285750">
              <a:buFont typeface="Arial"/>
              <a:buChar char="•"/>
            </a:pPr>
            <a:r>
              <a:rPr lang="en-US" sz="1400" dirty="0" smtClean="0">
                <a:solidFill>
                  <a:srgbClr val="008000"/>
                </a:solidFill>
              </a:rPr>
              <a:t>$</a:t>
            </a:r>
            <a:r>
              <a:rPr lang="en-US" sz="1400" dirty="0" smtClean="0"/>
              <a:t> Parent Fee Determination</a:t>
            </a:r>
          </a:p>
          <a:p>
            <a:pPr marL="285750" indent="-285750">
              <a:buFont typeface="Arial"/>
              <a:buChar char="•"/>
            </a:pPr>
            <a:r>
              <a:rPr lang="en-US" sz="1400" dirty="0" smtClean="0"/>
              <a:t>Transition</a:t>
            </a:r>
          </a:p>
          <a:p>
            <a:pPr marL="285750" indent="-285750">
              <a:buFont typeface="Arial"/>
              <a:buChar char="•"/>
            </a:pPr>
            <a:r>
              <a:rPr lang="en-US" sz="1400" dirty="0" smtClean="0">
                <a:solidFill>
                  <a:srgbClr val="008000"/>
                </a:solidFill>
              </a:rPr>
              <a:t>$</a:t>
            </a:r>
            <a:r>
              <a:rPr lang="en-US" sz="1400" dirty="0" smtClean="0"/>
              <a:t>Professional Development</a:t>
            </a:r>
          </a:p>
          <a:p>
            <a:pPr marL="285750" indent="-285750">
              <a:buFont typeface="Arial"/>
              <a:buChar char="•"/>
            </a:pPr>
            <a:r>
              <a:rPr lang="en-US" sz="1400" dirty="0" smtClean="0"/>
              <a:t>Language Interpreters</a:t>
            </a:r>
          </a:p>
        </p:txBody>
      </p:sp>
      <p:cxnSp>
        <p:nvCxnSpPr>
          <p:cNvPr id="32" name="Straight Arrow Connector 31"/>
          <p:cNvCxnSpPr/>
          <p:nvPr/>
        </p:nvCxnSpPr>
        <p:spPr>
          <a:xfrm>
            <a:off x="5245100" y="2274332"/>
            <a:ext cx="0" cy="2402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718300" y="2235200"/>
            <a:ext cx="3810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477000" y="2768600"/>
            <a:ext cx="2527300" cy="2308324"/>
          </a:xfrm>
          <a:prstGeom prst="rect">
            <a:avLst/>
          </a:prstGeom>
          <a:noFill/>
        </p:spPr>
        <p:txBody>
          <a:bodyPr wrap="square" rtlCol="0">
            <a:spAutoFit/>
          </a:bodyPr>
          <a:lstStyle/>
          <a:p>
            <a:r>
              <a:rPr lang="en-US" dirty="0" smtClean="0">
                <a:solidFill>
                  <a:srgbClr val="008000"/>
                </a:solidFill>
              </a:rPr>
              <a:t>$</a:t>
            </a:r>
            <a:r>
              <a:rPr lang="en-US" dirty="0" smtClean="0"/>
              <a:t> Associated Activities</a:t>
            </a:r>
          </a:p>
          <a:p>
            <a:pPr marL="285750" indent="-285750">
              <a:buFont typeface="Arial"/>
              <a:buChar char="•"/>
            </a:pPr>
            <a:r>
              <a:rPr lang="en-US" sz="1400" dirty="0" smtClean="0"/>
              <a:t>Preparation</a:t>
            </a:r>
          </a:p>
          <a:p>
            <a:pPr marL="285750" indent="-285750">
              <a:buFont typeface="Arial"/>
              <a:buChar char="•"/>
            </a:pPr>
            <a:r>
              <a:rPr lang="en-US" sz="1400" dirty="0" smtClean="0">
                <a:solidFill>
                  <a:srgbClr val="008000"/>
                </a:solidFill>
              </a:rPr>
              <a:t>$</a:t>
            </a:r>
            <a:r>
              <a:rPr lang="en-US" sz="1400" dirty="0" smtClean="0"/>
              <a:t> Travel - parent</a:t>
            </a:r>
            <a:endParaRPr lang="en-US" sz="1400" dirty="0"/>
          </a:p>
          <a:p>
            <a:pPr marL="285750" indent="-285750">
              <a:buFont typeface="Arial"/>
              <a:buChar char="•"/>
            </a:pPr>
            <a:r>
              <a:rPr lang="en-US" sz="1400" dirty="0" smtClean="0">
                <a:solidFill>
                  <a:srgbClr val="4F6228"/>
                </a:solidFill>
              </a:rPr>
              <a:t>$</a:t>
            </a:r>
            <a:r>
              <a:rPr lang="en-US" sz="1400" dirty="0" smtClean="0"/>
              <a:t> Consultation with staff/families</a:t>
            </a:r>
            <a:endParaRPr lang="en-US" sz="1400" dirty="0"/>
          </a:p>
          <a:p>
            <a:pPr marL="285750" indent="-285750">
              <a:buFont typeface="Arial"/>
              <a:buChar char="•"/>
            </a:pPr>
            <a:r>
              <a:rPr lang="en-US" sz="1400" dirty="0"/>
              <a:t>Make/confirm appointments</a:t>
            </a:r>
          </a:p>
          <a:p>
            <a:pPr marL="285750" indent="-285750">
              <a:buFont typeface="Arial"/>
              <a:buChar char="•"/>
            </a:pPr>
            <a:r>
              <a:rPr lang="en-US" sz="1400" dirty="0" smtClean="0"/>
              <a:t>Paperwork</a:t>
            </a:r>
          </a:p>
          <a:p>
            <a:pPr marL="285750" indent="-285750">
              <a:buFont typeface="Arial"/>
              <a:buChar char="•"/>
            </a:pPr>
            <a:r>
              <a:rPr lang="en-US" sz="1400" dirty="0" smtClean="0"/>
              <a:t>Data Entry</a:t>
            </a:r>
          </a:p>
          <a:p>
            <a:pPr marL="285750" indent="-285750">
              <a:buFont typeface="Arial"/>
              <a:buChar char="•"/>
            </a:pPr>
            <a:r>
              <a:rPr lang="en-US" sz="1400" dirty="0" smtClean="0">
                <a:solidFill>
                  <a:srgbClr val="4F6228"/>
                </a:solidFill>
              </a:rPr>
              <a:t>$</a:t>
            </a:r>
            <a:r>
              <a:rPr lang="en-US" sz="1400" dirty="0" smtClean="0"/>
              <a:t> No Shows</a:t>
            </a:r>
            <a:endParaRPr lang="en-US" sz="1400" dirty="0"/>
          </a:p>
        </p:txBody>
      </p:sp>
      <p:sp>
        <p:nvSpPr>
          <p:cNvPr id="20" name="TextBox 19"/>
          <p:cNvSpPr txBox="1"/>
          <p:nvPr/>
        </p:nvSpPr>
        <p:spPr>
          <a:xfrm>
            <a:off x="6029582" y="658562"/>
            <a:ext cx="2863850" cy="1261884"/>
          </a:xfrm>
          <a:prstGeom prst="rect">
            <a:avLst/>
          </a:prstGeom>
          <a:noFill/>
        </p:spPr>
        <p:txBody>
          <a:bodyPr wrap="square" rtlCol="0">
            <a:spAutoFit/>
          </a:bodyPr>
          <a:lstStyle/>
          <a:p>
            <a:r>
              <a:rPr lang="en-US" sz="2000" b="1" dirty="0" smtClean="0">
                <a:solidFill>
                  <a:srgbClr val="008000"/>
                </a:solidFill>
              </a:rPr>
              <a:t>$ </a:t>
            </a:r>
            <a:r>
              <a:rPr lang="en-US" sz="2000" b="1" dirty="0" smtClean="0"/>
              <a:t>Administrative </a:t>
            </a:r>
          </a:p>
          <a:p>
            <a:pPr lvl="1"/>
            <a:r>
              <a:rPr lang="en-US" sz="1400" b="1" dirty="0" smtClean="0">
                <a:solidFill>
                  <a:srgbClr val="008000"/>
                </a:solidFill>
              </a:rPr>
              <a:t>$ </a:t>
            </a:r>
            <a:r>
              <a:rPr lang="en-US" sz="1400" b="1" dirty="0" smtClean="0"/>
              <a:t>State</a:t>
            </a:r>
          </a:p>
          <a:p>
            <a:pPr lvl="1"/>
            <a:r>
              <a:rPr lang="en-US" sz="1400" b="1" dirty="0" smtClean="0"/>
              <a:t>    </a:t>
            </a:r>
            <a:r>
              <a:rPr lang="en-US" sz="1400" b="1" dirty="0" smtClean="0">
                <a:solidFill>
                  <a:schemeClr val="accent3">
                    <a:lumMod val="50000"/>
                  </a:schemeClr>
                </a:solidFill>
              </a:rPr>
              <a:t> $</a:t>
            </a:r>
            <a:r>
              <a:rPr lang="en-US" sz="1400" b="1" dirty="0" smtClean="0"/>
              <a:t> Family fee determination</a:t>
            </a:r>
          </a:p>
          <a:p>
            <a:pPr lvl="1"/>
            <a:r>
              <a:rPr lang="en-US" sz="1400" b="1" dirty="0" smtClean="0">
                <a:solidFill>
                  <a:srgbClr val="008000"/>
                </a:solidFill>
              </a:rPr>
              <a:t>$ </a:t>
            </a:r>
            <a:r>
              <a:rPr lang="en-US" sz="1400" b="1" dirty="0" smtClean="0"/>
              <a:t>Local Program</a:t>
            </a:r>
          </a:p>
          <a:p>
            <a:pPr lvl="1"/>
            <a:r>
              <a:rPr lang="en-US" sz="1400" b="1" dirty="0"/>
              <a:t> </a:t>
            </a:r>
            <a:r>
              <a:rPr lang="en-US" sz="1400" b="1" dirty="0" smtClean="0"/>
              <a:t>    </a:t>
            </a:r>
            <a:r>
              <a:rPr lang="en-US" sz="1400" b="1" dirty="0" smtClean="0">
                <a:solidFill>
                  <a:srgbClr val="008000"/>
                </a:solidFill>
              </a:rPr>
              <a:t> $</a:t>
            </a:r>
            <a:r>
              <a:rPr lang="en-US" sz="1400" b="1" dirty="0" smtClean="0"/>
              <a:t>Family fee determination</a:t>
            </a:r>
            <a:endParaRPr lang="en-US" sz="1400" b="1" dirty="0"/>
          </a:p>
        </p:txBody>
      </p:sp>
      <p:cxnSp>
        <p:nvCxnSpPr>
          <p:cNvPr id="33" name="Straight Arrow Connector 32"/>
          <p:cNvCxnSpPr/>
          <p:nvPr/>
        </p:nvCxnSpPr>
        <p:spPr>
          <a:xfrm>
            <a:off x="4394200" y="762000"/>
            <a:ext cx="8509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4832350" y="685800"/>
            <a:ext cx="11557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8232" y="6261101"/>
            <a:ext cx="8386067" cy="523220"/>
          </a:xfrm>
          <a:prstGeom prst="rect">
            <a:avLst/>
          </a:prstGeom>
          <a:noFill/>
        </p:spPr>
        <p:txBody>
          <a:bodyPr wrap="square" rtlCol="0">
            <a:spAutoFit/>
          </a:bodyPr>
          <a:lstStyle/>
          <a:p>
            <a:r>
              <a:rPr lang="en-US" sz="1400" dirty="0" smtClean="0">
                <a:solidFill>
                  <a:srgbClr val="008000"/>
                </a:solidFill>
              </a:rPr>
              <a:t>$</a:t>
            </a:r>
            <a:r>
              <a:rPr lang="en-US" sz="1400" dirty="0" smtClean="0"/>
              <a:t>Denotes activities, services or components that will have a separate cost estimate because </a:t>
            </a:r>
          </a:p>
          <a:p>
            <a:r>
              <a:rPr lang="en-US" sz="1400" dirty="0" smtClean="0"/>
              <a:t>It is necessary to answer a research question for the study</a:t>
            </a:r>
            <a:endParaRPr lang="en-US" sz="1400" dirty="0"/>
          </a:p>
        </p:txBody>
      </p:sp>
    </p:spTree>
    <p:extLst>
      <p:ext uri="{BB962C8B-B14F-4D97-AF65-F5344CB8AC3E}">
        <p14:creationId xmlns:p14="http://schemas.microsoft.com/office/powerpoint/2010/main" val="2293894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buAutoNum type="arabicParenR"/>
            </a:pPr>
            <a:r>
              <a:rPr lang="en-US" sz="2000" dirty="0" smtClean="0"/>
              <a:t>Cost spent on state administration and required state support services;</a:t>
            </a:r>
          </a:p>
          <a:p>
            <a:pPr marL="457200" indent="-457200">
              <a:buAutoNum type="arabicParenR"/>
            </a:pPr>
            <a:endParaRPr lang="en-US" sz="2000" dirty="0" smtClean="0"/>
          </a:p>
          <a:p>
            <a:pPr marL="457200" indent="-457200">
              <a:buAutoNum type="arabicParenR"/>
            </a:pPr>
            <a:r>
              <a:rPr lang="en-US" sz="2000" dirty="0" smtClean="0"/>
              <a:t>Resources that are used for Part C services that are difficult to measure or value;</a:t>
            </a:r>
          </a:p>
          <a:p>
            <a:pPr marL="457200" indent="-457200">
              <a:buAutoNum type="arabicParenR"/>
            </a:pPr>
            <a:endParaRPr lang="en-US" sz="2000" dirty="0" smtClean="0"/>
          </a:p>
          <a:p>
            <a:pPr marL="457200" indent="-457200">
              <a:buAutoNum type="arabicParenR"/>
            </a:pPr>
            <a:r>
              <a:rPr lang="en-US" sz="2000" dirty="0" smtClean="0"/>
              <a:t>Type and value of in-kind supports used by local programs to support the delivery of services, including required and non-required yet enriching and beneficial services and activities; and</a:t>
            </a:r>
          </a:p>
          <a:p>
            <a:pPr marL="457200" indent="-457200">
              <a:buAutoNum type="arabicParenR"/>
            </a:pPr>
            <a:endParaRPr lang="en-US" sz="2000" dirty="0" smtClean="0"/>
          </a:p>
          <a:p>
            <a:pPr marL="457200" indent="-457200">
              <a:buAutoNum type="arabicParenR"/>
            </a:pPr>
            <a:r>
              <a:rPr lang="en-US" sz="2000" dirty="0" smtClean="0"/>
              <a:t>Cost of Utah Schools for the Deaf and the Blind early intervention services and administration.</a:t>
            </a:r>
            <a:endParaRPr lang="en-US" sz="2000" dirty="0"/>
          </a:p>
        </p:txBody>
      </p:sp>
      <p:sp>
        <p:nvSpPr>
          <p:cNvPr id="3" name="Title 2"/>
          <p:cNvSpPr>
            <a:spLocks noGrp="1"/>
          </p:cNvSpPr>
          <p:nvPr>
            <p:ph type="title"/>
          </p:nvPr>
        </p:nvSpPr>
        <p:spPr/>
        <p:txBody>
          <a:bodyPr/>
          <a:lstStyle/>
          <a:p>
            <a:pPr algn="ctr"/>
            <a:r>
              <a:rPr lang="en-US" dirty="0" smtClean="0"/>
              <a:t>OTHER STUDY QUESTIONS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24</a:t>
            </a:fld>
            <a:endParaRPr lang="en-US" dirty="0"/>
          </a:p>
        </p:txBody>
      </p:sp>
    </p:spTree>
    <p:extLst>
      <p:ext uri="{BB962C8B-B14F-4D97-AF65-F5344CB8AC3E}">
        <p14:creationId xmlns:p14="http://schemas.microsoft.com/office/powerpoint/2010/main" val="3890041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DATA SOURCES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25</a:t>
            </a:fld>
            <a:endParaRPr 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096244668"/>
              </p:ext>
            </p:extLst>
          </p:nvPr>
        </p:nvGraphicFramePr>
        <p:xfrm>
          <a:off x="457200" y="1600200"/>
          <a:ext cx="82296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6860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Sources </a:t>
            </a:r>
            <a:r>
              <a:rPr lang="en-US" dirty="0"/>
              <a:t>of funding</a:t>
            </a:r>
            <a:r>
              <a:rPr lang="en-US" dirty="0" smtClean="0"/>
              <a:t>;</a:t>
            </a:r>
          </a:p>
          <a:p>
            <a:r>
              <a:rPr lang="en-US" dirty="0"/>
              <a:t>Enrollment and services</a:t>
            </a:r>
            <a:r>
              <a:rPr lang="en-US" dirty="0" smtClean="0"/>
              <a:t>;</a:t>
            </a:r>
          </a:p>
          <a:p>
            <a:r>
              <a:rPr lang="en-US" dirty="0"/>
              <a:t>Staff turnover/vacancies;</a:t>
            </a:r>
          </a:p>
          <a:p>
            <a:r>
              <a:rPr lang="en-US" dirty="0" smtClean="0"/>
              <a:t>Working </a:t>
            </a:r>
            <a:r>
              <a:rPr lang="en-US" dirty="0"/>
              <a:t>conditions and non-wage benefits; </a:t>
            </a:r>
          </a:p>
          <a:p>
            <a:r>
              <a:rPr lang="en-US" dirty="0"/>
              <a:t>Professional development </a:t>
            </a:r>
            <a:r>
              <a:rPr lang="en-US" dirty="0" smtClean="0"/>
              <a:t>costs;</a:t>
            </a:r>
          </a:p>
          <a:p>
            <a:r>
              <a:rPr lang="en-US" dirty="0" smtClean="0"/>
              <a:t>Administrative </a:t>
            </a:r>
            <a:r>
              <a:rPr lang="en-US" dirty="0"/>
              <a:t>time description; </a:t>
            </a:r>
            <a:endParaRPr lang="en-US" dirty="0" smtClean="0"/>
          </a:p>
          <a:p>
            <a:pPr marL="342900" lvl="1" indent="-342900">
              <a:buBlip>
                <a:blip r:embed="rId2"/>
              </a:buBlip>
            </a:pPr>
            <a:r>
              <a:rPr lang="en-US" sz="2800" dirty="0"/>
              <a:t>Overhead and facilities costs</a:t>
            </a:r>
          </a:p>
          <a:p>
            <a:pPr marL="0" indent="0">
              <a:buNone/>
            </a:pPr>
            <a:endParaRPr lang="en-US" dirty="0" smtClean="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26</a:t>
            </a:fld>
            <a:endParaRPr lang="en-US" dirty="0"/>
          </a:p>
        </p:txBody>
      </p:sp>
      <p:sp>
        <p:nvSpPr>
          <p:cNvPr id="5" name="Title 2"/>
          <p:cNvSpPr>
            <a:spLocks noGrp="1"/>
          </p:cNvSpPr>
          <p:nvPr>
            <p:ph type="title"/>
          </p:nvPr>
        </p:nvSpPr>
        <p:spPr/>
        <p:txBody>
          <a:bodyPr>
            <a:normAutofit/>
          </a:bodyPr>
          <a:lstStyle/>
          <a:p>
            <a:pPr algn="ctr"/>
            <a:r>
              <a:rPr lang="en-US" dirty="0" smtClean="0"/>
              <a:t>INDIVIDUAL PROGRAM SURVEYS</a:t>
            </a:r>
            <a:endParaRPr lang="en-US" dirty="0"/>
          </a:p>
        </p:txBody>
      </p:sp>
    </p:spTree>
    <p:extLst>
      <p:ext uri="{BB962C8B-B14F-4D97-AF65-F5344CB8AC3E}">
        <p14:creationId xmlns:p14="http://schemas.microsoft.com/office/powerpoint/2010/main" val="1368472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All programs   	</a:t>
            </a:r>
          </a:p>
          <a:p>
            <a:r>
              <a:rPr lang="en-US" dirty="0"/>
              <a:t>All staff who have a caseload of any </a:t>
            </a:r>
            <a:r>
              <a:rPr lang="en-US" dirty="0" smtClean="0"/>
              <a:t>size</a:t>
            </a:r>
          </a:p>
          <a:p>
            <a:r>
              <a:rPr lang="en-US" dirty="0"/>
              <a:t>Every work day </a:t>
            </a:r>
            <a:endParaRPr lang="en-US" dirty="0" smtClean="0"/>
          </a:p>
          <a:p>
            <a:r>
              <a:rPr lang="en-US" dirty="0"/>
              <a:t>Five consecutive weeks – May </a:t>
            </a:r>
            <a:r>
              <a:rPr lang="en-US" dirty="0" smtClean="0"/>
              <a:t>2014</a:t>
            </a:r>
          </a:p>
          <a:p>
            <a:r>
              <a:rPr lang="en-US" dirty="0"/>
              <a:t>Capture activity in time increments of 30 </a:t>
            </a:r>
            <a:r>
              <a:rPr lang="en-US" dirty="0" smtClean="0"/>
              <a:t>minutes</a:t>
            </a:r>
          </a:p>
          <a:p>
            <a:r>
              <a:rPr lang="en-US" dirty="0"/>
              <a:t>Coded to list of </a:t>
            </a:r>
            <a:r>
              <a:rPr lang="en-US" dirty="0" smtClean="0"/>
              <a:t>activities</a:t>
            </a:r>
          </a:p>
          <a:p>
            <a:r>
              <a:rPr lang="en-US" dirty="0"/>
              <a:t>Entered in Excel or Google doc</a:t>
            </a:r>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27</a:t>
            </a:fld>
            <a:endParaRPr lang="en-US" dirty="0"/>
          </a:p>
        </p:txBody>
      </p:sp>
      <p:sp>
        <p:nvSpPr>
          <p:cNvPr id="5" name="Title 2"/>
          <p:cNvSpPr>
            <a:spLocks noGrp="1"/>
          </p:cNvSpPr>
          <p:nvPr>
            <p:ph type="title"/>
          </p:nvPr>
        </p:nvSpPr>
        <p:spPr/>
        <p:txBody>
          <a:bodyPr>
            <a:normAutofit/>
          </a:bodyPr>
          <a:lstStyle/>
          <a:p>
            <a:pPr algn="ctr"/>
            <a:r>
              <a:rPr lang="en-US" dirty="0" smtClean="0"/>
              <a:t>TIME STUDY</a:t>
            </a:r>
            <a:endParaRPr lang="en-US" dirty="0"/>
          </a:p>
        </p:txBody>
      </p:sp>
    </p:spTree>
    <p:extLst>
      <p:ext uri="{BB962C8B-B14F-4D97-AF65-F5344CB8AC3E}">
        <p14:creationId xmlns:p14="http://schemas.microsoft.com/office/powerpoint/2010/main" val="695863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Individual EI program budgets and expenditures by line item</a:t>
            </a:r>
          </a:p>
          <a:p>
            <a:r>
              <a:rPr lang="en-US" dirty="0" smtClean="0"/>
              <a:t>Employee information; i.e., name; position; FTE, hire date; field of study; degree; license, if applicable</a:t>
            </a:r>
          </a:p>
          <a:p>
            <a:r>
              <a:rPr lang="en-US" dirty="0" smtClean="0"/>
              <a:t>State database (BTOTS) query examples </a:t>
            </a:r>
          </a:p>
          <a:p>
            <a:pPr lvl="1"/>
            <a:r>
              <a:rPr lang="en-US" sz="2000" dirty="0" smtClean="0"/>
              <a:t>Number of children in various stages of the program; referral, eligibility determination, enrolled, and tracking and monitoring;</a:t>
            </a:r>
          </a:p>
          <a:p>
            <a:pPr lvl="1"/>
            <a:r>
              <a:rPr lang="en-US" sz="2000" dirty="0" smtClean="0"/>
              <a:t>Number of IFSP services planned vs. number of services delivered. </a:t>
            </a:r>
          </a:p>
          <a:p>
            <a:pPr lvl="1"/>
            <a:endParaRPr lang="en-US" sz="2000" dirty="0" smtClean="0"/>
          </a:p>
          <a:p>
            <a:pPr marL="0" indent="0">
              <a:buNone/>
            </a:pPr>
            <a:endParaRPr lang="en-US" dirty="0"/>
          </a:p>
        </p:txBody>
      </p:sp>
      <p:sp>
        <p:nvSpPr>
          <p:cNvPr id="3" name="Title 2"/>
          <p:cNvSpPr>
            <a:spLocks noGrp="1"/>
          </p:cNvSpPr>
          <p:nvPr>
            <p:ph type="title"/>
          </p:nvPr>
        </p:nvSpPr>
        <p:spPr/>
        <p:txBody>
          <a:bodyPr>
            <a:normAutofit/>
          </a:bodyPr>
          <a:lstStyle/>
          <a:p>
            <a:pPr algn="ctr"/>
            <a:r>
              <a:rPr lang="en-US" dirty="0" smtClean="0"/>
              <a:t>BABY WATCH DATA BASE (BTOTS)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28</a:t>
            </a:fld>
            <a:endParaRPr lang="en-US" dirty="0"/>
          </a:p>
        </p:txBody>
      </p:sp>
    </p:spTree>
    <p:extLst>
      <p:ext uri="{BB962C8B-B14F-4D97-AF65-F5344CB8AC3E}">
        <p14:creationId xmlns:p14="http://schemas.microsoft.com/office/powerpoint/2010/main" val="25190524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95799"/>
          </a:xfrm>
        </p:spPr>
        <p:txBody>
          <a:bodyPr/>
          <a:lstStyle/>
          <a:p>
            <a:r>
              <a:rPr lang="en-US" dirty="0"/>
              <a:t>Legislative Funding </a:t>
            </a:r>
            <a:r>
              <a:rPr lang="en-US" dirty="0" smtClean="0"/>
              <a:t>Requests</a:t>
            </a:r>
          </a:p>
          <a:p>
            <a:pPr lvl="1"/>
            <a:r>
              <a:rPr lang="en-US" sz="2000" dirty="0"/>
              <a:t>Average cost per child;</a:t>
            </a:r>
          </a:p>
          <a:p>
            <a:pPr lvl="1"/>
            <a:r>
              <a:rPr lang="en-US" sz="2000" dirty="0"/>
              <a:t>Total cost of providing all required services;</a:t>
            </a:r>
          </a:p>
          <a:p>
            <a:pPr lvl="1"/>
            <a:r>
              <a:rPr lang="en-US" sz="2000" dirty="0"/>
              <a:t>Costs of early intervention program operation; and</a:t>
            </a:r>
          </a:p>
          <a:p>
            <a:pPr lvl="1"/>
            <a:r>
              <a:rPr lang="en-US" sz="2000" dirty="0"/>
              <a:t>Costs of state </a:t>
            </a:r>
            <a:r>
              <a:rPr lang="en-US" sz="2000" dirty="0" smtClean="0"/>
              <a:t>administration</a:t>
            </a:r>
          </a:p>
          <a:p>
            <a:r>
              <a:rPr lang="en-US" dirty="0"/>
              <a:t>Funding Allocation </a:t>
            </a:r>
            <a:r>
              <a:rPr lang="en-US" dirty="0" smtClean="0"/>
              <a:t>Methodology</a:t>
            </a:r>
          </a:p>
          <a:p>
            <a:pPr lvl="1"/>
            <a:r>
              <a:rPr lang="en-US" sz="2000" dirty="0" smtClean="0"/>
              <a:t>Service planned vs. delivered;</a:t>
            </a:r>
          </a:p>
          <a:p>
            <a:pPr lvl="1"/>
            <a:r>
              <a:rPr lang="en-US" sz="2000" dirty="0" smtClean="0"/>
              <a:t>Base amount</a:t>
            </a:r>
          </a:p>
          <a:p>
            <a:pPr marL="342900" lvl="1" indent="-342900">
              <a:buBlip>
                <a:blip r:embed="rId2"/>
              </a:buBlip>
            </a:pPr>
            <a:r>
              <a:rPr lang="en-US" sz="2800" dirty="0"/>
              <a:t>Move to Insurance </a:t>
            </a:r>
            <a:r>
              <a:rPr lang="en-US" sz="2800" dirty="0" smtClean="0"/>
              <a:t>Billing</a:t>
            </a:r>
          </a:p>
          <a:p>
            <a:pPr lvl="1"/>
            <a:r>
              <a:rPr lang="en-US" sz="2000" dirty="0" smtClean="0"/>
              <a:t>Cost per service</a:t>
            </a:r>
            <a:endParaRPr lang="en-US" sz="2800" dirty="0" smtClean="0"/>
          </a:p>
          <a:p>
            <a:pPr marL="342900" lvl="1" indent="-342900">
              <a:buBlip>
                <a:blip r:embed="rId2"/>
              </a:buBlip>
            </a:pPr>
            <a:endParaRPr lang="en-US" dirty="0"/>
          </a:p>
          <a:p>
            <a:endParaRPr lang="en-US" dirty="0" smtClean="0"/>
          </a:p>
          <a:p>
            <a:endParaRPr lang="en-US" dirty="0" smtClean="0"/>
          </a:p>
          <a:p>
            <a:endParaRPr lang="en-US" dirty="0"/>
          </a:p>
          <a:p>
            <a:endParaRPr lang="en-US" dirty="0" smtClean="0"/>
          </a:p>
          <a:p>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29</a:t>
            </a:fld>
            <a:endParaRPr lang="en-US" dirty="0"/>
          </a:p>
        </p:txBody>
      </p:sp>
      <p:sp>
        <p:nvSpPr>
          <p:cNvPr id="5" name="Title 2"/>
          <p:cNvSpPr>
            <a:spLocks noGrp="1"/>
          </p:cNvSpPr>
          <p:nvPr>
            <p:ph type="title"/>
          </p:nvPr>
        </p:nvSpPr>
        <p:spPr/>
        <p:txBody>
          <a:bodyPr>
            <a:normAutofit/>
          </a:bodyPr>
          <a:lstStyle/>
          <a:p>
            <a:pPr algn="ctr"/>
            <a:r>
              <a:rPr lang="en-US" sz="3100" dirty="0" smtClean="0"/>
              <a:t>EXAMPLES OF HOW WE WILL USE COST STUDY RESULTS</a:t>
            </a:r>
            <a:endParaRPr lang="en-US" sz="3100" dirty="0"/>
          </a:p>
        </p:txBody>
      </p:sp>
    </p:spTree>
    <p:extLst>
      <p:ext uri="{BB962C8B-B14F-4D97-AF65-F5344CB8AC3E}">
        <p14:creationId xmlns:p14="http://schemas.microsoft.com/office/powerpoint/2010/main" val="105278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2014 ITCA Finance Survey (47 respondents):</a:t>
            </a:r>
          </a:p>
          <a:p>
            <a:pPr lvl="1"/>
            <a:r>
              <a:rPr lang="en-US" dirty="0" smtClean="0"/>
              <a:t>15 states can identify revenue generated by all fund sources accessed;</a:t>
            </a:r>
          </a:p>
          <a:p>
            <a:pPr lvl="1"/>
            <a:r>
              <a:rPr lang="en-US" dirty="0" smtClean="0"/>
              <a:t>13 states can identify revenue generated for 80% -90%.</a:t>
            </a:r>
          </a:p>
          <a:p>
            <a:r>
              <a:rPr lang="en-US" dirty="0" smtClean="0"/>
              <a:t>2014 ITCA Tipping Points Survey (49 respondents):</a:t>
            </a:r>
          </a:p>
          <a:p>
            <a:pPr lvl="1"/>
            <a:r>
              <a:rPr lang="en-US" dirty="0" smtClean="0"/>
              <a:t>22 states could provided authorized and delivered service hours per child, per month; and</a:t>
            </a:r>
          </a:p>
          <a:p>
            <a:pPr lvl="1"/>
            <a:r>
              <a:rPr lang="en-US" dirty="0" smtClean="0"/>
              <a:t>31 states could provide the average number of months of enrollment in Part C</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Current System Capacity</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Visit the DaSy website at:</a:t>
            </a:r>
            <a:br>
              <a:rPr lang="en-US" dirty="0" smtClean="0"/>
            </a:br>
            <a:r>
              <a:rPr lang="en-US" dirty="0" smtClean="0">
                <a:hlinkClick r:id="rId2"/>
              </a:rPr>
              <a:t>http://dasycenter.org/</a:t>
            </a:r>
            <a:endParaRPr lang="en-US" dirty="0" smtClean="0"/>
          </a:p>
          <a:p>
            <a:r>
              <a:rPr lang="en-US" dirty="0" smtClean="0"/>
              <a:t>Like us on Facebook: </a:t>
            </a:r>
            <a:br>
              <a:rPr lang="en-US" dirty="0" smtClean="0"/>
            </a:br>
            <a:r>
              <a:rPr lang="en-US" u="sng" dirty="0">
                <a:hlinkClick r:id="rId3"/>
              </a:rPr>
              <a:t>https://www.facebook.com/dasycenter</a:t>
            </a:r>
            <a:endParaRPr lang="en-US" dirty="0" smtClean="0"/>
          </a:p>
          <a:p>
            <a:r>
              <a:rPr lang="en-US" dirty="0" smtClean="0"/>
              <a:t>Follow us on Twitter:</a:t>
            </a:r>
            <a:br>
              <a:rPr lang="en-US" dirty="0" smtClean="0"/>
            </a:br>
            <a:r>
              <a:rPr lang="en-US" u="sng" dirty="0" smtClean="0">
                <a:hlinkClick r:id="rId4"/>
              </a:rPr>
              <a:t>@</a:t>
            </a:r>
            <a:r>
              <a:rPr lang="en-US" u="sng" dirty="0">
                <a:hlinkClick r:id="rId4"/>
              </a:rPr>
              <a:t>DaSyCenter</a:t>
            </a:r>
            <a:r>
              <a:rPr lang="en-US" dirty="0"/>
              <a:t> </a:t>
            </a:r>
            <a:r>
              <a:rPr lang="en-US" dirty="0" smtClean="0"/>
              <a:t> </a:t>
            </a:r>
          </a:p>
        </p:txBody>
      </p:sp>
      <p:sp>
        <p:nvSpPr>
          <p:cNvPr id="2" name="Title 1" descr="&quot; &quot;"/>
          <p:cNvSpPr>
            <a:spLocks noGrp="1"/>
          </p:cNvSpPr>
          <p:nvPr>
            <p:ph type="title"/>
          </p:nvPr>
        </p:nvSpPr>
        <p:spPr/>
        <p:txBody>
          <a:bodyPr/>
          <a:lstStyle/>
          <a:p>
            <a:r>
              <a:rPr lang="en-US" dirty="0" smtClean="0"/>
              <a:t>For More on DaSy</a:t>
            </a:r>
            <a:endParaRPr lang="en-US" dirty="0"/>
          </a:p>
        </p:txBody>
      </p:sp>
      <p:sp>
        <p:nvSpPr>
          <p:cNvPr id="8" name="Slide Number Placeholder 7"/>
          <p:cNvSpPr>
            <a:spLocks noGrp="1"/>
          </p:cNvSpPr>
          <p:nvPr>
            <p:ph type="sldNum" sz="quarter" idx="10"/>
          </p:nvPr>
        </p:nvSpPr>
        <p:spPr/>
        <p:txBody>
          <a:bodyPr/>
          <a:lstStyle/>
          <a:p>
            <a:fld id="{B2897048-00E0-47FB-B07B-F36BBE8AF579}" type="slidenum">
              <a:rPr lang="en-US" smtClean="0"/>
              <a:pPr/>
              <a:t>30</a:t>
            </a:fld>
            <a:endParaRPr lang="en-US" dirty="0"/>
          </a:p>
        </p:txBody>
      </p:sp>
    </p:spTree>
    <p:extLst>
      <p:ext uri="{BB962C8B-B14F-4D97-AF65-F5344CB8AC3E}">
        <p14:creationId xmlns:p14="http://schemas.microsoft.com/office/powerpoint/2010/main" val="1373862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239000" cy="4038600"/>
          </a:xfrm>
        </p:spPr>
        <p:txBody>
          <a:bodyPr/>
          <a:lstStyle/>
          <a:p>
            <a:pPr marL="0" indent="0">
              <a:buNone/>
            </a:pPr>
            <a:r>
              <a:rPr lang="en-US" sz="1800" dirty="0" smtClean="0"/>
              <a:t>The contents of this presentation were developed under a grant from the U.S. Department of Education, #H373Z120002. However, those contents do not necessarily represent the policy of the U.S. Department of Education, and you should not assume endorsement by the Federal Government. Project Officers, Meredith Miceli and Richelle Davis.</a:t>
            </a:r>
          </a:p>
        </p:txBody>
      </p:sp>
      <p:sp>
        <p:nvSpPr>
          <p:cNvPr id="8" name="Slide Number Placeholder 7"/>
          <p:cNvSpPr>
            <a:spLocks noGrp="1"/>
          </p:cNvSpPr>
          <p:nvPr>
            <p:ph type="sldNum" sz="quarter" idx="10"/>
          </p:nvPr>
        </p:nvSpPr>
        <p:spPr/>
        <p:txBody>
          <a:bodyPr/>
          <a:lstStyle/>
          <a:p>
            <a:fld id="{B2897048-00E0-47FB-B07B-F36BBE8AF579}" type="slidenum">
              <a:rPr lang="en-US" smtClean="0"/>
              <a:pPr/>
              <a:t>31</a:t>
            </a:fld>
            <a:endParaRPr lang="en-US" dirty="0"/>
          </a:p>
        </p:txBody>
      </p:sp>
      <p:grpSp>
        <p:nvGrpSpPr>
          <p:cNvPr id="6" name="Group 5"/>
          <p:cNvGrpSpPr/>
          <p:nvPr/>
        </p:nvGrpSpPr>
        <p:grpSpPr>
          <a:xfrm>
            <a:off x="2362200" y="4196084"/>
            <a:ext cx="4648200" cy="990600"/>
            <a:chOff x="2362200" y="4196084"/>
            <a:chExt cx="4648200" cy="990600"/>
          </a:xfrm>
        </p:grpSpPr>
        <p:pic>
          <p:nvPicPr>
            <p:cNvPr id="9" name="Picture 8" descr="Logo of the U.S. Department of Educ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4196084"/>
              <a:ext cx="990600" cy="990600"/>
            </a:xfrm>
            <a:prstGeom prst="rect">
              <a:avLst/>
            </a:prstGeom>
          </p:spPr>
        </p:pic>
        <p:pic>
          <p:nvPicPr>
            <p:cNvPr id="10" name="Picture 9" descr="Logo of the Technical Assistance and Dissemination Network"/>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0" y="4458302"/>
              <a:ext cx="1676400" cy="561594"/>
            </a:xfrm>
            <a:prstGeom prst="rect">
              <a:avLst/>
            </a:prstGeom>
          </p:spPr>
        </p:pic>
        <p:pic>
          <p:nvPicPr>
            <p:cNvPr id="11" name="Picture 10" descr="Logo of the U.S. Office of Special Education Programs"/>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62200" y="4296186"/>
              <a:ext cx="1062037" cy="885825"/>
            </a:xfrm>
            <a:prstGeom prst="rect">
              <a:avLst/>
            </a:prstGeom>
          </p:spPr>
        </p:pic>
      </p:grpSp>
    </p:spTree>
    <p:extLst>
      <p:ext uri="{BB962C8B-B14F-4D97-AF65-F5344CB8AC3E}">
        <p14:creationId xmlns:p14="http://schemas.microsoft.com/office/powerpoint/2010/main" val="2621243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Powerful information for:</a:t>
            </a:r>
          </a:p>
          <a:p>
            <a:pPr lvl="1"/>
            <a:r>
              <a:rPr lang="en-US" dirty="0" smtClean="0"/>
              <a:t>Decision-making;</a:t>
            </a:r>
          </a:p>
          <a:p>
            <a:pPr lvl="1"/>
            <a:r>
              <a:rPr lang="en-US" dirty="0" smtClean="0"/>
              <a:t>Policy Development; and</a:t>
            </a:r>
          </a:p>
          <a:p>
            <a:pPr lvl="1"/>
            <a:r>
              <a:rPr lang="en-US" dirty="0" smtClean="0"/>
              <a:t>Program Management</a:t>
            </a:r>
          </a:p>
          <a:p>
            <a:r>
              <a:rPr lang="en-US" dirty="0" smtClean="0"/>
              <a:t>Audiences:</a:t>
            </a:r>
          </a:p>
          <a:p>
            <a:pPr lvl="1"/>
            <a:r>
              <a:rPr lang="en-US" dirty="0" smtClean="0"/>
              <a:t>State Agencies</a:t>
            </a:r>
          </a:p>
          <a:p>
            <a:pPr lvl="1"/>
            <a:r>
              <a:rPr lang="en-US" dirty="0" smtClean="0"/>
              <a:t>Families</a:t>
            </a:r>
          </a:p>
          <a:p>
            <a:pPr lvl="1"/>
            <a:r>
              <a:rPr lang="en-US" dirty="0" smtClean="0"/>
              <a:t>Advocates</a:t>
            </a:r>
          </a:p>
          <a:p>
            <a:pPr lvl="1"/>
            <a:r>
              <a:rPr lang="en-US" dirty="0" smtClean="0"/>
              <a:t>Legislature</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Why Fiscal Data is Important</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Revenue:</a:t>
            </a:r>
          </a:p>
          <a:p>
            <a:pPr lvl="1"/>
            <a:r>
              <a:rPr lang="en-US" dirty="0" smtClean="0"/>
              <a:t>Federal</a:t>
            </a:r>
          </a:p>
          <a:p>
            <a:pPr lvl="1"/>
            <a:r>
              <a:rPr lang="en-US" dirty="0" smtClean="0"/>
              <a:t>State</a:t>
            </a:r>
          </a:p>
          <a:p>
            <a:pPr lvl="1"/>
            <a:r>
              <a:rPr lang="en-US" dirty="0" smtClean="0"/>
              <a:t>Local</a:t>
            </a:r>
          </a:p>
          <a:p>
            <a:r>
              <a:rPr lang="en-US" dirty="0" smtClean="0"/>
              <a:t>Expenditure</a:t>
            </a:r>
          </a:p>
          <a:p>
            <a:pPr lvl="1"/>
            <a:r>
              <a:rPr lang="en-US" dirty="0" smtClean="0"/>
              <a:t>Direct Service</a:t>
            </a:r>
          </a:p>
          <a:p>
            <a:pPr lvl="1"/>
            <a:r>
              <a:rPr lang="en-US" dirty="0" smtClean="0"/>
              <a:t>Support and Administration</a:t>
            </a:r>
          </a:p>
          <a:p>
            <a:r>
              <a:rPr lang="en-US" dirty="0" smtClean="0"/>
              <a:t>Child/Family Demographics</a:t>
            </a:r>
          </a:p>
          <a:p>
            <a:endParaRPr lang="en-US" dirty="0"/>
          </a:p>
        </p:txBody>
      </p:sp>
      <p:sp>
        <p:nvSpPr>
          <p:cNvPr id="3" name="Title 2"/>
          <p:cNvSpPr>
            <a:spLocks noGrp="1"/>
          </p:cNvSpPr>
          <p:nvPr>
            <p:ph type="title"/>
          </p:nvPr>
        </p:nvSpPr>
        <p:spPr/>
        <p:txBody>
          <a:bodyPr/>
          <a:lstStyle/>
          <a:p>
            <a:r>
              <a:rPr lang="en-US" dirty="0" smtClean="0"/>
              <a:t>General Fiscal Data Categories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381000" y="1524000"/>
          <a:ext cx="8229600" cy="4363720"/>
        </p:xfrm>
        <a:graphic>
          <a:graphicData uri="http://schemas.openxmlformats.org/drawingml/2006/table">
            <a:tbl>
              <a:tblPr firstRow="1" bandRow="1">
                <a:tableStyleId>{5C22544A-7EE6-4342-B048-85BDC9FD1C3A}</a:tableStyleId>
              </a:tblPr>
              <a:tblGrid>
                <a:gridCol w="1828800"/>
                <a:gridCol w="4419600"/>
                <a:gridCol w="1981200"/>
              </a:tblGrid>
              <a:tr h="370840">
                <a:tc>
                  <a:txBody>
                    <a:bodyPr/>
                    <a:lstStyle/>
                    <a:p>
                      <a:r>
                        <a:rPr lang="en-US" sz="1700" dirty="0" smtClean="0"/>
                        <a:t>Data Category</a:t>
                      </a:r>
                      <a:endParaRPr lang="en-US" sz="1700" dirty="0"/>
                    </a:p>
                  </a:txBody>
                  <a:tcPr/>
                </a:tc>
                <a:tc>
                  <a:txBody>
                    <a:bodyPr/>
                    <a:lstStyle/>
                    <a:p>
                      <a:r>
                        <a:rPr lang="en-US" sz="1700" dirty="0" smtClean="0"/>
                        <a:t>Data Elements</a:t>
                      </a:r>
                      <a:endParaRPr lang="en-US" sz="1700" dirty="0"/>
                    </a:p>
                  </a:txBody>
                  <a:tcPr/>
                </a:tc>
                <a:tc>
                  <a:txBody>
                    <a:bodyPr/>
                    <a:lstStyle/>
                    <a:p>
                      <a:r>
                        <a:rPr lang="en-US" sz="1700" dirty="0" smtClean="0"/>
                        <a:t>Data Location</a:t>
                      </a:r>
                      <a:endParaRPr lang="en-US" sz="1700" dirty="0"/>
                    </a:p>
                  </a:txBody>
                  <a:tcPr/>
                </a:tc>
              </a:tr>
              <a:tr h="370840">
                <a:tc>
                  <a:txBody>
                    <a:bodyPr/>
                    <a:lstStyle/>
                    <a:p>
                      <a:r>
                        <a:rPr lang="en-US" sz="1700" dirty="0" smtClean="0"/>
                        <a:t>Child &amp;</a:t>
                      </a:r>
                      <a:r>
                        <a:rPr lang="en-US" sz="1700" baseline="0" dirty="0" smtClean="0"/>
                        <a:t> Family Demographics</a:t>
                      </a:r>
                      <a:endParaRPr lang="en-US" sz="1700" dirty="0"/>
                    </a:p>
                  </a:txBody>
                  <a:tcPr/>
                </a:tc>
                <a:tc>
                  <a:txBody>
                    <a:bodyPr/>
                    <a:lstStyle/>
                    <a:p>
                      <a:pPr>
                        <a:buFont typeface="Arial" pitchFamily="34" charset="0"/>
                        <a:buChar char="•"/>
                      </a:pPr>
                      <a:r>
                        <a:rPr lang="en-US" sz="1700" dirty="0" smtClean="0"/>
                        <a:t> Child Name</a:t>
                      </a:r>
                    </a:p>
                    <a:p>
                      <a:pPr>
                        <a:buFont typeface="Arial" pitchFamily="34" charset="0"/>
                        <a:buChar char="•"/>
                      </a:pPr>
                      <a:r>
                        <a:rPr lang="en-US" sz="1700" dirty="0" smtClean="0"/>
                        <a:t> Diagnosis (ICD9/10)</a:t>
                      </a:r>
                    </a:p>
                    <a:p>
                      <a:pPr>
                        <a:buFont typeface="Arial" pitchFamily="34" charset="0"/>
                        <a:buChar char="•"/>
                      </a:pPr>
                      <a:r>
                        <a:rPr lang="en-US" sz="1700" dirty="0" smtClean="0"/>
                        <a:t> Program Eligibilities</a:t>
                      </a:r>
                    </a:p>
                    <a:p>
                      <a:pPr>
                        <a:buFont typeface="Arial" pitchFamily="34" charset="0"/>
                        <a:buChar char="•"/>
                      </a:pPr>
                      <a:r>
                        <a:rPr lang="en-US" sz="1700" dirty="0" smtClean="0"/>
                        <a:t> Family Income</a:t>
                      </a:r>
                    </a:p>
                    <a:p>
                      <a:pPr>
                        <a:buFont typeface="Arial" pitchFamily="34" charset="0"/>
                        <a:buChar char="•"/>
                      </a:pPr>
                      <a:r>
                        <a:rPr lang="en-US" sz="1700" dirty="0" smtClean="0"/>
                        <a:t> Primary Home Language</a:t>
                      </a:r>
                      <a:endParaRPr lang="en-US" sz="1700" dirty="0"/>
                    </a:p>
                  </a:txBody>
                  <a:tcPr/>
                </a:tc>
                <a:tc>
                  <a:txBody>
                    <a:bodyPr/>
                    <a:lstStyle/>
                    <a:p>
                      <a:pPr>
                        <a:buFont typeface="Arial" pitchFamily="34" charset="0"/>
                        <a:buChar char="•"/>
                      </a:pPr>
                      <a:r>
                        <a:rPr lang="en-US" sz="1700" dirty="0" smtClean="0"/>
                        <a:t> Child Record</a:t>
                      </a:r>
                      <a:endParaRPr lang="en-US" sz="1700" dirty="0"/>
                    </a:p>
                  </a:txBody>
                  <a:tcPr/>
                </a:tc>
              </a:tr>
              <a:tr h="370840">
                <a:tc>
                  <a:txBody>
                    <a:bodyPr/>
                    <a:lstStyle/>
                    <a:p>
                      <a:r>
                        <a:rPr lang="en-US" sz="1700" dirty="0" smtClean="0"/>
                        <a:t>Service Data</a:t>
                      </a:r>
                      <a:endParaRPr lang="en-US" sz="1700" dirty="0"/>
                    </a:p>
                  </a:txBody>
                  <a:tcPr/>
                </a:tc>
                <a:tc>
                  <a:txBody>
                    <a:bodyPr/>
                    <a:lstStyle/>
                    <a:p>
                      <a:pPr>
                        <a:buFont typeface="Arial" pitchFamily="34" charset="0"/>
                        <a:buChar char="•"/>
                      </a:pPr>
                      <a:r>
                        <a:rPr lang="en-US" sz="1700" dirty="0" smtClean="0"/>
                        <a:t> Frequency/Intensity of Services Authorized</a:t>
                      </a:r>
                    </a:p>
                    <a:p>
                      <a:pPr>
                        <a:buFont typeface="Arial" pitchFamily="34" charset="0"/>
                        <a:buChar char="•"/>
                      </a:pPr>
                      <a:r>
                        <a:rPr lang="en-US" sz="1700" dirty="0" smtClean="0"/>
                        <a:t> Frequency/Intensity of Services</a:t>
                      </a:r>
                      <a:r>
                        <a:rPr lang="en-US" sz="1700" baseline="0" dirty="0" smtClean="0"/>
                        <a:t> Delivered</a:t>
                      </a:r>
                    </a:p>
                    <a:p>
                      <a:pPr>
                        <a:buFont typeface="Arial" pitchFamily="34" charset="0"/>
                        <a:buChar char="•"/>
                      </a:pPr>
                      <a:r>
                        <a:rPr lang="en-US" sz="1700" baseline="0" dirty="0" smtClean="0"/>
                        <a:t> Type of Service</a:t>
                      </a:r>
                      <a:endParaRPr lang="en-US" sz="1700" dirty="0" smtClean="0"/>
                    </a:p>
                  </a:txBody>
                  <a:tcPr/>
                </a:tc>
                <a:tc>
                  <a:txBody>
                    <a:bodyPr/>
                    <a:lstStyle/>
                    <a:p>
                      <a:pPr>
                        <a:buFont typeface="Arial" pitchFamily="34" charset="0"/>
                        <a:buChar char="•"/>
                      </a:pPr>
                      <a:r>
                        <a:rPr lang="en-US" sz="1700" dirty="0" smtClean="0"/>
                        <a:t> Individualized</a:t>
                      </a:r>
                      <a:r>
                        <a:rPr lang="en-US" sz="1700" baseline="0" dirty="0" smtClean="0"/>
                        <a:t> Family Service Plan </a:t>
                      </a:r>
                    </a:p>
                    <a:p>
                      <a:pPr>
                        <a:buFont typeface="Arial" pitchFamily="34" charset="0"/>
                        <a:buChar char="•"/>
                      </a:pPr>
                      <a:r>
                        <a:rPr lang="en-US" sz="1700" baseline="0" dirty="0" smtClean="0"/>
                        <a:t> Clinical/Billing Records</a:t>
                      </a:r>
                      <a:endParaRPr lang="en-US" sz="1700" dirty="0"/>
                    </a:p>
                  </a:txBody>
                  <a:tcPr/>
                </a:tc>
              </a:tr>
              <a:tr h="370840">
                <a:tc>
                  <a:txBody>
                    <a:bodyPr/>
                    <a:lstStyle/>
                    <a:p>
                      <a:r>
                        <a:rPr lang="en-US" sz="1700" dirty="0" smtClean="0"/>
                        <a:t>Program Data</a:t>
                      </a:r>
                      <a:endParaRPr lang="en-US" sz="1700" dirty="0"/>
                    </a:p>
                  </a:txBody>
                  <a:tcPr/>
                </a:tc>
                <a:tc>
                  <a:txBody>
                    <a:bodyPr/>
                    <a:lstStyle/>
                    <a:p>
                      <a:pPr>
                        <a:buFont typeface="Arial" pitchFamily="34" charset="0"/>
                        <a:buChar char="•"/>
                      </a:pPr>
                      <a:r>
                        <a:rPr lang="en-US" sz="1700" dirty="0" smtClean="0"/>
                        <a:t> Charges by Service Billed</a:t>
                      </a:r>
                    </a:p>
                    <a:p>
                      <a:pPr>
                        <a:buFont typeface="Arial" pitchFamily="34" charset="0"/>
                        <a:buChar char="•"/>
                      </a:pPr>
                      <a:r>
                        <a:rPr lang="en-US" sz="1700" dirty="0" smtClean="0"/>
                        <a:t> Revenue</a:t>
                      </a:r>
                      <a:r>
                        <a:rPr lang="en-US" sz="1700" baseline="0" dirty="0" smtClean="0"/>
                        <a:t> (Reimbursement) </a:t>
                      </a:r>
                      <a:r>
                        <a:rPr lang="en-US" sz="1700" dirty="0" smtClean="0"/>
                        <a:t>Received by Source</a:t>
                      </a:r>
                      <a:endParaRPr lang="en-US" sz="1700" dirty="0"/>
                    </a:p>
                  </a:txBody>
                  <a:tcPr/>
                </a:tc>
                <a:tc>
                  <a:txBody>
                    <a:bodyPr/>
                    <a:lstStyle/>
                    <a:p>
                      <a:pPr>
                        <a:buFont typeface="Arial" pitchFamily="34" charset="0"/>
                        <a:buChar char="•"/>
                      </a:pPr>
                      <a:r>
                        <a:rPr lang="en-US" sz="1700" dirty="0" smtClean="0"/>
                        <a:t> Local Provider Agency Fiscal records</a:t>
                      </a:r>
                      <a:endParaRPr lang="en-US" sz="1700" dirty="0"/>
                    </a:p>
                  </a:txBody>
                  <a:tcPr/>
                </a:tc>
              </a:tr>
              <a:tr h="370840">
                <a:tc>
                  <a:txBody>
                    <a:bodyPr/>
                    <a:lstStyle/>
                    <a:p>
                      <a:r>
                        <a:rPr lang="en-US" sz="1700" dirty="0" smtClean="0"/>
                        <a:t>Lead Agency Data</a:t>
                      </a:r>
                      <a:endParaRPr lang="en-US" sz="1700" dirty="0"/>
                    </a:p>
                  </a:txBody>
                  <a:tcPr/>
                </a:tc>
                <a:tc>
                  <a:txBody>
                    <a:bodyPr/>
                    <a:lstStyle/>
                    <a:p>
                      <a:pPr>
                        <a:buFont typeface="Arial" pitchFamily="34" charset="0"/>
                        <a:buChar char="•"/>
                      </a:pPr>
                      <a:r>
                        <a:rPr lang="en-US" sz="1700" dirty="0" smtClean="0"/>
                        <a:t> Staff Administrative Costs</a:t>
                      </a:r>
                    </a:p>
                    <a:p>
                      <a:pPr>
                        <a:buFont typeface="Arial" pitchFamily="34" charset="0"/>
                        <a:buChar char="•"/>
                      </a:pPr>
                      <a:r>
                        <a:rPr lang="en-US" sz="1700" dirty="0" smtClean="0"/>
                        <a:t> Infrastructure</a:t>
                      </a:r>
                      <a:r>
                        <a:rPr lang="en-US" sz="1700" baseline="0" dirty="0" smtClean="0"/>
                        <a:t> Obligations and Payments</a:t>
                      </a:r>
                      <a:endParaRPr lang="en-US" sz="1700" dirty="0"/>
                    </a:p>
                  </a:txBody>
                  <a:tcPr/>
                </a:tc>
                <a:tc>
                  <a:txBody>
                    <a:bodyPr/>
                    <a:lstStyle/>
                    <a:p>
                      <a:pPr>
                        <a:buFont typeface="Arial" pitchFamily="34" charset="0"/>
                        <a:buChar char="•"/>
                      </a:pPr>
                      <a:r>
                        <a:rPr lang="en-US" sz="1700" dirty="0" smtClean="0"/>
                        <a:t> State Lead Agency Fiscal Records</a:t>
                      </a:r>
                      <a:endParaRPr lang="en-US" sz="1700" dirty="0"/>
                    </a:p>
                  </a:txBody>
                  <a:tcPr/>
                </a:tc>
              </a:tr>
            </a:tbl>
          </a:graphicData>
        </a:graphic>
      </p:graphicFrame>
      <p:sp>
        <p:nvSpPr>
          <p:cNvPr id="3" name="Title 2"/>
          <p:cNvSpPr>
            <a:spLocks noGrp="1"/>
          </p:cNvSpPr>
          <p:nvPr>
            <p:ph type="title"/>
          </p:nvPr>
        </p:nvSpPr>
        <p:spPr>
          <a:xfrm>
            <a:off x="457200" y="274638"/>
            <a:ext cx="8229600" cy="944562"/>
          </a:xfrm>
        </p:spPr>
        <p:txBody>
          <a:bodyPr/>
          <a:lstStyle/>
          <a:p>
            <a:r>
              <a:rPr lang="en-US" dirty="0" smtClean="0"/>
              <a:t>Essential Data Elements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What is the financial obligation for my system?</a:t>
            </a:r>
          </a:p>
          <a:p>
            <a:r>
              <a:rPr lang="en-US" i="1" dirty="0" smtClean="0"/>
              <a:t>Which fund sources are being used?</a:t>
            </a:r>
          </a:p>
          <a:p>
            <a:r>
              <a:rPr lang="en-US" i="1" dirty="0" smtClean="0"/>
              <a:t>What is the amount and percentage of funding by fund source? </a:t>
            </a:r>
          </a:p>
          <a:p>
            <a:r>
              <a:rPr lang="en-US" i="1" dirty="0" smtClean="0"/>
              <a:t>What does the percentage of revenue from each program source look like compared to percentage of children eligible for that program?</a:t>
            </a:r>
          </a:p>
          <a:p>
            <a:r>
              <a:rPr lang="en-US" i="1" dirty="0" smtClean="0"/>
              <a:t>What is the average cost per child?</a:t>
            </a:r>
          </a:p>
          <a:p>
            <a:endParaRPr lang="en-US" dirty="0"/>
          </a:p>
        </p:txBody>
      </p:sp>
      <p:sp>
        <p:nvSpPr>
          <p:cNvPr id="3" name="Title 2"/>
          <p:cNvSpPr>
            <a:spLocks noGrp="1"/>
          </p:cNvSpPr>
          <p:nvPr>
            <p:ph type="title"/>
          </p:nvPr>
        </p:nvSpPr>
        <p:spPr/>
        <p:txBody>
          <a:bodyPr/>
          <a:lstStyle/>
          <a:p>
            <a:r>
              <a:rPr lang="en-US" dirty="0" smtClean="0"/>
              <a:t>Policy Questions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686800" cy="4038600"/>
          </a:xfrm>
        </p:spPr>
        <p:txBody>
          <a:bodyPr/>
          <a:lstStyle/>
          <a:p>
            <a:pPr marL="0" indent="0">
              <a:buNone/>
            </a:pPr>
            <a:r>
              <a:rPr lang="en-US" i="1" dirty="0" smtClean="0"/>
              <a:t>Data elements needed for analysis:</a:t>
            </a:r>
          </a:p>
          <a:p>
            <a:r>
              <a:rPr lang="en-US" sz="2400" dirty="0" smtClean="0"/>
              <a:t>Child Data</a:t>
            </a:r>
          </a:p>
          <a:p>
            <a:pPr lvl="1"/>
            <a:r>
              <a:rPr lang="en-US" sz="2200" dirty="0" smtClean="0"/>
              <a:t>Program Eligibility</a:t>
            </a:r>
          </a:p>
          <a:p>
            <a:r>
              <a:rPr lang="en-US" sz="2400" dirty="0" smtClean="0"/>
              <a:t>Planned Service Data—</a:t>
            </a:r>
            <a:r>
              <a:rPr lang="en-US" sz="2400" u="sng" dirty="0" smtClean="0"/>
              <a:t>For Fee-for-Service Structures</a:t>
            </a:r>
          </a:p>
          <a:p>
            <a:pPr lvl="1"/>
            <a:r>
              <a:rPr lang="en-US" sz="2200" dirty="0"/>
              <a:t>Units of Service Authorized and Service </a:t>
            </a:r>
            <a:r>
              <a:rPr lang="en-US" sz="2200" dirty="0" smtClean="0"/>
              <a:t>Rates</a:t>
            </a:r>
            <a:endParaRPr lang="en-US" sz="2200" u="sng" dirty="0" smtClean="0"/>
          </a:p>
          <a:p>
            <a:r>
              <a:rPr lang="en-US" sz="2400" dirty="0" smtClean="0"/>
              <a:t>Units of Service Delivered by Service Type</a:t>
            </a:r>
          </a:p>
          <a:p>
            <a:r>
              <a:rPr lang="en-US" sz="2400" dirty="0" smtClean="0"/>
              <a:t>Grant/Contracts amounts and payments rendered—</a:t>
            </a:r>
            <a:r>
              <a:rPr lang="en-US" sz="2400" u="sng" dirty="0" smtClean="0"/>
              <a:t>for Grants/Contract Payment Structures</a:t>
            </a:r>
          </a:p>
          <a:p>
            <a:r>
              <a:rPr lang="en-US" sz="2400" dirty="0" smtClean="0"/>
              <a:t>Administrative Costs Data</a:t>
            </a:r>
          </a:p>
          <a:p>
            <a:pPr lvl="1"/>
            <a:r>
              <a:rPr lang="en-US" sz="2200" dirty="0" smtClean="0"/>
              <a:t>Fiscal obligations not connected to direct service and Lead Agency obligations</a:t>
            </a:r>
            <a:endParaRPr lang="en-US" sz="2200" dirty="0"/>
          </a:p>
        </p:txBody>
      </p:sp>
      <p:sp>
        <p:nvSpPr>
          <p:cNvPr id="3" name="Title 2"/>
          <p:cNvSpPr>
            <a:spLocks noGrp="1"/>
          </p:cNvSpPr>
          <p:nvPr>
            <p:ph type="title"/>
          </p:nvPr>
        </p:nvSpPr>
        <p:spPr/>
        <p:txBody>
          <a:bodyPr>
            <a:noAutofit/>
          </a:bodyPr>
          <a:lstStyle/>
          <a:p>
            <a:r>
              <a:rPr lang="en-US" dirty="0" smtClean="0"/>
              <a:t>Policy Question:  What is the Financial Obligation for my system? </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i="1" dirty="0" smtClean="0"/>
              <a:t>Scenario One: Fee-for-Service Payment Structures</a:t>
            </a:r>
            <a:endParaRPr lang="en-US" sz="2400" dirty="0" smtClean="0"/>
          </a:p>
          <a:p>
            <a:r>
              <a:rPr lang="en-US" dirty="0" smtClean="0"/>
              <a:t>There are two data fronts the Lead Agency must tackle in order two answer this question</a:t>
            </a:r>
          </a:p>
          <a:p>
            <a:pPr lvl="1"/>
            <a:r>
              <a:rPr lang="en-US" dirty="0" smtClean="0"/>
              <a:t>Capturing the amount of service units authorized along with service rates for obligated agencies</a:t>
            </a:r>
          </a:p>
          <a:p>
            <a:pPr lvl="1"/>
            <a:r>
              <a:rPr lang="en-US" dirty="0" smtClean="0"/>
              <a:t>Detailing fiscal obligations  not connected to direct service</a:t>
            </a:r>
            <a:endParaRPr lang="en-US" dirty="0"/>
          </a:p>
        </p:txBody>
      </p:sp>
      <p:sp>
        <p:nvSpPr>
          <p:cNvPr id="3" name="Title 2"/>
          <p:cNvSpPr>
            <a:spLocks noGrp="1"/>
          </p:cNvSpPr>
          <p:nvPr>
            <p:ph type="title"/>
          </p:nvPr>
        </p:nvSpPr>
        <p:spPr/>
        <p:txBody>
          <a:bodyPr>
            <a:noAutofit/>
          </a:bodyPr>
          <a:lstStyle/>
          <a:p>
            <a:r>
              <a:rPr lang="en-US" dirty="0"/>
              <a:t>Policy Question:  What is the Financial Obligation for my system? </a:t>
            </a:r>
          </a:p>
        </p:txBody>
      </p:sp>
      <p:sp>
        <p:nvSpPr>
          <p:cNvPr id="4" name="Slide Number Placeholder 3"/>
          <p:cNvSpPr>
            <a:spLocks noGrp="1"/>
          </p:cNvSpPr>
          <p:nvPr>
            <p:ph type="sldNum" sz="quarter" idx="10"/>
          </p:nvPr>
        </p:nvSpPr>
        <p:spPr/>
        <p:txBody>
          <a:bodyPr/>
          <a:lstStyle/>
          <a:p>
            <a:fld id="{B2897048-00E0-47FB-B07B-F36BBE8AF579}" type="slidenum">
              <a:rPr lang="en-US" smtClean="0"/>
              <a:pPr/>
              <a:t>9</a:t>
            </a:fld>
            <a:endParaRPr lang="en-US" dirty="0"/>
          </a:p>
        </p:txBody>
      </p:sp>
    </p:spTree>
    <p:extLst>
      <p:ext uri="{BB962C8B-B14F-4D97-AF65-F5344CB8AC3E}">
        <p14:creationId xmlns:p14="http://schemas.microsoft.com/office/powerpoint/2010/main" val="36726108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1024</TotalTime>
  <Words>1907</Words>
  <Application>Microsoft Office PowerPoint</Application>
  <PresentationFormat>On-screen Show (4:3)</PresentationFormat>
  <Paragraphs>345</Paragraphs>
  <Slides>31</Slides>
  <Notes>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Session Outcomes</vt:lpstr>
      <vt:lpstr>Current System Capacity</vt:lpstr>
      <vt:lpstr>Why Fiscal Data is Important</vt:lpstr>
      <vt:lpstr>General Fiscal Data Categories</vt:lpstr>
      <vt:lpstr>Essential Data Elements</vt:lpstr>
      <vt:lpstr>Policy Questions</vt:lpstr>
      <vt:lpstr>Policy Question:  What is the Financial Obligation for my system? </vt:lpstr>
      <vt:lpstr>Policy Question:  What is the Financial Obligation for my system? </vt:lpstr>
      <vt:lpstr>Policy Question:  What is the Financial Obligation for my system? </vt:lpstr>
      <vt:lpstr>Policy Question:  What is the Financial Obligation for my system? </vt:lpstr>
      <vt:lpstr>Policy Question:  What is the Financial Obligation for my system? </vt:lpstr>
      <vt:lpstr>Policy Question: What is the Average Cost per Child? </vt:lpstr>
      <vt:lpstr>Policy Question: What is the Average Cost per Child? </vt:lpstr>
      <vt:lpstr>Policy Question: What is the Average Cost per Child? </vt:lpstr>
      <vt:lpstr>Policy Question: What is the Average Cost per Child? </vt:lpstr>
      <vt:lpstr>Policy Question: What is the Average Cost per Child? </vt:lpstr>
      <vt:lpstr>What is the Average Cost per Child? </vt:lpstr>
      <vt:lpstr>Policy Question: What is the Average Cost per Child?  </vt:lpstr>
      <vt:lpstr>UTAH COST STUDY</vt:lpstr>
      <vt:lpstr>OVERARCHING QUESTIONS</vt:lpstr>
      <vt:lpstr>Cost Study Phases</vt:lpstr>
      <vt:lpstr>$ Utah Part C Costs</vt:lpstr>
      <vt:lpstr>OTHER STUDY QUESTIONS</vt:lpstr>
      <vt:lpstr>DATA SOURCES</vt:lpstr>
      <vt:lpstr>INDIVIDUAL PROGRAM SURVEYS</vt:lpstr>
      <vt:lpstr>TIME STUDY</vt:lpstr>
      <vt:lpstr>BABY WATCH DATA BASE (BTOTS)</vt:lpstr>
      <vt:lpstr>EXAMPLES OF HOW WE WILL USE COST STUDY RESULTS</vt:lpstr>
      <vt:lpstr>For More on DaSy</vt:lpstr>
      <vt:lpstr>PowerPoint Presentation</vt:lpstr>
    </vt:vector>
  </TitlesOfParts>
  <Company>The DaSy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Robin</cp:lastModifiedBy>
  <cp:revision>109</cp:revision>
  <dcterms:created xsi:type="dcterms:W3CDTF">2013-02-06T21:54:43Z</dcterms:created>
  <dcterms:modified xsi:type="dcterms:W3CDTF">2014-09-06T17:40:15Z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