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5" r:id="rId1"/>
    <p:sldMasterId id="2147485002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66" r:id="rId5"/>
    <p:sldId id="273" r:id="rId6"/>
    <p:sldId id="267" r:id="rId7"/>
    <p:sldId id="271" r:id="rId8"/>
    <p:sldId id="272" r:id="rId9"/>
    <p:sldId id="268" r:id="rId10"/>
    <p:sldId id="274" r:id="rId11"/>
    <p:sldId id="276" r:id="rId12"/>
    <p:sldId id="275" r:id="rId13"/>
    <p:sldId id="277" r:id="rId14"/>
    <p:sldId id="278" r:id="rId15"/>
    <p:sldId id="270" r:id="rId16"/>
    <p:sldId id="269" r:id="rId17"/>
    <p:sldId id="279" r:id="rId18"/>
    <p:sldId id="265" r:id="rId19"/>
    <p:sldId id="260" r:id="rId20"/>
    <p:sldId id="261" r:id="rId21"/>
    <p:sldId id="263" r:id="rId22"/>
    <p:sldId id="264" r:id="rId23"/>
    <p:sldId id="280" r:id="rId24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FF4F"/>
    <a:srgbClr val="FFFF99"/>
    <a:srgbClr val="FF3300"/>
    <a:srgbClr val="FFCC00"/>
    <a:srgbClr val="FFFF61"/>
    <a:srgbClr val="865000"/>
    <a:srgbClr val="CC7900"/>
    <a:srgbClr val="B86E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20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Know rights</c:v>
                </c:pt>
                <c:pt idx="1">
                  <c:v>Communicate needs</c:v>
                </c:pt>
                <c:pt idx="2">
                  <c:v>Help develop and learn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79.599999999999994</c:v>
                </c:pt>
                <c:pt idx="1">
                  <c:v>88.7</c:v>
                </c:pt>
                <c:pt idx="2">
                  <c:v>91.2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Know rights</c:v>
                </c:pt>
                <c:pt idx="1">
                  <c:v>Communicate needs</c:v>
                </c:pt>
                <c:pt idx="2">
                  <c:v>Help develop and learn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80</c:v>
                </c:pt>
                <c:pt idx="1">
                  <c:v>88.5</c:v>
                </c:pt>
                <c:pt idx="2">
                  <c:v>91.4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Know rights</c:v>
                </c:pt>
                <c:pt idx="1">
                  <c:v>Communicate needs</c:v>
                </c:pt>
                <c:pt idx="2">
                  <c:v>Help develop and learn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85.6</c:v>
                </c:pt>
                <c:pt idx="1">
                  <c:v>89.1</c:v>
                </c:pt>
                <c:pt idx="2">
                  <c:v>90.9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Know rights</c:v>
                </c:pt>
                <c:pt idx="1">
                  <c:v>Communicate needs</c:v>
                </c:pt>
                <c:pt idx="2">
                  <c:v>Help develop and learn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86.1</c:v>
                </c:pt>
                <c:pt idx="1">
                  <c:v>89.3</c:v>
                </c:pt>
                <c:pt idx="2">
                  <c:v>91.6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25024"/>
        <c:axId val="142639104"/>
      </c:barChart>
      <c:catAx>
        <c:axId val="14262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2639104"/>
        <c:crosses val="autoZero"/>
        <c:auto val="1"/>
        <c:lblAlgn val="ctr"/>
        <c:lblOffset val="100"/>
        <c:noMultiLvlLbl val="0"/>
      </c:catAx>
      <c:valAx>
        <c:axId val="142639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1"/>
                </a:pPr>
                <a:r>
                  <a:rPr lang="en-US" sz="1600" b="1" dirty="0" smtClean="0"/>
                  <a:t>Percent</a:t>
                </a:r>
                <a:endParaRPr lang="en-US" sz="1600" b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262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1B58C3-851F-5B45-8883-EA141B9BE990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NECTAC/ECO/WRRC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C8AB40-CF82-EC44-8D16-67C18E222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55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C87139F-DDB3-5943-B055-E279F8F9EF39}" type="datetimeFigureOut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NECTAC/ECO/WRRC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4D4A29D-0E5E-E34D-8579-0D1C1BBCA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3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Research questions: After controlling for demographic variables, are higher-quality family-centered practices associated with better family outcomes, which in turn are related to improved developmental trajectories in children?</a:t>
            </a:r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</a:rPr>
              <a:t>Measuring Child and Family Outcomes Conference - July 30, 2010</a:t>
            </a:r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</a:rPr>
              <a:t>The Early Childhood Outcomes Center - www.the-eco-center.org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fld id="{4910319E-8F1A-4A0C-A089-C1902B589A5C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We didn’t have access to the child level data, so no descriptive data are available at this time – only the general stuff listed on this slide</a:t>
            </a:r>
          </a:p>
        </p:txBody>
      </p:sp>
      <p:sp>
        <p:nvSpPr>
          <p:cNvPr id="501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</a:rPr>
              <a:t>Measuring Child and Family Outcomes Conference - July 30, 2010</a:t>
            </a: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</a:rPr>
              <a:t>The Early Childhood Outcomes Center - www.the-eco-center.org</a:t>
            </a:r>
          </a:p>
        </p:txBody>
      </p:sp>
      <p:sp>
        <p:nvSpPr>
          <p:cNvPr id="5018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fld id="{02708BFE-6B13-46C1-8E63-295919932DBB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Demographics were not significantly significant in preliminary analyses so were dropped in final model </a:t>
            </a:r>
          </a:p>
          <a:p>
            <a:r>
              <a:rPr lang="en-US" altLang="en-US" smtClean="0"/>
              <a:t>Family-centered practices box is made up of 3 APR items</a:t>
            </a:r>
          </a:p>
          <a:p>
            <a:r>
              <a:rPr lang="en-US" altLang="en-US" smtClean="0"/>
              <a:t>Family outcomes box is made up of 5 ECO outcomes</a:t>
            </a:r>
          </a:p>
          <a:p>
            <a:endParaRPr lang="en-US" altLang="en-US" smtClean="0"/>
          </a:p>
          <a:p>
            <a:r>
              <a:rPr lang="en-US" altLang="en-US" smtClean="0"/>
              <a:t>Results show that FC practices are strongly related to family outcomes, and family outcomes are indeed related to child outcomes</a:t>
            </a:r>
          </a:p>
          <a:p>
            <a:endParaRPr lang="en-US" altLang="en-US" smtClean="0"/>
          </a:p>
          <a:p>
            <a:r>
              <a:rPr lang="en-US" altLang="en-US" smtClean="0"/>
              <a:t>Fit indices: CFI = 0.94, TLI = 0.94, SRMR = 0.04</a:t>
            </a:r>
          </a:p>
          <a:p>
            <a:r>
              <a:rPr lang="en-US" altLang="en-US" smtClean="0"/>
              <a:t>All p’s significant at &lt; .001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120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</a:rPr>
              <a:t>Measuring Child and Family Outcomes Conference - July 30, 2010</a:t>
            </a: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</a:rPr>
              <a:t>The Early Childhood Outcomes Center - www.the-eco-center.org</a:t>
            </a:r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100">
                <a:solidFill>
                  <a:srgbClr val="224568"/>
                </a:solidFill>
                <a:latin typeface="Arial" charset="0"/>
              </a:defRPr>
            </a:lvl1pPr>
            <a:lvl2pPr marL="730171" indent="-280835" eaLnBrk="0" hangingPunct="0">
              <a:defRPr sz="3100">
                <a:solidFill>
                  <a:srgbClr val="224568"/>
                </a:solidFill>
                <a:latin typeface="Arial" charset="0"/>
              </a:defRPr>
            </a:lvl2pPr>
            <a:lvl3pPr marL="1123340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3pPr>
            <a:lvl4pPr marL="1572677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4pPr>
            <a:lvl5pPr marL="2022013" indent="-224668" eaLnBrk="0" hangingPunct="0">
              <a:defRPr sz="3100">
                <a:solidFill>
                  <a:srgbClr val="224568"/>
                </a:solidFill>
                <a:latin typeface="Arial" charset="0"/>
              </a:defRPr>
            </a:lvl5pPr>
            <a:lvl6pPr marL="2471349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6pPr>
            <a:lvl7pPr marL="2920685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7pPr>
            <a:lvl8pPr marL="3370021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8pPr>
            <a:lvl9pPr marL="3819357" indent="-22466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fld id="{B32297FE-B2FA-4E89-8272-B00246C2D812}" type="slidenum">
              <a:rPr lang="en-US" altLang="en-US" sz="12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8763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763000" cy="3886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F9B7-689C-EC44-85BB-781DEF006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9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038600"/>
            <a:ext cx="8839200" cy="7620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8839200" cy="3733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4953000"/>
            <a:ext cx="8839200" cy="1752600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133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1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68D0E-8075-9746-99AF-58F28B560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/>
          <a:lstStyle>
            <a:lvl1pPr algn="ctr">
              <a:defRPr sz="3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52600"/>
            <a:ext cx="8763000" cy="533400"/>
          </a:xfrm>
        </p:spPr>
        <p:txBody>
          <a:bodyPr/>
          <a:lstStyle>
            <a:lvl1pPr marL="0" indent="0" algn="ctr"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E309-CD4D-B546-858A-ADC96E5EE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1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343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A7FBC-1EA9-1B4F-B2BD-AE682071C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3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752599"/>
            <a:ext cx="4267200" cy="639762"/>
          </a:xfrm>
          <a:gradFill flip="none" rotWithShape="1">
            <a:gsLst>
              <a:gs pos="0">
                <a:schemeClr val="bg2">
                  <a:lumMod val="10000"/>
                </a:schemeClr>
              </a:gs>
              <a:gs pos="100000">
                <a:schemeClr val="tx2"/>
              </a:gs>
            </a:gsLst>
            <a:lin ang="5400000" scaled="0"/>
            <a:tileRect/>
          </a:gradFill>
          <a:ln>
            <a:solidFill>
              <a:schemeClr val="tx2"/>
            </a:solidFill>
          </a:ln>
          <a:effectLst>
            <a:outerShdw dist="38100" dir="2700000" algn="tl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sz="2000" b="1" i="1">
                <a:solidFill>
                  <a:schemeClr val="bg2"/>
                </a:solidFill>
                <a:effectLst>
                  <a:outerShdw dist="50800" dir="2700000" algn="tl" rotWithShape="0">
                    <a:schemeClr val="bg2">
                      <a:lumMod val="10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514600"/>
            <a:ext cx="42672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514598"/>
            <a:ext cx="4267200" cy="411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4724400" y="1752600"/>
            <a:ext cx="4267200" cy="639762"/>
          </a:xfrm>
          <a:gradFill flip="none" rotWithShape="1">
            <a:gsLst>
              <a:gs pos="0">
                <a:schemeClr val="bg2">
                  <a:lumMod val="10000"/>
                </a:schemeClr>
              </a:gs>
              <a:gs pos="100000">
                <a:schemeClr val="tx2"/>
              </a:gs>
            </a:gsLst>
            <a:lin ang="5400000" scaled="0"/>
            <a:tileRect/>
          </a:gradFill>
          <a:ln>
            <a:solidFill>
              <a:schemeClr val="tx2"/>
            </a:solidFill>
          </a:ln>
          <a:effectLst>
            <a:outerShdw dist="38100" dir="2700000" algn="tl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sz="2000" b="1" i="1">
                <a:solidFill>
                  <a:schemeClr val="bg2"/>
                </a:solidFill>
                <a:effectLst>
                  <a:outerShdw dist="50800" dir="2700000" algn="tl" rotWithShape="0">
                    <a:schemeClr val="bg2">
                      <a:lumMod val="10000"/>
                    </a:scheme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6677-785C-E044-BDDF-348B98926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5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787E-54BF-6C4D-9EA0-361C2B8DD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5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37B6-674E-D547-83D9-265D13403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7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752600"/>
            <a:ext cx="54165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950" y="1752600"/>
            <a:ext cx="3236913" cy="4876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FC370-C74C-2843-AB53-107270737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9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76800"/>
            <a:ext cx="8763000" cy="762000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914400"/>
            <a:ext cx="8763000" cy="3810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5791200"/>
            <a:ext cx="8763000" cy="838200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A2D8-7D1A-A445-8A7F-465B8A706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7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752600"/>
            <a:ext cx="8763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1400" y="304800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F68DD1-A5D0-7B41-8331-CDD6C0C8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4" descr="ectacenterlogo-2013-wordmark-notext.png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34290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228600" y="762000"/>
            <a:ext cx="8763000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outerShdw dist="25400" dir="2400000" algn="tl" rotWithShape="0">
              <a:schemeClr val="bg2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3" r:id="rId1"/>
    <p:sldLayoutId id="2147485004" r:id="rId2"/>
    <p:sldLayoutId id="2147485005" r:id="rId3"/>
    <p:sldLayoutId id="2147485006" r:id="rId4"/>
    <p:sldLayoutId id="2147485007" r:id="rId5"/>
    <p:sldLayoutId id="2147485008" r:id="rId6"/>
    <p:sldLayoutId id="2147485009" r:id="rId7"/>
    <p:sldLayoutId id="2147485010" r:id="rId8"/>
    <p:sldLayoutId id="2147485011" r:id="rId9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dist="25400" dir="2400000" algn="tl" rotWithShape="0">
              <a:schemeClr val="bg2"/>
            </a:outerShdw>
          </a:effectLst>
          <a:latin typeface="Helvetica"/>
          <a:ea typeface="ＭＳ Ｐゴシック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1430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2" r:id="rId1"/>
    <p:sldLayoutId id="2147485013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effectLst>
            <a:outerShdw dist="25400" dir="2400000" algn="tl" rotWithShape="0">
              <a:schemeClr val="bg2"/>
            </a:outerShdw>
          </a:effectLst>
          <a:latin typeface="Helvetica"/>
          <a:ea typeface="ＭＳ Ｐゴシック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Helvetica" charset="0"/>
          <a:ea typeface="ＭＳ Ｐゴシック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i="1">
          <a:solidFill>
            <a:srgbClr val="EF6011"/>
          </a:solidFill>
          <a:latin typeface="Georgia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0" y="-76200"/>
            <a:ext cx="9296400" cy="914400"/>
          </a:xfrm>
          <a:prstGeom prst="rect">
            <a:avLst/>
          </a:prstGeom>
          <a:gradFill>
            <a:gsLst>
              <a:gs pos="75000">
                <a:schemeClr val="bg2">
                  <a:lumMod val="50000"/>
                </a:schemeClr>
              </a:gs>
              <a:gs pos="0">
                <a:schemeClr val="bg2">
                  <a:lumMod val="50000"/>
                  <a:alpha val="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4340" name="Picture 4" descr="ectalogo-template-larg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5088"/>
            <a:ext cx="4648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ta-and-d-templat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791200"/>
            <a:ext cx="248761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13" y="1219200"/>
            <a:ext cx="8763000" cy="12192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dirty="0">
                <a:effectLst/>
              </a:rPr>
              <a:t>How to Examine Your State's Family Outcomes Data: Asking and Answering Critical Questions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743200"/>
            <a:ext cx="8763000" cy="1752600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effectLst>
                  <a:outerShdw dist="25400" dir="2400000" algn="tl" rotWithShape="0">
                    <a:schemeClr val="bg2"/>
                  </a:outerShdw>
                </a:effectLst>
                <a:latin typeface="Helvetica"/>
                <a:ea typeface="ＭＳ Ｐゴシック" charset="0"/>
                <a:cs typeface="Helvetica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Melissa Raspa (ECTA)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Gary Harmon (NC)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Alice Ridgway (CT)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accent3"/>
                </a:solidFill>
              </a:rPr>
              <a:t>Lisa Backer (MN)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" y="4343400"/>
            <a:ext cx="8763000" cy="1676400"/>
          </a:xfrm>
          <a:prstGeom prst="rect">
            <a:avLst/>
          </a:prstGeom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effectLst>
                  <a:outerShdw dist="25400" dir="2400000" algn="tl" rotWithShape="0">
                    <a:schemeClr val="bg2"/>
                  </a:outerShdw>
                </a:effectLst>
                <a:latin typeface="Helvetica"/>
                <a:ea typeface="ＭＳ Ｐゴシック" charset="0"/>
                <a:cs typeface="Helvetica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Helvetica" charset="0"/>
                <a:ea typeface="ＭＳ Ｐゴシック" charset="0"/>
                <a:cs typeface="Georgia" pitchFamily="18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rgbClr val="EF6011"/>
                </a:solidFill>
                <a:latin typeface="Georg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i="1" dirty="0" smtClean="0">
                <a:solidFill>
                  <a:schemeClr val="accent3"/>
                </a:solidFill>
              </a:rPr>
              <a:t>Improving Data, Improving Outcomes Conference </a:t>
            </a:r>
          </a:p>
          <a:p>
            <a:pPr>
              <a:defRPr/>
            </a:pPr>
            <a:r>
              <a:rPr lang="en-US" sz="2400" i="1" dirty="0" smtClean="0">
                <a:solidFill>
                  <a:schemeClr val="accent3"/>
                </a:solidFill>
              </a:rPr>
              <a:t>New Orleans, LA</a:t>
            </a:r>
          </a:p>
          <a:p>
            <a:pPr>
              <a:defRPr/>
            </a:pPr>
            <a:r>
              <a:rPr lang="en-US" sz="2400" i="1" dirty="0" smtClean="0">
                <a:solidFill>
                  <a:schemeClr val="accent3"/>
                </a:solidFill>
              </a:rPr>
              <a:t>9 September 2014</a:t>
            </a:r>
            <a:endParaRPr lang="en-US" sz="24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Representativeness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049884"/>
              </p:ext>
            </p:extLst>
          </p:nvPr>
        </p:nvGraphicFramePr>
        <p:xfrm>
          <a:off x="685800" y="1600198"/>
          <a:ext cx="7810500" cy="338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206"/>
                <a:gridCol w="1695994"/>
                <a:gridCol w="1562100"/>
                <a:gridCol w="1562100"/>
                <a:gridCol w="1562100"/>
              </a:tblGrid>
              <a:tr h="64629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Fam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ilies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Families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who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Responded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7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Program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2805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33%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434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1190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8500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5257800"/>
            <a:ext cx="8229600" cy="1371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Which programs are underrepresented?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Which program is overrepresented?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88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Representativeness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634296"/>
              </p:ext>
            </p:extLst>
          </p:nvPr>
        </p:nvGraphicFramePr>
        <p:xfrm>
          <a:off x="685800" y="1600198"/>
          <a:ext cx="7810500" cy="338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206"/>
                <a:gridCol w="1695994"/>
                <a:gridCol w="1562100"/>
                <a:gridCol w="1562100"/>
                <a:gridCol w="1562100"/>
              </a:tblGrid>
              <a:tr h="64629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Fam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ilies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Families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who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Responded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7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Program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2805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33%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434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36%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1190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8500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5257800"/>
            <a:ext cx="8229600" cy="1371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25000"/>
                  </a:schemeClr>
                </a:solidFill>
              </a:rPr>
              <a:t>Which programs are underrepresented?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Which program is overrepresented?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8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Representativeness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08977"/>
              </p:ext>
            </p:extLst>
          </p:nvPr>
        </p:nvGraphicFramePr>
        <p:xfrm>
          <a:off x="685800" y="1600198"/>
          <a:ext cx="7810500" cy="338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206"/>
                <a:gridCol w="1695994"/>
                <a:gridCol w="1562100"/>
                <a:gridCol w="1562100"/>
                <a:gridCol w="1562100"/>
              </a:tblGrid>
              <a:tr h="64629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Fam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ilies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Families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who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Responded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7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Program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2805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33%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434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1190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8500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5257800"/>
            <a:ext cx="8229600" cy="1371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Which programs are underrepresented?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Which program is overrepresented?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Which programs are representative?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86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Representativeness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532844"/>
              </p:ext>
            </p:extLst>
          </p:nvPr>
        </p:nvGraphicFramePr>
        <p:xfrm>
          <a:off x="685800" y="1600198"/>
          <a:ext cx="7810500" cy="338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206"/>
                <a:gridCol w="1695994"/>
                <a:gridCol w="1562100"/>
                <a:gridCol w="1562100"/>
                <a:gridCol w="1562100"/>
              </a:tblGrid>
              <a:tr h="64629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Fam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ilies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Families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who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Responded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7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Program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2805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33%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434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1190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8500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5257800"/>
            <a:ext cx="8229600" cy="1371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Which programs are underrepresented?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Which program is overrepresented?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Which programs are representative?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Down Analyses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Trend analyses</a:t>
            </a:r>
          </a:p>
          <a:p>
            <a:pPr lvl="1"/>
            <a:r>
              <a:rPr lang="en-US" sz="2800" dirty="0" smtClean="0"/>
              <a:t>Examining outcomes data to look for changes over time</a:t>
            </a:r>
          </a:p>
          <a:p>
            <a:r>
              <a:rPr lang="en-US" sz="2800" dirty="0" smtClean="0"/>
              <a:t>Subgroup analyses</a:t>
            </a:r>
          </a:p>
          <a:p>
            <a:pPr lvl="1"/>
            <a:r>
              <a:rPr lang="en-US" sz="2800" dirty="0" smtClean="0"/>
              <a:t>Looking at outcomes data by subgroups, such as </a:t>
            </a:r>
          </a:p>
          <a:p>
            <a:pPr lvl="2"/>
            <a:r>
              <a:rPr lang="en-US" sz="2800" dirty="0" smtClean="0"/>
              <a:t>Race/ethnicity</a:t>
            </a:r>
          </a:p>
          <a:p>
            <a:pPr lvl="2"/>
            <a:r>
              <a:rPr lang="en-US" sz="2800" dirty="0" smtClean="0"/>
              <a:t>Gender</a:t>
            </a:r>
          </a:p>
          <a:p>
            <a:pPr lvl="2"/>
            <a:r>
              <a:rPr lang="en-US" sz="2800" dirty="0"/>
              <a:t>D</a:t>
            </a:r>
            <a:r>
              <a:rPr lang="en-US" sz="2800" dirty="0" smtClean="0"/>
              <a:t>isability category</a:t>
            </a:r>
          </a:p>
          <a:p>
            <a:pPr lvl="2"/>
            <a:r>
              <a:rPr lang="en-US" sz="2800" dirty="0" smtClean="0"/>
              <a:t>Age at entry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7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Trends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57231"/>
              </p:ext>
            </p:extLst>
          </p:nvPr>
        </p:nvGraphicFramePr>
        <p:xfrm>
          <a:off x="457200" y="1752600"/>
          <a:ext cx="8229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5029200"/>
            <a:ext cx="8153400" cy="1600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are the trends across the last several years for each family indicator?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may contribute to change in Indicator 1: Know your Rights?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87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Subgroup Analyses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611655"/>
              </p:ext>
            </p:extLst>
          </p:nvPr>
        </p:nvGraphicFramePr>
        <p:xfrm>
          <a:off x="533400" y="1752600"/>
          <a:ext cx="8001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55800"/>
                <a:gridCol w="1955800"/>
                <a:gridCol w="195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Age at Entry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Know your 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Rights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Communicate  Needs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Help Develop 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and Learn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Younger than 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 year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82.3%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87.5%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89.1%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 to less than 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86.6%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88.4%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92.4%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 to less than 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 years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84.7%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90.2%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91.8%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86.1%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89.3%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91.6%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5181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</a:rPr>
              <a:t>Do outcomes differ for families based on their child’s age at entry?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/>
              <a:t>Answering Critical Questions through </a:t>
            </a:r>
            <a:br>
              <a:rPr lang="en-US" dirty="0"/>
            </a:br>
            <a:r>
              <a:rPr lang="en-US" dirty="0"/>
              <a:t>Outcomes Analysis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3505200"/>
            <a:ext cx="8763000" cy="1524000"/>
          </a:xfrm>
        </p:spPr>
        <p:txBody>
          <a:bodyPr/>
          <a:lstStyle/>
          <a:p>
            <a:r>
              <a:rPr lang="en-US" dirty="0" smtClean="0"/>
              <a:t>Gary Harmon, NC</a:t>
            </a:r>
          </a:p>
          <a:p>
            <a:r>
              <a:rPr lang="en-US" dirty="0" smtClean="0"/>
              <a:t>Alice Ridgway, CT</a:t>
            </a:r>
          </a:p>
          <a:p>
            <a:r>
              <a:rPr lang="en-US" dirty="0" smtClean="0"/>
              <a:t>Lisa Backer, MN</a:t>
            </a:r>
          </a:p>
          <a:p>
            <a:r>
              <a:rPr lang="en-US" dirty="0" smtClean="0"/>
              <a:t>Melissa Raspa, ECTA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68D0E-8075-9746-99AF-58F28B56088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Conceptual Model</a:t>
            </a:r>
            <a:endParaRPr lang="en-US" altLang="en-US" dirty="0" smtClean="0"/>
          </a:p>
        </p:txBody>
      </p:sp>
      <p:graphicFrame>
        <p:nvGraphicFramePr>
          <p:cNvPr id="35843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620995"/>
              </p:ext>
            </p:extLst>
          </p:nvPr>
        </p:nvGraphicFramePr>
        <p:xfrm>
          <a:off x="228600" y="2362200"/>
          <a:ext cx="8763000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4" imgW="9064287" imgH="2763418" progId="Visio.Drawing.11">
                  <p:embed/>
                </p:oleObj>
              </mc:Choice>
              <mc:Fallback>
                <p:oleObj name="Visio" r:id="rId4" imgW="9064287" imgH="2763418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8763000" cy="267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fld id="{95B4C886-F334-4718-BA5B-99732BC608AD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356350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r>
              <a:rPr lang="en-US" altLang="en-US" sz="1200" smtClean="0"/>
              <a:t>Early Childhood Outcomes Center</a:t>
            </a:r>
          </a:p>
        </p:txBody>
      </p:sp>
    </p:spTree>
    <p:extLst>
      <p:ext uri="{BB962C8B-B14F-4D97-AF65-F5344CB8AC3E}">
        <p14:creationId xmlns:p14="http://schemas.microsoft.com/office/powerpoint/2010/main" val="42545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Method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Sample</a:t>
            </a:r>
          </a:p>
          <a:p>
            <a:pPr lvl="1"/>
            <a:r>
              <a:rPr lang="en-US" altLang="en-US" dirty="0" smtClean="0"/>
              <a:t>Minnesota Part C population</a:t>
            </a:r>
          </a:p>
          <a:p>
            <a:pPr lvl="2"/>
            <a:r>
              <a:rPr lang="en-US" altLang="en-US" dirty="0" smtClean="0"/>
              <a:t>Serves just over 5,000 infants and toddlers</a:t>
            </a:r>
          </a:p>
          <a:p>
            <a:pPr lvl="2"/>
            <a:r>
              <a:rPr lang="en-US" altLang="en-US" dirty="0" smtClean="0"/>
              <a:t>4% Asian, 8% Hispanic, 9% African American, 73 % White</a:t>
            </a:r>
          </a:p>
          <a:p>
            <a:pPr lvl="2"/>
            <a:r>
              <a:rPr lang="en-US" altLang="en-US" dirty="0" smtClean="0"/>
              <a:t>59% males</a:t>
            </a:r>
          </a:p>
          <a:p>
            <a:pPr lvl="1"/>
            <a:r>
              <a:rPr lang="en-US" altLang="en-US" dirty="0" smtClean="0"/>
              <a:t>Sample includes 897 families and children with linked child and families outcome data</a:t>
            </a:r>
          </a:p>
          <a:p>
            <a:r>
              <a:rPr lang="en-US" altLang="en-US" dirty="0" smtClean="0"/>
              <a:t>Analysis Plan</a:t>
            </a:r>
          </a:p>
          <a:p>
            <a:pPr lvl="1"/>
            <a:r>
              <a:rPr lang="en-US" altLang="en-US" dirty="0" smtClean="0"/>
              <a:t>Structural </a:t>
            </a:r>
            <a:r>
              <a:rPr lang="en-US" altLang="en-US" dirty="0"/>
              <a:t>Equation Modeling using </a:t>
            </a:r>
            <a:r>
              <a:rPr lang="en-US" altLang="en-US" dirty="0" err="1"/>
              <a:t>Mplus</a:t>
            </a:r>
            <a:endParaRPr lang="en-US" altLang="en-US" dirty="0"/>
          </a:p>
          <a:p>
            <a:pPr lvl="1"/>
            <a:r>
              <a:rPr lang="en-US" altLang="en-US" dirty="0" smtClean="0"/>
              <a:t>Model </a:t>
            </a:r>
            <a:r>
              <a:rPr lang="en-US" altLang="en-US" dirty="0"/>
              <a:t>fit criteria were </a:t>
            </a:r>
          </a:p>
          <a:p>
            <a:pPr lvl="2"/>
            <a:r>
              <a:rPr lang="en-US" altLang="en-US" dirty="0"/>
              <a:t>a value of 0.95 or greater on the comparative fit index (CFI) and Tucker-Lewis Index (TLI)</a:t>
            </a:r>
          </a:p>
          <a:p>
            <a:pPr lvl="2"/>
            <a:r>
              <a:rPr lang="en-US" altLang="en-US" dirty="0"/>
              <a:t>a Root Mean Square Error of Approximation (RMSEA) of 0.06 or below. 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fld id="{92A72CD5-7BCC-4996-9736-D13190F91E16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356350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r>
              <a:rPr lang="en-US" altLang="en-US" sz="1200" smtClean="0"/>
              <a:t>Early Childhood Outcomes Center</a:t>
            </a:r>
          </a:p>
        </p:txBody>
      </p:sp>
    </p:spTree>
    <p:extLst>
      <p:ext uri="{BB962C8B-B14F-4D97-AF65-F5344CB8AC3E}">
        <p14:creationId xmlns:p14="http://schemas.microsoft.com/office/powerpoint/2010/main" val="36747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15362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r>
              <a:rPr lang="en-US" sz="2800" dirty="0" smtClean="0"/>
              <a:t>Provide an overview </a:t>
            </a:r>
            <a:r>
              <a:rPr lang="en-US" sz="2800" dirty="0"/>
              <a:t>of the types of analyses you can </a:t>
            </a:r>
            <a:r>
              <a:rPr lang="en-US" sz="2800" dirty="0" smtClean="0"/>
              <a:t>conduct with family outcomes data, including </a:t>
            </a:r>
          </a:p>
          <a:p>
            <a:pPr lvl="1"/>
            <a:r>
              <a:rPr lang="en-US" sz="2400" dirty="0" smtClean="0"/>
              <a:t>Data </a:t>
            </a:r>
            <a:r>
              <a:rPr lang="en-US" sz="2400" dirty="0"/>
              <a:t>quality </a:t>
            </a:r>
            <a:r>
              <a:rPr lang="en-US" sz="2400" dirty="0" smtClean="0"/>
              <a:t>checks</a:t>
            </a:r>
          </a:p>
          <a:p>
            <a:pPr lvl="1"/>
            <a:r>
              <a:rPr lang="en-US" sz="2400" dirty="0" smtClean="0"/>
              <a:t>Drill </a:t>
            </a:r>
            <a:r>
              <a:rPr lang="en-US" sz="2400" dirty="0"/>
              <a:t>down analyses that focus on specific </a:t>
            </a:r>
            <a:r>
              <a:rPr lang="en-US" sz="2400" dirty="0" smtClean="0"/>
              <a:t>subgroups</a:t>
            </a:r>
          </a:p>
          <a:p>
            <a:pPr lvl="1"/>
            <a:r>
              <a:rPr lang="en-US" sz="2400" dirty="0" smtClean="0"/>
              <a:t>Linking child and family outcomes</a:t>
            </a:r>
          </a:p>
          <a:p>
            <a:r>
              <a:rPr lang="en-US" sz="2800" dirty="0" smtClean="0"/>
              <a:t>Share state </a:t>
            </a:r>
            <a:r>
              <a:rPr lang="en-US" sz="2800" dirty="0"/>
              <a:t>examples of different ways they have examined their family outcomes </a:t>
            </a:r>
            <a:r>
              <a:rPr lang="en-US" sz="2800" dirty="0" smtClean="0"/>
              <a:t>data</a:t>
            </a:r>
          </a:p>
          <a:p>
            <a:pPr lvl="1"/>
            <a:r>
              <a:rPr lang="en-US" sz="2400" dirty="0" smtClean="0">
                <a:latin typeface="Arial" charset="0"/>
              </a:rPr>
              <a:t>NC</a:t>
            </a:r>
          </a:p>
          <a:p>
            <a:pPr lvl="1"/>
            <a:r>
              <a:rPr lang="en-US" sz="2400" dirty="0" smtClean="0">
                <a:latin typeface="Arial" charset="0"/>
              </a:rPr>
              <a:t>CT</a:t>
            </a:r>
          </a:p>
          <a:p>
            <a:pPr lvl="1"/>
            <a:r>
              <a:rPr lang="en-US" sz="2400" dirty="0" smtClean="0">
                <a:latin typeface="Arial" charset="0"/>
              </a:rPr>
              <a:t>MN</a:t>
            </a:r>
            <a:endParaRPr lang="en-US" sz="2400" dirty="0">
              <a:latin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F4CF04-1069-6C4B-A42B-8B416FCB80E6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Model Results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fld id="{80F49FA4-5C64-40AB-B3C9-9A983759AE2B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356350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r>
              <a:rPr lang="en-US" altLang="en-US" sz="1200" smtClean="0"/>
              <a:t>Early Childhood Outcomes Center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89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10159"/>
              </p:ext>
            </p:extLst>
          </p:nvPr>
        </p:nvGraphicFramePr>
        <p:xfrm>
          <a:off x="609600" y="1828800"/>
          <a:ext cx="8220075" cy="566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Visio" r:id="rId4" imgW="9636057" imgH="6550145" progId="Visio.Drawing.11">
                  <p:embed/>
                </p:oleObj>
              </mc:Choice>
              <mc:Fallback>
                <p:oleObj name="Visio" r:id="rId4" imgW="9636057" imgH="655014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8220075" cy="566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10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Preliminary analyses show that family-centered practices help families achieve better outcomes</a:t>
            </a:r>
          </a:p>
          <a:p>
            <a:r>
              <a:rPr lang="en-US" altLang="en-US" dirty="0" smtClean="0"/>
              <a:t>Higher levels of family outcomes lead to better growth for children for </a:t>
            </a:r>
            <a:r>
              <a:rPr lang="en-US" altLang="en-US" b="1" u="sng" dirty="0" smtClean="0"/>
              <a:t>all</a:t>
            </a:r>
            <a:r>
              <a:rPr lang="en-US" altLang="en-US" dirty="0" smtClean="0"/>
              <a:t> areas of development, including</a:t>
            </a:r>
          </a:p>
          <a:p>
            <a:pPr lvl="1"/>
            <a:r>
              <a:rPr lang="en-US" altLang="en-US" dirty="0" smtClean="0"/>
              <a:t>Social relationships</a:t>
            </a:r>
          </a:p>
          <a:p>
            <a:pPr lvl="1"/>
            <a:r>
              <a:rPr lang="en-US" altLang="en-US" dirty="0" smtClean="0"/>
              <a:t>Use of knowledge and skills</a:t>
            </a:r>
          </a:p>
          <a:p>
            <a:pPr lvl="1"/>
            <a:r>
              <a:rPr lang="en-US" altLang="en-US" dirty="0" smtClean="0"/>
              <a:t>Taking action to meet needs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fld id="{DD10F011-D480-4F2E-8E45-8178A0F7319B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356350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224568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rgbClr val="224568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rgbClr val="224568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224568"/>
                </a:solidFill>
                <a:latin typeface="Arial" charset="0"/>
              </a:defRPr>
            </a:lvl9pPr>
          </a:lstStyle>
          <a:p>
            <a:r>
              <a:rPr lang="en-US" altLang="en-US" sz="1200" smtClean="0"/>
              <a:t>Early Childhood Outcomes Center</a:t>
            </a:r>
          </a:p>
        </p:txBody>
      </p:sp>
    </p:spTree>
    <p:extLst>
      <p:ext uri="{BB962C8B-B14F-4D97-AF65-F5344CB8AC3E}">
        <p14:creationId xmlns:p14="http://schemas.microsoft.com/office/powerpoint/2010/main" val="11292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4724400"/>
            <a:ext cx="8763000" cy="685800"/>
          </a:xfrm>
        </p:spPr>
        <p:txBody>
          <a:bodyPr/>
          <a:lstStyle/>
          <a:p>
            <a:pPr algn="ctr"/>
            <a:r>
              <a:rPr lang="en-US" dirty="0" smtClean="0"/>
              <a:t>Questions or </a:t>
            </a:r>
            <a:r>
              <a:rPr lang="en-US" dirty="0"/>
              <a:t>c</a:t>
            </a:r>
            <a:r>
              <a:rPr lang="en-US" dirty="0" smtClean="0"/>
              <a:t>omments? 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68D0E-8075-9746-99AF-58F28B56088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23368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6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Family Outcomes Data Analysis: </a:t>
            </a:r>
            <a:br>
              <a:rPr lang="en-US" dirty="0" smtClean="0"/>
            </a:br>
            <a:r>
              <a:rPr lang="en-US" dirty="0" smtClean="0"/>
              <a:t>Data Quality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7244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Response rates</a:t>
            </a:r>
          </a:p>
          <a:p>
            <a:pPr marL="617220" lvl="1" indent="-34290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Address any problems with response rates, missing data, and selection [or response] bias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Representativeness</a:t>
            </a:r>
          </a:p>
          <a:p>
            <a:pPr marL="617220" lvl="1" indent="-342900"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Data must be representative of </a:t>
            </a:r>
            <a:r>
              <a:rPr lang="en-US" sz="2400" dirty="0" smtClean="0"/>
              <a:t>all families in state, </a:t>
            </a:r>
            <a:r>
              <a:rPr lang="en-US" sz="2400" dirty="0"/>
              <a:t>considering such variables as </a:t>
            </a:r>
            <a:r>
              <a:rPr lang="en-US" sz="2400" dirty="0" smtClean="0"/>
              <a:t>program/region, primary language, age of entry, race/ethnicity, </a:t>
            </a:r>
            <a:r>
              <a:rPr lang="en-US" sz="2400" dirty="0"/>
              <a:t>and </a:t>
            </a:r>
            <a:r>
              <a:rPr lang="en-US" sz="2400" dirty="0" smtClean="0"/>
              <a:t>gender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68D0E-8075-9746-99AF-58F28B5608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8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85800" y="5334000"/>
            <a:ext cx="7696200" cy="1143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What is the overall response rate?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68D0E-8075-9746-99AF-58F28B56088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107639"/>
              </p:ext>
            </p:extLst>
          </p:nvPr>
        </p:nvGraphicFramePr>
        <p:xfrm>
          <a:off x="457200" y="1752600"/>
          <a:ext cx="826008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082040"/>
                <a:gridCol w="1082040"/>
                <a:gridCol w="1082040"/>
                <a:gridCol w="1082040"/>
                <a:gridCol w="11887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Families Who Received Survey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Survey </a:t>
                      </a:r>
                      <a:b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Respondents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Response Rate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Race/ethnicity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American</a:t>
                      </a:r>
                      <a:r>
                        <a:rPr lang="en-US" sz="1600" baseline="0" dirty="0" smtClean="0"/>
                        <a:t> Indian/Alaska Native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Asian/Pacific Islander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73%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Black (not Hispanic)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Hispanic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White (not Hispanic)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1040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48%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82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85800" y="5334000"/>
            <a:ext cx="7696200" cy="1143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What is the overall response rate?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68D0E-8075-9746-99AF-58F28B5608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82131"/>
              </p:ext>
            </p:extLst>
          </p:nvPr>
        </p:nvGraphicFramePr>
        <p:xfrm>
          <a:off x="457200" y="1752600"/>
          <a:ext cx="826008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082040"/>
                <a:gridCol w="1082040"/>
                <a:gridCol w="1082040"/>
                <a:gridCol w="1082040"/>
                <a:gridCol w="11887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Families Who Received Survey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Survey </a:t>
                      </a:r>
                      <a:b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Respondents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Response Rate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Race/ethnicity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American</a:t>
                      </a:r>
                      <a:r>
                        <a:rPr lang="en-US" sz="1600" baseline="0" dirty="0" smtClean="0"/>
                        <a:t> Indian/Alaska Native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Asian/Pacific Islander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73%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Black (not Hispanic)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Hispanic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White (not Hispanic)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1040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48%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54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85800" y="5334000"/>
            <a:ext cx="7696200" cy="1143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is the overall response rate?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Do response rates vary by race/ethnicity category?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68D0E-8075-9746-99AF-58F28B5608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107639"/>
              </p:ext>
            </p:extLst>
          </p:nvPr>
        </p:nvGraphicFramePr>
        <p:xfrm>
          <a:off x="457200" y="1752600"/>
          <a:ext cx="826008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082040"/>
                <a:gridCol w="1082040"/>
                <a:gridCol w="1082040"/>
                <a:gridCol w="1082040"/>
                <a:gridCol w="11887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Families Who Received Survey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Survey </a:t>
                      </a:r>
                      <a:b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Respondents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Response Rate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Race/ethnicity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American</a:t>
                      </a:r>
                      <a:r>
                        <a:rPr lang="en-US" sz="1600" baseline="0" dirty="0" smtClean="0"/>
                        <a:t> Indian/Alaska Native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Asian/Pacific Islander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73%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Black (not Hispanic)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Hispanic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White (not Hispanic)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1040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48%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826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Rates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85800" y="5334000"/>
            <a:ext cx="7696200" cy="1143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is the overall response rate?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Do response rates vary by race/ethnicity category?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68D0E-8075-9746-99AF-58F28B5608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475937"/>
              </p:ext>
            </p:extLst>
          </p:nvPr>
        </p:nvGraphicFramePr>
        <p:xfrm>
          <a:off x="457200" y="1752600"/>
          <a:ext cx="826008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082040"/>
                <a:gridCol w="1082040"/>
                <a:gridCol w="1082040"/>
                <a:gridCol w="1082040"/>
                <a:gridCol w="11887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Families Who Received Survey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4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Survey </a:t>
                      </a:r>
                      <a:b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Respondents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Response Rate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Race/ethnicity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American</a:t>
                      </a:r>
                      <a:r>
                        <a:rPr lang="en-US" sz="1600" baseline="0" dirty="0" smtClean="0"/>
                        <a:t> Indian/Alaska Native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Asian/Pacific Islander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73%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Black (not Hispanic)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Hispanic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White (not Hispanic)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1040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86%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48%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82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Representativeness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963427"/>
              </p:ext>
            </p:extLst>
          </p:nvPr>
        </p:nvGraphicFramePr>
        <p:xfrm>
          <a:off x="685800" y="1600198"/>
          <a:ext cx="7810500" cy="338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206"/>
                <a:gridCol w="1695994"/>
                <a:gridCol w="1562100"/>
                <a:gridCol w="1562100"/>
                <a:gridCol w="1562100"/>
              </a:tblGrid>
              <a:tr h="64629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Fam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ilies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Families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who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Responded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7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Program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2805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33%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434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1190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8500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5257800"/>
            <a:ext cx="8229600" cy="1371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Which programs are underrepresented?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9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Representativeness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081673"/>
              </p:ext>
            </p:extLst>
          </p:nvPr>
        </p:nvGraphicFramePr>
        <p:xfrm>
          <a:off x="685800" y="1600198"/>
          <a:ext cx="7810500" cy="338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206"/>
                <a:gridCol w="1695994"/>
                <a:gridCol w="1562100"/>
                <a:gridCol w="1562100"/>
                <a:gridCol w="1562100"/>
              </a:tblGrid>
              <a:tr h="646297"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Fam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ilies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Families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who </a:t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Responded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7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Program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765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12%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2805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33%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18%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434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36%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27%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229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1190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181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15%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44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8500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1206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100%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5257800"/>
            <a:ext cx="8229600" cy="1371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Which programs are underrepresented?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FC370-C74C-2843-AB53-107270737F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880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eveloping &amp;#x0D;&amp;#x0A;High-Quality, &amp;#x0D;&amp;#x0A;Functional &amp;#x0D;&amp;#x0A;IFSP Outcomes &amp;#x0D;&amp;#x0A;and IEP Goals&amp;quot;&quot;/&gt;&lt;property id=&quot;20307&quot; value=&quot;466&quot;/&gt;&lt;/object&gt;&lt;object type=&quot;3&quot; unique_id=&quot;10005&quot;&gt;&lt;property id=&quot;20148&quot; value=&quot;5&quot;/&gt;&lt;property id=&quot;20300&quot; value=&quot;Slide 3 - &amp;quot;Session Purpose&amp;quot;&quot;/&gt;&lt;property id=&quot;20307&quot; value=&quot;467&quot;/&gt;&lt;/object&gt;&lt;object type=&quot;3&quot; unique_id=&quot;10006&quot;&gt;&lt;property id=&quot;20148&quot; value=&quot;5&quot;/&gt;&lt;property id=&quot;20300&quot; value=&quot;Slide 4 - &amp;quot;Session Outline&amp;quot;&quot;/&gt;&lt;property id=&quot;20307&quot; value=&quot;303&quot;/&gt;&lt;/object&gt;&lt;object type=&quot;3&quot; unique_id=&quot;10021&quot;&gt;&lt;property id=&quot;20148&quot; value=&quot;5&quot;/&gt;&lt;property id=&quot;20300&quot; value=&quot;Slide 48 - &amp;quot;Linking Information Gathering &amp;#x0D;&amp;#x0A;to IFSP Outcomes / IEP Goals&amp;quot;&quot;/&gt;&lt;property id=&quot;20307&quot; value=&quot;371&quot;/&gt;&lt;/object&gt;&lt;object type=&quot;3&quot; unique_id=&quot;10022&quot;&gt;&lt;property id=&quot;20148&quot; value=&quot;5&quot;/&gt;&lt;property id=&quot;20300&quot; value=&quot;Slide 49 - &amp;quot;Key Steps: IFSP/IEP Process &amp;quot;&quot;/&gt;&lt;property id=&quot;20307&quot; value=&quot;333&quot;/&gt;&lt;/object&gt;&lt;object type=&quot;3&quot; unique_id=&quot;10023&quot;&gt;&lt;property id=&quot;20148&quot; value=&quot;5&quot;/&gt;&lt;property id=&quot;20300&quot; value=&quot;Slide 50 - &amp;quot;Using Information              &amp;#x0D;&amp;#x0A;       within the IFSP/IEP Process&amp;quot;&quot;/&gt;&lt;property id=&quot;20307&quot; value=&quot;436&quot;/&gt;&lt;/object&gt;&lt;object type=&quot;3&quot; unique_id=&quot;10024&quot;&gt;&lt;property id=&quot;20148&quot; value=&quot;5&quot;/&gt;&lt;property id=&quot;20300&quot; value=&quot;Slide 54 - &amp;quot;Video&amp;#x0D;&amp;#x0A;“Nolan”&amp;quot;&quot;/&gt;&lt;property id=&quot;20307&quot; value=&quot;416&quot;/&gt;&lt;/object&gt;&lt;object type=&quot;3&quot; unique_id=&quot;11040&quot;&gt;&lt;property id=&quot;20148&quot; value=&quot;5&quot;/&gt;&lt;property id=&quot;20300&quot; value=&quot;Slide 18 - &amp;quot;Goals of Early Intervention and Early Childhood Special Education&amp;quot;&quot;/&gt;&lt;property id=&quot;20307&quot; value=&quot;507&quot;/&gt;&lt;/object&gt;&lt;object type=&quot;3&quot; unique_id=&quot;11042&quot;&gt;&lt;property id=&quot;20148&quot; value=&quot;5&quot;/&gt;&lt;property id=&quot;20300&quot; value=&quot;Slide 21 - &amp;quot;3 Global Child Outcomes &amp;quot;&quot;/&gt;&lt;property id=&quot;20307&quot; value=&quot;509&quot;/&gt;&lt;/object&gt;&lt;object type=&quot;3&quot; unique_id=&quot;11043&quot;&gt;&lt;property id=&quot;20148&quot; value=&quot;5&quot;/&gt;&lt;property id=&quot;20300&quot; value=&quot;Slide 26 - &amp;quot; Family Outcomes&amp;quot;&quot;/&gt;&lt;property id=&quot;20307&quot; value=&quot;508&quot;/&gt;&lt;/object&gt;&lt;object type=&quot;3&quot; unique_id=&quot;11044&quot;&gt;&lt;property id=&quot;20148&quot; value=&quot;5&quot;/&gt;&lt;property id=&quot;20300&quot; value=&quot;Slide 27 - &amp;quot;Integrating Outcome Measurement&amp;#x0D;&amp;#x0A;into IFSP/IEP Process&amp;quot;&quot;/&gt;&lt;property id=&quot;20307&quot; value=&quot;514&quot;/&gt;&lt;/object&gt;&lt;object type=&quot;3&quot; unique_id=&quot;11045&quot;&gt;&lt;property id=&quot;20148&quot; value=&quot;5&quot;/&gt;&lt;property id=&quot;20300&quot; value=&quot;Slide 28 - &amp;quot;Making the Connection:&amp;#x0D;&amp;#x0A;Using Functional Assessment&amp;quot;&quot;/&gt;&lt;property id=&quot;20307&quot; value=&quot;513&quot;/&gt;&lt;/object&gt;&lt;object type=&quot;3&quot; unique_id=&quot;11046&quot;&gt;&lt;property id=&quot;20148&quot; value=&quot;5&quot;/&gt;&lt;property id=&quot;20300&quot; value=&quot;Slide 29 - &amp;quot;The Right People, the Right Situation,&amp;#x0D;&amp;#x0A;the Right Time&amp;quot;&quot;/&gt;&lt;property id=&quot;20307&quot; value=&quot;515&quot;/&gt;&lt;/object&gt;&lt;object type=&quot;3&quot; unique_id=&quot;11295&quot;&gt;&lt;property id=&quot;20148&quot; value=&quot;5&quot;/&gt;&lt;property id=&quot;20300&quot; value=&quot;Slide 51 - &amp;quot;Integrating Outcomes Measurement&amp;#x0D;&amp;#x0A;into IFSP/IEP Process&amp;quot;&quot;/&gt;&lt;property id=&quot;20307&quot; value=&quot;516&quot;/&gt;&lt;/object&gt;&lt;object type=&quot;3&quot; unique_id=&quot;11296&quot;&gt;&lt;property id=&quot;20148&quot; value=&quot;5&quot;/&gt;&lt;property id=&quot;20300&quot; value=&quot;Slide 52 - &amp;quot;Additional Benefits&amp;#x0D;&amp;#x0A;of an Integrated Process&amp;quot;&quot;/&gt;&lt;property id=&quot;20307&quot; value=&quot;517&quot;/&gt;&lt;/object&gt;&lt;object type=&quot;3&quot; unique_id=&quot;11297&quot;&gt;&lt;property id=&quot;20148&quot; value=&quot;5&quot;/&gt;&lt;property id=&quot;20300&quot; value=&quot;Slide 20 - &amp;quot;Goal of Preschool Special Education&amp;quot;&quot;/&gt;&lt;property id=&quot;20307&quot; value=&quot;518&quot;/&gt;&lt;/object&gt;&lt;object type=&quot;3&quot; unique_id=&quot;11636&quot;&gt;&lt;property id=&quot;20148&quot; value=&quot;5&quot;/&gt;&lt;property id=&quot;20300&quot; value=&quot;Slide 2 - &amp;quot;Authors&amp;quot;&quot;/&gt;&lt;property id=&quot;20307&quot; value=&quot;523&quot;/&gt;&lt;/object&gt;&lt;object type=&quot;3&quot; unique_id=&quot;13203&quot;&gt;&lt;property id=&quot;20148&quot; value=&quot;5&quot;/&gt;&lt;property id=&quot;20300&quot; value=&quot;Slide 5 - &amp;quot;SECTION 1&amp;#x0D;&amp;#x0A;___________________________________________________________&amp;#x0D;&amp;#x0A;&amp;#x0D;&amp;#x0A;Setting the Context&amp;quot;&quot;/&gt;&lt;property id=&quot;20307&quot; value=&quot;528&quot;/&gt;&lt;/object&gt;&lt;object type=&quot;3&quot; unique_id=&quot;13204&quot;&gt;&lt;property id=&quot;20148&quot; value=&quot;5&quot;/&gt;&lt;property id=&quot;20300&quot; value=&quot;Slide 6 - &amp;quot;How Children Learn&amp;quot;&quot;/&gt;&lt;property id=&quot;20307&quot; value=&quot;529&quot;/&gt;&lt;/object&gt;&lt;object type=&quot;3&quot; unique_id=&quot;13205&quot;&gt;&lt;property id=&quot;20148&quot; value=&quot;5&quot;/&gt;&lt;property id=&quot;20300&quot; value=&quot;Slide 7 - &amp;quot;Context for Learning: &amp;#x0D;&amp;#x0A;Child Interest and Competence &amp;quot;&quot;/&gt;&lt;property id=&quot;20307&quot; value=&quot;530&quot;/&gt;&lt;/object&gt;&lt;object type=&quot;3&quot; unique_id=&quot;13206&quot;&gt;&lt;property id=&quot;20148&quot; value=&quot;5&quot;/&gt;&lt;property id=&quot;20300&quot; value=&quot;Slide 8 - &amp;quot;Interest-based Learning&amp;quot;&quot;/&gt;&lt;property id=&quot;20307&quot; value=&quot;531&quot;/&gt;&lt;/object&gt;&lt;object type=&quot;3&quot; unique_id=&quot;13208&quot;&gt;&lt;property id=&quot;20148&quot; value=&quot;5&quot;/&gt;&lt;property id=&quot;20300&quot; value=&quot;Slide 13 - &amp;quot;Mastery  &amp;quot;&quot;/&gt;&lt;property id=&quot;20307&quot; value=&quot;533&quot;/&gt;&lt;/object&gt;&lt;object type=&quot;3&quot; unique_id=&quot;13209&quot;&gt;&lt;property id=&quot;20148&quot; value=&quot;5&quot;/&gt;&lt;property id=&quot;20300&quot; value=&quot;Slide 12 - &amp;quot;Children Learn through&amp;#x0D;&amp;#x0A;Incredible Amounts of Practice!&amp;quot;&quot;/&gt;&lt;property id=&quot;20307&quot; value=&quot;534&quot;/&gt;&lt;/object&gt;&lt;object type=&quot;3&quot; unique_id=&quot;13211&quot;&gt;&lt;property id=&quot;20148&quot; value=&quot;5&quot;/&gt;&lt;property id=&quot;20300&quot; value=&quot;Slide 11 - &amp;quot;Practice for Children with Disabilities&amp;quot;&quot;/&gt;&lt;property id=&quot;20307&quot; value=&quot;536&quot;/&gt;&lt;/object&gt;&lt;object type=&quot;3&quot; unique_id=&quot;13303&quot;&gt;&lt;property id=&quot;20148&quot; value=&quot;5&quot;/&gt;&lt;property id=&quot;20300&quot; value=&quot;Slide 31 - &amp;quot;What is Functional Assessment?&amp;quot;&quot;/&gt;&lt;property id=&quot;20307&quot; value=&quot;538&quot;/&gt;&lt;/object&gt;&lt;object type=&quot;3&quot; unique_id=&quot;13304&quot;&gt;&lt;property id=&quot;20148&quot; value=&quot;5&quot;/&gt;&lt;property id=&quot;20300&quot; value=&quot;Slide 32 - &amp;quot;Functional Assessment is…&amp;quot;&quot;/&gt;&lt;property id=&quot;20307&quot; value=&quot;539&quot;/&gt;&lt;/object&gt;&lt;object type=&quot;3&quot; unique_id=&quot;13306&quot;&gt;&lt;property id=&quot;20148&quot; value=&quot;5&quot;/&gt;&lt;property id=&quot;20300&quot; value=&quot;Slide 34 - &amp;quot;Functional Assessment is Authentic&amp;quot;&quot;/&gt;&lt;property id=&quot;20307&quot; value=&quot;541&quot;/&gt;&lt;/object&gt;&lt;object type=&quot;3&quot; unique_id=&quot;13307&quot;&gt;&lt;property id=&quot;20148&quot; value=&quot;5&quot;/&gt;&lt;property id=&quot;20300&quot; value=&quot;Slide 35 - &amp;quot;Conventional Assessment&amp;quot;&quot;/&gt;&lt;property id=&quot;20307&quot; value=&quot;542&quot;/&gt;&lt;/object&gt;&lt;object type=&quot;3&quot; unique_id=&quot;13308&quot;&gt;&lt;property id=&quot;20148&quot; value=&quot;5&quot;/&gt;&lt;property id=&quot;20300&quot; value=&quot;Slide 37 - &amp;quot;Why is Functional Fundamental? &amp;quot;&quot;/&gt;&lt;property id=&quot;20307&quot; value=&quot;543&quot;/&gt;&lt;/object&gt;&lt;object type=&quot;3&quot; unique_id=&quot;13309&quot;&gt;&lt;property id=&quot;20148&quot; value=&quot;5&quot;/&gt;&lt;property id=&quot;20300&quot; value=&quot;Slide 38 - &amp;quot;Who Does Functional Assessment?&amp;quot;&quot;/&gt;&lt;property id=&quot;20307&quot; value=&quot;544&quot;/&gt;&lt;/object&gt;&lt;object type=&quot;3&quot; unique_id=&quot;13310&quot;&gt;&lt;property id=&quot;20148&quot; value=&quot;5&quot;/&gt;&lt;property id=&quot;20300&quot; value=&quot;Slide 39 - &amp;quot;When is Functional Assessment Done?&amp;quot;&quot;/&gt;&lt;property id=&quot;20307&quot; value=&quot;545&quot;/&gt;&lt;/object&gt;&lt;object type=&quot;3&quot; unique_id=&quot;13311&quot;&gt;&lt;property id=&quot;20148&quot; value=&quot;5&quot;/&gt;&lt;property id=&quot;20300&quot; value=&quot;Slide 40 - &amp;quot;How is Functional Assessment Done?&amp;quot;&quot;/&gt;&lt;property id=&quot;20307&quot; value=&quot;546&quot;/&gt;&lt;/object&gt;&lt;object type=&quot;3&quot; unique_id=&quot;13312&quot;&gt;&lt;property id=&quot;20148&quot; value=&quot;5&quot;/&gt;&lt;property id=&quot;20300&quot; value=&quot;Slide 41 - &amp;quot;Involving Families…&amp;quot;&quot;/&gt;&lt;property id=&quot;20307&quot; value=&quot;547&quot;/&gt;&lt;/object&gt;&lt;object type=&quot;3&quot; unique_id=&quot;13313&quot;&gt;&lt;property id=&quot;20148&quot; value=&quot;5&quot;/&gt;&lt;property id=&quot;20300&quot; value=&quot;Slide 42 - &amp;quot;Questions Related to &amp;#x0D;&amp;#x0A;Everyday Activities and Routines&amp;quot;&quot;/&gt;&lt;property id=&quot;20307&quot; value=&quot;548&quot;/&gt;&lt;/object&gt;&lt;object type=&quot;3&quot; unique_id=&quot;13314&quot;&gt;&lt;property id=&quot;20148&quot; value=&quot;5&quot;/&gt;&lt;property id=&quot;20300&quot; value=&quot;Slide 43 - &amp;quot;Questions Related to &amp;#x0D;&amp;#x0A;Everyday Activities and Routines&amp;#x0D;&amp;#x0A;&amp;quot;&quot;/&gt;&lt;property id=&quot;20307&quot; value=&quot;549&quot;/&gt;&lt;/object&gt;&lt;object type=&quot;3&quot; unique_id=&quot;13316&quot;&gt;&lt;property id=&quot;20148&quot; value=&quot;5&quot;/&gt;&lt;property id=&quot;20300&quot; value=&quot;Slide 45 - &amp;quot;Where is Functional Assessment Done?&amp;quot;&quot;/&gt;&lt;property id=&quot;20307&quot; value=&quot;551&quot;/&gt;&lt;/object&gt;&lt;object type=&quot;3&quot; unique_id=&quot;13317&quot;&gt;&lt;property id=&quot;20148&quot; value=&quot;5&quot;/&gt;&lt;property id=&quot;20300&quot; value=&quot;Slide 46 - &amp;quot;Table Talk Activity&amp;#x0D;&amp;#x0A;Authentic Assessment&amp;quot;&quot;/&gt;&lt;property id=&quot;20307&quot; value=&quot;552&quot;/&gt;&lt;/object&gt;&lt;object type=&quot;3&quot; unique_id=&quot;13319&quot;&gt;&lt;property id=&quot;20148&quot; value=&quot;5&quot;/&gt;&lt;property id=&quot;20300&quot; value=&quot;Slide 57 - &amp;quot;Using Information to Develop Outcomes/Goals&amp;quot;&quot;/&gt;&lt;property id=&quot;20307&quot; value=&quot;554&quot;/&gt;&lt;/object&gt;&lt;object type=&quot;3&quot; unique_id=&quot;13321&quot;&gt;&lt;property id=&quot;20148&quot; value=&quot;5&quot;/&gt;&lt;property id=&quot;20300&quot; value=&quot;Slide 58 - &amp;quot;Relationship of Outcomes/Goals&amp;#x0D;&amp;#x0A;to Placement and Services &amp;quot;&quot;/&gt;&lt;property id=&quot;20307&quot; value=&quot;556&quot;/&gt;&lt;/object&gt;&lt;object type=&quot;3&quot; unique_id=&quot;13322&quot;&gt;&lt;property id=&quot;20148&quot; value=&quot;5&quot;/&gt;&lt;property id=&quot;20300&quot; value=&quot;Slide 59 - &amp;quot;Requirements for IFSP Outcomes&amp;quot;&quot;/&gt;&lt;property id=&quot;20307&quot; value=&quot;557&quot;/&gt;&lt;/object&gt;&lt;object type=&quot;3&quot; unique_id=&quot;13323&quot;&gt;&lt;property id=&quot;20148&quot; value=&quot;5&quot;/&gt;&lt;property id=&quot;20300&quot; value=&quot;Slide 60 - &amp;quot;IFSP Outcomes&amp;quot;&quot;/&gt;&lt;property id=&quot;20307&quot; value=&quot;558&quot;/&gt;&lt;/object&gt;&lt;object type=&quot;3&quot; unique_id=&quot;13324&quot;&gt;&lt;property id=&quot;20148&quot; value=&quot;5&quot;/&gt;&lt;property id=&quot;20300&quot; value=&quot;Slide 63 - &amp;quot;Developing  IFSP Outcome Statements&amp;quot;&quot;/&gt;&lt;property id=&quot;20307&quot; value=&quot;559&quot;/&gt;&lt;/object&gt;&lt;object type=&quot;3&quot; unique_id=&quot;13325&quot;&gt;&lt;property id=&quot;20148&quot; value=&quot;5&quot;/&gt;&lt;property id=&quot;20300&quot; value=&quot;Slide 65 - &amp;quot;Developing Criteria, &amp;#x0D;&amp;#x0A;Procedures and Timelines&amp;quot;&quot;/&gt;&lt;property id=&quot;20307&quot; value=&quot;560&quot;/&gt;&lt;/object&gt;&lt;object type=&quot;3&quot; unique_id=&quot;13326&quot;&gt;&lt;property id=&quot;20148&quot; value=&quot;5&quot;/&gt;&lt;property id=&quot;20300&quot; value=&quot;Slide 67 - &amp;quot;High Quality, Functional&amp;#x0D;&amp;#x0A;IFSP Outcomes&amp;quot;&quot;/&gt;&lt;property id=&quot;20307&quot; value=&quot;561&quot;/&gt;&lt;/object&gt;&lt;object type=&quot;3&quot; unique_id=&quot;13327&quot;&gt;&lt;property id=&quot;20148&quot; value=&quot;5&quot;/&gt;&lt;property id=&quot;20300&quot; value=&quot;Slide 66 - &amp;quot;High-Quality, Functional &amp;#x0D;&amp;#x0A;IFSP Outcomes&amp;quot;&quot;/&gt;&lt;property id=&quot;20307&quot; value=&quot;562&quot;/&gt;&lt;/object&gt;&lt;object type=&quot;3&quot; unique_id=&quot;13328&quot;&gt;&lt;property id=&quot;20148&quot; value=&quot;5&quot;/&gt;&lt;property id=&quot;20300&quot; value=&quot;Slide 68 - &amp;quot;Developing Child Outcomes&amp;quot;&quot;/&gt;&lt;property id=&quot;20307&quot; value=&quot;563&quot;/&gt;&lt;/object&gt;&lt;object type=&quot;3&quot; unique_id=&quot;13329&quot;&gt;&lt;property id=&quot;20148&quot; value=&quot;5&quot;/&gt;&lt;property id=&quot;20300&quot; value=&quot;Slide 69 - &amp;quot;Child Outcome:  Example&amp;quot;&quot;/&gt;&lt;property id=&quot;20307&quot; value=&quot;564&quot;/&gt;&lt;/object&gt;&lt;object type=&quot;3&quot; unique_id=&quot;13330&quot;&gt;&lt;property id=&quot;20148&quot; value=&quot;5&quot;/&gt;&lt;property id=&quot;20300&quot; value=&quot;Slide 70 - &amp;quot;Developing Family Outcomes&amp;quot;&quot;/&gt;&lt;property id=&quot;20307&quot; value=&quot;565&quot;/&gt;&lt;/object&gt;&lt;object type=&quot;3&quot; unique_id=&quot;13512&quot;&gt;&lt;property id=&quot;20148&quot; value=&quot;5&quot;/&gt;&lt;property id=&quot;20300&quot; value=&quot;Slide 72 - &amp;quot;The IEP:  IDEA Requirements&amp;#x0D;&amp;#x0A;&amp;quot;&quot;/&gt;&lt;property id=&quot;20307&quot; value=&quot;567&quot;/&gt;&lt;/object&gt;&lt;object type=&quot;3&quot; unique_id=&quot;13516&quot;&gt;&lt;property id=&quot;20148&quot; value=&quot;5&quot;/&gt;&lt;property id=&quot;20300&quot; value=&quot;Slide 79 - &amp;quot;IEP Goals&amp;quot;&quot;/&gt;&lt;property id=&quot;20307&quot; value=&quot;571&quot;/&gt;&lt;/object&gt;&lt;object type=&quot;3&quot; unique_id=&quot;13517&quot;&gt;&lt;property id=&quot;20148&quot; value=&quot;5&quot;/&gt;&lt;property id=&quot;20300&quot; value=&quot;Slide 80 - &amp;quot;High-Quality, Functional IEP Goals&amp;quot;&quot;/&gt;&lt;property id=&quot;20307&quot; value=&quot;572&quot;/&gt;&lt;/object&gt;&lt;object type=&quot;3&quot; unique_id=&quot;13518&quot;&gt;&lt;property id=&quot;20148&quot; value=&quot;5&quot;/&gt;&lt;property id=&quot;20300&quot; value=&quot;Slide 82 - &amp;quot;Developing IEP Goals&amp;quot;&quot;/&gt;&lt;property id=&quot;20307&quot; value=&quot;573&quot;/&gt;&lt;/object&gt;&lt;object type=&quot;3&quot; unique_id=&quot;13523&quot;&gt;&lt;property id=&quot;20148&quot; value=&quot;5&quot;/&gt;&lt;property id=&quot;20300&quot; value=&quot;Slide 85 - &amp;quot;Rating&amp;#x0D;&amp;#x0A;IFSP Outcomes&amp;#x0D;&amp;#x0A;and IEP Goals&amp;quot;&quot;/&gt;&lt;property id=&quot;20307&quot; value=&quot;578&quot;/&gt;&lt;/object&gt;&lt;object type=&quot;3&quot; unique_id=&quot;13528&quot;&gt;&lt;property id=&quot;20148&quot; value=&quot;5&quot;/&gt;&lt;property id=&quot;20300&quot; value=&quot;Slide 103 - &amp;quot;Application&amp;#x0D;&amp;#x0A;Kim’s Story&amp;quot;&quot;/&gt;&lt;property id=&quot;20307&quot; value=&quot;583&quot;/&gt;&lt;/object&gt;&lt;object type=&quot;3&quot; unique_id=&quot;13530&quot;&gt;&lt;property id=&quot;20148&quot; value=&quot;5&quot;/&gt;&lt;property id=&quot;20300&quot; value=&quot;Slide 104 - &amp;quot;Questions?&amp;quot;&quot;/&gt;&lt;property id=&quot;20307&quot; value=&quot;585&quot;/&gt;&lt;/object&gt;&lt;object type=&quot;3&quot; unique_id=&quot;13531&quot;&gt;&lt;property id=&quot;20148&quot; value=&quot;5&quot;/&gt;&lt;property id=&quot;20300&quot; value=&quot;Slide 105 - &amp;quot;Contact Information&amp;quot;&quot;/&gt;&lt;property id=&quot;20307&quot; value=&quot;586&quot;/&gt;&lt;/object&gt;&lt;object type=&quot;3&quot; unique_id=&quot;13772&quot;&gt;&lt;property id=&quot;20148&quot; value=&quot;5&quot;/&gt;&lt;property id=&quot;20300&quot; value=&quot;Slide 91 - &amp;quot;Enhancing Recognition &amp;#x0D;&amp;#x0A;of High-Quality, Functional IFSP Outcomes and IEP Goals&amp;quot;&quot;/&gt;&lt;property id=&quot;20307&quot; value=&quot;587&quot;/&gt;&lt;/object&gt;&lt;object type=&quot;3&quot; unique_id=&quot;14421&quot;&gt;&lt;property id=&quot;20148&quot; value=&quot;5&quot;/&gt;&lt;property id=&quot;20300&quot; value=&quot;Slide 14 - &amp;quot; Keys to Development&amp;quot;&quot;/&gt;&lt;property id=&quot;20307&quot; value=&quot;588&quot;/&gt;&lt;/object&gt;&lt;object type=&quot;3&quot; unique_id=&quot;14422&quot;&gt;&lt;property id=&quot;20148&quot; value=&quot;5&quot;/&gt;&lt;property id=&quot;20300&quot; value=&quot;Slide 15 - &amp;quot;Services Focus on Successful Participation&amp;quot;&quot;/&gt;&lt;property id=&quot;20307&quot; value=&quot;589&quot;/&gt;&lt;/object&gt;&lt;object type=&quot;3&quot; unique_id=&quot;14423&quot;&gt;&lt;property id=&quot;20148&quot; value=&quot;5&quot;/&gt;&lt;property id=&quot;20300&quot; value=&quot;Slide 16 - &amp;quot;Parents and Caregivers Influence Learning&amp;quot;&quot;/&gt;&lt;property id=&quot;20307&quot; value=&quot;590&quot;/&gt;&lt;/object&gt;&lt;object type=&quot;3&quot; unique_id=&quot;14424&quot;&gt;&lt;property id=&quot;20148&quot; value=&quot;5&quot;/&gt;&lt;property id=&quot;20300&quot; value=&quot;Slide 17 - &amp;quot; Supporting Parents and Caregivers&amp;quot;&quot;/&gt;&lt;property id=&quot;20307&quot; value=&quot;591&quot;/&gt;&lt;/object&gt;&lt;object type=&quot;3&quot; unique_id=&quot;14425&quot;&gt;&lt;property id=&quot;20148&quot; value=&quot;5&quot;/&gt;&lt;property id=&quot;20300&quot; value=&quot;Slide 92 - &amp;quot;Resources on IFSPs and IEPs&amp;quot;&quot;/&gt;&lt;property id=&quot;20307&quot; value=&quot;592&quot;/&gt;&lt;/object&gt;&lt;object type=&quot;3&quot; unique_id=&quot;14426&quot;&gt;&lt;property id=&quot;20148&quot; value=&quot;5&quot;/&gt;&lt;property id=&quot;20300&quot; value=&quot;Slide 95 - &amp;quot;Developing Strategies&amp;#x0D;&amp;#x0A;to Meet IFSP Outcomes&amp;quot;&quot;/&gt;&lt;property id=&quot;20307&quot; value=&quot;593&quot;/&gt;&lt;/object&gt;&lt;object type=&quot;3&quot; unique_id=&quot;14429&quot;&gt;&lt;property id=&quot;20148&quot; value=&quot;5&quot;/&gt;&lt;property id=&quot;20300&quot; value=&quot;Slide 98 - &amp;quot;Services to Meet &amp;#x0D;&amp;#x0A;Outcomes and Goals&amp;quot;&quot;/&gt;&lt;property id=&quot;20307&quot; value=&quot;596&quot;/&gt;&lt;/object&gt;&lt;object type=&quot;3&quot; unique_id=&quot;14430&quot;&gt;&lt;property id=&quot;20148&quot; value=&quot;5&quot;/&gt;&lt;property id=&quot;20300&quot; value=&quot;Slide 99 - &amp;quot;Services to Meet IFSP Outcomes&amp;quot;&quot;/&gt;&lt;property id=&quot;20307&quot; value=&quot;597&quot;/&gt;&lt;/object&gt;&lt;object type=&quot;3&quot; unique_id=&quot;14431&quot;&gt;&lt;property id=&quot;20148&quot; value=&quot;5&quot;/&gt;&lt;property id=&quot;20300&quot; value=&quot;Slide 100 - &amp;quot;Services to Meet IEP Goals&amp;quot;&quot;/&gt;&lt;property id=&quot;20307&quot; value=&quot;598&quot;/&gt;&lt;/object&gt;&lt;object type=&quot;3&quot; unique_id=&quot;14432&quot;&gt;&lt;property id=&quot;20148&quot; value=&quot;5&quot;/&gt;&lt;property id=&quot;20300&quot; value=&quot;Slide 101 - &amp;quot;Services to Meet the Outcomes/Goals&amp;quot;&quot;/&gt;&lt;property id=&quot;20307&quot; value=&quot;599&quot;/&gt;&lt;/object&gt;&lt;object type=&quot;3&quot; unique_id=&quot;14615&quot;&gt;&lt;property id=&quot;20148&quot; value=&quot;5&quot;/&gt;&lt;property id=&quot;20300&quot; value=&quot;Slide 19 - &amp;quot;Mission of Early Intervention Services&amp;quot;&quot;/&gt;&lt;property id=&quot;20307&quot; value=&quot;600&quot;/&gt;&lt;/object&gt;&lt;object type=&quot;3&quot; unique_id=&quot;14892&quot;&gt;&lt;property id=&quot;20148&quot; value=&quot;5&quot;/&gt;&lt;property id=&quot;20300&quot; value=&quot;Slide 33 - &amp;quot;Functional Assessment&amp;quot;&quot;/&gt;&lt;property id=&quot;20307&quot; value=&quot;601&quot;/&gt;&lt;/object&gt;&lt;object type=&quot;3&quot; unique_id=&quot;14982&quot;&gt;&lt;property id=&quot;20148&quot; value=&quot;5&quot;/&gt;&lt;property id=&quot;20300&quot; value=&quot;Slide 22 - &amp;quot;Which global child outcome &amp;#x0D;&amp;#x0A;do these IFSP outcomes support?&amp;quot;&quot;/&gt;&lt;property id=&quot;20307&quot; value=&quot;602&quot;/&gt;&lt;/object&gt;&lt;object type=&quot;3&quot; unique_id=&quot;14983&quot;&gt;&lt;property id=&quot;20148&quot; value=&quot;5&quot;/&gt;&lt;property id=&quot;20300&quot; value=&quot;Slide 23 - &amp;quot;Which global child outcome &amp;#x0D;&amp;#x0A;do these IEP goals support?&amp;quot;&quot;/&gt;&lt;property id=&quot;20307&quot; value=&quot;603&quot;/&gt;&lt;/object&gt;&lt;object type=&quot;3&quot; unique_id=&quot;14984&quot;&gt;&lt;property id=&quot;20148&quot; value=&quot;5&quot;/&gt;&lt;property id=&quot;20300&quot; value=&quot;Slide 24 - &amp;quot;Which global child outcome &amp;#x0D;&amp;#x0A;do these IEP goals support?&amp;quot;&quot;/&gt;&lt;property id=&quot;20307&quot; value=&quot;610&quot;/&gt;&lt;/object&gt;&lt;object type=&quot;3&quot; unique_id=&quot;14985&quot;&gt;&lt;property id=&quot;20148&quot; value=&quot;5&quot;/&gt;&lt;property id=&quot;20300&quot; value=&quot;Slide 25 - &amp;quot;Group Reflection&amp;#x0D;&amp;#x0A;on Functional IFSP Outcomes/IEP Goals &amp;#x0D;&amp;#x0A;and the Global Child Outcomes&amp;quot;&quot;/&gt;&lt;property id=&quot;20307&quot; value=&quot;609&quot;/&gt;&lt;/object&gt;&lt;object type=&quot;3&quot; unique_id=&quot;14987&quot;&gt;&lt;property id=&quot;20148&quot; value=&quot;5&quot;/&gt;&lt;property id=&quot;20300&quot; value=&quot;Slide 36 - &amp;quot;Group Reflection&amp;#x0D;&amp;#x0A;on Functional Assessment&amp;quot;&quot;/&gt;&lt;property id=&quot;20307&quot; value=&quot;604&quot;/&gt;&lt;/object&gt;&lt;object type=&quot;3&quot; unique_id=&quot;14989&quot;&gt;&lt;property id=&quot;20148&quot; value=&quot;5&quot;/&gt;&lt;property id=&quot;20300&quot; value=&quot;Slide 53 - &amp;quot;Group Reflection&amp;#x0D;&amp;#x0A;on Using Functional Assessment&amp;#x0D;&amp;#x0A;and Integrating&amp;#x0D;&amp;#x0A;the Child Outcomes Measurement Process&amp;#x0D;&amp;#x0A;into the IF&quot;/&gt;&lt;property id=&quot;20307&quot; value=&quot;606&quot;/&gt;&lt;/object&gt;&lt;object type=&quot;3&quot; unique_id=&quot;14990&quot;&gt;&lt;property id=&quot;20148&quot; value=&quot;5&quot;/&gt;&lt;property id=&quot;20300&quot; value=&quot;Slide 55 - &amp;quot;Video&amp;#x0D;&amp;#x0A;“Tim”&amp;quot;&quot;/&gt;&lt;property id=&quot;20307&quot; value=&quot;605&quot;/&gt;&lt;/object&gt;&lt;object type=&quot;3&quot; unique_id=&quot;14991&quot;&gt;&lt;property id=&quot;20148&quot; value=&quot;5&quot;/&gt;&lt;property id=&quot;20300&quot; value=&quot;Slide 61 - &amp;quot;IFSP Child Outcomes&amp;quot;&quot;/&gt;&lt;property id=&quot;20307&quot; value=&quot;613&quot;/&gt;&lt;/object&gt;&lt;object type=&quot;3&quot; unique_id=&quot;14992&quot;&gt;&lt;property id=&quot;20148&quot; value=&quot;5&quot;/&gt;&lt;property id=&quot;20300&quot; value=&quot;Slide 62 - &amp;quot;IFSP Family Outcomes&amp;quot;&quot;/&gt;&lt;property id=&quot;20307&quot; value=&quot;614&quot;/&gt;&lt;/object&gt;&lt;object type=&quot;3&quot; unique_id=&quot;14993&quot;&gt;&lt;property id=&quot;20148&quot; value=&quot;5&quot;/&gt;&lt;property id=&quot;20300&quot; value=&quot;Slide 64 - &amp;quot;Third Word Rule&amp;quot;&quot;/&gt;&lt;property id=&quot;20307&quot; value=&quot;607&quot;/&gt;&lt;/object&gt;&lt;object type=&quot;3&quot; unique_id=&quot;14994&quot;&gt;&lt;property id=&quot;20148&quot; value=&quot;5&quot;/&gt;&lt;property id=&quot;20300&quot; value=&quot;Slide 90 - &amp;quot;Debrief&amp;#x0D;&amp;#x0A;Rating IFSP Outcomes&amp;#x0D;&amp;#x0A;and IEP Goals&amp;quot;&quot;/&gt;&lt;property id=&quot;20307&quot; value=&quot;608&quot;/&gt;&lt;/object&gt;&lt;object type=&quot;3&quot; unique_id=&quot;16046&quot;&gt;&lt;property id=&quot;20148&quot; value=&quot;5&quot;/&gt;&lt;property id=&quot;20300&quot; value=&quot;Slide 81 - &amp;quot;High-Quality, Functional IEP Goals&amp;quot;&quot;/&gt;&lt;property id=&quot;20307&quot; value=&quot;620&quot;/&gt;&lt;/object&gt;&lt;object type=&quot;3&quot; unique_id=&quot;16047&quot;&gt;&lt;property id=&quot;20148&quot; value=&quot;5&quot;/&gt;&lt;property id=&quot;20300&quot; value=&quot;Slide 94 - &amp;quot;Strategies to Meet IFSP Outcomes &amp;#x0D;&amp;#x0A;and Objectives to Meet IEP Goals&amp;quot;&quot;/&gt;&lt;property id=&quot;20307&quot; value=&quot;621&quot;/&gt;&lt;/object&gt;&lt;object type=&quot;3&quot; unique_id=&quot;16048&quot;&gt;&lt;property id=&quot;20148&quot; value=&quot;5&quot;/&gt;&lt;property id=&quot;20300&quot; value=&quot;Slide 9 - &amp;quot;Defining Engagement&amp;quot;&quot;/&gt;&lt;property id=&quot;20307&quot; value=&quot;628&quot;/&gt;&lt;/object&gt;&lt;object type=&quot;3&quot; unique_id=&quot;16049&quot;&gt;&lt;property id=&quot;20148&quot; value=&quot;5&quot;/&gt;&lt;property id=&quot;20300&quot; value=&quot;Slide 10 - &amp;quot;Engagement of Children with Disabilities&amp;quot;&quot;/&gt;&lt;property id=&quot;20307&quot; value=&quot;629&quot;/&gt;&lt;/object&gt;&lt;object type=&quot;3&quot; unique_id=&quot;16050&quot;&gt;&lt;property id=&quot;20148&quot; value=&quot;5&quot;/&gt;&lt;property id=&quot;20300&quot; value=&quot;Slide 30 - &amp;quot;SECTION 2&amp;#x0D;&amp;#x0A;___________________________________________________________&amp;#x0D;&amp;#x0A;&amp;#x0D;&amp;#x0A;Functional Assessment&amp;#x0D;&amp;#x0A;Adapted from material&quot;/&gt;&lt;property id=&quot;20307&quot; value=&quot;623&quot;/&gt;&lt;/object&gt;&lt;object type=&quot;3&quot; unique_id=&quot;16051&quot;&gt;&lt;property id=&quot;20148&quot; value=&quot;5&quot;/&gt;&lt;property id=&quot;20300&quot; value=&quot;Slide 44 - &amp;quot;How: Gathering Relevant Information…&amp;quot;&quot;/&gt;&lt;property id=&quot;20307&quot; value=&quot;622&quot;/&gt;&lt;/object&gt;&lt;object type=&quot;3&quot; unique_id=&quot;16052&quot;&gt;&lt;property id=&quot;20148&quot; value=&quot;5&quot;/&gt;&lt;property id=&quot;20300&quot; value=&quot;Slide 47 - &amp;quot;SECTION 3&amp;#x0D;&amp;#x0A;___________________________________________________________&amp;#x0D;&amp;#x0A;&amp;#x0D;&amp;#x0A;Integrating Functional Assessment and Outco&quot;/&gt;&lt;property id=&quot;20307&quot; value=&quot;624&quot;/&gt;&lt;/object&gt;&lt;object type=&quot;3&quot; unique_id=&quot;16053&quot;&gt;&lt;property id=&quot;20148&quot; value=&quot;5&quot;/&gt;&lt;property id=&quot;20300&quot; value=&quot;Slide 56 - &amp;quot;SECTION 4&amp;#x0D;&amp;#x0A;___________________________________________________________&amp;#x0D;&amp;#x0A;&amp;#x0D;&amp;#x0A;Functional, High-Quality IFSP Outcomes and &quot;/&gt;&lt;property id=&quot;20307&quot; value=&quot;625&quot;/&gt;&lt;/object&gt;&lt;object type=&quot;3&quot; unique_id=&quot;16054&quot;&gt;&lt;property id=&quot;20148&quot; value=&quot;5&quot;/&gt;&lt;property id=&quot;20300&quot; value=&quot;Slide 71 - &amp;quot;Family Outcome:  Example&amp;quot;&quot;/&gt;&lt;property id=&quot;20307&quot; value=&quot;630&quot;/&gt;&lt;/object&gt;&lt;object type=&quot;3&quot; unique_id=&quot;16055&quot;&gt;&lt;property id=&quot;20148&quot; value=&quot;5&quot;/&gt;&lt;property id=&quot;20300&quot; value=&quot;Slide 73 - &amp;quot;The IEP:  IDEA Requirements&amp;#x0D;&amp;#x0A;&amp;quot;&quot;/&gt;&lt;property id=&quot;20307&quot; value=&quot;631&quot;/&gt;&lt;/object&gt;&lt;object type=&quot;3&quot; unique_id=&quot;16056&quot;&gt;&lt;property id=&quot;20148&quot; value=&quot;5&quot;/&gt;&lt;property id=&quot;20300&quot; value=&quot;Slide 74 - &amp;quot;The IEP:  IDEA Requirements&amp;#x0D;&amp;#x0A;&amp;quot;&quot;/&gt;&lt;property id=&quot;20307&quot; value=&quot;632&quot;/&gt;&lt;/object&gt;&lt;object type=&quot;3&quot; unique_id=&quot;16057&quot;&gt;&lt;property id=&quot;20148&quot; value=&quot;5&quot;/&gt;&lt;property id=&quot;20300&quot; value=&quot;Slide 75 - &amp;quot;The IEP:  IDEA Requirements&amp;#x0D;&amp;#x0A;&amp;quot;&quot;/&gt;&lt;property id=&quot;20307&quot; value=&quot;633&quot;/&gt;&lt;/object&gt;&lt;object type=&quot;3&quot; unique_id=&quot;16058&quot;&gt;&lt;property id=&quot;20148&quot; value=&quot;5&quot;/&gt;&lt;property id=&quot;20300&quot; value=&quot;Slide 76 - &amp;quot;The IEP:  IDEA Requirements&amp;#x0D;&amp;#x0A;&amp;quot;&quot;/&gt;&lt;property id=&quot;20307&quot; value=&quot;634&quot;/&gt;&lt;/object&gt;&lt;object type=&quot;3&quot; unique_id=&quot;16059&quot;&gt;&lt;property id=&quot;20148&quot; value=&quot;5&quot;/&gt;&lt;property id=&quot;20300&quot; value=&quot;Slide 77 - &amp;quot;The IEP:  IDEA Requirements&amp;#x0D;&amp;#x0A;&amp;quot;&quot;/&gt;&lt;property id=&quot;20307&quot; value=&quot;635&quot;/&gt;&lt;/object&gt;&lt;object type=&quot;3&quot; unique_id=&quot;16060&quot;&gt;&lt;property id=&quot;20148&quot; value=&quot;5&quot;/&gt;&lt;property id=&quot;20300&quot; value=&quot;Slide 78 - &amp;quot;The IEP:  IDEA Requirements&amp;#x0D;&amp;#x0A;&amp;quot;&quot;/&gt;&lt;property id=&quot;20307&quot; value=&quot;636&quot;/&gt;&lt;/object&gt;&lt;object type=&quot;3&quot; unique_id=&quot;16061&quot;&gt;&lt;property id=&quot;20148&quot; value=&quot;5&quot;/&gt;&lt;property id=&quot;20300&quot; value=&quot;Slide 83 - &amp;quot;Developing  Functional IEP Goals&amp;quot;&quot;/&gt;&lt;property id=&quot;20307&quot; value=&quot;637&quot;/&gt;&lt;/object&gt;&lt;object type=&quot;3&quot; unique_id=&quot;16062&quot;&gt;&lt;property id=&quot;20148&quot; value=&quot;5&quot;/&gt;&lt;property id=&quot;20300&quot; value=&quot;Slide 84 - &amp;quot;Family Outcome:  Example&amp;quot;&quot;/&gt;&lt;property id=&quot;20307&quot; value=&quot;638&quot;/&gt;&lt;/object&gt;&lt;object type=&quot;3&quot; unique_id=&quot;16063&quot;&gt;&lt;property id=&quot;20148&quot; value=&quot;5&quot;/&gt;&lt;property id=&quot;20300&quot; value=&quot;Slide 86&quot;/&gt;&lt;property id=&quot;20307&quot; value=&quot;641&quot;/&gt;&lt;/object&gt;&lt;object type=&quot;3&quot; unique_id=&quot;16064&quot;&gt;&lt;property id=&quot;20148&quot; value=&quot;5&quot;/&gt;&lt;property id=&quot;20300&quot; value=&quot;Slide 87&quot;/&gt;&lt;property id=&quot;20307&quot; value=&quot;642&quot;/&gt;&lt;/object&gt;&lt;object type=&quot;3&quot; unique_id=&quot;16065&quot;&gt;&lt;property id=&quot;20148&quot; value=&quot;5&quot;/&gt;&lt;property id=&quot;20300&quot; value=&quot;Slide 88&quot;/&gt;&lt;property id=&quot;20307&quot; value=&quot;643&quot;/&gt;&lt;/object&gt;&lt;object type=&quot;3&quot; unique_id=&quot;16066&quot;&gt;&lt;property id=&quot;20148&quot; value=&quot;5&quot;/&gt;&lt;property id=&quot;20300&quot; value=&quot;Slide 89&quot;/&gt;&lt;property id=&quot;20307&quot; value=&quot;644&quot;/&gt;&lt;/object&gt;&lt;object type=&quot;3&quot; unique_id=&quot;16067&quot;&gt;&lt;property id=&quot;20148&quot; value=&quot;5&quot;/&gt;&lt;property id=&quot;20300&quot; value=&quot;Slide 93 - &amp;quot;SECTION 5&amp;#x0D;&amp;#x0A;___________________________________________________________&amp;#x0D;&amp;#x0A;&amp;#x0D;&amp;#x0A;IFSP Strategies to Meet Outcomes and IEP Ob&quot;/&gt;&lt;property id=&quot;20307&quot; value=&quot;626&quot;/&gt;&lt;/object&gt;&lt;object type=&quot;3&quot; unique_id=&quot;16068&quot;&gt;&lt;property id=&quot;20148&quot; value=&quot;5&quot;/&gt;&lt;property id=&quot;20300&quot; value=&quot;Slide 96 - &amp;quot;Developing Strategies&amp;#x0D;&amp;#x0A;to Meet IFSP Outcomes&amp;quot;&quot;/&gt;&lt;property id=&quot;20307&quot; value=&quot;639&quot;/&gt;&lt;/object&gt;&lt;object type=&quot;3&quot; unique_id=&quot;16069&quot;&gt;&lt;property id=&quot;20148&quot; value=&quot;5&quot;/&gt;&lt;property id=&quot;20300&quot; value=&quot;Slide 97 - &amp;quot;Developing Strategies&amp;#x0D;&amp;#x0A;to Meet IEP Goals&amp;quot;&quot;/&gt;&lt;property id=&quot;20307&quot; value=&quot;640&quot;/&gt;&lt;/object&gt;&lt;object type=&quot;3&quot; unique_id=&quot;16070&quot;&gt;&lt;property id=&quot;20148&quot; value=&quot;5&quot;/&gt;&lt;property id=&quot;20300&quot; value=&quot;Slide 102 - &amp;quot;SECTION 6&amp;#x0D;&amp;#x0A;___________________________________________________________&amp;#x0D;&amp;#x0A;&amp;#x0D;&amp;#x0A;Applying the Information: Practical Learni&quot;/&gt;&lt;property id=&quot;20307&quot; value=&quot;6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B416C"/>
      </a:dk2>
      <a:lt2>
        <a:srgbClr val="D4E6F4"/>
      </a:lt2>
      <a:accent1>
        <a:srgbClr val="FE9B00"/>
      </a:accent1>
      <a:accent2>
        <a:srgbClr val="EF6011"/>
      </a:accent2>
      <a:accent3>
        <a:srgbClr val="3F3F3F"/>
      </a:accent3>
      <a:accent4>
        <a:srgbClr val="929292"/>
      </a:accent4>
      <a:accent5>
        <a:srgbClr val="4B5A6F"/>
      </a:accent5>
      <a:accent6>
        <a:srgbClr val="F1EEE4"/>
      </a:accent6>
      <a:hlink>
        <a:srgbClr val="3F86C3"/>
      </a:hlink>
      <a:folHlink>
        <a:srgbClr val="1B416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1B416C"/>
      </a:dk2>
      <a:lt2>
        <a:srgbClr val="D4E6F4"/>
      </a:lt2>
      <a:accent1>
        <a:srgbClr val="FE9B00"/>
      </a:accent1>
      <a:accent2>
        <a:srgbClr val="EF6011"/>
      </a:accent2>
      <a:accent3>
        <a:srgbClr val="3F3F3F"/>
      </a:accent3>
      <a:accent4>
        <a:srgbClr val="929292"/>
      </a:accent4>
      <a:accent5>
        <a:srgbClr val="4B5A6F"/>
      </a:accent5>
      <a:accent6>
        <a:srgbClr val="F1EEE4"/>
      </a:accent6>
      <a:hlink>
        <a:srgbClr val="3F86C3"/>
      </a:hlink>
      <a:folHlink>
        <a:srgbClr val="1B416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10449</TotalTime>
  <Words>1398</Words>
  <Application>Microsoft Office PowerPoint</Application>
  <PresentationFormat>On-screen Show (4:3)</PresentationFormat>
  <Paragraphs>557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1_Office Theme</vt:lpstr>
      <vt:lpstr>Visio</vt:lpstr>
      <vt:lpstr>How to Examine Your State's Family Outcomes Data: Asking and Answering Critical Questions</vt:lpstr>
      <vt:lpstr>Goals for Today</vt:lpstr>
      <vt:lpstr>Family Outcomes Data Analysis:  Data Quality Checks</vt:lpstr>
      <vt:lpstr>Response Rates</vt:lpstr>
      <vt:lpstr>Response Rates</vt:lpstr>
      <vt:lpstr>Response Rates</vt:lpstr>
      <vt:lpstr>Response Rates</vt:lpstr>
      <vt:lpstr>Representativeness</vt:lpstr>
      <vt:lpstr>Representativeness</vt:lpstr>
      <vt:lpstr>Representativeness</vt:lpstr>
      <vt:lpstr>Representativeness</vt:lpstr>
      <vt:lpstr>Representativeness</vt:lpstr>
      <vt:lpstr>Representativeness</vt:lpstr>
      <vt:lpstr>Drill Down Analyses</vt:lpstr>
      <vt:lpstr>Yearly Trends</vt:lpstr>
      <vt:lpstr>Subgroup Analyses</vt:lpstr>
      <vt:lpstr>Answering Critical Questions through  Outcomes Analysis </vt:lpstr>
      <vt:lpstr>Conceptual Model</vt:lpstr>
      <vt:lpstr>Method</vt:lpstr>
      <vt:lpstr>Model Results</vt:lpstr>
      <vt:lpstr>Conclusions</vt:lpstr>
      <vt:lpstr>Questions or comments? </vt:lpstr>
    </vt:vector>
  </TitlesOfParts>
  <Company>MEDCOM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Younggno</dc:creator>
  <cp:lastModifiedBy>Melissa Raspa</cp:lastModifiedBy>
  <cp:revision>764</cp:revision>
  <dcterms:created xsi:type="dcterms:W3CDTF">2011-03-23T13:50:48Z</dcterms:created>
  <dcterms:modified xsi:type="dcterms:W3CDTF">2014-09-09T15:23:48Z</dcterms:modified>
</cp:coreProperties>
</file>