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comments/comment1.xml" ContentType="application/vnd.openxmlformats-officedocument.presentationml.comments+xml"/>
  <Override PartName="/ppt/comments/comment2.xml" ContentType="application/vnd.openxmlformats-officedocument.presentationml.comment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theme/theme4.xml" ContentType="application/vnd.openxmlformats-officedocument.theme+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685" r:id="rId1"/>
    <p:sldMasterId id="2147485002" r:id="rId2"/>
  </p:sldMasterIdLst>
  <p:notesMasterIdLst>
    <p:notesMasterId r:id="rId34"/>
  </p:notesMasterIdLst>
  <p:handoutMasterIdLst>
    <p:handoutMasterId r:id="rId35"/>
  </p:handoutMasterIdLst>
  <p:sldIdLst>
    <p:sldId id="257" r:id="rId3"/>
    <p:sldId id="264" r:id="rId4"/>
    <p:sldId id="265" r:id="rId5"/>
    <p:sldId id="266" r:id="rId6"/>
    <p:sldId id="269" r:id="rId7"/>
    <p:sldId id="294" r:id="rId8"/>
    <p:sldId id="270" r:id="rId9"/>
    <p:sldId id="271" r:id="rId10"/>
    <p:sldId id="272" r:id="rId11"/>
    <p:sldId id="273" r:id="rId12"/>
    <p:sldId id="274" r:id="rId13"/>
    <p:sldId id="275" r:id="rId14"/>
    <p:sldId id="276" r:id="rId15"/>
    <p:sldId id="277" r:id="rId16"/>
    <p:sldId id="278" r:id="rId17"/>
    <p:sldId id="279" r:id="rId18"/>
    <p:sldId id="280" r:id="rId19"/>
    <p:sldId id="281" r:id="rId20"/>
    <p:sldId id="282" r:id="rId21"/>
    <p:sldId id="283" r:id="rId22"/>
    <p:sldId id="284" r:id="rId23"/>
    <p:sldId id="285" r:id="rId24"/>
    <p:sldId id="286" r:id="rId25"/>
    <p:sldId id="287" r:id="rId26"/>
    <p:sldId id="288" r:id="rId27"/>
    <p:sldId id="289" r:id="rId28"/>
    <p:sldId id="290" r:id="rId29"/>
    <p:sldId id="291" r:id="rId30"/>
    <p:sldId id="292" r:id="rId31"/>
    <p:sldId id="293" r:id="rId32"/>
    <p:sldId id="263" r:id="rId33"/>
  </p:sldIdLst>
  <p:sldSz cx="9144000" cy="6858000" type="screen4x3"/>
  <p:notesSz cx="6858000" cy="9144000"/>
  <p:custDataLst>
    <p:tags r:id="rId36"/>
  </p:custDataLst>
  <p:defaultTextStyle>
    <a:defPPr>
      <a:defRPr lang="en-US"/>
    </a:defPPr>
    <a:lvl1pPr algn="l" rtl="0" fontAlgn="base">
      <a:spcBef>
        <a:spcPct val="0"/>
      </a:spcBef>
      <a:spcAft>
        <a:spcPct val="0"/>
      </a:spcAft>
      <a:defRPr sz="2400" kern="1200">
        <a:solidFill>
          <a:schemeClr val="tx1"/>
        </a:solidFill>
        <a:latin typeface="Arial" charset="0"/>
        <a:ea typeface="ＭＳ Ｐゴシック" pitchFamily="34" charset="-128"/>
        <a:cs typeface="Arial" charset="0"/>
      </a:defRPr>
    </a:lvl1pPr>
    <a:lvl2pPr marL="457200" algn="l" rtl="0" fontAlgn="base">
      <a:spcBef>
        <a:spcPct val="0"/>
      </a:spcBef>
      <a:spcAft>
        <a:spcPct val="0"/>
      </a:spcAft>
      <a:defRPr sz="2400" kern="1200">
        <a:solidFill>
          <a:schemeClr val="tx1"/>
        </a:solidFill>
        <a:latin typeface="Arial" charset="0"/>
        <a:ea typeface="ＭＳ Ｐゴシック" pitchFamily="34" charset="-128"/>
        <a:cs typeface="Arial" charset="0"/>
      </a:defRPr>
    </a:lvl2pPr>
    <a:lvl3pPr marL="914400" algn="l" rtl="0" fontAlgn="base">
      <a:spcBef>
        <a:spcPct val="0"/>
      </a:spcBef>
      <a:spcAft>
        <a:spcPct val="0"/>
      </a:spcAft>
      <a:defRPr sz="2400" kern="1200">
        <a:solidFill>
          <a:schemeClr val="tx1"/>
        </a:solidFill>
        <a:latin typeface="Arial" charset="0"/>
        <a:ea typeface="ＭＳ Ｐゴシック" pitchFamily="34" charset="-128"/>
        <a:cs typeface="Arial" charset="0"/>
      </a:defRPr>
    </a:lvl3pPr>
    <a:lvl4pPr marL="1371600" algn="l" rtl="0" fontAlgn="base">
      <a:spcBef>
        <a:spcPct val="0"/>
      </a:spcBef>
      <a:spcAft>
        <a:spcPct val="0"/>
      </a:spcAft>
      <a:defRPr sz="2400" kern="1200">
        <a:solidFill>
          <a:schemeClr val="tx1"/>
        </a:solidFill>
        <a:latin typeface="Arial" charset="0"/>
        <a:ea typeface="ＭＳ Ｐゴシック" pitchFamily="34" charset="-128"/>
        <a:cs typeface="Arial" charset="0"/>
      </a:defRPr>
    </a:lvl4pPr>
    <a:lvl5pPr marL="1828800" algn="l" rtl="0" fontAlgn="base">
      <a:spcBef>
        <a:spcPct val="0"/>
      </a:spcBef>
      <a:spcAft>
        <a:spcPct val="0"/>
      </a:spcAft>
      <a:defRPr sz="2400" kern="1200">
        <a:solidFill>
          <a:schemeClr val="tx1"/>
        </a:solidFill>
        <a:latin typeface="Arial" charset="0"/>
        <a:ea typeface="ＭＳ Ｐゴシック" pitchFamily="34" charset="-128"/>
        <a:cs typeface="Arial" charset="0"/>
      </a:defRPr>
    </a:lvl5pPr>
    <a:lvl6pPr marL="2286000" algn="l" defTabSz="914400" rtl="0" eaLnBrk="1" latinLnBrk="0" hangingPunct="1">
      <a:defRPr sz="2400" kern="1200">
        <a:solidFill>
          <a:schemeClr val="tx1"/>
        </a:solidFill>
        <a:latin typeface="Arial" charset="0"/>
        <a:ea typeface="ＭＳ Ｐゴシック" pitchFamily="34" charset="-128"/>
        <a:cs typeface="Arial" charset="0"/>
      </a:defRPr>
    </a:lvl6pPr>
    <a:lvl7pPr marL="2743200" algn="l" defTabSz="914400" rtl="0" eaLnBrk="1" latinLnBrk="0" hangingPunct="1">
      <a:defRPr sz="2400" kern="1200">
        <a:solidFill>
          <a:schemeClr val="tx1"/>
        </a:solidFill>
        <a:latin typeface="Arial" charset="0"/>
        <a:ea typeface="ＭＳ Ｐゴシック" pitchFamily="34" charset="-128"/>
        <a:cs typeface="Arial" charset="0"/>
      </a:defRPr>
    </a:lvl7pPr>
    <a:lvl8pPr marL="3200400" algn="l" defTabSz="914400" rtl="0" eaLnBrk="1" latinLnBrk="0" hangingPunct="1">
      <a:defRPr sz="2400" kern="1200">
        <a:solidFill>
          <a:schemeClr val="tx1"/>
        </a:solidFill>
        <a:latin typeface="Arial" charset="0"/>
        <a:ea typeface="ＭＳ Ｐゴシック" pitchFamily="34" charset="-128"/>
        <a:cs typeface="Arial" charset="0"/>
      </a:defRPr>
    </a:lvl8pPr>
    <a:lvl9pPr marL="3657600" algn="l" defTabSz="914400" rtl="0" eaLnBrk="1" latinLnBrk="0" hangingPunct="1">
      <a:defRPr sz="2400" kern="1200">
        <a:solidFill>
          <a:schemeClr val="tx1"/>
        </a:solidFill>
        <a:latin typeface="Arial" charset="0"/>
        <a:ea typeface="ＭＳ Ｐゴシック" pitchFamily="34" charset="-128"/>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hode Island College" initials="RIC"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showPr>
  <p:clrMru>
    <a:srgbClr val="865000"/>
    <a:srgbClr val="CC7900"/>
    <a:srgbClr val="FFCC00"/>
    <a:srgbClr val="FFFF99"/>
    <a:srgbClr val="B86E00"/>
    <a:srgbClr val="FFC000"/>
    <a:srgbClr val="FFEBAB"/>
    <a:srgbClr val="9659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p:scale>
          <a:sx n="47" d="100"/>
          <a:sy n="47" d="100"/>
        </p:scale>
        <p:origin x="-1349" y="-32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40" d="100"/>
        <a:sy n="140" d="100"/>
      </p:scale>
      <p:origin x="0" y="16363"/>
    </p:cViewPr>
  </p:sorterViewPr>
  <p:notesViewPr>
    <p:cSldViewPr>
      <p:cViewPr varScale="1">
        <p:scale>
          <a:sx n="86" d="100"/>
          <a:sy n="86" d="100"/>
        </p:scale>
        <p:origin x="-3174" y="-96"/>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viewProps" Target="viewProp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presProps" Target="pres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commentAuthors" Target="commentAuthors.xml"/><Relationship Id="rId40"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tags" Target="tags/tag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handoutMaster" Target="handoutMasters/handoutMaster1.xml"/></Relationships>
</file>

<file path=ppt/comments/comment1.xml><?xml version="1.0" encoding="utf-8"?>
<p:cmLst xmlns:a="http://schemas.openxmlformats.org/drawingml/2006/main" xmlns:r="http://schemas.openxmlformats.org/officeDocument/2006/relationships" xmlns:p="http://schemas.openxmlformats.org/presentationml/2006/main">
  <p:cm authorId="0" dt="2014-08-29T12:19:23.121" idx="1">
    <p:pos x="10" y="10"/>
    <p:text>delete this slide</p:text>
  </p:cm>
</p:cmLst>
</file>

<file path=ppt/comments/comment2.xml><?xml version="1.0" encoding="utf-8"?>
<p:cmLst xmlns:a="http://schemas.openxmlformats.org/drawingml/2006/main" xmlns:r="http://schemas.openxmlformats.org/officeDocument/2006/relationships" xmlns:p="http://schemas.openxmlformats.org/presentationml/2006/main">
  <p:cm authorId="0" dt="2014-08-29T12:31:39.202" idx="2">
    <p:pos x="1885" y="1231"/>
    <p:text>Make names smaller so name is on one line and entire tittle on next line</p:text>
  </p:cm>
</p:cmLst>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charset="0"/>
                <a:ea typeface="+mn-ea"/>
                <a:cs typeface="+mn-cs"/>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ea typeface="ＭＳ Ｐゴシック" charset="0"/>
                <a:cs typeface="ＭＳ Ｐゴシック" charset="0"/>
              </a:defRPr>
            </a:lvl1pPr>
          </a:lstStyle>
          <a:p>
            <a:pPr>
              <a:defRPr/>
            </a:pPr>
            <a:fld id="{6B090DD3-DA75-4634-874B-FF80DA3BC392}" type="datetimeFigureOut">
              <a:rPr lang="en-US"/>
              <a:pPr>
                <a:defRPr/>
              </a:pPr>
              <a:t>9/9/2014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atin typeface="Arial" charset="0"/>
                <a:ea typeface="+mn-ea"/>
                <a:cs typeface="+mn-cs"/>
              </a:defRPr>
            </a:lvl1pPr>
          </a:lstStyle>
          <a:p>
            <a:pPr>
              <a:defRPr/>
            </a:pPr>
            <a:r>
              <a:rPr lang="en-US"/>
              <a:t>NECTAC/ECO/WRRC 2012</a:t>
            </a: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ea typeface="ＭＳ Ｐゴシック" charset="0"/>
                <a:cs typeface="ＭＳ Ｐゴシック" charset="0"/>
              </a:defRPr>
            </a:lvl1pPr>
          </a:lstStyle>
          <a:p>
            <a:pPr>
              <a:defRPr/>
            </a:pPr>
            <a:fld id="{5FCAD7AA-0087-4019-BF5C-E773F1DE1155}" type="slidenum">
              <a:rPr lang="en-US"/>
              <a:pPr>
                <a:defRPr/>
              </a:pPr>
              <a:t>‹#›</a:t>
            </a:fld>
            <a:endParaRPr lang="en-US"/>
          </a:p>
        </p:txBody>
      </p:sp>
    </p:spTree>
  </p:cSld>
  <p:clrMap bg1="lt1" tx1="dk1" bg2="lt2" tx2="dk2" accent1="accent1" accent2="accent2" accent3="accent3" accent4="accent4" accent5="accent5" accent6="accent6" hlink="hlink" folHlink="folHlink"/>
  <p:hf hd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ea typeface="+mn-ea"/>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wrap="square" lIns="91440" tIns="45720" rIns="91440" bIns="45720" numCol="1" anchor="t" anchorCtr="0" compatLnSpc="1">
            <a:prstTxWarp prst="textNoShape">
              <a:avLst/>
            </a:prstTxWarp>
          </a:bodyPr>
          <a:lstStyle>
            <a:lvl1pPr algn="r">
              <a:defRPr sz="1200">
                <a:latin typeface="Calibri" charset="0"/>
                <a:ea typeface="ＭＳ Ｐゴシック" charset="0"/>
                <a:cs typeface="ＭＳ Ｐゴシック" charset="0"/>
              </a:defRPr>
            </a:lvl1pPr>
          </a:lstStyle>
          <a:p>
            <a:pPr>
              <a:defRPr/>
            </a:pPr>
            <a:fld id="{157EB19D-6A18-4C22-85BC-157D2C00859A}" type="datetimeFigureOut">
              <a:rPr lang="en-US"/>
              <a:pPr>
                <a:defRPr/>
              </a:pPr>
              <a:t>9/9/2014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ea typeface="+mn-ea"/>
                <a:cs typeface="+mn-cs"/>
              </a:defRPr>
            </a:lvl1pPr>
          </a:lstStyle>
          <a:p>
            <a:pPr>
              <a:defRPr/>
            </a:pPr>
            <a:r>
              <a:rPr lang="en-US"/>
              <a:t>NECTAC/ECO/WRRC 2012</a:t>
            </a:r>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wrap="square" lIns="91440" tIns="45720" rIns="91440" bIns="45720" numCol="1" anchor="b" anchorCtr="0" compatLnSpc="1">
            <a:prstTxWarp prst="textNoShape">
              <a:avLst/>
            </a:prstTxWarp>
          </a:bodyPr>
          <a:lstStyle>
            <a:lvl1pPr algn="r">
              <a:defRPr sz="1200">
                <a:latin typeface="Calibri" charset="0"/>
                <a:ea typeface="ＭＳ Ｐゴシック" charset="0"/>
                <a:cs typeface="ＭＳ Ｐゴシック" charset="0"/>
              </a:defRPr>
            </a:lvl1pPr>
          </a:lstStyle>
          <a:p>
            <a:pPr>
              <a:defRPr/>
            </a:pPr>
            <a:fld id="{D2EECDCC-E15B-4AEB-8361-6C7840DF500F}" type="slidenum">
              <a:rPr lang="en-US"/>
              <a:pPr>
                <a:defRPr/>
              </a:pPr>
              <a:t>‹#›</a:t>
            </a:fld>
            <a:endParaRPr lang="en-US"/>
          </a:p>
        </p:txBody>
      </p:sp>
    </p:spTree>
  </p:cSld>
  <p:clrMap bg1="lt1" tx1="dk1" bg2="lt2" tx2="dk2" accent1="accent1" accent2="accent2" accent3="accent3" accent4="accent4" accent5="accent5" accent6="accent6" hlink="hlink" folHlink="folHlink"/>
  <p:hf hdr="0" dt="0"/>
  <p:notesStyle>
    <a:lvl1pPr algn="l" rtl="0" eaLnBrk="0" fontAlgn="base" hangingPunct="0">
      <a:spcBef>
        <a:spcPct val="30000"/>
      </a:spcBef>
      <a:spcAft>
        <a:spcPct val="0"/>
      </a:spcAft>
      <a:defRPr sz="1200" kern="1200">
        <a:solidFill>
          <a:schemeClr val="tx1"/>
        </a:solidFill>
        <a:latin typeface="+mn-lt"/>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mn-lt"/>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mn-lt"/>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mn-lt"/>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mn-lt"/>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en-US" smtClean="0">
              <a:ea typeface="ＭＳ Ｐゴシック" pitchFamily="34"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Slide Image Placeholder 1"/>
          <p:cNvSpPr>
            <a:spLocks noGrp="1" noRot="1" noChangeAspect="1" noTextEdit="1"/>
          </p:cNvSpPr>
          <p:nvPr>
            <p:ph type="sldImg"/>
          </p:nvPr>
        </p:nvSpPr>
        <p:spPr bwMode="auto">
          <a:noFill/>
          <a:ln>
            <a:solidFill>
              <a:srgbClr val="000000"/>
            </a:solidFill>
            <a:miter lim="800000"/>
            <a:headEnd/>
            <a:tailEnd/>
          </a:ln>
        </p:spPr>
      </p:sp>
      <p:sp>
        <p:nvSpPr>
          <p:cNvPr id="29698"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Example</a:t>
            </a:r>
          </a:p>
        </p:txBody>
      </p:sp>
      <p:sp>
        <p:nvSpPr>
          <p:cNvPr id="20483"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5B704145-974A-403E-A89D-2D1E01915598}" type="slidenum">
              <a:rPr lang="en-US" sz="1200">
                <a:latin typeface="+mn-lt"/>
                <a:ea typeface="+mn-ea"/>
              </a:rPr>
              <a:pPr algn="r">
                <a:defRPr/>
              </a:pPr>
              <a:t>11</a:t>
            </a:fld>
            <a:endParaRPr lang="en-US" sz="1200">
              <a:latin typeface="+mn-lt"/>
              <a:ea typeface="+mn-ea"/>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Slide Image Placeholder 1"/>
          <p:cNvSpPr>
            <a:spLocks noGrp="1" noRot="1" noChangeAspect="1" noTextEdit="1"/>
          </p:cNvSpPr>
          <p:nvPr>
            <p:ph type="sldImg"/>
          </p:nvPr>
        </p:nvSpPr>
        <p:spPr bwMode="auto">
          <a:noFill/>
          <a:ln>
            <a:solidFill>
              <a:srgbClr val="000000"/>
            </a:solidFill>
            <a:miter lim="800000"/>
            <a:headEnd/>
            <a:tailEnd/>
          </a:ln>
        </p:spPr>
      </p:sp>
      <p:sp>
        <p:nvSpPr>
          <p:cNvPr id="33794"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Virginia has always felt that the results indicators were as important as the compliance indicators and we wanted our determinations to reflect that.</a:t>
            </a:r>
          </a:p>
          <a:p>
            <a:pPr eaLnBrk="1" hangingPunct="1">
              <a:spcBef>
                <a:spcPct val="0"/>
              </a:spcBef>
            </a:pPr>
            <a:endParaRPr lang="en-US" smtClean="0">
              <a:ea typeface="ＭＳ Ｐゴシック" pitchFamily="34" charset="-128"/>
            </a:endParaRPr>
          </a:p>
        </p:txBody>
      </p:sp>
      <p:sp>
        <p:nvSpPr>
          <p:cNvPr id="24579"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67617A21-6B30-4698-9BFB-52BC12CF7018}" type="slidenum">
              <a:rPr lang="en-US" sz="1200">
                <a:latin typeface="+mn-lt"/>
                <a:ea typeface="+mn-ea"/>
              </a:rPr>
              <a:pPr algn="r">
                <a:defRPr/>
              </a:pPr>
              <a:t>14</a:t>
            </a:fld>
            <a:endParaRPr lang="en-US" sz="1200">
              <a:latin typeface="+mn-lt"/>
              <a:ea typeface="+mn-ea"/>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Slide Image Placeholder 1"/>
          <p:cNvSpPr>
            <a:spLocks noGrp="1" noRot="1" noChangeAspect="1" noTextEdit="1"/>
          </p:cNvSpPr>
          <p:nvPr>
            <p:ph type="sldImg"/>
          </p:nvPr>
        </p:nvSpPr>
        <p:spPr bwMode="auto">
          <a:noFill/>
          <a:ln>
            <a:solidFill>
              <a:srgbClr val="000000"/>
            </a:solidFill>
            <a:miter lim="800000"/>
            <a:headEnd/>
            <a:tailEnd/>
          </a:ln>
        </p:spPr>
      </p:sp>
      <p:sp>
        <p:nvSpPr>
          <p:cNvPr id="35842"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r>
              <a:rPr lang="en-US" smtClean="0">
                <a:ea typeface="ＭＳ Ｐゴシック" pitchFamily="34" charset="-128"/>
              </a:rPr>
              <a:t>Virginia has always felt that the results indicators were as important as the compliance indicators and we wanted our determinations to reflect that.</a:t>
            </a:r>
          </a:p>
        </p:txBody>
      </p:sp>
      <p:sp>
        <p:nvSpPr>
          <p:cNvPr id="26627" name="Slide Number Placeholder 3"/>
          <p:cNvSpPr txBox="1">
            <a:spLocks noGrp="1"/>
          </p:cNvSpPr>
          <p:nvPr/>
        </p:nvSpPr>
        <p:spPr bwMode="auto">
          <a:xfrm>
            <a:off x="3884613" y="8685213"/>
            <a:ext cx="2971800" cy="457200"/>
          </a:xfrm>
          <a:prstGeom prst="rect">
            <a:avLst/>
          </a:prstGeom>
          <a:noFill/>
          <a:ln>
            <a:miter lim="800000"/>
            <a:headEnd/>
            <a:tailEnd/>
          </a:ln>
        </p:spPr>
        <p:txBody>
          <a:bodyPr anchor="b"/>
          <a:lstStyle/>
          <a:p>
            <a:pPr algn="r">
              <a:defRPr/>
            </a:pPr>
            <a:fld id="{BC0442F8-0C1C-4A08-BFA5-2E76D38692E0}" type="slidenum">
              <a:rPr lang="en-US" sz="1200">
                <a:latin typeface="+mn-lt"/>
                <a:ea typeface="+mn-ea"/>
              </a:rPr>
              <a:pPr algn="r">
                <a:defRPr/>
              </a:pPr>
              <a:t>15</a:t>
            </a:fld>
            <a:endParaRPr lang="en-US" sz="1200">
              <a:latin typeface="+mn-lt"/>
              <a:ea typeface="+mn-ea"/>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8600" y="914401"/>
            <a:ext cx="8763000" cy="685800"/>
          </a:xfrm>
        </p:spPr>
        <p:txBody>
          <a:bodyPr/>
          <a:lstStyle/>
          <a:p>
            <a:r>
              <a:rPr lang="en-US" smtClean="0"/>
              <a:t>Click to edit Master title style</a:t>
            </a:r>
            <a:endParaRPr lang="en-US"/>
          </a:p>
        </p:txBody>
      </p:sp>
      <p:sp>
        <p:nvSpPr>
          <p:cNvPr id="3" name="Subtitle 2"/>
          <p:cNvSpPr>
            <a:spLocks noGrp="1"/>
          </p:cNvSpPr>
          <p:nvPr>
            <p:ph type="subTitle" idx="1"/>
          </p:nvPr>
        </p:nvSpPr>
        <p:spPr>
          <a:xfrm>
            <a:off x="228600" y="1752600"/>
            <a:ext cx="8763000" cy="38862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Slide Number Placeholder 5"/>
          <p:cNvSpPr>
            <a:spLocks noGrp="1"/>
          </p:cNvSpPr>
          <p:nvPr>
            <p:ph type="sldNum" sz="quarter" idx="10"/>
          </p:nvPr>
        </p:nvSpPr>
        <p:spPr/>
        <p:txBody>
          <a:bodyPr/>
          <a:lstStyle>
            <a:lvl1pPr>
              <a:defRPr/>
            </a:lvl1pPr>
          </a:lstStyle>
          <a:p>
            <a:pPr>
              <a:defRPr/>
            </a:pPr>
            <a:fld id="{CC8F3B8D-6D7B-4FA1-8BDB-2ACE67B8E40F}"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2400" y="4038600"/>
            <a:ext cx="8839200" cy="762000"/>
          </a:xfrm>
        </p:spPr>
        <p:txBody>
          <a:bodyPr/>
          <a:lstStyle>
            <a:lvl1pPr algn="l">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152400" y="152400"/>
            <a:ext cx="8839200" cy="3733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52400" y="4953000"/>
            <a:ext cx="8839200" cy="1752600"/>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Slide Number Placeholder 5"/>
          <p:cNvSpPr>
            <a:spLocks noGrp="1"/>
          </p:cNvSpPr>
          <p:nvPr>
            <p:ph type="sldNum" sz="quarter" idx="10"/>
          </p:nvPr>
        </p:nvSpPr>
        <p:spPr/>
        <p:txBody>
          <a:bodyPr/>
          <a:lstStyle>
            <a:lvl1pPr>
              <a:defRPr/>
            </a:lvl1pPr>
          </a:lstStyle>
          <a:p>
            <a:pPr>
              <a:defRPr/>
            </a:pPr>
            <a:fld id="{51CAC1C3-1C86-46F3-8D55-20FAD4D011E5}"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763000" cy="685800"/>
          </a:xfrm>
        </p:spPr>
        <p:txBody>
          <a:bodyPr/>
          <a:lstStyle>
            <a:lvl1pPr algn="ctr">
              <a:defRPr sz="3200" b="0" cap="none"/>
            </a:lvl1pPr>
          </a:lstStyle>
          <a:p>
            <a:r>
              <a:rPr lang="en-US" dirty="0" smtClean="0"/>
              <a:t>Click to edit Master title style</a:t>
            </a:r>
            <a:endParaRPr lang="en-US" dirty="0"/>
          </a:p>
        </p:txBody>
      </p:sp>
      <p:sp>
        <p:nvSpPr>
          <p:cNvPr id="3" name="Text Placeholder 2"/>
          <p:cNvSpPr>
            <a:spLocks noGrp="1"/>
          </p:cNvSpPr>
          <p:nvPr>
            <p:ph type="body" idx="1"/>
          </p:nvPr>
        </p:nvSpPr>
        <p:spPr>
          <a:xfrm>
            <a:off x="228600" y="1752600"/>
            <a:ext cx="8763000" cy="533400"/>
          </a:xfrm>
        </p:spPr>
        <p:txBody>
          <a:bodyPr/>
          <a:lstStyle>
            <a:lvl1pPr marL="0" indent="0" algn="ctr">
              <a:buNone/>
              <a:defRPr sz="2000" i="1">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Slide Number Placeholder 5"/>
          <p:cNvSpPr>
            <a:spLocks noGrp="1"/>
          </p:cNvSpPr>
          <p:nvPr>
            <p:ph type="sldNum" sz="quarter" idx="10"/>
          </p:nvPr>
        </p:nvSpPr>
        <p:spPr/>
        <p:txBody>
          <a:bodyPr/>
          <a:lstStyle>
            <a:lvl1pPr>
              <a:defRPr/>
            </a:lvl1pPr>
          </a:lstStyle>
          <a:p>
            <a:pPr>
              <a:defRPr/>
            </a:pPr>
            <a:fld id="{AD0A3123-5B5C-4315-A9E3-35E040E37DF8}"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228600" y="1752600"/>
            <a:ext cx="42672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752600"/>
            <a:ext cx="4343400" cy="4876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Slide Number Placeholder 5"/>
          <p:cNvSpPr>
            <a:spLocks noGrp="1"/>
          </p:cNvSpPr>
          <p:nvPr>
            <p:ph type="sldNum" sz="quarter" idx="10"/>
          </p:nvPr>
        </p:nvSpPr>
        <p:spPr/>
        <p:txBody>
          <a:bodyPr/>
          <a:lstStyle>
            <a:lvl1pPr>
              <a:defRPr/>
            </a:lvl1pPr>
          </a:lstStyle>
          <a:p>
            <a:pPr>
              <a:defRPr/>
            </a:pPr>
            <a:fld id="{F2CD72A4-0560-4C08-A59B-36C85326300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228600" y="1752599"/>
            <a:ext cx="4267200" cy="639762"/>
          </a:xfrm>
          <a:gradFill flip="none" rotWithShape="1">
            <a:gsLst>
              <a:gs pos="0">
                <a:schemeClr val="bg2">
                  <a:lumMod val="10000"/>
                </a:schemeClr>
              </a:gs>
              <a:gs pos="100000">
                <a:schemeClr val="tx2"/>
              </a:gs>
            </a:gsLst>
            <a:lin ang="5400000" scaled="0"/>
            <a:tileRect/>
          </a:gradFill>
          <a:ln>
            <a:solidFill>
              <a:schemeClr val="tx2"/>
            </a:solidFill>
          </a:ln>
          <a:effectLst>
            <a:outerShdw dist="38100" dir="2700000" algn="tl" rotWithShape="0">
              <a:schemeClr val="bg2"/>
            </a:outerShdw>
          </a:effectLst>
        </p:spPr>
        <p:txBody>
          <a:bodyPr anchor="ctr"/>
          <a:lstStyle>
            <a:lvl1pPr marL="0" indent="0" algn="ctr">
              <a:buNone/>
              <a:defRPr sz="2000" b="1" i="1">
                <a:solidFill>
                  <a:schemeClr val="bg2"/>
                </a:solidFill>
                <a:effectLst>
                  <a:outerShdw dist="50800" dir="2700000" algn="tl" rotWithShape="0">
                    <a:schemeClr val="bg2">
                      <a:lumMod val="10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4" name="Content Placeholder 3"/>
          <p:cNvSpPr>
            <a:spLocks noGrp="1"/>
          </p:cNvSpPr>
          <p:nvPr>
            <p:ph sz="half" idx="2"/>
          </p:nvPr>
        </p:nvSpPr>
        <p:spPr>
          <a:xfrm>
            <a:off x="228600" y="2514600"/>
            <a:ext cx="4267200" cy="41148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724400" y="2514598"/>
            <a:ext cx="4267200" cy="4114801"/>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ext Placeholder 2"/>
          <p:cNvSpPr>
            <a:spLocks noGrp="1"/>
          </p:cNvSpPr>
          <p:nvPr>
            <p:ph type="body" idx="11"/>
          </p:nvPr>
        </p:nvSpPr>
        <p:spPr>
          <a:xfrm>
            <a:off x="4724400" y="1752600"/>
            <a:ext cx="4267200" cy="639762"/>
          </a:xfrm>
          <a:gradFill flip="none" rotWithShape="1">
            <a:gsLst>
              <a:gs pos="0">
                <a:schemeClr val="bg2">
                  <a:lumMod val="10000"/>
                </a:schemeClr>
              </a:gs>
              <a:gs pos="100000">
                <a:schemeClr val="tx2"/>
              </a:gs>
            </a:gsLst>
            <a:lin ang="5400000" scaled="0"/>
            <a:tileRect/>
          </a:gradFill>
          <a:ln>
            <a:solidFill>
              <a:schemeClr val="tx2"/>
            </a:solidFill>
          </a:ln>
          <a:effectLst>
            <a:outerShdw dist="38100" dir="2700000" algn="tl" rotWithShape="0">
              <a:schemeClr val="bg2"/>
            </a:outerShdw>
          </a:effectLst>
        </p:spPr>
        <p:txBody>
          <a:bodyPr anchor="ctr"/>
          <a:lstStyle>
            <a:lvl1pPr marL="0" indent="0" algn="ctr">
              <a:buNone/>
              <a:defRPr sz="2000" b="1" i="1">
                <a:solidFill>
                  <a:schemeClr val="bg2"/>
                </a:solidFill>
                <a:effectLst>
                  <a:outerShdw dist="50800" dir="2700000" algn="tl" rotWithShape="0">
                    <a:schemeClr val="bg2">
                      <a:lumMod val="10000"/>
                    </a:schemeClr>
                  </a:outerShdw>
                </a:effectLs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7" name="Slide Number Placeholder 5"/>
          <p:cNvSpPr>
            <a:spLocks noGrp="1"/>
          </p:cNvSpPr>
          <p:nvPr>
            <p:ph type="sldNum" sz="quarter" idx="12"/>
          </p:nvPr>
        </p:nvSpPr>
        <p:spPr/>
        <p:txBody>
          <a:bodyPr/>
          <a:lstStyle>
            <a:lvl1pPr>
              <a:defRPr/>
            </a:lvl1pPr>
          </a:lstStyle>
          <a:p>
            <a:pPr>
              <a:defRPr/>
            </a:pPr>
            <a:fld id="{26E440CA-7E78-491B-AC3C-4A5E52E7E8B0}"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763000" cy="685800"/>
          </a:xfrm>
        </p:spPr>
        <p:txBody>
          <a:bodyPr/>
          <a:lstStyle/>
          <a:p>
            <a:r>
              <a:rPr lang="en-US" smtClean="0"/>
              <a:t>Click to edit Master title style</a:t>
            </a:r>
            <a:endParaRPr lang="en-US"/>
          </a:p>
        </p:txBody>
      </p:sp>
      <p:sp>
        <p:nvSpPr>
          <p:cNvPr id="3" name="Slide Number Placeholder 5"/>
          <p:cNvSpPr>
            <a:spLocks noGrp="1"/>
          </p:cNvSpPr>
          <p:nvPr>
            <p:ph type="sldNum" sz="quarter" idx="10"/>
          </p:nvPr>
        </p:nvSpPr>
        <p:spPr/>
        <p:txBody>
          <a:bodyPr/>
          <a:lstStyle>
            <a:lvl1pPr>
              <a:defRPr/>
            </a:lvl1pPr>
          </a:lstStyle>
          <a:p>
            <a:pPr>
              <a:defRPr/>
            </a:pPr>
            <a:fld id="{D3C3D0DC-927F-4453-A00C-FFABEA5A5A74}"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Slide Number Placeholder 5"/>
          <p:cNvSpPr>
            <a:spLocks noGrp="1"/>
          </p:cNvSpPr>
          <p:nvPr>
            <p:ph type="sldNum" sz="quarter" idx="10"/>
          </p:nvPr>
        </p:nvSpPr>
        <p:spPr/>
        <p:txBody>
          <a:bodyPr/>
          <a:lstStyle>
            <a:lvl1pPr>
              <a:defRPr/>
            </a:lvl1pPr>
          </a:lstStyle>
          <a:p>
            <a:pPr>
              <a:defRPr/>
            </a:pPr>
            <a:fld id="{3CB269BD-54BB-4A2F-8DEB-D6C9E894E959}"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914400"/>
            <a:ext cx="8763000" cy="685800"/>
          </a:xfrm>
        </p:spPr>
        <p:txBody>
          <a:bodyPr/>
          <a:lstStyle>
            <a:lvl1pPr algn="ctr">
              <a:defRPr sz="3200" b="0"/>
            </a:lvl1pPr>
          </a:lstStyle>
          <a:p>
            <a:r>
              <a:rPr lang="en-US" dirty="0" smtClean="0"/>
              <a:t>Click to edit Master title style</a:t>
            </a:r>
            <a:endParaRPr lang="en-US" dirty="0"/>
          </a:p>
        </p:txBody>
      </p:sp>
      <p:sp>
        <p:nvSpPr>
          <p:cNvPr id="3" name="Content Placeholder 2"/>
          <p:cNvSpPr>
            <a:spLocks noGrp="1"/>
          </p:cNvSpPr>
          <p:nvPr>
            <p:ph idx="1"/>
          </p:nvPr>
        </p:nvSpPr>
        <p:spPr>
          <a:xfrm>
            <a:off x="3581400" y="1752600"/>
            <a:ext cx="5416550" cy="48768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234950" y="1752600"/>
            <a:ext cx="3236913" cy="48768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6BEB8219-D1E9-40FA-A4CD-23027248812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28600" y="4876800"/>
            <a:ext cx="8763000" cy="762000"/>
          </a:xfrm>
        </p:spPr>
        <p:txBody>
          <a:bodyPr/>
          <a:lstStyle>
            <a:lvl1pPr algn="l">
              <a:defRPr sz="3200" b="0"/>
            </a:lvl1pPr>
          </a:lstStyle>
          <a:p>
            <a:r>
              <a:rPr lang="en-US" dirty="0" smtClean="0"/>
              <a:t>Click to edit Master title style</a:t>
            </a:r>
            <a:endParaRPr lang="en-US" dirty="0"/>
          </a:p>
        </p:txBody>
      </p:sp>
      <p:sp>
        <p:nvSpPr>
          <p:cNvPr id="3" name="Picture Placeholder 2"/>
          <p:cNvSpPr>
            <a:spLocks noGrp="1"/>
          </p:cNvSpPr>
          <p:nvPr>
            <p:ph type="pic" idx="1"/>
          </p:nvPr>
        </p:nvSpPr>
        <p:spPr>
          <a:xfrm>
            <a:off x="228600" y="914400"/>
            <a:ext cx="8763000" cy="38100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28600" y="5791200"/>
            <a:ext cx="8763000" cy="838200"/>
          </a:xfrm>
        </p:spPr>
        <p:txBody>
          <a:bodyPr/>
          <a:lstStyle>
            <a:lvl1pPr marL="0" indent="0">
              <a:buNone/>
              <a:defRPr sz="1400" i="1"/>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Slide Number Placeholder 5"/>
          <p:cNvSpPr>
            <a:spLocks noGrp="1"/>
          </p:cNvSpPr>
          <p:nvPr>
            <p:ph type="sldNum" sz="quarter" idx="10"/>
          </p:nvPr>
        </p:nvSpPr>
        <p:spPr/>
        <p:txBody>
          <a:bodyPr/>
          <a:lstStyle>
            <a:lvl1pPr>
              <a:defRPr/>
            </a:lvl1pPr>
          </a:lstStyle>
          <a:p>
            <a:pPr>
              <a:defRPr/>
            </a:pPr>
            <a:fld id="{D437A704-C4CA-48E8-9211-BD282141C8A6}"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1.xml"/><Relationship Id="rId1" Type="http://schemas.openxmlformats.org/officeDocument/2006/relationships/slideLayout" Target="../slideLayouts/slideLayout10.xml"/><Relationship Id="rId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1"/>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914400"/>
            <a:ext cx="8763000" cy="6858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1027" name="Text Placeholder 2"/>
          <p:cNvSpPr>
            <a:spLocks noGrp="1"/>
          </p:cNvSpPr>
          <p:nvPr>
            <p:ph type="body" idx="1"/>
          </p:nvPr>
        </p:nvSpPr>
        <p:spPr bwMode="auto">
          <a:xfrm>
            <a:off x="228600" y="1752600"/>
            <a:ext cx="8763000" cy="4876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6" name="Slide Number Placeholder 5"/>
          <p:cNvSpPr>
            <a:spLocks noGrp="1"/>
          </p:cNvSpPr>
          <p:nvPr>
            <p:ph type="sldNum" sz="quarter" idx="4"/>
          </p:nvPr>
        </p:nvSpPr>
        <p:spPr>
          <a:xfrm>
            <a:off x="7391400" y="304800"/>
            <a:ext cx="1600200" cy="365125"/>
          </a:xfrm>
          <a:prstGeom prst="rect">
            <a:avLst/>
          </a:prstGeom>
        </p:spPr>
        <p:txBody>
          <a:bodyPr vert="horz" wrap="square" lIns="91440" tIns="45720" rIns="91440" bIns="45720" numCol="1" anchor="ctr" anchorCtr="0" compatLnSpc="1">
            <a:prstTxWarp prst="textNoShape">
              <a:avLst/>
            </a:prstTxWarp>
          </a:bodyPr>
          <a:lstStyle>
            <a:lvl1pPr algn="r">
              <a:defRPr sz="1200">
                <a:solidFill>
                  <a:srgbClr val="898989"/>
                </a:solidFill>
                <a:ea typeface="ＭＳ Ｐゴシック" charset="0"/>
                <a:cs typeface="ＭＳ Ｐゴシック" charset="0"/>
              </a:defRPr>
            </a:lvl1pPr>
          </a:lstStyle>
          <a:p>
            <a:pPr>
              <a:defRPr/>
            </a:pPr>
            <a:fld id="{2713646F-0602-46A1-872B-8FA248209429}" type="slidenum">
              <a:rPr lang="en-US"/>
              <a:pPr>
                <a:defRPr/>
              </a:pPr>
              <a:t>‹#›</a:t>
            </a:fld>
            <a:endParaRPr lang="en-US"/>
          </a:p>
        </p:txBody>
      </p:sp>
      <p:pic>
        <p:nvPicPr>
          <p:cNvPr id="1029" name="Picture 4" descr="ectacenterlogo-2013-wordmark-notext.png"/>
          <p:cNvPicPr>
            <a:picLocks noChangeAspect="1"/>
          </p:cNvPicPr>
          <p:nvPr userDrawn="1"/>
        </p:nvPicPr>
        <p:blipFill>
          <a:blip r:embed="rId12"/>
          <a:srcRect/>
          <a:stretch>
            <a:fillRect/>
          </a:stretch>
        </p:blipFill>
        <p:spPr bwMode="auto">
          <a:xfrm>
            <a:off x="228600" y="76200"/>
            <a:ext cx="3429000" cy="574675"/>
          </a:xfrm>
          <a:prstGeom prst="rect">
            <a:avLst/>
          </a:prstGeom>
          <a:noFill/>
          <a:ln w="9525">
            <a:noFill/>
            <a:miter lim="800000"/>
            <a:headEnd/>
            <a:tailEnd/>
          </a:ln>
        </p:spPr>
      </p:pic>
      <p:cxnSp>
        <p:nvCxnSpPr>
          <p:cNvPr id="8" name="Straight Connector 7"/>
          <p:cNvCxnSpPr/>
          <p:nvPr userDrawn="1"/>
        </p:nvCxnSpPr>
        <p:spPr>
          <a:xfrm>
            <a:off x="228600" y="762000"/>
            <a:ext cx="8763000" cy="0"/>
          </a:xfrm>
          <a:prstGeom prst="line">
            <a:avLst/>
          </a:prstGeom>
          <a:ln>
            <a:solidFill>
              <a:schemeClr val="tx2">
                <a:lumMod val="50000"/>
              </a:schemeClr>
            </a:solidFill>
          </a:ln>
          <a:effectLst>
            <a:outerShdw dist="25400" dir="2400000" algn="tl" rotWithShape="0">
              <a:schemeClr val="bg2"/>
            </a:outerShdw>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5011" r:id="rId1"/>
    <p:sldLayoutId id="2147485010" r:id="rId2"/>
    <p:sldLayoutId id="2147485009" r:id="rId3"/>
    <p:sldLayoutId id="2147485008" r:id="rId4"/>
    <p:sldLayoutId id="2147485007" r:id="rId5"/>
    <p:sldLayoutId id="2147485006" r:id="rId6"/>
    <p:sldLayoutId id="2147485005" r:id="rId7"/>
    <p:sldLayoutId id="2147485004" r:id="rId8"/>
    <p:sldLayoutId id="2147485003" r:id="rId9"/>
  </p:sldLayoutIdLst>
  <p:hf hdr="0" dt="0"/>
  <p:txStyles>
    <p:title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28600" y="228600"/>
            <a:ext cx="8763000" cy="762000"/>
          </a:xfrm>
          <a:prstGeom prst="rect">
            <a:avLst/>
          </a:prstGeom>
        </p:spPr>
        <p:txBody>
          <a:bodyPr vert="horz" lIns="91440" tIns="45720" rIns="91440" bIns="45720" rtlCol="0" anchor="t" anchorCtr="0">
            <a:normAutofit/>
          </a:bodyPr>
          <a:lstStyle/>
          <a:p>
            <a:r>
              <a:rPr lang="en-US" dirty="0" smtClean="0"/>
              <a:t>Click to edit Master title style</a:t>
            </a:r>
            <a:endParaRPr lang="en-US" dirty="0"/>
          </a:p>
        </p:txBody>
      </p:sp>
      <p:sp>
        <p:nvSpPr>
          <p:cNvPr id="11267" name="Text Placeholder 2"/>
          <p:cNvSpPr>
            <a:spLocks noGrp="1"/>
          </p:cNvSpPr>
          <p:nvPr>
            <p:ph type="body" idx="1"/>
          </p:nvPr>
        </p:nvSpPr>
        <p:spPr bwMode="auto">
          <a:xfrm>
            <a:off x="228600" y="1143000"/>
            <a:ext cx="8763000" cy="5486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Tree>
  </p:cSld>
  <p:clrMap bg1="lt1" tx1="dk1" bg2="lt2" tx2="dk2" accent1="accent1" accent2="accent2" accent3="accent3" accent4="accent4" accent5="accent5" accent6="accent6" hlink="hlink" folHlink="folHlink"/>
  <p:sldLayoutIdLst>
    <p:sldLayoutId id="2147485013" r:id="rId1"/>
    <p:sldLayoutId id="2147485012" r:id="rId2"/>
  </p:sldLayoutIdLst>
  <p:hf hdr="0" dt="0"/>
  <p:txStyles>
    <p:titleStyle>
      <a:lvl1pPr algn="ctr" defTabSz="457200" rtl="0" eaLnBrk="0" fontAlgn="base" hangingPunct="0">
        <a:spcBef>
          <a:spcPct val="0"/>
        </a:spcBef>
        <a:spcAft>
          <a:spcPct val="0"/>
        </a:spcAft>
        <a:defRPr sz="3200" kern="1200">
          <a:solidFill>
            <a:schemeClr val="tx2"/>
          </a:solidFill>
          <a:effectLst>
            <a:outerShdw dist="25400" dir="2400000" algn="tl" rotWithShape="0">
              <a:schemeClr val="bg2"/>
            </a:outerShdw>
          </a:effectLst>
          <a:latin typeface="Helvetica"/>
          <a:ea typeface="ＭＳ Ｐゴシック" charset="0"/>
          <a:cs typeface="Helvetica"/>
        </a:defRPr>
      </a:lvl1pPr>
      <a:lvl2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2pPr>
      <a:lvl3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3pPr>
      <a:lvl4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4pPr>
      <a:lvl5pPr algn="ctr" defTabSz="457200" rtl="0" eaLnBrk="0" fontAlgn="base" hangingPunct="0">
        <a:spcBef>
          <a:spcPct val="0"/>
        </a:spcBef>
        <a:spcAft>
          <a:spcPct val="0"/>
        </a:spcAft>
        <a:defRPr sz="3200">
          <a:solidFill>
            <a:schemeClr val="tx2"/>
          </a:solidFill>
          <a:latin typeface="Helvetica" charset="0"/>
          <a:ea typeface="ＭＳ Ｐゴシック" charset="0"/>
          <a:cs typeface="Helvetica" pitchFamily="34" charset="0"/>
        </a:defRPr>
      </a:lvl5pPr>
      <a:lvl6pPr marL="457200" algn="ctr" defTabSz="457200" rtl="0" fontAlgn="base">
        <a:spcBef>
          <a:spcPct val="0"/>
        </a:spcBef>
        <a:spcAft>
          <a:spcPct val="0"/>
        </a:spcAft>
        <a:defRPr sz="3200" i="1">
          <a:solidFill>
            <a:srgbClr val="EF6011"/>
          </a:solidFill>
          <a:latin typeface="Georgia" charset="0"/>
          <a:ea typeface="ＭＳ Ｐゴシック" charset="0"/>
        </a:defRPr>
      </a:lvl6pPr>
      <a:lvl7pPr marL="914400" algn="ctr" defTabSz="457200" rtl="0" fontAlgn="base">
        <a:spcBef>
          <a:spcPct val="0"/>
        </a:spcBef>
        <a:spcAft>
          <a:spcPct val="0"/>
        </a:spcAft>
        <a:defRPr sz="3200" i="1">
          <a:solidFill>
            <a:srgbClr val="EF6011"/>
          </a:solidFill>
          <a:latin typeface="Georgia" charset="0"/>
          <a:ea typeface="ＭＳ Ｐゴシック" charset="0"/>
        </a:defRPr>
      </a:lvl7pPr>
      <a:lvl8pPr marL="1371600" algn="ctr" defTabSz="457200" rtl="0" fontAlgn="base">
        <a:spcBef>
          <a:spcPct val="0"/>
        </a:spcBef>
        <a:spcAft>
          <a:spcPct val="0"/>
        </a:spcAft>
        <a:defRPr sz="3200" i="1">
          <a:solidFill>
            <a:srgbClr val="EF6011"/>
          </a:solidFill>
          <a:latin typeface="Georgia" charset="0"/>
          <a:ea typeface="ＭＳ Ｐゴシック" charset="0"/>
        </a:defRPr>
      </a:lvl8pPr>
      <a:lvl9pPr marL="1828800" algn="ctr" defTabSz="457200" rtl="0" fontAlgn="base">
        <a:spcBef>
          <a:spcPct val="0"/>
        </a:spcBef>
        <a:spcAft>
          <a:spcPct val="0"/>
        </a:spcAft>
        <a:defRPr sz="3200" i="1">
          <a:solidFill>
            <a:srgbClr val="EF6011"/>
          </a:solidFill>
          <a:latin typeface="Georgia" charset="0"/>
          <a:ea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1pPr>
      <a:lvl2pPr marL="742950" indent="-28575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2pPr>
      <a:lvl3pPr marL="11430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3pPr>
      <a:lvl4pPr marL="16002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4pPr>
      <a:lvl5pPr marL="2057400" indent="-228600" algn="l" defTabSz="457200" rtl="0" eaLnBrk="0" fontAlgn="base" hangingPunct="0">
        <a:spcBef>
          <a:spcPct val="20000"/>
        </a:spcBef>
        <a:spcAft>
          <a:spcPct val="0"/>
        </a:spcAft>
        <a:buFont typeface="Arial" charset="0"/>
        <a:buChar char="»"/>
        <a:defRPr kern="1200">
          <a:solidFill>
            <a:srgbClr val="404040"/>
          </a:solidFill>
          <a:latin typeface="Arial"/>
          <a:ea typeface="ＭＳ Ｐゴシック" charset="0"/>
          <a:cs typeface="Arial"/>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1.xml"/><Relationship Id="rId4" Type="http://schemas.openxmlformats.org/officeDocument/2006/relationships/image" Target="../media/image4.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hyperlink" Target="mailto:Beth.tolley@dbhds.virginia.gov" TargetMode="Externa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comments" Target="../comments/comment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76200" y="-76200"/>
            <a:ext cx="9296400" cy="914400"/>
          </a:xfrm>
          <a:prstGeom prst="rect">
            <a:avLst/>
          </a:prstGeom>
          <a:gradFill>
            <a:gsLst>
              <a:gs pos="75000">
                <a:schemeClr val="bg2">
                  <a:lumMod val="50000"/>
                </a:schemeClr>
              </a:gs>
              <a:gs pos="0">
                <a:schemeClr val="bg2">
                  <a:lumMod val="50000"/>
                  <a:alpha val="0"/>
                </a:schemeClr>
              </a:gs>
            </a:gsLst>
          </a:gra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a:defRPr/>
            </a:pPr>
            <a:endParaRPr lang="en-US"/>
          </a:p>
        </p:txBody>
      </p:sp>
      <p:pic>
        <p:nvPicPr>
          <p:cNvPr id="16388" name="Picture 4" descr="ectalogo-template-large.png"/>
          <p:cNvPicPr>
            <a:picLocks noChangeAspect="1"/>
          </p:cNvPicPr>
          <p:nvPr/>
        </p:nvPicPr>
        <p:blipFill>
          <a:blip r:embed="rId3"/>
          <a:srcRect/>
          <a:stretch>
            <a:fillRect/>
          </a:stretch>
        </p:blipFill>
        <p:spPr bwMode="auto">
          <a:xfrm>
            <a:off x="228600" y="65088"/>
            <a:ext cx="4648200" cy="1077912"/>
          </a:xfrm>
          <a:prstGeom prst="rect">
            <a:avLst/>
          </a:prstGeom>
          <a:noFill/>
          <a:ln w="9525">
            <a:noFill/>
            <a:miter lim="800000"/>
            <a:headEnd/>
            <a:tailEnd/>
          </a:ln>
        </p:spPr>
      </p:pic>
      <p:pic>
        <p:nvPicPr>
          <p:cNvPr id="16389" name="Picture 8" descr="ta-and-d-template.png"/>
          <p:cNvPicPr>
            <a:picLocks noChangeAspect="1"/>
          </p:cNvPicPr>
          <p:nvPr/>
        </p:nvPicPr>
        <p:blipFill>
          <a:blip r:embed="rId4"/>
          <a:srcRect/>
          <a:stretch>
            <a:fillRect/>
          </a:stretch>
        </p:blipFill>
        <p:spPr bwMode="auto">
          <a:xfrm>
            <a:off x="6553200" y="5791200"/>
            <a:ext cx="2487613" cy="850900"/>
          </a:xfrm>
          <a:prstGeom prst="rect">
            <a:avLst/>
          </a:prstGeom>
          <a:noFill/>
          <a:ln w="9525">
            <a:noFill/>
            <a:miter lim="800000"/>
            <a:headEnd/>
            <a:tailEnd/>
          </a:ln>
        </p:spPr>
      </p:pic>
      <p:sp>
        <p:nvSpPr>
          <p:cNvPr id="4" name="Title 3"/>
          <p:cNvSpPr>
            <a:spLocks noGrp="1"/>
          </p:cNvSpPr>
          <p:nvPr>
            <p:ph type="title"/>
          </p:nvPr>
        </p:nvSpPr>
        <p:spPr bwMode="auto">
          <a:xfrm>
            <a:off x="228600" y="1600200"/>
            <a:ext cx="8763000" cy="1295400"/>
          </a:xfrm>
        </p:spPr>
        <p:txBody>
          <a:bodyPr wrap="square" numCol="1" anchor="ctr" compatLnSpc="1">
            <a:prstTxWarp prst="textNoShape">
              <a:avLst/>
            </a:prstTxWarp>
          </a:bodyPr>
          <a:lstStyle/>
          <a:p>
            <a:pPr>
              <a:defRPr/>
            </a:pPr>
            <a:r>
              <a:rPr lang="en-US" sz="3600" smtClean="0">
                <a:effectLst>
                  <a:outerShdw blurRad="38100" dist="38100" dir="2700000" algn="tl">
                    <a:srgbClr val="C0C0C0"/>
                  </a:outerShdw>
                </a:effectLst>
                <a:latin typeface="Helvetica" pitchFamily="34" charset="0"/>
                <a:ea typeface="ＭＳ Ｐゴシック" pitchFamily="34" charset="-128"/>
                <a:cs typeface="Helvetica" pitchFamily="34" charset="0"/>
              </a:rPr>
              <a:t>State Part C Considerations for Using Outcome Data in Local Determinations</a:t>
            </a:r>
          </a:p>
        </p:txBody>
      </p:sp>
      <p:sp>
        <p:nvSpPr>
          <p:cNvPr id="9" name="Title 1"/>
          <p:cNvSpPr txBox="1">
            <a:spLocks/>
          </p:cNvSpPr>
          <p:nvPr/>
        </p:nvSpPr>
        <p:spPr>
          <a:xfrm>
            <a:off x="228600" y="2971800"/>
            <a:ext cx="8763000" cy="685800"/>
          </a:xfrm>
          <a:prstGeom prst="rect">
            <a:avLst/>
          </a:prstGeom>
        </p:spPr>
        <p:txBody>
          <a:bodyPr anchor="ctr"/>
          <a:lstStyle/>
          <a:p>
            <a:pPr algn="ctr" defTabSz="457200" eaLnBrk="0" hangingPunct="0">
              <a:defRPr/>
            </a:pPr>
            <a:r>
              <a:rPr lang="en-US" sz="2800" i="1">
                <a:solidFill>
                  <a:srgbClr val="3F3F3F"/>
                </a:solidFill>
                <a:effectLst>
                  <a:outerShdw blurRad="38100" dist="38100" dir="2700000" algn="tl">
                    <a:srgbClr val="C0C0C0"/>
                  </a:outerShdw>
                </a:effectLst>
              </a:rPr>
              <a:t>Improving Data, Improving Outcomes Conference</a:t>
            </a:r>
            <a:r>
              <a:rPr lang="en-US"/>
              <a:t> </a:t>
            </a:r>
            <a:endParaRPr lang="en-US" b="1">
              <a:solidFill>
                <a:srgbClr val="3F3F3F"/>
              </a:solidFill>
              <a:effectLst>
                <a:outerShdw blurRad="38100" dist="38100" dir="2700000" algn="tl">
                  <a:srgbClr val="C0C0C0"/>
                </a:outerShdw>
              </a:effectLst>
              <a:latin typeface="Helvetica" pitchFamily="34" charset="0"/>
              <a:cs typeface="Helvetica" pitchFamily="34" charset="0"/>
            </a:endParaRPr>
          </a:p>
        </p:txBody>
      </p:sp>
      <p:sp>
        <p:nvSpPr>
          <p:cNvPr id="10" name="Title 1"/>
          <p:cNvSpPr txBox="1">
            <a:spLocks/>
          </p:cNvSpPr>
          <p:nvPr/>
        </p:nvSpPr>
        <p:spPr>
          <a:xfrm>
            <a:off x="228600" y="3733800"/>
            <a:ext cx="8763000" cy="1905000"/>
          </a:xfrm>
          <a:prstGeom prst="rect">
            <a:avLst/>
          </a:prstGeom>
        </p:spPr>
        <p:txBody>
          <a:bodyPr anchor="ctr"/>
          <a:lstStyle/>
          <a:p>
            <a:pPr algn="ctr" defTabSz="457200" eaLnBrk="0" hangingPunct="0">
              <a:defRPr/>
            </a:pPr>
            <a:endParaRPr lang="en-US" i="1">
              <a:solidFill>
                <a:srgbClr val="3F3F3F"/>
              </a:solidFill>
              <a:effectLst>
                <a:outerShdw blurRad="38100" dist="38100" dir="2700000" algn="tl">
                  <a:srgbClr val="C0C0C0"/>
                </a:outerShdw>
              </a:effectLst>
              <a:latin typeface="Helvetica" pitchFamily="34" charset="0"/>
              <a:cs typeface="Helvetica" pitchFamily="34" charset="0"/>
            </a:endParaRPr>
          </a:p>
          <a:p>
            <a:pPr algn="ctr" defTabSz="457200" eaLnBrk="0" hangingPunct="0">
              <a:defRPr/>
            </a:pPr>
            <a:r>
              <a:rPr lang="en-US" sz="2800" i="1">
                <a:solidFill>
                  <a:srgbClr val="3F3F3F"/>
                </a:solidFill>
                <a:effectLst>
                  <a:outerShdw blurRad="38100" dist="38100" dir="2700000" algn="tl">
                    <a:srgbClr val="C0C0C0"/>
                  </a:outerShdw>
                </a:effectLst>
                <a:latin typeface="Helvetica" pitchFamily="34" charset="0"/>
                <a:cs typeface="Helvetica" pitchFamily="34" charset="0"/>
              </a:rPr>
              <a:t>New Orleans</a:t>
            </a:r>
          </a:p>
          <a:p>
            <a:pPr algn="ctr" defTabSz="457200" eaLnBrk="0" hangingPunct="0">
              <a:defRPr/>
            </a:pPr>
            <a:r>
              <a:rPr lang="en-US" sz="2800" i="1">
                <a:solidFill>
                  <a:srgbClr val="3F3F3F"/>
                </a:solidFill>
                <a:effectLst>
                  <a:outerShdw blurRad="38100" dist="38100" dir="2700000" algn="tl">
                    <a:srgbClr val="C0C0C0"/>
                  </a:outerShdw>
                </a:effectLst>
                <a:latin typeface="Helvetica" pitchFamily="34" charset="0"/>
                <a:cs typeface="Helvetica" pitchFamily="34" charset="0"/>
              </a:rPr>
              <a:t>September 8-10, 2014 </a:t>
            </a:r>
          </a:p>
          <a:p>
            <a:pPr algn="ctr" defTabSz="457200" eaLnBrk="0" hangingPunct="0">
              <a:defRPr/>
            </a:pPr>
            <a:endParaRPr lang="en-US" sz="2800" i="1">
              <a:solidFill>
                <a:srgbClr val="3F3F3F"/>
              </a:solidFill>
              <a:effectLst>
                <a:outerShdw blurRad="38100" dist="38100" dir="2700000" algn="tl">
                  <a:srgbClr val="C0C0C0"/>
                </a:outerShdw>
              </a:effectLst>
              <a:latin typeface="Helvetica" pitchFamily="34" charset="0"/>
              <a:cs typeface="Helvetica" pitchFamily="34" charset="0"/>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49"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mtClean="0">
                <a:effectLst/>
                <a:latin typeface="Helvetica" pitchFamily="34" charset="0"/>
                <a:ea typeface="ＭＳ Ｐゴシック" pitchFamily="34" charset="-128"/>
                <a:cs typeface="Helvetica" pitchFamily="34" charset="0"/>
              </a:rPr>
              <a:t>Virginia Scoring Results Indicators</a:t>
            </a:r>
          </a:p>
        </p:txBody>
      </p:sp>
      <p:sp>
        <p:nvSpPr>
          <p:cNvPr id="27650" name="Rectangle 2"/>
          <p:cNvSpPr>
            <a:spLocks noChangeArrowheads="1"/>
          </p:cNvSpPr>
          <p:nvPr/>
        </p:nvSpPr>
        <p:spPr bwMode="auto">
          <a:xfrm>
            <a:off x="228600" y="1371600"/>
            <a:ext cx="8686800" cy="5324475"/>
          </a:xfrm>
          <a:prstGeom prst="rect">
            <a:avLst/>
          </a:prstGeom>
          <a:noFill/>
          <a:ln w="9525">
            <a:noFill/>
            <a:miter lim="800000"/>
            <a:headEnd/>
            <a:tailEnd/>
          </a:ln>
        </p:spPr>
        <p:txBody>
          <a:bodyPr>
            <a:spAutoFit/>
          </a:bodyPr>
          <a:lstStyle/>
          <a:p>
            <a:pPr algn="r"/>
            <a:r>
              <a:rPr lang="en-US" sz="800">
                <a:latin typeface="Calibri" pitchFamily="34" charset="0"/>
              </a:rPr>
              <a:t> </a:t>
            </a:r>
            <a:endParaRPr lang="en-US">
              <a:latin typeface="Calibri" pitchFamily="34" charset="0"/>
            </a:endParaRPr>
          </a:p>
          <a:p>
            <a:r>
              <a:rPr lang="en-US">
                <a:latin typeface="Calibri" pitchFamily="34" charset="0"/>
              </a:rPr>
              <a:t>Scoring is based on combined performance; </a:t>
            </a:r>
            <a:r>
              <a:rPr lang="en-US" b="1">
                <a:latin typeface="Calibri" pitchFamily="34" charset="0"/>
              </a:rPr>
              <a:t>maximum possible points = 2 </a:t>
            </a:r>
          </a:p>
          <a:p>
            <a:endParaRPr lang="en-US">
              <a:latin typeface="Calibri" pitchFamily="34" charset="0"/>
            </a:endParaRPr>
          </a:p>
          <a:p>
            <a:r>
              <a:rPr lang="en-US" b="1">
                <a:latin typeface="Calibri" pitchFamily="34" charset="0"/>
              </a:rPr>
              <a:t>+</a:t>
            </a:r>
            <a:r>
              <a:rPr lang="en-US">
                <a:latin typeface="Calibri" pitchFamily="34" charset="0"/>
              </a:rPr>
              <a:t>    =    Met or exceeded state target</a:t>
            </a:r>
          </a:p>
          <a:p>
            <a:r>
              <a:rPr lang="en-US" b="1">
                <a:latin typeface="Calibri" pitchFamily="34" charset="0"/>
              </a:rPr>
              <a:t>p</a:t>
            </a:r>
            <a:r>
              <a:rPr lang="en-US">
                <a:latin typeface="Calibri" pitchFamily="34" charset="0"/>
              </a:rPr>
              <a:t>    =    Progress (defined as local result w/in 90%-99% state target or                                                                                                </a:t>
            </a:r>
          </a:p>
          <a:p>
            <a:r>
              <a:rPr lang="en-US">
                <a:latin typeface="Calibri" pitchFamily="34" charset="0"/>
              </a:rPr>
              <a:t>            10-point increase in % of state target from prior year result</a:t>
            </a:r>
          </a:p>
          <a:p>
            <a:r>
              <a:rPr lang="en-US" b="1">
                <a:latin typeface="Calibri" pitchFamily="34" charset="0"/>
              </a:rPr>
              <a:t>–</a:t>
            </a:r>
            <a:r>
              <a:rPr lang="en-US">
                <a:latin typeface="Calibri" pitchFamily="34" charset="0"/>
              </a:rPr>
              <a:t>    =    Does not meet state target and progress not being made</a:t>
            </a:r>
            <a:endParaRPr lang="en-US">
              <a:latin typeface="Calibri" pitchFamily="34" charset="0"/>
              <a:ea typeface="Calibri" pitchFamily="34" charset="0"/>
              <a:cs typeface="Times New Roman" pitchFamily="18" charset="0"/>
            </a:endParaRPr>
          </a:p>
          <a:p>
            <a:endParaRPr lang="en-US">
              <a:latin typeface="Calibri" pitchFamily="34" charset="0"/>
            </a:endParaRPr>
          </a:p>
          <a:p>
            <a:r>
              <a:rPr lang="en-US" b="1">
                <a:latin typeface="Calibri" pitchFamily="34" charset="0"/>
              </a:rPr>
              <a:t>0 points </a:t>
            </a:r>
            <a:r>
              <a:rPr lang="en-US">
                <a:latin typeface="Calibri" pitchFamily="34" charset="0"/>
              </a:rPr>
              <a:t>= 4 + or more (other 2 any combination)</a:t>
            </a:r>
            <a:endParaRPr lang="en-US" b="1">
              <a:latin typeface="Calibri" pitchFamily="34" charset="0"/>
            </a:endParaRPr>
          </a:p>
          <a:p>
            <a:r>
              <a:rPr lang="en-US" b="1">
                <a:latin typeface="Calibri" pitchFamily="34" charset="0"/>
              </a:rPr>
              <a:t>2 points </a:t>
            </a:r>
            <a:r>
              <a:rPr lang="en-US">
                <a:latin typeface="Calibri" pitchFamily="34" charset="0"/>
              </a:rPr>
              <a:t>= 4 - or more (other 2 any combination)</a:t>
            </a:r>
          </a:p>
          <a:p>
            <a:r>
              <a:rPr lang="en-US" b="1">
                <a:latin typeface="Calibri" pitchFamily="34" charset="0"/>
              </a:rPr>
              <a:t>1 poin</a:t>
            </a:r>
            <a:r>
              <a:rPr lang="en-US">
                <a:latin typeface="Calibri" pitchFamily="34" charset="0"/>
              </a:rPr>
              <a:t>t = All other combinations</a:t>
            </a:r>
          </a:p>
          <a:p>
            <a:r>
              <a:rPr lang="en-US" sz="2000">
                <a:latin typeface="Calibri" pitchFamily="34" charset="0"/>
              </a:rPr>
              <a:t> </a:t>
            </a:r>
          </a:p>
          <a:p>
            <a:r>
              <a:rPr lang="en-US" b="1">
                <a:solidFill>
                  <a:schemeClr val="tx2"/>
                </a:solidFill>
                <a:latin typeface="Calibri" pitchFamily="34" charset="0"/>
              </a:rPr>
              <a:t>NOTE: Points are scored when requirements/targets are not met.   0 is the best score. </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533400" y="104775"/>
          <a:ext cx="8153400" cy="6330950"/>
        </p:xfrm>
        <a:graphic>
          <a:graphicData uri="http://schemas.openxmlformats.org/drawingml/2006/table">
            <a:tbl>
              <a:tblPr/>
              <a:tblGrid>
                <a:gridCol w="3759200"/>
                <a:gridCol w="877888"/>
                <a:gridCol w="879475"/>
                <a:gridCol w="879475"/>
                <a:gridCol w="879475"/>
                <a:gridCol w="877887"/>
              </a:tblGrid>
              <a:tr h="301625">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Section 4: SPP/APR Results Indicators</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Indicator</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ＭＳ Ｐゴシック" pitchFamily="34" charset="-128"/>
                          <a:cs typeface="Arial" charset="0"/>
                        </a:rPr>
                        <a:t>State Target</a:t>
                      </a:r>
                      <a:endPar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ＭＳ Ｐゴシック" pitchFamily="34" charset="-128"/>
                          <a:cs typeface="Arial" charset="0"/>
                        </a:rPr>
                        <a:t>Local Result</a:t>
                      </a:r>
                      <a:endPar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ＭＳ Ｐゴシック" pitchFamily="34" charset="-128"/>
                          <a:cs typeface="Arial" charset="0"/>
                        </a:rPr>
                        <a:t>% of State Target</a:t>
                      </a:r>
                      <a:endPar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ＭＳ Ｐゴシック" pitchFamily="34" charset="-128"/>
                          <a:cs typeface="Arial" charset="0"/>
                        </a:rPr>
                        <a:t>Prior Year % of State Target</a:t>
                      </a:r>
                      <a:endPar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ＭＳ Ｐゴシック" pitchFamily="34" charset="-128"/>
                          <a:cs typeface="Arial" charset="0"/>
                        </a:rPr>
                        <a:t>Score</a:t>
                      </a:r>
                      <a:endPar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02: Primary Service Setting</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98.0%</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99.3%</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101%</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101%</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03A: Positive Social-Emotional Skills (Summary 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73.6%</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76.9%</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104.5%</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6"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6" h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03A: Positive Social-Emotional Skills (Summary 2)</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69.7%</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72.3%</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103.7%</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03B: Acquire/Use Knowledge/Skills (Summary 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78.5%</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83.5%</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106.4%</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03B: Acquire/Use Knowledge/Skills (Summary 2)</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60.9%</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48.5%</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79.6%</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03C: Take Actions to Meet Needs (Summary 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81.4%</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84.9%</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104.3%</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03C: Take Actions to Meet Needs (Summary 2)</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59.9%</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42.6%</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71.1%</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04A: Family Outcomes (Know their rights)</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76.4%</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73.8%</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97%</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120%</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p</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04B: Family Outcomes (Communicate needs)</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73.2%</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70.8%</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97%</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125%</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p</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04C: Family Outcomes (Help child learn)</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84.9%</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81.5%</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96%</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106%</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p</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05: Child Find 0-1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1.03%</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0.97%</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94%</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116%</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p</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06: Child Find 0-3</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rPr>
                        <a:t>2.88%</a:t>
                      </a: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2.39%</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83%</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102%</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rPr>
                        <a:t>-</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0383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Section 4 displays SPP/APR results indicators for FFY13/SFY14 as collected.  Indicators 02, 05 and 06 are reported on copy 1/2; indicators 03 and 04 will be reported on copy 2/2.  Section 4 will be scored on copy 2/2.</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Scoring is based on combined performance; maximum possible points = 2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4 + or more (other 2 any combination) = 0 points</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4 - or more (other 2 any combination) = 2 points</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All other combinations = 1 point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 Met or exceeded state target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p = Progress (defined as local result w/in 90%-99% state target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sng" strike="noStrike" cap="none" normalizeH="0" baseline="0" smtClean="0">
                          <a:ln>
                            <a:noFill/>
                          </a:ln>
                          <a:solidFill>
                            <a:srgbClr val="FFFFFF"/>
                          </a:solidFill>
                          <a:effectLst/>
                          <a:latin typeface="Arial" charset="0"/>
                          <a:ea typeface="ＭＳ Ｐゴシック" pitchFamily="34" charset="-128"/>
                          <a:cs typeface="Arial" charset="0"/>
                        </a:rPr>
                        <a:t>or</a:t>
                      </a: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10-point increase in % of state target from prior year result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 Does not meet state target and progress not being made (as defined above)</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000000"/>
                          </a:solidFill>
                          <a:effectLst/>
                          <a:latin typeface="Arial" charset="0"/>
                          <a:ea typeface="ＭＳ Ｐゴシック" pitchFamily="34" charset="-128"/>
                          <a:cs typeface="Arial" charset="0"/>
                        </a:rPr>
                        <a:t>1</a:t>
                      </a:r>
                      <a:endParaRPr kumimoji="0" lang="en-US" sz="700" b="1"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8768" name="Rectangle 1"/>
          <p:cNvSpPr>
            <a:spLocks noChangeArrowheads="1"/>
          </p:cNvSpPr>
          <p:nvPr/>
        </p:nvSpPr>
        <p:spPr bwMode="auto">
          <a:xfrm>
            <a:off x="1928813" y="1524000"/>
            <a:ext cx="9144000" cy="0"/>
          </a:xfrm>
          <a:prstGeom prst="rect">
            <a:avLst/>
          </a:prstGeom>
          <a:noFill/>
          <a:ln w="9525">
            <a:noFill/>
            <a:miter lim="800000"/>
            <a:headEnd/>
            <a:tailEnd/>
          </a:ln>
        </p:spPr>
        <p:txBody>
          <a:bodyPr wrap="none" anchor="ctr">
            <a:spAutoFit/>
          </a:bodyPr>
          <a:lstStyle/>
          <a:p>
            <a:r>
              <a:rPr lang="en-US" altLang="en-US" sz="1800"/>
              <a:t/>
            </a:r>
            <a:br>
              <a:rPr lang="en-US" altLang="en-US" sz="1800"/>
            </a:br>
            <a:endParaRPr lang="en-US" altLang="en-US" sz="180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914400" y="228600"/>
          <a:ext cx="7589838" cy="5943600"/>
        </p:xfrm>
        <a:graphic>
          <a:graphicData uri="http://schemas.openxmlformats.org/drawingml/2006/table">
            <a:tbl>
              <a:tblPr/>
              <a:tblGrid>
                <a:gridCol w="5895975"/>
                <a:gridCol w="847725"/>
                <a:gridCol w="846138"/>
              </a:tblGrid>
              <a:tr h="463550">
                <a:tc gridSpan="3">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7: Local EIS Determination Tabulation Table</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r>
              <a:tr h="6953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Possible Points</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Score</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1: SPP/APR Compliance Indicators</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10</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2: “Out-of-Cycle” Compliance Indicator Findings and/or Other Noncompliance </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2</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3: Timely Correction of Noncompliance</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2</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4: SPP/APR Results Indicators</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2</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5: Fiscal Monitoring</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2</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497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Section 6: Data Quality</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2</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Local EIS 2014 TOTAL Points </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4975">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Local EIS FFY13/SFY14 Determination % [ = (20 - Local EIS Total Points) / 20]</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Local EIS Lowest Compliance Indicator %</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434975">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Local EIS FFY13/SFY14 Determination Category</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434975">
                <a:tc gridSpan="2">
                  <a:txBody>
                    <a:bodyPr/>
                    <a:lstStyle/>
                    <a:p>
                      <a:pPr marL="0" marR="0" lvl="0" indent="0" algn="r" defTabSz="914400" rtl="0" eaLnBrk="1" fontAlgn="base" latinLnBrk="0" hangingPunct="1">
                        <a:lnSpc>
                          <a:spcPct val="100000"/>
                        </a:lnSpc>
                        <a:spcBef>
                          <a:spcPct val="0"/>
                        </a:spcBef>
                        <a:spcAft>
                          <a:spcPct val="0"/>
                        </a:spcAft>
                        <a:buClrTx/>
                        <a:buSzTx/>
                        <a:buFontTx/>
                        <a:buNone/>
                        <a:tabLst/>
                      </a:pPr>
                      <a:r>
                        <a:rPr kumimoji="0" lang="en-US" sz="900" b="1" i="0" u="none" strike="noStrike" cap="none" normalizeH="0" baseline="0" smtClean="0">
                          <a:ln>
                            <a:noFill/>
                          </a:ln>
                          <a:solidFill>
                            <a:srgbClr val="FFFFFF"/>
                          </a:solidFill>
                          <a:effectLst/>
                          <a:latin typeface="Arial" charset="0"/>
                          <a:ea typeface="ＭＳ Ｐゴシック" pitchFamily="34" charset="-128"/>
                          <a:cs typeface="Arial" charset="0"/>
                        </a:rPr>
                        <a:t>Enforcements Required</a:t>
                      </a:r>
                      <a:endParaRPr kumimoji="0" lang="en-US" sz="9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9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9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5720" marR="45720"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1771" name="Group 27"/>
          <p:cNvGraphicFramePr>
            <a:graphicFrameLocks noGrp="1"/>
          </p:cNvGraphicFramePr>
          <p:nvPr/>
        </p:nvGraphicFramePr>
        <p:xfrm>
          <a:off x="76200" y="0"/>
          <a:ext cx="8991600" cy="6116638"/>
        </p:xfrm>
        <a:graphic>
          <a:graphicData uri="http://schemas.openxmlformats.org/drawingml/2006/table">
            <a:tbl>
              <a:tblPr/>
              <a:tblGrid>
                <a:gridCol w="3048000"/>
                <a:gridCol w="5943600"/>
              </a:tblGrid>
              <a:tr h="1108075">
                <a:tc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3200" b="1" i="0" u="none" strike="noStrike" cap="none" normalizeH="0" baseline="0" smtClean="0">
                          <a:ln>
                            <a:noFill/>
                          </a:ln>
                          <a:solidFill>
                            <a:schemeClr val="bg1"/>
                          </a:solidFill>
                          <a:effectLst/>
                          <a:latin typeface="Arial" charset="0"/>
                          <a:ea typeface="Calibri" pitchFamily="34" charset="0"/>
                          <a:cs typeface="Times New Roman" pitchFamily="18" charset="0"/>
                        </a:rPr>
                        <a:t>Determination Categories</a:t>
                      </a:r>
                      <a:endParaRPr kumimoji="0" lang="en-US" sz="3200" b="0" i="0" u="none" strike="noStrike" cap="none" normalizeH="0" baseline="0" smtClean="0">
                        <a:ln>
                          <a:noFill/>
                        </a:ln>
                        <a:solidFill>
                          <a:schemeClr val="bg1"/>
                        </a:solidFill>
                        <a:effectLst/>
                        <a:latin typeface="Arial" charset="0"/>
                        <a:ea typeface="Calibri" pitchFamily="34" charset="0"/>
                        <a:cs typeface="Times New Roman" pitchFamily="18" charset="0"/>
                      </a:endParaRP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solidFill>
                      <a:srgbClr val="8EB4E3"/>
                    </a:solidFill>
                  </a:tcPr>
                </a:tc>
                <a:tc hMerge="1">
                  <a:txBody>
                    <a:bodyPr/>
                    <a:lstStyle/>
                    <a:p>
                      <a:endParaRPr lang="en-US"/>
                    </a:p>
                  </a:txBody>
                  <a:tcPr/>
                </a:tc>
              </a:tr>
              <a:tr h="130175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Meets Requirements (MR)</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Determination % = 90%-100% </a:t>
                      </a:r>
                      <a:r>
                        <a:rPr kumimoji="0" lang="en-US" sz="2000" b="1" i="0" u="none" strike="noStrike" cap="none" normalizeH="0" baseline="0" smtClean="0">
                          <a:ln>
                            <a:noFill/>
                          </a:ln>
                          <a:solidFill>
                            <a:srgbClr val="404040"/>
                          </a:solidFill>
                          <a:effectLst/>
                          <a:latin typeface="Arial" charset="0"/>
                          <a:ea typeface="Calibri" pitchFamily="34" charset="0"/>
                          <a:cs typeface="Times New Roman" pitchFamily="18" charset="0"/>
                        </a:rPr>
                        <a:t>AND</a:t>
                      </a: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 no compliance indicator &lt; 85% </a:t>
                      </a:r>
                      <a:r>
                        <a:rPr kumimoji="0" lang="en-US" sz="2000" b="1" i="0" u="none" strike="noStrike" cap="none" normalizeH="0" baseline="0" smtClean="0">
                          <a:ln>
                            <a:noFill/>
                          </a:ln>
                          <a:solidFill>
                            <a:srgbClr val="404040"/>
                          </a:solidFill>
                          <a:effectLst/>
                          <a:latin typeface="Arial" charset="0"/>
                          <a:ea typeface="Calibri" pitchFamily="34" charset="0"/>
                          <a:cs typeface="Times New Roman" pitchFamily="18" charset="0"/>
                        </a:rPr>
                        <a:t>AND</a:t>
                      </a: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 all noncompliance identified in Section 3 corrected</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r>
              <a:tr h="2081213">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Needs Assistance (NA)</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Determination % = 61%-89%</a:t>
                      </a:r>
                    </a:p>
                    <a:p>
                      <a:pPr marL="0" marR="0" lvl="0" indent="0" algn="ctr" defTabSz="914400" rtl="0" eaLnBrk="1" fontAlgn="base" latinLnBrk="0" hangingPunct="1">
                        <a:lnSpc>
                          <a:spcPct val="100000"/>
                        </a:lnSpc>
                        <a:spcBef>
                          <a:spcPct val="0"/>
                        </a:spcBef>
                        <a:spcAft>
                          <a:spcPct val="0"/>
                        </a:spcAft>
                        <a:buClrTx/>
                        <a:buSzTx/>
                        <a:buFontTx/>
                        <a:buNone/>
                        <a:tabLst/>
                      </a:pPr>
                      <a:r>
                        <a:rPr kumimoji="0" lang="en-US" sz="2000" b="1" i="0" u="sng" strike="noStrike" cap="none" normalizeH="0" baseline="0" smtClean="0">
                          <a:ln>
                            <a:noFill/>
                          </a:ln>
                          <a:solidFill>
                            <a:srgbClr val="404040"/>
                          </a:solidFill>
                          <a:effectLst/>
                          <a:latin typeface="Arial" charset="0"/>
                          <a:ea typeface="Calibri" pitchFamily="34" charset="0"/>
                          <a:cs typeface="Times New Roman" pitchFamily="18" charset="0"/>
                        </a:rPr>
                        <a:t>OR</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Determination % = 90%-99% with a compliance indicator &lt; 85% </a:t>
                      </a:r>
                      <a:r>
                        <a:rPr kumimoji="0" lang="en-US" sz="2000" b="0" i="0" u="sng" strike="noStrike" cap="none" normalizeH="0" baseline="0" smtClean="0">
                          <a:ln>
                            <a:noFill/>
                          </a:ln>
                          <a:solidFill>
                            <a:srgbClr val="404040"/>
                          </a:solidFill>
                          <a:effectLst/>
                          <a:latin typeface="Arial" charset="0"/>
                          <a:ea typeface="Calibri" pitchFamily="34" charset="0"/>
                          <a:cs typeface="Times New Roman" pitchFamily="18" charset="0"/>
                        </a:rPr>
                        <a:t>AND/OR</a:t>
                      </a: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 noncompliance identified in Section 3 not corrected</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Needs Intervention (NI)</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Determination % = 50%-60%</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r>
              <a:tr h="812800">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Needs Substantial Intervention (NSI)</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smtClean="0">
                          <a:ln>
                            <a:noFill/>
                          </a:ln>
                          <a:solidFill>
                            <a:srgbClr val="404040"/>
                          </a:solidFill>
                          <a:effectLst/>
                          <a:latin typeface="Arial" charset="0"/>
                          <a:ea typeface="Calibri" pitchFamily="34" charset="0"/>
                          <a:cs typeface="Times New Roman" pitchFamily="18" charset="0"/>
                        </a:rPr>
                        <a:t>Determination % &lt; 50%</a:t>
                      </a:r>
                    </a:p>
                  </a:txBody>
                  <a:tcPr marL="45720" marR="45720" anchor="ctr" horzOverflow="overflow">
                    <a:lnL w="12700" cap="flat" cmpd="sng" algn="ctr">
                      <a:solidFill>
                        <a:srgbClr val="5F497A"/>
                      </a:solidFill>
                      <a:prstDash val="solid"/>
                      <a:round/>
                      <a:headEnd type="none" w="med" len="med"/>
                      <a:tailEnd type="none" w="med" len="med"/>
                    </a:lnL>
                    <a:lnR w="12700" cap="flat" cmpd="sng" algn="ctr">
                      <a:solidFill>
                        <a:srgbClr val="5F497A"/>
                      </a:solidFill>
                      <a:prstDash val="solid"/>
                      <a:round/>
                      <a:headEnd type="none" w="med" len="med"/>
                      <a:tailEnd type="none" w="med" len="med"/>
                    </a:lnR>
                    <a:lnT w="12700" cap="flat" cmpd="sng" algn="ctr">
                      <a:solidFill>
                        <a:srgbClr val="5F497A"/>
                      </a:solidFill>
                      <a:prstDash val="solid"/>
                      <a:round/>
                      <a:headEnd type="none" w="med" len="med"/>
                      <a:tailEnd type="none" w="med" len="med"/>
                    </a:lnT>
                    <a:lnB w="12700" cap="flat" cmpd="sng" algn="ctr">
                      <a:solidFill>
                        <a:srgbClr val="5F497A"/>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idx="4294967295"/>
          </p:nvPr>
        </p:nvSpPr>
        <p:spPr bwMode="auto">
          <a:xfrm>
            <a:off x="381000" y="914400"/>
            <a:ext cx="8763000" cy="685800"/>
          </a:xfrm>
          <a:noFill/>
        </p:spPr>
        <p:txBody>
          <a:bodyPr wrap="square" numCol="1" anchor="ctr" compatLnSpc="1">
            <a:prstTxWarp prst="textNoShape">
              <a:avLst/>
            </a:prstTxWarp>
          </a:bodyPr>
          <a:lstStyle/>
          <a:p>
            <a:pPr eaLnBrk="1" hangingPunct="1"/>
            <a:r>
              <a:rPr lang="en-US" sz="4000" smtClean="0">
                <a:effectLst/>
                <a:latin typeface="Helvetica" pitchFamily="34" charset="0"/>
                <a:ea typeface="ＭＳ Ｐゴシック" pitchFamily="34" charset="-128"/>
                <a:cs typeface="Helvetica" pitchFamily="34" charset="0"/>
              </a:rPr>
              <a:t>Virginia - What has changed?</a:t>
            </a:r>
          </a:p>
        </p:txBody>
      </p:sp>
      <p:sp>
        <p:nvSpPr>
          <p:cNvPr id="32770" name="Content Placeholder 2"/>
          <p:cNvSpPr>
            <a:spLocks noGrp="1"/>
          </p:cNvSpPr>
          <p:nvPr>
            <p:ph idx="4294967295"/>
          </p:nvPr>
        </p:nvSpPr>
        <p:spPr/>
        <p:txBody>
          <a:bodyPr/>
          <a:lstStyle/>
          <a:p>
            <a:pPr eaLnBrk="1" hangingPunct="1">
              <a:lnSpc>
                <a:spcPct val="80000"/>
              </a:lnSpc>
            </a:pPr>
            <a:r>
              <a:rPr lang="en-US" sz="2800" smtClean="0">
                <a:latin typeface="Arial" charset="0"/>
                <a:ea typeface="ＭＳ Ｐゴシック" pitchFamily="34" charset="-128"/>
                <a:cs typeface="Arial" charset="0"/>
              </a:rPr>
              <a:t>Initially, all results indicators, except child outcomes were included and were weighted equally to each other and to the compliance indicators</a:t>
            </a:r>
          </a:p>
          <a:p>
            <a:pPr lvl="1" eaLnBrk="1" hangingPunct="1">
              <a:lnSpc>
                <a:spcPct val="80000"/>
              </a:lnSpc>
            </a:pPr>
            <a:r>
              <a:rPr lang="en-US" sz="2800" smtClean="0">
                <a:latin typeface="Arial" charset="0"/>
                <a:ea typeface="ＭＳ Ｐゴシック" pitchFamily="34" charset="-128"/>
                <a:cs typeface="Arial" charset="0"/>
              </a:rPr>
              <a:t>Based on stakeholder input</a:t>
            </a:r>
          </a:p>
          <a:p>
            <a:pPr lvl="1" eaLnBrk="1" hangingPunct="1">
              <a:lnSpc>
                <a:spcPct val="80000"/>
              </a:lnSpc>
            </a:pPr>
            <a:r>
              <a:rPr lang="en-US" sz="2800" smtClean="0">
                <a:latin typeface="Arial" charset="0"/>
                <a:ea typeface="ＭＳ Ｐゴシック" pitchFamily="34" charset="-128"/>
                <a:cs typeface="Arial" charset="0"/>
              </a:rPr>
              <a:t>Child outcomes were not available initially</a:t>
            </a:r>
          </a:p>
          <a:p>
            <a:pPr eaLnBrk="1" hangingPunct="1">
              <a:lnSpc>
                <a:spcPct val="80000"/>
              </a:lnSpc>
            </a:pPr>
            <a:r>
              <a:rPr lang="en-US" sz="2800" smtClean="0">
                <a:latin typeface="Arial" charset="0"/>
                <a:ea typeface="ＭＳ Ｐゴシック" pitchFamily="34" charset="-128"/>
                <a:cs typeface="Arial" charset="0"/>
              </a:rPr>
              <a:t>Weighting of results indicators was changed several years ago</a:t>
            </a:r>
          </a:p>
          <a:p>
            <a:pPr lvl="1" eaLnBrk="1" hangingPunct="1">
              <a:lnSpc>
                <a:spcPct val="80000"/>
              </a:lnSpc>
            </a:pPr>
            <a:r>
              <a:rPr lang="en-US" sz="2800" smtClean="0">
                <a:latin typeface="Arial" charset="0"/>
                <a:ea typeface="ＭＳ Ｐゴシック" pitchFamily="34" charset="-128"/>
                <a:cs typeface="Arial" charset="0"/>
              </a:rPr>
              <a:t>To be more in alignment with OSEP ratings </a:t>
            </a:r>
          </a:p>
          <a:p>
            <a:pPr lvl="1" eaLnBrk="1" hangingPunct="1">
              <a:lnSpc>
                <a:spcPct val="80000"/>
              </a:lnSpc>
            </a:pPr>
            <a:r>
              <a:rPr lang="en-US" sz="2800" smtClean="0">
                <a:latin typeface="Arial" charset="0"/>
                <a:ea typeface="ＭＳ Ｐゴシック" pitchFamily="34" charset="-128"/>
                <a:cs typeface="Arial" charset="0"/>
              </a:rPr>
              <a:t>Because systems that were consistently meeting compliance indicators were being adversely affected by the results indicators (mostly child find) that were not meeting state determined targets</a:t>
            </a:r>
          </a:p>
          <a:p>
            <a:pPr eaLnBrk="1" hangingPunct="1">
              <a:lnSpc>
                <a:spcPct val="80000"/>
              </a:lnSpc>
            </a:pPr>
            <a:endParaRPr lang="en-US" sz="280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3600" smtClean="0">
                <a:effectLst/>
                <a:latin typeface="Helvetica" pitchFamily="34" charset="0"/>
                <a:ea typeface="ＭＳ Ｐゴシック" pitchFamily="34" charset="-128"/>
                <a:cs typeface="Helvetica" pitchFamily="34" charset="0"/>
              </a:rPr>
              <a:t>Virginia Possible Changes/Cautions</a:t>
            </a:r>
          </a:p>
        </p:txBody>
      </p:sp>
      <p:sp>
        <p:nvSpPr>
          <p:cNvPr id="34818" name="Content Placeholder 2"/>
          <p:cNvSpPr>
            <a:spLocks noGrp="1"/>
          </p:cNvSpPr>
          <p:nvPr>
            <p:ph idx="4294967295"/>
          </p:nvPr>
        </p:nvSpPr>
        <p:spPr>
          <a:xfrm>
            <a:off x="381000" y="1752600"/>
            <a:ext cx="8763000" cy="4876800"/>
          </a:xfrm>
        </p:spPr>
        <p:txBody>
          <a:bodyPr/>
          <a:lstStyle/>
          <a:p>
            <a:pPr eaLnBrk="1" hangingPunct="1">
              <a:lnSpc>
                <a:spcPct val="80000"/>
              </a:lnSpc>
            </a:pPr>
            <a:r>
              <a:rPr lang="en-US" sz="2900" smtClean="0">
                <a:latin typeface="Arial" charset="0"/>
                <a:ea typeface="ＭＳ Ｐゴシック" pitchFamily="34" charset="-128"/>
                <a:cs typeface="Arial" charset="0"/>
              </a:rPr>
              <a:t>Focus on results indicators has had both positive and negative consequences</a:t>
            </a:r>
          </a:p>
          <a:p>
            <a:pPr lvl="1" eaLnBrk="1" hangingPunct="1">
              <a:lnSpc>
                <a:spcPct val="80000"/>
              </a:lnSpc>
            </a:pPr>
            <a:r>
              <a:rPr lang="en-US" sz="2900" smtClean="0">
                <a:latin typeface="Arial" charset="0"/>
                <a:ea typeface="ＭＳ Ｐゴシック" pitchFamily="34" charset="-128"/>
                <a:cs typeface="Arial" charset="0"/>
              </a:rPr>
              <a:t>Positive:  improvements in processes leading to improved results</a:t>
            </a:r>
          </a:p>
          <a:p>
            <a:pPr lvl="1" eaLnBrk="1" hangingPunct="1">
              <a:lnSpc>
                <a:spcPct val="80000"/>
              </a:lnSpc>
            </a:pPr>
            <a:r>
              <a:rPr lang="en-US" sz="2900" smtClean="0">
                <a:latin typeface="Arial" charset="0"/>
                <a:ea typeface="ＭＳ Ｐゴシック" pitchFamily="34" charset="-128"/>
                <a:cs typeface="Arial" charset="0"/>
              </a:rPr>
              <a:t>Negative:  more focus on getting better scores than on the reasons for the scores</a:t>
            </a:r>
          </a:p>
          <a:p>
            <a:pPr eaLnBrk="1" hangingPunct="1">
              <a:lnSpc>
                <a:spcPct val="80000"/>
              </a:lnSpc>
            </a:pPr>
            <a:r>
              <a:rPr lang="en-US" sz="2900" smtClean="0">
                <a:latin typeface="Arial" charset="0"/>
                <a:ea typeface="ＭＳ Ｐゴシック" pitchFamily="34" charset="-128"/>
                <a:cs typeface="Arial" charset="0"/>
              </a:rPr>
              <a:t>Considering how child outcome results can be included without shifting the current positive focus on improved processes and services to one where the ratings are skewed in order to get better scores</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2800" smtClean="0">
                <a:effectLst/>
                <a:latin typeface="Helvetica" pitchFamily="34" charset="0"/>
                <a:ea typeface="ＭＳ Ｐゴシック" pitchFamily="34" charset="-128"/>
                <a:cs typeface="Helvetica" pitchFamily="34" charset="0"/>
              </a:rPr>
              <a:t>Virginia - Relationship of Determinations to SSIP</a:t>
            </a:r>
          </a:p>
        </p:txBody>
      </p:sp>
      <p:sp>
        <p:nvSpPr>
          <p:cNvPr id="36866" name="Content Placeholder 2"/>
          <p:cNvSpPr>
            <a:spLocks noGrp="1"/>
          </p:cNvSpPr>
          <p:nvPr>
            <p:ph idx="4294967295"/>
          </p:nvPr>
        </p:nvSpPr>
        <p:spPr/>
        <p:txBody>
          <a:bodyPr/>
          <a:lstStyle/>
          <a:p>
            <a:pPr eaLnBrk="1" hangingPunct="1">
              <a:lnSpc>
                <a:spcPct val="80000"/>
              </a:lnSpc>
            </a:pPr>
            <a:r>
              <a:rPr lang="en-US" sz="2500" smtClean="0">
                <a:latin typeface="Arial" charset="0"/>
                <a:ea typeface="ＭＳ Ｐゴシック" pitchFamily="34" charset="-128"/>
                <a:cs typeface="Arial" charset="0"/>
              </a:rPr>
              <a:t>Benefits of SSIP work</a:t>
            </a:r>
          </a:p>
          <a:p>
            <a:pPr lvl="1" eaLnBrk="1" hangingPunct="1">
              <a:lnSpc>
                <a:spcPct val="80000"/>
              </a:lnSpc>
            </a:pPr>
            <a:r>
              <a:rPr lang="en-US" sz="2500" smtClean="0">
                <a:latin typeface="Arial" charset="0"/>
                <a:ea typeface="ＭＳ Ｐゴシック" pitchFamily="34" charset="-128"/>
                <a:cs typeface="Arial" charset="0"/>
              </a:rPr>
              <a:t>System Managers are paying more attention to the child outcomes</a:t>
            </a:r>
          </a:p>
          <a:p>
            <a:pPr lvl="1" eaLnBrk="1" hangingPunct="1">
              <a:lnSpc>
                <a:spcPct val="80000"/>
              </a:lnSpc>
            </a:pPr>
            <a:r>
              <a:rPr lang="en-US" sz="2500" smtClean="0">
                <a:latin typeface="Arial" charset="0"/>
                <a:ea typeface="ＭＳ Ｐゴシック" pitchFamily="34" charset="-128"/>
                <a:cs typeface="Arial" charset="0"/>
              </a:rPr>
              <a:t>System Managers and practitioners are engaged and committed to improving quality of the outcome data including rating accuracy, interrater reliability, data completeness</a:t>
            </a:r>
          </a:p>
          <a:p>
            <a:pPr eaLnBrk="1" hangingPunct="1">
              <a:lnSpc>
                <a:spcPct val="80000"/>
              </a:lnSpc>
            </a:pPr>
            <a:r>
              <a:rPr lang="en-US" sz="2500" smtClean="0">
                <a:latin typeface="Arial" charset="0"/>
                <a:ea typeface="ＭＳ Ｐゴシック" pitchFamily="34" charset="-128"/>
                <a:cs typeface="Arial" charset="0"/>
              </a:rPr>
              <a:t>Concerns raised</a:t>
            </a:r>
          </a:p>
          <a:p>
            <a:pPr lvl="1" eaLnBrk="1" hangingPunct="1">
              <a:lnSpc>
                <a:spcPct val="80000"/>
              </a:lnSpc>
            </a:pPr>
            <a:r>
              <a:rPr lang="en-US" sz="2500" smtClean="0">
                <a:latin typeface="Arial" charset="0"/>
                <a:ea typeface="ＭＳ Ｐゴシック" pitchFamily="34" charset="-128"/>
                <a:cs typeface="Arial" charset="0"/>
              </a:rPr>
              <a:t>Fear that local variability in populations/diagnoses won’t be accounted for in expectations and scoring</a:t>
            </a:r>
          </a:p>
          <a:p>
            <a:pPr lvl="1" eaLnBrk="1" hangingPunct="1">
              <a:lnSpc>
                <a:spcPct val="80000"/>
              </a:lnSpc>
            </a:pPr>
            <a:r>
              <a:rPr lang="en-US" sz="2500" smtClean="0">
                <a:latin typeface="Arial" charset="0"/>
                <a:ea typeface="ＭＳ Ｐゴシック" pitchFamily="34" charset="-128"/>
                <a:cs typeface="Arial" charset="0"/>
              </a:rPr>
              <a:t>Continuing concerns about consistency of child outcome ratings across local systems</a:t>
            </a:r>
          </a:p>
          <a:p>
            <a:pPr lvl="1" eaLnBrk="1" hangingPunct="1">
              <a:lnSpc>
                <a:spcPct val="80000"/>
              </a:lnSpc>
            </a:pPr>
            <a:endParaRPr lang="en-US" sz="2500" smtClean="0">
              <a:latin typeface="Arial" charset="0"/>
              <a:ea typeface="ＭＳ Ｐゴシック" pitchFamily="34" charset="-128"/>
              <a:cs typeface="Arial"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TextBox 3"/>
          <p:cNvSpPr txBox="1">
            <a:spLocks noChangeArrowheads="1"/>
          </p:cNvSpPr>
          <p:nvPr/>
        </p:nvSpPr>
        <p:spPr bwMode="auto">
          <a:xfrm>
            <a:off x="685800" y="1905000"/>
            <a:ext cx="5848350" cy="3508375"/>
          </a:xfrm>
          <a:prstGeom prst="rect">
            <a:avLst/>
          </a:prstGeom>
          <a:noFill/>
          <a:ln w="9525">
            <a:noFill/>
            <a:miter lim="800000"/>
            <a:headEnd/>
            <a:tailEnd/>
          </a:ln>
        </p:spPr>
        <p:txBody>
          <a:bodyPr wrap="none">
            <a:spAutoFit/>
          </a:bodyPr>
          <a:lstStyle/>
          <a:p>
            <a:r>
              <a:rPr lang="en-US" sz="2800">
                <a:latin typeface="Calibri" pitchFamily="34" charset="0"/>
              </a:rPr>
              <a:t>Beth Tolley</a:t>
            </a:r>
          </a:p>
          <a:p>
            <a:r>
              <a:rPr lang="en-US" sz="2800">
                <a:latin typeface="Calibri" pitchFamily="34" charset="0"/>
              </a:rPr>
              <a:t>Early Intervention Team Leader</a:t>
            </a:r>
          </a:p>
          <a:p>
            <a:r>
              <a:rPr lang="en-US" sz="2800">
                <a:latin typeface="Calibri" pitchFamily="34" charset="0"/>
              </a:rPr>
              <a:t>Infant &amp; Toddler Connection of Virginia</a:t>
            </a:r>
          </a:p>
          <a:p>
            <a:r>
              <a:rPr lang="en-US" sz="2800">
                <a:latin typeface="Calibri" pitchFamily="34" charset="0"/>
              </a:rPr>
              <a:t>Department of Behavioral Health and </a:t>
            </a:r>
          </a:p>
          <a:p>
            <a:r>
              <a:rPr lang="en-US" sz="2800">
                <a:latin typeface="Calibri" pitchFamily="34" charset="0"/>
              </a:rPr>
              <a:t>Developmental Services</a:t>
            </a:r>
          </a:p>
          <a:p>
            <a:endParaRPr lang="en-US" sz="2800">
              <a:latin typeface="Calibri" pitchFamily="34" charset="0"/>
            </a:endParaRPr>
          </a:p>
          <a:p>
            <a:r>
              <a:rPr lang="en-US" sz="2800">
                <a:latin typeface="Calibri" pitchFamily="34" charset="0"/>
                <a:hlinkClick r:id="rId2"/>
              </a:rPr>
              <a:t>beth.tolley@dbhds.virginia.gov</a:t>
            </a:r>
            <a:endParaRPr lang="en-US" sz="2800">
              <a:latin typeface="Calibri" pitchFamily="34" charset="0"/>
            </a:endParaRPr>
          </a:p>
          <a:p>
            <a:r>
              <a:rPr lang="en-US" sz="2800">
                <a:latin typeface="Calibri" pitchFamily="34" charset="0"/>
              </a:rPr>
              <a:t>804-371-6595</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ext Placeholder 2"/>
          <p:cNvSpPr>
            <a:spLocks noGrp="1"/>
          </p:cNvSpPr>
          <p:nvPr>
            <p:ph type="body" idx="4294967295"/>
          </p:nvPr>
        </p:nvSpPr>
        <p:spPr>
          <a:xfrm>
            <a:off x="1295400" y="990600"/>
            <a:ext cx="6172200" cy="487363"/>
          </a:xfrm>
        </p:spPr>
        <p:txBody>
          <a:bodyPr anchor="b"/>
          <a:lstStyle/>
          <a:p>
            <a:pPr marL="0" indent="0" defTabSz="914400" eaLnBrk="1" hangingPunct="1">
              <a:buFont typeface="Arial" charset="0"/>
              <a:buNone/>
            </a:pPr>
            <a:r>
              <a:rPr lang="en-US" sz="2800" b="1" smtClean="0">
                <a:solidFill>
                  <a:srgbClr val="376092"/>
                </a:solidFill>
                <a:latin typeface="Arial" charset="0"/>
                <a:ea typeface="ＭＳ Ｐゴシック" pitchFamily="34" charset="-128"/>
                <a:cs typeface="Arial" charset="0"/>
              </a:rPr>
              <a:t>Rhode Island - Focused Monitoring</a:t>
            </a:r>
          </a:p>
        </p:txBody>
      </p:sp>
      <p:sp>
        <p:nvSpPr>
          <p:cNvPr id="38914" name="Content Placeholder 3"/>
          <p:cNvSpPr>
            <a:spLocks noGrp="1"/>
          </p:cNvSpPr>
          <p:nvPr>
            <p:ph sz="half" idx="4294967295"/>
          </p:nvPr>
        </p:nvSpPr>
        <p:spPr>
          <a:xfrm>
            <a:off x="360363" y="1676400"/>
            <a:ext cx="8686800" cy="3951288"/>
          </a:xfrm>
        </p:spPr>
        <p:txBody>
          <a:bodyPr/>
          <a:lstStyle/>
          <a:p>
            <a:pPr eaLnBrk="1" hangingPunct="1"/>
            <a:r>
              <a:rPr lang="en-US" sz="2400" b="1" smtClean="0">
                <a:solidFill>
                  <a:srgbClr val="0070C0"/>
                </a:solidFill>
                <a:latin typeface="Century Schoolbook" pitchFamily="18" charset="0"/>
                <a:ea typeface="ＭＳ Ｐゴシック" pitchFamily="34" charset="-128"/>
                <a:cs typeface="Arial" charset="0"/>
              </a:rPr>
              <a:t>Annual Program Self-Assessments</a:t>
            </a:r>
          </a:p>
          <a:p>
            <a:pPr lvl="1" eaLnBrk="1" hangingPunct="1"/>
            <a:r>
              <a:rPr lang="en-US" sz="2800" smtClean="0">
                <a:solidFill>
                  <a:srgbClr val="0070C0"/>
                </a:solidFill>
                <a:latin typeface="Century Schoolbook" pitchFamily="18" charset="0"/>
                <a:ea typeface="ＭＳ Ｐゴシック" pitchFamily="34" charset="-128"/>
                <a:cs typeface="Arial" charset="0"/>
              </a:rPr>
              <a:t>Federal Indicators</a:t>
            </a:r>
          </a:p>
          <a:p>
            <a:pPr lvl="1" eaLnBrk="1" hangingPunct="1"/>
            <a:r>
              <a:rPr lang="en-US" sz="2800" smtClean="0">
                <a:solidFill>
                  <a:srgbClr val="0070C0"/>
                </a:solidFill>
                <a:latin typeface="Century Schoolbook" pitchFamily="18" charset="0"/>
                <a:ea typeface="ＭＳ Ｐゴシック" pitchFamily="34" charset="-128"/>
                <a:cs typeface="Arial" charset="0"/>
              </a:rPr>
              <a:t>Targeted Performance Improvement</a:t>
            </a:r>
          </a:p>
          <a:p>
            <a:pPr eaLnBrk="1" hangingPunct="1"/>
            <a:r>
              <a:rPr lang="en-US" sz="2400" b="1" smtClean="0">
                <a:solidFill>
                  <a:srgbClr val="0070C0"/>
                </a:solidFill>
                <a:latin typeface="Century Schoolbook" pitchFamily="18" charset="0"/>
                <a:ea typeface="ＭＳ Ｐゴシック" pitchFamily="34" charset="-128"/>
                <a:cs typeface="Arial" charset="0"/>
              </a:rPr>
              <a:t>Annual Desk Audit</a:t>
            </a:r>
            <a:r>
              <a:rPr lang="en-US" sz="2400" smtClean="0">
                <a:solidFill>
                  <a:srgbClr val="0070C0"/>
                </a:solidFill>
                <a:latin typeface="Century Schoolbook" pitchFamily="18" charset="0"/>
                <a:ea typeface="ＭＳ Ｐゴシック" pitchFamily="34" charset="-128"/>
                <a:cs typeface="Arial" charset="0"/>
              </a:rPr>
              <a:t> </a:t>
            </a:r>
          </a:p>
          <a:p>
            <a:pPr eaLnBrk="1" hangingPunct="1"/>
            <a:r>
              <a:rPr lang="en-US" sz="2400" b="1" smtClean="0">
                <a:solidFill>
                  <a:srgbClr val="0070C0"/>
                </a:solidFill>
                <a:latin typeface="Century Schoolbook" pitchFamily="18" charset="0"/>
                <a:ea typeface="ＭＳ Ｐゴシック" pitchFamily="34" charset="-128"/>
                <a:cs typeface="Arial" charset="0"/>
              </a:rPr>
              <a:t>Site Visits to Verify Self-Assessments</a:t>
            </a:r>
          </a:p>
          <a:p>
            <a:pPr eaLnBrk="1" hangingPunct="1"/>
            <a:r>
              <a:rPr lang="en-US" sz="2400" b="1" smtClean="0">
                <a:solidFill>
                  <a:srgbClr val="0070C0"/>
                </a:solidFill>
                <a:latin typeface="Century Schoolbook" pitchFamily="18" charset="0"/>
                <a:ea typeface="ＭＳ Ｐゴシック" pitchFamily="34" charset="-128"/>
                <a:cs typeface="Arial" charset="0"/>
              </a:rPr>
              <a:t>Self-Assessment Verified or Findings Identified</a:t>
            </a:r>
          </a:p>
          <a:p>
            <a:pPr lvl="1" eaLnBrk="1" hangingPunct="1"/>
            <a:r>
              <a:rPr lang="en-US" sz="2800" smtClean="0">
                <a:solidFill>
                  <a:srgbClr val="0070C0"/>
                </a:solidFill>
                <a:latin typeface="Century Schoolbook" pitchFamily="18" charset="0"/>
                <a:ea typeface="ＭＳ Ｐゴシック" pitchFamily="34" charset="-128"/>
                <a:cs typeface="Arial" charset="0"/>
              </a:rPr>
              <a:t>Corrective Action Plan for Identified Findings</a:t>
            </a:r>
          </a:p>
          <a:p>
            <a:pPr eaLnBrk="1" hangingPunct="1"/>
            <a:r>
              <a:rPr lang="en-US" sz="2400" b="1" smtClean="0">
                <a:solidFill>
                  <a:srgbClr val="0070C0"/>
                </a:solidFill>
                <a:latin typeface="Century Schoolbook" pitchFamily="18" charset="0"/>
                <a:ea typeface="ＭＳ Ｐゴシック" pitchFamily="34" charset="-128"/>
                <a:cs typeface="Arial" charset="0"/>
              </a:rPr>
              <a:t>Findings Closed</a:t>
            </a:r>
            <a:endParaRPr lang="en-US" sz="2400" smtClean="0">
              <a:solidFill>
                <a:srgbClr val="0070C0"/>
              </a:solidFill>
              <a:latin typeface="Century Schoolbook" pitchFamily="18" charset="0"/>
              <a:ea typeface="ＭＳ Ｐゴシック" pitchFamily="34" charset="-128"/>
              <a:cs typeface="Arial" charset="0"/>
            </a:endParaRPr>
          </a:p>
          <a:p>
            <a:pPr lvl="1" eaLnBrk="1" hangingPunct="1">
              <a:buFont typeface="Arial" charset="0"/>
              <a:buNone/>
            </a:pPr>
            <a:endParaRPr lang="en-US" sz="1600" b="1" smtClean="0">
              <a:solidFill>
                <a:srgbClr val="0070C0"/>
              </a:solidFill>
              <a:latin typeface="Century Schoolbook" pitchFamily="18" charset="0"/>
              <a:ea typeface="ＭＳ Ｐゴシック" pitchFamily="34" charset="-128"/>
              <a:cs typeface="Arial" charset="0"/>
            </a:endParaRPr>
          </a:p>
        </p:txBody>
      </p:sp>
      <p:sp>
        <p:nvSpPr>
          <p:cNvPr id="38915" name="Title 1"/>
          <p:cNvSpPr>
            <a:spLocks noGrp="1"/>
          </p:cNvSpPr>
          <p:nvPr>
            <p:ph type="title" idx="4294967295"/>
          </p:nvPr>
        </p:nvSpPr>
        <p:spPr bwMode="auto">
          <a:xfrm>
            <a:off x="500063" y="76200"/>
            <a:ext cx="8229600" cy="685800"/>
          </a:xfrm>
          <a:noFill/>
        </p:spPr>
        <p:txBody>
          <a:bodyPr wrap="square" numCol="1" anchor="ctr" compatLnSpc="1">
            <a:prstTxWarp prst="textNoShape">
              <a:avLst/>
            </a:prstTxWarp>
          </a:bodyPr>
          <a:lstStyle/>
          <a:p>
            <a:pPr eaLnBrk="1" hangingPunct="1"/>
            <a:endParaRPr lang="en-US" sz="2000" smtClean="0">
              <a:solidFill>
                <a:srgbClr val="376092"/>
              </a:solidFill>
              <a:effectLst/>
              <a:latin typeface="Century Schoolbook" pitchFamily="18" charset="0"/>
              <a:ea typeface="ＭＳ Ｐゴシック" pitchFamily="34" charset="-128"/>
              <a:cs typeface="Helvetica" pitchFamily="34" charset="0"/>
            </a:endParaRPr>
          </a:p>
        </p:txBody>
      </p:sp>
      <p:sp>
        <p:nvSpPr>
          <p:cNvPr id="10" name="Rectangle 9"/>
          <p:cNvSpPr/>
          <p:nvPr/>
        </p:nvSpPr>
        <p:spPr>
          <a:xfrm>
            <a:off x="381000" y="6270625"/>
            <a:ext cx="8382000" cy="274638"/>
          </a:xfrm>
          <a:prstGeom prst="rect">
            <a:avLst/>
          </a:prstGeom>
        </p:spPr>
        <p:txBody>
          <a:bodyPr>
            <a:spAutoFit/>
          </a:bodyPr>
          <a:lstStyle/>
          <a:p>
            <a:r>
              <a:rPr lang="en-US" sz="1200" b="1">
                <a:solidFill>
                  <a:srgbClr val="BE7400"/>
                </a:solidFill>
                <a:latin typeface="Century Schoolbook" pitchFamily="18" charset="0"/>
              </a:rPr>
              <a:t> Rhode Island Executive Office of Health and Human Services</a:t>
            </a:r>
            <a:endParaRPr lang="en-US" sz="1200">
              <a:solidFill>
                <a:srgbClr val="BE7400"/>
              </a:solidFill>
              <a:latin typeface="Century Schoolbook" pitchFamily="18" charset="0"/>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381000" y="6194425"/>
            <a:ext cx="8382000" cy="274638"/>
          </a:xfrm>
          <a:prstGeom prst="rect">
            <a:avLst/>
          </a:prstGeom>
        </p:spPr>
        <p:txBody>
          <a:bodyPr>
            <a:spAutoFit/>
          </a:bodyPr>
          <a:lstStyle/>
          <a:p>
            <a:r>
              <a:rPr lang="en-US" sz="1200" b="1">
                <a:solidFill>
                  <a:srgbClr val="BE7400"/>
                </a:solidFill>
                <a:latin typeface="Century Schoolbook" pitchFamily="18" charset="0"/>
              </a:rPr>
              <a:t> Rhode Island Executive Office of Health and Human Services</a:t>
            </a:r>
            <a:endParaRPr lang="en-US" sz="1200">
              <a:solidFill>
                <a:srgbClr val="BE7400"/>
              </a:solidFill>
              <a:latin typeface="Century Schoolbook" pitchFamily="18" charset="0"/>
            </a:endParaRPr>
          </a:p>
        </p:txBody>
      </p:sp>
      <p:grpSp>
        <p:nvGrpSpPr>
          <p:cNvPr id="39938" name="Group 4"/>
          <p:cNvGrpSpPr>
            <a:grpSpLocks noChangeAspect="1"/>
          </p:cNvGrpSpPr>
          <p:nvPr/>
        </p:nvGrpSpPr>
        <p:grpSpPr bwMode="auto">
          <a:xfrm>
            <a:off x="0" y="0"/>
            <a:ext cx="9144000" cy="6580188"/>
            <a:chOff x="610" y="104"/>
            <a:chExt cx="4856" cy="4145"/>
          </a:xfrm>
        </p:grpSpPr>
        <p:sp>
          <p:nvSpPr>
            <p:cNvPr id="39939" name="AutoShape 3"/>
            <p:cNvSpPr>
              <a:spLocks noChangeAspect="1" noChangeArrowheads="1" noTextEdit="1"/>
            </p:cNvSpPr>
            <p:nvPr/>
          </p:nvSpPr>
          <p:spPr bwMode="auto">
            <a:xfrm>
              <a:off x="610" y="160"/>
              <a:ext cx="4802" cy="4089"/>
            </a:xfrm>
            <a:prstGeom prst="rect">
              <a:avLst/>
            </a:prstGeom>
            <a:noFill/>
            <a:ln w="9525">
              <a:noFill/>
              <a:miter lim="800000"/>
              <a:headEnd/>
              <a:tailEnd/>
            </a:ln>
          </p:spPr>
          <p:txBody>
            <a:bodyPr/>
            <a:lstStyle/>
            <a:p>
              <a:endParaRPr lang="en-US"/>
            </a:p>
          </p:txBody>
        </p:sp>
        <p:grpSp>
          <p:nvGrpSpPr>
            <p:cNvPr id="39940" name="Group 205"/>
            <p:cNvGrpSpPr>
              <a:grpSpLocks/>
            </p:cNvGrpSpPr>
            <p:nvPr/>
          </p:nvGrpSpPr>
          <p:grpSpPr bwMode="auto">
            <a:xfrm>
              <a:off x="673" y="104"/>
              <a:ext cx="4793" cy="2635"/>
              <a:chOff x="673" y="104"/>
              <a:chExt cx="4793" cy="2635"/>
            </a:xfrm>
          </p:grpSpPr>
          <p:sp>
            <p:nvSpPr>
              <p:cNvPr id="40045" name="Rectangle 5"/>
              <p:cNvSpPr>
                <a:spLocks noChangeArrowheads="1"/>
              </p:cNvSpPr>
              <p:nvPr/>
            </p:nvSpPr>
            <p:spPr bwMode="auto">
              <a:xfrm>
                <a:off x="713" y="104"/>
                <a:ext cx="1008" cy="96"/>
              </a:xfrm>
              <a:prstGeom prst="rect">
                <a:avLst/>
              </a:prstGeom>
              <a:noFill/>
              <a:ln w="9525">
                <a:noFill/>
                <a:miter lim="800000"/>
                <a:headEnd/>
                <a:tailEnd/>
              </a:ln>
            </p:spPr>
            <p:txBody>
              <a:bodyPr wrap="none" lIns="0" tIns="0" rIns="0" bIns="0">
                <a:spAutoFit/>
              </a:bodyPr>
              <a:lstStyle/>
              <a:p>
                <a:r>
                  <a:rPr lang="en-US" altLang="en-US" sz="1000" b="1">
                    <a:solidFill>
                      <a:srgbClr val="1F497D"/>
                    </a:solidFill>
                    <a:latin typeface="Century Schoolbook" pitchFamily="18" charset="0"/>
                  </a:rPr>
                  <a:t>                                                    </a:t>
                </a:r>
                <a:endParaRPr lang="en-US" altLang="en-US" sz="1800"/>
              </a:p>
            </p:txBody>
          </p:sp>
          <p:sp>
            <p:nvSpPr>
              <p:cNvPr id="40046" name="Rectangle 6"/>
              <p:cNvSpPr>
                <a:spLocks noChangeArrowheads="1"/>
              </p:cNvSpPr>
              <p:nvPr/>
            </p:nvSpPr>
            <p:spPr bwMode="auto">
              <a:xfrm>
                <a:off x="1885" y="104"/>
                <a:ext cx="1716" cy="96"/>
              </a:xfrm>
              <a:prstGeom prst="rect">
                <a:avLst/>
              </a:prstGeom>
              <a:noFill/>
              <a:ln w="9525">
                <a:noFill/>
                <a:miter lim="800000"/>
                <a:headEnd/>
                <a:tailEnd/>
              </a:ln>
            </p:spPr>
            <p:txBody>
              <a:bodyPr wrap="none" lIns="0" tIns="0" rIns="0" bIns="0">
                <a:spAutoFit/>
              </a:bodyPr>
              <a:lstStyle/>
              <a:p>
                <a:r>
                  <a:rPr lang="en-US" altLang="en-US" sz="1000" b="1">
                    <a:solidFill>
                      <a:srgbClr val="1F497D"/>
                    </a:solidFill>
                    <a:latin typeface="Century Schoolbook" pitchFamily="18" charset="0"/>
                  </a:rPr>
                  <a:t>Rhode Island Early Intervention Determinations</a:t>
                </a:r>
                <a:endParaRPr lang="en-US" altLang="en-US" sz="1800"/>
              </a:p>
            </p:txBody>
          </p:sp>
          <p:sp>
            <p:nvSpPr>
              <p:cNvPr id="40047" name="Rectangle 7"/>
              <p:cNvSpPr>
                <a:spLocks noChangeArrowheads="1"/>
              </p:cNvSpPr>
              <p:nvPr/>
            </p:nvSpPr>
            <p:spPr bwMode="auto">
              <a:xfrm>
                <a:off x="3879" y="104"/>
                <a:ext cx="20" cy="96"/>
              </a:xfrm>
              <a:prstGeom prst="rect">
                <a:avLst/>
              </a:prstGeom>
              <a:noFill/>
              <a:ln w="9525">
                <a:noFill/>
                <a:miter lim="800000"/>
                <a:headEnd/>
                <a:tailEnd/>
              </a:ln>
            </p:spPr>
            <p:txBody>
              <a:bodyPr wrap="none" lIns="0" tIns="0" rIns="0" bIns="0">
                <a:spAutoFit/>
              </a:bodyPr>
              <a:lstStyle/>
              <a:p>
                <a:r>
                  <a:rPr lang="en-US" altLang="en-US" sz="1000" b="1">
                    <a:solidFill>
                      <a:srgbClr val="1F497D"/>
                    </a:solidFill>
                    <a:latin typeface="Century Schoolbook" pitchFamily="18" charset="0"/>
                  </a:rPr>
                  <a:t> </a:t>
                </a:r>
                <a:endParaRPr lang="en-US" altLang="en-US" sz="1800"/>
              </a:p>
            </p:txBody>
          </p:sp>
          <p:sp>
            <p:nvSpPr>
              <p:cNvPr id="40048" name="Rectangle 8"/>
              <p:cNvSpPr>
                <a:spLocks noChangeArrowheads="1"/>
              </p:cNvSpPr>
              <p:nvPr/>
            </p:nvSpPr>
            <p:spPr bwMode="auto">
              <a:xfrm>
                <a:off x="676" y="201"/>
                <a:ext cx="672" cy="180"/>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49" name="Rectangle 9"/>
              <p:cNvSpPr>
                <a:spLocks noChangeArrowheads="1"/>
              </p:cNvSpPr>
              <p:nvPr/>
            </p:nvSpPr>
            <p:spPr bwMode="auto">
              <a:xfrm>
                <a:off x="713" y="201"/>
                <a:ext cx="598" cy="180"/>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50" name="Rectangle 10"/>
              <p:cNvSpPr>
                <a:spLocks noChangeArrowheads="1"/>
              </p:cNvSpPr>
              <p:nvPr/>
            </p:nvSpPr>
            <p:spPr bwMode="auto">
              <a:xfrm>
                <a:off x="713" y="200"/>
                <a:ext cx="45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Determination</a:t>
                </a:r>
                <a:endParaRPr lang="en-US" altLang="en-US" sz="1800"/>
              </a:p>
            </p:txBody>
          </p:sp>
          <p:sp>
            <p:nvSpPr>
              <p:cNvPr id="40051" name="Rectangle 11"/>
              <p:cNvSpPr>
                <a:spLocks noChangeArrowheads="1"/>
              </p:cNvSpPr>
              <p:nvPr/>
            </p:nvSpPr>
            <p:spPr bwMode="auto">
              <a:xfrm>
                <a:off x="1247" y="200"/>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52" name="Rectangle 12"/>
              <p:cNvSpPr>
                <a:spLocks noChangeArrowheads="1"/>
              </p:cNvSpPr>
              <p:nvPr/>
            </p:nvSpPr>
            <p:spPr bwMode="auto">
              <a:xfrm>
                <a:off x="1352" y="201"/>
                <a:ext cx="2471" cy="180"/>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53" name="Rectangle 13"/>
              <p:cNvSpPr>
                <a:spLocks noChangeArrowheads="1"/>
              </p:cNvSpPr>
              <p:nvPr/>
            </p:nvSpPr>
            <p:spPr bwMode="auto">
              <a:xfrm>
                <a:off x="1388" y="201"/>
                <a:ext cx="2398" cy="180"/>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54" name="Rectangle 14"/>
              <p:cNvSpPr>
                <a:spLocks noChangeArrowheads="1"/>
              </p:cNvSpPr>
              <p:nvPr/>
            </p:nvSpPr>
            <p:spPr bwMode="auto">
              <a:xfrm>
                <a:off x="2324" y="200"/>
                <a:ext cx="45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Criteria (1) (2)</a:t>
                </a:r>
                <a:endParaRPr lang="en-US" altLang="en-US" sz="1800"/>
              </a:p>
            </p:txBody>
          </p:sp>
          <p:sp>
            <p:nvSpPr>
              <p:cNvPr id="40055" name="Rectangle 15"/>
              <p:cNvSpPr>
                <a:spLocks noChangeArrowheads="1"/>
              </p:cNvSpPr>
              <p:nvPr/>
            </p:nvSpPr>
            <p:spPr bwMode="auto">
              <a:xfrm>
                <a:off x="2849" y="200"/>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56" name="Rectangle 16"/>
              <p:cNvSpPr>
                <a:spLocks noChangeArrowheads="1"/>
              </p:cNvSpPr>
              <p:nvPr/>
            </p:nvSpPr>
            <p:spPr bwMode="auto">
              <a:xfrm>
                <a:off x="3826" y="201"/>
                <a:ext cx="1636" cy="180"/>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57" name="Rectangle 17"/>
              <p:cNvSpPr>
                <a:spLocks noChangeArrowheads="1"/>
              </p:cNvSpPr>
              <p:nvPr/>
            </p:nvSpPr>
            <p:spPr bwMode="auto">
              <a:xfrm>
                <a:off x="3863" y="201"/>
                <a:ext cx="1562" cy="180"/>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58" name="Rectangle 18"/>
              <p:cNvSpPr>
                <a:spLocks noChangeArrowheads="1"/>
              </p:cNvSpPr>
              <p:nvPr/>
            </p:nvSpPr>
            <p:spPr bwMode="auto">
              <a:xfrm>
                <a:off x="4410" y="200"/>
                <a:ext cx="402"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Enforcement</a:t>
                </a:r>
                <a:endParaRPr lang="en-US" altLang="en-US" sz="1800"/>
              </a:p>
            </p:txBody>
          </p:sp>
          <p:sp>
            <p:nvSpPr>
              <p:cNvPr id="40059" name="Rectangle 19"/>
              <p:cNvSpPr>
                <a:spLocks noChangeArrowheads="1"/>
              </p:cNvSpPr>
              <p:nvPr/>
            </p:nvSpPr>
            <p:spPr bwMode="auto">
              <a:xfrm>
                <a:off x="4877" y="200"/>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60" name="Rectangle 20"/>
              <p:cNvSpPr>
                <a:spLocks noChangeArrowheads="1"/>
              </p:cNvSpPr>
              <p:nvPr/>
            </p:nvSpPr>
            <p:spPr bwMode="auto">
              <a:xfrm>
                <a:off x="673" y="197"/>
                <a:ext cx="3"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1" name="Rectangle 21"/>
              <p:cNvSpPr>
                <a:spLocks noChangeArrowheads="1"/>
              </p:cNvSpPr>
              <p:nvPr/>
            </p:nvSpPr>
            <p:spPr bwMode="auto">
              <a:xfrm>
                <a:off x="673" y="197"/>
                <a:ext cx="3"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2" name="Rectangle 22"/>
              <p:cNvSpPr>
                <a:spLocks noChangeArrowheads="1"/>
              </p:cNvSpPr>
              <p:nvPr/>
            </p:nvSpPr>
            <p:spPr bwMode="auto">
              <a:xfrm>
                <a:off x="676" y="197"/>
                <a:ext cx="4"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3" name="Rectangle 23"/>
              <p:cNvSpPr>
                <a:spLocks noChangeArrowheads="1"/>
              </p:cNvSpPr>
              <p:nvPr/>
            </p:nvSpPr>
            <p:spPr bwMode="auto">
              <a:xfrm>
                <a:off x="680" y="197"/>
                <a:ext cx="668"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4" name="Rectangle 24"/>
              <p:cNvSpPr>
                <a:spLocks noChangeArrowheads="1"/>
              </p:cNvSpPr>
              <p:nvPr/>
            </p:nvSpPr>
            <p:spPr bwMode="auto">
              <a:xfrm>
                <a:off x="1348" y="197"/>
                <a:ext cx="4"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5" name="Rectangle 25"/>
              <p:cNvSpPr>
                <a:spLocks noChangeArrowheads="1"/>
              </p:cNvSpPr>
              <p:nvPr/>
            </p:nvSpPr>
            <p:spPr bwMode="auto">
              <a:xfrm>
                <a:off x="1352" y="197"/>
                <a:ext cx="2471"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6" name="Rectangle 26"/>
              <p:cNvSpPr>
                <a:spLocks noChangeArrowheads="1"/>
              </p:cNvSpPr>
              <p:nvPr/>
            </p:nvSpPr>
            <p:spPr bwMode="auto">
              <a:xfrm>
                <a:off x="3823" y="197"/>
                <a:ext cx="3"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7" name="Rectangle 27"/>
              <p:cNvSpPr>
                <a:spLocks noChangeArrowheads="1"/>
              </p:cNvSpPr>
              <p:nvPr/>
            </p:nvSpPr>
            <p:spPr bwMode="auto">
              <a:xfrm>
                <a:off x="3826" y="197"/>
                <a:ext cx="1636"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8" name="Rectangle 28"/>
              <p:cNvSpPr>
                <a:spLocks noChangeArrowheads="1"/>
              </p:cNvSpPr>
              <p:nvPr/>
            </p:nvSpPr>
            <p:spPr bwMode="auto">
              <a:xfrm>
                <a:off x="5462" y="197"/>
                <a:ext cx="4"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69" name="Rectangle 29"/>
              <p:cNvSpPr>
                <a:spLocks noChangeArrowheads="1"/>
              </p:cNvSpPr>
              <p:nvPr/>
            </p:nvSpPr>
            <p:spPr bwMode="auto">
              <a:xfrm>
                <a:off x="5462" y="197"/>
                <a:ext cx="4"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70" name="Rectangle 30"/>
              <p:cNvSpPr>
                <a:spLocks noChangeArrowheads="1"/>
              </p:cNvSpPr>
              <p:nvPr/>
            </p:nvSpPr>
            <p:spPr bwMode="auto">
              <a:xfrm>
                <a:off x="673" y="201"/>
                <a:ext cx="3" cy="18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71" name="Rectangle 31"/>
              <p:cNvSpPr>
                <a:spLocks noChangeArrowheads="1"/>
              </p:cNvSpPr>
              <p:nvPr/>
            </p:nvSpPr>
            <p:spPr bwMode="auto">
              <a:xfrm>
                <a:off x="1348" y="201"/>
                <a:ext cx="4" cy="18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72" name="Rectangle 32"/>
              <p:cNvSpPr>
                <a:spLocks noChangeArrowheads="1"/>
              </p:cNvSpPr>
              <p:nvPr/>
            </p:nvSpPr>
            <p:spPr bwMode="auto">
              <a:xfrm>
                <a:off x="3823" y="201"/>
                <a:ext cx="3" cy="18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73" name="Rectangle 33"/>
              <p:cNvSpPr>
                <a:spLocks noChangeArrowheads="1"/>
              </p:cNvSpPr>
              <p:nvPr/>
            </p:nvSpPr>
            <p:spPr bwMode="auto">
              <a:xfrm>
                <a:off x="5462" y="201"/>
                <a:ext cx="4" cy="18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74" name="Rectangle 34"/>
              <p:cNvSpPr>
                <a:spLocks noChangeArrowheads="1"/>
              </p:cNvSpPr>
              <p:nvPr/>
            </p:nvSpPr>
            <p:spPr bwMode="auto">
              <a:xfrm>
                <a:off x="676" y="385"/>
                <a:ext cx="672"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75" name="Rectangle 35"/>
              <p:cNvSpPr>
                <a:spLocks noChangeArrowheads="1"/>
              </p:cNvSpPr>
              <p:nvPr/>
            </p:nvSpPr>
            <p:spPr bwMode="auto">
              <a:xfrm>
                <a:off x="713" y="385"/>
                <a:ext cx="5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76" name="Rectangle 36"/>
              <p:cNvSpPr>
                <a:spLocks noChangeArrowheads="1"/>
              </p:cNvSpPr>
              <p:nvPr/>
            </p:nvSpPr>
            <p:spPr bwMode="auto">
              <a:xfrm>
                <a:off x="713" y="384"/>
                <a:ext cx="20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Meets </a:t>
                </a:r>
                <a:endParaRPr lang="en-US" altLang="en-US" sz="1800"/>
              </a:p>
            </p:txBody>
          </p:sp>
          <p:sp>
            <p:nvSpPr>
              <p:cNvPr id="40077" name="Rectangle 37"/>
              <p:cNvSpPr>
                <a:spLocks noChangeArrowheads="1"/>
              </p:cNvSpPr>
              <p:nvPr/>
            </p:nvSpPr>
            <p:spPr bwMode="auto">
              <a:xfrm>
                <a:off x="713" y="479"/>
                <a:ext cx="5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78" name="Rectangle 38"/>
              <p:cNvSpPr>
                <a:spLocks noChangeArrowheads="1"/>
              </p:cNvSpPr>
              <p:nvPr/>
            </p:nvSpPr>
            <p:spPr bwMode="auto">
              <a:xfrm>
                <a:off x="713" y="478"/>
                <a:ext cx="43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Requirements</a:t>
                </a:r>
                <a:endParaRPr lang="en-US" altLang="en-US" sz="1800"/>
              </a:p>
            </p:txBody>
          </p:sp>
          <p:sp>
            <p:nvSpPr>
              <p:cNvPr id="40079" name="Rectangle 39"/>
              <p:cNvSpPr>
                <a:spLocks noChangeArrowheads="1"/>
              </p:cNvSpPr>
              <p:nvPr/>
            </p:nvSpPr>
            <p:spPr bwMode="auto">
              <a:xfrm>
                <a:off x="1224" y="478"/>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80" name="Rectangle 40"/>
              <p:cNvSpPr>
                <a:spLocks noChangeArrowheads="1"/>
              </p:cNvSpPr>
              <p:nvPr/>
            </p:nvSpPr>
            <p:spPr bwMode="auto">
              <a:xfrm>
                <a:off x="1352" y="385"/>
                <a:ext cx="2471"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81" name="Rectangle 41"/>
              <p:cNvSpPr>
                <a:spLocks noChangeArrowheads="1"/>
              </p:cNvSpPr>
              <p:nvPr/>
            </p:nvSpPr>
            <p:spPr bwMode="auto">
              <a:xfrm>
                <a:off x="1388" y="385"/>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82" name="Rectangle 42"/>
              <p:cNvSpPr>
                <a:spLocks noChangeArrowheads="1"/>
              </p:cNvSpPr>
              <p:nvPr/>
            </p:nvSpPr>
            <p:spPr bwMode="auto">
              <a:xfrm>
                <a:off x="1388" y="384"/>
                <a:ext cx="127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on all compliance indicators </a:t>
                </a:r>
                <a:endParaRPr lang="en-US" altLang="en-US" sz="1800"/>
              </a:p>
            </p:txBody>
          </p:sp>
          <p:sp>
            <p:nvSpPr>
              <p:cNvPr id="40083" name="Rectangle 43"/>
              <p:cNvSpPr>
                <a:spLocks noChangeArrowheads="1"/>
              </p:cNvSpPr>
              <p:nvPr/>
            </p:nvSpPr>
            <p:spPr bwMode="auto">
              <a:xfrm>
                <a:off x="2871" y="384"/>
                <a:ext cx="56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and/or significant </a:t>
                </a:r>
                <a:endParaRPr lang="en-US" altLang="en-US" sz="1800"/>
              </a:p>
            </p:txBody>
          </p:sp>
          <p:sp>
            <p:nvSpPr>
              <p:cNvPr id="40084" name="Rectangle 44"/>
              <p:cNvSpPr>
                <a:spLocks noChangeArrowheads="1"/>
              </p:cNvSpPr>
              <p:nvPr/>
            </p:nvSpPr>
            <p:spPr bwMode="auto">
              <a:xfrm>
                <a:off x="1388" y="479"/>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85" name="Rectangle 45"/>
              <p:cNvSpPr>
                <a:spLocks noChangeArrowheads="1"/>
              </p:cNvSpPr>
              <p:nvPr/>
            </p:nvSpPr>
            <p:spPr bwMode="auto">
              <a:xfrm>
                <a:off x="1388" y="478"/>
                <a:ext cx="183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improvement on all compliance indicators that were not in </a:t>
                </a:r>
                <a:endParaRPr lang="en-US" altLang="en-US" sz="1800"/>
              </a:p>
            </p:txBody>
          </p:sp>
          <p:sp>
            <p:nvSpPr>
              <p:cNvPr id="40086" name="Rectangle 46"/>
              <p:cNvSpPr>
                <a:spLocks noChangeArrowheads="1"/>
              </p:cNvSpPr>
              <p:nvPr/>
            </p:nvSpPr>
            <p:spPr bwMode="auto">
              <a:xfrm>
                <a:off x="1388" y="573"/>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87" name="Rectangle 47"/>
              <p:cNvSpPr>
                <a:spLocks noChangeArrowheads="1"/>
              </p:cNvSpPr>
              <p:nvPr/>
            </p:nvSpPr>
            <p:spPr bwMode="auto">
              <a:xfrm>
                <a:off x="1388" y="573"/>
                <a:ext cx="200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substantial compliance.  Data is considered timely, reliable, and </a:t>
                </a:r>
                <a:endParaRPr lang="en-US" altLang="en-US" sz="1800"/>
              </a:p>
            </p:txBody>
          </p:sp>
          <p:sp>
            <p:nvSpPr>
              <p:cNvPr id="40088" name="Rectangle 48"/>
              <p:cNvSpPr>
                <a:spLocks noChangeArrowheads="1"/>
              </p:cNvSpPr>
              <p:nvPr/>
            </p:nvSpPr>
            <p:spPr bwMode="auto">
              <a:xfrm>
                <a:off x="1388" y="668"/>
                <a:ext cx="23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89" name="Rectangle 49"/>
              <p:cNvSpPr>
                <a:spLocks noChangeArrowheads="1"/>
              </p:cNvSpPr>
              <p:nvPr/>
            </p:nvSpPr>
            <p:spPr bwMode="auto">
              <a:xfrm>
                <a:off x="1388" y="667"/>
                <a:ext cx="69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valid.  Findings of non</a:t>
                </a:r>
                <a:endParaRPr lang="en-US" altLang="en-US" sz="1800"/>
              </a:p>
            </p:txBody>
          </p:sp>
          <p:sp>
            <p:nvSpPr>
              <p:cNvPr id="40090" name="Rectangle 50"/>
              <p:cNvSpPr>
                <a:spLocks noChangeArrowheads="1"/>
              </p:cNvSpPr>
              <p:nvPr/>
            </p:nvSpPr>
            <p:spPr bwMode="auto">
              <a:xfrm>
                <a:off x="2200" y="667"/>
                <a:ext cx="2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t>
                </a:r>
                <a:endParaRPr lang="en-US" altLang="en-US" sz="1800"/>
              </a:p>
            </p:txBody>
          </p:sp>
          <p:sp>
            <p:nvSpPr>
              <p:cNvPr id="40091" name="Rectangle 51"/>
              <p:cNvSpPr>
                <a:spLocks noChangeArrowheads="1"/>
              </p:cNvSpPr>
              <p:nvPr/>
            </p:nvSpPr>
            <p:spPr bwMode="auto">
              <a:xfrm>
                <a:off x="2227" y="667"/>
                <a:ext cx="100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are corrected timely.</a:t>
                </a:r>
                <a:endParaRPr lang="en-US" altLang="en-US" sz="1800"/>
              </a:p>
            </p:txBody>
          </p:sp>
          <p:sp>
            <p:nvSpPr>
              <p:cNvPr id="40092" name="Rectangle 52"/>
              <p:cNvSpPr>
                <a:spLocks noChangeArrowheads="1"/>
              </p:cNvSpPr>
              <p:nvPr/>
            </p:nvSpPr>
            <p:spPr bwMode="auto">
              <a:xfrm>
                <a:off x="3400" y="667"/>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93" name="Rectangle 53"/>
              <p:cNvSpPr>
                <a:spLocks noChangeArrowheads="1"/>
              </p:cNvSpPr>
              <p:nvPr/>
            </p:nvSpPr>
            <p:spPr bwMode="auto">
              <a:xfrm>
                <a:off x="3826" y="385"/>
                <a:ext cx="1636"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94" name="Rectangle 54"/>
              <p:cNvSpPr>
                <a:spLocks noChangeArrowheads="1"/>
              </p:cNvSpPr>
              <p:nvPr/>
            </p:nvSpPr>
            <p:spPr bwMode="auto">
              <a:xfrm>
                <a:off x="3863" y="385"/>
                <a:ext cx="1562"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95" name="Rectangle 55"/>
              <p:cNvSpPr>
                <a:spLocks noChangeArrowheads="1"/>
              </p:cNvSpPr>
              <p:nvPr/>
            </p:nvSpPr>
            <p:spPr bwMode="auto">
              <a:xfrm>
                <a:off x="3863" y="384"/>
                <a:ext cx="1262"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TA will be provided up on request and a </a:t>
                </a:r>
                <a:endParaRPr lang="en-US" altLang="en-US" sz="1800"/>
              </a:p>
            </p:txBody>
          </p:sp>
          <p:sp>
            <p:nvSpPr>
              <p:cNvPr id="40096" name="Rectangle 56"/>
              <p:cNvSpPr>
                <a:spLocks noChangeArrowheads="1"/>
              </p:cNvSpPr>
              <p:nvPr/>
            </p:nvSpPr>
            <p:spPr bwMode="auto">
              <a:xfrm>
                <a:off x="3863" y="479"/>
                <a:ext cx="1562"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97" name="Rectangle 57"/>
              <p:cNvSpPr>
                <a:spLocks noChangeArrowheads="1"/>
              </p:cNvSpPr>
              <p:nvPr/>
            </p:nvSpPr>
            <p:spPr bwMode="auto">
              <a:xfrm>
                <a:off x="3863" y="478"/>
                <a:ext cx="47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letter of recogn</a:t>
                </a:r>
                <a:endParaRPr lang="en-US" altLang="en-US" sz="1800"/>
              </a:p>
            </p:txBody>
          </p:sp>
          <p:sp>
            <p:nvSpPr>
              <p:cNvPr id="40098" name="Rectangle 58"/>
              <p:cNvSpPr>
                <a:spLocks noChangeArrowheads="1"/>
              </p:cNvSpPr>
              <p:nvPr/>
            </p:nvSpPr>
            <p:spPr bwMode="auto">
              <a:xfrm>
                <a:off x="4411" y="478"/>
                <a:ext cx="61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ition will be sent to </a:t>
                </a:r>
                <a:endParaRPr lang="en-US" altLang="en-US" sz="1800"/>
              </a:p>
            </p:txBody>
          </p:sp>
          <p:sp>
            <p:nvSpPr>
              <p:cNvPr id="40099" name="Rectangle 59"/>
              <p:cNvSpPr>
                <a:spLocks noChangeArrowheads="1"/>
              </p:cNvSpPr>
              <p:nvPr/>
            </p:nvSpPr>
            <p:spPr bwMode="auto">
              <a:xfrm>
                <a:off x="3863" y="573"/>
                <a:ext cx="1562" cy="167"/>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00" name="Rectangle 60"/>
              <p:cNvSpPr>
                <a:spLocks noChangeArrowheads="1"/>
              </p:cNvSpPr>
              <p:nvPr/>
            </p:nvSpPr>
            <p:spPr bwMode="auto">
              <a:xfrm>
                <a:off x="3863" y="573"/>
                <a:ext cx="282"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provider.</a:t>
                </a:r>
                <a:endParaRPr lang="en-US" altLang="en-US" sz="1800"/>
              </a:p>
            </p:txBody>
          </p:sp>
          <p:sp>
            <p:nvSpPr>
              <p:cNvPr id="40101" name="Rectangle 61"/>
              <p:cNvSpPr>
                <a:spLocks noChangeArrowheads="1"/>
              </p:cNvSpPr>
              <p:nvPr/>
            </p:nvSpPr>
            <p:spPr bwMode="auto">
              <a:xfrm>
                <a:off x="4191" y="573"/>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02" name="Rectangle 62"/>
              <p:cNvSpPr>
                <a:spLocks noChangeArrowheads="1"/>
              </p:cNvSpPr>
              <p:nvPr/>
            </p:nvSpPr>
            <p:spPr bwMode="auto">
              <a:xfrm>
                <a:off x="673" y="381"/>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3" name="Rectangle 63"/>
              <p:cNvSpPr>
                <a:spLocks noChangeArrowheads="1"/>
              </p:cNvSpPr>
              <p:nvPr/>
            </p:nvSpPr>
            <p:spPr bwMode="auto">
              <a:xfrm>
                <a:off x="676" y="381"/>
                <a:ext cx="672"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4" name="Rectangle 64"/>
              <p:cNvSpPr>
                <a:spLocks noChangeArrowheads="1"/>
              </p:cNvSpPr>
              <p:nvPr/>
            </p:nvSpPr>
            <p:spPr bwMode="auto">
              <a:xfrm>
                <a:off x="1348" y="381"/>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5" name="Rectangle 65"/>
              <p:cNvSpPr>
                <a:spLocks noChangeArrowheads="1"/>
              </p:cNvSpPr>
              <p:nvPr/>
            </p:nvSpPr>
            <p:spPr bwMode="auto">
              <a:xfrm>
                <a:off x="1352" y="381"/>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6" name="Rectangle 66"/>
              <p:cNvSpPr>
                <a:spLocks noChangeArrowheads="1"/>
              </p:cNvSpPr>
              <p:nvPr/>
            </p:nvSpPr>
            <p:spPr bwMode="auto">
              <a:xfrm>
                <a:off x="3823" y="381"/>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7" name="Rectangle 67"/>
              <p:cNvSpPr>
                <a:spLocks noChangeArrowheads="1"/>
              </p:cNvSpPr>
              <p:nvPr/>
            </p:nvSpPr>
            <p:spPr bwMode="auto">
              <a:xfrm>
                <a:off x="3826" y="381"/>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8" name="Rectangle 68"/>
              <p:cNvSpPr>
                <a:spLocks noChangeArrowheads="1"/>
              </p:cNvSpPr>
              <p:nvPr/>
            </p:nvSpPr>
            <p:spPr bwMode="auto">
              <a:xfrm>
                <a:off x="5462" y="381"/>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09" name="Rectangle 69"/>
              <p:cNvSpPr>
                <a:spLocks noChangeArrowheads="1"/>
              </p:cNvSpPr>
              <p:nvPr/>
            </p:nvSpPr>
            <p:spPr bwMode="auto">
              <a:xfrm>
                <a:off x="673" y="384"/>
                <a:ext cx="3" cy="45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10" name="Rectangle 70"/>
              <p:cNvSpPr>
                <a:spLocks noChangeArrowheads="1"/>
              </p:cNvSpPr>
              <p:nvPr/>
            </p:nvSpPr>
            <p:spPr bwMode="auto">
              <a:xfrm>
                <a:off x="1348" y="384"/>
                <a:ext cx="4" cy="45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11" name="Rectangle 71"/>
              <p:cNvSpPr>
                <a:spLocks noChangeArrowheads="1"/>
              </p:cNvSpPr>
              <p:nvPr/>
            </p:nvSpPr>
            <p:spPr bwMode="auto">
              <a:xfrm>
                <a:off x="3823" y="384"/>
                <a:ext cx="3" cy="45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12" name="Rectangle 72"/>
              <p:cNvSpPr>
                <a:spLocks noChangeArrowheads="1"/>
              </p:cNvSpPr>
              <p:nvPr/>
            </p:nvSpPr>
            <p:spPr bwMode="auto">
              <a:xfrm>
                <a:off x="5462" y="384"/>
                <a:ext cx="4" cy="450"/>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13" name="Rectangle 73"/>
              <p:cNvSpPr>
                <a:spLocks noChangeArrowheads="1"/>
              </p:cNvSpPr>
              <p:nvPr/>
            </p:nvSpPr>
            <p:spPr bwMode="auto">
              <a:xfrm>
                <a:off x="676" y="837"/>
                <a:ext cx="672" cy="54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14" name="Rectangle 74"/>
              <p:cNvSpPr>
                <a:spLocks noChangeArrowheads="1"/>
              </p:cNvSpPr>
              <p:nvPr/>
            </p:nvSpPr>
            <p:spPr bwMode="auto">
              <a:xfrm>
                <a:off x="713" y="837"/>
                <a:ext cx="5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15" name="Rectangle 75"/>
              <p:cNvSpPr>
                <a:spLocks noChangeArrowheads="1"/>
              </p:cNvSpPr>
              <p:nvPr/>
            </p:nvSpPr>
            <p:spPr bwMode="auto">
              <a:xfrm>
                <a:off x="713" y="836"/>
                <a:ext cx="21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Needs </a:t>
                </a:r>
                <a:endParaRPr lang="en-US" altLang="en-US" sz="1800"/>
              </a:p>
            </p:txBody>
          </p:sp>
          <p:sp>
            <p:nvSpPr>
              <p:cNvPr id="40116" name="Rectangle 76"/>
              <p:cNvSpPr>
                <a:spLocks noChangeArrowheads="1"/>
              </p:cNvSpPr>
              <p:nvPr/>
            </p:nvSpPr>
            <p:spPr bwMode="auto">
              <a:xfrm>
                <a:off x="713" y="932"/>
                <a:ext cx="5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17" name="Rectangle 77"/>
              <p:cNvSpPr>
                <a:spLocks noChangeArrowheads="1"/>
              </p:cNvSpPr>
              <p:nvPr/>
            </p:nvSpPr>
            <p:spPr bwMode="auto">
              <a:xfrm>
                <a:off x="713" y="931"/>
                <a:ext cx="332"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Assistance</a:t>
                </a:r>
                <a:endParaRPr lang="en-US" altLang="en-US" sz="1800"/>
              </a:p>
            </p:txBody>
          </p:sp>
          <p:sp>
            <p:nvSpPr>
              <p:cNvPr id="40118" name="Rectangle 78"/>
              <p:cNvSpPr>
                <a:spLocks noChangeArrowheads="1"/>
              </p:cNvSpPr>
              <p:nvPr/>
            </p:nvSpPr>
            <p:spPr bwMode="auto">
              <a:xfrm>
                <a:off x="1101" y="931"/>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19" name="Rectangle 79"/>
              <p:cNvSpPr>
                <a:spLocks noChangeArrowheads="1"/>
              </p:cNvSpPr>
              <p:nvPr/>
            </p:nvSpPr>
            <p:spPr bwMode="auto">
              <a:xfrm>
                <a:off x="1352" y="837"/>
                <a:ext cx="2471" cy="54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20" name="Rectangle 80"/>
              <p:cNvSpPr>
                <a:spLocks noChangeArrowheads="1"/>
              </p:cNvSpPr>
              <p:nvPr/>
            </p:nvSpPr>
            <p:spPr bwMode="auto">
              <a:xfrm>
                <a:off x="1388" y="837"/>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21" name="Rectangle 81"/>
              <p:cNvSpPr>
                <a:spLocks noChangeArrowheads="1"/>
              </p:cNvSpPr>
              <p:nvPr/>
            </p:nvSpPr>
            <p:spPr bwMode="auto">
              <a:xfrm>
                <a:off x="1388" y="836"/>
                <a:ext cx="203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One or two indicators did not meet compliance and/or significant </a:t>
                </a:r>
                <a:endParaRPr lang="en-US" altLang="en-US" sz="1800"/>
              </a:p>
            </p:txBody>
          </p:sp>
          <p:sp>
            <p:nvSpPr>
              <p:cNvPr id="40122" name="Rectangle 82"/>
              <p:cNvSpPr>
                <a:spLocks noChangeArrowheads="1"/>
              </p:cNvSpPr>
              <p:nvPr/>
            </p:nvSpPr>
            <p:spPr bwMode="auto">
              <a:xfrm>
                <a:off x="1388" y="932"/>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23" name="Rectangle 83"/>
              <p:cNvSpPr>
                <a:spLocks noChangeArrowheads="1"/>
              </p:cNvSpPr>
              <p:nvPr/>
            </p:nvSpPr>
            <p:spPr bwMode="auto">
              <a:xfrm>
                <a:off x="1388" y="931"/>
                <a:ext cx="203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improvement not demonstrated on all compliance indicators that </a:t>
                </a:r>
                <a:endParaRPr lang="en-US" altLang="en-US" sz="1800"/>
              </a:p>
            </p:txBody>
          </p:sp>
          <p:sp>
            <p:nvSpPr>
              <p:cNvPr id="40124" name="Rectangle 84"/>
              <p:cNvSpPr>
                <a:spLocks noChangeArrowheads="1"/>
              </p:cNvSpPr>
              <p:nvPr/>
            </p:nvSpPr>
            <p:spPr bwMode="auto">
              <a:xfrm>
                <a:off x="1388" y="1026"/>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25" name="Rectangle 85"/>
              <p:cNvSpPr>
                <a:spLocks noChangeArrowheads="1"/>
              </p:cNvSpPr>
              <p:nvPr/>
            </p:nvSpPr>
            <p:spPr bwMode="auto">
              <a:xfrm>
                <a:off x="1388" y="1025"/>
                <a:ext cx="201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did not meet substantial compliance.  Data is considered timely, </a:t>
                </a:r>
                <a:endParaRPr lang="en-US" altLang="en-US" sz="1800"/>
              </a:p>
            </p:txBody>
          </p:sp>
          <p:sp>
            <p:nvSpPr>
              <p:cNvPr id="40126" name="Rectangle 86"/>
              <p:cNvSpPr>
                <a:spLocks noChangeArrowheads="1"/>
              </p:cNvSpPr>
              <p:nvPr/>
            </p:nvSpPr>
            <p:spPr bwMode="auto">
              <a:xfrm>
                <a:off x="1388" y="1120"/>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27" name="Rectangle 87"/>
              <p:cNvSpPr>
                <a:spLocks noChangeArrowheads="1"/>
              </p:cNvSpPr>
              <p:nvPr/>
            </p:nvSpPr>
            <p:spPr bwMode="auto">
              <a:xfrm>
                <a:off x="1388" y="1119"/>
                <a:ext cx="38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reliable, and</a:t>
                </a:r>
                <a:endParaRPr lang="en-US" altLang="en-US" sz="1800"/>
              </a:p>
            </p:txBody>
          </p:sp>
          <p:sp>
            <p:nvSpPr>
              <p:cNvPr id="40128" name="Rectangle 88"/>
              <p:cNvSpPr>
                <a:spLocks noChangeArrowheads="1"/>
              </p:cNvSpPr>
              <p:nvPr/>
            </p:nvSpPr>
            <p:spPr bwMode="auto">
              <a:xfrm>
                <a:off x="1844" y="1119"/>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29" name="Rectangle 89"/>
              <p:cNvSpPr>
                <a:spLocks noChangeArrowheads="1"/>
              </p:cNvSpPr>
              <p:nvPr/>
            </p:nvSpPr>
            <p:spPr bwMode="auto">
              <a:xfrm>
                <a:off x="1866" y="1119"/>
                <a:ext cx="696"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valid.  Findings of non</a:t>
                </a:r>
                <a:endParaRPr lang="en-US" altLang="en-US" sz="1800"/>
              </a:p>
            </p:txBody>
          </p:sp>
          <p:sp>
            <p:nvSpPr>
              <p:cNvPr id="40130" name="Rectangle 90"/>
              <p:cNvSpPr>
                <a:spLocks noChangeArrowheads="1"/>
              </p:cNvSpPr>
              <p:nvPr/>
            </p:nvSpPr>
            <p:spPr bwMode="auto">
              <a:xfrm>
                <a:off x="2678" y="1119"/>
                <a:ext cx="2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t>
                </a:r>
                <a:endParaRPr lang="en-US" altLang="en-US" sz="1800"/>
              </a:p>
            </p:txBody>
          </p:sp>
          <p:sp>
            <p:nvSpPr>
              <p:cNvPr id="40131" name="Rectangle 91"/>
              <p:cNvSpPr>
                <a:spLocks noChangeArrowheads="1"/>
              </p:cNvSpPr>
              <p:nvPr/>
            </p:nvSpPr>
            <p:spPr bwMode="auto">
              <a:xfrm>
                <a:off x="2704" y="1119"/>
                <a:ext cx="792"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are corrected </a:t>
                </a:r>
                <a:endParaRPr lang="en-US" altLang="en-US" sz="1800"/>
              </a:p>
            </p:txBody>
          </p:sp>
          <p:sp>
            <p:nvSpPr>
              <p:cNvPr id="40132" name="Rectangle 92"/>
              <p:cNvSpPr>
                <a:spLocks noChangeArrowheads="1"/>
              </p:cNvSpPr>
              <p:nvPr/>
            </p:nvSpPr>
            <p:spPr bwMode="auto">
              <a:xfrm>
                <a:off x="1388" y="1215"/>
                <a:ext cx="23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33" name="Rectangle 93"/>
              <p:cNvSpPr>
                <a:spLocks noChangeArrowheads="1"/>
              </p:cNvSpPr>
              <p:nvPr/>
            </p:nvSpPr>
            <p:spPr bwMode="auto">
              <a:xfrm>
                <a:off x="1388" y="1214"/>
                <a:ext cx="21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timely.</a:t>
                </a:r>
                <a:endParaRPr lang="en-US" altLang="en-US" sz="1800"/>
              </a:p>
            </p:txBody>
          </p:sp>
          <p:sp>
            <p:nvSpPr>
              <p:cNvPr id="40134" name="Rectangle 94"/>
              <p:cNvSpPr>
                <a:spLocks noChangeArrowheads="1"/>
              </p:cNvSpPr>
              <p:nvPr/>
            </p:nvSpPr>
            <p:spPr bwMode="auto">
              <a:xfrm>
                <a:off x="1641" y="1214"/>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35" name="Rectangle 95"/>
              <p:cNvSpPr>
                <a:spLocks noChangeArrowheads="1"/>
              </p:cNvSpPr>
              <p:nvPr/>
            </p:nvSpPr>
            <p:spPr bwMode="auto">
              <a:xfrm>
                <a:off x="3826" y="837"/>
                <a:ext cx="1636" cy="54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36" name="Rectangle 96"/>
              <p:cNvSpPr>
                <a:spLocks noChangeArrowheads="1"/>
              </p:cNvSpPr>
              <p:nvPr/>
            </p:nvSpPr>
            <p:spPr bwMode="auto">
              <a:xfrm>
                <a:off x="3863" y="837"/>
                <a:ext cx="1562"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37" name="Rectangle 97"/>
              <p:cNvSpPr>
                <a:spLocks noChangeArrowheads="1"/>
              </p:cNvSpPr>
              <p:nvPr/>
            </p:nvSpPr>
            <p:spPr bwMode="auto">
              <a:xfrm>
                <a:off x="3863" y="836"/>
                <a:ext cx="116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TA will be offered and encouraged to </a:t>
                </a:r>
                <a:endParaRPr lang="en-US" altLang="en-US" sz="1800"/>
              </a:p>
            </p:txBody>
          </p:sp>
          <p:sp>
            <p:nvSpPr>
              <p:cNvPr id="40138" name="Rectangle 98"/>
              <p:cNvSpPr>
                <a:spLocks noChangeArrowheads="1"/>
              </p:cNvSpPr>
              <p:nvPr/>
            </p:nvSpPr>
            <p:spPr bwMode="auto">
              <a:xfrm>
                <a:off x="3863" y="932"/>
                <a:ext cx="1562"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39" name="Rectangle 99"/>
              <p:cNvSpPr>
                <a:spLocks noChangeArrowheads="1"/>
              </p:cNvSpPr>
              <p:nvPr/>
            </p:nvSpPr>
            <p:spPr bwMode="auto">
              <a:xfrm>
                <a:off x="3863" y="931"/>
                <a:ext cx="110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address areas in need of assistance </a:t>
                </a:r>
                <a:endParaRPr lang="en-US" altLang="en-US" sz="1800"/>
              </a:p>
            </p:txBody>
          </p:sp>
          <p:sp>
            <p:nvSpPr>
              <p:cNvPr id="40140" name="Rectangle 100"/>
              <p:cNvSpPr>
                <a:spLocks noChangeArrowheads="1"/>
              </p:cNvSpPr>
              <p:nvPr/>
            </p:nvSpPr>
            <p:spPr bwMode="auto">
              <a:xfrm>
                <a:off x="5156" y="931"/>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41" name="Rectangle 101"/>
              <p:cNvSpPr>
                <a:spLocks noChangeArrowheads="1"/>
              </p:cNvSpPr>
              <p:nvPr/>
            </p:nvSpPr>
            <p:spPr bwMode="auto">
              <a:xfrm>
                <a:off x="673" y="834"/>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2" name="Rectangle 102"/>
              <p:cNvSpPr>
                <a:spLocks noChangeArrowheads="1"/>
              </p:cNvSpPr>
              <p:nvPr/>
            </p:nvSpPr>
            <p:spPr bwMode="auto">
              <a:xfrm>
                <a:off x="676" y="834"/>
                <a:ext cx="672"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3" name="Rectangle 103"/>
              <p:cNvSpPr>
                <a:spLocks noChangeArrowheads="1"/>
              </p:cNvSpPr>
              <p:nvPr/>
            </p:nvSpPr>
            <p:spPr bwMode="auto">
              <a:xfrm>
                <a:off x="1348" y="834"/>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4" name="Rectangle 104"/>
              <p:cNvSpPr>
                <a:spLocks noChangeArrowheads="1"/>
              </p:cNvSpPr>
              <p:nvPr/>
            </p:nvSpPr>
            <p:spPr bwMode="auto">
              <a:xfrm>
                <a:off x="1352" y="834"/>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5" name="Rectangle 105"/>
              <p:cNvSpPr>
                <a:spLocks noChangeArrowheads="1"/>
              </p:cNvSpPr>
              <p:nvPr/>
            </p:nvSpPr>
            <p:spPr bwMode="auto">
              <a:xfrm>
                <a:off x="3823" y="834"/>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6" name="Rectangle 106"/>
              <p:cNvSpPr>
                <a:spLocks noChangeArrowheads="1"/>
              </p:cNvSpPr>
              <p:nvPr/>
            </p:nvSpPr>
            <p:spPr bwMode="auto">
              <a:xfrm>
                <a:off x="3826" y="834"/>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7" name="Rectangle 107"/>
              <p:cNvSpPr>
                <a:spLocks noChangeArrowheads="1"/>
              </p:cNvSpPr>
              <p:nvPr/>
            </p:nvSpPr>
            <p:spPr bwMode="auto">
              <a:xfrm>
                <a:off x="5462" y="834"/>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8" name="Rectangle 108"/>
              <p:cNvSpPr>
                <a:spLocks noChangeArrowheads="1"/>
              </p:cNvSpPr>
              <p:nvPr/>
            </p:nvSpPr>
            <p:spPr bwMode="auto">
              <a:xfrm>
                <a:off x="673" y="837"/>
                <a:ext cx="3" cy="54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49" name="Rectangle 109"/>
              <p:cNvSpPr>
                <a:spLocks noChangeArrowheads="1"/>
              </p:cNvSpPr>
              <p:nvPr/>
            </p:nvSpPr>
            <p:spPr bwMode="auto">
              <a:xfrm>
                <a:off x="1348" y="837"/>
                <a:ext cx="4" cy="54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50" name="Rectangle 110"/>
              <p:cNvSpPr>
                <a:spLocks noChangeArrowheads="1"/>
              </p:cNvSpPr>
              <p:nvPr/>
            </p:nvSpPr>
            <p:spPr bwMode="auto">
              <a:xfrm>
                <a:off x="3823" y="837"/>
                <a:ext cx="3" cy="54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51" name="Rectangle 111"/>
              <p:cNvSpPr>
                <a:spLocks noChangeArrowheads="1"/>
              </p:cNvSpPr>
              <p:nvPr/>
            </p:nvSpPr>
            <p:spPr bwMode="auto">
              <a:xfrm>
                <a:off x="5462" y="837"/>
                <a:ext cx="4" cy="54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52" name="Rectangle 112"/>
              <p:cNvSpPr>
                <a:spLocks noChangeArrowheads="1"/>
              </p:cNvSpPr>
              <p:nvPr/>
            </p:nvSpPr>
            <p:spPr bwMode="auto">
              <a:xfrm>
                <a:off x="676" y="1384"/>
                <a:ext cx="672"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53" name="Rectangle 113"/>
              <p:cNvSpPr>
                <a:spLocks noChangeArrowheads="1"/>
              </p:cNvSpPr>
              <p:nvPr/>
            </p:nvSpPr>
            <p:spPr bwMode="auto">
              <a:xfrm>
                <a:off x="713" y="1384"/>
                <a:ext cx="5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54" name="Rectangle 114"/>
              <p:cNvSpPr>
                <a:spLocks noChangeArrowheads="1"/>
              </p:cNvSpPr>
              <p:nvPr/>
            </p:nvSpPr>
            <p:spPr bwMode="auto">
              <a:xfrm>
                <a:off x="713" y="1383"/>
                <a:ext cx="21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Needs </a:t>
                </a:r>
                <a:endParaRPr lang="en-US" altLang="en-US" sz="1800"/>
              </a:p>
            </p:txBody>
          </p:sp>
          <p:sp>
            <p:nvSpPr>
              <p:cNvPr id="40155" name="Rectangle 115"/>
              <p:cNvSpPr>
                <a:spLocks noChangeArrowheads="1"/>
              </p:cNvSpPr>
              <p:nvPr/>
            </p:nvSpPr>
            <p:spPr bwMode="auto">
              <a:xfrm>
                <a:off x="713" y="1479"/>
                <a:ext cx="598" cy="16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56" name="Rectangle 116"/>
              <p:cNvSpPr>
                <a:spLocks noChangeArrowheads="1"/>
              </p:cNvSpPr>
              <p:nvPr/>
            </p:nvSpPr>
            <p:spPr bwMode="auto">
              <a:xfrm>
                <a:off x="713" y="1478"/>
                <a:ext cx="43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Assistance (2)</a:t>
                </a:r>
                <a:endParaRPr lang="en-US" altLang="en-US" sz="1800"/>
              </a:p>
            </p:txBody>
          </p:sp>
          <p:sp>
            <p:nvSpPr>
              <p:cNvPr id="40157" name="Rectangle 117"/>
              <p:cNvSpPr>
                <a:spLocks noChangeArrowheads="1"/>
              </p:cNvSpPr>
              <p:nvPr/>
            </p:nvSpPr>
            <p:spPr bwMode="auto">
              <a:xfrm>
                <a:off x="1218" y="1478"/>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58" name="Rectangle 118"/>
              <p:cNvSpPr>
                <a:spLocks noChangeArrowheads="1"/>
              </p:cNvSpPr>
              <p:nvPr/>
            </p:nvSpPr>
            <p:spPr bwMode="auto">
              <a:xfrm>
                <a:off x="1352" y="1384"/>
                <a:ext cx="2471"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59" name="Rectangle 119"/>
              <p:cNvSpPr>
                <a:spLocks noChangeArrowheads="1"/>
              </p:cNvSpPr>
              <p:nvPr/>
            </p:nvSpPr>
            <p:spPr bwMode="auto">
              <a:xfrm>
                <a:off x="1388" y="1384"/>
                <a:ext cx="23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60" name="Rectangle 120"/>
              <p:cNvSpPr>
                <a:spLocks noChangeArrowheads="1"/>
              </p:cNvSpPr>
              <p:nvPr/>
            </p:nvSpPr>
            <p:spPr bwMode="auto">
              <a:xfrm>
                <a:off x="1388" y="1383"/>
                <a:ext cx="3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2</a:t>
                </a:r>
                <a:endParaRPr lang="en-US" altLang="en-US" sz="1800"/>
              </a:p>
            </p:txBody>
          </p:sp>
          <p:sp>
            <p:nvSpPr>
              <p:cNvPr id="40161" name="Rectangle 121"/>
              <p:cNvSpPr>
                <a:spLocks noChangeArrowheads="1"/>
              </p:cNvSpPr>
              <p:nvPr/>
            </p:nvSpPr>
            <p:spPr bwMode="auto">
              <a:xfrm>
                <a:off x="1432" y="1391"/>
                <a:ext cx="48" cy="58"/>
              </a:xfrm>
              <a:prstGeom prst="rect">
                <a:avLst/>
              </a:prstGeom>
              <a:noFill/>
              <a:ln w="9525">
                <a:noFill/>
                <a:miter lim="800000"/>
                <a:headEnd/>
                <a:tailEnd/>
              </a:ln>
            </p:spPr>
            <p:txBody>
              <a:bodyPr wrap="none" lIns="0" tIns="0" rIns="0" bIns="0">
                <a:spAutoFit/>
              </a:bodyPr>
              <a:lstStyle/>
              <a:p>
                <a:r>
                  <a:rPr lang="en-US" altLang="en-US" sz="600">
                    <a:solidFill>
                      <a:srgbClr val="1F497D"/>
                    </a:solidFill>
                    <a:latin typeface="Century Schoolbook" pitchFamily="18" charset="0"/>
                  </a:rPr>
                  <a:t>nd</a:t>
                </a:r>
                <a:endParaRPr lang="en-US" altLang="en-US" sz="1800"/>
              </a:p>
            </p:txBody>
          </p:sp>
          <p:sp>
            <p:nvSpPr>
              <p:cNvPr id="40162" name="Rectangle 122"/>
              <p:cNvSpPr>
                <a:spLocks noChangeArrowheads="1"/>
              </p:cNvSpPr>
              <p:nvPr/>
            </p:nvSpPr>
            <p:spPr bwMode="auto">
              <a:xfrm>
                <a:off x="1490" y="1383"/>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63" name="Rectangle 123"/>
              <p:cNvSpPr>
                <a:spLocks noChangeArrowheads="1"/>
              </p:cNvSpPr>
              <p:nvPr/>
            </p:nvSpPr>
            <p:spPr bwMode="auto">
              <a:xfrm>
                <a:off x="1512" y="1383"/>
                <a:ext cx="74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year of needs assistance</a:t>
                </a:r>
                <a:endParaRPr lang="en-US" altLang="en-US" sz="1800"/>
              </a:p>
            </p:txBody>
          </p:sp>
          <p:sp>
            <p:nvSpPr>
              <p:cNvPr id="40164" name="Rectangle 124"/>
              <p:cNvSpPr>
                <a:spLocks noChangeArrowheads="1"/>
              </p:cNvSpPr>
              <p:nvPr/>
            </p:nvSpPr>
            <p:spPr bwMode="auto">
              <a:xfrm>
                <a:off x="2386" y="1383"/>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65" name="Rectangle 125"/>
              <p:cNvSpPr>
                <a:spLocks noChangeArrowheads="1"/>
              </p:cNvSpPr>
              <p:nvPr/>
            </p:nvSpPr>
            <p:spPr bwMode="auto">
              <a:xfrm>
                <a:off x="3826" y="1384"/>
                <a:ext cx="1636"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66" name="Rectangle 126"/>
              <p:cNvSpPr>
                <a:spLocks noChangeArrowheads="1"/>
              </p:cNvSpPr>
              <p:nvPr/>
            </p:nvSpPr>
            <p:spPr bwMode="auto">
              <a:xfrm>
                <a:off x="3863" y="1384"/>
                <a:ext cx="1562"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67" name="Rectangle 127"/>
              <p:cNvSpPr>
                <a:spLocks noChangeArrowheads="1"/>
              </p:cNvSpPr>
              <p:nvPr/>
            </p:nvSpPr>
            <p:spPr bwMode="auto">
              <a:xfrm>
                <a:off x="3863" y="1383"/>
                <a:ext cx="116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TA will be offered and encouraged to </a:t>
                </a:r>
                <a:endParaRPr lang="en-US" altLang="en-US" sz="1800"/>
              </a:p>
            </p:txBody>
          </p:sp>
          <p:sp>
            <p:nvSpPr>
              <p:cNvPr id="40168" name="Rectangle 128"/>
              <p:cNvSpPr>
                <a:spLocks noChangeArrowheads="1"/>
              </p:cNvSpPr>
              <p:nvPr/>
            </p:nvSpPr>
            <p:spPr bwMode="auto">
              <a:xfrm>
                <a:off x="3863" y="1479"/>
                <a:ext cx="1562"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69" name="Rectangle 129"/>
              <p:cNvSpPr>
                <a:spLocks noChangeArrowheads="1"/>
              </p:cNvSpPr>
              <p:nvPr/>
            </p:nvSpPr>
            <p:spPr bwMode="auto">
              <a:xfrm>
                <a:off x="3863" y="1478"/>
                <a:ext cx="110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address areas in need of assistance.</a:t>
                </a:r>
                <a:endParaRPr lang="en-US" altLang="en-US" sz="1800"/>
              </a:p>
            </p:txBody>
          </p:sp>
          <p:sp>
            <p:nvSpPr>
              <p:cNvPr id="40170" name="Rectangle 130"/>
              <p:cNvSpPr>
                <a:spLocks noChangeArrowheads="1"/>
              </p:cNvSpPr>
              <p:nvPr/>
            </p:nvSpPr>
            <p:spPr bwMode="auto">
              <a:xfrm>
                <a:off x="5157" y="1478"/>
                <a:ext cx="3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71" name="Rectangle 131"/>
              <p:cNvSpPr>
                <a:spLocks noChangeArrowheads="1"/>
              </p:cNvSpPr>
              <p:nvPr/>
            </p:nvSpPr>
            <p:spPr bwMode="auto">
              <a:xfrm>
                <a:off x="3863" y="1573"/>
                <a:ext cx="1562"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72" name="Rectangle 132"/>
              <p:cNvSpPr>
                <a:spLocks noChangeArrowheads="1"/>
              </p:cNvSpPr>
              <p:nvPr/>
            </p:nvSpPr>
            <p:spPr bwMode="auto">
              <a:xfrm>
                <a:off x="3863" y="1572"/>
                <a:ext cx="135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Submit a report to OHHS indicating use of </a:t>
                </a:r>
                <a:endParaRPr lang="en-US" altLang="en-US" sz="1800"/>
              </a:p>
            </p:txBody>
          </p:sp>
          <p:sp>
            <p:nvSpPr>
              <p:cNvPr id="40173" name="Rectangle 133"/>
              <p:cNvSpPr>
                <a:spLocks noChangeArrowheads="1"/>
              </p:cNvSpPr>
              <p:nvPr/>
            </p:nvSpPr>
            <p:spPr bwMode="auto">
              <a:xfrm>
                <a:off x="3863" y="1668"/>
                <a:ext cx="1562" cy="16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74" name="Rectangle 134"/>
              <p:cNvSpPr>
                <a:spLocks noChangeArrowheads="1"/>
              </p:cNvSpPr>
              <p:nvPr/>
            </p:nvSpPr>
            <p:spPr bwMode="auto">
              <a:xfrm>
                <a:off x="3863" y="1667"/>
                <a:ext cx="112"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TA.</a:t>
                </a:r>
                <a:endParaRPr lang="en-US" altLang="en-US" sz="1800"/>
              </a:p>
            </p:txBody>
          </p:sp>
          <p:sp>
            <p:nvSpPr>
              <p:cNvPr id="40175" name="Rectangle 135"/>
              <p:cNvSpPr>
                <a:spLocks noChangeArrowheads="1"/>
              </p:cNvSpPr>
              <p:nvPr/>
            </p:nvSpPr>
            <p:spPr bwMode="auto">
              <a:xfrm>
                <a:off x="3994" y="1667"/>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76" name="Rectangle 136"/>
              <p:cNvSpPr>
                <a:spLocks noChangeArrowheads="1"/>
              </p:cNvSpPr>
              <p:nvPr/>
            </p:nvSpPr>
            <p:spPr bwMode="auto">
              <a:xfrm>
                <a:off x="673" y="1381"/>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77" name="Rectangle 137"/>
              <p:cNvSpPr>
                <a:spLocks noChangeArrowheads="1"/>
              </p:cNvSpPr>
              <p:nvPr/>
            </p:nvSpPr>
            <p:spPr bwMode="auto">
              <a:xfrm>
                <a:off x="676" y="1381"/>
                <a:ext cx="672"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78" name="Rectangle 138"/>
              <p:cNvSpPr>
                <a:spLocks noChangeArrowheads="1"/>
              </p:cNvSpPr>
              <p:nvPr/>
            </p:nvSpPr>
            <p:spPr bwMode="auto">
              <a:xfrm>
                <a:off x="1348" y="1381"/>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79" name="Rectangle 139"/>
              <p:cNvSpPr>
                <a:spLocks noChangeArrowheads="1"/>
              </p:cNvSpPr>
              <p:nvPr/>
            </p:nvSpPr>
            <p:spPr bwMode="auto">
              <a:xfrm>
                <a:off x="1352" y="1381"/>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0" name="Rectangle 140"/>
              <p:cNvSpPr>
                <a:spLocks noChangeArrowheads="1"/>
              </p:cNvSpPr>
              <p:nvPr/>
            </p:nvSpPr>
            <p:spPr bwMode="auto">
              <a:xfrm>
                <a:off x="3823" y="1381"/>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1" name="Rectangle 141"/>
              <p:cNvSpPr>
                <a:spLocks noChangeArrowheads="1"/>
              </p:cNvSpPr>
              <p:nvPr/>
            </p:nvSpPr>
            <p:spPr bwMode="auto">
              <a:xfrm>
                <a:off x="3826" y="1381"/>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2" name="Rectangle 142"/>
              <p:cNvSpPr>
                <a:spLocks noChangeArrowheads="1"/>
              </p:cNvSpPr>
              <p:nvPr/>
            </p:nvSpPr>
            <p:spPr bwMode="auto">
              <a:xfrm>
                <a:off x="5462" y="1381"/>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3" name="Rectangle 143"/>
              <p:cNvSpPr>
                <a:spLocks noChangeArrowheads="1"/>
              </p:cNvSpPr>
              <p:nvPr/>
            </p:nvSpPr>
            <p:spPr bwMode="auto">
              <a:xfrm>
                <a:off x="673" y="1384"/>
                <a:ext cx="3"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4" name="Rectangle 144"/>
              <p:cNvSpPr>
                <a:spLocks noChangeArrowheads="1"/>
              </p:cNvSpPr>
              <p:nvPr/>
            </p:nvSpPr>
            <p:spPr bwMode="auto">
              <a:xfrm>
                <a:off x="1348" y="1384"/>
                <a:ext cx="4"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5" name="Rectangle 145"/>
              <p:cNvSpPr>
                <a:spLocks noChangeArrowheads="1"/>
              </p:cNvSpPr>
              <p:nvPr/>
            </p:nvSpPr>
            <p:spPr bwMode="auto">
              <a:xfrm>
                <a:off x="3823" y="1384"/>
                <a:ext cx="3"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6" name="Rectangle 146"/>
              <p:cNvSpPr>
                <a:spLocks noChangeArrowheads="1"/>
              </p:cNvSpPr>
              <p:nvPr/>
            </p:nvSpPr>
            <p:spPr bwMode="auto">
              <a:xfrm>
                <a:off x="5462" y="1384"/>
                <a:ext cx="4"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187" name="Rectangle 147"/>
              <p:cNvSpPr>
                <a:spLocks noChangeArrowheads="1"/>
              </p:cNvSpPr>
              <p:nvPr/>
            </p:nvSpPr>
            <p:spPr bwMode="auto">
              <a:xfrm>
                <a:off x="676" y="1837"/>
                <a:ext cx="672" cy="638"/>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88" name="Rectangle 148"/>
              <p:cNvSpPr>
                <a:spLocks noChangeArrowheads="1"/>
              </p:cNvSpPr>
              <p:nvPr/>
            </p:nvSpPr>
            <p:spPr bwMode="auto">
              <a:xfrm>
                <a:off x="713" y="1837"/>
                <a:ext cx="5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89" name="Rectangle 149"/>
              <p:cNvSpPr>
                <a:spLocks noChangeArrowheads="1"/>
              </p:cNvSpPr>
              <p:nvPr/>
            </p:nvSpPr>
            <p:spPr bwMode="auto">
              <a:xfrm>
                <a:off x="713" y="1836"/>
                <a:ext cx="21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Needs </a:t>
                </a:r>
                <a:endParaRPr lang="en-US" altLang="en-US" sz="1800"/>
              </a:p>
            </p:txBody>
          </p:sp>
          <p:sp>
            <p:nvSpPr>
              <p:cNvPr id="40190" name="Rectangle 150"/>
              <p:cNvSpPr>
                <a:spLocks noChangeArrowheads="1"/>
              </p:cNvSpPr>
              <p:nvPr/>
            </p:nvSpPr>
            <p:spPr bwMode="auto">
              <a:xfrm>
                <a:off x="713" y="1932"/>
                <a:ext cx="598" cy="16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91" name="Rectangle 151"/>
              <p:cNvSpPr>
                <a:spLocks noChangeArrowheads="1"/>
              </p:cNvSpPr>
              <p:nvPr/>
            </p:nvSpPr>
            <p:spPr bwMode="auto">
              <a:xfrm>
                <a:off x="713" y="1931"/>
                <a:ext cx="39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Intervention</a:t>
                </a:r>
                <a:endParaRPr lang="en-US" altLang="en-US" sz="1800"/>
              </a:p>
            </p:txBody>
          </p:sp>
          <p:sp>
            <p:nvSpPr>
              <p:cNvPr id="40192" name="Rectangle 152"/>
              <p:cNvSpPr>
                <a:spLocks noChangeArrowheads="1"/>
              </p:cNvSpPr>
              <p:nvPr/>
            </p:nvSpPr>
            <p:spPr bwMode="auto">
              <a:xfrm>
                <a:off x="1170" y="1931"/>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193" name="Rectangle 153"/>
              <p:cNvSpPr>
                <a:spLocks noChangeArrowheads="1"/>
              </p:cNvSpPr>
              <p:nvPr/>
            </p:nvSpPr>
            <p:spPr bwMode="auto">
              <a:xfrm>
                <a:off x="1352" y="1837"/>
                <a:ext cx="2471" cy="638"/>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94" name="Rectangle 154"/>
              <p:cNvSpPr>
                <a:spLocks noChangeArrowheads="1"/>
              </p:cNvSpPr>
              <p:nvPr/>
            </p:nvSpPr>
            <p:spPr bwMode="auto">
              <a:xfrm>
                <a:off x="1388" y="1837"/>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95" name="Rectangle 155"/>
              <p:cNvSpPr>
                <a:spLocks noChangeArrowheads="1"/>
              </p:cNvSpPr>
              <p:nvPr/>
            </p:nvSpPr>
            <p:spPr bwMode="auto">
              <a:xfrm>
                <a:off x="1388" y="1836"/>
                <a:ext cx="178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Three or more indicators did not meet compliance and/or </a:t>
                </a:r>
                <a:endParaRPr lang="en-US" altLang="en-US" sz="1800"/>
              </a:p>
            </p:txBody>
          </p:sp>
          <p:sp>
            <p:nvSpPr>
              <p:cNvPr id="40196" name="Rectangle 156"/>
              <p:cNvSpPr>
                <a:spLocks noChangeArrowheads="1"/>
              </p:cNvSpPr>
              <p:nvPr/>
            </p:nvSpPr>
            <p:spPr bwMode="auto">
              <a:xfrm>
                <a:off x="1388" y="1932"/>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97" name="Rectangle 157"/>
              <p:cNvSpPr>
                <a:spLocks noChangeArrowheads="1"/>
              </p:cNvSpPr>
              <p:nvPr/>
            </p:nvSpPr>
            <p:spPr bwMode="auto">
              <a:xfrm>
                <a:off x="1388" y="1931"/>
                <a:ext cx="198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significant improvement not demonstrated on some compliance </a:t>
                </a:r>
                <a:endParaRPr lang="en-US" altLang="en-US" sz="1800"/>
              </a:p>
            </p:txBody>
          </p:sp>
          <p:sp>
            <p:nvSpPr>
              <p:cNvPr id="40198" name="Rectangle 158"/>
              <p:cNvSpPr>
                <a:spLocks noChangeArrowheads="1"/>
              </p:cNvSpPr>
              <p:nvPr/>
            </p:nvSpPr>
            <p:spPr bwMode="auto">
              <a:xfrm>
                <a:off x="1388" y="2026"/>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199" name="Rectangle 159"/>
              <p:cNvSpPr>
                <a:spLocks noChangeArrowheads="1"/>
              </p:cNvSpPr>
              <p:nvPr/>
            </p:nvSpPr>
            <p:spPr bwMode="auto">
              <a:xfrm>
                <a:off x="1388" y="2025"/>
                <a:ext cx="189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indicators.  Data may not be considered timely, reliable, and </a:t>
                </a:r>
                <a:endParaRPr lang="en-US" altLang="en-US" sz="1800"/>
              </a:p>
            </p:txBody>
          </p:sp>
          <p:sp>
            <p:nvSpPr>
              <p:cNvPr id="40200" name="Rectangle 160"/>
              <p:cNvSpPr>
                <a:spLocks noChangeArrowheads="1"/>
              </p:cNvSpPr>
              <p:nvPr/>
            </p:nvSpPr>
            <p:spPr bwMode="auto">
              <a:xfrm>
                <a:off x="1388" y="2120"/>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01" name="Rectangle 161"/>
              <p:cNvSpPr>
                <a:spLocks noChangeArrowheads="1"/>
              </p:cNvSpPr>
              <p:nvPr/>
            </p:nvSpPr>
            <p:spPr bwMode="auto">
              <a:xfrm>
                <a:off x="1388" y="2119"/>
                <a:ext cx="31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valid.  Fin</a:t>
                </a:r>
                <a:endParaRPr lang="en-US" altLang="en-US" sz="1800"/>
              </a:p>
            </p:txBody>
          </p:sp>
          <p:sp>
            <p:nvSpPr>
              <p:cNvPr id="40202" name="Rectangle 162"/>
              <p:cNvSpPr>
                <a:spLocks noChangeArrowheads="1"/>
              </p:cNvSpPr>
              <p:nvPr/>
            </p:nvSpPr>
            <p:spPr bwMode="auto">
              <a:xfrm>
                <a:off x="1760" y="2119"/>
                <a:ext cx="37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dings of non</a:t>
                </a:r>
                <a:endParaRPr lang="en-US" altLang="en-US" sz="1800"/>
              </a:p>
            </p:txBody>
          </p:sp>
          <p:sp>
            <p:nvSpPr>
              <p:cNvPr id="40203" name="Rectangle 163"/>
              <p:cNvSpPr>
                <a:spLocks noChangeArrowheads="1"/>
              </p:cNvSpPr>
              <p:nvPr/>
            </p:nvSpPr>
            <p:spPr bwMode="auto">
              <a:xfrm>
                <a:off x="2200" y="2119"/>
                <a:ext cx="2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t>
                </a:r>
                <a:endParaRPr lang="en-US" altLang="en-US" sz="1800"/>
              </a:p>
            </p:txBody>
          </p:sp>
          <p:sp>
            <p:nvSpPr>
              <p:cNvPr id="40204" name="Rectangle 164"/>
              <p:cNvSpPr>
                <a:spLocks noChangeArrowheads="1"/>
              </p:cNvSpPr>
              <p:nvPr/>
            </p:nvSpPr>
            <p:spPr bwMode="auto">
              <a:xfrm>
                <a:off x="2227" y="2119"/>
                <a:ext cx="126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may not be corrected timely. </a:t>
                </a:r>
                <a:endParaRPr lang="en-US" altLang="en-US" sz="1800"/>
              </a:p>
            </p:txBody>
          </p:sp>
          <p:sp>
            <p:nvSpPr>
              <p:cNvPr id="40205" name="Rectangle 165"/>
              <p:cNvSpPr>
                <a:spLocks noChangeArrowheads="1"/>
              </p:cNvSpPr>
              <p:nvPr/>
            </p:nvSpPr>
            <p:spPr bwMode="auto">
              <a:xfrm>
                <a:off x="1388" y="2214"/>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06" name="Rectangle 166"/>
              <p:cNvSpPr>
                <a:spLocks noChangeArrowheads="1"/>
              </p:cNvSpPr>
              <p:nvPr/>
            </p:nvSpPr>
            <p:spPr bwMode="auto">
              <a:xfrm>
                <a:off x="1388" y="2213"/>
                <a:ext cx="200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Programs that would fall in NA for the third year will be placed </a:t>
                </a:r>
                <a:endParaRPr lang="en-US" altLang="en-US" sz="1800"/>
              </a:p>
            </p:txBody>
          </p:sp>
          <p:sp>
            <p:nvSpPr>
              <p:cNvPr id="40207" name="Rectangle 167"/>
              <p:cNvSpPr>
                <a:spLocks noChangeArrowheads="1"/>
              </p:cNvSpPr>
              <p:nvPr/>
            </p:nvSpPr>
            <p:spPr bwMode="auto">
              <a:xfrm>
                <a:off x="1388" y="2309"/>
                <a:ext cx="23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08" name="Rectangle 168"/>
              <p:cNvSpPr>
                <a:spLocks noChangeArrowheads="1"/>
              </p:cNvSpPr>
              <p:nvPr/>
            </p:nvSpPr>
            <p:spPr bwMode="auto">
              <a:xfrm>
                <a:off x="1388" y="2309"/>
                <a:ext cx="48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 this category</a:t>
                </a:r>
                <a:endParaRPr lang="en-US" altLang="en-US" sz="1800"/>
              </a:p>
            </p:txBody>
          </p:sp>
          <p:sp>
            <p:nvSpPr>
              <p:cNvPr id="40209" name="Rectangle 169"/>
              <p:cNvSpPr>
                <a:spLocks noChangeArrowheads="1"/>
              </p:cNvSpPr>
              <p:nvPr/>
            </p:nvSpPr>
            <p:spPr bwMode="auto">
              <a:xfrm>
                <a:off x="1951" y="2309"/>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210" name="Rectangle 170"/>
              <p:cNvSpPr>
                <a:spLocks noChangeArrowheads="1"/>
              </p:cNvSpPr>
              <p:nvPr/>
            </p:nvSpPr>
            <p:spPr bwMode="auto">
              <a:xfrm>
                <a:off x="3826" y="1837"/>
                <a:ext cx="1636" cy="638"/>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11" name="Rectangle 171"/>
              <p:cNvSpPr>
                <a:spLocks noChangeArrowheads="1"/>
              </p:cNvSpPr>
              <p:nvPr/>
            </p:nvSpPr>
            <p:spPr bwMode="auto">
              <a:xfrm>
                <a:off x="3863" y="1837"/>
                <a:ext cx="1562"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12" name="Rectangle 172"/>
              <p:cNvSpPr>
                <a:spLocks noChangeArrowheads="1"/>
              </p:cNvSpPr>
              <p:nvPr/>
            </p:nvSpPr>
            <p:spPr bwMode="auto">
              <a:xfrm>
                <a:off x="3863" y="1836"/>
                <a:ext cx="122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TA will be required to address areas in </a:t>
                </a:r>
                <a:endParaRPr lang="en-US" altLang="en-US" sz="1800"/>
              </a:p>
            </p:txBody>
          </p:sp>
          <p:sp>
            <p:nvSpPr>
              <p:cNvPr id="40213" name="Rectangle 173"/>
              <p:cNvSpPr>
                <a:spLocks noChangeArrowheads="1"/>
              </p:cNvSpPr>
              <p:nvPr/>
            </p:nvSpPr>
            <p:spPr bwMode="auto">
              <a:xfrm>
                <a:off x="3863" y="1932"/>
                <a:ext cx="1562"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14" name="Rectangle 174"/>
              <p:cNvSpPr>
                <a:spLocks noChangeArrowheads="1"/>
              </p:cNvSpPr>
              <p:nvPr/>
            </p:nvSpPr>
            <p:spPr bwMode="auto">
              <a:xfrm>
                <a:off x="3863" y="1931"/>
                <a:ext cx="127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 of intervention.  Submit a report to </a:t>
                </a:r>
                <a:endParaRPr lang="en-US" altLang="en-US" sz="1800"/>
              </a:p>
            </p:txBody>
          </p:sp>
          <p:sp>
            <p:nvSpPr>
              <p:cNvPr id="40215" name="Rectangle 175"/>
              <p:cNvSpPr>
                <a:spLocks noChangeArrowheads="1"/>
              </p:cNvSpPr>
              <p:nvPr/>
            </p:nvSpPr>
            <p:spPr bwMode="auto">
              <a:xfrm>
                <a:off x="3863" y="2026"/>
                <a:ext cx="1562"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16" name="Rectangle 176"/>
              <p:cNvSpPr>
                <a:spLocks noChangeArrowheads="1"/>
              </p:cNvSpPr>
              <p:nvPr/>
            </p:nvSpPr>
            <p:spPr bwMode="auto">
              <a:xfrm>
                <a:off x="3863" y="2025"/>
                <a:ext cx="87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OHHS indicating use of TA.</a:t>
                </a:r>
                <a:endParaRPr lang="en-US" altLang="en-US" sz="1800"/>
              </a:p>
            </p:txBody>
          </p:sp>
          <p:sp>
            <p:nvSpPr>
              <p:cNvPr id="40217" name="Rectangle 177"/>
              <p:cNvSpPr>
                <a:spLocks noChangeArrowheads="1"/>
              </p:cNvSpPr>
              <p:nvPr/>
            </p:nvSpPr>
            <p:spPr bwMode="auto">
              <a:xfrm>
                <a:off x="4814" y="2025"/>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218" name="Rectangle 178"/>
              <p:cNvSpPr>
                <a:spLocks noChangeArrowheads="1"/>
              </p:cNvSpPr>
              <p:nvPr/>
            </p:nvSpPr>
            <p:spPr bwMode="auto">
              <a:xfrm>
                <a:off x="673" y="1833"/>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19" name="Rectangle 179"/>
              <p:cNvSpPr>
                <a:spLocks noChangeArrowheads="1"/>
              </p:cNvSpPr>
              <p:nvPr/>
            </p:nvSpPr>
            <p:spPr bwMode="auto">
              <a:xfrm>
                <a:off x="676" y="1833"/>
                <a:ext cx="672"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0" name="Rectangle 180"/>
              <p:cNvSpPr>
                <a:spLocks noChangeArrowheads="1"/>
              </p:cNvSpPr>
              <p:nvPr/>
            </p:nvSpPr>
            <p:spPr bwMode="auto">
              <a:xfrm>
                <a:off x="1348" y="1833"/>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1" name="Rectangle 181"/>
              <p:cNvSpPr>
                <a:spLocks noChangeArrowheads="1"/>
              </p:cNvSpPr>
              <p:nvPr/>
            </p:nvSpPr>
            <p:spPr bwMode="auto">
              <a:xfrm>
                <a:off x="1352" y="1833"/>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2" name="Rectangle 182"/>
              <p:cNvSpPr>
                <a:spLocks noChangeArrowheads="1"/>
              </p:cNvSpPr>
              <p:nvPr/>
            </p:nvSpPr>
            <p:spPr bwMode="auto">
              <a:xfrm>
                <a:off x="3823" y="1833"/>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3" name="Rectangle 183"/>
              <p:cNvSpPr>
                <a:spLocks noChangeArrowheads="1"/>
              </p:cNvSpPr>
              <p:nvPr/>
            </p:nvSpPr>
            <p:spPr bwMode="auto">
              <a:xfrm>
                <a:off x="3826" y="1833"/>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4" name="Rectangle 184"/>
              <p:cNvSpPr>
                <a:spLocks noChangeArrowheads="1"/>
              </p:cNvSpPr>
              <p:nvPr/>
            </p:nvSpPr>
            <p:spPr bwMode="auto">
              <a:xfrm>
                <a:off x="5462" y="1833"/>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5" name="Rectangle 185"/>
              <p:cNvSpPr>
                <a:spLocks noChangeArrowheads="1"/>
              </p:cNvSpPr>
              <p:nvPr/>
            </p:nvSpPr>
            <p:spPr bwMode="auto">
              <a:xfrm>
                <a:off x="673" y="1836"/>
                <a:ext cx="3" cy="63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6" name="Rectangle 186"/>
              <p:cNvSpPr>
                <a:spLocks noChangeArrowheads="1"/>
              </p:cNvSpPr>
              <p:nvPr/>
            </p:nvSpPr>
            <p:spPr bwMode="auto">
              <a:xfrm>
                <a:off x="1348" y="1836"/>
                <a:ext cx="4" cy="63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7" name="Rectangle 187"/>
              <p:cNvSpPr>
                <a:spLocks noChangeArrowheads="1"/>
              </p:cNvSpPr>
              <p:nvPr/>
            </p:nvSpPr>
            <p:spPr bwMode="auto">
              <a:xfrm>
                <a:off x="3823" y="1836"/>
                <a:ext cx="3" cy="63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8" name="Rectangle 188"/>
              <p:cNvSpPr>
                <a:spLocks noChangeArrowheads="1"/>
              </p:cNvSpPr>
              <p:nvPr/>
            </p:nvSpPr>
            <p:spPr bwMode="auto">
              <a:xfrm>
                <a:off x="5462" y="1836"/>
                <a:ext cx="4" cy="63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229" name="Rectangle 189"/>
              <p:cNvSpPr>
                <a:spLocks noChangeArrowheads="1"/>
              </p:cNvSpPr>
              <p:nvPr/>
            </p:nvSpPr>
            <p:spPr bwMode="auto">
              <a:xfrm>
                <a:off x="676" y="2478"/>
                <a:ext cx="672" cy="261"/>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30" name="Rectangle 190"/>
              <p:cNvSpPr>
                <a:spLocks noChangeArrowheads="1"/>
              </p:cNvSpPr>
              <p:nvPr/>
            </p:nvSpPr>
            <p:spPr bwMode="auto">
              <a:xfrm>
                <a:off x="713" y="2478"/>
                <a:ext cx="5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31" name="Rectangle 191"/>
              <p:cNvSpPr>
                <a:spLocks noChangeArrowheads="1"/>
              </p:cNvSpPr>
              <p:nvPr/>
            </p:nvSpPr>
            <p:spPr bwMode="auto">
              <a:xfrm>
                <a:off x="713" y="2477"/>
                <a:ext cx="21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Needs </a:t>
                </a:r>
                <a:endParaRPr lang="en-US" altLang="en-US" sz="1800"/>
              </a:p>
            </p:txBody>
          </p:sp>
          <p:sp>
            <p:nvSpPr>
              <p:cNvPr id="40232" name="Rectangle 192"/>
              <p:cNvSpPr>
                <a:spLocks noChangeArrowheads="1"/>
              </p:cNvSpPr>
              <p:nvPr/>
            </p:nvSpPr>
            <p:spPr bwMode="auto">
              <a:xfrm>
                <a:off x="713" y="2573"/>
                <a:ext cx="5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33" name="Rectangle 193"/>
              <p:cNvSpPr>
                <a:spLocks noChangeArrowheads="1"/>
              </p:cNvSpPr>
              <p:nvPr/>
            </p:nvSpPr>
            <p:spPr bwMode="auto">
              <a:xfrm>
                <a:off x="713" y="2572"/>
                <a:ext cx="19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Interv</a:t>
                </a:r>
                <a:endParaRPr lang="en-US" altLang="en-US" sz="1800"/>
              </a:p>
            </p:txBody>
          </p:sp>
          <p:sp>
            <p:nvSpPr>
              <p:cNvPr id="40234" name="Rectangle 194"/>
              <p:cNvSpPr>
                <a:spLocks noChangeArrowheads="1"/>
              </p:cNvSpPr>
              <p:nvPr/>
            </p:nvSpPr>
            <p:spPr bwMode="auto">
              <a:xfrm>
                <a:off x="940" y="2572"/>
                <a:ext cx="29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ention (2)</a:t>
                </a:r>
                <a:endParaRPr lang="en-US" altLang="en-US" sz="1800"/>
              </a:p>
            </p:txBody>
          </p:sp>
          <p:sp>
            <p:nvSpPr>
              <p:cNvPr id="40235" name="Rectangle 195"/>
              <p:cNvSpPr>
                <a:spLocks noChangeArrowheads="1"/>
              </p:cNvSpPr>
              <p:nvPr/>
            </p:nvSpPr>
            <p:spPr bwMode="auto">
              <a:xfrm>
                <a:off x="1288" y="2572"/>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236" name="Rectangle 196"/>
              <p:cNvSpPr>
                <a:spLocks noChangeArrowheads="1"/>
              </p:cNvSpPr>
              <p:nvPr/>
            </p:nvSpPr>
            <p:spPr bwMode="auto">
              <a:xfrm>
                <a:off x="1352" y="2478"/>
                <a:ext cx="2471" cy="261"/>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37" name="Rectangle 197"/>
              <p:cNvSpPr>
                <a:spLocks noChangeArrowheads="1"/>
              </p:cNvSpPr>
              <p:nvPr/>
            </p:nvSpPr>
            <p:spPr bwMode="auto">
              <a:xfrm>
                <a:off x="1388" y="2478"/>
                <a:ext cx="23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38" name="Rectangle 198"/>
              <p:cNvSpPr>
                <a:spLocks noChangeArrowheads="1"/>
              </p:cNvSpPr>
              <p:nvPr/>
            </p:nvSpPr>
            <p:spPr bwMode="auto">
              <a:xfrm>
                <a:off x="1388" y="2477"/>
                <a:ext cx="3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2</a:t>
                </a:r>
                <a:endParaRPr lang="en-US" altLang="en-US" sz="1800"/>
              </a:p>
            </p:txBody>
          </p:sp>
          <p:sp>
            <p:nvSpPr>
              <p:cNvPr id="40239" name="Rectangle 199"/>
              <p:cNvSpPr>
                <a:spLocks noChangeArrowheads="1"/>
              </p:cNvSpPr>
              <p:nvPr/>
            </p:nvSpPr>
            <p:spPr bwMode="auto">
              <a:xfrm>
                <a:off x="1432" y="2485"/>
                <a:ext cx="48" cy="58"/>
              </a:xfrm>
              <a:prstGeom prst="rect">
                <a:avLst/>
              </a:prstGeom>
              <a:noFill/>
              <a:ln w="9525">
                <a:noFill/>
                <a:miter lim="800000"/>
                <a:headEnd/>
                <a:tailEnd/>
              </a:ln>
            </p:spPr>
            <p:txBody>
              <a:bodyPr wrap="none" lIns="0" tIns="0" rIns="0" bIns="0">
                <a:spAutoFit/>
              </a:bodyPr>
              <a:lstStyle/>
              <a:p>
                <a:r>
                  <a:rPr lang="en-US" altLang="en-US" sz="600">
                    <a:solidFill>
                      <a:srgbClr val="1F497D"/>
                    </a:solidFill>
                    <a:latin typeface="Century Schoolbook" pitchFamily="18" charset="0"/>
                  </a:rPr>
                  <a:t>nd</a:t>
                </a:r>
                <a:endParaRPr lang="en-US" altLang="en-US" sz="1800"/>
              </a:p>
            </p:txBody>
          </p:sp>
          <p:sp>
            <p:nvSpPr>
              <p:cNvPr id="40240" name="Rectangle 200"/>
              <p:cNvSpPr>
                <a:spLocks noChangeArrowheads="1"/>
              </p:cNvSpPr>
              <p:nvPr/>
            </p:nvSpPr>
            <p:spPr bwMode="auto">
              <a:xfrm>
                <a:off x="1490" y="2477"/>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241" name="Rectangle 201"/>
              <p:cNvSpPr>
                <a:spLocks noChangeArrowheads="1"/>
              </p:cNvSpPr>
              <p:nvPr/>
            </p:nvSpPr>
            <p:spPr bwMode="auto">
              <a:xfrm>
                <a:off x="1512" y="2477"/>
                <a:ext cx="83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year of needs intervention </a:t>
                </a:r>
                <a:endParaRPr lang="en-US" altLang="en-US" sz="1800"/>
              </a:p>
            </p:txBody>
          </p:sp>
          <p:sp>
            <p:nvSpPr>
              <p:cNvPr id="40242" name="Rectangle 202"/>
              <p:cNvSpPr>
                <a:spLocks noChangeArrowheads="1"/>
              </p:cNvSpPr>
              <p:nvPr/>
            </p:nvSpPr>
            <p:spPr bwMode="auto">
              <a:xfrm>
                <a:off x="2483" y="2477"/>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243" name="Rectangle 203"/>
              <p:cNvSpPr>
                <a:spLocks noChangeArrowheads="1"/>
              </p:cNvSpPr>
              <p:nvPr/>
            </p:nvSpPr>
            <p:spPr bwMode="auto">
              <a:xfrm>
                <a:off x="3826" y="2478"/>
                <a:ext cx="1636" cy="261"/>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244" name="Rectangle 204"/>
              <p:cNvSpPr>
                <a:spLocks noChangeArrowheads="1"/>
              </p:cNvSpPr>
              <p:nvPr/>
            </p:nvSpPr>
            <p:spPr bwMode="auto">
              <a:xfrm>
                <a:off x="3863" y="2478"/>
                <a:ext cx="1562"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grpSp>
        <p:sp>
          <p:nvSpPr>
            <p:cNvPr id="39941" name="Rectangle 206"/>
            <p:cNvSpPr>
              <a:spLocks noChangeArrowheads="1"/>
            </p:cNvSpPr>
            <p:nvPr/>
          </p:nvSpPr>
          <p:spPr bwMode="auto">
            <a:xfrm>
              <a:off x="3863" y="2477"/>
              <a:ext cx="122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TA will be required to address areas in </a:t>
              </a:r>
              <a:endParaRPr lang="en-US" altLang="en-US" sz="1800"/>
            </a:p>
          </p:txBody>
        </p:sp>
        <p:sp>
          <p:nvSpPr>
            <p:cNvPr id="39942" name="Rectangle 207"/>
            <p:cNvSpPr>
              <a:spLocks noChangeArrowheads="1"/>
            </p:cNvSpPr>
            <p:nvPr/>
          </p:nvSpPr>
          <p:spPr bwMode="auto">
            <a:xfrm>
              <a:off x="3863" y="2573"/>
              <a:ext cx="1562"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43" name="Rectangle 208"/>
            <p:cNvSpPr>
              <a:spLocks noChangeArrowheads="1"/>
            </p:cNvSpPr>
            <p:nvPr/>
          </p:nvSpPr>
          <p:spPr bwMode="auto">
            <a:xfrm>
              <a:off x="3863" y="2572"/>
              <a:ext cx="62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 of intervention</a:t>
              </a:r>
              <a:endParaRPr lang="en-US" altLang="en-US" sz="1800"/>
            </a:p>
          </p:txBody>
        </p:sp>
        <p:sp>
          <p:nvSpPr>
            <p:cNvPr id="39944" name="Rectangle 209"/>
            <p:cNvSpPr>
              <a:spLocks noChangeArrowheads="1"/>
            </p:cNvSpPr>
            <p:nvPr/>
          </p:nvSpPr>
          <p:spPr bwMode="auto">
            <a:xfrm>
              <a:off x="4593" y="2572"/>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39945" name="Rectangle 210"/>
            <p:cNvSpPr>
              <a:spLocks noChangeArrowheads="1"/>
            </p:cNvSpPr>
            <p:nvPr/>
          </p:nvSpPr>
          <p:spPr bwMode="auto">
            <a:xfrm>
              <a:off x="673" y="2475"/>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46" name="Rectangle 211"/>
            <p:cNvSpPr>
              <a:spLocks noChangeArrowheads="1"/>
            </p:cNvSpPr>
            <p:nvPr/>
          </p:nvSpPr>
          <p:spPr bwMode="auto">
            <a:xfrm>
              <a:off x="676" y="2475"/>
              <a:ext cx="672"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47" name="Rectangle 212"/>
            <p:cNvSpPr>
              <a:spLocks noChangeArrowheads="1"/>
            </p:cNvSpPr>
            <p:nvPr/>
          </p:nvSpPr>
          <p:spPr bwMode="auto">
            <a:xfrm>
              <a:off x="1348" y="2475"/>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48" name="Rectangle 213"/>
            <p:cNvSpPr>
              <a:spLocks noChangeArrowheads="1"/>
            </p:cNvSpPr>
            <p:nvPr/>
          </p:nvSpPr>
          <p:spPr bwMode="auto">
            <a:xfrm>
              <a:off x="1352" y="2475"/>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49" name="Rectangle 214"/>
            <p:cNvSpPr>
              <a:spLocks noChangeArrowheads="1"/>
            </p:cNvSpPr>
            <p:nvPr/>
          </p:nvSpPr>
          <p:spPr bwMode="auto">
            <a:xfrm>
              <a:off x="3823" y="2475"/>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0" name="Rectangle 215"/>
            <p:cNvSpPr>
              <a:spLocks noChangeArrowheads="1"/>
            </p:cNvSpPr>
            <p:nvPr/>
          </p:nvSpPr>
          <p:spPr bwMode="auto">
            <a:xfrm>
              <a:off x="3826" y="2475"/>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1" name="Rectangle 216"/>
            <p:cNvSpPr>
              <a:spLocks noChangeArrowheads="1"/>
            </p:cNvSpPr>
            <p:nvPr/>
          </p:nvSpPr>
          <p:spPr bwMode="auto">
            <a:xfrm>
              <a:off x="5462" y="2475"/>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2" name="Rectangle 217"/>
            <p:cNvSpPr>
              <a:spLocks noChangeArrowheads="1"/>
            </p:cNvSpPr>
            <p:nvPr/>
          </p:nvSpPr>
          <p:spPr bwMode="auto">
            <a:xfrm>
              <a:off x="673" y="2478"/>
              <a:ext cx="3" cy="261"/>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3" name="Rectangle 218"/>
            <p:cNvSpPr>
              <a:spLocks noChangeArrowheads="1"/>
            </p:cNvSpPr>
            <p:nvPr/>
          </p:nvSpPr>
          <p:spPr bwMode="auto">
            <a:xfrm>
              <a:off x="1348" y="2478"/>
              <a:ext cx="4" cy="261"/>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4" name="Rectangle 219"/>
            <p:cNvSpPr>
              <a:spLocks noChangeArrowheads="1"/>
            </p:cNvSpPr>
            <p:nvPr/>
          </p:nvSpPr>
          <p:spPr bwMode="auto">
            <a:xfrm>
              <a:off x="3823" y="2478"/>
              <a:ext cx="3" cy="261"/>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5" name="Rectangle 220"/>
            <p:cNvSpPr>
              <a:spLocks noChangeArrowheads="1"/>
            </p:cNvSpPr>
            <p:nvPr/>
          </p:nvSpPr>
          <p:spPr bwMode="auto">
            <a:xfrm>
              <a:off x="5462" y="2478"/>
              <a:ext cx="4" cy="261"/>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56" name="Rectangle 221"/>
            <p:cNvSpPr>
              <a:spLocks noChangeArrowheads="1"/>
            </p:cNvSpPr>
            <p:nvPr/>
          </p:nvSpPr>
          <p:spPr bwMode="auto">
            <a:xfrm>
              <a:off x="676" y="2742"/>
              <a:ext cx="672"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57" name="Rectangle 222"/>
            <p:cNvSpPr>
              <a:spLocks noChangeArrowheads="1"/>
            </p:cNvSpPr>
            <p:nvPr/>
          </p:nvSpPr>
          <p:spPr bwMode="auto">
            <a:xfrm>
              <a:off x="713" y="2742"/>
              <a:ext cx="5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58" name="Rectangle 223"/>
            <p:cNvSpPr>
              <a:spLocks noChangeArrowheads="1"/>
            </p:cNvSpPr>
            <p:nvPr/>
          </p:nvSpPr>
          <p:spPr bwMode="auto">
            <a:xfrm>
              <a:off x="713" y="2741"/>
              <a:ext cx="21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Needs </a:t>
              </a:r>
              <a:endParaRPr lang="en-US" altLang="en-US" sz="1800"/>
            </a:p>
          </p:txBody>
        </p:sp>
        <p:sp>
          <p:nvSpPr>
            <p:cNvPr id="39959" name="Rectangle 224"/>
            <p:cNvSpPr>
              <a:spLocks noChangeArrowheads="1"/>
            </p:cNvSpPr>
            <p:nvPr/>
          </p:nvSpPr>
          <p:spPr bwMode="auto">
            <a:xfrm>
              <a:off x="713" y="2836"/>
              <a:ext cx="598" cy="167"/>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60" name="Rectangle 225"/>
            <p:cNvSpPr>
              <a:spLocks noChangeArrowheads="1"/>
            </p:cNvSpPr>
            <p:nvPr/>
          </p:nvSpPr>
          <p:spPr bwMode="auto">
            <a:xfrm>
              <a:off x="713" y="2836"/>
              <a:ext cx="49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Intervention (3)</a:t>
              </a:r>
              <a:endParaRPr lang="en-US" altLang="en-US" sz="1800"/>
            </a:p>
          </p:txBody>
        </p:sp>
        <p:sp>
          <p:nvSpPr>
            <p:cNvPr id="39961" name="Rectangle 226"/>
            <p:cNvSpPr>
              <a:spLocks noChangeArrowheads="1"/>
            </p:cNvSpPr>
            <p:nvPr/>
          </p:nvSpPr>
          <p:spPr bwMode="auto">
            <a:xfrm>
              <a:off x="1288" y="2836"/>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39962" name="Rectangle 227"/>
            <p:cNvSpPr>
              <a:spLocks noChangeArrowheads="1"/>
            </p:cNvSpPr>
            <p:nvPr/>
          </p:nvSpPr>
          <p:spPr bwMode="auto">
            <a:xfrm>
              <a:off x="1352" y="2742"/>
              <a:ext cx="2471"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63" name="Rectangle 228"/>
            <p:cNvSpPr>
              <a:spLocks noChangeArrowheads="1"/>
            </p:cNvSpPr>
            <p:nvPr/>
          </p:nvSpPr>
          <p:spPr bwMode="auto">
            <a:xfrm>
              <a:off x="1388" y="2742"/>
              <a:ext cx="2398" cy="16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64" name="Rectangle 229"/>
            <p:cNvSpPr>
              <a:spLocks noChangeArrowheads="1"/>
            </p:cNvSpPr>
            <p:nvPr/>
          </p:nvSpPr>
          <p:spPr bwMode="auto">
            <a:xfrm>
              <a:off x="1388" y="2741"/>
              <a:ext cx="3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3</a:t>
              </a:r>
              <a:endParaRPr lang="en-US" altLang="en-US" sz="1800"/>
            </a:p>
          </p:txBody>
        </p:sp>
        <p:sp>
          <p:nvSpPr>
            <p:cNvPr id="39965" name="Rectangle 230"/>
            <p:cNvSpPr>
              <a:spLocks noChangeArrowheads="1"/>
            </p:cNvSpPr>
            <p:nvPr/>
          </p:nvSpPr>
          <p:spPr bwMode="auto">
            <a:xfrm>
              <a:off x="1432" y="2749"/>
              <a:ext cx="41" cy="58"/>
            </a:xfrm>
            <a:prstGeom prst="rect">
              <a:avLst/>
            </a:prstGeom>
            <a:noFill/>
            <a:ln w="9525">
              <a:noFill/>
              <a:miter lim="800000"/>
              <a:headEnd/>
              <a:tailEnd/>
            </a:ln>
          </p:spPr>
          <p:txBody>
            <a:bodyPr wrap="none" lIns="0" tIns="0" rIns="0" bIns="0">
              <a:spAutoFit/>
            </a:bodyPr>
            <a:lstStyle/>
            <a:p>
              <a:r>
                <a:rPr lang="en-US" altLang="en-US" sz="600">
                  <a:solidFill>
                    <a:srgbClr val="1F497D"/>
                  </a:solidFill>
                  <a:latin typeface="Century Schoolbook" pitchFamily="18" charset="0"/>
                </a:rPr>
                <a:t>rd</a:t>
              </a:r>
              <a:endParaRPr lang="en-US" altLang="en-US" sz="1800"/>
            </a:p>
          </p:txBody>
        </p:sp>
        <p:sp>
          <p:nvSpPr>
            <p:cNvPr id="39966" name="Rectangle 231"/>
            <p:cNvSpPr>
              <a:spLocks noChangeArrowheads="1"/>
            </p:cNvSpPr>
            <p:nvPr/>
          </p:nvSpPr>
          <p:spPr bwMode="auto">
            <a:xfrm>
              <a:off x="1482" y="2741"/>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39967" name="Rectangle 232"/>
            <p:cNvSpPr>
              <a:spLocks noChangeArrowheads="1"/>
            </p:cNvSpPr>
            <p:nvPr/>
          </p:nvSpPr>
          <p:spPr bwMode="auto">
            <a:xfrm>
              <a:off x="1504" y="2741"/>
              <a:ext cx="81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year of needs intervention</a:t>
              </a:r>
              <a:endParaRPr lang="en-US" altLang="en-US" sz="1800"/>
            </a:p>
          </p:txBody>
        </p:sp>
        <p:sp>
          <p:nvSpPr>
            <p:cNvPr id="39968" name="Rectangle 233"/>
            <p:cNvSpPr>
              <a:spLocks noChangeArrowheads="1"/>
            </p:cNvSpPr>
            <p:nvPr/>
          </p:nvSpPr>
          <p:spPr bwMode="auto">
            <a:xfrm>
              <a:off x="2452" y="2741"/>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39969" name="Rectangle 234"/>
            <p:cNvSpPr>
              <a:spLocks noChangeArrowheads="1"/>
            </p:cNvSpPr>
            <p:nvPr/>
          </p:nvSpPr>
          <p:spPr bwMode="auto">
            <a:xfrm>
              <a:off x="3826" y="2742"/>
              <a:ext cx="1636" cy="449"/>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70" name="Rectangle 235"/>
            <p:cNvSpPr>
              <a:spLocks noChangeArrowheads="1"/>
            </p:cNvSpPr>
            <p:nvPr/>
          </p:nvSpPr>
          <p:spPr bwMode="auto">
            <a:xfrm>
              <a:off x="3863" y="2742"/>
              <a:ext cx="1562"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71" name="Rectangle 236"/>
            <p:cNvSpPr>
              <a:spLocks noChangeArrowheads="1"/>
            </p:cNvSpPr>
            <p:nvPr/>
          </p:nvSpPr>
          <p:spPr bwMode="auto">
            <a:xfrm>
              <a:off x="3863" y="2741"/>
              <a:ext cx="119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Program will be required to adhere to </a:t>
              </a:r>
              <a:endParaRPr lang="en-US" altLang="en-US" sz="1800"/>
            </a:p>
          </p:txBody>
        </p:sp>
        <p:sp>
          <p:nvSpPr>
            <p:cNvPr id="39972" name="Rectangle 237"/>
            <p:cNvSpPr>
              <a:spLocks noChangeArrowheads="1"/>
            </p:cNvSpPr>
            <p:nvPr/>
          </p:nvSpPr>
          <p:spPr bwMode="auto">
            <a:xfrm>
              <a:off x="3863" y="2836"/>
              <a:ext cx="1562" cy="96"/>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73" name="Rectangle 238"/>
            <p:cNvSpPr>
              <a:spLocks noChangeArrowheads="1"/>
            </p:cNvSpPr>
            <p:nvPr/>
          </p:nvSpPr>
          <p:spPr bwMode="auto">
            <a:xfrm>
              <a:off x="3863" y="2836"/>
              <a:ext cx="129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agreement in order to correct </a:t>
              </a:r>
              <a:endParaRPr lang="en-US" altLang="en-US" sz="1800"/>
            </a:p>
          </p:txBody>
        </p:sp>
        <p:sp>
          <p:nvSpPr>
            <p:cNvPr id="39974" name="Rectangle 239"/>
            <p:cNvSpPr>
              <a:spLocks noChangeArrowheads="1"/>
            </p:cNvSpPr>
            <p:nvPr/>
          </p:nvSpPr>
          <p:spPr bwMode="auto">
            <a:xfrm>
              <a:off x="3863" y="2932"/>
              <a:ext cx="1562"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75" name="Rectangle 240"/>
            <p:cNvSpPr>
              <a:spLocks noChangeArrowheads="1"/>
            </p:cNvSpPr>
            <p:nvPr/>
          </p:nvSpPr>
          <p:spPr bwMode="auto">
            <a:xfrm>
              <a:off x="3863" y="2931"/>
              <a:ext cx="53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the identified are</a:t>
              </a:r>
              <a:endParaRPr lang="en-US" altLang="en-US" sz="1800"/>
            </a:p>
          </p:txBody>
        </p:sp>
        <p:sp>
          <p:nvSpPr>
            <p:cNvPr id="39976" name="Rectangle 241"/>
            <p:cNvSpPr>
              <a:spLocks noChangeArrowheads="1"/>
            </p:cNvSpPr>
            <p:nvPr/>
          </p:nvSpPr>
          <p:spPr bwMode="auto">
            <a:xfrm>
              <a:off x="4491" y="2931"/>
              <a:ext cx="45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a(s) in need of </a:t>
              </a:r>
              <a:endParaRPr lang="en-US" altLang="en-US" sz="1800"/>
            </a:p>
          </p:txBody>
        </p:sp>
        <p:sp>
          <p:nvSpPr>
            <p:cNvPr id="39977" name="Rectangle 242"/>
            <p:cNvSpPr>
              <a:spLocks noChangeArrowheads="1"/>
            </p:cNvSpPr>
            <p:nvPr/>
          </p:nvSpPr>
          <p:spPr bwMode="auto">
            <a:xfrm>
              <a:off x="3863" y="3026"/>
              <a:ext cx="1562" cy="16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78" name="Rectangle 243"/>
            <p:cNvSpPr>
              <a:spLocks noChangeArrowheads="1"/>
            </p:cNvSpPr>
            <p:nvPr/>
          </p:nvSpPr>
          <p:spPr bwMode="auto">
            <a:xfrm>
              <a:off x="3863" y="3025"/>
              <a:ext cx="386"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intervention</a:t>
              </a:r>
              <a:endParaRPr lang="en-US" altLang="en-US" sz="1800"/>
            </a:p>
          </p:txBody>
        </p:sp>
        <p:sp>
          <p:nvSpPr>
            <p:cNvPr id="39979" name="Rectangle 244"/>
            <p:cNvSpPr>
              <a:spLocks noChangeArrowheads="1"/>
            </p:cNvSpPr>
            <p:nvPr/>
          </p:nvSpPr>
          <p:spPr bwMode="auto">
            <a:xfrm>
              <a:off x="4313" y="3025"/>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39980" name="Rectangle 245"/>
            <p:cNvSpPr>
              <a:spLocks noChangeArrowheads="1"/>
            </p:cNvSpPr>
            <p:nvPr/>
          </p:nvSpPr>
          <p:spPr bwMode="auto">
            <a:xfrm>
              <a:off x="673" y="2739"/>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1" name="Rectangle 246"/>
            <p:cNvSpPr>
              <a:spLocks noChangeArrowheads="1"/>
            </p:cNvSpPr>
            <p:nvPr/>
          </p:nvSpPr>
          <p:spPr bwMode="auto">
            <a:xfrm>
              <a:off x="676" y="2739"/>
              <a:ext cx="672"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2" name="Rectangle 247"/>
            <p:cNvSpPr>
              <a:spLocks noChangeArrowheads="1"/>
            </p:cNvSpPr>
            <p:nvPr/>
          </p:nvSpPr>
          <p:spPr bwMode="auto">
            <a:xfrm>
              <a:off x="1348" y="2739"/>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3" name="Rectangle 248"/>
            <p:cNvSpPr>
              <a:spLocks noChangeArrowheads="1"/>
            </p:cNvSpPr>
            <p:nvPr/>
          </p:nvSpPr>
          <p:spPr bwMode="auto">
            <a:xfrm>
              <a:off x="1352" y="2739"/>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4" name="Rectangle 249"/>
            <p:cNvSpPr>
              <a:spLocks noChangeArrowheads="1"/>
            </p:cNvSpPr>
            <p:nvPr/>
          </p:nvSpPr>
          <p:spPr bwMode="auto">
            <a:xfrm>
              <a:off x="3823" y="2739"/>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5" name="Rectangle 250"/>
            <p:cNvSpPr>
              <a:spLocks noChangeArrowheads="1"/>
            </p:cNvSpPr>
            <p:nvPr/>
          </p:nvSpPr>
          <p:spPr bwMode="auto">
            <a:xfrm>
              <a:off x="3826" y="2739"/>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6" name="Rectangle 251"/>
            <p:cNvSpPr>
              <a:spLocks noChangeArrowheads="1"/>
            </p:cNvSpPr>
            <p:nvPr/>
          </p:nvSpPr>
          <p:spPr bwMode="auto">
            <a:xfrm>
              <a:off x="5462" y="2739"/>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7" name="Rectangle 252"/>
            <p:cNvSpPr>
              <a:spLocks noChangeArrowheads="1"/>
            </p:cNvSpPr>
            <p:nvPr/>
          </p:nvSpPr>
          <p:spPr bwMode="auto">
            <a:xfrm>
              <a:off x="673" y="2742"/>
              <a:ext cx="3"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8" name="Rectangle 253"/>
            <p:cNvSpPr>
              <a:spLocks noChangeArrowheads="1"/>
            </p:cNvSpPr>
            <p:nvPr/>
          </p:nvSpPr>
          <p:spPr bwMode="auto">
            <a:xfrm>
              <a:off x="1348" y="2742"/>
              <a:ext cx="4"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89" name="Rectangle 254"/>
            <p:cNvSpPr>
              <a:spLocks noChangeArrowheads="1"/>
            </p:cNvSpPr>
            <p:nvPr/>
          </p:nvSpPr>
          <p:spPr bwMode="auto">
            <a:xfrm>
              <a:off x="3823" y="2742"/>
              <a:ext cx="3"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90" name="Rectangle 255"/>
            <p:cNvSpPr>
              <a:spLocks noChangeArrowheads="1"/>
            </p:cNvSpPr>
            <p:nvPr/>
          </p:nvSpPr>
          <p:spPr bwMode="auto">
            <a:xfrm>
              <a:off x="5462" y="2742"/>
              <a:ext cx="4" cy="449"/>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39991" name="Rectangle 256"/>
            <p:cNvSpPr>
              <a:spLocks noChangeArrowheads="1"/>
            </p:cNvSpPr>
            <p:nvPr/>
          </p:nvSpPr>
          <p:spPr bwMode="auto">
            <a:xfrm>
              <a:off x="676" y="3195"/>
              <a:ext cx="672" cy="638"/>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92" name="Rectangle 257"/>
            <p:cNvSpPr>
              <a:spLocks noChangeArrowheads="1"/>
            </p:cNvSpPr>
            <p:nvPr/>
          </p:nvSpPr>
          <p:spPr bwMode="auto">
            <a:xfrm>
              <a:off x="713" y="3195"/>
              <a:ext cx="5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93" name="Rectangle 258"/>
            <p:cNvSpPr>
              <a:spLocks noChangeArrowheads="1"/>
            </p:cNvSpPr>
            <p:nvPr/>
          </p:nvSpPr>
          <p:spPr bwMode="auto">
            <a:xfrm>
              <a:off x="713" y="3195"/>
              <a:ext cx="211"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Needs </a:t>
              </a:r>
              <a:endParaRPr lang="en-US" altLang="en-US" sz="1800"/>
            </a:p>
          </p:txBody>
        </p:sp>
        <p:sp>
          <p:nvSpPr>
            <p:cNvPr id="39994" name="Rectangle 259"/>
            <p:cNvSpPr>
              <a:spLocks noChangeArrowheads="1"/>
            </p:cNvSpPr>
            <p:nvPr/>
          </p:nvSpPr>
          <p:spPr bwMode="auto">
            <a:xfrm>
              <a:off x="713" y="3290"/>
              <a:ext cx="5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95" name="Rectangle 260"/>
            <p:cNvSpPr>
              <a:spLocks noChangeArrowheads="1"/>
            </p:cNvSpPr>
            <p:nvPr/>
          </p:nvSpPr>
          <p:spPr bwMode="auto">
            <a:xfrm>
              <a:off x="713" y="3289"/>
              <a:ext cx="38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Substantial </a:t>
              </a:r>
              <a:endParaRPr lang="en-US" altLang="en-US" sz="1800"/>
            </a:p>
          </p:txBody>
        </p:sp>
        <p:sp>
          <p:nvSpPr>
            <p:cNvPr id="39996" name="Rectangle 261"/>
            <p:cNvSpPr>
              <a:spLocks noChangeArrowheads="1"/>
            </p:cNvSpPr>
            <p:nvPr/>
          </p:nvSpPr>
          <p:spPr bwMode="auto">
            <a:xfrm>
              <a:off x="713" y="3384"/>
              <a:ext cx="598" cy="16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39997" name="Rectangle 262"/>
            <p:cNvSpPr>
              <a:spLocks noChangeArrowheads="1"/>
            </p:cNvSpPr>
            <p:nvPr/>
          </p:nvSpPr>
          <p:spPr bwMode="auto">
            <a:xfrm>
              <a:off x="713" y="3383"/>
              <a:ext cx="39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Intervention</a:t>
              </a:r>
              <a:endParaRPr lang="en-US" altLang="en-US" sz="1800"/>
            </a:p>
          </p:txBody>
        </p:sp>
        <p:sp>
          <p:nvSpPr>
            <p:cNvPr id="39998" name="Rectangle 263"/>
            <p:cNvSpPr>
              <a:spLocks noChangeArrowheads="1"/>
            </p:cNvSpPr>
            <p:nvPr/>
          </p:nvSpPr>
          <p:spPr bwMode="auto">
            <a:xfrm>
              <a:off x="1170" y="3383"/>
              <a:ext cx="18"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39999" name="Rectangle 264"/>
            <p:cNvSpPr>
              <a:spLocks noChangeArrowheads="1"/>
            </p:cNvSpPr>
            <p:nvPr/>
          </p:nvSpPr>
          <p:spPr bwMode="auto">
            <a:xfrm>
              <a:off x="1352" y="3195"/>
              <a:ext cx="2471" cy="638"/>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00" name="Rectangle 265"/>
            <p:cNvSpPr>
              <a:spLocks noChangeArrowheads="1"/>
            </p:cNvSpPr>
            <p:nvPr/>
          </p:nvSpPr>
          <p:spPr bwMode="auto">
            <a:xfrm>
              <a:off x="1388" y="3195"/>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01" name="Rectangle 266"/>
            <p:cNvSpPr>
              <a:spLocks noChangeArrowheads="1"/>
            </p:cNvSpPr>
            <p:nvPr/>
          </p:nvSpPr>
          <p:spPr bwMode="auto">
            <a:xfrm>
              <a:off x="1388" y="3195"/>
              <a:ext cx="202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not met for any compliance indicator and significant </a:t>
              </a:r>
              <a:endParaRPr lang="en-US" altLang="en-US" sz="1800"/>
            </a:p>
          </p:txBody>
        </p:sp>
        <p:sp>
          <p:nvSpPr>
            <p:cNvPr id="40002" name="Rectangle 267"/>
            <p:cNvSpPr>
              <a:spLocks noChangeArrowheads="1"/>
            </p:cNvSpPr>
            <p:nvPr/>
          </p:nvSpPr>
          <p:spPr bwMode="auto">
            <a:xfrm>
              <a:off x="1388" y="3290"/>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03" name="Rectangle 268"/>
            <p:cNvSpPr>
              <a:spLocks noChangeArrowheads="1"/>
            </p:cNvSpPr>
            <p:nvPr/>
          </p:nvSpPr>
          <p:spPr bwMode="auto">
            <a:xfrm>
              <a:off x="1388" y="3289"/>
              <a:ext cx="189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improvement not demonstrated on any compliance indicator </a:t>
              </a:r>
              <a:endParaRPr lang="en-US" altLang="en-US" sz="1800"/>
            </a:p>
          </p:txBody>
        </p:sp>
        <p:sp>
          <p:nvSpPr>
            <p:cNvPr id="40004" name="Rectangle 269"/>
            <p:cNvSpPr>
              <a:spLocks noChangeArrowheads="1"/>
            </p:cNvSpPr>
            <p:nvPr/>
          </p:nvSpPr>
          <p:spPr bwMode="auto">
            <a:xfrm>
              <a:off x="1388" y="3384"/>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05" name="Rectangle 270"/>
            <p:cNvSpPr>
              <a:spLocks noChangeArrowheads="1"/>
            </p:cNvSpPr>
            <p:nvPr/>
          </p:nvSpPr>
          <p:spPr bwMode="auto">
            <a:xfrm>
              <a:off x="1388" y="3383"/>
              <a:ext cx="205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and/or provider unwilling to comply.  Data may not be considered </a:t>
              </a:r>
              <a:endParaRPr lang="en-US" altLang="en-US" sz="1800"/>
            </a:p>
          </p:txBody>
        </p:sp>
        <p:sp>
          <p:nvSpPr>
            <p:cNvPr id="40006" name="Rectangle 271"/>
            <p:cNvSpPr>
              <a:spLocks noChangeArrowheads="1"/>
            </p:cNvSpPr>
            <p:nvPr/>
          </p:nvSpPr>
          <p:spPr bwMode="auto">
            <a:xfrm>
              <a:off x="1388" y="3478"/>
              <a:ext cx="2398" cy="94"/>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07" name="Rectangle 272"/>
            <p:cNvSpPr>
              <a:spLocks noChangeArrowheads="1"/>
            </p:cNvSpPr>
            <p:nvPr/>
          </p:nvSpPr>
          <p:spPr bwMode="auto">
            <a:xfrm>
              <a:off x="1388" y="3477"/>
              <a:ext cx="266"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timely, r</a:t>
              </a:r>
              <a:endParaRPr lang="en-US" altLang="en-US" sz="1800"/>
            </a:p>
          </p:txBody>
        </p:sp>
        <p:sp>
          <p:nvSpPr>
            <p:cNvPr id="40008" name="Rectangle 273"/>
            <p:cNvSpPr>
              <a:spLocks noChangeArrowheads="1"/>
            </p:cNvSpPr>
            <p:nvPr/>
          </p:nvSpPr>
          <p:spPr bwMode="auto">
            <a:xfrm>
              <a:off x="1698" y="3477"/>
              <a:ext cx="1074"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eliable, and valid.  Findings of non</a:t>
              </a:r>
              <a:endParaRPr lang="en-US" altLang="en-US" sz="1800"/>
            </a:p>
          </p:txBody>
        </p:sp>
        <p:sp>
          <p:nvSpPr>
            <p:cNvPr id="40009" name="Rectangle 274"/>
            <p:cNvSpPr>
              <a:spLocks noChangeArrowheads="1"/>
            </p:cNvSpPr>
            <p:nvPr/>
          </p:nvSpPr>
          <p:spPr bwMode="auto">
            <a:xfrm>
              <a:off x="2953" y="3477"/>
              <a:ext cx="23"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a:t>
              </a:r>
              <a:endParaRPr lang="en-US" altLang="en-US" sz="1800"/>
            </a:p>
          </p:txBody>
        </p:sp>
        <p:sp>
          <p:nvSpPr>
            <p:cNvPr id="40010" name="Rectangle 275"/>
            <p:cNvSpPr>
              <a:spLocks noChangeArrowheads="1"/>
            </p:cNvSpPr>
            <p:nvPr/>
          </p:nvSpPr>
          <p:spPr bwMode="auto">
            <a:xfrm>
              <a:off x="2979" y="3477"/>
              <a:ext cx="637"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compliance may not </a:t>
              </a:r>
              <a:endParaRPr lang="en-US" altLang="en-US" sz="1800"/>
            </a:p>
          </p:txBody>
        </p:sp>
        <p:sp>
          <p:nvSpPr>
            <p:cNvPr id="40011" name="Rectangle 276"/>
            <p:cNvSpPr>
              <a:spLocks noChangeArrowheads="1"/>
            </p:cNvSpPr>
            <p:nvPr/>
          </p:nvSpPr>
          <p:spPr bwMode="auto">
            <a:xfrm>
              <a:off x="1388" y="3572"/>
              <a:ext cx="2398"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12" name="Rectangle 277"/>
            <p:cNvSpPr>
              <a:spLocks noChangeArrowheads="1"/>
            </p:cNvSpPr>
            <p:nvPr/>
          </p:nvSpPr>
          <p:spPr bwMode="auto">
            <a:xfrm>
              <a:off x="1388" y="3572"/>
              <a:ext cx="2050"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be corrected timely. Programs that would fall in NI for the fourth </a:t>
              </a:r>
              <a:endParaRPr lang="en-US" altLang="en-US" sz="1800"/>
            </a:p>
          </p:txBody>
        </p:sp>
        <p:sp>
          <p:nvSpPr>
            <p:cNvPr id="40013" name="Rectangle 279"/>
            <p:cNvSpPr>
              <a:spLocks noChangeArrowheads="1"/>
            </p:cNvSpPr>
            <p:nvPr/>
          </p:nvSpPr>
          <p:spPr bwMode="auto">
            <a:xfrm>
              <a:off x="1388" y="3666"/>
              <a:ext cx="109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year will be placed in this category.</a:t>
              </a:r>
              <a:endParaRPr lang="en-US" altLang="en-US" sz="1800"/>
            </a:p>
          </p:txBody>
        </p:sp>
        <p:sp>
          <p:nvSpPr>
            <p:cNvPr id="40014" name="Rectangle 280"/>
            <p:cNvSpPr>
              <a:spLocks noChangeArrowheads="1"/>
            </p:cNvSpPr>
            <p:nvPr/>
          </p:nvSpPr>
          <p:spPr bwMode="auto">
            <a:xfrm>
              <a:off x="2671" y="3666"/>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15" name="Rectangle 281"/>
            <p:cNvSpPr>
              <a:spLocks noChangeArrowheads="1"/>
            </p:cNvSpPr>
            <p:nvPr/>
          </p:nvSpPr>
          <p:spPr bwMode="auto">
            <a:xfrm>
              <a:off x="3826" y="3195"/>
              <a:ext cx="1636" cy="638"/>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16" name="Rectangle 282"/>
            <p:cNvSpPr>
              <a:spLocks noChangeArrowheads="1"/>
            </p:cNvSpPr>
            <p:nvPr/>
          </p:nvSpPr>
          <p:spPr bwMode="auto">
            <a:xfrm>
              <a:off x="3863" y="3195"/>
              <a:ext cx="1562" cy="9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17" name="Rectangle 283"/>
            <p:cNvSpPr>
              <a:spLocks noChangeArrowheads="1"/>
            </p:cNvSpPr>
            <p:nvPr/>
          </p:nvSpPr>
          <p:spPr bwMode="auto">
            <a:xfrm>
              <a:off x="3863" y="3195"/>
              <a:ext cx="117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Funds to provider will be withheld in </a:t>
              </a:r>
              <a:endParaRPr lang="en-US" altLang="en-US" sz="1800"/>
            </a:p>
          </p:txBody>
        </p:sp>
        <p:sp>
          <p:nvSpPr>
            <p:cNvPr id="40018" name="Rectangle 284"/>
            <p:cNvSpPr>
              <a:spLocks noChangeArrowheads="1"/>
            </p:cNvSpPr>
            <p:nvPr/>
          </p:nvSpPr>
          <p:spPr bwMode="auto">
            <a:xfrm>
              <a:off x="3863" y="3290"/>
              <a:ext cx="1562" cy="165"/>
            </a:xfrm>
            <a:prstGeom prst="rect">
              <a:avLst/>
            </a:prstGeom>
            <a:solidFill>
              <a:srgbClr val="DBE5F1"/>
            </a:solidFill>
            <a:ln w="9525">
              <a:noFill/>
              <a:miter lim="800000"/>
              <a:headEnd/>
              <a:tailEnd/>
            </a:ln>
          </p:spPr>
          <p:txBody>
            <a:bodyPr/>
            <a:lstStyle/>
            <a:p>
              <a:endParaRPr lang="en-US" sz="1800">
                <a:latin typeface="Calibri" pitchFamily="34" charset="0"/>
              </a:endParaRPr>
            </a:p>
          </p:txBody>
        </p:sp>
        <p:sp>
          <p:nvSpPr>
            <p:cNvPr id="40019" name="Rectangle 285"/>
            <p:cNvSpPr>
              <a:spLocks noChangeArrowheads="1"/>
            </p:cNvSpPr>
            <p:nvPr/>
          </p:nvSpPr>
          <p:spPr bwMode="auto">
            <a:xfrm>
              <a:off x="3863" y="3289"/>
              <a:ext cx="435"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whole or part.</a:t>
              </a:r>
              <a:endParaRPr lang="en-US" altLang="en-US" sz="1800"/>
            </a:p>
          </p:txBody>
        </p:sp>
        <p:sp>
          <p:nvSpPr>
            <p:cNvPr id="40020" name="Rectangle 286"/>
            <p:cNvSpPr>
              <a:spLocks noChangeArrowheads="1"/>
            </p:cNvSpPr>
            <p:nvPr/>
          </p:nvSpPr>
          <p:spPr bwMode="auto">
            <a:xfrm>
              <a:off x="4370" y="3289"/>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21" name="Rectangle 287"/>
            <p:cNvSpPr>
              <a:spLocks noChangeArrowheads="1"/>
            </p:cNvSpPr>
            <p:nvPr/>
          </p:nvSpPr>
          <p:spPr bwMode="auto">
            <a:xfrm>
              <a:off x="673" y="3191"/>
              <a:ext cx="3"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2" name="Rectangle 288"/>
            <p:cNvSpPr>
              <a:spLocks noChangeArrowheads="1"/>
            </p:cNvSpPr>
            <p:nvPr/>
          </p:nvSpPr>
          <p:spPr bwMode="auto">
            <a:xfrm>
              <a:off x="676" y="3191"/>
              <a:ext cx="672"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3" name="Rectangle 289"/>
            <p:cNvSpPr>
              <a:spLocks noChangeArrowheads="1"/>
            </p:cNvSpPr>
            <p:nvPr/>
          </p:nvSpPr>
          <p:spPr bwMode="auto">
            <a:xfrm>
              <a:off x="1348" y="3191"/>
              <a:ext cx="4"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4" name="Rectangle 290"/>
            <p:cNvSpPr>
              <a:spLocks noChangeArrowheads="1"/>
            </p:cNvSpPr>
            <p:nvPr/>
          </p:nvSpPr>
          <p:spPr bwMode="auto">
            <a:xfrm>
              <a:off x="1352" y="3191"/>
              <a:ext cx="2471"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5" name="Rectangle 291"/>
            <p:cNvSpPr>
              <a:spLocks noChangeArrowheads="1"/>
            </p:cNvSpPr>
            <p:nvPr/>
          </p:nvSpPr>
          <p:spPr bwMode="auto">
            <a:xfrm>
              <a:off x="3823" y="3191"/>
              <a:ext cx="3"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6" name="Rectangle 292"/>
            <p:cNvSpPr>
              <a:spLocks noChangeArrowheads="1"/>
            </p:cNvSpPr>
            <p:nvPr/>
          </p:nvSpPr>
          <p:spPr bwMode="auto">
            <a:xfrm>
              <a:off x="3826" y="3191"/>
              <a:ext cx="1636"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7" name="Rectangle 293"/>
            <p:cNvSpPr>
              <a:spLocks noChangeArrowheads="1"/>
            </p:cNvSpPr>
            <p:nvPr/>
          </p:nvSpPr>
          <p:spPr bwMode="auto">
            <a:xfrm>
              <a:off x="5462" y="3191"/>
              <a:ext cx="4" cy="4"/>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8" name="Rectangle 294"/>
            <p:cNvSpPr>
              <a:spLocks noChangeArrowheads="1"/>
            </p:cNvSpPr>
            <p:nvPr/>
          </p:nvSpPr>
          <p:spPr bwMode="auto">
            <a:xfrm>
              <a:off x="673" y="3195"/>
              <a:ext cx="3" cy="638"/>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29" name="Rectangle 295"/>
            <p:cNvSpPr>
              <a:spLocks noChangeArrowheads="1"/>
            </p:cNvSpPr>
            <p:nvPr/>
          </p:nvSpPr>
          <p:spPr bwMode="auto">
            <a:xfrm>
              <a:off x="1348" y="3195"/>
              <a:ext cx="4" cy="638"/>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0" name="Rectangle 296"/>
            <p:cNvSpPr>
              <a:spLocks noChangeArrowheads="1"/>
            </p:cNvSpPr>
            <p:nvPr/>
          </p:nvSpPr>
          <p:spPr bwMode="auto">
            <a:xfrm>
              <a:off x="3823" y="3195"/>
              <a:ext cx="3" cy="638"/>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1" name="Rectangle 297"/>
            <p:cNvSpPr>
              <a:spLocks noChangeArrowheads="1"/>
            </p:cNvSpPr>
            <p:nvPr/>
          </p:nvSpPr>
          <p:spPr bwMode="auto">
            <a:xfrm>
              <a:off x="5462" y="3195"/>
              <a:ext cx="4" cy="638"/>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2" name="Rectangle 298"/>
            <p:cNvSpPr>
              <a:spLocks noChangeArrowheads="1"/>
            </p:cNvSpPr>
            <p:nvPr/>
          </p:nvSpPr>
          <p:spPr bwMode="auto">
            <a:xfrm>
              <a:off x="713" y="3835"/>
              <a:ext cx="0" cy="174"/>
            </a:xfrm>
            <a:prstGeom prst="rect">
              <a:avLst/>
            </a:prstGeom>
            <a:noFill/>
            <a:ln w="9525">
              <a:noFill/>
              <a:miter lim="800000"/>
              <a:headEnd/>
              <a:tailEnd/>
            </a:ln>
          </p:spPr>
          <p:txBody>
            <a:bodyPr wrap="none" lIns="0" tIns="0" rIns="0" bIns="0">
              <a:spAutoFit/>
            </a:bodyPr>
            <a:lstStyle/>
            <a:p>
              <a:endParaRPr lang="en-US" altLang="en-US" sz="1800"/>
            </a:p>
          </p:txBody>
        </p:sp>
        <p:sp>
          <p:nvSpPr>
            <p:cNvPr id="40033" name="Rectangle 299"/>
            <p:cNvSpPr>
              <a:spLocks noChangeArrowheads="1"/>
            </p:cNvSpPr>
            <p:nvPr/>
          </p:nvSpPr>
          <p:spPr bwMode="auto">
            <a:xfrm>
              <a:off x="2044" y="3835"/>
              <a:ext cx="0" cy="174"/>
            </a:xfrm>
            <a:prstGeom prst="rect">
              <a:avLst/>
            </a:prstGeom>
            <a:noFill/>
            <a:ln w="9525">
              <a:noFill/>
              <a:miter lim="800000"/>
              <a:headEnd/>
              <a:tailEnd/>
            </a:ln>
          </p:spPr>
          <p:txBody>
            <a:bodyPr wrap="none" lIns="0" tIns="0" rIns="0" bIns="0">
              <a:spAutoFit/>
            </a:bodyPr>
            <a:lstStyle/>
            <a:p>
              <a:endParaRPr lang="en-US" altLang="en-US" sz="1800"/>
            </a:p>
          </p:txBody>
        </p:sp>
        <p:sp>
          <p:nvSpPr>
            <p:cNvPr id="40034" name="Rectangle 301"/>
            <p:cNvSpPr>
              <a:spLocks noChangeArrowheads="1"/>
            </p:cNvSpPr>
            <p:nvPr/>
          </p:nvSpPr>
          <p:spPr bwMode="auto">
            <a:xfrm>
              <a:off x="4315" y="3835"/>
              <a:ext cx="19" cy="96"/>
            </a:xfrm>
            <a:prstGeom prst="rect">
              <a:avLst/>
            </a:prstGeom>
            <a:noFill/>
            <a:ln w="9525">
              <a:noFill/>
              <a:miter lim="800000"/>
              <a:headEnd/>
              <a:tailEnd/>
            </a:ln>
          </p:spPr>
          <p:txBody>
            <a:bodyPr wrap="none" lIns="0" tIns="0" rIns="0" bIns="0">
              <a:spAutoFit/>
            </a:bodyPr>
            <a:lstStyle/>
            <a:p>
              <a:r>
                <a:rPr lang="en-US" altLang="en-US" sz="1000">
                  <a:solidFill>
                    <a:srgbClr val="1F497D"/>
                  </a:solidFill>
                  <a:latin typeface="Century Schoolbook" pitchFamily="18" charset="0"/>
                </a:rPr>
                <a:t> </a:t>
              </a:r>
              <a:endParaRPr lang="en-US" altLang="en-US" sz="1800"/>
            </a:p>
          </p:txBody>
        </p:sp>
        <p:sp>
          <p:nvSpPr>
            <p:cNvPr id="40035" name="Rectangle 302"/>
            <p:cNvSpPr>
              <a:spLocks noChangeArrowheads="1"/>
            </p:cNvSpPr>
            <p:nvPr/>
          </p:nvSpPr>
          <p:spPr bwMode="auto">
            <a:xfrm>
              <a:off x="673" y="3833"/>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6" name="Rectangle 303"/>
            <p:cNvSpPr>
              <a:spLocks noChangeArrowheads="1"/>
            </p:cNvSpPr>
            <p:nvPr/>
          </p:nvSpPr>
          <p:spPr bwMode="auto">
            <a:xfrm>
              <a:off x="673" y="3833"/>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7" name="Rectangle 304"/>
            <p:cNvSpPr>
              <a:spLocks noChangeArrowheads="1"/>
            </p:cNvSpPr>
            <p:nvPr/>
          </p:nvSpPr>
          <p:spPr bwMode="auto">
            <a:xfrm>
              <a:off x="676" y="3833"/>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8" name="Rectangle 305"/>
            <p:cNvSpPr>
              <a:spLocks noChangeArrowheads="1"/>
            </p:cNvSpPr>
            <p:nvPr/>
          </p:nvSpPr>
          <p:spPr bwMode="auto">
            <a:xfrm>
              <a:off x="680" y="3833"/>
              <a:ext cx="668"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39" name="Rectangle 306"/>
            <p:cNvSpPr>
              <a:spLocks noChangeArrowheads="1"/>
            </p:cNvSpPr>
            <p:nvPr/>
          </p:nvSpPr>
          <p:spPr bwMode="auto">
            <a:xfrm>
              <a:off x="1348" y="3833"/>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40" name="Rectangle 307"/>
            <p:cNvSpPr>
              <a:spLocks noChangeArrowheads="1"/>
            </p:cNvSpPr>
            <p:nvPr/>
          </p:nvSpPr>
          <p:spPr bwMode="auto">
            <a:xfrm>
              <a:off x="1352" y="3833"/>
              <a:ext cx="2471"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41" name="Rectangle 308"/>
            <p:cNvSpPr>
              <a:spLocks noChangeArrowheads="1"/>
            </p:cNvSpPr>
            <p:nvPr/>
          </p:nvSpPr>
          <p:spPr bwMode="auto">
            <a:xfrm>
              <a:off x="3823" y="3833"/>
              <a:ext cx="3"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42" name="Rectangle 309"/>
            <p:cNvSpPr>
              <a:spLocks noChangeArrowheads="1"/>
            </p:cNvSpPr>
            <p:nvPr/>
          </p:nvSpPr>
          <p:spPr bwMode="auto">
            <a:xfrm>
              <a:off x="3826" y="3833"/>
              <a:ext cx="1636"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43" name="Rectangle 310"/>
            <p:cNvSpPr>
              <a:spLocks noChangeArrowheads="1"/>
            </p:cNvSpPr>
            <p:nvPr/>
          </p:nvSpPr>
          <p:spPr bwMode="auto">
            <a:xfrm>
              <a:off x="5462" y="3833"/>
              <a:ext cx="4" cy="3"/>
            </a:xfrm>
            <a:prstGeom prst="rect">
              <a:avLst/>
            </a:prstGeom>
            <a:solidFill>
              <a:srgbClr val="000000"/>
            </a:solidFill>
            <a:ln w="9525">
              <a:noFill/>
              <a:miter lim="800000"/>
              <a:headEnd/>
              <a:tailEnd/>
            </a:ln>
          </p:spPr>
          <p:txBody>
            <a:bodyPr/>
            <a:lstStyle/>
            <a:p>
              <a:endParaRPr lang="en-US" sz="1800">
                <a:latin typeface="Calibri" pitchFamily="34" charset="0"/>
              </a:endParaRPr>
            </a:p>
          </p:txBody>
        </p:sp>
        <p:sp>
          <p:nvSpPr>
            <p:cNvPr id="40044" name="Rectangle 311"/>
            <p:cNvSpPr>
              <a:spLocks noChangeArrowheads="1"/>
            </p:cNvSpPr>
            <p:nvPr/>
          </p:nvSpPr>
          <p:spPr bwMode="auto">
            <a:xfrm>
              <a:off x="675" y="4016"/>
              <a:ext cx="15" cy="96"/>
            </a:xfrm>
            <a:prstGeom prst="rect">
              <a:avLst/>
            </a:prstGeom>
            <a:noFill/>
            <a:ln w="9525">
              <a:noFill/>
              <a:miter lim="800000"/>
              <a:headEnd/>
              <a:tailEnd/>
            </a:ln>
          </p:spPr>
          <p:txBody>
            <a:bodyPr wrap="none" lIns="0" tIns="0" rIns="0" bIns="0">
              <a:spAutoFit/>
            </a:bodyPr>
            <a:lstStyle/>
            <a:p>
              <a:r>
                <a:rPr lang="en-US" altLang="en-US" sz="1000">
                  <a:solidFill>
                    <a:srgbClr val="000000"/>
                  </a:solidFill>
                  <a:latin typeface="Calibri" pitchFamily="34" charset="0"/>
                </a:rPr>
                <a:t> </a:t>
              </a:r>
              <a:endParaRPr lang="en-US" altLang="en-US" sz="1800"/>
            </a:p>
          </p:txBody>
        </p:sp>
      </p:gr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Rectangle 2"/>
          <p:cNvSpPr>
            <a:spLocks noGrp="1"/>
          </p:cNvSpPr>
          <p:nvPr>
            <p:ph type="title"/>
          </p:nvPr>
        </p:nvSpPr>
        <p:spPr bwMode="auto"/>
        <p:txBody>
          <a:bodyPr wrap="square" numCol="1" compatLnSpc="1">
            <a:prstTxWarp prst="textNoShape">
              <a:avLst/>
            </a:prstTxWarp>
          </a:bodyPr>
          <a:lstStyle/>
          <a:p>
            <a:r>
              <a:rPr lang="en-US" sz="4400" smtClean="0">
                <a:effectLst/>
                <a:latin typeface="Helvetica" pitchFamily="34" charset="0"/>
                <a:ea typeface="ＭＳ Ｐゴシック" pitchFamily="34" charset="-128"/>
                <a:cs typeface="Helvetica" pitchFamily="34" charset="0"/>
              </a:rPr>
              <a:t>Presenters</a:t>
            </a:r>
          </a:p>
        </p:txBody>
      </p:sp>
      <p:sp>
        <p:nvSpPr>
          <p:cNvPr id="18434" name="Rectangle 3"/>
          <p:cNvSpPr>
            <a:spLocks noGrp="1"/>
          </p:cNvSpPr>
          <p:nvPr>
            <p:ph type="body" idx="1"/>
          </p:nvPr>
        </p:nvSpPr>
        <p:spPr/>
        <p:txBody>
          <a:bodyPr/>
          <a:lstStyle/>
          <a:p>
            <a:r>
              <a:rPr lang="en-US" sz="3200" smtClean="0">
                <a:latin typeface="Arial" charset="0"/>
                <a:ea typeface="ＭＳ Ｐゴシック" pitchFamily="34" charset="-128"/>
                <a:cs typeface="Arial" charset="0"/>
              </a:rPr>
              <a:t>Lisa Backer, MN Part C Data Manager, ECSE Supervisor</a:t>
            </a:r>
          </a:p>
          <a:p>
            <a:r>
              <a:rPr lang="en-US" sz="3200" smtClean="0">
                <a:latin typeface="Arial" charset="0"/>
                <a:ea typeface="ＭＳ Ｐゴシック" pitchFamily="34" charset="-128"/>
                <a:cs typeface="Arial" charset="0"/>
              </a:rPr>
              <a:t>Christine Robin Payne, RI Part C Data Manager</a:t>
            </a:r>
          </a:p>
          <a:p>
            <a:r>
              <a:rPr lang="en-US" sz="3200" smtClean="0">
                <a:latin typeface="Arial" charset="0"/>
                <a:ea typeface="ＭＳ Ｐゴシック" pitchFamily="34" charset="-128"/>
                <a:cs typeface="Arial" charset="0"/>
              </a:rPr>
              <a:t>Beth Tolley, VA Part C Team Leader</a:t>
            </a:r>
          </a:p>
          <a:p>
            <a:r>
              <a:rPr lang="en-US" sz="3200" smtClean="0">
                <a:latin typeface="Arial" charset="0"/>
                <a:ea typeface="ＭＳ Ｐゴシック" pitchFamily="34" charset="-128"/>
                <a:cs typeface="Arial" charset="0"/>
              </a:rPr>
              <a:t>Christy Scott, CO Part C Data Manager</a:t>
            </a:r>
          </a:p>
          <a:p>
            <a:r>
              <a:rPr lang="en-US" sz="3200" smtClean="0">
                <a:latin typeface="Arial" charset="0"/>
                <a:ea typeface="ＭＳ Ｐゴシック" pitchFamily="34" charset="-128"/>
                <a:cs typeface="Arial" charset="0"/>
              </a:rPr>
              <a:t>Sharon Walsh, ECTA and DaSY</a:t>
            </a:r>
          </a:p>
          <a:p>
            <a:endParaRPr lang="en-US" sz="3200" smtClean="0">
              <a:latin typeface="Arial" charset="0"/>
              <a:ea typeface="ＭＳ Ｐゴシック" pitchFamily="34" charset="-128"/>
              <a:cs typeface="Arial" charset="0"/>
            </a:endParaRPr>
          </a:p>
          <a:p>
            <a:endParaRPr lang="en-US" sz="2800" smtClean="0">
              <a:latin typeface="Arial" charset="0"/>
              <a:ea typeface="ＭＳ Ｐゴシック" pitchFamily="34" charset="-128"/>
              <a:cs typeface="Arial" charset="0"/>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1"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mtClean="0">
                <a:solidFill>
                  <a:srgbClr val="376092"/>
                </a:solidFill>
                <a:effectLst/>
                <a:latin typeface="Century Schoolbook" pitchFamily="18" charset="0"/>
                <a:ea typeface="ＭＳ Ｐゴシック" pitchFamily="34" charset="-128"/>
                <a:cs typeface="Helvetica" pitchFamily="34" charset="0"/>
              </a:rPr>
              <a:t>Rhode Island - Using Outcome</a:t>
            </a:r>
            <a:r>
              <a:rPr lang="en-US" sz="3600" smtClean="0">
                <a:solidFill>
                  <a:srgbClr val="376092"/>
                </a:solidFill>
                <a:effectLst/>
                <a:latin typeface="Century Schoolbook" pitchFamily="18" charset="0"/>
                <a:ea typeface="ＭＳ Ｐゴシック" pitchFamily="34" charset="-128"/>
                <a:cs typeface="Helvetica" pitchFamily="34" charset="0"/>
              </a:rPr>
              <a:t> </a:t>
            </a:r>
            <a:r>
              <a:rPr lang="en-US" smtClean="0">
                <a:solidFill>
                  <a:srgbClr val="376092"/>
                </a:solidFill>
                <a:effectLst/>
                <a:latin typeface="Century Schoolbook" pitchFamily="18" charset="0"/>
                <a:ea typeface="ＭＳ Ｐゴシック" pitchFamily="34" charset="-128"/>
                <a:cs typeface="Helvetica" pitchFamily="34" charset="0"/>
              </a:rPr>
              <a:t>Data</a:t>
            </a:r>
          </a:p>
        </p:txBody>
      </p:sp>
      <p:sp>
        <p:nvSpPr>
          <p:cNvPr id="40962" name="Text Placeholder 2"/>
          <p:cNvSpPr>
            <a:spLocks noGrp="1"/>
          </p:cNvSpPr>
          <p:nvPr>
            <p:ph type="body" idx="4294967295"/>
          </p:nvPr>
        </p:nvSpPr>
        <p:spPr>
          <a:xfrm>
            <a:off x="609600" y="0"/>
            <a:ext cx="4040188" cy="1447800"/>
          </a:xfrm>
        </p:spPr>
        <p:txBody>
          <a:bodyPr anchor="b"/>
          <a:lstStyle/>
          <a:p>
            <a:pPr marL="0" indent="0" defTabSz="914400" eaLnBrk="1" hangingPunct="1">
              <a:buFont typeface="Arial" charset="0"/>
              <a:buNone/>
            </a:pPr>
            <a:endParaRPr lang="en-US" sz="2000" b="1" u="sng" smtClean="0">
              <a:solidFill>
                <a:srgbClr val="0070C0"/>
              </a:solidFill>
              <a:latin typeface="Arial" charset="0"/>
              <a:ea typeface="ＭＳ Ｐゴシック" pitchFamily="34" charset="-128"/>
              <a:cs typeface="Arial" charset="0"/>
            </a:endParaRPr>
          </a:p>
        </p:txBody>
      </p:sp>
      <p:sp>
        <p:nvSpPr>
          <p:cNvPr id="40963" name="Content Placeholder 3"/>
          <p:cNvSpPr>
            <a:spLocks noGrp="1"/>
          </p:cNvSpPr>
          <p:nvPr>
            <p:ph sz="half" idx="4294967295"/>
          </p:nvPr>
        </p:nvSpPr>
        <p:spPr>
          <a:xfrm>
            <a:off x="381000" y="1676400"/>
            <a:ext cx="7656513" cy="4179888"/>
          </a:xfrm>
        </p:spPr>
        <p:txBody>
          <a:bodyPr/>
          <a:lstStyle/>
          <a:p>
            <a:pPr eaLnBrk="1" hangingPunct="1"/>
            <a:r>
              <a:rPr lang="en-US" sz="1600" smtClean="0">
                <a:solidFill>
                  <a:srgbClr val="0070C0"/>
                </a:solidFill>
                <a:latin typeface="Century Schoolbook" pitchFamily="18" charset="0"/>
                <a:ea typeface="ＭＳ Ｐゴシック" pitchFamily="34" charset="-128"/>
                <a:cs typeface="Arial" charset="0"/>
              </a:rPr>
              <a:t>RI  Local Determination process allows child and family outcomes to be  considered as factor in local determination</a:t>
            </a:r>
          </a:p>
          <a:p>
            <a:pPr lvl="1" eaLnBrk="1" hangingPunct="1"/>
            <a:r>
              <a:rPr lang="en-US" smtClean="0">
                <a:solidFill>
                  <a:srgbClr val="0070C0"/>
                </a:solidFill>
                <a:latin typeface="Century Schoolbook" pitchFamily="18" charset="0"/>
                <a:ea typeface="ＭＳ Ｐゴシック" pitchFamily="34" charset="-128"/>
                <a:cs typeface="Arial" charset="0"/>
              </a:rPr>
              <a:t>Current focus has been on technical assistance for child outcomes</a:t>
            </a:r>
          </a:p>
          <a:p>
            <a:pPr lvl="1" eaLnBrk="1" hangingPunct="1"/>
            <a:r>
              <a:rPr lang="en-US" smtClean="0">
                <a:solidFill>
                  <a:srgbClr val="0070C0"/>
                </a:solidFill>
                <a:latin typeface="Century Schoolbook" pitchFamily="18" charset="0"/>
                <a:ea typeface="ＭＳ Ｐゴシック" pitchFamily="34" charset="-128"/>
                <a:cs typeface="Arial" charset="0"/>
              </a:rPr>
              <a:t>Review may result in a provider Improvement Plan (PIP)</a:t>
            </a:r>
          </a:p>
          <a:p>
            <a:pPr lvl="1" eaLnBrk="1" hangingPunct="1"/>
            <a:r>
              <a:rPr lang="en-US" smtClean="0">
                <a:solidFill>
                  <a:srgbClr val="0070C0"/>
                </a:solidFill>
                <a:latin typeface="Century Schoolbook" pitchFamily="18" charset="0"/>
                <a:ea typeface="ＭＳ Ｐゴシック" pitchFamily="34" charset="-128"/>
                <a:cs typeface="Arial" charset="0"/>
              </a:rPr>
              <a:t>Family Outcomes  are on target and not a concern</a:t>
            </a:r>
          </a:p>
          <a:p>
            <a:pPr lvl="1" eaLnBrk="1" hangingPunct="1"/>
            <a:r>
              <a:rPr lang="en-US" smtClean="0">
                <a:solidFill>
                  <a:srgbClr val="0070C0"/>
                </a:solidFill>
                <a:latin typeface="Century Schoolbook" pitchFamily="18" charset="0"/>
                <a:ea typeface="ＭＳ Ｐゴシック" pitchFamily="34" charset="-128"/>
                <a:cs typeface="Arial" charset="0"/>
              </a:rPr>
              <a:t>No connection has been discovered between family and child outcomes</a:t>
            </a:r>
          </a:p>
          <a:p>
            <a:pPr eaLnBrk="1" hangingPunct="1"/>
            <a:r>
              <a:rPr lang="en-US" sz="1600" smtClean="0">
                <a:solidFill>
                  <a:srgbClr val="0070C0"/>
                </a:solidFill>
                <a:latin typeface="Century Schoolbook" pitchFamily="18" charset="0"/>
                <a:ea typeface="ＭＳ Ｐゴシック" pitchFamily="34" charset="-128"/>
                <a:cs typeface="Arial" charset="0"/>
              </a:rPr>
              <a:t>State staff reviews child outcome statewide and by provider</a:t>
            </a:r>
          </a:p>
          <a:p>
            <a:pPr lvl="1" eaLnBrk="1" hangingPunct="1"/>
            <a:r>
              <a:rPr lang="en-US" smtClean="0">
                <a:solidFill>
                  <a:srgbClr val="0070C0"/>
                </a:solidFill>
                <a:latin typeface="Century Schoolbook" pitchFamily="18" charset="0"/>
                <a:ea typeface="ＭＳ Ｐゴシック" pitchFamily="34" charset="-128"/>
                <a:cs typeface="Arial" charset="0"/>
              </a:rPr>
              <a:t>Outliers receive further review</a:t>
            </a:r>
          </a:p>
          <a:p>
            <a:pPr lvl="1" eaLnBrk="1" hangingPunct="1"/>
            <a:r>
              <a:rPr lang="en-US" smtClean="0">
                <a:solidFill>
                  <a:srgbClr val="0070C0"/>
                </a:solidFill>
                <a:latin typeface="Century Schoolbook" pitchFamily="18" charset="0"/>
                <a:ea typeface="ＭＳ Ｐゴシック" pitchFamily="34" charset="-128"/>
                <a:cs typeface="Arial" charset="0"/>
              </a:rPr>
              <a:t>Longitudinal comparisons made</a:t>
            </a:r>
          </a:p>
          <a:p>
            <a:pPr lvl="1" eaLnBrk="1" hangingPunct="1"/>
            <a:r>
              <a:rPr lang="en-US" smtClean="0">
                <a:solidFill>
                  <a:srgbClr val="0070C0"/>
                </a:solidFill>
                <a:latin typeface="Century Schoolbook" pitchFamily="18" charset="0"/>
                <a:ea typeface="ＭＳ Ｐゴシック" pitchFamily="34" charset="-128"/>
                <a:cs typeface="Arial" charset="0"/>
              </a:rPr>
              <a:t>Process in place for review of Child and Family Outcomes data</a:t>
            </a:r>
          </a:p>
          <a:p>
            <a:pPr lvl="1" eaLnBrk="1" hangingPunct="1"/>
            <a:r>
              <a:rPr lang="en-US" smtClean="0">
                <a:solidFill>
                  <a:srgbClr val="0070C0"/>
                </a:solidFill>
                <a:latin typeface="Century Schoolbook" pitchFamily="18" charset="0"/>
                <a:ea typeface="ＭＳ Ｐゴシック" pitchFamily="34" charset="-128"/>
                <a:cs typeface="Arial" charset="0"/>
              </a:rPr>
              <a:t>TA ongoing to support data improvement</a:t>
            </a:r>
          </a:p>
          <a:p>
            <a:pPr lvl="1" eaLnBrk="1" hangingPunct="1"/>
            <a:r>
              <a:rPr lang="en-US" smtClean="0">
                <a:solidFill>
                  <a:srgbClr val="0070C0"/>
                </a:solidFill>
                <a:latin typeface="Century Schoolbook" pitchFamily="18" charset="0"/>
                <a:ea typeface="ＭＳ Ｐゴシック" pitchFamily="34" charset="-128"/>
                <a:cs typeface="Arial" charset="0"/>
              </a:rPr>
              <a:t>Small geographic area allows on-site TA for providers without built in capacity</a:t>
            </a:r>
          </a:p>
          <a:p>
            <a:pPr lvl="1" eaLnBrk="1" hangingPunct="1"/>
            <a:endParaRPr lang="en-US" smtClean="0">
              <a:solidFill>
                <a:srgbClr val="0070C0"/>
              </a:solidFill>
              <a:latin typeface="Century Schoolbook" pitchFamily="18" charset="0"/>
              <a:ea typeface="ＭＳ Ｐゴシック" pitchFamily="34" charset="-128"/>
              <a:cs typeface="Arial" charset="0"/>
            </a:endParaRPr>
          </a:p>
          <a:p>
            <a:pPr lvl="1" eaLnBrk="1" hangingPunct="1"/>
            <a:endParaRPr lang="en-US" sz="1600" smtClean="0">
              <a:solidFill>
                <a:srgbClr val="0070C0"/>
              </a:solidFill>
              <a:latin typeface="Century Schoolbook" pitchFamily="18" charset="0"/>
              <a:ea typeface="ＭＳ Ｐゴシック" pitchFamily="34" charset="-128"/>
              <a:cs typeface="Arial" charset="0"/>
            </a:endParaRPr>
          </a:p>
        </p:txBody>
      </p:sp>
      <p:sp>
        <p:nvSpPr>
          <p:cNvPr id="7" name="Rectangle 6"/>
          <p:cNvSpPr/>
          <p:nvPr/>
        </p:nvSpPr>
        <p:spPr>
          <a:xfrm>
            <a:off x="381000" y="6194425"/>
            <a:ext cx="8382000" cy="274638"/>
          </a:xfrm>
          <a:prstGeom prst="rect">
            <a:avLst/>
          </a:prstGeom>
        </p:spPr>
        <p:txBody>
          <a:bodyPr>
            <a:spAutoFit/>
          </a:bodyPr>
          <a:lstStyle/>
          <a:p>
            <a:r>
              <a:rPr lang="en-US" sz="1200" b="1">
                <a:solidFill>
                  <a:srgbClr val="BE7400"/>
                </a:solidFill>
                <a:latin typeface="Century Schoolbook" pitchFamily="18" charset="0"/>
              </a:rPr>
              <a:t> Rhode Island Executive Office of Health and Human Services</a:t>
            </a:r>
            <a:endParaRPr lang="en-US" sz="1200">
              <a:solidFill>
                <a:srgbClr val="BE7400"/>
              </a:solidFill>
              <a:latin typeface="Century Schoolbook" pitchFamily="18"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5" name="Content Placeholder 5"/>
          <p:cNvSpPr txBox="1">
            <a:spLocks/>
          </p:cNvSpPr>
          <p:nvPr/>
        </p:nvSpPr>
        <p:spPr bwMode="auto">
          <a:xfrm>
            <a:off x="609600" y="1524000"/>
            <a:ext cx="8077200" cy="4795838"/>
          </a:xfrm>
          <a:prstGeom prst="rect">
            <a:avLst/>
          </a:prstGeom>
          <a:noFill/>
          <a:ln w="9525">
            <a:noFill/>
            <a:miter lim="800000"/>
            <a:headEnd/>
            <a:tailEnd/>
          </a:ln>
        </p:spPr>
        <p:txBody>
          <a:bodyPr/>
          <a:lstStyle/>
          <a:p>
            <a:pPr marL="342900" indent="-342900">
              <a:spcBef>
                <a:spcPct val="20000"/>
              </a:spcBef>
              <a:buFont typeface="Arial" charset="0"/>
              <a:buChar char="•"/>
            </a:pPr>
            <a:r>
              <a:rPr lang="en-US" sz="2000">
                <a:solidFill>
                  <a:srgbClr val="0070C0"/>
                </a:solidFill>
                <a:latin typeface="Calibri" pitchFamily="34" charset="0"/>
              </a:rPr>
              <a:t>Providers  population vary from small to large.  All providers have assess to their outcome data quarterly but may not have resources to review in detail</a:t>
            </a:r>
          </a:p>
          <a:p>
            <a:pPr marL="342900" indent="-342900">
              <a:spcBef>
                <a:spcPct val="20000"/>
              </a:spcBef>
              <a:buFont typeface="Arial" charset="0"/>
              <a:buChar char="•"/>
            </a:pPr>
            <a:r>
              <a:rPr lang="en-US" sz="2000">
                <a:solidFill>
                  <a:srgbClr val="0070C0"/>
                </a:solidFill>
                <a:latin typeface="Calibri" pitchFamily="34" charset="0"/>
              </a:rPr>
              <a:t>Demographic for each provider may change year to year.  </a:t>
            </a:r>
          </a:p>
          <a:p>
            <a:pPr marL="742950" lvl="1" indent="-285750">
              <a:spcBef>
                <a:spcPct val="20000"/>
              </a:spcBef>
              <a:buFont typeface="Arial" charset="0"/>
              <a:buChar char="–"/>
            </a:pPr>
            <a:r>
              <a:rPr lang="en-US" sz="1800">
                <a:solidFill>
                  <a:srgbClr val="0070C0"/>
                </a:solidFill>
                <a:latin typeface="Calibri" pitchFamily="34" charset="0"/>
              </a:rPr>
              <a:t>Age of referrals</a:t>
            </a:r>
          </a:p>
          <a:p>
            <a:pPr marL="742950" lvl="1" indent="-285750">
              <a:spcBef>
                <a:spcPct val="20000"/>
              </a:spcBef>
              <a:buFont typeface="Arial" charset="0"/>
              <a:buChar char="–"/>
            </a:pPr>
            <a:r>
              <a:rPr lang="en-US" sz="1800">
                <a:solidFill>
                  <a:srgbClr val="0070C0"/>
                </a:solidFill>
                <a:latin typeface="Calibri" pitchFamily="34" charset="0"/>
              </a:rPr>
              <a:t>Eligibility category </a:t>
            </a:r>
          </a:p>
          <a:p>
            <a:pPr marL="742950" lvl="1" indent="-285750">
              <a:spcBef>
                <a:spcPct val="20000"/>
              </a:spcBef>
              <a:buFont typeface="Arial" charset="0"/>
              <a:buChar char="–"/>
            </a:pPr>
            <a:r>
              <a:rPr lang="en-US" sz="1800">
                <a:solidFill>
                  <a:srgbClr val="0070C0"/>
                </a:solidFill>
                <a:latin typeface="Calibri" pitchFamily="34" charset="0"/>
              </a:rPr>
              <a:t>Insurance numbers</a:t>
            </a:r>
          </a:p>
          <a:p>
            <a:pPr marL="742950" lvl="1" indent="-285750">
              <a:spcBef>
                <a:spcPct val="20000"/>
              </a:spcBef>
              <a:buFont typeface="Arial" charset="0"/>
              <a:buChar char="–"/>
            </a:pPr>
            <a:r>
              <a:rPr lang="en-US" sz="1800">
                <a:solidFill>
                  <a:srgbClr val="0070C0"/>
                </a:solidFill>
                <a:latin typeface="Calibri" pitchFamily="34" charset="0"/>
              </a:rPr>
              <a:t>Characteristics of the providers population large % of private insurance greater progress…% of I, 6 months at referral= less progress; longer length of enrollment = less progress;</a:t>
            </a:r>
          </a:p>
          <a:p>
            <a:pPr marL="342900" indent="-342900">
              <a:spcBef>
                <a:spcPct val="20000"/>
              </a:spcBef>
              <a:buFont typeface="Arial" charset="0"/>
              <a:buChar char="•"/>
            </a:pPr>
            <a:r>
              <a:rPr lang="en-US" sz="2000">
                <a:solidFill>
                  <a:srgbClr val="0070C0"/>
                </a:solidFill>
                <a:latin typeface="Calibri" pitchFamily="34" charset="0"/>
              </a:rPr>
              <a:t>Change in demographic of a provider’s referral may be a valid reason for child outcomes </a:t>
            </a:r>
          </a:p>
          <a:p>
            <a:pPr marL="342900" indent="-342900">
              <a:spcBef>
                <a:spcPct val="20000"/>
              </a:spcBef>
              <a:buFont typeface="Arial" charset="0"/>
              <a:buChar char="•"/>
            </a:pPr>
            <a:r>
              <a:rPr lang="en-US" sz="2000">
                <a:solidFill>
                  <a:srgbClr val="0070C0"/>
                </a:solidFill>
                <a:latin typeface="Calibri" pitchFamily="34" charset="0"/>
              </a:rPr>
              <a:t>Numbers are not always a clear indication or progress or regression.</a:t>
            </a:r>
          </a:p>
          <a:p>
            <a:pPr marL="342900" indent="-342900">
              <a:spcBef>
                <a:spcPct val="20000"/>
              </a:spcBef>
              <a:buFont typeface="Arial" charset="0"/>
              <a:buChar char="•"/>
            </a:pPr>
            <a:endParaRPr lang="en-US" sz="2000">
              <a:solidFill>
                <a:srgbClr val="0070C0"/>
              </a:solidFill>
              <a:latin typeface="Calibri" pitchFamily="34" charset="0"/>
            </a:endParaRPr>
          </a:p>
        </p:txBody>
      </p:sp>
      <p:sp>
        <p:nvSpPr>
          <p:cNvPr id="41986" name="Text Placeholder 4"/>
          <p:cNvSpPr txBox="1">
            <a:spLocks/>
          </p:cNvSpPr>
          <p:nvPr/>
        </p:nvSpPr>
        <p:spPr bwMode="auto">
          <a:xfrm>
            <a:off x="609600" y="1244600"/>
            <a:ext cx="8077200" cy="812800"/>
          </a:xfrm>
          <a:prstGeom prst="rect">
            <a:avLst/>
          </a:prstGeom>
          <a:noFill/>
          <a:ln w="9525">
            <a:noFill/>
            <a:miter lim="800000"/>
            <a:headEnd/>
            <a:tailEnd/>
          </a:ln>
        </p:spPr>
        <p:txBody>
          <a:bodyPr/>
          <a:lstStyle/>
          <a:p>
            <a:pPr>
              <a:spcBef>
                <a:spcPct val="20000"/>
              </a:spcBef>
              <a:buFont typeface="Arial" charset="0"/>
              <a:buNone/>
            </a:pPr>
            <a:endParaRPr lang="en-US" sz="3200" u="sng">
              <a:solidFill>
                <a:srgbClr val="0070C0"/>
              </a:solidFill>
              <a:latin typeface="Calibri" pitchFamily="34" charset="0"/>
            </a:endParaRPr>
          </a:p>
          <a:p>
            <a:pPr>
              <a:spcBef>
                <a:spcPct val="20000"/>
              </a:spcBef>
              <a:buFont typeface="Arial" charset="0"/>
              <a:buNone/>
            </a:pPr>
            <a:endParaRPr lang="en-US" sz="3200" u="sng">
              <a:solidFill>
                <a:srgbClr val="0070C0"/>
              </a:solidFill>
              <a:latin typeface="Calibri" pitchFamily="34" charset="0"/>
            </a:endParaRPr>
          </a:p>
        </p:txBody>
      </p:sp>
      <p:sp>
        <p:nvSpPr>
          <p:cNvPr id="41987" name="Title 1"/>
          <p:cNvSpPr txBox="1">
            <a:spLocks/>
          </p:cNvSpPr>
          <p:nvPr/>
        </p:nvSpPr>
        <p:spPr bwMode="auto">
          <a:xfrm>
            <a:off x="609600" y="838200"/>
            <a:ext cx="8229600" cy="1143000"/>
          </a:xfrm>
          <a:prstGeom prst="rect">
            <a:avLst/>
          </a:prstGeom>
          <a:noFill/>
          <a:ln w="9525">
            <a:noFill/>
            <a:miter lim="800000"/>
            <a:headEnd/>
            <a:tailEnd/>
          </a:ln>
        </p:spPr>
        <p:txBody>
          <a:bodyPr/>
          <a:lstStyle/>
          <a:p>
            <a:pPr algn="ctr">
              <a:lnSpc>
                <a:spcPct val="80000"/>
              </a:lnSpc>
            </a:pPr>
            <a:r>
              <a:rPr lang="en-US" sz="3600">
                <a:solidFill>
                  <a:srgbClr val="376092"/>
                </a:solidFill>
                <a:latin typeface="Century Schoolbook" pitchFamily="18" charset="0"/>
              </a:rPr>
              <a:t>Using Outcome Data</a:t>
            </a:r>
            <a:r>
              <a:rPr lang="en-US" sz="4000">
                <a:solidFill>
                  <a:srgbClr val="376092"/>
                </a:solidFill>
                <a:latin typeface="Century Schoolbook" pitchFamily="18" charset="0"/>
              </a:rPr>
              <a:t> </a:t>
            </a:r>
          </a:p>
        </p:txBody>
      </p:sp>
      <p:sp>
        <p:nvSpPr>
          <p:cNvPr id="5" name="Rectangle 4"/>
          <p:cNvSpPr/>
          <p:nvPr/>
        </p:nvSpPr>
        <p:spPr>
          <a:xfrm>
            <a:off x="381000" y="6194425"/>
            <a:ext cx="8382000" cy="274638"/>
          </a:xfrm>
          <a:prstGeom prst="rect">
            <a:avLst/>
          </a:prstGeom>
        </p:spPr>
        <p:txBody>
          <a:bodyPr>
            <a:spAutoFit/>
          </a:bodyPr>
          <a:lstStyle/>
          <a:p>
            <a:r>
              <a:rPr lang="en-US" sz="1200" b="1">
                <a:solidFill>
                  <a:srgbClr val="BE7400"/>
                </a:solidFill>
                <a:latin typeface="Century Schoolbook" pitchFamily="18" charset="0"/>
              </a:rPr>
              <a:t> Rhode Island Executive Office of Health and Human Services</a:t>
            </a:r>
            <a:endParaRPr lang="en-US" sz="1200">
              <a:solidFill>
                <a:srgbClr val="BE7400"/>
              </a:solidFill>
              <a:latin typeface="Century Schoolbook" pitchFamily="18" charset="0"/>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09" name="Picture 2"/>
          <p:cNvPicPr>
            <a:picLocks noChangeAspect="1" noChangeArrowheads="1"/>
          </p:cNvPicPr>
          <p:nvPr/>
        </p:nvPicPr>
        <p:blipFill>
          <a:blip r:embed="rId2"/>
          <a:srcRect/>
          <a:stretch>
            <a:fillRect/>
          </a:stretch>
        </p:blipFill>
        <p:spPr bwMode="auto">
          <a:xfrm>
            <a:off x="1295400" y="5324475"/>
            <a:ext cx="1047750" cy="1022350"/>
          </a:xfrm>
          <a:prstGeom prst="rect">
            <a:avLst/>
          </a:prstGeom>
          <a:noFill/>
          <a:ln w="9525">
            <a:noFill/>
            <a:miter lim="800000"/>
            <a:headEnd/>
            <a:tailEnd/>
          </a:ln>
        </p:spPr>
      </p:pic>
      <p:sp>
        <p:nvSpPr>
          <p:cNvPr id="2" name="Rectangle 1"/>
          <p:cNvSpPr/>
          <p:nvPr/>
        </p:nvSpPr>
        <p:spPr>
          <a:xfrm>
            <a:off x="2362200" y="5419725"/>
            <a:ext cx="6781800" cy="822325"/>
          </a:xfrm>
          <a:prstGeom prst="rect">
            <a:avLst/>
          </a:prstGeom>
        </p:spPr>
        <p:txBody>
          <a:bodyPr>
            <a:spAutoFit/>
          </a:bodyPr>
          <a:lstStyle/>
          <a:p>
            <a:pPr algn="ctr" fontAlgn="auto">
              <a:spcBef>
                <a:spcPts val="0"/>
              </a:spcBef>
              <a:spcAft>
                <a:spcPts val="0"/>
              </a:spcAft>
              <a:defRPr/>
            </a:pPr>
            <a:r>
              <a:rPr lang="en-US" sz="1200" b="1" dirty="0">
                <a:solidFill>
                  <a:schemeClr val="accent1">
                    <a:lumMod val="75000"/>
                  </a:schemeClr>
                </a:solidFill>
                <a:latin typeface="Century Schoolbook" panose="02040604050505020304" pitchFamily="18" charset="0"/>
                <a:ea typeface="+mn-ea"/>
                <a:cs typeface="+mn-cs"/>
              </a:rPr>
              <a:t> Rhode Island Executive Office of Health and Human Services</a:t>
            </a:r>
            <a:endParaRPr lang="en-US" sz="1200" dirty="0">
              <a:solidFill>
                <a:schemeClr val="accent1">
                  <a:lumMod val="75000"/>
                </a:schemeClr>
              </a:solidFill>
              <a:latin typeface="Century Schoolbook" panose="02040604050505020304" pitchFamily="18" charset="0"/>
              <a:ea typeface="+mn-ea"/>
              <a:cs typeface="+mn-cs"/>
            </a:endParaRPr>
          </a:p>
          <a:p>
            <a:pPr algn="ctr" fontAlgn="auto">
              <a:spcBef>
                <a:spcPts val="0"/>
              </a:spcBef>
              <a:spcAft>
                <a:spcPts val="0"/>
              </a:spcAft>
              <a:defRPr/>
            </a:pPr>
            <a:r>
              <a:rPr lang="en-US" sz="1200" i="1" dirty="0">
                <a:solidFill>
                  <a:schemeClr val="accent1">
                    <a:lumMod val="75000"/>
                  </a:schemeClr>
                </a:solidFill>
                <a:latin typeface="Century Schoolbook" panose="02040604050505020304" pitchFamily="18" charset="0"/>
                <a:ea typeface="+mn-ea"/>
                <a:cs typeface="+mn-cs"/>
              </a:rPr>
              <a:t>    www.eohhs.ri.gov</a:t>
            </a:r>
            <a:endParaRPr lang="en-US" sz="1200" dirty="0">
              <a:solidFill>
                <a:schemeClr val="accent1">
                  <a:lumMod val="75000"/>
                </a:schemeClr>
              </a:solidFill>
              <a:latin typeface="Century Schoolbook" panose="02040604050505020304" pitchFamily="18" charset="0"/>
              <a:ea typeface="+mn-ea"/>
              <a:cs typeface="+mn-cs"/>
            </a:endParaRPr>
          </a:p>
          <a:p>
            <a:pPr algn="ctr" fontAlgn="auto">
              <a:spcBef>
                <a:spcPts val="0"/>
              </a:spcBef>
              <a:spcAft>
                <a:spcPts val="0"/>
              </a:spcAft>
              <a:defRPr/>
            </a:pPr>
            <a:r>
              <a:rPr lang="en-US" sz="1200" i="1" dirty="0">
                <a:solidFill>
                  <a:schemeClr val="accent1">
                    <a:lumMod val="75000"/>
                  </a:schemeClr>
                </a:solidFill>
                <a:latin typeface="Century Schoolbook" panose="02040604050505020304" pitchFamily="18" charset="0"/>
                <a:ea typeface="+mn-ea"/>
                <a:cs typeface="+mn-cs"/>
              </a:rPr>
              <a:t>   US Department of Education Grant Award H181A110101</a:t>
            </a:r>
            <a:endParaRPr lang="en-US" sz="1200" dirty="0">
              <a:solidFill>
                <a:schemeClr val="accent1">
                  <a:lumMod val="75000"/>
                </a:schemeClr>
              </a:solidFill>
              <a:latin typeface="Century Schoolbook" panose="02040604050505020304" pitchFamily="18" charset="0"/>
              <a:ea typeface="+mn-ea"/>
              <a:cs typeface="+mn-cs"/>
            </a:endParaRPr>
          </a:p>
          <a:p>
            <a:pPr algn="ctr" eaLnBrk="0" hangingPunct="0">
              <a:spcBef>
                <a:spcPts val="0"/>
              </a:spcBef>
              <a:spcAft>
                <a:spcPts val="0"/>
              </a:spcAft>
              <a:defRPr/>
            </a:pPr>
            <a:r>
              <a:rPr lang="en-US" sz="1200" dirty="0">
                <a:solidFill>
                  <a:schemeClr val="accent1">
                    <a:lumMod val="75000"/>
                  </a:schemeClr>
                </a:solidFill>
                <a:latin typeface="Century Schoolbook" panose="02040604050505020304" pitchFamily="18" charset="0"/>
                <a:ea typeface="+mn-ea"/>
                <a:cs typeface="+mn-cs"/>
              </a:rPr>
              <a:t> </a:t>
            </a:r>
          </a:p>
        </p:txBody>
      </p:sp>
      <p:sp>
        <p:nvSpPr>
          <p:cNvPr id="43011" name="Rectangle 3"/>
          <p:cNvSpPr>
            <a:spLocks noChangeArrowheads="1"/>
          </p:cNvSpPr>
          <p:nvPr/>
        </p:nvSpPr>
        <p:spPr bwMode="auto">
          <a:xfrm>
            <a:off x="609600" y="762000"/>
            <a:ext cx="8153400" cy="3805238"/>
          </a:xfrm>
          <a:prstGeom prst="rect">
            <a:avLst/>
          </a:prstGeom>
          <a:noFill/>
          <a:ln w="9525">
            <a:noFill/>
            <a:miter lim="800000"/>
            <a:headEnd/>
            <a:tailEnd/>
          </a:ln>
        </p:spPr>
        <p:txBody>
          <a:bodyPr>
            <a:spAutoFit/>
          </a:bodyPr>
          <a:lstStyle/>
          <a:p>
            <a:pPr algn="ctr"/>
            <a:r>
              <a:rPr lang="en-US" b="1">
                <a:solidFill>
                  <a:srgbClr val="BE7400"/>
                </a:solidFill>
                <a:latin typeface="Century Schoolbook" pitchFamily="18" charset="0"/>
              </a:rPr>
              <a:t> </a:t>
            </a:r>
            <a:r>
              <a:rPr lang="en-US" sz="2800" b="1">
                <a:solidFill>
                  <a:srgbClr val="BE7400"/>
                </a:solidFill>
                <a:latin typeface="Century Schoolbook" pitchFamily="18" charset="0"/>
              </a:rPr>
              <a:t>State Systemic Improvement Plan Team</a:t>
            </a:r>
          </a:p>
          <a:p>
            <a:pPr algn="ctr"/>
            <a:r>
              <a:rPr lang="en-US" b="1">
                <a:solidFill>
                  <a:srgbClr val="BE7400"/>
                </a:solidFill>
                <a:latin typeface="Century Schoolbook" pitchFamily="18" charset="0"/>
              </a:rPr>
              <a:t>Brenda Duhamel, Part C Coordinator</a:t>
            </a:r>
          </a:p>
          <a:p>
            <a:pPr algn="ctr"/>
            <a:r>
              <a:rPr lang="en-US" b="1">
                <a:solidFill>
                  <a:srgbClr val="BE7400"/>
                </a:solidFill>
                <a:latin typeface="Century Schoolbook" pitchFamily="18" charset="0"/>
              </a:rPr>
              <a:t>Leslie Bobrowski, Technical Assistance (CSPD)</a:t>
            </a:r>
            <a:br>
              <a:rPr lang="en-US" b="1">
                <a:solidFill>
                  <a:srgbClr val="BE7400"/>
                </a:solidFill>
                <a:latin typeface="Century Schoolbook" pitchFamily="18" charset="0"/>
              </a:rPr>
            </a:br>
            <a:r>
              <a:rPr lang="en-US" b="1">
                <a:solidFill>
                  <a:srgbClr val="BE7400"/>
                </a:solidFill>
                <a:latin typeface="Century Schoolbook" pitchFamily="18" charset="0"/>
              </a:rPr>
              <a:t>Casey Ferrara, Provider</a:t>
            </a:r>
          </a:p>
          <a:p>
            <a:pPr algn="ctr"/>
            <a:r>
              <a:rPr lang="en-US" b="1">
                <a:solidFill>
                  <a:srgbClr val="BE7400"/>
                </a:solidFill>
                <a:latin typeface="Century Schoolbook" pitchFamily="18" charset="0"/>
              </a:rPr>
              <a:t>Deborah Masland, Rhode Island Parent Information Network</a:t>
            </a:r>
          </a:p>
          <a:p>
            <a:pPr algn="ctr"/>
            <a:r>
              <a:rPr lang="en-US" b="1">
                <a:solidFill>
                  <a:srgbClr val="BE7400"/>
                </a:solidFill>
                <a:latin typeface="Century Schoolbook" pitchFamily="18" charset="0"/>
              </a:rPr>
              <a:t>Donna Novak, Quality Assurance</a:t>
            </a:r>
          </a:p>
          <a:p>
            <a:pPr algn="ctr"/>
            <a:r>
              <a:rPr lang="en-US" b="1">
                <a:solidFill>
                  <a:srgbClr val="BE7400"/>
                </a:solidFill>
                <a:latin typeface="Century Schoolbook" pitchFamily="18" charset="0"/>
              </a:rPr>
              <a:t>Christine Robin-Payne, Data Manager</a:t>
            </a:r>
          </a:p>
          <a:p>
            <a:pPr algn="ctr"/>
            <a:r>
              <a:rPr lang="en-US" b="1">
                <a:solidFill>
                  <a:srgbClr val="BE7400"/>
                </a:solidFill>
                <a:latin typeface="Century Schoolbook" pitchFamily="18" charset="0"/>
              </a:rPr>
              <a:t>Maureen Whelan, Technical Assistance (CSPD)</a:t>
            </a:r>
            <a:endParaRPr lang="en-US">
              <a:solidFill>
                <a:srgbClr val="BE7400"/>
              </a:solidFill>
              <a:latin typeface="Century Schoolbook" pitchFamily="18" charset="0"/>
            </a:endParaRPr>
          </a:p>
          <a:p>
            <a:pPr algn="ctr" eaLnBrk="0" hangingPunct="0"/>
            <a:r>
              <a:rPr lang="en-US">
                <a:solidFill>
                  <a:srgbClr val="BE7400"/>
                </a:solidFill>
                <a:latin typeface="Century Schoolbook" pitchFamily="18" charset="0"/>
              </a:rPr>
              <a:t>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4033" name="Picture 2"/>
          <p:cNvPicPr>
            <a:picLocks noGrp="1" noChangeAspect="1" noChangeArrowheads="1"/>
          </p:cNvPicPr>
          <p:nvPr>
            <p:ph idx="4294967295"/>
          </p:nvPr>
        </p:nvPicPr>
        <p:blipFill>
          <a:blip r:embed="rId2"/>
          <a:srcRect/>
          <a:stretch>
            <a:fillRect/>
          </a:stretch>
        </p:blipFill>
        <p:spPr>
          <a:xfrm>
            <a:off x="228600" y="304800"/>
            <a:ext cx="8839200" cy="5821363"/>
          </a:xfrm>
        </p:spPr>
      </p:pic>
      <p:sp>
        <p:nvSpPr>
          <p:cNvPr id="4" name="Rectangle 3"/>
          <p:cNvSpPr/>
          <p:nvPr/>
        </p:nvSpPr>
        <p:spPr>
          <a:xfrm>
            <a:off x="6629400" y="2535238"/>
            <a:ext cx="990600" cy="415925"/>
          </a:xfrm>
          <a:prstGeom prst="rect">
            <a:avLst/>
          </a:prstGeom>
          <a:solidFill>
            <a:srgbClr val="FFFF0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5" name="Rectangle 4"/>
          <p:cNvSpPr/>
          <p:nvPr/>
        </p:nvSpPr>
        <p:spPr>
          <a:xfrm>
            <a:off x="4648200" y="3733800"/>
            <a:ext cx="1219200" cy="381000"/>
          </a:xfrm>
          <a:prstGeom prst="rect">
            <a:avLst/>
          </a:prstGeom>
          <a:solidFill>
            <a:srgbClr val="92D050">
              <a:alpha val="32000"/>
            </a:srgb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
        <p:nvSpPr>
          <p:cNvPr id="6" name="Flowchart: Process 5"/>
          <p:cNvSpPr/>
          <p:nvPr/>
        </p:nvSpPr>
        <p:spPr>
          <a:xfrm>
            <a:off x="4648200" y="4267200"/>
            <a:ext cx="1219200" cy="381000"/>
          </a:xfrm>
          <a:prstGeom prst="flowChartProcess">
            <a:avLst/>
          </a:prstGeom>
          <a:solidFill>
            <a:schemeClr val="accent2">
              <a:lumMod val="40000"/>
              <a:lumOff val="60000"/>
              <a:alpha val="49000"/>
            </a:schemeClr>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sz="180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3600" smtClean="0">
                <a:effectLst/>
                <a:latin typeface="Helvetica" pitchFamily="34" charset="0"/>
                <a:ea typeface="ＭＳ Ｐゴシック" pitchFamily="34" charset="-128"/>
                <a:cs typeface="Helvetica" pitchFamily="34" charset="0"/>
              </a:rPr>
              <a:t>Minnesota - Factors in Part C Determinations</a:t>
            </a:r>
          </a:p>
        </p:txBody>
      </p:sp>
      <p:sp>
        <p:nvSpPr>
          <p:cNvPr id="45058" name="Content Placeholder 2"/>
          <p:cNvSpPr>
            <a:spLocks noGrp="1"/>
          </p:cNvSpPr>
          <p:nvPr>
            <p:ph idx="4294967295"/>
          </p:nvPr>
        </p:nvSpPr>
        <p:spPr>
          <a:xfrm>
            <a:off x="609600" y="2286000"/>
            <a:ext cx="8229600" cy="4800600"/>
          </a:xfrm>
        </p:spPr>
        <p:txBody>
          <a:bodyPr/>
          <a:lstStyle/>
          <a:p>
            <a:pPr eaLnBrk="1" hangingPunct="1"/>
            <a:r>
              <a:rPr lang="en-US" sz="2800" smtClean="0">
                <a:latin typeface="Arial" charset="0"/>
                <a:ea typeface="ＭＳ Ｐゴシック" pitchFamily="34" charset="-128"/>
                <a:cs typeface="Arial" charset="0"/>
              </a:rPr>
              <a:t>Compliance Indicators</a:t>
            </a:r>
          </a:p>
          <a:p>
            <a:pPr lvl="1" eaLnBrk="1" hangingPunct="1"/>
            <a:r>
              <a:rPr lang="en-US" sz="2800" smtClean="0">
                <a:latin typeface="Arial" charset="0"/>
                <a:ea typeface="ＭＳ Ｐゴシック" pitchFamily="34" charset="-128"/>
                <a:cs typeface="Arial" charset="0"/>
              </a:rPr>
              <a:t>Each program has current data two years in a five year cycle</a:t>
            </a:r>
          </a:p>
          <a:p>
            <a:pPr eaLnBrk="1" hangingPunct="1"/>
            <a:r>
              <a:rPr lang="en-US" sz="2800" smtClean="0">
                <a:latin typeface="Arial" charset="0"/>
                <a:ea typeface="ＭＳ Ｐゴシック" pitchFamily="34" charset="-128"/>
                <a:cs typeface="Arial" charset="0"/>
              </a:rPr>
              <a:t>Fiscal Findings</a:t>
            </a:r>
          </a:p>
          <a:p>
            <a:pPr eaLnBrk="1" hangingPunct="1"/>
            <a:r>
              <a:rPr lang="en-US" sz="2800" smtClean="0">
                <a:latin typeface="Arial" charset="0"/>
                <a:ea typeface="ＭＳ Ｐゴシック" pitchFamily="34" charset="-128"/>
                <a:cs typeface="Arial" charset="0"/>
              </a:rPr>
              <a:t>Timely and accurate data submission</a:t>
            </a:r>
          </a:p>
          <a:p>
            <a:pPr eaLnBrk="1" hangingPunct="1">
              <a:buFont typeface="Arial" charset="0"/>
              <a:buNone/>
            </a:pPr>
            <a:r>
              <a:rPr lang="en-US" sz="2800" smtClean="0">
                <a:latin typeface="Arial" charset="0"/>
                <a:ea typeface="ＭＳ Ｐゴシック" pitchFamily="34" charset="-128"/>
                <a:cs typeface="Arial" charset="0"/>
              </a:rPr>
              <a:t>No change over time in Determinations process</a:t>
            </a:r>
          </a:p>
          <a:p>
            <a:pPr eaLnBrk="1" hangingPunct="1">
              <a:buFont typeface="Arial" charset="0"/>
              <a:buNone/>
            </a:pPr>
            <a:r>
              <a:rPr lang="en-US" sz="2800" smtClean="0">
                <a:latin typeface="Arial" charset="0"/>
                <a:ea typeface="ＭＳ Ｐゴシック" pitchFamily="34" charset="-128"/>
                <a:cs typeface="Arial" charset="0"/>
              </a:rPr>
              <a:t>State leaders have not yet discussed including results indicators in Determinations Process</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3600" smtClean="0">
                <a:effectLst/>
                <a:latin typeface="Helvetica" pitchFamily="34" charset="0"/>
                <a:ea typeface="ＭＳ Ｐゴシック" pitchFamily="34" charset="-128"/>
                <a:cs typeface="Helvetica" pitchFamily="34" charset="0"/>
              </a:rPr>
              <a:t>Colorado Local Status Determinations</a:t>
            </a:r>
          </a:p>
        </p:txBody>
      </p:sp>
      <p:sp>
        <p:nvSpPr>
          <p:cNvPr id="46082" name="Content Placeholder 3"/>
          <p:cNvSpPr>
            <a:spLocks noGrp="1"/>
          </p:cNvSpPr>
          <p:nvPr>
            <p:ph idx="4294967295"/>
          </p:nvPr>
        </p:nvSpPr>
        <p:spPr>
          <a:xfrm>
            <a:off x="381000" y="1752600"/>
            <a:ext cx="8763000" cy="4876800"/>
          </a:xfrm>
        </p:spPr>
        <p:txBody>
          <a:bodyPr/>
          <a:lstStyle/>
          <a:p>
            <a:pPr eaLnBrk="1" hangingPunct="1"/>
            <a:r>
              <a:rPr lang="en-US" sz="2800" smtClean="0">
                <a:latin typeface="Arial" charset="0"/>
                <a:ea typeface="ＭＳ Ｐゴシック" pitchFamily="34" charset="-128"/>
                <a:cs typeface="Arial" charset="0"/>
              </a:rPr>
              <a:t>Structure</a:t>
            </a:r>
          </a:p>
          <a:p>
            <a:pPr lvl="1" eaLnBrk="1" hangingPunct="1"/>
            <a:r>
              <a:rPr lang="en-US" sz="2800" smtClean="0">
                <a:latin typeface="Arial" charset="0"/>
                <a:ea typeface="ＭＳ Ｐゴシック" pitchFamily="34" charset="-128"/>
                <a:cs typeface="Arial" charset="0"/>
              </a:rPr>
              <a:t>20 local early intervention programs</a:t>
            </a:r>
          </a:p>
          <a:p>
            <a:pPr lvl="1" eaLnBrk="1" hangingPunct="1"/>
            <a:r>
              <a:rPr lang="en-US" sz="2800" smtClean="0">
                <a:latin typeface="Arial" charset="0"/>
                <a:ea typeface="ＭＳ Ｐゴシック" pitchFamily="34" charset="-128"/>
                <a:cs typeface="Arial" charset="0"/>
              </a:rPr>
              <a:t>Categorized as large; medium; small; extra small, dependent upon the </a:t>
            </a:r>
            <a:r>
              <a:rPr lang="en-US" sz="2800" u="sng" smtClean="0">
                <a:latin typeface="Arial" charset="0"/>
                <a:ea typeface="ＭＳ Ｐゴシック" pitchFamily="34" charset="-128"/>
                <a:cs typeface="Arial" charset="0"/>
              </a:rPr>
              <a:t>expected</a:t>
            </a:r>
            <a:r>
              <a:rPr lang="en-US" sz="2800" smtClean="0">
                <a:latin typeface="Arial" charset="0"/>
                <a:ea typeface="ＭＳ Ｐゴシック" pitchFamily="34" charset="-128"/>
                <a:cs typeface="Arial" charset="0"/>
              </a:rPr>
              <a:t> number of children served based on state target</a:t>
            </a:r>
          </a:p>
          <a:p>
            <a:pPr lvl="1" eaLnBrk="1" hangingPunct="1"/>
            <a:r>
              <a:rPr lang="en-US" sz="2800" smtClean="0">
                <a:latin typeface="Arial" charset="0"/>
                <a:ea typeface="ＭＳ Ｐゴシック" pitchFamily="34" charset="-128"/>
                <a:cs typeface="Arial" charset="0"/>
              </a:rPr>
              <a:t>Smallest program serves average per month (AME) 7 children which makes small “n” sizes challenging</a:t>
            </a:r>
          </a:p>
          <a:p>
            <a:pPr lvl="1" eaLnBrk="1" hangingPunct="1"/>
            <a:r>
              <a:rPr lang="en-US" sz="2800" smtClean="0">
                <a:latin typeface="Arial" charset="0"/>
                <a:ea typeface="ＭＳ Ｐゴシック" pitchFamily="34" charset="-128"/>
                <a:cs typeface="Arial" charset="0"/>
              </a:rPr>
              <a:t>Largest program serves AME 1,626</a:t>
            </a:r>
          </a:p>
        </p:txBody>
      </p:sp>
      <p:pic>
        <p:nvPicPr>
          <p:cNvPr id="46083" name="Picture 2"/>
          <p:cNvPicPr>
            <a:picLocks noChangeAspect="1" noChangeArrowheads="1"/>
          </p:cNvPicPr>
          <p:nvPr/>
        </p:nvPicPr>
        <p:blipFill>
          <a:blip r:embed="rId2"/>
          <a:srcRect/>
          <a:stretch>
            <a:fillRect/>
          </a:stretch>
        </p:blipFill>
        <p:spPr bwMode="auto">
          <a:xfrm>
            <a:off x="228600" y="5930900"/>
            <a:ext cx="3414713" cy="838200"/>
          </a:xfrm>
          <a:prstGeom prst="rect">
            <a:avLst/>
          </a:prstGeom>
          <a:noFill/>
          <a:ln w="9525">
            <a:noFill/>
            <a:miter lim="800000"/>
            <a:headEnd/>
            <a:tailEnd/>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5"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4000" smtClean="0">
                <a:effectLst/>
                <a:latin typeface="Helvetica" pitchFamily="34" charset="0"/>
                <a:ea typeface="ＭＳ Ｐゴシック" pitchFamily="34" charset="-128"/>
                <a:cs typeface="Helvetica" pitchFamily="34" charset="0"/>
              </a:rPr>
              <a:t>Indicators for Determinations</a:t>
            </a:r>
          </a:p>
        </p:txBody>
      </p:sp>
      <p:sp>
        <p:nvSpPr>
          <p:cNvPr id="47106" name="Content Placeholder 2"/>
          <p:cNvSpPr>
            <a:spLocks noGrp="1"/>
          </p:cNvSpPr>
          <p:nvPr>
            <p:ph idx="4294967295"/>
          </p:nvPr>
        </p:nvSpPr>
        <p:spPr>
          <a:xfrm>
            <a:off x="381000" y="1981200"/>
            <a:ext cx="8763000" cy="4876800"/>
          </a:xfrm>
        </p:spPr>
        <p:txBody>
          <a:bodyPr/>
          <a:lstStyle/>
          <a:p>
            <a:pPr eaLnBrk="1" hangingPunct="1">
              <a:lnSpc>
                <a:spcPct val="80000"/>
              </a:lnSpc>
            </a:pPr>
            <a:r>
              <a:rPr lang="en-US" sz="2900" smtClean="0">
                <a:latin typeface="Arial" charset="0"/>
                <a:ea typeface="ＭＳ Ｐゴシック" pitchFamily="34" charset="-128"/>
                <a:cs typeface="Arial" charset="0"/>
              </a:rPr>
              <a:t>Timely Correction of Noncompliance</a:t>
            </a:r>
          </a:p>
          <a:p>
            <a:pPr eaLnBrk="1" hangingPunct="1">
              <a:lnSpc>
                <a:spcPct val="80000"/>
              </a:lnSpc>
            </a:pPr>
            <a:r>
              <a:rPr lang="en-US" sz="2900" smtClean="0">
                <a:latin typeface="Arial" charset="0"/>
                <a:ea typeface="ＭＳ Ｐゴシック" pitchFamily="34" charset="-128"/>
                <a:cs typeface="Arial" charset="0"/>
              </a:rPr>
              <a:t>Valid and Reliable Data</a:t>
            </a:r>
          </a:p>
          <a:p>
            <a:pPr eaLnBrk="1" hangingPunct="1">
              <a:lnSpc>
                <a:spcPct val="80000"/>
              </a:lnSpc>
            </a:pPr>
            <a:r>
              <a:rPr lang="en-US" sz="2900" smtClean="0">
                <a:latin typeface="Arial" charset="0"/>
                <a:ea typeface="ＭＳ Ｐゴシック" pitchFamily="34" charset="-128"/>
                <a:cs typeface="Arial" charset="0"/>
              </a:rPr>
              <a:t>Timely Data</a:t>
            </a:r>
          </a:p>
          <a:p>
            <a:pPr eaLnBrk="1" hangingPunct="1">
              <a:lnSpc>
                <a:spcPct val="80000"/>
              </a:lnSpc>
            </a:pPr>
            <a:r>
              <a:rPr lang="en-US" sz="2900" smtClean="0">
                <a:latin typeface="Arial" charset="0"/>
                <a:ea typeface="ＭＳ Ｐゴシック" pitchFamily="34" charset="-128"/>
                <a:cs typeface="Arial" charset="0"/>
              </a:rPr>
              <a:t>Dispute Resolution</a:t>
            </a:r>
          </a:p>
          <a:p>
            <a:pPr eaLnBrk="1" hangingPunct="1">
              <a:lnSpc>
                <a:spcPct val="80000"/>
              </a:lnSpc>
            </a:pPr>
            <a:r>
              <a:rPr lang="en-US" sz="2900" smtClean="0">
                <a:latin typeface="Arial" charset="0"/>
                <a:ea typeface="ＭＳ Ｐゴシック" pitchFamily="34" charset="-128"/>
                <a:cs typeface="Arial" charset="0"/>
              </a:rPr>
              <a:t>Fiscal Requirements</a:t>
            </a:r>
          </a:p>
          <a:p>
            <a:pPr eaLnBrk="1" hangingPunct="1">
              <a:lnSpc>
                <a:spcPct val="80000"/>
              </a:lnSpc>
            </a:pPr>
            <a:r>
              <a:rPr lang="en-US" sz="2900" smtClean="0">
                <a:latin typeface="Arial" charset="0"/>
                <a:ea typeface="ＭＳ Ｐゴシック" pitchFamily="34" charset="-128"/>
                <a:cs typeface="Arial" charset="0"/>
              </a:rPr>
              <a:t>Local Interagency Agreements</a:t>
            </a:r>
          </a:p>
          <a:p>
            <a:pPr eaLnBrk="1" hangingPunct="1">
              <a:lnSpc>
                <a:spcPct val="80000"/>
              </a:lnSpc>
            </a:pPr>
            <a:r>
              <a:rPr lang="en-US" sz="2900" smtClean="0">
                <a:latin typeface="Arial" charset="0"/>
                <a:ea typeface="ＭＳ Ｐゴシック" pitchFamily="34" charset="-128"/>
                <a:cs typeface="Arial" charset="0"/>
              </a:rPr>
              <a:t>Indicator 2 – Natural Environments</a:t>
            </a:r>
          </a:p>
          <a:p>
            <a:pPr eaLnBrk="1" hangingPunct="1">
              <a:lnSpc>
                <a:spcPct val="80000"/>
              </a:lnSpc>
            </a:pPr>
            <a:r>
              <a:rPr lang="en-US" sz="2900" smtClean="0">
                <a:latin typeface="Arial" charset="0"/>
                <a:ea typeface="ＭＳ Ｐゴシック" pitchFamily="34" charset="-128"/>
                <a:cs typeface="Arial" charset="0"/>
              </a:rPr>
              <a:t>Indicator 3A, 3B, 3C – Child Outcomes</a:t>
            </a:r>
          </a:p>
          <a:p>
            <a:pPr eaLnBrk="1" hangingPunct="1">
              <a:lnSpc>
                <a:spcPct val="80000"/>
              </a:lnSpc>
            </a:pPr>
            <a:r>
              <a:rPr lang="en-US" sz="2900" smtClean="0">
                <a:latin typeface="Arial" charset="0"/>
                <a:ea typeface="ＭＳ Ｐゴシック" pitchFamily="34" charset="-128"/>
                <a:cs typeface="Arial" charset="0"/>
              </a:rPr>
              <a:t>Indicator 5, 6 - Child Count</a:t>
            </a:r>
          </a:p>
          <a:p>
            <a:pPr eaLnBrk="1" hangingPunct="1">
              <a:lnSpc>
                <a:spcPct val="80000"/>
              </a:lnSpc>
            </a:pPr>
            <a:endParaRPr lang="en-US" sz="2900" smtClean="0">
              <a:latin typeface="Arial" charset="0"/>
              <a:ea typeface="ＭＳ Ｐゴシック" pitchFamily="34" charset="-128"/>
              <a:cs typeface="Arial" charset="0"/>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29"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4000" smtClean="0">
                <a:effectLst/>
                <a:latin typeface="Helvetica" pitchFamily="34" charset="0"/>
                <a:ea typeface="ＭＳ Ｐゴシック" pitchFamily="34" charset="-128"/>
                <a:cs typeface="Helvetica" pitchFamily="34" charset="0"/>
              </a:rPr>
              <a:t>How We Weight</a:t>
            </a:r>
          </a:p>
        </p:txBody>
      </p:sp>
      <p:sp>
        <p:nvSpPr>
          <p:cNvPr id="48130" name="Content Placeholder 2"/>
          <p:cNvSpPr>
            <a:spLocks noGrp="1"/>
          </p:cNvSpPr>
          <p:nvPr>
            <p:ph idx="4294967295"/>
          </p:nvPr>
        </p:nvSpPr>
        <p:spPr/>
        <p:txBody>
          <a:bodyPr/>
          <a:lstStyle/>
          <a:p>
            <a:pPr eaLnBrk="1" hangingPunct="1"/>
            <a:r>
              <a:rPr lang="en-US" sz="2800" smtClean="0">
                <a:latin typeface="Arial" charset="0"/>
                <a:ea typeface="ＭＳ Ｐゴシック" pitchFamily="34" charset="-128"/>
                <a:cs typeface="Arial" charset="0"/>
              </a:rPr>
              <a:t>Point Values</a:t>
            </a:r>
          </a:p>
          <a:p>
            <a:pPr lvl="1" eaLnBrk="1" hangingPunct="1"/>
            <a:r>
              <a:rPr lang="en-US" sz="2800" smtClean="0">
                <a:latin typeface="Arial" charset="0"/>
                <a:ea typeface="ＭＳ Ｐゴシック" pitchFamily="34" charset="-128"/>
                <a:cs typeface="Arial" charset="0"/>
              </a:rPr>
              <a:t>Timely Correction</a:t>
            </a:r>
          </a:p>
          <a:p>
            <a:pPr lvl="1" eaLnBrk="1" hangingPunct="1"/>
            <a:r>
              <a:rPr lang="en-US" sz="2800" smtClean="0">
                <a:latin typeface="Arial" charset="0"/>
                <a:ea typeface="ＭＳ Ｐゴシック" pitchFamily="34" charset="-128"/>
                <a:cs typeface="Arial" charset="0"/>
              </a:rPr>
              <a:t>Valid and Reliable</a:t>
            </a:r>
          </a:p>
          <a:p>
            <a:pPr lvl="1" eaLnBrk="1" hangingPunct="1"/>
            <a:r>
              <a:rPr lang="en-US" sz="2800" smtClean="0">
                <a:latin typeface="Arial" charset="0"/>
                <a:ea typeface="ＭＳ Ｐゴシック" pitchFamily="34" charset="-128"/>
                <a:cs typeface="Arial" charset="0"/>
              </a:rPr>
              <a:t>Timely Data</a:t>
            </a:r>
          </a:p>
          <a:p>
            <a:pPr lvl="1" eaLnBrk="1" hangingPunct="1"/>
            <a:r>
              <a:rPr lang="en-US" sz="2800" smtClean="0">
                <a:latin typeface="Arial" charset="0"/>
                <a:ea typeface="ＭＳ Ｐゴシック" pitchFamily="34" charset="-128"/>
                <a:cs typeface="Arial" charset="0"/>
              </a:rPr>
              <a:t>Dispute Resolution</a:t>
            </a:r>
          </a:p>
          <a:p>
            <a:pPr lvl="1" eaLnBrk="1" hangingPunct="1"/>
            <a:r>
              <a:rPr lang="en-US" sz="2800" smtClean="0">
                <a:latin typeface="Arial" charset="0"/>
                <a:ea typeface="ＭＳ Ｐゴシック" pitchFamily="34" charset="-128"/>
                <a:cs typeface="Arial" charset="0"/>
              </a:rPr>
              <a:t>Fiscal</a:t>
            </a:r>
          </a:p>
          <a:p>
            <a:pPr lvl="1" eaLnBrk="1" hangingPunct="1"/>
            <a:r>
              <a:rPr lang="en-US" sz="2800" smtClean="0">
                <a:latin typeface="Arial" charset="0"/>
                <a:ea typeface="ＭＳ Ｐゴシック" pitchFamily="34" charset="-128"/>
                <a:cs typeface="Arial" charset="0"/>
              </a:rPr>
              <a:t>IAs</a:t>
            </a:r>
          </a:p>
          <a:p>
            <a:pPr lvl="1" eaLnBrk="1" hangingPunct="1"/>
            <a:r>
              <a:rPr lang="en-US" sz="2800" smtClean="0">
                <a:latin typeface="Arial" charset="0"/>
                <a:ea typeface="ＭＳ Ｐゴシック" pitchFamily="34" charset="-128"/>
                <a:cs typeface="Arial" charset="0"/>
              </a:rPr>
              <a:t>100% on all Compliance Indicators</a:t>
            </a:r>
          </a:p>
          <a:p>
            <a:pPr lvl="1" eaLnBrk="1" hangingPunct="1"/>
            <a:endParaRPr lang="en-US" sz="2800" smtClean="0">
              <a:latin typeface="Arial" charset="0"/>
              <a:ea typeface="ＭＳ Ｐゴシック" pitchFamily="34" charset="-128"/>
              <a:cs typeface="Arial" charset="0"/>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3"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4000" smtClean="0">
                <a:effectLst/>
                <a:latin typeface="Helvetica" pitchFamily="34" charset="0"/>
                <a:ea typeface="ＭＳ Ｐゴシック" pitchFamily="34" charset="-128"/>
                <a:cs typeface="Helvetica" pitchFamily="34" charset="0"/>
              </a:rPr>
              <a:t>How We Weight</a:t>
            </a:r>
          </a:p>
        </p:txBody>
      </p:sp>
      <p:sp>
        <p:nvSpPr>
          <p:cNvPr id="49154" name="Content Placeholder 2"/>
          <p:cNvSpPr>
            <a:spLocks noGrp="1"/>
          </p:cNvSpPr>
          <p:nvPr>
            <p:ph idx="4294967295"/>
          </p:nvPr>
        </p:nvSpPr>
        <p:spPr/>
        <p:txBody>
          <a:bodyPr/>
          <a:lstStyle/>
          <a:p>
            <a:pPr eaLnBrk="1" hangingPunct="1">
              <a:lnSpc>
                <a:spcPct val="90000"/>
              </a:lnSpc>
            </a:pPr>
            <a:r>
              <a:rPr lang="en-US" sz="3200" smtClean="0">
                <a:latin typeface="Arial" charset="0"/>
                <a:ea typeface="ＭＳ Ｐゴシック" pitchFamily="34" charset="-128"/>
                <a:cs typeface="Arial" charset="0"/>
              </a:rPr>
              <a:t>Calculate:</a:t>
            </a:r>
          </a:p>
          <a:p>
            <a:pPr lvl="1" eaLnBrk="1" hangingPunct="1">
              <a:lnSpc>
                <a:spcPct val="90000"/>
              </a:lnSpc>
            </a:pPr>
            <a:r>
              <a:rPr lang="en-US" sz="3200" smtClean="0">
                <a:latin typeface="Arial" charset="0"/>
                <a:ea typeface="ＭＳ Ｐゴシック" pitchFamily="34" charset="-128"/>
                <a:cs typeface="Arial" charset="0"/>
              </a:rPr>
              <a:t>Compliance Indicators &lt;90%</a:t>
            </a:r>
          </a:p>
          <a:p>
            <a:pPr lvl="1" eaLnBrk="1" hangingPunct="1">
              <a:lnSpc>
                <a:spcPct val="90000"/>
              </a:lnSpc>
            </a:pPr>
            <a:r>
              <a:rPr lang="en-US" sz="3200" smtClean="0">
                <a:latin typeface="Arial" charset="0"/>
                <a:ea typeface="ＭＳ Ｐゴシック" pitchFamily="34" charset="-128"/>
                <a:cs typeface="Arial" charset="0"/>
              </a:rPr>
              <a:t>Compliance Indicators &lt;80%</a:t>
            </a:r>
          </a:p>
          <a:p>
            <a:pPr lvl="1" eaLnBrk="1" hangingPunct="1">
              <a:lnSpc>
                <a:spcPct val="90000"/>
              </a:lnSpc>
            </a:pPr>
            <a:r>
              <a:rPr lang="en-US" sz="3200" smtClean="0">
                <a:latin typeface="Arial" charset="0"/>
                <a:ea typeface="ＭＳ Ｐゴシック" pitchFamily="34" charset="-128"/>
                <a:cs typeface="Arial" charset="0"/>
              </a:rPr>
              <a:t>Compliance Indicators &lt;60%</a:t>
            </a:r>
          </a:p>
          <a:p>
            <a:pPr lvl="1" eaLnBrk="1" hangingPunct="1">
              <a:lnSpc>
                <a:spcPct val="90000"/>
              </a:lnSpc>
            </a:pPr>
            <a:r>
              <a:rPr lang="en-US" sz="3200" smtClean="0">
                <a:latin typeface="Arial" charset="0"/>
                <a:ea typeface="ＭＳ Ｐゴシック" pitchFamily="34" charset="-128"/>
                <a:cs typeface="Arial" charset="0"/>
              </a:rPr>
              <a:t>Performance Indicators &lt;90%*</a:t>
            </a:r>
          </a:p>
          <a:p>
            <a:pPr lvl="1" eaLnBrk="1" hangingPunct="1">
              <a:lnSpc>
                <a:spcPct val="90000"/>
              </a:lnSpc>
            </a:pPr>
            <a:r>
              <a:rPr lang="en-US" sz="3200" smtClean="0">
                <a:latin typeface="Arial" charset="0"/>
                <a:ea typeface="ＭＳ Ｐゴシック" pitchFamily="34" charset="-128"/>
                <a:cs typeface="Arial" charset="0"/>
              </a:rPr>
              <a:t>Performance Indicators &lt;80%*</a:t>
            </a:r>
          </a:p>
          <a:p>
            <a:pPr lvl="1" eaLnBrk="1" hangingPunct="1">
              <a:lnSpc>
                <a:spcPct val="90000"/>
              </a:lnSpc>
            </a:pPr>
            <a:r>
              <a:rPr lang="en-US" sz="3200" smtClean="0">
                <a:latin typeface="Arial" charset="0"/>
                <a:ea typeface="ＭＳ Ｐゴシック" pitchFamily="34" charset="-128"/>
                <a:cs typeface="Arial" charset="0"/>
              </a:rPr>
              <a:t>Performance Indicators &lt;60%*</a:t>
            </a:r>
          </a:p>
          <a:p>
            <a:pPr lvl="1" eaLnBrk="1" hangingPunct="1">
              <a:lnSpc>
                <a:spcPct val="90000"/>
              </a:lnSpc>
            </a:pPr>
            <a:endParaRPr lang="en-US" sz="3200" smtClean="0">
              <a:latin typeface="Arial" charset="0"/>
              <a:ea typeface="ＭＳ Ｐゴシック" pitchFamily="34" charset="-128"/>
              <a:cs typeface="Arial" charset="0"/>
            </a:endParaRPr>
          </a:p>
          <a:p>
            <a:pPr lvl="1" eaLnBrk="1" hangingPunct="1">
              <a:lnSpc>
                <a:spcPct val="90000"/>
              </a:lnSpc>
              <a:buFont typeface="Arial" charset="0"/>
              <a:buNone/>
            </a:pPr>
            <a:r>
              <a:rPr lang="en-US" sz="2400" smtClean="0">
                <a:latin typeface="Arial" charset="0"/>
                <a:ea typeface="ＭＳ Ｐゴシック" pitchFamily="34" charset="-128"/>
                <a:cs typeface="Arial" charset="0"/>
              </a:rPr>
              <a:t>*Calculated on percentage of target</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7"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4400" smtClean="0">
                <a:effectLst/>
                <a:latin typeface="Helvetica" pitchFamily="34" charset="0"/>
                <a:ea typeface="ＭＳ Ｐゴシック" pitchFamily="34" charset="-128"/>
                <a:cs typeface="Helvetica" pitchFamily="34" charset="0"/>
              </a:rPr>
              <a:t>Local Determinations</a:t>
            </a:r>
          </a:p>
        </p:txBody>
      </p:sp>
      <p:sp>
        <p:nvSpPr>
          <p:cNvPr id="50178" name="Content Placeholder 2"/>
          <p:cNvSpPr>
            <a:spLocks noGrp="1"/>
          </p:cNvSpPr>
          <p:nvPr>
            <p:ph idx="4294967295"/>
          </p:nvPr>
        </p:nvSpPr>
        <p:spPr>
          <a:xfrm>
            <a:off x="381000" y="2362200"/>
            <a:ext cx="8763000" cy="4876800"/>
          </a:xfrm>
        </p:spPr>
        <p:txBody>
          <a:bodyPr/>
          <a:lstStyle/>
          <a:p>
            <a:pPr eaLnBrk="1" hangingPunct="1"/>
            <a:r>
              <a:rPr lang="en-US" sz="2800" smtClean="0">
                <a:latin typeface="Arial" charset="0"/>
                <a:ea typeface="ＭＳ Ｐゴシック" pitchFamily="34" charset="-128"/>
                <a:cs typeface="Arial" charset="0"/>
              </a:rPr>
              <a:t>Meets Requirements – No Compliance Indicators &lt;90% and 30-40 points</a:t>
            </a:r>
          </a:p>
          <a:p>
            <a:pPr eaLnBrk="1" hangingPunct="1"/>
            <a:r>
              <a:rPr lang="en-US" sz="2800" smtClean="0">
                <a:latin typeface="Arial" charset="0"/>
                <a:ea typeface="ＭＳ Ｐゴシック" pitchFamily="34" charset="-128"/>
                <a:cs typeface="Arial" charset="0"/>
              </a:rPr>
              <a:t>Needs Assistance – No more than one Compliance Indicator &lt;80% and 25-30</a:t>
            </a:r>
          </a:p>
          <a:p>
            <a:pPr eaLnBrk="1" hangingPunct="1"/>
            <a:r>
              <a:rPr lang="en-US" sz="2800" smtClean="0">
                <a:latin typeface="Arial" charset="0"/>
                <a:ea typeface="ＭＳ Ｐゴシック" pitchFamily="34" charset="-128"/>
                <a:cs typeface="Arial" charset="0"/>
              </a:rPr>
              <a:t>Needs Intervention – Two or more Indicators &lt;80% or one or more Indicator &lt;60% or 20-24 points</a:t>
            </a:r>
          </a:p>
          <a:p>
            <a:pPr eaLnBrk="1" hangingPunct="1"/>
            <a:r>
              <a:rPr lang="en-US" sz="2800" smtClean="0">
                <a:latin typeface="Arial" charset="0"/>
                <a:ea typeface="ＭＳ Ｐゴシック" pitchFamily="34" charset="-128"/>
                <a:cs typeface="Arial" charset="0"/>
              </a:rPr>
              <a:t>Less than 20 points</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p:cNvSpPr>
          <p:nvPr>
            <p:ph type="title"/>
          </p:nvPr>
        </p:nvSpPr>
        <p:spPr bwMode="auto"/>
        <p:txBody>
          <a:bodyPr wrap="square" numCol="1" compatLnSpc="1">
            <a:prstTxWarp prst="textNoShape">
              <a:avLst/>
            </a:prstTxWarp>
          </a:bodyPr>
          <a:lstStyle/>
          <a:p>
            <a:r>
              <a:rPr lang="en-US" sz="4000" smtClean="0">
                <a:effectLst/>
                <a:latin typeface="Helvetica" pitchFamily="34" charset="0"/>
                <a:ea typeface="ＭＳ Ｐゴシック" pitchFamily="34" charset="-128"/>
                <a:cs typeface="Helvetica" pitchFamily="34" charset="0"/>
              </a:rPr>
              <a:t>Public Reporting</a:t>
            </a:r>
          </a:p>
        </p:txBody>
      </p:sp>
      <p:sp>
        <p:nvSpPr>
          <p:cNvPr id="19458" name="Rectangle 3"/>
          <p:cNvSpPr>
            <a:spLocks noGrp="1"/>
          </p:cNvSpPr>
          <p:nvPr>
            <p:ph type="body" idx="1"/>
          </p:nvPr>
        </p:nvSpPr>
        <p:spPr/>
        <p:txBody>
          <a:bodyPr/>
          <a:lstStyle/>
          <a:p>
            <a:pPr>
              <a:buFont typeface="Arial" charset="0"/>
              <a:buNone/>
            </a:pPr>
            <a:r>
              <a:rPr lang="en-US" sz="2400" b="1" smtClean="0">
                <a:latin typeface="Arial" charset="0"/>
                <a:ea typeface="ＭＳ Ｐゴシック" pitchFamily="34" charset="-128"/>
                <a:cs typeface="Arial" charset="0"/>
              </a:rPr>
              <a:t>§</a:t>
            </a:r>
            <a:r>
              <a:rPr lang="en-US" sz="3200" b="1" smtClean="0">
                <a:latin typeface="Arial" charset="0"/>
                <a:ea typeface="ＭＳ Ｐゴシック" pitchFamily="34" charset="-128"/>
                <a:cs typeface="Arial" charset="0"/>
              </a:rPr>
              <a:t>303.702  State use of targets and reporting.</a:t>
            </a:r>
          </a:p>
          <a:p>
            <a:pPr>
              <a:buFont typeface="Arial" charset="0"/>
              <a:buNone/>
            </a:pPr>
            <a:r>
              <a:rPr lang="en-US" sz="3200" smtClean="0">
                <a:latin typeface="Arial" charset="0"/>
                <a:ea typeface="ＭＳ Ｐゴシック" pitchFamily="34" charset="-128"/>
                <a:cs typeface="Arial" charset="0"/>
              </a:rPr>
              <a:t>	(b)(1)(A) Report annually to the public on the performance of each EIS program located in the State on the targets in the State’s performance plan as soon as practicable but no later than 120 days following the State’s submission of its annual performance report to the Secretary…</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3600" smtClean="0">
                <a:effectLst/>
                <a:latin typeface="Helvetica" pitchFamily="34" charset="0"/>
                <a:ea typeface="ＭＳ Ｐゴシック" pitchFamily="34" charset="-128"/>
                <a:cs typeface="Helvetica" pitchFamily="34" charset="0"/>
              </a:rPr>
              <a:t>Why Colorado Includes Performance</a:t>
            </a:r>
          </a:p>
        </p:txBody>
      </p:sp>
      <p:sp>
        <p:nvSpPr>
          <p:cNvPr id="51202" name="Content Placeholder 2"/>
          <p:cNvSpPr>
            <a:spLocks noGrp="1"/>
          </p:cNvSpPr>
          <p:nvPr>
            <p:ph idx="4294967295"/>
          </p:nvPr>
        </p:nvSpPr>
        <p:spPr/>
        <p:txBody>
          <a:bodyPr/>
          <a:lstStyle/>
          <a:p>
            <a:pPr eaLnBrk="1" hangingPunct="1">
              <a:lnSpc>
                <a:spcPct val="90000"/>
              </a:lnSpc>
            </a:pPr>
            <a:r>
              <a:rPr lang="en-US" sz="2900" smtClean="0">
                <a:latin typeface="Arial" charset="0"/>
                <a:ea typeface="ＭＳ Ｐゴシック" pitchFamily="34" charset="-128"/>
                <a:cs typeface="Arial" charset="0"/>
              </a:rPr>
              <a:t>The Colorado Interagency Coordinating Council (CICC) determined that performance indicators were as important as compliance indicators</a:t>
            </a:r>
          </a:p>
          <a:p>
            <a:pPr eaLnBrk="1" hangingPunct="1">
              <a:lnSpc>
                <a:spcPct val="90000"/>
              </a:lnSpc>
            </a:pPr>
            <a:r>
              <a:rPr lang="en-US" sz="2900" smtClean="0">
                <a:latin typeface="Arial" charset="0"/>
                <a:ea typeface="ＭＳ Ｐゴシック" pitchFamily="34" charset="-128"/>
                <a:cs typeface="Arial" charset="0"/>
              </a:rPr>
              <a:t>The CICC was involved in the development of the public reporting format and concluded that all data reported should be included in local determinations</a:t>
            </a:r>
          </a:p>
          <a:p>
            <a:pPr eaLnBrk="1" hangingPunct="1">
              <a:lnSpc>
                <a:spcPct val="90000"/>
              </a:lnSpc>
            </a:pPr>
            <a:r>
              <a:rPr lang="en-US" sz="2900" smtClean="0">
                <a:latin typeface="Arial" charset="0"/>
                <a:ea typeface="ＭＳ Ｐゴシック" pitchFamily="34" charset="-128"/>
                <a:cs typeface="Arial" charset="0"/>
              </a:rPr>
              <a:t>To-date the inclusion of performance indicators has not caused a decline in an EI program’s determination status</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5" name="Rectangle 2"/>
          <p:cNvSpPr>
            <a:spLocks noGrp="1"/>
          </p:cNvSpPr>
          <p:nvPr>
            <p:ph type="title"/>
          </p:nvPr>
        </p:nvSpPr>
        <p:spPr bwMode="auto"/>
        <p:txBody>
          <a:bodyPr wrap="square" numCol="1" compatLnSpc="1">
            <a:prstTxWarp prst="textNoShape">
              <a:avLst/>
            </a:prstTxWarp>
          </a:bodyPr>
          <a:lstStyle/>
          <a:p>
            <a:r>
              <a:rPr lang="en-US" sz="4400" smtClean="0">
                <a:effectLst/>
                <a:latin typeface="Helvetica" pitchFamily="34" charset="0"/>
                <a:ea typeface="ＭＳ Ｐゴシック" pitchFamily="34" charset="-128"/>
                <a:cs typeface="Helvetica" pitchFamily="34" charset="0"/>
              </a:rPr>
              <a:t>Discussion Questions</a:t>
            </a:r>
          </a:p>
        </p:txBody>
      </p:sp>
      <p:sp>
        <p:nvSpPr>
          <p:cNvPr id="52226" name="Rectangle 3"/>
          <p:cNvSpPr>
            <a:spLocks noGrp="1"/>
          </p:cNvSpPr>
          <p:nvPr>
            <p:ph type="body" idx="1"/>
          </p:nvPr>
        </p:nvSpPr>
        <p:spPr>
          <a:xfrm>
            <a:off x="381000" y="1981200"/>
            <a:ext cx="8763000" cy="4876800"/>
          </a:xfrm>
        </p:spPr>
        <p:txBody>
          <a:bodyPr/>
          <a:lstStyle/>
          <a:p>
            <a:r>
              <a:rPr lang="en-US" sz="3200" smtClean="0">
                <a:latin typeface="Arial" charset="0"/>
                <a:ea typeface="ＭＳ Ｐゴシック" pitchFamily="34" charset="-128"/>
                <a:cs typeface="Arial" charset="0"/>
              </a:rPr>
              <a:t>Does your </a:t>
            </a:r>
            <a:r>
              <a:rPr lang="en-US" sz="3200" b="1" smtClean="0">
                <a:latin typeface="Arial" charset="0"/>
                <a:ea typeface="ＭＳ Ｐゴシック" pitchFamily="34" charset="-128"/>
                <a:cs typeface="Arial" charset="0"/>
              </a:rPr>
              <a:t>SSIP work impact your plans</a:t>
            </a:r>
            <a:r>
              <a:rPr lang="en-US" sz="3200" smtClean="0">
                <a:latin typeface="Arial" charset="0"/>
                <a:ea typeface="ＭＳ Ｐゴシック" pitchFamily="34" charset="-128"/>
                <a:cs typeface="Arial" charset="0"/>
              </a:rPr>
              <a:t> or discussions about local determinations?</a:t>
            </a:r>
          </a:p>
          <a:p>
            <a:r>
              <a:rPr lang="en-US" sz="3200" smtClean="0">
                <a:latin typeface="Arial" charset="0"/>
                <a:ea typeface="ＭＳ Ｐゴシック" pitchFamily="34" charset="-128"/>
                <a:cs typeface="Arial" charset="0"/>
              </a:rPr>
              <a:t>Will </a:t>
            </a:r>
            <a:r>
              <a:rPr lang="en-US" sz="3200" b="1" smtClean="0">
                <a:latin typeface="Arial" charset="0"/>
                <a:ea typeface="ＭＳ Ｐゴシック" pitchFamily="34" charset="-128"/>
                <a:cs typeface="Arial" charset="0"/>
              </a:rPr>
              <a:t>OSEP plans</a:t>
            </a:r>
            <a:r>
              <a:rPr lang="en-US" sz="3200" smtClean="0">
                <a:latin typeface="Arial" charset="0"/>
                <a:ea typeface="ＭＳ Ｐゴシック" pitchFamily="34" charset="-128"/>
                <a:cs typeface="Arial" charset="0"/>
              </a:rPr>
              <a:t> to use results indicators in June 2015 Part C determinations </a:t>
            </a:r>
            <a:r>
              <a:rPr lang="en-US" sz="3200" b="1" smtClean="0">
                <a:latin typeface="Arial" charset="0"/>
                <a:ea typeface="ＭＳ Ｐゴシック" pitchFamily="34" charset="-128"/>
                <a:cs typeface="Arial" charset="0"/>
              </a:rPr>
              <a:t>affect your state use of these data</a:t>
            </a:r>
            <a:r>
              <a:rPr lang="en-US" sz="3200" smtClean="0">
                <a:latin typeface="Arial" charset="0"/>
                <a:ea typeface="ＭＳ Ｐゴシック" pitchFamily="34" charset="-128"/>
                <a:cs typeface="Arial" charset="0"/>
              </a:rPr>
              <a:t> in local determinations?</a:t>
            </a:r>
          </a:p>
          <a:p>
            <a:r>
              <a:rPr lang="en-US" sz="3200" smtClean="0">
                <a:latin typeface="Arial" charset="0"/>
                <a:ea typeface="ＭＳ Ｐゴシック" pitchFamily="34" charset="-128"/>
                <a:cs typeface="Arial" charset="0"/>
              </a:rPr>
              <a:t>	What </a:t>
            </a:r>
            <a:r>
              <a:rPr lang="en-US" sz="3200" b="1" smtClean="0">
                <a:latin typeface="Arial" charset="0"/>
                <a:ea typeface="ＭＳ Ｐゴシック" pitchFamily="34" charset="-128"/>
                <a:cs typeface="Arial" charset="0"/>
              </a:rPr>
              <a:t>TA will be needed </a:t>
            </a:r>
            <a:r>
              <a:rPr lang="en-US" sz="3200" smtClean="0">
                <a:latin typeface="Arial" charset="0"/>
                <a:ea typeface="ＭＳ Ｐゴシック" pitchFamily="34" charset="-128"/>
                <a:cs typeface="Arial" charset="0"/>
              </a:rPr>
              <a:t>in this area? What would be helpful?</a:t>
            </a:r>
          </a:p>
          <a:p>
            <a:pPr>
              <a:buFont typeface="Arial" charset="0"/>
              <a:buNone/>
            </a:pPr>
            <a:r>
              <a:rPr lang="en-US" sz="3200" smtClean="0">
                <a:latin typeface="Arial" charset="0"/>
                <a:ea typeface="ＭＳ Ｐゴシック" pitchFamily="34" charset="-128"/>
                <a:cs typeface="Arial" charset="0"/>
              </a:rPr>
              <a:t>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2"/>
          <p:cNvSpPr>
            <a:spLocks noGrp="1"/>
          </p:cNvSpPr>
          <p:nvPr>
            <p:ph type="title"/>
          </p:nvPr>
        </p:nvSpPr>
        <p:spPr bwMode="auto"/>
        <p:txBody>
          <a:bodyPr wrap="square" numCol="1" compatLnSpc="1">
            <a:prstTxWarp prst="textNoShape">
              <a:avLst/>
            </a:prstTxWarp>
          </a:bodyPr>
          <a:lstStyle/>
          <a:p>
            <a:r>
              <a:rPr lang="en-US" sz="4400" smtClean="0">
                <a:effectLst/>
                <a:latin typeface="Helvetica" pitchFamily="34" charset="0"/>
                <a:ea typeface="ＭＳ Ｐゴシック" pitchFamily="34" charset="-128"/>
                <a:cs typeface="Helvetica" pitchFamily="34" charset="0"/>
              </a:rPr>
              <a:t>Local Determinations</a:t>
            </a:r>
          </a:p>
        </p:txBody>
      </p:sp>
      <p:sp>
        <p:nvSpPr>
          <p:cNvPr id="20482" name="Rectangle 3"/>
          <p:cNvSpPr>
            <a:spLocks noGrp="1"/>
          </p:cNvSpPr>
          <p:nvPr>
            <p:ph type="body" idx="1"/>
          </p:nvPr>
        </p:nvSpPr>
        <p:spPr/>
        <p:txBody>
          <a:bodyPr/>
          <a:lstStyle/>
          <a:p>
            <a:r>
              <a:rPr lang="en-US" smtClean="0">
                <a:latin typeface="Arial" charset="0"/>
                <a:ea typeface="ＭＳ Ｐゴシック" pitchFamily="34" charset="-128"/>
                <a:cs typeface="Arial" charset="0"/>
              </a:rPr>
              <a:t> </a:t>
            </a:r>
            <a:r>
              <a:rPr lang="en-US" sz="2800" smtClean="0">
                <a:latin typeface="Arial" charset="0"/>
                <a:ea typeface="ＭＳ Ｐゴシック" pitchFamily="34" charset="-128"/>
                <a:cs typeface="Arial" charset="0"/>
              </a:rPr>
              <a:t>States must make local determinations annually about the performance of each EIS program using the same categories as the federal determinations  (34 CFR 303.700(a)(2):</a:t>
            </a:r>
          </a:p>
          <a:p>
            <a:endParaRPr lang="en-US" sz="2800" smtClean="0">
              <a:latin typeface="Arial" charset="0"/>
              <a:ea typeface="ＭＳ Ｐゴシック" pitchFamily="34" charset="-128"/>
              <a:cs typeface="Arial" charset="0"/>
            </a:endParaRPr>
          </a:p>
          <a:p>
            <a:pPr lvl="1" eaLnBrk="1" hangingPunct="1">
              <a:lnSpc>
                <a:spcPct val="85000"/>
              </a:lnSpc>
              <a:spcBef>
                <a:spcPts val="125"/>
              </a:spcBef>
              <a:spcAft>
                <a:spcPts val="125"/>
              </a:spcAft>
            </a:pPr>
            <a:r>
              <a:rPr lang="en-US" sz="2800" smtClean="0">
                <a:latin typeface="Arial" charset="0"/>
                <a:ea typeface="ＭＳ Ｐゴシック" pitchFamily="34" charset="-128"/>
                <a:cs typeface="Arial" charset="0"/>
              </a:rPr>
              <a:t>Meets Requirements</a:t>
            </a:r>
          </a:p>
          <a:p>
            <a:pPr lvl="1" eaLnBrk="1" hangingPunct="1">
              <a:lnSpc>
                <a:spcPct val="85000"/>
              </a:lnSpc>
              <a:spcBef>
                <a:spcPts val="125"/>
              </a:spcBef>
              <a:spcAft>
                <a:spcPts val="125"/>
              </a:spcAft>
            </a:pPr>
            <a:r>
              <a:rPr lang="en-US" sz="2800" smtClean="0">
                <a:latin typeface="Arial" charset="0"/>
                <a:ea typeface="ＭＳ Ｐゴシック" pitchFamily="34" charset="-128"/>
                <a:cs typeface="Arial" charset="0"/>
              </a:rPr>
              <a:t>Needs Assistance</a:t>
            </a:r>
          </a:p>
          <a:p>
            <a:pPr lvl="1" eaLnBrk="1" hangingPunct="1">
              <a:lnSpc>
                <a:spcPct val="85000"/>
              </a:lnSpc>
              <a:spcBef>
                <a:spcPts val="125"/>
              </a:spcBef>
              <a:spcAft>
                <a:spcPts val="125"/>
              </a:spcAft>
            </a:pPr>
            <a:r>
              <a:rPr lang="en-US" sz="2800" smtClean="0">
                <a:latin typeface="Arial" charset="0"/>
                <a:ea typeface="ＭＳ Ｐゴシック" pitchFamily="34" charset="-128"/>
                <a:cs typeface="Arial" charset="0"/>
              </a:rPr>
              <a:t>Needs Intervention  </a:t>
            </a:r>
          </a:p>
          <a:p>
            <a:pPr lvl="1" eaLnBrk="1" hangingPunct="1">
              <a:lnSpc>
                <a:spcPct val="85000"/>
              </a:lnSpc>
              <a:spcBef>
                <a:spcPts val="125"/>
              </a:spcBef>
              <a:spcAft>
                <a:spcPts val="125"/>
              </a:spcAft>
            </a:pPr>
            <a:r>
              <a:rPr lang="en-US" sz="2800" smtClean="0">
                <a:latin typeface="Arial" charset="0"/>
                <a:ea typeface="ＭＳ Ｐゴシック" pitchFamily="34" charset="-128"/>
                <a:cs typeface="Arial" charset="0"/>
              </a:rPr>
              <a:t>Needs Substantial Intervention</a:t>
            </a:r>
          </a:p>
          <a:p>
            <a:endParaRPr lang="en-US" sz="2400" smtClean="0">
              <a:latin typeface="Arial" charset="0"/>
              <a:ea typeface="ＭＳ Ｐゴシック" pitchFamily="34" charset="-128"/>
              <a:cs typeface="Arial" charset="0"/>
            </a:endParaRPr>
          </a:p>
          <a:p>
            <a:endParaRPr lang="en-US" sz="2800" smtClean="0">
              <a:latin typeface="Arial" charset="0"/>
              <a:ea typeface="ＭＳ Ｐゴシック" pitchFamily="34" charset="-128"/>
              <a:cs typeface="Arial"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p:cNvSpPr>
          <p:nvPr>
            <p:ph type="title"/>
          </p:nvPr>
        </p:nvSpPr>
        <p:spPr bwMode="auto"/>
        <p:txBody>
          <a:bodyPr wrap="square" numCol="1" compatLnSpc="1">
            <a:prstTxWarp prst="textNoShape">
              <a:avLst/>
            </a:prstTxWarp>
          </a:bodyPr>
          <a:lstStyle/>
          <a:p>
            <a:r>
              <a:rPr lang="en-US" sz="3600" smtClean="0">
                <a:effectLst/>
                <a:latin typeface="Helvetica" pitchFamily="34" charset="0"/>
                <a:ea typeface="ＭＳ Ｐゴシック" pitchFamily="34" charset="-128"/>
                <a:cs typeface="Helvetica" pitchFamily="34" charset="0"/>
              </a:rPr>
              <a:t>Criteria for Determinations</a:t>
            </a:r>
          </a:p>
        </p:txBody>
      </p:sp>
      <p:sp>
        <p:nvSpPr>
          <p:cNvPr id="22530" name="Rectangle 3"/>
          <p:cNvSpPr>
            <a:spLocks noGrp="1"/>
          </p:cNvSpPr>
          <p:nvPr>
            <p:ph type="body" idx="1"/>
          </p:nvPr>
        </p:nvSpPr>
        <p:spPr/>
        <p:txBody>
          <a:bodyPr/>
          <a:lstStyle/>
          <a:p>
            <a:pPr eaLnBrk="1" hangingPunct="1">
              <a:lnSpc>
                <a:spcPct val="85000"/>
              </a:lnSpc>
              <a:spcBef>
                <a:spcPct val="10000"/>
              </a:spcBef>
              <a:spcAft>
                <a:spcPct val="35000"/>
              </a:spcAft>
            </a:pPr>
            <a:r>
              <a:rPr lang="en-US" sz="2800" b="1" smtClean="0">
                <a:latin typeface="Arial" charset="0"/>
                <a:ea typeface="ＭＳ Ｐゴシック" pitchFamily="34" charset="-128"/>
                <a:cs typeface="Arial" charset="0"/>
              </a:rPr>
              <a:t>States </a:t>
            </a:r>
            <a:r>
              <a:rPr lang="en-US" sz="2800" b="1" i="1" smtClean="0">
                <a:latin typeface="Arial" charset="0"/>
                <a:ea typeface="ＭＳ Ｐゴシック" pitchFamily="34" charset="-128"/>
                <a:cs typeface="Arial" charset="0"/>
              </a:rPr>
              <a:t>must</a:t>
            </a:r>
            <a:r>
              <a:rPr lang="en-US" sz="2800" b="1" smtClean="0">
                <a:latin typeface="Arial" charset="0"/>
                <a:ea typeface="ＭＳ Ｐゴシック" pitchFamily="34" charset="-128"/>
                <a:cs typeface="Arial" charset="0"/>
              </a:rPr>
              <a:t> consider</a:t>
            </a:r>
            <a:r>
              <a:rPr lang="en-US" sz="2800" smtClean="0">
                <a:latin typeface="Arial" charset="0"/>
                <a:ea typeface="ＭＳ Ｐゴシック" pitchFamily="34" charset="-128"/>
                <a:cs typeface="Arial" charset="0"/>
              </a:rPr>
              <a:t>…</a:t>
            </a:r>
          </a:p>
          <a:p>
            <a:pPr lvl="1" eaLnBrk="1" hangingPunct="1">
              <a:lnSpc>
                <a:spcPct val="85000"/>
              </a:lnSpc>
              <a:spcBef>
                <a:spcPct val="0"/>
              </a:spcBef>
              <a:spcAft>
                <a:spcPts val="400"/>
              </a:spcAft>
            </a:pPr>
            <a:r>
              <a:rPr lang="en-US" sz="2800" smtClean="0">
                <a:latin typeface="Arial" charset="0"/>
                <a:ea typeface="ＭＳ Ｐゴシック" pitchFamily="34" charset="-128"/>
                <a:cs typeface="Arial" charset="0"/>
              </a:rPr>
              <a:t>Performance on compliance indicators;</a:t>
            </a:r>
          </a:p>
          <a:p>
            <a:pPr lvl="1" eaLnBrk="1" hangingPunct="1">
              <a:lnSpc>
                <a:spcPct val="85000"/>
              </a:lnSpc>
              <a:spcBef>
                <a:spcPct val="0"/>
              </a:spcBef>
              <a:spcAft>
                <a:spcPts val="400"/>
              </a:spcAft>
            </a:pPr>
            <a:r>
              <a:rPr lang="en-US" sz="2800" smtClean="0">
                <a:latin typeface="Arial" charset="0"/>
                <a:ea typeface="ＭＳ Ｐゴシック" pitchFamily="34" charset="-128"/>
                <a:cs typeface="Arial" charset="0"/>
              </a:rPr>
              <a:t>Whether data submitted by EIS programs are valid, reliable, and timely;</a:t>
            </a:r>
          </a:p>
          <a:p>
            <a:pPr lvl="1" eaLnBrk="1" hangingPunct="1">
              <a:lnSpc>
                <a:spcPct val="85000"/>
              </a:lnSpc>
              <a:spcBef>
                <a:spcPct val="0"/>
              </a:spcBef>
              <a:spcAft>
                <a:spcPts val="400"/>
              </a:spcAft>
            </a:pPr>
            <a:r>
              <a:rPr lang="en-US" sz="2800" smtClean="0">
                <a:latin typeface="Arial" charset="0"/>
                <a:ea typeface="ＭＳ Ｐゴシック" pitchFamily="34" charset="-128"/>
                <a:cs typeface="Arial" charset="0"/>
              </a:rPr>
              <a:t>Uncorrected noncompliance from other sources; and</a:t>
            </a:r>
          </a:p>
          <a:p>
            <a:pPr lvl="1" eaLnBrk="1" hangingPunct="1">
              <a:lnSpc>
                <a:spcPct val="85000"/>
              </a:lnSpc>
              <a:spcBef>
                <a:spcPct val="0"/>
              </a:spcBef>
              <a:spcAft>
                <a:spcPts val="400"/>
              </a:spcAft>
            </a:pPr>
            <a:r>
              <a:rPr lang="en-US" sz="2800" smtClean="0">
                <a:latin typeface="Arial" charset="0"/>
                <a:ea typeface="ＭＳ Ｐゴシック" pitchFamily="34" charset="-128"/>
                <a:cs typeface="Arial" charset="0"/>
              </a:rPr>
              <a:t>Any audit findings.</a:t>
            </a:r>
          </a:p>
          <a:p>
            <a:pPr eaLnBrk="1" hangingPunct="1">
              <a:lnSpc>
                <a:spcPct val="85000"/>
              </a:lnSpc>
              <a:spcBef>
                <a:spcPct val="35000"/>
              </a:spcBef>
              <a:spcAft>
                <a:spcPct val="35000"/>
              </a:spcAft>
            </a:pPr>
            <a:r>
              <a:rPr lang="en-US" sz="2800" smtClean="0">
                <a:latin typeface="Arial" charset="0"/>
                <a:ea typeface="ＭＳ Ｐゴシック" pitchFamily="34" charset="-128"/>
                <a:cs typeface="Arial" charset="0"/>
              </a:rPr>
              <a:t>In addition, </a:t>
            </a:r>
            <a:r>
              <a:rPr lang="en-US" sz="2800" b="1" smtClean="0">
                <a:latin typeface="Arial" charset="0"/>
                <a:ea typeface="ＭＳ Ｐゴシック" pitchFamily="34" charset="-128"/>
                <a:cs typeface="Arial" charset="0"/>
              </a:rPr>
              <a:t>States could also consider</a:t>
            </a:r>
            <a:r>
              <a:rPr lang="en-US" sz="2800" smtClean="0">
                <a:latin typeface="Arial" charset="0"/>
                <a:ea typeface="ＭＳ Ｐゴシック" pitchFamily="34" charset="-128"/>
                <a:cs typeface="Arial" charset="0"/>
              </a:rPr>
              <a:t>…</a:t>
            </a:r>
          </a:p>
          <a:p>
            <a:pPr lvl="1" eaLnBrk="1" hangingPunct="1">
              <a:lnSpc>
                <a:spcPct val="95000"/>
              </a:lnSpc>
              <a:spcBef>
                <a:spcPct val="0"/>
              </a:spcBef>
              <a:spcAft>
                <a:spcPts val="200"/>
              </a:spcAft>
            </a:pPr>
            <a:r>
              <a:rPr lang="en-US" sz="2800" smtClean="0">
                <a:latin typeface="Arial" charset="0"/>
                <a:ea typeface="ＭＳ Ｐゴシック" pitchFamily="34" charset="-128"/>
                <a:cs typeface="Arial" charset="0"/>
              </a:rPr>
              <a:t>Performance on performance indicators; and </a:t>
            </a:r>
          </a:p>
          <a:p>
            <a:pPr lvl="1" eaLnBrk="1" hangingPunct="1">
              <a:spcBef>
                <a:spcPts val="150"/>
              </a:spcBef>
              <a:spcAft>
                <a:spcPts val="150"/>
              </a:spcAft>
            </a:pPr>
            <a:r>
              <a:rPr lang="en-US" sz="2800" smtClean="0">
                <a:latin typeface="Arial" charset="0"/>
                <a:ea typeface="ＭＳ Ｐゴシック" pitchFamily="34" charset="-128"/>
                <a:cs typeface="Arial" charset="0"/>
              </a:rPr>
              <a:t>Other information.</a:t>
            </a:r>
          </a:p>
          <a:p>
            <a:endParaRPr lang="en-US" sz="2400" smtClean="0">
              <a:latin typeface="Arial" charset="0"/>
              <a:ea typeface="ＭＳ Ｐゴシック" pitchFamily="34" charset="-128"/>
              <a:cs typeface="Arial"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3" name="Rectangle 2"/>
          <p:cNvSpPr>
            <a:spLocks noGrp="1"/>
          </p:cNvSpPr>
          <p:nvPr>
            <p:ph type="title" idx="4294967295"/>
          </p:nvPr>
        </p:nvSpPr>
        <p:spPr bwMode="auto">
          <a:noFill/>
        </p:spPr>
        <p:txBody>
          <a:bodyPr wrap="square" numCol="1" compatLnSpc="1">
            <a:prstTxWarp prst="textNoShape">
              <a:avLst/>
            </a:prstTxWarp>
          </a:bodyPr>
          <a:lstStyle/>
          <a:p>
            <a:r>
              <a:rPr lang="en-US" sz="4400" smtClean="0">
                <a:effectLst/>
                <a:latin typeface="Helvetica" pitchFamily="34" charset="0"/>
                <a:ea typeface="ＭＳ Ｐゴシック" pitchFamily="34" charset="-128"/>
                <a:cs typeface="Helvetica" pitchFamily="34" charset="0"/>
              </a:rPr>
              <a:t>Let’s Discuss</a:t>
            </a:r>
          </a:p>
        </p:txBody>
      </p:sp>
      <p:sp>
        <p:nvSpPr>
          <p:cNvPr id="23554" name="Rectangle 3"/>
          <p:cNvSpPr>
            <a:spLocks noGrp="1"/>
          </p:cNvSpPr>
          <p:nvPr>
            <p:ph type="body" idx="4294967295"/>
          </p:nvPr>
        </p:nvSpPr>
        <p:spPr/>
        <p:txBody>
          <a:bodyPr/>
          <a:lstStyle/>
          <a:p>
            <a:pPr>
              <a:lnSpc>
                <a:spcPct val="90000"/>
              </a:lnSpc>
            </a:pPr>
            <a:r>
              <a:rPr lang="en-US" sz="3200" b="1" smtClean="0">
                <a:latin typeface="Arial" charset="0"/>
                <a:ea typeface="ＭＳ Ｐゴシック" pitchFamily="34" charset="-128"/>
                <a:cs typeface="Arial" charset="0"/>
              </a:rPr>
              <a:t>What indicators</a:t>
            </a:r>
            <a:r>
              <a:rPr lang="en-US" sz="3200" smtClean="0">
                <a:latin typeface="Arial" charset="0"/>
                <a:ea typeface="ＭＳ Ｐゴシック" pitchFamily="34" charset="-128"/>
                <a:cs typeface="Arial" charset="0"/>
              </a:rPr>
              <a:t> do you use for determinations?  </a:t>
            </a:r>
          </a:p>
          <a:p>
            <a:pPr>
              <a:lnSpc>
                <a:spcPct val="90000"/>
              </a:lnSpc>
            </a:pPr>
            <a:r>
              <a:rPr lang="en-US" sz="3200" smtClean="0">
                <a:latin typeface="Arial" charset="0"/>
                <a:ea typeface="ＭＳ Ｐゴシック" pitchFamily="34" charset="-128"/>
                <a:cs typeface="Arial" charset="0"/>
              </a:rPr>
              <a:t>Have you </a:t>
            </a:r>
            <a:r>
              <a:rPr lang="en-US" sz="3200" b="1" smtClean="0">
                <a:latin typeface="Arial" charset="0"/>
                <a:ea typeface="ＭＳ Ｐゴシック" pitchFamily="34" charset="-128"/>
                <a:cs typeface="Arial" charset="0"/>
              </a:rPr>
              <a:t>changed in last several years</a:t>
            </a:r>
            <a:r>
              <a:rPr lang="en-US" sz="3200" smtClean="0">
                <a:latin typeface="Arial" charset="0"/>
                <a:ea typeface="ＭＳ Ｐゴシック" pitchFamily="34" charset="-128"/>
                <a:cs typeface="Arial" charset="0"/>
              </a:rPr>
              <a:t>? Are you </a:t>
            </a:r>
            <a:r>
              <a:rPr lang="en-US" sz="3200" b="1" smtClean="0">
                <a:latin typeface="Arial" charset="0"/>
                <a:ea typeface="ＭＳ Ｐゴシック" pitchFamily="34" charset="-128"/>
                <a:cs typeface="Arial" charset="0"/>
              </a:rPr>
              <a:t>considering changing</a:t>
            </a:r>
            <a:r>
              <a:rPr lang="en-US" sz="3200" smtClean="0">
                <a:latin typeface="Arial" charset="0"/>
                <a:ea typeface="ＭＳ Ｐゴシック" pitchFamily="34" charset="-128"/>
                <a:cs typeface="Arial" charset="0"/>
              </a:rPr>
              <a:t> soon?</a:t>
            </a:r>
          </a:p>
          <a:p>
            <a:pPr>
              <a:lnSpc>
                <a:spcPct val="90000"/>
              </a:lnSpc>
            </a:pPr>
            <a:r>
              <a:rPr lang="en-US" sz="3200" smtClean="0">
                <a:latin typeface="Arial" charset="0"/>
                <a:ea typeface="ＭＳ Ｐゴシック" pitchFamily="34" charset="-128"/>
                <a:cs typeface="Arial" charset="0"/>
              </a:rPr>
              <a:t>What are </a:t>
            </a:r>
            <a:r>
              <a:rPr lang="en-US" sz="3200" b="1" smtClean="0">
                <a:latin typeface="Arial" charset="0"/>
                <a:ea typeface="ＭＳ Ｐゴシック" pitchFamily="34" charset="-128"/>
                <a:cs typeface="Arial" charset="0"/>
              </a:rPr>
              <a:t>possible opportunities</a:t>
            </a:r>
            <a:r>
              <a:rPr lang="en-US" sz="3200" smtClean="0">
                <a:latin typeface="Arial" charset="0"/>
                <a:ea typeface="ＭＳ Ｐゴシック" pitchFamily="34" charset="-128"/>
                <a:cs typeface="Arial" charset="0"/>
              </a:rPr>
              <a:t> to </a:t>
            </a:r>
            <a:r>
              <a:rPr lang="en-US" sz="3200" b="1" smtClean="0">
                <a:latin typeface="Arial" charset="0"/>
                <a:ea typeface="ＭＳ Ｐゴシック" pitchFamily="34" charset="-128"/>
                <a:cs typeface="Arial" charset="0"/>
              </a:rPr>
              <a:t>using child or family outcomes</a:t>
            </a:r>
            <a:r>
              <a:rPr lang="en-US" sz="3200" smtClean="0">
                <a:latin typeface="Arial" charset="0"/>
                <a:ea typeface="ＭＳ Ｐゴシック" pitchFamily="34" charset="-128"/>
                <a:cs typeface="Arial" charset="0"/>
              </a:rPr>
              <a:t> in local determinations?</a:t>
            </a:r>
          </a:p>
          <a:p>
            <a:pPr>
              <a:lnSpc>
                <a:spcPct val="90000"/>
              </a:lnSpc>
            </a:pPr>
            <a:r>
              <a:rPr lang="en-US" sz="3200" smtClean="0">
                <a:latin typeface="Arial" charset="0"/>
                <a:ea typeface="ＭＳ Ｐゴシック" pitchFamily="34" charset="-128"/>
                <a:cs typeface="Arial" charset="0"/>
              </a:rPr>
              <a:t>	What are </a:t>
            </a:r>
            <a:r>
              <a:rPr lang="en-US" sz="3200" b="1" smtClean="0">
                <a:latin typeface="Arial" charset="0"/>
                <a:ea typeface="ＭＳ Ｐゴシック" pitchFamily="34" charset="-128"/>
                <a:cs typeface="Arial" charset="0"/>
              </a:rPr>
              <a:t>issues/concerns</a:t>
            </a:r>
            <a:r>
              <a:rPr lang="en-US" sz="3200" smtClean="0">
                <a:latin typeface="Arial" charset="0"/>
                <a:ea typeface="ＭＳ Ｐゴシック" pitchFamily="34" charset="-128"/>
                <a:cs typeface="Arial" charset="0"/>
              </a:rPr>
              <a:t> to </a:t>
            </a:r>
            <a:r>
              <a:rPr lang="en-US" sz="3200" b="1" smtClean="0">
                <a:latin typeface="Arial" charset="0"/>
                <a:ea typeface="ＭＳ Ｐゴシック" pitchFamily="34" charset="-128"/>
                <a:cs typeface="Arial" charset="0"/>
              </a:rPr>
              <a:t>using child or family outcomes</a:t>
            </a:r>
            <a:r>
              <a:rPr lang="en-US" sz="3200" smtClean="0">
                <a:latin typeface="Arial" charset="0"/>
                <a:ea typeface="ＭＳ Ｐゴシック" pitchFamily="34" charset="-128"/>
                <a:cs typeface="Arial" charset="0"/>
              </a:rPr>
              <a:t> in local determinations?</a:t>
            </a:r>
          </a:p>
          <a:p>
            <a:pPr>
              <a:lnSpc>
                <a:spcPct val="90000"/>
              </a:lnSpc>
              <a:buFont typeface="Arial" charset="0"/>
              <a:buNone/>
            </a:pPr>
            <a:r>
              <a:rPr lang="en-US" sz="2800" smtClean="0">
                <a:latin typeface="Arial" charset="0"/>
                <a:ea typeface="ＭＳ Ｐゴシック" pitchFamily="34" charset="-128"/>
                <a:cs typeface="Arial" charset="0"/>
              </a:rPr>
              <a:t>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7" name="Title 1"/>
          <p:cNvSpPr>
            <a:spLocks noGrp="1"/>
          </p:cNvSpPr>
          <p:nvPr>
            <p:ph type="title" idx="4294967295"/>
          </p:nvPr>
        </p:nvSpPr>
        <p:spPr bwMode="auto">
          <a:noFill/>
        </p:spPr>
        <p:txBody>
          <a:bodyPr wrap="square" numCol="1" anchor="ctr" compatLnSpc="1">
            <a:prstTxWarp prst="textNoShape">
              <a:avLst/>
            </a:prstTxWarp>
          </a:bodyPr>
          <a:lstStyle/>
          <a:p>
            <a:pPr eaLnBrk="1" hangingPunct="1"/>
            <a:r>
              <a:rPr lang="en-US" sz="4000" smtClean="0">
                <a:effectLst/>
                <a:latin typeface="Helvetica" pitchFamily="34" charset="0"/>
                <a:ea typeface="ＭＳ Ｐゴシック" pitchFamily="34" charset="-128"/>
                <a:cs typeface="Helvetica" pitchFamily="34" charset="0"/>
              </a:rPr>
              <a:t>Virginia State Structure	</a:t>
            </a:r>
          </a:p>
        </p:txBody>
      </p:sp>
      <p:sp>
        <p:nvSpPr>
          <p:cNvPr id="24578" name="Content Placeholder 2"/>
          <p:cNvSpPr>
            <a:spLocks noGrp="1"/>
          </p:cNvSpPr>
          <p:nvPr>
            <p:ph idx="4294967295"/>
          </p:nvPr>
        </p:nvSpPr>
        <p:spPr/>
        <p:txBody>
          <a:bodyPr/>
          <a:lstStyle/>
          <a:p>
            <a:pPr eaLnBrk="1" hangingPunct="1"/>
            <a:r>
              <a:rPr lang="en-US" sz="2800" smtClean="0">
                <a:latin typeface="Arial" charset="0"/>
                <a:ea typeface="ＭＳ Ｐゴシック" pitchFamily="34" charset="-128"/>
                <a:cs typeface="Arial" charset="0"/>
              </a:rPr>
              <a:t>Lead Agency:  Department of Behavioral Health and Developmental Disabilities </a:t>
            </a:r>
          </a:p>
          <a:p>
            <a:pPr eaLnBrk="1" hangingPunct="1"/>
            <a:r>
              <a:rPr lang="en-US" sz="2800" smtClean="0">
                <a:latin typeface="Arial" charset="0"/>
                <a:ea typeface="ＭＳ Ｐゴシック" pitchFamily="34" charset="-128"/>
                <a:cs typeface="Arial" charset="0"/>
              </a:rPr>
              <a:t>40 Local Systems</a:t>
            </a:r>
          </a:p>
          <a:p>
            <a:pPr lvl="1" eaLnBrk="1" hangingPunct="1"/>
            <a:r>
              <a:rPr lang="en-US" sz="2800" smtClean="0">
                <a:latin typeface="Arial" charset="0"/>
                <a:ea typeface="ＭＳ Ｐゴシック" pitchFamily="34" charset="-128"/>
                <a:cs typeface="Arial" charset="0"/>
              </a:rPr>
              <a:t>Local Lead agencies include Community Service Boards, Universities, Local School Systems, Cities, Health Departments</a:t>
            </a:r>
          </a:p>
          <a:p>
            <a:pPr lvl="1" eaLnBrk="1" hangingPunct="1"/>
            <a:r>
              <a:rPr lang="en-US" sz="2800" smtClean="0">
                <a:latin typeface="Arial" charset="0"/>
                <a:ea typeface="ＭＳ Ｐゴシック" pitchFamily="34" charset="-128"/>
                <a:cs typeface="Arial" charset="0"/>
              </a:rPr>
              <a:t>Annual Child count ranges from 64 to 2,220</a:t>
            </a:r>
          </a:p>
          <a:p>
            <a:pPr lvl="1" eaLnBrk="1" hangingPunct="1"/>
            <a:r>
              <a:rPr lang="en-US" sz="2800" smtClean="0">
                <a:latin typeface="Arial" charset="0"/>
                <a:ea typeface="ＭＳ Ｐゴシック" pitchFamily="34" charset="-128"/>
                <a:cs typeface="Arial" charset="0"/>
              </a:rPr>
              <a:t>Catchment areas range from 1 county or city to 10 cities/counties </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1" name="Title 1"/>
          <p:cNvSpPr>
            <a:spLocks noGrp="1"/>
          </p:cNvSpPr>
          <p:nvPr>
            <p:ph type="title" idx="4294967295"/>
          </p:nvPr>
        </p:nvSpPr>
        <p:spPr bwMode="auto">
          <a:xfrm>
            <a:off x="381000" y="914400"/>
            <a:ext cx="8763000" cy="685800"/>
          </a:xfrm>
          <a:noFill/>
        </p:spPr>
        <p:txBody>
          <a:bodyPr wrap="square" numCol="1" anchor="ctr" compatLnSpc="1">
            <a:prstTxWarp prst="textNoShape">
              <a:avLst/>
            </a:prstTxWarp>
          </a:bodyPr>
          <a:lstStyle/>
          <a:p>
            <a:pPr eaLnBrk="1" hangingPunct="1"/>
            <a:r>
              <a:rPr lang="en-US" sz="4000" smtClean="0">
                <a:effectLst/>
                <a:latin typeface="Helvetica" pitchFamily="34" charset="0"/>
                <a:ea typeface="ＭＳ Ｐゴシック" pitchFamily="34" charset="-128"/>
                <a:cs typeface="Helvetica" pitchFamily="34" charset="0"/>
              </a:rPr>
              <a:t>Virginia Current Determinations</a:t>
            </a:r>
          </a:p>
        </p:txBody>
      </p:sp>
      <p:sp>
        <p:nvSpPr>
          <p:cNvPr id="25602" name="Content Placeholder 2"/>
          <p:cNvSpPr>
            <a:spLocks noGrp="1"/>
          </p:cNvSpPr>
          <p:nvPr>
            <p:ph idx="4294967295"/>
          </p:nvPr>
        </p:nvSpPr>
        <p:spPr/>
        <p:txBody>
          <a:bodyPr/>
          <a:lstStyle/>
          <a:p>
            <a:pPr eaLnBrk="1" hangingPunct="1"/>
            <a:r>
              <a:rPr lang="en-US" sz="3200" smtClean="0">
                <a:latin typeface="Arial" charset="0"/>
                <a:ea typeface="ＭＳ Ｐゴシック" pitchFamily="34" charset="-128"/>
                <a:cs typeface="Arial" charset="0"/>
              </a:rPr>
              <a:t>Include service settings, family outcomes and child count</a:t>
            </a:r>
          </a:p>
          <a:p>
            <a:pPr eaLnBrk="1" hangingPunct="1"/>
            <a:r>
              <a:rPr lang="en-US" sz="3200" smtClean="0">
                <a:latin typeface="Arial" charset="0"/>
                <a:ea typeface="ＭＳ Ｐゴシック" pitchFamily="34" charset="-128"/>
                <a:cs typeface="Arial" charset="0"/>
              </a:rPr>
              <a:t>Child outcomes results are included in the report, but not in the calculations</a:t>
            </a:r>
          </a:p>
          <a:p>
            <a:pPr eaLnBrk="1" hangingPunct="1"/>
            <a:r>
              <a:rPr lang="en-US" sz="3200" smtClean="0">
                <a:latin typeface="Arial" charset="0"/>
                <a:ea typeface="ＭＳ Ｐゴシック" pitchFamily="34" charset="-128"/>
                <a:cs typeface="Arial" charset="0"/>
              </a:rPr>
              <a:t>The results indicators are scored together to receive the same possible rating as one compliance indicator</a:t>
            </a:r>
          </a:p>
          <a:p>
            <a:pPr eaLnBrk="1" hangingPunct="1"/>
            <a:endParaRPr lang="en-US" sz="3200" smtClean="0">
              <a:latin typeface="Arial" charset="0"/>
              <a:ea typeface="ＭＳ Ｐゴシック" pitchFamily="34" charset="-128"/>
              <a:cs typeface="Arial"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457200" y="104775"/>
          <a:ext cx="8153400" cy="6330950"/>
        </p:xfrm>
        <a:graphic>
          <a:graphicData uri="http://schemas.openxmlformats.org/drawingml/2006/table">
            <a:tbl>
              <a:tblPr/>
              <a:tblGrid>
                <a:gridCol w="3759200"/>
                <a:gridCol w="877888"/>
                <a:gridCol w="879475"/>
                <a:gridCol w="879475"/>
                <a:gridCol w="879475"/>
                <a:gridCol w="877887"/>
              </a:tblGrid>
              <a:tr h="301625">
                <a:tc gridSpan="6">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Section 4: SPP/APR Results Indicators</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r>
              <a:tr h="619125">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Indicator</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State Target</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Local Result</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of State Target</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Prior Year % of State Target</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Score</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02: Primary Service Setting</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03A: Positive Social-Emotional Skills (Summary 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3000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6" gridSpan="2">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rowSpan="6" h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03A: Positive Social-Emotional Skills (Summary 2)</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3000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03B: Acquire/Use Knowledge/Skills (Summary 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3000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03B: Acquire/Use Knowledge/Skills (Summary 2)</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3000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03C: Take Actions to Meet Needs (Summary 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3000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03C: Take Actions to Meet Needs (Summary 2)</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3000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gridSpan="2" vMerge="1">
                  <a:txBody>
                    <a:bodyPr/>
                    <a:lstStyle/>
                    <a:p>
                      <a:endParaRPr lang="en-US"/>
                    </a:p>
                  </a:txBody>
                  <a:tcPr/>
                </a:tc>
                <a:tc hMerge="1" vMerge="1">
                  <a:txBody>
                    <a:bodyPr/>
                    <a:lstStyle/>
                    <a:p>
                      <a:endParaRPr lang="en-US"/>
                    </a:p>
                  </a:txBody>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04A: Family Outcomes (Know their rights)</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04B: Family Outcomes (Communicate needs)</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04C: Family Outcomes (Help child learn)</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05: Child Find 0-1</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r h="280988">
                <a:tc>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06: Child Find 0-3</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D0D8E8"/>
                    </a:solidFill>
                  </a:tcPr>
                </a:tc>
              </a:tr>
              <a:tr h="2038350">
                <a:tc gridSpan="5">
                  <a:txBody>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Section 4 displays SPP/APR results indicators for FFY13/SFY14 as collected.  Indicators 02, 05 and 06 are reported on copy 1/2; indicators 03 and 04 will be reported on copy 2/2.  Section 4 will be scored on copy 2/2.</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Scoring is based on combined performance; maximum possible points = 2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4 + or more (other 2 any combination) = 0 points</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4 - or more (other 2 any combination) = 2 points</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All other combinations = 1 point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 Met or exceeded state target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p = Progress (defined as local result w/in 90%-99% state target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sng" strike="noStrike" cap="none" normalizeH="0" baseline="0" smtClean="0">
                          <a:ln>
                            <a:noFill/>
                          </a:ln>
                          <a:solidFill>
                            <a:srgbClr val="FFFFFF"/>
                          </a:solidFill>
                          <a:effectLst/>
                          <a:latin typeface="Arial" charset="0"/>
                          <a:ea typeface="ＭＳ Ｐゴシック" pitchFamily="34" charset="-128"/>
                          <a:cs typeface="Arial" charset="0"/>
                        </a:rPr>
                        <a:t>or</a:t>
                      </a: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10-point increase in % of state target from prior year result</a:t>
                      </a:r>
                    </a:p>
                    <a:p>
                      <a:pPr marL="0" marR="0" lvl="0" indent="0" algn="r" defTabSz="914400" rtl="0" eaLnBrk="1" fontAlgn="base" latinLnBrk="0" hangingPunct="1">
                        <a:lnSpc>
                          <a:spcPct val="100000"/>
                        </a:lnSpc>
                        <a:spcBef>
                          <a:spcPct val="0"/>
                        </a:spcBef>
                        <a:spcAft>
                          <a:spcPct val="0"/>
                        </a:spcAft>
                        <a:buClrTx/>
                        <a:buSzTx/>
                        <a:buFontTx/>
                        <a:buNone/>
                        <a:tabLst/>
                      </a:pPr>
                      <a:r>
                        <a:rPr kumimoji="0" lang="en-US" sz="700" b="1" i="0" u="none" strike="noStrike" cap="none" normalizeH="0" baseline="0" smtClean="0">
                          <a:ln>
                            <a:noFill/>
                          </a:ln>
                          <a:solidFill>
                            <a:srgbClr val="FFFFFF"/>
                          </a:solidFill>
                          <a:effectLst/>
                          <a:latin typeface="Arial" charset="0"/>
                          <a:ea typeface="ＭＳ Ｐゴシック" pitchFamily="34" charset="-128"/>
                          <a:cs typeface="Arial" charset="0"/>
                        </a:rPr>
                        <a:t>– = Does not meet state target and progress not being made (as defined above)</a:t>
                      </a:r>
                      <a:endParaRPr kumimoji="0" lang="en-US" sz="700" b="1" i="0" u="none" strike="noStrike" cap="none" normalizeH="0" baseline="0" smtClean="0">
                        <a:ln>
                          <a:noFill/>
                        </a:ln>
                        <a:solidFill>
                          <a:srgbClr val="FFFFFF"/>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accent1"/>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a:txBody>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700" b="0" i="0" u="none" strike="noStrike" cap="none" normalizeH="0" baseline="0" smtClean="0">
                          <a:ln>
                            <a:noFill/>
                          </a:ln>
                          <a:solidFill>
                            <a:srgbClr val="000000"/>
                          </a:solidFill>
                          <a:effectLst/>
                          <a:latin typeface="Arial" charset="0"/>
                          <a:ea typeface="ＭＳ Ｐゴシック" pitchFamily="34" charset="-128"/>
                          <a:cs typeface="Arial" charset="0"/>
                        </a:rPr>
                        <a:t> </a:t>
                      </a:r>
                      <a:endParaRPr kumimoji="0" lang="en-US" sz="700" b="0" i="0" u="none" strike="noStrike" cap="none" normalizeH="0" baseline="0" smtClean="0">
                        <a:ln>
                          <a:noFill/>
                        </a:ln>
                        <a:solidFill>
                          <a:srgbClr val="000000"/>
                        </a:solidFill>
                        <a:effectLst/>
                        <a:latin typeface="Arial" charset="0"/>
                        <a:ea typeface="Calibri" pitchFamily="34" charset="0"/>
                        <a:cs typeface="Times New Roman" pitchFamily="18" charset="0"/>
                      </a:endParaRPr>
                    </a:p>
                  </a:txBody>
                  <a:tcPr marL="40053" marR="40053" marT="40053" marB="40053" anchor="ctr"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rgbClr val="E9EDF4"/>
                    </a:solidFill>
                  </a:tcPr>
                </a:tc>
              </a:tr>
            </a:tbl>
          </a:graphicData>
        </a:graphic>
      </p:graphicFrame>
      <p:sp>
        <p:nvSpPr>
          <p:cNvPr id="26720" name="Rectangle 1"/>
          <p:cNvSpPr>
            <a:spLocks noChangeArrowheads="1"/>
          </p:cNvSpPr>
          <p:nvPr/>
        </p:nvSpPr>
        <p:spPr bwMode="auto">
          <a:xfrm>
            <a:off x="1928813" y="1524000"/>
            <a:ext cx="9144000" cy="0"/>
          </a:xfrm>
          <a:prstGeom prst="rect">
            <a:avLst/>
          </a:prstGeom>
          <a:noFill/>
          <a:ln w="9525">
            <a:noFill/>
            <a:miter lim="800000"/>
            <a:headEnd/>
            <a:tailEnd/>
          </a:ln>
        </p:spPr>
        <p:txBody>
          <a:bodyPr wrap="none" anchor="ctr">
            <a:spAutoFit/>
          </a:bodyPr>
          <a:lstStyle/>
          <a:p>
            <a:r>
              <a:rPr lang="en-US" altLang="en-US" sz="1800"/>
              <a:t/>
            </a:r>
            <a:br>
              <a:rPr lang="en-US" altLang="en-US" sz="1800"/>
            </a:br>
            <a:endParaRPr lang="en-US" altLang="en-US" sz="180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NEXTUNIQUEID" val="10009"/>
  <p:tag name="MMPROD_UIDATA" val="&lt;database version=&quot;7.0&quot;&gt;&lt;object type=&quot;1&quot; unique_id=&quot;10001&quot;&gt;&lt;object type=&quot;8&quot; unique_id=&quot;10002&quot;&gt;&lt;/object&gt;&lt;object type=&quot;2&quot; unique_id=&quot;10003&quot;&gt;&lt;object type=&quot;3&quot; unique_id=&quot;10004&quot;&gt;&lt;property id=&quot;20148&quot; value=&quot;5&quot;/&gt;&lt;property id=&quot;20300&quot; value=&quot;Slide 1 - &amp;quot;Developing &amp;#x0D;&amp;#x0A;High-Quality, &amp;#x0D;&amp;#x0A;Functional &amp;#x0D;&amp;#x0A;IFSP Outcomes &amp;#x0D;&amp;#x0A;and IEP Goals&amp;quot;&quot;/&gt;&lt;property id=&quot;20307&quot; value=&quot;466&quot;/&gt;&lt;/object&gt;&lt;object type=&quot;3&quot; unique_id=&quot;10005&quot;&gt;&lt;property id=&quot;20148&quot; value=&quot;5&quot;/&gt;&lt;property id=&quot;20300&quot; value=&quot;Slide 3 - &amp;quot;Session Purpose&amp;quot;&quot;/&gt;&lt;property id=&quot;20307&quot; value=&quot;467&quot;/&gt;&lt;/object&gt;&lt;object type=&quot;3&quot; unique_id=&quot;10006&quot;&gt;&lt;property id=&quot;20148&quot; value=&quot;5&quot;/&gt;&lt;property id=&quot;20300&quot; value=&quot;Slide 4 - &amp;quot;Session Outline&amp;quot;&quot;/&gt;&lt;property id=&quot;20307&quot; value=&quot;303&quot;/&gt;&lt;/object&gt;&lt;object type=&quot;3&quot; unique_id=&quot;10021&quot;&gt;&lt;property id=&quot;20148&quot; value=&quot;5&quot;/&gt;&lt;property id=&quot;20300&quot; value=&quot;Slide 48 - &amp;quot;Linking Information Gathering &amp;#x0D;&amp;#x0A;to IFSP Outcomes / IEP Goals&amp;quot;&quot;/&gt;&lt;property id=&quot;20307&quot; value=&quot;371&quot;/&gt;&lt;/object&gt;&lt;object type=&quot;3&quot; unique_id=&quot;10022&quot;&gt;&lt;property id=&quot;20148&quot; value=&quot;5&quot;/&gt;&lt;property id=&quot;20300&quot; value=&quot;Slide 49 - &amp;quot;Key Steps: IFSP/IEP Process &amp;quot;&quot;/&gt;&lt;property id=&quot;20307&quot; value=&quot;333&quot;/&gt;&lt;/object&gt;&lt;object type=&quot;3&quot; unique_id=&quot;10023&quot;&gt;&lt;property id=&quot;20148&quot; value=&quot;5&quot;/&gt;&lt;property id=&quot;20300&quot; value=&quot;Slide 50 - &amp;quot;Using Information              &amp;#x0D;&amp;#x0A;       within the IFSP/IEP Process&amp;quot;&quot;/&gt;&lt;property id=&quot;20307&quot; value=&quot;436&quot;/&gt;&lt;/object&gt;&lt;object type=&quot;3&quot; unique_id=&quot;10024&quot;&gt;&lt;property id=&quot;20148&quot; value=&quot;5&quot;/&gt;&lt;property id=&quot;20300&quot; value=&quot;Slide 54 - &amp;quot;Video&amp;#x0D;&amp;#x0A;“Nolan”&amp;quot;&quot;/&gt;&lt;property id=&quot;20307&quot; value=&quot;416&quot;/&gt;&lt;/object&gt;&lt;object type=&quot;3&quot; unique_id=&quot;11040&quot;&gt;&lt;property id=&quot;20148&quot; value=&quot;5&quot;/&gt;&lt;property id=&quot;20300&quot; value=&quot;Slide 18 - &amp;quot;Goals of Early Intervention and Early Childhood Special Education&amp;quot;&quot;/&gt;&lt;property id=&quot;20307&quot; value=&quot;507&quot;/&gt;&lt;/object&gt;&lt;object type=&quot;3&quot; unique_id=&quot;11042&quot;&gt;&lt;property id=&quot;20148&quot; value=&quot;5&quot;/&gt;&lt;property id=&quot;20300&quot; value=&quot;Slide 21 - &amp;quot;3 Global Child Outcomes &amp;quot;&quot;/&gt;&lt;property id=&quot;20307&quot; value=&quot;509&quot;/&gt;&lt;/object&gt;&lt;object type=&quot;3&quot; unique_id=&quot;11043&quot;&gt;&lt;property id=&quot;20148&quot; value=&quot;5&quot;/&gt;&lt;property id=&quot;20300&quot; value=&quot;Slide 26 - &amp;quot; Family Outcomes&amp;quot;&quot;/&gt;&lt;property id=&quot;20307&quot; value=&quot;508&quot;/&gt;&lt;/object&gt;&lt;object type=&quot;3&quot; unique_id=&quot;11044&quot;&gt;&lt;property id=&quot;20148&quot; value=&quot;5&quot;/&gt;&lt;property id=&quot;20300&quot; value=&quot;Slide 27 - &amp;quot;Integrating Outcome Measurement&amp;#x0D;&amp;#x0A;into IFSP/IEP Process&amp;quot;&quot;/&gt;&lt;property id=&quot;20307&quot; value=&quot;514&quot;/&gt;&lt;/object&gt;&lt;object type=&quot;3&quot; unique_id=&quot;11045&quot;&gt;&lt;property id=&quot;20148&quot; value=&quot;5&quot;/&gt;&lt;property id=&quot;20300&quot; value=&quot;Slide 28 - &amp;quot;Making the Connection:&amp;#x0D;&amp;#x0A;Using Functional Assessment&amp;quot;&quot;/&gt;&lt;property id=&quot;20307&quot; value=&quot;513&quot;/&gt;&lt;/object&gt;&lt;object type=&quot;3&quot; unique_id=&quot;11046&quot;&gt;&lt;property id=&quot;20148&quot; value=&quot;5&quot;/&gt;&lt;property id=&quot;20300&quot; value=&quot;Slide 29 - &amp;quot;The Right People, the Right Situation,&amp;#x0D;&amp;#x0A;the Right Time&amp;quot;&quot;/&gt;&lt;property id=&quot;20307&quot; value=&quot;515&quot;/&gt;&lt;/object&gt;&lt;object type=&quot;3&quot; unique_id=&quot;11295&quot;&gt;&lt;property id=&quot;20148&quot; value=&quot;5&quot;/&gt;&lt;property id=&quot;20300&quot; value=&quot;Slide 51 - &amp;quot;Integrating Outcomes Measurement&amp;#x0D;&amp;#x0A;into IFSP/IEP Process&amp;quot;&quot;/&gt;&lt;property id=&quot;20307&quot; value=&quot;516&quot;/&gt;&lt;/object&gt;&lt;object type=&quot;3&quot; unique_id=&quot;11296&quot;&gt;&lt;property id=&quot;20148&quot; value=&quot;5&quot;/&gt;&lt;property id=&quot;20300&quot; value=&quot;Slide 52 - &amp;quot;Additional Benefits&amp;#x0D;&amp;#x0A;of an Integrated Process&amp;quot;&quot;/&gt;&lt;property id=&quot;20307&quot; value=&quot;517&quot;/&gt;&lt;/object&gt;&lt;object type=&quot;3&quot; unique_id=&quot;11297&quot;&gt;&lt;property id=&quot;20148&quot; value=&quot;5&quot;/&gt;&lt;property id=&quot;20300&quot; value=&quot;Slide 20 - &amp;quot;Goal of Preschool Special Education&amp;quot;&quot;/&gt;&lt;property id=&quot;20307&quot; value=&quot;518&quot;/&gt;&lt;/object&gt;&lt;object type=&quot;3&quot; unique_id=&quot;11636&quot;&gt;&lt;property id=&quot;20148&quot; value=&quot;5&quot;/&gt;&lt;property id=&quot;20300&quot; value=&quot;Slide 2 - &amp;quot;Authors&amp;quot;&quot;/&gt;&lt;property id=&quot;20307&quot; value=&quot;523&quot;/&gt;&lt;/object&gt;&lt;object type=&quot;3&quot; unique_id=&quot;13203&quot;&gt;&lt;property id=&quot;20148&quot; value=&quot;5&quot;/&gt;&lt;property id=&quot;20300&quot; value=&quot;Slide 5 - &amp;quot;SECTION 1&amp;#x0D;&amp;#x0A;___________________________________________________________&amp;#x0D;&amp;#x0A;&amp;#x0D;&amp;#x0A;Setting the Context&amp;quot;&quot;/&gt;&lt;property id=&quot;20307&quot; value=&quot;528&quot;/&gt;&lt;/object&gt;&lt;object type=&quot;3&quot; unique_id=&quot;13204&quot;&gt;&lt;property id=&quot;20148&quot; value=&quot;5&quot;/&gt;&lt;property id=&quot;20300&quot; value=&quot;Slide 6 - &amp;quot;How Children Learn&amp;quot;&quot;/&gt;&lt;property id=&quot;20307&quot; value=&quot;529&quot;/&gt;&lt;/object&gt;&lt;object type=&quot;3&quot; unique_id=&quot;13205&quot;&gt;&lt;property id=&quot;20148&quot; value=&quot;5&quot;/&gt;&lt;property id=&quot;20300&quot; value=&quot;Slide 7 - &amp;quot;Context for Learning: &amp;#x0D;&amp;#x0A;Child Interest and Competence &amp;quot;&quot;/&gt;&lt;property id=&quot;20307&quot; value=&quot;530&quot;/&gt;&lt;/object&gt;&lt;object type=&quot;3&quot; unique_id=&quot;13206&quot;&gt;&lt;property id=&quot;20148&quot; value=&quot;5&quot;/&gt;&lt;property id=&quot;20300&quot; value=&quot;Slide 8 - &amp;quot;Interest-based Learning&amp;quot;&quot;/&gt;&lt;property id=&quot;20307&quot; value=&quot;531&quot;/&gt;&lt;/object&gt;&lt;object type=&quot;3&quot; unique_id=&quot;13208&quot;&gt;&lt;property id=&quot;20148&quot; value=&quot;5&quot;/&gt;&lt;property id=&quot;20300&quot; value=&quot;Slide 13 - &amp;quot;Mastery  &amp;quot;&quot;/&gt;&lt;property id=&quot;20307&quot; value=&quot;533&quot;/&gt;&lt;/object&gt;&lt;object type=&quot;3&quot; unique_id=&quot;13209&quot;&gt;&lt;property id=&quot;20148&quot; value=&quot;5&quot;/&gt;&lt;property id=&quot;20300&quot; value=&quot;Slide 12 - &amp;quot;Children Learn through&amp;#x0D;&amp;#x0A;Incredible Amounts of Practice!&amp;quot;&quot;/&gt;&lt;property id=&quot;20307&quot; value=&quot;534&quot;/&gt;&lt;/object&gt;&lt;object type=&quot;3&quot; unique_id=&quot;13211&quot;&gt;&lt;property id=&quot;20148&quot; value=&quot;5&quot;/&gt;&lt;property id=&quot;20300&quot; value=&quot;Slide 11 - &amp;quot;Practice for Children with Disabilities&amp;quot;&quot;/&gt;&lt;property id=&quot;20307&quot; value=&quot;536&quot;/&gt;&lt;/object&gt;&lt;object type=&quot;3&quot; unique_id=&quot;13303&quot;&gt;&lt;property id=&quot;20148&quot; value=&quot;5&quot;/&gt;&lt;property id=&quot;20300&quot; value=&quot;Slide 31 - &amp;quot;What is Functional Assessment?&amp;quot;&quot;/&gt;&lt;property id=&quot;20307&quot; value=&quot;538&quot;/&gt;&lt;/object&gt;&lt;object type=&quot;3&quot; unique_id=&quot;13304&quot;&gt;&lt;property id=&quot;20148&quot; value=&quot;5&quot;/&gt;&lt;property id=&quot;20300&quot; value=&quot;Slide 32 - &amp;quot;Functional Assessment is…&amp;quot;&quot;/&gt;&lt;property id=&quot;20307&quot; value=&quot;539&quot;/&gt;&lt;/object&gt;&lt;object type=&quot;3&quot; unique_id=&quot;13306&quot;&gt;&lt;property id=&quot;20148&quot; value=&quot;5&quot;/&gt;&lt;property id=&quot;20300&quot; value=&quot;Slide 34 - &amp;quot;Functional Assessment is Authentic&amp;quot;&quot;/&gt;&lt;property id=&quot;20307&quot; value=&quot;541&quot;/&gt;&lt;/object&gt;&lt;object type=&quot;3&quot; unique_id=&quot;13307&quot;&gt;&lt;property id=&quot;20148&quot; value=&quot;5&quot;/&gt;&lt;property id=&quot;20300&quot; value=&quot;Slide 35 - &amp;quot;Conventional Assessment&amp;quot;&quot;/&gt;&lt;property id=&quot;20307&quot; value=&quot;542&quot;/&gt;&lt;/object&gt;&lt;object type=&quot;3&quot; unique_id=&quot;13308&quot;&gt;&lt;property id=&quot;20148&quot; value=&quot;5&quot;/&gt;&lt;property id=&quot;20300&quot; value=&quot;Slide 37 - &amp;quot;Why is Functional Fundamental? &amp;quot;&quot;/&gt;&lt;property id=&quot;20307&quot; value=&quot;543&quot;/&gt;&lt;/object&gt;&lt;object type=&quot;3&quot; unique_id=&quot;13309&quot;&gt;&lt;property id=&quot;20148&quot; value=&quot;5&quot;/&gt;&lt;property id=&quot;20300&quot; value=&quot;Slide 38 - &amp;quot;Who Does Functional Assessment?&amp;quot;&quot;/&gt;&lt;property id=&quot;20307&quot; value=&quot;544&quot;/&gt;&lt;/object&gt;&lt;object type=&quot;3&quot; unique_id=&quot;13310&quot;&gt;&lt;property id=&quot;20148&quot; value=&quot;5&quot;/&gt;&lt;property id=&quot;20300&quot; value=&quot;Slide 39 - &amp;quot;When is Functional Assessment Done?&amp;quot;&quot;/&gt;&lt;property id=&quot;20307&quot; value=&quot;545&quot;/&gt;&lt;/object&gt;&lt;object type=&quot;3&quot; unique_id=&quot;13311&quot;&gt;&lt;property id=&quot;20148&quot; value=&quot;5&quot;/&gt;&lt;property id=&quot;20300&quot; value=&quot;Slide 40 - &amp;quot;How is Functional Assessment Done?&amp;quot;&quot;/&gt;&lt;property id=&quot;20307&quot; value=&quot;546&quot;/&gt;&lt;/object&gt;&lt;object type=&quot;3&quot; unique_id=&quot;13312&quot;&gt;&lt;property id=&quot;20148&quot; value=&quot;5&quot;/&gt;&lt;property id=&quot;20300&quot; value=&quot;Slide 41 - &amp;quot;Involving Families…&amp;quot;&quot;/&gt;&lt;property id=&quot;20307&quot; value=&quot;547&quot;/&gt;&lt;/object&gt;&lt;object type=&quot;3&quot; unique_id=&quot;13313&quot;&gt;&lt;property id=&quot;20148&quot; value=&quot;5&quot;/&gt;&lt;property id=&quot;20300&quot; value=&quot;Slide 42 - &amp;quot;Questions Related to &amp;#x0D;&amp;#x0A;Everyday Activities and Routines&amp;quot;&quot;/&gt;&lt;property id=&quot;20307&quot; value=&quot;548&quot;/&gt;&lt;/object&gt;&lt;object type=&quot;3&quot; unique_id=&quot;13314&quot;&gt;&lt;property id=&quot;20148&quot; value=&quot;5&quot;/&gt;&lt;property id=&quot;20300&quot; value=&quot;Slide 43 - &amp;quot;Questions Related to &amp;#x0D;&amp;#x0A;Everyday Activities and Routines&amp;#x0D;&amp;#x0A;&amp;quot;&quot;/&gt;&lt;property id=&quot;20307&quot; value=&quot;549&quot;/&gt;&lt;/object&gt;&lt;object type=&quot;3&quot; unique_id=&quot;13316&quot;&gt;&lt;property id=&quot;20148&quot; value=&quot;5&quot;/&gt;&lt;property id=&quot;20300&quot; value=&quot;Slide 45 - &amp;quot;Where is Functional Assessment Done?&amp;quot;&quot;/&gt;&lt;property id=&quot;20307&quot; value=&quot;551&quot;/&gt;&lt;/object&gt;&lt;object type=&quot;3&quot; unique_id=&quot;13317&quot;&gt;&lt;property id=&quot;20148&quot; value=&quot;5&quot;/&gt;&lt;property id=&quot;20300&quot; value=&quot;Slide 46 - &amp;quot;Table Talk Activity&amp;#x0D;&amp;#x0A;Authentic Assessment&amp;quot;&quot;/&gt;&lt;property id=&quot;20307&quot; value=&quot;552&quot;/&gt;&lt;/object&gt;&lt;object type=&quot;3&quot; unique_id=&quot;13319&quot;&gt;&lt;property id=&quot;20148&quot; value=&quot;5&quot;/&gt;&lt;property id=&quot;20300&quot; value=&quot;Slide 57 - &amp;quot;Using Information to Develop Outcomes/Goals&amp;quot;&quot;/&gt;&lt;property id=&quot;20307&quot; value=&quot;554&quot;/&gt;&lt;/object&gt;&lt;object type=&quot;3&quot; unique_id=&quot;13321&quot;&gt;&lt;property id=&quot;20148&quot; value=&quot;5&quot;/&gt;&lt;property id=&quot;20300&quot; value=&quot;Slide 58 - &amp;quot;Relationship of Outcomes/Goals&amp;#x0D;&amp;#x0A;to Placement and Services &amp;quot;&quot;/&gt;&lt;property id=&quot;20307&quot; value=&quot;556&quot;/&gt;&lt;/object&gt;&lt;object type=&quot;3&quot; unique_id=&quot;13322&quot;&gt;&lt;property id=&quot;20148&quot; value=&quot;5&quot;/&gt;&lt;property id=&quot;20300&quot; value=&quot;Slide 59 - &amp;quot;Requirements for IFSP Outcomes&amp;quot;&quot;/&gt;&lt;property id=&quot;20307&quot; value=&quot;557&quot;/&gt;&lt;/object&gt;&lt;object type=&quot;3&quot; unique_id=&quot;13323&quot;&gt;&lt;property id=&quot;20148&quot; value=&quot;5&quot;/&gt;&lt;property id=&quot;20300&quot; value=&quot;Slide 60 - &amp;quot;IFSP Outcomes&amp;quot;&quot;/&gt;&lt;property id=&quot;20307&quot; value=&quot;558&quot;/&gt;&lt;/object&gt;&lt;object type=&quot;3&quot; unique_id=&quot;13324&quot;&gt;&lt;property id=&quot;20148&quot; value=&quot;5&quot;/&gt;&lt;property id=&quot;20300&quot; value=&quot;Slide 63 - &amp;quot;Developing  IFSP Outcome Statements&amp;quot;&quot;/&gt;&lt;property id=&quot;20307&quot; value=&quot;559&quot;/&gt;&lt;/object&gt;&lt;object type=&quot;3&quot; unique_id=&quot;13325&quot;&gt;&lt;property id=&quot;20148&quot; value=&quot;5&quot;/&gt;&lt;property id=&quot;20300&quot; value=&quot;Slide 65 - &amp;quot;Developing Criteria, &amp;#x0D;&amp;#x0A;Procedures and Timelines&amp;quot;&quot;/&gt;&lt;property id=&quot;20307&quot; value=&quot;560&quot;/&gt;&lt;/object&gt;&lt;object type=&quot;3&quot; unique_id=&quot;13326&quot;&gt;&lt;property id=&quot;20148&quot; value=&quot;5&quot;/&gt;&lt;property id=&quot;20300&quot; value=&quot;Slide 67 - &amp;quot;High Quality, Functional&amp;#x0D;&amp;#x0A;IFSP Outcomes&amp;quot;&quot;/&gt;&lt;property id=&quot;20307&quot; value=&quot;561&quot;/&gt;&lt;/object&gt;&lt;object type=&quot;3&quot; unique_id=&quot;13327&quot;&gt;&lt;property id=&quot;20148&quot; value=&quot;5&quot;/&gt;&lt;property id=&quot;20300&quot; value=&quot;Slide 66 - &amp;quot;High-Quality, Functional &amp;#x0D;&amp;#x0A;IFSP Outcomes&amp;quot;&quot;/&gt;&lt;property id=&quot;20307&quot; value=&quot;562&quot;/&gt;&lt;/object&gt;&lt;object type=&quot;3&quot; unique_id=&quot;13328&quot;&gt;&lt;property id=&quot;20148&quot; value=&quot;5&quot;/&gt;&lt;property id=&quot;20300&quot; value=&quot;Slide 68 - &amp;quot;Developing Child Outcomes&amp;quot;&quot;/&gt;&lt;property id=&quot;20307&quot; value=&quot;563&quot;/&gt;&lt;/object&gt;&lt;object type=&quot;3&quot; unique_id=&quot;13329&quot;&gt;&lt;property id=&quot;20148&quot; value=&quot;5&quot;/&gt;&lt;property id=&quot;20300&quot; value=&quot;Slide 69 - &amp;quot;Child Outcome:  Example&amp;quot;&quot;/&gt;&lt;property id=&quot;20307&quot; value=&quot;564&quot;/&gt;&lt;/object&gt;&lt;object type=&quot;3&quot; unique_id=&quot;13330&quot;&gt;&lt;property id=&quot;20148&quot; value=&quot;5&quot;/&gt;&lt;property id=&quot;20300&quot; value=&quot;Slide 70 - &amp;quot;Developing Family Outcomes&amp;quot;&quot;/&gt;&lt;property id=&quot;20307&quot; value=&quot;565&quot;/&gt;&lt;/object&gt;&lt;object type=&quot;3&quot; unique_id=&quot;13512&quot;&gt;&lt;property id=&quot;20148&quot; value=&quot;5&quot;/&gt;&lt;property id=&quot;20300&quot; value=&quot;Slide 72 - &amp;quot;The IEP:  IDEA Requirements&amp;#x0D;&amp;#x0A;&amp;quot;&quot;/&gt;&lt;property id=&quot;20307&quot; value=&quot;567&quot;/&gt;&lt;/object&gt;&lt;object type=&quot;3&quot; unique_id=&quot;13516&quot;&gt;&lt;property id=&quot;20148&quot; value=&quot;5&quot;/&gt;&lt;property id=&quot;20300&quot; value=&quot;Slide 79 - &amp;quot;IEP Goals&amp;quot;&quot;/&gt;&lt;property id=&quot;20307&quot; value=&quot;571&quot;/&gt;&lt;/object&gt;&lt;object type=&quot;3&quot; unique_id=&quot;13517&quot;&gt;&lt;property id=&quot;20148&quot; value=&quot;5&quot;/&gt;&lt;property id=&quot;20300&quot; value=&quot;Slide 80 - &amp;quot;High-Quality, Functional IEP Goals&amp;quot;&quot;/&gt;&lt;property id=&quot;20307&quot; value=&quot;572&quot;/&gt;&lt;/object&gt;&lt;object type=&quot;3&quot; unique_id=&quot;13518&quot;&gt;&lt;property id=&quot;20148&quot; value=&quot;5&quot;/&gt;&lt;property id=&quot;20300&quot; value=&quot;Slide 82 - &amp;quot;Developing IEP Goals&amp;quot;&quot;/&gt;&lt;property id=&quot;20307&quot; value=&quot;573&quot;/&gt;&lt;/object&gt;&lt;object type=&quot;3&quot; unique_id=&quot;13523&quot;&gt;&lt;property id=&quot;20148&quot; value=&quot;5&quot;/&gt;&lt;property id=&quot;20300&quot; value=&quot;Slide 85 - &amp;quot;Rating&amp;#x0D;&amp;#x0A;IFSP Outcomes&amp;#x0D;&amp;#x0A;and IEP Goals&amp;quot;&quot;/&gt;&lt;property id=&quot;20307&quot; value=&quot;578&quot;/&gt;&lt;/object&gt;&lt;object type=&quot;3&quot; unique_id=&quot;13528&quot;&gt;&lt;property id=&quot;20148&quot; value=&quot;5&quot;/&gt;&lt;property id=&quot;20300&quot; value=&quot;Slide 103 - &amp;quot;Application&amp;#x0D;&amp;#x0A;Kim’s Story&amp;quot;&quot;/&gt;&lt;property id=&quot;20307&quot; value=&quot;583&quot;/&gt;&lt;/object&gt;&lt;object type=&quot;3&quot; unique_id=&quot;13530&quot;&gt;&lt;property id=&quot;20148&quot; value=&quot;5&quot;/&gt;&lt;property id=&quot;20300&quot; value=&quot;Slide 104 - &amp;quot;Questions?&amp;quot;&quot;/&gt;&lt;property id=&quot;20307&quot; value=&quot;585&quot;/&gt;&lt;/object&gt;&lt;object type=&quot;3&quot; unique_id=&quot;13531&quot;&gt;&lt;property id=&quot;20148&quot; value=&quot;5&quot;/&gt;&lt;property id=&quot;20300&quot; value=&quot;Slide 105 - &amp;quot;Contact Information&amp;quot;&quot;/&gt;&lt;property id=&quot;20307&quot; value=&quot;586&quot;/&gt;&lt;/object&gt;&lt;object type=&quot;3&quot; unique_id=&quot;13772&quot;&gt;&lt;property id=&quot;20148&quot; value=&quot;5&quot;/&gt;&lt;property id=&quot;20300&quot; value=&quot;Slide 91 - &amp;quot;Enhancing Recognition &amp;#x0D;&amp;#x0A;of High-Quality, Functional IFSP Outcomes and IEP Goals&amp;quot;&quot;/&gt;&lt;property id=&quot;20307&quot; value=&quot;587&quot;/&gt;&lt;/object&gt;&lt;object type=&quot;3&quot; unique_id=&quot;14421&quot;&gt;&lt;property id=&quot;20148&quot; value=&quot;5&quot;/&gt;&lt;property id=&quot;20300&quot; value=&quot;Slide 14 - &amp;quot; Keys to Development&amp;quot;&quot;/&gt;&lt;property id=&quot;20307&quot; value=&quot;588&quot;/&gt;&lt;/object&gt;&lt;object type=&quot;3&quot; unique_id=&quot;14422&quot;&gt;&lt;property id=&quot;20148&quot; value=&quot;5&quot;/&gt;&lt;property id=&quot;20300&quot; value=&quot;Slide 15 - &amp;quot;Services Focus on Successful Participation&amp;quot;&quot;/&gt;&lt;property id=&quot;20307&quot; value=&quot;589&quot;/&gt;&lt;/object&gt;&lt;object type=&quot;3&quot; unique_id=&quot;14423&quot;&gt;&lt;property id=&quot;20148&quot; value=&quot;5&quot;/&gt;&lt;property id=&quot;20300&quot; value=&quot;Slide 16 - &amp;quot;Parents and Caregivers Influence Learning&amp;quot;&quot;/&gt;&lt;property id=&quot;20307&quot; value=&quot;590&quot;/&gt;&lt;/object&gt;&lt;object type=&quot;3&quot; unique_id=&quot;14424&quot;&gt;&lt;property id=&quot;20148&quot; value=&quot;5&quot;/&gt;&lt;property id=&quot;20300&quot; value=&quot;Slide 17 - &amp;quot; Supporting Parents and Caregivers&amp;quot;&quot;/&gt;&lt;property id=&quot;20307&quot; value=&quot;591&quot;/&gt;&lt;/object&gt;&lt;object type=&quot;3&quot; unique_id=&quot;14425&quot;&gt;&lt;property id=&quot;20148&quot; value=&quot;5&quot;/&gt;&lt;property id=&quot;20300&quot; value=&quot;Slide 92 - &amp;quot;Resources on IFSPs and IEPs&amp;quot;&quot;/&gt;&lt;property id=&quot;20307&quot; value=&quot;592&quot;/&gt;&lt;/object&gt;&lt;object type=&quot;3&quot; unique_id=&quot;14426&quot;&gt;&lt;property id=&quot;20148&quot; value=&quot;5&quot;/&gt;&lt;property id=&quot;20300&quot; value=&quot;Slide 95 - &amp;quot;Developing Strategies&amp;#x0D;&amp;#x0A;to Meet IFSP Outcomes&amp;quot;&quot;/&gt;&lt;property id=&quot;20307&quot; value=&quot;593&quot;/&gt;&lt;/object&gt;&lt;object type=&quot;3&quot; unique_id=&quot;14429&quot;&gt;&lt;property id=&quot;20148&quot; value=&quot;5&quot;/&gt;&lt;property id=&quot;20300&quot; value=&quot;Slide 98 - &amp;quot;Services to Meet &amp;#x0D;&amp;#x0A;Outcomes and Goals&amp;quot;&quot;/&gt;&lt;property id=&quot;20307&quot; value=&quot;596&quot;/&gt;&lt;/object&gt;&lt;object type=&quot;3&quot; unique_id=&quot;14430&quot;&gt;&lt;property id=&quot;20148&quot; value=&quot;5&quot;/&gt;&lt;property id=&quot;20300&quot; value=&quot;Slide 99 - &amp;quot;Services to Meet IFSP Outcomes&amp;quot;&quot;/&gt;&lt;property id=&quot;20307&quot; value=&quot;597&quot;/&gt;&lt;/object&gt;&lt;object type=&quot;3&quot; unique_id=&quot;14431&quot;&gt;&lt;property id=&quot;20148&quot; value=&quot;5&quot;/&gt;&lt;property id=&quot;20300&quot; value=&quot;Slide 100 - &amp;quot;Services to Meet IEP Goals&amp;quot;&quot;/&gt;&lt;property id=&quot;20307&quot; value=&quot;598&quot;/&gt;&lt;/object&gt;&lt;object type=&quot;3&quot; unique_id=&quot;14432&quot;&gt;&lt;property id=&quot;20148&quot; value=&quot;5&quot;/&gt;&lt;property id=&quot;20300&quot; value=&quot;Slide 101 - &amp;quot;Services to Meet the Outcomes/Goals&amp;quot;&quot;/&gt;&lt;property id=&quot;20307&quot; value=&quot;599&quot;/&gt;&lt;/object&gt;&lt;object type=&quot;3&quot; unique_id=&quot;14615&quot;&gt;&lt;property id=&quot;20148&quot; value=&quot;5&quot;/&gt;&lt;property id=&quot;20300&quot; value=&quot;Slide 19 - &amp;quot;Mission of Early Intervention Services&amp;quot;&quot;/&gt;&lt;property id=&quot;20307&quot; value=&quot;600&quot;/&gt;&lt;/object&gt;&lt;object type=&quot;3&quot; unique_id=&quot;14892&quot;&gt;&lt;property id=&quot;20148&quot; value=&quot;5&quot;/&gt;&lt;property id=&quot;20300&quot; value=&quot;Slide 33 - &amp;quot;Functional Assessment&amp;quot;&quot;/&gt;&lt;property id=&quot;20307&quot; value=&quot;601&quot;/&gt;&lt;/object&gt;&lt;object type=&quot;3&quot; unique_id=&quot;14982&quot;&gt;&lt;property id=&quot;20148&quot; value=&quot;5&quot;/&gt;&lt;property id=&quot;20300&quot; value=&quot;Slide 22 - &amp;quot;Which global child outcome &amp;#x0D;&amp;#x0A;do these IFSP outcomes support?&amp;quot;&quot;/&gt;&lt;property id=&quot;20307&quot; value=&quot;602&quot;/&gt;&lt;/object&gt;&lt;object type=&quot;3&quot; unique_id=&quot;14983&quot;&gt;&lt;property id=&quot;20148&quot; value=&quot;5&quot;/&gt;&lt;property id=&quot;20300&quot; value=&quot;Slide 23 - &amp;quot;Which global child outcome &amp;#x0D;&amp;#x0A;do these IEP goals support?&amp;quot;&quot;/&gt;&lt;property id=&quot;20307&quot; value=&quot;603&quot;/&gt;&lt;/object&gt;&lt;object type=&quot;3&quot; unique_id=&quot;14984&quot;&gt;&lt;property id=&quot;20148&quot; value=&quot;5&quot;/&gt;&lt;property id=&quot;20300&quot; value=&quot;Slide 24 - &amp;quot;Which global child outcome &amp;#x0D;&amp;#x0A;do these IEP goals support?&amp;quot;&quot;/&gt;&lt;property id=&quot;20307&quot; value=&quot;610&quot;/&gt;&lt;/object&gt;&lt;object type=&quot;3&quot; unique_id=&quot;14985&quot;&gt;&lt;property id=&quot;20148&quot; value=&quot;5&quot;/&gt;&lt;property id=&quot;20300&quot; value=&quot;Slide 25 - &amp;quot;Group Reflection&amp;#x0D;&amp;#x0A;on Functional IFSP Outcomes/IEP Goals &amp;#x0D;&amp;#x0A;and the Global Child Outcomes&amp;quot;&quot;/&gt;&lt;property id=&quot;20307&quot; value=&quot;609&quot;/&gt;&lt;/object&gt;&lt;object type=&quot;3&quot; unique_id=&quot;14987&quot;&gt;&lt;property id=&quot;20148&quot; value=&quot;5&quot;/&gt;&lt;property id=&quot;20300&quot; value=&quot;Slide 36 - &amp;quot;Group Reflection&amp;#x0D;&amp;#x0A;on Functional Assessment&amp;quot;&quot;/&gt;&lt;property id=&quot;20307&quot; value=&quot;604&quot;/&gt;&lt;/object&gt;&lt;object type=&quot;3&quot; unique_id=&quot;14989&quot;&gt;&lt;property id=&quot;20148&quot; value=&quot;5&quot;/&gt;&lt;property id=&quot;20300&quot; value=&quot;Slide 53 - &amp;quot;Group Reflection&amp;#x0D;&amp;#x0A;on Using Functional Assessment&amp;#x0D;&amp;#x0A;and Integrating&amp;#x0D;&amp;#x0A;the Child Outcomes Measurement Process&amp;#x0D;&amp;#x0A;into the IF&quot;/&gt;&lt;property id=&quot;20307&quot; value=&quot;606&quot;/&gt;&lt;/object&gt;&lt;object type=&quot;3&quot; unique_id=&quot;14990&quot;&gt;&lt;property id=&quot;20148&quot; value=&quot;5&quot;/&gt;&lt;property id=&quot;20300&quot; value=&quot;Slide 55 - &amp;quot;Video&amp;#x0D;&amp;#x0A;“Tim”&amp;quot;&quot;/&gt;&lt;property id=&quot;20307&quot; value=&quot;605&quot;/&gt;&lt;/object&gt;&lt;object type=&quot;3&quot; unique_id=&quot;14991&quot;&gt;&lt;property id=&quot;20148&quot; value=&quot;5&quot;/&gt;&lt;property id=&quot;20300&quot; value=&quot;Slide 61 - &amp;quot;IFSP Child Outcomes&amp;quot;&quot;/&gt;&lt;property id=&quot;20307&quot; value=&quot;613&quot;/&gt;&lt;/object&gt;&lt;object type=&quot;3&quot; unique_id=&quot;14992&quot;&gt;&lt;property id=&quot;20148&quot; value=&quot;5&quot;/&gt;&lt;property id=&quot;20300&quot; value=&quot;Slide 62 - &amp;quot;IFSP Family Outcomes&amp;quot;&quot;/&gt;&lt;property id=&quot;20307&quot; value=&quot;614&quot;/&gt;&lt;/object&gt;&lt;object type=&quot;3&quot; unique_id=&quot;14993&quot;&gt;&lt;property id=&quot;20148&quot; value=&quot;5&quot;/&gt;&lt;property id=&quot;20300&quot; value=&quot;Slide 64 - &amp;quot;Third Word Rule&amp;quot;&quot;/&gt;&lt;property id=&quot;20307&quot; value=&quot;607&quot;/&gt;&lt;/object&gt;&lt;object type=&quot;3&quot; unique_id=&quot;14994&quot;&gt;&lt;property id=&quot;20148&quot; value=&quot;5&quot;/&gt;&lt;property id=&quot;20300&quot; value=&quot;Slide 90 - &amp;quot;Debrief&amp;#x0D;&amp;#x0A;Rating IFSP Outcomes&amp;#x0D;&amp;#x0A;and IEP Goals&amp;quot;&quot;/&gt;&lt;property id=&quot;20307&quot; value=&quot;608&quot;/&gt;&lt;/object&gt;&lt;object type=&quot;3&quot; unique_id=&quot;16046&quot;&gt;&lt;property id=&quot;20148&quot; value=&quot;5&quot;/&gt;&lt;property id=&quot;20300&quot; value=&quot;Slide 81 - &amp;quot;High-Quality, Functional IEP Goals&amp;quot;&quot;/&gt;&lt;property id=&quot;20307&quot; value=&quot;620&quot;/&gt;&lt;/object&gt;&lt;object type=&quot;3&quot; unique_id=&quot;16047&quot;&gt;&lt;property id=&quot;20148&quot; value=&quot;5&quot;/&gt;&lt;property id=&quot;20300&quot; value=&quot;Slide 94 - &amp;quot;Strategies to Meet IFSP Outcomes &amp;#x0D;&amp;#x0A;and Objectives to Meet IEP Goals&amp;quot;&quot;/&gt;&lt;property id=&quot;20307&quot; value=&quot;621&quot;/&gt;&lt;/object&gt;&lt;object type=&quot;3&quot; unique_id=&quot;16048&quot;&gt;&lt;property id=&quot;20148&quot; value=&quot;5&quot;/&gt;&lt;property id=&quot;20300&quot; value=&quot;Slide 9 - &amp;quot;Defining Engagement&amp;quot;&quot;/&gt;&lt;property id=&quot;20307&quot; value=&quot;628&quot;/&gt;&lt;/object&gt;&lt;object type=&quot;3&quot; unique_id=&quot;16049&quot;&gt;&lt;property id=&quot;20148&quot; value=&quot;5&quot;/&gt;&lt;property id=&quot;20300&quot; value=&quot;Slide 10 - &amp;quot;Engagement of Children with Disabilities&amp;quot;&quot;/&gt;&lt;property id=&quot;20307&quot; value=&quot;629&quot;/&gt;&lt;/object&gt;&lt;object type=&quot;3&quot; unique_id=&quot;16050&quot;&gt;&lt;property id=&quot;20148&quot; value=&quot;5&quot;/&gt;&lt;property id=&quot;20300&quot; value=&quot;Slide 30 - &amp;quot;SECTION 2&amp;#x0D;&amp;#x0A;___________________________________________________________&amp;#x0D;&amp;#x0A;&amp;#x0D;&amp;#x0A;Functional Assessment&amp;#x0D;&amp;#x0A;Adapted from material&quot;/&gt;&lt;property id=&quot;20307&quot; value=&quot;623&quot;/&gt;&lt;/object&gt;&lt;object type=&quot;3&quot; unique_id=&quot;16051&quot;&gt;&lt;property id=&quot;20148&quot; value=&quot;5&quot;/&gt;&lt;property id=&quot;20300&quot; value=&quot;Slide 44 - &amp;quot;How: Gathering Relevant Information…&amp;quot;&quot;/&gt;&lt;property id=&quot;20307&quot; value=&quot;622&quot;/&gt;&lt;/object&gt;&lt;object type=&quot;3&quot; unique_id=&quot;16052&quot;&gt;&lt;property id=&quot;20148&quot; value=&quot;5&quot;/&gt;&lt;property id=&quot;20300&quot; value=&quot;Slide 47 - &amp;quot;SECTION 3&amp;#x0D;&amp;#x0A;___________________________________________________________&amp;#x0D;&amp;#x0A;&amp;#x0D;&amp;#x0A;Integrating Functional Assessment and Outco&quot;/&gt;&lt;property id=&quot;20307&quot; value=&quot;624&quot;/&gt;&lt;/object&gt;&lt;object type=&quot;3&quot; unique_id=&quot;16053&quot;&gt;&lt;property id=&quot;20148&quot; value=&quot;5&quot;/&gt;&lt;property id=&quot;20300&quot; value=&quot;Slide 56 - &amp;quot;SECTION 4&amp;#x0D;&amp;#x0A;___________________________________________________________&amp;#x0D;&amp;#x0A;&amp;#x0D;&amp;#x0A;Functional, High-Quality IFSP Outcomes and &quot;/&gt;&lt;property id=&quot;20307&quot; value=&quot;625&quot;/&gt;&lt;/object&gt;&lt;object type=&quot;3&quot; unique_id=&quot;16054&quot;&gt;&lt;property id=&quot;20148&quot; value=&quot;5&quot;/&gt;&lt;property id=&quot;20300&quot; value=&quot;Slide 71 - &amp;quot;Family Outcome:  Example&amp;quot;&quot;/&gt;&lt;property id=&quot;20307&quot; value=&quot;630&quot;/&gt;&lt;/object&gt;&lt;object type=&quot;3&quot; unique_id=&quot;16055&quot;&gt;&lt;property id=&quot;20148&quot; value=&quot;5&quot;/&gt;&lt;property id=&quot;20300&quot; value=&quot;Slide 73 - &amp;quot;The IEP:  IDEA Requirements&amp;#x0D;&amp;#x0A;&amp;quot;&quot;/&gt;&lt;property id=&quot;20307&quot; value=&quot;631&quot;/&gt;&lt;/object&gt;&lt;object type=&quot;3&quot; unique_id=&quot;16056&quot;&gt;&lt;property id=&quot;20148&quot; value=&quot;5&quot;/&gt;&lt;property id=&quot;20300&quot; value=&quot;Slide 74 - &amp;quot;The IEP:  IDEA Requirements&amp;#x0D;&amp;#x0A;&amp;quot;&quot;/&gt;&lt;property id=&quot;20307&quot; value=&quot;632&quot;/&gt;&lt;/object&gt;&lt;object type=&quot;3&quot; unique_id=&quot;16057&quot;&gt;&lt;property id=&quot;20148&quot; value=&quot;5&quot;/&gt;&lt;property id=&quot;20300&quot; value=&quot;Slide 75 - &amp;quot;The IEP:  IDEA Requirements&amp;#x0D;&amp;#x0A;&amp;quot;&quot;/&gt;&lt;property id=&quot;20307&quot; value=&quot;633&quot;/&gt;&lt;/object&gt;&lt;object type=&quot;3&quot; unique_id=&quot;16058&quot;&gt;&lt;property id=&quot;20148&quot; value=&quot;5&quot;/&gt;&lt;property id=&quot;20300&quot; value=&quot;Slide 76 - &amp;quot;The IEP:  IDEA Requirements&amp;#x0D;&amp;#x0A;&amp;quot;&quot;/&gt;&lt;property id=&quot;20307&quot; value=&quot;634&quot;/&gt;&lt;/object&gt;&lt;object type=&quot;3&quot; unique_id=&quot;16059&quot;&gt;&lt;property id=&quot;20148&quot; value=&quot;5&quot;/&gt;&lt;property id=&quot;20300&quot; value=&quot;Slide 77 - &amp;quot;The IEP:  IDEA Requirements&amp;#x0D;&amp;#x0A;&amp;quot;&quot;/&gt;&lt;property id=&quot;20307&quot; value=&quot;635&quot;/&gt;&lt;/object&gt;&lt;object type=&quot;3&quot; unique_id=&quot;16060&quot;&gt;&lt;property id=&quot;20148&quot; value=&quot;5&quot;/&gt;&lt;property id=&quot;20300&quot; value=&quot;Slide 78 - &amp;quot;The IEP:  IDEA Requirements&amp;#x0D;&amp;#x0A;&amp;quot;&quot;/&gt;&lt;property id=&quot;20307&quot; value=&quot;636&quot;/&gt;&lt;/object&gt;&lt;object type=&quot;3&quot; unique_id=&quot;16061&quot;&gt;&lt;property id=&quot;20148&quot; value=&quot;5&quot;/&gt;&lt;property id=&quot;20300&quot; value=&quot;Slide 83 - &amp;quot;Developing  Functional IEP Goals&amp;quot;&quot;/&gt;&lt;property id=&quot;20307&quot; value=&quot;637&quot;/&gt;&lt;/object&gt;&lt;object type=&quot;3&quot; unique_id=&quot;16062&quot;&gt;&lt;property id=&quot;20148&quot; value=&quot;5&quot;/&gt;&lt;property id=&quot;20300&quot; value=&quot;Slide 84 - &amp;quot;Family Outcome:  Example&amp;quot;&quot;/&gt;&lt;property id=&quot;20307&quot; value=&quot;638&quot;/&gt;&lt;/object&gt;&lt;object type=&quot;3&quot; unique_id=&quot;16063&quot;&gt;&lt;property id=&quot;20148&quot; value=&quot;5&quot;/&gt;&lt;property id=&quot;20300&quot; value=&quot;Slide 86&quot;/&gt;&lt;property id=&quot;20307&quot; value=&quot;641&quot;/&gt;&lt;/object&gt;&lt;object type=&quot;3&quot; unique_id=&quot;16064&quot;&gt;&lt;property id=&quot;20148&quot; value=&quot;5&quot;/&gt;&lt;property id=&quot;20300&quot; value=&quot;Slide 87&quot;/&gt;&lt;property id=&quot;20307&quot; value=&quot;642&quot;/&gt;&lt;/object&gt;&lt;object type=&quot;3&quot; unique_id=&quot;16065&quot;&gt;&lt;property id=&quot;20148&quot; value=&quot;5&quot;/&gt;&lt;property id=&quot;20300&quot; value=&quot;Slide 88&quot;/&gt;&lt;property id=&quot;20307&quot; value=&quot;643&quot;/&gt;&lt;/object&gt;&lt;object type=&quot;3&quot; unique_id=&quot;16066&quot;&gt;&lt;property id=&quot;20148&quot; value=&quot;5&quot;/&gt;&lt;property id=&quot;20300&quot; value=&quot;Slide 89&quot;/&gt;&lt;property id=&quot;20307&quot; value=&quot;644&quot;/&gt;&lt;/object&gt;&lt;object type=&quot;3&quot; unique_id=&quot;16067&quot;&gt;&lt;property id=&quot;20148&quot; value=&quot;5&quot;/&gt;&lt;property id=&quot;20300&quot; value=&quot;Slide 93 - &amp;quot;SECTION 5&amp;#x0D;&amp;#x0A;___________________________________________________________&amp;#x0D;&amp;#x0A;&amp;#x0D;&amp;#x0A;IFSP Strategies to Meet Outcomes and IEP Ob&quot;/&gt;&lt;property id=&quot;20307&quot; value=&quot;626&quot;/&gt;&lt;/object&gt;&lt;object type=&quot;3&quot; unique_id=&quot;16068&quot;&gt;&lt;property id=&quot;20148&quot; value=&quot;5&quot;/&gt;&lt;property id=&quot;20300&quot; value=&quot;Slide 96 - &amp;quot;Developing Strategies&amp;#x0D;&amp;#x0A;to Meet IFSP Outcomes&amp;quot;&quot;/&gt;&lt;property id=&quot;20307&quot; value=&quot;639&quot;/&gt;&lt;/object&gt;&lt;object type=&quot;3&quot; unique_id=&quot;16069&quot;&gt;&lt;property id=&quot;20148&quot; value=&quot;5&quot;/&gt;&lt;property id=&quot;20300&quot; value=&quot;Slide 97 - &amp;quot;Developing Strategies&amp;#x0D;&amp;#x0A;to Meet IEP Goals&amp;quot;&quot;/&gt;&lt;property id=&quot;20307&quot; value=&quot;640&quot;/&gt;&lt;/object&gt;&lt;object type=&quot;3&quot; unique_id=&quot;16070&quot;&gt;&lt;property id=&quot;20148&quot; value=&quot;5&quot;/&gt;&lt;property id=&quot;20300&quot; value=&quot;Slide 102 - &amp;quot;SECTION 6&amp;#x0D;&amp;#x0A;___________________________________________________________&amp;#x0D;&amp;#x0A;&amp;#x0D;&amp;#x0A;Applying the Information: Practical Learni&quot;/&gt;&lt;property id=&quot;20307&quot; value=&quot;627&quot;/&gt;&lt;/object&gt;&lt;/object&gt;&lt;/object&gt;&lt;/database&gt;"/>
  <p:tag name="SECTOMILLISECCONVERTED" val="1"/>
</p:tagLst>
</file>

<file path=ppt/theme/theme1.xml><?xml version="1.0" encoding="utf-8"?>
<a:theme xmlns:a="http://schemas.openxmlformats.org/drawingml/2006/main" name="Office Theme">
  <a:themeElements>
    <a:clrScheme name="Custom 3">
      <a:dk1>
        <a:sysClr val="windowText" lastClr="000000"/>
      </a:dk1>
      <a:lt1>
        <a:sysClr val="window" lastClr="FFFFFF"/>
      </a:lt1>
      <a:dk2>
        <a:srgbClr val="1B416C"/>
      </a:dk2>
      <a:lt2>
        <a:srgbClr val="D4E6F4"/>
      </a:lt2>
      <a:accent1>
        <a:srgbClr val="FE9B00"/>
      </a:accent1>
      <a:accent2>
        <a:srgbClr val="EF6011"/>
      </a:accent2>
      <a:accent3>
        <a:srgbClr val="3F3F3F"/>
      </a:accent3>
      <a:accent4>
        <a:srgbClr val="929292"/>
      </a:accent4>
      <a:accent5>
        <a:srgbClr val="4B5A6F"/>
      </a:accent5>
      <a:accent6>
        <a:srgbClr val="F1EEE4"/>
      </a:accent6>
      <a:hlink>
        <a:srgbClr val="3F86C3"/>
      </a:hlink>
      <a:folHlink>
        <a:srgbClr val="1B416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1_Office Theme">
  <a:themeElements>
    <a:clrScheme name="Custom 3">
      <a:dk1>
        <a:sysClr val="windowText" lastClr="000000"/>
      </a:dk1>
      <a:lt1>
        <a:sysClr val="window" lastClr="FFFFFF"/>
      </a:lt1>
      <a:dk2>
        <a:srgbClr val="1B416C"/>
      </a:dk2>
      <a:lt2>
        <a:srgbClr val="D4E6F4"/>
      </a:lt2>
      <a:accent1>
        <a:srgbClr val="FE9B00"/>
      </a:accent1>
      <a:accent2>
        <a:srgbClr val="EF6011"/>
      </a:accent2>
      <a:accent3>
        <a:srgbClr val="3F3F3F"/>
      </a:accent3>
      <a:accent4>
        <a:srgbClr val="929292"/>
      </a:accent4>
      <a:accent5>
        <a:srgbClr val="4B5A6F"/>
      </a:accent5>
      <a:accent6>
        <a:srgbClr val="F1EEE4"/>
      </a:accent6>
      <a:hlink>
        <a:srgbClr val="3F86C3"/>
      </a:hlink>
      <a:folHlink>
        <a:srgbClr val="1B416C"/>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9551</TotalTime>
  <Words>2269</Words>
  <Application>Microsoft Office PowerPoint</Application>
  <PresentationFormat>On-screen Show (4:3)</PresentationFormat>
  <Paragraphs>515</Paragraphs>
  <Slides>31</Slides>
  <Notes>4</Notes>
  <HiddenSlides>0</HiddenSlides>
  <MMClips>0</MMClips>
  <ScaleCrop>false</ScaleCrop>
  <HeadingPairs>
    <vt:vector size="6" baseType="variant">
      <vt:variant>
        <vt:lpstr>Fonts Used</vt:lpstr>
      </vt:variant>
      <vt:variant>
        <vt:i4>6</vt:i4>
      </vt:variant>
      <vt:variant>
        <vt:lpstr>Design Template</vt:lpstr>
      </vt:variant>
      <vt:variant>
        <vt:i4>2</vt:i4>
      </vt:variant>
      <vt:variant>
        <vt:lpstr>Slide Titles</vt:lpstr>
      </vt:variant>
      <vt:variant>
        <vt:i4>31</vt:i4>
      </vt:variant>
    </vt:vector>
  </HeadingPairs>
  <TitlesOfParts>
    <vt:vector size="39" baseType="lpstr">
      <vt:lpstr>Arial</vt:lpstr>
      <vt:lpstr>ＭＳ Ｐゴシック</vt:lpstr>
      <vt:lpstr>Helvetica</vt:lpstr>
      <vt:lpstr>Calibri</vt:lpstr>
      <vt:lpstr>Times New Roman</vt:lpstr>
      <vt:lpstr>Century Schoolbook</vt:lpstr>
      <vt:lpstr>Office Theme</vt:lpstr>
      <vt:lpstr>1_Office Theme</vt:lpstr>
      <vt:lpstr>State Part C Considerations for Using Outcome Data in Local Determinations</vt:lpstr>
      <vt:lpstr>Presenters</vt:lpstr>
      <vt:lpstr>Public Reporting</vt:lpstr>
      <vt:lpstr>Local Determinations</vt:lpstr>
      <vt:lpstr>Criteria for Determinations</vt:lpstr>
      <vt:lpstr>Let’s Discuss</vt:lpstr>
      <vt:lpstr>Virginia State Structure </vt:lpstr>
      <vt:lpstr>Virginia Current Determinations</vt:lpstr>
      <vt:lpstr>Slide 9</vt:lpstr>
      <vt:lpstr>Virginia Scoring Results Indicators</vt:lpstr>
      <vt:lpstr>Slide 11</vt:lpstr>
      <vt:lpstr>Slide 12</vt:lpstr>
      <vt:lpstr>Slide 13</vt:lpstr>
      <vt:lpstr>Virginia - What has changed?</vt:lpstr>
      <vt:lpstr>Virginia Possible Changes/Cautions</vt:lpstr>
      <vt:lpstr>Virginia - Relationship of Determinations to SSIP</vt:lpstr>
      <vt:lpstr>Slide 17</vt:lpstr>
      <vt:lpstr>Slide 18</vt:lpstr>
      <vt:lpstr>Slide 19</vt:lpstr>
      <vt:lpstr>Rhode Island - Using Outcome Data</vt:lpstr>
      <vt:lpstr>Slide 21</vt:lpstr>
      <vt:lpstr>Slide 22</vt:lpstr>
      <vt:lpstr>Slide 23</vt:lpstr>
      <vt:lpstr>Minnesota - Factors in Part C Determinations</vt:lpstr>
      <vt:lpstr>Colorado Local Status Determinations</vt:lpstr>
      <vt:lpstr>Indicators for Determinations</vt:lpstr>
      <vt:lpstr>How We Weight</vt:lpstr>
      <vt:lpstr>How We Weight</vt:lpstr>
      <vt:lpstr>Local Determinations</vt:lpstr>
      <vt:lpstr>Why Colorado Includes Performance</vt:lpstr>
      <vt:lpstr>Discussion Questions</vt:lpstr>
    </vt:vector>
  </TitlesOfParts>
  <Company>MEDCOM</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Younggno</dc:creator>
  <cp:lastModifiedBy>SharonTaylor</cp:lastModifiedBy>
  <cp:revision>760</cp:revision>
  <dcterms:created xsi:type="dcterms:W3CDTF">2011-03-23T13:50:48Z</dcterms:created>
  <dcterms:modified xsi:type="dcterms:W3CDTF">2014-09-09T12:14:01Z</dcterms:modified>
</cp:coreProperties>
</file>