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5" r:id="rId2"/>
    <p:sldMasterId id="2147484525" r:id="rId3"/>
    <p:sldMasterId id="2147483751" r:id="rId4"/>
    <p:sldMasterId id="2147483766" r:id="rId5"/>
    <p:sldMasterId id="2147483796" r:id="rId6"/>
    <p:sldMasterId id="2147483811" r:id="rId7"/>
    <p:sldMasterId id="2147483781" r:id="rId8"/>
    <p:sldMasterId id="2147484544" r:id="rId9"/>
    <p:sldMasterId id="2147484558" r:id="rId10"/>
    <p:sldMasterId id="2147484546" r:id="rId11"/>
  </p:sldMasterIdLst>
  <p:notesMasterIdLst>
    <p:notesMasterId r:id="rId36"/>
  </p:notesMasterIdLst>
  <p:handoutMasterIdLst>
    <p:handoutMasterId r:id="rId37"/>
  </p:handoutMasterIdLst>
  <p:sldIdLst>
    <p:sldId id="284" r:id="rId12"/>
    <p:sldId id="676" r:id="rId13"/>
    <p:sldId id="679" r:id="rId14"/>
    <p:sldId id="685" r:id="rId15"/>
    <p:sldId id="682" r:id="rId16"/>
    <p:sldId id="683" r:id="rId17"/>
    <p:sldId id="694" r:id="rId18"/>
    <p:sldId id="680" r:id="rId19"/>
    <p:sldId id="703" r:id="rId20"/>
    <p:sldId id="704" r:id="rId21"/>
    <p:sldId id="705" r:id="rId22"/>
    <p:sldId id="706" r:id="rId23"/>
    <p:sldId id="699" r:id="rId24"/>
    <p:sldId id="709" r:id="rId25"/>
    <p:sldId id="710" r:id="rId26"/>
    <p:sldId id="691" r:id="rId27"/>
    <p:sldId id="692" r:id="rId28"/>
    <p:sldId id="707" r:id="rId29"/>
    <p:sldId id="698" r:id="rId30"/>
    <p:sldId id="708" r:id="rId31"/>
    <p:sldId id="696" r:id="rId32"/>
    <p:sldId id="695" r:id="rId33"/>
    <p:sldId id="702" r:id="rId34"/>
    <p:sldId id="534" r:id="rId35"/>
  </p:sldIdLst>
  <p:sldSz cx="9144000" cy="6858000" type="screen4x3"/>
  <p:notesSz cx="6858000" cy="92964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224568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rgbClr val="224568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A000"/>
    <a:srgbClr val="C96765"/>
    <a:srgbClr val="224568"/>
    <a:srgbClr val="7D7DD5"/>
    <a:srgbClr val="3C8C93"/>
    <a:srgbClr val="003300"/>
    <a:srgbClr val="4E2AB8"/>
    <a:srgbClr val="6600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1" autoAdjust="0"/>
    <p:restoredTop sz="84885" autoAdjust="0"/>
  </p:normalViewPr>
  <p:slideViewPr>
    <p:cSldViewPr>
      <p:cViewPr varScale="1">
        <p:scale>
          <a:sx n="93" d="100"/>
          <a:sy n="93" d="100"/>
        </p:scale>
        <p:origin x="-2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9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036"/>
    </p:cViewPr>
  </p:sorterViewPr>
  <p:notesViewPr>
    <p:cSldViewPr>
      <p:cViewPr varScale="1">
        <p:scale>
          <a:sx n="56" d="100"/>
          <a:sy n="56" d="100"/>
        </p:scale>
        <p:origin x="-1788" y="-78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temp2pagerdata2013ck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FamilyData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kasprza\Desktop\Sept%202013%20Conference\2013%20National%20Data%20-%20plenary\FamilyData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/>
              <a:t>Part C:  Greater than Expected Growth</a:t>
            </a:r>
          </a:p>
          <a:p>
            <a:pPr>
              <a:defRPr/>
            </a:pPr>
            <a:r>
              <a:rPr lang="en-US" baseline="0"/>
              <a:t>Trends Across 4 Years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Sheet1!$R$3</c:f>
              <c:strCache>
                <c:ptCount val="1"/>
                <c:pt idx="0">
                  <c:v>2008-09 (19 states)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Sheet1!$Q$4:$Q$6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Sheet1!$R$4:$R$6</c:f>
              <c:numCache>
                <c:formatCode>General</c:formatCode>
                <c:ptCount val="3"/>
                <c:pt idx="0">
                  <c:v>70</c:v>
                </c:pt>
                <c:pt idx="1">
                  <c:v>77</c:v>
                </c:pt>
                <c:pt idx="2">
                  <c:v>76</c:v>
                </c:pt>
              </c:numCache>
            </c:numRef>
          </c:val>
        </c:ser>
        <c:ser>
          <c:idx val="1"/>
          <c:order val="1"/>
          <c:tx>
            <c:strRef>
              <c:f>Sheet1!$S$3</c:f>
              <c:strCache>
                <c:ptCount val="1"/>
                <c:pt idx="0">
                  <c:v>2009-10 (29 states)</c:v>
                </c:pt>
              </c:strCache>
            </c:strRef>
          </c:tx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Sheet1!$Q$4:$Q$6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Sheet1!$S$4:$S$6</c:f>
              <c:numCache>
                <c:formatCode>General</c:formatCode>
                <c:ptCount val="3"/>
                <c:pt idx="0">
                  <c:v>71</c:v>
                </c:pt>
                <c:pt idx="1">
                  <c:v>74</c:v>
                </c:pt>
                <c:pt idx="2">
                  <c:v>76</c:v>
                </c:pt>
              </c:numCache>
            </c:numRef>
          </c:val>
        </c:ser>
        <c:ser>
          <c:idx val="2"/>
          <c:order val="2"/>
          <c:tx>
            <c:strRef>
              <c:f>Sheet1!$T$3</c:f>
              <c:strCache>
                <c:ptCount val="1"/>
                <c:pt idx="0">
                  <c:v>2010-11 (39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Sheet1!$Q$4:$Q$6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Sheet1!$T$4:$T$6</c:f>
              <c:numCache>
                <c:formatCode>General</c:formatCode>
                <c:ptCount val="3"/>
                <c:pt idx="0">
                  <c:v>68</c:v>
                </c:pt>
                <c:pt idx="1">
                  <c:v>73</c:v>
                </c:pt>
                <c:pt idx="2">
                  <c:v>73</c:v>
                </c:pt>
              </c:numCache>
            </c:numRef>
          </c:val>
        </c:ser>
        <c:ser>
          <c:idx val="3"/>
          <c:order val="3"/>
          <c:tx>
            <c:strRef>
              <c:f>Sheet1!$U$3</c:f>
              <c:strCache>
                <c:ptCount val="1"/>
                <c:pt idx="0">
                  <c:v>2011-12 (33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Sheet1!$Q$4:$Q$6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Sheet1!$U$4:$U$6</c:f>
              <c:numCache>
                <c:formatCode>General</c:formatCode>
                <c:ptCount val="3"/>
                <c:pt idx="0">
                  <c:v>66</c:v>
                </c:pt>
                <c:pt idx="1">
                  <c:v>72</c:v>
                </c:pt>
                <c:pt idx="2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16576"/>
        <c:axId val="97818112"/>
      </c:barChart>
      <c:catAx>
        <c:axId val="9781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7818112"/>
        <c:crosses val="autoZero"/>
        <c:auto val="1"/>
        <c:lblAlgn val="ctr"/>
        <c:lblOffset val="100"/>
        <c:noMultiLvlLbl val="0"/>
      </c:catAx>
      <c:valAx>
        <c:axId val="97818112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Average Percentage Across States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2.2222222222222223E-2"/>
              <c:y val="0.29017967423189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7816576"/>
        <c:crosses val="autoZero"/>
        <c:crossBetween val="between"/>
        <c:majorUnit val="20"/>
      </c:valAx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7030A0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 C: Exited Within Age Expectations</a:t>
            </a:r>
          </a:p>
          <a:p>
            <a:pPr>
              <a:defRPr/>
            </a:pPr>
            <a:r>
              <a:rPr lang="en-US"/>
              <a:t>Trends Across</a:t>
            </a:r>
            <a:r>
              <a:rPr lang="en-US" baseline="0"/>
              <a:t> 4 Years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Sheet1!$Z$3</c:f>
              <c:strCache>
                <c:ptCount val="1"/>
                <c:pt idx="0">
                  <c:v>2008-09 (19 states)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Sheet1!$Y$4:$Y$6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Sheet1!$Z$4:$Z$6</c:f>
              <c:numCache>
                <c:formatCode>General</c:formatCode>
                <c:ptCount val="3"/>
                <c:pt idx="0">
                  <c:v>61</c:v>
                </c:pt>
                <c:pt idx="1">
                  <c:v>54</c:v>
                </c:pt>
                <c:pt idx="2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Sheet1!$AA$3</c:f>
              <c:strCache>
                <c:ptCount val="1"/>
                <c:pt idx="0">
                  <c:v>2009-10 (29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Sheet1!$Y$4:$Y$6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Sheet1!$AA$4:$AA$6</c:f>
              <c:numCache>
                <c:formatCode>General</c:formatCode>
                <c:ptCount val="3"/>
                <c:pt idx="0">
                  <c:v>62</c:v>
                </c:pt>
                <c:pt idx="1">
                  <c:v>54</c:v>
                </c:pt>
                <c:pt idx="2">
                  <c:v>60</c:v>
                </c:pt>
              </c:numCache>
            </c:numRef>
          </c:val>
        </c:ser>
        <c:ser>
          <c:idx val="2"/>
          <c:order val="2"/>
          <c:tx>
            <c:strRef>
              <c:f>Sheet1!$AB$3</c:f>
              <c:strCache>
                <c:ptCount val="1"/>
                <c:pt idx="0">
                  <c:v>2010-11 (39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Sheet1!$Y$4:$Y$6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Sheet1!$AB$4:$AB$6</c:f>
              <c:numCache>
                <c:formatCode>General</c:formatCode>
                <c:ptCount val="3"/>
                <c:pt idx="0">
                  <c:v>61</c:v>
                </c:pt>
                <c:pt idx="1">
                  <c:v>55</c:v>
                </c:pt>
                <c:pt idx="2">
                  <c:v>59</c:v>
                </c:pt>
              </c:numCache>
            </c:numRef>
          </c:val>
        </c:ser>
        <c:ser>
          <c:idx val="3"/>
          <c:order val="3"/>
          <c:tx>
            <c:strRef>
              <c:f>Sheet1!$AC$3</c:f>
              <c:strCache>
                <c:ptCount val="1"/>
                <c:pt idx="0">
                  <c:v>2011-12 (33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Sheet1!$Y$4:$Y$6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Sheet1!$AC$4:$AC$6</c:f>
              <c:numCache>
                <c:formatCode>General</c:formatCode>
                <c:ptCount val="3"/>
                <c:pt idx="0">
                  <c:v>60</c:v>
                </c:pt>
                <c:pt idx="1">
                  <c:v>52</c:v>
                </c:pt>
                <c:pt idx="2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74272"/>
        <c:axId val="97584256"/>
      </c:barChart>
      <c:catAx>
        <c:axId val="97574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7584256"/>
        <c:crosses val="autoZero"/>
        <c:auto val="1"/>
        <c:lblAlgn val="ctr"/>
        <c:lblOffset val="100"/>
        <c:noMultiLvlLbl val="0"/>
      </c:catAx>
      <c:valAx>
        <c:axId val="97584256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="1" i="0" baseline="0" dirty="0" smtClean="0">
                    <a:effectLst/>
                  </a:rPr>
                  <a:t>Average Percentage Across States</a:t>
                </a:r>
                <a:endParaRPr lang="en-US" sz="12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5702903208527505E-2"/>
              <c:y val="0.299576953922426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7574272"/>
        <c:crosses val="autoZero"/>
        <c:crossBetween val="between"/>
        <c:majorUnit val="20"/>
      </c:valAx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7030A0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 B Preschool:  Greater Than Expected Growth</a:t>
            </a:r>
          </a:p>
          <a:p>
            <a:pPr>
              <a:defRPr/>
            </a:pPr>
            <a:r>
              <a:rPr lang="en-US"/>
              <a:t>Trends</a:t>
            </a:r>
            <a:r>
              <a:rPr lang="en-US" baseline="0"/>
              <a:t> Across 4 Years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2008-09 (15 states)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Sheet1!$C$18:$C$20</c:f>
              <c:numCache>
                <c:formatCode>General</c:formatCode>
                <c:ptCount val="3"/>
                <c:pt idx="0">
                  <c:v>83</c:v>
                </c:pt>
                <c:pt idx="1">
                  <c:v>83</c:v>
                </c:pt>
                <c:pt idx="2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Sheet1!$D$17</c:f>
              <c:strCache>
                <c:ptCount val="1"/>
                <c:pt idx="0">
                  <c:v>2009-10 (33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Sheet1!$D$18:$D$20</c:f>
              <c:numCache>
                <c:formatCode>General</c:formatCode>
                <c:ptCount val="3"/>
                <c:pt idx="0">
                  <c:v>83</c:v>
                </c:pt>
                <c:pt idx="1">
                  <c:v>82</c:v>
                </c:pt>
                <c:pt idx="2">
                  <c:v>82</c:v>
                </c:pt>
              </c:numCache>
            </c:numRef>
          </c:val>
        </c:ser>
        <c:ser>
          <c:idx val="2"/>
          <c:order val="2"/>
          <c:tx>
            <c:strRef>
              <c:f>Sheet1!$E$17</c:f>
              <c:strCache>
                <c:ptCount val="1"/>
                <c:pt idx="0">
                  <c:v>2010-11 (36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Sheet1!$E$18:$E$20</c:f>
              <c:numCache>
                <c:formatCode>General</c:formatCode>
                <c:ptCount val="3"/>
                <c:pt idx="0">
                  <c:v>81</c:v>
                </c:pt>
                <c:pt idx="1">
                  <c:v>81</c:v>
                </c:pt>
                <c:pt idx="2">
                  <c:v>81</c:v>
                </c:pt>
              </c:numCache>
            </c:numRef>
          </c:val>
        </c:ser>
        <c:ser>
          <c:idx val="3"/>
          <c:order val="3"/>
          <c:tx>
            <c:strRef>
              <c:f>Sheet1!$F$17</c:f>
              <c:strCache>
                <c:ptCount val="1"/>
                <c:pt idx="0">
                  <c:v>2011-12 (39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Sheet1!$B$18:$B$20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Sheet1!$F$18:$F$20</c:f>
              <c:numCache>
                <c:formatCode>General</c:formatCode>
                <c:ptCount val="3"/>
                <c:pt idx="0">
                  <c:v>81</c:v>
                </c:pt>
                <c:pt idx="1">
                  <c:v>81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748864"/>
        <c:axId val="97750400"/>
      </c:barChart>
      <c:catAx>
        <c:axId val="9774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7750400"/>
        <c:crosses val="autoZero"/>
        <c:auto val="1"/>
        <c:lblAlgn val="ctr"/>
        <c:lblOffset val="100"/>
        <c:noMultiLvlLbl val="0"/>
      </c:catAx>
      <c:valAx>
        <c:axId val="9775040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Average </a:t>
                </a:r>
                <a:r>
                  <a:rPr lang="en-US" sz="1200" baseline="0" dirty="0"/>
                  <a:t>Percentage Across States</a:t>
                </a:r>
                <a:endParaRPr lang="en-US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7748864"/>
        <c:crosses val="autoZero"/>
        <c:crossBetween val="between"/>
        <c:majorUnit val="20"/>
      </c:valAx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7030A0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 B Preschool:  Exited Within Age Expectations</a:t>
            </a:r>
          </a:p>
          <a:p>
            <a:pPr>
              <a:defRPr/>
            </a:pPr>
            <a:r>
              <a:rPr lang="en-US"/>
              <a:t>Trends Across 4 Years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Sheet1!$K$17</c:f>
              <c:strCache>
                <c:ptCount val="1"/>
                <c:pt idx="0">
                  <c:v>2008-09 (15 states)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Sheet1!$J$18:$J$20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Sheet1!$K$18:$K$20</c:f>
              <c:numCache>
                <c:formatCode>General</c:formatCode>
                <c:ptCount val="3"/>
                <c:pt idx="0">
                  <c:v>59</c:v>
                </c:pt>
                <c:pt idx="1">
                  <c:v>51</c:v>
                </c:pt>
                <c:pt idx="2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Sheet1!$L$17</c:f>
              <c:strCache>
                <c:ptCount val="1"/>
                <c:pt idx="0">
                  <c:v>2009-10 (33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Sheet1!$J$18:$J$20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Sheet1!$L$18:$L$20</c:f>
              <c:numCache>
                <c:formatCode>General</c:formatCode>
                <c:ptCount val="3"/>
                <c:pt idx="0">
                  <c:v>59</c:v>
                </c:pt>
                <c:pt idx="1">
                  <c:v>52</c:v>
                </c:pt>
                <c:pt idx="2">
                  <c:v>67</c:v>
                </c:pt>
              </c:numCache>
            </c:numRef>
          </c:val>
        </c:ser>
        <c:ser>
          <c:idx val="2"/>
          <c:order val="2"/>
          <c:tx>
            <c:strRef>
              <c:f>Sheet1!$M$17</c:f>
              <c:strCache>
                <c:ptCount val="1"/>
                <c:pt idx="0">
                  <c:v>2010-11 (36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Sheet1!$J$18:$J$20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Sheet1!$M$18:$M$20</c:f>
              <c:numCache>
                <c:formatCode>General</c:formatCode>
                <c:ptCount val="3"/>
                <c:pt idx="0">
                  <c:v>60</c:v>
                </c:pt>
                <c:pt idx="1">
                  <c:v>53</c:v>
                </c:pt>
                <c:pt idx="2">
                  <c:v>66</c:v>
                </c:pt>
              </c:numCache>
            </c:numRef>
          </c:val>
        </c:ser>
        <c:ser>
          <c:idx val="3"/>
          <c:order val="3"/>
          <c:tx>
            <c:strRef>
              <c:f>Sheet1!$N$17</c:f>
              <c:strCache>
                <c:ptCount val="1"/>
                <c:pt idx="0">
                  <c:v>2011-12 (39 states)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Sheet1!$J$18:$J$20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Sheet1!$N$18:$N$20</c:f>
              <c:numCache>
                <c:formatCode>General</c:formatCode>
                <c:ptCount val="3"/>
                <c:pt idx="0">
                  <c:v>59</c:v>
                </c:pt>
                <c:pt idx="1">
                  <c:v>53</c:v>
                </c:pt>
                <c:pt idx="2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186752"/>
        <c:axId val="98188288"/>
      </c:barChart>
      <c:catAx>
        <c:axId val="98186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8188288"/>
        <c:crosses val="autoZero"/>
        <c:auto val="1"/>
        <c:lblAlgn val="ctr"/>
        <c:lblOffset val="100"/>
        <c:noMultiLvlLbl val="0"/>
      </c:catAx>
      <c:valAx>
        <c:axId val="98188288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Average</a:t>
                </a:r>
                <a:r>
                  <a:rPr lang="en-US" sz="1200" baseline="0"/>
                  <a:t> Percentage Across States</a:t>
                </a:r>
                <a:endParaRPr lang="en-US" sz="12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98186752"/>
        <c:crosses val="autoZero"/>
        <c:crossBetween val="between"/>
        <c:majorUnit val="20"/>
      </c:valAx>
    </c:plotArea>
    <c:legend>
      <c:legendPos val="b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7030A0"/>
      </a:solidFill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 C:  Exited Within Age Expectations by Exiters Not Eligible for Part B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&lt;20% (n=22)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1.817279032463472E-3"/>
                  <c:y val="1.42778863421786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17279032463472E-3"/>
                  <c:y val="8.5667318053071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Sheet2!$B$1:$D$1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Sheet2!$B$2:$D$2</c:f>
              <c:numCache>
                <c:formatCode>General</c:formatCode>
                <c:ptCount val="3"/>
                <c:pt idx="0">
                  <c:v>55</c:v>
                </c:pt>
                <c:pt idx="1">
                  <c:v>45</c:v>
                </c:pt>
                <c:pt idx="2">
                  <c:v>52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20-30% (n=21)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Sheet2!$B$1:$D$1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Sheet2!$B$3:$D$3</c:f>
              <c:numCache>
                <c:formatCode>General</c:formatCode>
                <c:ptCount val="3"/>
                <c:pt idx="0">
                  <c:v>61</c:v>
                </c:pt>
                <c:pt idx="1">
                  <c:v>52</c:v>
                </c:pt>
                <c:pt idx="2">
                  <c:v>61</c:v>
                </c:pt>
              </c:numCache>
            </c:numRef>
          </c:val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30 or greater % (n=13)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28446181474858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17279032463472E-3"/>
                  <c:y val="-8.5667318053071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Sheet2!$B$1:$D$1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Sheet2!$B$4:$D$4</c:f>
              <c:numCache>
                <c:formatCode>General</c:formatCode>
                <c:ptCount val="3"/>
                <c:pt idx="0">
                  <c:v>66</c:v>
                </c:pt>
                <c:pt idx="1">
                  <c:v>58</c:v>
                </c:pt>
                <c:pt idx="2">
                  <c:v>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7941760"/>
        <c:axId val="97955840"/>
      </c:barChart>
      <c:catAx>
        <c:axId val="97941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955840"/>
        <c:crosses val="autoZero"/>
        <c:auto val="1"/>
        <c:lblAlgn val="ctr"/>
        <c:lblOffset val="100"/>
        <c:noMultiLvlLbl val="0"/>
      </c:catAx>
      <c:valAx>
        <c:axId val="97955840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Percentage Across States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7941760"/>
        <c:crosses val="autoZero"/>
        <c:crossBetween val="between"/>
        <c:majorUnit val="10"/>
      </c:valAx>
    </c:plotArea>
    <c:legend>
      <c:legendPos val="r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2D2D8A">
          <a:lumMod val="60000"/>
          <a:lumOff val="40000"/>
        </a:srgbClr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 B Preschool:  Average Percentage</a:t>
            </a:r>
            <a:r>
              <a:rPr lang="en-US" baseline="0"/>
              <a:t> Who Exited Within Age Expectations by State Percent Served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Sheet2!$A$18</c:f>
              <c:strCache>
                <c:ptCount val="1"/>
                <c:pt idx="0">
                  <c:v>&lt;5.2% (n=9)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Sheet2!$B$17:$D$17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Sheet2!$B$18:$D$18</c:f>
              <c:numCache>
                <c:formatCode>General</c:formatCode>
                <c:ptCount val="3"/>
                <c:pt idx="0">
                  <c:v>63</c:v>
                </c:pt>
                <c:pt idx="1">
                  <c:v>52</c:v>
                </c:pt>
                <c:pt idx="2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Sheet2!$A$19</c:f>
              <c:strCache>
                <c:ptCount val="1"/>
                <c:pt idx="0">
                  <c:v>5.2-5.7% (n=9)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14220867933793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858779003700025E-3"/>
                  <c:y val="1.99890453735591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Sheet2!$B$17:$D$17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Sheet2!$B$19:$D$19</c:f>
              <c:numCache>
                <c:formatCode>General</c:formatCode>
                <c:ptCount val="3"/>
                <c:pt idx="0">
                  <c:v>56</c:v>
                </c:pt>
                <c:pt idx="1">
                  <c:v>52</c:v>
                </c:pt>
                <c:pt idx="2">
                  <c:v>65</c:v>
                </c:pt>
              </c:numCache>
            </c:numRef>
          </c:val>
        </c:ser>
        <c:ser>
          <c:idx val="2"/>
          <c:order val="2"/>
          <c:tx>
            <c:strRef>
              <c:f>Sheet2!$A$20</c:f>
              <c:strCache>
                <c:ptCount val="1"/>
                <c:pt idx="0">
                  <c:v>5.7-6.5% (n=8)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1.71334674630506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1.71334674630506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Sheet2!$B$17:$D$17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Sheet2!$B$20:$D$20</c:f>
              <c:numCache>
                <c:formatCode>General</c:formatCode>
                <c:ptCount val="3"/>
                <c:pt idx="0">
                  <c:v>64</c:v>
                </c:pt>
                <c:pt idx="1">
                  <c:v>56</c:v>
                </c:pt>
                <c:pt idx="2">
                  <c:v>65</c:v>
                </c:pt>
              </c:numCache>
            </c:numRef>
          </c:val>
        </c:ser>
        <c:ser>
          <c:idx val="3"/>
          <c:order val="3"/>
          <c:tx>
            <c:strRef>
              <c:f>Sheet2!$A$21</c:f>
              <c:strCache>
                <c:ptCount val="1"/>
                <c:pt idx="0">
                  <c:v>6.5-7.5% (n=14)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Sheet2!$B$17:$D$17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Sheet2!$B$21:$D$21</c:f>
              <c:numCache>
                <c:formatCode>General</c:formatCode>
                <c:ptCount val="3"/>
                <c:pt idx="0">
                  <c:v>52</c:v>
                </c:pt>
                <c:pt idx="1">
                  <c:v>48</c:v>
                </c:pt>
                <c:pt idx="2">
                  <c:v>58</c:v>
                </c:pt>
              </c:numCache>
            </c:numRef>
          </c:val>
        </c:ser>
        <c:ser>
          <c:idx val="4"/>
          <c:order val="4"/>
          <c:tx>
            <c:strRef>
              <c:f>Sheet2!$A$22</c:f>
              <c:strCache>
                <c:ptCount val="1"/>
                <c:pt idx="0">
                  <c:v>&gt;7.5% (n=12)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Sheet2!$B$17:$D$17</c:f>
              <c:strCache>
                <c:ptCount val="3"/>
                <c:pt idx="0">
                  <c:v>Social Relationships</c:v>
                </c:pt>
                <c:pt idx="1">
                  <c:v>Knowledge and Skills</c:v>
                </c:pt>
                <c:pt idx="2">
                  <c:v>Action to Meet Needs</c:v>
                </c:pt>
              </c:strCache>
            </c:strRef>
          </c:cat>
          <c:val>
            <c:numRef>
              <c:f>Sheet2!$B$22:$D$22</c:f>
              <c:numCache>
                <c:formatCode>General</c:formatCode>
                <c:ptCount val="3"/>
                <c:pt idx="0">
                  <c:v>60</c:v>
                </c:pt>
                <c:pt idx="1">
                  <c:v>54</c:v>
                </c:pt>
                <c:pt idx="2">
                  <c:v>67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8072832"/>
        <c:axId val="98095104"/>
      </c:barChart>
      <c:catAx>
        <c:axId val="98072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8095104"/>
        <c:crosses val="autoZero"/>
        <c:auto val="1"/>
        <c:lblAlgn val="ctr"/>
        <c:lblOffset val="100"/>
        <c:noMultiLvlLbl val="0"/>
      </c:catAx>
      <c:valAx>
        <c:axId val="9809510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Percentage</a:t>
                </a:r>
                <a:r>
                  <a:rPr lang="en-US" baseline="0"/>
                  <a:t> Across States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8072832"/>
        <c:crosses val="autoZero"/>
        <c:crossBetween val="between"/>
        <c:majorUnit val="10"/>
      </c:valAx>
    </c:plotArea>
    <c:legend>
      <c:legendPos val="r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2D2D8A">
          <a:lumMod val="60000"/>
          <a:lumOff val="40000"/>
        </a:srgbClr>
      </a:solidFill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 C Family</a:t>
            </a:r>
            <a:r>
              <a:rPr lang="en-US" baseline="0"/>
              <a:t> Indicator Data</a:t>
            </a:r>
          </a:p>
          <a:p>
            <a:pPr>
              <a:defRPr/>
            </a:pPr>
            <a:r>
              <a:rPr lang="en-US" baseline="0"/>
              <a:t>Trends Across 4 Years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2006-2007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1.85830407073456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Sheet1!$B$6:$D$6</c:f>
              <c:strCache>
                <c:ptCount val="3"/>
                <c:pt idx="0">
                  <c:v>Know Rights</c:v>
                </c:pt>
                <c:pt idx="1">
                  <c:v>Comm Needs</c:v>
                </c:pt>
                <c:pt idx="2">
                  <c:v>Help Child Dev</c:v>
                </c:pt>
              </c:strCache>
            </c:strRef>
          </c:cat>
          <c:val>
            <c:numRef>
              <c:f>Sheet1!$B$7:$D$7</c:f>
              <c:numCache>
                <c:formatCode>General</c:formatCode>
                <c:ptCount val="3"/>
                <c:pt idx="0">
                  <c:v>80</c:v>
                </c:pt>
                <c:pt idx="1">
                  <c:v>81</c:v>
                </c:pt>
                <c:pt idx="2">
                  <c:v>87</c:v>
                </c:pt>
              </c:numCache>
            </c:numRef>
          </c:val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2007-2008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Sheet1!$B$6:$D$6</c:f>
              <c:strCache>
                <c:ptCount val="3"/>
                <c:pt idx="0">
                  <c:v>Know Rights</c:v>
                </c:pt>
                <c:pt idx="1">
                  <c:v>Comm Needs</c:v>
                </c:pt>
                <c:pt idx="2">
                  <c:v>Help Child Dev</c:v>
                </c:pt>
              </c:strCache>
            </c:strRef>
          </c:cat>
          <c:val>
            <c:numRef>
              <c:f>Sheet1!$B$8:$D$8</c:f>
              <c:numCache>
                <c:formatCode>General</c:formatCode>
                <c:ptCount val="3"/>
                <c:pt idx="0">
                  <c:v>81</c:v>
                </c:pt>
                <c:pt idx="1">
                  <c:v>83</c:v>
                </c:pt>
                <c:pt idx="2">
                  <c:v>88</c:v>
                </c:pt>
              </c:numCache>
            </c:numRef>
          </c:val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2008-2009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241911987610735E-17"/>
                  <c:y val="1.23886938048970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23886938048970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6.19434690244854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Sheet1!$B$6:$D$6</c:f>
              <c:strCache>
                <c:ptCount val="3"/>
                <c:pt idx="0">
                  <c:v>Know Rights</c:v>
                </c:pt>
                <c:pt idx="1">
                  <c:v>Comm Needs</c:v>
                </c:pt>
                <c:pt idx="2">
                  <c:v>Help Child Dev</c:v>
                </c:pt>
              </c:strCache>
            </c:strRef>
          </c:cat>
          <c:val>
            <c:numRef>
              <c:f>Sheet1!$B$9:$D$9</c:f>
              <c:numCache>
                <c:formatCode>General</c:formatCode>
                <c:ptCount val="3"/>
                <c:pt idx="0">
                  <c:v>84</c:v>
                </c:pt>
                <c:pt idx="1">
                  <c:v>85</c:v>
                </c:pt>
                <c:pt idx="2">
                  <c:v>90</c:v>
                </c:pt>
              </c:numCache>
            </c:numRef>
          </c:val>
        </c:ser>
        <c:ser>
          <c:idx val="3"/>
          <c:order val="3"/>
          <c:tx>
            <c:strRef>
              <c:f>Sheet1!$A$10</c:f>
              <c:strCache>
                <c:ptCount val="1"/>
                <c:pt idx="0">
                  <c:v>2009-2010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5485623384196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9.29152035367280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6.19434690244854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Sheet1!$B$6:$D$6</c:f>
              <c:strCache>
                <c:ptCount val="3"/>
                <c:pt idx="0">
                  <c:v>Know Rights</c:v>
                </c:pt>
                <c:pt idx="1">
                  <c:v>Comm Needs</c:v>
                </c:pt>
                <c:pt idx="2">
                  <c:v>Help Child Dev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86</c:v>
                </c:pt>
                <c:pt idx="1">
                  <c:v>86</c:v>
                </c:pt>
                <c:pt idx="2">
                  <c:v>90</c:v>
                </c:pt>
              </c:numCache>
            </c:numRef>
          </c:val>
        </c:ser>
        <c:ser>
          <c:idx val="4"/>
          <c:order val="4"/>
          <c:tx>
            <c:strRef>
              <c:f>Sheet1!$A$11</c:f>
              <c:strCache>
                <c:ptCount val="1"/>
                <c:pt idx="0">
                  <c:v>2010-2011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54856233841960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1.54858672561213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6.19434690244854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Sheet1!$B$6:$D$6</c:f>
              <c:strCache>
                <c:ptCount val="3"/>
                <c:pt idx="0">
                  <c:v>Know Rights</c:v>
                </c:pt>
                <c:pt idx="1">
                  <c:v>Comm Needs</c:v>
                </c:pt>
                <c:pt idx="2">
                  <c:v>Help Child Dev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86</c:v>
                </c:pt>
                <c:pt idx="1">
                  <c:v>87</c:v>
                </c:pt>
                <c:pt idx="2">
                  <c:v>90</c:v>
                </c:pt>
              </c:numCache>
            </c:numRef>
          </c:val>
        </c:ser>
        <c:ser>
          <c:idx val="5"/>
          <c:order val="5"/>
          <c:tx>
            <c:strRef>
              <c:f>Sheet1!$A$12</c:f>
              <c:strCache>
                <c:ptCount val="1"/>
                <c:pt idx="0">
                  <c:v>2011-2012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900497512438174E-3"/>
                  <c:y val="1.85830407073456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6.19434690244854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Sheet1!$B$6:$D$6</c:f>
              <c:strCache>
                <c:ptCount val="3"/>
                <c:pt idx="0">
                  <c:v>Know Rights</c:v>
                </c:pt>
                <c:pt idx="1">
                  <c:v>Comm Needs</c:v>
                </c:pt>
                <c:pt idx="2">
                  <c:v>Help Child Dev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87</c:v>
                </c:pt>
                <c:pt idx="1">
                  <c:v>88</c:v>
                </c:pt>
                <c:pt idx="2">
                  <c:v>91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590144"/>
        <c:axId val="99591680"/>
      </c:barChart>
      <c:catAx>
        <c:axId val="99590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9591680"/>
        <c:crosses val="autoZero"/>
        <c:auto val="1"/>
        <c:lblAlgn val="ctr"/>
        <c:lblOffset val="100"/>
        <c:noMultiLvlLbl val="0"/>
      </c:catAx>
      <c:valAx>
        <c:axId val="99591680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Percentage Across States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95901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2D2D8A">
          <a:lumMod val="60000"/>
          <a:lumOff val="40000"/>
        </a:srgbClr>
      </a:solidFill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Part C: Family Data by Survey Used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Sheet1!$B$33</c:f>
              <c:strCache>
                <c:ptCount val="1"/>
                <c:pt idx="0">
                  <c:v>Know Rights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1.42778895525421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71334674630506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Sheet1!$A$34:$A$37</c:f>
              <c:strCache>
                <c:ptCount val="4"/>
                <c:pt idx="0">
                  <c:v>ECO Survey</c:v>
                </c:pt>
                <c:pt idx="1">
                  <c:v>ECO-revised Survey</c:v>
                </c:pt>
                <c:pt idx="2">
                  <c:v>NCSEAM Survey</c:v>
                </c:pt>
                <c:pt idx="3">
                  <c:v>State Survey</c:v>
                </c:pt>
              </c:strCache>
            </c:strRef>
          </c:cat>
          <c:val>
            <c:numRef>
              <c:f>Sheet1!$B$34:$B$37</c:f>
              <c:numCache>
                <c:formatCode>General</c:formatCode>
                <c:ptCount val="4"/>
                <c:pt idx="0">
                  <c:v>89</c:v>
                </c:pt>
                <c:pt idx="1">
                  <c:v>84</c:v>
                </c:pt>
                <c:pt idx="2">
                  <c:v>85</c:v>
                </c:pt>
                <c:pt idx="3">
                  <c:v>96</c:v>
                </c:pt>
              </c:numCache>
            </c:numRef>
          </c:val>
        </c:ser>
        <c:ser>
          <c:idx val="1"/>
          <c:order val="1"/>
          <c:tx>
            <c:strRef>
              <c:f>Sheet1!$C$33</c:f>
              <c:strCache>
                <c:ptCount val="1"/>
                <c:pt idx="0">
                  <c:v>Comm Needs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dLbl>
              <c:idx val="3"/>
              <c:layout>
                <c:manualLayout>
                  <c:x val="5.5223786058704481E-3"/>
                  <c:y val="1.14223116420337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Sheet1!$A$34:$A$37</c:f>
              <c:strCache>
                <c:ptCount val="4"/>
                <c:pt idx="0">
                  <c:v>ECO Survey</c:v>
                </c:pt>
                <c:pt idx="1">
                  <c:v>ECO-revised Survey</c:v>
                </c:pt>
                <c:pt idx="2">
                  <c:v>NCSEAM Survey</c:v>
                </c:pt>
                <c:pt idx="3">
                  <c:v>State Survey</c:v>
                </c:pt>
              </c:strCache>
            </c:strRef>
          </c:cat>
          <c:val>
            <c:numRef>
              <c:f>Sheet1!$C$34:$C$37</c:f>
              <c:numCache>
                <c:formatCode>General</c:formatCode>
                <c:ptCount val="4"/>
                <c:pt idx="0">
                  <c:v>92</c:v>
                </c:pt>
                <c:pt idx="1">
                  <c:v>88</c:v>
                </c:pt>
                <c:pt idx="2">
                  <c:v>84</c:v>
                </c:pt>
                <c:pt idx="3">
                  <c:v>95</c:v>
                </c:pt>
              </c:numCache>
            </c:numRef>
          </c:val>
        </c:ser>
        <c:ser>
          <c:idx val="2"/>
          <c:order val="2"/>
          <c:tx>
            <c:strRef>
              <c:f>Sheet1!$D$33</c:f>
              <c:strCache>
                <c:ptCount val="1"/>
                <c:pt idx="0">
                  <c:v>Help Child Dev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1.71334674630506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Sheet1!$A$34:$A$37</c:f>
              <c:strCache>
                <c:ptCount val="4"/>
                <c:pt idx="0">
                  <c:v>ECO Survey</c:v>
                </c:pt>
                <c:pt idx="1">
                  <c:v>ECO-revised Survey</c:v>
                </c:pt>
                <c:pt idx="2">
                  <c:v>NCSEAM Survey</c:v>
                </c:pt>
                <c:pt idx="3">
                  <c:v>State Survey</c:v>
                </c:pt>
              </c:strCache>
            </c:strRef>
          </c:cat>
          <c:val>
            <c:numRef>
              <c:f>Sheet1!$D$34:$D$37</c:f>
              <c:numCache>
                <c:formatCode>General</c:formatCode>
                <c:ptCount val="4"/>
                <c:pt idx="0">
                  <c:v>92</c:v>
                </c:pt>
                <c:pt idx="1">
                  <c:v>86</c:v>
                </c:pt>
                <c:pt idx="2">
                  <c:v>91</c:v>
                </c:pt>
                <c:pt idx="3">
                  <c:v>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362688"/>
        <c:axId val="99364224"/>
      </c:barChart>
      <c:catAx>
        <c:axId val="9936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9364224"/>
        <c:crosses val="autoZero"/>
        <c:auto val="1"/>
        <c:lblAlgn val="ctr"/>
        <c:lblOffset val="100"/>
        <c:noMultiLvlLbl val="0"/>
      </c:catAx>
      <c:valAx>
        <c:axId val="9936422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Percentage Across States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993626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2D2D8A">
          <a:lumMod val="60000"/>
          <a:lumOff val="40000"/>
        </a:srgbClr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9CD59A1-9987-4A0C-97C0-B36A3D8D6A27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4CEC4D-C237-4B87-9742-29411DDD9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  <p:extLst>
      <p:ext uri="{BB962C8B-B14F-4D97-AF65-F5344CB8AC3E}">
        <p14:creationId xmlns:p14="http://schemas.microsoft.com/office/powerpoint/2010/main" val="1094347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8530C0-4D82-492B-951A-CCC61A93C524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131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14839"/>
            <a:ext cx="5489575" cy="41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8" tIns="46220" rIns="92438" bIns="462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376FC4-628A-4793-B9D6-0BADDEDF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998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 analyzes</a:t>
            </a:r>
            <a:r>
              <a:rPr lang="en-US" baseline="0" dirty="0" smtClean="0"/>
              <a:t> the data states report every year to get a national picture of child and family outcomes.</a:t>
            </a:r>
          </a:p>
          <a:p>
            <a:r>
              <a:rPr lang="en-US" baseline="0" dirty="0" smtClean="0"/>
              <a:t>(before data) At the beginning, reviewed APRs to understand state approaches to measurement.</a:t>
            </a:r>
          </a:p>
          <a:p>
            <a:r>
              <a:rPr lang="en-US" dirty="0" smtClean="0"/>
              <a:t>In 2006,</a:t>
            </a:r>
            <a:r>
              <a:rPr lang="en-US" baseline="0" dirty="0" smtClean="0"/>
              <a:t> baseline data for family data.</a:t>
            </a:r>
          </a:p>
          <a:p>
            <a:r>
              <a:rPr lang="en-US" baseline="0" dirty="0" smtClean="0"/>
              <a:t>In 2008, baseline data for child outcomes.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93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8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85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64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00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03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36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85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78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10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5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958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75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531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CD8CA9-5AF3-472A-A4E3-EF4909AE1A00}" type="slidenum">
              <a:rPr lang="en-US"/>
              <a:pPr/>
              <a:t>3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i="1" smtClean="0"/>
          </a:p>
        </p:txBody>
      </p:sp>
    </p:spTree>
    <p:extLst>
      <p:ext uri="{BB962C8B-B14F-4D97-AF65-F5344CB8AC3E}">
        <p14:creationId xmlns:p14="http://schemas.microsoft.com/office/powerpoint/2010/main" val="3915187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Fairly</a:t>
            </a:r>
            <a:r>
              <a:rPr lang="en-US" baseline="0" dirty="0" smtClean="0"/>
              <a:t> steady over the last several years.  Only a few changes as some states re-assess their approach and change.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2E3482-1AC4-4480-8E1D-0AB2BCEB3E2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8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Started 4 years</a:t>
            </a:r>
            <a:r>
              <a:rPr lang="en-US" baseline="0" dirty="0" smtClean="0"/>
              <a:t> ago with analyzing the data with just the highest quality data weighted by child count.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229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</a:t>
            </a:r>
            <a:r>
              <a:rPr lang="en-US" baseline="0" dirty="0" smtClean="0"/>
              <a:t> expectations of quality at this point.  Low amounts of missing data and within reasonably expected patterns for ‘a’ and ‘e’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Remember:  Part C is all </a:t>
            </a:r>
            <a:r>
              <a:rPr lang="en-US" baseline="0" dirty="0" err="1" smtClean="0"/>
              <a:t>exiters</a:t>
            </a:r>
            <a:r>
              <a:rPr lang="en-US" baseline="0" dirty="0" smtClean="0"/>
              <a:t>, so we expect a higher %.  619 is of child count, so we expect a lower %.  This is the national data we have to work from.  Within a state, it is best to have the actual number of children exiting with at least 6 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of service to calculate the actual % of missing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98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Minimum</a:t>
            </a:r>
            <a:r>
              <a:rPr lang="en-US" baseline="0" dirty="0" smtClean="0"/>
              <a:t> expectations of quality at this point.  Low amounts of missing data and within reasonably expected patterns for ‘a’ and ‘e’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9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EA4236-022B-431E-96FA-351462F6D7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4" y="4415791"/>
            <a:ext cx="5029200" cy="418338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1092" indent="-231092">
              <a:spcBef>
                <a:spcPct val="0"/>
              </a:spcBef>
            </a:pPr>
            <a:r>
              <a:rPr lang="en-US" dirty="0" smtClean="0"/>
              <a:t>Reminder of Summary Statements:</a:t>
            </a:r>
            <a:r>
              <a:rPr lang="en-US" baseline="0" dirty="0" smtClean="0"/>
              <a:t>  </a:t>
            </a:r>
            <a:r>
              <a:rPr lang="en-US" dirty="0" smtClean="0"/>
              <a:t>States set targets on the Summary Statements</a:t>
            </a:r>
          </a:p>
        </p:txBody>
      </p:sp>
    </p:spTree>
    <p:extLst>
      <p:ext uri="{BB962C8B-B14F-4D97-AF65-F5344CB8AC3E}">
        <p14:creationId xmlns:p14="http://schemas.microsoft.com/office/powerpoint/2010/main" val="680229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76FC4-628A-4793-B9D6-0BADDEDFD3D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1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 b="1">
                <a:solidFill>
                  <a:srgbClr val="224568"/>
                </a:solidFill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224568"/>
                </a:solidFill>
                <a:latin typeface="Calisto MT" pitchFamily="18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057400"/>
            <a:ext cx="36957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5B24D-7633-4EF9-8315-B30068EE4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BE008-F6B5-485B-9AFA-0B5427620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635E-B09E-4246-9D16-4754C4A4D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30E8-4EBE-43E9-8AAA-5E822E409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E9FB-219D-49A8-A3D0-10B65224D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Early Childhood Outcomes Center</a:t>
            </a:r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66B1B-3B64-49AD-B92B-EAD09078B2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1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92A5D-45AC-471B-9317-A45814D584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  <a:latin typeface="Calisto MT" pitchFamily="18" charset="0"/>
              </a:defRPr>
            </a:lvl1pPr>
          </a:lstStyle>
          <a:p>
            <a:pPr>
              <a:defRPr/>
            </a:pPr>
            <a:fld id="{A16BC478-DA37-4AA0-BB58-E4FAC38A2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DFC1-126E-43AF-B0A1-2F7F08EA2D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sto MT" pitchFamily="18" charset="0"/>
              </a:defRPr>
            </a:lvl1pPr>
          </a:lstStyle>
          <a:p>
            <a:pPr>
              <a:defRPr/>
            </a:pPr>
            <a:fld id="{9633E1AA-36D5-4929-BB1F-A0F0CDB395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2665-E874-48B3-BE11-01F6454E5E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D1352-86AC-476E-8E95-B3B4D76BA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03CE-C2AB-4F83-8054-0192C4EF873C}" type="datetime1">
              <a:rPr lang="en-US"/>
              <a:pPr>
                <a:defRPr/>
              </a:pPr>
              <a:t>9/13/2013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6500A-0AA8-477D-96F3-3FC3182A5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24568"/>
                </a:solidFill>
                <a:latin typeface="Calisto MT" pitchFamily="18" charset="0"/>
              </a:defRPr>
            </a:lvl1pPr>
            <a:lvl2pPr>
              <a:defRPr>
                <a:solidFill>
                  <a:srgbClr val="224568"/>
                </a:solidFill>
                <a:latin typeface="Calisto MT" pitchFamily="18" charset="0"/>
              </a:defRPr>
            </a:lvl2pPr>
            <a:lvl3pPr>
              <a:defRPr>
                <a:solidFill>
                  <a:srgbClr val="224568"/>
                </a:solidFill>
                <a:latin typeface="Calisto MT" pitchFamily="18" charset="0"/>
              </a:defRPr>
            </a:lvl3pPr>
            <a:lvl4pPr>
              <a:defRPr>
                <a:solidFill>
                  <a:srgbClr val="224568"/>
                </a:solidFill>
                <a:latin typeface="Calisto MT" pitchFamily="18" charset="0"/>
              </a:defRPr>
            </a:lvl4pPr>
            <a:lvl5pPr>
              <a:defRPr>
                <a:solidFill>
                  <a:srgbClr val="224568"/>
                </a:solidFill>
                <a:latin typeface="Calisto MT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1BBCCA94-74D1-404D-95B4-7983C3079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4934-6977-4FE9-A242-027B2D63B8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FD11E-3284-40D6-A7BC-77D23E5FCD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1731-F05D-4332-9183-F51B60DF5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815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8405-3198-4544-ACAD-DA78C9728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4C9FB-40E2-4CD3-93EA-7C0A3F352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28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67FF-C8DB-44A1-B551-071BF3E07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0325C-963C-442A-8ECC-47BFD43304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ABA3-D7DE-4AC4-AC2E-DE57F0884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1364-FAB1-4056-9A85-1CD6C7746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35912-06CB-47D8-AE91-3CCB25E2C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Early Childhood Outcomes Center</a:t>
            </a:r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97865-F2B4-42D9-8BA4-14CE13B20B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530A5-582A-4580-A9E5-FB9C8D271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F237-250B-49E8-A7F0-124379C33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1757-9CF4-487D-9D4B-6E4EEEC575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F13D0-1E08-4B15-9487-3341D0EDF3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47E3-48D4-464A-AFD0-BEACAE4B85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6E53-728C-4C2C-990E-C2382288D7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DF5F-5532-4E4C-8137-044A0F568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97F6DFCE-9B41-43B5-98A1-8D4D43BFA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16C8-A110-470C-8A00-058689F73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4BA17-D782-449C-8F2E-73B9B4CA7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0099"/>
                </a:solidFill>
              </a:defRPr>
            </a:lvl1pPr>
            <a:lvl2pPr>
              <a:defRPr sz="2400">
                <a:solidFill>
                  <a:srgbClr val="000099"/>
                </a:solidFill>
              </a:defRPr>
            </a:lvl2pPr>
            <a:lvl3pPr>
              <a:defRPr sz="2000">
                <a:solidFill>
                  <a:srgbClr val="000099"/>
                </a:solidFill>
              </a:defRPr>
            </a:lvl3pPr>
            <a:lvl4pPr>
              <a:defRPr sz="1800">
                <a:solidFill>
                  <a:srgbClr val="000099"/>
                </a:solidFill>
              </a:defRPr>
            </a:lvl4pPr>
            <a:lvl5pPr>
              <a:defRPr sz="1800">
                <a:solidFill>
                  <a:srgbClr val="00009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BC1F7-9750-4D4F-9BF4-C2DA637BB1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5D6F-C5E0-4430-A658-EFF99F637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583B0-CBA5-4C0A-9B57-DF493E99BB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B6B7F-6AD6-42BE-9E6D-893DD9A948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5F71-29AD-4632-ACFA-F989A2574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81CC-0096-4A3E-92AB-2E88DBD6D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737E-A7F5-42F6-863D-A76A6DD7E0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2CFB-B8C6-417F-96D0-E0E6C31918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C98F68AA-35BB-4185-9B0E-39E6B2692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1F2A-D66E-4B12-AC66-C0F2CF615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DBD1-66E3-4975-BD0A-51EF67E4C5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041775" cy="42211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0099"/>
                </a:solidFill>
              </a:defRPr>
            </a:lvl1pPr>
            <a:lvl2pPr>
              <a:defRPr sz="2000">
                <a:solidFill>
                  <a:srgbClr val="000099"/>
                </a:solidFill>
              </a:defRPr>
            </a:lvl2pPr>
            <a:lvl3pPr>
              <a:defRPr sz="1800">
                <a:solidFill>
                  <a:srgbClr val="000099"/>
                </a:solidFill>
              </a:defRPr>
            </a:lvl3pPr>
            <a:lvl4pPr>
              <a:defRPr sz="1600">
                <a:solidFill>
                  <a:srgbClr val="000099"/>
                </a:solidFill>
              </a:defRPr>
            </a:lvl4pPr>
            <a:lvl5pPr>
              <a:defRPr sz="1600">
                <a:solidFill>
                  <a:srgbClr val="00009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2A2A-D1DF-4065-B578-07274F8E09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16222-0DF3-47AB-8165-B1CF8A554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083E-7642-42A9-993E-FD2403C43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7065-F254-4126-95BB-5B4F1F08EB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7AC55-A0B7-46E2-961D-539E9CEDD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FFDC9-0AF2-4647-83CD-C440CD744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371600" y="2057400"/>
            <a:ext cx="75438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14D6-3B54-4103-8729-25EF2AA4B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D27C-9E7F-483B-9D20-7387783C6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  <a:latin typeface="Calisto M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  <a:latin typeface="Calisto MT" pitchFamily="18" charset="0"/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  <a:latin typeface="Calisto MT" pitchFamily="18" charset="0"/>
              </a:defRPr>
            </a:lvl2pPr>
            <a:lvl3pPr>
              <a:defRPr>
                <a:solidFill>
                  <a:srgbClr val="224568"/>
                </a:solidFill>
                <a:latin typeface="Calisto MT" pitchFamily="18" charset="0"/>
              </a:defRPr>
            </a:lvl3pPr>
            <a:lvl4pPr>
              <a:defRPr>
                <a:solidFill>
                  <a:srgbClr val="224568"/>
                </a:solidFill>
                <a:latin typeface="Calisto MT" pitchFamily="18" charset="0"/>
              </a:defRPr>
            </a:lvl4pPr>
            <a:lvl5pPr>
              <a:defRPr>
                <a:solidFill>
                  <a:srgbClr val="224568"/>
                </a:solidFill>
                <a:latin typeface="Calisto MT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57E5AB40-33AB-4CC7-AF17-32AC6D59E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8029-3849-4F64-81EE-390689E946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8F57D-9ADA-4DEF-BDA7-594498055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FE4FF-7BEA-4250-B211-B69F258BE5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C21A3-9B9B-41F8-90FD-1547E804E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41EB-6A4E-44B6-9824-FC8504EB1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EAD4-DDDB-456F-9FD7-A2323621B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516A-53F6-4F97-AEF1-B299B29A2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18BF-BFB6-49D2-B30E-99DD8EA9C2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0574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20574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1910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sto MT" pitchFamily="18" charset="0"/>
              </a:defRPr>
            </a:lvl1pPr>
          </a:lstStyle>
          <a:p>
            <a:pPr>
              <a:defRPr/>
            </a:pPr>
            <a:fld id="{AF194BC2-C8AF-426B-BA30-D894EF855B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2209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105400" y="6248400"/>
            <a:ext cx="1905000" cy="457200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286D4-7C7D-47AB-8F36-CF8FB0F11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8153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204E8-CD8C-475A-9E47-4F0C8B0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39371"/>
      </p:ext>
    </p:extLst>
  </p:cSld>
  <p:clrMapOvr>
    <a:masterClrMapping/>
  </p:clrMapOvr>
  <p:transition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DCE6498C-4B82-494B-91D9-DBFF1E9793FD}" type="datetimeFigureOut">
              <a:rPr lang="en-US" smtClean="0"/>
              <a:pPr/>
              <a:t>9/13/2013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2780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C078-C0A8-4D72-BF59-04B08B4C50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4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3902-F15F-47AB-9FA0-9B50E5E3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2A76972F-C909-4014-8903-C8096917F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solidFill>
                  <a:srgbClr val="224568"/>
                </a:solidFill>
                <a:cs typeface="+mn-cs"/>
              </a:defRPr>
            </a:lvl1pPr>
          </a:lstStyle>
          <a:p>
            <a:pPr algn="l">
              <a:defRPr/>
            </a:pPr>
            <a:r>
              <a:rPr lang="en-US" b="1" dirty="0" smtClean="0">
                <a:latin typeface="Calisto MT" pitchFamily="18" charset="0"/>
              </a:rPr>
              <a:t>www.the-eco-center.org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5226-4D65-4647-94D5-407A4D6D3E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AC7EE-7B39-4A20-BA01-BFFA8C6FE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274CE-D9D2-4E3C-B5B5-80A15BC5E0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3708-98D6-4F03-A1CD-A559495684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8754-9883-452F-B61A-7C6FECB1F9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2CE8-5635-4051-96D6-9B04137C2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9C2-64B0-457F-9ECE-DB0F21A46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0ACA-D292-4F0A-886A-05E801AB9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6B047-5327-4E05-B5C9-4A65ACAAC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1200"/>
            <a:ext cx="5111750" cy="41449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9"/>
                </a:solidFill>
              </a:defRPr>
            </a:lvl1pPr>
            <a:lvl2pPr>
              <a:defRPr sz="2800">
                <a:solidFill>
                  <a:srgbClr val="000099"/>
                </a:solidFill>
              </a:defRPr>
            </a:lvl2pPr>
            <a:lvl3pPr>
              <a:defRPr sz="2400">
                <a:solidFill>
                  <a:srgbClr val="000099"/>
                </a:solidFill>
              </a:defRPr>
            </a:lvl3pPr>
            <a:lvl4pPr>
              <a:defRPr sz="2000">
                <a:solidFill>
                  <a:srgbClr val="000099"/>
                </a:solidFill>
              </a:defRPr>
            </a:lvl4pPr>
            <a:lvl5pPr>
              <a:defRPr sz="2000">
                <a:solidFill>
                  <a:srgbClr val="00009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00099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B6A4-6F90-4E4E-984D-6C8F046B7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</a:defRPr>
            </a:lvl1pPr>
          </a:lstStyle>
          <a:p>
            <a:pPr>
              <a:defRPr/>
            </a:pPr>
            <a:fld id="{BB825B1D-8588-4CB7-9FDE-47551A5D9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E017-A409-4592-8492-5892F80090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F403D-41F3-4B21-86E6-401D09DDA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1"/>
            <a:ext cx="4041775" cy="38401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D6585-DF02-48F4-B987-8ED0E2BBE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911CE0F-84AC-4981-9343-326923FBF03D}" type="datetime1">
              <a:rPr lang="en-US"/>
              <a:pPr>
                <a:defRPr/>
              </a:pPr>
              <a:t>9/13/2013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3CA2-986B-4D5D-BCF4-FDC8FE4E93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A21AA-0F6A-42DB-976C-78DBD1982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11750" cy="3840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EDAEE-996B-4401-9B13-65DB533885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Early Childhood Outcomes Center</a:t>
            </a: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0802-E918-4B58-BA56-0458FFF32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C6CB-61EE-410A-A9ED-B617933E6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B27D5-9FE2-45B4-B382-A68F76994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5334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7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76183-2EAB-4236-9C2D-CD5E68925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B245E-871A-492C-B095-EDEA0813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-First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224568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/>
          <a:lstStyle>
            <a:lvl1pPr>
              <a:buClr>
                <a:srgbClr val="224568"/>
              </a:buClr>
              <a:defRPr>
                <a:solidFill>
                  <a:srgbClr val="224568"/>
                </a:solidFill>
              </a:defRPr>
            </a:lvl1pPr>
            <a:lvl2pPr>
              <a:buClr>
                <a:srgbClr val="000099"/>
              </a:buClr>
              <a:defRPr>
                <a:solidFill>
                  <a:srgbClr val="224568"/>
                </a:solidFill>
              </a:defRPr>
            </a:lvl2pPr>
            <a:lvl3pPr>
              <a:defRPr>
                <a:solidFill>
                  <a:srgbClr val="224568"/>
                </a:solidFill>
              </a:defRPr>
            </a:lvl3pPr>
            <a:lvl4pPr>
              <a:defRPr>
                <a:solidFill>
                  <a:srgbClr val="224568"/>
                </a:solidFill>
              </a:defRPr>
            </a:lvl4pPr>
            <a:lvl5pPr>
              <a:defRPr>
                <a:solidFill>
                  <a:srgbClr val="22456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224568"/>
                </a:solidFill>
                <a:latin typeface="Calisto MT" pitchFamily="18" charset="0"/>
              </a:defRPr>
            </a:lvl1pPr>
          </a:lstStyle>
          <a:p>
            <a:pPr>
              <a:defRPr/>
            </a:pPr>
            <a:fld id="{A16BC478-DA37-4AA0-BB58-E4FAC38A2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9287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DEF4-1947-40FE-AC0F-4FE0B7C1F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6859C-4FE5-4BD9-AC55-B2C5307FB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194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BC51-F2CC-4271-A850-FDB5941A19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74BF-EE3C-4808-AED9-DB438CC3C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2153-BA1A-4538-9984-F7A3C21EF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EB0B4-4348-49D3-BA91-001412D66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2DA7-27FB-411D-9C44-76AFA390A5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6AFD-19EC-47C4-8837-181AD4E20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>
            <a:off x="381000" y="304800"/>
            <a:ext cx="8534400" cy="1219200"/>
          </a:xfrm>
          <a:prstGeom prst="rect">
            <a:avLst/>
          </a:prstGeom>
          <a:solidFill>
            <a:srgbClr val="4E2AB8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32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1029" name="Oval 11"/>
          <p:cNvSpPr>
            <a:spLocks noChangeArrowheads="1"/>
          </p:cNvSpPr>
          <p:nvPr userDrawn="1"/>
        </p:nvSpPr>
        <p:spPr bwMode="auto">
          <a:xfrm>
            <a:off x="457200" y="1143000"/>
            <a:ext cx="1600200" cy="1524000"/>
          </a:xfrm>
          <a:prstGeom prst="ellipse">
            <a:avLst/>
          </a:prstGeom>
          <a:noFill/>
          <a:ln w="9525" algn="ctr">
            <a:solidFill>
              <a:srgbClr val="339933">
                <a:alpha val="0"/>
              </a:srgbClr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1030" name="Picture 12" descr="pink shirt gir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24800" y="3048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4" descr="blond_happy_bab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3048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6" descr="girl_with_ball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86400" y="381000"/>
            <a:ext cx="81915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5" descr="girl_in_wheelchai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96000" y="685800"/>
            <a:ext cx="83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 descr="tie_dye_boy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15200" y="609600"/>
            <a:ext cx="895350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7" descr="eco_round_logo_w_purple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4800" y="228600"/>
            <a:ext cx="1905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0000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A8C7F45-80E9-415E-B8B4-B65C50FF0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9" r:id="rId1"/>
    <p:sldLayoutId id="2147485340" r:id="rId2"/>
    <p:sldLayoutId id="2147485279" r:id="rId3"/>
    <p:sldLayoutId id="2147485280" r:id="rId4"/>
    <p:sldLayoutId id="2147485281" r:id="rId5"/>
    <p:sldLayoutId id="2147485282" r:id="rId6"/>
    <p:sldLayoutId id="2147485283" r:id="rId7"/>
    <p:sldLayoutId id="2147485284" r:id="rId8"/>
    <p:sldLayoutId id="2147485285" r:id="rId9"/>
    <p:sldLayoutId id="2147485341" r:id="rId10"/>
    <p:sldLayoutId id="2147485342" r:id="rId11"/>
    <p:sldLayoutId id="2147485382" r:id="rId1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889D8975-062E-4BE5-ABFC-313A307729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83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4272204-52BB-4E89-B6F9-4E04230537CB}" type="datetimeFigureOut">
              <a:rPr lang="en-US"/>
              <a:pPr>
                <a:defRPr/>
              </a:pPr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E119FC8-22BE-4DCF-893F-827F0EE63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77" r:id="rId3"/>
    <p:sldLayoutId id="2147485331" r:id="rId4"/>
    <p:sldLayoutId id="2147485332" r:id="rId5"/>
    <p:sldLayoutId id="2147485333" r:id="rId6"/>
    <p:sldLayoutId id="2147485334" r:id="rId7"/>
    <p:sldLayoutId id="2147485335" r:id="rId8"/>
    <p:sldLayoutId id="2147485336" r:id="rId9"/>
    <p:sldLayoutId id="2147485337" r:id="rId10"/>
    <p:sldLayoutId id="21474853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2053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2054" name="Picture 14" descr="girl_with_ball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903915"/>
            <a:ext cx="1371600" cy="1350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52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Early Childhood Outcomes Center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147A59-1BC6-40BA-9669-64FB5D335E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343" r:id="rId2"/>
    <p:sldLayoutId id="2147485287" r:id="rId3"/>
    <p:sldLayoutId id="2147485344" r:id="rId4"/>
    <p:sldLayoutId id="2147485345" r:id="rId5"/>
    <p:sldLayoutId id="2147485288" r:id="rId6"/>
    <p:sldLayoutId id="2147485289" r:id="rId7"/>
    <p:sldLayoutId id="2147485346" r:id="rId8"/>
    <p:sldLayoutId id="2147485290" r:id="rId9"/>
    <p:sldLayoutId id="2147485291" r:id="rId10"/>
    <p:sldLayoutId id="2147485348" r:id="rId11"/>
    <p:sldLayoutId id="2147485378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Calisto MT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Calisto M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Calisto MT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Calisto MT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Calisto MT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Calisto MT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Calisto MT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AEE3B5B-88EA-47E0-A879-A6F722CF586D}" type="datetimeFigureOut">
              <a:rPr lang="en-US"/>
              <a:pPr>
                <a:defRPr/>
              </a:pPr>
              <a:t>9/13/2013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DBE03F7A-4B44-4C99-8AA5-BA263C8DA5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2" r:id="rId1"/>
    <p:sldLayoutId id="2147485293" r:id="rId2"/>
    <p:sldLayoutId id="2147485294" r:id="rId3"/>
    <p:sldLayoutId id="2147485295" r:id="rId4"/>
    <p:sldLayoutId id="2147485296" r:id="rId5"/>
    <p:sldLayoutId id="2147485297" r:id="rId6"/>
    <p:sldLayoutId id="2147485298" r:id="rId7"/>
    <p:sldLayoutId id="2147485299" r:id="rId8"/>
    <p:sldLayoutId id="2147485300" r:id="rId9"/>
    <p:sldLayoutId id="2147485301" r:id="rId10"/>
    <p:sldLayoutId id="21474853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4101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B1A72FE2-7545-413F-8888-41061AB66C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15" descr="girl_in_wheelchair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0" y="919307"/>
            <a:ext cx="1371600" cy="135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03" r:id="rId1"/>
    <p:sldLayoutId id="2147485350" r:id="rId2"/>
    <p:sldLayoutId id="2147485304" r:id="rId3"/>
    <p:sldLayoutId id="2147485305" r:id="rId4"/>
    <p:sldLayoutId id="2147485306" r:id="rId5"/>
    <p:sldLayoutId id="2147485307" r:id="rId6"/>
    <p:sldLayoutId id="2147485308" r:id="rId7"/>
    <p:sldLayoutId id="2147485309" r:id="rId8"/>
    <p:sldLayoutId id="2147485310" r:id="rId9"/>
    <p:sldLayoutId id="2147485351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5125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440B6690-C2B1-48B1-A1FA-1EDCB43BED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127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1693" y="1051974"/>
            <a:ext cx="1294369" cy="127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1" r:id="rId1"/>
    <p:sldLayoutId id="2147485352" r:id="rId2"/>
    <p:sldLayoutId id="2147485312" r:id="rId3"/>
    <p:sldLayoutId id="2147485313" r:id="rId4"/>
    <p:sldLayoutId id="2147485314" r:id="rId5"/>
    <p:sldLayoutId id="2147485315" r:id="rId6"/>
    <p:sldLayoutId id="2147485316" r:id="rId7"/>
    <p:sldLayoutId id="2147485353" r:id="rId8"/>
    <p:sldLayoutId id="2147485317" r:id="rId9"/>
    <p:sldLayoutId id="2147485354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6149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1E3B5872-4393-4287-AFF6-B081CF6C2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151" name="Picture 13" descr="tie_dye_bo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9000" y="1050959"/>
            <a:ext cx="1295400" cy="127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18" r:id="rId1"/>
    <p:sldLayoutId id="2147485355" r:id="rId2"/>
    <p:sldLayoutId id="2147485319" r:id="rId3"/>
    <p:sldLayoutId id="2147485320" r:id="rId4"/>
    <p:sldLayoutId id="2147485321" r:id="rId5"/>
    <p:sldLayoutId id="2147485322" r:id="rId6"/>
    <p:sldLayoutId id="2147485323" r:id="rId7"/>
    <p:sldLayoutId id="2147485324" r:id="rId8"/>
    <p:sldLayoutId id="2147485325" r:id="rId9"/>
    <p:sldLayoutId id="2147485356" r:id="rId10"/>
    <p:sldLayoutId id="2147485357" r:id="rId11"/>
    <p:sldLayoutId id="2147485379" r:id="rId12"/>
    <p:sldLayoutId id="214748538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7173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AD7DA77-FCB1-4983-8773-4425EB1069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5" name="Picture 12" descr="pink shirt girl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65447" y="990601"/>
            <a:ext cx="1330326" cy="133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58" r:id="rId1"/>
    <p:sldLayoutId id="2147485359" r:id="rId2"/>
    <p:sldLayoutId id="2147485360" r:id="rId3"/>
    <p:sldLayoutId id="2147485361" r:id="rId4"/>
    <p:sldLayoutId id="2147485362" r:id="rId5"/>
    <p:sldLayoutId id="2147485363" r:id="rId6"/>
    <p:sldLayoutId id="2147485364" r:id="rId7"/>
    <p:sldLayoutId id="2147485365" r:id="rId8"/>
    <p:sldLayoutId id="2147485366" r:id="rId9"/>
    <p:sldLayoutId id="2147485367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8197" name="Rectangle 11"/>
          <p:cNvSpPr>
            <a:spLocks noChangeArrowheads="1"/>
          </p:cNvSpPr>
          <p:nvPr userDrawn="1"/>
        </p:nvSpPr>
        <p:spPr bwMode="auto">
          <a:xfrm>
            <a:off x="457200" y="1600200"/>
            <a:ext cx="8229600" cy="533400"/>
          </a:xfrm>
          <a:prstGeom prst="rect">
            <a:avLst/>
          </a:prstGeom>
          <a:solidFill>
            <a:srgbClr val="4E2AB8"/>
          </a:solidFill>
          <a:ln w="9525">
            <a:solidFill>
              <a:srgbClr val="66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96C59FE7-48D4-4A3C-8C64-671804A71E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9" name="Picture 14" descr="blond_happy_baby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40031" y="990600"/>
            <a:ext cx="1356737" cy="133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68" r:id="rId1"/>
    <p:sldLayoutId id="2147485369" r:id="rId2"/>
    <p:sldLayoutId id="2147485370" r:id="rId3"/>
    <p:sldLayoutId id="2147485371" r:id="rId4"/>
    <p:sldLayoutId id="2147485372" r:id="rId5"/>
    <p:sldLayoutId id="2147485373" r:id="rId6"/>
    <p:sldLayoutId id="2147485374" r:id="rId7"/>
    <p:sldLayoutId id="2147485375" r:id="rId8"/>
    <p:sldLayoutId id="2147485376" r:id="rId9"/>
    <p:sldLayoutId id="2147485326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9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Box 9"/>
          <p:cNvSpPr txBox="1">
            <a:spLocks noChangeArrowheads="1"/>
          </p:cNvSpPr>
          <p:nvPr userDrawn="1"/>
        </p:nvSpPr>
        <p:spPr bwMode="auto">
          <a:xfrm>
            <a:off x="914400" y="12192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rgbClr val="224568"/>
                </a:solidFill>
                <a:latin typeface="Calisto MT" pitchFamily="18" charset="0"/>
                <a:cs typeface="+mn-cs"/>
              </a:defRPr>
            </a:lvl1pPr>
          </a:lstStyle>
          <a:p>
            <a:pPr>
              <a:defRPr/>
            </a:pPr>
            <a:fld id="{5BE36F20-0571-44A6-8604-A1D3FB4800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24568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56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56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56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56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56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3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6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7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8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6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53340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Christina Kasprzak, ECTA/ECO/</a:t>
            </a:r>
            <a:r>
              <a:rPr lang="en-US" sz="2400" dirty="0" err="1" smtClean="0"/>
              <a:t>DaSy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September 16, 2013</a:t>
            </a:r>
          </a:p>
        </p:txBody>
      </p:sp>
      <p:sp>
        <p:nvSpPr>
          <p:cNvPr id="52228" name="TextBox 7"/>
          <p:cNvSpPr txBox="1">
            <a:spLocks noChangeArrowheads="1"/>
          </p:cNvSpPr>
          <p:nvPr/>
        </p:nvSpPr>
        <p:spPr bwMode="auto">
          <a:xfrm>
            <a:off x="609600" y="1828800"/>
            <a:ext cx="8229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3600" dirty="0"/>
              <a:t>National Picture:  </a:t>
            </a:r>
            <a:br>
              <a:rPr lang="en-US" sz="3600" dirty="0"/>
            </a:br>
            <a:r>
              <a:rPr lang="en-US" sz="3600" dirty="0"/>
              <a:t>2011-2012 Part C and Section 619 </a:t>
            </a:r>
            <a:r>
              <a:rPr lang="en-US" sz="3600" dirty="0" smtClean="0"/>
              <a:t>Child </a:t>
            </a:r>
            <a:r>
              <a:rPr lang="en-US" sz="3600" dirty="0"/>
              <a:t>and </a:t>
            </a:r>
            <a:r>
              <a:rPr lang="en-US" sz="3600" dirty="0" smtClean="0"/>
              <a:t>Family </a:t>
            </a:r>
            <a:r>
              <a:rPr lang="en-US" sz="3600" dirty="0"/>
              <a:t>O</a:t>
            </a:r>
            <a:r>
              <a:rPr lang="en-US" sz="3600" dirty="0" smtClean="0"/>
              <a:t>utcomes </a:t>
            </a:r>
            <a:r>
              <a:rPr lang="en-US" sz="3600" dirty="0"/>
              <a:t>D</a:t>
            </a:r>
            <a:r>
              <a:rPr lang="en-US" sz="3600" dirty="0" smtClean="0"/>
              <a:t>ata</a:t>
            </a:r>
            <a:endParaRPr lang="en-US" sz="3600" dirty="0">
              <a:latin typeface="Calisto MT" pitchFamily="18" charset="0"/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71" y="3827191"/>
            <a:ext cx="2243699" cy="2634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46470" y="5170714"/>
            <a:ext cx="5985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/>
              <a:t>Improving Data, Improving Outcomes Conference</a:t>
            </a:r>
          </a:p>
          <a:p>
            <a:pPr algn="r"/>
            <a:r>
              <a:rPr lang="en-US" sz="2000" dirty="0" smtClean="0"/>
              <a:t>Washington, DC</a:t>
            </a:r>
          </a:p>
          <a:p>
            <a:pPr algn="r"/>
            <a:r>
              <a:rPr lang="en-US" sz="2000" dirty="0" smtClean="0"/>
              <a:t>September, 2013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616805"/>
              </p:ext>
            </p:extLst>
          </p:nvPr>
        </p:nvGraphicFramePr>
        <p:xfrm>
          <a:off x="1128824" y="987250"/>
          <a:ext cx="6799520" cy="467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099" y="82550"/>
            <a:ext cx="9055395" cy="6714387"/>
            <a:chOff x="73099" y="82550"/>
            <a:chExt cx="9055395" cy="6714387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16200000">
              <a:off x="-2252397" y="3146201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7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3" descr="tie_dye_bo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73099" y="5590437"/>
              <a:ext cx="3314700" cy="1206500"/>
              <a:chOff x="152400" y="5562600"/>
              <a:chExt cx="3314700" cy="1206500"/>
            </a:xfrm>
          </p:grpSpPr>
          <p:pic>
            <p:nvPicPr>
              <p:cNvPr id="12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90800" y="55626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5562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2400" y="56388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2000" y="5943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3" descr="tie_dye_bo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81200" y="58674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2499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669647"/>
              </p:ext>
            </p:extLst>
          </p:nvPr>
        </p:nvGraphicFramePr>
        <p:xfrm>
          <a:off x="1101799" y="984693"/>
          <a:ext cx="6988469" cy="465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3099" y="82550"/>
            <a:ext cx="9055395" cy="6714387"/>
            <a:chOff x="73099" y="82550"/>
            <a:chExt cx="9055395" cy="6714387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16200000">
              <a:off x="-2252397" y="3146201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7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73099" y="5590437"/>
              <a:ext cx="3314700" cy="1206500"/>
              <a:chOff x="152400" y="5562600"/>
              <a:chExt cx="3314700" cy="1206500"/>
            </a:xfrm>
          </p:grpSpPr>
          <p:pic>
            <p:nvPicPr>
              <p:cNvPr id="12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0800" y="55626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1600" y="5562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400" y="56388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2000" y="5943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81200" y="58674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980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488985"/>
              </p:ext>
            </p:extLst>
          </p:nvPr>
        </p:nvGraphicFramePr>
        <p:xfrm>
          <a:off x="1101799" y="1060450"/>
          <a:ext cx="6899201" cy="460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3099" y="82550"/>
            <a:ext cx="9055395" cy="6714387"/>
            <a:chOff x="73099" y="82550"/>
            <a:chExt cx="9055395" cy="6714387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rot="16200000">
              <a:off x="-2252397" y="3146201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8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3" descr="tie_dye_bo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73099" y="5590437"/>
              <a:ext cx="3314700" cy="1206500"/>
              <a:chOff x="152400" y="5562600"/>
              <a:chExt cx="3314700" cy="1206500"/>
            </a:xfrm>
          </p:grpSpPr>
          <p:pic>
            <p:nvPicPr>
              <p:cNvPr id="13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90800" y="55626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5562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2400" y="56388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2000" y="5943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3" descr="tie_dye_bo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81200" y="58674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7907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Additional Analysis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Additional analysis run to determine if child outcome data varies:</a:t>
            </a:r>
          </a:p>
          <a:p>
            <a:r>
              <a:rPr lang="en-US" b="1" dirty="0" smtClean="0"/>
              <a:t>By percent served</a:t>
            </a:r>
          </a:p>
          <a:p>
            <a:r>
              <a:rPr lang="en-US" b="1" dirty="0" smtClean="0"/>
              <a:t>By measurement approach used</a:t>
            </a:r>
          </a:p>
          <a:p>
            <a:r>
              <a:rPr lang="en-US" b="1" dirty="0" smtClean="0"/>
              <a:t>By </a:t>
            </a:r>
            <a:r>
              <a:rPr lang="en-US" b="1" dirty="0" err="1" smtClean="0"/>
              <a:t>exiters</a:t>
            </a:r>
            <a:r>
              <a:rPr lang="en-US" b="1" dirty="0" smtClean="0"/>
              <a:t> no longer eligible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13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7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807419"/>
              </p:ext>
            </p:extLst>
          </p:nvPr>
        </p:nvGraphicFramePr>
        <p:xfrm>
          <a:off x="1101799" y="1143000"/>
          <a:ext cx="6988470" cy="452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99" y="82550"/>
            <a:ext cx="9055395" cy="6714387"/>
            <a:chOff x="73099" y="82550"/>
            <a:chExt cx="9055395" cy="6714387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 rot="16200000">
              <a:off x="-2252397" y="3146201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6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3" descr="tie_dye_bo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73099" y="5590437"/>
              <a:ext cx="3314700" cy="1206500"/>
              <a:chOff x="152400" y="5562600"/>
              <a:chExt cx="3314700" cy="1206500"/>
            </a:xfrm>
          </p:grpSpPr>
          <p:pic>
            <p:nvPicPr>
              <p:cNvPr id="11" name="Picture 10" descr="pink shirt gir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90800" y="55626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5562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2400" y="56388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girl_in_wheelchair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62000" y="5943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tie_dye_boy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981200" y="58674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376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358630"/>
              </p:ext>
            </p:extLst>
          </p:nvPr>
        </p:nvGraphicFramePr>
        <p:xfrm>
          <a:off x="1101799" y="1143001"/>
          <a:ext cx="6826546" cy="452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99" y="82550"/>
            <a:ext cx="9055395" cy="6714387"/>
            <a:chOff x="73099" y="82550"/>
            <a:chExt cx="9055395" cy="6714387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 rot="16200000">
              <a:off x="-2252397" y="3146201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6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73099" y="5590437"/>
              <a:ext cx="3314700" cy="1206500"/>
              <a:chOff x="152400" y="5562600"/>
              <a:chExt cx="3314700" cy="1206500"/>
            </a:xfrm>
          </p:grpSpPr>
          <p:pic>
            <p:nvPicPr>
              <p:cNvPr id="11" name="Picture 10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0800" y="55626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1600" y="5562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400" y="56388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2000" y="5943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81200" y="58674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5485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458200" y="6324600"/>
            <a:ext cx="463550" cy="27463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rgbClr val="224568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E3706C0D-52CB-4A2E-8FC0-352807947FB8}" type="slidenum">
              <a:rPr lang="en-US" sz="1600" smtClean="0"/>
              <a:pPr/>
              <a:t>16</a:t>
            </a:fld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Part C </a:t>
            </a:r>
            <a:r>
              <a:rPr lang="en-US" dirty="0" smtClean="0"/>
              <a:t>Family Indicator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Calisto MT" panose="02040603050505030304" pitchFamily="18" charset="0"/>
              </a:rPr>
              <a:t>Percent </a:t>
            </a:r>
            <a:r>
              <a:rPr lang="en-US" sz="2800" dirty="0">
                <a:latin typeface="Calisto MT" panose="02040603050505030304" pitchFamily="18" charset="0"/>
              </a:rPr>
              <a:t>of families </a:t>
            </a:r>
            <a:r>
              <a:rPr lang="en-US" sz="2800" dirty="0" smtClean="0">
                <a:latin typeface="Calisto MT" panose="02040603050505030304" pitchFamily="18" charset="0"/>
              </a:rPr>
              <a:t>who </a:t>
            </a:r>
            <a:r>
              <a:rPr lang="en-US" sz="2800" dirty="0">
                <a:latin typeface="Calisto MT" panose="02040603050505030304" pitchFamily="18" charset="0"/>
              </a:rPr>
              <a:t>report that early intervention services have helped the </a:t>
            </a:r>
            <a:r>
              <a:rPr lang="en-US" sz="2800" dirty="0" smtClean="0">
                <a:latin typeface="Calisto MT" panose="02040603050505030304" pitchFamily="18" charset="0"/>
              </a:rPr>
              <a:t>family: </a:t>
            </a:r>
          </a:p>
          <a:p>
            <a:pPr marL="0" indent="0">
              <a:buNone/>
            </a:pPr>
            <a:endParaRPr lang="en-US" sz="2800" dirty="0" smtClean="0">
              <a:latin typeface="Calisto MT" panose="02040603050505030304" pitchFamily="18" charset="0"/>
            </a:endParaRPr>
          </a:p>
          <a:p>
            <a:pPr marL="514350" indent="-514350">
              <a:buAutoNum type="alphaUcParenBoth"/>
            </a:pPr>
            <a:r>
              <a:rPr lang="en-US" sz="2800" b="1" dirty="0" smtClean="0">
                <a:latin typeface="Calisto MT" panose="02040603050505030304" pitchFamily="18" charset="0"/>
              </a:rPr>
              <a:t> Know </a:t>
            </a:r>
            <a:r>
              <a:rPr lang="en-US" sz="2800" b="1" dirty="0">
                <a:latin typeface="Calisto MT" panose="02040603050505030304" pitchFamily="18" charset="0"/>
              </a:rPr>
              <a:t>their </a:t>
            </a:r>
            <a:r>
              <a:rPr lang="en-US" sz="2800" b="1" dirty="0" smtClean="0">
                <a:latin typeface="Calisto MT" panose="02040603050505030304" pitchFamily="18" charset="0"/>
              </a:rPr>
              <a:t>rights</a:t>
            </a:r>
          </a:p>
          <a:p>
            <a:pPr marL="514350" indent="-514350">
              <a:buAutoNum type="alphaUcParenBoth"/>
            </a:pPr>
            <a:r>
              <a:rPr lang="en-US" sz="2800" b="1" dirty="0" smtClean="0">
                <a:latin typeface="Calisto MT" panose="02040603050505030304" pitchFamily="18" charset="0"/>
              </a:rPr>
              <a:t> Effectively </a:t>
            </a:r>
            <a:r>
              <a:rPr lang="en-US" sz="2800" b="1" dirty="0">
                <a:latin typeface="Calisto MT" panose="02040603050505030304" pitchFamily="18" charset="0"/>
              </a:rPr>
              <a:t>communicate their children's </a:t>
            </a:r>
            <a:r>
              <a:rPr lang="en-US" sz="2800" b="1" dirty="0" smtClean="0">
                <a:latin typeface="Calisto MT" panose="02040603050505030304" pitchFamily="18" charset="0"/>
              </a:rPr>
              <a:t>needs</a:t>
            </a:r>
          </a:p>
          <a:p>
            <a:pPr marL="514350" indent="-514350">
              <a:buAutoNum type="alphaUcParenBoth"/>
            </a:pPr>
            <a:r>
              <a:rPr lang="en-US" sz="2800" b="1" dirty="0" smtClean="0">
                <a:latin typeface="Calisto MT" panose="02040603050505030304" pitchFamily="18" charset="0"/>
              </a:rPr>
              <a:t> Help </a:t>
            </a:r>
            <a:r>
              <a:rPr lang="en-US" sz="2800" b="1" dirty="0">
                <a:latin typeface="Calisto MT" panose="02040603050505030304" pitchFamily="18" charset="0"/>
              </a:rPr>
              <a:t>their children develop and </a:t>
            </a:r>
            <a:r>
              <a:rPr lang="en-US" sz="2800" b="1" dirty="0" smtClean="0">
                <a:latin typeface="Calisto MT" panose="02040603050505030304" pitchFamily="18" charset="0"/>
              </a:rPr>
              <a:t>learn </a:t>
            </a:r>
            <a:endParaRPr lang="en-US" sz="2800" b="1" dirty="0">
              <a:latin typeface="Calisto MT" panose="02040603050505030304" pitchFamily="18" charset="0"/>
            </a:endParaRP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474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Surveys used for APR </a:t>
            </a:r>
            <a:r>
              <a:rPr lang="en-US" dirty="0"/>
              <a:t>reporting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800" dirty="0"/>
              <a:t>(56 states/jurisdictions reporting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Calisto MT" panose="02040603050505030304" pitchFamily="18" charset="0"/>
              </a:rPr>
              <a:t>25 NCSEAM (</a:t>
            </a:r>
            <a:r>
              <a:rPr lang="en-US" sz="2800" dirty="0">
                <a:latin typeface="Calisto MT" panose="02040603050505030304" pitchFamily="18" charset="0"/>
              </a:rPr>
              <a:t>45</a:t>
            </a:r>
            <a:r>
              <a:rPr lang="en-US" sz="2800" dirty="0" smtClean="0">
                <a:latin typeface="Calisto MT" panose="02040603050505030304" pitchFamily="18" charset="0"/>
              </a:rPr>
              <a:t>%) </a:t>
            </a:r>
            <a:r>
              <a:rPr lang="en-US" sz="2800" i="1" dirty="0" smtClean="0">
                <a:latin typeface="Calisto MT" panose="02040603050505030304" pitchFamily="18" charset="0"/>
              </a:rPr>
              <a:t>[same as last year]</a:t>
            </a:r>
          </a:p>
          <a:p>
            <a:r>
              <a:rPr lang="en-US" sz="2800" dirty="0" smtClean="0">
                <a:latin typeface="Calisto MT" panose="02040603050505030304" pitchFamily="18" charset="0"/>
              </a:rPr>
              <a:t>24 ECO FOS (43%) </a:t>
            </a:r>
            <a:r>
              <a:rPr lang="en-US" sz="2800" i="1" dirty="0">
                <a:latin typeface="Calisto MT" panose="02040603050505030304" pitchFamily="18" charset="0"/>
              </a:rPr>
              <a:t>[same as last year]</a:t>
            </a:r>
          </a:p>
          <a:p>
            <a:pPr lvl="1"/>
            <a:r>
              <a:rPr lang="en-US" dirty="0" smtClean="0">
                <a:latin typeface="Calisto MT" panose="02040603050505030304" pitchFamily="18" charset="0"/>
              </a:rPr>
              <a:t>15 using the </a:t>
            </a:r>
            <a:r>
              <a:rPr lang="en-US" dirty="0">
                <a:latin typeface="Calisto MT" panose="02040603050505030304" pitchFamily="18" charset="0"/>
              </a:rPr>
              <a:t>original </a:t>
            </a:r>
            <a:r>
              <a:rPr lang="en-US" dirty="0" smtClean="0">
                <a:latin typeface="Calisto MT" panose="02040603050505030304" pitchFamily="18" charset="0"/>
              </a:rPr>
              <a:t>FOS (</a:t>
            </a:r>
            <a:r>
              <a:rPr lang="en-US" dirty="0">
                <a:latin typeface="Calisto MT" panose="02040603050505030304" pitchFamily="18" charset="0"/>
              </a:rPr>
              <a:t>27</a:t>
            </a:r>
            <a:r>
              <a:rPr lang="en-US" dirty="0" smtClean="0">
                <a:latin typeface="Calisto MT" panose="02040603050505030304" pitchFamily="18" charset="0"/>
              </a:rPr>
              <a:t>%) </a:t>
            </a:r>
            <a:r>
              <a:rPr lang="en-US" i="1" dirty="0" smtClean="0">
                <a:latin typeface="Calisto MT" panose="02040603050505030304" pitchFamily="18" charset="0"/>
              </a:rPr>
              <a:t>[17 last year]</a:t>
            </a:r>
          </a:p>
          <a:p>
            <a:pPr lvl="1"/>
            <a:r>
              <a:rPr lang="en-US" dirty="0" smtClean="0">
                <a:latin typeface="Calisto MT" panose="02040603050505030304" pitchFamily="18" charset="0"/>
              </a:rPr>
              <a:t>9 using the </a:t>
            </a:r>
            <a:r>
              <a:rPr lang="en-US" dirty="0">
                <a:latin typeface="Calisto MT" panose="02040603050505030304" pitchFamily="18" charset="0"/>
              </a:rPr>
              <a:t>revised </a:t>
            </a:r>
            <a:r>
              <a:rPr lang="en-US" dirty="0" smtClean="0">
                <a:latin typeface="Calisto MT" panose="02040603050505030304" pitchFamily="18" charset="0"/>
              </a:rPr>
              <a:t>FOS (</a:t>
            </a:r>
            <a:r>
              <a:rPr lang="en-US" dirty="0">
                <a:latin typeface="Calisto MT" panose="02040603050505030304" pitchFamily="18" charset="0"/>
              </a:rPr>
              <a:t>16</a:t>
            </a:r>
            <a:r>
              <a:rPr lang="en-US" dirty="0" smtClean="0">
                <a:latin typeface="Calisto MT" panose="02040603050505030304" pitchFamily="18" charset="0"/>
              </a:rPr>
              <a:t>%) </a:t>
            </a:r>
            <a:r>
              <a:rPr lang="en-US" i="1" dirty="0" smtClean="0">
                <a:latin typeface="Calisto MT" panose="02040603050505030304" pitchFamily="18" charset="0"/>
              </a:rPr>
              <a:t>[7 last year- added 2]</a:t>
            </a:r>
          </a:p>
          <a:p>
            <a:r>
              <a:rPr lang="en-US" sz="2800" dirty="0" smtClean="0">
                <a:latin typeface="Calisto MT" panose="02040603050505030304" pitchFamily="18" charset="0"/>
              </a:rPr>
              <a:t>7 State-developed </a:t>
            </a:r>
            <a:r>
              <a:rPr lang="en-US" sz="2800" dirty="0">
                <a:latin typeface="Calisto MT" panose="02040603050505030304" pitchFamily="18" charset="0"/>
              </a:rPr>
              <a:t>(13</a:t>
            </a:r>
            <a:r>
              <a:rPr lang="en-US" sz="2800" dirty="0" smtClean="0">
                <a:latin typeface="Calisto MT" panose="02040603050505030304" pitchFamily="18" charset="0"/>
              </a:rPr>
              <a:t>%)</a:t>
            </a:r>
            <a:r>
              <a:rPr lang="en-US" sz="2800" i="1" dirty="0">
                <a:latin typeface="Calisto MT" panose="02040603050505030304" pitchFamily="18" charset="0"/>
              </a:rPr>
              <a:t> [same as last year</a:t>
            </a:r>
            <a:r>
              <a:rPr lang="en-US" sz="2800" i="1" dirty="0" smtClean="0">
                <a:latin typeface="Calisto MT" panose="02040603050505030304" pitchFamily="18" charset="0"/>
              </a:rPr>
              <a:t>]</a:t>
            </a:r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17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4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293521"/>
              </p:ext>
            </p:extLst>
          </p:nvPr>
        </p:nvGraphicFramePr>
        <p:xfrm>
          <a:off x="1101799" y="1143001"/>
          <a:ext cx="6988470" cy="444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099" y="82550"/>
            <a:ext cx="9055395" cy="6714387"/>
            <a:chOff x="73099" y="82550"/>
            <a:chExt cx="9055395" cy="6714387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rot="16200000">
              <a:off x="-2252397" y="3146201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9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73099" y="5590437"/>
              <a:ext cx="3314700" cy="1206500"/>
              <a:chOff x="152400" y="5562600"/>
              <a:chExt cx="3314700" cy="1206500"/>
            </a:xfrm>
          </p:grpSpPr>
          <p:pic>
            <p:nvPicPr>
              <p:cNvPr id="14" name="Picture 13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0800" y="55626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1600" y="5562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400" y="56388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2000" y="5943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81200" y="58674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2429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Additional Analysis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Additional analysis run to determine if family data varies:</a:t>
            </a:r>
          </a:p>
          <a:p>
            <a:r>
              <a:rPr lang="en-US" b="1" dirty="0" smtClean="0"/>
              <a:t>By percent served</a:t>
            </a:r>
          </a:p>
          <a:p>
            <a:r>
              <a:rPr lang="en-US" b="1" dirty="0" smtClean="0"/>
              <a:t>By survey used</a:t>
            </a:r>
          </a:p>
          <a:p>
            <a:r>
              <a:rPr lang="en-US" b="1" dirty="0" smtClean="0"/>
              <a:t>By child count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19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46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latin typeface="Calisto MT" panose="02040603050505030304" pitchFamily="18" charset="0"/>
              </a:rPr>
              <a:t>2011-2012 national numbers </a:t>
            </a:r>
          </a:p>
          <a:p>
            <a:r>
              <a:rPr lang="en-US" sz="3600" dirty="0" smtClean="0">
                <a:latin typeface="Calisto MT" panose="02040603050505030304" pitchFamily="18" charset="0"/>
              </a:rPr>
              <a:t>Trends for the last 4 years</a:t>
            </a:r>
          </a:p>
          <a:p>
            <a:r>
              <a:rPr lang="en-US" sz="3600" dirty="0" smtClean="0">
                <a:latin typeface="Calisto MT" panose="02040603050505030304" pitchFamily="18" charset="0"/>
              </a:rPr>
              <a:t>State approaches and data quality</a:t>
            </a:r>
            <a:endParaRPr lang="en-US" sz="3600" dirty="0">
              <a:latin typeface="Calisto MT" panose="02040603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C0DA7E-46CF-49FF-9E3B-6C99ED157E0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7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883818"/>
              </p:ext>
            </p:extLst>
          </p:nvPr>
        </p:nvGraphicFramePr>
        <p:xfrm>
          <a:off x="1101799" y="1216912"/>
          <a:ext cx="6899201" cy="444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BC478-DA37-4AA0-BB58-E4FAC38A255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3099" y="82550"/>
            <a:ext cx="9055395" cy="6714387"/>
            <a:chOff x="73099" y="82550"/>
            <a:chExt cx="9055395" cy="6714387"/>
          </a:xfrm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 rot="16200000">
              <a:off x="-2252397" y="3146201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18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73099" y="5590437"/>
              <a:ext cx="3314700" cy="1206500"/>
              <a:chOff x="152400" y="5562600"/>
              <a:chExt cx="3314700" cy="1206500"/>
            </a:xfrm>
          </p:grpSpPr>
          <p:pic>
            <p:nvPicPr>
              <p:cNvPr id="13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0800" y="55626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3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1600" y="5562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400" y="56388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2000" y="5943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81200" y="58674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8438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Good News!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sto MT" panose="02040603050505030304" pitchFamily="18" charset="0"/>
              </a:rPr>
              <a:t>Consistent data over time</a:t>
            </a:r>
          </a:p>
          <a:p>
            <a:r>
              <a:rPr lang="en-US" dirty="0" smtClean="0">
                <a:latin typeface="Calisto MT" panose="02040603050505030304" pitchFamily="18" charset="0"/>
              </a:rPr>
              <a:t>Increasing number of children in the child outcomes data</a:t>
            </a:r>
          </a:p>
          <a:p>
            <a:r>
              <a:rPr lang="en-US" dirty="0" smtClean="0">
                <a:latin typeface="Calisto MT" panose="02040603050505030304" pitchFamily="18" charset="0"/>
              </a:rPr>
              <a:t>Increasing number of states in the ‘quality’ data for child outcomes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21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577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latin typeface="+mj-lt"/>
              </a:rPr>
              <a:t>Current Emphasis</a:t>
            </a:r>
            <a:endParaRPr lang="en-US" dirty="0">
              <a:latin typeface="+mj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Data Quality</a:t>
            </a:r>
          </a:p>
          <a:p>
            <a:pPr lvl="1"/>
            <a:r>
              <a:rPr lang="en-US" sz="2400" dirty="0" smtClean="0"/>
              <a:t>Increasing the number of children/families in the data</a:t>
            </a:r>
          </a:p>
          <a:p>
            <a:pPr lvl="1"/>
            <a:r>
              <a:rPr lang="en-US" sz="2400" dirty="0" smtClean="0"/>
              <a:t>Pattern checking to identify data quality issues</a:t>
            </a:r>
          </a:p>
          <a:p>
            <a:pPr lvl="1"/>
            <a:r>
              <a:rPr lang="en-US" sz="2400" dirty="0" smtClean="0"/>
              <a:t>Training, guidance, supervision, etc.</a:t>
            </a:r>
          </a:p>
          <a:p>
            <a:r>
              <a:rPr lang="en-US" b="1" dirty="0" smtClean="0"/>
              <a:t>Use of Data for Program Improvement</a:t>
            </a:r>
          </a:p>
          <a:p>
            <a:pPr lvl="1"/>
            <a:r>
              <a:rPr lang="en-US" sz="2400" dirty="0" smtClean="0"/>
              <a:t>Linking data to other data</a:t>
            </a:r>
          </a:p>
          <a:p>
            <a:pPr lvl="1"/>
            <a:r>
              <a:rPr lang="en-US" sz="2400" dirty="0" smtClean="0"/>
              <a:t>Interpreting data at the state and local levels</a:t>
            </a:r>
          </a:p>
          <a:p>
            <a:pPr lvl="1"/>
            <a:r>
              <a:rPr lang="en-US" sz="2400" dirty="0" smtClean="0"/>
              <a:t>Making plans for improving systems and services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E3706C0D-52CB-4A2E-8FC0-352807947FB8}" type="slidenum">
              <a:rPr lang="en-US" sz="1600" smtClean="0"/>
              <a:pPr/>
              <a:t>22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88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25146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sto MT" panose="02040603050505030304" pitchFamily="18" charset="0"/>
              </a:rPr>
              <a:t>2-page highlights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alisto MT" panose="020406030505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listo MT" panose="02040603050505030304" pitchFamily="18" charset="0"/>
              </a:rPr>
              <a:t>Fall webinars</a:t>
            </a:r>
            <a:endParaRPr lang="en-US" b="1" dirty="0">
              <a:latin typeface="Calisto MT" panose="0204060305050503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96458" cy="491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74" y="1600200"/>
            <a:ext cx="3884302" cy="486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44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Number Placeholder 7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1pPr>
            <a:lvl2pPr marL="742950" indent="-28575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2pPr>
            <a:lvl3pPr marL="11430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3pPr>
            <a:lvl4pPr marL="16002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4pPr>
            <a:lvl5pPr marL="2057400" indent="-228600" algn="ctr" eaLnBrk="0" hangingPunct="0">
              <a:defRPr sz="3200">
                <a:solidFill>
                  <a:srgbClr val="224568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224568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C68C624-78CD-465E-9B63-702DF4E1A0A6}" type="slidenum">
              <a:rPr lang="en-US" sz="1200" smtClean="0">
                <a:solidFill>
                  <a:srgbClr val="000099"/>
                </a:solidFill>
              </a:rPr>
              <a:pPr algn="r">
                <a:defRPr/>
              </a:pPr>
              <a:t>24</a:t>
            </a:fld>
            <a:endParaRPr lang="en-US" sz="1200" smtClean="0">
              <a:solidFill>
                <a:srgbClr val="000099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0" y="2209800"/>
            <a:ext cx="3697288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z="1200" dirty="0" smtClean="0">
              <a:latin typeface="Calisto MT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latin typeface="Calisto MT" pitchFamily="18" charset="0"/>
            </a:endParaRPr>
          </a:p>
          <a:p>
            <a:pPr eaLnBrk="1" hangingPunct="1"/>
            <a:endParaRPr lang="en-US" dirty="0" smtClean="0">
              <a:latin typeface="Calisto MT" pitchFamily="18" charset="0"/>
            </a:endParaRPr>
          </a:p>
        </p:txBody>
      </p:sp>
      <p:pic>
        <p:nvPicPr>
          <p:cNvPr id="130052" name="Picture 6" descr="CHI072-11423791_reduc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3528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30053" name="Rectangle 2"/>
          <p:cNvSpPr txBox="1">
            <a:spLocks noChangeArrowheads="1"/>
          </p:cNvSpPr>
          <p:nvPr/>
        </p:nvSpPr>
        <p:spPr bwMode="auto">
          <a:xfrm>
            <a:off x="901700" y="19812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latin typeface="Calisto MT" pitchFamily="18" charset="0"/>
              </a:rPr>
              <a:t>Find more resources at: </a:t>
            </a:r>
          </a:p>
          <a:p>
            <a:pPr algn="ctr"/>
            <a:endParaRPr lang="en-US" sz="2800" b="1" dirty="0">
              <a:solidFill>
                <a:schemeClr val="accent2"/>
              </a:solidFill>
              <a:latin typeface="Calisto MT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accent2"/>
                </a:solidFill>
                <a:latin typeface="Calisto MT" pitchFamily="18" charset="0"/>
              </a:rPr>
              <a:t>http</a:t>
            </a:r>
            <a:r>
              <a:rPr lang="en-US" sz="4000" b="1" dirty="0">
                <a:solidFill>
                  <a:schemeClr val="accent2"/>
                </a:solidFill>
                <a:latin typeface="Calisto MT" pitchFamily="18" charset="0"/>
              </a:rPr>
              <a:t>://</a:t>
            </a:r>
            <a:r>
              <a:rPr lang="en-US" sz="4000" b="1" dirty="0" smtClean="0">
                <a:solidFill>
                  <a:schemeClr val="accent2"/>
                </a:solidFill>
                <a:latin typeface="Calisto MT" pitchFamily="18" charset="0"/>
              </a:rPr>
              <a:t>www.the-eco-center.org</a:t>
            </a:r>
            <a:endParaRPr lang="en-US" sz="3600" b="1" dirty="0">
              <a:solidFill>
                <a:schemeClr val="accent2"/>
              </a:solidFill>
              <a:latin typeface="Calisto MT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" y="2514600"/>
            <a:ext cx="7696200" cy="1066800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24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Three Child Outcomes</a:t>
            </a:r>
          </a:p>
        </p:txBody>
      </p:sp>
      <p:sp>
        <p:nvSpPr>
          <p:cNvPr id="34821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Children have positive social-emotional skills (including social relationships)</a:t>
            </a:r>
          </a:p>
          <a:p>
            <a:pPr eaLnBrk="1" hangingPunct="1"/>
            <a:r>
              <a:rPr lang="en-US" sz="2800" dirty="0" smtClean="0"/>
              <a:t>Children acquire and use knowledge and skills (including early language/ communication [and early literacy])</a:t>
            </a:r>
          </a:p>
          <a:p>
            <a:pPr eaLnBrk="1" hangingPunct="1"/>
            <a:r>
              <a:rPr lang="en-US" sz="2800" dirty="0" smtClean="0"/>
              <a:t>Children use appropriate behaviors to meet their needs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B5C1F-A8C5-424E-9894-3AA0CD7A156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66B1B-3B64-49AD-B92B-EAD09078B299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233949" name="Group 2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5588274"/>
              </p:ext>
            </p:extLst>
          </p:nvPr>
        </p:nvGraphicFramePr>
        <p:xfrm>
          <a:off x="514350" y="1257300"/>
          <a:ext cx="8229600" cy="4943447"/>
        </p:xfrm>
        <a:graphic>
          <a:graphicData uri="http://schemas.openxmlformats.org/drawingml/2006/table">
            <a:tbl>
              <a:tblPr/>
              <a:tblGrid>
                <a:gridCol w="2743747"/>
                <a:gridCol w="2778187"/>
                <a:gridCol w="2707666"/>
              </a:tblGrid>
              <a:tr h="1187196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Approach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Part C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(N=56)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Preschool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(N=59)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45000"/>
                      </a:srgbClr>
                    </a:solidFill>
                  </a:tcPr>
                </a:tc>
              </a:tr>
              <a:tr h="90041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COS 7 pt. scale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42/56 </a:t>
                      </a: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(</a:t>
                      </a: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75%)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37/59 </a:t>
                      </a: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(</a:t>
                      </a: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63%)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45000"/>
                      </a:srgbClr>
                    </a:solidFill>
                  </a:tcPr>
                </a:tc>
              </a:tr>
              <a:tr h="90041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One tool statewide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8/56 </a:t>
                      </a: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(</a:t>
                      </a: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14%)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9/59 </a:t>
                      </a: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(15%)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45000"/>
                      </a:srgbClr>
                    </a:solidFill>
                  </a:tcPr>
                </a:tc>
              </a:tr>
              <a:tr h="90041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Publishers’ online analysis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1/56 (2%)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6/59 (10</a:t>
                      </a: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%)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45000"/>
                      </a:srgbClr>
                    </a:solidFill>
                  </a:tcPr>
                </a:tc>
              </a:tr>
              <a:tr h="710046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Other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  <a:ea typeface="Calibri"/>
                        <a:cs typeface="Times New Roman"/>
                      </a:endParaRPr>
                    </a:p>
                  </a:txBody>
                  <a:tcPr marL="97777" marR="97777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5/56 (9%)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575"/>
                        </a:spcBef>
                        <a:spcAft>
                          <a:spcPts val="0"/>
                        </a:spcAft>
                      </a:pP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7/59 </a:t>
                      </a:r>
                      <a:r>
                        <a:rPr lang="en-US" sz="2800" b="1" kern="1200" dirty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(</a:t>
                      </a:r>
                      <a:r>
                        <a:rPr lang="en-US" sz="2800" b="1" kern="1200" dirty="0" smtClean="0">
                          <a:solidFill>
                            <a:srgbClr val="224568"/>
                          </a:solidFill>
                          <a:latin typeface="Calisto MT" panose="02040603050505030304" pitchFamily="18" charset="0"/>
                        </a:rPr>
                        <a:t>12%) </a:t>
                      </a:r>
                      <a:endParaRPr lang="en-US" sz="2800" b="1" dirty="0">
                        <a:solidFill>
                          <a:srgbClr val="224568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97777" marR="9777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33948" name="Rectangle 28"/>
          <p:cNvSpPr>
            <a:spLocks noChangeArrowheads="1"/>
          </p:cNvSpPr>
          <p:nvPr/>
        </p:nvSpPr>
        <p:spPr bwMode="auto">
          <a:xfrm>
            <a:off x="304800" y="76200"/>
            <a:ext cx="84391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+mj-lt"/>
              </a:rPr>
              <a:t>State Approaches to Measuring Child </a:t>
            </a:r>
            <a:r>
              <a:rPr lang="en-US" sz="3600" b="1" dirty="0" smtClean="0">
                <a:latin typeface="+mj-lt"/>
              </a:rPr>
              <a:t>Outcomes – 2011-12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270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Methods Methods for </a:t>
            </a:r>
            <a:br>
              <a:rPr lang="en-US" dirty="0" smtClean="0"/>
            </a:br>
            <a:r>
              <a:rPr lang="en-US" dirty="0" smtClean="0"/>
              <a:t>Calculating National Estimates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sto MT" panose="02040603050505030304" pitchFamily="18" charset="0"/>
              </a:rPr>
              <a:t>All states averaged </a:t>
            </a:r>
            <a:r>
              <a:rPr lang="en-US" dirty="0" smtClean="0">
                <a:latin typeface="Calisto MT" panose="02040603050505030304" pitchFamily="18" charset="0"/>
              </a:rPr>
              <a:t/>
            </a:r>
            <a:br>
              <a:rPr lang="en-US" dirty="0" smtClean="0">
                <a:latin typeface="Calisto MT" panose="02040603050505030304" pitchFamily="18" charset="0"/>
              </a:rPr>
            </a:br>
            <a:r>
              <a:rPr lang="en-US" dirty="0" smtClean="0">
                <a:latin typeface="Calisto MT" panose="02040603050505030304" pitchFamily="18" charset="0"/>
              </a:rPr>
              <a:t>(</a:t>
            </a:r>
            <a:r>
              <a:rPr lang="en-US" dirty="0">
                <a:latin typeface="Calisto MT" panose="02040603050505030304" pitchFamily="18" charset="0"/>
              </a:rPr>
              <a:t>each state weighted as 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Calisto MT" panose="02040603050505030304" pitchFamily="18" charset="0"/>
              </a:rPr>
              <a:t>All states weighted by child 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sto MT" panose="02040603050505030304" pitchFamily="18" charset="0"/>
              </a:rPr>
              <a:t>States with the highest quality data weighted by child count to represent all states*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0E8ADC-2C14-428C-9BCA-B5A925BCCA3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945832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sto MT" panose="02040603050505030304" pitchFamily="18" charset="0"/>
              </a:rPr>
              <a:t>*The data we will be presenting for the national picture</a:t>
            </a:r>
            <a:endParaRPr lang="en-US" sz="2400" dirty="0">
              <a:solidFill>
                <a:srgbClr val="FF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States with Quality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Calisto MT" panose="02040603050505030304" pitchFamily="18" charset="0"/>
              </a:rPr>
              <a:t>Criteria for high quality data:</a:t>
            </a:r>
          </a:p>
          <a:p>
            <a:r>
              <a:rPr lang="en-US" sz="2800" dirty="0" smtClean="0">
                <a:latin typeface="Calisto MT" panose="02040603050505030304" pitchFamily="18" charset="0"/>
              </a:rPr>
              <a:t>Reporting data on enough children</a:t>
            </a:r>
          </a:p>
          <a:p>
            <a:pPr lvl="1"/>
            <a:r>
              <a:rPr lang="en-US" dirty="0" smtClean="0">
                <a:latin typeface="Calisto MT" panose="02040603050505030304" pitchFamily="18" charset="0"/>
              </a:rPr>
              <a:t>Part C – 28% or more of </a:t>
            </a:r>
            <a:r>
              <a:rPr lang="en-US" dirty="0" err="1" smtClean="0">
                <a:latin typeface="Calisto MT" panose="02040603050505030304" pitchFamily="18" charset="0"/>
              </a:rPr>
              <a:t>exiters</a:t>
            </a:r>
            <a:endParaRPr lang="en-US" dirty="0" smtClean="0">
              <a:latin typeface="Calisto MT" panose="02040603050505030304" pitchFamily="18" charset="0"/>
            </a:endParaRPr>
          </a:p>
          <a:p>
            <a:pPr lvl="1"/>
            <a:r>
              <a:rPr lang="en-US" dirty="0" smtClean="0">
                <a:latin typeface="Calisto MT" panose="02040603050505030304" pitchFamily="18" charset="0"/>
              </a:rPr>
              <a:t>Preschool – 12% or more of child count</a:t>
            </a:r>
          </a:p>
          <a:p>
            <a:r>
              <a:rPr lang="en-US" sz="2800" dirty="0" smtClean="0">
                <a:latin typeface="Calisto MT" panose="02040603050505030304" pitchFamily="18" charset="0"/>
              </a:rPr>
              <a:t>Within expected patterns in the data</a:t>
            </a:r>
          </a:p>
          <a:p>
            <a:pPr lvl="1"/>
            <a:r>
              <a:rPr lang="en-US" dirty="0">
                <a:latin typeface="Calisto MT" panose="02040603050505030304" pitchFamily="18" charset="0"/>
              </a:rPr>
              <a:t>category </a:t>
            </a:r>
            <a:r>
              <a:rPr lang="en-US" dirty="0" smtClean="0">
                <a:latin typeface="Calisto MT" panose="02040603050505030304" pitchFamily="18" charset="0"/>
              </a:rPr>
              <a:t>‘a’ not </a:t>
            </a:r>
            <a:r>
              <a:rPr lang="en-US" dirty="0">
                <a:latin typeface="Calisto MT" panose="02040603050505030304" pitchFamily="18" charset="0"/>
              </a:rPr>
              <a:t>greater than 10% </a:t>
            </a:r>
            <a:endParaRPr lang="en-US" dirty="0" smtClean="0">
              <a:latin typeface="Calisto MT" panose="02040603050505030304" pitchFamily="18" charset="0"/>
            </a:endParaRPr>
          </a:p>
          <a:p>
            <a:pPr lvl="1"/>
            <a:r>
              <a:rPr lang="en-US" dirty="0" smtClean="0">
                <a:latin typeface="Calisto MT" panose="02040603050505030304" pitchFamily="18" charset="0"/>
              </a:rPr>
              <a:t>category ‘e’ not greater </a:t>
            </a:r>
            <a:r>
              <a:rPr lang="en-US" dirty="0">
                <a:latin typeface="Calisto MT" panose="02040603050505030304" pitchFamily="18" charset="0"/>
              </a:rPr>
              <a:t>than 65</a:t>
            </a:r>
            <a:r>
              <a:rPr lang="en-US" dirty="0" smtClean="0">
                <a:latin typeface="Calisto MT" panose="02040603050505030304" pitchFamily="18" charset="0"/>
              </a:rPr>
              <a:t>%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25C6-F9DD-4058-ADF7-F69B94B30E8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6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Number of States that Met Criteria for Inclusion in the National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25C6-F9DD-4058-ADF7-F69B94B30E8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76553"/>
              </p:ext>
            </p:extLst>
          </p:nvPr>
        </p:nvGraphicFramePr>
        <p:xfrm>
          <a:off x="457200" y="3048000"/>
          <a:ext cx="8229601" cy="24384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33481"/>
                <a:gridCol w="1268531"/>
                <a:gridCol w="1268531"/>
                <a:gridCol w="1379529"/>
                <a:gridCol w="1379529"/>
              </a:tblGrid>
              <a:tr h="812800">
                <a:tc>
                  <a:txBody>
                    <a:bodyPr/>
                    <a:lstStyle/>
                    <a:p>
                      <a:endParaRPr lang="en-US" sz="2800" dirty="0">
                        <a:latin typeface="Calisto MT" panose="02040603050505030304" pitchFamily="18" charset="0"/>
                      </a:endParaRPr>
                    </a:p>
                  </a:txBody>
                  <a:tcPr marL="105059" marR="105059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</a:rPr>
                        <a:t>08-09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105059" marR="10505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</a:rPr>
                        <a:t>09-10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105059" marR="10505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</a:rPr>
                        <a:t>10-11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105059" marR="10505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Calisto MT" panose="02040603050505030304" pitchFamily="18" charset="0"/>
                        </a:rPr>
                        <a:t>11-12</a:t>
                      </a:r>
                      <a:endParaRPr lang="en-US" sz="2800" dirty="0">
                        <a:solidFill>
                          <a:schemeClr val="tx1"/>
                        </a:solidFill>
                        <a:latin typeface="Calisto MT" panose="02040603050505030304" pitchFamily="18" charset="0"/>
                      </a:endParaRPr>
                    </a:p>
                  </a:txBody>
                  <a:tcPr marL="105059" marR="10505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sto MT" panose="02040603050505030304" pitchFamily="18" charset="0"/>
                        </a:rPr>
                        <a:t>Part</a:t>
                      </a:r>
                      <a:r>
                        <a:rPr lang="en-US" sz="2800" baseline="0" dirty="0" smtClean="0">
                          <a:latin typeface="Calisto MT" panose="02040603050505030304" pitchFamily="18" charset="0"/>
                        </a:rPr>
                        <a:t> </a:t>
                      </a:r>
                      <a:r>
                        <a:rPr lang="en-US" sz="2800" dirty="0" smtClean="0">
                          <a:latin typeface="Calisto MT" panose="02040603050505030304" pitchFamily="18" charset="0"/>
                        </a:rPr>
                        <a:t>C</a:t>
                      </a:r>
                      <a:endParaRPr lang="en-US" sz="2800" dirty="0">
                        <a:latin typeface="Calisto MT" panose="02040603050505030304" pitchFamily="18" charset="0"/>
                      </a:endParaRPr>
                    </a:p>
                  </a:txBody>
                  <a:tcPr marL="105059" marR="105059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sto MT" panose="02040603050505030304" pitchFamily="18" charset="0"/>
                        </a:rPr>
                        <a:t>19</a:t>
                      </a:r>
                      <a:endParaRPr lang="en-US" sz="2800" dirty="0">
                        <a:latin typeface="Calisto MT" panose="02040603050505030304" pitchFamily="18" charset="0"/>
                      </a:endParaRPr>
                    </a:p>
                  </a:txBody>
                  <a:tcPr marL="105059" marR="105059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sto MT" panose="02040603050505030304" pitchFamily="18" charset="0"/>
                        </a:rPr>
                        <a:t>29</a:t>
                      </a:r>
                      <a:endParaRPr lang="en-US" sz="2800" dirty="0">
                        <a:latin typeface="Calisto MT" panose="02040603050505030304" pitchFamily="18" charset="0"/>
                      </a:endParaRPr>
                    </a:p>
                  </a:txBody>
                  <a:tcPr marL="105059" marR="105059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sto MT" panose="02040603050505030304" pitchFamily="18" charset="0"/>
                        </a:rPr>
                        <a:t>39</a:t>
                      </a:r>
                      <a:endParaRPr lang="en-US" sz="2800" dirty="0">
                        <a:latin typeface="Calisto MT" panose="02040603050505030304" pitchFamily="18" charset="0"/>
                      </a:endParaRPr>
                    </a:p>
                  </a:txBody>
                  <a:tcPr marL="105059" marR="105059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sto MT" panose="02040603050505030304" pitchFamily="18" charset="0"/>
                        </a:rPr>
                        <a:t>33</a:t>
                      </a:r>
                      <a:endParaRPr lang="en-US" sz="2800" dirty="0">
                        <a:latin typeface="Calisto MT" panose="02040603050505030304" pitchFamily="18" charset="0"/>
                      </a:endParaRPr>
                    </a:p>
                  </a:txBody>
                  <a:tcPr marL="105059" marR="105059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sto MT" panose="02040603050505030304" pitchFamily="18" charset="0"/>
                        </a:rPr>
                        <a:t>Preschool</a:t>
                      </a:r>
                      <a:endParaRPr lang="en-US" sz="2800" dirty="0">
                        <a:latin typeface="Calisto MT" panose="02040603050505030304" pitchFamily="18" charset="0"/>
                      </a:endParaRPr>
                    </a:p>
                  </a:txBody>
                  <a:tcPr marL="105059" marR="1050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sto MT" panose="02040603050505030304" pitchFamily="18" charset="0"/>
                        </a:rPr>
                        <a:t>15</a:t>
                      </a:r>
                      <a:endParaRPr lang="en-US" sz="2800" dirty="0">
                        <a:latin typeface="Calisto MT" panose="02040603050505030304" pitchFamily="18" charset="0"/>
                      </a:endParaRPr>
                    </a:p>
                  </a:txBody>
                  <a:tcPr marL="105059" marR="1050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sto MT" panose="02040603050505030304" pitchFamily="18" charset="0"/>
                        </a:rPr>
                        <a:t>33</a:t>
                      </a:r>
                      <a:endParaRPr lang="en-US" sz="2800" dirty="0">
                        <a:latin typeface="Calisto MT" panose="02040603050505030304" pitchFamily="18" charset="0"/>
                      </a:endParaRPr>
                    </a:p>
                  </a:txBody>
                  <a:tcPr marL="105059" marR="1050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sto MT" panose="02040603050505030304" pitchFamily="18" charset="0"/>
                        </a:rPr>
                        <a:t>36</a:t>
                      </a:r>
                      <a:endParaRPr lang="en-US" sz="2800" dirty="0">
                        <a:latin typeface="Calisto MT" panose="02040603050505030304" pitchFamily="18" charset="0"/>
                      </a:endParaRPr>
                    </a:p>
                  </a:txBody>
                  <a:tcPr marL="105059" marR="1050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sto MT" panose="02040603050505030304" pitchFamily="18" charset="0"/>
                        </a:rPr>
                        <a:t>39</a:t>
                      </a:r>
                      <a:endParaRPr lang="en-US" sz="2800" dirty="0">
                        <a:latin typeface="Calisto MT" panose="02040603050505030304" pitchFamily="18" charset="0"/>
                      </a:endParaRPr>
                    </a:p>
                  </a:txBody>
                  <a:tcPr marL="105059" marR="10505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1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The Summary Statements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n-US" sz="2600" dirty="0" smtClean="0">
                <a:latin typeface="Calisto MT" panose="02040603050505030304" pitchFamily="18" charset="0"/>
              </a:rPr>
              <a:t>Of those children who entered the program below age expectations in each outcome, the percent who substantially increased their rate of growth by the time they turned 3 [6] years of age or exited the program.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n-US" sz="2600" dirty="0" smtClean="0">
                <a:latin typeface="Calisto MT" panose="02040603050505030304" pitchFamily="18" charset="0"/>
              </a:rPr>
              <a:t>The percent of children who were functioning within age expectations in each outcome by the time they turned 3 [6] years of age or exited the program.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sz="2400" dirty="0" smtClean="0"/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US" sz="2400" dirty="0" smtClean="0"/>
          </a:p>
          <a:p>
            <a:pPr>
              <a:lnSpc>
                <a:spcPct val="120000"/>
              </a:lnSpc>
              <a:buNone/>
            </a:pP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2E29884-F6FA-4296-98E6-D7ADEE61429E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7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EB27D5-9FE2-45B4-B382-A68F769940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036476"/>
              </p:ext>
            </p:extLst>
          </p:nvPr>
        </p:nvGraphicFramePr>
        <p:xfrm>
          <a:off x="1101799" y="979377"/>
          <a:ext cx="6705600" cy="473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3099" y="82550"/>
            <a:ext cx="9055395" cy="6714387"/>
            <a:chOff x="73099" y="82550"/>
            <a:chExt cx="9055395" cy="6714387"/>
          </a:xfrm>
        </p:grpSpPr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 rot="16200000">
              <a:off x="5960766" y="3438944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 rot="16200000">
              <a:off x="-2252397" y="3146201"/>
              <a:ext cx="5448524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489762" y="6163206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444795" y="446715"/>
              <a:ext cx="8229600" cy="45719"/>
            </a:xfrm>
            <a:prstGeom prst="rect">
              <a:avLst/>
            </a:prstGeom>
            <a:solidFill>
              <a:srgbClr val="4E2AB8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813794" y="82550"/>
              <a:ext cx="3314700" cy="1206500"/>
              <a:chOff x="5486400" y="304800"/>
              <a:chExt cx="3314700" cy="1206500"/>
            </a:xfrm>
          </p:grpSpPr>
          <p:pic>
            <p:nvPicPr>
              <p:cNvPr id="7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4800" y="3048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05600" y="3048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86400" y="3810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96000" y="6858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315200" y="609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73099" y="5590437"/>
              <a:ext cx="3314700" cy="1206500"/>
              <a:chOff x="152400" y="5562600"/>
              <a:chExt cx="3314700" cy="1206500"/>
            </a:xfrm>
          </p:grpSpPr>
          <p:pic>
            <p:nvPicPr>
              <p:cNvPr id="12" name="Picture 12" descr="pink shirt gir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90800" y="5562600"/>
                <a:ext cx="87630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4" descr="blond_happy_baby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371600" y="55626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6" descr="girl_with_ball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2400" y="5638800"/>
                <a:ext cx="819150" cy="80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15" descr="girl_in_wheelchair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62000" y="5943600"/>
                <a:ext cx="838200" cy="82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13" descr="tie_dye_boy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981200" y="5867400"/>
                <a:ext cx="895350" cy="881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7237285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Christina Kasprzak, ECTA/ECO/DaSy September 16, 2013&amp;quot;&quot;/&gt;&lt;property id=&quot;20307&quot; value=&quot;284&quot;/&gt;&lt;/object&gt;&lt;object type=&quot;3&quot; unique_id=&quot;10079&quot;&gt;&lt;property id=&quot;20148&quot; value=&quot;5&quot;/&gt;&lt;property id=&quot;20300&quot; value=&quot;Slide 24&quot;/&gt;&lt;property id=&quot;20307&quot; value=&quot;534&quot;/&gt;&lt;/object&gt;&lt;object type=&quot;3&quot; unique_id=&quot;13097&quot;&gt;&lt;property id=&quot;20148&quot; value=&quot;5&quot;/&gt;&lt;property id=&quot;20300&quot; value=&quot;Slide 2 - &amp;quot;Overview&amp;quot;&quot;/&gt;&lt;property id=&quot;20307&quot; value=&quot;676&quot;/&gt;&lt;/object&gt;&lt;object type=&quot;3&quot; unique_id=&quot;13098&quot;&gt;&lt;property id=&quot;20148&quot; value=&quot;5&quot;/&gt;&lt;property id=&quot;20300&quot; value=&quot;Slide 3 - &amp;quot;Three Child Outcomes&amp;quot;&quot;/&gt;&lt;property id=&quot;20307&quot; value=&quot;679&quot;/&gt;&lt;/object&gt;&lt;object type=&quot;3&quot; unique_id=&quot;13099&quot;&gt;&lt;property id=&quot;20148&quot; value=&quot;5&quot;/&gt;&lt;property id=&quot;20300&quot; value=&quot;Slide 4&quot;/&gt;&lt;property id=&quot;20307&quot; value=&quot;685&quot;/&gt;&lt;/object&gt;&lt;object type=&quot;3&quot; unique_id=&quot;13100&quot;&gt;&lt;property id=&quot;20148&quot; value=&quot;5&quot;/&gt;&lt;property id=&quot;20300&quot; value=&quot;Slide 5 - &amp;quot;3 Methods Methods for  Calculating National Estimates&amp;quot;&quot;/&gt;&lt;property id=&quot;20307&quot; value=&quot;682&quot;/&gt;&lt;/object&gt;&lt;object type=&quot;3&quot; unique_id=&quot;13101&quot;&gt;&lt;property id=&quot;20148&quot; value=&quot;5&quot;/&gt;&lt;property id=&quot;20300&quot; value=&quot;Slide 6 - &amp;quot;Identifying States with Quality Data&amp;quot;&quot;/&gt;&lt;property id=&quot;20307&quot; value=&quot;683&quot;/&gt;&lt;/object&gt;&lt;object type=&quot;3&quot; unique_id=&quot;13102&quot;&gt;&lt;property id=&quot;20148&quot; value=&quot;5&quot;/&gt;&lt;property id=&quot;20300&quot; value=&quot;Slide 7 - &amp;quot;Number of States that Met Criteria for Inclusion in the National Analysis&amp;quot;&quot;/&gt;&lt;property id=&quot;20307&quot; value=&quot;694&quot;/&gt;&lt;/object&gt;&lt;object type=&quot;3&quot; unique_id=&quot;13103&quot;&gt;&lt;property id=&quot;20148&quot; value=&quot;5&quot;/&gt;&lt;property id=&quot;20300&quot; value=&quot;Slide 8 - &amp;quot;      The Summary Statements&amp;quot;&quot;/&gt;&lt;property id=&quot;20307&quot; value=&quot;680&quot;/&gt;&lt;/object&gt;&lt;object type=&quot;3&quot; unique_id=&quot;13104&quot;&gt;&lt;property id=&quot;20148&quot; value=&quot;5&quot;/&gt;&lt;property id=&quot;20300&quot; value=&quot;Slide 9&quot;/&gt;&lt;property id=&quot;20307&quot; value=&quot;703&quot;/&gt;&lt;/object&gt;&lt;object type=&quot;3&quot; unique_id=&quot;13105&quot;&gt;&lt;property id=&quot;20148&quot; value=&quot;5&quot;/&gt;&lt;property id=&quot;20300&quot; value=&quot;Slide 10&quot;/&gt;&lt;property id=&quot;20307&quot; value=&quot;704&quot;/&gt;&lt;/object&gt;&lt;object type=&quot;3&quot; unique_id=&quot;13106&quot;&gt;&lt;property id=&quot;20148&quot; value=&quot;5&quot;/&gt;&lt;property id=&quot;20300&quot; value=&quot;Slide 11&quot;/&gt;&lt;property id=&quot;20307&quot; value=&quot;705&quot;/&gt;&lt;/object&gt;&lt;object type=&quot;3&quot; unique_id=&quot;13107&quot;&gt;&lt;property id=&quot;20148&quot; value=&quot;5&quot;/&gt;&lt;property id=&quot;20300&quot; value=&quot;Slide 12&quot;/&gt;&lt;property id=&quot;20307&quot; value=&quot;706&quot;/&gt;&lt;/object&gt;&lt;object type=&quot;3&quot; unique_id=&quot;13108&quot;&gt;&lt;property id=&quot;20148&quot; value=&quot;5&quot;/&gt;&lt;property id=&quot;20300&quot; value=&quot;Slide 13 - &amp;quot;Additional Analysis&amp;quot;&quot;/&gt;&lt;property id=&quot;20307&quot; value=&quot;699&quot;/&gt;&lt;/object&gt;&lt;object type=&quot;3&quot; unique_id=&quot;13109&quot;&gt;&lt;property id=&quot;20148&quot; value=&quot;5&quot;/&gt;&lt;property id=&quot;20300&quot; value=&quot;Slide 14&quot;/&gt;&lt;property id=&quot;20307&quot; value=&quot;709&quot;/&gt;&lt;/object&gt;&lt;object type=&quot;3&quot; unique_id=&quot;13110&quot;&gt;&lt;property id=&quot;20148&quot; value=&quot;5&quot;/&gt;&lt;property id=&quot;20300&quot; value=&quot;Slide 15&quot;/&gt;&lt;property id=&quot;20307&quot; value=&quot;710&quot;/&gt;&lt;/object&gt;&lt;object type=&quot;3&quot; unique_id=&quot;13111&quot;&gt;&lt;property id=&quot;20148&quot; value=&quot;5&quot;/&gt;&lt;property id=&quot;20300&quot; value=&quot;Slide 16 - &amp;quot;Part C Family Indicator&amp;quot;&quot;/&gt;&lt;property id=&quot;20307&quot; value=&quot;691&quot;/&gt;&lt;/object&gt;&lt;object type=&quot;3&quot; unique_id=&quot;13112&quot;&gt;&lt;property id=&quot;20148&quot; value=&quot;5&quot;/&gt;&lt;property id=&quot;20300&quot; value=&quot;Slide 17 - &amp;quot;Surveys used for APR reporting (56 states/jurisdictions reporting)&amp;quot;&quot;/&gt;&lt;property id=&quot;20307&quot; value=&quot;692&quot;/&gt;&lt;/object&gt;&lt;object type=&quot;3&quot; unique_id=&quot;13113&quot;&gt;&lt;property id=&quot;20148&quot; value=&quot;5&quot;/&gt;&lt;property id=&quot;20300&quot; value=&quot;Slide 18&quot;/&gt;&lt;property id=&quot;20307&quot; value=&quot;707&quot;/&gt;&lt;/object&gt;&lt;object type=&quot;3&quot; unique_id=&quot;13114&quot;&gt;&lt;property id=&quot;20148&quot; value=&quot;5&quot;/&gt;&lt;property id=&quot;20300&quot; value=&quot;Slide 19 - &amp;quot;Additional Analysis&amp;quot;&quot;/&gt;&lt;property id=&quot;20307&quot; value=&quot;698&quot;/&gt;&lt;/object&gt;&lt;object type=&quot;3&quot; unique_id=&quot;13115&quot;&gt;&lt;property id=&quot;20148&quot; value=&quot;5&quot;/&gt;&lt;property id=&quot;20300&quot; value=&quot;Slide 20&quot;/&gt;&lt;property id=&quot;20307&quot; value=&quot;708&quot;/&gt;&lt;/object&gt;&lt;object type=&quot;3&quot; unique_id=&quot;13116&quot;&gt;&lt;property id=&quot;20148&quot; value=&quot;5&quot;/&gt;&lt;property id=&quot;20300&quot; value=&quot;Slide 21 - &amp;quot;Good News!&amp;quot;&quot;/&gt;&lt;property id=&quot;20307&quot; value=&quot;696&quot;/&gt;&lt;/object&gt;&lt;object type=&quot;3&quot; unique_id=&quot;13117&quot;&gt;&lt;property id=&quot;20148&quot; value=&quot;5&quot;/&gt;&lt;property id=&quot;20300&quot; value=&quot;Slide 22 - &amp;quot;Current Emphasis&amp;quot;&quot;/&gt;&lt;property id=&quot;20307&quot; value=&quot;695&quot;/&gt;&lt;/object&gt;&lt;object type=&quot;3&quot; unique_id=&quot;13118&quot;&gt;&lt;property id=&quot;20148&quot; value=&quot;5&quot;/&gt;&lt;property id=&quot;20300&quot; value=&quot;Slide 23&quot;/&gt;&lt;property id=&quot;20307&quot; value=&quot;702&quot;/&gt;&lt;/object&gt;&lt;/object&gt;&lt;object type=&quot;8&quot; unique_id=&quot;1015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E5E1F4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-First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-Thir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-Four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-Fifth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-Second child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9332</TotalTime>
  <Words>938</Words>
  <Application>Microsoft Office PowerPoint</Application>
  <PresentationFormat>On-screen Show (4:3)</PresentationFormat>
  <Paragraphs>174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3_Default Design</vt:lpstr>
      <vt:lpstr>6_Default Design-First child</vt:lpstr>
      <vt:lpstr>Custom Design</vt:lpstr>
      <vt:lpstr>7_Default Design-Second child</vt:lpstr>
      <vt:lpstr>8_Default Design-Third child</vt:lpstr>
      <vt:lpstr>9_Default Design-Fourth child</vt:lpstr>
      <vt:lpstr>10_Default Design-Fifth child</vt:lpstr>
      <vt:lpstr>9_Default Design-Second child</vt:lpstr>
      <vt:lpstr>8_Default Design-Second child</vt:lpstr>
      <vt:lpstr>10_Default Design-Second child</vt:lpstr>
      <vt:lpstr>1_Custom Design</vt:lpstr>
      <vt:lpstr> Christina Kasprzak, ECTA/ECO/DaSy September 16, 2013</vt:lpstr>
      <vt:lpstr>Overview</vt:lpstr>
      <vt:lpstr>Three Child Outcomes</vt:lpstr>
      <vt:lpstr>PowerPoint Presentation</vt:lpstr>
      <vt:lpstr>3 Methods Methods for  Calculating National Estimates</vt:lpstr>
      <vt:lpstr>Identifying States with Quality Data</vt:lpstr>
      <vt:lpstr>Number of States that Met Criteria for Inclusion in the National Analysis</vt:lpstr>
      <vt:lpstr>      The Summary Statements</vt:lpstr>
      <vt:lpstr>PowerPoint Presentation</vt:lpstr>
      <vt:lpstr>PowerPoint Presentation</vt:lpstr>
      <vt:lpstr>PowerPoint Presentation</vt:lpstr>
      <vt:lpstr>PowerPoint Presentation</vt:lpstr>
      <vt:lpstr>Additional Analysis</vt:lpstr>
      <vt:lpstr>PowerPoint Presentation</vt:lpstr>
      <vt:lpstr>PowerPoint Presentation</vt:lpstr>
      <vt:lpstr>Part C Family Indicator</vt:lpstr>
      <vt:lpstr>Surveys used for APR reporting (56 states/jurisdictions reporting)</vt:lpstr>
      <vt:lpstr>PowerPoint Presentation</vt:lpstr>
      <vt:lpstr>Additional Analysis</vt:lpstr>
      <vt:lpstr>PowerPoint Presentation</vt:lpstr>
      <vt:lpstr>Good News!</vt:lpstr>
      <vt:lpstr>Current Emphasis</vt:lpstr>
      <vt:lpstr>PowerPoint Presentation</vt:lpstr>
      <vt:lpstr>PowerPoint Presentation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 Longitudinal -  OSEP Leadership Mtng</dc:title>
  <dc:creator>ECO</dc:creator>
  <cp:lastModifiedBy>Christina Kasprzak</cp:lastModifiedBy>
  <cp:revision>859</cp:revision>
  <cp:lastPrinted>2013-09-12T19:46:11Z</cp:lastPrinted>
  <dcterms:created xsi:type="dcterms:W3CDTF">2008-03-27T18:39:34Z</dcterms:created>
  <dcterms:modified xsi:type="dcterms:W3CDTF">2013-09-13T20:39:23Z</dcterms:modified>
</cp:coreProperties>
</file>