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73" r:id="rId2"/>
    <p:sldId id="274" r:id="rId3"/>
    <p:sldId id="270" r:id="rId4"/>
    <p:sldId id="271" r:id="rId5"/>
    <p:sldId id="258" r:id="rId6"/>
    <p:sldId id="259" r:id="rId7"/>
    <p:sldId id="260" r:id="rId8"/>
    <p:sldId id="262" r:id="rId9"/>
    <p:sldId id="263" r:id="rId10"/>
    <p:sldId id="261" r:id="rId11"/>
    <p:sldId id="264" r:id="rId12"/>
    <p:sldId id="267" r:id="rId13"/>
    <p:sldId id="265" r:id="rId14"/>
    <p:sldId id="268" r:id="rId15"/>
    <p:sldId id="266" r:id="rId16"/>
    <p:sldId id="269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660"/>
  </p:normalViewPr>
  <p:slideViewPr>
    <p:cSldViewPr>
      <p:cViewPr varScale="1">
        <p:scale>
          <a:sx n="70" d="100"/>
          <a:sy n="70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34FDA-8151-4C61-85C8-0F6DFF17D0A3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855CF-03CB-442A-9262-7A8E20CC3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9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855CF-03CB-442A-9262-7A8E20CC39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99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1458F31-6CB1-4DB7-BE2A-C17A8F1F7963}" type="datetime1">
              <a:rPr lang="en-US"/>
              <a:pPr/>
              <a:t>9/6/2013</a:t>
            </a:fld>
            <a:r>
              <a:rPr lang="en-US"/>
              <a:t>November 2003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4FEE0-A9F2-4F62-89F5-A783415D0618}" type="slidenum">
              <a:rPr lang="en-US"/>
              <a:pPr/>
              <a:t>5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05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804FD-5C8D-47FC-B6E6-AE61D608BE4A}" type="slidenum">
              <a:rPr lang="en-US"/>
              <a:pPr/>
              <a:t>8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55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7052C0-0CC8-4201-935E-DAA6A2C6DE09}" type="slidenum">
              <a:rPr lang="en-US"/>
              <a:pPr/>
              <a:t>10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0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F746-C0EA-4CFF-938C-F4E4AC84EE2E}" type="datetime1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 Fiscal Tools and Indicators to Include in Early Childhood Data Collections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F5C-A13A-4668-8320-730BCB3AA9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82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3274-BFB8-4467-BDB2-516AE43156C8}" type="datetime1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 Fiscal Tools and Indicators to Include in Early Childhood Data Collections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F5C-A13A-4668-8320-730BCB3AA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4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3B22-D274-441B-A6D8-EF151401F0F2}" type="datetime1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 Fiscal Tools and Indicators to Include in Early Childhood Data Collections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F5C-A13A-4668-8320-730BCB3AA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0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82B8-BB0E-4B35-B1FF-28AF53BC5BD2}" type="datetime1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 Fiscal Tools and Indicators to Include in Early Childhood Data Collections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F5C-A13A-4668-8320-730BCB3AA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6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A636-A49E-483D-8CCC-B15754E69738}" type="datetime1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 Fiscal Tools and Indicators to Include in Early Childhood Data Collections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F5C-A13A-4668-8320-730BCB3AA9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15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D7CA9-8D1D-4D5E-8563-89B43BB1A539}" type="datetime1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 Fiscal Tools and Indicators to Include in Early Childhood Data Collections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F5C-A13A-4668-8320-730BCB3AA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8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19BC-8F49-43EA-936B-FEC72C10E94D}" type="datetime1">
              <a:rPr lang="en-US" smtClean="0"/>
              <a:t>9/6/2013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 Fiscal Tools and Indicators to Include in Early Childhood Data Collections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F5C-A13A-4668-8320-730BCB3AA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6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61CB-C1D7-41BC-87B5-B14D2E5FFAD0}" type="datetime1">
              <a:rPr lang="en-US" smtClean="0"/>
              <a:t>9/6/2013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 Fiscal Tools and Indicators to Include in Early Childhood Data Collections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F5C-A13A-4668-8320-730BCB3AA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1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6801-CB65-49E4-9D83-A2CAB1568348}" type="datetime1">
              <a:rPr lang="en-US" smtClean="0"/>
              <a:t>9/6/2013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Key Fiscal Tools and Indicators to Include in Early Childhood Data Collections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F5C-A13A-4668-8320-730BCB3AA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8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5DF0B19-8901-48CA-AE98-5B21BCAD89E1}" type="datetime1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Key Fiscal Tools and Indicators to Include in Early Childhood Data Collections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FEEF5C-A13A-4668-8320-730BCB3AA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1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66FD-D1ED-4A93-8E2A-7FA8C2E125D4}" type="datetime1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 Fiscal Tools and Indicators to Include in Early Childhood Data Collections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F5C-A13A-4668-8320-730BCB3AA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1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601CFDD-7CB6-4586-A370-B2D8D3355003}" type="datetime1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Key Fiscal Tools and Indicators to Include in Early Childhood Data Collections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5FEEF5C-A13A-4668-8320-730BCB3AA9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4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hmgreer@aol.com" TargetMode="External"/><Relationship Id="rId2" Type="http://schemas.openxmlformats.org/officeDocument/2006/relationships/hyperlink" Target="mailto:Ron.benham@state.ma.u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jkilpatrick@pcgus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  <a:cs typeface="Arial" panose="020B0604020202020204" pitchFamily="34" charset="0"/>
              </a:rPr>
              <a:t>Key Fiscal Tools and Indicators to Include in Early Childhood Data Collections</a:t>
            </a:r>
            <a:endParaRPr lang="en-US" sz="36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Benham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Maureen Greer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Jamie Kilpatrick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526337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DaSy</a:t>
            </a:r>
            <a:r>
              <a:rPr lang="en-US" sz="32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Improving Data, Improving Outcomes </a:t>
            </a:r>
            <a:r>
              <a:rPr lang="en-US" sz="32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Conference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Sunday, September 15, 2013</a:t>
            </a:r>
            <a:endParaRPr lang="en-US" sz="24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22860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9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 Fiscal Tools and Indicators to Include in Early Childhood Data Collections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EF4E-69EC-42FC-80E4-F009EFA91C1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159420"/>
            <a:ext cx="7772400" cy="762000"/>
          </a:xfrm>
        </p:spPr>
        <p:txBody>
          <a:bodyPr/>
          <a:lstStyle/>
          <a:p>
            <a:pPr algn="l"/>
            <a:r>
              <a:rPr lang="en-US" sz="3600" dirty="0">
                <a:cs typeface="Arial" panose="020B0604020202020204" pitchFamily="34" charset="0"/>
              </a:rPr>
              <a:t>Demographic Discussion Points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3900" y="1096293"/>
            <a:ext cx="74676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What, if any, is the impact of a single variable upon our catchment area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impact of a cluster of variables upon our catchment area?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Child Find efforts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Engaging materials in the right places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Informing, engaging a diversity of referral sources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Cultural diversity – religious sects, populations of special consideration (teen moms, poverty)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Finding and retaining qualified staff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Training and supervision to ensure cultural competency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Non-English speaking-families, children 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Translation/interpreter services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Homelessness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Military Dependents, Installations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Migrant, Immigrant Populations, Multinational Adoptions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Partnerships with community resources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Families, children with multiple risk factors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33400" y="960438"/>
            <a:ext cx="8153400" cy="30162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 Agency Report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846" y="0"/>
            <a:ext cx="4982308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F5C-A13A-4668-8320-730BCB3AA9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 Table 1 (2).jpg"/>
          <p:cNvPicPr>
            <a:picLocks noChangeAspect="1"/>
          </p:cNvPicPr>
          <p:nvPr/>
        </p:nvPicPr>
        <p:blipFill rotWithShape="1">
          <a:blip r:embed="rId2" cstate="print"/>
          <a:srcRect t="11788" b="-11788"/>
          <a:stretch/>
        </p:blipFill>
        <p:spPr>
          <a:xfrm>
            <a:off x="0" y="1371600"/>
            <a:ext cx="9144000" cy="538435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 Fiscal Tools and Indicators to Include in Early Childhood Data Collections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F5C-A13A-4668-8320-730BCB3AA9B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3048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  <a:cs typeface="Arial" panose="020B0604020202020204" pitchFamily="34" charset="0"/>
              </a:rPr>
              <a:t>Massachusetts Early Intervention Services</a:t>
            </a:r>
          </a:p>
          <a:p>
            <a:r>
              <a:rPr lang="en-US" sz="2800" dirty="0" smtClean="0">
                <a:latin typeface="+mj-lt"/>
                <a:cs typeface="Arial" panose="020B0604020202020204" pitchFamily="34" charset="0"/>
              </a:rPr>
              <a:t>Data Reports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95300" y="1228745"/>
            <a:ext cx="8153400" cy="30162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Scan (3).jpg"/>
          <p:cNvPicPr>
            <a:picLocks noChangeAspect="1"/>
          </p:cNvPicPr>
          <p:nvPr/>
        </p:nvPicPr>
        <p:blipFill rotWithShape="1">
          <a:blip r:embed="rId2" cstate="print"/>
          <a:srcRect t="17996" b="-17996"/>
          <a:stretch/>
        </p:blipFill>
        <p:spPr>
          <a:xfrm>
            <a:off x="0" y="2286000"/>
            <a:ext cx="9144000" cy="357105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 Fiscal Tools and Indicators to Include in Early Childhood Data Collections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F5C-A13A-4668-8320-730BCB3AA9B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048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  <a:cs typeface="Arial" panose="020B0604020202020204" pitchFamily="34" charset="0"/>
              </a:rPr>
              <a:t>Massachusetts Early Intervention Services</a:t>
            </a:r>
          </a:p>
          <a:p>
            <a:r>
              <a:rPr lang="en-US" sz="2800" dirty="0" smtClean="0">
                <a:latin typeface="+mj-lt"/>
                <a:cs typeface="Arial" panose="020B0604020202020204" pitchFamily="34" charset="0"/>
              </a:rPr>
              <a:t>Data Reports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3400" y="1228745"/>
            <a:ext cx="8153400" cy="30162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 Table 4 (2).jpg"/>
          <p:cNvPicPr>
            <a:picLocks noChangeAspect="1"/>
          </p:cNvPicPr>
          <p:nvPr/>
        </p:nvPicPr>
        <p:blipFill rotWithShape="1">
          <a:blip r:embed="rId2" cstate="print"/>
          <a:srcRect t="19476" b="-19476"/>
          <a:stretch/>
        </p:blipFill>
        <p:spPr>
          <a:xfrm>
            <a:off x="228600" y="2011680"/>
            <a:ext cx="8529828" cy="406853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 Fiscal Tools and Indicators to Include in Early Childhood Data Collections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F5C-A13A-4668-8320-730BCB3AA9B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048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  <a:cs typeface="Arial" panose="020B0604020202020204" pitchFamily="34" charset="0"/>
              </a:rPr>
              <a:t>Massachusetts Early Intervention Services</a:t>
            </a:r>
          </a:p>
          <a:p>
            <a:r>
              <a:rPr lang="en-US" sz="2800" dirty="0" smtClean="0">
                <a:latin typeface="+mj-lt"/>
                <a:cs typeface="Arial" panose="020B0604020202020204" pitchFamily="34" charset="0"/>
              </a:rPr>
              <a:t>Data Reports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5300" y="1258907"/>
            <a:ext cx="8153400" cy="30162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Scan (5).jpg"/>
          <p:cNvPicPr>
            <a:picLocks noChangeAspect="1"/>
          </p:cNvPicPr>
          <p:nvPr/>
        </p:nvPicPr>
        <p:blipFill rotWithShape="1">
          <a:blip r:embed="rId2" cstate="print"/>
          <a:srcRect t="19210" b="-19210"/>
          <a:stretch/>
        </p:blipFill>
        <p:spPr>
          <a:xfrm>
            <a:off x="166377" y="2103120"/>
            <a:ext cx="8731414" cy="399896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 Fiscal Tools and Indicators to Include in Early Childhood Data Collections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F5C-A13A-4668-8320-730BCB3AA9B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048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  <a:cs typeface="Arial" panose="020B0604020202020204" pitchFamily="34" charset="0"/>
              </a:rPr>
              <a:t>Massachusetts Early Intervention Services</a:t>
            </a:r>
          </a:p>
          <a:p>
            <a:r>
              <a:rPr lang="en-US" sz="2800" dirty="0" smtClean="0">
                <a:latin typeface="+mj-lt"/>
                <a:cs typeface="Arial" panose="020B0604020202020204" pitchFamily="34" charset="0"/>
              </a:rPr>
              <a:t>Data Reports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55384" y="1228745"/>
            <a:ext cx="8153400" cy="30162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 Table 6 (2).jpg"/>
          <p:cNvPicPr>
            <a:picLocks noChangeAspect="1"/>
          </p:cNvPicPr>
          <p:nvPr/>
        </p:nvPicPr>
        <p:blipFill rotWithShape="1">
          <a:blip r:embed="rId2" cstate="print"/>
          <a:srcRect t="14538" b="-14538"/>
          <a:stretch/>
        </p:blipFill>
        <p:spPr>
          <a:xfrm>
            <a:off x="0" y="2128218"/>
            <a:ext cx="9144000" cy="373918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 Fiscal Tools and Indicators to Include in Early Childhood Data Collections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F5C-A13A-4668-8320-730BCB3AA9B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048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  <a:cs typeface="Arial" panose="020B0604020202020204" pitchFamily="34" charset="0"/>
              </a:rPr>
              <a:t>Massachusetts Early Intervention Services</a:t>
            </a:r>
          </a:p>
          <a:p>
            <a:r>
              <a:rPr lang="en-US" sz="2800" dirty="0" smtClean="0">
                <a:latin typeface="+mj-lt"/>
                <a:cs typeface="Arial" panose="020B0604020202020204" pitchFamily="34" charset="0"/>
              </a:rPr>
              <a:t>Data Reports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5300" y="1228745"/>
            <a:ext cx="8153400" cy="30162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 Fiscal Tools and Indicators to Include in Early Childhood Data Collections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F5C-A13A-4668-8320-730BCB3AA9B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-280420"/>
            <a:ext cx="7543800" cy="1449387"/>
          </a:xfrm>
        </p:spPr>
        <p:txBody>
          <a:bodyPr/>
          <a:lstStyle/>
          <a:p>
            <a:pPr algn="l"/>
            <a:r>
              <a:rPr lang="en-US" dirty="0" smtClean="0">
                <a:cs typeface="Arial" panose="020B0604020202020204" pitchFamily="34" charset="0"/>
              </a:rPr>
              <a:t>Contact Information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5300" y="1371600"/>
            <a:ext cx="7543800" cy="40227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Ron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Benham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 Part C Coordinator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Ron.benham@state.ma.us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Maureen Greer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ITCA, Emerald Consulting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mhmgreer@aol.com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(317) 251-0125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Jamie Kilpatrick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Sr. Consultant, Public Consulting Group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jkilpatrick@pcgus.com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(615) 983-5318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5300" y="1143000"/>
            <a:ext cx="8153400" cy="30162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9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Introductions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Benham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Part C Coordinator, Massachusetts Department of Public Health</a:t>
            </a:r>
          </a:p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Maureen Greer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ITCA, Emerald Consulting</a:t>
            </a:r>
          </a:p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Jamie Kilpatrick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Sr. Consultant, Public Consulting Group, Inc.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 Fiscal Tools and Indicators to Include in Early Childhood Data Collections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F5C-A13A-4668-8320-730BCB3AA9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968490"/>
            <a:ext cx="3962400" cy="2971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Child Data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Program Eligibilities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Diagnosis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Family Data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Income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Insurance eligibility (public or private)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75767A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1968490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/>
              </a:rPr>
              <a:t>Services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/>
              </a:rPr>
              <a:t>Services Authorized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/>
              </a:rPr>
              <a:t>Services Delivered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/>
              </a:rPr>
              <a:t>Payment Sources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/>
              </a:rPr>
              <a:t>Units of Services by Discipline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/>
              </a:rPr>
              <a:t>Units of Service by </a:t>
            </a:r>
            <a:r>
              <a:rPr lang="en-US" dirty="0" err="1">
                <a:latin typeface="Arial"/>
              </a:rPr>
              <a:t>Payor</a:t>
            </a:r>
            <a:endParaRPr lang="en-US" dirty="0">
              <a:latin typeface="Arial"/>
            </a:endParaRP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/>
              </a:rPr>
              <a:t>Procedure Codes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/>
              </a:rPr>
              <a:t>Date of Service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/>
              </a:rPr>
              <a:t>ICD-9 Codes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/>
              </a:rPr>
              <a:t>CPT Codes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/>
              </a:rPr>
              <a:t>HCPC Codes</a:t>
            </a:r>
          </a:p>
          <a:p>
            <a:endParaRPr lang="en-US" dirty="0"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38200"/>
            <a:ext cx="3951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Finance Data Elements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71500" y="1392813"/>
            <a:ext cx="8153400" cy="30162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Key Fiscal Tools and Indicators to Include in Early Childhood Data Collections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F5C-A13A-4668-8320-730BCB3AA9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1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3962400" cy="2971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75767A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38200"/>
            <a:ext cx="3951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Finance Data Elements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71500" y="1392813"/>
            <a:ext cx="8153400" cy="30162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94397"/>
            <a:ext cx="3962400" cy="2971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Providers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Payment Source and Amount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Uniform Financial Report submitted to the State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Financial Stability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What do you do with outliers?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Cost Study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4122" y="1887634"/>
            <a:ext cx="358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/>
              </a:rPr>
              <a:t>Time and Effort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/>
              </a:rPr>
              <a:t>Billing Patterns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/>
              </a:rPr>
              <a:t>Trend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/>
              </a:rPr>
              <a:t>Issues/Drivers</a:t>
            </a:r>
            <a:r>
              <a:rPr lang="en-US" dirty="0">
                <a:latin typeface="Arial"/>
              </a:rPr>
              <a:t>: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/>
              </a:rPr>
              <a:t>Economic environment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/>
              </a:rPr>
              <a:t>Health Indicators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/>
              </a:rPr>
              <a:t>Environmental Issues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 Fiscal Tools and Indicators to Include in Early Childhood Data Collections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F5C-A13A-4668-8320-730BCB3AA9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7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298195" y="266483"/>
            <a:ext cx="86934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b="1" dirty="0"/>
              <a:t>Structure for Developing and Sustaining a Part C Finance System</a:t>
            </a:r>
            <a:endParaRPr lang="en-US" dirty="0"/>
          </a:p>
          <a:p>
            <a:pPr eaLnBrk="0" hangingPunct="0"/>
            <a:endParaRPr lang="en-US" dirty="0">
              <a:latin typeface="Times New Roman" pitchFamily="18" charset="0"/>
            </a:endParaRPr>
          </a:p>
        </p:txBody>
      </p:sp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1600200" y="914400"/>
            <a:ext cx="1778000" cy="2230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1" dirty="0"/>
              <a:t>Demographic information</a:t>
            </a:r>
            <a:r>
              <a:rPr lang="en-US" sz="1200" dirty="0"/>
              <a:t> about the population of Part C eligible children in the state:</a:t>
            </a:r>
          </a:p>
          <a:p>
            <a:r>
              <a:rPr lang="en-US" sz="1200" dirty="0"/>
              <a:t>What proportions of children are likely to be eligible for which sources of funds?</a:t>
            </a:r>
          </a:p>
          <a:p>
            <a:r>
              <a:rPr lang="en-US" sz="1200" dirty="0"/>
              <a:t>Where are they in the state?</a:t>
            </a:r>
            <a:endParaRPr lang="en-US" dirty="0"/>
          </a:p>
        </p:txBody>
      </p:sp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1600200" y="3352800"/>
            <a:ext cx="17526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dirty="0"/>
              <a:t>Information about possible </a:t>
            </a:r>
            <a:r>
              <a:rPr lang="en-US" sz="1200" b="1" dirty="0"/>
              <a:t>fiscal resources</a:t>
            </a:r>
            <a:r>
              <a:rPr lang="en-US" sz="1200" dirty="0"/>
              <a:t>:</a:t>
            </a:r>
          </a:p>
          <a:p>
            <a:r>
              <a:rPr lang="en-US" sz="1200" dirty="0"/>
              <a:t>Requirements?</a:t>
            </a:r>
          </a:p>
          <a:p>
            <a:r>
              <a:rPr lang="en-US" sz="1200" dirty="0"/>
              <a:t>What can  each pay for?</a:t>
            </a:r>
          </a:p>
          <a:p>
            <a:r>
              <a:rPr lang="en-US" sz="1200" dirty="0"/>
              <a:t>Who is eligible?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8295" name="Text Box 7"/>
          <p:cNvSpPr txBox="1">
            <a:spLocks noChangeArrowheads="1"/>
          </p:cNvSpPr>
          <p:nvPr/>
        </p:nvSpPr>
        <p:spPr bwMode="auto">
          <a:xfrm>
            <a:off x="3581400" y="2362200"/>
            <a:ext cx="1371600" cy="19812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400" dirty="0"/>
              <a:t>Design a </a:t>
            </a:r>
            <a:r>
              <a:rPr lang="en-US" sz="1400" b="1" dirty="0"/>
              <a:t>finance and data system</a:t>
            </a:r>
            <a:r>
              <a:rPr lang="en-US" sz="1400" dirty="0"/>
              <a:t> based on the demographics, political and economic context of the state</a:t>
            </a:r>
            <a:endParaRPr lang="en-US" dirty="0"/>
          </a:p>
        </p:txBody>
      </p:sp>
      <p:sp>
        <p:nvSpPr>
          <p:cNvPr id="268296" name="Text Box 8"/>
          <p:cNvSpPr txBox="1">
            <a:spLocks noChangeArrowheads="1"/>
          </p:cNvSpPr>
          <p:nvPr/>
        </p:nvSpPr>
        <p:spPr bwMode="auto">
          <a:xfrm>
            <a:off x="1676400" y="4648200"/>
            <a:ext cx="1689100" cy="1836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dirty="0"/>
              <a:t>Existing and potential </a:t>
            </a:r>
            <a:r>
              <a:rPr lang="en-US" sz="1200" b="1" dirty="0"/>
              <a:t>political and economic context</a:t>
            </a:r>
            <a:r>
              <a:rPr lang="en-US" sz="1200" dirty="0"/>
              <a:t> in the state:</a:t>
            </a:r>
          </a:p>
          <a:p>
            <a:r>
              <a:rPr lang="en-US" sz="1200" dirty="0"/>
              <a:t>Traditional, current uses of funds?</a:t>
            </a:r>
          </a:p>
          <a:p>
            <a:r>
              <a:rPr lang="en-US" sz="1200" dirty="0"/>
              <a:t>Existing resources?</a:t>
            </a:r>
          </a:p>
          <a:p>
            <a:r>
              <a:rPr lang="en-US" sz="1200" dirty="0"/>
              <a:t>Competing priorities?</a:t>
            </a:r>
          </a:p>
          <a:p>
            <a:r>
              <a:rPr lang="en-US" sz="1200" dirty="0"/>
              <a:t>Anticipated political changes?</a:t>
            </a:r>
            <a:endParaRPr lang="en-US" dirty="0"/>
          </a:p>
        </p:txBody>
      </p:sp>
      <p:sp>
        <p:nvSpPr>
          <p:cNvPr id="268297" name="Text Box 9"/>
          <p:cNvSpPr txBox="1">
            <a:spLocks noChangeArrowheads="1"/>
          </p:cNvSpPr>
          <p:nvPr/>
        </p:nvSpPr>
        <p:spPr bwMode="auto">
          <a:xfrm>
            <a:off x="5715000" y="1524000"/>
            <a:ext cx="1257300" cy="1481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dirty="0">
                <a:latin typeface="Arial" pitchFamily="34" charset="0"/>
              </a:rPr>
              <a:t>Necessary </a:t>
            </a:r>
            <a:r>
              <a:rPr lang="en-US" sz="1200" b="1" dirty="0">
                <a:latin typeface="Arial" pitchFamily="34" charset="0"/>
              </a:rPr>
              <a:t>agreements, negotiations, applications</a:t>
            </a:r>
            <a:r>
              <a:rPr lang="en-US" sz="1200" dirty="0">
                <a:latin typeface="Arial" pitchFamily="34" charset="0"/>
              </a:rPr>
              <a:t> for use of funds: MOUs?  </a:t>
            </a:r>
          </a:p>
          <a:p>
            <a:r>
              <a:rPr lang="en-US" sz="1200" dirty="0">
                <a:latin typeface="Arial" pitchFamily="34" charset="0"/>
              </a:rPr>
              <a:t>Waivers?</a:t>
            </a:r>
          </a:p>
        </p:txBody>
      </p:sp>
      <p:sp>
        <p:nvSpPr>
          <p:cNvPr id="268298" name="Text Box 10"/>
          <p:cNvSpPr txBox="1">
            <a:spLocks noChangeArrowheads="1"/>
          </p:cNvSpPr>
          <p:nvPr/>
        </p:nvSpPr>
        <p:spPr bwMode="auto">
          <a:xfrm>
            <a:off x="5181600" y="3352800"/>
            <a:ext cx="150653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1" dirty="0">
                <a:latin typeface="Arial" pitchFamily="34" charset="0"/>
              </a:rPr>
              <a:t>Infrastructure </a:t>
            </a:r>
            <a:r>
              <a:rPr lang="en-US" sz="1200" dirty="0">
                <a:latin typeface="Arial" pitchFamily="34" charset="0"/>
              </a:rPr>
              <a:t>to support the documentation of use of funds and/or billing </a:t>
            </a:r>
          </a:p>
        </p:txBody>
      </p:sp>
      <p:sp>
        <p:nvSpPr>
          <p:cNvPr id="268299" name="Text Box 11"/>
          <p:cNvSpPr txBox="1">
            <a:spLocks noChangeArrowheads="1"/>
          </p:cNvSpPr>
          <p:nvPr/>
        </p:nvSpPr>
        <p:spPr bwMode="auto">
          <a:xfrm>
            <a:off x="4495800" y="4876800"/>
            <a:ext cx="25146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sz="1200" dirty="0"/>
              <a:t> Development of </a:t>
            </a:r>
            <a:r>
              <a:rPr lang="en-US" sz="1200" b="1" dirty="0"/>
              <a:t>policies and procedures</a:t>
            </a:r>
            <a:r>
              <a:rPr lang="en-US" sz="1200" dirty="0"/>
              <a:t> for accessing resources and supports and/or  billing </a:t>
            </a:r>
          </a:p>
          <a:p>
            <a:pPr>
              <a:buFontTx/>
              <a:buChar char="•"/>
            </a:pPr>
            <a:r>
              <a:rPr lang="en-US" sz="1200" dirty="0"/>
              <a:t>Development of </a:t>
            </a:r>
            <a:r>
              <a:rPr lang="en-US" sz="1200" b="1" dirty="0"/>
              <a:t>guidance </a:t>
            </a:r>
            <a:r>
              <a:rPr lang="en-US" sz="1200" dirty="0"/>
              <a:t>and provision of ongoing </a:t>
            </a:r>
            <a:r>
              <a:rPr lang="en-US" sz="1200" b="1" dirty="0"/>
              <a:t>support</a:t>
            </a:r>
            <a:r>
              <a:rPr lang="en-US" sz="1200" dirty="0"/>
              <a:t> for localities and service providers in implementing policies and procedures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8301" name="Text Box 13"/>
          <p:cNvSpPr txBox="1">
            <a:spLocks noChangeArrowheads="1"/>
          </p:cNvSpPr>
          <p:nvPr/>
        </p:nvSpPr>
        <p:spPr bwMode="auto">
          <a:xfrm>
            <a:off x="7315200" y="1600200"/>
            <a:ext cx="1485900" cy="4114800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1" dirty="0">
                <a:latin typeface="Arial" pitchFamily="34" charset="0"/>
              </a:rPr>
              <a:t>Ongoing monitoring: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sym typeface="Wingdings 2" pitchFamily="18" charset="2"/>
              </a:rPr>
              <a:t></a:t>
            </a:r>
            <a:r>
              <a:rPr lang="en-US" sz="1200" dirty="0">
                <a:latin typeface="Arial" pitchFamily="34" charset="0"/>
              </a:rPr>
              <a:t>Changing demographics?</a:t>
            </a:r>
          </a:p>
          <a:p>
            <a:r>
              <a:rPr lang="en-US" sz="1200" dirty="0">
                <a:latin typeface="Arial" pitchFamily="34" charset="0"/>
                <a:sym typeface="Wingdings 2" pitchFamily="18" charset="2"/>
              </a:rPr>
              <a:t></a:t>
            </a:r>
            <a:r>
              <a:rPr lang="en-US" sz="1200" dirty="0">
                <a:latin typeface="Arial" pitchFamily="34" charset="0"/>
              </a:rPr>
              <a:t>Changing political and economic context?</a:t>
            </a:r>
          </a:p>
          <a:p>
            <a:r>
              <a:rPr lang="en-US" sz="1200" dirty="0">
                <a:latin typeface="Arial" pitchFamily="34" charset="0"/>
                <a:sym typeface="Wingdings 2" pitchFamily="18" charset="2"/>
              </a:rPr>
              <a:t></a:t>
            </a:r>
            <a:r>
              <a:rPr lang="en-US" sz="1200" dirty="0">
                <a:latin typeface="Arial" pitchFamily="34" charset="0"/>
              </a:rPr>
              <a:t>Need new interagency agreements?</a:t>
            </a:r>
          </a:p>
          <a:p>
            <a:r>
              <a:rPr lang="en-US" sz="1200" dirty="0">
                <a:latin typeface="Arial" pitchFamily="34" charset="0"/>
                <a:sym typeface="Wingdings 2" pitchFamily="18" charset="2"/>
              </a:rPr>
              <a:t></a:t>
            </a:r>
            <a:r>
              <a:rPr lang="en-US" sz="1200" dirty="0">
                <a:latin typeface="Arial" pitchFamily="34" charset="0"/>
              </a:rPr>
              <a:t>New funding sources?</a:t>
            </a:r>
          </a:p>
          <a:p>
            <a:r>
              <a:rPr lang="en-US" sz="1200" dirty="0">
                <a:latin typeface="Arial" pitchFamily="34" charset="0"/>
                <a:sym typeface="Wingdings 2" pitchFamily="18" charset="2"/>
              </a:rPr>
              <a:t></a:t>
            </a:r>
            <a:r>
              <a:rPr lang="en-US" sz="1200" dirty="0">
                <a:latin typeface="Arial" pitchFamily="34" charset="0"/>
              </a:rPr>
              <a:t>Revised policies? </a:t>
            </a:r>
          </a:p>
          <a:p>
            <a:r>
              <a:rPr lang="en-US" sz="1200" dirty="0">
                <a:latin typeface="Arial" pitchFamily="34" charset="0"/>
                <a:sym typeface="Wingdings 2" pitchFamily="18" charset="2"/>
              </a:rPr>
              <a:t></a:t>
            </a:r>
            <a:r>
              <a:rPr lang="en-US" sz="1200" dirty="0">
                <a:latin typeface="Arial" pitchFamily="34" charset="0"/>
              </a:rPr>
              <a:t>Better support and guidance?</a:t>
            </a:r>
          </a:p>
          <a:p>
            <a:r>
              <a:rPr lang="en-US" sz="1200" dirty="0">
                <a:latin typeface="Arial" pitchFamily="34" charset="0"/>
                <a:sym typeface="Wingdings 2" pitchFamily="18" charset="2"/>
              </a:rPr>
              <a:t></a:t>
            </a:r>
            <a:r>
              <a:rPr lang="en-US" sz="1200" dirty="0">
                <a:latin typeface="Arial" pitchFamily="34" charset="0"/>
              </a:rPr>
              <a:t>More state funding?</a:t>
            </a:r>
          </a:p>
          <a:p>
            <a:r>
              <a:rPr lang="en-US" sz="1200" dirty="0">
                <a:latin typeface="Arial" pitchFamily="34" charset="0"/>
                <a:sym typeface="Wingdings 2" pitchFamily="18" charset="2"/>
              </a:rPr>
              <a:t></a:t>
            </a:r>
            <a:r>
              <a:rPr lang="en-US" sz="1200" dirty="0">
                <a:latin typeface="Arial" pitchFamily="34" charset="0"/>
              </a:rPr>
              <a:t>Narrower Part C eligibility criteria?</a:t>
            </a:r>
          </a:p>
        </p:txBody>
      </p:sp>
      <p:sp>
        <p:nvSpPr>
          <p:cNvPr id="268302" name="Text Box 14"/>
          <p:cNvSpPr txBox="1">
            <a:spLocks noChangeArrowheads="1"/>
          </p:cNvSpPr>
          <p:nvPr/>
        </p:nvSpPr>
        <p:spPr bwMode="auto">
          <a:xfrm>
            <a:off x="228600" y="1676400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68303" name="Text Box 15"/>
          <p:cNvSpPr txBox="1">
            <a:spLocks noChangeArrowheads="1"/>
          </p:cNvSpPr>
          <p:nvPr/>
        </p:nvSpPr>
        <p:spPr bwMode="auto">
          <a:xfrm rot="16200000">
            <a:off x="-1378744" y="3361532"/>
            <a:ext cx="4954587" cy="51435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latin typeface="Arial" pitchFamily="34" charset="0"/>
              </a:rPr>
              <a:t>Establishing a Vision</a:t>
            </a:r>
          </a:p>
        </p:txBody>
      </p:sp>
      <p:sp>
        <p:nvSpPr>
          <p:cNvPr id="268304" name="Line 16"/>
          <p:cNvSpPr>
            <a:spLocks noChangeShapeType="1"/>
          </p:cNvSpPr>
          <p:nvPr/>
        </p:nvSpPr>
        <p:spPr bwMode="auto">
          <a:xfrm>
            <a:off x="3352800" y="2667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8305" name="Line 17"/>
          <p:cNvSpPr>
            <a:spLocks noChangeShapeType="1"/>
          </p:cNvSpPr>
          <p:nvPr/>
        </p:nvSpPr>
        <p:spPr bwMode="auto">
          <a:xfrm>
            <a:off x="3352800" y="3962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8306" name="Line 18"/>
          <p:cNvSpPr>
            <a:spLocks noChangeShapeType="1"/>
          </p:cNvSpPr>
          <p:nvPr/>
        </p:nvSpPr>
        <p:spPr bwMode="auto">
          <a:xfrm flipV="1">
            <a:off x="3352800" y="4343400"/>
            <a:ext cx="474662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8308" name="Line 20"/>
          <p:cNvSpPr>
            <a:spLocks noChangeShapeType="1"/>
          </p:cNvSpPr>
          <p:nvPr/>
        </p:nvSpPr>
        <p:spPr bwMode="auto">
          <a:xfrm>
            <a:off x="4876800" y="3733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8309" name="Line 21"/>
          <p:cNvSpPr>
            <a:spLocks noChangeShapeType="1"/>
          </p:cNvSpPr>
          <p:nvPr/>
        </p:nvSpPr>
        <p:spPr bwMode="auto">
          <a:xfrm>
            <a:off x="5715000" y="44196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8310" name="Line 22"/>
          <p:cNvSpPr>
            <a:spLocks noChangeShapeType="1"/>
          </p:cNvSpPr>
          <p:nvPr/>
        </p:nvSpPr>
        <p:spPr bwMode="auto">
          <a:xfrm>
            <a:off x="7010400" y="2286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8312" name="Line 24"/>
          <p:cNvSpPr>
            <a:spLocks noChangeShapeType="1"/>
          </p:cNvSpPr>
          <p:nvPr/>
        </p:nvSpPr>
        <p:spPr bwMode="auto">
          <a:xfrm flipV="1">
            <a:off x="7010400" y="5029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8313" name="Line 25"/>
          <p:cNvSpPr>
            <a:spLocks noChangeShapeType="1"/>
          </p:cNvSpPr>
          <p:nvPr/>
        </p:nvSpPr>
        <p:spPr bwMode="auto">
          <a:xfrm flipV="1">
            <a:off x="5715000" y="2971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8316" name="Line 28"/>
          <p:cNvSpPr>
            <a:spLocks noChangeShapeType="1"/>
          </p:cNvSpPr>
          <p:nvPr/>
        </p:nvSpPr>
        <p:spPr bwMode="auto">
          <a:xfrm>
            <a:off x="88392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8317" name="Line 29"/>
          <p:cNvSpPr>
            <a:spLocks noChangeShapeType="1"/>
          </p:cNvSpPr>
          <p:nvPr/>
        </p:nvSpPr>
        <p:spPr bwMode="auto">
          <a:xfrm flipH="1">
            <a:off x="8991600" y="34290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8318" name="Line 30"/>
          <p:cNvSpPr>
            <a:spLocks noChangeShapeType="1"/>
          </p:cNvSpPr>
          <p:nvPr/>
        </p:nvSpPr>
        <p:spPr bwMode="auto">
          <a:xfrm flipH="1">
            <a:off x="1524000" y="65532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8319" name="Line 31"/>
          <p:cNvSpPr>
            <a:spLocks noChangeShapeType="1"/>
          </p:cNvSpPr>
          <p:nvPr/>
        </p:nvSpPr>
        <p:spPr bwMode="auto">
          <a:xfrm flipV="1">
            <a:off x="1524000" y="5562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8320" name="Line 32"/>
          <p:cNvSpPr>
            <a:spLocks noChangeShapeType="1"/>
          </p:cNvSpPr>
          <p:nvPr/>
        </p:nvSpPr>
        <p:spPr bwMode="auto">
          <a:xfrm>
            <a:off x="1524000" y="556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8321" name="Line 33"/>
          <p:cNvSpPr>
            <a:spLocks noChangeShapeType="1"/>
          </p:cNvSpPr>
          <p:nvPr/>
        </p:nvSpPr>
        <p:spPr bwMode="auto">
          <a:xfrm flipV="1">
            <a:off x="1524000" y="20574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8322" name="Line 34"/>
          <p:cNvSpPr>
            <a:spLocks noChangeShapeType="1"/>
          </p:cNvSpPr>
          <p:nvPr/>
        </p:nvSpPr>
        <p:spPr bwMode="auto">
          <a:xfrm>
            <a:off x="15240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8323" name="Line 35"/>
          <p:cNvSpPr>
            <a:spLocks noChangeShapeType="1"/>
          </p:cNvSpPr>
          <p:nvPr/>
        </p:nvSpPr>
        <p:spPr bwMode="auto">
          <a:xfrm>
            <a:off x="1524000" y="3886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31591"/>
            <a:ext cx="2133600" cy="365125"/>
          </a:xfrm>
        </p:spPr>
        <p:txBody>
          <a:bodyPr/>
          <a:lstStyle/>
          <a:p>
            <a:fld id="{05FEEF5C-A13A-4668-8320-730BCB3AA9B0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475343" y="729458"/>
            <a:ext cx="8153400" cy="30162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Part C report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6117" y="0"/>
            <a:ext cx="5991766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F5C-A13A-4668-8320-730BCB3AA9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nty Profile F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0966" y="441198"/>
            <a:ext cx="7402068" cy="597560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Key Fiscal Tools and Indicators to Include in Early Childhood Data Collections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F5C-A13A-4668-8320-730BCB3AA9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 Fiscal Tools and Indicators to Include in Early Childhood Data Collections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EF4E-69EC-42FC-80E4-F009EFA91C1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11791" y="421049"/>
            <a:ext cx="8305800" cy="8382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cs typeface="Arial" panose="020B0604020202020204" pitchFamily="34" charset="0"/>
              </a:rPr>
              <a:t>Sample Demographic Factors* </a:t>
            </a:r>
            <a:endParaRPr lang="en-US" sz="4400" dirty="0"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87991" y="1752600"/>
            <a:ext cx="3921125" cy="5181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LBW/VLBW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Births to mothers with less than 12 years of education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Births to women with late or no prenatal care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Teen births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Births to unmarried women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Births to women who smoked during pregnancy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4800477" y="1752600"/>
            <a:ext cx="3810000" cy="510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Children in families where no parent has full time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Children below 150% of poverty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Children&lt;5 without insurance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Children in single parent households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Substantiated incidences of abuse/neglect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87991" y="1368538"/>
            <a:ext cx="8153400" cy="30162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 Fiscal Tools and Indicators to Include in Early Childhood Data Collections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EF4E-69EC-42FC-80E4-F009EFA91C1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-109536"/>
            <a:ext cx="7543800" cy="14493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/>
              <a:t>Possible Variables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19267" y="1646237"/>
            <a:ext cx="7543800" cy="40227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Poverty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Low Birthweight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Birth Defects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Maternal Education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Preterm Births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Abuse and Neglect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1828800"/>
            <a:ext cx="4495800" cy="3657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619267" y="1339851"/>
            <a:ext cx="8153400" cy="30162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235</TotalTime>
  <Words>798</Words>
  <Application>Microsoft Office PowerPoint</Application>
  <PresentationFormat>On-screen Show (4:3)</PresentationFormat>
  <Paragraphs>167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Wingdings 2</vt:lpstr>
      <vt:lpstr>Retrospect</vt:lpstr>
      <vt:lpstr>Key Fiscal Tools and Indicators to Include in Early Childhood Data Collections</vt:lpstr>
      <vt:lpstr>Introductions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Demographic Factors* </vt:lpstr>
      <vt:lpstr>Possible Variables</vt:lpstr>
      <vt:lpstr>Demographic Discussion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mhmgreer</dc:creator>
  <cp:lastModifiedBy>Wyrick, Zane</cp:lastModifiedBy>
  <cp:revision>16</cp:revision>
  <dcterms:created xsi:type="dcterms:W3CDTF">2013-09-04T15:12:18Z</dcterms:created>
  <dcterms:modified xsi:type="dcterms:W3CDTF">2013-09-06T14:49:48Z</dcterms:modified>
</cp:coreProperties>
</file>