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56" r:id="rId3"/>
    <p:sldId id="321" r:id="rId4"/>
    <p:sldId id="300" r:id="rId5"/>
    <p:sldId id="320" r:id="rId6"/>
    <p:sldId id="317" r:id="rId7"/>
    <p:sldId id="322" r:id="rId8"/>
    <p:sldId id="307" r:id="rId9"/>
    <p:sldId id="281" r:id="rId10"/>
    <p:sldId id="282" r:id="rId11"/>
    <p:sldId id="288" r:id="rId12"/>
    <p:sldId id="289" r:id="rId13"/>
    <p:sldId id="290" r:id="rId14"/>
    <p:sldId id="311" r:id="rId15"/>
    <p:sldId id="291" r:id="rId16"/>
    <p:sldId id="292" r:id="rId17"/>
    <p:sldId id="293" r:id="rId18"/>
    <p:sldId id="324" r:id="rId19"/>
    <p:sldId id="313" r:id="rId20"/>
    <p:sldId id="294" r:id="rId21"/>
    <p:sldId id="299" r:id="rId22"/>
    <p:sldId id="296" r:id="rId23"/>
    <p:sldId id="297" r:id="rId24"/>
    <p:sldId id="298" r:id="rId25"/>
    <p:sldId id="314" r:id="rId26"/>
    <p:sldId id="295" r:id="rId27"/>
    <p:sldId id="301" r:id="rId28"/>
    <p:sldId id="316" r:id="rId29"/>
    <p:sldId id="302" r:id="rId30"/>
    <p:sldId id="303" r:id="rId31"/>
    <p:sldId id="315" r:id="rId32"/>
    <p:sldId id="304" r:id="rId33"/>
    <p:sldId id="305" r:id="rId34"/>
    <p:sldId id="306" r:id="rId35"/>
    <p:sldId id="319" r:id="rId36"/>
    <p:sldId id="310" r:id="rId37"/>
    <p:sldId id="323" r:id="rId38"/>
    <p:sldId id="318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545" autoAdjust="0"/>
    <p:restoredTop sz="93977" autoAdjust="0"/>
  </p:normalViewPr>
  <p:slideViewPr>
    <p:cSldViewPr>
      <p:cViewPr>
        <p:scale>
          <a:sx n="100" d="100"/>
          <a:sy n="100" d="100"/>
        </p:scale>
        <p:origin x="-194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Christy’s is this dark slide.  Mike’s is all</a:t>
            </a:r>
            <a:r>
              <a:rPr lang="en-US" baseline="0" dirty="0" smtClean="0"/>
              <a:t> blue.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y.Scott@state.co.u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uce.Bull@tn.gov" TargetMode="External"/><Relationship Id="rId4" Type="http://schemas.openxmlformats.org/officeDocument/2006/relationships/hyperlink" Target="mailto:Mike.Hinricher@tn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6705600" cy="1219200"/>
          </a:xfrm>
        </p:spPr>
        <p:txBody>
          <a:bodyPr>
            <a:normAutofit fontScale="92500"/>
          </a:bodyPr>
          <a:lstStyle/>
          <a:p>
            <a:r>
              <a:rPr lang="en-US" sz="3000" b="1" i="1" dirty="0" smtClean="0">
                <a:solidFill>
                  <a:schemeClr val="tx1"/>
                </a:solidFill>
              </a:rPr>
              <a:t>Improving Data, Improving Outcomes</a:t>
            </a:r>
            <a:r>
              <a:rPr lang="en-US" sz="30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Washington, DC  September 15 - 17, 2013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13620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In Search of the Perfect Data System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</a:t>
            </a:r>
          </a:p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Contractor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600201"/>
            <a:ext cx="8610600" cy="41910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Contractor—Customer relationship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Product only as good as the data.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Limited data access = limited analysis possible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COTS software started as someone’s idea—(just not yours . . .)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Upgrade functions based on agency benefit. (Don’t add short term enhancements.)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</a:t>
            </a:r>
          </a:p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Contractor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38862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Keep enhancements list with suggestions by you, other Lead Agency staff AND field personnel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Overhaul one database area with several changes rather than enhancements over time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Mock up a design layout to show programmers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List upgrades by priority . . . Once “done” expect problems. Test, test,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</a:t>
            </a:r>
          </a:p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(System) Support</a:t>
            </a:r>
            <a:endParaRPr lang="en-US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32004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Add additional hours (e.g., 500 hours/yr) for unforeseen upgrades.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Include contract clause that supports database if contract is NOT renewed. (E.g., contractor to provide up to 18 months hourly-based support after contract period.)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i="1" dirty="0" smtClean="0"/>
              <a:t>Data matures like wine, applications . . . like fish.</a:t>
            </a:r>
            <a:endParaRPr lang="en-US" sz="8000" b="1" i="1" dirty="0" smtClean="0"/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smtClean="0"/>
              <a:t>- James Governor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</a:t>
            </a:r>
          </a:p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Security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25146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Map user levels including screens, functions, reports, etc. by user type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Data Manager must be able to view everything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Clarify in writing details of database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</a:t>
            </a:r>
          </a:p>
          <a:p>
            <a:pPr algn="l"/>
            <a:r>
              <a:rPr lang="en-US" b="1" dirty="0" smtClean="0">
                <a:effectLst/>
                <a:latin typeface="+mj-lt"/>
              </a:rPr>
              <a:t>     Training</a:t>
            </a:r>
            <a:endParaRPr lang="en-US" b="1" i="1" dirty="0">
              <a:effectLst/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22860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Upgrade user guide annually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Describe each screen’s purpose, prerequisites, user access levels, necessary definitions, associated validations, affects and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</a:t>
            </a:r>
          </a:p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Reporting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33528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Consistent and frequent queries justify canned reports.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A canned report can lose accuracy as system progresses. (Revise or trash)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Insist on ability to run queries to check accuracy of canned reports.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/>
              </a:rPr>
              <a:t>Key Performance Reports measure agency performance. Examples of potential monthly Key Performance Reports:</a:t>
            </a:r>
            <a:endParaRPr lang="en-US" b="1" dirty="0" smtClean="0">
              <a:solidFill>
                <a:schemeClr val="bg1"/>
              </a:solidFill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   Funding 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>– (revenue)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   Expenditures</a:t>
            </a:r>
            <a:endParaRPr lang="en-US" sz="2800" b="1" dirty="0" smtClean="0">
              <a:solidFill>
                <a:schemeClr val="bg1"/>
              </a:solidFill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   Referrals</a:t>
            </a:r>
            <a:endParaRPr lang="en-US" sz="2800" b="1" dirty="0" smtClean="0">
              <a:solidFill>
                <a:schemeClr val="bg1"/>
              </a:solidFill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   Caseloads</a:t>
            </a:r>
            <a:endParaRPr lang="en-US" sz="2800" b="1" dirty="0" smtClean="0">
              <a:solidFill>
                <a:schemeClr val="bg1"/>
              </a:solidFill>
              <a:effectLst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   Outcomes</a:t>
            </a:r>
            <a:endParaRPr lang="en-US" sz="2800" b="1" dirty="0" smtClean="0">
              <a:solidFill>
                <a:schemeClr val="bg1"/>
              </a:solidFill>
              <a:effectLst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09600" y="457200"/>
            <a:ext cx="7772400" cy="1142999"/>
          </a:xfrm>
          <a:prstGeom prst="rect">
            <a:avLst/>
          </a:prstGeom>
        </p:spPr>
        <p:txBody>
          <a:bodyPr vert="horz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/>
                <a:ea typeface="+mj-ea"/>
                <a:cs typeface="+mj-cs"/>
              </a:rPr>
              <a:t>Data Governance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Reporting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i="1" dirty="0" smtClean="0"/>
              <a:t>Hiding within those mounds of data is knowledge that could change the life of a patient, or change the world.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 smtClean="0"/>
              <a:t>– </a:t>
            </a:r>
            <a:r>
              <a:rPr lang="en-US" sz="5400" dirty="0" err="1" smtClean="0"/>
              <a:t>Atul</a:t>
            </a:r>
            <a:r>
              <a:rPr lang="en-US" sz="5400" dirty="0" smtClean="0"/>
              <a:t> Butte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Validation and Manipulation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/>
              <a:t> Daily updated edit reports are available online (indicators, child count, billing invoice, funding utilization).  </a:t>
            </a:r>
          </a:p>
          <a:p>
            <a:pPr marL="342900" lvl="1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200" dirty="0" smtClean="0"/>
              <a:t>Required data checks embedded</a:t>
            </a:r>
          </a:p>
          <a:p>
            <a:pPr marL="342900" lvl="1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200" dirty="0" smtClean="0"/>
              <a:t>System checks for data entry logic (e.g., not allow billing for services not on IFSP; prevent billing rate higher than rate on file; cross checks for relational fields)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Presenters</a:t>
            </a:r>
            <a:endParaRPr lang="en-US" dirty="0"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endParaRPr lang="en-US" b="1" dirty="0" smtClean="0">
              <a:solidFill>
                <a:schemeClr val="bg1"/>
              </a:solidFill>
              <a:effectLst/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</a:rPr>
              <a:t>Christy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 Scott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Program Quality and Data Coordinator, CO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endParaRPr lang="en-US" b="1" u="sng" dirty="0" smtClean="0">
              <a:effectLst/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</a:rPr>
              <a:t>Mike Hinricher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Part C State Data Manager, TN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endParaRPr lang="en-US" b="1" u="sng" dirty="0" smtClean="0">
              <a:solidFill>
                <a:srgbClr val="FF0000"/>
              </a:solidFill>
              <a:effectLst/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</a:rPr>
              <a:t>Bruce Bull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DaSy Consultant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Validation and Manipulation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/>
              <a:t> Programs required to confirm data related to child count and funding</a:t>
            </a:r>
          </a:p>
          <a:p>
            <a:pPr marL="342900" lvl="1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/>
              <a:t> Desk audits of specific child records are conducted as warranted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8229600" cy="8381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Validation and Manipulation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28956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Run query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Sort for errors (e.g., future dates)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Run calculation logic (e.g., referral before birth)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chemeClr val="bg1"/>
                </a:solidFill>
                <a:latin typeface="Albertus Medium"/>
              </a:rPr>
              <a:t>◄ </a:t>
            </a:r>
            <a:r>
              <a:rPr lang="en-US" sz="3000" dirty="0" smtClean="0">
                <a:solidFill>
                  <a:schemeClr val="bg1"/>
                </a:solidFill>
              </a:rPr>
              <a:t>Erroneous dates THE most troublesome</a:t>
            </a:r>
            <a:r>
              <a:rPr lang="en-US" sz="3000" dirty="0" smtClean="0">
                <a:solidFill>
                  <a:schemeClr val="bg1"/>
                </a:solidFill>
                <a:latin typeface="Albertus Medium"/>
              </a:rPr>
              <a:t> ►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36576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Generate trend report for a high level reality check on referrals, child eligibility, caseloads, settings, etc.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Look for not so obvious trends: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Which day of the month are records closed?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Are significant numbers of children found not eligible coming from same referral source?  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09600" y="533401"/>
            <a:ext cx="8229600" cy="6858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/>
                <a:ea typeface="+mj-ea"/>
                <a:cs typeface="+mj-cs"/>
              </a:rPr>
              <a:t>Data Validation and 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21336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All reports need to serve a purpose (e.g., data cleaning, inform policy, problem solve).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Once purpose is served, stop.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09600" y="533401"/>
            <a:ext cx="8229600" cy="6858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/>
                <a:ea typeface="+mj-ea"/>
                <a:cs typeface="+mj-cs"/>
              </a:rPr>
              <a:t>Data Validation and 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i="1" dirty="0" smtClean="0"/>
              <a:t>Everyone gets so much information all day long hat they lose their common sense.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 smtClean="0"/>
              <a:t>–</a:t>
            </a:r>
            <a:r>
              <a:rPr lang="en-US" sz="4600" dirty="0" smtClean="0"/>
              <a:t> Gertrude Stein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Drill Down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Area: Timely Service Initiation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State and local performance consistently high </a:t>
            </a:r>
          </a:p>
          <a:p>
            <a:r>
              <a:rPr lang="en-US" sz="3600" dirty="0" smtClean="0"/>
              <a:t>Drilled down on family exceptions</a:t>
            </a:r>
          </a:p>
          <a:p>
            <a:r>
              <a:rPr lang="en-US" sz="3600" dirty="0" smtClean="0"/>
              <a:t>Family schedule was most frequently identified as an issue</a:t>
            </a:r>
          </a:p>
          <a:p>
            <a:pPr marL="342900" lvl="1" indent="-342900">
              <a:spcAft>
                <a:spcPts val="400"/>
              </a:spcAft>
              <a:buFont typeface="Arial"/>
              <a:buChar char="•"/>
            </a:pPr>
            <a:r>
              <a:rPr lang="en-US" sz="3600" dirty="0" smtClean="0"/>
              <a:t>Contacted local programs for more detail and presented data in a TA call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Drill Down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Area: Timely Service Initiation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Determined family exceptions were not over-reported and were reasonable</a:t>
            </a:r>
          </a:p>
          <a:p>
            <a:r>
              <a:rPr lang="en-US" sz="3600" dirty="0" smtClean="0"/>
              <a:t>Unexpected outcome: Drop in family exceptions after attention to this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smtClean="0"/>
              <a:t>Anything that is measured and watched improves.</a:t>
            </a:r>
            <a:endParaRPr lang="en-US" sz="7200" b="1" i="1" dirty="0" smtClean="0"/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smtClean="0"/>
              <a:t>- Bob Parsons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Drill Down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Area: Child Outcomes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Looked at State and local ECO performance monthly</a:t>
            </a:r>
            <a:endParaRPr lang="en-US" sz="3600" dirty="0" smtClean="0">
              <a:effectLst/>
            </a:endParaRPr>
          </a:p>
          <a:p>
            <a:r>
              <a:rPr lang="en-US" sz="3200" dirty="0" smtClean="0">
                <a:effectLst/>
              </a:rPr>
              <a:t>Drilled-down to determine patterns for children not making substantial progress in each outcome area</a:t>
            </a:r>
            <a:endParaRPr lang="en-US" sz="3600" dirty="0" smtClean="0">
              <a:effectLst/>
            </a:endParaRPr>
          </a:p>
          <a:p>
            <a:r>
              <a:rPr lang="en-US" sz="3200" dirty="0" smtClean="0">
                <a:effectLst/>
              </a:rPr>
              <a:t>Analyzed child-specific data by subgroups (e.g., demographics, area of delay(s), level of delay, diagnoses) for patterns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Drill Down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Area: Child Outcomes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Found children eligible for Medicaid tended to have lower progress at exit. (More than 50% of children served are eligible for Medicaid.)  Story behind the numbers?  While many are Medicaid  eligible due to income, many are eligible through SSI due to the level of disability.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lidegeeks.com/pics/dgm/l/p/powerpoint_templates_business_data_mining_process_ppt_presentation_1.jpg"/>
          <p:cNvPicPr>
            <a:picLocks noChangeAspect="1" noChangeArrowheads="1"/>
          </p:cNvPicPr>
          <p:nvPr/>
        </p:nvPicPr>
        <p:blipFill>
          <a:blip r:embed="rId3" cstate="print"/>
          <a:srcRect b="28395"/>
          <a:stretch>
            <a:fillRect/>
          </a:stretch>
        </p:blipFill>
        <p:spPr bwMode="auto">
          <a:xfrm>
            <a:off x="228600" y="685800"/>
            <a:ext cx="8781143" cy="5334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371600" y="1219200"/>
            <a:ext cx="1752600" cy="2819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99536" y="2151996"/>
            <a:ext cx="1371600" cy="2057400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2146736"/>
            <a:ext cx="1371600" cy="2057400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4267200"/>
            <a:ext cx="1295400" cy="1524000"/>
          </a:xfrm>
          <a:prstGeom prst="ellipse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46426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know garbage in garbage out.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029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role is to minimize the garbage (that others assume does not exist.)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smtClean="0"/>
              <a:t>Numbers have an important story to tell. They rely on you to give them a voice.</a:t>
            </a:r>
            <a:endParaRPr lang="en-US" sz="7200" b="1" i="1" dirty="0" smtClean="0"/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smtClean="0"/>
              <a:t>- Stephen Few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Drill Down</a:t>
            </a:r>
          </a:p>
          <a:p>
            <a:pPr algn="l"/>
            <a:r>
              <a:rPr lang="en-US" dirty="0" smtClean="0">
                <a:effectLst/>
              </a:rPr>
              <a:t>   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Area: Child Outcomes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905000"/>
            <a:ext cx="8610600" cy="30480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Compare data across district, region, state: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Aggregate Part C entrance scores against aggregate exit scores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Aggregate Part C exit scores against aggregate Part B entrance 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Drill Down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Area: Child Outcomes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2895600"/>
            <a:ext cx="8610600" cy="19812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000" dirty="0" smtClean="0">
                <a:solidFill>
                  <a:schemeClr val="bg1"/>
                </a:solidFill>
              </a:rPr>
              <a:t> Break down the data into areas and data sets to review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 Compare by demographics, disabilities, providers, number of service hours, etc.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Look for hidden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Drill Down</a:t>
            </a:r>
          </a:p>
          <a:p>
            <a:pPr algn="l"/>
            <a:r>
              <a:rPr lang="en-US" dirty="0" smtClean="0">
                <a:effectLst/>
              </a:rPr>
              <a:t>   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Area: Child Outcomes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2895600"/>
            <a:ext cx="8610600" cy="2209800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Track children whose rate of improvement was outside the norm.  Training need? Poor service?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Look for missing entrance or exit scores. Training? Service coordinator? Data entry? 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85800" y="3962401"/>
            <a:ext cx="7772400" cy="381000"/>
          </a:xfrm>
        </p:spPr>
        <p:txBody>
          <a:bodyPr>
            <a:normAutofit fontScale="25000" lnSpcReduction="20000"/>
          </a:bodyPr>
          <a:lstStyle/>
          <a:p>
            <a:pPr marL="514350" indent="-514350" algn="l"/>
            <a:endParaRPr lang="en-US" sz="4800" b="1" i="1" dirty="0" smtClean="0"/>
          </a:p>
          <a:p>
            <a:pPr marL="514350" indent="-514350" algn="l"/>
            <a:endParaRPr lang="en-US" sz="4800" b="1" i="1" dirty="0" smtClean="0"/>
          </a:p>
          <a:p>
            <a:pPr marL="514350" indent="-514350" algn="l"/>
            <a:r>
              <a:rPr lang="en-US" sz="5600" b="1" dirty="0" smtClean="0">
                <a:effectLst/>
              </a:rPr>
              <a:t>Comparing Entrance Ratings to Exit Rating.  ECTA concept.</a:t>
            </a:r>
            <a:endParaRPr lang="en-US" sz="5600" b="1" i="1" dirty="0" smtClean="0">
              <a:effectLst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" y="533400"/>
          <a:ext cx="8772526" cy="3352800"/>
        </p:xfrm>
        <a:graphic>
          <a:graphicData uri="http://schemas.openxmlformats.org/presentationml/2006/ole">
            <p:oleObj spid="_x0000_s2051" name="Worksheet" r:id="rId4" imgW="8924976" imgH="2286000" progId="Excel.Sheet.12">
              <p:embed/>
            </p:oleObj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685800" y="4648200"/>
            <a:ext cx="7772400" cy="990600"/>
          </a:xfrm>
          <a:prstGeom prst="rect">
            <a:avLst/>
          </a:prstGeom>
        </p:spPr>
        <p:txBody>
          <a:bodyPr vert="horz" rtlCol="0" anchor="b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children fall into the 1 point difference range 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</a:t>
            </a:r>
            <a:r>
              <a:rPr lang="en-US" sz="5600" b="1" dirty="0" smtClean="0"/>
              <a:t>c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hildren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fall in the 2 point range 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lang="en-US" sz="5600" b="1" dirty="0" smtClean="0"/>
              <a:t>Are c</a:t>
            </a:r>
            <a:r>
              <a:rPr kumimoji="0" lang="en-US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hildren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&gt; 2 point difference outside normal rating? </a:t>
            </a:r>
            <a:endParaRPr kumimoji="0" lang="en-US" sz="5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smtClean="0"/>
              <a:t>Errors using inadequate data are much less than those using no data at all.</a:t>
            </a:r>
            <a:endParaRPr lang="en-US" sz="7200" b="1" i="1" dirty="0" smtClean="0"/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smtClean="0"/>
              <a:t>- Charles Babbage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838200"/>
            <a:ext cx="7772400" cy="4876799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4800" b="1" i="1" dirty="0" smtClean="0"/>
              <a:t>Challenges you have (or suspect) with your: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800" b="1" i="1" dirty="0" smtClean="0">
                <a:solidFill>
                  <a:schemeClr val="bg1"/>
                </a:solidFill>
              </a:rPr>
              <a:t>Data?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800" b="1" i="1" dirty="0" smtClean="0">
                <a:solidFill>
                  <a:schemeClr val="bg1"/>
                </a:solidFill>
              </a:rPr>
              <a:t>Data system?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800" b="1" i="1" dirty="0" smtClean="0">
                <a:solidFill>
                  <a:schemeClr val="bg1"/>
                </a:solidFill>
              </a:rPr>
              <a:t>Data users?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800" b="1" i="1" dirty="0" smtClean="0"/>
              <a:t>Data are just summaries of thousands of stories – tell a few of those stories to help make the data meaningful.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400" b="1" i="1" dirty="0" smtClean="0"/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 smtClean="0"/>
              <a:t>–  Chip &amp; Dan Heath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Contact Information</a:t>
            </a:r>
            <a:endParaRPr lang="en-US" dirty="0"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Christy Scott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Program Quality and Data Coordinator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u="sng" dirty="0" smtClean="0">
                <a:effectLst/>
                <a:hlinkClick r:id="rId3"/>
              </a:rPr>
              <a:t>Christy.Scott@state.co.us</a:t>
            </a:r>
            <a:endParaRPr lang="en-US" b="1" u="sng" dirty="0" smtClean="0">
              <a:effectLst/>
            </a:endParaRP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endParaRPr lang="en-US" b="1" u="sng" dirty="0" smtClean="0">
              <a:effectLst/>
            </a:endParaRP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Mike Hinricher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Part C State Data Manager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u="sng" dirty="0" smtClean="0">
                <a:solidFill>
                  <a:srgbClr val="FF0000"/>
                </a:solidFill>
                <a:effectLst/>
                <a:hlinkClick r:id="rId4"/>
              </a:rPr>
              <a:t>Mike.Hinricher@tn.gov</a:t>
            </a:r>
            <a:endParaRPr lang="en-US" b="1" u="sng" dirty="0" smtClean="0">
              <a:solidFill>
                <a:srgbClr val="FF0000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endParaRPr lang="en-US" b="1" u="sng" dirty="0" smtClean="0">
              <a:solidFill>
                <a:srgbClr val="FF0000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Bruce Bull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</a:rPr>
              <a:t>DaSy Consultant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/>
                <a:hlinkClick r:id="rId5"/>
              </a:rPr>
              <a:t>Bruce.Bull@spedsis.com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Agenda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Efforts to improve data</a:t>
            </a:r>
          </a:p>
          <a:p>
            <a:r>
              <a:rPr lang="en-US" dirty="0" smtClean="0"/>
              <a:t>TN and CO show and tell</a:t>
            </a:r>
          </a:p>
          <a:p>
            <a:r>
              <a:rPr lang="en-US" dirty="0" smtClean="0"/>
              <a:t>Q and A: Invited at end of each section (data quote prompt)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70D9-DAA8-4ACF-8575-0BF389EB8D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105400"/>
            <a:ext cx="26670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(Requisite “cute kid” </a:t>
            </a:r>
            <a:r>
              <a:rPr lang="en-US" dirty="0" err="1" smtClean="0">
                <a:solidFill>
                  <a:schemeClr val="bg1"/>
                </a:solidFill>
              </a:rPr>
              <a:t>pic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:\DCIM\Camera\2013-09-12 15.08.54.jpg"/>
          <p:cNvPicPr>
            <a:picLocks noChangeAspect="1" noChangeArrowheads="1"/>
          </p:cNvPicPr>
          <p:nvPr/>
        </p:nvPicPr>
        <p:blipFill>
          <a:blip r:embed="rId2" cstate="print"/>
          <a:srcRect l="12195" t="5285" r="12195" b="11789"/>
          <a:stretch>
            <a:fillRect/>
          </a:stretch>
        </p:blipFill>
        <p:spPr bwMode="auto">
          <a:xfrm>
            <a:off x="4803474" y="1828800"/>
            <a:ext cx="3654725" cy="312420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867400" y="4648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9 months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464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35 months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69582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21 months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2057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672 months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8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838201"/>
            <a:ext cx="7772400" cy="4419600"/>
          </a:xfrm>
        </p:spPr>
        <p:txBody>
          <a:bodyPr>
            <a:normAutofit fontScale="92500" lnSpcReduction="10000"/>
          </a:bodyPr>
          <a:lstStyle/>
          <a:p>
            <a:pPr marL="514350" indent="-514350" algn="l"/>
            <a:r>
              <a:rPr lang="en-US" sz="4800" b="1" i="1" dirty="0" smtClean="0"/>
              <a:t>   As we talk, consider, challenges you have (or suspect) with your: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800" b="1" i="1" dirty="0" smtClean="0">
                <a:solidFill>
                  <a:schemeClr val="bg1"/>
                </a:solidFill>
              </a:rPr>
              <a:t>Data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800" b="1" i="1" dirty="0" smtClean="0">
                <a:solidFill>
                  <a:schemeClr val="bg1"/>
                </a:solidFill>
              </a:rPr>
              <a:t>Data system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800" b="1" i="1" dirty="0" smtClean="0">
                <a:solidFill>
                  <a:schemeClr val="bg1"/>
                </a:solidFill>
              </a:rPr>
              <a:t>Data users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838200" y="5486400"/>
            <a:ext cx="7772400" cy="762001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 marL="514350" lvl="0" indent="-514350">
              <a:spcBef>
                <a:spcPct val="20000"/>
              </a:spcBef>
              <a:spcAft>
                <a:spcPts val="400"/>
              </a:spcAft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Share to get suggestions.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7772400" cy="5029200"/>
          </a:xfrm>
        </p:spPr>
        <p:txBody>
          <a:bodyPr>
            <a:normAutofit fontScale="85000" lnSpcReduction="20000"/>
          </a:bodyPr>
          <a:lstStyle/>
          <a:p>
            <a:pPr marL="514350" indent="-514350" algn="l"/>
            <a:r>
              <a:rPr lang="en-US" sz="4800" b="1" i="1" dirty="0" smtClean="0"/>
              <a:t>  Section Headings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chemeClr val="bg1"/>
                </a:solidFill>
              </a:rPr>
              <a:t>Data Governance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400" i="1" dirty="0" smtClean="0">
                <a:solidFill>
                  <a:schemeClr val="bg1"/>
                </a:solidFill>
                <a:effectLst/>
              </a:rPr>
              <a:t>Structure                       </a:t>
            </a:r>
            <a:r>
              <a:rPr lang="en-US" sz="1900" i="1" dirty="0" smtClean="0">
                <a:solidFill>
                  <a:schemeClr val="bg1"/>
                </a:solidFill>
                <a:effectLst/>
                <a:latin typeface="Albertus Medium"/>
              </a:rPr>
              <a:t>●        </a:t>
            </a:r>
            <a:r>
              <a:rPr lang="en-US" sz="3400" i="1" dirty="0" smtClean="0">
                <a:solidFill>
                  <a:schemeClr val="bg1"/>
                </a:solidFill>
                <a:effectLst/>
              </a:rPr>
              <a:t>Security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400" i="1" dirty="0" smtClean="0">
                <a:solidFill>
                  <a:schemeClr val="bg1"/>
                </a:solidFill>
                <a:effectLst/>
              </a:rPr>
              <a:t>Contractor                   </a:t>
            </a:r>
            <a:r>
              <a:rPr lang="en-US" sz="800" i="1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340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900" i="1" dirty="0" smtClean="0">
                <a:solidFill>
                  <a:schemeClr val="bg1"/>
                </a:solidFill>
                <a:effectLst/>
              </a:rPr>
              <a:t>●</a:t>
            </a:r>
            <a:r>
              <a:rPr lang="en-US" sz="3400" i="1" dirty="0" smtClean="0">
                <a:solidFill>
                  <a:schemeClr val="bg1"/>
                </a:solidFill>
                <a:effectLst/>
              </a:rPr>
              <a:t>     Training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400" i="1" dirty="0" smtClean="0">
                <a:solidFill>
                  <a:schemeClr val="bg1"/>
                </a:solidFill>
                <a:effectLst/>
              </a:rPr>
              <a:t>(System) Support         </a:t>
            </a:r>
            <a:r>
              <a:rPr lang="en-US" sz="200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900" i="1" dirty="0" smtClean="0">
                <a:solidFill>
                  <a:schemeClr val="bg1"/>
                </a:solidFill>
                <a:effectLst/>
              </a:rPr>
              <a:t>●</a:t>
            </a:r>
            <a:r>
              <a:rPr lang="en-US" sz="3400" i="1" dirty="0" smtClean="0">
                <a:solidFill>
                  <a:schemeClr val="bg1"/>
                </a:solidFill>
                <a:effectLst/>
              </a:rPr>
              <a:t>     Reporting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chemeClr val="bg1"/>
                </a:solidFill>
              </a:rPr>
              <a:t>Data Manipulation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chemeClr val="bg1"/>
                </a:solidFill>
              </a:rPr>
              <a:t>Data Drill Down Examples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300" i="1" dirty="0" smtClean="0">
                <a:solidFill>
                  <a:schemeClr val="bg1"/>
                </a:solidFill>
                <a:effectLst/>
              </a:rPr>
              <a:t>Timely Service Delivery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300" i="1" dirty="0" smtClean="0">
                <a:solidFill>
                  <a:schemeClr val="bg1"/>
                </a:solidFill>
                <a:effectLst/>
              </a:rPr>
              <a:t>Child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914400"/>
            <a:ext cx="7772400" cy="4495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500" b="1" i="1" dirty="0" smtClean="0"/>
              <a:t>Life is made up of a series of judgments on insufficient data, and if we waited to run down all our doubts, it would flow past us.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100" i="1" dirty="0" smtClean="0"/>
              <a:t>- Learned Hand</a:t>
            </a:r>
            <a:endParaRPr lang="en-US" sz="5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Governance (Christy)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/>
              <a:t> Data instructions are posted &amp; available. 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200" dirty="0" smtClean="0"/>
              <a:t>Instructions</a:t>
            </a:r>
            <a:r>
              <a:rPr lang="en-US" dirty="0" smtClean="0"/>
              <a:t> </a:t>
            </a:r>
            <a:r>
              <a:rPr lang="en-US" sz="3200" dirty="0" smtClean="0"/>
              <a:t>are updated as needed and local programs notified of changes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200" dirty="0" smtClean="0"/>
              <a:t>Data entry requirements annually included in program contracts and in Early Intervention State Plan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200" dirty="0" smtClean="0"/>
              <a:t>Each</a:t>
            </a:r>
            <a:r>
              <a:rPr lang="en-US" dirty="0" smtClean="0"/>
              <a:t> </a:t>
            </a:r>
            <a:r>
              <a:rPr lang="en-US" sz="3200" dirty="0" smtClean="0"/>
              <a:t>program must have an EI Data Manager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1429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>Data Governance (Mike)</a:t>
            </a:r>
          </a:p>
          <a:p>
            <a:pPr algn="l"/>
            <a:r>
              <a:rPr lang="en-US" dirty="0" smtClean="0">
                <a:effectLst/>
              </a:rPr>
              <a:t>   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04800" y="1600200"/>
            <a:ext cx="8610600" cy="4648199"/>
          </a:xfrm>
          <a:prstGeom prst="rect">
            <a:avLst/>
          </a:prstGeom>
        </p:spPr>
        <p:txBody>
          <a:bodyPr vert="horz" rtlCol="0" anchor="b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Master a complete understanding of: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Data dictionaries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Table definitions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Table relationships and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Database organization structure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Consider a table of data validations with error statements assigned to each type of validation 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Codd’s 12 Rules on a Relational Database Management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2178E4-2F0C-4A34-8B52-79BAFAEA7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1356</Words>
  <Application>Microsoft Office PowerPoint</Application>
  <PresentationFormat>On-screen Show (4:3)</PresentationFormat>
  <Paragraphs>228</Paragraphs>
  <Slides>38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EdBackToSchl</vt:lpstr>
      <vt:lpstr>Worksheet</vt:lpstr>
      <vt:lpstr>In Search of the Perfect Data System</vt:lpstr>
      <vt:lpstr>Presenters</vt:lpstr>
      <vt:lpstr>Slide 3</vt:lpstr>
      <vt:lpstr>Session Agenda</vt:lpstr>
      <vt:lpstr>Slide 5</vt:lpstr>
      <vt:lpstr>Slide 6</vt:lpstr>
      <vt:lpstr>Slide 7</vt:lpstr>
      <vt:lpstr>Data Governance (Christy)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Data Validation and Manipulation</vt:lpstr>
      <vt:lpstr>Data Validation and Manipulation</vt:lpstr>
      <vt:lpstr>Slide 21</vt:lpstr>
      <vt:lpstr>Slide 22</vt:lpstr>
      <vt:lpstr>Slide 23</vt:lpstr>
      <vt:lpstr>Slide 24</vt:lpstr>
      <vt:lpstr>Data Drill Down     Area: Timely Service Initiation</vt:lpstr>
      <vt:lpstr>Data Drill Down     Area: Timely Service Initiation</vt:lpstr>
      <vt:lpstr>Slide 27</vt:lpstr>
      <vt:lpstr>Data Drill Down     Area: Child Outcomes</vt:lpstr>
      <vt:lpstr>Data Drill Down     Area: Child Outcomes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2013-09-12T04:10:08Z</dcterms:created>
  <dcterms:modified xsi:type="dcterms:W3CDTF">2013-09-13T20:53:31Z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