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73" r:id="rId4"/>
    <p:sldMasterId id="2147483683" r:id="rId5"/>
  </p:sldMasterIdLst>
  <p:notesMasterIdLst>
    <p:notesMasterId r:id="rId26"/>
  </p:notesMasterIdLst>
  <p:sldIdLst>
    <p:sldId id="258" r:id="rId6"/>
    <p:sldId id="259" r:id="rId7"/>
    <p:sldId id="261" r:id="rId8"/>
    <p:sldId id="260" r:id="rId9"/>
    <p:sldId id="262"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7010400" cy="92360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2752" y="-10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70A92144-53A8-41A6-A68C-7D9EBE6A2044}" type="datetimeFigureOut">
              <a:rPr lang="en-US" smtClean="0"/>
              <a:t>7/30/14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1DD1DD2-7892-47B8-AC0B-10002DFCC3B5}" type="slidenum">
              <a:rPr lang="en-US" smtClean="0"/>
              <a:t>‹#›</a:t>
            </a:fld>
            <a:endParaRPr lang="en-US"/>
          </a:p>
        </p:txBody>
      </p:sp>
    </p:spTree>
    <p:extLst>
      <p:ext uri="{BB962C8B-B14F-4D97-AF65-F5344CB8AC3E}">
        <p14:creationId xmlns:p14="http://schemas.microsoft.com/office/powerpoint/2010/main" val="121171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D1DD2-7892-47B8-AC0B-10002DFCC3B5}" type="slidenum">
              <a:rPr lang="en-US" smtClean="0"/>
              <a:t>3</a:t>
            </a:fld>
            <a:endParaRPr lang="en-US"/>
          </a:p>
        </p:txBody>
      </p:sp>
    </p:spTree>
    <p:extLst>
      <p:ext uri="{BB962C8B-B14F-4D97-AF65-F5344CB8AC3E}">
        <p14:creationId xmlns:p14="http://schemas.microsoft.com/office/powerpoint/2010/main" val="301782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we had neglected most of our statewide and local community partners who are also very involved in positive</a:t>
            </a:r>
            <a:r>
              <a:rPr lang="en-US" baseline="0" dirty="0" smtClean="0"/>
              <a:t> outcomes for young children, and in many cases actually serve the same families and children within multiple systems.  This led to some thoughtful discussion of who the other important partners might be.  Parents, obviously, needed a voice.  Other systems that provide services to children, such as </a:t>
            </a:r>
            <a:r>
              <a:rPr lang="en-US" baseline="0" dirty="0" err="1" smtClean="0"/>
              <a:t>Headstart</a:t>
            </a:r>
            <a:r>
              <a:rPr lang="en-US" baseline="0" dirty="0" smtClean="0"/>
              <a:t> and Child Care, school systems and Part B/619 who continue the journey with the children leaving the Part C services, our ICC, the Department of Children and Families and systems that were responsible for our CAPTA referrals and children in foster care, the doctors and clinics that provide a medical home and/or diagnostic processes for our children, the home visiting world of professionals who support some of the families with more complex dynamics, our earliest champions in the practice, and the contracted vendors who work side by side with County Birth to 3 Programs in providing services.  These other perspectives are essential as we consider our own work.  Also, their understanding of the way Part C services are delivered, as well as their voiced support of these practices, is an important part of future success and sustainability.</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the next opportunity arose for consideration and continuous</a:t>
            </a:r>
            <a:r>
              <a:rPr lang="en-US" baseline="0" dirty="0" smtClean="0"/>
              <a:t> improvement with the State Systemic Improvement Plan processes beginning.  We were able to convene a Stakeholder event in June this summer to invite some of those “missing voices”  into the discussion.  We were able to consider our understanding of the measures we utilize to evidence that we do make a difference in the lives of young children and how they might inform our next steps.  We were confronted with the reality that our messaging needs further attention and clarity.</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currently taking a look at trends we have discovered</a:t>
            </a:r>
            <a:r>
              <a:rPr lang="en-US" baseline="0" dirty="0" smtClean="0"/>
              <a:t> in our child outcome data, as well as our family outcome data, and moving towards further analysis of fidelity of practice change throughout the various counties to see how those link together.  We are beginning to formulate our Theory of Action, and have a second large Stakeholder Focus Group scheduled the end of September to further explore our practice change and the move towards full implementation state-wide of these practices.</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shows some of the movement across the state, from 2010 through 2012, as different counties became more intentionally committed to the change in practice.  This next year, we hope to utilize</a:t>
            </a:r>
            <a:r>
              <a:rPr lang="en-US" baseline="0" dirty="0" smtClean="0"/>
              <a:t> a variety of fidelity measures to help counties more effectively rate their own journey from “exploration through full implementation” of the Primary Coach Approach to Teaming within Natural Environments with fidelity.  At this time, all 72 counties are at different stages in this implementation process.</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completed our first analysis of implementation in the Self Assessment posted this past December, at the website cited earlier.  We have made substantial progress since then, and plan to update with additions</a:t>
            </a:r>
            <a:r>
              <a:rPr lang="en-US" baseline="0" dirty="0" smtClean="0"/>
              <a:t> to this Self Assessment later in the year.</a:t>
            </a:r>
          </a:p>
          <a:p>
            <a:r>
              <a:rPr lang="en-US" baseline="0" dirty="0" smtClean="0"/>
              <a:t>We are also learning from our community partners and more carefully examining our messaging and supporting products or materials for public access that describe these practices.</a:t>
            </a:r>
          </a:p>
          <a:p>
            <a:r>
              <a:rPr lang="en-US" baseline="0" dirty="0" smtClean="0"/>
              <a:t>AND, though we have always held great respect for our local level agency contributions, we are more intentionally exploring ways to include those voices at the state level discussions as we move forward with a variety of Community of Practice opportunities as well as state level committee work on fiscal and practice questions.</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both humbled and inspired by this journey, and our entire statewide team has great respect and admiration for one another.  We have also recognized the many “pause</a:t>
            </a:r>
            <a:r>
              <a:rPr lang="en-US" baseline="0" dirty="0" smtClean="0"/>
              <a:t> points” where we stop and check ourselves, reflecting thoughtfully, and returning to planning as we discover the un-anticipated along the way.  This is a cyclical process, and we have abandoned the idea of a sequence of linear steps that will be completed and then we’ll be done.  The process is fascinating and worthy, and we will continue on our way….</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D1DD2-7892-47B8-AC0B-10002DFCC3B5}" type="slidenum">
              <a:rPr lang="en-US" smtClean="0"/>
              <a:t>4</a:t>
            </a:fld>
            <a:endParaRPr lang="en-US"/>
          </a:p>
        </p:txBody>
      </p:sp>
    </p:spTree>
    <p:extLst>
      <p:ext uri="{BB962C8B-B14F-4D97-AF65-F5344CB8AC3E}">
        <p14:creationId xmlns:p14="http://schemas.microsoft.com/office/powerpoint/2010/main" val="167642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7EC688-1B24-4BA0-A6EA-C74D6ECD0AEC}" type="slidenum">
              <a:rPr lang="en-US" smtClean="0"/>
              <a:pPr/>
              <a:t>7</a:t>
            </a:fld>
            <a:endParaRPr lang="en-US"/>
          </a:p>
        </p:txBody>
      </p:sp>
    </p:spTree>
    <p:extLst>
      <p:ext uri="{BB962C8B-B14F-4D97-AF65-F5344CB8AC3E}">
        <p14:creationId xmlns:p14="http://schemas.microsoft.com/office/powerpoint/2010/main" val="395622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started this journey towards</a:t>
            </a:r>
            <a:r>
              <a:rPr lang="en-US" baseline="0" dirty="0" smtClean="0"/>
              <a:t> evidence-based practice implementation in 2009, with ARRA funding allowing the state to move forward with intensive training and technical assistance around these practices.  Of interest, Carol was the Part C Coordinator at that time, and we had a stable technical assistance and training team at CESA 5 and the University of Wisconsin-Waisman Center, but the state staff at the Department of Health Services had been in flux.  Carol has since moved over to the Waisman Center, the TA team with CESA 5 has remained stable, and the Part C Coordinator position at DHS has had several vacant periods and changed hands twice.  Terri has been the Part C Coordinator for two years now, and has continued the forward momentum of these practices with collaboration and supportive guidance.</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understood Implementation Science, we created a thoughtful multi-year plan with many intentional supports including intensive</a:t>
            </a:r>
            <a:r>
              <a:rPr lang="en-US" baseline="0" dirty="0" smtClean="0"/>
              <a:t> institutes for training, collaboration across county lines with consortia networking, an initial group of well-trained mentors and champions, on-line resources to support the practices, and ongoing technical assistance personalized for each county.  We were pleased with our plan, but noticed there were specific roadblocks for a number of counties in their confidence and readiness for implementing these practice changes.</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years into this process of practice and system change, we discovered this new frame of thinking called “Implementation Science” and</a:t>
            </a:r>
            <a:r>
              <a:rPr lang="en-US" baseline="0" dirty="0" smtClean="0"/>
              <a:t> invited Karen Blasé to speak before our entire cross system technical assistance professional group.  We were amazed to discover that some of our roadblocks were expectable, and required a different planning framework to address well, and that there was an expectation that system change at this magnitude is really a five year journey.  There was some relief in recognizing that we were moving along rather well in that timeline, but also some dismay to recognize some of our major “missed steps” in an implementation journey.</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Wisconsin then took advantage of additional national</a:t>
            </a:r>
            <a:r>
              <a:rPr lang="en-US" baseline="0" dirty="0" smtClean="0"/>
              <a:t> TA from ECTA through </a:t>
            </a:r>
            <a:r>
              <a:rPr lang="en-US" baseline="0" dirty="0" err="1" smtClean="0"/>
              <a:t>Joiece</a:t>
            </a:r>
            <a:r>
              <a:rPr lang="en-US" baseline="0" dirty="0" smtClean="0"/>
              <a:t> Hurth and Barbara Smith, realizing we needed a guide by our side to help us step back to analyze and record our journey to date to really be able to clearly see the road ahead.</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Implementation Self Assessment process was still in a pilot stage with ECTA, and we agreed to be one of the states that would “test it out”.  The guidance was clear, and incredibly informative.  We decided the best strategy, since we were actually “in the middle” of installation was to return to the earlier steps, particularly Exploration, and record a narrative</a:t>
            </a:r>
            <a:r>
              <a:rPr lang="en-US" baseline="0" dirty="0" smtClean="0"/>
              <a:t> summary of what we had considered. We did see that we had thoughtfully considered many of the steps, but also discovered clear oversight on some very important ones.  Of great interest, those were the oversights that were still causing the most challenges for the “later adopters” of these practices.</a:t>
            </a:r>
          </a:p>
          <a:p>
            <a:r>
              <a:rPr lang="en-US" baseline="0" dirty="0" smtClean="0"/>
              <a:t>We have posted, with transparency and humility, our journey on the website cited here, so the Birth to 3 Programs in the counties could learn from our process, and also consider their own journey.  We also posted a draft County Self Assessment that </a:t>
            </a:r>
            <a:r>
              <a:rPr lang="en-US" baseline="0" dirty="0" err="1" smtClean="0"/>
              <a:t>Jociey</a:t>
            </a:r>
            <a:r>
              <a:rPr lang="en-US" baseline="0" dirty="0" smtClean="0"/>
              <a:t> and Barbara created for us, to delineate the county and local differences in implementation.</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biggest “Ah ha” was the recognition that</a:t>
            </a:r>
            <a:r>
              <a:rPr lang="en-US" baseline="0" dirty="0" smtClean="0"/>
              <a:t> we had quite a few “inside” voices at our table, all of the professionals already versed in Birth to 3 Program practices and familiar with Part C requirements.</a:t>
            </a:r>
            <a:endParaRPr lang="en-US" dirty="0"/>
          </a:p>
        </p:txBody>
      </p:sp>
      <p:sp>
        <p:nvSpPr>
          <p:cNvPr id="4" name="Slide Number Placeholder 3"/>
          <p:cNvSpPr>
            <a:spLocks noGrp="1"/>
          </p:cNvSpPr>
          <p:nvPr>
            <p:ph type="sldNum" sz="quarter" idx="10"/>
          </p:nvPr>
        </p:nvSpPr>
        <p:spPr/>
        <p:txBody>
          <a:bodyPr/>
          <a:lstStyle/>
          <a:p>
            <a:fld id="{707EC688-1B24-4BA0-A6EA-C74D6ECD0AE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13EF7-B5CE-408E-84DF-28587260CC71}" type="datetimeFigureOut">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339547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3EF7-B5CE-408E-84DF-28587260CC71}" type="datetimeFigureOut">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148948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3EF7-B5CE-408E-84DF-28587260CC71}" type="datetimeFigureOut">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53792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990598"/>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752599"/>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81400"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3EF7-B5CE-408E-84DF-28587260CC71}" type="datetimeFigureOut">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335863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13EF7-B5CE-408E-84DF-28587260CC71}" type="datetimeFigureOut">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3141814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13EF7-B5CE-408E-84DF-28587260CC71}" type="datetimeFigureOut">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9722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13EF7-B5CE-408E-84DF-28587260CC71}" type="datetimeFigureOut">
              <a:rPr lang="en-US" smtClean="0"/>
              <a:t>7/30/14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172223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13EF7-B5CE-408E-84DF-28587260CC71}" type="datetimeFigureOut">
              <a:rPr lang="en-US" smtClean="0"/>
              <a:t>7/30/14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63354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13EF7-B5CE-408E-84DF-28587260CC71}" type="datetimeFigureOut">
              <a:rPr lang="en-US" smtClean="0"/>
              <a:t>7/30/14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110202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13EF7-B5CE-408E-84DF-28587260CC71}" type="datetimeFigureOut">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255364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13EF7-B5CE-408E-84DF-28587260CC71}" type="datetimeFigureOut">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F67A-AECF-473C-B6F6-50BEB5617EB9}" type="slidenum">
              <a:rPr lang="en-US" smtClean="0"/>
              <a:t>‹#›</a:t>
            </a:fld>
            <a:endParaRPr lang="en-US"/>
          </a:p>
        </p:txBody>
      </p:sp>
    </p:spTree>
    <p:extLst>
      <p:ext uri="{BB962C8B-B14F-4D97-AF65-F5344CB8AC3E}">
        <p14:creationId xmlns:p14="http://schemas.microsoft.com/office/powerpoint/2010/main" val="1378151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1.png"/><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13EF7-B5CE-408E-84DF-28587260CC71}" type="datetimeFigureOut">
              <a:rPr lang="en-US" smtClean="0"/>
              <a:t>7/30/14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F67A-AECF-473C-B6F6-50BEB5617EB9}" type="slidenum">
              <a:rPr lang="en-US" smtClean="0"/>
              <a:t>‹#›</a:t>
            </a:fld>
            <a:endParaRPr lang="en-US"/>
          </a:p>
        </p:txBody>
      </p:sp>
    </p:spTree>
    <p:extLst>
      <p:ext uri="{BB962C8B-B14F-4D97-AF65-F5344CB8AC3E}">
        <p14:creationId xmlns:p14="http://schemas.microsoft.com/office/powerpoint/2010/main" val="280952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228600" y="6400800"/>
            <a:ext cx="16002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6B17F67A-AECF-473C-B6F6-50BEB5617EB9}" type="slidenum">
              <a:rPr lang="en-US" smtClean="0"/>
              <a:t>‹#›</a:t>
            </a:fld>
            <a:endParaRPr lang="en-US"/>
          </a:p>
        </p:txBody>
      </p:sp>
      <p:pic>
        <p:nvPicPr>
          <p:cNvPr id="1029" name="Picture 4" descr="ectacenterlogo-2013-wordmark-notext.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781800" y="6400800"/>
            <a:ext cx="228600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fontAlgn="base" hangingPunct="1">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eaLnBrk="1" fontAlgn="base" hangingPunct="1">
        <a:spcBef>
          <a:spcPct val="0"/>
        </a:spcBef>
        <a:spcAft>
          <a:spcPct val="0"/>
        </a:spcAft>
        <a:defRPr sz="3200" i="1">
          <a:solidFill>
            <a:srgbClr val="EF6011"/>
          </a:solidFill>
          <a:latin typeface="Georgia" charset="0"/>
          <a:ea typeface="ＭＳ Ｐゴシック" charset="0"/>
        </a:defRPr>
      </a:lvl6pPr>
      <a:lvl7pPr marL="914400" algn="ctr" defTabSz="457200" rtl="0" eaLnBrk="1" fontAlgn="base" hangingPunct="1">
        <a:spcBef>
          <a:spcPct val="0"/>
        </a:spcBef>
        <a:spcAft>
          <a:spcPct val="0"/>
        </a:spcAft>
        <a:defRPr sz="3200" i="1">
          <a:solidFill>
            <a:srgbClr val="EF6011"/>
          </a:solidFill>
          <a:latin typeface="Georgia" charset="0"/>
          <a:ea typeface="ＭＳ Ｐゴシック" charset="0"/>
        </a:defRPr>
      </a:lvl7pPr>
      <a:lvl8pPr marL="1371600" algn="ctr" defTabSz="457200" rtl="0" eaLnBrk="1" fontAlgn="base" hangingPunct="1">
        <a:spcBef>
          <a:spcPct val="0"/>
        </a:spcBef>
        <a:spcAft>
          <a:spcPct val="0"/>
        </a:spcAft>
        <a:defRPr sz="3200" i="1">
          <a:solidFill>
            <a:srgbClr val="EF6011"/>
          </a:solidFill>
          <a:latin typeface="Georgia" charset="0"/>
          <a:ea typeface="ＭＳ Ｐゴシック" charset="0"/>
        </a:defRPr>
      </a:lvl8pPr>
      <a:lvl9pPr marL="1828800" algn="ctr" defTabSz="457200" rtl="0" eaLnBrk="1" fontAlgn="base" hangingPunct="1">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hf hdr="0" dt="0"/>
  <p:txStyles>
    <p:titleStyle>
      <a:lvl1pPr algn="ctr" defTabSz="457200" rtl="0" eaLnBrk="1" fontAlgn="base" hangingPunct="1">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eaLnBrk="1" fontAlgn="base" hangingPunct="1">
        <a:spcBef>
          <a:spcPct val="0"/>
        </a:spcBef>
        <a:spcAft>
          <a:spcPct val="0"/>
        </a:spcAft>
        <a:defRPr sz="3200" i="1">
          <a:solidFill>
            <a:srgbClr val="EF6011"/>
          </a:solidFill>
          <a:latin typeface="Georgia" charset="0"/>
          <a:ea typeface="ＭＳ Ｐゴシック" charset="0"/>
        </a:defRPr>
      </a:lvl6pPr>
      <a:lvl7pPr marL="914400" algn="ctr" defTabSz="457200" rtl="0" eaLnBrk="1" fontAlgn="base" hangingPunct="1">
        <a:spcBef>
          <a:spcPct val="0"/>
        </a:spcBef>
        <a:spcAft>
          <a:spcPct val="0"/>
        </a:spcAft>
        <a:defRPr sz="3200" i="1">
          <a:solidFill>
            <a:srgbClr val="EF6011"/>
          </a:solidFill>
          <a:latin typeface="Georgia" charset="0"/>
          <a:ea typeface="ＭＳ Ｐゴシック" charset="0"/>
        </a:defRPr>
      </a:lvl7pPr>
      <a:lvl8pPr marL="1371600" algn="ctr" defTabSz="457200" rtl="0" eaLnBrk="1" fontAlgn="base" hangingPunct="1">
        <a:spcBef>
          <a:spcPct val="0"/>
        </a:spcBef>
        <a:spcAft>
          <a:spcPct val="0"/>
        </a:spcAft>
        <a:defRPr sz="3200" i="1">
          <a:solidFill>
            <a:srgbClr val="EF6011"/>
          </a:solidFill>
          <a:latin typeface="Georgia" charset="0"/>
          <a:ea typeface="ＭＳ Ｐゴシック" charset="0"/>
        </a:defRPr>
      </a:lvl8pPr>
      <a:lvl9pPr marL="1828800" algn="ctr" defTabSz="457200" rtl="0" eaLnBrk="1" fontAlgn="base" hangingPunct="1">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17F67A-AECF-473C-B6F6-50BEB5617EB9}" type="slidenum">
              <a:rPr lang="en-US" smtClean="0"/>
              <a:t>‹#›</a:t>
            </a:fld>
            <a:endParaRPr lang="en-US"/>
          </a:p>
        </p:txBody>
      </p:sp>
      <p:pic>
        <p:nvPicPr>
          <p:cNvPr id="1029" name="Picture 4" descr="ectacenterlogo-2013-wordmark-notext.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ctr" defTabSz="457200" rtl="0" eaLnBrk="1" fontAlgn="base" hangingPunct="1">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eaLnBrk="1" fontAlgn="base" hangingPunct="1">
        <a:spcBef>
          <a:spcPct val="0"/>
        </a:spcBef>
        <a:spcAft>
          <a:spcPct val="0"/>
        </a:spcAft>
        <a:defRPr sz="3200" i="1">
          <a:solidFill>
            <a:srgbClr val="EF6011"/>
          </a:solidFill>
          <a:latin typeface="Georgia" charset="0"/>
          <a:ea typeface="ＭＳ Ｐゴシック" charset="0"/>
        </a:defRPr>
      </a:lvl6pPr>
      <a:lvl7pPr marL="914400" algn="ctr" defTabSz="457200" rtl="0" eaLnBrk="1" fontAlgn="base" hangingPunct="1">
        <a:spcBef>
          <a:spcPct val="0"/>
        </a:spcBef>
        <a:spcAft>
          <a:spcPct val="0"/>
        </a:spcAft>
        <a:defRPr sz="3200" i="1">
          <a:solidFill>
            <a:srgbClr val="EF6011"/>
          </a:solidFill>
          <a:latin typeface="Georgia" charset="0"/>
          <a:ea typeface="ＭＳ Ｐゴシック" charset="0"/>
        </a:defRPr>
      </a:lvl7pPr>
      <a:lvl8pPr marL="1371600" algn="ctr" defTabSz="457200" rtl="0" eaLnBrk="1" fontAlgn="base" hangingPunct="1">
        <a:spcBef>
          <a:spcPct val="0"/>
        </a:spcBef>
        <a:spcAft>
          <a:spcPct val="0"/>
        </a:spcAft>
        <a:defRPr sz="3200" i="1">
          <a:solidFill>
            <a:srgbClr val="EF6011"/>
          </a:solidFill>
          <a:latin typeface="Georgia" charset="0"/>
          <a:ea typeface="ＭＳ Ｐゴシック" charset="0"/>
        </a:defRPr>
      </a:lvl8pPr>
      <a:lvl9pPr marL="1828800" algn="ctr" defTabSz="457200" rtl="0" eaLnBrk="1" fontAlgn="base" hangingPunct="1">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Lst>
  <p:hf hdr="0" dt="0"/>
  <p:txStyles>
    <p:titleStyle>
      <a:lvl1pPr algn="ctr" defTabSz="457200" rtl="0" eaLnBrk="1" fontAlgn="base" hangingPunct="1">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eaLnBrk="1" fontAlgn="base" hangingPunct="1">
        <a:spcBef>
          <a:spcPct val="0"/>
        </a:spcBef>
        <a:spcAft>
          <a:spcPct val="0"/>
        </a:spcAft>
        <a:defRPr sz="3200" i="1">
          <a:solidFill>
            <a:srgbClr val="EF6011"/>
          </a:solidFill>
          <a:latin typeface="Georgia" charset="0"/>
          <a:ea typeface="ＭＳ Ｐゴシック" charset="0"/>
        </a:defRPr>
      </a:lvl6pPr>
      <a:lvl7pPr marL="914400" algn="ctr" defTabSz="457200" rtl="0" eaLnBrk="1" fontAlgn="base" hangingPunct="1">
        <a:spcBef>
          <a:spcPct val="0"/>
        </a:spcBef>
        <a:spcAft>
          <a:spcPct val="0"/>
        </a:spcAft>
        <a:defRPr sz="3200" i="1">
          <a:solidFill>
            <a:srgbClr val="EF6011"/>
          </a:solidFill>
          <a:latin typeface="Georgia" charset="0"/>
          <a:ea typeface="ＭＳ Ｐゴシック" charset="0"/>
        </a:defRPr>
      </a:lvl7pPr>
      <a:lvl8pPr marL="1371600" algn="ctr" defTabSz="457200" rtl="0" eaLnBrk="1" fontAlgn="base" hangingPunct="1">
        <a:spcBef>
          <a:spcPct val="0"/>
        </a:spcBef>
        <a:spcAft>
          <a:spcPct val="0"/>
        </a:spcAft>
        <a:defRPr sz="3200" i="1">
          <a:solidFill>
            <a:srgbClr val="EF6011"/>
          </a:solidFill>
          <a:latin typeface="Georgia" charset="0"/>
          <a:ea typeface="ＭＳ Ｐゴシック" charset="0"/>
        </a:defRPr>
      </a:lvl8pPr>
      <a:lvl9pPr marL="1828800" algn="ctr" defTabSz="457200" rtl="0" eaLnBrk="1" fontAlgn="base" hangingPunct="1">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waisman.wisc.edu/birthto3/ImpScience.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erri.enters@dhs.wisconsin.gov" TargetMode="External"/><Relationship Id="rId3" Type="http://schemas.openxmlformats.org/officeDocument/2006/relationships/hyperlink" Target="mailto:eichinger@waisman.wis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ectacenter.org/implementprocess/implementprocess.asp" TargetMode="Externa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371600"/>
            <a:ext cx="5105400" cy="2133599"/>
          </a:xfrm>
        </p:spPr>
        <p:txBody>
          <a:bodyPr>
            <a:normAutofit/>
          </a:bodyPr>
          <a:lstStyle/>
          <a:p>
            <a:pPr algn="l"/>
            <a:r>
              <a:rPr lang="en-US" sz="2000" dirty="0" smtClean="0"/>
              <a:t>A Guide to</a:t>
            </a:r>
            <a:br>
              <a:rPr lang="en-US" sz="2000" dirty="0" smtClean="0"/>
            </a:br>
            <a:r>
              <a:rPr lang="en-US" sz="2000" dirty="0" smtClean="0"/>
              <a:t>the </a:t>
            </a:r>
            <a:r>
              <a:rPr lang="en-US" sz="2800" b="1" dirty="0" smtClean="0"/>
              <a:t>Implementation Process</a:t>
            </a:r>
            <a:br>
              <a:rPr lang="en-US" sz="2800" b="1" dirty="0" smtClean="0"/>
            </a:br>
            <a:r>
              <a:rPr lang="en-US" sz="2800" b="1" dirty="0" smtClean="0"/>
              <a:t>Stages, Steps </a:t>
            </a:r>
            <a:r>
              <a:rPr lang="en-US" sz="2800" dirty="0" smtClean="0"/>
              <a:t>and</a:t>
            </a:r>
            <a:r>
              <a:rPr lang="en-US" sz="2800" b="1" dirty="0" smtClean="0"/>
              <a:t> Activities</a:t>
            </a:r>
            <a:endParaRPr lang="en-US" sz="2800" b="1" dirty="0"/>
          </a:p>
        </p:txBody>
      </p:sp>
      <p:sp>
        <p:nvSpPr>
          <p:cNvPr id="3" name="Subtitle 2"/>
          <p:cNvSpPr>
            <a:spLocks noGrp="1"/>
          </p:cNvSpPr>
          <p:nvPr>
            <p:ph type="subTitle" idx="1"/>
          </p:nvPr>
        </p:nvSpPr>
        <p:spPr>
          <a:xfrm>
            <a:off x="3962400" y="3124200"/>
            <a:ext cx="5029200" cy="2743200"/>
          </a:xfrm>
        </p:spPr>
        <p:txBody>
          <a:bodyPr/>
          <a:lstStyle/>
          <a:p>
            <a:r>
              <a:rPr lang="en-US" sz="2400" b="1" dirty="0" smtClean="0">
                <a:solidFill>
                  <a:srgbClr val="3F3F3F"/>
                </a:solidFill>
              </a:rPr>
              <a:t>July 29, 2014</a:t>
            </a:r>
          </a:p>
          <a:p>
            <a:r>
              <a:rPr lang="en-US" sz="2400" b="1" dirty="0" smtClean="0">
                <a:solidFill>
                  <a:srgbClr val="3F3F3F"/>
                </a:solidFill>
              </a:rPr>
              <a:t>3 - 4pm EDT</a:t>
            </a:r>
          </a:p>
          <a:p>
            <a:r>
              <a:rPr lang="en-US" sz="2000" dirty="0" smtClean="0">
                <a:solidFill>
                  <a:srgbClr val="3F3F3F"/>
                </a:solidFill>
              </a:rPr>
              <a:t>ECTA Implementation Process Team</a:t>
            </a:r>
          </a:p>
          <a:p>
            <a:endParaRPr lang="en-US" sz="2400" dirty="0">
              <a:solidFill>
                <a:srgbClr val="3F3F3F"/>
              </a:solidFill>
            </a:endParaRPr>
          </a:p>
        </p:txBody>
      </p:sp>
      <p:pic>
        <p:nvPicPr>
          <p:cNvPr id="4" name="Picture 3" title="Photograph: Toddler standing in front of painted cardboard house."/>
          <p:cNvPicPr>
            <a:picLocks noChangeAspect="1"/>
          </p:cNvPicPr>
          <p:nvPr/>
        </p:nvPicPr>
        <p:blipFill>
          <a:blip r:embed="rId2"/>
          <a:stretch>
            <a:fillRect/>
          </a:stretch>
        </p:blipFill>
        <p:spPr>
          <a:xfrm>
            <a:off x="228600" y="1447800"/>
            <a:ext cx="3474720" cy="4343400"/>
          </a:xfrm>
          <a:prstGeom prst="rect">
            <a:avLst/>
          </a:prstGeom>
          <a:ln w="63500">
            <a:solidFill>
              <a:schemeClr val="tx2"/>
            </a:solidFill>
            <a:round/>
          </a:ln>
        </p:spPr>
      </p:pic>
    </p:spTree>
    <p:extLst>
      <p:ext uri="{BB962C8B-B14F-4D97-AF65-F5344CB8AC3E}">
        <p14:creationId xmlns:p14="http://schemas.microsoft.com/office/powerpoint/2010/main" val="422977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Discovery of Implementation Science….MAJOR influence</a:t>
            </a:r>
            <a:endParaRPr lang="en-US" dirty="0"/>
          </a:p>
        </p:txBody>
      </p:sp>
      <p:sp>
        <p:nvSpPr>
          <p:cNvPr id="3" name="Content Placeholder 2"/>
          <p:cNvSpPr>
            <a:spLocks noGrp="1"/>
          </p:cNvSpPr>
          <p:nvPr>
            <p:ph idx="1"/>
          </p:nvPr>
        </p:nvSpPr>
        <p:spPr/>
        <p:txBody>
          <a:bodyPr/>
          <a:lstStyle/>
          <a:p>
            <a:r>
              <a:rPr lang="en-US" dirty="0" smtClean="0"/>
              <a:t>Karen Blasé at 2011 Statewide Intersecting Interest event</a:t>
            </a:r>
          </a:p>
          <a:p>
            <a:r>
              <a:rPr lang="en-US" dirty="0" smtClean="0"/>
              <a:t>AH HA…..”So, it takes a number of years and a sequence of stages to arrive at implementation…….?”</a:t>
            </a:r>
          </a:p>
          <a:p>
            <a:r>
              <a:rPr lang="en-US" dirty="0" smtClean="0"/>
              <a:t>Starting in the middle…</a:t>
            </a:r>
            <a:endParaRPr lang="en-US" dirty="0"/>
          </a:p>
        </p:txBody>
      </p:sp>
      <p:pic>
        <p:nvPicPr>
          <p:cNvPr id="2050" name="Picture 2" title="Photograph: A toddler in a swim suit drinks from a garden hose."/>
          <p:cNvPicPr>
            <a:picLocks noChangeAspect="1" noChangeArrowheads="1"/>
          </p:cNvPicPr>
          <p:nvPr/>
        </p:nvPicPr>
        <p:blipFill>
          <a:blip r:embed="rId3" cstate="print"/>
          <a:srcRect/>
          <a:stretch>
            <a:fillRect/>
          </a:stretch>
        </p:blipFill>
        <p:spPr bwMode="auto">
          <a:xfrm>
            <a:off x="6705600" y="3733800"/>
            <a:ext cx="1676400" cy="2514600"/>
          </a:xfrm>
          <a:prstGeom prst="rect">
            <a:avLst/>
          </a:prstGeom>
          <a:noFill/>
        </p:spPr>
      </p:pic>
    </p:spTree>
    <p:extLst>
      <p:ext uri="{BB962C8B-B14F-4D97-AF65-F5344CB8AC3E}">
        <p14:creationId xmlns:p14="http://schemas.microsoft.com/office/powerpoint/2010/main" val="311208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Wisconsin Birth to 3 Leadership Event May, 2013</a:t>
            </a:r>
            <a:endParaRPr lang="en-US" dirty="0"/>
          </a:p>
        </p:txBody>
      </p:sp>
      <p:sp>
        <p:nvSpPr>
          <p:cNvPr id="3" name="Content Placeholder 2"/>
          <p:cNvSpPr>
            <a:spLocks noGrp="1"/>
          </p:cNvSpPr>
          <p:nvPr>
            <p:ph idx="1"/>
          </p:nvPr>
        </p:nvSpPr>
        <p:spPr/>
        <p:txBody>
          <a:bodyPr/>
          <a:lstStyle/>
          <a:p>
            <a:r>
              <a:rPr lang="en-US" dirty="0" err="1" smtClean="0"/>
              <a:t>Joicey</a:t>
            </a:r>
            <a:r>
              <a:rPr lang="en-US" dirty="0" smtClean="0"/>
              <a:t> Hurth and Barbara Smith…..Implementation Science 101</a:t>
            </a:r>
          </a:p>
          <a:p>
            <a:endParaRPr lang="en-US" dirty="0" smtClean="0"/>
          </a:p>
          <a:p>
            <a:r>
              <a:rPr lang="en-US" dirty="0" smtClean="0"/>
              <a:t>The road ahead……</a:t>
            </a:r>
            <a:endParaRPr lang="en-US" dirty="0"/>
          </a:p>
        </p:txBody>
      </p:sp>
      <p:pic>
        <p:nvPicPr>
          <p:cNvPr id="3074" name="Picture 2" title="Photograph: A toddler stands in the middle of a road, looking to the horizon."/>
          <p:cNvPicPr>
            <a:picLocks noChangeAspect="1" noChangeArrowheads="1"/>
          </p:cNvPicPr>
          <p:nvPr/>
        </p:nvPicPr>
        <p:blipFill>
          <a:blip r:embed="rId3" cstate="print"/>
          <a:srcRect/>
          <a:stretch>
            <a:fillRect/>
          </a:stretch>
        </p:blipFill>
        <p:spPr bwMode="auto">
          <a:xfrm>
            <a:off x="2362200" y="4038600"/>
            <a:ext cx="3429000" cy="2286000"/>
          </a:xfrm>
          <a:prstGeom prst="rect">
            <a:avLst/>
          </a:prstGeom>
          <a:noFill/>
        </p:spPr>
      </p:pic>
    </p:spTree>
    <p:extLst>
      <p:ext uri="{BB962C8B-B14F-4D97-AF65-F5344CB8AC3E}">
        <p14:creationId xmlns:p14="http://schemas.microsoft.com/office/powerpoint/2010/main" val="284582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Self Assessment</a:t>
            </a:r>
            <a:endParaRPr lang="en-US" dirty="0"/>
          </a:p>
        </p:txBody>
      </p:sp>
      <p:sp>
        <p:nvSpPr>
          <p:cNvPr id="3" name="Content Placeholder 2"/>
          <p:cNvSpPr>
            <a:spLocks noGrp="1"/>
          </p:cNvSpPr>
          <p:nvPr>
            <p:ph idx="1"/>
          </p:nvPr>
        </p:nvSpPr>
        <p:spPr/>
        <p:txBody>
          <a:bodyPr/>
          <a:lstStyle/>
          <a:p>
            <a:r>
              <a:rPr lang="en-US" dirty="0" smtClean="0"/>
              <a:t>Discovered the many things we had thought through and initiated in this journey</a:t>
            </a:r>
          </a:p>
          <a:p>
            <a:r>
              <a:rPr lang="en-US" dirty="0" smtClean="0"/>
              <a:t>Recognized specific oversights and the opportunity to correct….</a:t>
            </a:r>
          </a:p>
          <a:p>
            <a:r>
              <a:rPr lang="en-US" dirty="0" smtClean="0"/>
              <a:t>Completed statewide Self Assessment of Implementation tool and posted on website</a:t>
            </a:r>
          </a:p>
          <a:p>
            <a:r>
              <a:rPr lang="en-US" dirty="0" smtClean="0">
                <a:hlinkClick r:id="rId3"/>
              </a:rPr>
              <a:t>http://www.waisman.wisc.edu/birthto3/ImpScience.php</a:t>
            </a:r>
            <a:r>
              <a:rPr lang="en-US" dirty="0" smtClean="0"/>
              <a:t> </a:t>
            </a:r>
            <a:endParaRPr lang="en-US" dirty="0"/>
          </a:p>
        </p:txBody>
      </p:sp>
    </p:spTree>
    <p:extLst>
      <p:ext uri="{BB962C8B-B14F-4D97-AF65-F5344CB8AC3E}">
        <p14:creationId xmlns:p14="http://schemas.microsoft.com/office/powerpoint/2010/main" val="28126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our Stakeholder voices?</a:t>
            </a:r>
            <a:endParaRPr lang="en-US" dirty="0"/>
          </a:p>
        </p:txBody>
      </p:sp>
      <p:sp>
        <p:nvSpPr>
          <p:cNvPr id="3" name="Content Placeholder 2"/>
          <p:cNvSpPr>
            <a:spLocks noGrp="1"/>
          </p:cNvSpPr>
          <p:nvPr>
            <p:ph idx="1"/>
          </p:nvPr>
        </p:nvSpPr>
        <p:spPr/>
        <p:txBody>
          <a:bodyPr/>
          <a:lstStyle/>
          <a:p>
            <a:r>
              <a:rPr lang="en-US" dirty="0" smtClean="0"/>
              <a:t>State leadership team voices:</a:t>
            </a:r>
          </a:p>
          <a:p>
            <a:r>
              <a:rPr lang="en-US" dirty="0" smtClean="0"/>
              <a:t>Department of Health Services Birth to 3 Program Team</a:t>
            </a:r>
          </a:p>
          <a:p>
            <a:r>
              <a:rPr lang="en-US" dirty="0" smtClean="0"/>
              <a:t>RESource Regional Technical Assistance Facilitators</a:t>
            </a:r>
          </a:p>
          <a:p>
            <a:r>
              <a:rPr lang="en-US" dirty="0" smtClean="0"/>
              <a:t>University of Wisconsin-Wisconsin Professional Development Project (WPDP)</a:t>
            </a:r>
          </a:p>
          <a:p>
            <a:r>
              <a:rPr lang="en-US" dirty="0" smtClean="0"/>
              <a:t>72 County Leads</a:t>
            </a:r>
            <a:endParaRPr lang="en-US" dirty="0"/>
          </a:p>
        </p:txBody>
      </p:sp>
    </p:spTree>
    <p:extLst>
      <p:ext uri="{BB962C8B-B14F-4D97-AF65-F5344CB8AC3E}">
        <p14:creationId xmlns:p14="http://schemas.microsoft.com/office/powerpoint/2010/main" val="286180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more voices at “our table”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Parent</a:t>
            </a:r>
          </a:p>
          <a:p>
            <a:r>
              <a:rPr lang="en-US" dirty="0" err="1" smtClean="0"/>
              <a:t>Headstart</a:t>
            </a:r>
            <a:r>
              <a:rPr lang="en-US" dirty="0" smtClean="0"/>
              <a:t>/Childcare </a:t>
            </a:r>
          </a:p>
          <a:p>
            <a:r>
              <a:rPr lang="en-US" dirty="0" smtClean="0"/>
              <a:t>IHE faculty</a:t>
            </a:r>
          </a:p>
          <a:p>
            <a:r>
              <a:rPr lang="en-US" dirty="0" smtClean="0"/>
              <a:t>Physician</a:t>
            </a:r>
          </a:p>
          <a:p>
            <a:r>
              <a:rPr lang="en-US" dirty="0" smtClean="0"/>
              <a:t>Department of Public Instruction Part B/619</a:t>
            </a:r>
          </a:p>
          <a:p>
            <a:r>
              <a:rPr lang="en-US" dirty="0" smtClean="0"/>
              <a:t>Department of Public Instruction/ Child Outcomes</a:t>
            </a:r>
          </a:p>
          <a:p>
            <a:r>
              <a:rPr lang="en-US" dirty="0" smtClean="0"/>
              <a:t>Interagency Coordinating Council member (ICC) </a:t>
            </a:r>
          </a:p>
          <a:p>
            <a:r>
              <a:rPr lang="en-US" dirty="0" smtClean="0"/>
              <a:t>Section Chief Child Welfare Policy Program, Department of Children and Families (DCF) </a:t>
            </a:r>
          </a:p>
          <a:p>
            <a:r>
              <a:rPr lang="en-US" dirty="0" smtClean="0"/>
              <a:t>Inclusion Coordinator for Child Care (DCF)</a:t>
            </a:r>
          </a:p>
          <a:p>
            <a:r>
              <a:rPr lang="en-US" dirty="0" smtClean="0"/>
              <a:t>Race to the Top Professional Development Project</a:t>
            </a:r>
          </a:p>
          <a:p>
            <a:r>
              <a:rPr lang="en-US" dirty="0" smtClean="0"/>
              <a:t>Foster Care</a:t>
            </a:r>
          </a:p>
          <a:p>
            <a:r>
              <a:rPr lang="en-US" dirty="0" smtClean="0"/>
              <a:t>Wisconsin Pediatrician’s Association</a:t>
            </a:r>
          </a:p>
          <a:p>
            <a:r>
              <a:rPr lang="en-US" dirty="0" smtClean="0"/>
              <a:t>Former Mentors and Champions from ARRA funding</a:t>
            </a:r>
          </a:p>
          <a:p>
            <a:r>
              <a:rPr lang="en-US" dirty="0" smtClean="0"/>
              <a:t>Home Visiting representative</a:t>
            </a:r>
          </a:p>
          <a:p>
            <a:r>
              <a:rPr lang="en-US" dirty="0" smtClean="0"/>
              <a:t>Private vendors practicing in the field</a:t>
            </a:r>
          </a:p>
          <a:p>
            <a:endParaRPr lang="en-US" dirty="0"/>
          </a:p>
        </p:txBody>
      </p:sp>
    </p:spTree>
    <p:extLst>
      <p:ext uri="{BB962C8B-B14F-4D97-AF65-F5344CB8AC3E}">
        <p14:creationId xmlns:p14="http://schemas.microsoft.com/office/powerpoint/2010/main" val="274522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Biggest Lesson: Value for our community partners</a:t>
            </a:r>
            <a:endParaRPr lang="en-US" dirty="0"/>
          </a:p>
        </p:txBody>
      </p:sp>
      <p:sp>
        <p:nvSpPr>
          <p:cNvPr id="3" name="Content Placeholder 2"/>
          <p:cNvSpPr>
            <a:spLocks noGrp="1"/>
          </p:cNvSpPr>
          <p:nvPr>
            <p:ph idx="1"/>
          </p:nvPr>
        </p:nvSpPr>
        <p:spPr/>
        <p:txBody>
          <a:bodyPr/>
          <a:lstStyle/>
          <a:p>
            <a:r>
              <a:rPr lang="en-US" dirty="0" smtClean="0"/>
              <a:t>State Systemic Improvement Plan opportunity ahead with focus on stakeholder input in implementing a change to make a difference in the lives of young children</a:t>
            </a:r>
          </a:p>
          <a:p>
            <a:r>
              <a:rPr lang="en-US" dirty="0" smtClean="0"/>
              <a:t>More specific focus on measures (Child Outcomes) and messaging (to various community partners and the public at large)</a:t>
            </a:r>
          </a:p>
          <a:p>
            <a:endParaRPr lang="en-US" dirty="0"/>
          </a:p>
        </p:txBody>
      </p:sp>
    </p:spTree>
    <p:extLst>
      <p:ext uri="{BB962C8B-B14F-4D97-AF65-F5344CB8AC3E}">
        <p14:creationId xmlns:p14="http://schemas.microsoft.com/office/powerpoint/2010/main" val="89750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 Considering our focus</a:t>
            </a:r>
            <a:endParaRPr lang="en-US" dirty="0"/>
          </a:p>
        </p:txBody>
      </p:sp>
      <p:sp>
        <p:nvSpPr>
          <p:cNvPr id="3" name="Content Placeholder 2"/>
          <p:cNvSpPr>
            <a:spLocks noGrp="1"/>
          </p:cNvSpPr>
          <p:nvPr>
            <p:ph idx="1"/>
          </p:nvPr>
        </p:nvSpPr>
        <p:spPr/>
        <p:txBody>
          <a:bodyPr/>
          <a:lstStyle/>
          <a:p>
            <a:r>
              <a:rPr lang="en-US" dirty="0" smtClean="0"/>
              <a:t>Child Outcomes and trends discovered from data for Outcome 1 (Positive Social and Emotional Skills)</a:t>
            </a:r>
          </a:p>
          <a:p>
            <a:r>
              <a:rPr lang="en-US" dirty="0" smtClean="0"/>
              <a:t>Primary Coach Approach to Teaming  (PCATT) full implementation for all counties</a:t>
            </a:r>
          </a:p>
          <a:p>
            <a:r>
              <a:rPr lang="en-US" dirty="0" smtClean="0"/>
              <a:t>Results Driven Accountability, which includes the newly required State Systemic Improvement Plan (SSIP)</a:t>
            </a:r>
            <a:endParaRPr lang="en-US" dirty="0"/>
          </a:p>
        </p:txBody>
      </p:sp>
    </p:spTree>
    <p:extLst>
      <p:ext uri="{BB962C8B-B14F-4D97-AF65-F5344CB8AC3E}">
        <p14:creationId xmlns:p14="http://schemas.microsoft.com/office/powerpoint/2010/main" val="96625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counties of Wisconsin are displayed and color-coded. 14 counties are colored yellow for &quot;April 2010 TEAMS&quot;, 10 are colored blue for &quot;January 2011 TEAMS&quot; and 22 are colored red for &quot;22 Regional Institute&quot;. Several Counties remain uncolored (grey)" title="Map: Wisconsin Birth to 3 Program and Institutes on Primary Coach Approach to Teaming Within Natural Environments"/>
          <p:cNvPicPr>
            <a:picLocks noChangeAspect="1" noChangeArrowheads="1"/>
          </p:cNvPicPr>
          <p:nvPr/>
        </p:nvPicPr>
        <p:blipFill>
          <a:blip r:embed="rId3" cstate="print"/>
          <a:srcRect/>
          <a:stretch>
            <a:fillRect/>
          </a:stretch>
        </p:blipFill>
        <p:spPr bwMode="auto">
          <a:xfrm>
            <a:off x="1371600" y="-228600"/>
            <a:ext cx="6172200" cy="7640506"/>
          </a:xfrm>
          <a:prstGeom prst="rect">
            <a:avLst/>
          </a:prstGeom>
          <a:noFill/>
          <a:ln w="9525">
            <a:noFill/>
            <a:miter lim="800000"/>
            <a:headEnd/>
            <a:tailEnd/>
          </a:ln>
        </p:spPr>
      </p:pic>
    </p:spTree>
    <p:extLst>
      <p:ext uri="{BB962C8B-B14F-4D97-AF65-F5344CB8AC3E}">
        <p14:creationId xmlns:p14="http://schemas.microsoft.com/office/powerpoint/2010/main" val="207415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Sustaining the changes, continuation of a journey</a:t>
            </a:r>
            <a:endParaRPr lang="en-US" dirty="0"/>
          </a:p>
        </p:txBody>
      </p:sp>
      <p:sp>
        <p:nvSpPr>
          <p:cNvPr id="3" name="Content Placeholder 2"/>
          <p:cNvSpPr>
            <a:spLocks noGrp="1"/>
          </p:cNvSpPr>
          <p:nvPr>
            <p:ph idx="1"/>
          </p:nvPr>
        </p:nvSpPr>
        <p:spPr/>
        <p:txBody>
          <a:bodyPr/>
          <a:lstStyle/>
          <a:p>
            <a:r>
              <a:rPr lang="en-US" dirty="0" smtClean="0"/>
              <a:t>Plan to update our Self Assessment stages with new information and progress</a:t>
            </a:r>
          </a:p>
          <a:p>
            <a:r>
              <a:rPr lang="en-US" dirty="0" smtClean="0"/>
              <a:t>More intentional messaging and collaboration with community partners</a:t>
            </a:r>
          </a:p>
          <a:p>
            <a:r>
              <a:rPr lang="en-US" dirty="0" smtClean="0"/>
              <a:t>More thoughtful inclusion of local level agency participation</a:t>
            </a:r>
            <a:endParaRPr lang="en-US" dirty="0"/>
          </a:p>
        </p:txBody>
      </p:sp>
    </p:spTree>
    <p:extLst>
      <p:ext uri="{BB962C8B-B14F-4D97-AF65-F5344CB8AC3E}">
        <p14:creationId xmlns:p14="http://schemas.microsoft.com/office/powerpoint/2010/main" val="402532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smtClean="0"/>
              <a:t>Continuous Improvement cycle </a:t>
            </a:r>
            <a:r>
              <a:rPr lang="en-US" dirty="0" smtClean="0"/>
              <a:t>continues</a:t>
            </a:r>
            <a:endParaRPr lang="en-US" dirty="0"/>
          </a:p>
        </p:txBody>
      </p:sp>
      <p:sp>
        <p:nvSpPr>
          <p:cNvPr id="3" name="Content Placeholder 2"/>
          <p:cNvSpPr>
            <a:spLocks noGrp="1"/>
          </p:cNvSpPr>
          <p:nvPr>
            <p:ph idx="1"/>
          </p:nvPr>
        </p:nvSpPr>
        <p:spPr/>
        <p:txBody>
          <a:bodyPr/>
          <a:lstStyle/>
          <a:p>
            <a:r>
              <a:rPr lang="en-US" dirty="0" smtClean="0"/>
              <a:t>Appreciation for the cyclical nature of change</a:t>
            </a:r>
          </a:p>
          <a:p>
            <a:r>
              <a:rPr lang="en-US" dirty="0" smtClean="0"/>
              <a:t>Abandonment of a linear expectation</a:t>
            </a:r>
          </a:p>
          <a:p>
            <a:r>
              <a:rPr lang="en-US" dirty="0" smtClean="0"/>
              <a:t>Value in one another</a:t>
            </a:r>
          </a:p>
          <a:p>
            <a:r>
              <a:rPr lang="en-US" dirty="0" smtClean="0"/>
              <a:t>The ongoing journey…..</a:t>
            </a:r>
          </a:p>
          <a:p>
            <a:endParaRPr lang="en-US" dirty="0" smtClean="0"/>
          </a:p>
        </p:txBody>
      </p:sp>
      <p:pic>
        <p:nvPicPr>
          <p:cNvPr id="4" name="Picture 2" title="Figure: 4-Segment Cycle: Plan, Implement, Check, Refl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24200"/>
            <a:ext cx="3668832" cy="306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7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r>
              <a:rPr lang="en-US" sz="2800" dirty="0" smtClean="0"/>
              <a:t>Share the  new on-line Guide to the Implementation Process and Self Assessment tools</a:t>
            </a:r>
          </a:p>
          <a:p>
            <a:endParaRPr lang="en-US" sz="2800" dirty="0" smtClean="0"/>
          </a:p>
          <a:p>
            <a:r>
              <a:rPr lang="en-US" sz="2800" dirty="0" smtClean="0"/>
              <a:t>Present Wisconsin’s use of the Guide and Self Assessments in implementing a state-wide change in practice </a:t>
            </a:r>
          </a:p>
          <a:p>
            <a:endParaRPr lang="en-US" sz="2800" dirty="0" smtClean="0"/>
          </a:p>
          <a:p>
            <a:r>
              <a:rPr lang="en-US" sz="2800" dirty="0" smtClean="0"/>
              <a:t>Share </a:t>
            </a:r>
            <a:r>
              <a:rPr lang="en-US" sz="2800" dirty="0"/>
              <a:t>additional resources and web sites related to </a:t>
            </a:r>
            <a:r>
              <a:rPr lang="en-US" sz="2800" dirty="0" smtClean="0"/>
              <a:t>an effective implementation process.</a:t>
            </a:r>
            <a:endParaRPr lang="en-US" sz="2800" dirty="0"/>
          </a:p>
        </p:txBody>
      </p:sp>
    </p:spTree>
    <p:extLst>
      <p:ext uri="{BB962C8B-B14F-4D97-AF65-F5344CB8AC3E}">
        <p14:creationId xmlns:p14="http://schemas.microsoft.com/office/powerpoint/2010/main" val="205337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Adventures ahead….</a:t>
            </a:r>
            <a:endParaRPr lang="en-US" dirty="0"/>
          </a:p>
        </p:txBody>
      </p:sp>
      <p:sp>
        <p:nvSpPr>
          <p:cNvPr id="3" name="Content Placeholder 2"/>
          <p:cNvSpPr>
            <a:spLocks noGrp="1"/>
          </p:cNvSpPr>
          <p:nvPr>
            <p:ph idx="1"/>
          </p:nvPr>
        </p:nvSpPr>
        <p:spPr/>
        <p:txBody>
          <a:bodyPr>
            <a:normAutofit/>
          </a:bodyPr>
          <a:lstStyle/>
          <a:p>
            <a:r>
              <a:rPr lang="en-US" dirty="0" smtClean="0"/>
              <a:t>Please feel free to contact us…</a:t>
            </a:r>
          </a:p>
          <a:p>
            <a:endParaRPr lang="en-US" dirty="0" smtClean="0"/>
          </a:p>
          <a:p>
            <a:r>
              <a:rPr lang="en-US" sz="2000" dirty="0" smtClean="0"/>
              <a:t>Terri Enters, Part C Coordinator, Wisconsin Department of Health Services Birth to 3 Program</a:t>
            </a:r>
          </a:p>
          <a:p>
            <a:r>
              <a:rPr lang="en-US" sz="1800" dirty="0" smtClean="0">
                <a:hlinkClick r:id="rId2"/>
              </a:rPr>
              <a:t>terri.enters@dhs.wisconsin.gov</a:t>
            </a:r>
            <a:endParaRPr lang="en-US" sz="1800" dirty="0" smtClean="0"/>
          </a:p>
          <a:p>
            <a:r>
              <a:rPr lang="en-US" sz="2000" dirty="0" smtClean="0"/>
              <a:t>Carol Noddings Eichinger, MS,LPC,IMH-E® (IV) </a:t>
            </a:r>
          </a:p>
          <a:p>
            <a:pPr>
              <a:buNone/>
            </a:pPr>
            <a:r>
              <a:rPr lang="en-US" sz="2000" dirty="0" smtClean="0"/>
              <a:t>	Program Director, Early Childhood Professional Development Program, University Center for Excellence in Developmental Disabilities, Waisman Center, University of Wisconsin-Madison</a:t>
            </a:r>
          </a:p>
          <a:p>
            <a:pPr>
              <a:buNone/>
            </a:pPr>
            <a:r>
              <a:rPr lang="en-US" sz="2000" dirty="0" smtClean="0"/>
              <a:t>	</a:t>
            </a:r>
            <a:r>
              <a:rPr lang="en-US" sz="1800" dirty="0" smtClean="0">
                <a:hlinkClick r:id="rId3"/>
              </a:rPr>
              <a:t>eichinger@waisman.wisc.edu</a:t>
            </a:r>
            <a:endParaRPr lang="en-US" sz="1800" dirty="0" smtClean="0"/>
          </a:p>
          <a:p>
            <a:pPr>
              <a:buNone/>
            </a:pPr>
            <a:endParaRPr lang="en-US" sz="2000" dirty="0"/>
          </a:p>
        </p:txBody>
      </p:sp>
    </p:spTree>
    <p:extLst>
      <p:ext uri="{BB962C8B-B14F-4D97-AF65-F5344CB8AC3E}">
        <p14:creationId xmlns:p14="http://schemas.microsoft.com/office/powerpoint/2010/main" val="141672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57400"/>
            <a:ext cx="8686800" cy="3323987"/>
          </a:xfrm>
          <a:prstGeom prst="rect">
            <a:avLst/>
          </a:prstGeom>
        </p:spPr>
        <p:txBody>
          <a:bodyPr wrap="square">
            <a:spAutoFit/>
          </a:bodyPr>
          <a:lstStyle/>
          <a:p>
            <a:pPr algn="ctr"/>
            <a:r>
              <a:rPr lang="en-US" sz="4800" i="1" dirty="0" smtClean="0">
                <a:solidFill>
                  <a:schemeClr val="accent3"/>
                </a:solidFill>
                <a:latin typeface="Arial"/>
                <a:cs typeface="Arial"/>
              </a:rPr>
              <a:t>“</a:t>
            </a:r>
            <a:r>
              <a:rPr lang="en-US" sz="6600" b="1" i="1" dirty="0" smtClean="0">
                <a:solidFill>
                  <a:schemeClr val="accent2"/>
                </a:solidFill>
                <a:latin typeface="Arial"/>
                <a:cs typeface="Arial"/>
              </a:rPr>
              <a:t>Implementation</a:t>
            </a:r>
            <a:r>
              <a:rPr lang="en-US" sz="4800" i="1" dirty="0">
                <a:solidFill>
                  <a:schemeClr val="accent3"/>
                </a:solidFill>
                <a:latin typeface="Arial"/>
                <a:cs typeface="Arial"/>
              </a:rPr>
              <a:t>: </a:t>
            </a:r>
            <a:endParaRPr lang="en-US" sz="4800" i="1" dirty="0" smtClean="0">
              <a:solidFill>
                <a:schemeClr val="accent3"/>
              </a:solidFill>
              <a:latin typeface="Arial"/>
              <a:cs typeface="Arial"/>
            </a:endParaRPr>
          </a:p>
          <a:p>
            <a:pPr algn="ctr"/>
            <a:r>
              <a:rPr lang="en-US" sz="4800" i="1" dirty="0" smtClean="0">
                <a:solidFill>
                  <a:schemeClr val="accent3"/>
                </a:solidFill>
                <a:latin typeface="Arial"/>
                <a:cs typeface="Arial"/>
              </a:rPr>
              <a:t>The </a:t>
            </a:r>
            <a:r>
              <a:rPr lang="en-US" sz="4800" i="1" dirty="0">
                <a:solidFill>
                  <a:schemeClr val="accent3"/>
                </a:solidFill>
                <a:latin typeface="Arial"/>
                <a:cs typeface="Arial"/>
              </a:rPr>
              <a:t>process of </a:t>
            </a:r>
            <a:endParaRPr lang="en-US" sz="4800" i="1" dirty="0" smtClean="0">
              <a:solidFill>
                <a:schemeClr val="accent3"/>
              </a:solidFill>
              <a:latin typeface="Arial"/>
              <a:cs typeface="Arial"/>
            </a:endParaRPr>
          </a:p>
          <a:p>
            <a:pPr algn="ctr"/>
            <a:r>
              <a:rPr lang="en-US" sz="4800" i="1" dirty="0" smtClean="0">
                <a:solidFill>
                  <a:schemeClr val="accent3"/>
                </a:solidFill>
                <a:latin typeface="Arial"/>
                <a:cs typeface="Arial"/>
              </a:rPr>
              <a:t>moving </a:t>
            </a:r>
            <a:r>
              <a:rPr lang="en-US" sz="4800" i="1" dirty="0">
                <a:solidFill>
                  <a:schemeClr val="accent3"/>
                </a:solidFill>
                <a:latin typeface="Arial"/>
                <a:cs typeface="Arial"/>
              </a:rPr>
              <a:t>an idea </a:t>
            </a:r>
            <a:endParaRPr lang="en-US" sz="4800" i="1" dirty="0" smtClean="0">
              <a:solidFill>
                <a:schemeClr val="accent3"/>
              </a:solidFill>
              <a:latin typeface="Arial"/>
              <a:cs typeface="Arial"/>
            </a:endParaRPr>
          </a:p>
          <a:p>
            <a:pPr algn="ctr"/>
            <a:r>
              <a:rPr lang="en-US" sz="4800" i="1" dirty="0" smtClean="0">
                <a:solidFill>
                  <a:schemeClr val="accent3"/>
                </a:solidFill>
                <a:latin typeface="Arial"/>
                <a:cs typeface="Arial"/>
              </a:rPr>
              <a:t>from </a:t>
            </a:r>
            <a:r>
              <a:rPr lang="en-US" sz="4800" b="1" i="1" dirty="0">
                <a:solidFill>
                  <a:schemeClr val="tx2"/>
                </a:solidFill>
                <a:latin typeface="Arial"/>
                <a:cs typeface="Arial"/>
              </a:rPr>
              <a:t>concept</a:t>
            </a:r>
            <a:r>
              <a:rPr lang="en-US" sz="4800" i="1" dirty="0">
                <a:solidFill>
                  <a:schemeClr val="tx2"/>
                </a:solidFill>
                <a:latin typeface="Arial"/>
                <a:cs typeface="Arial"/>
              </a:rPr>
              <a:t> </a:t>
            </a:r>
            <a:r>
              <a:rPr lang="en-US" sz="4800" i="1" dirty="0">
                <a:solidFill>
                  <a:schemeClr val="accent3"/>
                </a:solidFill>
                <a:latin typeface="Arial"/>
                <a:cs typeface="Arial"/>
              </a:rPr>
              <a:t>to </a:t>
            </a:r>
            <a:r>
              <a:rPr lang="en-US" sz="4800" b="1" i="1" dirty="0">
                <a:solidFill>
                  <a:schemeClr val="tx2"/>
                </a:solidFill>
                <a:latin typeface="Arial"/>
                <a:cs typeface="Arial"/>
              </a:rPr>
              <a:t>reality</a:t>
            </a:r>
            <a:r>
              <a:rPr lang="en-US" sz="4800" i="1" dirty="0">
                <a:solidFill>
                  <a:schemeClr val="accent3"/>
                </a:solidFill>
                <a:latin typeface="Arial"/>
                <a:cs typeface="Arial"/>
              </a:rPr>
              <a:t>”</a:t>
            </a:r>
            <a:endParaRPr lang="en-US" sz="4800" dirty="0">
              <a:solidFill>
                <a:schemeClr val="accent3"/>
              </a:solidFill>
              <a:latin typeface="Arial"/>
              <a:cs typeface="Arial"/>
            </a:endParaRPr>
          </a:p>
        </p:txBody>
      </p:sp>
    </p:spTree>
    <p:extLst>
      <p:ext uri="{BB962C8B-B14F-4D97-AF65-F5344CB8AC3E}">
        <p14:creationId xmlns:p14="http://schemas.microsoft.com/office/powerpoint/2010/main" val="100476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Creating the Guide</a:t>
            </a:r>
            <a:endParaRPr lang="en-US" dirty="0"/>
          </a:p>
        </p:txBody>
      </p:sp>
      <p:sp>
        <p:nvSpPr>
          <p:cNvPr id="3" name="Content Placeholder 2"/>
          <p:cNvSpPr>
            <a:spLocks noGrp="1"/>
          </p:cNvSpPr>
          <p:nvPr>
            <p:ph idx="1"/>
          </p:nvPr>
        </p:nvSpPr>
        <p:spPr/>
        <p:txBody>
          <a:bodyPr>
            <a:normAutofit/>
          </a:bodyPr>
          <a:lstStyle/>
          <a:p>
            <a:r>
              <a:rPr lang="en-US" sz="2400" dirty="0" smtClean="0"/>
              <a:t>The ECTA Center’s proposal called for developing guidance to strengthen state capacity to implement recommended practices</a:t>
            </a:r>
          </a:p>
          <a:p>
            <a:endParaRPr lang="en-US" sz="2400" dirty="0" smtClean="0"/>
          </a:p>
          <a:p>
            <a:r>
              <a:rPr lang="en-US" sz="2400" dirty="0"/>
              <a:t>S</a:t>
            </a:r>
            <a:r>
              <a:rPr lang="en-US" sz="2400" dirty="0" smtClean="0"/>
              <a:t>tate colleagues have been asking for help planning and carrying out systemic change</a:t>
            </a:r>
          </a:p>
          <a:p>
            <a:endParaRPr lang="en-US" sz="2400" dirty="0" smtClean="0"/>
          </a:p>
          <a:p>
            <a:r>
              <a:rPr lang="en-US" sz="2400" dirty="0" smtClean="0"/>
              <a:t>Need to organize, synthesize and “translate” the existing wealth of information to EC systems</a:t>
            </a:r>
          </a:p>
        </p:txBody>
      </p:sp>
    </p:spTree>
    <p:extLst>
      <p:ext uri="{BB962C8B-B14F-4D97-AF65-F5344CB8AC3E}">
        <p14:creationId xmlns:p14="http://schemas.microsoft.com/office/powerpoint/2010/main" val="361174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Web Tour</a:t>
            </a:r>
            <a:endParaRPr lang="en-US" dirty="0"/>
          </a:p>
        </p:txBody>
      </p:sp>
      <p:sp>
        <p:nvSpPr>
          <p:cNvPr id="3" name="Content Placeholder 2"/>
          <p:cNvSpPr>
            <a:spLocks noGrp="1"/>
          </p:cNvSpPr>
          <p:nvPr>
            <p:ph idx="1"/>
          </p:nvPr>
        </p:nvSpPr>
        <p:spPr>
          <a:xfrm>
            <a:off x="228600" y="2133600"/>
            <a:ext cx="8763000" cy="4876800"/>
          </a:xfrm>
        </p:spPr>
        <p:txBody>
          <a:bodyPr/>
          <a:lstStyle/>
          <a:p>
            <a:r>
              <a:rPr lang="en-US" sz="2200" dirty="0" smtClean="0"/>
              <a:t>Implementation Process Page</a:t>
            </a:r>
          </a:p>
          <a:p>
            <a:endParaRPr lang="en-US" sz="2200" dirty="0" smtClean="0"/>
          </a:p>
          <a:p>
            <a:r>
              <a:rPr lang="en-US" sz="2200" dirty="0" smtClean="0"/>
              <a:t>On-Line Guide </a:t>
            </a:r>
          </a:p>
          <a:p>
            <a:endParaRPr lang="en-US" sz="2200" dirty="0" smtClean="0"/>
          </a:p>
          <a:p>
            <a:r>
              <a:rPr lang="en-US" sz="2200" dirty="0" smtClean="0"/>
              <a:t>Glossary</a:t>
            </a:r>
          </a:p>
          <a:p>
            <a:endParaRPr lang="en-US" sz="2200" dirty="0" smtClean="0"/>
          </a:p>
          <a:p>
            <a:r>
              <a:rPr lang="en-US" sz="2200" dirty="0" smtClean="0"/>
              <a:t>State Level Self Assessment</a:t>
            </a:r>
          </a:p>
          <a:p>
            <a:endParaRPr lang="en-US" sz="2200" dirty="0" smtClean="0"/>
          </a:p>
          <a:p>
            <a:r>
              <a:rPr lang="en-US" sz="2200" dirty="0" smtClean="0"/>
              <a:t>Local Level Self Assessment</a:t>
            </a:r>
          </a:p>
          <a:p>
            <a:endParaRPr lang="en-US" sz="2200" i="1" dirty="0"/>
          </a:p>
          <a:p>
            <a:pPr marL="0" indent="0">
              <a:buNone/>
            </a:pPr>
            <a:r>
              <a:rPr lang="en-US" sz="2200" i="1" dirty="0">
                <a:hlinkClick r:id="rId2"/>
              </a:rPr>
              <a:t>http://</a:t>
            </a:r>
            <a:r>
              <a:rPr lang="en-US" sz="2200" i="1" dirty="0" smtClean="0">
                <a:hlinkClick r:id="rId2"/>
              </a:rPr>
              <a:t>ectacenter.org/implementprocess/implementprocess.asp</a:t>
            </a:r>
            <a:endParaRPr lang="en-US" sz="2200" i="1" dirty="0" smtClean="0"/>
          </a:p>
          <a:p>
            <a:pPr marL="0" indent="0">
              <a:buNone/>
            </a:pPr>
            <a:endParaRPr lang="en-US" sz="2200" dirty="0" smtClean="0"/>
          </a:p>
          <a:p>
            <a:pPr marL="0" indent="0">
              <a:buNone/>
            </a:pPr>
            <a:endParaRPr lang="en-US" sz="2400" dirty="0"/>
          </a:p>
        </p:txBody>
      </p:sp>
      <p:pic>
        <p:nvPicPr>
          <p:cNvPr id="4" name="Picture 3" title="Screenshot: ECTA Center's Implementation Process Web P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828800"/>
            <a:ext cx="3941585" cy="4191000"/>
          </a:xfrm>
          <a:prstGeom prst="rect">
            <a:avLst/>
          </a:prstGeom>
        </p:spPr>
      </p:pic>
    </p:spTree>
    <p:extLst>
      <p:ext uri="{BB962C8B-B14F-4D97-AF65-F5344CB8AC3E}">
        <p14:creationId xmlns:p14="http://schemas.microsoft.com/office/powerpoint/2010/main" val="184085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60438"/>
            <a:ext cx="8458200" cy="1477962"/>
          </a:xfrm>
        </p:spPr>
        <p:txBody>
          <a:bodyPr>
            <a:noAutofit/>
          </a:bodyPr>
          <a:lstStyle/>
          <a:p>
            <a:r>
              <a:rPr lang="en-US" sz="3600" dirty="0" smtClean="0"/>
              <a:t>Wisconsin’s Journey:</a:t>
            </a:r>
            <a:br>
              <a:rPr lang="en-US" sz="3600" dirty="0" smtClean="0"/>
            </a:br>
            <a:r>
              <a:rPr lang="en-US" sz="2800" dirty="0" smtClean="0"/>
              <a:t>State-wide Implementation of Practice Improvement</a:t>
            </a:r>
            <a:endParaRPr lang="en-US" sz="2800" dirty="0"/>
          </a:p>
        </p:txBody>
      </p:sp>
      <p:sp>
        <p:nvSpPr>
          <p:cNvPr id="3" name="Content Placeholder 2"/>
          <p:cNvSpPr>
            <a:spLocks noGrp="1"/>
          </p:cNvSpPr>
          <p:nvPr>
            <p:ph idx="1"/>
          </p:nvPr>
        </p:nvSpPr>
        <p:spPr>
          <a:xfrm>
            <a:off x="2362200" y="2514601"/>
            <a:ext cx="6324600" cy="1371599"/>
          </a:xfrm>
        </p:spPr>
        <p:txBody>
          <a:bodyPr/>
          <a:lstStyle/>
          <a:p>
            <a:pPr marL="0" indent="0">
              <a:buNone/>
            </a:pPr>
            <a:r>
              <a:rPr lang="en-US" sz="2800" b="1" i="1" dirty="0" smtClean="0">
                <a:solidFill>
                  <a:schemeClr val="accent5"/>
                </a:solidFill>
              </a:rPr>
              <a:t>Terri Enters</a:t>
            </a:r>
            <a:endParaRPr lang="en-US" b="1" i="1" dirty="0" smtClean="0">
              <a:solidFill>
                <a:schemeClr val="accent5"/>
              </a:solidFill>
            </a:endParaRPr>
          </a:p>
          <a:p>
            <a:pPr marL="228600" indent="0">
              <a:buNone/>
            </a:pPr>
            <a:r>
              <a:rPr lang="en-US" i="1" dirty="0" smtClean="0">
                <a:solidFill>
                  <a:schemeClr val="accent3"/>
                </a:solidFill>
              </a:rPr>
              <a:t>Part C Coordinator Department of Health Services </a:t>
            </a:r>
          </a:p>
          <a:p>
            <a:pPr marL="228600" indent="0">
              <a:buNone/>
            </a:pPr>
            <a:r>
              <a:rPr lang="en-US" i="1" dirty="0" smtClean="0">
                <a:solidFill>
                  <a:schemeClr val="accent3"/>
                </a:solidFill>
              </a:rPr>
              <a:t>Birth to 3 Program</a:t>
            </a:r>
          </a:p>
        </p:txBody>
      </p:sp>
      <p:pic>
        <p:nvPicPr>
          <p:cNvPr id="2050" name="Picture 2" title="Photograph: Carol Noddings Eich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1371600" cy="1697471"/>
          </a:xfrm>
          <a:prstGeom prst="rect">
            <a:avLst/>
          </a:prstGeom>
          <a:noFill/>
          <a:ln w="63500">
            <a:solidFill>
              <a:schemeClr val="tx2"/>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title="Photograph: Terri E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2" y="2438400"/>
            <a:ext cx="1318175" cy="1453662"/>
          </a:xfrm>
          <a:prstGeom prst="rect">
            <a:avLst/>
          </a:prstGeom>
          <a:noFill/>
          <a:ln w="63500">
            <a:solidFill>
              <a:schemeClr val="tx2"/>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4561582"/>
            <a:ext cx="6324600" cy="1077218"/>
          </a:xfrm>
          <a:prstGeom prst="rect">
            <a:avLst/>
          </a:prstGeom>
        </p:spPr>
        <p:txBody>
          <a:bodyPr wrap="square">
            <a:spAutoFit/>
          </a:bodyPr>
          <a:lstStyle/>
          <a:p>
            <a:r>
              <a:rPr lang="en-US" sz="2800" b="1" i="1" dirty="0">
                <a:solidFill>
                  <a:schemeClr val="accent5"/>
                </a:solidFill>
                <a:latin typeface="Arial"/>
                <a:cs typeface="Arial"/>
              </a:rPr>
              <a:t>Carol </a:t>
            </a:r>
            <a:r>
              <a:rPr lang="en-US" sz="2800" b="1" i="1" dirty="0" err="1">
                <a:solidFill>
                  <a:schemeClr val="accent5"/>
                </a:solidFill>
                <a:latin typeface="Arial"/>
                <a:cs typeface="Arial"/>
              </a:rPr>
              <a:t>Noddings</a:t>
            </a:r>
            <a:r>
              <a:rPr lang="en-US" sz="2800" b="1" i="1" dirty="0">
                <a:solidFill>
                  <a:schemeClr val="accent5"/>
                </a:solidFill>
                <a:latin typeface="Arial"/>
                <a:cs typeface="Arial"/>
              </a:rPr>
              <a:t> </a:t>
            </a:r>
            <a:r>
              <a:rPr lang="en-US" sz="2800" b="1" i="1" dirty="0" err="1" smtClean="0">
                <a:solidFill>
                  <a:schemeClr val="accent5"/>
                </a:solidFill>
                <a:latin typeface="Arial"/>
                <a:cs typeface="Arial"/>
              </a:rPr>
              <a:t>Eichinger</a:t>
            </a:r>
            <a:endParaRPr lang="en-US" sz="2800" b="1" i="1" dirty="0" smtClean="0">
              <a:solidFill>
                <a:schemeClr val="accent5"/>
              </a:solidFill>
              <a:latin typeface="Arial"/>
              <a:cs typeface="Arial"/>
            </a:endParaRPr>
          </a:p>
          <a:p>
            <a:pPr marL="282575"/>
            <a:r>
              <a:rPr lang="en-US" i="1" dirty="0" smtClean="0">
                <a:solidFill>
                  <a:schemeClr val="accent3"/>
                </a:solidFill>
                <a:latin typeface="Arial"/>
                <a:cs typeface="Arial"/>
              </a:rPr>
              <a:t>Director </a:t>
            </a:r>
            <a:r>
              <a:rPr lang="en-US" i="1" dirty="0">
                <a:solidFill>
                  <a:schemeClr val="accent3"/>
                </a:solidFill>
                <a:latin typeface="Arial"/>
                <a:cs typeface="Arial"/>
              </a:rPr>
              <a:t>of EC Professional </a:t>
            </a:r>
            <a:r>
              <a:rPr lang="en-US" i="1" dirty="0" smtClean="0">
                <a:solidFill>
                  <a:schemeClr val="accent3"/>
                </a:solidFill>
                <a:latin typeface="Arial"/>
                <a:cs typeface="Arial"/>
              </a:rPr>
              <a:t>Development</a:t>
            </a:r>
            <a:endParaRPr lang="en-US" i="1" dirty="0">
              <a:solidFill>
                <a:schemeClr val="accent3"/>
              </a:solidFill>
              <a:latin typeface="Arial"/>
              <a:cs typeface="Arial"/>
            </a:endParaRPr>
          </a:p>
          <a:p>
            <a:pPr marL="282575"/>
            <a:r>
              <a:rPr lang="en-US" i="1" dirty="0" err="1" smtClean="0">
                <a:solidFill>
                  <a:schemeClr val="accent3"/>
                </a:solidFill>
                <a:latin typeface="Arial"/>
                <a:cs typeface="Arial"/>
              </a:rPr>
              <a:t>Waisman</a:t>
            </a:r>
            <a:r>
              <a:rPr lang="en-US" i="1" dirty="0" smtClean="0">
                <a:solidFill>
                  <a:schemeClr val="accent3"/>
                </a:solidFill>
                <a:latin typeface="Arial"/>
                <a:cs typeface="Arial"/>
              </a:rPr>
              <a:t> </a:t>
            </a:r>
            <a:r>
              <a:rPr lang="en-US" i="1" dirty="0">
                <a:solidFill>
                  <a:schemeClr val="accent3"/>
                </a:solidFill>
                <a:latin typeface="Arial"/>
                <a:cs typeface="Arial"/>
              </a:rPr>
              <a:t>Center</a:t>
            </a:r>
          </a:p>
        </p:txBody>
      </p:sp>
    </p:spTree>
    <p:extLst>
      <p:ext uri="{BB962C8B-B14F-4D97-AF65-F5344CB8AC3E}">
        <p14:creationId xmlns:p14="http://schemas.microsoft.com/office/powerpoint/2010/main" val="384351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2308225"/>
          </a:xfrm>
        </p:spPr>
        <p:txBody>
          <a:bodyPr>
            <a:noAutofit/>
          </a:bodyPr>
          <a:lstStyle/>
          <a:p>
            <a:r>
              <a:rPr lang="en-US" sz="3600" b="1" dirty="0" smtClean="0">
                <a:solidFill>
                  <a:srgbClr val="0070C0"/>
                </a:solidFill>
              </a:rPr>
              <a:t>Implementation of Practice Change in Wisconsin…</a:t>
            </a:r>
            <a:br>
              <a:rPr lang="en-US" sz="3600" b="1" dirty="0" smtClean="0">
                <a:solidFill>
                  <a:srgbClr val="0070C0"/>
                </a:solidFill>
              </a:rPr>
            </a:br>
            <a:r>
              <a:rPr lang="en-US" sz="3600" b="1" dirty="0" smtClean="0">
                <a:solidFill>
                  <a:srgbClr val="0070C0"/>
                </a:solidFill>
              </a:rPr>
              <a:t>A Journey</a:t>
            </a:r>
            <a:r>
              <a:rPr lang="en-US" sz="3600" b="1" smtClean="0">
                <a:solidFill>
                  <a:srgbClr val="0070C0"/>
                </a:solidFill>
              </a:rPr>
              <a:t/>
            </a:r>
            <a:br>
              <a:rPr lang="en-US" sz="3600" b="1" smtClean="0">
                <a:solidFill>
                  <a:srgbClr val="0070C0"/>
                </a:solidFill>
              </a:rPr>
            </a:br>
            <a:r>
              <a:rPr lang="en-US" sz="3600" b="1" smtClean="0">
                <a:solidFill>
                  <a:srgbClr val="0070C0"/>
                </a:solidFill>
              </a:rPr>
              <a:t>July 29, 2014</a:t>
            </a:r>
            <a:endParaRPr lang="en-US" sz="3600" b="1" dirty="0">
              <a:solidFill>
                <a:srgbClr val="0070C0"/>
              </a:solidFill>
            </a:endParaRPr>
          </a:p>
        </p:txBody>
      </p:sp>
      <p:sp>
        <p:nvSpPr>
          <p:cNvPr id="3" name="Subtitle 2"/>
          <p:cNvSpPr>
            <a:spLocks noGrp="1"/>
          </p:cNvSpPr>
          <p:nvPr>
            <p:ph type="subTitle" idx="1"/>
          </p:nvPr>
        </p:nvSpPr>
        <p:spPr>
          <a:xfrm>
            <a:off x="1524000" y="5334000"/>
            <a:ext cx="7436644" cy="990600"/>
          </a:xfrm>
        </p:spPr>
        <p:txBody>
          <a:bodyPr>
            <a:noAutofit/>
          </a:bodyPr>
          <a:lstStyle/>
          <a:p>
            <a:pPr algn="l"/>
            <a:r>
              <a:rPr lang="en-US" sz="1400" b="1" i="1" dirty="0" smtClean="0">
                <a:solidFill>
                  <a:srgbClr val="0066CC"/>
                </a:solidFill>
                <a:latin typeface="Franklin Gothic Book" pitchFamily="34" charset="0"/>
              </a:rPr>
              <a:t>Terri Enters, Part C Coordinator Department of Health Services Birth to 3 Program</a:t>
            </a:r>
          </a:p>
          <a:p>
            <a:pPr algn="l"/>
            <a:r>
              <a:rPr lang="en-US" sz="1400" b="1" i="1" dirty="0" smtClean="0">
                <a:solidFill>
                  <a:srgbClr val="0066CC"/>
                </a:solidFill>
                <a:latin typeface="Franklin Gothic Book" pitchFamily="34" charset="0"/>
              </a:rPr>
              <a:t>Carol Noddings Eichinger, Director of EC Professional Development, Waisman Center</a:t>
            </a:r>
            <a:endParaRPr lang="en-US" sz="1400" b="1" i="1" dirty="0">
              <a:solidFill>
                <a:srgbClr val="0066CC"/>
              </a:solidFill>
              <a:latin typeface="Franklin Gothic Book" pitchFamily="34" charset="0"/>
            </a:endParaRPr>
          </a:p>
        </p:txBody>
      </p:sp>
      <p:pic>
        <p:nvPicPr>
          <p:cNvPr id="5" name="Picture 2" descr="P:\ECTA\Web and Product Development Work Team\Branding\ectacenter-wordmark-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816514"/>
            <a:ext cx="5202612" cy="12070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title="Photograph: Two toddlers stand in front of rubber tires on a playground."/>
          <p:cNvPicPr>
            <a:picLocks noChangeAspect="1" noChangeArrowheads="1"/>
          </p:cNvPicPr>
          <p:nvPr/>
        </p:nvPicPr>
        <p:blipFill>
          <a:blip r:embed="rId4" cstate="print"/>
          <a:srcRect/>
          <a:stretch>
            <a:fillRect/>
          </a:stretch>
        </p:blipFill>
        <p:spPr bwMode="auto">
          <a:xfrm>
            <a:off x="685800" y="254000"/>
            <a:ext cx="2705100" cy="1803400"/>
          </a:xfrm>
          <a:prstGeom prst="rect">
            <a:avLst/>
          </a:prstGeom>
          <a:noFill/>
        </p:spPr>
      </p:pic>
    </p:spTree>
    <p:extLst>
      <p:ext uri="{BB962C8B-B14F-4D97-AF65-F5344CB8AC3E}">
        <p14:creationId xmlns:p14="http://schemas.microsoft.com/office/powerpoint/2010/main" val="36104893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Beginning the journey….changing practice</a:t>
            </a:r>
            <a:endParaRPr lang="en-US" dirty="0"/>
          </a:p>
        </p:txBody>
      </p:sp>
      <p:sp>
        <p:nvSpPr>
          <p:cNvPr id="3" name="Content Placeholder 2"/>
          <p:cNvSpPr>
            <a:spLocks noGrp="1"/>
          </p:cNvSpPr>
          <p:nvPr>
            <p:ph idx="1"/>
          </p:nvPr>
        </p:nvSpPr>
        <p:spPr/>
        <p:txBody>
          <a:bodyPr>
            <a:normAutofit/>
          </a:bodyPr>
          <a:lstStyle/>
          <a:p>
            <a:r>
              <a:rPr lang="en-US" dirty="0" smtClean="0"/>
              <a:t>Primary Coach Approach to Teaming Within Natural Environments had been shared as an evidence-based practice beginning in 2009 with ARRA funding allowing statewide training and technical assistance potential.</a:t>
            </a:r>
          </a:p>
          <a:p>
            <a:r>
              <a:rPr lang="en-US" dirty="0" smtClean="0"/>
              <a:t>Many activities continued encouraging the implementation of these practices with fidelity……</a:t>
            </a:r>
          </a:p>
          <a:p>
            <a:endParaRPr lang="en-US" dirty="0"/>
          </a:p>
        </p:txBody>
      </p:sp>
      <p:pic>
        <p:nvPicPr>
          <p:cNvPr id="5121" name="Picture 1" title="Photographs: Feet walking down a wet sandy beach, leaving footprints."/>
          <p:cNvPicPr>
            <a:picLocks noChangeAspect="1" noChangeArrowheads="1"/>
          </p:cNvPicPr>
          <p:nvPr/>
        </p:nvPicPr>
        <p:blipFill>
          <a:blip r:embed="rId3" cstate="print"/>
          <a:srcRect/>
          <a:stretch>
            <a:fillRect/>
          </a:stretch>
        </p:blipFill>
        <p:spPr bwMode="auto">
          <a:xfrm>
            <a:off x="8077200" y="228600"/>
            <a:ext cx="963257" cy="1449149"/>
          </a:xfrm>
          <a:prstGeom prst="rect">
            <a:avLst/>
          </a:prstGeom>
          <a:noFill/>
        </p:spPr>
      </p:pic>
    </p:spTree>
    <p:extLst>
      <p:ext uri="{BB962C8B-B14F-4D97-AF65-F5344CB8AC3E}">
        <p14:creationId xmlns:p14="http://schemas.microsoft.com/office/powerpoint/2010/main" val="244634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activities….</a:t>
            </a:r>
            <a:endParaRPr lang="en-US" dirty="0"/>
          </a:p>
        </p:txBody>
      </p:sp>
      <p:sp>
        <p:nvSpPr>
          <p:cNvPr id="3" name="Content Placeholder 2"/>
          <p:cNvSpPr>
            <a:spLocks noGrp="1"/>
          </p:cNvSpPr>
          <p:nvPr>
            <p:ph idx="1"/>
          </p:nvPr>
        </p:nvSpPr>
        <p:spPr/>
        <p:txBody>
          <a:bodyPr>
            <a:noAutofit/>
          </a:bodyPr>
          <a:lstStyle/>
          <a:p>
            <a:r>
              <a:rPr lang="en-US" sz="2800" dirty="0" smtClean="0"/>
              <a:t>2009 ARRA funded “Crossing Borders” initiative on evidence-based practices</a:t>
            </a:r>
          </a:p>
          <a:p>
            <a:r>
              <a:rPr lang="en-US" sz="2800" dirty="0" smtClean="0"/>
              <a:t>Leadership Event for T&amp;TA Network 2010</a:t>
            </a:r>
          </a:p>
          <a:p>
            <a:r>
              <a:rPr lang="en-US" sz="2800" dirty="0" smtClean="0"/>
              <a:t>Intensive Institutes 2010 and 2011</a:t>
            </a:r>
          </a:p>
          <a:p>
            <a:r>
              <a:rPr lang="en-US" sz="2800" dirty="0" smtClean="0"/>
              <a:t>Preparing Mentor Project 2010</a:t>
            </a:r>
          </a:p>
          <a:p>
            <a:r>
              <a:rPr lang="en-US" sz="2800" dirty="0" smtClean="0"/>
              <a:t>On-Line Blog and FAQ</a:t>
            </a:r>
          </a:p>
          <a:p>
            <a:r>
              <a:rPr lang="en-US" sz="2800" dirty="0" smtClean="0"/>
              <a:t>Regional Institutes with follow-up TA 2012</a:t>
            </a:r>
          </a:p>
          <a:p>
            <a:r>
              <a:rPr lang="en-US" sz="2800" dirty="0" smtClean="0"/>
              <a:t>Comprehensive TA and Coaching 2010-today</a:t>
            </a:r>
          </a:p>
          <a:p>
            <a:r>
              <a:rPr lang="en-US" sz="2800" dirty="0" smtClean="0"/>
              <a:t>On-Line Learning Modules 2013</a:t>
            </a:r>
            <a:endParaRPr lang="en-US" sz="2800" dirty="0"/>
          </a:p>
        </p:txBody>
      </p:sp>
      <p:pic>
        <p:nvPicPr>
          <p:cNvPr id="5121" name="Picture 1" title="Photographs: Feet walking down a wet sandy beach, leaving footprints."/>
          <p:cNvPicPr>
            <a:picLocks noChangeAspect="1" noChangeArrowheads="1"/>
          </p:cNvPicPr>
          <p:nvPr/>
        </p:nvPicPr>
        <p:blipFill>
          <a:blip r:embed="rId3" cstate="print"/>
          <a:srcRect/>
          <a:stretch>
            <a:fillRect/>
          </a:stretch>
        </p:blipFill>
        <p:spPr bwMode="auto">
          <a:xfrm>
            <a:off x="7239000" y="2278582"/>
            <a:ext cx="1676400" cy="2522018"/>
          </a:xfrm>
          <a:prstGeom prst="rect">
            <a:avLst/>
          </a:prstGeom>
          <a:noFill/>
        </p:spPr>
      </p:pic>
    </p:spTree>
    <p:extLst>
      <p:ext uri="{BB962C8B-B14F-4D97-AF65-F5344CB8AC3E}">
        <p14:creationId xmlns:p14="http://schemas.microsoft.com/office/powerpoint/2010/main" val="2925682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 Guide to&amp;#x0D;&amp;#x0A;the Implementation Process&amp;#x0D;&amp;#x0A;Stages, Steps and Activities&amp;quot;&quot;/&gt;&lt;property id=&quot;20307&quot; value=&quot;258&quot;/&gt;&lt;/object&gt;&lt;object type=&quot;3&quot; unique_id=&quot;10004&quot;&gt;&lt;property id=&quot;20148&quot; value=&quot;5&quot;/&gt;&lt;property id=&quot;20300&quot; value=&quot;Slide 2 - &amp;quot;Logistics&amp;quot;&quot;/&gt;&lt;property id=&quot;20307&quot; value=&quot;257&quot;/&gt;&lt;/object&gt;&lt;object type=&quot;3&quot; unique_id=&quot;10005&quot;&gt;&lt;property id=&quot;20148&quot; value=&quot;5&quot;/&gt;&lt;property id=&quot;20300&quot; value=&quot;Slide 3 - &amp;quot;Purpose&amp;quot;&quot;/&gt;&lt;property id=&quot;20307&quot; value=&quot;259&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 - &amp;quot;Rationale for Creating the Guide&amp;quot;&quot;/&gt;&lt;property id=&quot;20307&quot; value=&quot;260&quot;/&gt;&lt;/object&gt;&lt;object type=&quot;3&quot; unique_id=&quot;10008&quot;&gt;&lt;property id=&quot;20148&quot; value=&quot;5&quot;/&gt;&lt;property id=&quot;20300&quot; value=&quot;Slide 6 - &amp;quot;A Web Tour&amp;quot;&quot;/&gt;&lt;property id=&quot;20307&quot; value=&quot;262&quot;/&gt;&lt;/object&gt;&lt;object type=&quot;3&quot; unique_id=&quot;10009&quot;&gt;&lt;property id=&quot;20148&quot; value=&quot;5&quot;/&gt;&lt;property id=&quot;20300&quot; value=&quot;Slide 7 - &amp;quot;Wisconsin’s Journey:&amp;#x0D;&amp;#x0A;State-wide Implementation of Practice Improvement&amp;quot;&quot;/&gt;&lt;property id=&quot;20307&quot; value=&quot;263&quot;/&gt;&lt;/object&gt;&lt;object type=&quot;3&quot; unique_id=&quot;10010&quot;&gt;&lt;property id=&quot;20148&quot; value=&quot;5&quot;/&gt;&lt;property id=&quot;20300&quot; value=&quot;Slide 8 - &amp;quot;Implementation of Practice Change in Wisconsin…&amp;#x0D;&amp;#x0A;A Journey&amp;#x0D;&amp;#x0A;July 29, 2014&amp;quot;&quot;/&gt;&lt;property id=&quot;20307&quot; value=&quot;267&quot;/&gt;&lt;/object&gt;&lt;object type=&quot;3&quot; unique_id=&quot;10011&quot;&gt;&lt;property id=&quot;20148&quot; value=&quot;5&quot;/&gt;&lt;property id=&quot;20300&quot; value=&quot;Slide 9 - &amp;quot;Beginning the journey….changing practice&amp;quot;&quot;/&gt;&lt;property id=&quot;20307&quot; value=&quot;268&quot;/&gt;&lt;/object&gt;&lt;object type=&quot;3&quot; unique_id=&quot;10012&quot;&gt;&lt;property id=&quot;20148&quot; value=&quot;5&quot;/&gt;&lt;property id=&quot;20300&quot; value=&quot;Slide 10 - &amp;quot;Many activities….&amp;quot;&quot;/&gt;&lt;property id=&quot;20307&quot; value=&quot;269&quot;/&gt;&lt;/object&gt;&lt;object type=&quot;3&quot; unique_id=&quot;10013&quot;&gt;&lt;property id=&quot;20148&quot; value=&quot;5&quot;/&gt;&lt;property id=&quot;20300&quot; value=&quot;Slide 11 - &amp;quot;Discovery of Implementation Science….MAJOR influence&amp;quot;&quot;/&gt;&lt;property id=&quot;20307&quot; value=&quot;270&quot;/&gt;&lt;/object&gt;&lt;object type=&quot;3&quot; unique_id=&quot;10014&quot;&gt;&lt;property id=&quot;20148&quot; value=&quot;5&quot;/&gt;&lt;property id=&quot;20300&quot; value=&quot;Slide 12 - &amp;quot;Wisconsin Birth to 3 Leadership Event May, 2013&amp;quot;&quot;/&gt;&lt;property id=&quot;20307&quot; value=&quot;271&quot;/&gt;&lt;/object&gt;&lt;object type=&quot;3&quot; unique_id=&quot;10015&quot;&gt;&lt;property id=&quot;20148&quot; value=&quot;5&quot;/&gt;&lt;property id=&quot;20300&quot; value=&quot;Slide 13 - &amp;quot;Implementation Self Assessment&amp;quot;&quot;/&gt;&lt;property id=&quot;20307&quot; value=&quot;272&quot;/&gt;&lt;/object&gt;&lt;object type=&quot;3&quot; unique_id=&quot;10016&quot;&gt;&lt;property id=&quot;20148&quot; value=&quot;5&quot;/&gt;&lt;property id=&quot;20300&quot; value=&quot;Slide 14 - &amp;quot;Where are our Stakeholder voices?&amp;quot;&quot;/&gt;&lt;property id=&quot;20307&quot; value=&quot;273&quot;/&gt;&lt;/object&gt;&lt;object type=&quot;3&quot; unique_id=&quot;10017&quot;&gt;&lt;property id=&quot;20148&quot; value=&quot;5&quot;/&gt;&lt;property id=&quot;20300&quot; value=&quot;Slide 15 - &amp;quot;Adding more voices at “our table”&amp;quot;&quot;/&gt;&lt;property id=&quot;20307&quot; value=&quot;274&quot;/&gt;&lt;/object&gt;&lt;object type=&quot;3&quot; unique_id=&quot;10018&quot;&gt;&lt;property id=&quot;20148&quot; value=&quot;5&quot;/&gt;&lt;property id=&quot;20300&quot; value=&quot;Slide 16 - &amp;quot;Biggest Lesson: Value for our community partners&amp;quot;&quot;/&gt;&lt;property id=&quot;20307&quot; value=&quot;275&quot;/&gt;&lt;/object&gt;&lt;object type=&quot;3&quot; unique_id=&quot;10019&quot;&gt;&lt;property id=&quot;20148&quot; value=&quot;5&quot;/&gt;&lt;property id=&quot;20300&quot; value=&quot;Slide 17 - &amp;quot;Where are we now: Considering our focus&amp;quot;&quot;/&gt;&lt;property id=&quot;20307&quot; value=&quot;276&quot;/&gt;&lt;/object&gt;&lt;object type=&quot;3&quot; unique_id=&quot;10020&quot;&gt;&lt;property id=&quot;20148&quot; value=&quot;5&quot;/&gt;&lt;property id=&quot;20300&quot; value=&quot;Slide 18&quot;/&gt;&lt;property id=&quot;20307&quot; value=&quot;277&quot;/&gt;&lt;/object&gt;&lt;object type=&quot;3&quot; unique_id=&quot;10021&quot;&gt;&lt;property id=&quot;20148&quot; value=&quot;5&quot;/&gt;&lt;property id=&quot;20300&quot; value=&quot;Slide 19 - &amp;quot;Sustaining the changes, continuation of a journey&amp;quot;&quot;/&gt;&lt;property id=&quot;20307&quot; value=&quot;278&quot;/&gt;&lt;/object&gt;&lt;object type=&quot;3&quot; unique_id=&quot;10022&quot;&gt;&lt;property id=&quot;20148&quot; value=&quot;5&quot;/&gt;&lt;property id=&quot;20300&quot; value=&quot;Slide 20 - &amp;quot;The Continuous Improvement cycle continues&amp;quot;&quot;/&gt;&lt;property id=&quot;20307&quot; value=&quot;279&quot;/&gt;&lt;/object&gt;&lt;object type=&quot;3&quot; unique_id=&quot;10023&quot;&gt;&lt;property id=&quot;20148&quot; value=&quot;5&quot;/&gt;&lt;property id=&quot;20300&quot; value=&quot;Slide 21 - &amp;quot;Adventures ahead….&amp;quot;&quot;/&gt;&lt;property id=&quot;20307&quot; value=&quot;280&quot;/&gt;&lt;/object&gt;&lt;/object&gt;&lt;object type=&quot;8&quot; unique_id=&quot;1004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ta-ppt-template-v3-lowerrightlogo">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cta-ppt-template-v2">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2172</Words>
  <Application>Microsoft Macintosh PowerPoint</Application>
  <PresentationFormat>On-screen Show (4:3)</PresentationFormat>
  <Paragraphs>143</Paragraphs>
  <Slides>20</Slides>
  <Notes>15</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ecta-ppt-template-v3-lowerrightlogo</vt:lpstr>
      <vt:lpstr>1_Office Theme</vt:lpstr>
      <vt:lpstr>ecta-ppt-template-v2</vt:lpstr>
      <vt:lpstr>2_Office Theme</vt:lpstr>
      <vt:lpstr>A Guide to the Implementation Process Stages, Steps and Activities</vt:lpstr>
      <vt:lpstr>Purpose</vt:lpstr>
      <vt:lpstr>PowerPoint Presentation</vt:lpstr>
      <vt:lpstr>Rationale for Creating the Guide</vt:lpstr>
      <vt:lpstr>A Web Tour</vt:lpstr>
      <vt:lpstr>Wisconsin’s Journey: State-wide Implementation of Practice Improvement</vt:lpstr>
      <vt:lpstr>Implementation of Practice Change in Wisconsin… A Journey July 29, 2014</vt:lpstr>
      <vt:lpstr>Beginning the journey….changing practice</vt:lpstr>
      <vt:lpstr>Many activities….</vt:lpstr>
      <vt:lpstr>Discovery of Implementation Science….MAJOR influence</vt:lpstr>
      <vt:lpstr>Wisconsin Birth to 3 Leadership Event May, 2013</vt:lpstr>
      <vt:lpstr>Implementation Self Assessment</vt:lpstr>
      <vt:lpstr>Where are our Stakeholder voices?</vt:lpstr>
      <vt:lpstr>Adding more voices at “our table”</vt:lpstr>
      <vt:lpstr>Biggest Lesson: Value for our community partners</vt:lpstr>
      <vt:lpstr>Where are we now: Considering our focus</vt:lpstr>
      <vt:lpstr>PowerPoint Presentation</vt:lpstr>
      <vt:lpstr>Sustaining the changes, continuation of a journey</vt:lpstr>
      <vt:lpstr>The Continuous Improvement cycle continues</vt:lpstr>
      <vt:lpstr>Adventures ahead….</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the Implementation Process</dc:title>
  <dc:creator>Joicey Hurth</dc:creator>
  <cp:lastModifiedBy>A</cp:lastModifiedBy>
  <cp:revision>23</cp:revision>
  <cp:lastPrinted>2014-07-29T16:44:21Z</cp:lastPrinted>
  <dcterms:created xsi:type="dcterms:W3CDTF">2014-07-17T15:15:19Z</dcterms:created>
  <dcterms:modified xsi:type="dcterms:W3CDTF">2014-07-30T19:18:50Z</dcterms:modified>
</cp:coreProperties>
</file>