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 id="2147483675" r:id="rId5"/>
    <p:sldMasterId id="2147483745" r:id="rId6"/>
    <p:sldMasterId id="2147483765" r:id="rId7"/>
    <p:sldMasterId id="2147483783" r:id="rId8"/>
  </p:sldMasterIdLst>
  <p:notesMasterIdLst>
    <p:notesMasterId r:id="rId28"/>
  </p:notesMasterIdLst>
  <p:sldIdLst>
    <p:sldId id="641" r:id="rId9"/>
    <p:sldId id="694" r:id="rId10"/>
    <p:sldId id="695" r:id="rId11"/>
    <p:sldId id="696" r:id="rId12"/>
    <p:sldId id="635" r:id="rId13"/>
    <p:sldId id="643" r:id="rId14"/>
    <p:sldId id="672" r:id="rId15"/>
    <p:sldId id="683" r:id="rId16"/>
    <p:sldId id="667" r:id="rId17"/>
    <p:sldId id="642" r:id="rId18"/>
    <p:sldId id="701" r:id="rId19"/>
    <p:sldId id="702" r:id="rId20"/>
    <p:sldId id="697" r:id="rId21"/>
    <p:sldId id="698" r:id="rId22"/>
    <p:sldId id="685" r:id="rId23"/>
    <p:sldId id="705" r:id="rId24"/>
    <p:sldId id="704" r:id="rId25"/>
    <p:sldId id="703" r:id="rId26"/>
    <p:sldId id="645" r:id="rId27"/>
  </p:sldIdLst>
  <p:sldSz cx="12192000"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721E98-37A8-2708-8D7A-FE4D24D287FD}" name="Grubbs, Paula" initials="PG" userId="S::paula1@AD.UNC.EDU::5b26a334-e125-4e40-9921-6f41c826e358" providerId="AD"/>
  <p188:author id="{B1DED2F2-4C9C-A67A-2366-029F1012558B}" name="Grubbs, Paula" initials="GP" userId="S::paula1@ad.unc.edu::5b26a334-e125-4e40-9921-6f41c826e3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bbs, Paula" initials="GP" lastIdx="7" clrIdx="0">
    <p:extLst>
      <p:ext uri="{19B8F6BF-5375-455C-9EA6-DF929625EA0E}">
        <p15:presenceInfo xmlns:p15="http://schemas.microsoft.com/office/powerpoint/2012/main" userId="S::paula1@ad.unc.edu::5b26a334-e125-4e40-9921-6f41c826e358" providerId="AD"/>
      </p:ext>
    </p:extLst>
  </p:cmAuthor>
  <p:cmAuthor id="2" name="Williams, Catasha A." initials="WCA" lastIdx="1" clrIdx="1">
    <p:extLst>
      <p:ext uri="{19B8F6BF-5375-455C-9EA6-DF929625EA0E}">
        <p15:presenceInfo xmlns:p15="http://schemas.microsoft.com/office/powerpoint/2012/main" userId="S::catasha@ad.unc.edu::4485a72d-a3b7-4155-8613-6342a308f726" providerId="AD"/>
      </p:ext>
    </p:extLst>
  </p:cmAuthor>
  <p:cmAuthor id="3" name="Williams, Sherri Britt" initials="WB" lastIdx="1" clrIdx="2">
    <p:extLst>
      <p:ext uri="{19B8F6BF-5375-455C-9EA6-DF929625EA0E}">
        <p15:presenceInfo xmlns:p15="http://schemas.microsoft.com/office/powerpoint/2012/main" userId="S::sherri@ad.unc.edu::a52bae8f-5907-47a8-8976-d4204b260b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A"/>
    <a:srgbClr val="FFFFFF"/>
    <a:srgbClr val="D8CFC0"/>
    <a:srgbClr val="DFDED9"/>
    <a:srgbClr val="FFCC99"/>
    <a:srgbClr val="D2F8A0"/>
    <a:srgbClr val="9AEAEC"/>
    <a:srgbClr val="DADBD6"/>
    <a:srgbClr val="D0D1CC"/>
    <a:srgbClr val="B8B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4720C-67F7-2007-8860-08CA239B9B85}" v="6" dt="2025-07-15T17:45:24.023"/>
    <p1510:client id="{D60E468F-D166-4826-AEA9-13A8D72D2D77}" v="3" dt="2025-07-15T20:46:47.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77" autoAdjust="0"/>
  </p:normalViewPr>
  <p:slideViewPr>
    <p:cSldViewPr snapToGrid="0">
      <p:cViewPr varScale="1">
        <p:scale>
          <a:sx n="59" d="100"/>
          <a:sy n="59" d="100"/>
        </p:scale>
        <p:origin x="1026"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77955-C53C-FB44-BC82-5363FBAC6D25}"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34A83EF8-DE6F-7D4B-AB83-8DED9CA8CA5A}">
      <dgm:prSet phldrT="[Text]"/>
      <dgm:spPr>
        <a:solidFill>
          <a:schemeClr val="accent1">
            <a:lumMod val="20000"/>
            <a:lumOff val="80000"/>
          </a:schemeClr>
        </a:solidFill>
        <a:ln w="50800">
          <a:noFill/>
        </a:ln>
      </dgm:spPr>
      <dgm:t>
        <a:bodyPr/>
        <a:lstStyle/>
        <a:p>
          <a:r>
            <a:rPr lang="en-US">
              <a:solidFill>
                <a:schemeClr val="bg2"/>
              </a:solidFill>
            </a:rPr>
            <a:t>We</a:t>
          </a:r>
          <a:r>
            <a:rPr lang="en-US"/>
            <a:t> </a:t>
          </a:r>
          <a:r>
            <a:rPr lang="en-US">
              <a:solidFill>
                <a:schemeClr val="bg2"/>
              </a:solidFill>
            </a:rPr>
            <a:t>will give one clue at a time.</a:t>
          </a:r>
        </a:p>
      </dgm:t>
    </dgm:pt>
    <dgm:pt modelId="{78927E77-71AC-DF4F-AA17-10B02E8AC502}" type="parTrans" cxnId="{95F34BB8-6AEE-0045-9248-6A73A20C41DB}">
      <dgm:prSet/>
      <dgm:spPr/>
      <dgm:t>
        <a:bodyPr/>
        <a:lstStyle/>
        <a:p>
          <a:endParaRPr lang="en-US"/>
        </a:p>
      </dgm:t>
    </dgm:pt>
    <dgm:pt modelId="{9E7A1F94-C4E0-5C49-BC16-BFD37D70E819}" type="sibTrans" cxnId="{95F34BB8-6AEE-0045-9248-6A73A20C41DB}">
      <dgm:prSet/>
      <dgm:spPr/>
      <dgm:t>
        <a:bodyPr/>
        <a:lstStyle/>
        <a:p>
          <a:endParaRPr lang="en-US"/>
        </a:p>
      </dgm:t>
    </dgm:pt>
    <dgm:pt modelId="{16F2DA1D-70FD-CE44-928D-C31C48DF89DB}">
      <dgm:prSet/>
      <dgm:spPr>
        <a:solidFill>
          <a:schemeClr val="accent1">
            <a:lumMod val="20000"/>
            <a:lumOff val="80000"/>
          </a:schemeClr>
        </a:solidFill>
      </dgm:spPr>
      <dgm:t>
        <a:bodyPr/>
        <a:lstStyle/>
        <a:p>
          <a:r>
            <a:rPr lang="en-US">
              <a:solidFill>
                <a:schemeClr val="bg2"/>
              </a:solidFill>
            </a:rPr>
            <a:t>Try to guess the “secret word” by placing your guess in the Chat box, or you can enable your hands-up reaction. You have </a:t>
          </a:r>
          <a:r>
            <a:rPr lang="en-US" b="1">
              <a:solidFill>
                <a:schemeClr val="bg2"/>
              </a:solidFill>
            </a:rPr>
            <a:t>7 seconds </a:t>
          </a:r>
          <a:r>
            <a:rPr lang="en-US">
              <a:solidFill>
                <a:schemeClr val="bg2"/>
              </a:solidFill>
            </a:rPr>
            <a:t>to guess.</a:t>
          </a:r>
        </a:p>
      </dgm:t>
    </dgm:pt>
    <dgm:pt modelId="{704CC731-A87C-0F41-81BA-C294E513656E}" type="parTrans" cxnId="{5C4B2847-D27C-7A4C-9EB1-227CACB77A6A}">
      <dgm:prSet/>
      <dgm:spPr/>
      <dgm:t>
        <a:bodyPr/>
        <a:lstStyle/>
        <a:p>
          <a:endParaRPr lang="en-US"/>
        </a:p>
      </dgm:t>
    </dgm:pt>
    <dgm:pt modelId="{7CB231FF-B338-954B-9284-C1607C34408A}" type="sibTrans" cxnId="{5C4B2847-D27C-7A4C-9EB1-227CACB77A6A}">
      <dgm:prSet/>
      <dgm:spPr/>
      <dgm:t>
        <a:bodyPr/>
        <a:lstStyle/>
        <a:p>
          <a:endParaRPr lang="en-US"/>
        </a:p>
      </dgm:t>
    </dgm:pt>
    <dgm:pt modelId="{E04C6855-B7F2-E44B-8968-7045BDEA3495}">
      <dgm:prSet/>
      <dgm:spPr>
        <a:solidFill>
          <a:schemeClr val="accent1">
            <a:lumMod val="20000"/>
            <a:lumOff val="80000"/>
          </a:schemeClr>
        </a:solidFill>
      </dgm:spPr>
      <dgm:t>
        <a:bodyPr/>
        <a:lstStyle/>
        <a:p>
          <a:r>
            <a:rPr lang="en-US">
              <a:solidFill>
                <a:schemeClr val="bg2"/>
              </a:solidFill>
            </a:rPr>
            <a:t>You will have five tries to guess the word.</a:t>
          </a:r>
        </a:p>
      </dgm:t>
    </dgm:pt>
    <dgm:pt modelId="{6F9442AE-13EA-E94D-9A16-7939DB2F5068}" type="parTrans" cxnId="{F80A8C38-874C-9A4F-8179-0378C16964A6}">
      <dgm:prSet/>
      <dgm:spPr/>
      <dgm:t>
        <a:bodyPr/>
        <a:lstStyle/>
        <a:p>
          <a:endParaRPr lang="en-US"/>
        </a:p>
      </dgm:t>
    </dgm:pt>
    <dgm:pt modelId="{27E06D15-E91A-F84F-A8A8-92C8A24244DA}" type="sibTrans" cxnId="{F80A8C38-874C-9A4F-8179-0378C16964A6}">
      <dgm:prSet/>
      <dgm:spPr/>
      <dgm:t>
        <a:bodyPr/>
        <a:lstStyle/>
        <a:p>
          <a:endParaRPr lang="en-US"/>
        </a:p>
      </dgm:t>
    </dgm:pt>
    <dgm:pt modelId="{B1538E59-C37A-3D41-B731-A28CCF41D12D}">
      <dgm:prSet/>
      <dgm:spPr>
        <a:solidFill>
          <a:schemeClr val="accent1">
            <a:lumMod val="20000"/>
            <a:lumOff val="80000"/>
          </a:schemeClr>
        </a:solidFill>
        <a:ln>
          <a:solidFill>
            <a:schemeClr val="accent1">
              <a:lumMod val="20000"/>
              <a:lumOff val="80000"/>
            </a:schemeClr>
          </a:solidFill>
        </a:ln>
      </dgm:spPr>
      <dgm:t>
        <a:bodyPr/>
        <a:lstStyle/>
        <a:p>
          <a:r>
            <a:rPr lang="en-US">
              <a:solidFill>
                <a:schemeClr val="bg2"/>
              </a:solidFill>
            </a:rPr>
            <a:t>The first person to correctly guess the secret word wins.</a:t>
          </a:r>
        </a:p>
      </dgm:t>
      <dgm:extLst>
        <a:ext uri="{E40237B7-FDA0-4F09-8148-C483321AD2D9}">
          <dgm14:cNvPr xmlns:dgm14="http://schemas.microsoft.com/office/drawing/2010/diagram" id="0" name="" descr="A chart with 4 rows, shaded light green. In each row are directions for the game in black print. The rows are as follows: 1) We will give one clue at a time. 2) Try to guess the &quot;secret word&quot; by placing your guess in the Chat box, or you can enable your hands-up reaction. You have 7 seconds to guess. 3) You will have 5 tries to guess the word. 4) The first person to correctly guess the secret word wins. "/>
        </a:ext>
      </dgm:extLst>
    </dgm:pt>
    <dgm:pt modelId="{F144218B-56CB-B74B-8DFA-6E70440FB7D9}" type="parTrans" cxnId="{47ABCEB2-380F-4147-958E-8A8B4764D081}">
      <dgm:prSet/>
      <dgm:spPr/>
      <dgm:t>
        <a:bodyPr/>
        <a:lstStyle/>
        <a:p>
          <a:endParaRPr lang="en-US"/>
        </a:p>
      </dgm:t>
    </dgm:pt>
    <dgm:pt modelId="{AD01089A-E6FD-7846-9354-F1233E1B6F22}" type="sibTrans" cxnId="{47ABCEB2-380F-4147-958E-8A8B4764D081}">
      <dgm:prSet/>
      <dgm:spPr/>
      <dgm:t>
        <a:bodyPr/>
        <a:lstStyle/>
        <a:p>
          <a:endParaRPr lang="en-US"/>
        </a:p>
      </dgm:t>
    </dgm:pt>
    <dgm:pt modelId="{D1DC98DE-06E4-DB4F-AC9F-2E45E91A1D0F}" type="pres">
      <dgm:prSet presAssocID="{08877955-C53C-FB44-BC82-5363FBAC6D25}" presName="linear" presStyleCnt="0">
        <dgm:presLayoutVars>
          <dgm:animLvl val="lvl"/>
          <dgm:resizeHandles val="exact"/>
        </dgm:presLayoutVars>
      </dgm:prSet>
      <dgm:spPr/>
    </dgm:pt>
    <dgm:pt modelId="{C33C2B8B-10CF-934D-AF56-796A93ACDC5B}" type="pres">
      <dgm:prSet presAssocID="{34A83EF8-DE6F-7D4B-AB83-8DED9CA8CA5A}" presName="parentText" presStyleLbl="node1" presStyleIdx="0" presStyleCnt="4">
        <dgm:presLayoutVars>
          <dgm:chMax val="0"/>
          <dgm:bulletEnabled val="1"/>
        </dgm:presLayoutVars>
      </dgm:prSet>
      <dgm:spPr/>
    </dgm:pt>
    <dgm:pt modelId="{55EDC17F-6814-D741-8713-43C90099D72B}" type="pres">
      <dgm:prSet presAssocID="{9E7A1F94-C4E0-5C49-BC16-BFD37D70E819}" presName="spacer" presStyleCnt="0"/>
      <dgm:spPr/>
    </dgm:pt>
    <dgm:pt modelId="{8A58683F-F85E-1F47-93E8-38FF1D177473}" type="pres">
      <dgm:prSet presAssocID="{16F2DA1D-70FD-CE44-928D-C31C48DF89DB}" presName="parentText" presStyleLbl="node1" presStyleIdx="1" presStyleCnt="4">
        <dgm:presLayoutVars>
          <dgm:chMax val="0"/>
          <dgm:bulletEnabled val="1"/>
        </dgm:presLayoutVars>
      </dgm:prSet>
      <dgm:spPr/>
    </dgm:pt>
    <dgm:pt modelId="{55A9670E-E8FA-624A-A5F8-646B891E102C}" type="pres">
      <dgm:prSet presAssocID="{7CB231FF-B338-954B-9284-C1607C34408A}" presName="spacer" presStyleCnt="0"/>
      <dgm:spPr/>
    </dgm:pt>
    <dgm:pt modelId="{321E8199-212D-7148-9AED-A54EF9C786B6}" type="pres">
      <dgm:prSet presAssocID="{E04C6855-B7F2-E44B-8968-7045BDEA3495}" presName="parentText" presStyleLbl="node1" presStyleIdx="2" presStyleCnt="4">
        <dgm:presLayoutVars>
          <dgm:chMax val="0"/>
          <dgm:bulletEnabled val="1"/>
        </dgm:presLayoutVars>
      </dgm:prSet>
      <dgm:spPr/>
    </dgm:pt>
    <dgm:pt modelId="{A7E5B0CF-D06E-4644-8303-ABC79B075626}" type="pres">
      <dgm:prSet presAssocID="{27E06D15-E91A-F84F-A8A8-92C8A24244DA}" presName="spacer" presStyleCnt="0"/>
      <dgm:spPr/>
    </dgm:pt>
    <dgm:pt modelId="{BECA1AC9-9C4D-994D-B052-FF40B0D8B71C}" type="pres">
      <dgm:prSet presAssocID="{B1538E59-C37A-3D41-B731-A28CCF41D12D}" presName="parentText" presStyleLbl="node1" presStyleIdx="3" presStyleCnt="4">
        <dgm:presLayoutVars>
          <dgm:chMax val="0"/>
          <dgm:bulletEnabled val="1"/>
        </dgm:presLayoutVars>
      </dgm:prSet>
      <dgm:spPr/>
    </dgm:pt>
  </dgm:ptLst>
  <dgm:cxnLst>
    <dgm:cxn modelId="{402E691A-B1CD-F144-9C82-2ED3B9F61E07}" type="presOf" srcId="{E04C6855-B7F2-E44B-8968-7045BDEA3495}" destId="{321E8199-212D-7148-9AED-A54EF9C786B6}" srcOrd="0" destOrd="0" presId="urn:microsoft.com/office/officeart/2005/8/layout/vList2"/>
    <dgm:cxn modelId="{0720AA1D-0FF0-A847-B01F-E7DFBB0F80B7}" type="presOf" srcId="{B1538E59-C37A-3D41-B731-A28CCF41D12D}" destId="{BECA1AC9-9C4D-994D-B052-FF40B0D8B71C}" srcOrd="0" destOrd="0" presId="urn:microsoft.com/office/officeart/2005/8/layout/vList2"/>
    <dgm:cxn modelId="{E651772D-9585-A543-BE74-FD8FD91CE9BF}" type="presOf" srcId="{16F2DA1D-70FD-CE44-928D-C31C48DF89DB}" destId="{8A58683F-F85E-1F47-93E8-38FF1D177473}" srcOrd="0" destOrd="0" presId="urn:microsoft.com/office/officeart/2005/8/layout/vList2"/>
    <dgm:cxn modelId="{F80A8C38-874C-9A4F-8179-0378C16964A6}" srcId="{08877955-C53C-FB44-BC82-5363FBAC6D25}" destId="{E04C6855-B7F2-E44B-8968-7045BDEA3495}" srcOrd="2" destOrd="0" parTransId="{6F9442AE-13EA-E94D-9A16-7939DB2F5068}" sibTransId="{27E06D15-E91A-F84F-A8A8-92C8A24244DA}"/>
    <dgm:cxn modelId="{5C4B2847-D27C-7A4C-9EB1-227CACB77A6A}" srcId="{08877955-C53C-FB44-BC82-5363FBAC6D25}" destId="{16F2DA1D-70FD-CE44-928D-C31C48DF89DB}" srcOrd="1" destOrd="0" parTransId="{704CC731-A87C-0F41-81BA-C294E513656E}" sibTransId="{7CB231FF-B338-954B-9284-C1607C34408A}"/>
    <dgm:cxn modelId="{3D7120AA-9E2E-324F-BA1A-0D5ED8E91037}" type="presOf" srcId="{34A83EF8-DE6F-7D4B-AB83-8DED9CA8CA5A}" destId="{C33C2B8B-10CF-934D-AF56-796A93ACDC5B}" srcOrd="0" destOrd="0" presId="urn:microsoft.com/office/officeart/2005/8/layout/vList2"/>
    <dgm:cxn modelId="{47ABCEB2-380F-4147-958E-8A8B4764D081}" srcId="{08877955-C53C-FB44-BC82-5363FBAC6D25}" destId="{B1538E59-C37A-3D41-B731-A28CCF41D12D}" srcOrd="3" destOrd="0" parTransId="{F144218B-56CB-B74B-8DFA-6E70440FB7D9}" sibTransId="{AD01089A-E6FD-7846-9354-F1233E1B6F22}"/>
    <dgm:cxn modelId="{95F34BB8-6AEE-0045-9248-6A73A20C41DB}" srcId="{08877955-C53C-FB44-BC82-5363FBAC6D25}" destId="{34A83EF8-DE6F-7D4B-AB83-8DED9CA8CA5A}" srcOrd="0" destOrd="0" parTransId="{78927E77-71AC-DF4F-AA17-10B02E8AC502}" sibTransId="{9E7A1F94-C4E0-5C49-BC16-BFD37D70E819}"/>
    <dgm:cxn modelId="{DF607AF0-F92D-0847-A5B3-E82B30995A7E}" type="presOf" srcId="{08877955-C53C-FB44-BC82-5363FBAC6D25}" destId="{D1DC98DE-06E4-DB4F-AC9F-2E45E91A1D0F}" srcOrd="0" destOrd="0" presId="urn:microsoft.com/office/officeart/2005/8/layout/vList2"/>
    <dgm:cxn modelId="{C493D889-C42C-8D42-82F7-452E8094A4A0}" type="presParOf" srcId="{D1DC98DE-06E4-DB4F-AC9F-2E45E91A1D0F}" destId="{C33C2B8B-10CF-934D-AF56-796A93ACDC5B}" srcOrd="0" destOrd="0" presId="urn:microsoft.com/office/officeart/2005/8/layout/vList2"/>
    <dgm:cxn modelId="{375FDFAB-0D91-B34E-987B-721E4782326D}" type="presParOf" srcId="{D1DC98DE-06E4-DB4F-AC9F-2E45E91A1D0F}" destId="{55EDC17F-6814-D741-8713-43C90099D72B}" srcOrd="1" destOrd="0" presId="urn:microsoft.com/office/officeart/2005/8/layout/vList2"/>
    <dgm:cxn modelId="{A5E9BE04-A7F7-6544-ACAD-95B450DB646D}" type="presParOf" srcId="{D1DC98DE-06E4-DB4F-AC9F-2E45E91A1D0F}" destId="{8A58683F-F85E-1F47-93E8-38FF1D177473}" srcOrd="2" destOrd="0" presId="urn:microsoft.com/office/officeart/2005/8/layout/vList2"/>
    <dgm:cxn modelId="{2EF1564D-C442-F84D-85A2-8041C55BB601}" type="presParOf" srcId="{D1DC98DE-06E4-DB4F-AC9F-2E45E91A1D0F}" destId="{55A9670E-E8FA-624A-A5F8-646B891E102C}" srcOrd="3" destOrd="0" presId="urn:microsoft.com/office/officeart/2005/8/layout/vList2"/>
    <dgm:cxn modelId="{66A61548-3695-724A-88BE-CE22AFAFCC9A}" type="presParOf" srcId="{D1DC98DE-06E4-DB4F-AC9F-2E45E91A1D0F}" destId="{321E8199-212D-7148-9AED-A54EF9C786B6}" srcOrd="4" destOrd="0" presId="urn:microsoft.com/office/officeart/2005/8/layout/vList2"/>
    <dgm:cxn modelId="{0B7A005B-E4C0-5D45-A979-B24A07708209}" type="presParOf" srcId="{D1DC98DE-06E4-DB4F-AC9F-2E45E91A1D0F}" destId="{A7E5B0CF-D06E-4644-8303-ABC79B075626}" srcOrd="5" destOrd="0" presId="urn:microsoft.com/office/officeart/2005/8/layout/vList2"/>
    <dgm:cxn modelId="{13B959DD-16A0-AD48-893A-D222397DF762}" type="presParOf" srcId="{D1DC98DE-06E4-DB4F-AC9F-2E45E91A1D0F}" destId="{BECA1AC9-9C4D-994D-B052-FF40B0D8B71C}"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89E09-6499-1246-8AF0-83398B4C612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A415A3D9-40DA-B74B-BB0C-7D3B2C0E648D}">
      <dgm:prSet phldrT="[Text]"/>
      <dgm:spPr>
        <a:solidFill>
          <a:schemeClr val="accent1">
            <a:lumMod val="20000"/>
            <a:lumOff val="80000"/>
          </a:schemeClr>
        </a:solidFill>
      </dgm:spPr>
      <dgm:t>
        <a:bodyPr/>
        <a:lstStyle/>
        <a:p>
          <a:pPr rtl="0">
            <a:buChar char="•"/>
          </a:pPr>
          <a:r>
            <a:rPr lang="en-US" b="1">
              <a:solidFill>
                <a:schemeClr val="tx1"/>
              </a:solidFill>
            </a:rPr>
            <a:t>1. </a:t>
          </a:r>
          <a:r>
            <a:rPr lang="en-US" b="1">
              <a:solidFill>
                <a:schemeClr val="tx1"/>
              </a:solidFill>
              <a:latin typeface="Arial"/>
            </a:rPr>
            <a:t>Construct</a:t>
          </a:r>
          <a:endParaRPr lang="en-US" b="1">
            <a:solidFill>
              <a:schemeClr val="tx1"/>
            </a:solidFill>
          </a:endParaRPr>
        </a:p>
      </dgm:t>
      <dgm:extLst>
        <a:ext uri="{E40237B7-FDA0-4F09-8148-C483321AD2D9}">
          <dgm14:cNvPr xmlns:dgm14="http://schemas.microsoft.com/office/drawing/2010/diagram" id="0" name="" descr="This image has six green boxes in two horizontal rows. Each box contains bold black text. &#10;Top left text: This session is interactive, we will engage in reflections and breakout room activities. &#10;Top middle text: You may need a way to capture notes.&#10;Top right text: To join the discussion, enable your mics and cameras (optional). Please mute mics when not speaking.&#10;Bottom left: Subtitles and language interpreters are available.&#10;Bottom middle: Please take care of your mind/body needs. Make yourself comfortable,&#10;Bottom right: Feel free to use private messages for personal questions. "/>
        </a:ext>
      </dgm:extLst>
    </dgm:pt>
    <dgm:pt modelId="{32166ACB-BCE2-0B40-B91D-B7B6BFB49E9F}" type="parTrans" cxnId="{63B0B6BD-F0C0-4042-A6C9-2F0ACBE570D6}">
      <dgm:prSet/>
      <dgm:spPr/>
      <dgm:t>
        <a:bodyPr/>
        <a:lstStyle/>
        <a:p>
          <a:endParaRPr lang="en-US"/>
        </a:p>
      </dgm:t>
    </dgm:pt>
    <dgm:pt modelId="{6794BFBD-91C3-C94C-B2E2-28C2D2359C7D}" type="sibTrans" cxnId="{63B0B6BD-F0C0-4042-A6C9-2F0ACBE570D6}">
      <dgm:prSet/>
      <dgm:spPr/>
      <dgm:t>
        <a:bodyPr/>
        <a:lstStyle/>
        <a:p>
          <a:endParaRPr lang="en-US"/>
        </a:p>
      </dgm:t>
    </dgm:pt>
    <dgm:pt modelId="{4AC4E7A2-C711-DC4A-AD3A-2064E0587EF4}">
      <dgm:prSet/>
      <dgm:spPr>
        <a:solidFill>
          <a:schemeClr val="accent1">
            <a:lumMod val="20000"/>
            <a:lumOff val="80000"/>
          </a:schemeClr>
        </a:solidFill>
      </dgm:spPr>
      <dgm:t>
        <a:bodyPr/>
        <a:lstStyle/>
        <a:p>
          <a:r>
            <a:rPr lang="en-US" b="1">
              <a:solidFill>
                <a:schemeClr val="tx1"/>
              </a:solidFill>
              <a:latin typeface="Arial"/>
            </a:rPr>
            <a:t>4</a:t>
          </a:r>
          <a:r>
            <a:rPr lang="en-US" b="1">
              <a:solidFill>
                <a:schemeClr val="tx1"/>
              </a:solidFill>
            </a:rPr>
            <a:t>. </a:t>
          </a:r>
          <a:r>
            <a:rPr lang="en-US" b="1">
              <a:solidFill>
                <a:schemeClr val="tx1"/>
              </a:solidFill>
              <a:latin typeface="Arial"/>
            </a:rPr>
            <a:t>Design</a:t>
          </a:r>
          <a:endParaRPr lang="en-US" b="1">
            <a:solidFill>
              <a:schemeClr val="tx1"/>
            </a:solidFill>
          </a:endParaRPr>
        </a:p>
      </dgm:t>
    </dgm:pt>
    <dgm:pt modelId="{42128A98-1DF0-3B47-8819-99CB8EBB176E}" type="parTrans" cxnId="{99E8D8E9-9950-B241-A07A-CC9A46DD9B9E}">
      <dgm:prSet/>
      <dgm:spPr/>
      <dgm:t>
        <a:bodyPr/>
        <a:lstStyle/>
        <a:p>
          <a:endParaRPr lang="en-US"/>
        </a:p>
      </dgm:t>
    </dgm:pt>
    <dgm:pt modelId="{19BEA427-00F4-8346-A5F7-029FEC0CE20E}" type="sibTrans" cxnId="{99E8D8E9-9950-B241-A07A-CC9A46DD9B9E}">
      <dgm:prSet/>
      <dgm:spPr/>
      <dgm:t>
        <a:bodyPr/>
        <a:lstStyle/>
        <a:p>
          <a:endParaRPr lang="en-US"/>
        </a:p>
      </dgm:t>
    </dgm:pt>
    <dgm:pt modelId="{CFC42AC0-14DB-1041-862E-DBFB57A68F04}">
      <dgm:prSet/>
      <dgm:spPr>
        <a:solidFill>
          <a:schemeClr val="accent1">
            <a:lumMod val="20000"/>
            <a:lumOff val="80000"/>
          </a:schemeClr>
        </a:solidFill>
      </dgm:spPr>
      <dgm:t>
        <a:bodyPr/>
        <a:lstStyle/>
        <a:p>
          <a:r>
            <a:rPr lang="en-US" b="1">
              <a:solidFill>
                <a:schemeClr val="tx1"/>
              </a:solidFill>
              <a:latin typeface="Arial"/>
            </a:rPr>
            <a:t>2</a:t>
          </a:r>
          <a:r>
            <a:rPr lang="en-US" b="1">
              <a:solidFill>
                <a:schemeClr val="tx1"/>
              </a:solidFill>
            </a:rPr>
            <a:t>. </a:t>
          </a:r>
          <a:r>
            <a:rPr lang="en-US" b="1">
              <a:solidFill>
                <a:schemeClr val="tx1"/>
              </a:solidFill>
              <a:latin typeface="Arial"/>
            </a:rPr>
            <a:t>Frame</a:t>
          </a:r>
          <a:endParaRPr lang="en-US" b="1">
            <a:solidFill>
              <a:schemeClr val="tx1"/>
            </a:solidFill>
          </a:endParaRPr>
        </a:p>
      </dgm:t>
    </dgm:pt>
    <dgm:pt modelId="{D5BF9369-2215-6B44-9374-296A9B4CD19B}" type="parTrans" cxnId="{79C27A86-AED0-264C-BBEB-94FC1C2825EC}">
      <dgm:prSet/>
      <dgm:spPr/>
      <dgm:t>
        <a:bodyPr/>
        <a:lstStyle/>
        <a:p>
          <a:endParaRPr lang="en-US"/>
        </a:p>
      </dgm:t>
    </dgm:pt>
    <dgm:pt modelId="{719FA717-61BD-814B-8D6C-22CCFC3208C9}" type="sibTrans" cxnId="{79C27A86-AED0-264C-BBEB-94FC1C2825EC}">
      <dgm:prSet/>
      <dgm:spPr/>
      <dgm:t>
        <a:bodyPr/>
        <a:lstStyle/>
        <a:p>
          <a:endParaRPr lang="en-US"/>
        </a:p>
      </dgm:t>
    </dgm:pt>
    <dgm:pt modelId="{6B7A6D5F-5D54-C743-A352-3E0921FEF40E}">
      <dgm:prSet/>
      <dgm:spPr>
        <a:solidFill>
          <a:schemeClr val="accent1">
            <a:lumMod val="20000"/>
            <a:lumOff val="80000"/>
          </a:schemeClr>
        </a:solidFill>
      </dgm:spPr>
      <dgm:t>
        <a:bodyPr/>
        <a:lstStyle/>
        <a:p>
          <a:pPr rtl="0"/>
          <a:r>
            <a:rPr lang="en-US" b="1">
              <a:solidFill>
                <a:schemeClr val="tx1"/>
              </a:solidFill>
              <a:latin typeface="Arial"/>
            </a:rPr>
            <a:t>3</a:t>
          </a:r>
          <a:r>
            <a:rPr lang="en-US" b="1">
              <a:solidFill>
                <a:schemeClr val="tx1"/>
              </a:solidFill>
            </a:rPr>
            <a:t>. </a:t>
          </a:r>
          <a:r>
            <a:rPr lang="en-US" b="1">
              <a:solidFill>
                <a:schemeClr val="tx1"/>
              </a:solidFill>
              <a:latin typeface="Arial"/>
            </a:rPr>
            <a:t>Form </a:t>
          </a:r>
          <a:endParaRPr lang="en-US" b="1">
            <a:solidFill>
              <a:schemeClr val="tx1"/>
            </a:solidFill>
          </a:endParaRPr>
        </a:p>
      </dgm:t>
    </dgm:pt>
    <dgm:pt modelId="{534427A2-53B3-8745-A3F2-111A6DA788F7}" type="parTrans" cxnId="{7D5C4780-2832-AA4F-AD99-97AEA5CA2D74}">
      <dgm:prSet/>
      <dgm:spPr/>
      <dgm:t>
        <a:bodyPr/>
        <a:lstStyle/>
        <a:p>
          <a:endParaRPr lang="en-US"/>
        </a:p>
      </dgm:t>
    </dgm:pt>
    <dgm:pt modelId="{239F11E5-9264-E44F-BF6A-C734291983F3}" type="sibTrans" cxnId="{7D5C4780-2832-AA4F-AD99-97AEA5CA2D74}">
      <dgm:prSet/>
      <dgm:spPr/>
      <dgm:t>
        <a:bodyPr/>
        <a:lstStyle/>
        <a:p>
          <a:endParaRPr lang="en-US"/>
        </a:p>
      </dgm:t>
    </dgm:pt>
    <dgm:pt modelId="{5D0C0F2C-5F16-0848-8C07-6721C6FAB41D}" type="pres">
      <dgm:prSet presAssocID="{BED89E09-6499-1246-8AF0-83398B4C6122}" presName="linear" presStyleCnt="0">
        <dgm:presLayoutVars>
          <dgm:animLvl val="lvl"/>
          <dgm:resizeHandles val="exact"/>
        </dgm:presLayoutVars>
      </dgm:prSet>
      <dgm:spPr/>
    </dgm:pt>
    <dgm:pt modelId="{E4332DB2-BD6D-4549-A4C0-37E1361BE4EF}" type="pres">
      <dgm:prSet presAssocID="{A415A3D9-40DA-B74B-BB0C-7D3B2C0E648D}" presName="parentText" presStyleLbl="node1" presStyleIdx="0" presStyleCnt="4">
        <dgm:presLayoutVars>
          <dgm:chMax val="0"/>
          <dgm:bulletEnabled val="1"/>
        </dgm:presLayoutVars>
      </dgm:prSet>
      <dgm:spPr/>
    </dgm:pt>
    <dgm:pt modelId="{6D2F8317-DB6C-D34A-BA93-C666280BF2EB}" type="pres">
      <dgm:prSet presAssocID="{6794BFBD-91C3-C94C-B2E2-28C2D2359C7D}" presName="spacer" presStyleCnt="0"/>
      <dgm:spPr/>
    </dgm:pt>
    <dgm:pt modelId="{BF70F2B8-0E2F-0A4E-AE8A-9670272BEFFE}" type="pres">
      <dgm:prSet presAssocID="{CFC42AC0-14DB-1041-862E-DBFB57A68F04}" presName="parentText" presStyleLbl="node1" presStyleIdx="1" presStyleCnt="4">
        <dgm:presLayoutVars>
          <dgm:chMax val="0"/>
          <dgm:bulletEnabled val="1"/>
        </dgm:presLayoutVars>
      </dgm:prSet>
      <dgm:spPr/>
    </dgm:pt>
    <dgm:pt modelId="{DC4BBD86-2B13-A94B-95D5-B7450664DC17}" type="pres">
      <dgm:prSet presAssocID="{719FA717-61BD-814B-8D6C-22CCFC3208C9}" presName="spacer" presStyleCnt="0"/>
      <dgm:spPr/>
    </dgm:pt>
    <dgm:pt modelId="{A29BC428-B725-0047-BAEE-32FA178B634B}" type="pres">
      <dgm:prSet presAssocID="{6B7A6D5F-5D54-C743-A352-3E0921FEF40E}" presName="parentText" presStyleLbl="node1" presStyleIdx="2" presStyleCnt="4">
        <dgm:presLayoutVars>
          <dgm:chMax val="0"/>
          <dgm:bulletEnabled val="1"/>
        </dgm:presLayoutVars>
      </dgm:prSet>
      <dgm:spPr/>
    </dgm:pt>
    <dgm:pt modelId="{F2E19921-6E06-664F-A1BF-AD4D21DDFF54}" type="pres">
      <dgm:prSet presAssocID="{239F11E5-9264-E44F-BF6A-C734291983F3}" presName="spacer" presStyleCnt="0"/>
      <dgm:spPr/>
    </dgm:pt>
    <dgm:pt modelId="{5A2F8D39-17E7-384B-B6DD-477D0E45DAE0}" type="pres">
      <dgm:prSet presAssocID="{4AC4E7A2-C711-DC4A-AD3A-2064E0587EF4}" presName="parentText" presStyleLbl="node1" presStyleIdx="3" presStyleCnt="4">
        <dgm:presLayoutVars>
          <dgm:chMax val="0"/>
          <dgm:bulletEnabled val="1"/>
        </dgm:presLayoutVars>
      </dgm:prSet>
      <dgm:spPr/>
    </dgm:pt>
  </dgm:ptLst>
  <dgm:cxnLst>
    <dgm:cxn modelId="{1E4ABC0A-171E-784B-A4DB-EF16E78827A9}" type="presOf" srcId="{6B7A6D5F-5D54-C743-A352-3E0921FEF40E}" destId="{A29BC428-B725-0047-BAEE-32FA178B634B}" srcOrd="0" destOrd="0" presId="urn:microsoft.com/office/officeart/2005/8/layout/vList2"/>
    <dgm:cxn modelId="{FDF64749-0D18-714A-B3D0-C1621E7415E7}" type="presOf" srcId="{A415A3D9-40DA-B74B-BB0C-7D3B2C0E648D}" destId="{E4332DB2-BD6D-4549-A4C0-37E1361BE4EF}" srcOrd="0" destOrd="0" presId="urn:microsoft.com/office/officeart/2005/8/layout/vList2"/>
    <dgm:cxn modelId="{54496076-38B3-1349-AC82-399A7400464D}" type="presOf" srcId="{CFC42AC0-14DB-1041-862E-DBFB57A68F04}" destId="{BF70F2B8-0E2F-0A4E-AE8A-9670272BEFFE}" srcOrd="0" destOrd="0" presId="urn:microsoft.com/office/officeart/2005/8/layout/vList2"/>
    <dgm:cxn modelId="{7D5C4780-2832-AA4F-AD99-97AEA5CA2D74}" srcId="{BED89E09-6499-1246-8AF0-83398B4C6122}" destId="{6B7A6D5F-5D54-C743-A352-3E0921FEF40E}" srcOrd="2" destOrd="0" parTransId="{534427A2-53B3-8745-A3F2-111A6DA788F7}" sibTransId="{239F11E5-9264-E44F-BF6A-C734291983F3}"/>
    <dgm:cxn modelId="{79C27A86-AED0-264C-BBEB-94FC1C2825EC}" srcId="{BED89E09-6499-1246-8AF0-83398B4C6122}" destId="{CFC42AC0-14DB-1041-862E-DBFB57A68F04}" srcOrd="1" destOrd="0" parTransId="{D5BF9369-2215-6B44-9374-296A9B4CD19B}" sibTransId="{719FA717-61BD-814B-8D6C-22CCFC3208C9}"/>
    <dgm:cxn modelId="{61FF7CBD-5B1B-0845-A658-369D906E5D49}" type="presOf" srcId="{4AC4E7A2-C711-DC4A-AD3A-2064E0587EF4}" destId="{5A2F8D39-17E7-384B-B6DD-477D0E45DAE0}" srcOrd="0" destOrd="0" presId="urn:microsoft.com/office/officeart/2005/8/layout/vList2"/>
    <dgm:cxn modelId="{63B0B6BD-F0C0-4042-A6C9-2F0ACBE570D6}" srcId="{BED89E09-6499-1246-8AF0-83398B4C6122}" destId="{A415A3D9-40DA-B74B-BB0C-7D3B2C0E648D}" srcOrd="0" destOrd="0" parTransId="{32166ACB-BCE2-0B40-B91D-B7B6BFB49E9F}" sibTransId="{6794BFBD-91C3-C94C-B2E2-28C2D2359C7D}"/>
    <dgm:cxn modelId="{12B535CE-630D-0D4E-AE5B-C978F5A9192D}" type="presOf" srcId="{BED89E09-6499-1246-8AF0-83398B4C6122}" destId="{5D0C0F2C-5F16-0848-8C07-6721C6FAB41D}" srcOrd="0" destOrd="0" presId="urn:microsoft.com/office/officeart/2005/8/layout/vList2"/>
    <dgm:cxn modelId="{99E8D8E9-9950-B241-A07A-CC9A46DD9B9E}" srcId="{BED89E09-6499-1246-8AF0-83398B4C6122}" destId="{4AC4E7A2-C711-DC4A-AD3A-2064E0587EF4}" srcOrd="3" destOrd="0" parTransId="{42128A98-1DF0-3B47-8819-99CB8EBB176E}" sibTransId="{19BEA427-00F4-8346-A5F7-029FEC0CE20E}"/>
    <dgm:cxn modelId="{CFB9D254-F520-764A-815F-CB035EDEF454}" type="presParOf" srcId="{5D0C0F2C-5F16-0848-8C07-6721C6FAB41D}" destId="{E4332DB2-BD6D-4549-A4C0-37E1361BE4EF}" srcOrd="0" destOrd="0" presId="urn:microsoft.com/office/officeart/2005/8/layout/vList2"/>
    <dgm:cxn modelId="{84915F72-8E50-F548-8964-D125CDB0227A}" type="presParOf" srcId="{5D0C0F2C-5F16-0848-8C07-6721C6FAB41D}" destId="{6D2F8317-DB6C-D34A-BA93-C666280BF2EB}" srcOrd="1" destOrd="0" presId="urn:microsoft.com/office/officeart/2005/8/layout/vList2"/>
    <dgm:cxn modelId="{368C361D-6B1C-2444-913B-E5BA08647628}" type="presParOf" srcId="{5D0C0F2C-5F16-0848-8C07-6721C6FAB41D}" destId="{BF70F2B8-0E2F-0A4E-AE8A-9670272BEFFE}" srcOrd="2" destOrd="0" presId="urn:microsoft.com/office/officeart/2005/8/layout/vList2"/>
    <dgm:cxn modelId="{7063598B-2092-2F4E-98C7-D9D2C60F1559}" type="presParOf" srcId="{5D0C0F2C-5F16-0848-8C07-6721C6FAB41D}" destId="{DC4BBD86-2B13-A94B-95D5-B7450664DC17}" srcOrd="3" destOrd="0" presId="urn:microsoft.com/office/officeart/2005/8/layout/vList2"/>
    <dgm:cxn modelId="{1451D876-F11D-6D46-A222-82FB2D4FFD8E}" type="presParOf" srcId="{5D0C0F2C-5F16-0848-8C07-6721C6FAB41D}" destId="{A29BC428-B725-0047-BAEE-32FA178B634B}" srcOrd="4" destOrd="0" presId="urn:microsoft.com/office/officeart/2005/8/layout/vList2"/>
    <dgm:cxn modelId="{2CE00CCA-382A-9248-A10A-B5F36552C05C}" type="presParOf" srcId="{5D0C0F2C-5F16-0848-8C07-6721C6FAB41D}" destId="{F2E19921-6E06-664F-A1BF-AD4D21DDFF54}" srcOrd="5" destOrd="0" presId="urn:microsoft.com/office/officeart/2005/8/layout/vList2"/>
    <dgm:cxn modelId="{C4723EBD-559F-3447-94BC-41B943A5EBD6}" type="presParOf" srcId="{5D0C0F2C-5F16-0848-8C07-6721C6FAB41D}" destId="{5A2F8D39-17E7-384B-B6DD-477D0E45DAE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9586BD-93D8-4A3D-93AA-FBEDD138E0C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7CF7502C-10C3-4C1F-8ACC-DF0D9C80B178}">
      <dgm:prSet custT="1"/>
      <dgm:spPr/>
      <dgm:t>
        <a:bodyPr/>
        <a:lstStyle/>
        <a:p>
          <a:r>
            <a:rPr lang="en-US" sz="5400">
              <a:solidFill>
                <a:schemeClr val="tx1"/>
              </a:solidFill>
              <a:latin typeface="Calibri"/>
            </a:rPr>
            <a:t>Identify</a:t>
          </a:r>
          <a:endParaRPr lang="en-US" sz="5400">
            <a:solidFill>
              <a:schemeClr val="tx1"/>
            </a:solidFill>
          </a:endParaRPr>
        </a:p>
      </dgm:t>
    </dgm:pt>
    <dgm:pt modelId="{1B26568E-5EB7-4CAD-9628-D4F0F1D1108D}" type="parTrans" cxnId="{AF008E54-4271-4DE1-916E-49DBF6E87C76}">
      <dgm:prSet/>
      <dgm:spPr/>
      <dgm:t>
        <a:bodyPr/>
        <a:lstStyle/>
        <a:p>
          <a:endParaRPr lang="en-US"/>
        </a:p>
      </dgm:t>
    </dgm:pt>
    <dgm:pt modelId="{9998F385-3C12-4982-BDF4-533D5B863B19}" type="sibTrans" cxnId="{AF008E54-4271-4DE1-916E-49DBF6E87C76}">
      <dgm:prSet/>
      <dgm:spPr/>
      <dgm:t>
        <a:bodyPr/>
        <a:lstStyle/>
        <a:p>
          <a:endParaRPr lang="en-US"/>
        </a:p>
      </dgm:t>
    </dgm:pt>
    <dgm:pt modelId="{C67687AE-A73E-4EE8-BBC8-56E103D0EA96}">
      <dgm:prSet custT="1"/>
      <dgm:spPr/>
      <dgm:t>
        <a:bodyPr/>
        <a:lstStyle/>
        <a:p>
          <a:pPr algn="ctr" rtl="0">
            <a:buFontTx/>
            <a:buNone/>
          </a:pPr>
          <a:r>
            <a:rPr lang="en-US" sz="2400" b="0" i="0"/>
            <a:t>the goals of a strong professional development design based on a comprehensive needs analysis. </a:t>
          </a:r>
          <a:endParaRPr lang="en-US" sz="2400"/>
        </a:p>
      </dgm:t>
    </dgm:pt>
    <dgm:pt modelId="{498F1347-6A49-43DB-AA7E-B781218423EF}" type="parTrans" cxnId="{EC6DDEDC-7A6F-4753-9FC9-939EE0735B87}">
      <dgm:prSet/>
      <dgm:spPr/>
      <dgm:t>
        <a:bodyPr/>
        <a:lstStyle/>
        <a:p>
          <a:endParaRPr lang="en-US"/>
        </a:p>
      </dgm:t>
    </dgm:pt>
    <dgm:pt modelId="{5D637833-88CB-4D5E-959D-B0F38B2232C5}" type="sibTrans" cxnId="{EC6DDEDC-7A6F-4753-9FC9-939EE0735B87}">
      <dgm:prSet/>
      <dgm:spPr/>
      <dgm:t>
        <a:bodyPr/>
        <a:lstStyle/>
        <a:p>
          <a:endParaRPr lang="en-US"/>
        </a:p>
      </dgm:t>
    </dgm:pt>
    <dgm:pt modelId="{21CCFDE7-F777-4672-A990-9A8B5ABC71EF}">
      <dgm:prSet custT="1"/>
      <dgm:spPr/>
      <dgm:t>
        <a:bodyPr/>
        <a:lstStyle/>
        <a:p>
          <a:r>
            <a:rPr lang="en-US" sz="5400">
              <a:solidFill>
                <a:schemeClr val="tx1"/>
              </a:solidFill>
              <a:latin typeface="Calibri"/>
            </a:rPr>
            <a:t>Describe</a:t>
          </a:r>
          <a:endParaRPr lang="en-US" sz="5400">
            <a:solidFill>
              <a:schemeClr val="tx1"/>
            </a:solidFill>
          </a:endParaRPr>
        </a:p>
      </dgm:t>
    </dgm:pt>
    <dgm:pt modelId="{33B2C05B-BE1E-47F5-B2E3-0E66C19F1E8E}" type="parTrans" cxnId="{C6810BCB-9E5D-41BC-9365-9511839F6170}">
      <dgm:prSet/>
      <dgm:spPr/>
      <dgm:t>
        <a:bodyPr/>
        <a:lstStyle/>
        <a:p>
          <a:endParaRPr lang="en-US"/>
        </a:p>
      </dgm:t>
    </dgm:pt>
    <dgm:pt modelId="{D7E9267D-7A51-4235-86D7-816CE68FA553}" type="sibTrans" cxnId="{C6810BCB-9E5D-41BC-9365-9511839F6170}">
      <dgm:prSet/>
      <dgm:spPr/>
      <dgm:t>
        <a:bodyPr/>
        <a:lstStyle/>
        <a:p>
          <a:endParaRPr lang="en-US"/>
        </a:p>
      </dgm:t>
    </dgm:pt>
    <dgm:pt modelId="{1F04CAEB-D881-45FA-A436-7A35C324DDDA}">
      <dgm:prSet custT="1"/>
      <dgm:spPr/>
      <dgm:t>
        <a:bodyPr/>
        <a:lstStyle/>
        <a:p>
          <a:pPr algn="ctr" rtl="0">
            <a:buFontTx/>
            <a:buNone/>
          </a:pPr>
          <a:r>
            <a:rPr lang="en-US" sz="2400" b="0" i="0"/>
            <a:t>the roles and contributions of essential support structures in PD design.</a:t>
          </a:r>
          <a:endParaRPr lang="en-US" sz="2400"/>
        </a:p>
      </dgm:t>
    </dgm:pt>
    <dgm:pt modelId="{1023378A-2AF6-4D38-AE54-C850F44578D6}" type="parTrans" cxnId="{CD4D5062-26B6-4947-A5E0-18E3519A4076}">
      <dgm:prSet/>
      <dgm:spPr/>
      <dgm:t>
        <a:bodyPr/>
        <a:lstStyle/>
        <a:p>
          <a:endParaRPr lang="en-US"/>
        </a:p>
      </dgm:t>
    </dgm:pt>
    <dgm:pt modelId="{CDB698BD-AFF3-44D5-A08D-A7E8195D2D1F}" type="sibTrans" cxnId="{CD4D5062-26B6-4947-A5E0-18E3519A4076}">
      <dgm:prSet/>
      <dgm:spPr/>
      <dgm:t>
        <a:bodyPr/>
        <a:lstStyle/>
        <a:p>
          <a:endParaRPr lang="en-US"/>
        </a:p>
      </dgm:t>
    </dgm:pt>
    <dgm:pt modelId="{8A88AB05-C7DE-4B5F-8015-CBCEB9AE45D7}">
      <dgm:prSet custT="1"/>
      <dgm:spPr/>
      <dgm:t>
        <a:bodyPr/>
        <a:lstStyle/>
        <a:p>
          <a:r>
            <a:rPr lang="en-US" sz="5400">
              <a:solidFill>
                <a:schemeClr val="tx1"/>
              </a:solidFill>
              <a:latin typeface="Calibri"/>
              <a:ea typeface="Calibri"/>
              <a:cs typeface="Calibri"/>
            </a:rPr>
            <a:t>Explain</a:t>
          </a:r>
        </a:p>
      </dgm:t>
    </dgm:pt>
    <dgm:pt modelId="{75E8A6BD-13E4-402B-8C20-FF58C0553C36}" type="parTrans" cxnId="{3AD7C45D-1A8D-42CD-9BFC-6E5E5F4647FF}">
      <dgm:prSet/>
      <dgm:spPr/>
      <dgm:t>
        <a:bodyPr/>
        <a:lstStyle/>
        <a:p>
          <a:endParaRPr lang="en-US"/>
        </a:p>
      </dgm:t>
    </dgm:pt>
    <dgm:pt modelId="{BBDC01F9-7F4B-44EC-98E3-D7FD32931767}" type="sibTrans" cxnId="{3AD7C45D-1A8D-42CD-9BFC-6E5E5F4647FF}">
      <dgm:prSet/>
      <dgm:spPr/>
      <dgm:t>
        <a:bodyPr/>
        <a:lstStyle/>
        <a:p>
          <a:endParaRPr lang="en-US"/>
        </a:p>
      </dgm:t>
    </dgm:pt>
    <dgm:pt modelId="{91BA7832-7686-49B2-ACB9-276C3BBA4481}">
      <dgm:prSet custT="1"/>
      <dgm:spPr/>
      <dgm:t>
        <a:bodyPr/>
        <a:lstStyle/>
        <a:p>
          <a:pPr algn="ctr" rtl="0">
            <a:buFontTx/>
            <a:buNone/>
          </a:pPr>
          <a:r>
            <a:rPr lang="en-US" sz="2400" b="0" i="0"/>
            <a:t>how PD design structures effective learning experiences</a:t>
          </a:r>
          <a:r>
            <a:rPr lang="en-US" sz="2400" b="1" i="0"/>
            <a:t>.</a:t>
          </a:r>
          <a:r>
            <a:rPr lang="en-US" sz="2400" b="0" i="0"/>
            <a:t> </a:t>
          </a:r>
          <a:endParaRPr lang="en-US" sz="2400">
            <a:latin typeface="Calibri" panose="020F0502020204030204" pitchFamily="34" charset="0"/>
            <a:cs typeface="Calibri" panose="020F0502020204030204" pitchFamily="34" charset="0"/>
          </a:endParaRPr>
        </a:p>
      </dgm:t>
    </dgm:pt>
    <dgm:pt modelId="{0ACAB88F-6C67-40AD-BEDA-084EF0650846}" type="parTrans" cxnId="{FBEDC2F2-3820-4C8D-8069-A1CC88EAEBF8}">
      <dgm:prSet/>
      <dgm:spPr/>
      <dgm:t>
        <a:bodyPr/>
        <a:lstStyle/>
        <a:p>
          <a:endParaRPr lang="en-US"/>
        </a:p>
      </dgm:t>
    </dgm:pt>
    <dgm:pt modelId="{16B3A550-4A7E-48CD-9C2F-081B6281735D}" type="sibTrans" cxnId="{FBEDC2F2-3820-4C8D-8069-A1CC88EAEBF8}">
      <dgm:prSet/>
      <dgm:spPr/>
      <dgm:t>
        <a:bodyPr/>
        <a:lstStyle/>
        <a:p>
          <a:endParaRPr lang="en-US"/>
        </a:p>
      </dgm:t>
    </dgm:pt>
    <dgm:pt modelId="{CF11431A-3FBD-41DA-B0DB-7AD82EDC6449}">
      <dgm:prSet custT="1"/>
      <dgm:spPr/>
      <dgm:t>
        <a:bodyPr/>
        <a:lstStyle/>
        <a:p>
          <a:r>
            <a:rPr lang="en-US" sz="5400" b="0">
              <a:solidFill>
                <a:schemeClr val="tx1"/>
              </a:solidFill>
              <a:latin typeface="Calibri"/>
            </a:rPr>
            <a:t>Create</a:t>
          </a:r>
          <a:endParaRPr lang="en-US" sz="5400" b="0">
            <a:solidFill>
              <a:schemeClr val="tx1"/>
            </a:solidFill>
          </a:endParaRPr>
        </a:p>
      </dgm:t>
    </dgm:pt>
    <dgm:pt modelId="{73E20CA4-D9AE-4FB4-ABAC-C761DA8E14F5}" type="parTrans" cxnId="{D4EB200D-EEE5-4D58-A35D-39F23C09E8AC}">
      <dgm:prSet/>
      <dgm:spPr/>
      <dgm:t>
        <a:bodyPr/>
        <a:lstStyle/>
        <a:p>
          <a:endParaRPr lang="en-US"/>
        </a:p>
      </dgm:t>
    </dgm:pt>
    <dgm:pt modelId="{555112FE-5D8F-4DFF-9C9F-E41160D8F84E}" type="sibTrans" cxnId="{D4EB200D-EEE5-4D58-A35D-39F23C09E8AC}">
      <dgm:prSet/>
      <dgm:spPr/>
      <dgm:t>
        <a:bodyPr/>
        <a:lstStyle/>
        <a:p>
          <a:endParaRPr lang="en-US"/>
        </a:p>
      </dgm:t>
    </dgm:pt>
    <dgm:pt modelId="{1CECA143-91B1-4B28-9CCF-E454D516BCF3}">
      <dgm:prSet custT="1"/>
      <dgm:spPr/>
      <dgm:t>
        <a:bodyPr/>
        <a:lstStyle/>
        <a:p>
          <a:pPr algn="ctr" rtl="0">
            <a:buNone/>
          </a:pPr>
          <a:r>
            <a:rPr lang="en-US" sz="2400" b="0" i="0"/>
            <a:t>indicators for key activities </a:t>
          </a:r>
          <a:r>
            <a:rPr lang="en-US" sz="2400" b="0" i="0">
              <a:latin typeface="Arial"/>
            </a:rPr>
            <a:t>included</a:t>
          </a:r>
          <a:r>
            <a:rPr lang="en-US" sz="2400" b="0" i="0"/>
            <a:t> </a:t>
          </a:r>
          <a:r>
            <a:rPr lang="en-US" sz="2400" b="0" i="0">
              <a:latin typeface="Arial"/>
            </a:rPr>
            <a:t>in </a:t>
          </a:r>
          <a:r>
            <a:rPr lang="en-US" sz="2400" b="0" i="0"/>
            <a:t>a </a:t>
          </a:r>
          <a:r>
            <a:rPr lang="en-US" sz="2400" b="0" i="0">
              <a:latin typeface="Arial"/>
            </a:rPr>
            <a:t>PD design</a:t>
          </a:r>
          <a:r>
            <a:rPr lang="en-US" sz="2400" b="0" i="0"/>
            <a:t> </a:t>
          </a:r>
          <a:r>
            <a:rPr lang="en-US" sz="2400" b="0" i="0">
              <a:latin typeface="Arial"/>
            </a:rPr>
            <a:t>process</a:t>
          </a:r>
          <a:r>
            <a:rPr lang="en-US" sz="2400" b="0" i="0"/>
            <a:t>. </a:t>
          </a:r>
          <a:endParaRPr lang="en-US" sz="2400" b="0">
            <a:latin typeface="Calibri" panose="020F0502020204030204" pitchFamily="34" charset="0"/>
            <a:cs typeface="Calibri" panose="020F0502020204030204" pitchFamily="34" charset="0"/>
          </a:endParaRPr>
        </a:p>
      </dgm:t>
    </dgm:pt>
    <dgm:pt modelId="{8F479EFF-C9AA-4635-AF86-B4D1F364B714}" type="parTrans" cxnId="{D389A7E9-0214-42CD-A636-5170A2EAE5D6}">
      <dgm:prSet/>
      <dgm:spPr/>
      <dgm:t>
        <a:bodyPr/>
        <a:lstStyle/>
        <a:p>
          <a:endParaRPr lang="en-US"/>
        </a:p>
      </dgm:t>
    </dgm:pt>
    <dgm:pt modelId="{02959A25-DF7C-4EDA-A7C8-02BB1524A31D}" type="sibTrans" cxnId="{D389A7E9-0214-42CD-A636-5170A2EAE5D6}">
      <dgm:prSet/>
      <dgm:spPr/>
      <dgm:t>
        <a:bodyPr/>
        <a:lstStyle/>
        <a:p>
          <a:endParaRPr lang="en-US"/>
        </a:p>
      </dgm:t>
    </dgm:pt>
    <dgm:pt modelId="{7FBFD3DA-2419-4378-AD73-98B9BD3F472E}" type="pres">
      <dgm:prSet presAssocID="{8B9586BD-93D8-4A3D-93AA-FBEDD138E0C0}" presName="Name0" presStyleCnt="0">
        <dgm:presLayoutVars>
          <dgm:dir/>
          <dgm:animLvl val="lvl"/>
          <dgm:resizeHandles val="exact"/>
        </dgm:presLayoutVars>
      </dgm:prSet>
      <dgm:spPr/>
    </dgm:pt>
    <dgm:pt modelId="{FC1DC99B-D773-41F8-9BF4-09AD80BCF28D}" type="pres">
      <dgm:prSet presAssocID="{7CF7502C-10C3-4C1F-8ACC-DF0D9C80B178}" presName="linNode" presStyleCnt="0"/>
      <dgm:spPr/>
    </dgm:pt>
    <dgm:pt modelId="{08B8AE5A-2ECC-4C65-9073-E9803CF490CC}" type="pres">
      <dgm:prSet presAssocID="{7CF7502C-10C3-4C1F-8ACC-DF0D9C80B178}" presName="parentText" presStyleLbl="node1" presStyleIdx="0" presStyleCnt="4" custLinFactNeighborX="422" custLinFactNeighborY="1280">
        <dgm:presLayoutVars>
          <dgm:chMax val="1"/>
          <dgm:bulletEnabled val="1"/>
        </dgm:presLayoutVars>
      </dgm:prSet>
      <dgm:spPr/>
    </dgm:pt>
    <dgm:pt modelId="{9B1CC6F3-C3F1-4789-B2E7-117A66698CA6}" type="pres">
      <dgm:prSet presAssocID="{7CF7502C-10C3-4C1F-8ACC-DF0D9C80B178}" presName="descendantText" presStyleLbl="alignAccFollowNode1" presStyleIdx="0" presStyleCnt="4">
        <dgm:presLayoutVars>
          <dgm:bulletEnabled val="1"/>
        </dgm:presLayoutVars>
      </dgm:prSet>
      <dgm:spPr/>
    </dgm:pt>
    <dgm:pt modelId="{F49AE594-2F7E-4448-9CB2-E3BE97694940}" type="pres">
      <dgm:prSet presAssocID="{9998F385-3C12-4982-BDF4-533D5B863B19}" presName="sp" presStyleCnt="0"/>
      <dgm:spPr/>
    </dgm:pt>
    <dgm:pt modelId="{EDACBECC-C5F7-4DCD-86BD-1DAB6FDB2298}" type="pres">
      <dgm:prSet presAssocID="{21CCFDE7-F777-4672-A990-9A8B5ABC71EF}" presName="linNode" presStyleCnt="0"/>
      <dgm:spPr/>
    </dgm:pt>
    <dgm:pt modelId="{5605D7A1-E43C-4B8B-90D4-03B0EDB434E6}" type="pres">
      <dgm:prSet presAssocID="{21CCFDE7-F777-4672-A990-9A8B5ABC71EF}" presName="parentText" presStyleLbl="node1" presStyleIdx="1" presStyleCnt="4">
        <dgm:presLayoutVars>
          <dgm:chMax val="1"/>
          <dgm:bulletEnabled val="1"/>
        </dgm:presLayoutVars>
      </dgm:prSet>
      <dgm:spPr/>
    </dgm:pt>
    <dgm:pt modelId="{D8785A10-D1C3-464C-8452-CD845314E061}" type="pres">
      <dgm:prSet presAssocID="{21CCFDE7-F777-4672-A990-9A8B5ABC71EF}" presName="descendantText" presStyleLbl="alignAccFollowNode1" presStyleIdx="1" presStyleCnt="4" custScaleY="127936" custLinFactNeighborX="272" custLinFactNeighborY="2305">
        <dgm:presLayoutVars>
          <dgm:bulletEnabled val="1"/>
        </dgm:presLayoutVars>
      </dgm:prSet>
      <dgm:spPr/>
    </dgm:pt>
    <dgm:pt modelId="{13DD8475-BC56-497B-91B7-4DAD96B55953}" type="pres">
      <dgm:prSet presAssocID="{D7E9267D-7A51-4235-86D7-816CE68FA553}" presName="sp" presStyleCnt="0"/>
      <dgm:spPr/>
    </dgm:pt>
    <dgm:pt modelId="{83C7EE90-D49F-42DA-80E6-604B17DB6AB0}" type="pres">
      <dgm:prSet presAssocID="{8A88AB05-C7DE-4B5F-8015-CBCEB9AE45D7}" presName="linNode" presStyleCnt="0"/>
      <dgm:spPr/>
    </dgm:pt>
    <dgm:pt modelId="{D9EBD5A3-BC05-41E2-B3B2-A944431EF99C}" type="pres">
      <dgm:prSet presAssocID="{8A88AB05-C7DE-4B5F-8015-CBCEB9AE45D7}" presName="parentText" presStyleLbl="node1" presStyleIdx="2" presStyleCnt="4" custLinFactNeighborX="-59" custLinFactNeighborY="-387">
        <dgm:presLayoutVars>
          <dgm:chMax val="1"/>
          <dgm:bulletEnabled val="1"/>
        </dgm:presLayoutVars>
      </dgm:prSet>
      <dgm:spPr/>
    </dgm:pt>
    <dgm:pt modelId="{366450E9-BD3D-4146-A3B5-07AB69C7AB7C}" type="pres">
      <dgm:prSet presAssocID="{8A88AB05-C7DE-4B5F-8015-CBCEB9AE45D7}" presName="descendantText" presStyleLbl="alignAccFollowNode1" presStyleIdx="2" presStyleCnt="4">
        <dgm:presLayoutVars>
          <dgm:bulletEnabled val="1"/>
        </dgm:presLayoutVars>
      </dgm:prSet>
      <dgm:spPr/>
    </dgm:pt>
    <dgm:pt modelId="{2F4E08F4-4E29-45E2-B1FD-1DE0AD94CE44}" type="pres">
      <dgm:prSet presAssocID="{BBDC01F9-7F4B-44EC-98E3-D7FD32931767}" presName="sp" presStyleCnt="0"/>
      <dgm:spPr/>
    </dgm:pt>
    <dgm:pt modelId="{809583F3-592F-4A88-8667-184507F5CE05}" type="pres">
      <dgm:prSet presAssocID="{CF11431A-3FBD-41DA-B0DB-7AD82EDC6449}" presName="linNode" presStyleCnt="0"/>
      <dgm:spPr/>
    </dgm:pt>
    <dgm:pt modelId="{3F7806FC-C339-4232-9327-01A8E156E73C}" type="pres">
      <dgm:prSet presAssocID="{CF11431A-3FBD-41DA-B0DB-7AD82EDC6449}" presName="parentText" presStyleLbl="node1" presStyleIdx="3" presStyleCnt="4">
        <dgm:presLayoutVars>
          <dgm:chMax val="1"/>
          <dgm:bulletEnabled val="1"/>
        </dgm:presLayoutVars>
      </dgm:prSet>
      <dgm:spPr/>
    </dgm:pt>
    <dgm:pt modelId="{BEC2D037-A846-4884-B16C-79F329DA8CA4}" type="pres">
      <dgm:prSet presAssocID="{CF11431A-3FBD-41DA-B0DB-7AD82EDC6449}" presName="descendantText" presStyleLbl="alignAccFollowNode1" presStyleIdx="3" presStyleCnt="4">
        <dgm:presLayoutVars>
          <dgm:bulletEnabled val="1"/>
        </dgm:presLayoutVars>
      </dgm:prSet>
      <dgm:spPr/>
    </dgm:pt>
  </dgm:ptLst>
  <dgm:cxnLst>
    <dgm:cxn modelId="{D4EB200D-EEE5-4D58-A35D-39F23C09E8AC}" srcId="{8B9586BD-93D8-4A3D-93AA-FBEDD138E0C0}" destId="{CF11431A-3FBD-41DA-B0DB-7AD82EDC6449}" srcOrd="3" destOrd="0" parTransId="{73E20CA4-D9AE-4FB4-ABAC-C761DA8E14F5}" sibTransId="{555112FE-5D8F-4DFF-9C9F-E41160D8F84E}"/>
    <dgm:cxn modelId="{3FABB93D-6559-472B-B9D7-98AB33BE97C0}" type="presOf" srcId="{8A88AB05-C7DE-4B5F-8015-CBCEB9AE45D7}" destId="{D9EBD5A3-BC05-41E2-B3B2-A944431EF99C}" srcOrd="0" destOrd="0" presId="urn:microsoft.com/office/officeart/2005/8/layout/vList5"/>
    <dgm:cxn modelId="{3AD7C45D-1A8D-42CD-9BFC-6E5E5F4647FF}" srcId="{8B9586BD-93D8-4A3D-93AA-FBEDD138E0C0}" destId="{8A88AB05-C7DE-4B5F-8015-CBCEB9AE45D7}" srcOrd="2" destOrd="0" parTransId="{75E8A6BD-13E4-402B-8C20-FF58C0553C36}" sibTransId="{BBDC01F9-7F4B-44EC-98E3-D7FD32931767}"/>
    <dgm:cxn modelId="{CD4D5062-26B6-4947-A5E0-18E3519A4076}" srcId="{21CCFDE7-F777-4672-A990-9A8B5ABC71EF}" destId="{1F04CAEB-D881-45FA-A436-7A35C324DDDA}" srcOrd="0" destOrd="0" parTransId="{1023378A-2AF6-4D38-AE54-C850F44578D6}" sibTransId="{CDB698BD-AFF3-44D5-A08D-A7E8195D2D1F}"/>
    <dgm:cxn modelId="{AF008E54-4271-4DE1-916E-49DBF6E87C76}" srcId="{8B9586BD-93D8-4A3D-93AA-FBEDD138E0C0}" destId="{7CF7502C-10C3-4C1F-8ACC-DF0D9C80B178}" srcOrd="0" destOrd="0" parTransId="{1B26568E-5EB7-4CAD-9628-D4F0F1D1108D}" sibTransId="{9998F385-3C12-4982-BDF4-533D5B863B19}"/>
    <dgm:cxn modelId="{6D3AC27B-887B-4353-8ECD-7F2393F5D204}" type="presOf" srcId="{7CF7502C-10C3-4C1F-8ACC-DF0D9C80B178}" destId="{08B8AE5A-2ECC-4C65-9073-E9803CF490CC}" srcOrd="0" destOrd="0" presId="urn:microsoft.com/office/officeart/2005/8/layout/vList5"/>
    <dgm:cxn modelId="{BB947A97-EE6D-458C-B21E-3BD5907CF266}" type="presOf" srcId="{1F04CAEB-D881-45FA-A436-7A35C324DDDA}" destId="{D8785A10-D1C3-464C-8452-CD845314E061}" srcOrd="0" destOrd="0" presId="urn:microsoft.com/office/officeart/2005/8/layout/vList5"/>
    <dgm:cxn modelId="{CD99EE9B-82C3-43DB-9287-0DEFA98C2751}" type="presOf" srcId="{8B9586BD-93D8-4A3D-93AA-FBEDD138E0C0}" destId="{7FBFD3DA-2419-4378-AD73-98B9BD3F472E}" srcOrd="0" destOrd="0" presId="urn:microsoft.com/office/officeart/2005/8/layout/vList5"/>
    <dgm:cxn modelId="{9491DEBB-48C1-4D42-A9B2-3FE5CFC8F004}" type="presOf" srcId="{91BA7832-7686-49B2-ACB9-276C3BBA4481}" destId="{366450E9-BD3D-4146-A3B5-07AB69C7AB7C}" srcOrd="0" destOrd="0" presId="urn:microsoft.com/office/officeart/2005/8/layout/vList5"/>
    <dgm:cxn modelId="{22E5F2C8-22F5-425E-BDCF-DF961DC641D6}" type="presOf" srcId="{1CECA143-91B1-4B28-9CCF-E454D516BCF3}" destId="{BEC2D037-A846-4884-B16C-79F329DA8CA4}" srcOrd="0" destOrd="0" presId="urn:microsoft.com/office/officeart/2005/8/layout/vList5"/>
    <dgm:cxn modelId="{3E9365CA-4594-45A3-AFFE-962194789AAD}" type="presOf" srcId="{CF11431A-3FBD-41DA-B0DB-7AD82EDC6449}" destId="{3F7806FC-C339-4232-9327-01A8E156E73C}" srcOrd="0" destOrd="0" presId="urn:microsoft.com/office/officeart/2005/8/layout/vList5"/>
    <dgm:cxn modelId="{C6810BCB-9E5D-41BC-9365-9511839F6170}" srcId="{8B9586BD-93D8-4A3D-93AA-FBEDD138E0C0}" destId="{21CCFDE7-F777-4672-A990-9A8B5ABC71EF}" srcOrd="1" destOrd="0" parTransId="{33B2C05B-BE1E-47F5-B2E3-0E66C19F1E8E}" sibTransId="{D7E9267D-7A51-4235-86D7-816CE68FA553}"/>
    <dgm:cxn modelId="{A9533DD5-2751-463B-846E-6F9FB1B331CE}" type="presOf" srcId="{C67687AE-A73E-4EE8-BBC8-56E103D0EA96}" destId="{9B1CC6F3-C3F1-4789-B2E7-117A66698CA6}" srcOrd="0" destOrd="0" presId="urn:microsoft.com/office/officeart/2005/8/layout/vList5"/>
    <dgm:cxn modelId="{EC6DDEDC-7A6F-4753-9FC9-939EE0735B87}" srcId="{7CF7502C-10C3-4C1F-8ACC-DF0D9C80B178}" destId="{C67687AE-A73E-4EE8-BBC8-56E103D0EA96}" srcOrd="0" destOrd="0" parTransId="{498F1347-6A49-43DB-AA7E-B781218423EF}" sibTransId="{5D637833-88CB-4D5E-959D-B0F38B2232C5}"/>
    <dgm:cxn modelId="{D389A7E9-0214-42CD-A636-5170A2EAE5D6}" srcId="{CF11431A-3FBD-41DA-B0DB-7AD82EDC6449}" destId="{1CECA143-91B1-4B28-9CCF-E454D516BCF3}" srcOrd="0" destOrd="0" parTransId="{8F479EFF-C9AA-4635-AF86-B4D1F364B714}" sibTransId="{02959A25-DF7C-4EDA-A7C8-02BB1524A31D}"/>
    <dgm:cxn modelId="{FBEDC2F2-3820-4C8D-8069-A1CC88EAEBF8}" srcId="{8A88AB05-C7DE-4B5F-8015-CBCEB9AE45D7}" destId="{91BA7832-7686-49B2-ACB9-276C3BBA4481}" srcOrd="0" destOrd="0" parTransId="{0ACAB88F-6C67-40AD-BEDA-084EF0650846}" sibTransId="{16B3A550-4A7E-48CD-9C2F-081B6281735D}"/>
    <dgm:cxn modelId="{1CE429F8-A959-456C-A453-FF52B5296EA8}" type="presOf" srcId="{21CCFDE7-F777-4672-A990-9A8B5ABC71EF}" destId="{5605D7A1-E43C-4B8B-90D4-03B0EDB434E6}" srcOrd="0" destOrd="0" presId="urn:microsoft.com/office/officeart/2005/8/layout/vList5"/>
    <dgm:cxn modelId="{B361EEB6-D365-48ED-BED1-D7A44ED14A72}" type="presParOf" srcId="{7FBFD3DA-2419-4378-AD73-98B9BD3F472E}" destId="{FC1DC99B-D773-41F8-9BF4-09AD80BCF28D}" srcOrd="0" destOrd="0" presId="urn:microsoft.com/office/officeart/2005/8/layout/vList5"/>
    <dgm:cxn modelId="{86CB4173-5B82-4D48-BDE7-DC869FDF85D1}" type="presParOf" srcId="{FC1DC99B-D773-41F8-9BF4-09AD80BCF28D}" destId="{08B8AE5A-2ECC-4C65-9073-E9803CF490CC}" srcOrd="0" destOrd="0" presId="urn:microsoft.com/office/officeart/2005/8/layout/vList5"/>
    <dgm:cxn modelId="{3EE71C0F-9EF0-4802-8DAE-D0C89A111428}" type="presParOf" srcId="{FC1DC99B-D773-41F8-9BF4-09AD80BCF28D}" destId="{9B1CC6F3-C3F1-4789-B2E7-117A66698CA6}" srcOrd="1" destOrd="0" presId="urn:microsoft.com/office/officeart/2005/8/layout/vList5"/>
    <dgm:cxn modelId="{E1DD30C5-0769-4DC0-A733-07465809DD39}" type="presParOf" srcId="{7FBFD3DA-2419-4378-AD73-98B9BD3F472E}" destId="{F49AE594-2F7E-4448-9CB2-E3BE97694940}" srcOrd="1" destOrd="0" presId="urn:microsoft.com/office/officeart/2005/8/layout/vList5"/>
    <dgm:cxn modelId="{384C0844-7D2D-4A27-952D-29625E9ACCA9}" type="presParOf" srcId="{7FBFD3DA-2419-4378-AD73-98B9BD3F472E}" destId="{EDACBECC-C5F7-4DCD-86BD-1DAB6FDB2298}" srcOrd="2" destOrd="0" presId="urn:microsoft.com/office/officeart/2005/8/layout/vList5"/>
    <dgm:cxn modelId="{D0309296-0FB5-46E6-A949-D5086AD32132}" type="presParOf" srcId="{EDACBECC-C5F7-4DCD-86BD-1DAB6FDB2298}" destId="{5605D7A1-E43C-4B8B-90D4-03B0EDB434E6}" srcOrd="0" destOrd="0" presId="urn:microsoft.com/office/officeart/2005/8/layout/vList5"/>
    <dgm:cxn modelId="{4D60FC09-5F41-4C94-96C7-65A1864B5A97}" type="presParOf" srcId="{EDACBECC-C5F7-4DCD-86BD-1DAB6FDB2298}" destId="{D8785A10-D1C3-464C-8452-CD845314E061}" srcOrd="1" destOrd="0" presId="urn:microsoft.com/office/officeart/2005/8/layout/vList5"/>
    <dgm:cxn modelId="{13CE8F21-1BA2-4D84-B2F0-F2E8D8B42A1D}" type="presParOf" srcId="{7FBFD3DA-2419-4378-AD73-98B9BD3F472E}" destId="{13DD8475-BC56-497B-91B7-4DAD96B55953}" srcOrd="3" destOrd="0" presId="urn:microsoft.com/office/officeart/2005/8/layout/vList5"/>
    <dgm:cxn modelId="{38CAA9F8-7582-4F1F-8971-D6DAF92530DC}" type="presParOf" srcId="{7FBFD3DA-2419-4378-AD73-98B9BD3F472E}" destId="{83C7EE90-D49F-42DA-80E6-604B17DB6AB0}" srcOrd="4" destOrd="0" presId="urn:microsoft.com/office/officeart/2005/8/layout/vList5"/>
    <dgm:cxn modelId="{4C8AF788-2B93-49BF-915D-4224C64C1F29}" type="presParOf" srcId="{83C7EE90-D49F-42DA-80E6-604B17DB6AB0}" destId="{D9EBD5A3-BC05-41E2-B3B2-A944431EF99C}" srcOrd="0" destOrd="0" presId="urn:microsoft.com/office/officeart/2005/8/layout/vList5"/>
    <dgm:cxn modelId="{F5C179F3-5A31-4BBD-BD89-AFB21E0B6DD6}" type="presParOf" srcId="{83C7EE90-D49F-42DA-80E6-604B17DB6AB0}" destId="{366450E9-BD3D-4146-A3B5-07AB69C7AB7C}" srcOrd="1" destOrd="0" presId="urn:microsoft.com/office/officeart/2005/8/layout/vList5"/>
    <dgm:cxn modelId="{9B69F10A-0839-421F-8D7C-566ED370AAF3}" type="presParOf" srcId="{7FBFD3DA-2419-4378-AD73-98B9BD3F472E}" destId="{2F4E08F4-4E29-45E2-B1FD-1DE0AD94CE44}" srcOrd="5" destOrd="0" presId="urn:microsoft.com/office/officeart/2005/8/layout/vList5"/>
    <dgm:cxn modelId="{66776DF0-981C-40C2-BA80-4B053C06854C}" type="presParOf" srcId="{7FBFD3DA-2419-4378-AD73-98B9BD3F472E}" destId="{809583F3-592F-4A88-8667-184507F5CE05}" srcOrd="6" destOrd="0" presId="urn:microsoft.com/office/officeart/2005/8/layout/vList5"/>
    <dgm:cxn modelId="{C2BA32FF-9107-44DF-86BE-2DECD77FF289}" type="presParOf" srcId="{809583F3-592F-4A88-8667-184507F5CE05}" destId="{3F7806FC-C339-4232-9327-01A8E156E73C}" srcOrd="0" destOrd="0" presId="urn:microsoft.com/office/officeart/2005/8/layout/vList5"/>
    <dgm:cxn modelId="{1E471234-43A2-4A93-A7C3-6BBB6C2FFA20}" type="presParOf" srcId="{809583F3-592F-4A88-8667-184507F5CE05}" destId="{BEC2D037-A846-4884-B16C-79F329DA8C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C2B8B-10CF-934D-AF56-796A93ACDC5B}">
      <dsp:nvSpPr>
        <dsp:cNvPr id="0" name=""/>
        <dsp:cNvSpPr/>
      </dsp:nvSpPr>
      <dsp:spPr>
        <a:xfrm>
          <a:off x="0" y="51278"/>
          <a:ext cx="7386685" cy="1078008"/>
        </a:xfrm>
        <a:prstGeom prst="roundRect">
          <a:avLst/>
        </a:prstGeom>
        <a:solidFill>
          <a:schemeClr val="accent1">
            <a:lumMod val="20000"/>
            <a:lumOff val="80000"/>
          </a:schemeClr>
        </a:solidFill>
        <a:ln w="508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bg2"/>
              </a:solidFill>
            </a:rPr>
            <a:t>We</a:t>
          </a:r>
          <a:r>
            <a:rPr lang="en-US" sz="2100" kern="1200"/>
            <a:t> </a:t>
          </a:r>
          <a:r>
            <a:rPr lang="en-US" sz="2100" kern="1200">
              <a:solidFill>
                <a:schemeClr val="bg2"/>
              </a:solidFill>
            </a:rPr>
            <a:t>will give one clue at a time.</a:t>
          </a:r>
        </a:p>
      </dsp:txBody>
      <dsp:txXfrm>
        <a:off x="52624" y="103902"/>
        <a:ext cx="7281437" cy="972760"/>
      </dsp:txXfrm>
    </dsp:sp>
    <dsp:sp modelId="{8A58683F-F85E-1F47-93E8-38FF1D177473}">
      <dsp:nvSpPr>
        <dsp:cNvPr id="0" name=""/>
        <dsp:cNvSpPr/>
      </dsp:nvSpPr>
      <dsp:spPr>
        <a:xfrm>
          <a:off x="0" y="1189767"/>
          <a:ext cx="7386685" cy="107800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bg2"/>
              </a:solidFill>
            </a:rPr>
            <a:t>Try to guess the “secret word” by placing your guess in the Chat box, or you can enable your hands-up reaction. You have </a:t>
          </a:r>
          <a:r>
            <a:rPr lang="en-US" sz="2100" b="1" kern="1200">
              <a:solidFill>
                <a:schemeClr val="bg2"/>
              </a:solidFill>
            </a:rPr>
            <a:t>7 seconds </a:t>
          </a:r>
          <a:r>
            <a:rPr lang="en-US" sz="2100" kern="1200">
              <a:solidFill>
                <a:schemeClr val="bg2"/>
              </a:solidFill>
            </a:rPr>
            <a:t>to guess.</a:t>
          </a:r>
        </a:p>
      </dsp:txBody>
      <dsp:txXfrm>
        <a:off x="52624" y="1242391"/>
        <a:ext cx="7281437" cy="972760"/>
      </dsp:txXfrm>
    </dsp:sp>
    <dsp:sp modelId="{321E8199-212D-7148-9AED-A54EF9C786B6}">
      <dsp:nvSpPr>
        <dsp:cNvPr id="0" name=""/>
        <dsp:cNvSpPr/>
      </dsp:nvSpPr>
      <dsp:spPr>
        <a:xfrm>
          <a:off x="0" y="2328256"/>
          <a:ext cx="7386685" cy="107800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bg2"/>
              </a:solidFill>
            </a:rPr>
            <a:t>You will have five tries to guess the word.</a:t>
          </a:r>
        </a:p>
      </dsp:txBody>
      <dsp:txXfrm>
        <a:off x="52624" y="2380880"/>
        <a:ext cx="7281437" cy="972760"/>
      </dsp:txXfrm>
    </dsp:sp>
    <dsp:sp modelId="{BECA1AC9-9C4D-994D-B052-FF40B0D8B71C}">
      <dsp:nvSpPr>
        <dsp:cNvPr id="0" name=""/>
        <dsp:cNvSpPr/>
      </dsp:nvSpPr>
      <dsp:spPr>
        <a:xfrm>
          <a:off x="0" y="3466744"/>
          <a:ext cx="7386685" cy="1078008"/>
        </a:xfrm>
        <a:prstGeom prst="roundRect">
          <a:avLst/>
        </a:prstGeom>
        <a:solidFill>
          <a:schemeClr val="accent1">
            <a:lumMod val="20000"/>
            <a:lumOff val="8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bg2"/>
              </a:solidFill>
            </a:rPr>
            <a:t>The first person to correctly guess the secret word wins.</a:t>
          </a:r>
        </a:p>
      </dsp:txBody>
      <dsp:txXfrm>
        <a:off x="52624" y="3519368"/>
        <a:ext cx="7281437" cy="97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32DB2-BD6D-4549-A4C0-37E1361BE4EF}">
      <dsp:nvSpPr>
        <dsp:cNvPr id="0" name=""/>
        <dsp:cNvSpPr/>
      </dsp:nvSpPr>
      <dsp:spPr>
        <a:xfrm>
          <a:off x="0" y="3510"/>
          <a:ext cx="11971866" cy="1095119"/>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b="1" kern="1200">
              <a:solidFill>
                <a:schemeClr val="tx1"/>
              </a:solidFill>
            </a:rPr>
            <a:t>1. </a:t>
          </a:r>
          <a:r>
            <a:rPr lang="en-US" sz="4800" b="1" kern="1200">
              <a:solidFill>
                <a:schemeClr val="tx1"/>
              </a:solidFill>
              <a:latin typeface="Arial"/>
            </a:rPr>
            <a:t>Construct</a:t>
          </a:r>
          <a:endParaRPr lang="en-US" sz="4800" b="1" kern="1200">
            <a:solidFill>
              <a:schemeClr val="tx1"/>
            </a:solidFill>
          </a:endParaRPr>
        </a:p>
      </dsp:txBody>
      <dsp:txXfrm>
        <a:off x="53459" y="56969"/>
        <a:ext cx="11864948" cy="988201"/>
      </dsp:txXfrm>
    </dsp:sp>
    <dsp:sp modelId="{BF70F2B8-0E2F-0A4E-AE8A-9670272BEFFE}">
      <dsp:nvSpPr>
        <dsp:cNvPr id="0" name=""/>
        <dsp:cNvSpPr/>
      </dsp:nvSpPr>
      <dsp:spPr>
        <a:xfrm>
          <a:off x="0" y="1236870"/>
          <a:ext cx="11971866" cy="1095119"/>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solidFill>
                <a:schemeClr val="tx1"/>
              </a:solidFill>
              <a:latin typeface="Arial"/>
            </a:rPr>
            <a:t>2</a:t>
          </a:r>
          <a:r>
            <a:rPr lang="en-US" sz="4800" b="1" kern="1200">
              <a:solidFill>
                <a:schemeClr val="tx1"/>
              </a:solidFill>
            </a:rPr>
            <a:t>. </a:t>
          </a:r>
          <a:r>
            <a:rPr lang="en-US" sz="4800" b="1" kern="1200">
              <a:solidFill>
                <a:schemeClr val="tx1"/>
              </a:solidFill>
              <a:latin typeface="Arial"/>
            </a:rPr>
            <a:t>Frame</a:t>
          </a:r>
          <a:endParaRPr lang="en-US" sz="4800" b="1" kern="1200">
            <a:solidFill>
              <a:schemeClr val="tx1"/>
            </a:solidFill>
          </a:endParaRPr>
        </a:p>
      </dsp:txBody>
      <dsp:txXfrm>
        <a:off x="53459" y="1290329"/>
        <a:ext cx="11864948" cy="988201"/>
      </dsp:txXfrm>
    </dsp:sp>
    <dsp:sp modelId="{A29BC428-B725-0047-BAEE-32FA178B634B}">
      <dsp:nvSpPr>
        <dsp:cNvPr id="0" name=""/>
        <dsp:cNvSpPr/>
      </dsp:nvSpPr>
      <dsp:spPr>
        <a:xfrm>
          <a:off x="0" y="2470230"/>
          <a:ext cx="11971866" cy="1095119"/>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b="1" kern="1200">
              <a:solidFill>
                <a:schemeClr val="tx1"/>
              </a:solidFill>
              <a:latin typeface="Arial"/>
            </a:rPr>
            <a:t>3</a:t>
          </a:r>
          <a:r>
            <a:rPr lang="en-US" sz="4800" b="1" kern="1200">
              <a:solidFill>
                <a:schemeClr val="tx1"/>
              </a:solidFill>
            </a:rPr>
            <a:t>. </a:t>
          </a:r>
          <a:r>
            <a:rPr lang="en-US" sz="4800" b="1" kern="1200">
              <a:solidFill>
                <a:schemeClr val="tx1"/>
              </a:solidFill>
              <a:latin typeface="Arial"/>
            </a:rPr>
            <a:t>Form </a:t>
          </a:r>
          <a:endParaRPr lang="en-US" sz="4800" b="1" kern="1200">
            <a:solidFill>
              <a:schemeClr val="tx1"/>
            </a:solidFill>
          </a:endParaRPr>
        </a:p>
      </dsp:txBody>
      <dsp:txXfrm>
        <a:off x="53459" y="2523689"/>
        <a:ext cx="11864948" cy="988201"/>
      </dsp:txXfrm>
    </dsp:sp>
    <dsp:sp modelId="{5A2F8D39-17E7-384B-B6DD-477D0E45DAE0}">
      <dsp:nvSpPr>
        <dsp:cNvPr id="0" name=""/>
        <dsp:cNvSpPr/>
      </dsp:nvSpPr>
      <dsp:spPr>
        <a:xfrm>
          <a:off x="0" y="3703590"/>
          <a:ext cx="11971866" cy="1095119"/>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solidFill>
                <a:schemeClr val="tx1"/>
              </a:solidFill>
              <a:latin typeface="Arial"/>
            </a:rPr>
            <a:t>4</a:t>
          </a:r>
          <a:r>
            <a:rPr lang="en-US" sz="4800" b="1" kern="1200">
              <a:solidFill>
                <a:schemeClr val="tx1"/>
              </a:solidFill>
            </a:rPr>
            <a:t>. </a:t>
          </a:r>
          <a:r>
            <a:rPr lang="en-US" sz="4800" b="1" kern="1200">
              <a:solidFill>
                <a:schemeClr val="tx1"/>
              </a:solidFill>
              <a:latin typeface="Arial"/>
            </a:rPr>
            <a:t>Design</a:t>
          </a:r>
          <a:endParaRPr lang="en-US" sz="4800" b="1" kern="1200">
            <a:solidFill>
              <a:schemeClr val="tx1"/>
            </a:solidFill>
          </a:endParaRPr>
        </a:p>
      </dsp:txBody>
      <dsp:txXfrm>
        <a:off x="53459" y="3757049"/>
        <a:ext cx="11864948" cy="988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C6F3-C3F1-4789-B2E7-117A66698CA6}">
      <dsp:nvSpPr>
        <dsp:cNvPr id="0" name=""/>
        <dsp:cNvSpPr/>
      </dsp:nvSpPr>
      <dsp:spPr>
        <a:xfrm rot="5400000">
          <a:off x="6801328" y="-2786569"/>
          <a:ext cx="1059351" cy="68997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b="0" i="0" kern="1200"/>
            <a:t>the goals of a strong professional development design based on a comprehensive needs analysis. </a:t>
          </a:r>
          <a:endParaRPr lang="en-US" sz="2400" kern="1200"/>
        </a:p>
      </dsp:txBody>
      <dsp:txXfrm rot="-5400000">
        <a:off x="3881120" y="185352"/>
        <a:ext cx="6848055" cy="955925"/>
      </dsp:txXfrm>
    </dsp:sp>
    <dsp:sp modelId="{08B8AE5A-2ECC-4C65-9073-E9803CF490CC}">
      <dsp:nvSpPr>
        <dsp:cNvPr id="0" name=""/>
        <dsp:cNvSpPr/>
      </dsp:nvSpPr>
      <dsp:spPr>
        <a:xfrm>
          <a:off x="29117" y="18170"/>
          <a:ext cx="3881120"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rPr>
            <a:t>Identify</a:t>
          </a:r>
          <a:endParaRPr lang="en-US" sz="5400" kern="1200">
            <a:solidFill>
              <a:schemeClr val="tx1"/>
            </a:solidFill>
          </a:endParaRPr>
        </a:p>
      </dsp:txBody>
      <dsp:txXfrm>
        <a:off x="93759" y="82812"/>
        <a:ext cx="3751836" cy="1194905"/>
      </dsp:txXfrm>
    </dsp:sp>
    <dsp:sp modelId="{D8785A10-D1C3-464C-8452-CD845314E061}">
      <dsp:nvSpPr>
        <dsp:cNvPr id="0" name=""/>
        <dsp:cNvSpPr/>
      </dsp:nvSpPr>
      <dsp:spPr>
        <a:xfrm rot="5400000">
          <a:off x="6656727" y="-1352831"/>
          <a:ext cx="1355292" cy="68930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b="0" i="0" kern="1200"/>
            <a:t>the roles and contributions of essential support structures in PD design.</a:t>
          </a:r>
          <a:endParaRPr lang="en-US" sz="2400" kern="1200"/>
        </a:p>
      </dsp:txBody>
      <dsp:txXfrm rot="-5400000">
        <a:off x="3887858" y="1482198"/>
        <a:ext cx="6826870" cy="1222972"/>
      </dsp:txXfrm>
    </dsp:sp>
    <dsp:sp modelId="{5605D7A1-E43C-4B8B-90D4-03B0EDB434E6}">
      <dsp:nvSpPr>
        <dsp:cNvPr id="0" name=""/>
        <dsp:cNvSpPr/>
      </dsp:nvSpPr>
      <dsp:spPr>
        <a:xfrm>
          <a:off x="0" y="1407170"/>
          <a:ext cx="3877329"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rPr>
            <a:t>Describe</a:t>
          </a:r>
          <a:endParaRPr lang="en-US" sz="5400" kern="1200">
            <a:solidFill>
              <a:schemeClr val="tx1"/>
            </a:solidFill>
          </a:endParaRPr>
        </a:p>
      </dsp:txBody>
      <dsp:txXfrm>
        <a:off x="64642" y="1471812"/>
        <a:ext cx="3748045" cy="1194905"/>
      </dsp:txXfrm>
    </dsp:sp>
    <dsp:sp modelId="{366450E9-BD3D-4146-A3B5-07AB69C7AB7C}">
      <dsp:nvSpPr>
        <dsp:cNvPr id="0" name=""/>
        <dsp:cNvSpPr/>
      </dsp:nvSpPr>
      <dsp:spPr>
        <a:xfrm rot="5400000">
          <a:off x="6801328" y="25331"/>
          <a:ext cx="1059351" cy="68997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b="0" i="0" kern="1200"/>
            <a:t>how PD design structures effective learning experiences</a:t>
          </a:r>
          <a:r>
            <a:rPr lang="en-US" sz="2400" b="1" i="0" kern="1200"/>
            <a:t>.</a:t>
          </a:r>
          <a:r>
            <a:rPr lang="en-US" sz="2400" b="0" i="0" kern="1200"/>
            <a:t> </a:t>
          </a:r>
          <a:endParaRPr lang="en-US" sz="2400" kern="1200">
            <a:latin typeface="Calibri" panose="020F0502020204030204" pitchFamily="34" charset="0"/>
            <a:cs typeface="Calibri" panose="020F0502020204030204" pitchFamily="34" charset="0"/>
          </a:endParaRPr>
        </a:p>
      </dsp:txBody>
      <dsp:txXfrm rot="-5400000">
        <a:off x="3881120" y="2997253"/>
        <a:ext cx="6848055" cy="955925"/>
      </dsp:txXfrm>
    </dsp:sp>
    <dsp:sp modelId="{D9EBD5A3-BC05-41E2-B3B2-A944431EF99C}">
      <dsp:nvSpPr>
        <dsp:cNvPr id="0" name=""/>
        <dsp:cNvSpPr/>
      </dsp:nvSpPr>
      <dsp:spPr>
        <a:xfrm>
          <a:off x="0" y="2807996"/>
          <a:ext cx="3881120"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ea typeface="Calibri"/>
              <a:cs typeface="Calibri"/>
            </a:rPr>
            <a:t>Explain</a:t>
          </a:r>
        </a:p>
      </dsp:txBody>
      <dsp:txXfrm>
        <a:off x="64642" y="2872638"/>
        <a:ext cx="3751836" cy="1194905"/>
      </dsp:txXfrm>
    </dsp:sp>
    <dsp:sp modelId="{BEC2D037-A846-4884-B16C-79F329DA8CA4}">
      <dsp:nvSpPr>
        <dsp:cNvPr id="0" name=""/>
        <dsp:cNvSpPr/>
      </dsp:nvSpPr>
      <dsp:spPr>
        <a:xfrm rot="5400000">
          <a:off x="6801328" y="1415730"/>
          <a:ext cx="1059351" cy="68997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None/>
          </a:pPr>
          <a:r>
            <a:rPr lang="en-US" sz="2400" b="0" i="0" kern="1200"/>
            <a:t>indicators for key activities </a:t>
          </a:r>
          <a:r>
            <a:rPr lang="en-US" sz="2400" b="0" i="0" kern="1200">
              <a:latin typeface="Arial"/>
            </a:rPr>
            <a:t>included</a:t>
          </a:r>
          <a:r>
            <a:rPr lang="en-US" sz="2400" b="0" i="0" kern="1200"/>
            <a:t> </a:t>
          </a:r>
          <a:r>
            <a:rPr lang="en-US" sz="2400" b="0" i="0" kern="1200">
              <a:latin typeface="Arial"/>
            </a:rPr>
            <a:t>in </a:t>
          </a:r>
          <a:r>
            <a:rPr lang="en-US" sz="2400" b="0" i="0" kern="1200"/>
            <a:t>a </a:t>
          </a:r>
          <a:r>
            <a:rPr lang="en-US" sz="2400" b="0" i="0" kern="1200">
              <a:latin typeface="Arial"/>
            </a:rPr>
            <a:t>PD design</a:t>
          </a:r>
          <a:r>
            <a:rPr lang="en-US" sz="2400" b="0" i="0" kern="1200"/>
            <a:t> </a:t>
          </a:r>
          <a:r>
            <a:rPr lang="en-US" sz="2400" b="0" i="0" kern="1200">
              <a:latin typeface="Arial"/>
            </a:rPr>
            <a:t>process</a:t>
          </a:r>
          <a:r>
            <a:rPr lang="en-US" sz="2400" b="0" i="0" kern="1200"/>
            <a:t>. </a:t>
          </a:r>
          <a:endParaRPr lang="en-US" sz="2400" b="0" kern="1200">
            <a:latin typeface="Calibri" panose="020F0502020204030204" pitchFamily="34" charset="0"/>
            <a:cs typeface="Calibri" panose="020F0502020204030204" pitchFamily="34" charset="0"/>
          </a:endParaRPr>
        </a:p>
      </dsp:txBody>
      <dsp:txXfrm rot="-5400000">
        <a:off x="3881120" y="4387652"/>
        <a:ext cx="6848055" cy="955925"/>
      </dsp:txXfrm>
    </dsp:sp>
    <dsp:sp modelId="{3F7806FC-C339-4232-9327-01A8E156E73C}">
      <dsp:nvSpPr>
        <dsp:cNvPr id="0" name=""/>
        <dsp:cNvSpPr/>
      </dsp:nvSpPr>
      <dsp:spPr>
        <a:xfrm>
          <a:off x="0" y="4203520"/>
          <a:ext cx="3881120" cy="132418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0" kern="1200">
              <a:solidFill>
                <a:schemeClr val="tx1"/>
              </a:solidFill>
              <a:latin typeface="Calibri"/>
            </a:rPr>
            <a:t>Create</a:t>
          </a:r>
          <a:endParaRPr lang="en-US" sz="5400" b="0" kern="1200">
            <a:solidFill>
              <a:schemeClr val="tx1"/>
            </a:solidFill>
          </a:endParaRPr>
        </a:p>
      </dsp:txBody>
      <dsp:txXfrm>
        <a:off x="64642" y="4268162"/>
        <a:ext cx="3751836" cy="11949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285EE2-B0D3-42BA-8AFD-C6FCEAB67957}" type="datetimeFigureOut">
              <a:t>7/17/2025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BD6F8B-2A64-4A3D-85D9-6ED326C551AB}" type="slidenum">
              <a:t>‹#›</a:t>
            </a:fld>
            <a:endParaRPr lang="en-US"/>
          </a:p>
        </p:txBody>
      </p:sp>
    </p:spTree>
    <p:extLst>
      <p:ext uri="{BB962C8B-B14F-4D97-AF65-F5344CB8AC3E}">
        <p14:creationId xmlns:p14="http://schemas.microsoft.com/office/powerpoint/2010/main" val="70085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00000"/>
              </a:solidFill>
              <a:effectLst/>
              <a:latin typeface="+mn-lt"/>
              <a:ea typeface="Cambria"/>
            </a:endParaRPr>
          </a:p>
          <a:p>
            <a:r>
              <a:rPr lang="en-US" sz="1200" b="0" i="0" dirty="0">
                <a:solidFill>
                  <a:srgbClr val="000000"/>
                </a:solidFill>
                <a:effectLst/>
                <a:latin typeface="+mn-lt"/>
                <a:ea typeface="Cambria"/>
              </a:rPr>
              <a:t>This session introduces step two in the EPIC-P cycle. EPIC-P stands for: Engaging Professional Development to Improve and Change Practices.</a:t>
            </a:r>
            <a:r>
              <a:rPr lang="en-US" sz="1200" b="0" i="0" dirty="0">
                <a:solidFill>
                  <a:srgbClr val="000000"/>
                </a:solidFill>
                <a:effectLst/>
                <a:latin typeface="+mn-lt"/>
              </a:rPr>
              <a:t> It’s a structured approach grounded in implementation science meant to support system-level teams as they plan and implement PD support. Design helps to align the priorities and goals of the system with the needs and demands of people implementing changes across the </a:t>
            </a:r>
            <a:r>
              <a:rPr lang="en-US" sz="1200" dirty="0">
                <a:solidFill>
                  <a:srgbClr val="000000"/>
                </a:solidFill>
                <a:latin typeface="+mn-lt"/>
              </a:rPr>
              <a:t>system. </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cf67e821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solidFill>
                <a:srgbClr val="000000"/>
              </a:solidFill>
              <a:latin typeface="Calibri"/>
              <a:ea typeface="Calibri"/>
              <a:cs typeface="Calibri"/>
            </a:endParaRPr>
          </a:p>
          <a:p>
            <a:r>
              <a:rPr lang="en-US" dirty="0">
                <a:solidFill>
                  <a:srgbClr val="000000"/>
                </a:solidFill>
                <a:latin typeface="+mn-lt"/>
                <a:ea typeface="Calibri"/>
                <a:cs typeface="Calibri"/>
              </a:rPr>
              <a:t>Remember that state- or system-wide</a:t>
            </a:r>
            <a:r>
              <a:rPr lang="en-US" dirty="0"/>
              <a:t> implementation of robust professional development support relies on a coordinated structure of leadership, coaching, and data-informed decision-making. A State Leadership Team, composed of interagency representatives, oversees the initiative by ensuring that implementation sites receive the necessary training, resources, and support. Program Implementation Coaches provide guidance to local Program Leadership Teams to promote high-fidelity practice. These local teams lead on-the-ground efforts, including coaching, partnering with families and communities, supporting behavior change, and using data to guide implementation. Implementation and progress are tracked through a Data and Evaluation System, which informs decision-making at both the site and state levels.</a:t>
            </a:r>
          </a:p>
          <a:p>
            <a:endParaRPr lang="en-US" dirty="0">
              <a:ea typeface="Calibri"/>
              <a:cs typeface="Calibri"/>
            </a:endParaRPr>
          </a:p>
          <a:p>
            <a:r>
              <a:rPr lang="en-US" dirty="0"/>
              <a:t>In the professional development (PD) design process, the essential support structures for statewide implementation help ensure that the design is thoughtful, relevant, and effective. The State Leadership Team plays a key role by making sure PD efforts are aligned with statewide goals and that schools and districts have the support they need. This helps tailor PD to the specific needs of different roles, communities, and regions. The PD Network of Implementation Coaches works closely with local Program Leadership Teams at demonstration and implementation sites to make sure PD is practical and connected to educators' day-to-day responsibilities. These local teams also support different ways of delivering PD—like coaching, self-paced learning, and tools for family engagement—so it’s accessible and engaging for everyone involved. Throughout the process, data is used to track progress and guide improvements, making sure time and resources are used wisely and that PD efforts lead to real, lasting impact.</a:t>
            </a:r>
            <a:endParaRPr lang="en-US" dirty="0">
              <a:ea typeface="Calibri"/>
              <a:cs typeface="Calibri"/>
            </a:endParaRPr>
          </a:p>
        </p:txBody>
      </p:sp>
      <p:sp>
        <p:nvSpPr>
          <p:cNvPr id="210" name="Google Shape;210;gecf67e82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concentrate most of your efforts when designing or supporting the design of professional development? </a:t>
            </a:r>
          </a:p>
          <a:p>
            <a:endParaRPr lang="en-US" dirty="0"/>
          </a:p>
          <a:p>
            <a:r>
              <a:rPr lang="en-US" dirty="0"/>
              <a:t>When you view the Mapping Your Design Collaboration Efforts Worksheet document, you will find two sections.  The first section includes a list of </a:t>
            </a:r>
            <a:r>
              <a:rPr lang="en-US" sz="1200" dirty="0"/>
              <a:t>the essential support structures and the specific features related to the design process. R</a:t>
            </a:r>
            <a:r>
              <a:rPr lang="en-US" sz="1200" b="0" dirty="0"/>
              <a:t>ead</a:t>
            </a:r>
            <a:r>
              <a:rPr lang="en-US" sz="1200" b="1" dirty="0"/>
              <a:t> </a:t>
            </a:r>
            <a:r>
              <a:rPr lang="en-US" sz="1200" dirty="0"/>
              <a:t>the features listed for each essential support structure and note those you’ve personally participated in. Select the two support structures you leverage the most when you design professional learning experiences.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11</a:t>
            </a:fld>
            <a:endParaRPr lang="en-US"/>
          </a:p>
        </p:txBody>
      </p:sp>
    </p:spTree>
    <p:extLst>
      <p:ext uri="{BB962C8B-B14F-4D97-AF65-F5344CB8AC3E}">
        <p14:creationId xmlns:p14="http://schemas.microsoft.com/office/powerpoint/2010/main" val="70232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section includes a series of discussion prompts.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 discussion pairs, </a:t>
            </a:r>
            <a:r>
              <a:rPr lang="en-US" sz="1200" dirty="0"/>
              <a:t>reflect on and discuss where your efforts have been concentrated in terms of the essential support structures that you leverage the most in the PD design process.</a:t>
            </a:r>
          </a:p>
        </p:txBody>
      </p:sp>
      <p:sp>
        <p:nvSpPr>
          <p:cNvPr id="4" name="Slide Number Placeholder 3"/>
          <p:cNvSpPr>
            <a:spLocks noGrp="1"/>
          </p:cNvSpPr>
          <p:nvPr>
            <p:ph type="sldNum" sz="quarter" idx="5"/>
          </p:nvPr>
        </p:nvSpPr>
        <p:spPr/>
        <p:txBody>
          <a:bodyPr/>
          <a:lstStyle/>
          <a:p>
            <a:fld id="{1EBD6F8B-2A64-4A3D-85D9-6ED326C551AB}" type="slidenum">
              <a:rPr lang="en-US" smtClean="0"/>
              <a:t>12</a:t>
            </a:fld>
            <a:endParaRPr lang="en-US"/>
          </a:p>
        </p:txBody>
      </p:sp>
    </p:spTree>
    <p:extLst>
      <p:ext uri="{BB962C8B-B14F-4D97-AF65-F5344CB8AC3E}">
        <p14:creationId xmlns:p14="http://schemas.microsoft.com/office/powerpoint/2010/main" val="338165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Instructions:</a:t>
            </a:r>
          </a:p>
          <a:p>
            <a:endParaRPr lang="en-US" dirty="0"/>
          </a:p>
          <a:p>
            <a:pPr fontAlgn="base">
              <a:lnSpc>
                <a:spcPct val="110000"/>
              </a:lnSpc>
            </a:pPr>
            <a:r>
              <a:rPr lang="en-US" sz="1200" b="1" dirty="0"/>
              <a:t>Take 3 minutes to individually read </a:t>
            </a:r>
            <a:r>
              <a:rPr lang="en-US" sz="1200" dirty="0"/>
              <a:t>the features listed for each essential support structure; reflect and note those you’ve personally participated in for each support structure. </a:t>
            </a:r>
          </a:p>
          <a:p>
            <a:pPr fontAlgn="base">
              <a:lnSpc>
                <a:spcPct val="110000"/>
              </a:lnSpc>
            </a:pPr>
            <a:r>
              <a:rPr lang="en-US" sz="1200" b="1" dirty="0"/>
              <a:t>Based on your review, place a check mark in the checkboxes </a:t>
            </a:r>
            <a:r>
              <a:rPr lang="en-US" sz="1200" dirty="0"/>
              <a:t>next to the two</a:t>
            </a:r>
            <a:r>
              <a:rPr lang="en-US" sz="1200" b="1" dirty="0"/>
              <a:t> </a:t>
            </a:r>
            <a:r>
              <a:rPr lang="en-US" sz="1200" dirty="0"/>
              <a:t>support structures you leverage the most when you design professional learning events.  </a:t>
            </a:r>
          </a:p>
          <a:p>
            <a:pPr>
              <a:lnSpc>
                <a:spcPct val="110000"/>
              </a:lnSpc>
            </a:pPr>
            <a:r>
              <a:rPr lang="en-US" sz="1200" b="1" dirty="0"/>
              <a:t>In your discussion pair, you have 10 minutes to reflect on and discuss </a:t>
            </a:r>
            <a:r>
              <a:rPr lang="en-US" sz="1200" dirty="0"/>
              <a:t>where your efforts have been concentrated in terms of the essential support structures that you leverage the most in the design process.</a:t>
            </a:r>
          </a:p>
        </p:txBody>
      </p:sp>
      <p:sp>
        <p:nvSpPr>
          <p:cNvPr id="4" name="Slide Number Placeholder 3"/>
          <p:cNvSpPr>
            <a:spLocks noGrp="1"/>
          </p:cNvSpPr>
          <p:nvPr>
            <p:ph type="sldNum" sz="quarter" idx="5"/>
          </p:nvPr>
        </p:nvSpPr>
        <p:spPr/>
        <p:txBody>
          <a:bodyPr/>
          <a:lstStyle/>
          <a:p>
            <a:fld id="{1EBD6F8B-2A64-4A3D-85D9-6ED326C551AB}" type="slidenum">
              <a:rPr lang="en-US" smtClean="0"/>
              <a:t>13</a:t>
            </a:fld>
            <a:endParaRPr lang="en-US"/>
          </a:p>
        </p:txBody>
      </p:sp>
    </p:spTree>
    <p:extLst>
      <p:ext uri="{BB962C8B-B14F-4D97-AF65-F5344CB8AC3E}">
        <p14:creationId xmlns:p14="http://schemas.microsoft.com/office/powerpoint/2010/main" val="266579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536C5-AC42-928A-8EF7-A92E385A5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BE64F-08C6-87B4-EDCE-6478CD92C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EDE01-B958-69AE-E85C-69FF94E67B59}"/>
              </a:ext>
            </a:extLst>
          </p:cNvPr>
          <p:cNvSpPr>
            <a:spLocks noGrp="1"/>
          </p:cNvSpPr>
          <p:nvPr>
            <p:ph type="body" idx="1"/>
          </p:nvPr>
        </p:nvSpPr>
        <p:spPr/>
        <p:txBody>
          <a:bodyPr/>
          <a:lstStyle/>
          <a:p>
            <a:r>
              <a:rPr lang="en-US" dirty="0"/>
              <a:t>The design component of professional development (PD) planning involves a thoughtful and collaborative process that encompasses several key activities. It starts with understanding learners’ strengths, needs, and contexts. Clear, measurable learning objectives guide the structure and flow of the PD, ensuring it is purposeful and achievable. Designers organize content in a logical sequence, using a variety of engaging, interactive strategies that encourage reflection, participation, and real-world application. PD design also incorporates accessible tools and technologies, addresses potential barriers to participation, and includes resources that support the learning goals. Pre-learning activities prepare participants, while built-in opportunities for practice and reflection help deepen understanding. Ongoing assessment both during and after the PD experience ensures that learning is taking place and supports continuous improvement. Close collaboration with facilitators helps ensure the plan is realistic, flexible, and impactful.</a:t>
            </a:r>
          </a:p>
        </p:txBody>
      </p:sp>
      <p:sp>
        <p:nvSpPr>
          <p:cNvPr id="4" name="Slide Number Placeholder 3">
            <a:extLst>
              <a:ext uri="{FF2B5EF4-FFF2-40B4-BE49-F238E27FC236}">
                <a16:creationId xmlns:a16="http://schemas.microsoft.com/office/drawing/2014/main" id="{216EC988-59F8-86F7-51BB-5842F1A9B3AF}"/>
              </a:ext>
            </a:extLst>
          </p:cNvPr>
          <p:cNvSpPr>
            <a:spLocks noGrp="1"/>
          </p:cNvSpPr>
          <p:nvPr>
            <p:ph type="sldNum" sz="quarter" idx="5"/>
          </p:nvPr>
        </p:nvSpPr>
        <p:spPr/>
        <p:txBody>
          <a:bodyPr/>
          <a:lstStyle/>
          <a:p>
            <a:fld id="{1EBD6F8B-2A64-4A3D-85D9-6ED326C551AB}" type="slidenum">
              <a:rPr lang="en-US" smtClean="0"/>
              <a:t>14</a:t>
            </a:fld>
            <a:endParaRPr lang="en-US"/>
          </a:p>
        </p:txBody>
      </p:sp>
    </p:spTree>
    <p:extLst>
      <p:ext uri="{BB962C8B-B14F-4D97-AF65-F5344CB8AC3E}">
        <p14:creationId xmlns:p14="http://schemas.microsoft.com/office/powerpoint/2010/main" val="259147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B019-5584-7EA4-DF80-AF6A1F2C2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21C76-189C-EC0A-3F93-6F5E5D06F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50323-C6B4-E906-E2F0-4520C16BB2D3}"/>
              </a:ext>
            </a:extLst>
          </p:cNvPr>
          <p:cNvSpPr>
            <a:spLocks noGrp="1"/>
          </p:cNvSpPr>
          <p:nvPr>
            <p:ph type="body" idx="1"/>
          </p:nvPr>
        </p:nvSpPr>
        <p:spPr/>
        <p:txBody>
          <a:bodyPr/>
          <a:lstStyle/>
          <a:p>
            <a:pPr fontAlgn="base"/>
            <a:r>
              <a:rPr lang="en-US" b="1" dirty="0"/>
              <a:t>Application Activity- </a:t>
            </a:r>
            <a:r>
              <a:rPr lang="en-US" dirty="0"/>
              <a:t> 15 min. </a:t>
            </a:r>
          </a:p>
          <a:p>
            <a:pPr fontAlgn="base"/>
            <a:r>
              <a:rPr lang="en-US" dirty="0"/>
              <a:t>Divide participants into 10 groups. </a:t>
            </a:r>
          </a:p>
          <a:p>
            <a:pPr fontAlgn="base"/>
            <a:r>
              <a:rPr lang="en-US" dirty="0"/>
              <a:t>Each group is assigned one of the 10 Design component activities. </a:t>
            </a:r>
          </a:p>
          <a:p>
            <a:pPr fontAlgn="base"/>
            <a:r>
              <a:rPr lang="en-US" dirty="0"/>
              <a:t>For each assigned activity, participants generate indicators by describing what it would look like, sound like, and feel like to engage in the activity.  </a:t>
            </a:r>
          </a:p>
          <a:p>
            <a:pPr fontAlgn="base"/>
            <a:r>
              <a:rPr lang="en-US" dirty="0"/>
              <a:t>Notes will be captured on a Padlet. </a:t>
            </a:r>
          </a:p>
          <a:p>
            <a:pPr fontAlgn="base"/>
            <a:endParaRPr lang="en-US" dirty="0"/>
          </a:p>
          <a:p>
            <a:pPr fontAlgn="base"/>
            <a:r>
              <a:rPr lang="en-US" dirty="0"/>
              <a:t>5-10 min. Whole group share out </a:t>
            </a:r>
          </a:p>
          <a:p>
            <a:endParaRPr lang="en-US" dirty="0"/>
          </a:p>
        </p:txBody>
      </p:sp>
      <p:sp>
        <p:nvSpPr>
          <p:cNvPr id="4" name="Slide Number Placeholder 3">
            <a:extLst>
              <a:ext uri="{FF2B5EF4-FFF2-40B4-BE49-F238E27FC236}">
                <a16:creationId xmlns:a16="http://schemas.microsoft.com/office/drawing/2014/main" id="{6F0D9C54-FAED-4DED-C531-D20EAC17C84E}"/>
              </a:ext>
            </a:extLst>
          </p:cNvPr>
          <p:cNvSpPr>
            <a:spLocks noGrp="1"/>
          </p:cNvSpPr>
          <p:nvPr>
            <p:ph type="sldNum" sz="quarter" idx="5"/>
          </p:nvPr>
        </p:nvSpPr>
        <p:spPr/>
        <p:txBody>
          <a:bodyPr/>
          <a:lstStyle/>
          <a:p>
            <a:fld id="{1EBD6F8B-2A64-4A3D-85D9-6ED326C551AB}" type="slidenum">
              <a:rPr lang="en-US" smtClean="0"/>
              <a:t>15</a:t>
            </a:fld>
            <a:endParaRPr lang="en-US"/>
          </a:p>
        </p:txBody>
      </p:sp>
    </p:spTree>
    <p:extLst>
      <p:ext uri="{BB962C8B-B14F-4D97-AF65-F5344CB8AC3E}">
        <p14:creationId xmlns:p14="http://schemas.microsoft.com/office/powerpoint/2010/main" val="264039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r>
              <a:rPr lang="en-US" sz="1200" kern="1200" dirty="0">
                <a:solidFill>
                  <a:schemeClr val="tx1"/>
                </a:solidFill>
                <a:effectLst/>
                <a:latin typeface="+mn-lt"/>
                <a:ea typeface="+mn-ea"/>
                <a:cs typeface="+mn-cs"/>
              </a:rPr>
              <a:t>for the first Design Key Activity: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Understand learning strengths and needs and clearly define specific, measurable, and achievable learning objectives to guide the design process and serve as benchmarks for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Your Padlet link will take to directly to group’s specific Padlet.  The group number at the top of the Padlet should coincide with the group number of your breakout room.  The first few words at the top of your Padlet should match the first few words of the Key activity description on the webpage.   Toggle to the webpage to be sure you are working on the correct key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Your have 15 minutes for this activity</a:t>
            </a:r>
          </a:p>
          <a:p>
            <a:endParaRPr lang="en-US" dirty="0"/>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16</a:t>
            </a:fld>
            <a:endParaRPr lang="en-US"/>
          </a:p>
        </p:txBody>
      </p:sp>
    </p:spTree>
    <p:extLst>
      <p:ext uri="{BB962C8B-B14F-4D97-AF65-F5344CB8AC3E}">
        <p14:creationId xmlns:p14="http://schemas.microsoft.com/office/powerpoint/2010/main" val="288266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00000"/>
              </a:solidFill>
              <a:effectLst/>
              <a:latin typeface="+mn-lt"/>
            </a:endParaRPr>
          </a:p>
          <a:p>
            <a:r>
              <a:rPr lang="en-US" sz="1200" b="0" i="0" dirty="0">
                <a:solidFill>
                  <a:srgbClr val="000000"/>
                </a:solidFill>
                <a:effectLst/>
                <a:latin typeface="+mn-lt"/>
              </a:rPr>
              <a:t>Today we talked about using </a:t>
            </a:r>
            <a:r>
              <a:rPr lang="en-US" sz="1200" b="0" i="0" u="none" strike="noStrike" kern="1200" dirty="0">
                <a:solidFill>
                  <a:schemeClr val="tx1"/>
                </a:solidFill>
                <a:effectLst/>
                <a:latin typeface="+mn-lt"/>
                <a:ea typeface="+mn-ea"/>
                <a:cs typeface="+mn-cs"/>
              </a:rPr>
              <a:t>what we learned in the needs analysis process for design, including establishing the purpose, methods, content, and ongoing support experiences that are grounded in adult learning principles</a:t>
            </a:r>
            <a:r>
              <a:rPr lang="en-US" sz="1200" b="0" i="0" kern="1200" dirty="0">
                <a:solidFill>
                  <a:schemeClr val="tx1"/>
                </a:solidFill>
                <a:effectLst/>
                <a:latin typeface="+mn-lt"/>
                <a:ea typeface="+mn-ea"/>
                <a:cs typeface="+mn-cs"/>
              </a:rPr>
              <a:t>​. </a:t>
            </a:r>
            <a:endParaRPr lang="en-US" sz="1200" b="0" i="0" dirty="0">
              <a:solidFill>
                <a:srgbClr val="000000"/>
              </a:solidFill>
              <a:effectLst/>
              <a:latin typeface="+mn-lt"/>
            </a:endParaRPr>
          </a:p>
          <a:p>
            <a:endParaRPr lang="en-US" sz="1200" b="0" i="0" dirty="0">
              <a:solidFill>
                <a:srgbClr val="000000"/>
              </a:solidFill>
              <a:effectLst/>
              <a:latin typeface="+mn-lt"/>
            </a:endParaRPr>
          </a:p>
          <a:p>
            <a:r>
              <a:rPr lang="en-US" sz="1200" b="0" i="0" dirty="0">
                <a:solidFill>
                  <a:srgbClr val="000000"/>
                </a:solidFill>
                <a:effectLst/>
                <a:latin typeface="+mn-lt"/>
              </a:rPr>
              <a:t>Our next session together will focus on </a:t>
            </a:r>
            <a:r>
              <a:rPr lang="en-US" sz="1200" b="0" i="0" u="none" strike="noStrike" kern="1200" dirty="0">
                <a:solidFill>
                  <a:schemeClr val="tx1"/>
                </a:solidFill>
                <a:effectLst/>
                <a:latin typeface="+mn-lt"/>
                <a:ea typeface="+mn-ea"/>
                <a:cs typeface="+mn-cs"/>
              </a:rPr>
              <a:t>operationalizing the design by providing the PD experience(s) that will strengthen capacity to implement change or practices.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70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23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D6F8B-2A64-4A3D-85D9-6ED326C551AB}" type="slidenum">
              <a:rPr lang="en-US" smtClean="0"/>
              <a:t>19</a:t>
            </a:fld>
            <a:endParaRPr lang="en-US"/>
          </a:p>
        </p:txBody>
      </p:sp>
    </p:spTree>
    <p:extLst>
      <p:ext uri="{BB962C8B-B14F-4D97-AF65-F5344CB8AC3E}">
        <p14:creationId xmlns:p14="http://schemas.microsoft.com/office/powerpoint/2010/main" val="72652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FB6B-B9BD-788F-A207-355D6B45D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42C5F-BAB7-6D87-DA72-07D23D211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B5C03-F44C-8D62-6FC3-31994DB704D9}"/>
              </a:ext>
            </a:extLst>
          </p:cNvPr>
          <p:cNvSpPr>
            <a:spLocks noGrp="1"/>
          </p:cNvSpPr>
          <p:nvPr>
            <p:ph type="body" idx="1"/>
          </p:nvPr>
        </p:nvSpPr>
        <p:spPr/>
        <p:txBody>
          <a:bodyPr/>
          <a:lstStyle/>
          <a:p>
            <a:r>
              <a:rPr lang="en-US" b="0" dirty="0"/>
              <a:t>Instructions for Password Chat Game:</a:t>
            </a:r>
          </a:p>
          <a:p>
            <a:r>
              <a:rPr lang="en-US" dirty="0"/>
              <a:t>We’ll give you </a:t>
            </a:r>
            <a:r>
              <a:rPr lang="en-US" b="0" dirty="0"/>
              <a:t>word clues</a:t>
            </a:r>
            <a:r>
              <a:rPr lang="en-US" dirty="0"/>
              <a:t>, one at a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each clue, type your best guess for the mystery word into </a:t>
            </a:r>
            <a:r>
              <a:rPr lang="en-US" b="0" dirty="0"/>
              <a:t>the chat box, </a:t>
            </a:r>
            <a:r>
              <a:rPr lang="en-US" dirty="0"/>
              <a:t>as soon as you think you’ve got it!</a:t>
            </a:r>
          </a:p>
          <a:p>
            <a:r>
              <a:rPr lang="en-US" dirty="0"/>
              <a:t>We’ll be keeping an eye on the chat for correct guesses.</a:t>
            </a:r>
          </a:p>
          <a:p>
            <a:r>
              <a:rPr lang="en-US" b="0" dirty="0"/>
              <a:t>You’ll have a total of five one-word clues to figure out the word.</a:t>
            </a:r>
          </a:p>
          <a:p>
            <a:endParaRPr lang="en-US" b="0" dirty="0"/>
          </a:p>
          <a:p>
            <a:endParaRPr lang="en-US" dirty="0"/>
          </a:p>
        </p:txBody>
      </p:sp>
      <p:sp>
        <p:nvSpPr>
          <p:cNvPr id="4" name="Slide Number Placeholder 3">
            <a:extLst>
              <a:ext uri="{FF2B5EF4-FFF2-40B4-BE49-F238E27FC236}">
                <a16:creationId xmlns:a16="http://schemas.microsoft.com/office/drawing/2014/main" id="{5E1D4488-8F1C-FDE0-82A5-0F6687E6295B}"/>
              </a:ext>
            </a:extLst>
          </p:cNvPr>
          <p:cNvSpPr>
            <a:spLocks noGrp="1"/>
          </p:cNvSpPr>
          <p:nvPr>
            <p:ph type="sldNum" sz="quarter" idx="5"/>
          </p:nvPr>
        </p:nvSpPr>
        <p:spPr/>
        <p:txBody>
          <a:bodyPr/>
          <a:lstStyle/>
          <a:p>
            <a:fld id="{1EBD6F8B-2A64-4A3D-85D9-6ED326C551AB}" type="slidenum">
              <a:rPr lang="en-US" smtClean="0"/>
              <a:t>2</a:t>
            </a:fld>
            <a:endParaRPr lang="en-US"/>
          </a:p>
        </p:txBody>
      </p:sp>
    </p:spTree>
    <p:extLst>
      <p:ext uri="{BB962C8B-B14F-4D97-AF65-F5344CB8AC3E}">
        <p14:creationId xmlns:p14="http://schemas.microsoft.com/office/powerpoint/2010/main" val="261238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present each clue.  You’ll have 7 seconds to try to guess the word.  Place your guess in the chat box. If no one guesses the word, after 7 seconds, I will present the next clue, and we will go on until someone guesses the secret word or we give out all five clues.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(Clues are animated.  Present one clue at a time, allow 7 seconds before the presentation of the next word.)</a:t>
            </a:r>
          </a:p>
        </p:txBody>
      </p:sp>
      <p:sp>
        <p:nvSpPr>
          <p:cNvPr id="4" name="Slide Number Placeholder 3"/>
          <p:cNvSpPr>
            <a:spLocks noGrp="1"/>
          </p:cNvSpPr>
          <p:nvPr>
            <p:ph type="sldNum" sz="quarter" idx="5"/>
          </p:nvPr>
        </p:nvSpPr>
        <p:spPr/>
        <p:txBody>
          <a:bodyPr/>
          <a:lstStyle/>
          <a:p>
            <a:fld id="{1EBD6F8B-2A64-4A3D-85D9-6ED326C551AB}" type="slidenum">
              <a:rPr lang="en-US" smtClean="0"/>
              <a:t>3</a:t>
            </a:fld>
            <a:endParaRPr lang="en-US"/>
          </a:p>
        </p:txBody>
      </p:sp>
    </p:spTree>
    <p:extLst>
      <p:ext uri="{BB962C8B-B14F-4D97-AF65-F5344CB8AC3E}">
        <p14:creationId xmlns:p14="http://schemas.microsoft.com/office/powerpoint/2010/main" val="253550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password is Structure, the focus of today’s webinar. </a:t>
            </a:r>
            <a:r>
              <a:rPr lang="en-US" sz="1200" b="0" i="0" kern="1200" dirty="0">
                <a:solidFill>
                  <a:schemeClr val="tx1"/>
                </a:solidFill>
                <a:effectLst/>
                <a:latin typeface="+mn-lt"/>
                <a:ea typeface="+mn-ea"/>
                <a:cs typeface="+mn-cs"/>
              </a:rPr>
              <a:t>PD design planning is a strategic and thoughtful process that involves creating </a:t>
            </a:r>
            <a:r>
              <a:rPr lang="en-US" dirty="0"/>
              <a:t>an </a:t>
            </a:r>
            <a:r>
              <a:rPr lang="en-US" sz="1200" b="0" i="0" kern="1200" dirty="0">
                <a:solidFill>
                  <a:schemeClr val="tx1"/>
                </a:solidFill>
                <a:effectLst/>
                <a:latin typeface="+mn-lt"/>
                <a:ea typeface="+mn-ea"/>
                <a:cs typeface="+mn-cs"/>
              </a:rPr>
              <a:t>effective and engaging learning </a:t>
            </a:r>
            <a:r>
              <a:rPr lang="en-US" dirty="0"/>
              <a:t>structure for</a:t>
            </a:r>
            <a:r>
              <a:rPr lang="en-US" sz="1200" b="0" i="0" kern="1200" dirty="0">
                <a:solidFill>
                  <a:schemeClr val="tx1"/>
                </a:solidFill>
                <a:effectLst/>
                <a:latin typeface="+mn-lt"/>
                <a:ea typeface="+mn-ea"/>
                <a:cs typeface="+mn-cs"/>
              </a:rPr>
              <a:t> </a:t>
            </a:r>
            <a:r>
              <a:rPr lang="en-US" dirty="0"/>
              <a:t>planning professional learning experiences. A comprehensive </a:t>
            </a:r>
            <a:r>
              <a:rPr lang="en-US" sz="1200" b="0" i="0" kern="1200" dirty="0">
                <a:solidFill>
                  <a:schemeClr val="tx1"/>
                </a:solidFill>
                <a:effectLst/>
                <a:latin typeface="+mn-lt"/>
                <a:ea typeface="+mn-ea"/>
                <a:cs typeface="+mn-cs"/>
              </a:rPr>
              <a:t>professional learning design that uses proven instructional strategies and methodologies creates a structured, effective, and engaging learning experience. The learning objectives align with the goals of both the learners and the organization. Well-designed professional learning engages participants by using varied interactive and dynamic methods and planned supports for assisting participants in </a:t>
            </a:r>
            <a:r>
              <a:rPr lang="en-US" dirty="0"/>
              <a:t>transferring </a:t>
            </a:r>
            <a:r>
              <a:rPr lang="en-US" sz="1200" b="0" i="0" kern="1200" dirty="0">
                <a:solidFill>
                  <a:schemeClr val="tx1"/>
                </a:solidFill>
                <a:effectLst/>
                <a:latin typeface="+mn-lt"/>
                <a:ea typeface="+mn-ea"/>
                <a:cs typeface="+mn-cs"/>
              </a:rPr>
              <a:t>what they learned during the experience </a:t>
            </a:r>
            <a:r>
              <a:rPr lang="en-US" dirty="0"/>
              <a:t>to</a:t>
            </a:r>
            <a:r>
              <a:rPr lang="en-US" sz="1200" b="0" i="0" kern="1200" dirty="0">
                <a:solidFill>
                  <a:schemeClr val="tx1"/>
                </a:solidFill>
                <a:effectLst/>
                <a:latin typeface="+mn-lt"/>
                <a:ea typeface="+mn-ea"/>
                <a:cs typeface="+mn-cs"/>
              </a:rPr>
              <a:t> their professional practice.</a:t>
            </a:r>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4</a:t>
            </a:fld>
            <a:endParaRPr lang="en-US"/>
          </a:p>
        </p:txBody>
      </p:sp>
    </p:spTree>
    <p:extLst>
      <p:ext uri="{BB962C8B-B14F-4D97-AF65-F5344CB8AC3E}">
        <p14:creationId xmlns:p14="http://schemas.microsoft.com/office/powerpoint/2010/main" val="201227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cs typeface="Calibri"/>
            </a:endParaRPr>
          </a:p>
        </p:txBody>
      </p:sp>
      <p:sp>
        <p:nvSpPr>
          <p:cNvPr id="4" name="Slide Number Placeholder 3"/>
          <p:cNvSpPr>
            <a:spLocks noGrp="1"/>
          </p:cNvSpPr>
          <p:nvPr>
            <p:ph type="sldNum" sz="quarter" idx="5"/>
          </p:nvPr>
        </p:nvSpPr>
        <p:spPr/>
        <p:txBody>
          <a:bodyPr/>
          <a:lstStyle/>
          <a:p>
            <a:fld id="{1EBD6F8B-2A64-4A3D-85D9-6ED326C551AB}" type="slidenum">
              <a:rPr lang="en-US" smtClean="0"/>
              <a:t>5</a:t>
            </a:fld>
            <a:endParaRPr lang="en-US"/>
          </a:p>
        </p:txBody>
      </p:sp>
    </p:spTree>
    <p:extLst>
      <p:ext uri="{BB962C8B-B14F-4D97-AF65-F5344CB8AC3E}">
        <p14:creationId xmlns:p14="http://schemas.microsoft.com/office/powerpoint/2010/main" val="176140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200" b="0" i="0" dirty="0">
                <a:solidFill>
                  <a:srgbClr val="000000"/>
                </a:solidFill>
                <a:effectLst/>
                <a:latin typeface="Calibri"/>
                <a:ea typeface="Calibri"/>
                <a:cs typeface="Calibri"/>
              </a:rPr>
              <a:t>As a reminder, the EPIC-P Cycle uses a data-informed process to assess needs, design, deliver, and evaluate professional development opportunities. The EPIC-P Cycle organizes this ongoing process using these four general components: needs analysis, design, experiences, and evaluation. </a:t>
            </a:r>
            <a:r>
              <a:rPr lang="en-US" sz="1200" b="0" i="0" dirty="0">
                <a:solidFill>
                  <a:srgbClr val="000000"/>
                </a:solidFill>
                <a:effectLst/>
                <a:latin typeface="+mn-lt"/>
                <a:ea typeface="Calibri"/>
                <a:cs typeface="Calibri"/>
              </a:rPr>
              <a:t>Today, </a:t>
            </a:r>
            <a:r>
              <a:rPr lang="en-US" sz="1200" b="0" i="0" dirty="0">
                <a:solidFill>
                  <a:srgbClr val="000000"/>
                </a:solidFill>
                <a:effectLst/>
                <a:latin typeface="Calibri"/>
                <a:ea typeface="Calibri"/>
                <a:cs typeface="Calibri"/>
              </a:rPr>
              <a:t>our focus will be on the Design component. </a:t>
            </a:r>
            <a:endParaRPr lang="en-US" sz="1200" b="0" i="0" dirty="0">
              <a:solidFill>
                <a:srgbClr val="000000"/>
              </a:solidFill>
              <a:effectLst/>
              <a:latin typeface="Calibri" panose="020F0502020204030204" pitchFamily="34" charset="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6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accessing the </a:t>
            </a:r>
            <a:r>
              <a:rPr lang="en-US" sz="1200" dirty="0">
                <a:latin typeface="+mn-lt"/>
              </a:rPr>
              <a:t>EPIC-P cycle web page during this session.  </a:t>
            </a:r>
            <a:r>
              <a:rPr lang="en-US" dirty="0"/>
              <a:t>Please use the </a:t>
            </a:r>
            <a:r>
              <a:rPr lang="en-US" sz="1200" dirty="0">
                <a:latin typeface="+mn-lt"/>
              </a:rPr>
              <a:t>QR code to find the EPIC-P cycle online. We will also place a link to the site in the chat box.  When you get to the web page, you’ll find a brief introduction and an image representing the four components of the EPIC-P Cycle: Needs Analysis, Design, PD Experiences, and Evaluation. </a:t>
            </a:r>
          </a:p>
          <a:p>
            <a:endParaRPr lang="en-US" sz="1200" dirty="0">
              <a:latin typeface="+mn-lt"/>
            </a:endParaRPr>
          </a:p>
          <a:p>
            <a:r>
              <a:rPr lang="en-US" sz="1200" dirty="0">
                <a:latin typeface="+mn-lt"/>
              </a:rPr>
              <a:t>Please take time now to open the webpage. Go to the second tab, labeled “Design”. We will be focusing on this section during our time together. </a:t>
            </a:r>
          </a:p>
          <a:p>
            <a:endParaRPr lang="en-US" sz="1200" b="0" i="0" dirty="0">
              <a:solidFill>
                <a:srgbClr val="000000"/>
              </a:solidFill>
              <a:effectLst/>
              <a:latin typeface="+mn-lt"/>
            </a:endParaRPr>
          </a:p>
          <a:p>
            <a:endParaRPr lang="en-US" sz="1200" b="0" i="0" dirty="0">
              <a:solidFill>
                <a:srgbClr val="000000"/>
              </a:solidFill>
              <a:effectLst/>
              <a:latin typeface="+mn-lt"/>
            </a:endParaRPr>
          </a:p>
          <a:p>
            <a:r>
              <a:rPr lang="en-US" sz="1200" b="0" i="0" dirty="0">
                <a:solidFill>
                  <a:srgbClr val="000000"/>
                </a:solidFill>
                <a:effectLst/>
                <a:latin typeface="+mn-lt"/>
              </a:rPr>
              <a:t>URL: https://ectacenter.org/epic-p/</a:t>
            </a:r>
            <a:endParaRPr lang="en-US" sz="1200" b="0" i="0" dirty="0">
              <a:solidFill>
                <a:srgbClr val="000000"/>
              </a:solidFill>
              <a:effectLst/>
              <a:latin typeface="+mn-lt"/>
              <a:ea typeface="Calibri"/>
              <a:cs typeface="Calibri"/>
            </a:endParaRPr>
          </a:p>
          <a:p>
            <a:br>
              <a:rPr lang="en-US" sz="1800" b="0" i="0" dirty="0">
                <a:effectLst/>
                <a:latin typeface="WordVisiCarriageReturn_MSFontService"/>
              </a:rPr>
            </a:br>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7</a:t>
            </a:fld>
            <a:endParaRPr lang="en-US"/>
          </a:p>
        </p:txBody>
      </p:sp>
    </p:spTree>
    <p:extLst>
      <p:ext uri="{BB962C8B-B14F-4D97-AF65-F5344CB8AC3E}">
        <p14:creationId xmlns:p14="http://schemas.microsoft.com/office/powerpoint/2010/main" val="294047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FD0C-3533-99AC-0C0F-1D170826F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BC011-2603-AA4E-EE84-8A49FE0FD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80D02-2F96-4801-57EE-5CB02C0ADF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Please take time now to open the design tab by selecting the ‘+’ symbol beside the word “Design”</a:t>
            </a:r>
            <a:endParaRPr lang="en-US" sz="1200"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C82C4CD3-A2F9-1361-86EB-B8304914F70E}"/>
              </a:ext>
            </a:extLst>
          </p:cNvPr>
          <p:cNvSpPr>
            <a:spLocks noGrp="1"/>
          </p:cNvSpPr>
          <p:nvPr>
            <p:ph type="sldNum" sz="quarter" idx="5"/>
          </p:nvPr>
        </p:nvSpPr>
        <p:spPr/>
        <p:txBody>
          <a:bodyPr/>
          <a:lstStyle/>
          <a:p>
            <a:fld id="{1EBD6F8B-2A64-4A3D-85D9-6ED326C551AB}" type="slidenum">
              <a:rPr lang="en-US" smtClean="0"/>
              <a:t>8</a:t>
            </a:fld>
            <a:endParaRPr lang="en-US"/>
          </a:p>
        </p:txBody>
      </p:sp>
    </p:spTree>
    <p:extLst>
      <p:ext uri="{BB962C8B-B14F-4D97-AF65-F5344CB8AC3E}">
        <p14:creationId xmlns:p14="http://schemas.microsoft.com/office/powerpoint/2010/main" val="111583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on Design:</a:t>
            </a:r>
          </a:p>
          <a:p>
            <a:endParaRPr lang="en-US" dirty="0"/>
          </a:p>
          <a:p>
            <a:r>
              <a:rPr lang="en-US" b="1" dirty="0"/>
              <a:t>1. Strategic and Contextual</a:t>
            </a:r>
          </a:p>
          <a:p>
            <a:r>
              <a:rPr lang="en-US" dirty="0"/>
              <a:t>Professional development (PD) design is a purposeful and strategic process that aligns learning experiences with both organizational goals and the specific contexts of learners—including their roles, geographic regions, and community settings.</a:t>
            </a:r>
          </a:p>
          <a:p>
            <a:r>
              <a:rPr lang="en-US" b="1" dirty="0"/>
              <a:t>2. Learner-Centered and Relevant</a:t>
            </a:r>
          </a:p>
          <a:p>
            <a:r>
              <a:rPr lang="en-US" dirty="0"/>
              <a:t>Effective PD is tailored to the needs, experiences, and daily responsibilities of participants. This ensures relevance, encourages application, and honors diverse learning preferences and modalities.</a:t>
            </a:r>
          </a:p>
          <a:p>
            <a:r>
              <a:rPr lang="en-US" b="1" dirty="0"/>
              <a:t>3. Engaging and Evidence-Based Instruction</a:t>
            </a:r>
          </a:p>
          <a:p>
            <a:r>
              <a:rPr lang="en-US" dirty="0"/>
              <a:t>PD incorporates proven instructional strategies—such as chunking, spaced repetition, practice opportunities, and connections to prior knowledge—to enhance engagement and knowledge retention.</a:t>
            </a:r>
          </a:p>
          <a:p>
            <a:r>
              <a:rPr lang="en-US" b="1" dirty="0"/>
              <a:t>4. Flexible and Multi-Modal Delivery</a:t>
            </a:r>
          </a:p>
          <a:p>
            <a:r>
              <a:rPr lang="en-US" dirty="0"/>
              <a:t>PD design goes beyond traditional training formats, offering a range of delivery options such as microlearning, self-study, job aids, and videos to accommodate different learning styles and schedules.</a:t>
            </a:r>
          </a:p>
          <a:p>
            <a:r>
              <a:rPr lang="en-US" b="1" dirty="0"/>
              <a:t>5. Resource-Conscious and Impact-Oriented</a:t>
            </a:r>
          </a:p>
          <a:p>
            <a:r>
              <a:rPr lang="en-US" dirty="0"/>
              <a:t>Design planning ensures efficient use of time, budget, and personnel. It focuses on achievable learning objectives and includes ongoing feedback and assessment to drive meaningful outcomes.</a:t>
            </a:r>
          </a:p>
        </p:txBody>
      </p:sp>
      <p:sp>
        <p:nvSpPr>
          <p:cNvPr id="4" name="Slide Number Placeholder 3"/>
          <p:cNvSpPr>
            <a:spLocks noGrp="1"/>
          </p:cNvSpPr>
          <p:nvPr>
            <p:ph type="sldNum" sz="quarter" idx="5"/>
          </p:nvPr>
        </p:nvSpPr>
        <p:spPr/>
        <p:txBody>
          <a:bodyPr/>
          <a:lstStyle/>
          <a:p>
            <a:fld id="{1EBD6F8B-2A64-4A3D-85D9-6ED326C551AB}" type="slidenum">
              <a:rPr lang="en-US" smtClean="0"/>
              <a:t>9</a:t>
            </a:fld>
            <a:endParaRPr lang="en-US"/>
          </a:p>
        </p:txBody>
      </p:sp>
    </p:spTree>
    <p:extLst>
      <p:ext uri="{BB962C8B-B14F-4D97-AF65-F5344CB8AC3E}">
        <p14:creationId xmlns:p14="http://schemas.microsoft.com/office/powerpoint/2010/main" val="255830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2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67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A">
    <p:spTree>
      <p:nvGrpSpPr>
        <p:cNvPr id="1" name=""/>
        <p:cNvGrpSpPr/>
        <p:nvPr/>
      </p:nvGrpSpPr>
      <p:grpSpPr>
        <a:xfrm>
          <a:off x="0" y="0"/>
          <a:ext cx="0" cy="0"/>
          <a:chOff x="0" y="0"/>
          <a:chExt cx="0" cy="0"/>
        </a:xfrm>
      </p:grpSpPr>
      <p:pic>
        <p:nvPicPr>
          <p:cNvPr id="4" name="Picture 3" descr="A black sign with white text&#10;&#10;Description automatically generated">
            <a:extLst>
              <a:ext uri="{FF2B5EF4-FFF2-40B4-BE49-F238E27FC236}">
                <a16:creationId xmlns:a16="http://schemas.microsoft.com/office/drawing/2014/main" id="{A17B6E5C-FBAC-6846-BEEF-C4529BD75D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BBF03E25-D563-4648-82C4-AE2793EAC46D}"/>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BF912476-20B1-4145-A03E-F38587B9C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9186586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v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9605FAC-EF4B-DF4E-9FA3-158350039164}"/>
              </a:ext>
            </a:extLst>
          </p:cNvPr>
          <p:cNvPicPr>
            <a:picLocks noChangeAspect="1"/>
          </p:cNvPicPr>
          <p:nvPr userDrawn="1"/>
        </p:nvPicPr>
        <p:blipFill>
          <a:blip r:embed="rId2"/>
          <a:stretch>
            <a:fillRect/>
          </a:stretch>
        </p:blipFill>
        <p:spPr>
          <a:xfrm>
            <a:off x="0" y="11017"/>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2DB4A-1901-6D4D-9314-33C850E5D4C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2" name="Picture 11">
            <a:extLst>
              <a:ext uri="{FF2B5EF4-FFF2-40B4-BE49-F238E27FC236}">
                <a16:creationId xmlns:a16="http://schemas.microsoft.com/office/drawing/2014/main" id="{DBCFF8DA-1490-5D4C-B941-020BDE4A4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70392309"/>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ver A">
    <p:spTree>
      <p:nvGrpSpPr>
        <p:cNvPr id="1" name=""/>
        <p:cNvGrpSpPr/>
        <p:nvPr/>
      </p:nvGrpSpPr>
      <p:grpSpPr>
        <a:xfrm>
          <a:off x="0" y="0"/>
          <a:ext cx="0" cy="0"/>
          <a:chOff x="0" y="0"/>
          <a:chExt cx="0" cy="0"/>
        </a:xfrm>
      </p:grpSpPr>
      <p:pic>
        <p:nvPicPr>
          <p:cNvPr id="3" name="Picture 2" descr="A red and black text&#10;&#10;Description automatically generated">
            <a:extLst>
              <a:ext uri="{FF2B5EF4-FFF2-40B4-BE49-F238E27FC236}">
                <a16:creationId xmlns:a16="http://schemas.microsoft.com/office/drawing/2014/main" id="{3052FD5D-7DAA-7845-9CB9-02651826C524}"/>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1A0C17B-A153-B649-9325-7BA92D7C27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2078877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v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0553469-DEF9-B94D-8948-56E3EC2DE1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1350278"/>
            <a:ext cx="775311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3500259"/>
            <a:ext cx="9036417"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81712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521717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3" name="Picture 12">
            <a:extLst>
              <a:ext uri="{FF2B5EF4-FFF2-40B4-BE49-F238E27FC236}">
                <a16:creationId xmlns:a16="http://schemas.microsoft.com/office/drawing/2014/main" id="{0CB0AC64-C1A3-7A45-9804-C917A697B0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19466542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DBB05C-B315-1545-8C03-ED5058C3C690}"/>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529"/>
            <a:ext cx="4118708" cy="443932"/>
          </a:xfrm>
          <a:prstGeom prst="rect">
            <a:avLst/>
          </a:prstGeom>
        </p:spPr>
      </p:pic>
    </p:spTree>
    <p:extLst>
      <p:ext uri="{BB962C8B-B14F-4D97-AF65-F5344CB8AC3E}">
        <p14:creationId xmlns:p14="http://schemas.microsoft.com/office/powerpoint/2010/main" val="371924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BD33E-D8B6-D242-AA58-DADA1E9AA1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052"/>
            <a:ext cx="4113865" cy="443410"/>
          </a:xfrm>
          <a:prstGeom prst="rect">
            <a:avLst/>
          </a:prstGeom>
        </p:spPr>
      </p:pic>
    </p:spTree>
    <p:extLst>
      <p:ext uri="{BB962C8B-B14F-4D97-AF65-F5344CB8AC3E}">
        <p14:creationId xmlns:p14="http://schemas.microsoft.com/office/powerpoint/2010/main" val="47086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vider A">
    <p:spTree>
      <p:nvGrpSpPr>
        <p:cNvPr id="1" name=""/>
        <p:cNvGrpSpPr/>
        <p:nvPr/>
      </p:nvGrpSpPr>
      <p:grpSpPr>
        <a:xfrm>
          <a:off x="0" y="0"/>
          <a:ext cx="0" cy="0"/>
          <a:chOff x="0" y="0"/>
          <a:chExt cx="0" cy="0"/>
        </a:xfrm>
      </p:grpSpPr>
      <p:pic>
        <p:nvPicPr>
          <p:cNvPr id="9" name="Picture 8" descr="A picture containing fish&#10;&#10;Description automatically generated">
            <a:extLst>
              <a:ext uri="{FF2B5EF4-FFF2-40B4-BE49-F238E27FC236}">
                <a16:creationId xmlns:a16="http://schemas.microsoft.com/office/drawing/2014/main" id="{1FF42AE8-2205-1E4D-B0FB-93A61EF04C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521"/>
            <a:ext cx="4118771" cy="443939"/>
          </a:xfrm>
          <a:prstGeom prst="rect">
            <a:avLst/>
          </a:prstGeom>
        </p:spPr>
      </p:pic>
    </p:spTree>
    <p:extLst>
      <p:ext uri="{BB962C8B-B14F-4D97-AF65-F5344CB8AC3E}">
        <p14:creationId xmlns:p14="http://schemas.microsoft.com/office/powerpoint/2010/main" val="335046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 A">
    <p:spTree>
      <p:nvGrpSpPr>
        <p:cNvPr id="1" name=""/>
        <p:cNvGrpSpPr/>
        <p:nvPr/>
      </p:nvGrpSpPr>
      <p:grpSpPr>
        <a:xfrm>
          <a:off x="0" y="0"/>
          <a:ext cx="0" cy="0"/>
          <a:chOff x="0" y="0"/>
          <a:chExt cx="0" cy="0"/>
        </a:xfrm>
      </p:grpSpPr>
      <p:pic>
        <p:nvPicPr>
          <p:cNvPr id="7" name="Picture 6" descr="A black sign with white text&#10;&#10;Description automatically generated">
            <a:extLst>
              <a:ext uri="{FF2B5EF4-FFF2-40B4-BE49-F238E27FC236}">
                <a16:creationId xmlns:a16="http://schemas.microsoft.com/office/drawing/2014/main" id="{867CD888-50B4-FB47-B6B6-4F1699B6EE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131907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vider A">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FE0FEF47-EF97-FA4E-ADAA-CADB50F33A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07"/>
            <a:ext cx="4117976" cy="443853"/>
          </a:xfrm>
          <a:prstGeom prst="rect">
            <a:avLst/>
          </a:prstGeom>
        </p:spPr>
      </p:pic>
    </p:spTree>
    <p:extLst>
      <p:ext uri="{BB962C8B-B14F-4D97-AF65-F5344CB8AC3E}">
        <p14:creationId xmlns:p14="http://schemas.microsoft.com/office/powerpoint/2010/main" val="304948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7" name="Picture 6" descr="A red and black text&#10;&#10;Description automatically generated">
            <a:extLst>
              <a:ext uri="{FF2B5EF4-FFF2-40B4-BE49-F238E27FC236}">
                <a16:creationId xmlns:a16="http://schemas.microsoft.com/office/drawing/2014/main" id="{FCC8A0DE-542B-C649-80D4-17230092518C}"/>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C0DF72"/>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607"/>
            <a:ext cx="4117976" cy="443853"/>
          </a:xfrm>
          <a:prstGeom prst="rect">
            <a:avLst/>
          </a:prstGeom>
        </p:spPr>
      </p:pic>
    </p:spTree>
    <p:extLst>
      <p:ext uri="{BB962C8B-B14F-4D97-AF65-F5344CB8AC3E}">
        <p14:creationId xmlns:p14="http://schemas.microsoft.com/office/powerpoint/2010/main" val="20140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14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ivider A">
    <p:spTree>
      <p:nvGrpSpPr>
        <p:cNvPr id="1" name=""/>
        <p:cNvGrpSpPr/>
        <p:nvPr/>
      </p:nvGrpSpPr>
      <p:grpSpPr>
        <a:xfrm>
          <a:off x="0" y="0"/>
          <a:ext cx="0" cy="0"/>
          <a:chOff x="0" y="0"/>
          <a:chExt cx="0" cy="0"/>
        </a:xfrm>
      </p:grpSpPr>
      <p:pic>
        <p:nvPicPr>
          <p:cNvPr id="3" name="Picture 2" descr="A picture containing holding, woman, blue, people&#10;&#10;Description automatically generated">
            <a:extLst>
              <a:ext uri="{FF2B5EF4-FFF2-40B4-BE49-F238E27FC236}">
                <a16:creationId xmlns:a16="http://schemas.microsoft.com/office/drawing/2014/main" id="{5297CC99-F6F8-E048-B565-5731B7EB2E5E}"/>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B4D856"/>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250"/>
            <a:ext cx="4112016" cy="443211"/>
          </a:xfrm>
          <a:prstGeom prst="rect">
            <a:avLst/>
          </a:prstGeom>
        </p:spPr>
      </p:pic>
    </p:spTree>
    <p:extLst>
      <p:ext uri="{BB962C8B-B14F-4D97-AF65-F5344CB8AC3E}">
        <p14:creationId xmlns:p14="http://schemas.microsoft.com/office/powerpoint/2010/main" val="219485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D50ED0F-8D2D-C045-9648-724BAEE07534}"/>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41918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Divider A">
    <p:spTree>
      <p:nvGrpSpPr>
        <p:cNvPr id="1" name=""/>
        <p:cNvGrpSpPr/>
        <p:nvPr/>
      </p:nvGrpSpPr>
      <p:grpSpPr>
        <a:xfrm>
          <a:off x="0" y="0"/>
          <a:ext cx="0" cy="0"/>
          <a:chOff x="0" y="0"/>
          <a:chExt cx="0" cy="0"/>
        </a:xfrm>
      </p:grpSpPr>
      <p:pic>
        <p:nvPicPr>
          <p:cNvPr id="3" name="Picture 2" descr="A picture containing bottle, holding, woman, red&#10;&#10;Description automatically generated">
            <a:extLst>
              <a:ext uri="{FF2B5EF4-FFF2-40B4-BE49-F238E27FC236}">
                <a16:creationId xmlns:a16="http://schemas.microsoft.com/office/drawing/2014/main" id="{D51BA315-711E-B647-BFF8-E74D17570E60}"/>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4210"/>
            <a:ext cx="4112381" cy="443250"/>
          </a:xfrm>
          <a:prstGeom prst="rect">
            <a:avLst/>
          </a:prstGeom>
        </p:spPr>
      </p:pic>
    </p:spTree>
    <p:extLst>
      <p:ext uri="{BB962C8B-B14F-4D97-AF65-F5344CB8AC3E}">
        <p14:creationId xmlns:p14="http://schemas.microsoft.com/office/powerpoint/2010/main" val="385613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ivid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E717C574-6EA0-9043-8B8B-BB5CF7ED8E14}"/>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2175164" y="2528217"/>
            <a:ext cx="9513916" cy="1864602"/>
          </a:xfrm>
        </p:spPr>
        <p:txBody>
          <a:bodyPr anchor="ctr">
            <a:norm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2175164" y="2219090"/>
            <a:ext cx="9513915" cy="365760"/>
          </a:xfrm>
        </p:spPr>
        <p:txBody>
          <a:bodyPr>
            <a:norm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88"/>
            <a:ext cx="4117219" cy="443772"/>
          </a:xfrm>
          <a:prstGeom prst="rect">
            <a:avLst/>
          </a:prstGeom>
        </p:spPr>
      </p:pic>
    </p:spTree>
    <p:extLst>
      <p:ext uri="{BB962C8B-B14F-4D97-AF65-F5344CB8AC3E}">
        <p14:creationId xmlns:p14="http://schemas.microsoft.com/office/powerpoint/2010/main" val="412012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Tree>
    <p:extLst>
      <p:ext uri="{BB962C8B-B14F-4D97-AF65-F5344CB8AC3E}">
        <p14:creationId xmlns:p14="http://schemas.microsoft.com/office/powerpoint/2010/main" val="333207858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62234E-21A0-514E-A049-519425968D76}"/>
              </a:ext>
            </a:extLst>
          </p:cNvPr>
          <p:cNvSpPr/>
          <p:nvPr userDrawn="1"/>
        </p:nvSpPr>
        <p:spPr>
          <a:xfrm>
            <a:off x="8866909" y="4544291"/>
            <a:ext cx="3325091" cy="231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endParaRPr lang="en-US"/>
          </a:p>
        </p:txBody>
      </p:sp>
    </p:spTree>
    <p:extLst>
      <p:ext uri="{BB962C8B-B14F-4D97-AF65-F5344CB8AC3E}">
        <p14:creationId xmlns:p14="http://schemas.microsoft.com/office/powerpoint/2010/main" val="3706947731"/>
      </p:ext>
    </p:extLst>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5" name="Title 16"/>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spcBef>
                <a:spcPts val="1200"/>
              </a:spcBef>
              <a:buSzPct val="100000"/>
              <a:buFont typeface="Arial" panose="020B0604020202020204" pitchFamily="34" charset="0"/>
              <a:buChar char="•"/>
              <a:defRPr lang="en-US" sz="2400" kern="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spcBef>
                <a:spcPts val="1200"/>
              </a:spcBef>
              <a:defRPr>
                <a:latin typeface="Open Sans" panose="020B0606030504020204" pitchFamily="34" charset="0"/>
                <a:ea typeface="Open Sans" panose="020B0606030504020204" pitchFamily="34" charset="0"/>
                <a:cs typeface="Open Sans" panose="020B0606030504020204" pitchFamily="34" charset="0"/>
              </a:defRPr>
            </a:lvl2pPr>
            <a:lvl3pPr>
              <a:spcBef>
                <a:spcPts val="1200"/>
              </a:spcBef>
              <a:defRPr>
                <a:latin typeface="Open Sans" panose="020B0606030504020204" pitchFamily="34" charset="0"/>
                <a:ea typeface="Open Sans" panose="020B0606030504020204" pitchFamily="34" charset="0"/>
                <a:cs typeface="Open Sans" panose="020B0606030504020204" pitchFamily="34" charset="0"/>
              </a:defRPr>
            </a:lvl3pPr>
            <a:lvl4pPr>
              <a:spcBef>
                <a:spcPts val="1200"/>
              </a:spcBef>
              <a:defRPr>
                <a:latin typeface="Open Sans" panose="020B0606030504020204" pitchFamily="34" charset="0"/>
                <a:ea typeface="Open Sans" panose="020B0606030504020204" pitchFamily="34" charset="0"/>
                <a:cs typeface="Open Sans" panose="020B0606030504020204" pitchFamily="34" charset="0"/>
              </a:defRPr>
            </a:lvl4pPr>
            <a:lvl5pPr>
              <a:spcBef>
                <a:spcPts val="1200"/>
              </a:spcBef>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2331124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096000" y="0"/>
            <a:ext cx="6096000" cy="6858000"/>
          </a:xfrm>
        </p:spPr>
        <p:txBody>
          <a:bodyPr>
            <a:noAutofit/>
          </a:bodyPr>
          <a:lstStyle/>
          <a:p>
            <a:endParaRPr lang="en-US"/>
          </a:p>
        </p:txBody>
      </p:sp>
    </p:spTree>
    <p:extLst>
      <p:ext uri="{BB962C8B-B14F-4D97-AF65-F5344CB8AC3E}">
        <p14:creationId xmlns:p14="http://schemas.microsoft.com/office/powerpoint/2010/main" val="399129147"/>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6096000" cy="685800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1879066327"/>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12192000" cy="358775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44" name="Title 16"/>
          <p:cNvSpPr>
            <a:spLocks noGrp="1"/>
          </p:cNvSpPr>
          <p:nvPr>
            <p:ph type="title"/>
          </p:nvPr>
        </p:nvSpPr>
        <p:spPr>
          <a:xfrm>
            <a:off x="499176" y="4220262"/>
            <a:ext cx="9157442" cy="1043639"/>
          </a:xfrm>
        </p:spPr>
        <p:txBody>
          <a:bodyPr>
            <a:noAutofit/>
          </a:bodyPr>
          <a:lstStyle>
            <a:lvl1pPr>
              <a:defRPr b="0"/>
            </a:lvl1pPr>
          </a:lstStyle>
          <a:p>
            <a:r>
              <a:rPr lang="en-US"/>
              <a:t>Click to edit Master title style</a:t>
            </a:r>
          </a:p>
        </p:txBody>
      </p:sp>
    </p:spTree>
    <p:extLst>
      <p:ext uri="{BB962C8B-B14F-4D97-AF65-F5344CB8AC3E}">
        <p14:creationId xmlns:p14="http://schemas.microsoft.com/office/powerpoint/2010/main" val="10981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82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06666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A">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EE16A78A-6204-E14D-86B7-AE113A5ED1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1"/>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3382180" y="969823"/>
            <a:ext cx="8306900"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3382178" y="2208807"/>
            <a:ext cx="8306901"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3396903" y="626917"/>
            <a:ext cx="8307185"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
        <p:nvSpPr>
          <p:cNvPr id="13" name="TextBox 12">
            <a:extLst>
              <a:ext uri="{FF2B5EF4-FFF2-40B4-BE49-F238E27FC236}">
                <a16:creationId xmlns:a16="http://schemas.microsoft.com/office/drawing/2014/main" id="{7E0B55B7-62C1-EF43-91BF-058489EF2184}"/>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spTree>
    <p:extLst>
      <p:ext uri="{BB962C8B-B14F-4D97-AF65-F5344CB8AC3E}">
        <p14:creationId xmlns:p14="http://schemas.microsoft.com/office/powerpoint/2010/main" val="389855532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E3B6174-F968-9848-AE9B-A49AC036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64768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7CDCF25-96EC-0C45-9072-6F33005E9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401444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F1B79E-FD97-614F-8253-F41DE0F9D7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D3BA794-69F4-FC4A-8C3A-ED1E9585D5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2" name="Picture 1">
            <a:extLst>
              <a:ext uri="{FF2B5EF4-FFF2-40B4-BE49-F238E27FC236}">
                <a16:creationId xmlns:a16="http://schemas.microsoft.com/office/drawing/2014/main" id="{FC74A86C-10EE-F641-9723-6F3E678A1422}"/>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214117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d B">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E0ED1143-57B8-344F-B7C8-C49AFCD8D88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2987D9F-DF5A-C647-8373-D1F58849A9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6" name="Picture 5">
            <a:extLst>
              <a:ext uri="{FF2B5EF4-FFF2-40B4-BE49-F238E27FC236}">
                <a16:creationId xmlns:a16="http://schemas.microsoft.com/office/drawing/2014/main" id="{55464514-5C67-144F-84FF-10C60DD29333}"/>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110390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99E0C7-DA5A-534F-A6A4-3FD4EABD53C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28DEE02D-BD21-744D-9F3C-8212E94E1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1782421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55E5-FB3B-48F7-86EC-B833A2A28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2FE91-C052-4EE9-A06E-205283959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60AB4-E20E-465E-8858-F07779920F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C3AB74-91B5-47F8-9965-732EDC657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58A2-6298-4EE2-900B-32FA1973DB9B}"/>
              </a:ext>
            </a:extLst>
          </p:cNvPr>
          <p:cNvSpPr>
            <a:spLocks noGrp="1"/>
          </p:cNvSpPr>
          <p:nvPr>
            <p:ph type="sldNum" sz="quarter" idx="12"/>
          </p:nvPr>
        </p:nvSpPr>
        <p:spPr/>
        <p:txBody>
          <a:bodyPr/>
          <a:lstStyle/>
          <a:p>
            <a:fld id="{D77F32B5-746C-4643-AA85-FAF18C121397}" type="slidenum">
              <a:rPr lang="en-US" smtClean="0"/>
              <a:t>‹#›</a:t>
            </a:fld>
            <a:endParaRPr lang="en-US"/>
          </a:p>
        </p:txBody>
      </p:sp>
    </p:spTree>
    <p:extLst>
      <p:ext uri="{BB962C8B-B14F-4D97-AF65-F5344CB8AC3E}">
        <p14:creationId xmlns:p14="http://schemas.microsoft.com/office/powerpoint/2010/main" val="309425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806056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62997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44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786613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740338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138775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4105079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945410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6801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ECTA">
  <p:cSld name="Cover - ECTA">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5974081" y="2410120"/>
            <a:ext cx="5624361" cy="184184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5974081" y="4436837"/>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58" name="Google Shape;58;p14"/>
          <p:cNvSpPr txBox="1"/>
          <p:nvPr/>
        </p:nvSpPr>
        <p:spPr>
          <a:xfrm>
            <a:off x="495301" y="2410119"/>
            <a:ext cx="3451860" cy="3729116"/>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cxnSp>
        <p:nvCxnSpPr>
          <p:cNvPr id="59" name="Google Shape;59;p14"/>
          <p:cNvCxnSpPr/>
          <p:nvPr/>
        </p:nvCxnSpPr>
        <p:spPr>
          <a:xfrm>
            <a:off x="5974081" y="1906003"/>
            <a:ext cx="5624361" cy="0"/>
          </a:xfrm>
          <a:prstGeom prst="straightConnector1">
            <a:avLst/>
          </a:prstGeom>
          <a:noFill/>
          <a:ln w="76200" cap="flat" cmpd="sng">
            <a:solidFill>
              <a:schemeClr val="accent1"/>
            </a:solidFill>
            <a:prstDash val="solid"/>
            <a:round/>
            <a:headEnd type="none" w="sm" len="sm"/>
            <a:tailEnd type="none" w="sm" len="sm"/>
          </a:ln>
        </p:spPr>
      </p:cxnSp>
      <p:pic>
        <p:nvPicPr>
          <p:cNvPr id="60" name="Google Shape;60;p14" title="Logo: ECTA: Early Childhood Technical Assistance Center"/>
          <p:cNvPicPr preferRelativeResize="0"/>
          <p:nvPr/>
        </p:nvPicPr>
        <p:blipFill rotWithShape="1">
          <a:blip r:embed="rId3">
            <a:alphaModFix/>
          </a:blip>
          <a:srcRect/>
          <a:stretch/>
        </p:blipFill>
        <p:spPr>
          <a:xfrm>
            <a:off x="5974081" y="891304"/>
            <a:ext cx="5624361" cy="829824"/>
          </a:xfrm>
          <a:prstGeom prst="rect">
            <a:avLst/>
          </a:prstGeom>
          <a:noFill/>
          <a:ln>
            <a:noFill/>
          </a:ln>
        </p:spPr>
      </p:pic>
    </p:spTree>
    <p:extLst>
      <p:ext uri="{BB962C8B-B14F-4D97-AF65-F5344CB8AC3E}">
        <p14:creationId xmlns:p14="http://schemas.microsoft.com/office/powerpoint/2010/main" val="2818424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 ECTA-DaSy" type="title">
  <p:cSld name="Cover - ECTA-DaS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64" name="Google Shape;64;p15"/>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pic>
        <p:nvPicPr>
          <p:cNvPr id="65" name="Google Shape;65;p15" title="Logo: DaSy"/>
          <p:cNvPicPr preferRelativeResize="0"/>
          <p:nvPr/>
        </p:nvPicPr>
        <p:blipFill rotWithShape="1">
          <a:blip r:embed="rId3">
            <a:alphaModFix/>
          </a:blip>
          <a:srcRect/>
          <a:stretch/>
        </p:blipFill>
        <p:spPr>
          <a:xfrm>
            <a:off x="9525668" y="5250567"/>
            <a:ext cx="1988153" cy="1427519"/>
          </a:xfrm>
          <a:prstGeom prst="rect">
            <a:avLst/>
          </a:prstGeom>
          <a:noFill/>
          <a:ln>
            <a:noFill/>
          </a:ln>
        </p:spPr>
      </p:pic>
      <p:pic>
        <p:nvPicPr>
          <p:cNvPr id="66" name="Google Shape;66;p15" title="Logo: ECTA"/>
          <p:cNvPicPr preferRelativeResize="0"/>
          <p:nvPr/>
        </p:nvPicPr>
        <p:blipFill rotWithShape="1">
          <a:blip r:embed="rId4">
            <a:alphaModFix/>
          </a:blip>
          <a:srcRect/>
          <a:stretch/>
        </p:blipFill>
        <p:spPr>
          <a:xfrm>
            <a:off x="5974081" y="5524683"/>
            <a:ext cx="2725423" cy="1048239"/>
          </a:xfrm>
          <a:prstGeom prst="rect">
            <a:avLst/>
          </a:prstGeom>
          <a:noFill/>
          <a:ln>
            <a:noFill/>
          </a:ln>
        </p:spPr>
      </p:pic>
    </p:spTree>
    <p:extLst>
      <p:ext uri="{BB962C8B-B14F-4D97-AF65-F5344CB8AC3E}">
        <p14:creationId xmlns:p14="http://schemas.microsoft.com/office/powerpoint/2010/main" val="3242666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ver - Logos by Hand">
  <p:cSld name="Cover - Logos by Hand">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70" name="Google Shape;70;p16"/>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60095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1"/>
        <p:cNvGrpSpPr/>
        <p:nvPr/>
      </p:nvGrpSpPr>
      <p:grpSpPr>
        <a:xfrm>
          <a:off x="0" y="0"/>
          <a:ext cx="0" cy="0"/>
          <a:chOff x="0" y="0"/>
          <a:chExt cx="0" cy="0"/>
        </a:xfrm>
      </p:grpSpPr>
      <p:sp>
        <p:nvSpPr>
          <p:cNvPr id="72" name="Google Shape;72;p17"/>
          <p:cNvSpPr txBox="1">
            <a:spLocks noGrp="1"/>
          </p:cNvSpPr>
          <p:nvPr>
            <p:ph type="subTitle" idx="1"/>
          </p:nvPr>
        </p:nvSpPr>
        <p:spPr>
          <a:xfrm>
            <a:off x="571155" y="4588551"/>
            <a:ext cx="11027288" cy="977621"/>
          </a:xfrm>
          <a:prstGeom prst="rect">
            <a:avLst/>
          </a:prstGeom>
          <a:noFill/>
          <a:ln>
            <a:noFill/>
          </a:ln>
        </p:spPr>
        <p:txBody>
          <a:bodyPr spcFirstLastPara="1" wrap="square" lIns="68575" tIns="68575" rIns="68575" bIns="68575" anchor="t"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3" name="Google Shape;73;p17"/>
          <p:cNvCxnSpPr/>
          <p:nvPr/>
        </p:nvCxnSpPr>
        <p:spPr>
          <a:xfrm rot="10800000" flipH="1">
            <a:off x="571155" y="2743201"/>
            <a:ext cx="11009157" cy="1"/>
          </a:xfrm>
          <a:prstGeom prst="straightConnector1">
            <a:avLst/>
          </a:prstGeom>
          <a:noFill/>
          <a:ln w="76200" cap="flat" cmpd="sng">
            <a:solidFill>
              <a:schemeClr val="accent1"/>
            </a:solidFill>
            <a:prstDash val="solid"/>
            <a:round/>
            <a:headEnd type="none" w="sm" len="sm"/>
            <a:tailEnd type="none" w="sm" len="sm"/>
          </a:ln>
        </p:spPr>
      </p:cxnSp>
      <p:sp>
        <p:nvSpPr>
          <p:cNvPr id="74" name="Google Shape;74;p17"/>
          <p:cNvSpPr txBox="1">
            <a:spLocks noGrp="1"/>
          </p:cNvSpPr>
          <p:nvPr>
            <p:ph type="ctrTitle"/>
          </p:nvPr>
        </p:nvSpPr>
        <p:spPr>
          <a:xfrm>
            <a:off x="571156" y="3063241"/>
            <a:ext cx="11027289" cy="1333500"/>
          </a:xfrm>
          <a:prstGeom prst="rect">
            <a:avLst/>
          </a:prstGeom>
          <a:noFill/>
          <a:ln>
            <a:noFill/>
          </a:ln>
        </p:spPr>
        <p:txBody>
          <a:bodyPr spcFirstLastPara="1" wrap="square" lIns="68575" tIns="34275" rIns="68575" bIns="0" anchor="t" anchorCtr="0">
            <a:normAutofit/>
          </a:bodyPr>
          <a:lstStyle>
            <a:lvl1pPr lvl="0" algn="l">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5" name="Google Shape;75;p17" title="Logo: ECTA: Early Childhood Technical Assistance Center"/>
          <p:cNvPicPr preferRelativeResize="0"/>
          <p:nvPr/>
        </p:nvPicPr>
        <p:blipFill rotWithShape="1">
          <a:blip r:embed="rId2">
            <a:alphaModFix/>
          </a:blip>
          <a:srcRect/>
          <a:stretch/>
        </p:blipFill>
        <p:spPr>
          <a:xfrm>
            <a:off x="571155" y="1333947"/>
            <a:ext cx="7382443" cy="1089213"/>
          </a:xfrm>
          <a:prstGeom prst="rect">
            <a:avLst/>
          </a:prstGeom>
          <a:noFill/>
          <a:ln>
            <a:noFill/>
          </a:ln>
        </p:spPr>
      </p:pic>
    </p:spTree>
    <p:extLst>
      <p:ext uri="{BB962C8B-B14F-4D97-AF65-F5344CB8AC3E}">
        <p14:creationId xmlns:p14="http://schemas.microsoft.com/office/powerpoint/2010/main" val="284571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solidFill>
                  <a:schemeClr val="tx1">
                    <a:lumMod val="85000"/>
                    <a:lumOff val="1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02743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Multi-Org">
  <p:cSld name="Title - Multi-Org">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9" name="Google Shape;79;p18"/>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0" name="Google Shape;80;p18" title="Logo: ECTA"/>
          <p:cNvPicPr preferRelativeResize="0"/>
          <p:nvPr/>
        </p:nvPicPr>
        <p:blipFill rotWithShape="1">
          <a:blip r:embed="rId2">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1531457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ECTA-DaSy">
  <p:cSld name="Title - ECTA-DaSy">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9"/>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84" name="Google Shape;84;p19"/>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5" name="Google Shape;85;p19" title="Logo: DaSy"/>
          <p:cNvPicPr preferRelativeResize="0"/>
          <p:nvPr/>
        </p:nvPicPr>
        <p:blipFill rotWithShape="1">
          <a:blip r:embed="rId2">
            <a:alphaModFix/>
          </a:blip>
          <a:srcRect/>
          <a:stretch/>
        </p:blipFill>
        <p:spPr>
          <a:xfrm>
            <a:off x="698035" y="2273883"/>
            <a:ext cx="2392815" cy="1718072"/>
          </a:xfrm>
          <a:prstGeom prst="rect">
            <a:avLst/>
          </a:prstGeom>
          <a:noFill/>
          <a:ln>
            <a:noFill/>
          </a:ln>
        </p:spPr>
      </p:pic>
      <p:pic>
        <p:nvPicPr>
          <p:cNvPr id="86" name="Google Shape;86;p19" title="Logo: ECTA"/>
          <p:cNvPicPr preferRelativeResize="0"/>
          <p:nvPr/>
        </p:nvPicPr>
        <p:blipFill rotWithShape="1">
          <a:blip r:embed="rId3">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544674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941533" y="1609738"/>
            <a:ext cx="8299747" cy="1887951"/>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1941679" y="3851916"/>
            <a:ext cx="8287544" cy="1012929"/>
          </a:xfrm>
          <a:prstGeom prst="rect">
            <a:avLst/>
          </a:prstGeom>
          <a:noFill/>
          <a:ln>
            <a:noFill/>
          </a:ln>
        </p:spPr>
        <p:txBody>
          <a:bodyPr spcFirstLastPara="1" wrap="square" lIns="68575" tIns="68575" rIns="68575" bIns="34275" anchor="t" anchorCtr="0">
            <a:normAutofit/>
          </a:bodyPr>
          <a:lstStyle>
            <a:lvl1pPr marL="609585" lvl="0" indent="-304792" algn="l">
              <a:lnSpc>
                <a:spcPct val="120000"/>
              </a:lnSpc>
              <a:spcBef>
                <a:spcPts val="1067"/>
              </a:spcBef>
              <a:spcAft>
                <a:spcPts val="0"/>
              </a:spcAft>
              <a:buSzPts val="1400"/>
              <a:buNone/>
              <a:defRPr sz="1867">
                <a:solidFill>
                  <a:schemeClr val="dk1"/>
                </a:solidFill>
              </a:defRPr>
            </a:lvl1pPr>
            <a:lvl2pPr marL="1219170" lvl="1" indent="-304792" algn="l">
              <a:lnSpc>
                <a:spcPct val="120000"/>
              </a:lnSpc>
              <a:spcBef>
                <a:spcPts val="533"/>
              </a:spcBef>
              <a:spcAft>
                <a:spcPts val="0"/>
              </a:spcAft>
              <a:buSzPts val="1400"/>
              <a:buNone/>
              <a:defRPr sz="1867">
                <a:solidFill>
                  <a:srgbClr val="888888"/>
                </a:solidFill>
              </a:defRPr>
            </a:lvl2pPr>
            <a:lvl3pPr marL="1828754" lvl="2" indent="-304792" algn="l">
              <a:lnSpc>
                <a:spcPct val="120000"/>
              </a:lnSpc>
              <a:spcBef>
                <a:spcPts val="533"/>
              </a:spcBef>
              <a:spcAft>
                <a:spcPts val="0"/>
              </a:spcAft>
              <a:buSzPts val="1400"/>
              <a:buNone/>
              <a:defRPr sz="1867">
                <a:solidFill>
                  <a:srgbClr val="888888"/>
                </a:solidFill>
              </a:defRPr>
            </a:lvl3pPr>
            <a:lvl4pPr marL="2438339" lvl="3" indent="-304792" algn="l">
              <a:lnSpc>
                <a:spcPct val="120000"/>
              </a:lnSpc>
              <a:spcBef>
                <a:spcPts val="533"/>
              </a:spcBef>
              <a:spcAft>
                <a:spcPts val="0"/>
              </a:spcAft>
              <a:buSzPts val="1200"/>
              <a:buNone/>
              <a:defRPr sz="1600">
                <a:solidFill>
                  <a:srgbClr val="888888"/>
                </a:solidFill>
              </a:defRPr>
            </a:lvl4pPr>
            <a:lvl5pPr marL="3047924" lvl="4" indent="-304792" algn="l">
              <a:lnSpc>
                <a:spcPct val="120000"/>
              </a:lnSpc>
              <a:spcBef>
                <a:spcPts val="533"/>
              </a:spcBef>
              <a:spcAft>
                <a:spcPts val="0"/>
              </a:spcAft>
              <a:buSzPts val="1200"/>
              <a:buNone/>
              <a:defRPr sz="1600">
                <a:solidFill>
                  <a:srgbClr val="888888"/>
                </a:solidFill>
              </a:defRPr>
            </a:lvl5pPr>
            <a:lvl6pPr marL="3657509" lvl="5" indent="-304792" algn="l">
              <a:lnSpc>
                <a:spcPct val="120000"/>
              </a:lnSpc>
              <a:spcBef>
                <a:spcPts val="533"/>
              </a:spcBef>
              <a:spcAft>
                <a:spcPts val="0"/>
              </a:spcAft>
              <a:buSzPts val="1200"/>
              <a:buNone/>
              <a:defRPr sz="1600">
                <a:solidFill>
                  <a:srgbClr val="888888"/>
                </a:solidFill>
              </a:defRPr>
            </a:lvl6pPr>
            <a:lvl7pPr marL="4267093" lvl="6" indent="-304792" algn="l">
              <a:lnSpc>
                <a:spcPct val="120000"/>
              </a:lnSpc>
              <a:spcBef>
                <a:spcPts val="533"/>
              </a:spcBef>
              <a:spcAft>
                <a:spcPts val="0"/>
              </a:spcAft>
              <a:buSzPts val="1200"/>
              <a:buNone/>
              <a:defRPr sz="1600">
                <a:solidFill>
                  <a:srgbClr val="888888"/>
                </a:solidFill>
              </a:defRPr>
            </a:lvl7pPr>
            <a:lvl8pPr marL="4876678" lvl="7" indent="-304792" algn="l">
              <a:lnSpc>
                <a:spcPct val="120000"/>
              </a:lnSpc>
              <a:spcBef>
                <a:spcPts val="533"/>
              </a:spcBef>
              <a:spcAft>
                <a:spcPts val="0"/>
              </a:spcAft>
              <a:buSzPts val="1200"/>
              <a:buNone/>
              <a:defRPr sz="1600">
                <a:solidFill>
                  <a:srgbClr val="888888"/>
                </a:solidFill>
              </a:defRPr>
            </a:lvl8pPr>
            <a:lvl9pPr marL="5486263" lvl="8" indent="-304792" algn="l">
              <a:lnSpc>
                <a:spcPct val="120000"/>
              </a:lnSpc>
              <a:spcBef>
                <a:spcPts val="533"/>
              </a:spcBef>
              <a:spcAft>
                <a:spcPts val="0"/>
              </a:spcAft>
              <a:buSzPts val="1200"/>
              <a:buNone/>
              <a:defRPr sz="1600">
                <a:solidFill>
                  <a:srgbClr val="888888"/>
                </a:solidFill>
              </a:defRPr>
            </a:lvl9pPr>
          </a:lstStyle>
          <a:p>
            <a:endParaRPr/>
          </a:p>
        </p:txBody>
      </p:sp>
      <p:sp>
        <p:nvSpPr>
          <p:cNvPr id="90" name="Google Shape;90;p20"/>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2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92" name="Google Shape;92;p20"/>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461738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8562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2"/>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0" name="Google Shape;100;p22"/>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2"/>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600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587830" y="226990"/>
            <a:ext cx="11005457" cy="91175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3"/>
          <p:cNvSpPr txBox="1">
            <a:spLocks noGrp="1"/>
          </p:cNvSpPr>
          <p:nvPr>
            <p:ph type="body" idx="1"/>
          </p:nvPr>
        </p:nvSpPr>
        <p:spPr>
          <a:xfrm>
            <a:off x="587830" y="1258113"/>
            <a:ext cx="5388428" cy="771303"/>
          </a:xfrm>
          <a:prstGeom prst="rect">
            <a:avLst/>
          </a:prstGeom>
          <a:solidFill>
            <a:srgbClr val="73195A"/>
          </a:solidFill>
          <a:ln w="50800" cap="flat" cmpd="sng">
            <a:solidFill>
              <a:schemeClr val="accent5"/>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5" name="Google Shape;105;p23"/>
          <p:cNvSpPr txBox="1">
            <a:spLocks noGrp="1"/>
          </p:cNvSpPr>
          <p:nvPr>
            <p:ph type="body" idx="2"/>
          </p:nvPr>
        </p:nvSpPr>
        <p:spPr>
          <a:xfrm>
            <a:off x="587830" y="2148786"/>
            <a:ext cx="5388428" cy="3319943"/>
          </a:xfrm>
          <a:prstGeom prst="rect">
            <a:avLst/>
          </a:prstGeom>
          <a:solidFill>
            <a:srgbClr val="F3C8E9"/>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5"/>
              </a:buClr>
              <a:buSzPts val="1500"/>
              <a:buChar char="•"/>
              <a:defRPr/>
            </a:lvl1pPr>
            <a:lvl2pPr marL="1219170" lvl="1" indent="-423323" algn="l">
              <a:lnSpc>
                <a:spcPct val="120000"/>
              </a:lnSpc>
              <a:spcBef>
                <a:spcPts val="533"/>
              </a:spcBef>
              <a:spcAft>
                <a:spcPts val="0"/>
              </a:spcAft>
              <a:buClr>
                <a:schemeClr val="accent5"/>
              </a:buClr>
              <a:buSzPts val="1400"/>
              <a:buChar char="•"/>
              <a:defRPr/>
            </a:lvl2pPr>
            <a:lvl3pPr marL="1828754" lvl="2" indent="-406390" algn="l">
              <a:lnSpc>
                <a:spcPct val="120000"/>
              </a:lnSpc>
              <a:spcBef>
                <a:spcPts val="533"/>
              </a:spcBef>
              <a:spcAft>
                <a:spcPts val="0"/>
              </a:spcAft>
              <a:buClr>
                <a:schemeClr val="accent5"/>
              </a:buClr>
              <a:buSzPts val="1200"/>
              <a:buChar char="•"/>
              <a:defRPr/>
            </a:lvl3pPr>
            <a:lvl4pPr marL="2438339" lvl="3" indent="-397923" algn="l">
              <a:lnSpc>
                <a:spcPct val="120000"/>
              </a:lnSpc>
              <a:spcBef>
                <a:spcPts val="533"/>
              </a:spcBef>
              <a:spcAft>
                <a:spcPts val="0"/>
              </a:spcAft>
              <a:buClr>
                <a:schemeClr val="accent5"/>
              </a:buClr>
              <a:buSzPts val="1100"/>
              <a:buChar char="•"/>
              <a:defRPr/>
            </a:lvl4pPr>
            <a:lvl5pPr marL="3047924" lvl="4" indent="-380990" algn="l">
              <a:lnSpc>
                <a:spcPct val="120000"/>
              </a:lnSpc>
              <a:spcBef>
                <a:spcPts val="533"/>
              </a:spcBef>
              <a:spcAft>
                <a:spcPts val="0"/>
              </a:spcAft>
              <a:buClr>
                <a:schemeClr val="accent5"/>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6" name="Google Shape;106;p23"/>
          <p:cNvSpPr txBox="1">
            <a:spLocks noGrp="1"/>
          </p:cNvSpPr>
          <p:nvPr>
            <p:ph type="body" idx="3"/>
          </p:nvPr>
        </p:nvSpPr>
        <p:spPr>
          <a:xfrm>
            <a:off x="6204858" y="1261288"/>
            <a:ext cx="5388429" cy="771585"/>
          </a:xfrm>
          <a:prstGeom prst="rect">
            <a:avLst/>
          </a:prstGeom>
          <a:solidFill>
            <a:srgbClr val="5A9E1F"/>
          </a:solidFill>
          <a:ln w="50800" cap="flat" cmpd="sng">
            <a:solidFill>
              <a:schemeClr val="accent2"/>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7" name="Google Shape;107;p23"/>
          <p:cNvSpPr txBox="1">
            <a:spLocks noGrp="1"/>
          </p:cNvSpPr>
          <p:nvPr>
            <p:ph type="body" idx="4"/>
          </p:nvPr>
        </p:nvSpPr>
        <p:spPr>
          <a:xfrm>
            <a:off x="6204858" y="2147818"/>
            <a:ext cx="5388429" cy="3311047"/>
          </a:xfrm>
          <a:prstGeom prst="rect">
            <a:avLst/>
          </a:prstGeom>
          <a:solidFill>
            <a:srgbClr val="E3F6D3"/>
          </a:solid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8" name="Google Shape;108;p2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3521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CTA disclaimer">
  <p:cSld name="ECTA disclaimer">
    <p:spTree>
      <p:nvGrpSpPr>
        <p:cNvPr id="1" name="Shape 123"/>
        <p:cNvGrpSpPr/>
        <p:nvPr/>
      </p:nvGrpSpPr>
      <p:grpSpPr>
        <a:xfrm>
          <a:off x="0" y="0"/>
          <a:ext cx="0" cy="0"/>
          <a:chOff x="0" y="0"/>
          <a:chExt cx="0" cy="0"/>
        </a:xfrm>
      </p:grpSpPr>
      <p:sp>
        <p:nvSpPr>
          <p:cNvPr id="124" name="Google Shape;124;p26"/>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125" name="Google Shape;125;p26"/>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
        <p:nvSpPr>
          <p:cNvPr id="126" name="Google Shape;126;p26"/>
          <p:cNvSpPr txBox="1">
            <a:spLocks noGrp="1"/>
          </p:cNvSpPr>
          <p:nvPr>
            <p:ph type="title"/>
          </p:nvPr>
        </p:nvSpPr>
        <p:spPr>
          <a:xfrm>
            <a:off x="1973580" y="2523100"/>
            <a:ext cx="8259347" cy="913249"/>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26"/>
          <p:cNvSpPr txBox="1">
            <a:spLocks noGrp="1"/>
          </p:cNvSpPr>
          <p:nvPr>
            <p:ph type="body" idx="1"/>
          </p:nvPr>
        </p:nvSpPr>
        <p:spPr>
          <a:xfrm>
            <a:off x="1905852" y="3846281"/>
            <a:ext cx="8327075" cy="1012929"/>
          </a:xfrm>
          <a:prstGeom prst="rect">
            <a:avLst/>
          </a:prstGeom>
          <a:noFill/>
          <a:ln>
            <a:noFill/>
          </a:ln>
        </p:spPr>
        <p:txBody>
          <a:bodyPr spcFirstLastPara="1" wrap="square" lIns="68575" tIns="34275" rIns="68575" bIns="34275" anchor="t" anchorCtr="0">
            <a:noAutofit/>
          </a:bodyPr>
          <a:lstStyle>
            <a:lvl1pPr marL="609585" lvl="0" indent="-304792" algn="l">
              <a:lnSpc>
                <a:spcPct val="120000"/>
              </a:lnSpc>
              <a:spcBef>
                <a:spcPts val="1067"/>
              </a:spcBef>
              <a:spcAft>
                <a:spcPts val="0"/>
              </a:spcAft>
              <a:buSzPts val="1500"/>
              <a:buNone/>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pic>
        <p:nvPicPr>
          <p:cNvPr id="128" name="Google Shape;128;p26"/>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29" name="Google Shape;129;p26"/>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30" name="Google Shape;130;p26"/>
          <p:cNvCxnSpPr/>
          <p:nvPr/>
        </p:nvCxnSpPr>
        <p:spPr>
          <a:xfrm>
            <a:off x="1973580" y="2270760"/>
            <a:ext cx="8259347" cy="0"/>
          </a:xfrm>
          <a:prstGeom prst="straightConnector1">
            <a:avLst/>
          </a:prstGeom>
          <a:noFill/>
          <a:ln w="76200" cap="flat" cmpd="sng">
            <a:solidFill>
              <a:schemeClr val="accent1"/>
            </a:solidFill>
            <a:prstDash val="solid"/>
            <a:round/>
            <a:headEnd type="none" w="sm" len="sm"/>
            <a:tailEnd type="none" w="sm" len="sm"/>
          </a:ln>
        </p:spPr>
      </p:cxnSp>
      <p:pic>
        <p:nvPicPr>
          <p:cNvPr id="131" name="Google Shape;131;p26" title="Logo: ECTA: Early Childhood Technical Assistance Center"/>
          <p:cNvPicPr preferRelativeResize="0"/>
          <p:nvPr/>
        </p:nvPicPr>
        <p:blipFill rotWithShape="1">
          <a:blip r:embed="rId4">
            <a:alphaModFix/>
          </a:blip>
          <a:srcRect/>
          <a:stretch/>
        </p:blipFill>
        <p:spPr>
          <a:xfrm>
            <a:off x="1973580" y="833546"/>
            <a:ext cx="7382443" cy="1089213"/>
          </a:xfrm>
          <a:prstGeom prst="rect">
            <a:avLst/>
          </a:prstGeom>
          <a:noFill/>
          <a:ln>
            <a:noFill/>
          </a:ln>
        </p:spPr>
      </p:pic>
    </p:spTree>
    <p:extLst>
      <p:ext uri="{BB962C8B-B14F-4D97-AF65-F5344CB8AC3E}">
        <p14:creationId xmlns:p14="http://schemas.microsoft.com/office/powerpoint/2010/main" val="1860411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8"/>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8"/>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29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ECTA disclaimer">
  <p:cSld name="1_ECTA disclaimer">
    <p:spTree>
      <p:nvGrpSpPr>
        <p:cNvPr id="1" name="Shape 147"/>
        <p:cNvGrpSpPr/>
        <p:nvPr/>
      </p:nvGrpSpPr>
      <p:grpSpPr>
        <a:xfrm>
          <a:off x="0" y="0"/>
          <a:ext cx="0" cy="0"/>
          <a:chOff x="0" y="0"/>
          <a:chExt cx="0" cy="0"/>
        </a:xfrm>
      </p:grpSpPr>
      <p:sp>
        <p:nvSpPr>
          <p:cNvPr id="148" name="Google Shape;148;p3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149" name="Google Shape;149;p30"/>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50" name="Google Shape;150;p30"/>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51" name="Google Shape;151;p30"/>
          <p:cNvCxnSpPr/>
          <p:nvPr/>
        </p:nvCxnSpPr>
        <p:spPr>
          <a:xfrm>
            <a:off x="1973580" y="1743985"/>
            <a:ext cx="8259347" cy="0"/>
          </a:xfrm>
          <a:prstGeom prst="straightConnector1">
            <a:avLst/>
          </a:prstGeom>
          <a:noFill/>
          <a:ln w="76200" cap="flat" cmpd="sng">
            <a:solidFill>
              <a:schemeClr val="accent1"/>
            </a:solidFill>
            <a:prstDash val="solid"/>
            <a:round/>
            <a:headEnd type="none" w="sm" len="sm"/>
            <a:tailEnd type="none" w="sm" len="sm"/>
          </a:ln>
        </p:spPr>
      </p:cxnSp>
      <p:cxnSp>
        <p:nvCxnSpPr>
          <p:cNvPr id="152" name="Google Shape;152;p30"/>
          <p:cNvCxnSpPr/>
          <p:nvPr/>
        </p:nvCxnSpPr>
        <p:spPr>
          <a:xfrm>
            <a:off x="1973580" y="3094445"/>
            <a:ext cx="8259347" cy="0"/>
          </a:xfrm>
          <a:prstGeom prst="straightConnector1">
            <a:avLst/>
          </a:prstGeom>
          <a:noFill/>
          <a:ln w="76200" cap="flat" cmpd="sng">
            <a:solidFill>
              <a:schemeClr val="accent1"/>
            </a:solidFill>
            <a:prstDash val="solid"/>
            <a:round/>
            <a:headEnd type="none" w="sm" len="sm"/>
            <a:tailEnd type="none" w="sm" len="sm"/>
          </a:ln>
        </p:spPr>
      </p:cxnSp>
      <p:pic>
        <p:nvPicPr>
          <p:cNvPr id="153" name="Google Shape;153;p30" title="Logo: DaSy"/>
          <p:cNvPicPr preferRelativeResize="0"/>
          <p:nvPr/>
        </p:nvPicPr>
        <p:blipFill rotWithShape="1">
          <a:blip r:embed="rId4">
            <a:alphaModFix/>
          </a:blip>
          <a:srcRect/>
          <a:stretch/>
        </p:blipFill>
        <p:spPr>
          <a:xfrm>
            <a:off x="6523096" y="660585"/>
            <a:ext cx="3709833" cy="838644"/>
          </a:xfrm>
          <a:prstGeom prst="rect">
            <a:avLst/>
          </a:prstGeom>
          <a:noFill/>
          <a:ln>
            <a:noFill/>
          </a:ln>
        </p:spPr>
      </p:pic>
      <p:pic>
        <p:nvPicPr>
          <p:cNvPr id="154" name="Google Shape;154;p30" title="Logo: ECTA"/>
          <p:cNvPicPr preferRelativeResize="0"/>
          <p:nvPr/>
        </p:nvPicPr>
        <p:blipFill rotWithShape="1">
          <a:blip r:embed="rId5">
            <a:alphaModFix/>
          </a:blip>
          <a:srcRect/>
          <a:stretch/>
        </p:blipFill>
        <p:spPr>
          <a:xfrm>
            <a:off x="1973581" y="786004"/>
            <a:ext cx="4218497" cy="620041"/>
          </a:xfrm>
          <a:prstGeom prst="rect">
            <a:avLst/>
          </a:prstGeom>
          <a:noFill/>
          <a:ln>
            <a:noFill/>
          </a:ln>
        </p:spPr>
      </p:pic>
      <p:sp>
        <p:nvSpPr>
          <p:cNvPr id="155" name="Google Shape;155;p30"/>
          <p:cNvSpPr txBox="1">
            <a:spLocks noGrp="1"/>
          </p:cNvSpPr>
          <p:nvPr>
            <p:ph type="body" idx="1"/>
          </p:nvPr>
        </p:nvSpPr>
        <p:spPr>
          <a:xfrm>
            <a:off x="1973580" y="3379302"/>
            <a:ext cx="8259347" cy="1387319"/>
          </a:xfrm>
          <a:prstGeom prst="rect">
            <a:avLst/>
          </a:prstGeom>
          <a:noFill/>
          <a:ln>
            <a:noFill/>
          </a:ln>
        </p:spPr>
        <p:txBody>
          <a:bodyPr spcFirstLastPara="1" wrap="square" lIns="68575" tIns="34275" rIns="68575" bIns="34275" anchor="t" anchorCtr="0">
            <a:no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56" name="Google Shape;156;p30"/>
          <p:cNvSpPr txBox="1">
            <a:spLocks noGrp="1"/>
          </p:cNvSpPr>
          <p:nvPr>
            <p:ph type="title"/>
          </p:nvPr>
        </p:nvSpPr>
        <p:spPr>
          <a:xfrm>
            <a:off x="1973580" y="1923615"/>
            <a:ext cx="8259347" cy="914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257009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extLst>
      <p:ext uri="{BB962C8B-B14F-4D97-AF65-F5344CB8AC3E}">
        <p14:creationId xmlns:p14="http://schemas.microsoft.com/office/powerpoint/2010/main" val="169478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F6100-E87C-C149-BFAD-4E0C75AD7163}"/>
              </a:ext>
            </a:extLst>
          </p:cNvPr>
          <p:cNvPicPr>
            <a:picLocks noChangeAspect="1"/>
          </p:cNvPicPr>
          <p:nvPr userDrawn="1"/>
        </p:nvPicPr>
        <p:blipFill>
          <a:blip r:embed="rId2"/>
          <a:stretch>
            <a:fillRect/>
          </a:stretch>
        </p:blipFill>
        <p:spPr>
          <a:xfrm>
            <a:off x="0" y="0"/>
            <a:ext cx="12224512" cy="6876288"/>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25AFAEC-2DAC-DE4C-B688-2B41956DCF00}"/>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850579A-5D6C-0440-91EF-51E758CB22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669761515"/>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80">
          <p15:clr>
            <a:srgbClr val="FBAE40"/>
          </p15:clr>
        </p15:guide>
        <p15:guide id="4" pos="722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extLst>
      <p:ext uri="{BB962C8B-B14F-4D97-AF65-F5344CB8AC3E}">
        <p14:creationId xmlns:p14="http://schemas.microsoft.com/office/powerpoint/2010/main" val="3853767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extLst>
      <p:ext uri="{BB962C8B-B14F-4D97-AF65-F5344CB8AC3E}">
        <p14:creationId xmlns:p14="http://schemas.microsoft.com/office/powerpoint/2010/main" val="3532936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extLst>
      <p:ext uri="{BB962C8B-B14F-4D97-AF65-F5344CB8AC3E}">
        <p14:creationId xmlns:p14="http://schemas.microsoft.com/office/powerpoint/2010/main" val="23306815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1229204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265970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792470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0696198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43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891827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31105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B891F-097C-F149-951E-AA57E615FF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rm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4BA8C43C-9C90-0F4A-8D7B-5BD8D5386B9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1" name="Picture 10">
            <a:extLst>
              <a:ext uri="{FF2B5EF4-FFF2-40B4-BE49-F238E27FC236}">
                <a16:creationId xmlns:a16="http://schemas.microsoft.com/office/drawing/2014/main" id="{0BC9DD29-C7FC-2144-BD42-DD531D0537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331551906"/>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587577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355540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4084187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758642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marL="0" indent="0">
              <a:buNone/>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extLst>
      <p:ext uri="{BB962C8B-B14F-4D97-AF65-F5344CB8AC3E}">
        <p14:creationId xmlns:p14="http://schemas.microsoft.com/office/powerpoint/2010/main" val="2674690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743986"/>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094445"/>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5"/>
          <a:stretch>
            <a:fillRect/>
          </a:stretch>
        </p:blipFill>
        <p:spPr>
          <a:xfrm>
            <a:off x="1973580" y="786003"/>
            <a:ext cx="4218498" cy="620041"/>
          </a:xfrm>
          <a:prstGeom prst="rect">
            <a:avLst/>
          </a:prstGeom>
        </p:spPr>
      </p:pic>
      <p:sp>
        <p:nvSpPr>
          <p:cNvPr id="21" name="Text Placeholder 2">
            <a:extLst>
              <a:ext uri="{FF2B5EF4-FFF2-40B4-BE49-F238E27FC236}">
                <a16:creationId xmlns:a16="http://schemas.microsoft.com/office/drawing/2014/main" id="{5A2D4CB2-D6B7-C846-9227-FDD8AF7614F8}"/>
              </a:ext>
            </a:extLst>
          </p:cNvPr>
          <p:cNvSpPr>
            <a:spLocks noGrp="1"/>
          </p:cNvSpPr>
          <p:nvPr>
            <p:ph idx="1"/>
          </p:nvPr>
        </p:nvSpPr>
        <p:spPr>
          <a:xfrm>
            <a:off x="1973580" y="3379302"/>
            <a:ext cx="8259347" cy="1387319"/>
          </a:xfrm>
        </p:spPr>
        <p:txBody>
          <a:bodyPr>
            <a:noAutofit/>
          </a:bodyPr>
          <a:lstStyle/>
          <a:p>
            <a:pPr marL="0" indent="0">
              <a:buNone/>
            </a:pPr>
            <a:r>
              <a:rPr lang="en-US" sz="1300"/>
              <a:t>The content of this presentation was developed under a cooperative agreement, #H326P170001, and a grant, #H373Z120002, from the Office of Special Education Programs, U.S. Department of Education. However, the content does not necessarily represent the policy of the U.S. Department of Education, and you should not assume endorsement by the Federal Government. ECTA Center Project Officer, Julia Martin </a:t>
            </a:r>
            <a:r>
              <a:rPr lang="en-US" sz="1300" err="1"/>
              <a:t>Eile</a:t>
            </a:r>
            <a:r>
              <a:rPr lang="en-US" sz="1300"/>
              <a:t>, and </a:t>
            </a:r>
            <a:r>
              <a:rPr lang="en-US" sz="1300" err="1"/>
              <a:t>DaSy</a:t>
            </a:r>
            <a:r>
              <a:rPr lang="en-US" sz="1300"/>
              <a:t> Center Project Officers, Meredith Miceli and Richelle Davis.</a:t>
            </a:r>
          </a:p>
        </p:txBody>
      </p:sp>
      <p:sp>
        <p:nvSpPr>
          <p:cNvPr id="22" name="Title 1">
            <a:extLst>
              <a:ext uri="{FF2B5EF4-FFF2-40B4-BE49-F238E27FC236}">
                <a16:creationId xmlns:a16="http://schemas.microsoft.com/office/drawing/2014/main" id="{466FE9D8-B2F8-F343-BB50-AC0590FAD917}"/>
              </a:ext>
            </a:extLst>
          </p:cNvPr>
          <p:cNvSpPr>
            <a:spLocks noGrp="1"/>
          </p:cNvSpPr>
          <p:nvPr>
            <p:ph type="title"/>
          </p:nvPr>
        </p:nvSpPr>
        <p:spPr>
          <a:xfrm>
            <a:off x="1973580" y="1923615"/>
            <a:ext cx="8259347" cy="914400"/>
          </a:xfrm>
        </p:spPr>
        <p:txBody>
          <a:bodyPr anchor="ctr" anchorCtr="0">
            <a:normAutofit fontScale="90000"/>
          </a:body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72499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rgbClr val="EEEFE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rgbClr val="EEEFEF"/>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9562168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6507219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image" Target="../media/image1.emf"/><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8.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26.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Sample -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red block"/>
          <p:cNvSpPr/>
          <p:nvPr userDrawn="1"/>
        </p:nvSpPr>
        <p:spPr>
          <a:xfrm>
            <a:off x="11684002"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Rectangle 7" descr="blue block"/>
          <p:cNvSpPr/>
          <p:nvPr userDrawn="1"/>
        </p:nvSpPr>
        <p:spPr>
          <a:xfrm>
            <a:off x="11684001"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descr="green block"/>
          <p:cNvSpPr/>
          <p:nvPr userDrawn="1"/>
        </p:nvSpPr>
        <p:spPr>
          <a:xfrm>
            <a:off x="11684000"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descr="NC Early Learning Network is a joint project of the NC Department of Instruction, Office of Early Learning&#10;and UNC Frank Porter Graham Child Development Institute&#10;"/>
          <p:cNvSpPr txBox="1"/>
          <p:nvPr userDrawn="1"/>
        </p:nvSpPr>
        <p:spPr>
          <a:xfrm>
            <a:off x="507999" y="6301676"/>
            <a:ext cx="11390281" cy="346249"/>
          </a:xfrm>
          <a:prstGeom prst="rect">
            <a:avLst/>
          </a:prstGeom>
          <a:noFill/>
        </p:spPr>
        <p:txBody>
          <a:bodyPr wrap="square" rtlCol="0">
            <a:spAutoFit/>
          </a:bodyPr>
          <a:lstStyle/>
          <a:p>
            <a:pPr algn="ctr"/>
            <a:r>
              <a:rPr lang="en-US" sz="825" b="1" kern="1200" cap="small">
                <a:solidFill>
                  <a:schemeClr val="tx1"/>
                </a:solidFill>
                <a:effectLst/>
                <a:latin typeface="+mn-lt"/>
                <a:ea typeface="+mn-ea"/>
                <a:cs typeface="+mn-cs"/>
              </a:rPr>
              <a:t>NC Early Learning Network </a:t>
            </a:r>
            <a:r>
              <a:rPr lang="en-US" sz="825" i="1" kern="1200" cap="small">
                <a:solidFill>
                  <a:schemeClr val="tx1"/>
                </a:solidFill>
                <a:effectLst/>
                <a:latin typeface="+mn-lt"/>
                <a:ea typeface="+mn-ea"/>
                <a:cs typeface="+mn-cs"/>
              </a:rPr>
              <a:t>is a</a:t>
            </a:r>
            <a:r>
              <a:rPr lang="en-US" sz="825" i="1" kern="1200" cap="small" baseline="0">
                <a:solidFill>
                  <a:schemeClr val="tx1"/>
                </a:solidFill>
                <a:effectLst/>
                <a:latin typeface="+mn-lt"/>
                <a:ea typeface="+mn-ea"/>
                <a:cs typeface="+mn-cs"/>
              </a:rPr>
              <a:t> joint project of the </a:t>
            </a:r>
            <a:r>
              <a:rPr lang="en-US" sz="825" b="1" kern="1200" cap="small" baseline="0">
                <a:solidFill>
                  <a:schemeClr val="tx1"/>
                </a:solidFill>
                <a:effectLst/>
                <a:latin typeface="+mn-lt"/>
                <a:ea typeface="+mn-ea"/>
                <a:cs typeface="+mn-cs"/>
              </a:rPr>
              <a:t>NC Department of Instruction, </a:t>
            </a:r>
            <a:r>
              <a:rPr lang="en-US" sz="825" b="1" kern="1200" cap="small">
                <a:solidFill>
                  <a:schemeClr val="tx1"/>
                </a:solidFill>
                <a:effectLst/>
                <a:latin typeface="+mn-lt"/>
                <a:ea typeface="+mn-ea"/>
                <a:cs typeface="+mn-cs"/>
              </a:rPr>
              <a:t>Office of Early Learning</a:t>
            </a:r>
          </a:p>
          <a:p>
            <a:pPr algn="ctr"/>
            <a:r>
              <a:rPr lang="en-US" sz="825" i="1" kern="1200" cap="small">
                <a:solidFill>
                  <a:schemeClr val="tx1"/>
                </a:solidFill>
                <a:effectLst/>
                <a:latin typeface="+mn-lt"/>
                <a:ea typeface="+mn-ea"/>
                <a:cs typeface="+mn-cs"/>
              </a:rPr>
              <a:t>and</a:t>
            </a:r>
            <a:r>
              <a:rPr lang="en-US" sz="825" kern="1200" cap="small" baseline="0">
                <a:solidFill>
                  <a:schemeClr val="tx1"/>
                </a:solidFill>
                <a:effectLst/>
                <a:latin typeface="+mn-lt"/>
                <a:ea typeface="+mn-ea"/>
                <a:cs typeface="+mn-cs"/>
              </a:rPr>
              <a:t> </a:t>
            </a:r>
            <a:r>
              <a:rPr lang="en-US" sz="825" b="1" kern="1200" cap="small" baseline="0">
                <a:solidFill>
                  <a:schemeClr val="tx1"/>
                </a:solidFill>
                <a:effectLst/>
                <a:latin typeface="+mn-lt"/>
                <a:ea typeface="+mn-ea"/>
                <a:cs typeface="+mn-cs"/>
              </a:rPr>
              <a:t>UNC </a:t>
            </a:r>
            <a:r>
              <a:rPr lang="en-US" sz="825" b="0" kern="1200" cap="small" baseline="0">
                <a:solidFill>
                  <a:schemeClr val="tx1"/>
                </a:solidFill>
                <a:effectLst/>
                <a:latin typeface="+mn-lt"/>
                <a:ea typeface="+mn-ea"/>
                <a:cs typeface="+mn-cs"/>
              </a:rPr>
              <a:t>Frank</a:t>
            </a:r>
            <a:r>
              <a:rPr lang="en-US" sz="825" b="1" kern="1200" cap="small" baseline="0">
                <a:solidFill>
                  <a:schemeClr val="tx1"/>
                </a:solidFill>
                <a:effectLst/>
                <a:latin typeface="+mn-lt"/>
                <a:ea typeface="+mn-ea"/>
                <a:cs typeface="+mn-cs"/>
              </a:rPr>
              <a:t> Porter Graham Child Development Institute</a:t>
            </a:r>
            <a:endParaRPr lang="en-US" sz="825" b="1" cap="small">
              <a:solidFill>
                <a:schemeClr val="tx1"/>
              </a:solidFill>
            </a:endParaRPr>
          </a:p>
        </p:txBody>
      </p:sp>
    </p:spTree>
    <p:extLst>
      <p:ext uri="{BB962C8B-B14F-4D97-AF65-F5344CB8AC3E}">
        <p14:creationId xmlns:p14="http://schemas.microsoft.com/office/powerpoint/2010/main" val="31111698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981185" y="6216212"/>
            <a:ext cx="2707895" cy="246221"/>
          </a:xfrm>
          <a:prstGeom prst="rect">
            <a:avLst/>
          </a:prstGeom>
        </p:spPr>
        <p:txBody>
          <a:bodyPr vert="horz" lIns="91440" tIns="45720" rIns="91440" bIns="45720" rtlCol="0" anchor="ctr"/>
          <a:lstStyle>
            <a:lvl1pPr algn="r">
              <a:defRPr sz="1200" b="0">
                <a:solidFill>
                  <a:schemeClr val="bg2">
                    <a:lumMod val="75000"/>
                  </a:schemeClr>
                </a:solidFill>
              </a:defRPr>
            </a:lvl1pPr>
          </a:lstStyle>
          <a:p>
            <a:fld id="{6D6E361B-DFCA-824D-BA63-ADCED3B41986}" type="slidenum">
              <a:rPr lang="en-US" smtClean="0"/>
              <a:pPr/>
              <a:t>‹#›</a:t>
            </a:fld>
            <a:endParaRPr lang="en-US"/>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pic>
        <p:nvPicPr>
          <p:cNvPr id="4" name="Picture 3">
            <a:extLst>
              <a:ext uri="{FF2B5EF4-FFF2-40B4-BE49-F238E27FC236}">
                <a16:creationId xmlns:a16="http://schemas.microsoft.com/office/drawing/2014/main" id="{49EBBD98-6B86-C540-87CD-0A077FF41446}"/>
              </a:ext>
            </a:extLst>
          </p:cNvPr>
          <p:cNvPicPr>
            <a:picLocks noChangeAspect="1"/>
          </p:cNvPicPr>
          <p:nvPr userDrawn="1"/>
        </p:nvPicPr>
        <p:blipFill>
          <a:blip r:embed="rId35"/>
          <a:stretch>
            <a:fillRect/>
          </a:stretch>
        </p:blipFill>
        <p:spPr>
          <a:xfrm>
            <a:off x="10261600" y="4940300"/>
            <a:ext cx="1930400" cy="1917700"/>
          </a:xfrm>
          <a:prstGeom prst="rect">
            <a:avLst/>
          </a:prstGeom>
        </p:spPr>
      </p:pic>
    </p:spTree>
    <p:extLst>
      <p:ext uri="{BB962C8B-B14F-4D97-AF65-F5344CB8AC3E}">
        <p14:creationId xmlns:p14="http://schemas.microsoft.com/office/powerpoint/2010/main" val="16929354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p:titleStyle>
    <p:bodyStyle>
      <a:lvl1pPr marL="231775" indent="-231775" algn="l" defTabSz="914400" rtl="0" eaLnBrk="1" latinLnBrk="0" hangingPunct="1">
        <a:lnSpc>
          <a:spcPct val="90000"/>
        </a:lnSpc>
        <a:spcBef>
          <a:spcPts val="600"/>
        </a:spcBef>
        <a:buClr>
          <a:schemeClr val="accent1"/>
        </a:buClr>
        <a:buSzPct val="100000"/>
        <a:buFont typeface="Arial" panose="020B0604020202020204" pitchFamily="34" charset="0"/>
        <a:buChar char="•"/>
        <a:tabLst/>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73088" indent="-219075" algn="l" defTabSz="914400" rtl="0" eaLnBrk="1" latinLnBrk="0" hangingPunct="1">
        <a:lnSpc>
          <a:spcPct val="90000"/>
        </a:lnSpc>
        <a:spcBef>
          <a:spcPts val="600"/>
        </a:spcBef>
        <a:buClr>
          <a:schemeClr val="accent1"/>
        </a:buClr>
        <a:buFont typeface="Arial" panose="020B0604020202020204" pitchFamily="34" charset="0"/>
        <a:buChar char="•"/>
        <a:tabLst/>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04863"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036638"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270000" indent="-233363"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72800" y="6356351"/>
            <a:ext cx="812800" cy="365125"/>
          </a:xfrm>
          <a:prstGeom prst="rect">
            <a:avLst/>
          </a:prstGeom>
        </p:spPr>
        <p:txBody>
          <a:bodyPr vert="horz" lIns="91440" tIns="45720" rIns="91440" bIns="45720" rtlCol="0" anchor="ctr"/>
          <a:lstStyle>
            <a:lvl1pPr algn="r">
              <a:defRPr sz="1600" b="1">
                <a:solidFill>
                  <a:schemeClr val="tx1"/>
                </a:solidFill>
              </a:defRPr>
            </a:lvl1pPr>
          </a:lstStyle>
          <a:p>
            <a:fld id="{5A8A819B-3FF0-4C26-98EC-A243FE4ED188}" type="slidenum">
              <a:rPr lang="en-US" smtClean="0"/>
              <a:pPr/>
              <a:t>‹#›</a:t>
            </a:fld>
            <a:endParaRPr lang="en-US"/>
          </a:p>
        </p:txBody>
      </p:sp>
      <p:sp>
        <p:nvSpPr>
          <p:cNvPr id="7" name="Rectangle 6"/>
          <p:cNvSpPr/>
          <p:nvPr userDrawn="1"/>
        </p:nvSpPr>
        <p:spPr>
          <a:xfrm>
            <a:off x="11684001"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8" name="Rectangle 7"/>
          <p:cNvSpPr/>
          <p:nvPr userDrawn="1"/>
        </p:nvSpPr>
        <p:spPr>
          <a:xfrm>
            <a:off x="11684000"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1683998"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111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20000"/>
              </a:lnSpc>
              <a:spcBef>
                <a:spcPts val="8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17500" algn="l" rtl="0">
              <a:lnSpc>
                <a:spcPct val="12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20000"/>
              </a:lnSpc>
              <a:spcBef>
                <a:spcPts val="4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20000"/>
              </a:lnSpc>
              <a:spcBef>
                <a:spcPts val="400"/>
              </a:spcBef>
              <a:spcAft>
                <a:spcPts val="0"/>
              </a:spcAft>
              <a:buClr>
                <a:schemeClr val="accent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067"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2000" b="1" i="0" u="none" strike="noStrike" cap="none">
                <a:solidFill>
                  <a:schemeClr val="lt1"/>
                </a:solidFill>
                <a:latin typeface="Arial"/>
                <a:ea typeface="Arial"/>
                <a:cs typeface="Arial"/>
                <a:sym typeface="Arial"/>
              </a:defRPr>
            </a:lvl1pPr>
            <a:lvl2pPr marL="0" marR="0" lvl="1" indent="0" algn="r" rtl="0">
              <a:spcBef>
                <a:spcPts val="0"/>
              </a:spcBef>
              <a:buNone/>
              <a:defRPr sz="2000" b="1" i="0" u="none" strike="noStrike" cap="none">
                <a:solidFill>
                  <a:schemeClr val="lt1"/>
                </a:solidFill>
                <a:latin typeface="Arial"/>
                <a:ea typeface="Arial"/>
                <a:cs typeface="Arial"/>
                <a:sym typeface="Arial"/>
              </a:defRPr>
            </a:lvl2pPr>
            <a:lvl3pPr marL="0" marR="0" lvl="2" indent="0" algn="r" rtl="0">
              <a:spcBef>
                <a:spcPts val="0"/>
              </a:spcBef>
              <a:buNone/>
              <a:defRPr sz="2000" b="1" i="0" u="none" strike="noStrike" cap="none">
                <a:solidFill>
                  <a:schemeClr val="lt1"/>
                </a:solidFill>
                <a:latin typeface="Arial"/>
                <a:ea typeface="Arial"/>
                <a:cs typeface="Arial"/>
                <a:sym typeface="Arial"/>
              </a:defRPr>
            </a:lvl3pPr>
            <a:lvl4pPr marL="0" marR="0" lvl="3" indent="0" algn="r" rtl="0">
              <a:spcBef>
                <a:spcPts val="0"/>
              </a:spcBef>
              <a:buNone/>
              <a:defRPr sz="2000" b="1" i="0" u="none" strike="noStrike" cap="none">
                <a:solidFill>
                  <a:schemeClr val="lt1"/>
                </a:solidFill>
                <a:latin typeface="Arial"/>
                <a:ea typeface="Arial"/>
                <a:cs typeface="Arial"/>
                <a:sym typeface="Arial"/>
              </a:defRPr>
            </a:lvl4pPr>
            <a:lvl5pPr marL="0" marR="0" lvl="4" indent="0" algn="r" rtl="0">
              <a:spcBef>
                <a:spcPts val="0"/>
              </a:spcBef>
              <a:buNone/>
              <a:defRPr sz="2000" b="1" i="0" u="none" strike="noStrike" cap="none">
                <a:solidFill>
                  <a:schemeClr val="lt1"/>
                </a:solidFill>
                <a:latin typeface="Arial"/>
                <a:ea typeface="Arial"/>
                <a:cs typeface="Arial"/>
                <a:sym typeface="Arial"/>
              </a:defRPr>
            </a:lvl5pPr>
            <a:lvl6pPr marL="0" marR="0" lvl="5" indent="0" algn="r" rtl="0">
              <a:spcBef>
                <a:spcPts val="0"/>
              </a:spcBef>
              <a:buNone/>
              <a:defRPr sz="2000" b="1" i="0" u="none" strike="noStrike" cap="none">
                <a:solidFill>
                  <a:schemeClr val="lt1"/>
                </a:solidFill>
                <a:latin typeface="Arial"/>
                <a:ea typeface="Arial"/>
                <a:cs typeface="Arial"/>
                <a:sym typeface="Arial"/>
              </a:defRPr>
            </a:lvl6pPr>
            <a:lvl7pPr marL="0" marR="0" lvl="6" indent="0" algn="r" rtl="0">
              <a:spcBef>
                <a:spcPts val="0"/>
              </a:spcBef>
              <a:buNone/>
              <a:defRPr sz="2000" b="1" i="0" u="none" strike="noStrike" cap="none">
                <a:solidFill>
                  <a:schemeClr val="lt1"/>
                </a:solidFill>
                <a:latin typeface="Arial"/>
                <a:ea typeface="Arial"/>
                <a:cs typeface="Arial"/>
                <a:sym typeface="Arial"/>
              </a:defRPr>
            </a:lvl7pPr>
            <a:lvl8pPr marL="0" marR="0" lvl="7" indent="0" algn="r" rtl="0">
              <a:spcBef>
                <a:spcPts val="0"/>
              </a:spcBef>
              <a:buNone/>
              <a:defRPr sz="2000" b="1" i="0" u="none" strike="noStrike" cap="none">
                <a:solidFill>
                  <a:schemeClr val="lt1"/>
                </a:solidFill>
                <a:latin typeface="Arial"/>
                <a:ea typeface="Arial"/>
                <a:cs typeface="Arial"/>
                <a:sym typeface="Arial"/>
              </a:defRPr>
            </a:lvl8pPr>
            <a:lvl9pPr marL="0" marR="0" lvl="8" indent="0" algn="r" rtl="0">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6609180"/>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8" r:id="rId11"/>
    <p:sldLayoutId id="2147483780" r:id="rId12"/>
    <p:sldLayoutId id="21474837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67062321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0.xml"/><Relationship Id="rId7" Type="http://schemas.openxmlformats.org/officeDocument/2006/relationships/image" Target="../media/image44.png"/><Relationship Id="rId2" Type="http://schemas.openxmlformats.org/officeDocument/2006/relationships/slideLayout" Target="../slideLayouts/slideLayout53.xml"/><Relationship Id="rId1" Type="http://schemas.openxmlformats.org/officeDocument/2006/relationships/tags" Target="../tags/tag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hyperlink" Target="https://ectacenter.org/sig/ess.as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3.xml"/><Relationship Id="rId1" Type="http://schemas.openxmlformats.org/officeDocument/2006/relationships/tags" Target="../tags/tag12.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5.xml"/><Relationship Id="rId1" Type="http://schemas.openxmlformats.org/officeDocument/2006/relationships/tags" Target="../tags/tag13.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8.xml"/><Relationship Id="rId1" Type="http://schemas.openxmlformats.org/officeDocument/2006/relationships/tags" Target="../tags/tag14.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8.xml"/><Relationship Id="rId1" Type="http://schemas.openxmlformats.org/officeDocument/2006/relationships/tags" Target="../tags/tag15.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3.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3.xml"/><Relationship Id="rId1" Type="http://schemas.openxmlformats.org/officeDocument/2006/relationships/tags" Target="../tags/tag17.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4.xml"/><Relationship Id="rId1" Type="http://schemas.openxmlformats.org/officeDocument/2006/relationships/tags" Target="../tags/tag18.xml"/><Relationship Id="rId5" Type="http://schemas.openxmlformats.org/officeDocument/2006/relationships/image" Target="../media/image5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9.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54.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54.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57.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2.xml"/><Relationship Id="rId1" Type="http://schemas.openxmlformats.org/officeDocument/2006/relationships/tags" Target="../tags/tag7.xml"/><Relationship Id="rId6" Type="http://schemas.openxmlformats.org/officeDocument/2006/relationships/hyperlink" Target="https://drive.google.com/file/d/1bv85u9UCRWsAULqZNjkbOHeR8FhWSwwV/view?usp=sharing"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7.xml"/><Relationship Id="rId1" Type="http://schemas.openxmlformats.org/officeDocument/2006/relationships/tags" Target="../tags/tag8.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7.xml"/><Relationship Id="rId1" Type="http://schemas.openxmlformats.org/officeDocument/2006/relationships/tags" Target="../tags/tag9.xml"/><Relationship Id="rId5" Type="http://schemas.openxmlformats.org/officeDocument/2006/relationships/image" Target="../media/image39.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3.xml"/><Relationship Id="rId1" Type="http://schemas.openxmlformats.org/officeDocument/2006/relationships/tags" Target="../tags/tag10.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9050" y="733959"/>
            <a:ext cx="7776720" cy="3076041"/>
          </a:xfrm>
          <a:prstGeom prst="rect">
            <a:avLst/>
          </a:prstGeom>
        </p:spPr>
        <p:txBody>
          <a:bodyPr>
            <a:noAutofit/>
          </a:bodyPr>
          <a:lstStyle/>
          <a:p>
            <a:pPr algn="ctr">
              <a:tabLst>
                <a:tab pos="2971800" algn="ctr"/>
                <a:tab pos="5943600" algn="r"/>
              </a:tabLst>
            </a:pPr>
            <a:r>
              <a:rPr lang="en-US" sz="4400">
                <a:solidFill>
                  <a:schemeClr val="tx1"/>
                </a:solidFill>
                <a:latin typeface="Calibri"/>
                <a:ea typeface="Calibri"/>
                <a:cs typeface="Calibri"/>
              </a:rPr>
              <a:t>Engaging PD to Improve and Change Practices (EPIC-P) Cycle for Strengthening Statewide PD Support</a:t>
            </a:r>
          </a:p>
        </p:txBody>
      </p:sp>
      <p:sp>
        <p:nvSpPr>
          <p:cNvPr id="13" name="Subtitle 12">
            <a:extLst>
              <a:ext uri="{FF2B5EF4-FFF2-40B4-BE49-F238E27FC236}">
                <a16:creationId xmlns:a16="http://schemas.microsoft.com/office/drawing/2014/main" id="{28B09B14-0552-4384-A633-C142585F8558}"/>
              </a:ext>
            </a:extLst>
          </p:cNvPr>
          <p:cNvSpPr>
            <a:spLocks noGrp="1"/>
          </p:cNvSpPr>
          <p:nvPr>
            <p:ph type="subTitle" idx="1"/>
          </p:nvPr>
        </p:nvSpPr>
        <p:spPr>
          <a:xfrm>
            <a:off x="541184" y="3625080"/>
            <a:ext cx="2537242" cy="1169388"/>
          </a:xfrm>
        </p:spPr>
        <p:txBody>
          <a:bodyPr>
            <a:normAutofit/>
          </a:bodyPr>
          <a:lstStyle/>
          <a:p>
            <a:pPr algn="ctr">
              <a:lnSpc>
                <a:spcPct val="100000"/>
              </a:lnSpc>
              <a:spcBef>
                <a:spcPts val="0"/>
              </a:spcBef>
            </a:pPr>
            <a:r>
              <a:rPr lang="en-US" sz="2000"/>
              <a:t>Sherri Britt Williams</a:t>
            </a:r>
          </a:p>
          <a:p>
            <a:pPr algn="ctr">
              <a:lnSpc>
                <a:spcPct val="100000"/>
              </a:lnSpc>
              <a:spcBef>
                <a:spcPts val="0"/>
              </a:spcBef>
            </a:pPr>
            <a:endParaRPr lang="en-US" sz="1800" b="1" i="1"/>
          </a:p>
        </p:txBody>
      </p:sp>
      <p:sp>
        <p:nvSpPr>
          <p:cNvPr id="4" name="Subtitle 12">
            <a:extLst>
              <a:ext uri="{FF2B5EF4-FFF2-40B4-BE49-F238E27FC236}">
                <a16:creationId xmlns:a16="http://schemas.microsoft.com/office/drawing/2014/main" id="{DBC91D8C-7AF0-247D-328E-5643C20A3244}"/>
              </a:ext>
            </a:extLst>
          </p:cNvPr>
          <p:cNvSpPr txBox="1">
            <a:spLocks/>
          </p:cNvSpPr>
          <p:nvPr/>
        </p:nvSpPr>
        <p:spPr>
          <a:xfrm>
            <a:off x="541184" y="4130452"/>
            <a:ext cx="2537242" cy="1169388"/>
          </a:xfrm>
          <a:prstGeom prst="rect">
            <a:avLst/>
          </a:prstGeom>
          <a:noFill/>
          <a:ln>
            <a:noFill/>
          </a:ln>
        </p:spPr>
        <p:txBody>
          <a:bodyPr spcFirstLastPara="1" wrap="square" lIns="68575" tIns="68575" rIns="68575" bIns="68575" anchor="ctr" anchorCtr="0">
            <a:norm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Paula Grubbs</a:t>
            </a:r>
          </a:p>
          <a:p>
            <a:pPr algn="ctr">
              <a:lnSpc>
                <a:spcPct val="100000"/>
              </a:lnSpc>
              <a:spcBef>
                <a:spcPts val="0"/>
              </a:spcBef>
            </a:pPr>
            <a:endParaRPr lang="en-US" sz="1800" b="1" i="1" kern="0"/>
          </a:p>
        </p:txBody>
      </p:sp>
      <p:sp>
        <p:nvSpPr>
          <p:cNvPr id="5" name="Subtitle 12">
            <a:extLst>
              <a:ext uri="{FF2B5EF4-FFF2-40B4-BE49-F238E27FC236}">
                <a16:creationId xmlns:a16="http://schemas.microsoft.com/office/drawing/2014/main" id="{5B878C73-8A09-3D42-562D-4FA8B2F0E0B6}"/>
              </a:ext>
            </a:extLst>
          </p:cNvPr>
          <p:cNvSpPr txBox="1">
            <a:spLocks/>
          </p:cNvSpPr>
          <p:nvPr/>
        </p:nvSpPr>
        <p:spPr>
          <a:xfrm>
            <a:off x="133955" y="4635824"/>
            <a:ext cx="3351701" cy="897071"/>
          </a:xfrm>
          <a:prstGeom prst="rect">
            <a:avLst/>
          </a:prstGeom>
          <a:no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Seena Skelton</a:t>
            </a:r>
            <a:endParaRPr lang="en-US" sz="2000" b="1" i="1" kern="0"/>
          </a:p>
        </p:txBody>
      </p:sp>
      <p:sp>
        <p:nvSpPr>
          <p:cNvPr id="6" name="TextBox 5">
            <a:extLst>
              <a:ext uri="{FF2B5EF4-FFF2-40B4-BE49-F238E27FC236}">
                <a16:creationId xmlns:a16="http://schemas.microsoft.com/office/drawing/2014/main" id="{9FE8D0D3-F216-2B85-47F1-A9F04614F3AE}"/>
              </a:ext>
            </a:extLst>
          </p:cNvPr>
          <p:cNvSpPr txBox="1"/>
          <p:nvPr/>
        </p:nvSpPr>
        <p:spPr>
          <a:xfrm>
            <a:off x="4519083" y="4209774"/>
            <a:ext cx="6906276" cy="646331"/>
          </a:xfrm>
          <a:prstGeom prst="rect">
            <a:avLst/>
          </a:prstGeom>
          <a:noFill/>
        </p:spPr>
        <p:txBody>
          <a:bodyPr wrap="square" rtlCol="0">
            <a:spAutoFit/>
          </a:bodyPr>
          <a:lstStyle/>
          <a:p>
            <a:pPr algn="ctr"/>
            <a:r>
              <a:rPr lang="en-US" sz="3600">
                <a:latin typeface="Calibri" panose="020F0502020204030204" pitchFamily="34" charset="0"/>
                <a:cs typeface="Calibri" panose="020F0502020204030204" pitchFamily="34" charset="0"/>
              </a:rPr>
              <a:t>Session 3: Design</a:t>
            </a:r>
          </a:p>
        </p:txBody>
      </p:sp>
    </p:spTree>
    <p:custDataLst>
      <p:tags r:id="rId1"/>
    </p:custDataLst>
    <p:extLst>
      <p:ext uri="{BB962C8B-B14F-4D97-AF65-F5344CB8AC3E}">
        <p14:creationId xmlns:p14="http://schemas.microsoft.com/office/powerpoint/2010/main" val="302052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4" name="Title 3" descr="Essential Support Structures Working Together to Support Professional Development&#10;">
            <a:extLst>
              <a:ext uri="{FF2B5EF4-FFF2-40B4-BE49-F238E27FC236}">
                <a16:creationId xmlns:a16="http://schemas.microsoft.com/office/drawing/2014/main" id="{1616A7FA-79B2-47B8-9899-885E7B7B4F9F}"/>
              </a:ext>
            </a:extLst>
          </p:cNvPr>
          <p:cNvSpPr txBox="1">
            <a:spLocks noGrp="1"/>
          </p:cNvSpPr>
          <p:nvPr>
            <p:ph type="title" idx="4294967295"/>
          </p:nvPr>
        </p:nvSpPr>
        <p:spPr>
          <a:xfrm>
            <a:off x="1457145" y="115475"/>
            <a:ext cx="977265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4">
                    <a:lumMod val="75000"/>
                  </a:schemeClr>
                </a:solidFill>
                <a:effectLst/>
                <a:uLnTx/>
                <a:uFillTx/>
                <a:latin typeface="Arial"/>
                <a:ea typeface="+mn-ea"/>
                <a:cs typeface="+mn-cs"/>
              </a:rPr>
              <a:t>Essential Support Structures Working Together to Support Professional Development</a:t>
            </a:r>
          </a:p>
        </p:txBody>
      </p:sp>
      <p:grpSp>
        <p:nvGrpSpPr>
          <p:cNvPr id="2" name="Group 1" descr="An graphic organizer showing four essential support structures: the state leadership team, the professional development network of program implementation coaches, implementation sites, and data and evaluation systems.">
            <a:extLst>
              <a:ext uri="{FF2B5EF4-FFF2-40B4-BE49-F238E27FC236}">
                <a16:creationId xmlns:a16="http://schemas.microsoft.com/office/drawing/2014/main" id="{681394C7-383D-438A-9993-CB7DF29E44EA}"/>
              </a:ext>
            </a:extLst>
          </p:cNvPr>
          <p:cNvGrpSpPr/>
          <p:nvPr/>
        </p:nvGrpSpPr>
        <p:grpSpPr>
          <a:xfrm>
            <a:off x="579309" y="1232448"/>
            <a:ext cx="11014002" cy="4925733"/>
            <a:chOff x="182133" y="0"/>
            <a:chExt cx="11529368" cy="5984664"/>
          </a:xfrm>
        </p:grpSpPr>
        <p:pic>
          <p:nvPicPr>
            <p:cNvPr id="214" name="Google Shape;214;p36"/>
            <p:cNvPicPr preferRelativeResize="0"/>
            <p:nvPr/>
          </p:nvPicPr>
          <p:blipFill rotWithShape="1">
            <a:blip r:embed="rId4">
              <a:alphaModFix amt="98000"/>
            </a:blip>
            <a:srcRect l="12493" r="10292" b="5105"/>
            <a:stretch/>
          </p:blipFill>
          <p:spPr>
            <a:xfrm>
              <a:off x="182133" y="0"/>
              <a:ext cx="6569336" cy="5984664"/>
            </a:xfrm>
            <a:prstGeom prst="rect">
              <a:avLst/>
            </a:prstGeom>
            <a:noFill/>
            <a:ln>
              <a:noFill/>
            </a:ln>
          </p:spPr>
        </p:pic>
        <p:pic>
          <p:nvPicPr>
            <p:cNvPr id="215" name="Google Shape;215;p36"/>
            <p:cNvPicPr preferRelativeResize="0"/>
            <p:nvPr/>
          </p:nvPicPr>
          <p:blipFill rotWithShape="1">
            <a:blip r:embed="rId5">
              <a:alphaModFix/>
            </a:blip>
            <a:srcRect b="8382"/>
            <a:stretch/>
          </p:blipFill>
          <p:spPr>
            <a:xfrm>
              <a:off x="6694468" y="233400"/>
              <a:ext cx="5017033" cy="1209000"/>
            </a:xfrm>
            <a:prstGeom prst="rect">
              <a:avLst/>
            </a:prstGeom>
            <a:noFill/>
            <a:ln>
              <a:noFill/>
            </a:ln>
          </p:spPr>
        </p:pic>
        <p:pic>
          <p:nvPicPr>
            <p:cNvPr id="216" name="Google Shape;216;p36"/>
            <p:cNvPicPr preferRelativeResize="0"/>
            <p:nvPr/>
          </p:nvPicPr>
          <p:blipFill rotWithShape="1">
            <a:blip r:embed="rId6">
              <a:alphaModFix/>
            </a:blip>
            <a:srcRect b="11300"/>
            <a:stretch/>
          </p:blipFill>
          <p:spPr>
            <a:xfrm>
              <a:off x="7055631" y="1645267"/>
              <a:ext cx="4655868" cy="909749"/>
            </a:xfrm>
            <a:prstGeom prst="rect">
              <a:avLst/>
            </a:prstGeom>
            <a:noFill/>
            <a:ln>
              <a:noFill/>
            </a:ln>
          </p:spPr>
        </p:pic>
        <p:pic>
          <p:nvPicPr>
            <p:cNvPr id="217" name="Google Shape;217;p36"/>
            <p:cNvPicPr preferRelativeResize="0"/>
            <p:nvPr/>
          </p:nvPicPr>
          <p:blipFill rotWithShape="1">
            <a:blip r:embed="rId7">
              <a:alphaModFix/>
            </a:blip>
            <a:srcRect b="5490"/>
            <a:stretch/>
          </p:blipFill>
          <p:spPr>
            <a:xfrm>
              <a:off x="7809460" y="2757851"/>
              <a:ext cx="3902041" cy="1541700"/>
            </a:xfrm>
            <a:prstGeom prst="rect">
              <a:avLst/>
            </a:prstGeom>
            <a:noFill/>
            <a:ln>
              <a:noFill/>
            </a:ln>
          </p:spPr>
        </p:pic>
        <p:pic>
          <p:nvPicPr>
            <p:cNvPr id="218" name="Google Shape;218;p36"/>
            <p:cNvPicPr preferRelativeResize="0"/>
            <p:nvPr/>
          </p:nvPicPr>
          <p:blipFill rotWithShape="1">
            <a:blip r:embed="rId8">
              <a:alphaModFix/>
            </a:blip>
            <a:srcRect b="6864"/>
            <a:stretch/>
          </p:blipFill>
          <p:spPr>
            <a:xfrm>
              <a:off x="8346833" y="4356282"/>
              <a:ext cx="3364667" cy="1541703"/>
            </a:xfrm>
            <a:prstGeom prst="rect">
              <a:avLst/>
            </a:prstGeom>
            <a:noFill/>
            <a:ln>
              <a:noFill/>
            </a:ln>
          </p:spPr>
        </p:pic>
        <p:sp>
          <p:nvSpPr>
            <p:cNvPr id="219" name="Google Shape;219;p36"/>
            <p:cNvSpPr/>
            <p:nvPr/>
          </p:nvSpPr>
          <p:spPr>
            <a:xfrm>
              <a:off x="4968633" y="6124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36"/>
            <p:cNvSpPr/>
            <p:nvPr/>
          </p:nvSpPr>
          <p:spPr>
            <a:xfrm>
              <a:off x="5428000" y="18870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36"/>
            <p:cNvSpPr/>
            <p:nvPr/>
          </p:nvSpPr>
          <p:spPr>
            <a:xfrm>
              <a:off x="5931767" y="3343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36"/>
            <p:cNvSpPr/>
            <p:nvPr/>
          </p:nvSpPr>
          <p:spPr>
            <a:xfrm>
              <a:off x="6694467" y="4938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71452142-D92B-41C5-860E-8D6D0D85DAD7}"/>
              </a:ext>
              <a:ext uri="{C183D7F6-B498-43B3-948B-1728B52AA6E4}">
                <adec:decorative xmlns:adec="http://schemas.microsoft.com/office/drawing/2017/decorative" val="0"/>
              </a:ext>
            </a:extLst>
          </p:cNvPr>
          <p:cNvSpPr txBox="1"/>
          <p:nvPr/>
        </p:nvSpPr>
        <p:spPr>
          <a:xfrm>
            <a:off x="4067945" y="6347509"/>
            <a:ext cx="40561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hlinkClick r:id="rId9">
                  <a:extLst>
                    <a:ext uri="{A12FA001-AC4F-418D-AE19-62706E023703}">
                      <ahyp:hlinkClr xmlns:ahyp="http://schemas.microsoft.com/office/drawing/2018/hyperlinkcolor" val="tx"/>
                    </a:ext>
                  </a:extLst>
                </a:hlinkClick>
              </a:rPr>
              <a:t>https://ectacenter.org/sig/ess.asp</a:t>
            </a:r>
            <a:endParaRPr kumimoji="0" lang="en-US" sz="1800" b="1"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212" name="Google Shape;212;p36"/>
          <p:cNvSpPr txBox="1">
            <a:spLocks noGrp="1"/>
          </p:cNvSpPr>
          <p:nvPr>
            <p:ph type="sldNum" idx="12"/>
          </p:nvPr>
        </p:nvSpPr>
        <p:spPr>
          <a:xfrm>
            <a:off x="10360511" y="6349533"/>
            <a:ext cx="1232800" cy="503600"/>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1" i="0" u="none" strike="noStrike" kern="0" cap="none" spc="0" normalizeH="0" baseline="0" noProof="0">
                <a:ln>
                  <a:noFill/>
                </a:ln>
                <a:solidFill>
                  <a:srgbClr val="FFFFFF"/>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10</a:t>
            </a:fld>
            <a:endParaRPr kumimoji="0" sz="1467" b="1" i="0" u="none" strike="noStrike" kern="0" cap="none" spc="0" normalizeH="0" baseline="0" noProof="0">
              <a:ln>
                <a:noFill/>
              </a:ln>
              <a:solidFill>
                <a:srgbClr val="FFFFFF"/>
              </a:solidFill>
              <a:effectLst/>
              <a:uLnTx/>
              <a:uFillTx/>
              <a:latin typeface="Arial"/>
              <a:cs typeface="Arial"/>
              <a:sym typeface="Aria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8B4D-8AB7-7DD1-6838-1C4F57AC668A}"/>
              </a:ext>
            </a:extLst>
          </p:cNvPr>
          <p:cNvSpPr>
            <a:spLocks noGrp="1"/>
          </p:cNvSpPr>
          <p:nvPr>
            <p:ph type="title"/>
          </p:nvPr>
        </p:nvSpPr>
        <p:spPr>
          <a:xfrm>
            <a:off x="438870" y="144952"/>
            <a:ext cx="11542921" cy="1197002"/>
          </a:xfrm>
        </p:spPr>
        <p:txBody>
          <a:bodyPr anchor="b">
            <a:noAutofit/>
          </a:bodyPr>
          <a:lstStyle/>
          <a:p>
            <a:r>
              <a:rPr lang="en-US" sz="4000">
                <a:latin typeface="Arial" panose="020B0604020202020204" pitchFamily="34" charset="0"/>
                <a:cs typeface="Arial" panose="020B0604020202020204" pitchFamily="34" charset="0"/>
              </a:rPr>
              <a:t>Mapping Your Collaboration Efforts Worksheet Part 1</a:t>
            </a:r>
          </a:p>
        </p:txBody>
      </p:sp>
      <p:sp>
        <p:nvSpPr>
          <p:cNvPr id="18" name="Text Placeholder 3">
            <a:extLst>
              <a:ext uri="{FF2B5EF4-FFF2-40B4-BE49-F238E27FC236}">
                <a16:creationId xmlns:a16="http://schemas.microsoft.com/office/drawing/2014/main" id="{41E13DB9-6091-010B-1645-DD734D79687E}"/>
              </a:ext>
            </a:extLst>
          </p:cNvPr>
          <p:cNvSpPr>
            <a:spLocks noGrp="1"/>
          </p:cNvSpPr>
          <p:nvPr>
            <p:ph type="body" sz="half" idx="2"/>
          </p:nvPr>
        </p:nvSpPr>
        <p:spPr>
          <a:xfrm>
            <a:off x="438871" y="2048249"/>
            <a:ext cx="3534040" cy="1197002"/>
          </a:xfrm>
        </p:spPr>
        <p:txBody>
          <a:bodyPr>
            <a:normAutofit fontScale="92500" lnSpcReduction="10000"/>
          </a:bodyPr>
          <a:lstStyle/>
          <a:p>
            <a:pPr algn="ctr"/>
            <a:r>
              <a:rPr lang="en-US" sz="2400" b="1">
                <a:solidFill>
                  <a:schemeClr val="accent3">
                    <a:lumMod val="50000"/>
                  </a:schemeClr>
                </a:solidFill>
              </a:rPr>
              <a:t>Essential Support Structures and their features</a:t>
            </a:r>
          </a:p>
        </p:txBody>
      </p:sp>
      <p:sp>
        <p:nvSpPr>
          <p:cNvPr id="14" name="Footer Placeholder 4">
            <a:extLst>
              <a:ext uri="{FF2B5EF4-FFF2-40B4-BE49-F238E27FC236}">
                <a16:creationId xmlns:a16="http://schemas.microsoft.com/office/drawing/2014/main" id="{E5B0F453-AF65-7B3F-8F7D-A7BED8346A1C}"/>
              </a:ext>
            </a:extLst>
          </p:cNvPr>
          <p:cNvSpPr>
            <a:spLocks noGrp="1"/>
          </p:cNvSpPr>
          <p:nvPr>
            <p:ph type="ftr" sz="quarter" idx="3"/>
          </p:nvPr>
        </p:nvSpPr>
        <p:spPr>
          <a:xfrm>
            <a:off x="2229633" y="6349533"/>
            <a:ext cx="8130877" cy="496463"/>
          </a:xfrm>
        </p:spPr>
        <p:txBody>
          <a:bodyPr/>
          <a:lstStyle/>
          <a:p>
            <a:endParaRPr lang="en-US"/>
          </a:p>
        </p:txBody>
      </p:sp>
      <p:sp>
        <p:nvSpPr>
          <p:cNvPr id="5" name="Slide Number Placeholder 4">
            <a:extLst>
              <a:ext uri="{FF2B5EF4-FFF2-40B4-BE49-F238E27FC236}">
                <a16:creationId xmlns:a16="http://schemas.microsoft.com/office/drawing/2014/main" id="{C870EDB2-4F21-1F85-3B14-20908B54338D}"/>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11</a:t>
            </a:fld>
            <a:endParaRPr lang="en-US"/>
          </a:p>
        </p:txBody>
      </p:sp>
      <p:pic>
        <p:nvPicPr>
          <p:cNvPr id="8" name="Picture 7" descr="Screenshot of the accompanying handout, &quot;Mapping Your Collaboration Efforts Worksheet Part 1&quot;.">
            <a:extLst>
              <a:ext uri="{FF2B5EF4-FFF2-40B4-BE49-F238E27FC236}">
                <a16:creationId xmlns:a16="http://schemas.microsoft.com/office/drawing/2014/main" id="{339DE956-5B03-5332-FD5A-2B5AB7FD81B9}"/>
              </a:ext>
            </a:extLst>
          </p:cNvPr>
          <p:cNvPicPr>
            <a:picLocks noChangeAspect="1"/>
          </p:cNvPicPr>
          <p:nvPr/>
        </p:nvPicPr>
        <p:blipFill>
          <a:blip r:embed="rId4"/>
          <a:stretch>
            <a:fillRect/>
          </a:stretch>
        </p:blipFill>
        <p:spPr>
          <a:xfrm>
            <a:off x="4556674" y="1278554"/>
            <a:ext cx="6920011" cy="4575796"/>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47026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C5F9-4AB0-F57C-CCD4-EB21B7186B94}"/>
              </a:ext>
            </a:extLst>
          </p:cNvPr>
          <p:cNvSpPr>
            <a:spLocks noGrp="1"/>
          </p:cNvSpPr>
          <p:nvPr>
            <p:ph type="title"/>
          </p:nvPr>
        </p:nvSpPr>
        <p:spPr>
          <a:xfrm>
            <a:off x="587828" y="226980"/>
            <a:ext cx="11005457" cy="914400"/>
          </a:xfrm>
        </p:spPr>
        <p:txBody>
          <a:bodyPr anchor="t">
            <a:noAutofit/>
          </a:bodyPr>
          <a:lstStyle/>
          <a:p>
            <a:r>
              <a:rPr lang="en-US" sz="4400"/>
              <a:t> </a:t>
            </a:r>
            <a:r>
              <a:rPr lang="en-US" sz="4000"/>
              <a:t>Your Collaboration Efforts Worksheet Part 2</a:t>
            </a:r>
          </a:p>
        </p:txBody>
      </p:sp>
      <p:pic>
        <p:nvPicPr>
          <p:cNvPr id="7" name="Content Placeholder 6" descr="Screenshot of the accompanying handout, &quot;EPIC-P Design Component: Mapping Your Collaboration Efforts&quot;">
            <a:extLst>
              <a:ext uri="{FF2B5EF4-FFF2-40B4-BE49-F238E27FC236}">
                <a16:creationId xmlns:a16="http://schemas.microsoft.com/office/drawing/2014/main" id="{A793CC02-D59E-08B0-C796-321C665F31E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1" b="24777"/>
          <a:stretch>
            <a:fillRect/>
          </a:stretch>
        </p:blipFill>
        <p:spPr>
          <a:xfrm>
            <a:off x="1100536" y="1204808"/>
            <a:ext cx="10389069" cy="4097988"/>
          </a:xfrm>
          <a:noFill/>
          <a:effectLst>
            <a:outerShdw blurRad="50800" dist="38100" dir="5400000" algn="t" rotWithShape="0">
              <a:prstClr val="black">
                <a:alpha val="40000"/>
              </a:prstClr>
            </a:outerShdw>
          </a:effectLst>
        </p:spPr>
      </p:pic>
      <p:sp>
        <p:nvSpPr>
          <p:cNvPr id="12" name="Footer Placeholder 3">
            <a:extLst>
              <a:ext uri="{FF2B5EF4-FFF2-40B4-BE49-F238E27FC236}">
                <a16:creationId xmlns:a16="http://schemas.microsoft.com/office/drawing/2014/main" id="{9C907D9C-DD0F-5B4C-4E1F-5C174BAEF039}"/>
              </a:ext>
            </a:extLst>
          </p:cNvPr>
          <p:cNvSpPr>
            <a:spLocks noGrp="1"/>
          </p:cNvSpPr>
          <p:nvPr>
            <p:ph type="ftr" sz="quarter" idx="3"/>
          </p:nvPr>
        </p:nvSpPr>
        <p:spPr>
          <a:xfrm>
            <a:off x="2229633" y="6349533"/>
            <a:ext cx="8130877" cy="496463"/>
          </a:xfrm>
        </p:spPr>
        <p:txBody>
          <a:bodyPr/>
          <a:lstStyle/>
          <a:p>
            <a:endParaRPr lang="en-US"/>
          </a:p>
        </p:txBody>
      </p:sp>
      <p:sp>
        <p:nvSpPr>
          <p:cNvPr id="5" name="Slide Number Placeholder 4">
            <a:extLst>
              <a:ext uri="{FF2B5EF4-FFF2-40B4-BE49-F238E27FC236}">
                <a16:creationId xmlns:a16="http://schemas.microsoft.com/office/drawing/2014/main" id="{BCF4A6E8-EFF4-A4E3-B501-965E91810733}"/>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12</a:t>
            </a:fld>
            <a:endParaRPr lang="en-US"/>
          </a:p>
        </p:txBody>
      </p:sp>
    </p:spTree>
    <p:custDataLst>
      <p:tags r:id="rId1"/>
    </p:custDataLst>
    <p:extLst>
      <p:ext uri="{BB962C8B-B14F-4D97-AF65-F5344CB8AC3E}">
        <p14:creationId xmlns:p14="http://schemas.microsoft.com/office/powerpoint/2010/main" val="173514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9B0FF46-E21A-B7BC-1B28-AFAEBFDF4A2D}"/>
              </a:ext>
            </a:extLst>
          </p:cNvPr>
          <p:cNvSpPr>
            <a:spLocks noGrp="1"/>
          </p:cNvSpPr>
          <p:nvPr>
            <p:ph type="title"/>
          </p:nvPr>
        </p:nvSpPr>
        <p:spPr>
          <a:xfrm>
            <a:off x="593272" y="79693"/>
            <a:ext cx="11005456" cy="899693"/>
          </a:xfrm>
        </p:spPr>
        <p:txBody>
          <a:bodyPr anchor="t">
            <a:noAutofit/>
          </a:bodyPr>
          <a:lstStyle/>
          <a:p>
            <a:r>
              <a:rPr lang="en-US" sz="4000"/>
              <a:t>Mapping Your Collaboration Efforts </a:t>
            </a:r>
            <a:br>
              <a:rPr lang="en-US" sz="4000"/>
            </a:br>
            <a:r>
              <a:rPr lang="en-US" sz="4000"/>
              <a:t>Think-Pair-Share</a:t>
            </a:r>
          </a:p>
        </p:txBody>
      </p:sp>
      <p:pic>
        <p:nvPicPr>
          <p:cNvPr id="3" name="Picture 2" descr="Screenshot of the accompanying handout, &quot;EPIC-P Design Component: Mapping Your Collaboration Efforts&quot;">
            <a:extLst>
              <a:ext uri="{FF2B5EF4-FFF2-40B4-BE49-F238E27FC236}">
                <a16:creationId xmlns:a16="http://schemas.microsoft.com/office/drawing/2014/main" id="{A6CB0C24-06F1-5B7A-C0DE-3285E081CF79}"/>
              </a:ext>
            </a:extLst>
          </p:cNvPr>
          <p:cNvPicPr>
            <a:picLocks noChangeAspect="1"/>
          </p:cNvPicPr>
          <p:nvPr/>
        </p:nvPicPr>
        <p:blipFill>
          <a:blip r:embed="rId4"/>
          <a:stretch>
            <a:fillRect/>
          </a:stretch>
        </p:blipFill>
        <p:spPr>
          <a:xfrm>
            <a:off x="281451" y="1537126"/>
            <a:ext cx="4895667" cy="3451733"/>
          </a:xfrm>
          <a:prstGeom prst="rect">
            <a:avLst/>
          </a:prstGeom>
          <a:effectLst>
            <a:outerShdw blurRad="50800" dist="38100" dir="5400000" algn="t" rotWithShape="0">
              <a:prstClr val="black">
                <a:alpha val="40000"/>
              </a:prstClr>
            </a:outerShdw>
          </a:effectLst>
        </p:spPr>
      </p:pic>
      <p:sp>
        <p:nvSpPr>
          <p:cNvPr id="18" name="Content Placeholder 3">
            <a:extLst>
              <a:ext uri="{FF2B5EF4-FFF2-40B4-BE49-F238E27FC236}">
                <a16:creationId xmlns:a16="http://schemas.microsoft.com/office/drawing/2014/main" id="{F018999E-A36A-5110-3779-A5CC66A88D8D}"/>
              </a:ext>
            </a:extLst>
          </p:cNvPr>
          <p:cNvSpPr>
            <a:spLocks noGrp="1"/>
          </p:cNvSpPr>
          <p:nvPr>
            <p:ph sz="half" idx="2"/>
          </p:nvPr>
        </p:nvSpPr>
        <p:spPr>
          <a:xfrm>
            <a:off x="5284694" y="1247042"/>
            <a:ext cx="6625855" cy="4834835"/>
          </a:xfrm>
        </p:spPr>
        <p:txBody>
          <a:bodyPr>
            <a:noAutofit/>
          </a:bodyPr>
          <a:lstStyle/>
          <a:p>
            <a:pPr fontAlgn="base">
              <a:lnSpc>
                <a:spcPct val="110000"/>
              </a:lnSpc>
            </a:pPr>
            <a:r>
              <a:rPr lang="en-US" b="1" dirty="0"/>
              <a:t>Take 3 minutes to individually read </a:t>
            </a:r>
            <a:r>
              <a:rPr lang="en-US" dirty="0"/>
              <a:t>the features listed for each essential support structure; reflect and note those you’ve personally participated in for each support structure. </a:t>
            </a:r>
          </a:p>
          <a:p>
            <a:pPr fontAlgn="base">
              <a:lnSpc>
                <a:spcPct val="110000"/>
              </a:lnSpc>
            </a:pPr>
            <a:r>
              <a:rPr lang="en-US" b="1" dirty="0"/>
              <a:t>Based on your review, place a check mark in the checkboxes </a:t>
            </a:r>
            <a:r>
              <a:rPr lang="en-US" dirty="0"/>
              <a:t>next to the two</a:t>
            </a:r>
            <a:r>
              <a:rPr lang="en-US" b="1" dirty="0"/>
              <a:t> </a:t>
            </a:r>
            <a:r>
              <a:rPr lang="en-US" dirty="0"/>
              <a:t>support structures you leverage the most when you design professional learning events.  </a:t>
            </a:r>
          </a:p>
          <a:p>
            <a:pPr>
              <a:lnSpc>
                <a:spcPct val="110000"/>
              </a:lnSpc>
            </a:pPr>
            <a:r>
              <a:rPr lang="en-US" b="1" dirty="0"/>
              <a:t>In your discussion pair, you have 10 minutes to reflect on and discuss </a:t>
            </a:r>
            <a:r>
              <a:rPr lang="en-US" dirty="0"/>
              <a:t>where your efforts have been concentrated in terms of the essential support structures that you leverage the most in the design process</a:t>
            </a:r>
          </a:p>
        </p:txBody>
      </p:sp>
      <p:sp>
        <p:nvSpPr>
          <p:cNvPr id="5" name="Slide Number Placeholder 4">
            <a:extLst>
              <a:ext uri="{FF2B5EF4-FFF2-40B4-BE49-F238E27FC236}">
                <a16:creationId xmlns:a16="http://schemas.microsoft.com/office/drawing/2014/main" id="{AB028ED2-613D-BB3B-726F-57CCF777D26C}"/>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13</a:t>
            </a:fld>
            <a:endParaRPr lang="en-US"/>
          </a:p>
        </p:txBody>
      </p:sp>
    </p:spTree>
    <p:custDataLst>
      <p:tags r:id="rId1"/>
    </p:custDataLst>
    <p:extLst>
      <p:ext uri="{BB962C8B-B14F-4D97-AF65-F5344CB8AC3E}">
        <p14:creationId xmlns:p14="http://schemas.microsoft.com/office/powerpoint/2010/main" val="166572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173D-8292-1456-C309-9E8589CDFFEA}"/>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D5C37361-6D5D-ED50-677A-CD4EF4FE60C4}"/>
              </a:ext>
            </a:extLst>
          </p:cNvPr>
          <p:cNvSpPr>
            <a:spLocks noGrp="1"/>
          </p:cNvSpPr>
          <p:nvPr>
            <p:ph type="title"/>
          </p:nvPr>
        </p:nvSpPr>
        <p:spPr>
          <a:xfrm>
            <a:off x="792343" y="92685"/>
            <a:ext cx="11005456" cy="899693"/>
          </a:xfrm>
        </p:spPr>
        <p:txBody>
          <a:bodyPr anchor="b">
            <a:normAutofit/>
          </a:bodyPr>
          <a:lstStyle/>
          <a:p>
            <a:r>
              <a:rPr lang="en-US" sz="4400"/>
              <a:t>Design Key Activities</a:t>
            </a:r>
          </a:p>
        </p:txBody>
      </p:sp>
      <p:pic>
        <p:nvPicPr>
          <p:cNvPr id="7" name="Picture 6" descr="Images of peoples' hands and arms pointing at paper with the word &quot;Lean&quot; in cursive, with drawn images of a lightbulb, brain, gears, books, cups of coffee, and a trashcan. ">
            <a:extLst>
              <a:ext uri="{FF2B5EF4-FFF2-40B4-BE49-F238E27FC236}">
                <a16:creationId xmlns:a16="http://schemas.microsoft.com/office/drawing/2014/main" id="{A447D598-7908-8270-EE89-0708CD9FD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92" y="992378"/>
            <a:ext cx="3616355" cy="2377752"/>
          </a:xfrm>
          <a:prstGeom prst="rect">
            <a:avLst/>
          </a:prstGeom>
          <a:ln>
            <a:noFill/>
          </a:ln>
          <a:effectLst>
            <a:softEdge rad="112500"/>
          </a:effectLst>
        </p:spPr>
      </p:pic>
      <p:sp>
        <p:nvSpPr>
          <p:cNvPr id="2" name="TextBox 1">
            <a:extLst>
              <a:ext uri="{FF2B5EF4-FFF2-40B4-BE49-F238E27FC236}">
                <a16:creationId xmlns:a16="http://schemas.microsoft.com/office/drawing/2014/main" id="{E5C06138-F02A-86FC-87D1-8ED84F824BB9}"/>
              </a:ext>
            </a:extLst>
          </p:cNvPr>
          <p:cNvSpPr txBox="1"/>
          <p:nvPr/>
        </p:nvSpPr>
        <p:spPr>
          <a:xfrm>
            <a:off x="346365" y="3433947"/>
            <a:ext cx="31865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by Rawpixel.com via Shutterstock</a:t>
            </a:r>
            <a:endParaRPr lang="en-US" sz="1200"/>
          </a:p>
        </p:txBody>
      </p:sp>
      <p:sp>
        <p:nvSpPr>
          <p:cNvPr id="18" name="Content Placeholder 3">
            <a:extLst>
              <a:ext uri="{FF2B5EF4-FFF2-40B4-BE49-F238E27FC236}">
                <a16:creationId xmlns:a16="http://schemas.microsoft.com/office/drawing/2014/main" id="{5B30DE92-BF3A-01B5-E1AF-784EEFF361E7}"/>
              </a:ext>
            </a:extLst>
          </p:cNvPr>
          <p:cNvSpPr>
            <a:spLocks noGrp="1"/>
          </p:cNvSpPr>
          <p:nvPr>
            <p:ph sz="half" idx="1"/>
          </p:nvPr>
        </p:nvSpPr>
        <p:spPr>
          <a:xfrm>
            <a:off x="3932031" y="1084530"/>
            <a:ext cx="8130877" cy="4809893"/>
          </a:xfrm>
        </p:spPr>
        <p:txBody>
          <a:bodyPr>
            <a:noAutofit/>
          </a:bodyPr>
          <a:lstStyle/>
          <a:p>
            <a:r>
              <a:rPr lang="en-US" sz="2100"/>
              <a:t>Get grounded in the </a:t>
            </a:r>
            <a:r>
              <a:rPr lang="en-US" sz="2100" b="1"/>
              <a:t>unique strengths, needs, and contexts</a:t>
            </a:r>
            <a:r>
              <a:rPr lang="en-US" sz="2100"/>
              <a:t> of participants to ensure relevance and accessibility.</a:t>
            </a:r>
          </a:p>
          <a:p>
            <a:r>
              <a:rPr lang="en-US" sz="2100"/>
              <a:t>Connect to </a:t>
            </a:r>
            <a:r>
              <a:rPr lang="en-US" sz="2100" b="1"/>
              <a:t>well-defined, measurable learning goals</a:t>
            </a:r>
            <a:r>
              <a:rPr lang="en-US" sz="2100"/>
              <a:t> to shape the sequence and organization of learning experiences.</a:t>
            </a:r>
          </a:p>
          <a:p>
            <a:r>
              <a:rPr lang="en-US" sz="2100"/>
              <a:t>Incorporate </a:t>
            </a:r>
            <a:r>
              <a:rPr lang="en-US" sz="2100" b="1"/>
              <a:t>interactive methods </a:t>
            </a:r>
            <a:r>
              <a:rPr lang="en-US" sz="2100"/>
              <a:t>to encourage participation, reflection, and real-world application.</a:t>
            </a:r>
          </a:p>
          <a:p>
            <a:r>
              <a:rPr lang="en-US" sz="2100"/>
              <a:t>Select </a:t>
            </a:r>
            <a:r>
              <a:rPr lang="en-US" sz="2100" b="1"/>
              <a:t>inclusive technologies and curate materials to support diverse learning needs </a:t>
            </a:r>
            <a:r>
              <a:rPr lang="en-US" sz="2100"/>
              <a:t>and enhance the experience.</a:t>
            </a:r>
          </a:p>
          <a:p>
            <a:r>
              <a:rPr lang="en-US" sz="2100"/>
              <a:t>Use formative and summative assessments to </a:t>
            </a:r>
            <a:r>
              <a:rPr lang="en-US" sz="2100" b="1"/>
              <a:t>measure learning and improve outcomes</a:t>
            </a:r>
            <a:r>
              <a:rPr lang="en-US" sz="2100"/>
              <a:t>, in partnership with facilitators to ensure effective delivery.</a:t>
            </a:r>
          </a:p>
        </p:txBody>
      </p:sp>
      <p:sp>
        <p:nvSpPr>
          <p:cNvPr id="5" name="Slide Number Placeholder 4">
            <a:extLst>
              <a:ext uri="{FF2B5EF4-FFF2-40B4-BE49-F238E27FC236}">
                <a16:creationId xmlns:a16="http://schemas.microsoft.com/office/drawing/2014/main" id="{83C24851-E622-A4AD-7EEC-17F8D372996C}"/>
              </a:ext>
            </a:extLst>
          </p:cNvPr>
          <p:cNvSpPr>
            <a:spLocks noGrp="1"/>
          </p:cNvSpPr>
          <p:nvPr>
            <p:ph type="sldNum" sz="quarter" idx="4"/>
          </p:nvPr>
        </p:nvSpPr>
        <p:spPr/>
        <p:txBody>
          <a:bodyPr anchor="ctr">
            <a:normAutofit/>
          </a:bodyPr>
          <a:lstStyle/>
          <a:p>
            <a:pPr>
              <a:spcAft>
                <a:spcPts val="600"/>
              </a:spcAft>
            </a:pPr>
            <a:fld id="{8FF8BE51-C3B0-9B4F-9A06-4F809A9A7941}" type="slidenum">
              <a:rPr lang="en-US" smtClean="0"/>
              <a:pPr>
                <a:spcAft>
                  <a:spcPts val="600"/>
                </a:spcAft>
              </a:pPr>
              <a:t>14</a:t>
            </a:fld>
            <a:endParaRPr lang="en-US"/>
          </a:p>
        </p:txBody>
      </p:sp>
    </p:spTree>
    <p:custDataLst>
      <p:tags r:id="rId1"/>
    </p:custDataLst>
    <p:extLst>
      <p:ext uri="{BB962C8B-B14F-4D97-AF65-F5344CB8AC3E}">
        <p14:creationId xmlns:p14="http://schemas.microsoft.com/office/powerpoint/2010/main" val="9656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2425-8011-D125-A211-8DDD983FD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2B60F-7D4B-D582-3AB6-5C3D5296AF7F}"/>
              </a:ext>
            </a:extLst>
          </p:cNvPr>
          <p:cNvSpPr>
            <a:spLocks noGrp="1"/>
          </p:cNvSpPr>
          <p:nvPr>
            <p:ph type="title"/>
          </p:nvPr>
        </p:nvSpPr>
        <p:spPr/>
        <p:txBody>
          <a:bodyPr>
            <a:noAutofit/>
          </a:bodyPr>
          <a:lstStyle/>
          <a:p>
            <a:r>
              <a:rPr lang="en-US" sz="4000">
                <a:solidFill>
                  <a:schemeClr val="accent4">
                    <a:lumMod val="75000"/>
                  </a:schemeClr>
                </a:solidFill>
              </a:rPr>
              <a:t>Look Like, Sound Like, Feels Like Activity</a:t>
            </a:r>
          </a:p>
        </p:txBody>
      </p:sp>
      <p:sp>
        <p:nvSpPr>
          <p:cNvPr id="5" name="TextBox 4">
            <a:extLst>
              <a:ext uri="{FF2B5EF4-FFF2-40B4-BE49-F238E27FC236}">
                <a16:creationId xmlns:a16="http://schemas.microsoft.com/office/drawing/2014/main" id="{2DB0B023-18A8-9F42-D436-7A49C821E719}"/>
              </a:ext>
            </a:extLst>
          </p:cNvPr>
          <p:cNvSpPr txBox="1"/>
          <p:nvPr/>
        </p:nvSpPr>
        <p:spPr>
          <a:xfrm>
            <a:off x="516836" y="937119"/>
            <a:ext cx="11245416" cy="3266985"/>
          </a:xfrm>
          <a:prstGeom prst="rect">
            <a:avLst/>
          </a:prstGeom>
          <a:noFill/>
        </p:spPr>
        <p:txBody>
          <a:bodyPr wrap="square" lIns="91440" tIns="45720" rIns="91440" bIns="45720" rtlCol="0" anchor="t">
            <a:spAutoFit/>
          </a:bodyPr>
          <a:lstStyle/>
          <a:p>
            <a:pPr fontAlgn="base">
              <a:lnSpc>
                <a:spcPct val="150000"/>
              </a:lnSpc>
            </a:pPr>
            <a:r>
              <a:rPr lang="en-US" sz="2000" dirty="0"/>
              <a:t>In breakout groups:</a:t>
            </a:r>
            <a:endParaRPr lang="en-US" sz="2000" dirty="0">
              <a:cs typeface="Arial"/>
            </a:endParaRPr>
          </a:p>
          <a:p>
            <a:pPr marL="742950" lvl="1" indent="-285750" fontAlgn="base">
              <a:lnSpc>
                <a:spcPct val="150000"/>
              </a:lnSpc>
              <a:buFont typeface="Arial" panose="020B0604020202020204" pitchFamily="34" charset="0"/>
              <a:buChar char="•"/>
            </a:pPr>
            <a:r>
              <a:rPr lang="en-US" sz="2000" dirty="0"/>
              <a:t>Expand Key</a:t>
            </a:r>
            <a:r>
              <a:rPr lang="en-US" sz="2000" b="1" dirty="0"/>
              <a:t> </a:t>
            </a:r>
            <a:r>
              <a:rPr lang="en-US" sz="2000" dirty="0"/>
              <a:t>Activities</a:t>
            </a:r>
            <a:r>
              <a:rPr lang="en-US" sz="2000" b="1" dirty="0"/>
              <a:t> </a:t>
            </a:r>
            <a:r>
              <a:rPr lang="en-US" sz="2000" dirty="0"/>
              <a:t>section of the Design component on the webpage  </a:t>
            </a:r>
            <a:endParaRPr lang="en-US" sz="2000" b="1" dirty="0">
              <a:cs typeface="Arial"/>
            </a:endParaRPr>
          </a:p>
          <a:p>
            <a:pPr marL="742950" lvl="1" indent="-285750" fontAlgn="base">
              <a:lnSpc>
                <a:spcPct val="150000"/>
              </a:lnSpc>
              <a:buFont typeface="Arial" panose="020B0604020202020204" pitchFamily="34" charset="0"/>
              <a:buChar char="•"/>
            </a:pPr>
            <a:r>
              <a:rPr lang="en-US" sz="2000" dirty="0"/>
              <a:t>Assign group roles: Facilitator, Timekeeper, Reporter/Recorder</a:t>
            </a:r>
            <a:endParaRPr lang="en-US" sz="2000" dirty="0">
              <a:cs typeface="Arial"/>
            </a:endParaRPr>
          </a:p>
          <a:p>
            <a:pPr marL="742950" lvl="1" indent="-285750" fontAlgn="base">
              <a:lnSpc>
                <a:spcPct val="150000"/>
              </a:lnSpc>
              <a:buFont typeface="Arial" panose="020B0604020202020204" pitchFamily="34" charset="0"/>
              <a:buChar char="•"/>
            </a:pPr>
            <a:r>
              <a:rPr lang="en-US" sz="2000" dirty="0"/>
              <a:t>Using the provided Padlet link, access your group’s Padlet </a:t>
            </a:r>
            <a:endParaRPr lang="en-US" sz="2000" dirty="0">
              <a:cs typeface="Arial"/>
            </a:endParaRPr>
          </a:p>
          <a:p>
            <a:pPr marL="742950" lvl="1" indent="-285750" fontAlgn="base">
              <a:lnSpc>
                <a:spcPct val="150000"/>
              </a:lnSpc>
              <a:buFont typeface="Arial" panose="020B0604020202020204" pitchFamily="34" charset="0"/>
              <a:buChar char="•"/>
            </a:pPr>
            <a:r>
              <a:rPr lang="en-US" sz="2000" dirty="0"/>
              <a:t>Complete your Padlet by describing what it would </a:t>
            </a:r>
            <a:r>
              <a:rPr lang="en-US" sz="2000" b="1" dirty="0"/>
              <a:t>look like</a:t>
            </a:r>
            <a:r>
              <a:rPr lang="en-US" sz="2000" dirty="0"/>
              <a:t>, </a:t>
            </a:r>
            <a:r>
              <a:rPr lang="en-US" sz="2000" b="1" dirty="0"/>
              <a:t>sound like</a:t>
            </a:r>
            <a:r>
              <a:rPr lang="en-US" sz="2000" dirty="0"/>
              <a:t>, and </a:t>
            </a:r>
            <a:r>
              <a:rPr lang="en-US" sz="2000" b="1" dirty="0"/>
              <a:t>feel like </a:t>
            </a:r>
            <a:r>
              <a:rPr lang="en-US" sz="2000" dirty="0"/>
              <a:t>to engage in your group’s assigned key activity.  </a:t>
            </a:r>
            <a:endParaRPr lang="en-US" sz="2000" dirty="0">
              <a:cs typeface="Arial"/>
            </a:endParaRPr>
          </a:p>
          <a:p>
            <a:pPr marL="742950" lvl="1" indent="-285750" fontAlgn="base">
              <a:lnSpc>
                <a:spcPct val="150000"/>
              </a:lnSpc>
              <a:buFont typeface="Arial" panose="020B0604020202020204" pitchFamily="34" charset="0"/>
              <a:buChar char="•"/>
            </a:pPr>
            <a:r>
              <a:rPr lang="en-US" sz="2000" dirty="0"/>
              <a:t>Prepare to share with the whole group</a:t>
            </a:r>
            <a:endParaRPr lang="en-US" sz="2000" dirty="0">
              <a:cs typeface="Arial"/>
            </a:endParaRPr>
          </a:p>
        </p:txBody>
      </p:sp>
      <p:pic>
        <p:nvPicPr>
          <p:cNvPr id="8" name="Picture 7" descr="Image of 6 line drawings, 5 of which are of faceless cartoon pople. They are labeled underneath each image. 1) A person with a book labeled &quot;Learning&quot;; 2) A book with a lightbulb labeled &quot;Knowledge&quot;; 3) a head with a lightbulb labeled &quot;Skills&quot;; 4) two people with arrows pointing to each other labeled &quot;Coaching&quot;; 5) A person in the palm of a hand labeled &quot;Support&quot;; and 6) a person beside a line chart with an up arrow labeled&quot;Development&quot;">
            <a:extLst>
              <a:ext uri="{FF2B5EF4-FFF2-40B4-BE49-F238E27FC236}">
                <a16:creationId xmlns:a16="http://schemas.microsoft.com/office/drawing/2014/main" id="{01C68EE3-C926-FD7E-DFCB-80067F08DBBA}"/>
              </a:ext>
            </a:extLst>
          </p:cNvPr>
          <p:cNvPicPr>
            <a:picLocks noChangeAspect="1"/>
          </p:cNvPicPr>
          <p:nvPr/>
        </p:nvPicPr>
        <p:blipFill>
          <a:blip r:embed="rId4">
            <a:grayscl/>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22528" t="12854" r="9009" b="20989"/>
          <a:stretch>
            <a:fillRect/>
          </a:stretch>
        </p:blipFill>
        <p:spPr>
          <a:xfrm>
            <a:off x="2567967" y="4204104"/>
            <a:ext cx="7143153" cy="1530802"/>
          </a:xfrm>
          <a:prstGeom prst="rect">
            <a:avLst/>
          </a:prstGeom>
        </p:spPr>
      </p:pic>
      <p:sp>
        <p:nvSpPr>
          <p:cNvPr id="3" name="TextBox 2">
            <a:extLst>
              <a:ext uri="{FF2B5EF4-FFF2-40B4-BE49-F238E27FC236}">
                <a16:creationId xmlns:a16="http://schemas.microsoft.com/office/drawing/2014/main" id="{FA3857A9-5C3A-5224-1E9E-8E21F32E9957}"/>
              </a:ext>
            </a:extLst>
          </p:cNvPr>
          <p:cNvSpPr txBox="1"/>
          <p:nvPr/>
        </p:nvSpPr>
        <p:spPr>
          <a:xfrm>
            <a:off x="4014580" y="5734906"/>
            <a:ext cx="3923071" cy="307777"/>
          </a:xfrm>
          <a:prstGeom prst="rect">
            <a:avLst/>
          </a:prstGeom>
          <a:noFill/>
        </p:spPr>
        <p:txBody>
          <a:bodyPr wrap="square" lIns="91440" tIns="45720" rIns="91440" bIns="45720" rtlCol="0" anchor="t">
            <a:spAutoFit/>
          </a:bodyPr>
          <a:lstStyle/>
          <a:p>
            <a:pPr algn="ctr"/>
            <a:r>
              <a:rPr lang="en-US" sz="1400"/>
              <a:t>Image from HG19 via Shutterstock</a:t>
            </a:r>
          </a:p>
        </p:txBody>
      </p:sp>
    </p:spTree>
    <p:custDataLst>
      <p:tags r:id="rId1"/>
    </p:custDataLst>
    <p:extLst>
      <p:ext uri="{BB962C8B-B14F-4D97-AF65-F5344CB8AC3E}">
        <p14:creationId xmlns:p14="http://schemas.microsoft.com/office/powerpoint/2010/main" val="221903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0FD2-6D4F-5FCF-8CBB-928DCD0F4303}"/>
              </a:ext>
            </a:extLst>
          </p:cNvPr>
          <p:cNvSpPr>
            <a:spLocks noGrp="1"/>
          </p:cNvSpPr>
          <p:nvPr>
            <p:ph type="title"/>
          </p:nvPr>
        </p:nvSpPr>
        <p:spPr/>
        <p:txBody>
          <a:bodyPr>
            <a:normAutofit/>
          </a:bodyPr>
          <a:lstStyle/>
          <a:p>
            <a:r>
              <a:rPr lang="en-US" sz="4000"/>
              <a:t>Example </a:t>
            </a:r>
          </a:p>
        </p:txBody>
      </p:sp>
      <p:pic>
        <p:nvPicPr>
          <p:cNvPr id="4" name="Picture 3" descr="A screenshot of a padlet with 3 columns labeled &quot;Looks Like&quot;, &quot;Sounds Like&quot;, and &quot;Feels Like&quot;.">
            <a:extLst>
              <a:ext uri="{FF2B5EF4-FFF2-40B4-BE49-F238E27FC236}">
                <a16:creationId xmlns:a16="http://schemas.microsoft.com/office/drawing/2014/main" id="{4D484F55-7625-505D-D9EE-7974F915A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1143"/>
            <a:ext cx="9403080" cy="5610202"/>
          </a:xfrm>
          <a:prstGeom prst="rect">
            <a:avLst/>
          </a:prstGeom>
        </p:spPr>
      </p:pic>
      <p:sp>
        <p:nvSpPr>
          <p:cNvPr id="5" name="Down Arrow 4">
            <a:extLst>
              <a:ext uri="{FF2B5EF4-FFF2-40B4-BE49-F238E27FC236}">
                <a16:creationId xmlns:a16="http://schemas.microsoft.com/office/drawing/2014/main" id="{E5992429-110B-9196-4A6D-6AF23D74B6E2}"/>
              </a:ext>
              <a:ext uri="{C183D7F6-B498-43B3-948B-1728B52AA6E4}">
                <adec:decorative xmlns:adec="http://schemas.microsoft.com/office/drawing/2017/decorative" val="1"/>
              </a:ext>
            </a:extLst>
          </p:cNvPr>
          <p:cNvSpPr/>
          <p:nvPr/>
        </p:nvSpPr>
        <p:spPr>
          <a:xfrm>
            <a:off x="0" y="877843"/>
            <a:ext cx="675861" cy="1252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FAE7D5AA-5368-6436-0CCB-EB5DFC7106BB}"/>
              </a:ext>
              <a:ext uri="{C183D7F6-B498-43B3-948B-1728B52AA6E4}">
                <adec:decorative xmlns:adec="http://schemas.microsoft.com/office/drawing/2017/decorative" val="1"/>
              </a:ext>
            </a:extLst>
          </p:cNvPr>
          <p:cNvSpPr/>
          <p:nvPr/>
        </p:nvSpPr>
        <p:spPr>
          <a:xfrm rot="2919608">
            <a:off x="4518620" y="1182532"/>
            <a:ext cx="675861" cy="1252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99AD8B48-5DAE-7F67-98BD-8D25E99E2C41}"/>
              </a:ext>
              <a:ext uri="{C183D7F6-B498-43B3-948B-1728B52AA6E4}">
                <adec:decorative xmlns:adec="http://schemas.microsoft.com/office/drawing/2017/decorative" val="1"/>
              </a:ext>
            </a:extLst>
          </p:cNvPr>
          <p:cNvSpPr/>
          <p:nvPr/>
        </p:nvSpPr>
        <p:spPr>
          <a:xfrm rot="5400000">
            <a:off x="6576949" y="3417890"/>
            <a:ext cx="675861" cy="1252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D8F17169-4012-26E2-7D2B-38B758D0878F}"/>
              </a:ext>
              <a:ext uri="{C183D7F6-B498-43B3-948B-1728B52AA6E4}">
                <adec:decorative xmlns:adec="http://schemas.microsoft.com/office/drawing/2017/decorative" val="1"/>
              </a:ext>
            </a:extLst>
          </p:cNvPr>
          <p:cNvSpPr/>
          <p:nvPr/>
        </p:nvSpPr>
        <p:spPr>
          <a:xfrm rot="16663732">
            <a:off x="7427122" y="5269016"/>
            <a:ext cx="675861" cy="1252331"/>
          </a:xfrm>
          <a:prstGeom prst="downArrow">
            <a:avLst>
              <a:gd name="adj1" fmla="val 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the EPIC-P Design component on the ECTA webpage, https://ectacenter.org/epic-p/">
            <a:extLst>
              <a:ext uri="{FF2B5EF4-FFF2-40B4-BE49-F238E27FC236}">
                <a16:creationId xmlns:a16="http://schemas.microsoft.com/office/drawing/2014/main" id="{19C457C2-CE92-0072-120B-E3DB499423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5451" y="325555"/>
            <a:ext cx="5032619" cy="3526225"/>
          </a:xfrm>
          <a:prstGeom prst="rect">
            <a:avLst/>
          </a:prstGeom>
        </p:spPr>
      </p:pic>
      <p:sp>
        <p:nvSpPr>
          <p:cNvPr id="12" name="Down Arrow 11">
            <a:extLst>
              <a:ext uri="{FF2B5EF4-FFF2-40B4-BE49-F238E27FC236}">
                <a16:creationId xmlns:a16="http://schemas.microsoft.com/office/drawing/2014/main" id="{F7382550-5E57-42BF-C55A-FBA590943FAD}"/>
              </a:ext>
              <a:ext uri="{C183D7F6-B498-43B3-948B-1728B52AA6E4}">
                <adec:decorative xmlns:adec="http://schemas.microsoft.com/office/drawing/2017/decorative" val="1"/>
              </a:ext>
            </a:extLst>
          </p:cNvPr>
          <p:cNvSpPr/>
          <p:nvPr/>
        </p:nvSpPr>
        <p:spPr>
          <a:xfrm rot="2919608">
            <a:off x="9465214" y="622119"/>
            <a:ext cx="473173" cy="1285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74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574D-C45A-4CB6-AFD3-EF141B88AB9F}"/>
              </a:ext>
            </a:extLst>
          </p:cNvPr>
          <p:cNvSpPr>
            <a:spLocks noGrp="1"/>
          </p:cNvSpPr>
          <p:nvPr>
            <p:ph type="title"/>
          </p:nvPr>
        </p:nvSpPr>
        <p:spPr>
          <a:xfrm>
            <a:off x="587829" y="394249"/>
            <a:ext cx="11005457" cy="914400"/>
          </a:xfrm>
        </p:spPr>
        <p:txBody>
          <a:bodyPr>
            <a:normAutofit/>
          </a:bodyPr>
          <a:lstStyle/>
          <a:p>
            <a:r>
              <a:rPr lang="en-US" sz="4400">
                <a:solidFill>
                  <a:srgbClr val="002060"/>
                </a:solidFill>
              </a:rPr>
              <a:t>Next Session</a:t>
            </a:r>
          </a:p>
        </p:txBody>
      </p:sp>
      <p:sp>
        <p:nvSpPr>
          <p:cNvPr id="6" name="TextBox 5" descr="A text box that indicates the next session (Session 2: Needs Analysis) is Monday, June 30, 2025 from 3:00-4:00 PM ET&#10;">
            <a:extLst>
              <a:ext uri="{FF2B5EF4-FFF2-40B4-BE49-F238E27FC236}">
                <a16:creationId xmlns:a16="http://schemas.microsoft.com/office/drawing/2014/main" id="{DE1DE489-2F09-B35E-4996-4D09B9051A71}"/>
              </a:ext>
            </a:extLst>
          </p:cNvPr>
          <p:cNvSpPr txBox="1"/>
          <p:nvPr/>
        </p:nvSpPr>
        <p:spPr>
          <a:xfrm>
            <a:off x="885490" y="2243161"/>
            <a:ext cx="4724881" cy="206210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a:ea typeface="+mn-ea"/>
                <a:cs typeface="+mn-cs"/>
              </a:rPr>
              <a:t>Session 4: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a:ea typeface="+mn-ea"/>
                <a:cs typeface="+mn-cs"/>
              </a:rPr>
              <a:t>Tuesday, July 29,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a:ea typeface="+mn-ea"/>
                <a:cs typeface="+mn-cs"/>
              </a:rPr>
              <a:t>3:00 – 4:30 PM EDT</a:t>
            </a:r>
          </a:p>
        </p:txBody>
      </p:sp>
      <p:sp>
        <p:nvSpPr>
          <p:cNvPr id="3" name="Content Placeholder 2">
            <a:extLst>
              <a:ext uri="{FF2B5EF4-FFF2-40B4-BE49-F238E27FC236}">
                <a16:creationId xmlns:a16="http://schemas.microsoft.com/office/drawing/2014/main" id="{29CB9604-EDCE-4D44-90C1-5929B968AFA3}"/>
              </a:ext>
              <a:ext uri="{C183D7F6-B498-43B3-948B-1728B52AA6E4}">
                <adec:decorative xmlns:adec="http://schemas.microsoft.com/office/drawing/2017/decorative" val="1"/>
              </a:ext>
            </a:extLst>
          </p:cNvPr>
          <p:cNvSpPr>
            <a:spLocks noGrp="1"/>
          </p:cNvSpPr>
          <p:nvPr>
            <p:ph type="body" idx="1"/>
          </p:nvPr>
        </p:nvSpPr>
        <p:spPr>
          <a:xfrm>
            <a:off x="-6179126" y="1308649"/>
            <a:ext cx="5918662" cy="2740042"/>
          </a:xfrm>
        </p:spPr>
        <p:txBody>
          <a:bodyPr>
            <a:normAutofit/>
          </a:bodyPr>
          <a:lstStyle/>
          <a:p>
            <a:pPr marL="0" indent="0" algn="ctr">
              <a:buNone/>
            </a:pPr>
            <a:endParaRPr lang="en-US"/>
          </a:p>
          <a:p>
            <a:pPr marL="0" indent="0" algn="ctr">
              <a:buNone/>
            </a:pPr>
            <a:endParaRPr lang="en-US"/>
          </a:p>
        </p:txBody>
      </p:sp>
      <p:pic>
        <p:nvPicPr>
          <p:cNvPr id="4" name="Google Shape;213;p36">
            <a:extLst>
              <a:ext uri="{FF2B5EF4-FFF2-40B4-BE49-F238E27FC236}">
                <a16:creationId xmlns:a16="http://schemas.microsoft.com/office/drawing/2014/main" id="{236C0216-7BC2-45B5-9A74-9C30F79C5C04}"/>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7829" y="6215551"/>
            <a:ext cx="3364659" cy="496400"/>
          </a:xfrm>
          <a:prstGeom prst="rect">
            <a:avLst/>
          </a:prstGeom>
          <a:noFill/>
          <a:ln>
            <a:noFill/>
          </a:ln>
        </p:spPr>
      </p:pic>
      <p:pic>
        <p:nvPicPr>
          <p:cNvPr id="8" name="Picture 7" descr="A grayed out image of the EPIC-P Cycle. The &quot;Experiences&quot; quarter is highlighted in blue. ">
            <a:extLst>
              <a:ext uri="{FF2B5EF4-FFF2-40B4-BE49-F238E27FC236}">
                <a16:creationId xmlns:a16="http://schemas.microsoft.com/office/drawing/2014/main" id="{BD34C3CE-ACAB-1393-C924-EA403197B771}"/>
              </a:ext>
            </a:extLst>
          </p:cNvPr>
          <p:cNvPicPr>
            <a:picLocks noChangeAspect="1"/>
          </p:cNvPicPr>
          <p:nvPr/>
        </p:nvPicPr>
        <p:blipFill>
          <a:blip r:embed="rId5"/>
          <a:stretch>
            <a:fillRect/>
          </a:stretch>
        </p:blipFill>
        <p:spPr>
          <a:xfrm>
            <a:off x="5747532" y="688646"/>
            <a:ext cx="6694047" cy="5171134"/>
          </a:xfrm>
          <a:prstGeom prst="rect">
            <a:avLst/>
          </a:prstGeom>
        </p:spPr>
      </p:pic>
    </p:spTree>
    <p:custDataLst>
      <p:tags r:id="rId1"/>
    </p:custDataLst>
    <p:extLst>
      <p:ext uri="{BB962C8B-B14F-4D97-AF65-F5344CB8AC3E}">
        <p14:creationId xmlns:p14="http://schemas.microsoft.com/office/powerpoint/2010/main" val="230777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9000">
              <a:srgbClr val="021DBE"/>
            </a:gs>
            <a:gs pos="11000">
              <a:srgbClr val="D8CFC0"/>
            </a:gs>
          </a:gsLst>
          <a:lin ang="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962AE-DFFD-2B37-F07A-E299AA7442C6}"/>
              </a:ext>
            </a:extLst>
          </p:cNvPr>
          <p:cNvSpPr>
            <a:spLocks noGrp="1"/>
          </p:cNvSpPr>
          <p:nvPr>
            <p:ph type="title"/>
          </p:nvPr>
        </p:nvSpPr>
        <p:spPr>
          <a:xfrm>
            <a:off x="759235" y="-1353925"/>
            <a:ext cx="11189904" cy="723899"/>
          </a:xfrm>
        </p:spPr>
        <p:txBody>
          <a:bodyPr/>
          <a:lstStyle/>
          <a:p>
            <a:pPr algn="ctr"/>
            <a:r>
              <a:rPr lang="en-US"/>
              <a:t>Final Thoughts</a:t>
            </a:r>
          </a:p>
        </p:txBody>
      </p:sp>
      <p:pic>
        <p:nvPicPr>
          <p:cNvPr id="7" name="Picture 6" descr="Toddler with beautiful brown eyes and hair, with her lips open in a slight smile.">
            <a:extLst>
              <a:ext uri="{FF2B5EF4-FFF2-40B4-BE49-F238E27FC236}">
                <a16:creationId xmlns:a16="http://schemas.microsoft.com/office/drawing/2014/main" id="{B36F1940-A930-18B9-0A3A-07860F2812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83127" y="0"/>
            <a:ext cx="10356797" cy="6934200"/>
          </a:xfrm>
          <a:prstGeom prst="rect">
            <a:avLst/>
          </a:prstGeom>
          <a:pattFill prst="pct5">
            <a:fgClr>
              <a:schemeClr val="tx1">
                <a:lumMod val="65000"/>
                <a:lumOff val="35000"/>
              </a:schemeClr>
            </a:fgClr>
            <a:bgClr>
              <a:schemeClr val="bg1"/>
            </a:bgClr>
          </a:pattFill>
          <a:effectLst>
            <a:softEdge rad="165100"/>
          </a:effectLst>
        </p:spPr>
      </p:pic>
      <p:sp>
        <p:nvSpPr>
          <p:cNvPr id="8" name="Title 2">
            <a:extLst>
              <a:ext uri="{FF2B5EF4-FFF2-40B4-BE49-F238E27FC236}">
                <a16:creationId xmlns:a16="http://schemas.microsoft.com/office/drawing/2014/main" id="{BE147DB7-60B5-1CC1-A223-AF3F4A70E181}"/>
              </a:ext>
            </a:extLst>
          </p:cNvPr>
          <p:cNvSpPr txBox="1">
            <a:spLocks/>
          </p:cNvSpPr>
          <p:nvPr/>
        </p:nvSpPr>
        <p:spPr>
          <a:xfrm>
            <a:off x="8831580" y="1842393"/>
            <a:ext cx="3013676" cy="2598420"/>
          </a:xfrm>
          <a:prstGeom prst="rect">
            <a:avLst/>
          </a:prstGeom>
          <a:noFill/>
        </p:spPr>
        <p:txBody>
          <a:bodyPr vert="horz" lIns="91440" tIns="45720" rIns="91440" bIns="45720" rtlCol="0" anchor="b">
            <a:noAutofit/>
          </a:bodyPr>
          <a:lst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j-ea"/>
                <a:cs typeface="Arial"/>
              </a:rPr>
              <a:t>What is one thing you’d like to discuss with someone or explore more deeply?</a:t>
            </a:r>
          </a:p>
        </p:txBody>
      </p:sp>
      <p:sp>
        <p:nvSpPr>
          <p:cNvPr id="2" name="TextBox 1">
            <a:extLst>
              <a:ext uri="{FF2B5EF4-FFF2-40B4-BE49-F238E27FC236}">
                <a16:creationId xmlns:a16="http://schemas.microsoft.com/office/drawing/2014/main" id="{61DABDE2-D267-9180-763D-831259CF19D0}"/>
              </a:ext>
            </a:extLst>
          </p:cNvPr>
          <p:cNvSpPr txBox="1"/>
          <p:nvPr/>
        </p:nvSpPr>
        <p:spPr>
          <a:xfrm>
            <a:off x="8329397" y="4561087"/>
            <a:ext cx="3862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Image by Jeniffer, Wai Ting Tan from Pixabay</a:t>
            </a:r>
          </a:p>
        </p:txBody>
      </p:sp>
    </p:spTree>
    <p:custDataLst>
      <p:tags r:id="rId1"/>
    </p:custDataLst>
    <p:extLst>
      <p:ext uri="{BB962C8B-B14F-4D97-AF65-F5344CB8AC3E}">
        <p14:creationId xmlns:p14="http://schemas.microsoft.com/office/powerpoint/2010/main" val="16149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nd out more at ectacenter.org"/>
          <p:cNvSpPr>
            <a:spLocks noGrp="1"/>
          </p:cNvSpPr>
          <p:nvPr>
            <p:ph type="title"/>
          </p:nvPr>
        </p:nvSpPr>
        <p:spPr>
          <a:xfrm>
            <a:off x="1973580" y="2515750"/>
            <a:ext cx="8259347" cy="913250"/>
          </a:xfrm>
        </p:spPr>
        <p:txBody>
          <a:bodyPr anchor="ctr" anchorCtr="0"/>
          <a:lstStyle/>
          <a:p>
            <a:r>
              <a:rPr lang="en-US" b="0"/>
              <a:t>Find out more at</a:t>
            </a:r>
            <a:r>
              <a:rPr lang="en-US"/>
              <a:t> ectacenter.org</a:t>
            </a:r>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cxnSp>
        <p:nvCxnSpPr>
          <p:cNvPr id="6" name="Straight Connector 5">
            <a:extLst>
              <a:ext uri="{C183D7F6-B498-43B3-948B-1728B52AA6E4}">
                <adec:decorative xmlns:adec="http://schemas.microsoft.com/office/drawing/2017/decorative" val="1"/>
              </a:ext>
            </a:extLst>
          </p:cNvPr>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5379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31F58-CC25-A269-6D07-038971128B28}"/>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80804977-557C-3F01-C14C-109E73396C3D}"/>
              </a:ext>
            </a:extLst>
          </p:cNvPr>
          <p:cNvSpPr>
            <a:spLocks noGrp="1"/>
          </p:cNvSpPr>
          <p:nvPr>
            <p:ph type="title"/>
          </p:nvPr>
        </p:nvSpPr>
        <p:spPr/>
        <p:txBody>
          <a:bodyPr>
            <a:normAutofit/>
          </a:bodyPr>
          <a:lstStyle/>
          <a:p>
            <a:r>
              <a:rPr lang="en-US" sz="4400"/>
              <a:t>Password</a:t>
            </a:r>
          </a:p>
        </p:txBody>
      </p:sp>
      <p:pic>
        <p:nvPicPr>
          <p:cNvPr id="20" name="Picture 19" descr="Logo for the game show Password. ">
            <a:extLst>
              <a:ext uri="{FF2B5EF4-FFF2-40B4-BE49-F238E27FC236}">
                <a16:creationId xmlns:a16="http://schemas.microsoft.com/office/drawing/2014/main" id="{A28A6BCE-9BA8-947C-4430-D1F429DE1C89}"/>
              </a:ext>
            </a:extLst>
          </p:cNvPr>
          <p:cNvPicPr>
            <a:picLocks noChangeAspect="1"/>
          </p:cNvPicPr>
          <p:nvPr/>
        </p:nvPicPr>
        <p:blipFill>
          <a:blip r:embed="rId4"/>
          <a:srcRect t="24306" r="554" b="30300"/>
          <a:stretch>
            <a:fillRect/>
          </a:stretch>
        </p:blipFill>
        <p:spPr>
          <a:xfrm>
            <a:off x="145559" y="1374630"/>
            <a:ext cx="4027096" cy="2105482"/>
          </a:xfrm>
          <a:prstGeom prst="rect">
            <a:avLst/>
          </a:prstGeom>
        </p:spPr>
      </p:pic>
      <p:sp>
        <p:nvSpPr>
          <p:cNvPr id="66" name="TextBox 65">
            <a:extLst>
              <a:ext uri="{FF2B5EF4-FFF2-40B4-BE49-F238E27FC236}">
                <a16:creationId xmlns:a16="http://schemas.microsoft.com/office/drawing/2014/main" id="{35FF9D71-8C42-278F-89C3-9102AF1DF2BA}"/>
              </a:ext>
            </a:extLst>
          </p:cNvPr>
          <p:cNvSpPr txBox="1"/>
          <p:nvPr/>
        </p:nvSpPr>
        <p:spPr>
          <a:xfrm>
            <a:off x="610031" y="3625622"/>
            <a:ext cx="2849217" cy="27699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Arial"/>
              </a:rPr>
              <a:t>AI Generated</a:t>
            </a:r>
          </a:p>
        </p:txBody>
      </p:sp>
      <p:graphicFrame>
        <p:nvGraphicFramePr>
          <p:cNvPr id="2" name="Diagram 1" descr="A chart with 4 rows, shaded light green. In each row are directions for the game in black print. The rows are as follows: 1) We will give one clue at a time. 2) Try to guess the &quot;secret word&quot; by placing your guess in the Chat box, or you can enable your hands-up reaction. You have 7 seconds to guess. 3) You will have 5 tries to guess the word. 4) The first person to correctly guess the secret word wins. ">
            <a:extLst>
              <a:ext uri="{FF2B5EF4-FFF2-40B4-BE49-F238E27FC236}">
                <a16:creationId xmlns:a16="http://schemas.microsoft.com/office/drawing/2014/main" id="{CEC283A2-4AC1-2967-66CD-14C0C59B3D2E}"/>
              </a:ext>
            </a:extLst>
          </p:cNvPr>
          <p:cNvGraphicFramePr/>
          <p:nvPr>
            <p:extLst>
              <p:ext uri="{D42A27DB-BD31-4B8C-83A1-F6EECF244321}">
                <p14:modId xmlns:p14="http://schemas.microsoft.com/office/powerpoint/2010/main" val="1074680971"/>
              </p:ext>
            </p:extLst>
          </p:nvPr>
        </p:nvGraphicFramePr>
        <p:xfrm>
          <a:off x="4539046" y="1141380"/>
          <a:ext cx="7386685" cy="4596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01575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85C4-AE46-71BC-5B36-57185F16EE73}"/>
              </a:ext>
            </a:extLst>
          </p:cNvPr>
          <p:cNvSpPr>
            <a:spLocks noGrp="1"/>
          </p:cNvSpPr>
          <p:nvPr>
            <p:ph type="title"/>
          </p:nvPr>
        </p:nvSpPr>
        <p:spPr/>
        <p:txBody>
          <a:bodyPr>
            <a:normAutofit/>
          </a:bodyPr>
          <a:lstStyle/>
          <a:p>
            <a:r>
              <a:rPr lang="en-US" sz="4400"/>
              <a:t>Password Clues</a:t>
            </a:r>
          </a:p>
        </p:txBody>
      </p:sp>
      <p:sp>
        <p:nvSpPr>
          <p:cNvPr id="3" name="Text Placeholder 2">
            <a:extLst>
              <a:ext uri="{FF2B5EF4-FFF2-40B4-BE49-F238E27FC236}">
                <a16:creationId xmlns:a16="http://schemas.microsoft.com/office/drawing/2014/main" id="{0E5F9ECA-EED5-08E9-809B-D1A7D89677A0}"/>
              </a:ext>
            </a:extLst>
          </p:cNvPr>
          <p:cNvSpPr>
            <a:spLocks noGrp="1"/>
          </p:cNvSpPr>
          <p:nvPr>
            <p:ph type="body" idx="1"/>
          </p:nvPr>
        </p:nvSpPr>
        <p:spPr/>
        <p:txBody>
          <a:bodyPr/>
          <a:lstStyle/>
          <a:p>
            <a:endParaRPr lang="en-US"/>
          </a:p>
        </p:txBody>
      </p:sp>
      <p:graphicFrame>
        <p:nvGraphicFramePr>
          <p:cNvPr id="4" name="Diagram 3" descr="This image has six green boxes in two horizontal rows. Each box contains bold black text. &#10;Top left text: This session is interactive, we will engage in reflections and breakout room activities. &#10;Top middle text: You may need a way to capture notes.&#10;Top right text: To join the discussion, enable your mics and cameras (optional). Please mute mics when not speaking.&#10;Bottom left: Subtitles and language interpreters are available.&#10;Bottom middle: Please take care of your mind/body needs. Make yourself comfortable,&#10;Bottom right: Feel free to use private messages for personal questions. ">
            <a:extLst>
              <a:ext uri="{FF2B5EF4-FFF2-40B4-BE49-F238E27FC236}">
                <a16:creationId xmlns:a16="http://schemas.microsoft.com/office/drawing/2014/main" id="{55095599-D820-BDFB-D314-DF428436B78B}"/>
              </a:ext>
            </a:extLst>
          </p:cNvPr>
          <p:cNvGraphicFramePr/>
          <p:nvPr>
            <p:extLst>
              <p:ext uri="{D42A27DB-BD31-4B8C-83A1-F6EECF244321}">
                <p14:modId xmlns:p14="http://schemas.microsoft.com/office/powerpoint/2010/main" val="2377650337"/>
              </p:ext>
            </p:extLst>
          </p:nvPr>
        </p:nvGraphicFramePr>
        <p:xfrm>
          <a:off x="104624" y="1027890"/>
          <a:ext cx="11971866" cy="4802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553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4332DB2-BD6D-4549-A4C0-37E1361BE4E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F70F2B8-0E2F-0A4E-AE8A-9670272BEFF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29BC428-B725-0047-BAEE-32FA178B634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A2F8D39-17E7-384B-B6DD-477D0E45DA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7406D3-2255-959E-8CB7-37B2AB3862D8}"/>
              </a:ext>
            </a:extLst>
          </p:cNvPr>
          <p:cNvSpPr txBox="1">
            <a:spLocks noGrp="1"/>
          </p:cNvSpPr>
          <p:nvPr>
            <p:ph type="title" idx="4294967295"/>
          </p:nvPr>
        </p:nvSpPr>
        <p:spPr>
          <a:xfrm>
            <a:off x="0" y="-1367406"/>
            <a:ext cx="1208853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Password Game Answer</a:t>
            </a:r>
          </a:p>
        </p:txBody>
      </p:sp>
      <p:sp>
        <p:nvSpPr>
          <p:cNvPr id="2" name="Title 1">
            <a:extLst>
              <a:ext uri="{FF2B5EF4-FFF2-40B4-BE49-F238E27FC236}">
                <a16:creationId xmlns:a16="http://schemas.microsoft.com/office/drawing/2014/main" id="{66E7F57D-F27A-E276-4F3B-E6DE3784A682}"/>
              </a:ext>
            </a:extLst>
          </p:cNvPr>
          <p:cNvSpPr>
            <a:spLocks/>
          </p:cNvSpPr>
          <p:nvPr/>
        </p:nvSpPr>
        <p:spPr>
          <a:xfrm>
            <a:off x="1941533" y="1609738"/>
            <a:ext cx="8299747" cy="1887951"/>
          </a:xfrm>
          <a:prstGeom prst="rect">
            <a:avLst/>
          </a:prstGeom>
          <a:noFill/>
          <a:ln>
            <a:noFill/>
            <a:prstDash/>
          </a:ln>
          <a:effectLst/>
        </p:spPr>
        <p:txBody>
          <a:bodyPr rot="0" spcFirstLastPara="1" vertOverflow="overflow" horzOverflow="overflow" vert="horz" wrap="square" lIns="68575" tIns="34275" rIns="68575" bIns="34275" numCol="1" spcCol="0" rtlCol="0" fromWordArt="0" anchor="b" anchorCtr="0" forceAA="0" compatLnSpc="1">
            <a:prstTxWarp prst="textNoShape">
              <a:avLst/>
            </a:prstTxWarp>
            <a:normAutofit fontScale="97500" lnSpcReduction="10000"/>
          </a:bodyPr>
          <a:lstStyle/>
          <a:p>
            <a:pPr marL="0" marR="0" lvl="0" indent="0" algn="ctr" defTabSz="914400" rtl="0" eaLnBrk="1" fontAlgn="auto" latinLnBrk="0" hangingPunct="1">
              <a:lnSpc>
                <a:spcPct val="90000"/>
              </a:lnSpc>
              <a:spcBef>
                <a:spcPts val="0"/>
              </a:spcBef>
              <a:spcAft>
                <a:spcPts val="0"/>
              </a:spcAft>
              <a:buClr>
                <a:schemeClr val="accent4"/>
              </a:buClr>
              <a:buSzPts val="2700"/>
              <a:buFont typeface="Arial"/>
              <a:buNone/>
              <a:tabLst/>
              <a:defRPr/>
            </a:pPr>
            <a:r>
              <a:rPr lang="en-US" sz="13800" b="1" kern="0">
                <a:solidFill>
                  <a:schemeClr val="accent4"/>
                </a:solidFill>
                <a:latin typeface="Arial"/>
                <a:ea typeface="Arial"/>
                <a:cs typeface="Arial"/>
                <a:sym typeface="Arial"/>
              </a:rPr>
              <a:t>Structure</a:t>
            </a:r>
            <a:endParaRPr kumimoji="0" lang="en-US" sz="3600" b="1" i="0" u="none" strike="noStrike" kern="0" cap="none" spc="0" normalizeH="0" baseline="0" noProof="0">
              <a:ln>
                <a:noFill/>
              </a:ln>
              <a:solidFill>
                <a:schemeClr val="accent4"/>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8222BDB-855B-DE9D-4200-60FFB9EA8C25}"/>
              </a:ext>
            </a:extLst>
          </p:cNvPr>
          <p:cNvSpPr>
            <a:spLocks noGrp="1"/>
          </p:cNvSpPr>
          <p:nvPr>
            <p:ph type="body" idx="1"/>
          </p:nvPr>
        </p:nvSpPr>
        <p:spPr/>
        <p:txBody>
          <a:bodyPr>
            <a:normAutofit/>
          </a:bodyPr>
          <a:lstStyle/>
          <a:p>
            <a:pPr algn="ctr"/>
            <a:r>
              <a:rPr lang="en-US" sz="3600"/>
              <a:t>Secret Word</a:t>
            </a:r>
          </a:p>
        </p:txBody>
      </p:sp>
    </p:spTree>
    <p:custDataLst>
      <p:tags r:id="rId1"/>
    </p:custDataLst>
    <p:extLst>
      <p:ext uri="{BB962C8B-B14F-4D97-AF65-F5344CB8AC3E}">
        <p14:creationId xmlns:p14="http://schemas.microsoft.com/office/powerpoint/2010/main" val="350780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BB6F-A9B2-BA27-1B3E-FCFCEB0372D9}"/>
              </a:ext>
            </a:extLst>
          </p:cNvPr>
          <p:cNvSpPr>
            <a:spLocks noGrp="1"/>
          </p:cNvSpPr>
          <p:nvPr>
            <p:ph type="title" idx="4294967295"/>
          </p:nvPr>
        </p:nvSpPr>
        <p:spPr>
          <a:xfrm>
            <a:off x="350236" y="196613"/>
            <a:ext cx="10972800" cy="596900"/>
          </a:xfrm>
        </p:spPr>
        <p:txBody>
          <a:bodyPr anchor="ctr">
            <a:noAutofit/>
          </a:bodyPr>
          <a:lstStyle/>
          <a:p>
            <a:r>
              <a:rPr lang="en-US" sz="4400">
                <a:solidFill>
                  <a:srgbClr val="002060"/>
                </a:solidFill>
              </a:rPr>
              <a:t>You will...</a:t>
            </a:r>
          </a:p>
        </p:txBody>
      </p:sp>
      <p:graphicFrame>
        <p:nvGraphicFramePr>
          <p:cNvPr id="10" name="Content Placeholder 2" descr="Objectives are that you will: Examine the components of a data-informed cycle for training/TA needs assessment, design, delivery, and evaluation to improve and change practice; Discuss one state’s approach to implementing the cycle; Select an idea or strategy to explore or discuss with a colleague that addresses PD support within your individual professional context.">
            <a:extLst>
              <a:ext uri="{FF2B5EF4-FFF2-40B4-BE49-F238E27FC236}">
                <a16:creationId xmlns:a16="http://schemas.microsoft.com/office/drawing/2014/main" id="{CE17217B-65FB-A259-8227-43C7272CFB00}"/>
              </a:ext>
            </a:extLst>
          </p:cNvPr>
          <p:cNvGraphicFramePr/>
          <p:nvPr>
            <p:extLst>
              <p:ext uri="{D42A27DB-BD31-4B8C-83A1-F6EECF244321}">
                <p14:modId xmlns:p14="http://schemas.microsoft.com/office/powerpoint/2010/main" val="3058948529"/>
              </p:ext>
            </p:extLst>
          </p:nvPr>
        </p:nvGraphicFramePr>
        <p:xfrm>
          <a:off x="708104" y="751074"/>
          <a:ext cx="10780889" cy="5528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64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1B84-26A0-4CCF-9061-14D7A1DCE1B5}"/>
              </a:ext>
            </a:extLst>
          </p:cNvPr>
          <p:cNvSpPr txBox="1">
            <a:spLocks noGrp="1"/>
          </p:cNvSpPr>
          <p:nvPr>
            <p:ph type="title" idx="4294967295"/>
          </p:nvPr>
        </p:nvSpPr>
        <p:spPr>
          <a:xfrm>
            <a:off x="286181" y="906386"/>
            <a:ext cx="327995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accent4">
                    <a:lumMod val="75000"/>
                  </a:schemeClr>
                </a:solidFill>
                <a:effectLst/>
                <a:uLnTx/>
                <a:uFillTx/>
                <a:latin typeface="Arial" panose="020B0604020202020204"/>
                <a:ea typeface="+mn-ea"/>
                <a:cs typeface="+mn-cs"/>
              </a:rPr>
              <a:t>EPIC-P Cycle</a:t>
            </a:r>
          </a:p>
        </p:txBody>
      </p:sp>
      <p:sp>
        <p:nvSpPr>
          <p:cNvPr id="5" name="Title 1">
            <a:extLst>
              <a:ext uri="{FF2B5EF4-FFF2-40B4-BE49-F238E27FC236}">
                <a16:creationId xmlns:a16="http://schemas.microsoft.com/office/drawing/2014/main" id="{527706DD-B58F-4D3D-941D-C740E8B3C12F}"/>
              </a:ext>
            </a:extLst>
          </p:cNvPr>
          <p:cNvSpPr txBox="1">
            <a:spLocks/>
          </p:cNvSpPr>
          <p:nvPr/>
        </p:nvSpPr>
        <p:spPr>
          <a:xfrm>
            <a:off x="184547" y="2779414"/>
            <a:ext cx="3337152" cy="3097388"/>
          </a:xfrm>
          <a:prstGeom prst="rect">
            <a:avLst/>
          </a:prstGeom>
        </p:spPr>
        <p:txBody>
          <a:bodyPr>
            <a:normAutofit fontScale="97500"/>
          </a:bodyPr>
          <a:lst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charset="0"/>
                <a:cs typeface="Arial" charset="0"/>
              </a:rPr>
              <a:t>Using 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charset="0"/>
                <a:cs typeface="Arial" charset="0"/>
              </a:rPr>
              <a:t>Data-Informed Process to Assess Needs, Design, Deliver, and Evaluate PD Support</a:t>
            </a:r>
          </a:p>
        </p:txBody>
      </p:sp>
      <p:pic>
        <p:nvPicPr>
          <p:cNvPr id="3074" name="Picture 2" descr="A circle divided into 4 components to represent the four components of the EPIC-P Cycle: Needs Analysis, Design, Experiences, and Evaluation">
            <a:extLst>
              <a:ext uri="{FF2B5EF4-FFF2-40B4-BE49-F238E27FC236}">
                <a16:creationId xmlns:a16="http://schemas.microsoft.com/office/drawing/2014/main" id="{AAD0C84D-9DC2-4CBB-87CE-6A5F1BCCF3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895259" y="142813"/>
            <a:ext cx="7946321" cy="6206721"/>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213;p36">
            <a:extLst>
              <a:ext uri="{FF2B5EF4-FFF2-40B4-BE49-F238E27FC236}">
                <a16:creationId xmlns:a16="http://schemas.microsoft.com/office/drawing/2014/main" id="{B538087B-C77C-6790-7846-C952395EBE08}"/>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57040" y="6243422"/>
            <a:ext cx="3364659" cy="496400"/>
          </a:xfrm>
          <a:prstGeom prst="rect">
            <a:avLst/>
          </a:prstGeom>
          <a:noFill/>
          <a:ln>
            <a:noFill/>
          </a:ln>
        </p:spPr>
      </p:pic>
      <p:sp>
        <p:nvSpPr>
          <p:cNvPr id="7" name="TextBox 6">
            <a:extLst>
              <a:ext uri="{FF2B5EF4-FFF2-40B4-BE49-F238E27FC236}">
                <a16:creationId xmlns:a16="http://schemas.microsoft.com/office/drawing/2014/main" id="{CDF6F7C9-876E-052E-DC34-40F249018CB7}"/>
              </a:ext>
            </a:extLst>
          </p:cNvPr>
          <p:cNvSpPr txBox="1"/>
          <p:nvPr/>
        </p:nvSpPr>
        <p:spPr>
          <a:xfrm>
            <a:off x="3895259" y="6462823"/>
            <a:ext cx="7946321" cy="307777"/>
          </a:xfrm>
          <a:prstGeom prst="rect">
            <a:avLst/>
          </a:prstGeom>
          <a:noFill/>
        </p:spPr>
        <p:txBody>
          <a:bodyPr wrap="square">
            <a:spAutoFit/>
          </a:bodyPr>
          <a:lstStyle/>
          <a:p>
            <a:pPr algn="ctr"/>
            <a:r>
              <a:rPr lang="en-US" sz="1400">
                <a:hlinkClick r:id="rId6"/>
              </a:rPr>
              <a:t>https://drive.google.com/file/d/1bv85u9UCRWsAULqZNjkbOHeR8FhWSwwV/view?usp=sharing</a:t>
            </a:r>
            <a:endParaRPr lang="en-US" sz="1400"/>
          </a:p>
        </p:txBody>
      </p:sp>
    </p:spTree>
    <p:custDataLst>
      <p:tags r:id="rId1"/>
    </p:custDataLst>
    <p:extLst>
      <p:ext uri="{BB962C8B-B14F-4D97-AF65-F5344CB8AC3E}">
        <p14:creationId xmlns:p14="http://schemas.microsoft.com/office/powerpoint/2010/main" val="342297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AC-FF17-BF2A-4516-805E6B1B22C8}"/>
              </a:ext>
            </a:extLst>
          </p:cNvPr>
          <p:cNvSpPr txBox="1">
            <a:spLocks noGrp="1"/>
          </p:cNvSpPr>
          <p:nvPr>
            <p:ph type="title" idx="4294967295"/>
          </p:nvPr>
        </p:nvSpPr>
        <p:spPr>
          <a:xfrm>
            <a:off x="1586474" y="146313"/>
            <a:ext cx="90190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Online Resources</a:t>
            </a:r>
          </a:p>
        </p:txBody>
      </p:sp>
      <p:pic>
        <p:nvPicPr>
          <p:cNvPr id="4" name="Picture 3" descr="QR code with a dinosaur in the center that leads to https://ectacenter.org/epic-p/&#10;">
            <a:extLst>
              <a:ext uri="{FF2B5EF4-FFF2-40B4-BE49-F238E27FC236}">
                <a16:creationId xmlns:a16="http://schemas.microsoft.com/office/drawing/2014/main" id="{7C074C2F-76BE-1616-8082-B3865FFA6DDF}"/>
              </a:ext>
            </a:extLst>
          </p:cNvPr>
          <p:cNvPicPr>
            <a:picLocks noChangeAspect="1"/>
          </p:cNvPicPr>
          <p:nvPr/>
        </p:nvPicPr>
        <p:blipFill>
          <a:blip r:embed="rId4"/>
          <a:stretch>
            <a:fillRect/>
          </a:stretch>
        </p:blipFill>
        <p:spPr>
          <a:xfrm>
            <a:off x="1076493" y="120808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5B6CC2D-F631-B119-D5CC-D490610EB183}"/>
              </a:ext>
            </a:extLst>
          </p:cNvPr>
          <p:cNvSpPr txBox="1"/>
          <p:nvPr/>
        </p:nvSpPr>
        <p:spPr>
          <a:xfrm>
            <a:off x="960829" y="4378895"/>
            <a:ext cx="3230422" cy="307777"/>
          </a:xfrm>
          <a:prstGeom prst="rect">
            <a:avLst/>
          </a:prstGeom>
          <a:noFill/>
        </p:spPr>
        <p:txBody>
          <a:bodyPr wrap="square" rtlCol="0">
            <a:spAutoFit/>
          </a:bodyPr>
          <a:lstStyle/>
          <a:p>
            <a:pPr algn="ctr"/>
            <a:r>
              <a:rPr lang="en-US" sz="1400"/>
              <a:t>https://</a:t>
            </a:r>
            <a:r>
              <a:rPr lang="en-US" sz="1400" err="1"/>
              <a:t>ectacenter.org</a:t>
            </a:r>
            <a:r>
              <a:rPr lang="en-US" sz="1400"/>
              <a:t>/epic-p/</a:t>
            </a:r>
          </a:p>
        </p:txBody>
      </p:sp>
      <p:pic>
        <p:nvPicPr>
          <p:cNvPr id="7" name="Picture 6" descr="A screen shot of the EPIC-P Cycle on the ECTA webpage (https://ectacenter.org/epic-p/). Titled &quot;EPIC-P Cycle for Strengthening State an Entity-Wide Professional Development Support&quot;, the webpage provides information about each component of the EPIC-P Cycle. A four component cycle graphic is found in the center of the page. The top left component is 1. Needs analysis, which is described as using evaluation and information from key partners to determine needs. On the top right of the graphic is 2. Design. In this component of the cycle, needs are addressed by establishing a purpose, methods, content, and ongoing experiences using adult learning principles. On the bottom right, 3. Experiences is described as operationalizing design by providing and array of PD experiences to build capacity and implement practices. The final component of the cycle on the bottom left is 4. Evaluation, in which data and feedback from participant experiences is reviewed to evaluate effectiveness and inform ongoing needs. ">
            <a:extLst>
              <a:ext uri="{FF2B5EF4-FFF2-40B4-BE49-F238E27FC236}">
                <a16:creationId xmlns:a16="http://schemas.microsoft.com/office/drawing/2014/main" id="{1DC3FDFB-AF1A-500C-32D1-D4D684250553}"/>
              </a:ext>
            </a:extLst>
          </p:cNvPr>
          <p:cNvPicPr>
            <a:picLocks noChangeAspect="1"/>
          </p:cNvPicPr>
          <p:nvPr/>
        </p:nvPicPr>
        <p:blipFill>
          <a:blip r:embed="rId5"/>
          <a:stretch>
            <a:fillRect/>
          </a:stretch>
        </p:blipFill>
        <p:spPr>
          <a:xfrm>
            <a:off x="5515507" y="990942"/>
            <a:ext cx="4873409" cy="533602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8177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0451-B517-6E93-3E21-295DCFD22E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E59A48-5FA1-E3CF-25E4-CA4E2513D5A3}"/>
              </a:ext>
              <a:ext uri="{C183D7F6-B498-43B3-948B-1728B52AA6E4}">
                <adec:decorative xmlns:adec="http://schemas.microsoft.com/office/drawing/2017/decorative" val="0"/>
              </a:ext>
            </a:extLst>
          </p:cNvPr>
          <p:cNvSpPr txBox="1">
            <a:spLocks noGrp="1"/>
          </p:cNvSpPr>
          <p:nvPr>
            <p:ph type="title" idx="4294967295"/>
          </p:nvPr>
        </p:nvSpPr>
        <p:spPr>
          <a:xfrm>
            <a:off x="2187388" y="138707"/>
            <a:ext cx="781722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mn-lt"/>
                <a:ea typeface="+mn-ea"/>
                <a:cs typeface="+mn-cs"/>
              </a:rPr>
              <a:t>Design Deep Dive</a:t>
            </a:r>
          </a:p>
        </p:txBody>
      </p:sp>
      <p:pic>
        <p:nvPicPr>
          <p:cNvPr id="4" name="Picture 3" descr="A QR code with a dinosaur in the center leading to https://ectacenter.org/epic-p/&#10;">
            <a:extLst>
              <a:ext uri="{FF2B5EF4-FFF2-40B4-BE49-F238E27FC236}">
                <a16:creationId xmlns:a16="http://schemas.microsoft.com/office/drawing/2014/main" id="{6C7BBB9E-FCCA-C7DE-EF87-23A2EB2CC5BA}"/>
              </a:ext>
            </a:extLst>
          </p:cNvPr>
          <p:cNvPicPr>
            <a:picLocks noChangeAspect="1"/>
          </p:cNvPicPr>
          <p:nvPr/>
        </p:nvPicPr>
        <p:blipFill>
          <a:blip r:embed="rId4"/>
          <a:stretch>
            <a:fillRect/>
          </a:stretch>
        </p:blipFill>
        <p:spPr>
          <a:xfrm>
            <a:off x="438471" y="1750047"/>
            <a:ext cx="2295825" cy="233713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800B989-443B-91C3-5279-B71C57AE0173}"/>
              </a:ext>
            </a:extLst>
          </p:cNvPr>
          <p:cNvSpPr txBox="1"/>
          <p:nvPr/>
        </p:nvSpPr>
        <p:spPr>
          <a:xfrm>
            <a:off x="224939" y="4276686"/>
            <a:ext cx="2653045" cy="307777"/>
          </a:xfrm>
          <a:prstGeom prst="rect">
            <a:avLst/>
          </a:prstGeom>
          <a:noFill/>
        </p:spPr>
        <p:txBody>
          <a:bodyPr wrap="square" rtlCol="0">
            <a:spAutoFit/>
          </a:bodyPr>
          <a:lstStyle/>
          <a:p>
            <a:pPr algn="ctr"/>
            <a:r>
              <a:rPr lang="en-US" sz="1400"/>
              <a:t>https://ectacenter.org/epic-p/</a:t>
            </a:r>
          </a:p>
        </p:txBody>
      </p:sp>
      <p:pic>
        <p:nvPicPr>
          <p:cNvPr id="7" name="Picture 6" descr="A screenshot of the EPIC -P Design component located on the webpage at https://ectacenter.org/epic-p/. It has 6 rows in one column. The rows are light green and have dark green letters. The rows from top to bottom are: Row 1: 2. Design; Row 2: Overview; Row 3: Primary Purpose and Outcomes; Row 4: Key Activities; Row 5: Participation from Essential Support Structures; Row 6: Key Effective TA Practices to Implement.">
            <a:extLst>
              <a:ext uri="{FF2B5EF4-FFF2-40B4-BE49-F238E27FC236}">
                <a16:creationId xmlns:a16="http://schemas.microsoft.com/office/drawing/2014/main" id="{142F1B4F-0158-277D-787E-A8F3C5C7C894}"/>
              </a:ext>
            </a:extLst>
          </p:cNvPr>
          <p:cNvPicPr>
            <a:picLocks noChangeAspect="1"/>
          </p:cNvPicPr>
          <p:nvPr/>
        </p:nvPicPr>
        <p:blipFill>
          <a:blip r:embed="rId5"/>
          <a:stretch>
            <a:fillRect/>
          </a:stretch>
        </p:blipFill>
        <p:spPr>
          <a:xfrm>
            <a:off x="3232026" y="1649405"/>
            <a:ext cx="8735035" cy="3327632"/>
          </a:xfrm>
          <a:prstGeom prst="rect">
            <a:avLst/>
          </a:prstGeom>
        </p:spPr>
      </p:pic>
      <p:sp>
        <p:nvSpPr>
          <p:cNvPr id="8" name="Down Arrow 7">
            <a:extLst>
              <a:ext uri="{FF2B5EF4-FFF2-40B4-BE49-F238E27FC236}">
                <a16:creationId xmlns:a16="http://schemas.microsoft.com/office/drawing/2014/main" id="{CD0C9CFA-71B4-C948-FD89-C4DDED14EB83}"/>
              </a:ext>
              <a:ext uri="{C183D7F6-B498-43B3-948B-1728B52AA6E4}">
                <adec:decorative xmlns:adec="http://schemas.microsoft.com/office/drawing/2017/decorative" val="1"/>
              </a:ext>
            </a:extLst>
          </p:cNvPr>
          <p:cNvSpPr/>
          <p:nvPr/>
        </p:nvSpPr>
        <p:spPr>
          <a:xfrm rot="16200000">
            <a:off x="9885699" y="1545588"/>
            <a:ext cx="905481" cy="9599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922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1132560" y="-136308"/>
            <a:ext cx="4129941" cy="1243811"/>
          </a:xfrm>
        </p:spPr>
        <p:txBody>
          <a:bodyPr>
            <a:normAutofit/>
          </a:bodyPr>
          <a:lstStyle/>
          <a:p>
            <a:r>
              <a:rPr lang="en-US" sz="4400">
                <a:solidFill>
                  <a:schemeClr val="accent3">
                    <a:lumMod val="50000"/>
                  </a:schemeClr>
                </a:solidFill>
              </a:rPr>
              <a:t>Design</a:t>
            </a:r>
          </a:p>
        </p:txBody>
      </p:sp>
      <p:sp>
        <p:nvSpPr>
          <p:cNvPr id="16" name="Text Placeholder 3">
            <a:extLst>
              <a:ext uri="{FF2B5EF4-FFF2-40B4-BE49-F238E27FC236}">
                <a16:creationId xmlns:a16="http://schemas.microsoft.com/office/drawing/2014/main" id="{5F6611DE-AD5C-4B8F-7A61-354F0BCDAAF1}"/>
              </a:ext>
            </a:extLst>
          </p:cNvPr>
          <p:cNvSpPr>
            <a:spLocks noGrp="1"/>
          </p:cNvSpPr>
          <p:nvPr>
            <p:ph type="body" sz="half" idx="2"/>
          </p:nvPr>
        </p:nvSpPr>
        <p:spPr>
          <a:xfrm>
            <a:off x="294421" y="1538143"/>
            <a:ext cx="6321532" cy="3953269"/>
          </a:xfrm>
        </p:spPr>
        <p:txBody>
          <a:bodyPr>
            <a:noAutofit/>
          </a:bodyPr>
          <a:lstStyle/>
          <a:p>
            <a:r>
              <a:rPr lang="en-US" sz="2800" b="1"/>
              <a:t>1. </a:t>
            </a:r>
            <a:r>
              <a:rPr lang="en-US" sz="2800" b="1">
                <a:solidFill>
                  <a:schemeClr val="tx2">
                    <a:lumMod val="90000"/>
                    <a:lumOff val="10000"/>
                  </a:schemeClr>
                </a:solidFill>
              </a:rPr>
              <a:t>Strategic and Contextual</a:t>
            </a:r>
            <a:endParaRPr lang="en-US" sz="2800">
              <a:solidFill>
                <a:schemeClr val="tx2">
                  <a:lumMod val="90000"/>
                  <a:lumOff val="10000"/>
                </a:schemeClr>
              </a:solidFill>
            </a:endParaRPr>
          </a:p>
          <a:p>
            <a:r>
              <a:rPr lang="en-US" sz="2800" b="1">
                <a:solidFill>
                  <a:schemeClr val="tx2">
                    <a:lumMod val="90000"/>
                    <a:lumOff val="10000"/>
                  </a:schemeClr>
                </a:solidFill>
              </a:rPr>
              <a:t>2. Learner-Centered and Relevant</a:t>
            </a:r>
            <a:endParaRPr lang="en-US" sz="2800">
              <a:solidFill>
                <a:schemeClr val="tx2">
                  <a:lumMod val="90000"/>
                  <a:lumOff val="10000"/>
                </a:schemeClr>
              </a:solidFill>
            </a:endParaRPr>
          </a:p>
          <a:p>
            <a:r>
              <a:rPr lang="en-US" sz="2800" b="1">
                <a:solidFill>
                  <a:schemeClr val="tx2">
                    <a:lumMod val="90000"/>
                    <a:lumOff val="10000"/>
                  </a:schemeClr>
                </a:solidFill>
              </a:rPr>
              <a:t>3. Engaging and Evidence-Based Instruction</a:t>
            </a:r>
            <a:endParaRPr lang="en-US" sz="2800">
              <a:solidFill>
                <a:schemeClr val="tx2">
                  <a:lumMod val="90000"/>
                  <a:lumOff val="10000"/>
                </a:schemeClr>
              </a:solidFill>
            </a:endParaRPr>
          </a:p>
          <a:p>
            <a:r>
              <a:rPr lang="en-US" sz="2800" b="1">
                <a:solidFill>
                  <a:schemeClr val="tx2">
                    <a:lumMod val="90000"/>
                    <a:lumOff val="10000"/>
                  </a:schemeClr>
                </a:solidFill>
              </a:rPr>
              <a:t>4. Flexible and Multi-Modal Delivery</a:t>
            </a:r>
            <a:endParaRPr lang="en-US" sz="2800">
              <a:solidFill>
                <a:schemeClr val="tx2">
                  <a:lumMod val="90000"/>
                  <a:lumOff val="10000"/>
                </a:schemeClr>
              </a:solidFill>
            </a:endParaRPr>
          </a:p>
          <a:p>
            <a:r>
              <a:rPr lang="en-US" sz="2800" b="1">
                <a:solidFill>
                  <a:schemeClr val="tx2">
                    <a:lumMod val="90000"/>
                    <a:lumOff val="10000"/>
                  </a:schemeClr>
                </a:solidFill>
              </a:rPr>
              <a:t>5. Resource-Conscious and Impact-Oriented</a:t>
            </a:r>
            <a:endParaRPr lang="en-US" sz="2800">
              <a:solidFill>
                <a:schemeClr val="tx2">
                  <a:lumMod val="90000"/>
                  <a:lumOff val="10000"/>
                </a:schemeClr>
              </a:solidFill>
            </a:endParaRPr>
          </a:p>
        </p:txBody>
      </p:sp>
      <p:pic>
        <p:nvPicPr>
          <p:cNvPr id="9" name="Picture 8" descr="A grayed out version of the EPIC-P Cycle circle with Design highlighted in green.">
            <a:extLst>
              <a:ext uri="{FF2B5EF4-FFF2-40B4-BE49-F238E27FC236}">
                <a16:creationId xmlns:a16="http://schemas.microsoft.com/office/drawing/2014/main" id="{858F6898-8100-6588-F78D-C97576B928EB}"/>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66737" y="874142"/>
            <a:ext cx="6030842" cy="4658826"/>
          </a:xfrm>
          <a:prstGeom prst="rect">
            <a:avLst/>
          </a:prstGeom>
          <a:noFill/>
        </p:spPr>
      </p:pic>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9</a:t>
            </a:fld>
            <a:endParaRPr lang="en-US"/>
          </a:p>
        </p:txBody>
      </p:sp>
    </p:spTree>
    <p:custDataLst>
      <p:tags r:id="rId1"/>
    </p:custDataLst>
    <p:extLst>
      <p:ext uri="{BB962C8B-B14F-4D97-AF65-F5344CB8AC3E}">
        <p14:creationId xmlns:p14="http://schemas.microsoft.com/office/powerpoint/2010/main" val="2723836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 name="ARTICULATE_SLIDE_THUMBNAIL_REFRESH" val="1"/>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2 (adjusted lime)">
      <a:dk1>
        <a:srgbClr val="13284B"/>
      </a:dk1>
      <a:lt1>
        <a:srgbClr val="FFFFFF"/>
      </a:lt1>
      <a:dk2>
        <a:srgbClr val="000000"/>
      </a:dk2>
      <a:lt2>
        <a:srgbClr val="E1E1E1"/>
      </a:lt2>
      <a:accent1>
        <a:srgbClr val="4B9CD3"/>
      </a:accent1>
      <a:accent2>
        <a:srgbClr val="13294B"/>
      </a:accent2>
      <a:accent3>
        <a:srgbClr val="C12033"/>
      </a:accent3>
      <a:accent4>
        <a:srgbClr val="673065"/>
      </a:accent4>
      <a:accent5>
        <a:srgbClr val="C0DF71"/>
      </a:accent5>
      <a:accent6>
        <a:srgbClr val="006649"/>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82f2a921be18bc57b2b0fbc4ceba397c">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c5a095da38aadbef7d366864587e04f8"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MediaLengthInSeconds xmlns="09c8a845-e7a6-41fb-9590-158bae58e4d1" xsi:nil="true"/>
    <SharedWithUsers xmlns="8d8b1221-cb47-43e5-997b-7d0bdebf637a">
      <UserInfo>
        <DisplayName/>
        <AccountId xsi:nil="true"/>
        <AccountType/>
      </UserInfo>
    </SharedWithUsers>
  </documentManagement>
</p:properties>
</file>

<file path=customXml/itemProps1.xml><?xml version="1.0" encoding="utf-8"?>
<ds:datastoreItem xmlns:ds="http://schemas.openxmlformats.org/officeDocument/2006/customXml" ds:itemID="{76EFCDB6-C6DB-4BA2-897D-EB6AAD159136}">
  <ds:schemaRefs>
    <ds:schemaRef ds:uri="http://schemas.microsoft.com/sharepoint/v3/contenttype/forms"/>
  </ds:schemaRefs>
</ds:datastoreItem>
</file>

<file path=customXml/itemProps2.xml><?xml version="1.0" encoding="utf-8"?>
<ds:datastoreItem xmlns:ds="http://schemas.openxmlformats.org/officeDocument/2006/customXml" ds:itemID="{17752B5F-00DB-4BBF-9CD0-0EE78CF46C9C}">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2FBEA7-3644-4456-8019-E9E627F1C8BF}">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c436c572-21bc-4fc1-bb65-153c842e904d"/>
    <ds:schemaRef ds:uri="http://purl.org/dc/elements/1.1/"/>
    <ds:schemaRef ds:uri="http://schemas.microsoft.com/office/infopath/2007/PartnerControls"/>
    <ds:schemaRef ds:uri="09c8a845-e7a6-41fb-9590-158bae58e4d1"/>
    <ds:schemaRef ds:uri="8d8b1221-cb47-43e5-997b-7d0bdebf637a"/>
  </ds:schemaRefs>
</ds:datastoreItem>
</file>

<file path=docProps/app.xml><?xml version="1.0" encoding="utf-8"?>
<Properties xmlns="http://schemas.openxmlformats.org/officeDocument/2006/extended-properties" xmlns:vt="http://schemas.openxmlformats.org/officeDocument/2006/docPropsVTypes">
  <TotalTime>0</TotalTime>
  <Words>2346</Words>
  <Application>Microsoft Office PowerPoint</Application>
  <PresentationFormat>Widescreen</PresentationFormat>
  <Paragraphs>169</Paragraphs>
  <Slides>19</Slides>
  <Notes>19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2_Office Theme</vt:lpstr>
      <vt:lpstr>1_Custom Design</vt:lpstr>
      <vt:lpstr>2_Custom Design</vt:lpstr>
      <vt:lpstr>Gallery</vt:lpstr>
      <vt:lpstr>1_Gallery</vt:lpstr>
      <vt:lpstr>Engaging PD to Improve and Change Practices (EPIC-P) Cycle for Strengthening Statewide PD Support</vt:lpstr>
      <vt:lpstr>Password</vt:lpstr>
      <vt:lpstr>Password Clues</vt:lpstr>
      <vt:lpstr>Password Game Answer</vt:lpstr>
      <vt:lpstr>You will...</vt:lpstr>
      <vt:lpstr>EPIC-P Cycle</vt:lpstr>
      <vt:lpstr>Online Resources</vt:lpstr>
      <vt:lpstr>Design Deep Dive</vt:lpstr>
      <vt:lpstr>Design</vt:lpstr>
      <vt:lpstr>Essential Support Structures Working Together to Support Professional Development</vt:lpstr>
      <vt:lpstr>Mapping Your Collaboration Efforts Worksheet Part 1</vt:lpstr>
      <vt:lpstr> Your Collaboration Efforts Worksheet Part 2</vt:lpstr>
      <vt:lpstr>Mapping Your Collaboration Efforts  Think-Pair-Share</vt:lpstr>
      <vt:lpstr>Design Key Activities</vt:lpstr>
      <vt:lpstr>Look Like, Sound Like, Feels Like Activity</vt:lpstr>
      <vt:lpstr>Example </vt:lpstr>
      <vt:lpstr>Next Session</vt:lpstr>
      <vt:lpstr>Final Thoughts</vt:lpstr>
      <vt:lpstr>Find out more at ectacenter.org</vt:lpstr>
    </vt:vector>
  </TitlesOfParts>
  <Company>FPG Child Development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sherri.williams@unc.edu</dc:creator>
  <cp:lastModifiedBy>Britt Williams, Sherri</cp:lastModifiedBy>
  <cp:revision>2</cp:revision>
  <cp:lastPrinted>2022-04-18T04:22:53Z</cp:lastPrinted>
  <dcterms:created xsi:type="dcterms:W3CDTF">2013-08-07T19:41:36Z</dcterms:created>
  <dcterms:modified xsi:type="dcterms:W3CDTF">2025-07-17T13:39:10Z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ArticulateGUID">
    <vt:lpwstr>9E152587-D37A-4922-9327-AF3A201E9154</vt:lpwstr>
  </property>
  <property fmtid="{D5CDD505-2E9C-101B-9397-08002B2CF9AE}" pid="4" name="ArticulatePath">
    <vt:lpwstr>https://adminliveunc.sharepoint.com/sites/fpg-external/nceln/Shared Documents/Presentations (other)/NTI &amp; NCPMI/NTI 2022/NTI 2022 PPT</vt:lpwstr>
  </property>
  <property fmtid="{D5CDD505-2E9C-101B-9397-08002B2CF9AE}" pid="5" name="MediaServiceImageTags">
    <vt:lpwstr/>
  </property>
  <property fmtid="{D5CDD505-2E9C-101B-9397-08002B2CF9AE}" pid="6" name="Order">
    <vt:lpwstr>3997500.00000000</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