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4"/>
    <p:sldMasterId id="2147483675" r:id="rId5"/>
    <p:sldMasterId id="2147483745" r:id="rId6"/>
    <p:sldMasterId id="2147483753" r:id="rId7"/>
    <p:sldMasterId id="2147483765" r:id="rId8"/>
    <p:sldMasterId id="2147483783" r:id="rId9"/>
  </p:sldMasterIdLst>
  <p:notesMasterIdLst>
    <p:notesMasterId r:id="rId28"/>
  </p:notesMasterIdLst>
  <p:sldIdLst>
    <p:sldId id="641" r:id="rId10"/>
    <p:sldId id="635" r:id="rId11"/>
    <p:sldId id="672" r:id="rId12"/>
    <p:sldId id="673" r:id="rId13"/>
    <p:sldId id="642" r:id="rId14"/>
    <p:sldId id="674" r:id="rId15"/>
    <p:sldId id="675" r:id="rId16"/>
    <p:sldId id="643" r:id="rId17"/>
    <p:sldId id="663" r:id="rId18"/>
    <p:sldId id="667" r:id="rId19"/>
    <p:sldId id="668" r:id="rId20"/>
    <p:sldId id="669" r:id="rId21"/>
    <p:sldId id="670" r:id="rId22"/>
    <p:sldId id="677" r:id="rId23"/>
    <p:sldId id="676" r:id="rId24"/>
    <p:sldId id="523" r:id="rId25"/>
    <p:sldId id="655" r:id="rId26"/>
    <p:sldId id="645" r:id="rId27"/>
  </p:sldIdLst>
  <p:sldSz cx="12192000" cy="6858000"/>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721E98-37A8-2708-8D7A-FE4D24D287FD}" name="Grubbs, Paula" initials="PG" userId="S::paula1@AD.UNC.EDU::5b26a334-e125-4e40-9921-6f41c826e358" providerId="AD"/>
  <p188:author id="{B1DED2F2-4C9C-A67A-2366-029F1012558B}" name="Grubbs, Paula" initials="GP" userId="S::paula1@ad.unc.edu::5b26a334-e125-4e40-9921-6f41c826e3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ubbs, Paula" initials="GP" lastIdx="7" clrIdx="0">
    <p:extLst>
      <p:ext uri="{19B8F6BF-5375-455C-9EA6-DF929625EA0E}">
        <p15:presenceInfo xmlns:p15="http://schemas.microsoft.com/office/powerpoint/2012/main" userId="S::paula1@ad.unc.edu::5b26a334-e125-4e40-9921-6f41c826e358" providerId="AD"/>
      </p:ext>
    </p:extLst>
  </p:cmAuthor>
  <p:cmAuthor id="2" name="Williams, Catasha A." initials="WCA" lastIdx="1" clrIdx="1">
    <p:extLst>
      <p:ext uri="{19B8F6BF-5375-455C-9EA6-DF929625EA0E}">
        <p15:presenceInfo xmlns:p15="http://schemas.microsoft.com/office/powerpoint/2012/main" userId="S::catasha@ad.unc.edu::4485a72d-a3b7-4155-8613-6342a308f726" providerId="AD"/>
      </p:ext>
    </p:extLst>
  </p:cmAuthor>
  <p:cmAuthor id="3" name="Williams, Sherri Britt" initials="WB" lastIdx="1" clrIdx="2">
    <p:extLst>
      <p:ext uri="{19B8F6BF-5375-455C-9EA6-DF929625EA0E}">
        <p15:presenceInfo xmlns:p15="http://schemas.microsoft.com/office/powerpoint/2012/main" userId="S::sherri@ad.unc.edu::a52bae8f-5907-47a8-8976-d4204b260b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8A0"/>
    <a:srgbClr val="9AEAEC"/>
    <a:srgbClr val="DADBD6"/>
    <a:srgbClr val="D0D1CC"/>
    <a:srgbClr val="B8B8B6"/>
    <a:srgbClr val="CDCDCB"/>
    <a:srgbClr val="CACAC8"/>
    <a:srgbClr val="C1C2BE"/>
    <a:srgbClr val="DFDED9"/>
    <a:srgbClr val="C9C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6DE0E-CE02-46DF-9D35-90E3843ADB65}" v="2305" dt="2025-06-16T21:20:59.008"/>
    <p1510:client id="{1D254FC6-6CD9-FC72-16F3-82348766D923}" v="2" dt="2025-06-16T20:32:04.825"/>
    <p1510:client id="{882DC6ED-71EF-6B8E-AB01-725248974D48}" v="2" dt="2025-06-16T20:48:20.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9586BD-93D8-4A3D-93AA-FBEDD138E0C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7CF7502C-10C3-4C1F-8ACC-DF0D9C80B178}">
      <dgm:prSet custT="1"/>
      <dgm:spPr/>
      <dgm:t>
        <a:bodyPr/>
        <a:lstStyle/>
        <a:p>
          <a:r>
            <a:rPr lang="en-US" sz="5400">
              <a:solidFill>
                <a:schemeClr val="tx1"/>
              </a:solidFill>
              <a:latin typeface="Calibri"/>
            </a:rPr>
            <a:t>Identify</a:t>
          </a:r>
          <a:endParaRPr lang="en-US" sz="5400">
            <a:solidFill>
              <a:schemeClr val="tx1"/>
            </a:solidFill>
          </a:endParaRPr>
        </a:p>
      </dgm:t>
    </dgm:pt>
    <dgm:pt modelId="{1B26568E-5EB7-4CAD-9628-D4F0F1D1108D}" type="parTrans" cxnId="{AF008E54-4271-4DE1-916E-49DBF6E87C76}">
      <dgm:prSet/>
      <dgm:spPr/>
      <dgm:t>
        <a:bodyPr/>
        <a:lstStyle/>
        <a:p>
          <a:endParaRPr lang="en-US"/>
        </a:p>
      </dgm:t>
    </dgm:pt>
    <dgm:pt modelId="{9998F385-3C12-4982-BDF4-533D5B863B19}" type="sibTrans" cxnId="{AF008E54-4271-4DE1-916E-49DBF6E87C76}">
      <dgm:prSet/>
      <dgm:spPr/>
      <dgm:t>
        <a:bodyPr/>
        <a:lstStyle/>
        <a:p>
          <a:endParaRPr lang="en-US"/>
        </a:p>
      </dgm:t>
    </dgm:pt>
    <dgm:pt modelId="{C67687AE-A73E-4EE8-BBC8-56E103D0EA96}">
      <dgm:prSet custT="1"/>
      <dgm:spPr/>
      <dgm:t>
        <a:bodyPr/>
        <a:lstStyle/>
        <a:p>
          <a:pPr algn="ctr" rtl="0">
            <a:buFontTx/>
            <a:buNone/>
          </a:pPr>
          <a:r>
            <a:rPr lang="en-US" sz="2400">
              <a:latin typeface="Calibri"/>
            </a:rPr>
            <a:t> the components of a data-informed cycle </a:t>
          </a:r>
          <a:r>
            <a:rPr lang="en-US" sz="2400"/>
            <a:t>for </a:t>
          </a:r>
          <a:r>
            <a:rPr lang="en-US" sz="2400">
              <a:latin typeface="Calibri"/>
            </a:rPr>
            <a:t>planning, implementing, and evaluating ongoing statewide PD support.</a:t>
          </a:r>
          <a:endParaRPr lang="en-US" sz="2400"/>
        </a:p>
      </dgm:t>
    </dgm:pt>
    <dgm:pt modelId="{498F1347-6A49-43DB-AA7E-B781218423EF}" type="parTrans" cxnId="{EC6DDEDC-7A6F-4753-9FC9-939EE0735B87}">
      <dgm:prSet/>
      <dgm:spPr/>
      <dgm:t>
        <a:bodyPr/>
        <a:lstStyle/>
        <a:p>
          <a:endParaRPr lang="en-US"/>
        </a:p>
      </dgm:t>
    </dgm:pt>
    <dgm:pt modelId="{5D637833-88CB-4D5E-959D-B0F38B2232C5}" type="sibTrans" cxnId="{EC6DDEDC-7A6F-4753-9FC9-939EE0735B87}">
      <dgm:prSet/>
      <dgm:spPr/>
      <dgm:t>
        <a:bodyPr/>
        <a:lstStyle/>
        <a:p>
          <a:endParaRPr lang="en-US"/>
        </a:p>
      </dgm:t>
    </dgm:pt>
    <dgm:pt modelId="{21CCFDE7-F777-4672-A990-9A8B5ABC71EF}">
      <dgm:prSet custT="1"/>
      <dgm:spPr/>
      <dgm:t>
        <a:bodyPr/>
        <a:lstStyle/>
        <a:p>
          <a:r>
            <a:rPr lang="en-US" sz="5400">
              <a:solidFill>
                <a:schemeClr val="tx1"/>
              </a:solidFill>
              <a:latin typeface="Calibri"/>
            </a:rPr>
            <a:t>Review</a:t>
          </a:r>
          <a:endParaRPr lang="en-US" sz="5400">
            <a:solidFill>
              <a:schemeClr val="tx1"/>
            </a:solidFill>
          </a:endParaRPr>
        </a:p>
      </dgm:t>
    </dgm:pt>
    <dgm:pt modelId="{33B2C05B-BE1E-47F5-B2E3-0E66C19F1E8E}" type="parTrans" cxnId="{C6810BCB-9E5D-41BC-9365-9511839F6170}">
      <dgm:prSet/>
      <dgm:spPr/>
      <dgm:t>
        <a:bodyPr/>
        <a:lstStyle/>
        <a:p>
          <a:endParaRPr lang="en-US"/>
        </a:p>
      </dgm:t>
    </dgm:pt>
    <dgm:pt modelId="{D7E9267D-7A51-4235-86D7-816CE68FA553}" type="sibTrans" cxnId="{C6810BCB-9E5D-41BC-9365-9511839F6170}">
      <dgm:prSet/>
      <dgm:spPr/>
      <dgm:t>
        <a:bodyPr/>
        <a:lstStyle/>
        <a:p>
          <a:endParaRPr lang="en-US"/>
        </a:p>
      </dgm:t>
    </dgm:pt>
    <dgm:pt modelId="{1F04CAEB-D881-45FA-A436-7A35C324DDDA}">
      <dgm:prSet custT="1"/>
      <dgm:spPr/>
      <dgm:t>
        <a:bodyPr/>
        <a:lstStyle/>
        <a:p>
          <a:pPr algn="ctr" rtl="0">
            <a:buFontTx/>
            <a:buNone/>
          </a:pPr>
          <a:r>
            <a:rPr lang="en-US" sz="2400">
              <a:latin typeface="Calibri"/>
            </a:rPr>
            <a:t>tools that teams supporting PD can use to strengthen their capacity to provide effective statewide PD support.</a:t>
          </a:r>
          <a:endParaRPr lang="en-US" sz="2400"/>
        </a:p>
      </dgm:t>
    </dgm:pt>
    <dgm:pt modelId="{1023378A-2AF6-4D38-AE54-C850F44578D6}" type="parTrans" cxnId="{CD4D5062-26B6-4947-A5E0-18E3519A4076}">
      <dgm:prSet/>
      <dgm:spPr/>
      <dgm:t>
        <a:bodyPr/>
        <a:lstStyle/>
        <a:p>
          <a:endParaRPr lang="en-US"/>
        </a:p>
      </dgm:t>
    </dgm:pt>
    <dgm:pt modelId="{CDB698BD-AFF3-44D5-A08D-A7E8195D2D1F}" type="sibTrans" cxnId="{CD4D5062-26B6-4947-A5E0-18E3519A4076}">
      <dgm:prSet/>
      <dgm:spPr/>
      <dgm:t>
        <a:bodyPr/>
        <a:lstStyle/>
        <a:p>
          <a:endParaRPr lang="en-US"/>
        </a:p>
      </dgm:t>
    </dgm:pt>
    <dgm:pt modelId="{8A88AB05-C7DE-4B5F-8015-CBCEB9AE45D7}">
      <dgm:prSet custT="1"/>
      <dgm:spPr/>
      <dgm:t>
        <a:bodyPr/>
        <a:lstStyle/>
        <a:p>
          <a:r>
            <a:rPr lang="en-US" sz="5400">
              <a:solidFill>
                <a:schemeClr val="tx1"/>
              </a:solidFill>
              <a:latin typeface="Calibri" panose="020F0502020204030204" pitchFamily="34" charset="0"/>
              <a:cs typeface="Calibri" panose="020F0502020204030204" pitchFamily="34" charset="0"/>
            </a:rPr>
            <a:t>Examine</a:t>
          </a:r>
        </a:p>
      </dgm:t>
    </dgm:pt>
    <dgm:pt modelId="{75E8A6BD-13E4-402B-8C20-FF58C0553C36}" type="parTrans" cxnId="{3AD7C45D-1A8D-42CD-9BFC-6E5E5F4647FF}">
      <dgm:prSet/>
      <dgm:spPr/>
      <dgm:t>
        <a:bodyPr/>
        <a:lstStyle/>
        <a:p>
          <a:endParaRPr lang="en-US"/>
        </a:p>
      </dgm:t>
    </dgm:pt>
    <dgm:pt modelId="{BBDC01F9-7F4B-44EC-98E3-D7FD32931767}" type="sibTrans" cxnId="{3AD7C45D-1A8D-42CD-9BFC-6E5E5F4647FF}">
      <dgm:prSet/>
      <dgm:spPr/>
      <dgm:t>
        <a:bodyPr/>
        <a:lstStyle/>
        <a:p>
          <a:endParaRPr lang="en-US"/>
        </a:p>
      </dgm:t>
    </dgm:pt>
    <dgm:pt modelId="{91BA7832-7686-49B2-ACB9-276C3BBA4481}">
      <dgm:prSet custT="1"/>
      <dgm:spPr/>
      <dgm:t>
        <a:bodyPr/>
        <a:lstStyle/>
        <a:p>
          <a:pPr algn="ctr" rtl="0">
            <a:buFontTx/>
            <a:buNone/>
          </a:pPr>
          <a:r>
            <a:rPr lang="en-US" sz="2400">
              <a:latin typeface="Calibri" panose="020F0502020204030204" pitchFamily="34" charset="0"/>
              <a:cs typeface="Calibri" panose="020F0502020204030204" pitchFamily="34" charset="0"/>
            </a:rPr>
            <a:t>your own roles in supporting PD and identify areas of strength and opportunities for development. </a:t>
          </a:r>
        </a:p>
      </dgm:t>
    </dgm:pt>
    <dgm:pt modelId="{0ACAB88F-6C67-40AD-BEDA-084EF0650846}" type="parTrans" cxnId="{FBEDC2F2-3820-4C8D-8069-A1CC88EAEBF8}">
      <dgm:prSet/>
      <dgm:spPr/>
      <dgm:t>
        <a:bodyPr/>
        <a:lstStyle/>
        <a:p>
          <a:endParaRPr lang="en-US"/>
        </a:p>
      </dgm:t>
    </dgm:pt>
    <dgm:pt modelId="{16B3A550-4A7E-48CD-9C2F-081B6281735D}" type="sibTrans" cxnId="{FBEDC2F2-3820-4C8D-8069-A1CC88EAEBF8}">
      <dgm:prSet/>
      <dgm:spPr/>
      <dgm:t>
        <a:bodyPr/>
        <a:lstStyle/>
        <a:p>
          <a:endParaRPr lang="en-US"/>
        </a:p>
      </dgm:t>
    </dgm:pt>
    <dgm:pt modelId="{CF11431A-3FBD-41DA-B0DB-7AD82EDC6449}">
      <dgm:prSet custT="1"/>
      <dgm:spPr/>
      <dgm:t>
        <a:bodyPr/>
        <a:lstStyle/>
        <a:p>
          <a:r>
            <a:rPr lang="en-US" sz="5400" b="0">
              <a:solidFill>
                <a:schemeClr val="tx1"/>
              </a:solidFill>
              <a:latin typeface="Calibri"/>
            </a:rPr>
            <a:t>Identify</a:t>
          </a:r>
          <a:endParaRPr lang="en-US" sz="5400" b="0">
            <a:solidFill>
              <a:schemeClr val="tx1"/>
            </a:solidFill>
          </a:endParaRPr>
        </a:p>
      </dgm:t>
    </dgm:pt>
    <dgm:pt modelId="{73E20CA4-D9AE-4FB4-ABAC-C761DA8E14F5}" type="parTrans" cxnId="{D4EB200D-EEE5-4D58-A35D-39F23C09E8AC}">
      <dgm:prSet/>
      <dgm:spPr/>
      <dgm:t>
        <a:bodyPr/>
        <a:lstStyle/>
        <a:p>
          <a:endParaRPr lang="en-US"/>
        </a:p>
      </dgm:t>
    </dgm:pt>
    <dgm:pt modelId="{555112FE-5D8F-4DFF-9C9F-E41160D8F84E}" type="sibTrans" cxnId="{D4EB200D-EEE5-4D58-A35D-39F23C09E8AC}">
      <dgm:prSet/>
      <dgm:spPr/>
      <dgm:t>
        <a:bodyPr/>
        <a:lstStyle/>
        <a:p>
          <a:endParaRPr lang="en-US"/>
        </a:p>
      </dgm:t>
    </dgm:pt>
    <dgm:pt modelId="{1CECA143-91B1-4B28-9CCF-E454D516BCF3}">
      <dgm:prSet custT="1"/>
      <dgm:spPr/>
      <dgm:t>
        <a:bodyPr/>
        <a:lstStyle/>
        <a:p>
          <a:pPr algn="ctr">
            <a:buNone/>
          </a:pPr>
          <a:r>
            <a:rPr lang="en-US" sz="2400" b="0">
              <a:latin typeface="Calibri" panose="020F0502020204030204" pitchFamily="34" charset="0"/>
              <a:cs typeface="Calibri" panose="020F0502020204030204" pitchFamily="34" charset="0"/>
            </a:rPr>
            <a:t>a next step for further exploring and applying session content and resources to work  supporting PD. </a:t>
          </a:r>
        </a:p>
      </dgm:t>
    </dgm:pt>
    <dgm:pt modelId="{8F479EFF-C9AA-4635-AF86-B4D1F364B714}" type="parTrans" cxnId="{D389A7E9-0214-42CD-A636-5170A2EAE5D6}">
      <dgm:prSet/>
      <dgm:spPr/>
      <dgm:t>
        <a:bodyPr/>
        <a:lstStyle/>
        <a:p>
          <a:endParaRPr lang="en-US"/>
        </a:p>
      </dgm:t>
    </dgm:pt>
    <dgm:pt modelId="{02959A25-DF7C-4EDA-A7C8-02BB1524A31D}" type="sibTrans" cxnId="{D389A7E9-0214-42CD-A636-5170A2EAE5D6}">
      <dgm:prSet/>
      <dgm:spPr/>
      <dgm:t>
        <a:bodyPr/>
        <a:lstStyle/>
        <a:p>
          <a:endParaRPr lang="en-US"/>
        </a:p>
      </dgm:t>
    </dgm:pt>
    <dgm:pt modelId="{7FBFD3DA-2419-4378-AD73-98B9BD3F472E}" type="pres">
      <dgm:prSet presAssocID="{8B9586BD-93D8-4A3D-93AA-FBEDD138E0C0}" presName="Name0" presStyleCnt="0">
        <dgm:presLayoutVars>
          <dgm:dir/>
          <dgm:animLvl val="lvl"/>
          <dgm:resizeHandles val="exact"/>
        </dgm:presLayoutVars>
      </dgm:prSet>
      <dgm:spPr/>
    </dgm:pt>
    <dgm:pt modelId="{FC1DC99B-D773-41F8-9BF4-09AD80BCF28D}" type="pres">
      <dgm:prSet presAssocID="{7CF7502C-10C3-4C1F-8ACC-DF0D9C80B178}" presName="linNode" presStyleCnt="0"/>
      <dgm:spPr/>
    </dgm:pt>
    <dgm:pt modelId="{08B8AE5A-2ECC-4C65-9073-E9803CF490CC}" type="pres">
      <dgm:prSet presAssocID="{7CF7502C-10C3-4C1F-8ACC-DF0D9C80B178}" presName="parentText" presStyleLbl="node1" presStyleIdx="0" presStyleCnt="4" custLinFactNeighborX="422" custLinFactNeighborY="1280">
        <dgm:presLayoutVars>
          <dgm:chMax val="1"/>
          <dgm:bulletEnabled val="1"/>
        </dgm:presLayoutVars>
      </dgm:prSet>
      <dgm:spPr/>
    </dgm:pt>
    <dgm:pt modelId="{9B1CC6F3-C3F1-4789-B2E7-117A66698CA6}" type="pres">
      <dgm:prSet presAssocID="{7CF7502C-10C3-4C1F-8ACC-DF0D9C80B178}" presName="descendantText" presStyleLbl="alignAccFollowNode1" presStyleIdx="0" presStyleCnt="4">
        <dgm:presLayoutVars>
          <dgm:bulletEnabled val="1"/>
        </dgm:presLayoutVars>
      </dgm:prSet>
      <dgm:spPr/>
    </dgm:pt>
    <dgm:pt modelId="{F49AE594-2F7E-4448-9CB2-E3BE97694940}" type="pres">
      <dgm:prSet presAssocID="{9998F385-3C12-4982-BDF4-533D5B863B19}" presName="sp" presStyleCnt="0"/>
      <dgm:spPr/>
    </dgm:pt>
    <dgm:pt modelId="{EDACBECC-C5F7-4DCD-86BD-1DAB6FDB2298}" type="pres">
      <dgm:prSet presAssocID="{21CCFDE7-F777-4672-A990-9A8B5ABC71EF}" presName="linNode" presStyleCnt="0"/>
      <dgm:spPr/>
    </dgm:pt>
    <dgm:pt modelId="{5605D7A1-E43C-4B8B-90D4-03B0EDB434E6}" type="pres">
      <dgm:prSet presAssocID="{21CCFDE7-F777-4672-A990-9A8B5ABC71EF}" presName="parentText" presStyleLbl="node1" presStyleIdx="1" presStyleCnt="4">
        <dgm:presLayoutVars>
          <dgm:chMax val="1"/>
          <dgm:bulletEnabled val="1"/>
        </dgm:presLayoutVars>
      </dgm:prSet>
      <dgm:spPr/>
    </dgm:pt>
    <dgm:pt modelId="{D8785A10-D1C3-464C-8452-CD845314E061}" type="pres">
      <dgm:prSet presAssocID="{21CCFDE7-F777-4672-A990-9A8B5ABC71EF}" presName="descendantText" presStyleLbl="alignAccFollowNode1" presStyleIdx="1" presStyleCnt="4" custScaleY="97148" custLinFactNeighborX="0" custLinFactNeighborY="779">
        <dgm:presLayoutVars>
          <dgm:bulletEnabled val="1"/>
        </dgm:presLayoutVars>
      </dgm:prSet>
      <dgm:spPr/>
    </dgm:pt>
    <dgm:pt modelId="{13DD8475-BC56-497B-91B7-4DAD96B55953}" type="pres">
      <dgm:prSet presAssocID="{D7E9267D-7A51-4235-86D7-816CE68FA553}" presName="sp" presStyleCnt="0"/>
      <dgm:spPr/>
    </dgm:pt>
    <dgm:pt modelId="{83C7EE90-D49F-42DA-80E6-604B17DB6AB0}" type="pres">
      <dgm:prSet presAssocID="{8A88AB05-C7DE-4B5F-8015-CBCEB9AE45D7}" presName="linNode" presStyleCnt="0"/>
      <dgm:spPr/>
    </dgm:pt>
    <dgm:pt modelId="{D9EBD5A3-BC05-41E2-B3B2-A944431EF99C}" type="pres">
      <dgm:prSet presAssocID="{8A88AB05-C7DE-4B5F-8015-CBCEB9AE45D7}" presName="parentText" presStyleLbl="node1" presStyleIdx="2" presStyleCnt="4" custLinFactNeighborX="84" custLinFactNeighborY="355">
        <dgm:presLayoutVars>
          <dgm:chMax val="1"/>
          <dgm:bulletEnabled val="1"/>
        </dgm:presLayoutVars>
      </dgm:prSet>
      <dgm:spPr/>
    </dgm:pt>
    <dgm:pt modelId="{366450E9-BD3D-4146-A3B5-07AB69C7AB7C}" type="pres">
      <dgm:prSet presAssocID="{8A88AB05-C7DE-4B5F-8015-CBCEB9AE45D7}" presName="descendantText" presStyleLbl="alignAccFollowNode1" presStyleIdx="2" presStyleCnt="4">
        <dgm:presLayoutVars>
          <dgm:bulletEnabled val="1"/>
        </dgm:presLayoutVars>
      </dgm:prSet>
      <dgm:spPr/>
    </dgm:pt>
    <dgm:pt modelId="{2F4E08F4-4E29-45E2-B1FD-1DE0AD94CE44}" type="pres">
      <dgm:prSet presAssocID="{BBDC01F9-7F4B-44EC-98E3-D7FD32931767}" presName="sp" presStyleCnt="0"/>
      <dgm:spPr/>
    </dgm:pt>
    <dgm:pt modelId="{809583F3-592F-4A88-8667-184507F5CE05}" type="pres">
      <dgm:prSet presAssocID="{CF11431A-3FBD-41DA-B0DB-7AD82EDC6449}" presName="linNode" presStyleCnt="0"/>
      <dgm:spPr/>
    </dgm:pt>
    <dgm:pt modelId="{3F7806FC-C339-4232-9327-01A8E156E73C}" type="pres">
      <dgm:prSet presAssocID="{CF11431A-3FBD-41DA-B0DB-7AD82EDC6449}" presName="parentText" presStyleLbl="node1" presStyleIdx="3" presStyleCnt="4">
        <dgm:presLayoutVars>
          <dgm:chMax val="1"/>
          <dgm:bulletEnabled val="1"/>
        </dgm:presLayoutVars>
      </dgm:prSet>
      <dgm:spPr/>
    </dgm:pt>
    <dgm:pt modelId="{BEC2D037-A846-4884-B16C-79F329DA8CA4}" type="pres">
      <dgm:prSet presAssocID="{CF11431A-3FBD-41DA-B0DB-7AD82EDC6449}" presName="descendantText" presStyleLbl="alignAccFollowNode1" presStyleIdx="3" presStyleCnt="4">
        <dgm:presLayoutVars>
          <dgm:bulletEnabled val="1"/>
        </dgm:presLayoutVars>
      </dgm:prSet>
      <dgm:spPr/>
    </dgm:pt>
  </dgm:ptLst>
  <dgm:cxnLst>
    <dgm:cxn modelId="{D4EB200D-EEE5-4D58-A35D-39F23C09E8AC}" srcId="{8B9586BD-93D8-4A3D-93AA-FBEDD138E0C0}" destId="{CF11431A-3FBD-41DA-B0DB-7AD82EDC6449}" srcOrd="3" destOrd="0" parTransId="{73E20CA4-D9AE-4FB4-ABAC-C761DA8E14F5}" sibTransId="{555112FE-5D8F-4DFF-9C9F-E41160D8F84E}"/>
    <dgm:cxn modelId="{3FABB93D-6559-472B-B9D7-98AB33BE97C0}" type="presOf" srcId="{8A88AB05-C7DE-4B5F-8015-CBCEB9AE45D7}" destId="{D9EBD5A3-BC05-41E2-B3B2-A944431EF99C}" srcOrd="0" destOrd="0" presId="urn:microsoft.com/office/officeart/2005/8/layout/vList5"/>
    <dgm:cxn modelId="{3AD7C45D-1A8D-42CD-9BFC-6E5E5F4647FF}" srcId="{8B9586BD-93D8-4A3D-93AA-FBEDD138E0C0}" destId="{8A88AB05-C7DE-4B5F-8015-CBCEB9AE45D7}" srcOrd="2" destOrd="0" parTransId="{75E8A6BD-13E4-402B-8C20-FF58C0553C36}" sibTransId="{BBDC01F9-7F4B-44EC-98E3-D7FD32931767}"/>
    <dgm:cxn modelId="{CD4D5062-26B6-4947-A5E0-18E3519A4076}" srcId="{21CCFDE7-F777-4672-A990-9A8B5ABC71EF}" destId="{1F04CAEB-D881-45FA-A436-7A35C324DDDA}" srcOrd="0" destOrd="0" parTransId="{1023378A-2AF6-4D38-AE54-C850F44578D6}" sibTransId="{CDB698BD-AFF3-44D5-A08D-A7E8195D2D1F}"/>
    <dgm:cxn modelId="{AF008E54-4271-4DE1-916E-49DBF6E87C76}" srcId="{8B9586BD-93D8-4A3D-93AA-FBEDD138E0C0}" destId="{7CF7502C-10C3-4C1F-8ACC-DF0D9C80B178}" srcOrd="0" destOrd="0" parTransId="{1B26568E-5EB7-4CAD-9628-D4F0F1D1108D}" sibTransId="{9998F385-3C12-4982-BDF4-533D5B863B19}"/>
    <dgm:cxn modelId="{6D3AC27B-887B-4353-8ECD-7F2393F5D204}" type="presOf" srcId="{7CF7502C-10C3-4C1F-8ACC-DF0D9C80B178}" destId="{08B8AE5A-2ECC-4C65-9073-E9803CF490CC}" srcOrd="0" destOrd="0" presId="urn:microsoft.com/office/officeart/2005/8/layout/vList5"/>
    <dgm:cxn modelId="{BB947A97-EE6D-458C-B21E-3BD5907CF266}" type="presOf" srcId="{1F04CAEB-D881-45FA-A436-7A35C324DDDA}" destId="{D8785A10-D1C3-464C-8452-CD845314E061}" srcOrd="0" destOrd="0" presId="urn:microsoft.com/office/officeart/2005/8/layout/vList5"/>
    <dgm:cxn modelId="{CD99EE9B-82C3-43DB-9287-0DEFA98C2751}" type="presOf" srcId="{8B9586BD-93D8-4A3D-93AA-FBEDD138E0C0}" destId="{7FBFD3DA-2419-4378-AD73-98B9BD3F472E}" srcOrd="0" destOrd="0" presId="urn:microsoft.com/office/officeart/2005/8/layout/vList5"/>
    <dgm:cxn modelId="{9491DEBB-48C1-4D42-A9B2-3FE5CFC8F004}" type="presOf" srcId="{91BA7832-7686-49B2-ACB9-276C3BBA4481}" destId="{366450E9-BD3D-4146-A3B5-07AB69C7AB7C}" srcOrd="0" destOrd="0" presId="urn:microsoft.com/office/officeart/2005/8/layout/vList5"/>
    <dgm:cxn modelId="{22E5F2C8-22F5-425E-BDCF-DF961DC641D6}" type="presOf" srcId="{1CECA143-91B1-4B28-9CCF-E454D516BCF3}" destId="{BEC2D037-A846-4884-B16C-79F329DA8CA4}" srcOrd="0" destOrd="0" presId="urn:microsoft.com/office/officeart/2005/8/layout/vList5"/>
    <dgm:cxn modelId="{3E9365CA-4594-45A3-AFFE-962194789AAD}" type="presOf" srcId="{CF11431A-3FBD-41DA-B0DB-7AD82EDC6449}" destId="{3F7806FC-C339-4232-9327-01A8E156E73C}" srcOrd="0" destOrd="0" presId="urn:microsoft.com/office/officeart/2005/8/layout/vList5"/>
    <dgm:cxn modelId="{C6810BCB-9E5D-41BC-9365-9511839F6170}" srcId="{8B9586BD-93D8-4A3D-93AA-FBEDD138E0C0}" destId="{21CCFDE7-F777-4672-A990-9A8B5ABC71EF}" srcOrd="1" destOrd="0" parTransId="{33B2C05B-BE1E-47F5-B2E3-0E66C19F1E8E}" sibTransId="{D7E9267D-7A51-4235-86D7-816CE68FA553}"/>
    <dgm:cxn modelId="{A9533DD5-2751-463B-846E-6F9FB1B331CE}" type="presOf" srcId="{C67687AE-A73E-4EE8-BBC8-56E103D0EA96}" destId="{9B1CC6F3-C3F1-4789-B2E7-117A66698CA6}" srcOrd="0" destOrd="0" presId="urn:microsoft.com/office/officeart/2005/8/layout/vList5"/>
    <dgm:cxn modelId="{EC6DDEDC-7A6F-4753-9FC9-939EE0735B87}" srcId="{7CF7502C-10C3-4C1F-8ACC-DF0D9C80B178}" destId="{C67687AE-A73E-4EE8-BBC8-56E103D0EA96}" srcOrd="0" destOrd="0" parTransId="{498F1347-6A49-43DB-AA7E-B781218423EF}" sibTransId="{5D637833-88CB-4D5E-959D-B0F38B2232C5}"/>
    <dgm:cxn modelId="{D389A7E9-0214-42CD-A636-5170A2EAE5D6}" srcId="{CF11431A-3FBD-41DA-B0DB-7AD82EDC6449}" destId="{1CECA143-91B1-4B28-9CCF-E454D516BCF3}" srcOrd="0" destOrd="0" parTransId="{8F479EFF-C9AA-4635-AF86-B4D1F364B714}" sibTransId="{02959A25-DF7C-4EDA-A7C8-02BB1524A31D}"/>
    <dgm:cxn modelId="{FBEDC2F2-3820-4C8D-8069-A1CC88EAEBF8}" srcId="{8A88AB05-C7DE-4B5F-8015-CBCEB9AE45D7}" destId="{91BA7832-7686-49B2-ACB9-276C3BBA4481}" srcOrd="0" destOrd="0" parTransId="{0ACAB88F-6C67-40AD-BEDA-084EF0650846}" sibTransId="{16B3A550-4A7E-48CD-9C2F-081B6281735D}"/>
    <dgm:cxn modelId="{1CE429F8-A959-456C-A453-FF52B5296EA8}" type="presOf" srcId="{21CCFDE7-F777-4672-A990-9A8B5ABC71EF}" destId="{5605D7A1-E43C-4B8B-90D4-03B0EDB434E6}" srcOrd="0" destOrd="0" presId="urn:microsoft.com/office/officeart/2005/8/layout/vList5"/>
    <dgm:cxn modelId="{B361EEB6-D365-48ED-BED1-D7A44ED14A72}" type="presParOf" srcId="{7FBFD3DA-2419-4378-AD73-98B9BD3F472E}" destId="{FC1DC99B-D773-41F8-9BF4-09AD80BCF28D}" srcOrd="0" destOrd="0" presId="urn:microsoft.com/office/officeart/2005/8/layout/vList5"/>
    <dgm:cxn modelId="{86CB4173-5B82-4D48-BDE7-DC869FDF85D1}" type="presParOf" srcId="{FC1DC99B-D773-41F8-9BF4-09AD80BCF28D}" destId="{08B8AE5A-2ECC-4C65-9073-E9803CF490CC}" srcOrd="0" destOrd="0" presId="urn:microsoft.com/office/officeart/2005/8/layout/vList5"/>
    <dgm:cxn modelId="{3EE71C0F-9EF0-4802-8DAE-D0C89A111428}" type="presParOf" srcId="{FC1DC99B-D773-41F8-9BF4-09AD80BCF28D}" destId="{9B1CC6F3-C3F1-4789-B2E7-117A66698CA6}" srcOrd="1" destOrd="0" presId="urn:microsoft.com/office/officeart/2005/8/layout/vList5"/>
    <dgm:cxn modelId="{E1DD30C5-0769-4DC0-A733-07465809DD39}" type="presParOf" srcId="{7FBFD3DA-2419-4378-AD73-98B9BD3F472E}" destId="{F49AE594-2F7E-4448-9CB2-E3BE97694940}" srcOrd="1" destOrd="0" presId="urn:microsoft.com/office/officeart/2005/8/layout/vList5"/>
    <dgm:cxn modelId="{384C0844-7D2D-4A27-952D-29625E9ACCA9}" type="presParOf" srcId="{7FBFD3DA-2419-4378-AD73-98B9BD3F472E}" destId="{EDACBECC-C5F7-4DCD-86BD-1DAB6FDB2298}" srcOrd="2" destOrd="0" presId="urn:microsoft.com/office/officeart/2005/8/layout/vList5"/>
    <dgm:cxn modelId="{D0309296-0FB5-46E6-A949-D5086AD32132}" type="presParOf" srcId="{EDACBECC-C5F7-4DCD-86BD-1DAB6FDB2298}" destId="{5605D7A1-E43C-4B8B-90D4-03B0EDB434E6}" srcOrd="0" destOrd="0" presId="urn:microsoft.com/office/officeart/2005/8/layout/vList5"/>
    <dgm:cxn modelId="{4D60FC09-5F41-4C94-96C7-65A1864B5A97}" type="presParOf" srcId="{EDACBECC-C5F7-4DCD-86BD-1DAB6FDB2298}" destId="{D8785A10-D1C3-464C-8452-CD845314E061}" srcOrd="1" destOrd="0" presId="urn:microsoft.com/office/officeart/2005/8/layout/vList5"/>
    <dgm:cxn modelId="{13CE8F21-1BA2-4D84-B2F0-F2E8D8B42A1D}" type="presParOf" srcId="{7FBFD3DA-2419-4378-AD73-98B9BD3F472E}" destId="{13DD8475-BC56-497B-91B7-4DAD96B55953}" srcOrd="3" destOrd="0" presId="urn:microsoft.com/office/officeart/2005/8/layout/vList5"/>
    <dgm:cxn modelId="{38CAA9F8-7582-4F1F-8971-D6DAF92530DC}" type="presParOf" srcId="{7FBFD3DA-2419-4378-AD73-98B9BD3F472E}" destId="{83C7EE90-D49F-42DA-80E6-604B17DB6AB0}" srcOrd="4" destOrd="0" presId="urn:microsoft.com/office/officeart/2005/8/layout/vList5"/>
    <dgm:cxn modelId="{4C8AF788-2B93-49BF-915D-4224C64C1F29}" type="presParOf" srcId="{83C7EE90-D49F-42DA-80E6-604B17DB6AB0}" destId="{D9EBD5A3-BC05-41E2-B3B2-A944431EF99C}" srcOrd="0" destOrd="0" presId="urn:microsoft.com/office/officeart/2005/8/layout/vList5"/>
    <dgm:cxn modelId="{F5C179F3-5A31-4BBD-BD89-AFB21E0B6DD6}" type="presParOf" srcId="{83C7EE90-D49F-42DA-80E6-604B17DB6AB0}" destId="{366450E9-BD3D-4146-A3B5-07AB69C7AB7C}" srcOrd="1" destOrd="0" presId="urn:microsoft.com/office/officeart/2005/8/layout/vList5"/>
    <dgm:cxn modelId="{9B69F10A-0839-421F-8D7C-566ED370AAF3}" type="presParOf" srcId="{7FBFD3DA-2419-4378-AD73-98B9BD3F472E}" destId="{2F4E08F4-4E29-45E2-B1FD-1DE0AD94CE44}" srcOrd="5" destOrd="0" presId="urn:microsoft.com/office/officeart/2005/8/layout/vList5"/>
    <dgm:cxn modelId="{66776DF0-981C-40C2-BA80-4B053C06854C}" type="presParOf" srcId="{7FBFD3DA-2419-4378-AD73-98B9BD3F472E}" destId="{809583F3-592F-4A88-8667-184507F5CE05}" srcOrd="6" destOrd="0" presId="urn:microsoft.com/office/officeart/2005/8/layout/vList5"/>
    <dgm:cxn modelId="{C2BA32FF-9107-44DF-86BE-2DECD77FF289}" type="presParOf" srcId="{809583F3-592F-4A88-8667-184507F5CE05}" destId="{3F7806FC-C339-4232-9327-01A8E156E73C}" srcOrd="0" destOrd="0" presId="urn:microsoft.com/office/officeart/2005/8/layout/vList5"/>
    <dgm:cxn modelId="{1E471234-43A2-4A93-A7C3-6BBB6C2FFA20}" type="presParOf" srcId="{809583F3-592F-4A88-8667-184507F5CE05}" destId="{BEC2D037-A846-4884-B16C-79F329DA8CA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CC6F3-C3F1-4789-B2E7-117A66698CA6}">
      <dsp:nvSpPr>
        <dsp:cNvPr id="0" name=""/>
        <dsp:cNvSpPr/>
      </dsp:nvSpPr>
      <dsp:spPr>
        <a:xfrm rot="5400000">
          <a:off x="6615575" y="-2695504"/>
          <a:ext cx="1064750" cy="67274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FontTx/>
            <a:buNone/>
          </a:pPr>
          <a:r>
            <a:rPr lang="en-US" sz="2400" kern="1200">
              <a:latin typeface="Calibri"/>
            </a:rPr>
            <a:t> the components of a data-informed cycle </a:t>
          </a:r>
          <a:r>
            <a:rPr lang="en-US" sz="2400" kern="1200"/>
            <a:t>for </a:t>
          </a:r>
          <a:r>
            <a:rPr lang="en-US" sz="2400" kern="1200">
              <a:latin typeface="Calibri"/>
            </a:rPr>
            <a:t>planning, implementing, and evaluating ongoing statewide PD support.</a:t>
          </a:r>
          <a:endParaRPr lang="en-US" sz="2400" kern="1200"/>
        </a:p>
      </dsp:txBody>
      <dsp:txXfrm rot="-5400000">
        <a:off x="3784210" y="187838"/>
        <a:ext cx="6675505" cy="960796"/>
      </dsp:txXfrm>
    </dsp:sp>
    <dsp:sp modelId="{08B8AE5A-2ECC-4C65-9073-E9803CF490CC}">
      <dsp:nvSpPr>
        <dsp:cNvPr id="0" name=""/>
        <dsp:cNvSpPr/>
      </dsp:nvSpPr>
      <dsp:spPr>
        <a:xfrm>
          <a:off x="28389" y="19803"/>
          <a:ext cx="3784209" cy="13309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solidFill>
                <a:schemeClr val="tx1"/>
              </a:solidFill>
              <a:latin typeface="Calibri"/>
            </a:rPr>
            <a:t>Identify</a:t>
          </a:r>
          <a:endParaRPr lang="en-US" sz="5400" kern="1200">
            <a:solidFill>
              <a:schemeClr val="tx1"/>
            </a:solidFill>
          </a:endParaRPr>
        </a:p>
      </dsp:txBody>
      <dsp:txXfrm>
        <a:off x="93360" y="84774"/>
        <a:ext cx="3654267" cy="1200996"/>
      </dsp:txXfrm>
    </dsp:sp>
    <dsp:sp modelId="{D8785A10-D1C3-464C-8452-CD845314E061}">
      <dsp:nvSpPr>
        <dsp:cNvPr id="0" name=""/>
        <dsp:cNvSpPr/>
      </dsp:nvSpPr>
      <dsp:spPr>
        <a:xfrm rot="5400000">
          <a:off x="6630758" y="-1289724"/>
          <a:ext cx="1034384" cy="67274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FontTx/>
            <a:buNone/>
          </a:pPr>
          <a:r>
            <a:rPr lang="en-US" sz="2400" kern="1200">
              <a:latin typeface="Calibri"/>
            </a:rPr>
            <a:t>tools that teams supporting PD can use to strengthen their capacity to provide effective statewide PD support.</a:t>
          </a:r>
          <a:endParaRPr lang="en-US" sz="2400" kern="1200"/>
        </a:p>
      </dsp:txBody>
      <dsp:txXfrm rot="-5400000">
        <a:off x="3784209" y="1607319"/>
        <a:ext cx="6676988" cy="933396"/>
      </dsp:txXfrm>
    </dsp:sp>
    <dsp:sp modelId="{5605D7A1-E43C-4B8B-90D4-03B0EDB434E6}">
      <dsp:nvSpPr>
        <dsp:cNvPr id="0" name=""/>
        <dsp:cNvSpPr/>
      </dsp:nvSpPr>
      <dsp:spPr>
        <a:xfrm>
          <a:off x="0" y="1400252"/>
          <a:ext cx="3784209" cy="13309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solidFill>
                <a:schemeClr val="tx1"/>
              </a:solidFill>
              <a:latin typeface="Calibri"/>
            </a:rPr>
            <a:t>Review</a:t>
          </a:r>
          <a:endParaRPr lang="en-US" sz="5400" kern="1200">
            <a:solidFill>
              <a:schemeClr val="tx1"/>
            </a:solidFill>
          </a:endParaRPr>
        </a:p>
      </dsp:txBody>
      <dsp:txXfrm>
        <a:off x="64971" y="1465223"/>
        <a:ext cx="3654267" cy="1200996"/>
      </dsp:txXfrm>
    </dsp:sp>
    <dsp:sp modelId="{366450E9-BD3D-4146-A3B5-07AB69C7AB7C}">
      <dsp:nvSpPr>
        <dsp:cNvPr id="0" name=""/>
        <dsp:cNvSpPr/>
      </dsp:nvSpPr>
      <dsp:spPr>
        <a:xfrm rot="5400000">
          <a:off x="6615575" y="99466"/>
          <a:ext cx="1064750" cy="67274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FontTx/>
            <a:buNone/>
          </a:pPr>
          <a:r>
            <a:rPr lang="en-US" sz="2400" kern="1200">
              <a:latin typeface="Calibri" panose="020F0502020204030204" pitchFamily="34" charset="0"/>
              <a:cs typeface="Calibri" panose="020F0502020204030204" pitchFamily="34" charset="0"/>
            </a:rPr>
            <a:t>your own roles in supporting PD and identify areas of strength and opportunities for development. </a:t>
          </a:r>
        </a:p>
      </dsp:txBody>
      <dsp:txXfrm rot="-5400000">
        <a:off x="3784210" y="2982809"/>
        <a:ext cx="6675505" cy="960796"/>
      </dsp:txXfrm>
    </dsp:sp>
    <dsp:sp modelId="{D9EBD5A3-BC05-41E2-B3B2-A944431EF99C}">
      <dsp:nvSpPr>
        <dsp:cNvPr id="0" name=""/>
        <dsp:cNvSpPr/>
      </dsp:nvSpPr>
      <dsp:spPr>
        <a:xfrm>
          <a:off x="5651" y="2802463"/>
          <a:ext cx="3784209" cy="13309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solidFill>
                <a:schemeClr val="tx1"/>
              </a:solidFill>
              <a:latin typeface="Calibri" panose="020F0502020204030204" pitchFamily="34" charset="0"/>
              <a:cs typeface="Calibri" panose="020F0502020204030204" pitchFamily="34" charset="0"/>
            </a:rPr>
            <a:t>Examine</a:t>
          </a:r>
        </a:p>
      </dsp:txBody>
      <dsp:txXfrm>
        <a:off x="70622" y="2867434"/>
        <a:ext cx="3654267" cy="1200996"/>
      </dsp:txXfrm>
    </dsp:sp>
    <dsp:sp modelId="{BEC2D037-A846-4884-B16C-79F329DA8CA4}">
      <dsp:nvSpPr>
        <dsp:cNvPr id="0" name=""/>
        <dsp:cNvSpPr/>
      </dsp:nvSpPr>
      <dsp:spPr>
        <a:xfrm rot="5400000">
          <a:off x="6615575" y="1496952"/>
          <a:ext cx="1064750" cy="67274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None/>
          </a:pPr>
          <a:r>
            <a:rPr lang="en-US" sz="2400" b="0" kern="1200">
              <a:latin typeface="Calibri" panose="020F0502020204030204" pitchFamily="34" charset="0"/>
              <a:cs typeface="Calibri" panose="020F0502020204030204" pitchFamily="34" charset="0"/>
            </a:rPr>
            <a:t>a next step for further exploring and applying session content and resources to work  supporting PD. </a:t>
          </a:r>
        </a:p>
      </dsp:txBody>
      <dsp:txXfrm rot="-5400000">
        <a:off x="3784210" y="4380295"/>
        <a:ext cx="6675505" cy="960796"/>
      </dsp:txXfrm>
    </dsp:sp>
    <dsp:sp modelId="{3F7806FC-C339-4232-9327-01A8E156E73C}">
      <dsp:nvSpPr>
        <dsp:cNvPr id="0" name=""/>
        <dsp:cNvSpPr/>
      </dsp:nvSpPr>
      <dsp:spPr>
        <a:xfrm>
          <a:off x="0" y="4195224"/>
          <a:ext cx="3784209" cy="13309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0" kern="1200">
              <a:solidFill>
                <a:schemeClr val="tx1"/>
              </a:solidFill>
              <a:latin typeface="Calibri"/>
            </a:rPr>
            <a:t>Identify</a:t>
          </a:r>
          <a:endParaRPr lang="en-US" sz="5400" b="0" kern="1200">
            <a:solidFill>
              <a:schemeClr val="tx1"/>
            </a:solidFill>
          </a:endParaRPr>
        </a:p>
      </dsp:txBody>
      <dsp:txXfrm>
        <a:off x="64971" y="4260195"/>
        <a:ext cx="3654267" cy="12009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285EE2-B0D3-42BA-8AFD-C6FCEAB67957}" type="datetimeFigureOut">
              <a:t>6/18/2025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BD6F8B-2A64-4A3D-85D9-6ED326C551AB}" type="slidenum">
              <a:t>‹#›</a:t>
            </a:fld>
            <a:endParaRPr lang="en-US"/>
          </a:p>
        </p:txBody>
      </p:sp>
    </p:spTree>
    <p:extLst>
      <p:ext uri="{BB962C8B-B14F-4D97-AF65-F5344CB8AC3E}">
        <p14:creationId xmlns:p14="http://schemas.microsoft.com/office/powerpoint/2010/main" val="70085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latin typeface="+mn-lt"/>
                <a:ea typeface="Cambria"/>
              </a:rPr>
              <a:t>This session introduces a four-step cycle that’s both data-driven and deeply responsive to the needs of your system, practitioners, and the children and families they serve. EPIC-P stands for: Engaging Professional Development to Improve and Change Practices.</a:t>
            </a:r>
            <a:r>
              <a:rPr lang="en-US" sz="1200" b="0" i="0">
                <a:solidFill>
                  <a:srgbClr val="000000"/>
                </a:solidFill>
                <a:effectLst/>
                <a:latin typeface="+mn-lt"/>
              </a:rPr>
              <a:t> It’s a structured approach grounded in implementation science meant to support system-level teams as they plan and implement PD support aligned with the priorities and goals of the system while also meeting the needs and demands of people implementing changes across the </a:t>
            </a:r>
            <a:r>
              <a:rPr lang="en-US" sz="1200">
                <a:solidFill>
                  <a:srgbClr val="000000"/>
                </a:solidFill>
                <a:latin typeface="+mn-lt"/>
              </a:rPr>
              <a:t>system. </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0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design process is about addressing the needs identified in the needs analysis process by establishing purpose, specific learning objectives, methods, content, and ongoing support experiences needed to support the workforce to implement desired practices and procedures. It’s a blueprint for guiding us to provide support that leads to improved knowledge and skills and behaviors. </a:t>
            </a:r>
          </a:p>
          <a:p>
            <a:endParaRPr lang="en-US"/>
          </a:p>
          <a:p>
            <a:r>
              <a:rPr lang="en-US"/>
              <a:t>We review the needs analysis information, clarify learning objectives, and craft a plan that will work within the resources that are provided. We outline a structured approach to create engaging learning experiences that acknowledge the diverse contexts of our workforce ensuring that everyone sees how the learning experience relates to their work. It’s not just about planning a training– it’s about considering a variety of approaches (ex: coaching, job aids and tools, micro-learning opportunities, learning communities, reflection, action planning) so people can apply what they learn. </a:t>
            </a:r>
            <a:endParaRPr lang="en-US">
              <a:ea typeface="Calibri"/>
              <a:cs typeface="Calibri"/>
            </a:endParaRPr>
          </a:p>
          <a:p>
            <a:endParaRPr lang="en-US"/>
          </a:p>
          <a:p>
            <a:r>
              <a:rPr lang="en-US"/>
              <a:t>You should plan facilitation in a way that breaks down complex topics into digestible pieces, or concepts, and ensure participants have the right tools to participate. Design involves providing reflection questions, acknowledging strengths, and creating opportunities for practice. It also includes planning how to assess learning successes and additional needs throughout the process and at the conclusion of the learning experience. </a:t>
            </a:r>
            <a:endParaRPr lang="en-US">
              <a:ea typeface="Calibri"/>
              <a:cs typeface="Calibri"/>
            </a:endParaRPr>
          </a:p>
        </p:txBody>
      </p:sp>
      <p:sp>
        <p:nvSpPr>
          <p:cNvPr id="4" name="Slide Number Placeholder 3"/>
          <p:cNvSpPr>
            <a:spLocks noGrp="1"/>
          </p:cNvSpPr>
          <p:nvPr>
            <p:ph type="sldNum" sz="quarter" idx="5"/>
          </p:nvPr>
        </p:nvSpPr>
        <p:spPr/>
        <p:txBody>
          <a:bodyPr/>
          <a:lstStyle/>
          <a:p>
            <a:fld id="{1EBD6F8B-2A64-4A3D-85D9-6ED326C551AB}" type="slidenum">
              <a:rPr lang="en-US" smtClean="0"/>
              <a:t>10</a:t>
            </a:fld>
            <a:endParaRPr lang="en-US"/>
          </a:p>
        </p:txBody>
      </p:sp>
    </p:spTree>
    <p:extLst>
      <p:ext uri="{BB962C8B-B14F-4D97-AF65-F5344CB8AC3E}">
        <p14:creationId xmlns:p14="http://schemas.microsoft.com/office/powerpoint/2010/main" val="255830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Professional Development (PD) experiences are an array of intentional supports rather than a one-off event. Every activity, discussion, and resource is tailored for the experience and sequenced to build or scaffold understanding so that participants can apply it in their daily work. Adults learn best when they know why it matters. That’s why we use real-world case studies, self-assessments of current practice, and discussions that tie ideas directly to people’s roles. </a:t>
            </a:r>
          </a:p>
          <a:p>
            <a:endParaRPr lang="en-US"/>
          </a:p>
          <a:p>
            <a:r>
              <a:rPr lang="en-US"/>
              <a:t>Engagement in the experience happens on three levels: what participants do (tasks, simulations, role-plays), how we challenge their thinking (problem-solving scenarios, reflection questions), and how they feel (creating a safe, motivating space connected to purpose). Balancing these keeps everyone invested.</a:t>
            </a:r>
            <a:endParaRPr lang="en-US">
              <a:ea typeface="Calibri"/>
              <a:cs typeface="Calibri"/>
            </a:endParaRPr>
          </a:p>
          <a:p>
            <a:endParaRPr lang="en-US"/>
          </a:p>
          <a:p>
            <a:r>
              <a:rPr lang="en-US"/>
              <a:t>Mastery takes time. We build cycles: introduce a concept, guide practice, get peer feedback, then move toward independent use. For example, after explaining a strategy, we might have participants role-play it with a real case, then reflect on what worked and what to tweak. We plan follow-ups or spaced learning—brief check-ins or practice assignments after and between experiences—to reinforce and extend learning.</a:t>
            </a:r>
            <a:endParaRPr lang="en-US">
              <a:ea typeface="Calibri"/>
              <a:cs typeface="Calibri"/>
            </a:endParaRPr>
          </a:p>
          <a:p>
            <a:endParaRPr lang="en-US"/>
          </a:p>
          <a:p>
            <a:r>
              <a:rPr lang="en-US"/>
              <a:t>During experiences, we also do quick checks—polls, self-assessments, observing exercises—to see who’s unsure (so we can revisit) or who’s ready for a deeper dive. Pre- and post-measures show shifts in knowledge, confidence, or intent. We use that data immediately to tweak pacing, examples, or depth so the PD experience stays responsive and effective.</a:t>
            </a:r>
            <a:endParaRPr lang="en-US">
              <a:ea typeface="Calibri" panose="020F0502020204030204"/>
              <a:cs typeface="Calibri" panose="020F0502020204030204"/>
            </a:endParaRPr>
          </a:p>
          <a:p>
            <a:endParaRPr lang="en-US"/>
          </a:p>
          <a:p>
            <a:r>
              <a:rPr lang="en-US"/>
              <a:t>Other key activities during the experience component include: selecting facilitators with expertise and lived experience that resonate with participants, ensuring materials and tech are accessible, ensuring registration and pre-session instructions are clear so participants are ready to focus on engaging during the PD experience.</a:t>
            </a:r>
            <a:endParaRPr lang="en-US">
              <a:ea typeface="Calibri"/>
              <a:cs typeface="Calibri"/>
            </a:endParaRPr>
          </a:p>
          <a:p>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1EBD6F8B-2A64-4A3D-85D9-6ED326C551AB}" type="slidenum">
              <a:rPr lang="en-US" smtClean="0"/>
              <a:t>11</a:t>
            </a:fld>
            <a:endParaRPr lang="en-US"/>
          </a:p>
        </p:txBody>
      </p:sp>
    </p:spTree>
    <p:extLst>
      <p:ext uri="{BB962C8B-B14F-4D97-AF65-F5344CB8AC3E}">
        <p14:creationId xmlns:p14="http://schemas.microsoft.com/office/powerpoint/2010/main" val="213399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Evaluation includes gathering data from the workforce: Was the PD helpful? Did participants find it relevant? Were the learning objectives met? What else do they need to transfer learning into their day-to-day work? At the same time, we listen to PD providers: What qualitative feedback did they notice during the sessions? They often gather helpful observations on how participants engage and gather information that can help to improve and feed into future PD experiences. </a:t>
            </a:r>
          </a:p>
          <a:p>
            <a:endParaRPr lang="en-US"/>
          </a:p>
          <a:p>
            <a:r>
              <a:rPr lang="en-US"/>
              <a:t>Effective evaluation goes beyond rating satisfaction; it measures whether the experience actually built knowledge and skills and, most importantly, whether participants apply those skills on the job. We look at pre- and post-data, follow-up checks, and real-world examples of change in practice. This tells us the true value of the PD and helps us identify problems of practice so that future design can address those needs more directly.</a:t>
            </a:r>
            <a:endParaRPr lang="en-US">
              <a:ea typeface="Calibri" panose="020F0502020204030204"/>
              <a:cs typeface="Calibri" panose="020F0502020204030204"/>
            </a:endParaRPr>
          </a:p>
          <a:p>
            <a:endParaRPr lang="en-US"/>
          </a:p>
          <a:p>
            <a:r>
              <a:rPr lang="en-US"/>
              <a:t>We also pause to consider who might be missing from the feedback loop. Who didn’t attend, or who attended but didn’t respond? Where are there gaps in the PD we have planned? Disaggregating data by role, location, or other factors helps us spot patterns and barriers, so we can improve access and relevance for everyone.</a:t>
            </a:r>
            <a:endParaRPr lang="en-US">
              <a:ea typeface="Calibri" panose="020F0502020204030204"/>
              <a:cs typeface="Calibri" panose="020F0502020204030204"/>
            </a:endParaRPr>
          </a:p>
          <a:p>
            <a:endParaRPr lang="en-US"/>
          </a:p>
          <a:p>
            <a:r>
              <a:rPr lang="en-US"/>
              <a:t>In practical terms, we check: Did the PD meet its objectives? Did participants find it favorable and job-relevant? Did they acquire and apply new knowledge and skills?  We analyze on-the-job application to refine follow-up supports and use feedback to improve future engagement. Carefully considering our evaluation data ensures  continuous improvement leading to relevant and meaningful professional development.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EBD6F8B-2A64-4A3D-85D9-6ED326C551AB}" type="slidenum">
              <a:rPr lang="en-US" smtClean="0"/>
              <a:t>12</a:t>
            </a:fld>
            <a:endParaRPr lang="en-US"/>
          </a:p>
        </p:txBody>
      </p:sp>
    </p:spTree>
    <p:extLst>
      <p:ext uri="{BB962C8B-B14F-4D97-AF65-F5344CB8AC3E}">
        <p14:creationId xmlns:p14="http://schemas.microsoft.com/office/powerpoint/2010/main" val="1395519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Reflecting </a:t>
            </a:r>
            <a:r>
              <a:rPr lang="en-US" sz="1200" b="0" i="0">
                <a:solidFill>
                  <a:srgbClr val="000000"/>
                </a:solidFill>
                <a:effectLst/>
                <a:latin typeface="+mn-lt"/>
                <a:ea typeface="Calibri"/>
                <a:cs typeface="Calibri"/>
              </a:rPr>
              <a:t>back on those four essential support structures—the cross-sector state leadership team, the professional development network, the local implementation sites, and the data and evaluation systems—and considering the components of this process for planning and implementing </a:t>
            </a:r>
            <a:r>
              <a:rPr lang="en-US" sz="1200">
                <a:solidFill>
                  <a:srgbClr val="000000"/>
                </a:solidFill>
                <a:latin typeface="+mn-lt"/>
                <a:ea typeface="Calibri"/>
                <a:cs typeface="Calibri"/>
              </a:rPr>
              <a:t>the statewide</a:t>
            </a:r>
            <a:r>
              <a:rPr lang="en-US" sz="1200" b="0" i="0">
                <a:solidFill>
                  <a:srgbClr val="000000"/>
                </a:solidFill>
                <a:effectLst/>
                <a:latin typeface="+mn-lt"/>
                <a:ea typeface="Calibri"/>
                <a:cs typeface="Calibri"/>
              </a:rPr>
              <a:t> PD support, we see how each of the essential support structures has a role to play in each of the components of this cycle.</a:t>
            </a:r>
          </a:p>
          <a:p>
            <a:endParaRPr lang="en-US" sz="1200">
              <a:solidFill>
                <a:srgbClr val="000000"/>
              </a:solidFill>
              <a:latin typeface="+mn-lt"/>
              <a:ea typeface="Calibri"/>
              <a:cs typeface="Calibri"/>
            </a:endParaRPr>
          </a:p>
          <a:p>
            <a:r>
              <a:rPr lang="en-US" sz="1200" b="0" i="0">
                <a:solidFill>
                  <a:srgbClr val="000000"/>
                </a:solidFill>
                <a:effectLst/>
                <a:latin typeface="+mn-lt"/>
                <a:ea typeface="Calibri"/>
                <a:cs typeface="Calibri"/>
              </a:rPr>
              <a:t>For example, the cross-sector leadership team has a significant role in the needs analysis component since the cross-sector state leadership team identifies emerging trends, including priorities, workforce demands, and technology.  The cross-sector team plans for the long term, and they anticipate how learning needs might evolve. They discuss strategies to be prepared to support people through those changes. </a:t>
            </a:r>
          </a:p>
          <a:p>
            <a:endParaRPr lang="en-US" sz="1200">
              <a:solidFill>
                <a:srgbClr val="000000"/>
              </a:solidFill>
              <a:latin typeface="+mn-lt"/>
              <a:ea typeface="Calibri"/>
              <a:cs typeface="Calibri"/>
            </a:endParaRPr>
          </a:p>
          <a:p>
            <a:r>
              <a:rPr lang="en-US" sz="1200" b="0" i="0">
                <a:solidFill>
                  <a:srgbClr val="000000"/>
                </a:solidFill>
                <a:effectLst/>
                <a:latin typeface="+mn-lt"/>
                <a:ea typeface="Calibri"/>
                <a:cs typeface="Calibri"/>
              </a:rPr>
              <a:t>Those discussions lead to making informed decisions for prioritizing learning needs and communicating professional learning support to key partners to foster buy-in, alignment, partnerships, and collaboration. The </a:t>
            </a:r>
            <a:r>
              <a:rPr lang="en-US" sz="1200">
                <a:solidFill>
                  <a:srgbClr val="000000"/>
                </a:solidFill>
                <a:latin typeface="+mn-lt"/>
                <a:ea typeface="Calibri"/>
                <a:cs typeface="Calibri"/>
              </a:rPr>
              <a:t>State Leadership Team (the SLT)</a:t>
            </a:r>
            <a:r>
              <a:rPr lang="en-US" sz="1200" b="0" i="0">
                <a:solidFill>
                  <a:srgbClr val="000000"/>
                </a:solidFill>
                <a:effectLst/>
                <a:latin typeface="+mn-lt"/>
                <a:ea typeface="Calibri"/>
                <a:cs typeface="Calibri"/>
              </a:rPr>
              <a:t> can also consider how the professional learning needs analysis has implications for policies and resource allocation. The involvement of SLT in this process encourages their ownership and understanding of professional development support and their responsibility in addressing any challenges and allocating resources as needed to support PD.  </a:t>
            </a:r>
            <a:endParaRPr lang="en-US" sz="1200">
              <a:latin typeface="+mn-lt"/>
              <a:ea typeface="Calibri"/>
              <a:cs typeface="Calibri"/>
            </a:endParaRPr>
          </a:p>
          <a:p>
            <a:endParaRPr lang="en-US" sz="1200" b="0" i="0">
              <a:solidFill>
                <a:srgbClr val="000000"/>
              </a:solidFill>
              <a:effectLst/>
              <a:latin typeface="+mn-lt"/>
            </a:endParaRPr>
          </a:p>
          <a:p>
            <a:r>
              <a:rPr lang="en-US" sz="1200" b="0" i="0">
                <a:solidFill>
                  <a:srgbClr val="000000"/>
                </a:solidFill>
                <a:effectLst/>
                <a:latin typeface="+mn-lt"/>
              </a:rPr>
              <a:t>The professional development network for the state system or program is heavily involved in the design and experiences components. </a:t>
            </a:r>
          </a:p>
          <a:p>
            <a:endParaRPr lang="en-US" sz="1200">
              <a:solidFill>
                <a:srgbClr val="000000"/>
              </a:solidFill>
              <a:latin typeface="+mn-lt"/>
              <a:ea typeface="Calibri"/>
              <a:cs typeface="Calibri"/>
            </a:endParaRPr>
          </a:p>
          <a:p>
            <a:r>
              <a:rPr lang="en-US" sz="1200" b="0" i="0">
                <a:solidFill>
                  <a:srgbClr val="000000"/>
                </a:solidFill>
                <a:effectLst/>
                <a:latin typeface="+mn-lt"/>
                <a:ea typeface="Calibri"/>
                <a:cs typeface="Calibri"/>
              </a:rPr>
              <a:t>The local implementation sites are usually the participants in the “experiences” component. </a:t>
            </a:r>
            <a:endParaRPr lang="en-US" sz="1200">
              <a:latin typeface="+mn-lt"/>
              <a:ea typeface="Calibri"/>
              <a:cs typeface="Calibri"/>
            </a:endParaRPr>
          </a:p>
          <a:p>
            <a:endParaRPr lang="en-US" sz="1200">
              <a:solidFill>
                <a:srgbClr val="000000"/>
              </a:solidFill>
              <a:latin typeface="+mn-lt"/>
              <a:ea typeface="Calibri"/>
              <a:cs typeface="Calibri"/>
            </a:endParaRPr>
          </a:p>
          <a:p>
            <a:r>
              <a:rPr lang="en-US" sz="1200" b="0" i="0">
                <a:solidFill>
                  <a:srgbClr val="000000"/>
                </a:solidFill>
                <a:effectLst/>
                <a:latin typeface="+mn-lt"/>
                <a:ea typeface="Calibri"/>
                <a:cs typeface="Calibri"/>
              </a:rPr>
              <a:t>And the fourth essential support structure, the data and evaluation systems support structure, has key roles in the evaluation and needs analysis components. So, the essential support structures all work together to make the statewide professional development support happen in a way that’s relevant and useful for the field. </a:t>
            </a:r>
            <a:endParaRPr lang="en-US" sz="1200">
              <a:latin typeface="+mn-lt"/>
              <a:ea typeface="Calibri"/>
              <a:cs typeface="Calibri"/>
            </a:endParaRPr>
          </a:p>
          <a:p>
            <a:endParaRPr lang="en-US" sz="1800" b="0" i="0">
              <a:solidFill>
                <a:srgbClr val="000000"/>
              </a:solidFill>
              <a:effectLst/>
              <a:latin typeface="Calibri" panose="020F0502020204030204" pitchFamily="34" charset="0"/>
            </a:endParaRPr>
          </a:p>
          <a:p>
            <a:endParaRPr lang="en-US" sz="1800" b="0" i="0">
              <a:solidFill>
                <a:srgbClr val="000000"/>
              </a:solidFill>
              <a:effectLst/>
              <a:latin typeface="Calibri" panose="020F0502020204030204" pitchFamily="34" charset="0"/>
            </a:endParaRPr>
          </a:p>
          <a:p>
            <a:endParaRPr lang="en-US" sz="18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569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63A7A-C909-4FEC-08CC-F5C076E88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E5725-334F-19E4-3307-504155D3C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C7707-72C5-A573-D1F7-E196D0F9802A}"/>
              </a:ext>
            </a:extLst>
          </p:cNvPr>
          <p:cNvSpPr>
            <a:spLocks noGrp="1"/>
          </p:cNvSpPr>
          <p:nvPr>
            <p:ph type="body" idx="1"/>
          </p:nvPr>
        </p:nvSpPr>
        <p:spPr/>
        <p:txBody>
          <a:bodyPr/>
          <a:lstStyle/>
          <a:p>
            <a:r>
              <a:rPr lang="en-US">
                <a:latin typeface="+mn-lt"/>
              </a:rPr>
              <a:t>The EPIC-P Cycle Self-Assessment is a web-based tool designed for individuals or teams who lead or support professional development (PD) efforts across early childhood systems. </a:t>
            </a:r>
            <a:endParaRPr lang="en-US">
              <a:latin typeface="+mn-lt"/>
              <a:ea typeface="Calibri"/>
              <a:cs typeface="Calibri"/>
            </a:endParaRPr>
          </a:p>
          <a:p>
            <a:endParaRPr lang="en-US">
              <a:latin typeface="+mn-lt"/>
              <a:ea typeface="Calibri"/>
              <a:cs typeface="Calibri"/>
            </a:endParaRPr>
          </a:p>
          <a:p>
            <a:r>
              <a:rPr lang="en-US">
                <a:latin typeface="+mn-lt"/>
              </a:rPr>
              <a:t>Whether you're planning, delivering, or evaluating system-wide PD, this tool offers a structured way to reflect on and strengthen your efforts.</a:t>
            </a:r>
            <a:endParaRPr lang="en-US">
              <a:latin typeface="+mn-lt"/>
              <a:ea typeface="Calibri"/>
              <a:cs typeface="Calibri"/>
            </a:endParaRPr>
          </a:p>
          <a:p>
            <a:endParaRPr lang="en-US">
              <a:latin typeface="+mn-lt"/>
              <a:ea typeface="Calibri"/>
              <a:cs typeface="Calibri"/>
            </a:endParaRPr>
          </a:p>
          <a:p>
            <a:r>
              <a:rPr lang="en-US" b="0">
                <a:latin typeface="+mn-lt"/>
              </a:rPr>
              <a:t>It’s built around the EPIC-P Cycle, four essential components of high-quality PD: Needs Analysis, Design, Learning Experiences, and Evaluation, and includes statements for you to indicate yes or no if you engage in the practice described.</a:t>
            </a:r>
            <a:endParaRPr lang="en-US" b="0">
              <a:latin typeface="+mn-lt"/>
              <a:ea typeface="Calibri"/>
              <a:cs typeface="Calibri"/>
            </a:endParaRPr>
          </a:p>
          <a:p>
            <a:endParaRPr lang="en-US">
              <a:latin typeface="+mn-lt"/>
              <a:ea typeface="Calibri"/>
              <a:cs typeface="Calibri"/>
            </a:endParaRPr>
          </a:p>
          <a:p>
            <a:r>
              <a:rPr lang="en-US">
                <a:latin typeface="+mn-lt"/>
                <a:ea typeface="Calibri"/>
                <a:cs typeface="Calibri"/>
              </a:rPr>
              <a:t>Each item asks you to reflect on your current practices when planning and delivering professional development. </a:t>
            </a:r>
          </a:p>
          <a:p>
            <a:endParaRPr lang="en-US">
              <a:latin typeface="+mn-lt"/>
              <a:ea typeface="Calibri"/>
              <a:cs typeface="Calibri"/>
            </a:endParaRPr>
          </a:p>
          <a:p>
            <a:r>
              <a:rPr lang="en-US">
                <a:latin typeface="+mn-lt"/>
              </a:rPr>
              <a:t>Based on your responses, the tool highlights current strengths and suggests areas for growth, helping you and your team ensure that your PD efforts are coordinated, relevant, and aligned with broader system goals.</a:t>
            </a:r>
            <a:endParaRPr lang="en-US">
              <a:latin typeface="+mn-lt"/>
              <a:ea typeface="Calibri"/>
              <a:cs typeface="Calibri"/>
            </a:endParaRPr>
          </a:p>
          <a:p>
            <a:endParaRPr lang="en-US">
              <a:latin typeface="+mn-lt"/>
              <a:ea typeface="Calibri"/>
              <a:cs typeface="Calibri"/>
            </a:endParaRPr>
          </a:p>
          <a:p>
            <a:r>
              <a:rPr lang="en-US">
                <a:latin typeface="+mn-lt"/>
              </a:rPr>
              <a:t>The assessment is quick—just 10 minutes—and adapts to your answers, offering 15 to 30 tailored yes/no questions. </a:t>
            </a:r>
            <a:endParaRPr lang="en-US">
              <a:latin typeface="+mn-lt"/>
              <a:ea typeface="Calibri"/>
              <a:cs typeface="Calibri"/>
            </a:endParaRPr>
          </a:p>
          <a:p>
            <a:endParaRPr lang="en-US">
              <a:latin typeface="+mn-lt"/>
              <a:ea typeface="Calibri"/>
              <a:cs typeface="Calibri"/>
            </a:endParaRPr>
          </a:p>
          <a:p>
            <a:r>
              <a:rPr lang="en-US">
                <a:latin typeface="+mn-lt"/>
              </a:rPr>
              <a:t>If you're unsure about a response, simply select “no.” All responses are anonymous, and no identifying information is collected.</a:t>
            </a:r>
            <a:endParaRPr lang="en-US">
              <a:latin typeface="+mn-lt"/>
              <a:ea typeface="Calibri"/>
              <a:cs typeface="Calibri"/>
            </a:endParaRPr>
          </a:p>
          <a:p>
            <a:endParaRPr lang="en-US">
              <a:latin typeface="+mn-lt"/>
              <a:ea typeface="Calibri"/>
              <a:cs typeface="Calibri"/>
            </a:endParaRPr>
          </a:p>
          <a:p>
            <a:r>
              <a:rPr lang="en-US">
                <a:latin typeface="+mn-lt"/>
              </a:rPr>
              <a:t>Once complete, you'll receive a summary report that can be printed or saved, making it easy to share and use as a springboard for discussion and planning. For additional support, key terms are defined on the EPIC-P Cycle webpage.</a:t>
            </a:r>
          </a:p>
          <a:p>
            <a:endParaRPr lang="en-US">
              <a:solidFill>
                <a:srgbClr val="4471C4"/>
              </a:solidFill>
              <a:latin typeface="Calibri"/>
              <a:ea typeface="Calibri"/>
              <a:cs typeface="Calibri"/>
            </a:endParaRPr>
          </a:p>
          <a:p>
            <a:endParaRPr lang="en-US">
              <a:solidFill>
                <a:srgbClr val="4471C4"/>
              </a:solidFill>
              <a:latin typeface="Calibri"/>
              <a:ea typeface="Calibri"/>
              <a:cs typeface="Calibri"/>
            </a:endParaRPr>
          </a:p>
          <a:p>
            <a:endParaRPr lang="en-US">
              <a:solidFill>
                <a:srgbClr val="4471C4"/>
              </a:solidFill>
              <a:latin typeface="WordVisi_MSFontService"/>
            </a:endParaRPr>
          </a:p>
        </p:txBody>
      </p:sp>
      <p:sp>
        <p:nvSpPr>
          <p:cNvPr id="4" name="Slide Number Placeholder 3">
            <a:extLst>
              <a:ext uri="{FF2B5EF4-FFF2-40B4-BE49-F238E27FC236}">
                <a16:creationId xmlns:a16="http://schemas.microsoft.com/office/drawing/2014/main" id="{350BF226-EE06-92D2-E854-AEFE5697DEDB}"/>
              </a:ext>
            </a:extLst>
          </p:cNvPr>
          <p:cNvSpPr>
            <a:spLocks noGrp="1"/>
          </p:cNvSpPr>
          <p:nvPr>
            <p:ph type="sldNum" sz="quarter" idx="5"/>
          </p:nvPr>
        </p:nvSpPr>
        <p:spPr/>
        <p:txBody>
          <a:bodyPr/>
          <a:lstStyle/>
          <a:p>
            <a:fld id="{1EBD6F8B-2A64-4A3D-85D9-6ED326C551AB}" type="slidenum">
              <a:rPr lang="en-US" smtClean="0"/>
              <a:t>14</a:t>
            </a:fld>
            <a:endParaRPr lang="en-US"/>
          </a:p>
        </p:txBody>
      </p:sp>
    </p:spTree>
    <p:extLst>
      <p:ext uri="{BB962C8B-B14F-4D97-AF65-F5344CB8AC3E}">
        <p14:creationId xmlns:p14="http://schemas.microsoft.com/office/powerpoint/2010/main" val="304888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156D4-2202-F536-4AF3-F43CD1B52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2477A-9F8C-485B-2CE5-5CB0E529F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84DA6-22E8-AD9F-80D4-9B1EE2919FD5}"/>
              </a:ext>
            </a:extLst>
          </p:cNvPr>
          <p:cNvSpPr>
            <a:spLocks noGrp="1"/>
          </p:cNvSpPr>
          <p:nvPr>
            <p:ph type="body" idx="1"/>
          </p:nvPr>
        </p:nvSpPr>
        <p:spPr/>
        <p:txBody>
          <a:bodyPr/>
          <a:lstStyle/>
          <a:p>
            <a:r>
              <a:rPr lang="en-US">
                <a:ea typeface="Calibri"/>
                <a:cs typeface="Calibri"/>
              </a:rPr>
              <a:t>Also included as one of the web-based resources is the  </a:t>
            </a:r>
            <a:r>
              <a:rPr lang="en-US"/>
              <a:t>EPIC-P Team Reflection Activity.  This Team reflection activity provides an opportunity for teams to assess their familiarity and comfort with different aspects of the EPIC-P Cycle's four components​</a:t>
            </a:r>
            <a:r>
              <a:rPr lang="en-US">
                <a:cs typeface="Calibri"/>
              </a:rPr>
              <a:t>. </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1BF33BC-EC8E-F068-FB00-B98B8AC89EB5}"/>
              </a:ext>
            </a:extLst>
          </p:cNvPr>
          <p:cNvSpPr>
            <a:spLocks noGrp="1"/>
          </p:cNvSpPr>
          <p:nvPr>
            <p:ph type="sldNum" sz="quarter" idx="5"/>
          </p:nvPr>
        </p:nvSpPr>
        <p:spPr/>
        <p:txBody>
          <a:bodyPr/>
          <a:lstStyle/>
          <a:p>
            <a:fld id="{1EBD6F8B-2A64-4A3D-85D9-6ED326C551AB}" type="slidenum">
              <a:rPr lang="en-US" smtClean="0"/>
              <a:t>15</a:t>
            </a:fld>
            <a:endParaRPr lang="en-US"/>
          </a:p>
        </p:txBody>
      </p:sp>
    </p:spTree>
    <p:extLst>
      <p:ext uri="{BB962C8B-B14F-4D97-AF65-F5344CB8AC3E}">
        <p14:creationId xmlns:p14="http://schemas.microsoft.com/office/powerpoint/2010/main" val="3873925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latin typeface="+mn-lt"/>
              </a:rPr>
              <a:t>If we want professional development to really make an impact, we must start with understanding what’s needed—and why. That’s what Needs Analysis is all about. </a:t>
            </a:r>
            <a:br>
              <a:rPr lang="en-US" sz="1200" b="0" i="0">
                <a:solidFill>
                  <a:srgbClr val="000000"/>
                </a:solidFill>
                <a:effectLst/>
                <a:latin typeface="+mn-lt"/>
              </a:rPr>
            </a:br>
            <a:r>
              <a:rPr lang="en-US" sz="1200" b="0" i="0">
                <a:solidFill>
                  <a:srgbClr val="000000"/>
                </a:solidFill>
                <a:effectLst/>
                <a:latin typeface="+mn-lt"/>
              </a:rPr>
              <a:t> </a:t>
            </a:r>
            <a:br>
              <a:rPr lang="en-US" sz="1200" b="0" i="0">
                <a:solidFill>
                  <a:srgbClr val="000000"/>
                </a:solidFill>
                <a:effectLst/>
                <a:latin typeface="+mn-lt"/>
              </a:rPr>
            </a:br>
            <a:r>
              <a:rPr lang="en-US" sz="1200" b="0" i="0">
                <a:solidFill>
                  <a:srgbClr val="000000"/>
                </a:solidFill>
                <a:effectLst/>
                <a:latin typeface="+mn-lt"/>
              </a:rPr>
              <a:t>Too often, PD planning begins with a topic or training idea before teams take time to explore the actual needs of educators, programs, or the system as a whole. </a:t>
            </a:r>
            <a:br>
              <a:rPr lang="en-US" sz="1200" b="0" i="0">
                <a:solidFill>
                  <a:srgbClr val="000000"/>
                </a:solidFill>
                <a:effectLst/>
                <a:latin typeface="+mn-lt"/>
              </a:rPr>
            </a:br>
            <a:r>
              <a:rPr lang="en-US" sz="1200" b="0" i="0">
                <a:solidFill>
                  <a:srgbClr val="000000"/>
                </a:solidFill>
                <a:effectLst/>
                <a:latin typeface="+mn-lt"/>
              </a:rPr>
              <a:t>But skipping that step can lead to disconnected, one-size-fits-all support. A strong needs analysis process helps you to align your PD support efforts with real challenges and opportunities across the system. Please review the Needs Analysis component to learn more.</a:t>
            </a:r>
            <a:endParaRPr lang="en-US" sz="1200">
              <a:latin typeface="+mn-l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705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904875" y="1277938"/>
            <a:ext cx="6135688" cy="3451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795161" y="4920959"/>
            <a:ext cx="6354798" cy="4026826"/>
          </a:xfrm>
          <a:prstGeom prst="rect">
            <a:avLst/>
          </a:prstGeom>
          <a:noFill/>
          <a:ln>
            <a:noFill/>
          </a:ln>
        </p:spPr>
        <p:txBody>
          <a:bodyPr spcFirstLastPara="1" wrap="square" lIns="93162" tIns="46568" rIns="93162" bIns="46568" anchor="t" anchorCtr="0">
            <a:noAutofit/>
          </a:bodyPr>
          <a:lstStyle/>
          <a:p>
            <a:pPr marL="0" marR="0">
              <a:lnSpc>
                <a:spcPct val="107000"/>
              </a:lnSpc>
              <a:spcBef>
                <a:spcPts val="0"/>
              </a:spcBef>
              <a:spcAft>
                <a:spcPts val="800"/>
              </a:spcAft>
              <a:tabLst>
                <a:tab pos="1485900" algn="l"/>
              </a:tabLst>
            </a:pPr>
            <a:r>
              <a:rPr lang="en-US" sz="1800">
                <a:effectLst/>
                <a:latin typeface="Calibri" panose="020F0502020204030204" pitchFamily="34" charset="0"/>
                <a:ea typeface="Calibri" panose="020F0502020204030204" pitchFamily="34" charset="0"/>
                <a:cs typeface="Arial" panose="020B0604020202020204" pitchFamily="34" charset="0"/>
              </a:rPr>
              <a:t>Think about something you want to discuss, explore further, or implement as part of the PD support you are involved with in your state or program. Take a moment to note somewhere what that next step for you will be. </a:t>
            </a:r>
            <a:endParaRPr/>
          </a:p>
        </p:txBody>
      </p:sp>
      <p:sp>
        <p:nvSpPr>
          <p:cNvPr id="80" name="Google Shape;80;p2:notes"/>
          <p:cNvSpPr txBox="1">
            <a:spLocks noGrp="1"/>
          </p:cNvSpPr>
          <p:nvPr>
            <p:ph type="sldNum" idx="12"/>
          </p:nvPr>
        </p:nvSpPr>
        <p:spPr>
          <a:xfrm>
            <a:off x="4499964" y="9712802"/>
            <a:ext cx="3443534" cy="513239"/>
          </a:xfrm>
          <a:prstGeom prst="rect">
            <a:avLst/>
          </a:prstGeom>
          <a:noFill/>
          <a:ln>
            <a:noFill/>
          </a:ln>
        </p:spPr>
        <p:txBody>
          <a:bodyPr spcFirstLastPara="1" wrap="square" lIns="93162" tIns="46568" rIns="93162" bIns="46568"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4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400"/>
                <a:buFontTx/>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D6F8B-2A64-4A3D-85D9-6ED326C551AB}" type="slidenum">
              <a:rPr lang="en-US" smtClean="0"/>
              <a:t>18</a:t>
            </a:fld>
            <a:endParaRPr lang="en-US"/>
          </a:p>
        </p:txBody>
      </p:sp>
    </p:spTree>
    <p:extLst>
      <p:ext uri="{BB962C8B-B14F-4D97-AF65-F5344CB8AC3E}">
        <p14:creationId xmlns:p14="http://schemas.microsoft.com/office/powerpoint/2010/main" val="72652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1EBD6F8B-2A64-4A3D-85D9-6ED326C551AB}" type="slidenum">
              <a:rPr lang="en-US" smtClean="0"/>
              <a:t>2</a:t>
            </a:fld>
            <a:endParaRPr lang="en-US"/>
          </a:p>
        </p:txBody>
      </p:sp>
    </p:spTree>
    <p:extLst>
      <p:ext uri="{BB962C8B-B14F-4D97-AF65-F5344CB8AC3E}">
        <p14:creationId xmlns:p14="http://schemas.microsoft.com/office/powerpoint/2010/main" val="176140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You can scan the QR code to find the EPIC-P cycle web page. When you get to the web page you’ll find a brief introduction and an image representing the four components of the EPIC-P Cycle: Needs Analysis, Design, PD Experiences, and Evaluation. </a:t>
            </a:r>
            <a:r>
              <a:rPr lang="en-US" sz="1200" b="0" i="0">
                <a:solidFill>
                  <a:srgbClr val="000000"/>
                </a:solidFill>
                <a:effectLst/>
                <a:latin typeface="+mn-lt"/>
                <a:ea typeface="Cambria"/>
              </a:rPr>
              <a:t>The short introduction explains what the EPIC-P Cycle is, who it’s designed for, and how it can be used to support meaningful, system-wide PD.</a:t>
            </a:r>
            <a:r>
              <a:rPr lang="en-US" sz="1200" b="0" i="0">
                <a:solidFill>
                  <a:srgbClr val="000000"/>
                </a:solidFill>
                <a:effectLst/>
                <a:latin typeface="+mn-lt"/>
              </a:rPr>
              <a:t> </a:t>
            </a:r>
            <a:br>
              <a:rPr lang="en-US" sz="1200" b="0" i="0">
                <a:effectLst/>
                <a:latin typeface="+mn-lt"/>
              </a:rPr>
            </a:br>
            <a:r>
              <a:rPr lang="en-US" sz="1200" b="0" i="0">
                <a:solidFill>
                  <a:srgbClr val="000000"/>
                </a:solidFill>
                <a:effectLst/>
                <a:latin typeface="+mn-lt"/>
              </a:rPr>
              <a:t> </a:t>
            </a:r>
            <a:br>
              <a:rPr lang="en-US" sz="1200" b="0" i="0">
                <a:effectLst/>
                <a:latin typeface="+mn-lt"/>
              </a:rPr>
            </a:br>
            <a:r>
              <a:rPr lang="en-US" sz="1200" b="0" i="0">
                <a:solidFill>
                  <a:srgbClr val="000000"/>
                </a:solidFill>
                <a:effectLst/>
                <a:latin typeface="+mn-lt"/>
                <a:ea typeface="Cambria"/>
              </a:rPr>
              <a:t>You’ll also see the acronym spelled out again—Engaging Professional Development to Improve and Change Practices—and a quick reminder of how the cycle flows: Explore needs, Plan PD, Implement PD, and Check for impact.</a:t>
            </a:r>
            <a:r>
              <a:rPr lang="en-US" sz="1200" b="0" i="0">
                <a:solidFill>
                  <a:srgbClr val="000000"/>
                </a:solidFill>
                <a:effectLst/>
                <a:latin typeface="+mn-lt"/>
              </a:rPr>
              <a:t> </a:t>
            </a:r>
            <a:br>
              <a:rPr lang="en-US" sz="1200" b="0" i="0">
                <a:effectLst/>
                <a:latin typeface="+mn-lt"/>
              </a:rPr>
            </a:br>
            <a:r>
              <a:rPr lang="en-US" sz="1200" b="0" i="0">
                <a:solidFill>
                  <a:srgbClr val="000000"/>
                </a:solidFill>
                <a:effectLst/>
                <a:latin typeface="+mn-lt"/>
              </a:rPr>
              <a:t> </a:t>
            </a:r>
            <a:br>
              <a:rPr lang="en-US" sz="1200" b="0" i="0">
                <a:effectLst/>
                <a:latin typeface="+mn-lt"/>
              </a:rPr>
            </a:br>
            <a:r>
              <a:rPr lang="en-US" sz="1200" b="0" i="0">
                <a:solidFill>
                  <a:srgbClr val="000000"/>
                </a:solidFill>
                <a:effectLst/>
                <a:latin typeface="+mn-lt"/>
                <a:ea typeface="Cambria"/>
              </a:rPr>
              <a:t>This cycle is useful for state agencies, TA providers, and regional or local teams supporting PD at scale.</a:t>
            </a:r>
            <a:r>
              <a:rPr lang="en-US" sz="1200" b="0" i="0">
                <a:solidFill>
                  <a:srgbClr val="000000"/>
                </a:solidFill>
                <a:effectLst/>
                <a:latin typeface="+mn-lt"/>
              </a:rPr>
              <a:t> </a:t>
            </a:r>
            <a:br>
              <a:rPr lang="en-US" sz="1800" b="0" i="0">
                <a:effectLst/>
                <a:latin typeface="WordVisiCarriageReturn_MSFontService"/>
              </a:rPr>
            </a:br>
            <a:endParaRPr lang="en-US"/>
          </a:p>
        </p:txBody>
      </p:sp>
      <p:sp>
        <p:nvSpPr>
          <p:cNvPr id="4" name="Slide Number Placeholder 3"/>
          <p:cNvSpPr>
            <a:spLocks noGrp="1"/>
          </p:cNvSpPr>
          <p:nvPr>
            <p:ph type="sldNum" sz="quarter" idx="5"/>
          </p:nvPr>
        </p:nvSpPr>
        <p:spPr/>
        <p:txBody>
          <a:bodyPr/>
          <a:lstStyle/>
          <a:p>
            <a:fld id="{1EBD6F8B-2A64-4A3D-85D9-6ED326C551AB}" type="slidenum">
              <a:rPr lang="en-US" smtClean="0"/>
              <a:t>3</a:t>
            </a:fld>
            <a:endParaRPr lang="en-US"/>
          </a:p>
        </p:txBody>
      </p:sp>
    </p:spTree>
    <p:extLst>
      <p:ext uri="{BB962C8B-B14F-4D97-AF65-F5344CB8AC3E}">
        <p14:creationId xmlns:p14="http://schemas.microsoft.com/office/powerpoint/2010/main" val="294047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You’ll also find some headers. The first gives information on using the EPIC P Cycle, which includes an introduction, more details on the components, some information on developing PD support, some key terms you’ll find throughout the information under each component of the cycle, and also supplemental resources. </a:t>
            </a:r>
            <a:endParaRPr lang="en-US" sz="1200" b="0" i="0">
              <a:solidFill>
                <a:srgbClr val="000000"/>
              </a:solidFill>
              <a:effectLst/>
              <a:latin typeface="+mn-lt"/>
            </a:endParaRPr>
          </a:p>
          <a:p>
            <a:endParaRPr lang="en-US" sz="1200" b="0" i="0">
              <a:solidFill>
                <a:srgbClr val="000000"/>
              </a:solidFill>
              <a:effectLst/>
              <a:latin typeface="+mn-lt"/>
            </a:endParaRPr>
          </a:p>
          <a:p>
            <a:r>
              <a:rPr lang="en-US" sz="1200" b="0" i="0">
                <a:solidFill>
                  <a:srgbClr val="000000"/>
                </a:solidFill>
                <a:effectLst/>
                <a:latin typeface="+mn-lt"/>
              </a:rPr>
              <a:t>As you scroll down, you’ll find the four key components of the cycle: </a:t>
            </a:r>
            <a:br>
              <a:rPr lang="en-US" sz="1200" b="0" i="0">
                <a:solidFill>
                  <a:srgbClr val="000000"/>
                </a:solidFill>
                <a:effectLst/>
                <a:latin typeface="+mn-lt"/>
              </a:rPr>
            </a:br>
            <a:r>
              <a:rPr lang="en-US" sz="1200" b="0" i="0">
                <a:solidFill>
                  <a:srgbClr val="000000"/>
                </a:solidFill>
                <a:effectLst/>
                <a:latin typeface="+mn-lt"/>
              </a:rPr>
              <a:t> </a:t>
            </a:r>
            <a:br>
              <a:rPr lang="en-US" sz="1200" b="0" i="0">
                <a:solidFill>
                  <a:srgbClr val="000000"/>
                </a:solidFill>
                <a:effectLst/>
                <a:latin typeface="+mn-lt"/>
              </a:rPr>
            </a:br>
            <a:r>
              <a:rPr lang="en-US" sz="1200" b="0" i="0">
                <a:solidFill>
                  <a:srgbClr val="000000"/>
                </a:solidFill>
                <a:effectLst/>
                <a:latin typeface="+mn-lt"/>
              </a:rPr>
              <a:t>- Needs Analysis – where you figure out what’s really needed by reviewing data and listening to partners </a:t>
            </a:r>
            <a:br>
              <a:rPr lang="en-US" sz="1200" b="0" i="0">
                <a:solidFill>
                  <a:srgbClr val="000000"/>
                </a:solidFill>
                <a:effectLst/>
                <a:latin typeface="+mn-lt"/>
              </a:rPr>
            </a:br>
            <a:r>
              <a:rPr lang="en-US" sz="1200" b="0" i="0">
                <a:solidFill>
                  <a:srgbClr val="000000"/>
                </a:solidFill>
                <a:effectLst/>
                <a:latin typeface="+mn-lt"/>
              </a:rPr>
              <a:t>- Design – where you create a plan for PD that’s intentional, achievable, and responsive </a:t>
            </a:r>
            <a:br>
              <a:rPr lang="en-US" sz="1200" b="0" i="0">
                <a:solidFill>
                  <a:srgbClr val="000000"/>
                </a:solidFill>
                <a:effectLst/>
                <a:latin typeface="+mn-lt"/>
              </a:rPr>
            </a:br>
            <a:r>
              <a:rPr lang="en-US" sz="1200" b="0" i="0">
                <a:solidFill>
                  <a:srgbClr val="000000"/>
                </a:solidFill>
                <a:effectLst/>
                <a:latin typeface="+mn-lt"/>
              </a:rPr>
              <a:t>- PD Experiences – where the learning and guided practice actually happen in ways that are engaging and job-embedded </a:t>
            </a:r>
            <a:br>
              <a:rPr lang="en-US" sz="1200" b="0" i="0">
                <a:solidFill>
                  <a:srgbClr val="000000"/>
                </a:solidFill>
                <a:effectLst/>
                <a:latin typeface="+mn-lt"/>
              </a:rPr>
            </a:br>
            <a:r>
              <a:rPr lang="en-US" sz="1200" b="0" i="0">
                <a:solidFill>
                  <a:srgbClr val="000000"/>
                </a:solidFill>
                <a:effectLst/>
                <a:latin typeface="+mn-lt"/>
              </a:rPr>
              <a:t>- Evaluation – where you look at what’s working and what needs to be improved </a:t>
            </a:r>
          </a:p>
          <a:p>
            <a:endParaRPr lang="en-US" sz="1200" b="0" i="0">
              <a:solidFill>
                <a:srgbClr val="000000"/>
              </a:solidFill>
              <a:effectLst/>
              <a:latin typeface="+mn-lt"/>
            </a:endParaRPr>
          </a:p>
          <a:p>
            <a:r>
              <a:rPr lang="en-US" sz="1200" b="0" i="0">
                <a:solidFill>
                  <a:srgbClr val="000000"/>
                </a:solidFill>
                <a:effectLst/>
                <a:latin typeface="+mn-lt"/>
              </a:rPr>
              <a:t>Each section is organized the same way, so it’s easy to follow. When you expand each component, you find: </a:t>
            </a:r>
          </a:p>
          <a:p>
            <a:pPr marL="285750" indent="-285750">
              <a:buFont typeface="Arial" panose="020B0604020202020204" pitchFamily="34" charset="0"/>
              <a:buChar char="•"/>
            </a:pPr>
            <a:r>
              <a:rPr lang="en-US" sz="1200" b="0" i="0">
                <a:solidFill>
                  <a:srgbClr val="000000"/>
                </a:solidFill>
                <a:effectLst/>
                <a:latin typeface="+mn-lt"/>
              </a:rPr>
              <a:t>An Overview of the component </a:t>
            </a:r>
          </a:p>
          <a:p>
            <a:pPr marL="285750" indent="-285750">
              <a:buFont typeface="Arial" panose="020B0604020202020204" pitchFamily="34" charset="0"/>
              <a:buChar char="•"/>
            </a:pPr>
            <a:r>
              <a:rPr lang="en-US" sz="1200" b="0" i="0">
                <a:solidFill>
                  <a:srgbClr val="000000"/>
                </a:solidFill>
                <a:effectLst/>
                <a:latin typeface="+mn-lt"/>
              </a:rPr>
              <a:t>The Primary Purpose and Outcomes for the component</a:t>
            </a:r>
          </a:p>
          <a:p>
            <a:pPr marL="285750" indent="-285750">
              <a:buFont typeface="Arial" panose="020B0604020202020204" pitchFamily="34" charset="0"/>
              <a:buChar char="•"/>
            </a:pPr>
            <a:r>
              <a:rPr lang="en-US" sz="1200" b="0" i="0">
                <a:solidFill>
                  <a:srgbClr val="000000"/>
                </a:solidFill>
                <a:effectLst/>
                <a:latin typeface="+mn-lt"/>
              </a:rPr>
              <a:t>A list of Key Activities that typically happen when you are implementing the component</a:t>
            </a:r>
          </a:p>
          <a:p>
            <a:pPr marL="285750" indent="-285750">
              <a:buFont typeface="Arial" panose="020B0604020202020204" pitchFamily="34" charset="0"/>
              <a:buChar char="•"/>
            </a:pPr>
            <a:r>
              <a:rPr lang="en-US" sz="1200" b="0" i="0">
                <a:solidFill>
                  <a:srgbClr val="000000"/>
                </a:solidFill>
                <a:effectLst/>
                <a:latin typeface="+mn-lt"/>
              </a:rPr>
              <a:t>Guidance on Essential Support Structures—those roles and teams that help make the work sustainable </a:t>
            </a:r>
          </a:p>
          <a:p>
            <a:pPr marL="285750" indent="-285750">
              <a:buFont typeface="Arial" panose="020B0604020202020204" pitchFamily="34" charset="0"/>
              <a:buChar char="•"/>
            </a:pPr>
            <a:r>
              <a:rPr lang="en-US" sz="1200" b="0" i="0">
                <a:solidFill>
                  <a:srgbClr val="000000"/>
                </a:solidFill>
                <a:effectLst/>
                <a:latin typeface="+mn-lt"/>
              </a:rPr>
              <a:t>And Key Effective TA Practices to help you align with what we know works in implementation and adult learning</a:t>
            </a:r>
          </a:p>
          <a:p>
            <a:br>
              <a:rPr lang="en-US" sz="1800" b="0" i="0">
                <a:solidFill>
                  <a:srgbClr val="000000"/>
                </a:solidFill>
                <a:effectLst/>
                <a:latin typeface="WordVisiCarriageReturn_MSFontService"/>
              </a:rPr>
            </a:br>
            <a:br>
              <a:rPr lang="en-US" sz="1800" b="0" i="0">
                <a:solidFill>
                  <a:srgbClr val="000000"/>
                </a:solidFill>
                <a:effectLst/>
                <a:latin typeface="WordVisiCarriageReturn_MSFontService"/>
              </a:rPr>
            </a:br>
            <a:endParaRPr lang="en-US"/>
          </a:p>
        </p:txBody>
      </p:sp>
      <p:sp>
        <p:nvSpPr>
          <p:cNvPr id="4" name="Slide Number Placeholder 3"/>
          <p:cNvSpPr>
            <a:spLocks noGrp="1"/>
          </p:cNvSpPr>
          <p:nvPr>
            <p:ph type="sldNum" sz="quarter" idx="5"/>
          </p:nvPr>
        </p:nvSpPr>
        <p:spPr/>
        <p:txBody>
          <a:bodyPr/>
          <a:lstStyle/>
          <a:p>
            <a:fld id="{1EBD6F8B-2A64-4A3D-85D9-6ED326C551AB}" type="slidenum">
              <a:rPr lang="en-US" smtClean="0"/>
              <a:t>4</a:t>
            </a:fld>
            <a:endParaRPr lang="en-US"/>
          </a:p>
        </p:txBody>
      </p:sp>
    </p:spTree>
    <p:extLst>
      <p:ext uri="{BB962C8B-B14F-4D97-AF65-F5344CB8AC3E}">
        <p14:creationId xmlns:p14="http://schemas.microsoft.com/office/powerpoint/2010/main" val="300052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cf67e821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en-US" sz="1200" b="0" i="0">
                <a:solidFill>
                  <a:srgbClr val="000000"/>
                </a:solidFill>
                <a:effectLst/>
                <a:latin typeface="Calibri"/>
                <a:ea typeface="Calibri"/>
                <a:cs typeface="Calibri"/>
              </a:rPr>
              <a:t>When we think about implementing any effort, we also think about the supports that drive and </a:t>
            </a:r>
            <a:r>
              <a:rPr lang="en-US">
                <a:solidFill>
                  <a:srgbClr val="000000"/>
                </a:solidFill>
                <a:latin typeface="Calibri"/>
                <a:ea typeface="Calibri"/>
                <a:cs typeface="Calibri"/>
              </a:rPr>
              <a:t>sustain</a:t>
            </a:r>
            <a:r>
              <a:rPr lang="en-US" sz="1200" b="0" i="0">
                <a:solidFill>
                  <a:srgbClr val="000000"/>
                </a:solidFill>
                <a:effectLst/>
                <a:latin typeface="Calibri"/>
                <a:ea typeface="Calibri"/>
                <a:cs typeface="Calibri"/>
              </a:rPr>
              <a:t> that implementation and organize those supports into these 4 essential support structures for implementation. These structures may be organized and named differently in different states or systems, but generally leaders at the state or system level should establish similar essential support structures to successfully implement any initiative, including a system of PD support. You can learn more about the essential support structures at the link shown on the slide. </a:t>
            </a:r>
            <a:endParaRPr/>
          </a:p>
        </p:txBody>
      </p:sp>
      <p:sp>
        <p:nvSpPr>
          <p:cNvPr id="210" name="Google Shape;210;gecf67e82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scroll beyond the sections explaining each EPIC-P cycle component, you will see a couple of very helpful tools. One is the EPIC-P Cycle Self-Assessment Tool. </a:t>
            </a:r>
          </a:p>
        </p:txBody>
      </p:sp>
      <p:sp>
        <p:nvSpPr>
          <p:cNvPr id="4" name="Slide Number Placeholder 3"/>
          <p:cNvSpPr>
            <a:spLocks noGrp="1"/>
          </p:cNvSpPr>
          <p:nvPr>
            <p:ph type="sldNum" sz="quarter" idx="5"/>
          </p:nvPr>
        </p:nvSpPr>
        <p:spPr/>
        <p:txBody>
          <a:bodyPr/>
          <a:lstStyle/>
          <a:p>
            <a:fld id="{1EBD6F8B-2A64-4A3D-85D9-6ED326C551AB}" type="slidenum">
              <a:rPr lang="en-US" smtClean="0"/>
              <a:t>6</a:t>
            </a:fld>
            <a:endParaRPr lang="en-US"/>
          </a:p>
        </p:txBody>
      </p:sp>
    </p:spTree>
    <p:extLst>
      <p:ext uri="{BB962C8B-B14F-4D97-AF65-F5344CB8AC3E}">
        <p14:creationId xmlns:p14="http://schemas.microsoft.com/office/powerpoint/2010/main" val="84686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You’ll also find the EPIC-P Cycle Team Reflection Activity. This is a tool that is not quite as detailed or comprehensive as the self-assessment tool. It’s intended to help individuals on teams to assess their individual and also their team’s familiarity and comfort with the different aspects of the EPIC-P Cycle’s four components. </a:t>
            </a:r>
          </a:p>
        </p:txBody>
      </p:sp>
      <p:sp>
        <p:nvSpPr>
          <p:cNvPr id="4" name="Slide Number Placeholder 3"/>
          <p:cNvSpPr>
            <a:spLocks noGrp="1"/>
          </p:cNvSpPr>
          <p:nvPr>
            <p:ph type="sldNum" sz="quarter" idx="5"/>
          </p:nvPr>
        </p:nvSpPr>
        <p:spPr/>
        <p:txBody>
          <a:bodyPr/>
          <a:lstStyle/>
          <a:p>
            <a:fld id="{1EBD6F8B-2A64-4A3D-85D9-6ED326C551AB}" type="slidenum">
              <a:rPr lang="en-US" smtClean="0"/>
              <a:t>7</a:t>
            </a:fld>
            <a:endParaRPr lang="en-US"/>
          </a:p>
        </p:txBody>
      </p:sp>
    </p:spTree>
    <p:extLst>
      <p:ext uri="{BB962C8B-B14F-4D97-AF65-F5344CB8AC3E}">
        <p14:creationId xmlns:p14="http://schemas.microsoft.com/office/powerpoint/2010/main" val="428546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latin typeface="Calibri"/>
                <a:ea typeface="Calibri"/>
                <a:cs typeface="Calibri"/>
              </a:rPr>
              <a:t>As we consider the essential support structures needed to support implementation of relevant and responsive statewide PD </a:t>
            </a:r>
            <a:r>
              <a:rPr lang="en-US" sz="1200">
                <a:solidFill>
                  <a:srgbClr val="000000"/>
                </a:solidFill>
                <a:latin typeface="Calibri"/>
                <a:ea typeface="Calibri"/>
                <a:cs typeface="Calibri"/>
              </a:rPr>
              <a:t>(professional development) supports</a:t>
            </a:r>
            <a:r>
              <a:rPr lang="en-US" sz="1200" b="0" i="0">
                <a:solidFill>
                  <a:srgbClr val="000000"/>
                </a:solidFill>
                <a:effectLst/>
                <a:latin typeface="Calibri"/>
                <a:ea typeface="Calibri"/>
                <a:cs typeface="Calibri"/>
              </a:rPr>
              <a:t>, we also need to establish an ongoing data-informed process that leverages each of these essential support structures to successfully implement statewide PD supports. The EPIC-P Cycle organizes this ongoing process using four general components: needs analysis, design, experiences, and evaluation. </a:t>
            </a:r>
            <a:endParaRPr lang="en-US" sz="12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66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Needs analysis involves using evaluation and information from key partners to determine learning needs and solutions to meet those needs. We also want to know what success looks like - not just in words but in actions. What are people in our workforce doing when they meet expectations? Needs analysis helps us pinpoint strengths, learning needs, and potential solutions, so the PD support  we plan and provide is relevant to the workforce and also aligns with the state or program’s priorities and goals. </a:t>
            </a:r>
            <a:endParaRPr lang="en-US">
              <a:ea typeface="Calibri"/>
              <a:cs typeface="Calibri"/>
            </a:endParaRPr>
          </a:p>
          <a:p>
            <a:endParaRPr lang="en-US"/>
          </a:p>
          <a:p>
            <a:r>
              <a:rPr lang="en-US"/>
              <a:t>Needs analysis is about gathering,  analyzing, and discussing data on how the workforce is implementing expected practices---including information that comes from the voices and experiences of those most impacted by professional development, the workforce and also the children and families we serve. Needs analysis helps us determine what skills, knowledge, behaviors, and attitudes the workforce needs and generate solutions for customizing PD support so that it builds on workforce strengths and also addresses their needs in a way that is relevant and meaningful to them. </a:t>
            </a:r>
            <a:endParaRPr lang="en-US">
              <a:ea typeface="Calibri"/>
              <a:cs typeface="Calibri"/>
            </a:endParaRPr>
          </a:p>
          <a:p>
            <a:endParaRPr lang="en-US"/>
          </a:p>
          <a:p>
            <a:r>
              <a:rPr lang="en-US"/>
              <a:t>Needs analysis can also help us identify potential barriers to accessing the PD support needed and come up with possible solutions. It's not just about understanding needs; it's about unleashing the potential of our workforce, building on strengths, supporting them as they implement practices and procedures that are necessary to meet the priorities and goals of the overall program. </a:t>
            </a:r>
          </a:p>
        </p:txBody>
      </p:sp>
      <p:sp>
        <p:nvSpPr>
          <p:cNvPr id="4" name="Slide Number Placeholder 3"/>
          <p:cNvSpPr>
            <a:spLocks noGrp="1"/>
          </p:cNvSpPr>
          <p:nvPr>
            <p:ph type="sldNum" sz="quarter" idx="5"/>
          </p:nvPr>
        </p:nvSpPr>
        <p:spPr/>
        <p:txBody>
          <a:bodyPr/>
          <a:lstStyle/>
          <a:p>
            <a:fld id="{1EBD6F8B-2A64-4A3D-85D9-6ED326C551AB}" type="slidenum">
              <a:rPr lang="en-US" smtClean="0"/>
              <a:t>9</a:t>
            </a:fld>
            <a:endParaRPr lang="en-US"/>
          </a:p>
        </p:txBody>
      </p:sp>
    </p:spTree>
    <p:extLst>
      <p:ext uri="{BB962C8B-B14F-4D97-AF65-F5344CB8AC3E}">
        <p14:creationId xmlns:p14="http://schemas.microsoft.com/office/powerpoint/2010/main" val="293553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 Id="rId5" Type="http://schemas.openxmlformats.org/officeDocument/2006/relationships/image" Target="../media/image20.png"/><Relationship Id="rId4" Type="http://schemas.openxmlformats.org/officeDocument/2006/relationships/image" Target="../media/image2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Master" Target="../slideMasters/slideMaster6.xml"/><Relationship Id="rId4" Type="http://schemas.openxmlformats.org/officeDocument/2006/relationships/image" Target="../media/image29.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6.xml"/><Relationship Id="rId5" Type="http://schemas.openxmlformats.org/officeDocument/2006/relationships/image" Target="../media/image27.png"/><Relationship Id="rId4" Type="http://schemas.openxmlformats.org/officeDocument/2006/relationships/image" Target="../media/image3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67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ver A">
    <p:spTree>
      <p:nvGrpSpPr>
        <p:cNvPr id="1" name=""/>
        <p:cNvGrpSpPr/>
        <p:nvPr/>
      </p:nvGrpSpPr>
      <p:grpSpPr>
        <a:xfrm>
          <a:off x="0" y="0"/>
          <a:ext cx="0" cy="0"/>
          <a:chOff x="0" y="0"/>
          <a:chExt cx="0" cy="0"/>
        </a:xfrm>
      </p:grpSpPr>
      <p:pic>
        <p:nvPicPr>
          <p:cNvPr id="4" name="Picture 3" descr="A black sign with white text&#10;&#10;Description automatically generated">
            <a:extLst>
              <a:ext uri="{FF2B5EF4-FFF2-40B4-BE49-F238E27FC236}">
                <a16:creationId xmlns:a16="http://schemas.microsoft.com/office/drawing/2014/main" id="{A17B6E5C-FBAC-6846-BEEF-C4529BD75D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BBF03E25-D563-4648-82C4-AE2793EAC46D}"/>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BF912476-20B1-4145-A03E-F38587B9C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918658627"/>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ver A">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69605FAC-EF4B-DF4E-9FA3-158350039164}"/>
              </a:ext>
            </a:extLst>
          </p:cNvPr>
          <p:cNvPicPr>
            <a:picLocks noChangeAspect="1"/>
          </p:cNvPicPr>
          <p:nvPr userDrawn="1"/>
        </p:nvPicPr>
        <p:blipFill>
          <a:blip r:embed="rId2"/>
          <a:stretch>
            <a:fillRect/>
          </a:stretch>
        </p:blipFill>
        <p:spPr>
          <a:xfrm>
            <a:off x="0" y="11017"/>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2DB4A-1901-6D4D-9314-33C850E5D4CF}"/>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tx1"/>
                </a:solidFill>
              </a:rPr>
              <a:t>THE UNIVERSITY OF NORTH CAROLINA AT CHAPEL HILL</a:t>
            </a:r>
          </a:p>
        </p:txBody>
      </p:sp>
      <p:pic>
        <p:nvPicPr>
          <p:cNvPr id="12" name="Picture 11">
            <a:extLst>
              <a:ext uri="{FF2B5EF4-FFF2-40B4-BE49-F238E27FC236}">
                <a16:creationId xmlns:a16="http://schemas.microsoft.com/office/drawing/2014/main" id="{DBCFF8DA-1490-5D4C-B941-020BDE4A4A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70392309"/>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ver A">
    <p:spTree>
      <p:nvGrpSpPr>
        <p:cNvPr id="1" name=""/>
        <p:cNvGrpSpPr/>
        <p:nvPr/>
      </p:nvGrpSpPr>
      <p:grpSpPr>
        <a:xfrm>
          <a:off x="0" y="0"/>
          <a:ext cx="0" cy="0"/>
          <a:chOff x="0" y="0"/>
          <a:chExt cx="0" cy="0"/>
        </a:xfrm>
      </p:grpSpPr>
      <p:pic>
        <p:nvPicPr>
          <p:cNvPr id="3" name="Picture 2" descr="A red and black text&#10;&#10;Description automatically generated">
            <a:extLst>
              <a:ext uri="{FF2B5EF4-FFF2-40B4-BE49-F238E27FC236}">
                <a16:creationId xmlns:a16="http://schemas.microsoft.com/office/drawing/2014/main" id="{3052FD5D-7DAA-7845-9CB9-02651826C524}"/>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BE792A-6B1D-5B42-8DF9-F581B710C314}"/>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01A0C17B-A153-B649-9325-7BA92D7C27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20788779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ver A">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0553469-DEF9-B94D-8948-56E3EC2DE1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1350278"/>
            <a:ext cx="775311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3500259"/>
            <a:ext cx="9036417"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817126"/>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5217176"/>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BE792A-6B1D-5B42-8DF9-F581B710C314}"/>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3" name="Picture 12">
            <a:extLst>
              <a:ext uri="{FF2B5EF4-FFF2-40B4-BE49-F238E27FC236}">
                <a16:creationId xmlns:a16="http://schemas.microsoft.com/office/drawing/2014/main" id="{0CB0AC64-C1A3-7A45-9804-C917A697B0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19466542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2DBB05C-B315-1545-8C03-ED5058C3C690}"/>
              </a:ext>
            </a:extLst>
          </p:cNvPr>
          <p:cNvPicPr>
            <a:picLocks noChangeAspect="1"/>
          </p:cNvPicPr>
          <p:nvPr userDrawn="1"/>
        </p:nvPicPr>
        <p:blipFill>
          <a:blip r:embed="rId2"/>
          <a:stretch>
            <a:fillRect/>
          </a:stretch>
        </p:blipFill>
        <p:spPr>
          <a:xfrm>
            <a:off x="0" y="0"/>
            <a:ext cx="12225528" cy="687686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529"/>
            <a:ext cx="4118708" cy="443932"/>
          </a:xfrm>
          <a:prstGeom prst="rect">
            <a:avLst/>
          </a:prstGeom>
        </p:spPr>
      </p:pic>
    </p:spTree>
    <p:extLst>
      <p:ext uri="{BB962C8B-B14F-4D97-AF65-F5344CB8AC3E}">
        <p14:creationId xmlns:p14="http://schemas.microsoft.com/office/powerpoint/2010/main" val="3719247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4BD33E-D8B6-D242-AA58-DADA1E9AA1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052"/>
            <a:ext cx="4113865" cy="443410"/>
          </a:xfrm>
          <a:prstGeom prst="rect">
            <a:avLst/>
          </a:prstGeom>
        </p:spPr>
      </p:pic>
    </p:spTree>
    <p:extLst>
      <p:ext uri="{BB962C8B-B14F-4D97-AF65-F5344CB8AC3E}">
        <p14:creationId xmlns:p14="http://schemas.microsoft.com/office/powerpoint/2010/main" val="47086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Divider A">
    <p:spTree>
      <p:nvGrpSpPr>
        <p:cNvPr id="1" name=""/>
        <p:cNvGrpSpPr/>
        <p:nvPr/>
      </p:nvGrpSpPr>
      <p:grpSpPr>
        <a:xfrm>
          <a:off x="0" y="0"/>
          <a:ext cx="0" cy="0"/>
          <a:chOff x="0" y="0"/>
          <a:chExt cx="0" cy="0"/>
        </a:xfrm>
      </p:grpSpPr>
      <p:pic>
        <p:nvPicPr>
          <p:cNvPr id="9" name="Picture 8" descr="A picture containing fish&#10;&#10;Description automatically generated">
            <a:extLst>
              <a:ext uri="{FF2B5EF4-FFF2-40B4-BE49-F238E27FC236}">
                <a16:creationId xmlns:a16="http://schemas.microsoft.com/office/drawing/2014/main" id="{1FF42AE8-2205-1E4D-B0FB-93A61EF04C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3521"/>
            <a:ext cx="4118771" cy="443939"/>
          </a:xfrm>
          <a:prstGeom prst="rect">
            <a:avLst/>
          </a:prstGeom>
        </p:spPr>
      </p:pic>
    </p:spTree>
    <p:extLst>
      <p:ext uri="{BB962C8B-B14F-4D97-AF65-F5344CB8AC3E}">
        <p14:creationId xmlns:p14="http://schemas.microsoft.com/office/powerpoint/2010/main" val="3350464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vider A">
    <p:spTree>
      <p:nvGrpSpPr>
        <p:cNvPr id="1" name=""/>
        <p:cNvGrpSpPr/>
        <p:nvPr/>
      </p:nvGrpSpPr>
      <p:grpSpPr>
        <a:xfrm>
          <a:off x="0" y="0"/>
          <a:ext cx="0" cy="0"/>
          <a:chOff x="0" y="0"/>
          <a:chExt cx="0" cy="0"/>
        </a:xfrm>
      </p:grpSpPr>
      <p:pic>
        <p:nvPicPr>
          <p:cNvPr id="7" name="Picture 6" descr="A black sign with white text&#10;&#10;Description automatically generated">
            <a:extLst>
              <a:ext uri="{FF2B5EF4-FFF2-40B4-BE49-F238E27FC236}">
                <a16:creationId xmlns:a16="http://schemas.microsoft.com/office/drawing/2014/main" id="{867CD888-50B4-FB47-B6B6-4F1699B6EED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196"/>
            <a:ext cx="4112526" cy="443266"/>
          </a:xfrm>
          <a:prstGeom prst="rect">
            <a:avLst/>
          </a:prstGeom>
        </p:spPr>
      </p:pic>
    </p:spTree>
    <p:extLst>
      <p:ext uri="{BB962C8B-B14F-4D97-AF65-F5344CB8AC3E}">
        <p14:creationId xmlns:p14="http://schemas.microsoft.com/office/powerpoint/2010/main" val="1319071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ivider A">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FE0FEF47-EF97-FA4E-ADAA-CADB50F33A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607"/>
            <a:ext cx="4117976" cy="443853"/>
          </a:xfrm>
          <a:prstGeom prst="rect">
            <a:avLst/>
          </a:prstGeom>
        </p:spPr>
      </p:pic>
    </p:spTree>
    <p:extLst>
      <p:ext uri="{BB962C8B-B14F-4D97-AF65-F5344CB8AC3E}">
        <p14:creationId xmlns:p14="http://schemas.microsoft.com/office/powerpoint/2010/main" val="3049486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ivider A">
    <p:spTree>
      <p:nvGrpSpPr>
        <p:cNvPr id="1" name=""/>
        <p:cNvGrpSpPr/>
        <p:nvPr/>
      </p:nvGrpSpPr>
      <p:grpSpPr>
        <a:xfrm>
          <a:off x="0" y="0"/>
          <a:ext cx="0" cy="0"/>
          <a:chOff x="0" y="0"/>
          <a:chExt cx="0" cy="0"/>
        </a:xfrm>
      </p:grpSpPr>
      <p:pic>
        <p:nvPicPr>
          <p:cNvPr id="7" name="Picture 6" descr="A red and black text&#10;&#10;Description automatically generated">
            <a:extLst>
              <a:ext uri="{FF2B5EF4-FFF2-40B4-BE49-F238E27FC236}">
                <a16:creationId xmlns:a16="http://schemas.microsoft.com/office/drawing/2014/main" id="{FCC8A0DE-542B-C649-80D4-17230092518C}"/>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rgbClr val="C0DF72"/>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3607"/>
            <a:ext cx="4117976" cy="443853"/>
          </a:xfrm>
          <a:prstGeom prst="rect">
            <a:avLst/>
          </a:prstGeom>
        </p:spPr>
      </p:pic>
    </p:spTree>
    <p:extLst>
      <p:ext uri="{BB962C8B-B14F-4D97-AF65-F5344CB8AC3E}">
        <p14:creationId xmlns:p14="http://schemas.microsoft.com/office/powerpoint/2010/main" val="20140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50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50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142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Divider A">
    <p:spTree>
      <p:nvGrpSpPr>
        <p:cNvPr id="1" name=""/>
        <p:cNvGrpSpPr/>
        <p:nvPr/>
      </p:nvGrpSpPr>
      <p:grpSpPr>
        <a:xfrm>
          <a:off x="0" y="0"/>
          <a:ext cx="0" cy="0"/>
          <a:chOff x="0" y="0"/>
          <a:chExt cx="0" cy="0"/>
        </a:xfrm>
      </p:grpSpPr>
      <p:pic>
        <p:nvPicPr>
          <p:cNvPr id="3" name="Picture 2" descr="A picture containing holding, woman, blue, people&#10;&#10;Description automatically generated">
            <a:extLst>
              <a:ext uri="{FF2B5EF4-FFF2-40B4-BE49-F238E27FC236}">
                <a16:creationId xmlns:a16="http://schemas.microsoft.com/office/drawing/2014/main" id="{5297CC99-F6F8-E048-B565-5731B7EB2E5E}"/>
              </a:ext>
            </a:extLst>
          </p:cNvPr>
          <p:cNvPicPr>
            <a:picLocks noChangeAspect="1"/>
          </p:cNvPicPr>
          <p:nvPr userDrawn="1"/>
        </p:nvPicPr>
        <p:blipFill>
          <a:blip r:embed="rId2"/>
          <a:stretch>
            <a:fillRect/>
          </a:stretch>
        </p:blipFill>
        <p:spPr>
          <a:xfrm>
            <a:off x="0" y="0"/>
            <a:ext cx="12188952"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rgbClr val="B4D856"/>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250"/>
            <a:ext cx="4112016" cy="443211"/>
          </a:xfrm>
          <a:prstGeom prst="rect">
            <a:avLst/>
          </a:prstGeom>
        </p:spPr>
      </p:pic>
    </p:spTree>
    <p:extLst>
      <p:ext uri="{BB962C8B-B14F-4D97-AF65-F5344CB8AC3E}">
        <p14:creationId xmlns:p14="http://schemas.microsoft.com/office/powerpoint/2010/main" val="219485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Divider A">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D50ED0F-8D2D-C045-9648-724BAEE07534}"/>
              </a:ext>
            </a:extLst>
          </p:cNvPr>
          <p:cNvPicPr>
            <a:picLocks noChangeAspect="1"/>
          </p:cNvPicPr>
          <p:nvPr userDrawn="1"/>
        </p:nvPicPr>
        <p:blipFill>
          <a:blip r:embed="rId2"/>
          <a:stretch>
            <a:fillRect/>
          </a:stretch>
        </p:blipFill>
        <p:spPr>
          <a:xfrm>
            <a:off x="0" y="0"/>
            <a:ext cx="12188952"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196"/>
            <a:ext cx="4112526" cy="443266"/>
          </a:xfrm>
          <a:prstGeom prst="rect">
            <a:avLst/>
          </a:prstGeom>
        </p:spPr>
      </p:pic>
    </p:spTree>
    <p:extLst>
      <p:ext uri="{BB962C8B-B14F-4D97-AF65-F5344CB8AC3E}">
        <p14:creationId xmlns:p14="http://schemas.microsoft.com/office/powerpoint/2010/main" val="419188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Divider A">
    <p:spTree>
      <p:nvGrpSpPr>
        <p:cNvPr id="1" name=""/>
        <p:cNvGrpSpPr/>
        <p:nvPr/>
      </p:nvGrpSpPr>
      <p:grpSpPr>
        <a:xfrm>
          <a:off x="0" y="0"/>
          <a:ext cx="0" cy="0"/>
          <a:chOff x="0" y="0"/>
          <a:chExt cx="0" cy="0"/>
        </a:xfrm>
      </p:grpSpPr>
      <p:pic>
        <p:nvPicPr>
          <p:cNvPr id="3" name="Picture 2" descr="A picture containing bottle, holding, woman, red&#10;&#10;Description automatically generated">
            <a:extLst>
              <a:ext uri="{FF2B5EF4-FFF2-40B4-BE49-F238E27FC236}">
                <a16:creationId xmlns:a16="http://schemas.microsoft.com/office/drawing/2014/main" id="{D51BA315-711E-B647-BFF8-E74D17570E60}"/>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4210"/>
            <a:ext cx="4112381" cy="443250"/>
          </a:xfrm>
          <a:prstGeom prst="rect">
            <a:avLst/>
          </a:prstGeom>
        </p:spPr>
      </p:pic>
    </p:spTree>
    <p:extLst>
      <p:ext uri="{BB962C8B-B14F-4D97-AF65-F5344CB8AC3E}">
        <p14:creationId xmlns:p14="http://schemas.microsoft.com/office/powerpoint/2010/main" val="385613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Divider A">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E717C574-6EA0-9043-8B8B-BB5CF7ED8E14}"/>
              </a:ext>
            </a:extLst>
          </p:cNvPr>
          <p:cNvPicPr>
            <a:picLocks noChangeAspect="1"/>
          </p:cNvPicPr>
          <p:nvPr userDrawn="1"/>
        </p:nvPicPr>
        <p:blipFill>
          <a:blip r:embed="rId2"/>
          <a:stretch>
            <a:fillRect/>
          </a:stretch>
        </p:blipFill>
        <p:spPr>
          <a:xfrm>
            <a:off x="0" y="0"/>
            <a:ext cx="12225528" cy="6876860"/>
          </a:xfrm>
          <a:prstGeom prst="rect">
            <a:avLst/>
          </a:prstGeom>
        </p:spPr>
      </p:pic>
      <p:sp>
        <p:nvSpPr>
          <p:cNvPr id="8" name="Slide Number Placeholder 7"/>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2175164" y="2528217"/>
            <a:ext cx="9513916" cy="1864602"/>
          </a:xfrm>
        </p:spPr>
        <p:txBody>
          <a:bodyPr anchor="ctr">
            <a:norm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2175164" y="2219090"/>
            <a:ext cx="9513915" cy="365760"/>
          </a:xfrm>
        </p:spPr>
        <p:txBody>
          <a:bodyPr>
            <a:norm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688"/>
            <a:ext cx="4117219" cy="443772"/>
          </a:xfrm>
          <a:prstGeom prst="rect">
            <a:avLst/>
          </a:prstGeom>
        </p:spPr>
      </p:pic>
    </p:spTree>
    <p:extLst>
      <p:ext uri="{BB962C8B-B14F-4D97-AF65-F5344CB8AC3E}">
        <p14:creationId xmlns:p14="http://schemas.microsoft.com/office/powerpoint/2010/main" val="4120128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p>
        </p:txBody>
      </p:sp>
      <p:sp>
        <p:nvSpPr>
          <p:cNvPr id="28" name="Content Placeholder 7"/>
          <p:cNvSpPr>
            <a:spLocks noGrp="1"/>
          </p:cNvSpPr>
          <p:nvPr>
            <p:ph sz="quarter" idx="15"/>
          </p:nvPr>
        </p:nvSpPr>
        <p:spPr>
          <a:xfrm>
            <a:off x="499174" y="2208807"/>
            <a:ext cx="11189905" cy="3533182"/>
          </a:xfrm>
        </p:spPr>
        <p:txBody>
          <a:bodyPr>
            <a:noAutofit/>
          </a:bodyPr>
          <a:lstStyle>
            <a:lvl1pPr marL="231775" indent="-231775">
              <a:spcBef>
                <a:spcPts val="1200"/>
              </a:spcBef>
              <a:buSzPct val="100000"/>
              <a:buFont typeface="Arial" panose="020B0604020202020204" pitchFamily="34" charset="0"/>
              <a:buChar char="•"/>
              <a:tabLst/>
              <a:defRPr sz="2400"/>
            </a:lvl1pPr>
            <a:lvl2pPr>
              <a:spcBef>
                <a:spcPts val="1200"/>
              </a:spcBef>
              <a:defRPr sz="2000"/>
            </a:lvl2pPr>
            <a:lvl3pPr>
              <a:spcBef>
                <a:spcPts val="1200"/>
              </a:spcBef>
              <a:defRPr sz="1800"/>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i="0" cap="all" spc="17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p>
        </p:txBody>
      </p:sp>
    </p:spTree>
    <p:extLst>
      <p:ext uri="{BB962C8B-B14F-4D97-AF65-F5344CB8AC3E}">
        <p14:creationId xmlns:p14="http://schemas.microsoft.com/office/powerpoint/2010/main" val="333207858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62234E-21A0-514E-A049-519425968D76}"/>
              </a:ext>
            </a:extLst>
          </p:cNvPr>
          <p:cNvSpPr/>
          <p:nvPr userDrawn="1"/>
        </p:nvSpPr>
        <p:spPr>
          <a:xfrm>
            <a:off x="8866909" y="4544291"/>
            <a:ext cx="3325091" cy="2313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499176" y="969825"/>
            <a:ext cx="11189904" cy="723899"/>
          </a:xfrm>
        </p:spPr>
        <p:txBody>
          <a:bodyPr>
            <a:noAutofit/>
          </a:bodyPr>
          <a:lstStyle/>
          <a:p>
            <a:r>
              <a:rPr lang="en-US"/>
              <a:t>Click to edit Master title style</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485" y="626912"/>
            <a:ext cx="11190288" cy="228600"/>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4" name="Table Placeholder 3">
            <a:extLst>
              <a:ext uri="{FF2B5EF4-FFF2-40B4-BE49-F238E27FC236}">
                <a16:creationId xmlns:a16="http://schemas.microsoft.com/office/drawing/2014/main" id="{C98C1B8D-FFEF-2242-B9B5-3F30CF41DD56}"/>
              </a:ext>
            </a:extLst>
          </p:cNvPr>
          <p:cNvSpPr>
            <a:spLocks noGrp="1"/>
          </p:cNvSpPr>
          <p:nvPr>
            <p:ph type="tbl" sz="quarter" idx="17"/>
          </p:nvPr>
        </p:nvSpPr>
        <p:spPr>
          <a:xfrm>
            <a:off x="609600" y="2209800"/>
            <a:ext cx="10972800" cy="4000500"/>
          </a:xfrm>
        </p:spPr>
        <p:txBody>
          <a:bodyPr>
            <a:noAutofit/>
          </a:bodyPr>
          <a:lstStyle/>
          <a:p>
            <a:endParaRPr lang="en-US"/>
          </a:p>
        </p:txBody>
      </p:sp>
    </p:spTree>
    <p:extLst>
      <p:ext uri="{BB962C8B-B14F-4D97-AF65-F5344CB8AC3E}">
        <p14:creationId xmlns:p14="http://schemas.microsoft.com/office/powerpoint/2010/main" val="3706947731"/>
      </p:ext>
    </p:extLst>
  </p:cSld>
  <p:clrMapOvr>
    <a:masterClrMapping/>
  </p:clrMapOvr>
  <p:extLst>
    <p:ext uri="{DCECCB84-F9BA-43D5-87BE-67443E8EF086}">
      <p15:sldGuideLst xmlns:p15="http://schemas.microsoft.com/office/powerpoint/2012/main">
        <p15:guide id="1" orient="horz" pos="13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5" name="Title 16"/>
          <p:cNvSpPr>
            <a:spLocks noGrp="1"/>
          </p:cNvSpPr>
          <p:nvPr>
            <p:ph type="title"/>
          </p:nvPr>
        </p:nvSpPr>
        <p:spPr>
          <a:xfrm>
            <a:off x="499176" y="969825"/>
            <a:ext cx="11189904" cy="723899"/>
          </a:xfrm>
        </p:spPr>
        <p:txBody>
          <a:bodyPr>
            <a:noAutofit/>
          </a:bodyPr>
          <a:lstStyle>
            <a:lvl1pPr>
              <a:defRPr b="0"/>
            </a:lvl1pPr>
          </a:lstStyle>
          <a:p>
            <a:r>
              <a:rPr lang="en-US"/>
              <a:t>Click to edit Master title style</a:t>
            </a:r>
          </a:p>
        </p:txBody>
      </p:sp>
      <p:sp>
        <p:nvSpPr>
          <p:cNvPr id="8" name="Content Placeholder 7"/>
          <p:cNvSpPr>
            <a:spLocks noGrp="1"/>
          </p:cNvSpPr>
          <p:nvPr>
            <p:ph sz="quarter" idx="14"/>
          </p:nvPr>
        </p:nvSpPr>
        <p:spPr>
          <a:xfrm>
            <a:off x="6256421" y="2208807"/>
            <a:ext cx="5418054" cy="3533182"/>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5"/>
          </p:nvPr>
        </p:nvSpPr>
        <p:spPr>
          <a:xfrm>
            <a:off x="499175" y="2208807"/>
            <a:ext cx="5418054" cy="3533182"/>
          </a:xfrm>
        </p:spPr>
        <p:txBody>
          <a:bodyPr>
            <a:noAutofit/>
          </a:bodyPr>
          <a:lstStyle>
            <a:lvl1pPr marL="231775" indent="-231775">
              <a:spcBef>
                <a:spcPts val="1200"/>
              </a:spcBef>
              <a:buSzPct val="100000"/>
              <a:buFont typeface="Arial" panose="020B0604020202020204" pitchFamily="34" charset="0"/>
              <a:buChar char="•"/>
              <a:defRPr lang="en-US" sz="2400" kern="12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a:spcBef>
                <a:spcPts val="1200"/>
              </a:spcBef>
              <a:defRPr>
                <a:latin typeface="Open Sans" panose="020B0606030504020204" pitchFamily="34" charset="0"/>
                <a:ea typeface="Open Sans" panose="020B0606030504020204" pitchFamily="34" charset="0"/>
                <a:cs typeface="Open Sans" panose="020B0606030504020204" pitchFamily="34" charset="0"/>
              </a:defRPr>
            </a:lvl2pPr>
            <a:lvl3pPr>
              <a:spcBef>
                <a:spcPts val="1200"/>
              </a:spcBef>
              <a:defRPr>
                <a:latin typeface="Open Sans" panose="020B0606030504020204" pitchFamily="34" charset="0"/>
                <a:ea typeface="Open Sans" panose="020B0606030504020204" pitchFamily="34" charset="0"/>
                <a:cs typeface="Open Sans" panose="020B0606030504020204" pitchFamily="34" charset="0"/>
              </a:defRPr>
            </a:lvl3pPr>
            <a:lvl4pPr>
              <a:spcBef>
                <a:spcPts val="1200"/>
              </a:spcBef>
              <a:defRPr>
                <a:latin typeface="Open Sans" panose="020B0606030504020204" pitchFamily="34" charset="0"/>
                <a:ea typeface="Open Sans" panose="020B0606030504020204" pitchFamily="34" charset="0"/>
                <a:cs typeface="Open Sans" panose="020B0606030504020204" pitchFamily="34" charset="0"/>
              </a:defRPr>
            </a:lvl4pPr>
            <a:lvl5pPr>
              <a:spcBef>
                <a:spcPts val="1200"/>
              </a:spcBef>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39BD23D-DE90-304B-892F-3F288C4E84D4}"/>
              </a:ext>
            </a:extLst>
          </p:cNvPr>
          <p:cNvSpPr>
            <a:spLocks noGrp="1"/>
          </p:cNvSpPr>
          <p:nvPr>
            <p:ph type="body" sz="quarter" idx="16" hasCustomPrompt="1"/>
          </p:nvPr>
        </p:nvSpPr>
        <p:spPr>
          <a:xfrm>
            <a:off x="513485" y="626913"/>
            <a:ext cx="11190288" cy="246221"/>
          </a:xfrm>
        </p:spPr>
        <p:txBody>
          <a:bodyPr>
            <a:noAutofit/>
          </a:bodyPr>
          <a:lstStyle>
            <a:lvl1pPr marL="0" indent="0">
              <a:buNone/>
              <a:defRPr sz="1800" b="1" cap="all" spc="170" baseline="0">
                <a:solidFill>
                  <a:schemeClr val="accent1"/>
                </a:solidFill>
              </a:defRPr>
            </a:lvl1pPr>
          </a:lstStyle>
          <a:p>
            <a:pPr lvl="0"/>
            <a:r>
              <a:rPr lang="en-US"/>
              <a:t>Subtitle</a:t>
            </a:r>
          </a:p>
        </p:txBody>
      </p:sp>
    </p:spTree>
    <p:extLst>
      <p:ext uri="{BB962C8B-B14F-4D97-AF65-F5344CB8AC3E}">
        <p14:creationId xmlns:p14="http://schemas.microsoft.com/office/powerpoint/2010/main" val="2331124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ext Placeholder 9"/>
          <p:cNvSpPr>
            <a:spLocks noGrp="1"/>
          </p:cNvSpPr>
          <p:nvPr>
            <p:ph type="body" sz="quarter" idx="11"/>
          </p:nvPr>
        </p:nvSpPr>
        <p:spPr>
          <a:xfrm>
            <a:off x="502920" y="2476500"/>
            <a:ext cx="5090946" cy="3265394"/>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16"/>
          <p:cNvSpPr>
            <a:spLocks noGrp="1"/>
          </p:cNvSpPr>
          <p:nvPr>
            <p:ph type="title"/>
          </p:nvPr>
        </p:nvSpPr>
        <p:spPr>
          <a:xfrm>
            <a:off x="499176" y="969815"/>
            <a:ext cx="5090946" cy="1134403"/>
          </a:xfrm>
        </p:spPr>
        <p:txBody>
          <a:bodyPr>
            <a:noAutofit/>
          </a:bodyPr>
          <a:lstStyle>
            <a:lvl1pPr>
              <a:defRPr b="0"/>
            </a:lvl1pPr>
          </a:lstStyle>
          <a:p>
            <a:r>
              <a:rPr lang="en-US"/>
              <a:t>Click to edit Master title style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514480" y="635637"/>
            <a:ext cx="5090946" cy="219876"/>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096000" y="0"/>
            <a:ext cx="6096000" cy="6858000"/>
          </a:xfrm>
        </p:spPr>
        <p:txBody>
          <a:bodyPr>
            <a:noAutofit/>
          </a:bodyPr>
          <a:lstStyle/>
          <a:p>
            <a:endParaRPr lang="en-US"/>
          </a:p>
        </p:txBody>
      </p:sp>
    </p:spTree>
    <p:extLst>
      <p:ext uri="{BB962C8B-B14F-4D97-AF65-F5344CB8AC3E}">
        <p14:creationId xmlns:p14="http://schemas.microsoft.com/office/powerpoint/2010/main" val="399129147"/>
      </p:ext>
    </p:extLst>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0" y="0"/>
            <a:ext cx="6096000" cy="6858000"/>
          </a:xfrm>
        </p:spPr>
        <p:txBody>
          <a:bodyPr>
            <a:noAutofit/>
          </a:bodyPr>
          <a:lstStyle/>
          <a:p>
            <a:endParaRPr lang="en-US"/>
          </a:p>
        </p:txBody>
      </p:sp>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10" name="Text Placeholder 9"/>
          <p:cNvSpPr>
            <a:spLocks noGrp="1"/>
          </p:cNvSpPr>
          <p:nvPr>
            <p:ph type="body" sz="quarter" idx="11"/>
          </p:nvPr>
        </p:nvSpPr>
        <p:spPr>
          <a:xfrm>
            <a:off x="6501931" y="2476500"/>
            <a:ext cx="5090946" cy="3265394"/>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16"/>
          <p:cNvSpPr>
            <a:spLocks noGrp="1"/>
          </p:cNvSpPr>
          <p:nvPr>
            <p:ph type="title"/>
          </p:nvPr>
        </p:nvSpPr>
        <p:spPr>
          <a:xfrm>
            <a:off x="6498187" y="969819"/>
            <a:ext cx="5093550" cy="1134403"/>
          </a:xfrm>
        </p:spPr>
        <p:txBody>
          <a:bodyPr>
            <a:noAutofit/>
          </a:bodyPr>
          <a:lstStyle>
            <a:lvl1pPr>
              <a:defRPr b="0"/>
            </a:lvl1pPr>
          </a:lstStyle>
          <a:p>
            <a:r>
              <a:rPr lang="en-US"/>
              <a:t>Click to edit Master title style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6532411" y="621776"/>
            <a:ext cx="5090946" cy="246221"/>
          </a:xfrm>
        </p:spPr>
        <p:txBody>
          <a:bodyPr>
            <a:noAutofit/>
          </a:bodyPr>
          <a:lstStyle>
            <a:lvl1pPr marL="0" indent="0">
              <a:buNone/>
              <a:defRPr sz="1800" b="1" cap="all" spc="170" baseline="0">
                <a:solidFill>
                  <a:schemeClr val="accent1"/>
                </a:solidFill>
              </a:defRPr>
            </a:lvl1pPr>
          </a:lstStyle>
          <a:p>
            <a:pPr lvl="0"/>
            <a:r>
              <a:rPr lang="en-US"/>
              <a:t>Subtitle</a:t>
            </a:r>
          </a:p>
        </p:txBody>
      </p:sp>
    </p:spTree>
    <p:extLst>
      <p:ext uri="{BB962C8B-B14F-4D97-AF65-F5344CB8AC3E}">
        <p14:creationId xmlns:p14="http://schemas.microsoft.com/office/powerpoint/2010/main" val="1879066327"/>
      </p:ext>
    </p:extLst>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0" y="0"/>
            <a:ext cx="12192000" cy="3587750"/>
          </a:xfrm>
        </p:spPr>
        <p:txBody>
          <a:bodyPr>
            <a:noAutofit/>
          </a:bodyPr>
          <a:lstStyle/>
          <a:p>
            <a:endParaRPr lang="en-US"/>
          </a:p>
        </p:txBody>
      </p:sp>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44" name="Title 16"/>
          <p:cNvSpPr>
            <a:spLocks noGrp="1"/>
          </p:cNvSpPr>
          <p:nvPr>
            <p:ph type="title"/>
          </p:nvPr>
        </p:nvSpPr>
        <p:spPr>
          <a:xfrm>
            <a:off x="499176" y="4220262"/>
            <a:ext cx="9157442" cy="1043639"/>
          </a:xfrm>
        </p:spPr>
        <p:txBody>
          <a:bodyPr>
            <a:noAutofit/>
          </a:bodyPr>
          <a:lstStyle>
            <a:lvl1pPr>
              <a:defRPr b="0"/>
            </a:lvl1pPr>
          </a:lstStyle>
          <a:p>
            <a:r>
              <a:rPr lang="en-US"/>
              <a:t>Click to edit Master title style</a:t>
            </a:r>
          </a:p>
        </p:txBody>
      </p:sp>
    </p:spTree>
    <p:extLst>
      <p:ext uri="{BB962C8B-B14F-4D97-AF65-F5344CB8AC3E}">
        <p14:creationId xmlns:p14="http://schemas.microsoft.com/office/powerpoint/2010/main" val="10981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4821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066661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A">
    <p:spTree>
      <p:nvGrpSpPr>
        <p:cNvPr id="1" name=""/>
        <p:cNvGrpSpPr/>
        <p:nvPr/>
      </p:nvGrpSpPr>
      <p:grpSpPr>
        <a:xfrm>
          <a:off x="0" y="0"/>
          <a:ext cx="0" cy="0"/>
          <a:chOff x="0" y="0"/>
          <a:chExt cx="0" cy="0"/>
        </a:xfrm>
      </p:grpSpPr>
      <p:pic>
        <p:nvPicPr>
          <p:cNvPr id="10" name="Picture 9" descr="A picture containing shirt&#10;&#10;Description automatically generated">
            <a:extLst>
              <a:ext uri="{FF2B5EF4-FFF2-40B4-BE49-F238E27FC236}">
                <a16:creationId xmlns:a16="http://schemas.microsoft.com/office/drawing/2014/main" id="{EE16A78A-6204-E14D-86B7-AE113A5ED1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1"/>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3382180" y="969823"/>
            <a:ext cx="8306900" cy="723900"/>
          </a:xfrm>
        </p:spPr>
        <p:txBody>
          <a:bodyPr>
            <a:noAutofit/>
          </a:bodyPr>
          <a:lstStyle>
            <a:lvl1pPr>
              <a:defRPr b="0"/>
            </a:lvl1pPr>
          </a:lstStyle>
          <a:p>
            <a:r>
              <a:rPr lang="en-US"/>
              <a:t>Click to edit Master title style</a:t>
            </a:r>
          </a:p>
        </p:txBody>
      </p:sp>
      <p:sp>
        <p:nvSpPr>
          <p:cNvPr id="28" name="Content Placeholder 7"/>
          <p:cNvSpPr>
            <a:spLocks noGrp="1"/>
          </p:cNvSpPr>
          <p:nvPr>
            <p:ph sz="quarter" idx="15"/>
          </p:nvPr>
        </p:nvSpPr>
        <p:spPr>
          <a:xfrm>
            <a:off x="3382178" y="2208807"/>
            <a:ext cx="8306901" cy="3533182"/>
          </a:xfrm>
        </p:spPr>
        <p:txBody>
          <a:bodyPr>
            <a:noAutofit/>
          </a:bodyPr>
          <a:lstStyle>
            <a:lvl1pPr marL="231775" indent="-231775">
              <a:spcBef>
                <a:spcPts val="1200"/>
              </a:spcBef>
              <a:buSzPct val="100000"/>
              <a:buFont typeface="Arial" panose="020B0604020202020204" pitchFamily="34" charset="0"/>
              <a:buChar char="•"/>
              <a:tabLst/>
              <a:defRPr sz="2400"/>
            </a:lvl1pPr>
            <a:lvl2pPr>
              <a:spcBef>
                <a:spcPts val="1200"/>
              </a:spcBef>
              <a:defRPr sz="2000"/>
            </a:lvl2pPr>
            <a:lvl3pPr>
              <a:spcBef>
                <a:spcPts val="1200"/>
              </a:spcBef>
              <a:defRPr sz="1800"/>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3396903" y="626917"/>
            <a:ext cx="8307185" cy="246221"/>
          </a:xfrm>
        </p:spPr>
        <p:txBody>
          <a:bodyPr>
            <a:noAutofit/>
          </a:bodyPr>
          <a:lstStyle>
            <a:lvl1pPr marL="0" indent="0">
              <a:buNone/>
              <a:defRPr sz="1800" b="1" i="0" cap="all" spc="17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p>
        </p:txBody>
      </p:sp>
      <p:sp>
        <p:nvSpPr>
          <p:cNvPr id="13" name="TextBox 12">
            <a:extLst>
              <a:ext uri="{FF2B5EF4-FFF2-40B4-BE49-F238E27FC236}">
                <a16:creationId xmlns:a16="http://schemas.microsoft.com/office/drawing/2014/main" id="{7E0B55B7-62C1-EF43-91BF-058489EF2184}"/>
              </a:ext>
            </a:extLst>
          </p:cNvPr>
          <p:cNvSpPr txBox="1"/>
          <p:nvPr userDrawn="1"/>
        </p:nvSpPr>
        <p:spPr>
          <a:xfrm>
            <a:off x="531038" y="6226999"/>
            <a:ext cx="7159102" cy="276999"/>
          </a:xfrm>
          <a:prstGeom prst="rect">
            <a:avLst/>
          </a:prstGeom>
          <a:noFill/>
        </p:spPr>
        <p:txBody>
          <a:bodyPr wrap="square" rtlCol="0" anchor="ctr" anchorCtr="0">
            <a:spAutoFit/>
          </a:bodyPr>
          <a:lstStyle/>
          <a:p>
            <a:r>
              <a:rPr lang="en-US" sz="1200" b="0" spc="180" baseline="0">
                <a:solidFill>
                  <a:schemeClr val="bg2">
                    <a:lumMod val="75000"/>
                  </a:schemeClr>
                </a:solidFill>
              </a:rPr>
              <a:t>FRANK PORTER GRAHAM CHILD DEVELOPMENT INSTITUTE</a:t>
            </a:r>
            <a:endParaRPr lang="en-US" sz="1200" b="0" i="1" spc="180" baseline="0">
              <a:solidFill>
                <a:schemeClr val="bg2">
                  <a:lumMod val="75000"/>
                </a:schemeClr>
              </a:solidFill>
            </a:endParaRPr>
          </a:p>
        </p:txBody>
      </p:sp>
    </p:spTree>
    <p:extLst>
      <p:ext uri="{BB962C8B-B14F-4D97-AF65-F5344CB8AC3E}">
        <p14:creationId xmlns:p14="http://schemas.microsoft.com/office/powerpoint/2010/main" val="389855532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AE3B6174-F968-9848-AE9B-A49AC0364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647683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7CDCF25-96EC-0C45-9072-6F33005E9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4014444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nd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F1B79E-FD97-614F-8253-F41DE0F9D73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D3BA794-69F4-FC4A-8C3A-ED1E9585D5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0249" y="4049928"/>
            <a:ext cx="3864222" cy="416503"/>
          </a:xfrm>
          <a:prstGeom prst="rect">
            <a:avLst/>
          </a:prstGeom>
        </p:spPr>
      </p:pic>
      <p:pic>
        <p:nvPicPr>
          <p:cNvPr id="2" name="Picture 1">
            <a:extLst>
              <a:ext uri="{FF2B5EF4-FFF2-40B4-BE49-F238E27FC236}">
                <a16:creationId xmlns:a16="http://schemas.microsoft.com/office/drawing/2014/main" id="{FC74A86C-10EE-F641-9723-6F3E678A1422}"/>
              </a:ext>
            </a:extLst>
          </p:cNvPr>
          <p:cNvPicPr>
            <a:picLocks noChangeAspect="1"/>
          </p:cNvPicPr>
          <p:nvPr userDrawn="1"/>
        </p:nvPicPr>
        <p:blipFill>
          <a:blip r:embed="rId4"/>
          <a:stretch>
            <a:fillRect/>
          </a:stretch>
        </p:blipFill>
        <p:spPr>
          <a:xfrm>
            <a:off x="2437529" y="1400782"/>
            <a:ext cx="7316942" cy="2645237"/>
          </a:xfrm>
          <a:prstGeom prst="rect">
            <a:avLst/>
          </a:prstGeom>
        </p:spPr>
      </p:pic>
    </p:spTree>
    <p:extLst>
      <p:ext uri="{BB962C8B-B14F-4D97-AF65-F5344CB8AC3E}">
        <p14:creationId xmlns:p14="http://schemas.microsoft.com/office/powerpoint/2010/main" val="2141175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End B">
    <p:spTree>
      <p:nvGrpSpPr>
        <p:cNvPr id="1" name=""/>
        <p:cNvGrpSpPr/>
        <p:nvPr/>
      </p:nvGrpSpPr>
      <p:grpSpPr>
        <a:xfrm>
          <a:off x="0" y="0"/>
          <a:ext cx="0" cy="0"/>
          <a:chOff x="0" y="0"/>
          <a:chExt cx="0" cy="0"/>
        </a:xfrm>
      </p:grpSpPr>
      <p:pic>
        <p:nvPicPr>
          <p:cNvPr id="4" name="Picture 3" descr="A picture containing fish&#10;&#10;Description automatically generated">
            <a:extLst>
              <a:ext uri="{FF2B5EF4-FFF2-40B4-BE49-F238E27FC236}">
                <a16:creationId xmlns:a16="http://schemas.microsoft.com/office/drawing/2014/main" id="{E0ED1143-57B8-344F-B7C8-C49AFCD8D88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2987D9F-DF5A-C647-8373-D1F58849A9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0249" y="4049928"/>
            <a:ext cx="3864222" cy="416503"/>
          </a:xfrm>
          <a:prstGeom prst="rect">
            <a:avLst/>
          </a:prstGeom>
        </p:spPr>
      </p:pic>
      <p:pic>
        <p:nvPicPr>
          <p:cNvPr id="6" name="Picture 5">
            <a:extLst>
              <a:ext uri="{FF2B5EF4-FFF2-40B4-BE49-F238E27FC236}">
                <a16:creationId xmlns:a16="http://schemas.microsoft.com/office/drawing/2014/main" id="{55464514-5C67-144F-84FF-10C60DD29333}"/>
              </a:ext>
            </a:extLst>
          </p:cNvPr>
          <p:cNvPicPr>
            <a:picLocks noChangeAspect="1"/>
          </p:cNvPicPr>
          <p:nvPr userDrawn="1"/>
        </p:nvPicPr>
        <p:blipFill>
          <a:blip r:embed="rId4"/>
          <a:stretch>
            <a:fillRect/>
          </a:stretch>
        </p:blipFill>
        <p:spPr>
          <a:xfrm>
            <a:off x="2437529" y="1400782"/>
            <a:ext cx="7316942" cy="2645237"/>
          </a:xfrm>
          <a:prstGeom prst="rect">
            <a:avLst/>
          </a:prstGeom>
        </p:spPr>
      </p:pic>
    </p:spTree>
    <p:extLst>
      <p:ext uri="{BB962C8B-B14F-4D97-AF65-F5344CB8AC3E}">
        <p14:creationId xmlns:p14="http://schemas.microsoft.com/office/powerpoint/2010/main" val="1103900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nd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99E0C7-DA5A-534F-A6A4-3FD4EABD53C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close up of a logo&#10;&#10;Description automatically generated">
            <a:extLst>
              <a:ext uri="{FF2B5EF4-FFF2-40B4-BE49-F238E27FC236}">
                <a16:creationId xmlns:a16="http://schemas.microsoft.com/office/drawing/2014/main" id="{28DEE02D-BD21-744D-9F3C-8212E94E13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1782421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55E5-FB3B-48F7-86EC-B833A2A28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E2FE91-C052-4EE9-A06E-205283959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60AB4-E20E-465E-8858-F07779920F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C3AB74-91B5-47F8-9965-732EDC657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658A2-6298-4EE2-900B-32FA1973DB9B}"/>
              </a:ext>
            </a:extLst>
          </p:cNvPr>
          <p:cNvSpPr>
            <a:spLocks noGrp="1"/>
          </p:cNvSpPr>
          <p:nvPr>
            <p:ph type="sldNum" sz="quarter" idx="12"/>
          </p:nvPr>
        </p:nvSpPr>
        <p:spPr/>
        <p:txBody>
          <a:bodyPr/>
          <a:lstStyle/>
          <a:p>
            <a:fld id="{D77F32B5-746C-4643-AA85-FAF18C121397}" type="slidenum">
              <a:rPr lang="en-US" smtClean="0"/>
              <a:t>‹#›</a:t>
            </a:fld>
            <a:endParaRPr lang="en-US"/>
          </a:p>
        </p:txBody>
      </p:sp>
    </p:spTree>
    <p:extLst>
      <p:ext uri="{BB962C8B-B14F-4D97-AF65-F5344CB8AC3E}">
        <p14:creationId xmlns:p14="http://schemas.microsoft.com/office/powerpoint/2010/main" val="3094251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806056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62997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44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3786613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740338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138775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4105079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3945410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680111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6" indent="0" algn="ctr">
              <a:buNone/>
              <a:defRPr>
                <a:solidFill>
                  <a:schemeClr val="tx1">
                    <a:tint val="75000"/>
                  </a:schemeClr>
                </a:solidFill>
              </a:defRPr>
            </a:lvl3pPr>
            <a:lvl4pPr marL="1371595" indent="0" algn="ctr">
              <a:buNone/>
              <a:defRPr>
                <a:solidFill>
                  <a:schemeClr val="tx1">
                    <a:tint val="75000"/>
                  </a:schemeClr>
                </a:solidFill>
              </a:defRPr>
            </a:lvl4pPr>
            <a:lvl5pPr marL="1828793" indent="0" algn="ctr">
              <a:buNone/>
              <a:defRPr>
                <a:solidFill>
                  <a:schemeClr val="tx1">
                    <a:tint val="75000"/>
                  </a:schemeClr>
                </a:solidFill>
              </a:defRPr>
            </a:lvl5pPr>
            <a:lvl6pPr marL="2285991" indent="0" algn="ctr">
              <a:buNone/>
              <a:defRPr>
                <a:solidFill>
                  <a:schemeClr val="tx1">
                    <a:tint val="75000"/>
                  </a:schemeClr>
                </a:solidFill>
              </a:defRPr>
            </a:lvl6pPr>
            <a:lvl7pPr marL="2743189" indent="0" algn="ctr">
              <a:buNone/>
              <a:defRPr>
                <a:solidFill>
                  <a:schemeClr val="tx1">
                    <a:tint val="75000"/>
                  </a:schemeClr>
                </a:solidFill>
              </a:defRPr>
            </a:lvl7pPr>
            <a:lvl8pPr marL="3200388" indent="0" algn="ctr">
              <a:buNone/>
              <a:defRPr>
                <a:solidFill>
                  <a:schemeClr val="tx1">
                    <a:tint val="75000"/>
                  </a:schemeClr>
                </a:solidFill>
              </a:defRPr>
            </a:lvl8pPr>
            <a:lvl9pPr marL="365758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EE51DC-9F8A-1844-864F-CDC83BAEE7E2}"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F543A-9B98-2F47-BD11-BF11685C9983}" type="slidenum">
              <a:rPr lang="en-US" smtClean="0"/>
              <a:t>‹#›</a:t>
            </a:fld>
            <a:endParaRPr lang="en-US"/>
          </a:p>
        </p:txBody>
      </p:sp>
    </p:spTree>
    <p:extLst>
      <p:ext uri="{BB962C8B-B14F-4D97-AF65-F5344CB8AC3E}">
        <p14:creationId xmlns:p14="http://schemas.microsoft.com/office/powerpoint/2010/main" val="4196628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E51DC-9F8A-1844-864F-CDC83BAEE7E2}"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F543A-9B98-2F47-BD11-BF11685C9983}" type="slidenum">
              <a:rPr lang="en-US" smtClean="0"/>
              <a:t>‹#›</a:t>
            </a:fld>
            <a:endParaRPr lang="en-US"/>
          </a:p>
        </p:txBody>
      </p:sp>
    </p:spTree>
    <p:extLst>
      <p:ext uri="{BB962C8B-B14F-4D97-AF65-F5344CB8AC3E}">
        <p14:creationId xmlns:p14="http://schemas.microsoft.com/office/powerpoint/2010/main" val="25316660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6" indent="0">
              <a:buNone/>
              <a:defRPr sz="1600">
                <a:solidFill>
                  <a:schemeClr val="tx1">
                    <a:tint val="75000"/>
                  </a:schemeClr>
                </a:solidFill>
              </a:defRPr>
            </a:lvl3pPr>
            <a:lvl4pPr marL="1371595" indent="0">
              <a:buNone/>
              <a:defRPr sz="1400">
                <a:solidFill>
                  <a:schemeClr val="tx1">
                    <a:tint val="75000"/>
                  </a:schemeClr>
                </a:solidFill>
              </a:defRPr>
            </a:lvl4pPr>
            <a:lvl5pPr marL="1828793" indent="0">
              <a:buNone/>
              <a:defRPr sz="1400">
                <a:solidFill>
                  <a:schemeClr val="tx1">
                    <a:tint val="75000"/>
                  </a:schemeClr>
                </a:solidFill>
              </a:defRPr>
            </a:lvl5pPr>
            <a:lvl6pPr marL="2285991" indent="0">
              <a:buNone/>
              <a:defRPr sz="1400">
                <a:solidFill>
                  <a:schemeClr val="tx1">
                    <a:tint val="75000"/>
                  </a:schemeClr>
                </a:solidFill>
              </a:defRPr>
            </a:lvl6pPr>
            <a:lvl7pPr marL="2743189" indent="0">
              <a:buNone/>
              <a:defRPr sz="1400">
                <a:solidFill>
                  <a:schemeClr val="tx1">
                    <a:tint val="75000"/>
                  </a:schemeClr>
                </a:solidFill>
              </a:defRPr>
            </a:lvl7pPr>
            <a:lvl8pPr marL="3200388" indent="0">
              <a:buNone/>
              <a:defRPr sz="1400">
                <a:solidFill>
                  <a:schemeClr val="tx1">
                    <a:tint val="75000"/>
                  </a:schemeClr>
                </a:solidFill>
              </a:defRPr>
            </a:lvl8pPr>
            <a:lvl9pPr marL="365758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EE51DC-9F8A-1844-864F-CDC83BAEE7E2}"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F543A-9B98-2F47-BD11-BF11685C9983}" type="slidenum">
              <a:rPr lang="en-US" smtClean="0"/>
              <a:t>‹#›</a:t>
            </a:fld>
            <a:endParaRPr lang="en-US"/>
          </a:p>
        </p:txBody>
      </p:sp>
    </p:spTree>
    <p:extLst>
      <p:ext uri="{BB962C8B-B14F-4D97-AF65-F5344CB8AC3E}">
        <p14:creationId xmlns:p14="http://schemas.microsoft.com/office/powerpoint/2010/main" val="103102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EE51DC-9F8A-1844-864F-CDC83BAEE7E2}"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F543A-9B98-2F47-BD11-BF11685C9983}" type="slidenum">
              <a:rPr lang="en-US" smtClean="0"/>
              <a:t>‹#›</a:t>
            </a:fld>
            <a:endParaRPr lang="en-US"/>
          </a:p>
        </p:txBody>
      </p:sp>
    </p:spTree>
    <p:extLst>
      <p:ext uri="{BB962C8B-B14F-4D97-AF65-F5344CB8AC3E}">
        <p14:creationId xmlns:p14="http://schemas.microsoft.com/office/powerpoint/2010/main" val="37480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solidFill>
                  <a:schemeClr val="tx1">
                    <a:lumMod val="85000"/>
                    <a:lumOff val="1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027434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4" cy="639762"/>
          </a:xfrm>
        </p:spPr>
        <p:txBody>
          <a:bodyPr anchor="b"/>
          <a:lstStyle>
            <a:lvl1pPr marL="0" indent="0">
              <a:buNone/>
              <a:defRPr sz="2400" b="1"/>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EE51DC-9F8A-1844-864F-CDC83BAEE7E2}" type="datetimeFigureOut">
              <a:rPr lang="en-US" smtClean="0"/>
              <a:t>6/18/2025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F543A-9B98-2F47-BD11-BF11685C9983}" type="slidenum">
              <a:rPr lang="en-US" smtClean="0"/>
              <a:t>‹#›</a:t>
            </a:fld>
            <a:endParaRPr lang="en-US"/>
          </a:p>
        </p:txBody>
      </p:sp>
    </p:spTree>
    <p:extLst>
      <p:ext uri="{BB962C8B-B14F-4D97-AF65-F5344CB8AC3E}">
        <p14:creationId xmlns:p14="http://schemas.microsoft.com/office/powerpoint/2010/main" val="41646242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EE51DC-9F8A-1844-864F-CDC83BAEE7E2}" type="datetimeFigureOut">
              <a:rPr lang="en-US" smtClean="0"/>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F543A-9B98-2F47-BD11-BF11685C9983}" type="slidenum">
              <a:rPr lang="en-US" smtClean="0"/>
              <a:t>‹#›</a:t>
            </a:fld>
            <a:endParaRPr lang="en-US"/>
          </a:p>
        </p:txBody>
      </p:sp>
    </p:spTree>
    <p:extLst>
      <p:ext uri="{BB962C8B-B14F-4D97-AF65-F5344CB8AC3E}">
        <p14:creationId xmlns:p14="http://schemas.microsoft.com/office/powerpoint/2010/main" val="2800858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E51DC-9F8A-1844-864F-CDC83BAEE7E2}" type="datetimeFigureOut">
              <a:rPr lang="en-US" smtClean="0"/>
              <a:t>6/18/2025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F543A-9B98-2F47-BD11-BF11685C9983}" type="slidenum">
              <a:rPr lang="en-US" smtClean="0"/>
              <a:t>‹#›</a:t>
            </a:fld>
            <a:endParaRPr lang="en-US"/>
          </a:p>
        </p:txBody>
      </p:sp>
    </p:spTree>
    <p:extLst>
      <p:ext uri="{BB962C8B-B14F-4D97-AF65-F5344CB8AC3E}">
        <p14:creationId xmlns:p14="http://schemas.microsoft.com/office/powerpoint/2010/main" val="3579515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198" indent="0">
              <a:buNone/>
              <a:defRPr sz="1200"/>
            </a:lvl2pPr>
            <a:lvl3pPr marL="914396" indent="0">
              <a:buNone/>
              <a:defRPr sz="1000"/>
            </a:lvl3pPr>
            <a:lvl4pPr marL="1371595" indent="0">
              <a:buNone/>
              <a:defRPr sz="900"/>
            </a:lvl4pPr>
            <a:lvl5pPr marL="1828793" indent="0">
              <a:buNone/>
              <a:defRPr sz="900"/>
            </a:lvl5pPr>
            <a:lvl6pPr marL="2285991" indent="0">
              <a:buNone/>
              <a:defRPr sz="900"/>
            </a:lvl6pPr>
            <a:lvl7pPr marL="2743189" indent="0">
              <a:buNone/>
              <a:defRPr sz="900"/>
            </a:lvl7pPr>
            <a:lvl8pPr marL="3200388" indent="0">
              <a:buNone/>
              <a:defRPr sz="900"/>
            </a:lvl8pPr>
            <a:lvl9pPr marL="365758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E51DC-9F8A-1844-864F-CDC83BAEE7E2}"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F543A-9B98-2F47-BD11-BF11685C9983}" type="slidenum">
              <a:rPr lang="en-US" smtClean="0"/>
              <a:t>‹#›</a:t>
            </a:fld>
            <a:endParaRPr lang="en-US"/>
          </a:p>
        </p:txBody>
      </p:sp>
    </p:spTree>
    <p:extLst>
      <p:ext uri="{BB962C8B-B14F-4D97-AF65-F5344CB8AC3E}">
        <p14:creationId xmlns:p14="http://schemas.microsoft.com/office/powerpoint/2010/main" val="23200743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98" indent="0">
              <a:buNone/>
              <a:defRPr sz="1200"/>
            </a:lvl2pPr>
            <a:lvl3pPr marL="914396" indent="0">
              <a:buNone/>
              <a:defRPr sz="1000"/>
            </a:lvl3pPr>
            <a:lvl4pPr marL="1371595" indent="0">
              <a:buNone/>
              <a:defRPr sz="900"/>
            </a:lvl4pPr>
            <a:lvl5pPr marL="1828793" indent="0">
              <a:buNone/>
              <a:defRPr sz="900"/>
            </a:lvl5pPr>
            <a:lvl6pPr marL="2285991" indent="0">
              <a:buNone/>
              <a:defRPr sz="900"/>
            </a:lvl6pPr>
            <a:lvl7pPr marL="2743189" indent="0">
              <a:buNone/>
              <a:defRPr sz="900"/>
            </a:lvl7pPr>
            <a:lvl8pPr marL="3200388" indent="0">
              <a:buNone/>
              <a:defRPr sz="900"/>
            </a:lvl8pPr>
            <a:lvl9pPr marL="365758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E51DC-9F8A-1844-864F-CDC83BAEE7E2}"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F543A-9B98-2F47-BD11-BF11685C9983}" type="slidenum">
              <a:rPr lang="en-US" smtClean="0"/>
              <a:t>‹#›</a:t>
            </a:fld>
            <a:endParaRPr lang="en-US"/>
          </a:p>
        </p:txBody>
      </p:sp>
    </p:spTree>
    <p:extLst>
      <p:ext uri="{BB962C8B-B14F-4D97-AF65-F5344CB8AC3E}">
        <p14:creationId xmlns:p14="http://schemas.microsoft.com/office/powerpoint/2010/main" val="2157529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E51DC-9F8A-1844-864F-CDC83BAEE7E2}"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F543A-9B98-2F47-BD11-BF11685C9983}" type="slidenum">
              <a:rPr lang="en-US" smtClean="0"/>
              <a:t>‹#›</a:t>
            </a:fld>
            <a:endParaRPr lang="en-US"/>
          </a:p>
        </p:txBody>
      </p:sp>
    </p:spTree>
    <p:extLst>
      <p:ext uri="{BB962C8B-B14F-4D97-AF65-F5344CB8AC3E}">
        <p14:creationId xmlns:p14="http://schemas.microsoft.com/office/powerpoint/2010/main" val="157314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E51DC-9F8A-1844-864F-CDC83BAEE7E2}"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F543A-9B98-2F47-BD11-BF11685C9983}" type="slidenum">
              <a:rPr lang="en-US" smtClean="0"/>
              <a:t>‹#›</a:t>
            </a:fld>
            <a:endParaRPr lang="en-US"/>
          </a:p>
        </p:txBody>
      </p:sp>
    </p:spTree>
    <p:extLst>
      <p:ext uri="{BB962C8B-B14F-4D97-AF65-F5344CB8AC3E}">
        <p14:creationId xmlns:p14="http://schemas.microsoft.com/office/powerpoint/2010/main" val="1966474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ver - ECTA">
  <p:cSld name="Cover - ECTA">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5974081" y="2410120"/>
            <a:ext cx="5624361" cy="184184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5974081" y="4436837"/>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58" name="Google Shape;58;p14"/>
          <p:cNvSpPr txBox="1"/>
          <p:nvPr/>
        </p:nvSpPr>
        <p:spPr>
          <a:xfrm>
            <a:off x="495301" y="2410119"/>
            <a:ext cx="3451860" cy="3729116"/>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cxnSp>
        <p:nvCxnSpPr>
          <p:cNvPr id="59" name="Google Shape;59;p14"/>
          <p:cNvCxnSpPr/>
          <p:nvPr/>
        </p:nvCxnSpPr>
        <p:spPr>
          <a:xfrm>
            <a:off x="5974081" y="1906003"/>
            <a:ext cx="5624361" cy="0"/>
          </a:xfrm>
          <a:prstGeom prst="straightConnector1">
            <a:avLst/>
          </a:prstGeom>
          <a:noFill/>
          <a:ln w="76200" cap="flat" cmpd="sng">
            <a:solidFill>
              <a:schemeClr val="accent1"/>
            </a:solidFill>
            <a:prstDash val="solid"/>
            <a:round/>
            <a:headEnd type="none" w="sm" len="sm"/>
            <a:tailEnd type="none" w="sm" len="sm"/>
          </a:ln>
        </p:spPr>
      </p:cxnSp>
      <p:pic>
        <p:nvPicPr>
          <p:cNvPr id="60" name="Google Shape;60;p14" title="Logo: ECTA: Early Childhood Technical Assistance Center"/>
          <p:cNvPicPr preferRelativeResize="0"/>
          <p:nvPr/>
        </p:nvPicPr>
        <p:blipFill rotWithShape="1">
          <a:blip r:embed="rId3">
            <a:alphaModFix/>
          </a:blip>
          <a:srcRect/>
          <a:stretch/>
        </p:blipFill>
        <p:spPr>
          <a:xfrm>
            <a:off x="5974081" y="891304"/>
            <a:ext cx="5624361" cy="829824"/>
          </a:xfrm>
          <a:prstGeom prst="rect">
            <a:avLst/>
          </a:prstGeom>
          <a:noFill/>
          <a:ln>
            <a:noFill/>
          </a:ln>
        </p:spPr>
      </p:pic>
    </p:spTree>
    <p:extLst>
      <p:ext uri="{BB962C8B-B14F-4D97-AF65-F5344CB8AC3E}">
        <p14:creationId xmlns:p14="http://schemas.microsoft.com/office/powerpoint/2010/main" val="2818424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ver - ECTA-DaSy" type="title">
  <p:cSld name="Cover - ECTA-DaSy">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5974081" y="268898"/>
            <a:ext cx="5624361"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subTitle" idx="1"/>
          </p:nvPr>
        </p:nvSpPr>
        <p:spPr>
          <a:xfrm>
            <a:off x="5974081" y="3227742"/>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64" name="Google Shape;64;p15"/>
          <p:cNvSpPr txBox="1"/>
          <p:nvPr/>
        </p:nvSpPr>
        <p:spPr>
          <a:xfrm>
            <a:off x="495301" y="337479"/>
            <a:ext cx="3451860" cy="4592663"/>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pic>
        <p:nvPicPr>
          <p:cNvPr id="65" name="Google Shape;65;p15" title="Logo: DaSy"/>
          <p:cNvPicPr preferRelativeResize="0"/>
          <p:nvPr/>
        </p:nvPicPr>
        <p:blipFill rotWithShape="1">
          <a:blip r:embed="rId3">
            <a:alphaModFix/>
          </a:blip>
          <a:srcRect/>
          <a:stretch/>
        </p:blipFill>
        <p:spPr>
          <a:xfrm>
            <a:off x="9525668" y="5250567"/>
            <a:ext cx="1988153" cy="1427519"/>
          </a:xfrm>
          <a:prstGeom prst="rect">
            <a:avLst/>
          </a:prstGeom>
          <a:noFill/>
          <a:ln>
            <a:noFill/>
          </a:ln>
        </p:spPr>
      </p:pic>
      <p:pic>
        <p:nvPicPr>
          <p:cNvPr id="66" name="Google Shape;66;p15" title="Logo: ECTA"/>
          <p:cNvPicPr preferRelativeResize="0"/>
          <p:nvPr/>
        </p:nvPicPr>
        <p:blipFill rotWithShape="1">
          <a:blip r:embed="rId4">
            <a:alphaModFix/>
          </a:blip>
          <a:srcRect/>
          <a:stretch/>
        </p:blipFill>
        <p:spPr>
          <a:xfrm>
            <a:off x="5974081" y="5524683"/>
            <a:ext cx="2725423" cy="1048239"/>
          </a:xfrm>
          <a:prstGeom prst="rect">
            <a:avLst/>
          </a:prstGeom>
          <a:noFill/>
          <a:ln>
            <a:noFill/>
          </a:ln>
        </p:spPr>
      </p:pic>
    </p:spTree>
    <p:extLst>
      <p:ext uri="{BB962C8B-B14F-4D97-AF65-F5344CB8AC3E}">
        <p14:creationId xmlns:p14="http://schemas.microsoft.com/office/powerpoint/2010/main" val="32426660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ver - Logos by Hand">
  <p:cSld name="Cover - Logos by Hand">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5974081" y="268898"/>
            <a:ext cx="5624361"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subTitle" idx="1"/>
          </p:nvPr>
        </p:nvSpPr>
        <p:spPr>
          <a:xfrm>
            <a:off x="5974081" y="3227742"/>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70" name="Google Shape;70;p16"/>
          <p:cNvSpPr txBox="1"/>
          <p:nvPr/>
        </p:nvSpPr>
        <p:spPr>
          <a:xfrm>
            <a:off x="495301" y="337479"/>
            <a:ext cx="3451860" cy="4592663"/>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6009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F6100-E87C-C149-BFAD-4E0C75AD7163}"/>
              </a:ext>
            </a:extLst>
          </p:cNvPr>
          <p:cNvPicPr>
            <a:picLocks noChangeAspect="1"/>
          </p:cNvPicPr>
          <p:nvPr userDrawn="1"/>
        </p:nvPicPr>
        <p:blipFill>
          <a:blip r:embed="rId2"/>
          <a:stretch>
            <a:fillRect/>
          </a:stretch>
        </p:blipFill>
        <p:spPr>
          <a:xfrm>
            <a:off x="0" y="0"/>
            <a:ext cx="12224512" cy="6876288"/>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25AFAEC-2DAC-DE4C-B688-2B41956DCF00}"/>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0850579A-5D6C-0440-91EF-51E758CB22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669761515"/>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80">
          <p15:clr>
            <a:srgbClr val="FBAE40"/>
          </p15:clr>
        </p15:guide>
        <p15:guide id="4" pos="722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71"/>
        <p:cNvGrpSpPr/>
        <p:nvPr/>
      </p:nvGrpSpPr>
      <p:grpSpPr>
        <a:xfrm>
          <a:off x="0" y="0"/>
          <a:ext cx="0" cy="0"/>
          <a:chOff x="0" y="0"/>
          <a:chExt cx="0" cy="0"/>
        </a:xfrm>
      </p:grpSpPr>
      <p:sp>
        <p:nvSpPr>
          <p:cNvPr id="72" name="Google Shape;72;p17"/>
          <p:cNvSpPr txBox="1">
            <a:spLocks noGrp="1"/>
          </p:cNvSpPr>
          <p:nvPr>
            <p:ph type="subTitle" idx="1"/>
          </p:nvPr>
        </p:nvSpPr>
        <p:spPr>
          <a:xfrm>
            <a:off x="571155" y="4588551"/>
            <a:ext cx="11027288" cy="977621"/>
          </a:xfrm>
          <a:prstGeom prst="rect">
            <a:avLst/>
          </a:prstGeom>
          <a:noFill/>
          <a:ln>
            <a:noFill/>
          </a:ln>
        </p:spPr>
        <p:txBody>
          <a:bodyPr spcFirstLastPara="1" wrap="square" lIns="68575" tIns="68575" rIns="68575" bIns="68575" anchor="t"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73" name="Google Shape;73;p17"/>
          <p:cNvCxnSpPr/>
          <p:nvPr/>
        </p:nvCxnSpPr>
        <p:spPr>
          <a:xfrm rot="10800000" flipH="1">
            <a:off x="571155" y="2743201"/>
            <a:ext cx="11009157" cy="1"/>
          </a:xfrm>
          <a:prstGeom prst="straightConnector1">
            <a:avLst/>
          </a:prstGeom>
          <a:noFill/>
          <a:ln w="76200" cap="flat" cmpd="sng">
            <a:solidFill>
              <a:schemeClr val="accent1"/>
            </a:solidFill>
            <a:prstDash val="solid"/>
            <a:round/>
            <a:headEnd type="none" w="sm" len="sm"/>
            <a:tailEnd type="none" w="sm" len="sm"/>
          </a:ln>
        </p:spPr>
      </p:cxnSp>
      <p:sp>
        <p:nvSpPr>
          <p:cNvPr id="74" name="Google Shape;74;p17"/>
          <p:cNvSpPr txBox="1">
            <a:spLocks noGrp="1"/>
          </p:cNvSpPr>
          <p:nvPr>
            <p:ph type="ctrTitle"/>
          </p:nvPr>
        </p:nvSpPr>
        <p:spPr>
          <a:xfrm>
            <a:off x="571156" y="3063241"/>
            <a:ext cx="11027289" cy="1333500"/>
          </a:xfrm>
          <a:prstGeom prst="rect">
            <a:avLst/>
          </a:prstGeom>
          <a:noFill/>
          <a:ln>
            <a:noFill/>
          </a:ln>
        </p:spPr>
        <p:txBody>
          <a:bodyPr spcFirstLastPara="1" wrap="square" lIns="68575" tIns="34275" rIns="68575" bIns="0" anchor="t" anchorCtr="0">
            <a:normAutofit/>
          </a:bodyPr>
          <a:lstStyle>
            <a:lvl1pPr lvl="0" algn="l">
              <a:lnSpc>
                <a:spcPct val="90000"/>
              </a:lnSpc>
              <a:spcBef>
                <a:spcPts val="0"/>
              </a:spcBef>
              <a:spcAft>
                <a:spcPts val="0"/>
              </a:spcAft>
              <a:buClr>
                <a:schemeClr val="accent4"/>
              </a:buClr>
              <a:buSzPts val="2700"/>
              <a:buFont typeface="Arial"/>
              <a:buNone/>
              <a:defRPr sz="36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5" name="Google Shape;75;p17" title="Logo: ECTA: Early Childhood Technical Assistance Center"/>
          <p:cNvPicPr preferRelativeResize="0"/>
          <p:nvPr/>
        </p:nvPicPr>
        <p:blipFill rotWithShape="1">
          <a:blip r:embed="rId2">
            <a:alphaModFix/>
          </a:blip>
          <a:srcRect/>
          <a:stretch/>
        </p:blipFill>
        <p:spPr>
          <a:xfrm>
            <a:off x="571155" y="1333947"/>
            <a:ext cx="7382443" cy="1089213"/>
          </a:xfrm>
          <a:prstGeom prst="rect">
            <a:avLst/>
          </a:prstGeom>
          <a:noFill/>
          <a:ln>
            <a:noFill/>
          </a:ln>
        </p:spPr>
      </p:pic>
    </p:spTree>
    <p:extLst>
      <p:ext uri="{BB962C8B-B14F-4D97-AF65-F5344CB8AC3E}">
        <p14:creationId xmlns:p14="http://schemas.microsoft.com/office/powerpoint/2010/main" val="2845715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Multi-Org">
  <p:cSld name="Title - Multi-Org">
    <p:spTree>
      <p:nvGrpSpPr>
        <p:cNvPr id="1" name="Shape 76"/>
        <p:cNvGrpSpPr/>
        <p:nvPr/>
      </p:nvGrpSpPr>
      <p:grpSpPr>
        <a:xfrm>
          <a:off x="0" y="0"/>
          <a:ext cx="0" cy="0"/>
          <a:chOff x="0" y="0"/>
          <a:chExt cx="0" cy="0"/>
        </a:xfrm>
      </p:grpSpPr>
      <p:sp>
        <p:nvSpPr>
          <p:cNvPr id="77" name="Google Shape;77;p18"/>
          <p:cNvSpPr txBox="1">
            <a:spLocks noGrp="1"/>
          </p:cNvSpPr>
          <p:nvPr>
            <p:ph type="ctrTitle"/>
          </p:nvPr>
        </p:nvSpPr>
        <p:spPr>
          <a:xfrm>
            <a:off x="3821723" y="802298"/>
            <a:ext cx="7776720"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5000"/>
              <a:buFont typeface="Arial"/>
              <a:buNone/>
              <a:defRPr sz="66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subTitle" idx="1"/>
          </p:nvPr>
        </p:nvSpPr>
        <p:spPr>
          <a:xfrm>
            <a:off x="3821723" y="3761142"/>
            <a:ext cx="7776719"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79" name="Google Shape;79;p18"/>
          <p:cNvCxnSpPr/>
          <p:nvPr/>
        </p:nvCxnSpPr>
        <p:spPr>
          <a:xfrm rot="10800000">
            <a:off x="3497580" y="802300"/>
            <a:ext cx="0" cy="4661241"/>
          </a:xfrm>
          <a:prstGeom prst="straightConnector1">
            <a:avLst/>
          </a:prstGeom>
          <a:noFill/>
          <a:ln w="76200" cap="flat" cmpd="sng">
            <a:solidFill>
              <a:schemeClr val="accent1"/>
            </a:solidFill>
            <a:prstDash val="solid"/>
            <a:round/>
            <a:headEnd type="none" w="sm" len="sm"/>
            <a:tailEnd type="none" w="sm" len="sm"/>
          </a:ln>
        </p:spPr>
      </p:cxnSp>
      <p:pic>
        <p:nvPicPr>
          <p:cNvPr id="80" name="Google Shape;80;p18" title="Logo: ECTA"/>
          <p:cNvPicPr preferRelativeResize="0"/>
          <p:nvPr/>
        </p:nvPicPr>
        <p:blipFill rotWithShape="1">
          <a:blip r:embed="rId2">
            <a:alphaModFix/>
          </a:blip>
          <a:srcRect/>
          <a:stretch/>
        </p:blipFill>
        <p:spPr>
          <a:xfrm>
            <a:off x="282841" y="720763"/>
            <a:ext cx="2937416" cy="1129775"/>
          </a:xfrm>
          <a:prstGeom prst="rect">
            <a:avLst/>
          </a:prstGeom>
          <a:noFill/>
          <a:ln>
            <a:noFill/>
          </a:ln>
        </p:spPr>
      </p:pic>
    </p:spTree>
    <p:extLst>
      <p:ext uri="{BB962C8B-B14F-4D97-AF65-F5344CB8AC3E}">
        <p14:creationId xmlns:p14="http://schemas.microsoft.com/office/powerpoint/2010/main" val="15314577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ECTA-DaSy">
  <p:cSld name="Title - ECTA-DaSy">
    <p:spTree>
      <p:nvGrpSpPr>
        <p:cNvPr id="1" name="Shape 81"/>
        <p:cNvGrpSpPr/>
        <p:nvPr/>
      </p:nvGrpSpPr>
      <p:grpSpPr>
        <a:xfrm>
          <a:off x="0" y="0"/>
          <a:ext cx="0" cy="0"/>
          <a:chOff x="0" y="0"/>
          <a:chExt cx="0" cy="0"/>
        </a:xfrm>
      </p:grpSpPr>
      <p:sp>
        <p:nvSpPr>
          <p:cNvPr id="82" name="Google Shape;82;p19"/>
          <p:cNvSpPr txBox="1">
            <a:spLocks noGrp="1"/>
          </p:cNvSpPr>
          <p:nvPr>
            <p:ph type="ctrTitle"/>
          </p:nvPr>
        </p:nvSpPr>
        <p:spPr>
          <a:xfrm>
            <a:off x="3821723" y="802298"/>
            <a:ext cx="7776720"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5000"/>
              <a:buFont typeface="Arial"/>
              <a:buNone/>
              <a:defRPr sz="66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9"/>
          <p:cNvSpPr txBox="1">
            <a:spLocks noGrp="1"/>
          </p:cNvSpPr>
          <p:nvPr>
            <p:ph type="subTitle" idx="1"/>
          </p:nvPr>
        </p:nvSpPr>
        <p:spPr>
          <a:xfrm>
            <a:off x="3821723" y="3761142"/>
            <a:ext cx="7776719"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84" name="Google Shape;84;p19"/>
          <p:cNvCxnSpPr/>
          <p:nvPr/>
        </p:nvCxnSpPr>
        <p:spPr>
          <a:xfrm rot="10800000">
            <a:off x="3497580" y="802300"/>
            <a:ext cx="0" cy="4661241"/>
          </a:xfrm>
          <a:prstGeom prst="straightConnector1">
            <a:avLst/>
          </a:prstGeom>
          <a:noFill/>
          <a:ln w="76200" cap="flat" cmpd="sng">
            <a:solidFill>
              <a:schemeClr val="accent1"/>
            </a:solidFill>
            <a:prstDash val="solid"/>
            <a:round/>
            <a:headEnd type="none" w="sm" len="sm"/>
            <a:tailEnd type="none" w="sm" len="sm"/>
          </a:ln>
        </p:spPr>
      </p:cxnSp>
      <p:pic>
        <p:nvPicPr>
          <p:cNvPr id="85" name="Google Shape;85;p19" title="Logo: DaSy"/>
          <p:cNvPicPr preferRelativeResize="0"/>
          <p:nvPr/>
        </p:nvPicPr>
        <p:blipFill rotWithShape="1">
          <a:blip r:embed="rId2">
            <a:alphaModFix/>
          </a:blip>
          <a:srcRect/>
          <a:stretch/>
        </p:blipFill>
        <p:spPr>
          <a:xfrm>
            <a:off x="698035" y="2273883"/>
            <a:ext cx="2392815" cy="1718072"/>
          </a:xfrm>
          <a:prstGeom prst="rect">
            <a:avLst/>
          </a:prstGeom>
          <a:noFill/>
          <a:ln>
            <a:noFill/>
          </a:ln>
        </p:spPr>
      </p:pic>
      <p:pic>
        <p:nvPicPr>
          <p:cNvPr id="86" name="Google Shape;86;p19" title="Logo: ECTA"/>
          <p:cNvPicPr preferRelativeResize="0"/>
          <p:nvPr/>
        </p:nvPicPr>
        <p:blipFill rotWithShape="1">
          <a:blip r:embed="rId3">
            <a:alphaModFix/>
          </a:blip>
          <a:srcRect/>
          <a:stretch/>
        </p:blipFill>
        <p:spPr>
          <a:xfrm>
            <a:off x="282841" y="720763"/>
            <a:ext cx="2937416" cy="1129775"/>
          </a:xfrm>
          <a:prstGeom prst="rect">
            <a:avLst/>
          </a:prstGeom>
          <a:noFill/>
          <a:ln>
            <a:noFill/>
          </a:ln>
        </p:spPr>
      </p:pic>
    </p:spTree>
    <p:extLst>
      <p:ext uri="{BB962C8B-B14F-4D97-AF65-F5344CB8AC3E}">
        <p14:creationId xmlns:p14="http://schemas.microsoft.com/office/powerpoint/2010/main" val="544674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1941533" y="1609738"/>
            <a:ext cx="8299747" cy="1887951"/>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2700"/>
              <a:buFont typeface="Arial"/>
              <a:buNone/>
              <a:defRPr sz="36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20"/>
          <p:cNvSpPr txBox="1">
            <a:spLocks noGrp="1"/>
          </p:cNvSpPr>
          <p:nvPr>
            <p:ph type="body" idx="1"/>
          </p:nvPr>
        </p:nvSpPr>
        <p:spPr>
          <a:xfrm>
            <a:off x="1941679" y="3851916"/>
            <a:ext cx="8287544" cy="1012929"/>
          </a:xfrm>
          <a:prstGeom prst="rect">
            <a:avLst/>
          </a:prstGeom>
          <a:noFill/>
          <a:ln>
            <a:noFill/>
          </a:ln>
        </p:spPr>
        <p:txBody>
          <a:bodyPr spcFirstLastPara="1" wrap="square" lIns="68575" tIns="68575" rIns="68575" bIns="34275" anchor="t" anchorCtr="0">
            <a:normAutofit/>
          </a:bodyPr>
          <a:lstStyle>
            <a:lvl1pPr marL="609585" lvl="0" indent="-304792" algn="l">
              <a:lnSpc>
                <a:spcPct val="120000"/>
              </a:lnSpc>
              <a:spcBef>
                <a:spcPts val="1067"/>
              </a:spcBef>
              <a:spcAft>
                <a:spcPts val="0"/>
              </a:spcAft>
              <a:buSzPts val="1400"/>
              <a:buNone/>
              <a:defRPr sz="1867">
                <a:solidFill>
                  <a:schemeClr val="dk1"/>
                </a:solidFill>
              </a:defRPr>
            </a:lvl1pPr>
            <a:lvl2pPr marL="1219170" lvl="1" indent="-304792" algn="l">
              <a:lnSpc>
                <a:spcPct val="120000"/>
              </a:lnSpc>
              <a:spcBef>
                <a:spcPts val="533"/>
              </a:spcBef>
              <a:spcAft>
                <a:spcPts val="0"/>
              </a:spcAft>
              <a:buSzPts val="1400"/>
              <a:buNone/>
              <a:defRPr sz="1867">
                <a:solidFill>
                  <a:srgbClr val="888888"/>
                </a:solidFill>
              </a:defRPr>
            </a:lvl2pPr>
            <a:lvl3pPr marL="1828754" lvl="2" indent="-304792" algn="l">
              <a:lnSpc>
                <a:spcPct val="120000"/>
              </a:lnSpc>
              <a:spcBef>
                <a:spcPts val="533"/>
              </a:spcBef>
              <a:spcAft>
                <a:spcPts val="0"/>
              </a:spcAft>
              <a:buSzPts val="1400"/>
              <a:buNone/>
              <a:defRPr sz="1867">
                <a:solidFill>
                  <a:srgbClr val="888888"/>
                </a:solidFill>
              </a:defRPr>
            </a:lvl3pPr>
            <a:lvl4pPr marL="2438339" lvl="3" indent="-304792" algn="l">
              <a:lnSpc>
                <a:spcPct val="120000"/>
              </a:lnSpc>
              <a:spcBef>
                <a:spcPts val="533"/>
              </a:spcBef>
              <a:spcAft>
                <a:spcPts val="0"/>
              </a:spcAft>
              <a:buSzPts val="1200"/>
              <a:buNone/>
              <a:defRPr sz="1600">
                <a:solidFill>
                  <a:srgbClr val="888888"/>
                </a:solidFill>
              </a:defRPr>
            </a:lvl4pPr>
            <a:lvl5pPr marL="3047924" lvl="4" indent="-304792" algn="l">
              <a:lnSpc>
                <a:spcPct val="120000"/>
              </a:lnSpc>
              <a:spcBef>
                <a:spcPts val="533"/>
              </a:spcBef>
              <a:spcAft>
                <a:spcPts val="0"/>
              </a:spcAft>
              <a:buSzPts val="1200"/>
              <a:buNone/>
              <a:defRPr sz="1600">
                <a:solidFill>
                  <a:srgbClr val="888888"/>
                </a:solidFill>
              </a:defRPr>
            </a:lvl5pPr>
            <a:lvl6pPr marL="3657509" lvl="5" indent="-304792" algn="l">
              <a:lnSpc>
                <a:spcPct val="120000"/>
              </a:lnSpc>
              <a:spcBef>
                <a:spcPts val="533"/>
              </a:spcBef>
              <a:spcAft>
                <a:spcPts val="0"/>
              </a:spcAft>
              <a:buSzPts val="1200"/>
              <a:buNone/>
              <a:defRPr sz="1600">
                <a:solidFill>
                  <a:srgbClr val="888888"/>
                </a:solidFill>
              </a:defRPr>
            </a:lvl6pPr>
            <a:lvl7pPr marL="4267093" lvl="6" indent="-304792" algn="l">
              <a:lnSpc>
                <a:spcPct val="120000"/>
              </a:lnSpc>
              <a:spcBef>
                <a:spcPts val="533"/>
              </a:spcBef>
              <a:spcAft>
                <a:spcPts val="0"/>
              </a:spcAft>
              <a:buSzPts val="1200"/>
              <a:buNone/>
              <a:defRPr sz="1600">
                <a:solidFill>
                  <a:srgbClr val="888888"/>
                </a:solidFill>
              </a:defRPr>
            </a:lvl7pPr>
            <a:lvl8pPr marL="4876678" lvl="7" indent="-304792" algn="l">
              <a:lnSpc>
                <a:spcPct val="120000"/>
              </a:lnSpc>
              <a:spcBef>
                <a:spcPts val="533"/>
              </a:spcBef>
              <a:spcAft>
                <a:spcPts val="0"/>
              </a:spcAft>
              <a:buSzPts val="1200"/>
              <a:buNone/>
              <a:defRPr sz="1600">
                <a:solidFill>
                  <a:srgbClr val="888888"/>
                </a:solidFill>
              </a:defRPr>
            </a:lvl8pPr>
            <a:lvl9pPr marL="5486263" lvl="8" indent="-304792" algn="l">
              <a:lnSpc>
                <a:spcPct val="120000"/>
              </a:lnSpc>
              <a:spcBef>
                <a:spcPts val="533"/>
              </a:spcBef>
              <a:spcAft>
                <a:spcPts val="0"/>
              </a:spcAft>
              <a:buSzPts val="1200"/>
              <a:buNone/>
              <a:defRPr sz="1600">
                <a:solidFill>
                  <a:srgbClr val="888888"/>
                </a:solidFill>
              </a:defRPr>
            </a:lvl9pPr>
          </a:lstStyle>
          <a:p>
            <a:endParaRPr/>
          </a:p>
        </p:txBody>
      </p:sp>
      <p:sp>
        <p:nvSpPr>
          <p:cNvPr id="90" name="Google Shape;90;p20"/>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20"/>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cxnSp>
        <p:nvCxnSpPr>
          <p:cNvPr id="92" name="Google Shape;92;p20"/>
          <p:cNvCxnSpPr/>
          <p:nvPr/>
        </p:nvCxnSpPr>
        <p:spPr>
          <a:xfrm>
            <a:off x="1941533" y="3713663"/>
            <a:ext cx="8299747" cy="0"/>
          </a:xfrm>
          <a:prstGeom prst="straightConnector1">
            <a:avLst/>
          </a:prstGeom>
          <a:noFill/>
          <a:ln w="762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4617383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21"/>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21"/>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85623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22"/>
          <p:cNvSpPr txBox="1">
            <a:spLocks noGrp="1"/>
          </p:cNvSpPr>
          <p:nvPr>
            <p:ph type="body" idx="1"/>
          </p:nvPr>
        </p:nvSpPr>
        <p:spPr>
          <a:xfrm>
            <a:off x="587830" y="1368359"/>
            <a:ext cx="11005457" cy="4097988"/>
          </a:xfrm>
          <a:prstGeom prst="rect">
            <a:avLst/>
          </a:prstGeom>
          <a:noFill/>
          <a:ln>
            <a:noFill/>
          </a:ln>
        </p:spPr>
        <p:txBody>
          <a:bodyPr spcFirstLastPara="1" wrap="square" lIns="68575" tIns="34275" rIns="68575" bIns="34275" anchor="t" anchorCtr="0">
            <a:norm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0" name="Google Shape;100;p22"/>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2"/>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96005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587830" y="226990"/>
            <a:ext cx="11005457" cy="911753"/>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 name="Google Shape;104;p23"/>
          <p:cNvSpPr txBox="1">
            <a:spLocks noGrp="1"/>
          </p:cNvSpPr>
          <p:nvPr>
            <p:ph type="body" idx="1"/>
          </p:nvPr>
        </p:nvSpPr>
        <p:spPr>
          <a:xfrm>
            <a:off x="587830" y="1258113"/>
            <a:ext cx="5388428" cy="771303"/>
          </a:xfrm>
          <a:prstGeom prst="rect">
            <a:avLst/>
          </a:prstGeom>
          <a:solidFill>
            <a:srgbClr val="73195A"/>
          </a:solidFill>
          <a:ln w="50800" cap="flat" cmpd="sng">
            <a:solidFill>
              <a:schemeClr val="accent5"/>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05" name="Google Shape;105;p23"/>
          <p:cNvSpPr txBox="1">
            <a:spLocks noGrp="1"/>
          </p:cNvSpPr>
          <p:nvPr>
            <p:ph type="body" idx="2"/>
          </p:nvPr>
        </p:nvSpPr>
        <p:spPr>
          <a:xfrm>
            <a:off x="587830" y="2148786"/>
            <a:ext cx="5388428" cy="3319943"/>
          </a:xfrm>
          <a:prstGeom prst="rect">
            <a:avLst/>
          </a:prstGeom>
          <a:solidFill>
            <a:srgbClr val="F3C8E9"/>
          </a:solidFill>
          <a:ln>
            <a:noFill/>
          </a:ln>
        </p:spPr>
        <p:txBody>
          <a:bodyPr spcFirstLastPara="1" wrap="square" lIns="68575" tIns="34275" rIns="68575" bIns="34275" anchor="t" anchorCtr="0">
            <a:normAutofit/>
          </a:bodyPr>
          <a:lstStyle>
            <a:lvl1pPr marL="609585" lvl="0" indent="-431789" algn="l">
              <a:lnSpc>
                <a:spcPct val="120000"/>
              </a:lnSpc>
              <a:spcBef>
                <a:spcPts val="1067"/>
              </a:spcBef>
              <a:spcAft>
                <a:spcPts val="0"/>
              </a:spcAft>
              <a:buClr>
                <a:schemeClr val="accent5"/>
              </a:buClr>
              <a:buSzPts val="1500"/>
              <a:buChar char="•"/>
              <a:defRPr/>
            </a:lvl1pPr>
            <a:lvl2pPr marL="1219170" lvl="1" indent="-423323" algn="l">
              <a:lnSpc>
                <a:spcPct val="120000"/>
              </a:lnSpc>
              <a:spcBef>
                <a:spcPts val="533"/>
              </a:spcBef>
              <a:spcAft>
                <a:spcPts val="0"/>
              </a:spcAft>
              <a:buClr>
                <a:schemeClr val="accent5"/>
              </a:buClr>
              <a:buSzPts val="1400"/>
              <a:buChar char="•"/>
              <a:defRPr/>
            </a:lvl2pPr>
            <a:lvl3pPr marL="1828754" lvl="2" indent="-406390" algn="l">
              <a:lnSpc>
                <a:spcPct val="120000"/>
              </a:lnSpc>
              <a:spcBef>
                <a:spcPts val="533"/>
              </a:spcBef>
              <a:spcAft>
                <a:spcPts val="0"/>
              </a:spcAft>
              <a:buClr>
                <a:schemeClr val="accent5"/>
              </a:buClr>
              <a:buSzPts val="1200"/>
              <a:buChar char="•"/>
              <a:defRPr/>
            </a:lvl3pPr>
            <a:lvl4pPr marL="2438339" lvl="3" indent="-397923" algn="l">
              <a:lnSpc>
                <a:spcPct val="120000"/>
              </a:lnSpc>
              <a:spcBef>
                <a:spcPts val="533"/>
              </a:spcBef>
              <a:spcAft>
                <a:spcPts val="0"/>
              </a:spcAft>
              <a:buClr>
                <a:schemeClr val="accent5"/>
              </a:buClr>
              <a:buSzPts val="1100"/>
              <a:buChar char="•"/>
              <a:defRPr/>
            </a:lvl4pPr>
            <a:lvl5pPr marL="3047924" lvl="4" indent="-380990" algn="l">
              <a:lnSpc>
                <a:spcPct val="120000"/>
              </a:lnSpc>
              <a:spcBef>
                <a:spcPts val="533"/>
              </a:spcBef>
              <a:spcAft>
                <a:spcPts val="0"/>
              </a:spcAft>
              <a:buClr>
                <a:schemeClr val="accent5"/>
              </a:buClr>
              <a:buSzPts val="9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6" name="Google Shape;106;p23"/>
          <p:cNvSpPr txBox="1">
            <a:spLocks noGrp="1"/>
          </p:cNvSpPr>
          <p:nvPr>
            <p:ph type="body" idx="3"/>
          </p:nvPr>
        </p:nvSpPr>
        <p:spPr>
          <a:xfrm>
            <a:off x="6204858" y="1261288"/>
            <a:ext cx="5388429" cy="771585"/>
          </a:xfrm>
          <a:prstGeom prst="rect">
            <a:avLst/>
          </a:prstGeom>
          <a:solidFill>
            <a:srgbClr val="5A9E1F"/>
          </a:solidFill>
          <a:ln w="50800" cap="flat" cmpd="sng">
            <a:solidFill>
              <a:schemeClr val="accent2"/>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07" name="Google Shape;107;p23"/>
          <p:cNvSpPr txBox="1">
            <a:spLocks noGrp="1"/>
          </p:cNvSpPr>
          <p:nvPr>
            <p:ph type="body" idx="4"/>
          </p:nvPr>
        </p:nvSpPr>
        <p:spPr>
          <a:xfrm>
            <a:off x="6204858" y="2147818"/>
            <a:ext cx="5388429" cy="3311047"/>
          </a:xfrm>
          <a:prstGeom prst="rect">
            <a:avLst/>
          </a:prstGeom>
          <a:solidFill>
            <a:srgbClr val="E3F6D3"/>
          </a:solidFill>
          <a:ln>
            <a:noFill/>
          </a:ln>
        </p:spPr>
        <p:txBody>
          <a:bodyPr spcFirstLastPara="1" wrap="square" lIns="68575" tIns="34275" rIns="68575" bIns="34275" anchor="t" anchorCtr="0">
            <a:norm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8" name="Google Shape;108;p23"/>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35214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2">
  <p:cSld name="Comparison 2">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587830" y="226990"/>
            <a:ext cx="11005457" cy="911753"/>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4"/>
          <p:cNvSpPr txBox="1">
            <a:spLocks noGrp="1"/>
          </p:cNvSpPr>
          <p:nvPr>
            <p:ph type="body" idx="1"/>
          </p:nvPr>
        </p:nvSpPr>
        <p:spPr>
          <a:xfrm>
            <a:off x="587830" y="1258113"/>
            <a:ext cx="5388428" cy="771303"/>
          </a:xfrm>
          <a:prstGeom prst="rect">
            <a:avLst/>
          </a:prstGeom>
          <a:solidFill>
            <a:srgbClr val="00599D"/>
          </a:solidFill>
          <a:ln w="50800" cap="flat" cmpd="sng">
            <a:solidFill>
              <a:schemeClr val="accent3"/>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13" name="Google Shape;113;p24"/>
          <p:cNvSpPr txBox="1">
            <a:spLocks noGrp="1"/>
          </p:cNvSpPr>
          <p:nvPr>
            <p:ph type="body" idx="2"/>
          </p:nvPr>
        </p:nvSpPr>
        <p:spPr>
          <a:xfrm>
            <a:off x="587830" y="2148786"/>
            <a:ext cx="5388428" cy="3319943"/>
          </a:xfrm>
          <a:prstGeom prst="rect">
            <a:avLst/>
          </a:prstGeom>
          <a:solidFill>
            <a:srgbClr val="C3E3FF"/>
          </a:solidFill>
          <a:ln>
            <a:noFill/>
          </a:ln>
        </p:spPr>
        <p:txBody>
          <a:bodyPr spcFirstLastPara="1" wrap="square" lIns="68575" tIns="34275" rIns="68575" bIns="34275" anchor="t" anchorCtr="0">
            <a:normAutofit/>
          </a:bodyPr>
          <a:lstStyle>
            <a:lvl1pPr marL="609585" lvl="0" indent="-431789" algn="l">
              <a:lnSpc>
                <a:spcPct val="120000"/>
              </a:lnSpc>
              <a:spcBef>
                <a:spcPts val="1067"/>
              </a:spcBef>
              <a:spcAft>
                <a:spcPts val="0"/>
              </a:spcAft>
              <a:buClr>
                <a:schemeClr val="accent3"/>
              </a:buClr>
              <a:buSzPts val="1500"/>
              <a:buChar char="•"/>
              <a:defRPr/>
            </a:lvl1pPr>
            <a:lvl2pPr marL="1219170" lvl="1" indent="-423323" algn="l">
              <a:lnSpc>
                <a:spcPct val="120000"/>
              </a:lnSpc>
              <a:spcBef>
                <a:spcPts val="533"/>
              </a:spcBef>
              <a:spcAft>
                <a:spcPts val="0"/>
              </a:spcAft>
              <a:buClr>
                <a:schemeClr val="accent3"/>
              </a:buClr>
              <a:buSzPts val="1400"/>
              <a:buChar char="•"/>
              <a:defRPr/>
            </a:lvl2pPr>
            <a:lvl3pPr marL="1828754" lvl="2" indent="-406390" algn="l">
              <a:lnSpc>
                <a:spcPct val="120000"/>
              </a:lnSpc>
              <a:spcBef>
                <a:spcPts val="533"/>
              </a:spcBef>
              <a:spcAft>
                <a:spcPts val="0"/>
              </a:spcAft>
              <a:buClr>
                <a:schemeClr val="accent3"/>
              </a:buClr>
              <a:buSzPts val="1200"/>
              <a:buChar char="•"/>
              <a:defRPr/>
            </a:lvl3pPr>
            <a:lvl4pPr marL="2438339" lvl="3" indent="-397923" algn="l">
              <a:lnSpc>
                <a:spcPct val="120000"/>
              </a:lnSpc>
              <a:spcBef>
                <a:spcPts val="533"/>
              </a:spcBef>
              <a:spcAft>
                <a:spcPts val="0"/>
              </a:spcAft>
              <a:buClr>
                <a:schemeClr val="accent3"/>
              </a:buClr>
              <a:buSzPts val="1100"/>
              <a:buChar char="•"/>
              <a:defRPr/>
            </a:lvl4pPr>
            <a:lvl5pPr marL="3047924" lvl="4" indent="-380990" algn="l">
              <a:lnSpc>
                <a:spcPct val="120000"/>
              </a:lnSpc>
              <a:spcBef>
                <a:spcPts val="533"/>
              </a:spcBef>
              <a:spcAft>
                <a:spcPts val="0"/>
              </a:spcAft>
              <a:buClr>
                <a:schemeClr val="accent3"/>
              </a:buClr>
              <a:buSzPts val="9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14" name="Google Shape;114;p24"/>
          <p:cNvSpPr txBox="1">
            <a:spLocks noGrp="1"/>
          </p:cNvSpPr>
          <p:nvPr>
            <p:ph type="body" idx="3"/>
          </p:nvPr>
        </p:nvSpPr>
        <p:spPr>
          <a:xfrm>
            <a:off x="6204858" y="1261288"/>
            <a:ext cx="5388429" cy="771585"/>
          </a:xfrm>
          <a:prstGeom prst="rect">
            <a:avLst/>
          </a:prstGeom>
          <a:solidFill>
            <a:srgbClr val="C76F07"/>
          </a:solidFill>
          <a:ln w="50800" cap="flat" cmpd="sng">
            <a:solidFill>
              <a:schemeClr val="accent6"/>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15" name="Google Shape;115;p24"/>
          <p:cNvSpPr txBox="1">
            <a:spLocks noGrp="1"/>
          </p:cNvSpPr>
          <p:nvPr>
            <p:ph type="body" idx="4"/>
          </p:nvPr>
        </p:nvSpPr>
        <p:spPr>
          <a:xfrm>
            <a:off x="6204858" y="2147818"/>
            <a:ext cx="5388429" cy="3311047"/>
          </a:xfrm>
          <a:prstGeom prst="rect">
            <a:avLst/>
          </a:prstGeom>
          <a:solidFill>
            <a:srgbClr val="FEE8CF"/>
          </a:solidFill>
          <a:ln>
            <a:noFill/>
          </a:ln>
        </p:spPr>
        <p:txBody>
          <a:bodyPr spcFirstLastPara="1" wrap="square" lIns="68575" tIns="34275" rIns="68575" bIns="34275" anchor="t" anchorCtr="0">
            <a:normAutofit/>
          </a:bodyPr>
          <a:lstStyle>
            <a:lvl1pPr marL="609585" lvl="0" indent="-431789" algn="l">
              <a:lnSpc>
                <a:spcPct val="120000"/>
              </a:lnSpc>
              <a:spcBef>
                <a:spcPts val="1067"/>
              </a:spcBef>
              <a:spcAft>
                <a:spcPts val="0"/>
              </a:spcAft>
              <a:buClr>
                <a:schemeClr val="accent6"/>
              </a:buClr>
              <a:buSzPts val="1500"/>
              <a:buChar char="•"/>
              <a:defRPr/>
            </a:lvl1pPr>
            <a:lvl2pPr marL="1219170" lvl="1" indent="-423323" algn="l">
              <a:lnSpc>
                <a:spcPct val="120000"/>
              </a:lnSpc>
              <a:spcBef>
                <a:spcPts val="533"/>
              </a:spcBef>
              <a:spcAft>
                <a:spcPts val="0"/>
              </a:spcAft>
              <a:buClr>
                <a:schemeClr val="accent6"/>
              </a:buClr>
              <a:buSzPts val="1400"/>
              <a:buChar char="•"/>
              <a:defRPr/>
            </a:lvl2pPr>
            <a:lvl3pPr marL="1828754" lvl="2" indent="-406390" algn="l">
              <a:lnSpc>
                <a:spcPct val="120000"/>
              </a:lnSpc>
              <a:spcBef>
                <a:spcPts val="533"/>
              </a:spcBef>
              <a:spcAft>
                <a:spcPts val="0"/>
              </a:spcAft>
              <a:buClr>
                <a:schemeClr val="accent6"/>
              </a:buClr>
              <a:buSzPts val="1200"/>
              <a:buChar char="•"/>
              <a:defRPr/>
            </a:lvl3pPr>
            <a:lvl4pPr marL="2438339" lvl="3" indent="-397923" algn="l">
              <a:lnSpc>
                <a:spcPct val="120000"/>
              </a:lnSpc>
              <a:spcBef>
                <a:spcPts val="533"/>
              </a:spcBef>
              <a:spcAft>
                <a:spcPts val="0"/>
              </a:spcAft>
              <a:buClr>
                <a:schemeClr val="accent6"/>
              </a:buClr>
              <a:buSzPts val="1100"/>
              <a:buChar char="•"/>
              <a:defRPr/>
            </a:lvl4pPr>
            <a:lvl5pPr marL="3047924" lvl="4" indent="-380990" algn="l">
              <a:lnSpc>
                <a:spcPct val="120000"/>
              </a:lnSpc>
              <a:spcBef>
                <a:spcPts val="533"/>
              </a:spcBef>
              <a:spcAft>
                <a:spcPts val="0"/>
              </a:spcAft>
              <a:buClr>
                <a:schemeClr val="accent6"/>
              </a:buClr>
              <a:buSzPts val="9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16" name="Google Shape;116;p24"/>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4"/>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86568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ECTA disclaimer">
  <p:cSld name="ECTA disclaimer">
    <p:spTree>
      <p:nvGrpSpPr>
        <p:cNvPr id="1" name="Shape 123"/>
        <p:cNvGrpSpPr/>
        <p:nvPr/>
      </p:nvGrpSpPr>
      <p:grpSpPr>
        <a:xfrm>
          <a:off x="0" y="0"/>
          <a:ext cx="0" cy="0"/>
          <a:chOff x="0" y="0"/>
          <a:chExt cx="0" cy="0"/>
        </a:xfrm>
      </p:grpSpPr>
      <p:sp>
        <p:nvSpPr>
          <p:cNvPr id="124" name="Google Shape;124;p26"/>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cxnSp>
        <p:nvCxnSpPr>
          <p:cNvPr id="125" name="Google Shape;125;p26"/>
          <p:cNvCxnSpPr/>
          <p:nvPr/>
        </p:nvCxnSpPr>
        <p:spPr>
          <a:xfrm>
            <a:off x="1941533" y="3713663"/>
            <a:ext cx="8299747" cy="0"/>
          </a:xfrm>
          <a:prstGeom prst="straightConnector1">
            <a:avLst/>
          </a:prstGeom>
          <a:noFill/>
          <a:ln w="76200" cap="flat" cmpd="sng">
            <a:solidFill>
              <a:schemeClr val="accent1"/>
            </a:solidFill>
            <a:prstDash val="solid"/>
            <a:round/>
            <a:headEnd type="none" w="sm" len="sm"/>
            <a:tailEnd type="none" w="sm" len="sm"/>
          </a:ln>
        </p:spPr>
      </p:cxnSp>
      <p:sp>
        <p:nvSpPr>
          <p:cNvPr id="126" name="Google Shape;126;p26"/>
          <p:cNvSpPr txBox="1">
            <a:spLocks noGrp="1"/>
          </p:cNvSpPr>
          <p:nvPr>
            <p:ph type="title"/>
          </p:nvPr>
        </p:nvSpPr>
        <p:spPr>
          <a:xfrm>
            <a:off x="1973580" y="2523100"/>
            <a:ext cx="8259347" cy="913249"/>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4"/>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7" name="Google Shape;127;p26"/>
          <p:cNvSpPr txBox="1">
            <a:spLocks noGrp="1"/>
          </p:cNvSpPr>
          <p:nvPr>
            <p:ph type="body" idx="1"/>
          </p:nvPr>
        </p:nvSpPr>
        <p:spPr>
          <a:xfrm>
            <a:off x="1905852" y="3846281"/>
            <a:ext cx="8327075" cy="1012929"/>
          </a:xfrm>
          <a:prstGeom prst="rect">
            <a:avLst/>
          </a:prstGeom>
          <a:noFill/>
          <a:ln>
            <a:noFill/>
          </a:ln>
        </p:spPr>
        <p:txBody>
          <a:bodyPr spcFirstLastPara="1" wrap="square" lIns="68575" tIns="34275" rIns="68575" bIns="34275" anchor="t" anchorCtr="0">
            <a:noAutofit/>
          </a:bodyPr>
          <a:lstStyle>
            <a:lvl1pPr marL="609585" lvl="0" indent="-304792" algn="l">
              <a:lnSpc>
                <a:spcPct val="120000"/>
              </a:lnSpc>
              <a:spcBef>
                <a:spcPts val="1067"/>
              </a:spcBef>
              <a:spcAft>
                <a:spcPts val="0"/>
              </a:spcAft>
              <a:buSzPts val="1500"/>
              <a:buNone/>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pic>
        <p:nvPicPr>
          <p:cNvPr id="128" name="Google Shape;128;p26"/>
          <p:cNvPicPr preferRelativeResize="0"/>
          <p:nvPr/>
        </p:nvPicPr>
        <p:blipFill rotWithShape="1">
          <a:blip r:embed="rId2">
            <a:alphaModFix/>
          </a:blip>
          <a:srcRect/>
          <a:stretch/>
        </p:blipFill>
        <p:spPr>
          <a:xfrm>
            <a:off x="1905852" y="5058531"/>
            <a:ext cx="3779520" cy="585216"/>
          </a:xfrm>
          <a:prstGeom prst="rect">
            <a:avLst/>
          </a:prstGeom>
          <a:noFill/>
          <a:ln>
            <a:noFill/>
          </a:ln>
        </p:spPr>
      </p:pic>
      <p:pic>
        <p:nvPicPr>
          <p:cNvPr id="129" name="Google Shape;129;p26"/>
          <p:cNvPicPr preferRelativeResize="0"/>
          <p:nvPr/>
        </p:nvPicPr>
        <p:blipFill rotWithShape="1">
          <a:blip r:embed="rId3">
            <a:alphaModFix/>
          </a:blip>
          <a:srcRect/>
          <a:stretch/>
        </p:blipFill>
        <p:spPr>
          <a:xfrm>
            <a:off x="8373669" y="4750570"/>
            <a:ext cx="1867611" cy="1099569"/>
          </a:xfrm>
          <a:prstGeom prst="rect">
            <a:avLst/>
          </a:prstGeom>
          <a:noFill/>
          <a:ln>
            <a:noFill/>
          </a:ln>
        </p:spPr>
      </p:pic>
      <p:cxnSp>
        <p:nvCxnSpPr>
          <p:cNvPr id="130" name="Google Shape;130;p26"/>
          <p:cNvCxnSpPr/>
          <p:nvPr/>
        </p:nvCxnSpPr>
        <p:spPr>
          <a:xfrm>
            <a:off x="1973580" y="2270760"/>
            <a:ext cx="8259347" cy="0"/>
          </a:xfrm>
          <a:prstGeom prst="straightConnector1">
            <a:avLst/>
          </a:prstGeom>
          <a:noFill/>
          <a:ln w="76200" cap="flat" cmpd="sng">
            <a:solidFill>
              <a:schemeClr val="accent1"/>
            </a:solidFill>
            <a:prstDash val="solid"/>
            <a:round/>
            <a:headEnd type="none" w="sm" len="sm"/>
            <a:tailEnd type="none" w="sm" len="sm"/>
          </a:ln>
        </p:spPr>
      </p:cxnSp>
      <p:pic>
        <p:nvPicPr>
          <p:cNvPr id="131" name="Google Shape;131;p26" title="Logo: ECTA: Early Childhood Technical Assistance Center"/>
          <p:cNvPicPr preferRelativeResize="0"/>
          <p:nvPr/>
        </p:nvPicPr>
        <p:blipFill rotWithShape="1">
          <a:blip r:embed="rId4">
            <a:alphaModFix/>
          </a:blip>
          <a:srcRect/>
          <a:stretch/>
        </p:blipFill>
        <p:spPr>
          <a:xfrm>
            <a:off x="1973580" y="833546"/>
            <a:ext cx="7382443" cy="1089213"/>
          </a:xfrm>
          <a:prstGeom prst="rect">
            <a:avLst/>
          </a:prstGeom>
          <a:noFill/>
          <a:ln>
            <a:noFill/>
          </a:ln>
        </p:spPr>
      </p:pic>
    </p:spTree>
    <p:extLst>
      <p:ext uri="{BB962C8B-B14F-4D97-AF65-F5344CB8AC3E}">
        <p14:creationId xmlns:p14="http://schemas.microsoft.com/office/powerpoint/2010/main" val="18604118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32"/>
        <p:cNvGrpSpPr/>
        <p:nvPr/>
      </p:nvGrpSpPr>
      <p:grpSpPr>
        <a:xfrm>
          <a:off x="0" y="0"/>
          <a:ext cx="0" cy="0"/>
          <a:chOff x="0" y="0"/>
          <a:chExt cx="0" cy="0"/>
        </a:xfrm>
      </p:grpSpPr>
      <p:sp>
        <p:nvSpPr>
          <p:cNvPr id="133" name="Google Shape;133;p27"/>
          <p:cNvSpPr txBox="1">
            <a:spLocks noGrp="1"/>
          </p:cNvSpPr>
          <p:nvPr>
            <p:ph type="title"/>
          </p:nvPr>
        </p:nvSpPr>
        <p:spPr>
          <a:xfrm>
            <a:off x="587829" y="226979"/>
            <a:ext cx="11005456" cy="899693"/>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 name="Google Shape;134;p27"/>
          <p:cNvSpPr txBox="1">
            <a:spLocks noGrp="1"/>
          </p:cNvSpPr>
          <p:nvPr>
            <p:ph type="body" idx="1"/>
          </p:nvPr>
        </p:nvSpPr>
        <p:spPr>
          <a:xfrm>
            <a:off x="587830" y="1368359"/>
            <a:ext cx="5388428" cy="4091116"/>
          </a:xfrm>
          <a:prstGeom prst="rect">
            <a:avLst/>
          </a:prstGeom>
          <a:noFill/>
          <a:ln>
            <a:noFill/>
          </a:ln>
        </p:spPr>
        <p:txBody>
          <a:bodyPr spcFirstLastPara="1" wrap="square" lIns="68575" tIns="34275" rIns="68575" bIns="34275" anchor="t" anchorCtr="0">
            <a:norm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35" name="Google Shape;135;p27"/>
          <p:cNvSpPr txBox="1">
            <a:spLocks noGrp="1"/>
          </p:cNvSpPr>
          <p:nvPr>
            <p:ph type="body" idx="2"/>
          </p:nvPr>
        </p:nvSpPr>
        <p:spPr>
          <a:xfrm>
            <a:off x="6204856" y="1376140"/>
            <a:ext cx="5388429" cy="4082723"/>
          </a:xfrm>
          <a:prstGeom prst="rect">
            <a:avLst/>
          </a:prstGeom>
          <a:noFill/>
          <a:ln>
            <a:noFill/>
          </a:ln>
        </p:spPr>
        <p:txBody>
          <a:bodyPr spcFirstLastPara="1" wrap="square" lIns="68575" tIns="34275" rIns="68575" bIns="34275" anchor="t" anchorCtr="0">
            <a:norm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36" name="Google Shape;136;p27"/>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27"/>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788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ver 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DB891F-097C-F149-951E-AA57E615FF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rm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4BA8C43C-9C90-0F4A-8D7B-5BD8D5386B9F}"/>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tx1"/>
                </a:solidFill>
              </a:rPr>
              <a:t>THE UNIVERSITY OF NORTH CAROLINA AT CHAPEL HILL</a:t>
            </a:r>
          </a:p>
        </p:txBody>
      </p:sp>
      <p:pic>
        <p:nvPicPr>
          <p:cNvPr id="11" name="Picture 10">
            <a:extLst>
              <a:ext uri="{FF2B5EF4-FFF2-40B4-BE49-F238E27FC236}">
                <a16:creationId xmlns:a16="http://schemas.microsoft.com/office/drawing/2014/main" id="{0BC9DD29-C7FC-2144-BD42-DD531D0537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3331551906"/>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8"/>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8"/>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029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ECTA disclaimer">
  <p:cSld name="1_ECTA disclaimer">
    <p:spTree>
      <p:nvGrpSpPr>
        <p:cNvPr id="1" name="Shape 147"/>
        <p:cNvGrpSpPr/>
        <p:nvPr/>
      </p:nvGrpSpPr>
      <p:grpSpPr>
        <a:xfrm>
          <a:off x="0" y="0"/>
          <a:ext cx="0" cy="0"/>
          <a:chOff x="0" y="0"/>
          <a:chExt cx="0" cy="0"/>
        </a:xfrm>
      </p:grpSpPr>
      <p:sp>
        <p:nvSpPr>
          <p:cNvPr id="148" name="Google Shape;148;p30"/>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149" name="Google Shape;149;p30"/>
          <p:cNvPicPr preferRelativeResize="0"/>
          <p:nvPr/>
        </p:nvPicPr>
        <p:blipFill rotWithShape="1">
          <a:blip r:embed="rId2">
            <a:alphaModFix/>
          </a:blip>
          <a:srcRect/>
          <a:stretch/>
        </p:blipFill>
        <p:spPr>
          <a:xfrm>
            <a:off x="1905852" y="5058531"/>
            <a:ext cx="3779520" cy="585216"/>
          </a:xfrm>
          <a:prstGeom prst="rect">
            <a:avLst/>
          </a:prstGeom>
          <a:noFill/>
          <a:ln>
            <a:noFill/>
          </a:ln>
        </p:spPr>
      </p:pic>
      <p:pic>
        <p:nvPicPr>
          <p:cNvPr id="150" name="Google Shape;150;p30"/>
          <p:cNvPicPr preferRelativeResize="0"/>
          <p:nvPr/>
        </p:nvPicPr>
        <p:blipFill rotWithShape="1">
          <a:blip r:embed="rId3">
            <a:alphaModFix/>
          </a:blip>
          <a:srcRect/>
          <a:stretch/>
        </p:blipFill>
        <p:spPr>
          <a:xfrm>
            <a:off x="8373669" y="4750570"/>
            <a:ext cx="1867611" cy="1099569"/>
          </a:xfrm>
          <a:prstGeom prst="rect">
            <a:avLst/>
          </a:prstGeom>
          <a:noFill/>
          <a:ln>
            <a:noFill/>
          </a:ln>
        </p:spPr>
      </p:pic>
      <p:cxnSp>
        <p:nvCxnSpPr>
          <p:cNvPr id="151" name="Google Shape;151;p30"/>
          <p:cNvCxnSpPr/>
          <p:nvPr/>
        </p:nvCxnSpPr>
        <p:spPr>
          <a:xfrm>
            <a:off x="1973580" y="1743985"/>
            <a:ext cx="8259347" cy="0"/>
          </a:xfrm>
          <a:prstGeom prst="straightConnector1">
            <a:avLst/>
          </a:prstGeom>
          <a:noFill/>
          <a:ln w="76200" cap="flat" cmpd="sng">
            <a:solidFill>
              <a:schemeClr val="accent1"/>
            </a:solidFill>
            <a:prstDash val="solid"/>
            <a:round/>
            <a:headEnd type="none" w="sm" len="sm"/>
            <a:tailEnd type="none" w="sm" len="sm"/>
          </a:ln>
        </p:spPr>
      </p:cxnSp>
      <p:cxnSp>
        <p:nvCxnSpPr>
          <p:cNvPr id="152" name="Google Shape;152;p30"/>
          <p:cNvCxnSpPr/>
          <p:nvPr/>
        </p:nvCxnSpPr>
        <p:spPr>
          <a:xfrm>
            <a:off x="1973580" y="3094445"/>
            <a:ext cx="8259347" cy="0"/>
          </a:xfrm>
          <a:prstGeom prst="straightConnector1">
            <a:avLst/>
          </a:prstGeom>
          <a:noFill/>
          <a:ln w="76200" cap="flat" cmpd="sng">
            <a:solidFill>
              <a:schemeClr val="accent1"/>
            </a:solidFill>
            <a:prstDash val="solid"/>
            <a:round/>
            <a:headEnd type="none" w="sm" len="sm"/>
            <a:tailEnd type="none" w="sm" len="sm"/>
          </a:ln>
        </p:spPr>
      </p:cxnSp>
      <p:pic>
        <p:nvPicPr>
          <p:cNvPr id="153" name="Google Shape;153;p30" title="Logo: DaSy"/>
          <p:cNvPicPr preferRelativeResize="0"/>
          <p:nvPr/>
        </p:nvPicPr>
        <p:blipFill rotWithShape="1">
          <a:blip r:embed="rId4">
            <a:alphaModFix/>
          </a:blip>
          <a:srcRect/>
          <a:stretch/>
        </p:blipFill>
        <p:spPr>
          <a:xfrm>
            <a:off x="6523096" y="660585"/>
            <a:ext cx="3709833" cy="838644"/>
          </a:xfrm>
          <a:prstGeom prst="rect">
            <a:avLst/>
          </a:prstGeom>
          <a:noFill/>
          <a:ln>
            <a:noFill/>
          </a:ln>
        </p:spPr>
      </p:pic>
      <p:pic>
        <p:nvPicPr>
          <p:cNvPr id="154" name="Google Shape;154;p30" title="Logo: ECTA"/>
          <p:cNvPicPr preferRelativeResize="0"/>
          <p:nvPr/>
        </p:nvPicPr>
        <p:blipFill rotWithShape="1">
          <a:blip r:embed="rId5">
            <a:alphaModFix/>
          </a:blip>
          <a:srcRect/>
          <a:stretch/>
        </p:blipFill>
        <p:spPr>
          <a:xfrm>
            <a:off x="1973581" y="786004"/>
            <a:ext cx="4218497" cy="620041"/>
          </a:xfrm>
          <a:prstGeom prst="rect">
            <a:avLst/>
          </a:prstGeom>
          <a:noFill/>
          <a:ln>
            <a:noFill/>
          </a:ln>
        </p:spPr>
      </p:pic>
      <p:sp>
        <p:nvSpPr>
          <p:cNvPr id="155" name="Google Shape;155;p30"/>
          <p:cNvSpPr txBox="1">
            <a:spLocks noGrp="1"/>
          </p:cNvSpPr>
          <p:nvPr>
            <p:ph type="body" idx="1"/>
          </p:nvPr>
        </p:nvSpPr>
        <p:spPr>
          <a:xfrm>
            <a:off x="1973580" y="3379302"/>
            <a:ext cx="8259347" cy="1387319"/>
          </a:xfrm>
          <a:prstGeom prst="rect">
            <a:avLst/>
          </a:prstGeom>
          <a:noFill/>
          <a:ln>
            <a:noFill/>
          </a:ln>
        </p:spPr>
        <p:txBody>
          <a:bodyPr spcFirstLastPara="1" wrap="square" lIns="68575" tIns="34275" rIns="68575" bIns="34275" anchor="t" anchorCtr="0">
            <a:no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56" name="Google Shape;156;p30"/>
          <p:cNvSpPr txBox="1">
            <a:spLocks noGrp="1"/>
          </p:cNvSpPr>
          <p:nvPr>
            <p:ph type="title"/>
          </p:nvPr>
        </p:nvSpPr>
        <p:spPr>
          <a:xfrm>
            <a:off x="1973580" y="1923615"/>
            <a:ext cx="8259347" cy="914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4"/>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2570098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extLst>
      <p:ext uri="{BB962C8B-B14F-4D97-AF65-F5344CB8AC3E}">
        <p14:creationId xmlns:p14="http://schemas.microsoft.com/office/powerpoint/2010/main" val="16947810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extLst>
      <p:ext uri="{BB962C8B-B14F-4D97-AF65-F5344CB8AC3E}">
        <p14:creationId xmlns:p14="http://schemas.microsoft.com/office/powerpoint/2010/main" val="38537674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extLst>
      <p:ext uri="{BB962C8B-B14F-4D97-AF65-F5344CB8AC3E}">
        <p14:creationId xmlns:p14="http://schemas.microsoft.com/office/powerpoint/2010/main" val="35329363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extLst>
      <p:ext uri="{BB962C8B-B14F-4D97-AF65-F5344CB8AC3E}">
        <p14:creationId xmlns:p14="http://schemas.microsoft.com/office/powerpoint/2010/main" val="23306815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extLst>
      <p:ext uri="{BB962C8B-B14F-4D97-AF65-F5344CB8AC3E}">
        <p14:creationId xmlns:p14="http://schemas.microsoft.com/office/powerpoint/2010/main" val="12292048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extLst>
      <p:ext uri="{BB962C8B-B14F-4D97-AF65-F5344CB8AC3E}">
        <p14:creationId xmlns:p14="http://schemas.microsoft.com/office/powerpoint/2010/main" val="2659702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7924701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06961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A">
    <p:spTree>
      <p:nvGrpSpPr>
        <p:cNvPr id="1" name=""/>
        <p:cNvGrpSpPr/>
        <p:nvPr/>
      </p:nvGrpSpPr>
      <p:grpSpPr>
        <a:xfrm>
          <a:off x="0" y="0"/>
          <a:ext cx="0" cy="0"/>
          <a:chOff x="0" y="0"/>
          <a:chExt cx="0" cy="0"/>
        </a:xfrm>
      </p:grpSpPr>
      <p:pic>
        <p:nvPicPr>
          <p:cNvPr id="3" name="Picture 2" descr="A picture containing fish&#10;&#10;Description automatically generated">
            <a:extLst>
              <a:ext uri="{FF2B5EF4-FFF2-40B4-BE49-F238E27FC236}">
                <a16:creationId xmlns:a16="http://schemas.microsoft.com/office/drawing/2014/main" id="{97AD11D2-A11D-6846-8F01-12049A2DC4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rgbClr val="EEEFE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C69A1-427D-2A4D-A623-C84A549792C7}"/>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rgbClr val="EEEFEF"/>
                </a:solidFill>
              </a:rPr>
              <a:t>THE UNIVERSITY OF NORTH CAROLINA AT CHAPEL HILL</a:t>
            </a:r>
          </a:p>
        </p:txBody>
      </p:sp>
      <p:pic>
        <p:nvPicPr>
          <p:cNvPr id="12" name="Picture 11">
            <a:extLst>
              <a:ext uri="{FF2B5EF4-FFF2-40B4-BE49-F238E27FC236}">
                <a16:creationId xmlns:a16="http://schemas.microsoft.com/office/drawing/2014/main" id="{A2BE25B3-3F84-B64B-A610-89C438205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95621689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543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8918270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3110504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5875779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2355540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40841878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7586423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marL="0" indent="0">
              <a:buNone/>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extLst>
      <p:ext uri="{BB962C8B-B14F-4D97-AF65-F5344CB8AC3E}">
        <p14:creationId xmlns:p14="http://schemas.microsoft.com/office/powerpoint/2010/main" val="26746901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6" name="Straight Connector 15">
            <a:extLst>
              <a:ext uri="{FF2B5EF4-FFF2-40B4-BE49-F238E27FC236}">
                <a16:creationId xmlns:a16="http://schemas.microsoft.com/office/drawing/2014/main" id="{8098D700-1770-E84C-870C-C000EF1C291B}"/>
              </a:ext>
            </a:extLst>
          </p:cNvPr>
          <p:cNvCxnSpPr/>
          <p:nvPr userDrawn="1"/>
        </p:nvCxnSpPr>
        <p:spPr>
          <a:xfrm>
            <a:off x="1973580" y="1743986"/>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75660-4F39-C347-AFC6-E25DE82FC7C0}"/>
              </a:ext>
            </a:extLst>
          </p:cNvPr>
          <p:cNvCxnSpPr/>
          <p:nvPr userDrawn="1"/>
        </p:nvCxnSpPr>
        <p:spPr>
          <a:xfrm>
            <a:off x="1973580" y="3094445"/>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4"/>
          <a:stretch>
            <a:fillRect/>
          </a:stretch>
        </p:blipFill>
        <p:spPr>
          <a:xfrm>
            <a:off x="6523094" y="660584"/>
            <a:ext cx="3709833" cy="838644"/>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5"/>
          <a:stretch>
            <a:fillRect/>
          </a:stretch>
        </p:blipFill>
        <p:spPr>
          <a:xfrm>
            <a:off x="1973580" y="786003"/>
            <a:ext cx="4218498" cy="620041"/>
          </a:xfrm>
          <a:prstGeom prst="rect">
            <a:avLst/>
          </a:prstGeom>
        </p:spPr>
      </p:pic>
      <p:sp>
        <p:nvSpPr>
          <p:cNvPr id="21" name="Text Placeholder 2">
            <a:extLst>
              <a:ext uri="{FF2B5EF4-FFF2-40B4-BE49-F238E27FC236}">
                <a16:creationId xmlns:a16="http://schemas.microsoft.com/office/drawing/2014/main" id="{5A2D4CB2-D6B7-C846-9227-FDD8AF7614F8}"/>
              </a:ext>
            </a:extLst>
          </p:cNvPr>
          <p:cNvSpPr>
            <a:spLocks noGrp="1"/>
          </p:cNvSpPr>
          <p:nvPr>
            <p:ph idx="1"/>
          </p:nvPr>
        </p:nvSpPr>
        <p:spPr>
          <a:xfrm>
            <a:off x="1973580" y="3379302"/>
            <a:ext cx="8259347" cy="1387319"/>
          </a:xfrm>
        </p:spPr>
        <p:txBody>
          <a:bodyPr>
            <a:noAutofit/>
          </a:bodyPr>
          <a:lstStyle/>
          <a:p>
            <a:pPr marL="0" indent="0">
              <a:buNone/>
            </a:pPr>
            <a:r>
              <a:rPr lang="en-US" sz="1300"/>
              <a:t>The content of this presentation was developed under a cooperative agreement, #H326P170001, and a grant, #H373Z120002, from the Office of Special Education Programs, U.S. Department of Education. However, the content does not necessarily represent the policy of the U.S. Department of Education, and you should not assume endorsement by the Federal Government. ECTA Center Project Officer, Julia Martin </a:t>
            </a:r>
            <a:r>
              <a:rPr lang="en-US" sz="1300" err="1"/>
              <a:t>Eile</a:t>
            </a:r>
            <a:r>
              <a:rPr lang="en-US" sz="1300"/>
              <a:t>, and </a:t>
            </a:r>
            <a:r>
              <a:rPr lang="en-US" sz="1300" err="1"/>
              <a:t>DaSy</a:t>
            </a:r>
            <a:r>
              <a:rPr lang="en-US" sz="1300"/>
              <a:t> Center Project Officers, Meredith Miceli and Richelle Davis.</a:t>
            </a:r>
          </a:p>
        </p:txBody>
      </p:sp>
      <p:sp>
        <p:nvSpPr>
          <p:cNvPr id="22" name="Title 1">
            <a:extLst>
              <a:ext uri="{FF2B5EF4-FFF2-40B4-BE49-F238E27FC236}">
                <a16:creationId xmlns:a16="http://schemas.microsoft.com/office/drawing/2014/main" id="{466FE9D8-B2F8-F343-BB50-AC0590FAD917}"/>
              </a:ext>
            </a:extLst>
          </p:cNvPr>
          <p:cNvSpPr>
            <a:spLocks noGrp="1"/>
          </p:cNvSpPr>
          <p:nvPr>
            <p:ph type="title"/>
          </p:nvPr>
        </p:nvSpPr>
        <p:spPr>
          <a:xfrm>
            <a:off x="1973580" y="1923615"/>
            <a:ext cx="8259347" cy="914400"/>
          </a:xfrm>
        </p:spPr>
        <p:txBody>
          <a:bodyPr anchor="ctr" anchorCtr="0">
            <a:normAutofit fontScale="90000"/>
          </a:bodyPr>
          <a:lstStyle/>
          <a:p>
            <a:r>
              <a:rPr lang="en-US" b="0"/>
              <a:t>Find out more at</a:t>
            </a:r>
            <a:r>
              <a:rPr lang="en-US"/>
              <a:t> </a:t>
            </a:r>
            <a:r>
              <a:rPr lang="en-US" err="1"/>
              <a:t>ectacenter.org</a:t>
            </a:r>
            <a:br>
              <a:rPr lang="en-US"/>
            </a:br>
            <a:r>
              <a:rPr lang="en-US" b="0"/>
              <a:t>and</a:t>
            </a:r>
            <a:r>
              <a:rPr lang="en-US"/>
              <a:t> </a:t>
            </a:r>
            <a:r>
              <a:rPr lang="en-US" err="1"/>
              <a:t>dasycenter.org</a:t>
            </a:r>
            <a:endParaRPr lang="en-US"/>
          </a:p>
        </p:txBody>
      </p:sp>
    </p:spTree>
    <p:extLst>
      <p:ext uri="{BB962C8B-B14F-4D97-AF65-F5344CB8AC3E}">
        <p14:creationId xmlns:p14="http://schemas.microsoft.com/office/powerpoint/2010/main" val="272499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ver A">
    <p:spTree>
      <p:nvGrpSpPr>
        <p:cNvPr id="1" name=""/>
        <p:cNvGrpSpPr/>
        <p:nvPr/>
      </p:nvGrpSpPr>
      <p:grpSpPr>
        <a:xfrm>
          <a:off x="0" y="0"/>
          <a:ext cx="0" cy="0"/>
          <a:chOff x="0" y="0"/>
          <a:chExt cx="0" cy="0"/>
        </a:xfrm>
      </p:grpSpPr>
      <p:pic>
        <p:nvPicPr>
          <p:cNvPr id="3" name="Picture 2" descr="A picture containing fish&#10;&#10;Description automatically generated">
            <a:extLst>
              <a:ext uri="{FF2B5EF4-FFF2-40B4-BE49-F238E27FC236}">
                <a16:creationId xmlns:a16="http://schemas.microsoft.com/office/drawing/2014/main" id="{97AD11D2-A11D-6846-8F01-12049A2DC4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C69A1-427D-2A4D-A623-C84A549792C7}"/>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A2BE25B3-3F84-B64B-A610-89C438205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650721927"/>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image" Target="../media/image1.emf"/><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18.pn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image" Target="../media/image26.png"/><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Sample -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descr="red block"/>
          <p:cNvSpPr/>
          <p:nvPr userDrawn="1"/>
        </p:nvSpPr>
        <p:spPr>
          <a:xfrm>
            <a:off x="11684002" y="304800"/>
            <a:ext cx="428569"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8" name="Rectangle 7" descr="blue block"/>
          <p:cNvSpPr/>
          <p:nvPr userDrawn="1"/>
        </p:nvSpPr>
        <p:spPr>
          <a:xfrm>
            <a:off x="11684001" y="685800"/>
            <a:ext cx="428569" cy="30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descr="green block"/>
          <p:cNvSpPr/>
          <p:nvPr userDrawn="1"/>
        </p:nvSpPr>
        <p:spPr>
          <a:xfrm>
            <a:off x="11684000" y="1066800"/>
            <a:ext cx="428569"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descr="NC Early Learning Network is a joint project of the NC Department of Instruction, Office of Early Learning&#10;and UNC Frank Porter Graham Child Development Institute&#10;"/>
          <p:cNvSpPr txBox="1"/>
          <p:nvPr userDrawn="1"/>
        </p:nvSpPr>
        <p:spPr>
          <a:xfrm>
            <a:off x="507999" y="6301676"/>
            <a:ext cx="11390281" cy="346249"/>
          </a:xfrm>
          <a:prstGeom prst="rect">
            <a:avLst/>
          </a:prstGeom>
          <a:noFill/>
        </p:spPr>
        <p:txBody>
          <a:bodyPr wrap="square" rtlCol="0">
            <a:spAutoFit/>
          </a:bodyPr>
          <a:lstStyle/>
          <a:p>
            <a:pPr algn="ctr"/>
            <a:r>
              <a:rPr lang="en-US" sz="825" b="1" kern="1200" cap="small">
                <a:solidFill>
                  <a:schemeClr val="tx1"/>
                </a:solidFill>
                <a:effectLst/>
                <a:latin typeface="+mn-lt"/>
                <a:ea typeface="+mn-ea"/>
                <a:cs typeface="+mn-cs"/>
              </a:rPr>
              <a:t>NC Early Learning Network </a:t>
            </a:r>
            <a:r>
              <a:rPr lang="en-US" sz="825" i="1" kern="1200" cap="small">
                <a:solidFill>
                  <a:schemeClr val="tx1"/>
                </a:solidFill>
                <a:effectLst/>
                <a:latin typeface="+mn-lt"/>
                <a:ea typeface="+mn-ea"/>
                <a:cs typeface="+mn-cs"/>
              </a:rPr>
              <a:t>is a</a:t>
            </a:r>
            <a:r>
              <a:rPr lang="en-US" sz="825" i="1" kern="1200" cap="small" baseline="0">
                <a:solidFill>
                  <a:schemeClr val="tx1"/>
                </a:solidFill>
                <a:effectLst/>
                <a:latin typeface="+mn-lt"/>
                <a:ea typeface="+mn-ea"/>
                <a:cs typeface="+mn-cs"/>
              </a:rPr>
              <a:t> joint project of the </a:t>
            </a:r>
            <a:r>
              <a:rPr lang="en-US" sz="825" b="1" kern="1200" cap="small" baseline="0">
                <a:solidFill>
                  <a:schemeClr val="tx1"/>
                </a:solidFill>
                <a:effectLst/>
                <a:latin typeface="+mn-lt"/>
                <a:ea typeface="+mn-ea"/>
                <a:cs typeface="+mn-cs"/>
              </a:rPr>
              <a:t>NC Department of Instruction, </a:t>
            </a:r>
            <a:r>
              <a:rPr lang="en-US" sz="825" b="1" kern="1200" cap="small">
                <a:solidFill>
                  <a:schemeClr val="tx1"/>
                </a:solidFill>
                <a:effectLst/>
                <a:latin typeface="+mn-lt"/>
                <a:ea typeface="+mn-ea"/>
                <a:cs typeface="+mn-cs"/>
              </a:rPr>
              <a:t>Office of Early Learning</a:t>
            </a:r>
          </a:p>
          <a:p>
            <a:pPr algn="ctr"/>
            <a:r>
              <a:rPr lang="en-US" sz="825" i="1" kern="1200" cap="small">
                <a:solidFill>
                  <a:schemeClr val="tx1"/>
                </a:solidFill>
                <a:effectLst/>
                <a:latin typeface="+mn-lt"/>
                <a:ea typeface="+mn-ea"/>
                <a:cs typeface="+mn-cs"/>
              </a:rPr>
              <a:t>and</a:t>
            </a:r>
            <a:r>
              <a:rPr lang="en-US" sz="825" kern="1200" cap="small" baseline="0">
                <a:solidFill>
                  <a:schemeClr val="tx1"/>
                </a:solidFill>
                <a:effectLst/>
                <a:latin typeface="+mn-lt"/>
                <a:ea typeface="+mn-ea"/>
                <a:cs typeface="+mn-cs"/>
              </a:rPr>
              <a:t> </a:t>
            </a:r>
            <a:r>
              <a:rPr lang="en-US" sz="825" b="1" kern="1200" cap="small" baseline="0">
                <a:solidFill>
                  <a:schemeClr val="tx1"/>
                </a:solidFill>
                <a:effectLst/>
                <a:latin typeface="+mn-lt"/>
                <a:ea typeface="+mn-ea"/>
                <a:cs typeface="+mn-cs"/>
              </a:rPr>
              <a:t>UNC </a:t>
            </a:r>
            <a:r>
              <a:rPr lang="en-US" sz="825" b="0" kern="1200" cap="small" baseline="0">
                <a:solidFill>
                  <a:schemeClr val="tx1"/>
                </a:solidFill>
                <a:effectLst/>
                <a:latin typeface="+mn-lt"/>
                <a:ea typeface="+mn-ea"/>
                <a:cs typeface="+mn-cs"/>
              </a:rPr>
              <a:t>Frank</a:t>
            </a:r>
            <a:r>
              <a:rPr lang="en-US" sz="825" b="1" kern="1200" cap="small" baseline="0">
                <a:solidFill>
                  <a:schemeClr val="tx1"/>
                </a:solidFill>
                <a:effectLst/>
                <a:latin typeface="+mn-lt"/>
                <a:ea typeface="+mn-ea"/>
                <a:cs typeface="+mn-cs"/>
              </a:rPr>
              <a:t> Porter Graham Child Development Institute</a:t>
            </a:r>
            <a:endParaRPr lang="en-US" sz="825" b="1" cap="small">
              <a:solidFill>
                <a:schemeClr val="tx1"/>
              </a:solidFill>
            </a:endParaRPr>
          </a:p>
        </p:txBody>
      </p:sp>
    </p:spTree>
    <p:extLst>
      <p:ext uri="{BB962C8B-B14F-4D97-AF65-F5344CB8AC3E}">
        <p14:creationId xmlns:p14="http://schemas.microsoft.com/office/powerpoint/2010/main" val="311116988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969823"/>
            <a:ext cx="11079480" cy="723899"/>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502920" y="1825625"/>
            <a:ext cx="11186160" cy="378671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981185" y="6216212"/>
            <a:ext cx="2707895" cy="246221"/>
          </a:xfrm>
          <a:prstGeom prst="rect">
            <a:avLst/>
          </a:prstGeom>
        </p:spPr>
        <p:txBody>
          <a:bodyPr vert="horz" lIns="91440" tIns="45720" rIns="91440" bIns="45720" rtlCol="0" anchor="ctr"/>
          <a:lstStyle>
            <a:lvl1pPr algn="r">
              <a:defRPr sz="1200" b="0">
                <a:solidFill>
                  <a:schemeClr val="bg2">
                    <a:lumMod val="75000"/>
                  </a:schemeClr>
                </a:solidFill>
              </a:defRPr>
            </a:lvl1pPr>
          </a:lstStyle>
          <a:p>
            <a:fld id="{6D6E361B-DFCA-824D-BA63-ADCED3B41986}" type="slidenum">
              <a:rPr lang="en-US" smtClean="0"/>
              <a:pPr/>
              <a:t>‹#›</a:t>
            </a:fld>
            <a:endParaRPr lang="en-US"/>
          </a:p>
        </p:txBody>
      </p:sp>
      <p:sp>
        <p:nvSpPr>
          <p:cNvPr id="7" name="TextBox 6">
            <a:extLst>
              <a:ext uri="{FF2B5EF4-FFF2-40B4-BE49-F238E27FC236}">
                <a16:creationId xmlns:a16="http://schemas.microsoft.com/office/drawing/2014/main" id="{AA5E083E-CE1A-DA4B-85FA-B6928D5B93AD}"/>
              </a:ext>
            </a:extLst>
          </p:cNvPr>
          <p:cNvSpPr txBox="1"/>
          <p:nvPr userDrawn="1"/>
        </p:nvSpPr>
        <p:spPr>
          <a:xfrm>
            <a:off x="531038" y="6226999"/>
            <a:ext cx="7159102" cy="276999"/>
          </a:xfrm>
          <a:prstGeom prst="rect">
            <a:avLst/>
          </a:prstGeom>
          <a:noFill/>
        </p:spPr>
        <p:txBody>
          <a:bodyPr wrap="square" rtlCol="0" anchor="ctr" anchorCtr="0">
            <a:spAutoFit/>
          </a:bodyPr>
          <a:lstStyle/>
          <a:p>
            <a:r>
              <a:rPr lang="en-US" sz="1200" b="0" spc="180" baseline="0">
                <a:solidFill>
                  <a:schemeClr val="bg2">
                    <a:lumMod val="75000"/>
                  </a:schemeClr>
                </a:solidFill>
              </a:rPr>
              <a:t>FRANK PORTER GRAHAM CHILD DEVELOPMENT INSTITUTE</a:t>
            </a:r>
            <a:endParaRPr lang="en-US" sz="1200" b="0" i="1" spc="180" baseline="0">
              <a:solidFill>
                <a:schemeClr val="bg2">
                  <a:lumMod val="75000"/>
                </a:schemeClr>
              </a:solidFill>
            </a:endParaRPr>
          </a:p>
        </p:txBody>
      </p:sp>
      <p:pic>
        <p:nvPicPr>
          <p:cNvPr id="4" name="Picture 3">
            <a:extLst>
              <a:ext uri="{FF2B5EF4-FFF2-40B4-BE49-F238E27FC236}">
                <a16:creationId xmlns:a16="http://schemas.microsoft.com/office/drawing/2014/main" id="{49EBBD98-6B86-C540-87CD-0A077FF41446}"/>
              </a:ext>
            </a:extLst>
          </p:cNvPr>
          <p:cNvPicPr>
            <a:picLocks noChangeAspect="1"/>
          </p:cNvPicPr>
          <p:nvPr userDrawn="1"/>
        </p:nvPicPr>
        <p:blipFill>
          <a:blip r:embed="rId35"/>
          <a:stretch>
            <a:fillRect/>
          </a:stretch>
        </p:blipFill>
        <p:spPr>
          <a:xfrm>
            <a:off x="10261600" y="4940300"/>
            <a:ext cx="1930400" cy="1917700"/>
          </a:xfrm>
          <a:prstGeom prst="rect">
            <a:avLst/>
          </a:prstGeom>
        </p:spPr>
      </p:pic>
    </p:spTree>
    <p:extLst>
      <p:ext uri="{BB962C8B-B14F-4D97-AF65-F5344CB8AC3E}">
        <p14:creationId xmlns:p14="http://schemas.microsoft.com/office/powerpoint/2010/main" val="16929354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Lst>
  <p:hf hdr="0" ftr="0" dt="0"/>
  <p:txStyles>
    <p:titleStyle>
      <a:lvl1pPr algn="l" defTabSz="914400" rtl="0" eaLnBrk="1" fontAlgn="base" latinLnBrk="0" hangingPunct="1">
        <a:lnSpc>
          <a:spcPct val="100000"/>
        </a:lnSpc>
        <a:spcBef>
          <a:spcPct val="0"/>
        </a:spcBef>
        <a:buNone/>
        <a:defRPr sz="4000" b="0" kern="1200" cap="none" spc="0" baseline="0">
          <a:solidFill>
            <a:schemeClr val="tx1"/>
          </a:solidFill>
          <a:latin typeface="Museo 300" panose="02000000000000000000" pitchFamily="2" charset="77"/>
          <a:ea typeface="+mj-ea"/>
          <a:cs typeface="+mj-cs"/>
        </a:defRPr>
      </a:lvl1pPr>
    </p:titleStyle>
    <p:bodyStyle>
      <a:lvl1pPr marL="231775" indent="-231775" algn="l" defTabSz="914400" rtl="0" eaLnBrk="1" latinLnBrk="0" hangingPunct="1">
        <a:lnSpc>
          <a:spcPct val="90000"/>
        </a:lnSpc>
        <a:spcBef>
          <a:spcPts val="600"/>
        </a:spcBef>
        <a:buClr>
          <a:schemeClr val="accent1"/>
        </a:buClr>
        <a:buSzPct val="100000"/>
        <a:buFont typeface="Arial" panose="020B0604020202020204" pitchFamily="34" charset="0"/>
        <a:buChar char="•"/>
        <a:tabLst/>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573088" indent="-219075" algn="l" defTabSz="914400" rtl="0" eaLnBrk="1" latinLnBrk="0" hangingPunct="1">
        <a:lnSpc>
          <a:spcPct val="90000"/>
        </a:lnSpc>
        <a:spcBef>
          <a:spcPts val="600"/>
        </a:spcBef>
        <a:buClr>
          <a:schemeClr val="accent1"/>
        </a:buClr>
        <a:buFont typeface="Arial" panose="020B0604020202020204" pitchFamily="34" charset="0"/>
        <a:buChar char="•"/>
        <a:tabLst/>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804863"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036638"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270000" indent="-233363"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p15:clr>
            <a:srgbClr val="F26B43"/>
          </p15:clr>
        </p15:guide>
        <p15:guide id="2" pos="3840">
          <p15:clr>
            <a:srgbClr val="F26B43"/>
          </p15:clr>
        </p15:guide>
        <p15:guide id="3" orient="horz" pos="384">
          <p15:clr>
            <a:srgbClr val="F26B43"/>
          </p15:clr>
        </p15:guide>
        <p15:guide id="4" orient="horz" pos="2260">
          <p15:clr>
            <a:srgbClr val="F26B43"/>
          </p15:clr>
        </p15:guide>
        <p15:guide id="5" pos="384">
          <p15:clr>
            <a:srgbClr val="F26B43"/>
          </p15:clr>
        </p15:guide>
        <p15:guide id="6" pos="7296">
          <p15:clr>
            <a:srgbClr val="F26B43"/>
          </p15:clr>
        </p15:guide>
        <p15:guide id="7" orient="horz" pos="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72800" y="6356351"/>
            <a:ext cx="812800" cy="365125"/>
          </a:xfrm>
          <a:prstGeom prst="rect">
            <a:avLst/>
          </a:prstGeom>
        </p:spPr>
        <p:txBody>
          <a:bodyPr vert="horz" lIns="91440" tIns="45720" rIns="91440" bIns="45720" rtlCol="0" anchor="ctr"/>
          <a:lstStyle>
            <a:lvl1pPr algn="r">
              <a:defRPr sz="1600" b="1">
                <a:solidFill>
                  <a:schemeClr val="tx1"/>
                </a:solidFill>
              </a:defRPr>
            </a:lvl1pPr>
          </a:lstStyle>
          <a:p>
            <a:fld id="{5A8A819B-3FF0-4C26-98EC-A243FE4ED188}" type="slidenum">
              <a:rPr lang="en-US" smtClean="0"/>
              <a:pPr/>
              <a:t>‹#›</a:t>
            </a:fld>
            <a:endParaRPr lang="en-US"/>
          </a:p>
        </p:txBody>
      </p:sp>
      <p:sp>
        <p:nvSpPr>
          <p:cNvPr id="7" name="Rectangle 6"/>
          <p:cNvSpPr/>
          <p:nvPr userDrawn="1"/>
        </p:nvSpPr>
        <p:spPr>
          <a:xfrm>
            <a:off x="11684001" y="304800"/>
            <a:ext cx="428569"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sp>
        <p:nvSpPr>
          <p:cNvPr id="8" name="Rectangle 7"/>
          <p:cNvSpPr/>
          <p:nvPr userDrawn="1"/>
        </p:nvSpPr>
        <p:spPr>
          <a:xfrm>
            <a:off x="11684000" y="685800"/>
            <a:ext cx="428569" cy="30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1683998" y="1066800"/>
            <a:ext cx="428569"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1118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gs>
            <a:gs pos="100000">
              <a:srgbClr val="C5CAD9"/>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E51DC-9F8A-1844-864F-CDC83BAEE7E2}" type="datetimeFigureOut">
              <a:rPr lang="en-US" smtClean="0"/>
              <a:t>6/18/2025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F543A-9B98-2F47-BD11-BF11685C9983}" type="slidenum">
              <a:rPr lang="en-US" smtClean="0"/>
              <a:t>‹#›</a:t>
            </a:fld>
            <a:endParaRPr lang="en-US"/>
          </a:p>
        </p:txBody>
      </p:sp>
    </p:spTree>
    <p:extLst>
      <p:ext uri="{BB962C8B-B14F-4D97-AF65-F5344CB8AC3E}">
        <p14:creationId xmlns:p14="http://schemas.microsoft.com/office/powerpoint/2010/main" val="363153706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457198"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457198" rtl="0" eaLnBrk="1" latinLnBrk="0" hangingPunct="1">
        <a:spcBef>
          <a:spcPct val="20000"/>
        </a:spcBef>
        <a:buFont typeface="Arial"/>
        <a:buChar char="•"/>
        <a:defRPr sz="3200" kern="1200">
          <a:solidFill>
            <a:schemeClr val="tx1"/>
          </a:solidFill>
          <a:latin typeface="+mn-lt"/>
          <a:ea typeface="+mn-ea"/>
          <a:cs typeface="+mn-cs"/>
        </a:defRPr>
      </a:lvl1pPr>
      <a:lvl2pPr marL="742947" indent="-285749" algn="l" defTabSz="457198" rtl="0" eaLnBrk="1" latinLnBrk="0" hangingPunct="1">
        <a:spcBef>
          <a:spcPct val="20000"/>
        </a:spcBef>
        <a:buFont typeface="Arial"/>
        <a:buChar char="–"/>
        <a:defRPr sz="2800" kern="1200">
          <a:solidFill>
            <a:schemeClr val="tx1"/>
          </a:solidFill>
          <a:latin typeface="+mn-lt"/>
          <a:ea typeface="+mn-ea"/>
          <a:cs typeface="+mn-cs"/>
        </a:defRPr>
      </a:lvl2pPr>
      <a:lvl3pPr marL="1142995" indent="-228599" algn="l" defTabSz="457198" rtl="0" eaLnBrk="1" latinLnBrk="0" hangingPunct="1">
        <a:spcBef>
          <a:spcPct val="20000"/>
        </a:spcBef>
        <a:buFont typeface="Arial"/>
        <a:buChar char="•"/>
        <a:defRPr sz="2400" kern="1200">
          <a:solidFill>
            <a:schemeClr val="tx1"/>
          </a:solidFill>
          <a:latin typeface="+mn-lt"/>
          <a:ea typeface="+mn-ea"/>
          <a:cs typeface="+mn-cs"/>
        </a:defRPr>
      </a:lvl3pPr>
      <a:lvl4pPr marL="1600193" indent="-228599" algn="l" defTabSz="457198" rtl="0" eaLnBrk="1" latinLnBrk="0" hangingPunct="1">
        <a:spcBef>
          <a:spcPct val="20000"/>
        </a:spcBef>
        <a:buFont typeface="Arial"/>
        <a:buChar char="–"/>
        <a:defRPr sz="2000" kern="1200">
          <a:solidFill>
            <a:schemeClr val="tx1"/>
          </a:solidFill>
          <a:latin typeface="+mn-lt"/>
          <a:ea typeface="+mn-ea"/>
          <a:cs typeface="+mn-cs"/>
        </a:defRPr>
      </a:lvl4pPr>
      <a:lvl5pPr marL="2057392" indent="-228599" algn="l" defTabSz="457198" rtl="0" eaLnBrk="1" latinLnBrk="0" hangingPunct="1">
        <a:spcBef>
          <a:spcPct val="20000"/>
        </a:spcBef>
        <a:buFont typeface="Arial"/>
        <a:buChar char="»"/>
        <a:defRPr sz="2000" kern="1200">
          <a:solidFill>
            <a:schemeClr val="tx1"/>
          </a:solidFill>
          <a:latin typeface="+mn-lt"/>
          <a:ea typeface="+mn-ea"/>
          <a:cs typeface="+mn-cs"/>
        </a:defRPr>
      </a:lvl5pPr>
      <a:lvl6pPr marL="2514590" indent="-228599" algn="l" defTabSz="457198" rtl="0" eaLnBrk="1" latinLnBrk="0" hangingPunct="1">
        <a:spcBef>
          <a:spcPct val="20000"/>
        </a:spcBef>
        <a:buFont typeface="Arial"/>
        <a:buChar char="•"/>
        <a:defRPr sz="2000" kern="1200">
          <a:solidFill>
            <a:schemeClr val="tx1"/>
          </a:solidFill>
          <a:latin typeface="+mn-lt"/>
          <a:ea typeface="+mn-ea"/>
          <a:cs typeface="+mn-cs"/>
        </a:defRPr>
      </a:lvl6pPr>
      <a:lvl7pPr marL="2971788" indent="-228599" algn="l" defTabSz="457198" rtl="0" eaLnBrk="1" latinLnBrk="0" hangingPunct="1">
        <a:spcBef>
          <a:spcPct val="20000"/>
        </a:spcBef>
        <a:buFont typeface="Arial"/>
        <a:buChar char="•"/>
        <a:defRPr sz="2000" kern="1200">
          <a:solidFill>
            <a:schemeClr val="tx1"/>
          </a:solidFill>
          <a:latin typeface="+mn-lt"/>
          <a:ea typeface="+mn-ea"/>
          <a:cs typeface="+mn-cs"/>
        </a:defRPr>
      </a:lvl7pPr>
      <a:lvl8pPr marL="3428986" indent="-228599" algn="l" defTabSz="457198" rtl="0" eaLnBrk="1" latinLnBrk="0" hangingPunct="1">
        <a:spcBef>
          <a:spcPct val="20000"/>
        </a:spcBef>
        <a:buFont typeface="Arial"/>
        <a:buChar char="•"/>
        <a:defRPr sz="2000" kern="1200">
          <a:solidFill>
            <a:schemeClr val="tx1"/>
          </a:solidFill>
          <a:latin typeface="+mn-lt"/>
          <a:ea typeface="+mn-ea"/>
          <a:cs typeface="+mn-cs"/>
        </a:defRPr>
      </a:lvl8pPr>
      <a:lvl9pPr marL="3886185" indent="-228599" algn="l" defTabSz="45719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8" rtl="0" eaLnBrk="1" latinLnBrk="0" hangingPunct="1">
        <a:defRPr sz="1800" kern="1200">
          <a:solidFill>
            <a:schemeClr val="tx1"/>
          </a:solidFill>
          <a:latin typeface="+mn-lt"/>
          <a:ea typeface="+mn-ea"/>
          <a:cs typeface="+mn-cs"/>
        </a:defRPr>
      </a:lvl1pPr>
      <a:lvl2pPr marL="457198" algn="l" defTabSz="457198" rtl="0" eaLnBrk="1" latinLnBrk="0" hangingPunct="1">
        <a:defRPr sz="1800" kern="1200">
          <a:solidFill>
            <a:schemeClr val="tx1"/>
          </a:solidFill>
          <a:latin typeface="+mn-lt"/>
          <a:ea typeface="+mn-ea"/>
          <a:cs typeface="+mn-cs"/>
        </a:defRPr>
      </a:lvl2pPr>
      <a:lvl3pPr marL="914396" algn="l" defTabSz="457198" rtl="0" eaLnBrk="1" latinLnBrk="0" hangingPunct="1">
        <a:defRPr sz="1800" kern="1200">
          <a:solidFill>
            <a:schemeClr val="tx1"/>
          </a:solidFill>
          <a:latin typeface="+mn-lt"/>
          <a:ea typeface="+mn-ea"/>
          <a:cs typeface="+mn-cs"/>
        </a:defRPr>
      </a:lvl3pPr>
      <a:lvl4pPr marL="1371595" algn="l" defTabSz="457198" rtl="0" eaLnBrk="1" latinLnBrk="0" hangingPunct="1">
        <a:defRPr sz="1800" kern="1200">
          <a:solidFill>
            <a:schemeClr val="tx1"/>
          </a:solidFill>
          <a:latin typeface="+mn-lt"/>
          <a:ea typeface="+mn-ea"/>
          <a:cs typeface="+mn-cs"/>
        </a:defRPr>
      </a:lvl4pPr>
      <a:lvl5pPr marL="1828793" algn="l" defTabSz="457198" rtl="0" eaLnBrk="1" latinLnBrk="0" hangingPunct="1">
        <a:defRPr sz="1800" kern="1200">
          <a:solidFill>
            <a:schemeClr val="tx1"/>
          </a:solidFill>
          <a:latin typeface="+mn-lt"/>
          <a:ea typeface="+mn-ea"/>
          <a:cs typeface="+mn-cs"/>
        </a:defRPr>
      </a:lvl5pPr>
      <a:lvl6pPr marL="2285991" algn="l" defTabSz="457198" rtl="0" eaLnBrk="1" latinLnBrk="0" hangingPunct="1">
        <a:defRPr sz="1800" kern="1200">
          <a:solidFill>
            <a:schemeClr val="tx1"/>
          </a:solidFill>
          <a:latin typeface="+mn-lt"/>
          <a:ea typeface="+mn-ea"/>
          <a:cs typeface="+mn-cs"/>
        </a:defRPr>
      </a:lvl6pPr>
      <a:lvl7pPr marL="2743189" algn="l" defTabSz="457198" rtl="0" eaLnBrk="1" latinLnBrk="0" hangingPunct="1">
        <a:defRPr sz="1800" kern="1200">
          <a:solidFill>
            <a:schemeClr val="tx1"/>
          </a:solidFill>
          <a:latin typeface="+mn-lt"/>
          <a:ea typeface="+mn-ea"/>
          <a:cs typeface="+mn-cs"/>
        </a:defRPr>
      </a:lvl7pPr>
      <a:lvl8pPr marL="3200388" algn="l" defTabSz="457198" rtl="0" eaLnBrk="1" latinLnBrk="0" hangingPunct="1">
        <a:defRPr sz="1800" kern="1200">
          <a:solidFill>
            <a:schemeClr val="tx1"/>
          </a:solidFill>
          <a:latin typeface="+mn-lt"/>
          <a:ea typeface="+mn-ea"/>
          <a:cs typeface="+mn-cs"/>
        </a:defRPr>
      </a:lvl8pPr>
      <a:lvl9pPr marL="3657586" algn="l" defTabSz="45719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marR="0" lvl="0" algn="ctr" rtl="0">
              <a:lnSpc>
                <a:spcPct val="90000"/>
              </a:lnSpc>
              <a:spcBef>
                <a:spcPts val="0"/>
              </a:spcBef>
              <a:spcAft>
                <a:spcPts val="0"/>
              </a:spcAft>
              <a:buClr>
                <a:schemeClr val="accent4"/>
              </a:buClr>
              <a:buSzPts val="2400"/>
              <a:buFont typeface="Arial"/>
              <a:buNone/>
              <a:defRPr sz="2400" b="1" i="0" u="none" strike="noStrike" cap="none">
                <a:solidFill>
                  <a:schemeClr val="accent4"/>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587830" y="1368359"/>
            <a:ext cx="11005457" cy="4097988"/>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120000"/>
              </a:lnSpc>
              <a:spcBef>
                <a:spcPts val="8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17500" algn="l" rtl="0">
              <a:lnSpc>
                <a:spcPct val="12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120000"/>
              </a:lnSpc>
              <a:spcBef>
                <a:spcPts val="4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120000"/>
              </a:lnSpc>
              <a:spcBef>
                <a:spcPts val="400"/>
              </a:spcBef>
              <a:spcAft>
                <a:spcPts val="0"/>
              </a:spcAft>
              <a:buClr>
                <a:schemeClr val="accent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067"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2000" b="1" i="0" u="none" strike="noStrike" cap="none">
                <a:solidFill>
                  <a:schemeClr val="lt1"/>
                </a:solidFill>
                <a:latin typeface="Arial"/>
                <a:ea typeface="Arial"/>
                <a:cs typeface="Arial"/>
                <a:sym typeface="Arial"/>
              </a:defRPr>
            </a:lvl1pPr>
            <a:lvl2pPr marL="0" marR="0" lvl="1" indent="0" algn="r" rtl="0">
              <a:spcBef>
                <a:spcPts val="0"/>
              </a:spcBef>
              <a:buNone/>
              <a:defRPr sz="2000" b="1" i="0" u="none" strike="noStrike" cap="none">
                <a:solidFill>
                  <a:schemeClr val="lt1"/>
                </a:solidFill>
                <a:latin typeface="Arial"/>
                <a:ea typeface="Arial"/>
                <a:cs typeface="Arial"/>
                <a:sym typeface="Arial"/>
              </a:defRPr>
            </a:lvl2pPr>
            <a:lvl3pPr marL="0" marR="0" lvl="2" indent="0" algn="r" rtl="0">
              <a:spcBef>
                <a:spcPts val="0"/>
              </a:spcBef>
              <a:buNone/>
              <a:defRPr sz="2000" b="1" i="0" u="none" strike="noStrike" cap="none">
                <a:solidFill>
                  <a:schemeClr val="lt1"/>
                </a:solidFill>
                <a:latin typeface="Arial"/>
                <a:ea typeface="Arial"/>
                <a:cs typeface="Arial"/>
                <a:sym typeface="Arial"/>
              </a:defRPr>
            </a:lvl3pPr>
            <a:lvl4pPr marL="0" marR="0" lvl="3" indent="0" algn="r" rtl="0">
              <a:spcBef>
                <a:spcPts val="0"/>
              </a:spcBef>
              <a:buNone/>
              <a:defRPr sz="2000" b="1" i="0" u="none" strike="noStrike" cap="none">
                <a:solidFill>
                  <a:schemeClr val="lt1"/>
                </a:solidFill>
                <a:latin typeface="Arial"/>
                <a:ea typeface="Arial"/>
                <a:cs typeface="Arial"/>
                <a:sym typeface="Arial"/>
              </a:defRPr>
            </a:lvl4pPr>
            <a:lvl5pPr marL="0" marR="0" lvl="4" indent="0" algn="r" rtl="0">
              <a:spcBef>
                <a:spcPts val="0"/>
              </a:spcBef>
              <a:buNone/>
              <a:defRPr sz="2000" b="1" i="0" u="none" strike="noStrike" cap="none">
                <a:solidFill>
                  <a:schemeClr val="lt1"/>
                </a:solidFill>
                <a:latin typeface="Arial"/>
                <a:ea typeface="Arial"/>
                <a:cs typeface="Arial"/>
                <a:sym typeface="Arial"/>
              </a:defRPr>
            </a:lvl5pPr>
            <a:lvl6pPr marL="0" marR="0" lvl="5" indent="0" algn="r" rtl="0">
              <a:spcBef>
                <a:spcPts val="0"/>
              </a:spcBef>
              <a:buNone/>
              <a:defRPr sz="2000" b="1" i="0" u="none" strike="noStrike" cap="none">
                <a:solidFill>
                  <a:schemeClr val="lt1"/>
                </a:solidFill>
                <a:latin typeface="Arial"/>
                <a:ea typeface="Arial"/>
                <a:cs typeface="Arial"/>
                <a:sym typeface="Arial"/>
              </a:defRPr>
            </a:lvl6pPr>
            <a:lvl7pPr marL="0" marR="0" lvl="6" indent="0" algn="r" rtl="0">
              <a:spcBef>
                <a:spcPts val="0"/>
              </a:spcBef>
              <a:buNone/>
              <a:defRPr sz="2000" b="1" i="0" u="none" strike="noStrike" cap="none">
                <a:solidFill>
                  <a:schemeClr val="lt1"/>
                </a:solidFill>
                <a:latin typeface="Arial"/>
                <a:ea typeface="Arial"/>
                <a:cs typeface="Arial"/>
                <a:sym typeface="Arial"/>
              </a:defRPr>
            </a:lvl7pPr>
            <a:lvl8pPr marL="0" marR="0" lvl="7" indent="0" algn="r" rtl="0">
              <a:spcBef>
                <a:spcPts val="0"/>
              </a:spcBef>
              <a:buNone/>
              <a:defRPr sz="2000" b="1" i="0" u="none" strike="noStrike" cap="none">
                <a:solidFill>
                  <a:schemeClr val="lt1"/>
                </a:solidFill>
                <a:latin typeface="Arial"/>
                <a:ea typeface="Arial"/>
                <a:cs typeface="Arial"/>
                <a:sym typeface="Arial"/>
              </a:defRPr>
            </a:lvl8pPr>
            <a:lvl9pPr marL="0" marR="0" lvl="8" indent="0" algn="r" rtl="0">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56609180"/>
      </p:ext>
    </p:extLst>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8" r:id="rId12"/>
    <p:sldLayoutId id="2147483779" r:id="rId13"/>
    <p:sldLayoutId id="2147483780" r:id="rId14"/>
    <p:sldLayoutId id="214748378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67062321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6.xml"/><Relationship Id="rId1" Type="http://schemas.openxmlformats.org/officeDocument/2006/relationships/tags" Target="../tags/tag11.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6.xml"/><Relationship Id="rId1" Type="http://schemas.openxmlformats.org/officeDocument/2006/relationships/tags" Target="../tags/tag12.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6.xml"/><Relationship Id="rId1" Type="http://schemas.openxmlformats.org/officeDocument/2006/relationships/tags" Target="../tags/tag13.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5.xml"/><Relationship Id="rId1" Type="http://schemas.openxmlformats.org/officeDocument/2006/relationships/tags" Target="../tags/tag14.xml"/><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0.xml"/><Relationship Id="rId1" Type="http://schemas.openxmlformats.org/officeDocument/2006/relationships/tags" Target="../tags/tag15.xml"/><Relationship Id="rId5" Type="http://schemas.openxmlformats.org/officeDocument/2006/relationships/image" Target="../media/image42.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0.xml"/><Relationship Id="rId1" Type="http://schemas.openxmlformats.org/officeDocument/2006/relationships/tags" Target="../tags/tag16.xml"/><Relationship Id="rId5" Type="http://schemas.openxmlformats.org/officeDocument/2006/relationships/image" Target="../media/image43.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5.xml"/><Relationship Id="rId1" Type="http://schemas.openxmlformats.org/officeDocument/2006/relationships/tags" Target="../tags/tag17.xml"/><Relationship Id="rId5" Type="http://schemas.openxmlformats.org/officeDocument/2006/relationships/image" Target="../media/image52.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7.xml"/><Relationship Id="rId1" Type="http://schemas.openxmlformats.org/officeDocument/2006/relationships/tags" Target="../tags/tag18.xml"/><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70.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0.xml"/><Relationship Id="rId1" Type="http://schemas.openxmlformats.org/officeDocument/2006/relationships/tags" Target="../tags/tag4.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0.xml"/><Relationship Id="rId1" Type="http://schemas.openxmlformats.org/officeDocument/2006/relationships/tags" Target="../tags/tag5.xml"/><Relationship Id="rId5" Type="http://schemas.openxmlformats.org/officeDocument/2006/relationships/image" Target="../media/image36.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5.xml"/><Relationship Id="rId7" Type="http://schemas.openxmlformats.org/officeDocument/2006/relationships/image" Target="../media/image40.png"/><Relationship Id="rId2" Type="http://schemas.openxmlformats.org/officeDocument/2006/relationships/slideLayout" Target="../slideLayouts/slideLayout64.xml"/><Relationship Id="rId1" Type="http://schemas.openxmlformats.org/officeDocument/2006/relationships/tags" Target="../tags/tag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hyperlink" Target="https://ectacenter.org/sig/ess.asp"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0.xml"/><Relationship Id="rId1" Type="http://schemas.openxmlformats.org/officeDocument/2006/relationships/tags" Target="../tags/tag7.xml"/><Relationship Id="rId5" Type="http://schemas.openxmlformats.org/officeDocument/2006/relationships/image" Target="../media/image42.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0.xml"/><Relationship Id="rId1" Type="http://schemas.openxmlformats.org/officeDocument/2006/relationships/tags" Target="../tags/tag8.xml"/><Relationship Id="rId5" Type="http://schemas.openxmlformats.org/officeDocument/2006/relationships/image" Target="../media/image43.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5.xml"/><Relationship Id="rId1" Type="http://schemas.openxmlformats.org/officeDocument/2006/relationships/tags" Target="../tags/tag9.xml"/><Relationship Id="rId6" Type="http://schemas.openxmlformats.org/officeDocument/2006/relationships/hyperlink" Target="https://drive.google.com/file/d/1bv85u9UCRWsAULqZNjkbOHeR8FhWSwwV/view?usp=sharing"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6.xml"/><Relationship Id="rId1" Type="http://schemas.openxmlformats.org/officeDocument/2006/relationships/tags" Target="../tags/tag10.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9050" y="733959"/>
            <a:ext cx="7776720" cy="3076041"/>
          </a:xfrm>
          <a:prstGeom prst="rect">
            <a:avLst/>
          </a:prstGeom>
        </p:spPr>
        <p:txBody>
          <a:bodyPr>
            <a:noAutofit/>
          </a:bodyPr>
          <a:lstStyle/>
          <a:p>
            <a:pPr algn="ctr">
              <a:tabLst>
                <a:tab pos="2971800" algn="ctr"/>
                <a:tab pos="5943600" algn="r"/>
              </a:tabLst>
            </a:pPr>
            <a:r>
              <a:rPr lang="en-US" sz="4400">
                <a:solidFill>
                  <a:schemeClr val="tx1"/>
                </a:solidFill>
                <a:latin typeface="Calibri"/>
                <a:ea typeface="Calibri"/>
                <a:cs typeface="Calibri"/>
              </a:rPr>
              <a:t>Engaging PD to Improve and Change Practices (EPIC-P) Cycle for Strengthening Statewide PD Support</a:t>
            </a:r>
          </a:p>
        </p:txBody>
      </p:sp>
      <p:sp>
        <p:nvSpPr>
          <p:cNvPr id="13" name="Subtitle 12">
            <a:extLst>
              <a:ext uri="{FF2B5EF4-FFF2-40B4-BE49-F238E27FC236}">
                <a16:creationId xmlns:a16="http://schemas.microsoft.com/office/drawing/2014/main" id="{28B09B14-0552-4384-A633-C142585F8558}"/>
              </a:ext>
            </a:extLst>
          </p:cNvPr>
          <p:cNvSpPr>
            <a:spLocks noGrp="1"/>
          </p:cNvSpPr>
          <p:nvPr>
            <p:ph type="subTitle" idx="1"/>
          </p:nvPr>
        </p:nvSpPr>
        <p:spPr>
          <a:xfrm>
            <a:off x="541184" y="3625080"/>
            <a:ext cx="2537242" cy="1169388"/>
          </a:xfrm>
        </p:spPr>
        <p:txBody>
          <a:bodyPr>
            <a:normAutofit/>
          </a:bodyPr>
          <a:lstStyle/>
          <a:p>
            <a:pPr algn="ctr">
              <a:lnSpc>
                <a:spcPct val="100000"/>
              </a:lnSpc>
              <a:spcBef>
                <a:spcPts val="0"/>
              </a:spcBef>
            </a:pPr>
            <a:r>
              <a:rPr lang="en-US" sz="2000"/>
              <a:t>Sherri Britt Williams</a:t>
            </a:r>
          </a:p>
          <a:p>
            <a:pPr algn="ctr">
              <a:lnSpc>
                <a:spcPct val="100000"/>
              </a:lnSpc>
              <a:spcBef>
                <a:spcPts val="0"/>
              </a:spcBef>
            </a:pPr>
            <a:endParaRPr lang="en-US" sz="1800" b="1" i="1"/>
          </a:p>
        </p:txBody>
      </p:sp>
      <p:sp>
        <p:nvSpPr>
          <p:cNvPr id="4" name="Subtitle 12">
            <a:extLst>
              <a:ext uri="{FF2B5EF4-FFF2-40B4-BE49-F238E27FC236}">
                <a16:creationId xmlns:a16="http://schemas.microsoft.com/office/drawing/2014/main" id="{DBC91D8C-7AF0-247D-328E-5643C20A3244}"/>
              </a:ext>
            </a:extLst>
          </p:cNvPr>
          <p:cNvSpPr txBox="1">
            <a:spLocks/>
          </p:cNvSpPr>
          <p:nvPr/>
        </p:nvSpPr>
        <p:spPr>
          <a:xfrm>
            <a:off x="541184" y="4130452"/>
            <a:ext cx="2537242" cy="1169388"/>
          </a:xfrm>
          <a:prstGeom prst="rect">
            <a:avLst/>
          </a:prstGeom>
          <a:noFill/>
          <a:ln>
            <a:noFill/>
          </a:ln>
        </p:spPr>
        <p:txBody>
          <a:bodyPr spcFirstLastPara="1" wrap="square" lIns="68575" tIns="68575" rIns="68575" bIns="68575" anchor="ctr" anchorCtr="0">
            <a:normAutofit/>
          </a:bodyPr>
          <a:lstStyle>
            <a:defPPr marR="0" lvl="0" algn="l" rtl="0">
              <a:lnSpc>
                <a:spcPct val="100000"/>
              </a:lnSpc>
              <a:spcBef>
                <a:spcPts val="0"/>
              </a:spcBef>
              <a:spcAft>
                <a:spcPts val="0"/>
              </a:spcAft>
            </a:defPPr>
            <a:lvl1pPr marL="457200" marR="0" lvl="0" indent="-323850" algn="l" rtl="0">
              <a:lnSpc>
                <a:spcPct val="120000"/>
              </a:lnSpc>
              <a:spcBef>
                <a:spcPts val="1067"/>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1pPr>
            <a:lvl2pPr marL="914400" marR="0" lvl="1" indent="-3175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2pPr>
            <a:lvl3pPr marL="1371600" marR="0" lvl="2" indent="-3048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3pPr>
            <a:lvl4pPr marL="1828800" marR="0" lvl="3" indent="-2984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4pPr>
            <a:lvl5pPr marL="2286000" marR="0" lvl="4"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5pPr>
            <a:lvl6pPr marL="2743200" marR="0" lvl="5"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6pPr>
            <a:lvl7pPr marL="3200400" marR="0" lvl="6"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7pPr>
            <a:lvl8pPr marL="3657600" marR="0" lvl="7"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8pPr>
            <a:lvl9pPr marL="4114800" marR="0" lvl="8"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9pPr>
          </a:lstStyle>
          <a:p>
            <a:pPr algn="ctr">
              <a:lnSpc>
                <a:spcPct val="100000"/>
              </a:lnSpc>
              <a:spcBef>
                <a:spcPts val="0"/>
              </a:spcBef>
            </a:pPr>
            <a:r>
              <a:rPr lang="en-US" sz="2000" kern="0"/>
              <a:t>Paula Grubbs</a:t>
            </a:r>
          </a:p>
          <a:p>
            <a:pPr algn="ctr">
              <a:lnSpc>
                <a:spcPct val="100000"/>
              </a:lnSpc>
              <a:spcBef>
                <a:spcPts val="0"/>
              </a:spcBef>
            </a:pPr>
            <a:endParaRPr lang="en-US" sz="1800" b="1" i="1" kern="0"/>
          </a:p>
        </p:txBody>
      </p:sp>
      <p:sp>
        <p:nvSpPr>
          <p:cNvPr id="5" name="Subtitle 12">
            <a:extLst>
              <a:ext uri="{FF2B5EF4-FFF2-40B4-BE49-F238E27FC236}">
                <a16:creationId xmlns:a16="http://schemas.microsoft.com/office/drawing/2014/main" id="{5B878C73-8A09-3D42-562D-4FA8B2F0E0B6}"/>
              </a:ext>
            </a:extLst>
          </p:cNvPr>
          <p:cNvSpPr txBox="1">
            <a:spLocks/>
          </p:cNvSpPr>
          <p:nvPr/>
        </p:nvSpPr>
        <p:spPr>
          <a:xfrm>
            <a:off x="133955" y="4635824"/>
            <a:ext cx="3351701" cy="897071"/>
          </a:xfrm>
          <a:prstGeom prst="rect">
            <a:avLst/>
          </a:prstGeom>
          <a:no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L="457200" marR="0" lvl="0" indent="-323850" algn="l" rtl="0">
              <a:lnSpc>
                <a:spcPct val="120000"/>
              </a:lnSpc>
              <a:spcBef>
                <a:spcPts val="1067"/>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1pPr>
            <a:lvl2pPr marL="914400" marR="0" lvl="1" indent="-3175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2pPr>
            <a:lvl3pPr marL="1371600" marR="0" lvl="2" indent="-3048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3pPr>
            <a:lvl4pPr marL="1828800" marR="0" lvl="3" indent="-2984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4pPr>
            <a:lvl5pPr marL="2286000" marR="0" lvl="4"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5pPr>
            <a:lvl6pPr marL="2743200" marR="0" lvl="5"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6pPr>
            <a:lvl7pPr marL="3200400" marR="0" lvl="6"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7pPr>
            <a:lvl8pPr marL="3657600" marR="0" lvl="7"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8pPr>
            <a:lvl9pPr marL="4114800" marR="0" lvl="8"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9pPr>
          </a:lstStyle>
          <a:p>
            <a:pPr algn="ctr">
              <a:lnSpc>
                <a:spcPct val="100000"/>
              </a:lnSpc>
              <a:spcBef>
                <a:spcPts val="0"/>
              </a:spcBef>
            </a:pPr>
            <a:r>
              <a:rPr lang="en-US" sz="2000" kern="0"/>
              <a:t>Seena Skelton</a:t>
            </a:r>
            <a:endParaRPr lang="en-US" sz="2000" b="1" i="1" kern="0"/>
          </a:p>
        </p:txBody>
      </p:sp>
      <p:sp>
        <p:nvSpPr>
          <p:cNvPr id="6" name="TextBox 5">
            <a:extLst>
              <a:ext uri="{FF2B5EF4-FFF2-40B4-BE49-F238E27FC236}">
                <a16:creationId xmlns:a16="http://schemas.microsoft.com/office/drawing/2014/main" id="{9FE8D0D3-F216-2B85-47F1-A9F04614F3AE}"/>
              </a:ext>
            </a:extLst>
          </p:cNvPr>
          <p:cNvSpPr txBox="1"/>
          <p:nvPr/>
        </p:nvSpPr>
        <p:spPr>
          <a:xfrm>
            <a:off x="4288025" y="4214191"/>
            <a:ext cx="6906276" cy="646331"/>
          </a:xfrm>
          <a:prstGeom prst="rect">
            <a:avLst/>
          </a:prstGeom>
          <a:noFill/>
        </p:spPr>
        <p:txBody>
          <a:bodyPr wrap="square" rtlCol="0">
            <a:spAutoFit/>
          </a:bodyPr>
          <a:lstStyle/>
          <a:p>
            <a:pPr algn="ctr"/>
            <a:r>
              <a:rPr lang="en-US" sz="3600">
                <a:latin typeface="Calibri" panose="020F0502020204030204" pitchFamily="34" charset="0"/>
                <a:cs typeface="Calibri" panose="020F0502020204030204" pitchFamily="34" charset="0"/>
              </a:rPr>
              <a:t>Session 1: Overview</a:t>
            </a:r>
          </a:p>
        </p:txBody>
      </p:sp>
    </p:spTree>
    <p:custDataLst>
      <p:tags r:id="rId1"/>
    </p:custDataLst>
    <p:extLst>
      <p:ext uri="{BB962C8B-B14F-4D97-AF65-F5344CB8AC3E}">
        <p14:creationId xmlns:p14="http://schemas.microsoft.com/office/powerpoint/2010/main" val="302052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314D57F-4A06-7E26-A5A7-88A759A52932}"/>
              </a:ext>
            </a:extLst>
          </p:cNvPr>
          <p:cNvSpPr>
            <a:spLocks noGrp="1"/>
          </p:cNvSpPr>
          <p:nvPr>
            <p:ph type="title"/>
          </p:nvPr>
        </p:nvSpPr>
        <p:spPr>
          <a:xfrm>
            <a:off x="587327" y="601905"/>
            <a:ext cx="4129941" cy="1748284"/>
          </a:xfrm>
        </p:spPr>
        <p:txBody>
          <a:bodyPr>
            <a:normAutofit/>
          </a:bodyPr>
          <a:lstStyle/>
          <a:p>
            <a:r>
              <a:rPr lang="en-US" sz="4000">
                <a:solidFill>
                  <a:schemeClr val="tx1"/>
                </a:solidFill>
              </a:rPr>
              <a:t>Design</a:t>
            </a:r>
          </a:p>
        </p:txBody>
      </p:sp>
      <p:pic>
        <p:nvPicPr>
          <p:cNvPr id="9" name="Picture 8">
            <a:extLst>
              <a:ext uri="{FF2B5EF4-FFF2-40B4-BE49-F238E27FC236}">
                <a16:creationId xmlns:a16="http://schemas.microsoft.com/office/drawing/2014/main" id="{858F6898-8100-6588-F78D-C97576B928E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03078" y="798974"/>
            <a:ext cx="6030842" cy="4658826"/>
          </a:xfrm>
          <a:prstGeom prst="rect">
            <a:avLst/>
          </a:prstGeom>
          <a:noFill/>
        </p:spPr>
      </p:pic>
      <p:sp>
        <p:nvSpPr>
          <p:cNvPr id="16" name="Text Placeholder 3">
            <a:extLst>
              <a:ext uri="{FF2B5EF4-FFF2-40B4-BE49-F238E27FC236}">
                <a16:creationId xmlns:a16="http://schemas.microsoft.com/office/drawing/2014/main" id="{5F6611DE-AD5C-4B8F-7A61-354F0BCDAAF1}"/>
              </a:ext>
            </a:extLst>
          </p:cNvPr>
          <p:cNvSpPr>
            <a:spLocks noGrp="1"/>
          </p:cNvSpPr>
          <p:nvPr>
            <p:ph type="body" sz="half" idx="2"/>
          </p:nvPr>
        </p:nvSpPr>
        <p:spPr>
          <a:xfrm>
            <a:off x="294424" y="2546132"/>
            <a:ext cx="4715749" cy="3185197"/>
          </a:xfrm>
        </p:spPr>
        <p:txBody>
          <a:bodyPr>
            <a:noAutofit/>
          </a:bodyPr>
          <a:lstStyle/>
          <a:p>
            <a:pPr algn="ctr"/>
            <a:r>
              <a:rPr lang="en-US" sz="2800"/>
              <a:t>Addressing Needs by Establishing Purpose, Methods, Content, and Ongoing Support Experiences Using Adult Learning Principles</a:t>
            </a:r>
          </a:p>
        </p:txBody>
      </p:sp>
      <p:sp>
        <p:nvSpPr>
          <p:cNvPr id="3" name="Slide Number Placeholder 2">
            <a:extLst>
              <a:ext uri="{FF2B5EF4-FFF2-40B4-BE49-F238E27FC236}">
                <a16:creationId xmlns:a16="http://schemas.microsoft.com/office/drawing/2014/main" id="{43F84F54-C070-2487-0F33-117E437FC279}"/>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10</a:t>
            </a:fld>
            <a:endParaRPr lang="en-US"/>
          </a:p>
        </p:txBody>
      </p:sp>
    </p:spTree>
    <p:custDataLst>
      <p:tags r:id="rId1"/>
    </p:custDataLst>
    <p:extLst>
      <p:ext uri="{BB962C8B-B14F-4D97-AF65-F5344CB8AC3E}">
        <p14:creationId xmlns:p14="http://schemas.microsoft.com/office/powerpoint/2010/main" val="272383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314D57F-4A06-7E26-A5A7-88A759A52932}"/>
              </a:ext>
            </a:extLst>
          </p:cNvPr>
          <p:cNvSpPr>
            <a:spLocks noGrp="1"/>
          </p:cNvSpPr>
          <p:nvPr>
            <p:ph type="title"/>
          </p:nvPr>
        </p:nvSpPr>
        <p:spPr>
          <a:xfrm>
            <a:off x="587327" y="601905"/>
            <a:ext cx="4129941" cy="1748284"/>
          </a:xfrm>
        </p:spPr>
        <p:txBody>
          <a:bodyPr>
            <a:normAutofit/>
          </a:bodyPr>
          <a:lstStyle/>
          <a:p>
            <a:r>
              <a:rPr lang="en-US" sz="4000">
                <a:solidFill>
                  <a:schemeClr val="tx1"/>
                </a:solidFill>
              </a:rPr>
              <a:t>Experiences</a:t>
            </a:r>
          </a:p>
        </p:txBody>
      </p:sp>
      <p:pic>
        <p:nvPicPr>
          <p:cNvPr id="9" name="Picture 8">
            <a:extLst>
              <a:ext uri="{FF2B5EF4-FFF2-40B4-BE49-F238E27FC236}">
                <a16:creationId xmlns:a16="http://schemas.microsoft.com/office/drawing/2014/main" id="{858F6898-8100-6588-F78D-C97576B928E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03078" y="798974"/>
            <a:ext cx="6030842" cy="4658825"/>
          </a:xfrm>
          <a:prstGeom prst="rect">
            <a:avLst/>
          </a:prstGeom>
          <a:noFill/>
        </p:spPr>
      </p:pic>
      <p:sp>
        <p:nvSpPr>
          <p:cNvPr id="16" name="Text Placeholder 3">
            <a:extLst>
              <a:ext uri="{FF2B5EF4-FFF2-40B4-BE49-F238E27FC236}">
                <a16:creationId xmlns:a16="http://schemas.microsoft.com/office/drawing/2014/main" id="{5F6611DE-AD5C-4B8F-7A61-354F0BCDAAF1}"/>
              </a:ext>
            </a:extLst>
          </p:cNvPr>
          <p:cNvSpPr>
            <a:spLocks noGrp="1"/>
          </p:cNvSpPr>
          <p:nvPr>
            <p:ph type="body" sz="half" idx="2"/>
          </p:nvPr>
        </p:nvSpPr>
        <p:spPr>
          <a:xfrm>
            <a:off x="294424" y="2546132"/>
            <a:ext cx="4715749" cy="3185197"/>
          </a:xfrm>
        </p:spPr>
        <p:txBody>
          <a:bodyPr>
            <a:noAutofit/>
          </a:bodyPr>
          <a:lstStyle/>
          <a:p>
            <a:pPr algn="ctr"/>
            <a:r>
              <a:rPr lang="en-US" sz="2800"/>
              <a:t>Operationalizing the Design by Providing an Array of PD Experiences to Build Capacity to Implement Practices</a:t>
            </a:r>
          </a:p>
        </p:txBody>
      </p:sp>
      <p:sp>
        <p:nvSpPr>
          <p:cNvPr id="3" name="Slide Number Placeholder 2">
            <a:extLst>
              <a:ext uri="{FF2B5EF4-FFF2-40B4-BE49-F238E27FC236}">
                <a16:creationId xmlns:a16="http://schemas.microsoft.com/office/drawing/2014/main" id="{43F84F54-C070-2487-0F33-117E437FC279}"/>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11</a:t>
            </a:fld>
            <a:endParaRPr lang="en-US"/>
          </a:p>
        </p:txBody>
      </p:sp>
    </p:spTree>
    <p:custDataLst>
      <p:tags r:id="rId1"/>
    </p:custDataLst>
    <p:extLst>
      <p:ext uri="{BB962C8B-B14F-4D97-AF65-F5344CB8AC3E}">
        <p14:creationId xmlns:p14="http://schemas.microsoft.com/office/powerpoint/2010/main" val="375188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314D57F-4A06-7E26-A5A7-88A759A52932}"/>
              </a:ext>
            </a:extLst>
          </p:cNvPr>
          <p:cNvSpPr>
            <a:spLocks noGrp="1"/>
          </p:cNvSpPr>
          <p:nvPr>
            <p:ph type="title"/>
          </p:nvPr>
        </p:nvSpPr>
        <p:spPr>
          <a:xfrm>
            <a:off x="587327" y="601905"/>
            <a:ext cx="4129941" cy="1748284"/>
          </a:xfrm>
        </p:spPr>
        <p:txBody>
          <a:bodyPr>
            <a:normAutofit/>
          </a:bodyPr>
          <a:lstStyle/>
          <a:p>
            <a:r>
              <a:rPr lang="en-US" sz="4000">
                <a:solidFill>
                  <a:schemeClr val="tx1"/>
                </a:solidFill>
              </a:rPr>
              <a:t>Evaluation</a:t>
            </a:r>
          </a:p>
        </p:txBody>
      </p:sp>
      <p:pic>
        <p:nvPicPr>
          <p:cNvPr id="9" name="Picture 8">
            <a:extLst>
              <a:ext uri="{FF2B5EF4-FFF2-40B4-BE49-F238E27FC236}">
                <a16:creationId xmlns:a16="http://schemas.microsoft.com/office/drawing/2014/main" id="{858F6898-8100-6588-F78D-C97576B928E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03078" y="798974"/>
            <a:ext cx="6030841" cy="4658825"/>
          </a:xfrm>
          <a:prstGeom prst="rect">
            <a:avLst/>
          </a:prstGeom>
          <a:noFill/>
        </p:spPr>
      </p:pic>
      <p:sp>
        <p:nvSpPr>
          <p:cNvPr id="16" name="Text Placeholder 3">
            <a:extLst>
              <a:ext uri="{FF2B5EF4-FFF2-40B4-BE49-F238E27FC236}">
                <a16:creationId xmlns:a16="http://schemas.microsoft.com/office/drawing/2014/main" id="{5F6611DE-AD5C-4B8F-7A61-354F0BCDAAF1}"/>
              </a:ext>
            </a:extLst>
          </p:cNvPr>
          <p:cNvSpPr>
            <a:spLocks noGrp="1"/>
          </p:cNvSpPr>
          <p:nvPr>
            <p:ph type="body" sz="half" idx="2"/>
          </p:nvPr>
        </p:nvSpPr>
        <p:spPr>
          <a:xfrm>
            <a:off x="294424" y="2546132"/>
            <a:ext cx="4715749" cy="3185197"/>
          </a:xfrm>
        </p:spPr>
        <p:txBody>
          <a:bodyPr>
            <a:noAutofit/>
          </a:bodyPr>
          <a:lstStyle/>
          <a:p>
            <a:pPr algn="ctr"/>
            <a:r>
              <a:rPr lang="en-US" sz="2800"/>
              <a:t>Reviewing Data and Feedback from Experiences to Evaluation Effectiveness and Impact and Inform Ongoing Needs</a:t>
            </a:r>
          </a:p>
        </p:txBody>
      </p:sp>
      <p:sp>
        <p:nvSpPr>
          <p:cNvPr id="3" name="Slide Number Placeholder 2">
            <a:extLst>
              <a:ext uri="{FF2B5EF4-FFF2-40B4-BE49-F238E27FC236}">
                <a16:creationId xmlns:a16="http://schemas.microsoft.com/office/drawing/2014/main" id="{43F84F54-C070-2487-0F33-117E437FC279}"/>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12</a:t>
            </a:fld>
            <a:endParaRPr lang="en-US"/>
          </a:p>
        </p:txBody>
      </p:sp>
    </p:spTree>
    <p:custDataLst>
      <p:tags r:id="rId1"/>
    </p:custDataLst>
    <p:extLst>
      <p:ext uri="{BB962C8B-B14F-4D97-AF65-F5344CB8AC3E}">
        <p14:creationId xmlns:p14="http://schemas.microsoft.com/office/powerpoint/2010/main" val="50523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1B84-26A0-4CCF-9061-14D7A1DCE1B5}"/>
              </a:ext>
            </a:extLst>
          </p:cNvPr>
          <p:cNvSpPr txBox="1">
            <a:spLocks noGrp="1"/>
          </p:cNvSpPr>
          <p:nvPr>
            <p:ph type="title" idx="4294967295"/>
          </p:nvPr>
        </p:nvSpPr>
        <p:spPr>
          <a:xfrm>
            <a:off x="442447" y="212166"/>
            <a:ext cx="1130710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a:ea typeface="+mn-ea"/>
                <a:cs typeface="+mn-cs"/>
              </a:rPr>
              <a:t>Essential Support Structures and EPIC-P Cycle</a:t>
            </a:r>
          </a:p>
        </p:txBody>
      </p:sp>
      <p:pic>
        <p:nvPicPr>
          <p:cNvPr id="1026" name="Picture 2" descr="Figure of the Essential Support Structures needed. It's a light blue hierarchical chart with 4 levels of boxes. The top level has the words &quot;State Leadership Team&quot; in black and a graphic of a blue official building. The second level has a rectangular box and the words&quot; Professional Development Network of Coaches&quot; and two mirrored dark blue graphics of someone pointing at a white board and others watching. The third level has 3 boxes. The two external boxes include the words &quot;Implementation Site&quot; in black font with a blue graphic of a schools. The center box in the third level includes the words &quot;Demonstration Site&quot; with the blue graphic of the school.  The bottom level is a long rectangle with the words &quot;Data and Evaluation Systems&quot; in black font, with four identical blue images of a line graph over a bar chart. ">
            <a:extLst>
              <a:ext uri="{FF2B5EF4-FFF2-40B4-BE49-F238E27FC236}">
                <a16:creationId xmlns:a16="http://schemas.microsoft.com/office/drawing/2014/main" id="{BCCB3E2A-18DA-0918-C1C2-49666407A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36" y="1058083"/>
            <a:ext cx="5797364" cy="579736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ircle divided into four quadrants labeled: Needs Analysis, Design, Evaluation, and Experiences">
            <a:extLst>
              <a:ext uri="{FF2B5EF4-FFF2-40B4-BE49-F238E27FC236}">
                <a16:creationId xmlns:a16="http://schemas.microsoft.com/office/drawing/2014/main" id="{AAD0C84D-9DC2-4CBB-87CE-6A5F1BCCF3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617353" y="1058082"/>
            <a:ext cx="6409643" cy="495144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FCFCEC3-2A44-4DAE-89D7-E70A8833B19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A819B-3FF0-4C26-98EC-A243FE4ED188}"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98227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DFB03-207B-7672-6233-1C4A87454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21A7FC-99E3-1F58-823A-B70FF3BF96A3}"/>
              </a:ext>
              <a:ext uri="{C183D7F6-B498-43B3-948B-1728B52AA6E4}">
                <adec:decorative xmlns:adec="http://schemas.microsoft.com/office/drawing/2017/decorative" val="1"/>
              </a:ext>
            </a:extLst>
          </p:cNvPr>
          <p:cNvSpPr txBox="1">
            <a:spLocks noGrp="1"/>
          </p:cNvSpPr>
          <p:nvPr>
            <p:ph type="title" idx="4294967295"/>
          </p:nvPr>
        </p:nvSpPr>
        <p:spPr>
          <a:xfrm>
            <a:off x="1142424" y="179231"/>
            <a:ext cx="989626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EPIC-P Cycle Self-Assessment Tool</a:t>
            </a:r>
          </a:p>
        </p:txBody>
      </p:sp>
      <p:pic>
        <p:nvPicPr>
          <p:cNvPr id="4" name="Picture 3" descr="A QR code with a dinosaur in the center leading to https://ectacenter.org/epic-p/&#10;">
            <a:extLst>
              <a:ext uri="{FF2B5EF4-FFF2-40B4-BE49-F238E27FC236}">
                <a16:creationId xmlns:a16="http://schemas.microsoft.com/office/drawing/2014/main" id="{96E2C15F-D27B-B8DF-A97B-B9F947162AAA}"/>
              </a:ext>
            </a:extLst>
          </p:cNvPr>
          <p:cNvPicPr>
            <a:picLocks noChangeAspect="1"/>
          </p:cNvPicPr>
          <p:nvPr/>
        </p:nvPicPr>
        <p:blipFill>
          <a:blip r:embed="rId4"/>
          <a:stretch>
            <a:fillRect/>
          </a:stretch>
        </p:blipFill>
        <p:spPr>
          <a:xfrm>
            <a:off x="395175" y="1068278"/>
            <a:ext cx="3114758" cy="317080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4A95DD88-703A-789D-23BE-7AFEB3E1A121}"/>
              </a:ext>
            </a:extLst>
          </p:cNvPr>
          <p:cNvSpPr txBox="1"/>
          <p:nvPr/>
        </p:nvSpPr>
        <p:spPr>
          <a:xfrm>
            <a:off x="337343" y="4378895"/>
            <a:ext cx="3230422" cy="307777"/>
          </a:xfrm>
          <a:prstGeom prst="rect">
            <a:avLst/>
          </a:prstGeom>
          <a:noFill/>
        </p:spPr>
        <p:txBody>
          <a:bodyPr wrap="square" rtlCol="0">
            <a:spAutoFit/>
          </a:bodyPr>
          <a:lstStyle/>
          <a:p>
            <a:pPr algn="ctr"/>
            <a:r>
              <a:rPr lang="en-US" sz="1400"/>
              <a:t>https://ectacenter.org/epic-p/</a:t>
            </a:r>
          </a:p>
        </p:txBody>
      </p:sp>
      <p:pic>
        <p:nvPicPr>
          <p:cNvPr id="7" name="Picture 6" descr="A screen shot of ECTA's Enagaing Professional Development to Improve and Change Practices (EPIC-P) Cycle Self-Assessment Tool, found at https://ectacenter.org/epic-p/. It provides a brief overview with information about the tool itself. including the number of items (15-30 customized questions), the length of time needed (10 minutes), a link back to the EPIC-P webpage at https://ectacenter.org/epic-p/&#10; for definitions of key terms, a reminder of anonymity, and notification that users will receive a personlized, summarized report of their or their team's areas of strength as well as opportunities for ongoing development. ">
            <a:extLst>
              <a:ext uri="{FF2B5EF4-FFF2-40B4-BE49-F238E27FC236}">
                <a16:creationId xmlns:a16="http://schemas.microsoft.com/office/drawing/2014/main" id="{09C5E3E3-EDF7-0D87-B1AD-7E1172721AB0}"/>
              </a:ext>
            </a:extLst>
          </p:cNvPr>
          <p:cNvPicPr>
            <a:picLocks noChangeAspect="1"/>
          </p:cNvPicPr>
          <p:nvPr/>
        </p:nvPicPr>
        <p:blipFill>
          <a:blip r:embed="rId5"/>
          <a:stretch>
            <a:fillRect/>
          </a:stretch>
        </p:blipFill>
        <p:spPr>
          <a:xfrm>
            <a:off x="4568980" y="1304761"/>
            <a:ext cx="6469710" cy="522577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8239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1966F-1A9B-1229-D43B-45DCF345A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BEFBD-72D8-8AE7-2FC9-3B08A0981434}"/>
              </a:ext>
              <a:ext uri="{C183D7F6-B498-43B3-948B-1728B52AA6E4}">
                <adec:decorative xmlns:adec="http://schemas.microsoft.com/office/drawing/2017/decorative" val="1"/>
              </a:ext>
            </a:extLst>
          </p:cNvPr>
          <p:cNvSpPr txBox="1">
            <a:spLocks noGrp="1"/>
          </p:cNvSpPr>
          <p:nvPr>
            <p:ph type="title" idx="4294967295"/>
          </p:nvPr>
        </p:nvSpPr>
        <p:spPr>
          <a:xfrm>
            <a:off x="877132" y="284563"/>
            <a:ext cx="1042685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EPIC-P Cycle Team Reflection Activity</a:t>
            </a:r>
          </a:p>
        </p:txBody>
      </p:sp>
      <p:pic>
        <p:nvPicPr>
          <p:cNvPr id="4" name="Picture 3" descr="A QR code with a dinosaur in the center leading to https://ectacenter.org/epic-p/&#10;">
            <a:extLst>
              <a:ext uri="{FF2B5EF4-FFF2-40B4-BE49-F238E27FC236}">
                <a16:creationId xmlns:a16="http://schemas.microsoft.com/office/drawing/2014/main" id="{1BB3D533-B86E-93C6-1B41-527290099BEF}"/>
              </a:ext>
            </a:extLst>
          </p:cNvPr>
          <p:cNvPicPr>
            <a:picLocks noChangeAspect="1"/>
          </p:cNvPicPr>
          <p:nvPr/>
        </p:nvPicPr>
        <p:blipFill>
          <a:blip r:embed="rId4"/>
          <a:stretch>
            <a:fillRect/>
          </a:stretch>
        </p:blipFill>
        <p:spPr>
          <a:xfrm>
            <a:off x="576919" y="1632085"/>
            <a:ext cx="3114758" cy="317080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8191A21-59F7-4EEF-E795-4A050D814A06}"/>
              </a:ext>
            </a:extLst>
          </p:cNvPr>
          <p:cNvSpPr txBox="1"/>
          <p:nvPr/>
        </p:nvSpPr>
        <p:spPr>
          <a:xfrm>
            <a:off x="337343" y="4924127"/>
            <a:ext cx="3230422" cy="307777"/>
          </a:xfrm>
          <a:prstGeom prst="rect">
            <a:avLst/>
          </a:prstGeom>
          <a:noFill/>
        </p:spPr>
        <p:txBody>
          <a:bodyPr wrap="square" rtlCol="0">
            <a:spAutoFit/>
          </a:bodyPr>
          <a:lstStyle/>
          <a:p>
            <a:pPr algn="ctr"/>
            <a:r>
              <a:rPr lang="en-US" sz="1400"/>
              <a:t>https://ectacenter.org/epic-p/</a:t>
            </a:r>
          </a:p>
        </p:txBody>
      </p:sp>
      <p:pic>
        <p:nvPicPr>
          <p:cNvPr id="9" name="Picture 8" descr="A screen shot found at https://ectacenter.org/epic-p/&#10;of an EPIC-P Team Reflection Activity. Addressing all components of the EPIC-P cycle, the reflection actvity is intended to ensure that planning, implmenting, and evaluating professional development is impactful and aligned with the team's context. Expandible menus for Step 1 (Personal Reflection), Step 2 (Team Reflection), and Step 3 (Action Planning) are pictured. ">
            <a:extLst>
              <a:ext uri="{FF2B5EF4-FFF2-40B4-BE49-F238E27FC236}">
                <a16:creationId xmlns:a16="http://schemas.microsoft.com/office/drawing/2014/main" id="{373A0904-E10B-E501-DE4D-C68B0FF3FD55}"/>
              </a:ext>
            </a:extLst>
          </p:cNvPr>
          <p:cNvPicPr>
            <a:picLocks noChangeAspect="1"/>
          </p:cNvPicPr>
          <p:nvPr/>
        </p:nvPicPr>
        <p:blipFill>
          <a:blip r:embed="rId5"/>
          <a:stretch>
            <a:fillRect/>
          </a:stretch>
        </p:blipFill>
        <p:spPr>
          <a:xfrm>
            <a:off x="4789069" y="1313091"/>
            <a:ext cx="6403989" cy="317080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59307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574D-C45A-4CB6-AFD3-EF141B88AB9F}"/>
              </a:ext>
            </a:extLst>
          </p:cNvPr>
          <p:cNvSpPr>
            <a:spLocks noGrp="1"/>
          </p:cNvSpPr>
          <p:nvPr>
            <p:ph type="title"/>
          </p:nvPr>
        </p:nvSpPr>
        <p:spPr>
          <a:xfrm>
            <a:off x="587829" y="394249"/>
            <a:ext cx="11005457" cy="914400"/>
          </a:xfrm>
        </p:spPr>
        <p:txBody>
          <a:bodyPr>
            <a:normAutofit/>
          </a:bodyPr>
          <a:lstStyle/>
          <a:p>
            <a:r>
              <a:rPr lang="en-US" sz="4400">
                <a:solidFill>
                  <a:srgbClr val="002060"/>
                </a:solidFill>
              </a:rPr>
              <a:t>Next Session</a:t>
            </a:r>
          </a:p>
        </p:txBody>
      </p:sp>
      <p:sp>
        <p:nvSpPr>
          <p:cNvPr id="6" name="TextBox 5" descr="A text box that indicates the next session (Session 2: Needs Analysis) is Monday, June 30, 2025 from 3:00-4:00 PM ET&#10;">
            <a:extLst>
              <a:ext uri="{FF2B5EF4-FFF2-40B4-BE49-F238E27FC236}">
                <a16:creationId xmlns:a16="http://schemas.microsoft.com/office/drawing/2014/main" id="{DE1DE489-2F09-B35E-4996-4D09B9051A71}"/>
              </a:ext>
            </a:extLst>
          </p:cNvPr>
          <p:cNvSpPr txBox="1"/>
          <p:nvPr/>
        </p:nvSpPr>
        <p:spPr>
          <a:xfrm>
            <a:off x="587829" y="1913099"/>
            <a:ext cx="6306410" cy="2554545"/>
          </a:xfrm>
          <a:prstGeom prst="rect">
            <a:avLst/>
          </a:prstGeom>
          <a:noFill/>
        </p:spPr>
        <p:txBody>
          <a:bodyPr wrap="square" rtlCol="0">
            <a:spAutoFit/>
          </a:bodyPr>
          <a:lstStyle/>
          <a:p>
            <a:r>
              <a:rPr lang="en-US" sz="3200"/>
              <a:t>Session 2: Needs Analysis Component</a:t>
            </a:r>
          </a:p>
          <a:p>
            <a:endParaRPr lang="en-US" sz="3200"/>
          </a:p>
          <a:p>
            <a:r>
              <a:rPr lang="en-US" sz="3200"/>
              <a:t>Monday, June 30, 2025</a:t>
            </a:r>
          </a:p>
          <a:p>
            <a:r>
              <a:rPr lang="en-US" sz="3200"/>
              <a:t>3:00-4:30 PM ET</a:t>
            </a:r>
          </a:p>
        </p:txBody>
      </p:sp>
      <p:sp>
        <p:nvSpPr>
          <p:cNvPr id="3" name="Content Placeholder 2">
            <a:extLst>
              <a:ext uri="{FF2B5EF4-FFF2-40B4-BE49-F238E27FC236}">
                <a16:creationId xmlns:a16="http://schemas.microsoft.com/office/drawing/2014/main" id="{29CB9604-EDCE-4D44-90C1-5929B968AFA3}"/>
              </a:ext>
              <a:ext uri="{C183D7F6-B498-43B3-948B-1728B52AA6E4}">
                <adec:decorative xmlns:adec="http://schemas.microsoft.com/office/drawing/2017/decorative" val="1"/>
              </a:ext>
            </a:extLst>
          </p:cNvPr>
          <p:cNvSpPr>
            <a:spLocks noGrp="1"/>
          </p:cNvSpPr>
          <p:nvPr>
            <p:ph type="body" idx="1"/>
          </p:nvPr>
        </p:nvSpPr>
        <p:spPr>
          <a:xfrm>
            <a:off x="587829" y="1784194"/>
            <a:ext cx="5843451" cy="2812357"/>
          </a:xfrm>
        </p:spPr>
        <p:txBody>
          <a:bodyPr>
            <a:normAutofit/>
          </a:bodyPr>
          <a:lstStyle/>
          <a:p>
            <a:pPr marL="0" indent="0" algn="ctr">
              <a:buNone/>
            </a:pPr>
            <a:endParaRPr lang="en-US"/>
          </a:p>
          <a:p>
            <a:pPr marL="0" indent="0" algn="ctr">
              <a:buNone/>
            </a:pPr>
            <a:endParaRPr lang="en-US"/>
          </a:p>
        </p:txBody>
      </p:sp>
      <p:pic>
        <p:nvPicPr>
          <p:cNvPr id="4" name="Google Shape;213;p36">
            <a:extLst>
              <a:ext uri="{FF2B5EF4-FFF2-40B4-BE49-F238E27FC236}">
                <a16:creationId xmlns:a16="http://schemas.microsoft.com/office/drawing/2014/main" id="{236C0216-7BC2-45B5-9A74-9C30F79C5C04}"/>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87829" y="6215551"/>
            <a:ext cx="3364659" cy="496400"/>
          </a:xfrm>
          <a:prstGeom prst="rect">
            <a:avLst/>
          </a:prstGeom>
          <a:noFill/>
          <a:ln>
            <a:noFill/>
          </a:ln>
        </p:spPr>
      </p:pic>
      <p:pic>
        <p:nvPicPr>
          <p:cNvPr id="5" name="Picture 4" descr="A graphic of the EPIC-P cycle, with Needs Analysis highlighted in purple. The rest of the cycle is greyed out. ">
            <a:extLst>
              <a:ext uri="{FF2B5EF4-FFF2-40B4-BE49-F238E27FC236}">
                <a16:creationId xmlns:a16="http://schemas.microsoft.com/office/drawing/2014/main" id="{B52719A4-9B3A-0BF2-DE82-D6E409F1911C}"/>
              </a:ext>
            </a:extLst>
          </p:cNvPr>
          <p:cNvPicPr>
            <a:picLocks noChangeAspect="1"/>
          </p:cNvPicPr>
          <p:nvPr/>
        </p:nvPicPr>
        <p:blipFill>
          <a:blip r:embed="rId5"/>
          <a:stretch>
            <a:fillRect/>
          </a:stretch>
        </p:blipFill>
        <p:spPr>
          <a:xfrm>
            <a:off x="6273147" y="912702"/>
            <a:ext cx="6029467" cy="4657748"/>
          </a:xfrm>
          <a:prstGeom prst="rect">
            <a:avLst/>
          </a:prstGeom>
        </p:spPr>
      </p:pic>
    </p:spTree>
    <p:custDataLst>
      <p:tags r:id="rId1"/>
    </p:custDataLst>
    <p:extLst>
      <p:ext uri="{BB962C8B-B14F-4D97-AF65-F5344CB8AC3E}">
        <p14:creationId xmlns:p14="http://schemas.microsoft.com/office/powerpoint/2010/main" val="156311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1"/>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Image by Adobe Stock of a preschool aged child with curly hair, smiling and pointing up. She's wearing a red dress. ">
            <a:extLst>
              <a:ext uri="{FF2B5EF4-FFF2-40B4-BE49-F238E27FC236}">
                <a16:creationId xmlns:a16="http://schemas.microsoft.com/office/drawing/2014/main" id="{765C6748-EBD2-4F63-BD58-6CE4AD0F3947}"/>
              </a:ext>
            </a:extLst>
          </p:cNvPr>
          <p:cNvPicPr>
            <a:picLocks noChangeAspect="1"/>
          </p:cNvPicPr>
          <p:nvPr/>
        </p:nvPicPr>
        <p:blipFill>
          <a:blip r:embed="rId4" cstate="print">
            <a:extLst>
              <a:ext uri="{28A0092B-C50C-407E-A947-70E740481C1C}">
                <a14:useLocalDpi xmlns:a14="http://schemas.microsoft.com/office/drawing/2010/main" val="0"/>
              </a:ext>
            </a:extLst>
          </a:blip>
          <a:srcRect l="6212" r="6212"/>
          <a:stretch/>
        </p:blipFill>
        <p:spPr>
          <a:xfrm>
            <a:off x="0" y="10"/>
            <a:ext cx="9669642" cy="6857990"/>
          </a:xfrm>
          <a:prstGeom prst="rect">
            <a:avLst/>
          </a:prstGeom>
        </p:spPr>
      </p:pic>
      <p:sp>
        <p:nvSpPr>
          <p:cNvPr id="112" name="Rectangle 1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668C76D8-5CF9-471D-B92B-75DE8AEB3139}"/>
              </a:ext>
            </a:extLst>
          </p:cNvPr>
          <p:cNvSpPr>
            <a:spLocks noGrp="1"/>
          </p:cNvSpPr>
          <p:nvPr>
            <p:ph type="title"/>
          </p:nvPr>
        </p:nvSpPr>
        <p:spPr>
          <a:xfrm>
            <a:off x="7957287" y="317806"/>
            <a:ext cx="3919056" cy="5369931"/>
          </a:xfrm>
          <a:noFill/>
        </p:spPr>
        <p:txBody>
          <a:bodyPr vert="horz" lIns="91440" tIns="45720" rIns="91440" bIns="45720" rtlCol="0" anchor="b">
            <a:noAutofit/>
          </a:bodyPr>
          <a:lstStyle/>
          <a:p>
            <a:pPr algn="l" defTabSz="914400">
              <a:lnSpc>
                <a:spcPct val="90000"/>
              </a:lnSpc>
            </a:pPr>
            <a:r>
              <a:rPr lang="en-US">
                <a:solidFill>
                  <a:srgbClr val="002060"/>
                </a:solidFill>
                <a:latin typeface="Arial"/>
                <a:cs typeface="Arial"/>
              </a:rPr>
              <a:t>What is one thing you’d like to discuss with someone or explore more deeply?</a:t>
            </a:r>
          </a:p>
        </p:txBody>
      </p:sp>
      <p:sp>
        <p:nvSpPr>
          <p:cNvPr id="2" name="TextBox 1">
            <a:extLst>
              <a:ext uri="{FF2B5EF4-FFF2-40B4-BE49-F238E27FC236}">
                <a16:creationId xmlns:a16="http://schemas.microsoft.com/office/drawing/2014/main" id="{F28FDBEB-4E6C-6096-7336-EB6CA4CCB688}"/>
              </a:ext>
            </a:extLst>
          </p:cNvPr>
          <p:cNvSpPr txBox="1"/>
          <p:nvPr/>
        </p:nvSpPr>
        <p:spPr>
          <a:xfrm>
            <a:off x="5862918" y="6172201"/>
            <a:ext cx="1829709" cy="276999"/>
          </a:xfrm>
          <a:prstGeom prst="rect">
            <a:avLst/>
          </a:prstGeom>
          <a:noFill/>
        </p:spPr>
        <p:txBody>
          <a:bodyPr wrap="square" rtlCol="0">
            <a:spAutoFit/>
          </a:bodyPr>
          <a:lstStyle/>
          <a:p>
            <a:pPr algn="ctr"/>
            <a:r>
              <a:rPr lang="en-US" sz="1200"/>
              <a:t>Image by Adobe Stock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nd out more at ectacenter.org"/>
          <p:cNvSpPr>
            <a:spLocks noGrp="1"/>
          </p:cNvSpPr>
          <p:nvPr>
            <p:ph type="title"/>
          </p:nvPr>
        </p:nvSpPr>
        <p:spPr>
          <a:xfrm>
            <a:off x="1973580" y="2515750"/>
            <a:ext cx="8259347" cy="913250"/>
          </a:xfrm>
        </p:spPr>
        <p:txBody>
          <a:bodyPr anchor="ctr" anchorCtr="0"/>
          <a:lstStyle/>
          <a:p>
            <a:r>
              <a:rPr lang="en-US" b="0"/>
              <a:t>Find out more at</a:t>
            </a:r>
            <a:r>
              <a:rPr lang="en-US"/>
              <a:t> ectacenter.org</a:t>
            </a:r>
          </a:p>
        </p:txBody>
      </p:sp>
      <p:sp>
        <p:nvSpPr>
          <p:cNvPr id="3" name="Text Placeholder 2"/>
          <p:cNvSpPr>
            <a:spLocks noGrp="1"/>
          </p:cNvSpPr>
          <p:nvPr>
            <p:ph type="body" idx="1"/>
          </p:nvPr>
        </p:nvSpPr>
        <p:spPr/>
        <p:txBody>
          <a:bodyPr>
            <a:noAutofit/>
          </a:body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a:t>
            </a:r>
          </a:p>
        </p:txBody>
      </p:sp>
      <p:cxnSp>
        <p:nvCxnSpPr>
          <p:cNvPr id="6" name="Straight Connector 5">
            <a:extLst>
              <a:ext uri="{C183D7F6-B498-43B3-948B-1728B52AA6E4}">
                <adec:decorative xmlns:adec="http://schemas.microsoft.com/office/drawing/2017/decorative" val="1"/>
              </a:ext>
            </a:extLst>
          </p:cNvPr>
          <p:cNvCxnSpPr/>
          <p:nvPr/>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53792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BB6F-A9B2-BA27-1B3E-FCFCEB0372D9}"/>
              </a:ext>
            </a:extLst>
          </p:cNvPr>
          <p:cNvSpPr>
            <a:spLocks noGrp="1"/>
          </p:cNvSpPr>
          <p:nvPr>
            <p:ph type="title" idx="4294967295"/>
          </p:nvPr>
        </p:nvSpPr>
        <p:spPr>
          <a:xfrm>
            <a:off x="350236" y="196613"/>
            <a:ext cx="10972800" cy="596900"/>
          </a:xfrm>
        </p:spPr>
        <p:txBody>
          <a:bodyPr anchor="ctr">
            <a:noAutofit/>
          </a:bodyPr>
          <a:lstStyle/>
          <a:p>
            <a:r>
              <a:rPr lang="en-US" sz="4400">
                <a:solidFill>
                  <a:srgbClr val="002060"/>
                </a:solidFill>
              </a:rPr>
              <a:t>You will...</a:t>
            </a:r>
          </a:p>
        </p:txBody>
      </p:sp>
      <p:graphicFrame>
        <p:nvGraphicFramePr>
          <p:cNvPr id="10" name="Content Placeholder 2" descr="Objectives are that you will: Examine the components of a data-informed cycle for training/TA needs assessment, design, delivery, and evaluation to improve and change practice; Discuss one state’s approach to implementing the cycle; Select an idea or strategy to explore or discuss with a colleague that addresses PD support within your individual professional context.">
            <a:extLst>
              <a:ext uri="{FF2B5EF4-FFF2-40B4-BE49-F238E27FC236}">
                <a16:creationId xmlns:a16="http://schemas.microsoft.com/office/drawing/2014/main" id="{CE17217B-65FB-A259-8227-43C7272CFB00}"/>
              </a:ext>
            </a:extLst>
          </p:cNvPr>
          <p:cNvGraphicFramePr/>
          <p:nvPr>
            <p:extLst>
              <p:ext uri="{D42A27DB-BD31-4B8C-83A1-F6EECF244321}">
                <p14:modId xmlns:p14="http://schemas.microsoft.com/office/powerpoint/2010/main" val="3041135629"/>
              </p:ext>
            </p:extLst>
          </p:nvPr>
        </p:nvGraphicFramePr>
        <p:xfrm>
          <a:off x="811344" y="741242"/>
          <a:ext cx="10511692" cy="5528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64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09AC-FF17-BF2A-4516-805E6B1B22C8}"/>
              </a:ext>
            </a:extLst>
          </p:cNvPr>
          <p:cNvSpPr txBox="1">
            <a:spLocks noGrp="1"/>
          </p:cNvSpPr>
          <p:nvPr>
            <p:ph type="title" idx="4294967295"/>
          </p:nvPr>
        </p:nvSpPr>
        <p:spPr>
          <a:xfrm>
            <a:off x="1586474" y="146313"/>
            <a:ext cx="901905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Online Resources</a:t>
            </a:r>
          </a:p>
        </p:txBody>
      </p:sp>
      <p:pic>
        <p:nvPicPr>
          <p:cNvPr id="4" name="Picture 3" descr="QR code with a dinosaur in the center that leads to https://ectacenter.org/epic-p/&#10;">
            <a:extLst>
              <a:ext uri="{FF2B5EF4-FFF2-40B4-BE49-F238E27FC236}">
                <a16:creationId xmlns:a16="http://schemas.microsoft.com/office/drawing/2014/main" id="{7C074C2F-76BE-1616-8082-B3865FFA6DDF}"/>
              </a:ext>
            </a:extLst>
          </p:cNvPr>
          <p:cNvPicPr>
            <a:picLocks noChangeAspect="1"/>
          </p:cNvPicPr>
          <p:nvPr/>
        </p:nvPicPr>
        <p:blipFill>
          <a:blip r:embed="rId4"/>
          <a:stretch>
            <a:fillRect/>
          </a:stretch>
        </p:blipFill>
        <p:spPr>
          <a:xfrm>
            <a:off x="395175" y="1068278"/>
            <a:ext cx="3114758" cy="317080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35B6CC2D-F631-B119-D5CC-D490610EB183}"/>
              </a:ext>
            </a:extLst>
          </p:cNvPr>
          <p:cNvSpPr txBox="1"/>
          <p:nvPr/>
        </p:nvSpPr>
        <p:spPr>
          <a:xfrm>
            <a:off x="337343" y="4378895"/>
            <a:ext cx="3230422" cy="307777"/>
          </a:xfrm>
          <a:prstGeom prst="rect">
            <a:avLst/>
          </a:prstGeom>
          <a:noFill/>
        </p:spPr>
        <p:txBody>
          <a:bodyPr wrap="square" rtlCol="0">
            <a:spAutoFit/>
          </a:bodyPr>
          <a:lstStyle/>
          <a:p>
            <a:pPr algn="ctr"/>
            <a:r>
              <a:rPr lang="en-US" sz="1400"/>
              <a:t>https://ectacenter.org/epic-p/</a:t>
            </a:r>
          </a:p>
        </p:txBody>
      </p:sp>
      <p:pic>
        <p:nvPicPr>
          <p:cNvPr id="7" name="Picture 6" descr="A screen shot of the EPIC-P Cycle on the ECTA webpage (https://ectacenter.org/epic-p/). Titled &quot;EPIC-P Cycle for Strengthening State an Entity-Wide Professional Development Support&quot;, the webpage provides information about each component of the EPIC-P Cycle. A four component cycle graphic is found in the center of the page. The top left component is 1. Needs analysis, which is described as using evaluation and information from key partners to determine needs. On the top right of the graphic is 2. Design. In this component of the cycle, needs are addressed by establishing a purpose, methods, content, and ongoing experiences using adult learning principles. On the bottom right, 3. Experiences is described as operationalizing design by providing and array of PD experiences to build capacity and implement practices. The final component of the cycle on the bottom left is 4. Evaluation, in which data and feedback from participant experiences is reviewed to evaluate effectiveness and inform ongoing needs. ">
            <a:extLst>
              <a:ext uri="{FF2B5EF4-FFF2-40B4-BE49-F238E27FC236}">
                <a16:creationId xmlns:a16="http://schemas.microsoft.com/office/drawing/2014/main" id="{1DC3FDFB-AF1A-500C-32D1-D4D684250553}"/>
              </a:ext>
            </a:extLst>
          </p:cNvPr>
          <p:cNvPicPr>
            <a:picLocks noChangeAspect="1"/>
          </p:cNvPicPr>
          <p:nvPr/>
        </p:nvPicPr>
        <p:blipFill>
          <a:blip r:embed="rId5"/>
          <a:stretch>
            <a:fillRect/>
          </a:stretch>
        </p:blipFill>
        <p:spPr>
          <a:xfrm>
            <a:off x="5515507" y="990942"/>
            <a:ext cx="4873409" cy="533602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8177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80AA-9E9E-BE44-7095-A6A9E6E2A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49572-E7F7-262B-FC11-1FDF9E668E4E}"/>
              </a:ext>
            </a:extLst>
          </p:cNvPr>
          <p:cNvSpPr txBox="1">
            <a:spLocks noGrp="1"/>
          </p:cNvSpPr>
          <p:nvPr>
            <p:ph type="title" idx="4294967295"/>
          </p:nvPr>
        </p:nvSpPr>
        <p:spPr>
          <a:xfrm>
            <a:off x="1441001" y="-1565402"/>
            <a:ext cx="901905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Online Resources 2</a:t>
            </a:r>
          </a:p>
        </p:txBody>
      </p:sp>
      <p:pic>
        <p:nvPicPr>
          <p:cNvPr id="4" name="Picture 3" descr="A QR code with a dinosaur in the center leading to https://ectacenter.org/epic-p/&#10;">
            <a:extLst>
              <a:ext uri="{FF2B5EF4-FFF2-40B4-BE49-F238E27FC236}">
                <a16:creationId xmlns:a16="http://schemas.microsoft.com/office/drawing/2014/main" id="{B2DD0650-7206-4B64-80EC-B9C8D888F086}"/>
              </a:ext>
            </a:extLst>
          </p:cNvPr>
          <p:cNvPicPr>
            <a:picLocks noChangeAspect="1"/>
          </p:cNvPicPr>
          <p:nvPr/>
        </p:nvPicPr>
        <p:blipFill>
          <a:blip r:embed="rId4"/>
          <a:stretch>
            <a:fillRect/>
          </a:stretch>
        </p:blipFill>
        <p:spPr>
          <a:xfrm>
            <a:off x="395175" y="1068278"/>
            <a:ext cx="3114758" cy="317080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B40DF7E1-831B-A825-0FEF-2D70CCA4A3D2}"/>
              </a:ext>
            </a:extLst>
          </p:cNvPr>
          <p:cNvSpPr txBox="1"/>
          <p:nvPr/>
        </p:nvSpPr>
        <p:spPr>
          <a:xfrm>
            <a:off x="548639" y="4399215"/>
            <a:ext cx="2653045" cy="307777"/>
          </a:xfrm>
          <a:prstGeom prst="rect">
            <a:avLst/>
          </a:prstGeom>
          <a:noFill/>
        </p:spPr>
        <p:txBody>
          <a:bodyPr wrap="square" rtlCol="0">
            <a:spAutoFit/>
          </a:bodyPr>
          <a:lstStyle/>
          <a:p>
            <a:pPr algn="ctr"/>
            <a:r>
              <a:rPr lang="en-US" sz="1400"/>
              <a:t>https://ectacenter.org/epic-p/</a:t>
            </a:r>
          </a:p>
        </p:txBody>
      </p:sp>
      <p:pic>
        <p:nvPicPr>
          <p:cNvPr id="6" name="Picture 5" descr="A screen shot of ECTA's EPIC-P webpage. This header-level image is intended to orient participants to page content. Contents include an introduction, EPIC-P components, developing professional development support, key terms, and supplemental resources. The 4 components of the EPIC-P cycle (i.e., needs analysis, design, experiences, evalution) are also included as an expandable menu that can be accessed for futher information about each component.">
            <a:extLst>
              <a:ext uri="{FF2B5EF4-FFF2-40B4-BE49-F238E27FC236}">
                <a16:creationId xmlns:a16="http://schemas.microsoft.com/office/drawing/2014/main" id="{6063B2DE-9FBA-4D84-9AEC-71972D68DF5C}"/>
              </a:ext>
            </a:extLst>
          </p:cNvPr>
          <p:cNvPicPr>
            <a:picLocks noChangeAspect="1"/>
          </p:cNvPicPr>
          <p:nvPr/>
        </p:nvPicPr>
        <p:blipFill>
          <a:blip r:embed="rId5"/>
          <a:stretch>
            <a:fillRect/>
          </a:stretch>
        </p:blipFill>
        <p:spPr>
          <a:xfrm>
            <a:off x="5062410" y="1068278"/>
            <a:ext cx="6596185" cy="4719136"/>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913BA99D-FB05-92FC-E685-DE91E8416A77}"/>
              </a:ext>
              <a:ext uri="{C183D7F6-B498-43B3-948B-1728B52AA6E4}">
                <adec:decorative xmlns:adec="http://schemas.microsoft.com/office/drawing/2017/decorative" val="1"/>
              </a:ext>
            </a:extLst>
          </p:cNvPr>
          <p:cNvSpPr txBox="1"/>
          <p:nvPr/>
        </p:nvSpPr>
        <p:spPr>
          <a:xfrm>
            <a:off x="3082636" y="138707"/>
            <a:ext cx="6026727" cy="769441"/>
          </a:xfrm>
          <a:prstGeom prst="rect">
            <a:avLst/>
          </a:prstGeom>
          <a:noFill/>
        </p:spPr>
        <p:txBody>
          <a:bodyPr wrap="square" rtlCol="0">
            <a:spAutoFit/>
          </a:bodyPr>
          <a:lstStyle/>
          <a:p>
            <a:pPr algn="ctr"/>
            <a:r>
              <a:rPr lang="en-US" sz="4400" b="1">
                <a:solidFill>
                  <a:srgbClr val="002060"/>
                </a:solidFill>
              </a:rPr>
              <a:t>Online Resources</a:t>
            </a:r>
          </a:p>
        </p:txBody>
      </p:sp>
    </p:spTree>
    <p:custDataLst>
      <p:tags r:id="rId1"/>
    </p:custDataLst>
    <p:extLst>
      <p:ext uri="{BB962C8B-B14F-4D97-AF65-F5344CB8AC3E}">
        <p14:creationId xmlns:p14="http://schemas.microsoft.com/office/powerpoint/2010/main" val="32594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4" name="Title 3" descr="Essential Support Structures Working Together to Support Professional Development&#10;">
            <a:extLst>
              <a:ext uri="{FF2B5EF4-FFF2-40B4-BE49-F238E27FC236}">
                <a16:creationId xmlns:a16="http://schemas.microsoft.com/office/drawing/2014/main" id="{1616A7FA-79B2-47B8-9899-885E7B7B4F9F}"/>
              </a:ext>
            </a:extLst>
          </p:cNvPr>
          <p:cNvSpPr txBox="1">
            <a:spLocks noGrp="1"/>
          </p:cNvSpPr>
          <p:nvPr>
            <p:ph type="title" idx="4294967295"/>
          </p:nvPr>
        </p:nvSpPr>
        <p:spPr>
          <a:xfrm>
            <a:off x="1457145" y="115475"/>
            <a:ext cx="977265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n-ea"/>
                <a:cs typeface="+mn-cs"/>
              </a:rPr>
              <a:t>Essential Support Structures Working Together to Support Professional Development</a:t>
            </a:r>
          </a:p>
        </p:txBody>
      </p:sp>
      <p:grpSp>
        <p:nvGrpSpPr>
          <p:cNvPr id="2" name="Group 1" descr="An graphic organizer showing four essential support structures: the state leadership team, the professional development network of program implementation coaches, implementation sites, and data and evaluation systems.">
            <a:extLst>
              <a:ext uri="{FF2B5EF4-FFF2-40B4-BE49-F238E27FC236}">
                <a16:creationId xmlns:a16="http://schemas.microsoft.com/office/drawing/2014/main" id="{681394C7-383D-438A-9993-CB7DF29E44EA}"/>
              </a:ext>
            </a:extLst>
          </p:cNvPr>
          <p:cNvGrpSpPr/>
          <p:nvPr/>
        </p:nvGrpSpPr>
        <p:grpSpPr>
          <a:xfrm>
            <a:off x="599079" y="1062112"/>
            <a:ext cx="10994232" cy="5266458"/>
            <a:chOff x="182133" y="0"/>
            <a:chExt cx="11529368" cy="5984664"/>
          </a:xfrm>
        </p:grpSpPr>
        <p:pic>
          <p:nvPicPr>
            <p:cNvPr id="214" name="Google Shape;214;p36"/>
            <p:cNvPicPr preferRelativeResize="0"/>
            <p:nvPr/>
          </p:nvPicPr>
          <p:blipFill rotWithShape="1">
            <a:blip r:embed="rId4">
              <a:alphaModFix amt="98000"/>
            </a:blip>
            <a:srcRect l="12493" r="10292" b="5105"/>
            <a:stretch/>
          </p:blipFill>
          <p:spPr>
            <a:xfrm>
              <a:off x="182133" y="0"/>
              <a:ext cx="6569336" cy="5984664"/>
            </a:xfrm>
            <a:prstGeom prst="rect">
              <a:avLst/>
            </a:prstGeom>
            <a:noFill/>
            <a:ln>
              <a:noFill/>
            </a:ln>
          </p:spPr>
        </p:pic>
        <p:pic>
          <p:nvPicPr>
            <p:cNvPr id="215" name="Google Shape;215;p36"/>
            <p:cNvPicPr preferRelativeResize="0"/>
            <p:nvPr/>
          </p:nvPicPr>
          <p:blipFill rotWithShape="1">
            <a:blip r:embed="rId5">
              <a:alphaModFix/>
            </a:blip>
            <a:srcRect b="8382"/>
            <a:stretch/>
          </p:blipFill>
          <p:spPr>
            <a:xfrm>
              <a:off x="6694468" y="233400"/>
              <a:ext cx="5017033" cy="1209000"/>
            </a:xfrm>
            <a:prstGeom prst="rect">
              <a:avLst/>
            </a:prstGeom>
            <a:noFill/>
            <a:ln>
              <a:noFill/>
            </a:ln>
          </p:spPr>
        </p:pic>
        <p:pic>
          <p:nvPicPr>
            <p:cNvPr id="216" name="Google Shape;216;p36"/>
            <p:cNvPicPr preferRelativeResize="0"/>
            <p:nvPr/>
          </p:nvPicPr>
          <p:blipFill rotWithShape="1">
            <a:blip r:embed="rId6">
              <a:alphaModFix/>
            </a:blip>
            <a:srcRect b="11300"/>
            <a:stretch/>
          </p:blipFill>
          <p:spPr>
            <a:xfrm>
              <a:off x="7055631" y="1645267"/>
              <a:ext cx="4655868" cy="909749"/>
            </a:xfrm>
            <a:prstGeom prst="rect">
              <a:avLst/>
            </a:prstGeom>
            <a:noFill/>
            <a:ln>
              <a:noFill/>
            </a:ln>
          </p:spPr>
        </p:pic>
        <p:pic>
          <p:nvPicPr>
            <p:cNvPr id="217" name="Google Shape;217;p36"/>
            <p:cNvPicPr preferRelativeResize="0"/>
            <p:nvPr/>
          </p:nvPicPr>
          <p:blipFill rotWithShape="1">
            <a:blip r:embed="rId7">
              <a:alphaModFix/>
            </a:blip>
            <a:srcRect b="5490"/>
            <a:stretch/>
          </p:blipFill>
          <p:spPr>
            <a:xfrm>
              <a:off x="7809460" y="2757851"/>
              <a:ext cx="3902041" cy="1541700"/>
            </a:xfrm>
            <a:prstGeom prst="rect">
              <a:avLst/>
            </a:prstGeom>
            <a:noFill/>
            <a:ln>
              <a:noFill/>
            </a:ln>
          </p:spPr>
        </p:pic>
        <p:pic>
          <p:nvPicPr>
            <p:cNvPr id="218" name="Google Shape;218;p36"/>
            <p:cNvPicPr preferRelativeResize="0"/>
            <p:nvPr/>
          </p:nvPicPr>
          <p:blipFill rotWithShape="1">
            <a:blip r:embed="rId8">
              <a:alphaModFix/>
            </a:blip>
            <a:srcRect b="6864"/>
            <a:stretch/>
          </p:blipFill>
          <p:spPr>
            <a:xfrm>
              <a:off x="8346833" y="4356282"/>
              <a:ext cx="3364667" cy="1541703"/>
            </a:xfrm>
            <a:prstGeom prst="rect">
              <a:avLst/>
            </a:prstGeom>
            <a:noFill/>
            <a:ln>
              <a:noFill/>
            </a:ln>
          </p:spPr>
        </p:pic>
        <p:sp>
          <p:nvSpPr>
            <p:cNvPr id="219" name="Google Shape;219;p36"/>
            <p:cNvSpPr/>
            <p:nvPr/>
          </p:nvSpPr>
          <p:spPr>
            <a:xfrm>
              <a:off x="4968633" y="612400"/>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20;p36"/>
            <p:cNvSpPr/>
            <p:nvPr/>
          </p:nvSpPr>
          <p:spPr>
            <a:xfrm>
              <a:off x="5428000" y="1887000"/>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21;p36"/>
            <p:cNvSpPr/>
            <p:nvPr/>
          </p:nvSpPr>
          <p:spPr>
            <a:xfrm>
              <a:off x="5931767" y="3343067"/>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36"/>
            <p:cNvSpPr/>
            <p:nvPr/>
          </p:nvSpPr>
          <p:spPr>
            <a:xfrm>
              <a:off x="6694467" y="4938067"/>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71452142-D92B-41C5-860E-8D6D0D85DAD7}"/>
              </a:ext>
              <a:ext uri="{C183D7F6-B498-43B3-948B-1728B52AA6E4}">
                <adec:decorative xmlns:adec="http://schemas.microsoft.com/office/drawing/2017/decorative" val="0"/>
              </a:ext>
            </a:extLst>
          </p:cNvPr>
          <p:cNvSpPr txBox="1"/>
          <p:nvPr/>
        </p:nvSpPr>
        <p:spPr>
          <a:xfrm>
            <a:off x="4067945" y="6347509"/>
            <a:ext cx="40561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hlinkClick r:id="rId9">
                  <a:extLst>
                    <a:ext uri="{A12FA001-AC4F-418D-AE19-62706E023703}">
                      <ahyp:hlinkClr xmlns:ahyp="http://schemas.microsoft.com/office/drawing/2018/hyperlinkcolor" val="tx"/>
                    </a:ext>
                  </a:extLst>
                </a:hlinkClick>
              </a:rPr>
              <a:t>https://ectacenter.org/sig/ess.asp</a:t>
            </a:r>
            <a:endParaRPr kumimoji="0" lang="en-US" sz="1800" b="1" i="0" u="none" strike="noStrike" kern="1200" cap="none" spc="0" normalizeH="0" baseline="0" noProof="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sp>
        <p:nvSpPr>
          <p:cNvPr id="212" name="Google Shape;212;p36"/>
          <p:cNvSpPr txBox="1">
            <a:spLocks noGrp="1"/>
          </p:cNvSpPr>
          <p:nvPr>
            <p:ph type="sldNum" idx="12"/>
          </p:nvPr>
        </p:nvSpPr>
        <p:spPr>
          <a:xfrm>
            <a:off x="10360511" y="6349533"/>
            <a:ext cx="1232800" cy="503600"/>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1" i="0" u="none" strike="noStrike" kern="0" cap="none" spc="0" normalizeH="0" baseline="0" noProof="0">
                <a:ln>
                  <a:noFill/>
                </a:ln>
                <a:solidFill>
                  <a:srgbClr val="FFFFFF"/>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a:t>
            </a:fld>
            <a:endParaRPr kumimoji="0" sz="1467" b="1" i="0" u="none" strike="noStrike" kern="0" cap="none" spc="0" normalizeH="0" baseline="0" noProof="0">
              <a:ln>
                <a:noFill/>
              </a:ln>
              <a:solidFill>
                <a:srgbClr val="FFFFFF"/>
              </a:solidFill>
              <a:effectLst/>
              <a:uLnTx/>
              <a:uFillTx/>
              <a:latin typeface="Arial"/>
              <a:cs typeface="Arial"/>
              <a:sym typeface="Aria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03FB9-27CF-F226-BAFA-E75CFFB7F7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F41F45-9EBC-45C6-8F0B-EB81CAE040BA}"/>
              </a:ext>
              <a:ext uri="{C183D7F6-B498-43B3-948B-1728B52AA6E4}">
                <adec:decorative xmlns:adec="http://schemas.microsoft.com/office/drawing/2017/decorative" val="0"/>
              </a:ext>
            </a:extLst>
          </p:cNvPr>
          <p:cNvSpPr>
            <a:spLocks noGrp="1"/>
          </p:cNvSpPr>
          <p:nvPr>
            <p:ph type="title" idx="4294967295"/>
          </p:nvPr>
        </p:nvSpPr>
        <p:spPr>
          <a:xfrm>
            <a:off x="587829" y="-914400"/>
            <a:ext cx="11005457" cy="914400"/>
          </a:xfrm>
        </p:spPr>
        <p:txBody>
          <a:bodyPr spcFirstLastPara="1" wrap="square" lIns="68575" tIns="34275" rIns="68575" bIns="34275" anchor="b" anchorCtr="0">
            <a:normAutofit/>
          </a:bodyPr>
          <a:lstStyle/>
          <a:p>
            <a:r>
              <a:rPr lang="en-US"/>
              <a:t>Online Resources 3</a:t>
            </a:r>
            <a:br>
              <a:rPr lang="en-US"/>
            </a:br>
            <a:endParaRPr lang="en-US"/>
          </a:p>
        </p:txBody>
      </p:sp>
      <p:sp>
        <p:nvSpPr>
          <p:cNvPr id="2" name="TextBox 1">
            <a:extLst>
              <a:ext uri="{FF2B5EF4-FFF2-40B4-BE49-F238E27FC236}">
                <a16:creationId xmlns:a16="http://schemas.microsoft.com/office/drawing/2014/main" id="{1BFD1059-7E89-265D-12F5-5D33669297F1}"/>
              </a:ext>
              <a:ext uri="{C183D7F6-B498-43B3-948B-1728B52AA6E4}">
                <adec:decorative xmlns:adec="http://schemas.microsoft.com/office/drawing/2017/decorative" val="1"/>
              </a:ext>
            </a:extLst>
          </p:cNvPr>
          <p:cNvSpPr txBox="1"/>
          <p:nvPr/>
        </p:nvSpPr>
        <p:spPr>
          <a:xfrm>
            <a:off x="1581031" y="179231"/>
            <a:ext cx="9019051" cy="769441"/>
          </a:xfrm>
          <a:prstGeom prst="rect">
            <a:avLst/>
          </a:prstGeom>
          <a:noFill/>
        </p:spPr>
        <p:txBody>
          <a:bodyPr wrap="square" rtlCol="0">
            <a:spAutoFit/>
          </a:bodyPr>
          <a:lstStyle/>
          <a:p>
            <a:pPr algn="ctr"/>
            <a:r>
              <a:rPr lang="en-US" sz="4400" b="1">
                <a:solidFill>
                  <a:srgbClr val="002060"/>
                </a:solidFill>
              </a:rPr>
              <a:t>Online Resources   </a:t>
            </a:r>
          </a:p>
        </p:txBody>
      </p:sp>
      <p:pic>
        <p:nvPicPr>
          <p:cNvPr id="4" name="Picture 3" descr="A QR code with a dinosaur in the center leading to https://ectacenter.org/epic-p/&#10;">
            <a:extLst>
              <a:ext uri="{FF2B5EF4-FFF2-40B4-BE49-F238E27FC236}">
                <a16:creationId xmlns:a16="http://schemas.microsoft.com/office/drawing/2014/main" id="{06A2B055-6A92-6798-2A07-DC11E258F512}"/>
              </a:ext>
            </a:extLst>
          </p:cNvPr>
          <p:cNvPicPr>
            <a:picLocks noChangeAspect="1"/>
          </p:cNvPicPr>
          <p:nvPr/>
        </p:nvPicPr>
        <p:blipFill>
          <a:blip r:embed="rId4"/>
          <a:stretch>
            <a:fillRect/>
          </a:stretch>
        </p:blipFill>
        <p:spPr>
          <a:xfrm>
            <a:off x="395175" y="1068278"/>
            <a:ext cx="3114758" cy="317080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198AFA84-93DB-3C7F-DE1C-B51A867DF8B9}"/>
              </a:ext>
            </a:extLst>
          </p:cNvPr>
          <p:cNvSpPr txBox="1"/>
          <p:nvPr/>
        </p:nvSpPr>
        <p:spPr>
          <a:xfrm>
            <a:off x="337343" y="4378895"/>
            <a:ext cx="3230422" cy="307777"/>
          </a:xfrm>
          <a:prstGeom prst="rect">
            <a:avLst/>
          </a:prstGeom>
          <a:noFill/>
        </p:spPr>
        <p:txBody>
          <a:bodyPr wrap="square" rtlCol="0">
            <a:spAutoFit/>
          </a:bodyPr>
          <a:lstStyle/>
          <a:p>
            <a:pPr algn="ctr"/>
            <a:r>
              <a:rPr lang="en-US" sz="1400"/>
              <a:t>https://ectacenter.org/epic-p/</a:t>
            </a:r>
          </a:p>
        </p:txBody>
      </p:sp>
      <p:pic>
        <p:nvPicPr>
          <p:cNvPr id="7" name="Picture 6" descr="A screen shot of ECTA's Enagaing Professional Development to Improve and Change Practices (EPIC-P) Cycle Self-Assessment Tool, found at https://ectacenter.org/epic-p/. It provides a brief overview with information about the tool itself. including the number of items (15-30 customized questions), the length of time needed (10 minutes), a link back to the EPIC-P webpage at https://ectacenter.org/epic-p/&#10; for definitions of key terms, a reminder of anonymity, and notification that users will receive a personlized, summarized report of their or their team's areas of strength as well as opportunities for ongoing development. ">
            <a:extLst>
              <a:ext uri="{FF2B5EF4-FFF2-40B4-BE49-F238E27FC236}">
                <a16:creationId xmlns:a16="http://schemas.microsoft.com/office/drawing/2014/main" id="{489F814D-DDE7-001A-FA01-573DB80C2506}"/>
              </a:ext>
            </a:extLst>
          </p:cNvPr>
          <p:cNvPicPr>
            <a:picLocks noChangeAspect="1"/>
          </p:cNvPicPr>
          <p:nvPr/>
        </p:nvPicPr>
        <p:blipFill>
          <a:blip r:embed="rId5"/>
          <a:stretch>
            <a:fillRect/>
          </a:stretch>
        </p:blipFill>
        <p:spPr>
          <a:xfrm>
            <a:off x="4650757" y="1068278"/>
            <a:ext cx="6469710" cy="522577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2445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DE298-2DAC-4D1C-17DE-65D5E233B7B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3E4256-916C-AD97-AFC0-66E8B1DC129E}"/>
              </a:ext>
              <a:ext uri="{C183D7F6-B498-43B3-948B-1728B52AA6E4}">
                <adec:decorative xmlns:adec="http://schemas.microsoft.com/office/drawing/2017/decorative" val="1"/>
              </a:ext>
            </a:extLst>
          </p:cNvPr>
          <p:cNvSpPr txBox="1"/>
          <p:nvPr/>
        </p:nvSpPr>
        <p:spPr>
          <a:xfrm>
            <a:off x="1586474" y="221501"/>
            <a:ext cx="9019051" cy="769441"/>
          </a:xfrm>
          <a:prstGeom prst="rect">
            <a:avLst/>
          </a:prstGeom>
          <a:noFill/>
        </p:spPr>
        <p:txBody>
          <a:bodyPr wrap="square" rtlCol="0">
            <a:spAutoFit/>
          </a:bodyPr>
          <a:lstStyle/>
          <a:p>
            <a:pPr algn="ctr"/>
            <a:r>
              <a:rPr lang="en-US" sz="4400" b="1">
                <a:solidFill>
                  <a:srgbClr val="002060"/>
                </a:solidFill>
              </a:rPr>
              <a:t>Online Resources</a:t>
            </a:r>
          </a:p>
        </p:txBody>
      </p:sp>
      <p:sp>
        <p:nvSpPr>
          <p:cNvPr id="3" name="Title 2">
            <a:extLst>
              <a:ext uri="{FF2B5EF4-FFF2-40B4-BE49-F238E27FC236}">
                <a16:creationId xmlns:a16="http://schemas.microsoft.com/office/drawing/2014/main" id="{FD63D121-6166-7BFC-9A95-35D1474BB72F}"/>
              </a:ext>
            </a:extLst>
          </p:cNvPr>
          <p:cNvSpPr>
            <a:spLocks noGrp="1"/>
          </p:cNvSpPr>
          <p:nvPr>
            <p:ph type="title" idx="4294967295"/>
          </p:nvPr>
        </p:nvSpPr>
        <p:spPr>
          <a:xfrm>
            <a:off x="587829" y="-914400"/>
            <a:ext cx="11005457" cy="914400"/>
          </a:xfrm>
        </p:spPr>
        <p:txBody>
          <a:bodyPr spcFirstLastPara="1" wrap="square" lIns="68575" tIns="34275" rIns="68575" bIns="34275" anchor="b" anchorCtr="0">
            <a:normAutofit/>
          </a:bodyPr>
          <a:lstStyle/>
          <a:p>
            <a:r>
              <a:rPr lang="en-US"/>
              <a:t>Online Resources 4</a:t>
            </a:r>
          </a:p>
        </p:txBody>
      </p:sp>
      <p:pic>
        <p:nvPicPr>
          <p:cNvPr id="4" name="Picture 3" descr="A QR code with a dinosaur in the center leading to https://ectacenter.org/epic-p/&#10;">
            <a:extLst>
              <a:ext uri="{FF2B5EF4-FFF2-40B4-BE49-F238E27FC236}">
                <a16:creationId xmlns:a16="http://schemas.microsoft.com/office/drawing/2014/main" id="{7547F7F5-0875-2F7B-2D3D-D47F6741CF8F}"/>
              </a:ext>
            </a:extLst>
          </p:cNvPr>
          <p:cNvPicPr>
            <a:picLocks noChangeAspect="1"/>
          </p:cNvPicPr>
          <p:nvPr/>
        </p:nvPicPr>
        <p:blipFill>
          <a:blip r:embed="rId4"/>
          <a:stretch>
            <a:fillRect/>
          </a:stretch>
        </p:blipFill>
        <p:spPr>
          <a:xfrm>
            <a:off x="576919" y="1632085"/>
            <a:ext cx="3114758" cy="317080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DE7C9BD-5860-BE72-5F12-B600CA46AA2D}"/>
              </a:ext>
            </a:extLst>
          </p:cNvPr>
          <p:cNvSpPr txBox="1"/>
          <p:nvPr/>
        </p:nvSpPr>
        <p:spPr>
          <a:xfrm>
            <a:off x="337343" y="4924127"/>
            <a:ext cx="3230422" cy="307777"/>
          </a:xfrm>
          <a:prstGeom prst="rect">
            <a:avLst/>
          </a:prstGeom>
          <a:noFill/>
        </p:spPr>
        <p:txBody>
          <a:bodyPr wrap="square" rtlCol="0">
            <a:spAutoFit/>
          </a:bodyPr>
          <a:lstStyle/>
          <a:p>
            <a:pPr algn="ctr"/>
            <a:r>
              <a:rPr lang="en-US" sz="1400"/>
              <a:t>https://ectacenter.org/epic-p/</a:t>
            </a:r>
          </a:p>
        </p:txBody>
      </p:sp>
      <p:pic>
        <p:nvPicPr>
          <p:cNvPr id="9" name="Picture 8" descr="A screen shot found at https://ectacenter.org/epic-p/&#10;of an EPIC-P Team Reflection Activity. Addressing all components of the EPIC-P cycle, the reflection actvity is intended to ensure that planning, implmenting, and evaluating professional development is impactful and aligned with the team's context. Expandible menus for Step 1 (Personal Reflection), Step 2 (Team Reflection), and Step 3 (Action Planning) are pictured. ">
            <a:extLst>
              <a:ext uri="{FF2B5EF4-FFF2-40B4-BE49-F238E27FC236}">
                <a16:creationId xmlns:a16="http://schemas.microsoft.com/office/drawing/2014/main" id="{B68EF277-E223-9263-2788-35519DAB2B30}"/>
              </a:ext>
            </a:extLst>
          </p:cNvPr>
          <p:cNvPicPr>
            <a:picLocks noChangeAspect="1"/>
          </p:cNvPicPr>
          <p:nvPr/>
        </p:nvPicPr>
        <p:blipFill>
          <a:blip r:embed="rId5"/>
          <a:stretch>
            <a:fillRect/>
          </a:stretch>
        </p:blipFill>
        <p:spPr>
          <a:xfrm>
            <a:off x="4874816" y="1632086"/>
            <a:ext cx="6403989" cy="317080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28593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1B84-26A0-4CCF-9061-14D7A1DCE1B5}"/>
              </a:ext>
            </a:extLst>
          </p:cNvPr>
          <p:cNvSpPr txBox="1">
            <a:spLocks noGrp="1"/>
          </p:cNvSpPr>
          <p:nvPr>
            <p:ph type="title" idx="4294967295"/>
          </p:nvPr>
        </p:nvSpPr>
        <p:spPr>
          <a:xfrm>
            <a:off x="286181" y="906386"/>
            <a:ext cx="327995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uLnTx/>
                <a:uFillTx/>
                <a:latin typeface="Arial" panose="020B0604020202020204"/>
                <a:ea typeface="+mn-ea"/>
                <a:cs typeface="+mn-cs"/>
              </a:rPr>
              <a:t>EPIC-P Cycle</a:t>
            </a:r>
          </a:p>
        </p:txBody>
      </p:sp>
      <p:sp>
        <p:nvSpPr>
          <p:cNvPr id="5" name="Title 1">
            <a:extLst>
              <a:ext uri="{FF2B5EF4-FFF2-40B4-BE49-F238E27FC236}">
                <a16:creationId xmlns:a16="http://schemas.microsoft.com/office/drawing/2014/main" id="{527706DD-B58F-4D3D-941D-C740E8B3C12F}"/>
              </a:ext>
            </a:extLst>
          </p:cNvPr>
          <p:cNvSpPr txBox="1">
            <a:spLocks/>
          </p:cNvSpPr>
          <p:nvPr/>
        </p:nvSpPr>
        <p:spPr>
          <a:xfrm>
            <a:off x="184547" y="2779414"/>
            <a:ext cx="3337152" cy="3097388"/>
          </a:xfrm>
          <a:prstGeom prst="rect">
            <a:avLst/>
          </a:prstGeom>
        </p:spPr>
        <p:txBody>
          <a:bodyPr>
            <a:normAutofit fontScale="97500"/>
          </a:bodyPr>
          <a:lst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charset="0"/>
                <a:cs typeface="Arial" charset="0"/>
              </a:rPr>
              <a:t>Using a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charset="0"/>
                <a:cs typeface="Arial" charset="0"/>
              </a:rPr>
              <a:t>Data-Informed Process to Assess Needs, Design, Deliver, and Evaluate PD Support</a:t>
            </a:r>
          </a:p>
        </p:txBody>
      </p:sp>
      <p:pic>
        <p:nvPicPr>
          <p:cNvPr id="3074" name="Picture 2" descr="A circle divided into 4 components to represent the four components of the EPIC-P Cycle: Needs Analysis, Design, Experiences, and Evaluation">
            <a:extLst>
              <a:ext uri="{FF2B5EF4-FFF2-40B4-BE49-F238E27FC236}">
                <a16:creationId xmlns:a16="http://schemas.microsoft.com/office/drawing/2014/main" id="{AAD0C84D-9DC2-4CBB-87CE-6A5F1BCCF3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895259" y="142813"/>
            <a:ext cx="7946321" cy="6206721"/>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213;p36">
            <a:extLst>
              <a:ext uri="{FF2B5EF4-FFF2-40B4-BE49-F238E27FC236}">
                <a16:creationId xmlns:a16="http://schemas.microsoft.com/office/drawing/2014/main" id="{B538087B-C77C-6790-7846-C952395EBE08}"/>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57040" y="6243422"/>
            <a:ext cx="3364659" cy="496400"/>
          </a:xfrm>
          <a:prstGeom prst="rect">
            <a:avLst/>
          </a:prstGeom>
          <a:noFill/>
          <a:ln>
            <a:noFill/>
          </a:ln>
        </p:spPr>
      </p:pic>
      <p:sp>
        <p:nvSpPr>
          <p:cNvPr id="7" name="TextBox 6">
            <a:extLst>
              <a:ext uri="{FF2B5EF4-FFF2-40B4-BE49-F238E27FC236}">
                <a16:creationId xmlns:a16="http://schemas.microsoft.com/office/drawing/2014/main" id="{CDF6F7C9-876E-052E-DC34-40F249018CB7}"/>
              </a:ext>
            </a:extLst>
          </p:cNvPr>
          <p:cNvSpPr txBox="1"/>
          <p:nvPr/>
        </p:nvSpPr>
        <p:spPr>
          <a:xfrm>
            <a:off x="3895259" y="6462823"/>
            <a:ext cx="7946321" cy="307777"/>
          </a:xfrm>
          <a:prstGeom prst="rect">
            <a:avLst/>
          </a:prstGeom>
          <a:noFill/>
        </p:spPr>
        <p:txBody>
          <a:bodyPr wrap="square">
            <a:spAutoFit/>
          </a:bodyPr>
          <a:lstStyle/>
          <a:p>
            <a:pPr algn="ctr"/>
            <a:r>
              <a:rPr lang="en-US" sz="1400">
                <a:hlinkClick r:id="rId6"/>
              </a:rPr>
              <a:t>https://drive.google.com/file/d/1bv85u9UCRWsAULqZNjkbOHeR8FhWSwwV/view?usp=sharing</a:t>
            </a:r>
            <a:endParaRPr lang="en-US" sz="1400"/>
          </a:p>
        </p:txBody>
      </p:sp>
    </p:spTree>
    <p:custDataLst>
      <p:tags r:id="rId1"/>
    </p:custDataLst>
    <p:extLst>
      <p:ext uri="{BB962C8B-B14F-4D97-AF65-F5344CB8AC3E}">
        <p14:creationId xmlns:p14="http://schemas.microsoft.com/office/powerpoint/2010/main" val="342297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314D57F-4A06-7E26-A5A7-88A759A52932}"/>
              </a:ext>
            </a:extLst>
          </p:cNvPr>
          <p:cNvSpPr>
            <a:spLocks noGrp="1"/>
          </p:cNvSpPr>
          <p:nvPr>
            <p:ph type="title"/>
          </p:nvPr>
        </p:nvSpPr>
        <p:spPr>
          <a:xfrm>
            <a:off x="620486" y="390759"/>
            <a:ext cx="4129941" cy="2247117"/>
          </a:xfrm>
        </p:spPr>
        <p:txBody>
          <a:bodyPr>
            <a:normAutofit/>
          </a:bodyPr>
          <a:lstStyle/>
          <a:p>
            <a:r>
              <a:rPr lang="en-US" sz="4000">
                <a:solidFill>
                  <a:schemeClr val="tx1"/>
                </a:solidFill>
              </a:rPr>
              <a:t>Needs Analysis</a:t>
            </a:r>
          </a:p>
        </p:txBody>
      </p:sp>
      <p:sp>
        <p:nvSpPr>
          <p:cNvPr id="16" name="Text Placeholder 3">
            <a:extLst>
              <a:ext uri="{FF2B5EF4-FFF2-40B4-BE49-F238E27FC236}">
                <a16:creationId xmlns:a16="http://schemas.microsoft.com/office/drawing/2014/main" id="{5F6611DE-AD5C-4B8F-7A61-354F0BCDAAF1}"/>
              </a:ext>
            </a:extLst>
          </p:cNvPr>
          <p:cNvSpPr>
            <a:spLocks noGrp="1"/>
          </p:cNvSpPr>
          <p:nvPr>
            <p:ph type="body" sz="half" idx="2"/>
          </p:nvPr>
        </p:nvSpPr>
        <p:spPr>
          <a:xfrm>
            <a:off x="619986" y="2797277"/>
            <a:ext cx="4132356" cy="2248181"/>
          </a:xfrm>
        </p:spPr>
        <p:txBody>
          <a:bodyPr>
            <a:normAutofit/>
          </a:bodyPr>
          <a:lstStyle/>
          <a:p>
            <a:pPr algn="ctr"/>
            <a:r>
              <a:rPr lang="en-US" sz="2800"/>
              <a:t>Using Evaluation and Information from Key Partners to Determine Needs</a:t>
            </a:r>
          </a:p>
        </p:txBody>
      </p:sp>
      <p:pic>
        <p:nvPicPr>
          <p:cNvPr id="9" name="Picture 8">
            <a:extLst>
              <a:ext uri="{FF2B5EF4-FFF2-40B4-BE49-F238E27FC236}">
                <a16:creationId xmlns:a16="http://schemas.microsoft.com/office/drawing/2014/main" id="{858F6898-8100-6588-F78D-C97576B928E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078" y="798974"/>
            <a:ext cx="6030843" cy="4658826"/>
          </a:xfrm>
          <a:prstGeom prst="rect">
            <a:avLst/>
          </a:prstGeom>
          <a:noFill/>
        </p:spPr>
      </p:pic>
      <p:sp>
        <p:nvSpPr>
          <p:cNvPr id="3" name="Slide Number Placeholder 2">
            <a:extLst>
              <a:ext uri="{FF2B5EF4-FFF2-40B4-BE49-F238E27FC236}">
                <a16:creationId xmlns:a16="http://schemas.microsoft.com/office/drawing/2014/main" id="{43F84F54-C070-2487-0F33-117E437FC279}"/>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9</a:t>
            </a:fld>
            <a:endParaRPr lang="en-US"/>
          </a:p>
        </p:txBody>
      </p:sp>
    </p:spTree>
    <p:custDataLst>
      <p:tags r:id="rId1"/>
    </p:custDataLst>
    <p:extLst>
      <p:ext uri="{BB962C8B-B14F-4D97-AF65-F5344CB8AC3E}">
        <p14:creationId xmlns:p14="http://schemas.microsoft.com/office/powerpoint/2010/main" val="2651228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 name="ARTICULATE_SLIDE_THUMBNAIL_REFRESH" val="1"/>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2 (adjusted lime)">
      <a:dk1>
        <a:srgbClr val="13284B"/>
      </a:dk1>
      <a:lt1>
        <a:srgbClr val="FFFFFF"/>
      </a:lt1>
      <a:dk2>
        <a:srgbClr val="000000"/>
      </a:dk2>
      <a:lt2>
        <a:srgbClr val="E1E1E1"/>
      </a:lt2>
      <a:accent1>
        <a:srgbClr val="4B9CD3"/>
      </a:accent1>
      <a:accent2>
        <a:srgbClr val="13294B"/>
      </a:accent2>
      <a:accent3>
        <a:srgbClr val="C12033"/>
      </a:accent3>
      <a:accent4>
        <a:srgbClr val="673065"/>
      </a:accent4>
      <a:accent5>
        <a:srgbClr val="C0DF71"/>
      </a:accent5>
      <a:accent6>
        <a:srgbClr val="006649"/>
      </a:accent6>
      <a:hlink>
        <a:srgbClr val="007FAE"/>
      </a:hlink>
      <a:folHlink>
        <a:srgbClr val="007FAE"/>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ECHO">
      <a:dk1>
        <a:sysClr val="windowText" lastClr="000000"/>
      </a:dk1>
      <a:lt1>
        <a:sysClr val="window" lastClr="FFFFFF"/>
      </a:lt1>
      <a:dk2>
        <a:srgbClr val="565A62"/>
      </a:dk2>
      <a:lt2>
        <a:srgbClr val="E7E6E6"/>
      </a:lt2>
      <a:accent1>
        <a:srgbClr val="6C1012"/>
      </a:accent1>
      <a:accent2>
        <a:srgbClr val="0D1433"/>
      </a:accent2>
      <a:accent3>
        <a:srgbClr val="FFC425"/>
      </a:accent3>
      <a:accent4>
        <a:srgbClr val="536856"/>
      </a:accent4>
      <a:accent5>
        <a:srgbClr val="C15426"/>
      </a:accent5>
      <a:accent6>
        <a:srgbClr val="707BA0"/>
      </a:accent6>
      <a:hlink>
        <a:srgbClr val="263B92"/>
      </a:hlink>
      <a:folHlink>
        <a:srgbClr val="263B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8" ma:contentTypeDescription="Create a new document." ma:contentTypeScope="" ma:versionID="82f2a921be18bc57b2b0fbc4ceba397c">
  <xsd:schema xmlns:xsd="http://www.w3.org/2001/XMLSchema" xmlns:xs="http://www.w3.org/2001/XMLSchema" xmlns:p="http://schemas.microsoft.com/office/2006/metadata/properties" xmlns:ns2="8d8b1221-cb47-43e5-997b-7d0bdebf637a" xmlns:ns3="09c8a845-e7a6-41fb-9590-158bae58e4d1" xmlns:ns4="c436c572-21bc-4fc1-bb65-153c842e904d" targetNamespace="http://schemas.microsoft.com/office/2006/metadata/properties" ma:root="true" ma:fieldsID="c5a095da38aadbef7d366864587e04f8" ns2:_="" ns3:_="" ns4:_="">
    <xsd:import namespace="8d8b1221-cb47-43e5-997b-7d0bdebf637a"/>
    <xsd:import namespace="09c8a845-e7a6-41fb-9590-158bae58e4d1"/>
    <xsd:import namespace="c436c572-21bc-4fc1-bb65-153c842e90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36c572-21bc-4fc1-bb65-153c842e90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0e1644-1452-4b3d-990c-3b27352efd04}" ma:internalName="TaxCatchAll" ma:showField="CatchAllData" ma:web="c436c572-21bc-4fc1-bb65-153c842e90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436c572-21bc-4fc1-bb65-153c842e904d" xsi:nil="true"/>
    <lcf76f155ced4ddcb4097134ff3c332f xmlns="09c8a845-e7a6-41fb-9590-158bae58e4d1">
      <Terms xmlns="http://schemas.microsoft.com/office/infopath/2007/PartnerControls"/>
    </lcf76f155ced4ddcb4097134ff3c332f>
    <MediaLengthInSeconds xmlns="09c8a845-e7a6-41fb-9590-158bae58e4d1" xsi:nil="true"/>
    <SharedWithUsers xmlns="8d8b1221-cb47-43e5-997b-7d0bdebf637a">
      <UserInfo>
        <DisplayName/>
        <AccountId xsi:nil="true"/>
        <AccountType/>
      </UserInfo>
    </SharedWithUsers>
  </documentManagement>
</p:properties>
</file>

<file path=customXml/itemProps1.xml><?xml version="1.0" encoding="utf-8"?>
<ds:datastoreItem xmlns:ds="http://schemas.openxmlformats.org/officeDocument/2006/customXml" ds:itemID="{17752B5F-00DB-4BBF-9CD0-0EE78CF46C9C}">
  <ds:schemaRefs>
    <ds:schemaRef ds:uri="09c8a845-e7a6-41fb-9590-158bae58e4d1"/>
    <ds:schemaRef ds:uri="8d8b1221-cb47-43e5-997b-7d0bdebf637a"/>
    <ds:schemaRef ds:uri="c436c572-21bc-4fc1-bb65-153c842e90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EFCDB6-C6DB-4BA2-897D-EB6AAD159136}">
  <ds:schemaRefs>
    <ds:schemaRef ds:uri="http://schemas.microsoft.com/sharepoint/v3/contenttype/forms"/>
  </ds:schemaRefs>
</ds:datastoreItem>
</file>

<file path=customXml/itemProps3.xml><?xml version="1.0" encoding="utf-8"?>
<ds:datastoreItem xmlns:ds="http://schemas.openxmlformats.org/officeDocument/2006/customXml" ds:itemID="{C32FBEA7-3644-4456-8019-E9E627F1C8BF}">
  <ds:schemaRefs>
    <ds:schemaRef ds:uri="09c8a845-e7a6-41fb-9590-158bae58e4d1"/>
    <ds:schemaRef ds:uri="8d8b1221-cb47-43e5-997b-7d0bdebf637a"/>
    <ds:schemaRef ds:uri="c436c572-21bc-4fc1-bb65-153c842e90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18</Notes>
  <HiddenSlides>0</HiddenSlide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2_Office Theme</vt:lpstr>
      <vt:lpstr>1_Custom Design</vt:lpstr>
      <vt:lpstr>2_Custom Design</vt:lpstr>
      <vt:lpstr>1_Office Theme</vt:lpstr>
      <vt:lpstr>Gallery</vt:lpstr>
      <vt:lpstr>1_Gallery</vt:lpstr>
      <vt:lpstr>Engaging PD to Improve and Change Practices (EPIC-P) Cycle for Strengthening Statewide PD Support</vt:lpstr>
      <vt:lpstr>You will...</vt:lpstr>
      <vt:lpstr>Online Resources</vt:lpstr>
      <vt:lpstr>Online Resources 2</vt:lpstr>
      <vt:lpstr>Essential Support Structures Working Together to Support Professional Development</vt:lpstr>
      <vt:lpstr>Online Resources 3 </vt:lpstr>
      <vt:lpstr>Online Resources 4</vt:lpstr>
      <vt:lpstr>EPIC-P Cycle</vt:lpstr>
      <vt:lpstr>Needs Analysis</vt:lpstr>
      <vt:lpstr>Design</vt:lpstr>
      <vt:lpstr>Experiences</vt:lpstr>
      <vt:lpstr>Evaluation</vt:lpstr>
      <vt:lpstr>Essential Support Structures and EPIC-P Cycle</vt:lpstr>
      <vt:lpstr>EPIC-P Cycle Self-Assessment Tool</vt:lpstr>
      <vt:lpstr>EPIC-P Cycle Team Reflection Activity</vt:lpstr>
      <vt:lpstr>Next Session</vt:lpstr>
      <vt:lpstr>What is one thing you’d like to discuss with someone or explore more deeply?</vt:lpstr>
      <vt:lpstr>Find out more at ectacenter.org</vt:lpstr>
    </vt:vector>
  </TitlesOfParts>
  <Company>FPG Child Development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sherri.williams@unc.edu</dc:creator>
  <cp:revision>4</cp:revision>
  <cp:lastPrinted>2022-04-18T04:22:53Z</cp:lastPrinted>
  <dcterms:created xsi:type="dcterms:W3CDTF">2013-08-07T19:41:36Z</dcterms:created>
  <dcterms:modified xsi:type="dcterms:W3CDTF">2025-06-18T18:11:47Z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y fmtid="{D5CDD505-2E9C-101B-9397-08002B2CF9AE}" pid="3" name="ArticulateGUID">
    <vt:lpwstr>9E152587-D37A-4922-9327-AF3A201E9154</vt:lpwstr>
  </property>
  <property fmtid="{D5CDD505-2E9C-101B-9397-08002B2CF9AE}" pid="4" name="ArticulatePath">
    <vt:lpwstr>https://adminliveunc.sharepoint.com/sites/fpg-external/nceln/Shared Documents/Presentations (other)/NTI &amp; NCPMI/NTI 2022/NTI 2022 PPT</vt:lpwstr>
  </property>
  <property fmtid="{D5CDD505-2E9C-101B-9397-08002B2CF9AE}" pid="5" name="MediaServiceImageTags">
    <vt:lpwstr/>
  </property>
  <property fmtid="{D5CDD505-2E9C-101B-9397-08002B2CF9AE}" pid="6" name="Order">
    <vt:lpwstr>3997500.00000000</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