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323" r:id="rId5"/>
    <p:sldId id="338" r:id="rId6"/>
    <p:sldId id="390" r:id="rId7"/>
    <p:sldId id="324" r:id="rId8"/>
    <p:sldId id="341" r:id="rId9"/>
    <p:sldId id="343" r:id="rId10"/>
    <p:sldId id="344" r:id="rId11"/>
    <p:sldId id="349" r:id="rId12"/>
    <p:sldId id="379" r:id="rId13"/>
    <p:sldId id="394" r:id="rId14"/>
    <p:sldId id="382" r:id="rId15"/>
    <p:sldId id="389" r:id="rId16"/>
    <p:sldId id="335" r:id="rId17"/>
    <p:sldId id="354" r:id="rId18"/>
    <p:sldId id="355" r:id="rId19"/>
    <p:sldId id="391" r:id="rId20"/>
    <p:sldId id="358" r:id="rId21"/>
    <p:sldId id="360"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853DB6-9879-7146-8C6E-8AF190EE4ACF}" v="7" dt="2025-07-16T18:32:53.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25468\Desktop\datalake%20files\ectavba\FamilyOutcomesWebinar\FFY2022\2022%20FamilyOutcomesWebinar06042025_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fodatatrends!$C$1</c:f>
              <c:strCache>
                <c:ptCount val="1"/>
                <c:pt idx="0">
                  <c:v>Know their rights</c:v>
                </c:pt>
              </c:strCache>
            </c:strRef>
          </c:tx>
          <c:spPr>
            <a:solidFill>
              <a:srgbClr val="7030A0"/>
            </a:solidFill>
            <a:ln w="25400">
              <a:noFill/>
            </a:ln>
          </c:spPr>
          <c:invertIfNegative val="0"/>
          <c:dLbls>
            <c:numFmt formatCode="0%" sourceLinked="0"/>
            <c:spPr>
              <a:noFill/>
              <a:ln w="25400">
                <a:noFill/>
              </a:ln>
            </c:spPr>
            <c:txPr>
              <a:bodyPr wrap="square" lIns="38100" tIns="19050" rIns="38100" bIns="19050" anchor="ctr">
                <a:spAutoFit/>
              </a:bodyPr>
              <a:lstStyle/>
              <a:p>
                <a:pPr>
                  <a:defRPr sz="1200" b="0" i="0" u="none" strike="noStrike" baseline="0">
                    <a:solidFill>
                      <a:srgbClr val="333333"/>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fodatatrends!$B$7:$B$12</c:f>
              <c:strCache>
                <c:ptCount val="6"/>
                <c:pt idx="0">
                  <c:v>2017-2018</c:v>
                </c:pt>
                <c:pt idx="1">
                  <c:v>2018-2019</c:v>
                </c:pt>
                <c:pt idx="2">
                  <c:v>2019-2020</c:v>
                </c:pt>
                <c:pt idx="3">
                  <c:v>2020-2021</c:v>
                </c:pt>
                <c:pt idx="4">
                  <c:v>2021-2022</c:v>
                </c:pt>
                <c:pt idx="5">
                  <c:v>2022-2023</c:v>
                </c:pt>
              </c:strCache>
            </c:strRef>
          </c:cat>
          <c:val>
            <c:numRef>
              <c:f>fodatatrends!$C$7:$C$12</c:f>
              <c:numCache>
                <c:formatCode>General</c:formatCode>
                <c:ptCount val="6"/>
                <c:pt idx="0">
                  <c:v>0.898396956101851</c:v>
                </c:pt>
                <c:pt idx="1">
                  <c:v>0.90970141039597696</c:v>
                </c:pt>
                <c:pt idx="2">
                  <c:v>0.91015085922781402</c:v>
                </c:pt>
                <c:pt idx="3">
                  <c:v>0.89126606745568604</c:v>
                </c:pt>
                <c:pt idx="4">
                  <c:v>0.89990155904856595</c:v>
                </c:pt>
                <c:pt idx="5">
                  <c:v>0.90503043814300499</c:v>
                </c:pt>
              </c:numCache>
            </c:numRef>
          </c:val>
          <c:extLst>
            <c:ext xmlns:c16="http://schemas.microsoft.com/office/drawing/2014/chart" uri="{C3380CC4-5D6E-409C-BE32-E72D297353CC}">
              <c16:uniqueId val="{00000000-C13F-4433-A8FB-C08F87BC2F5F}"/>
            </c:ext>
          </c:extLst>
        </c:ser>
        <c:ser>
          <c:idx val="1"/>
          <c:order val="1"/>
          <c:tx>
            <c:strRef>
              <c:f>fodatatrends!$D$1</c:f>
              <c:strCache>
                <c:ptCount val="1"/>
                <c:pt idx="0">
                  <c:v>Communicate needs</c:v>
                </c:pt>
              </c:strCache>
            </c:strRef>
          </c:tx>
          <c:spPr>
            <a:solidFill>
              <a:srgbClr val="5B9BD5"/>
            </a:solidFill>
            <a:ln w="25400">
              <a:noFill/>
            </a:ln>
          </c:spPr>
          <c:invertIfNegative val="0"/>
          <c:dLbls>
            <c:numFmt formatCode="0%" sourceLinked="0"/>
            <c:spPr>
              <a:noFill/>
              <a:ln w="25400">
                <a:noFill/>
              </a:ln>
            </c:spPr>
            <c:txPr>
              <a:bodyPr wrap="square" lIns="38100" tIns="19050" rIns="38100" bIns="19050" anchor="ctr">
                <a:spAutoFit/>
              </a:bodyPr>
              <a:lstStyle/>
              <a:p>
                <a:pPr>
                  <a:defRPr sz="1200" b="0" i="0" u="none" strike="noStrike" baseline="0">
                    <a:solidFill>
                      <a:srgbClr val="333333"/>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fodatatrends!$B$7:$B$12</c:f>
              <c:strCache>
                <c:ptCount val="6"/>
                <c:pt idx="0">
                  <c:v>2017-2018</c:v>
                </c:pt>
                <c:pt idx="1">
                  <c:v>2018-2019</c:v>
                </c:pt>
                <c:pt idx="2">
                  <c:v>2019-2020</c:v>
                </c:pt>
                <c:pt idx="3">
                  <c:v>2020-2021</c:v>
                </c:pt>
                <c:pt idx="4">
                  <c:v>2021-2022</c:v>
                </c:pt>
                <c:pt idx="5">
                  <c:v>2022-2023</c:v>
                </c:pt>
              </c:strCache>
            </c:strRef>
          </c:cat>
          <c:val>
            <c:numRef>
              <c:f>fodatatrends!$D$7:$D$12</c:f>
              <c:numCache>
                <c:formatCode>General</c:formatCode>
                <c:ptCount val="6"/>
                <c:pt idx="0">
                  <c:v>0.90599590960753995</c:v>
                </c:pt>
                <c:pt idx="1">
                  <c:v>0.91388664768574301</c:v>
                </c:pt>
                <c:pt idx="2">
                  <c:v>0.91462724986154598</c:v>
                </c:pt>
                <c:pt idx="3">
                  <c:v>0.90057705920997599</c:v>
                </c:pt>
                <c:pt idx="4">
                  <c:v>0.90564807895617605</c:v>
                </c:pt>
                <c:pt idx="5">
                  <c:v>0.91223367729428995</c:v>
                </c:pt>
              </c:numCache>
            </c:numRef>
          </c:val>
          <c:extLst>
            <c:ext xmlns:c16="http://schemas.microsoft.com/office/drawing/2014/chart" uri="{C3380CC4-5D6E-409C-BE32-E72D297353CC}">
              <c16:uniqueId val="{00000001-C13F-4433-A8FB-C08F87BC2F5F}"/>
            </c:ext>
          </c:extLst>
        </c:ser>
        <c:ser>
          <c:idx val="2"/>
          <c:order val="2"/>
          <c:tx>
            <c:strRef>
              <c:f>fodatatrends!$E$1</c:f>
              <c:strCache>
                <c:ptCount val="1"/>
                <c:pt idx="0">
                  <c:v>Help their children learn</c:v>
                </c:pt>
              </c:strCache>
            </c:strRef>
          </c:tx>
          <c:spPr>
            <a:solidFill>
              <a:srgbClr val="70AD47"/>
            </a:solidFill>
            <a:ln w="25400">
              <a:noFill/>
            </a:ln>
          </c:spPr>
          <c:invertIfNegative val="0"/>
          <c:dLbls>
            <c:numFmt formatCode="0%" sourceLinked="0"/>
            <c:spPr>
              <a:noFill/>
              <a:ln w="25400">
                <a:noFill/>
              </a:ln>
            </c:spPr>
            <c:txPr>
              <a:bodyPr wrap="square" lIns="38100" tIns="19050" rIns="38100" bIns="19050" anchor="ctr">
                <a:spAutoFit/>
              </a:bodyPr>
              <a:lstStyle/>
              <a:p>
                <a:pPr>
                  <a:defRPr sz="1200" b="0" i="0" u="none" strike="noStrike" baseline="0">
                    <a:solidFill>
                      <a:srgbClr val="333333"/>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fodatatrends!$B$7:$B$12</c:f>
              <c:strCache>
                <c:ptCount val="6"/>
                <c:pt idx="0">
                  <c:v>2017-2018</c:v>
                </c:pt>
                <c:pt idx="1">
                  <c:v>2018-2019</c:v>
                </c:pt>
                <c:pt idx="2">
                  <c:v>2019-2020</c:v>
                </c:pt>
                <c:pt idx="3">
                  <c:v>2020-2021</c:v>
                </c:pt>
                <c:pt idx="4">
                  <c:v>2021-2022</c:v>
                </c:pt>
                <c:pt idx="5">
                  <c:v>2022-2023</c:v>
                </c:pt>
              </c:strCache>
            </c:strRef>
          </c:cat>
          <c:val>
            <c:numRef>
              <c:f>fodatatrends!$E$7:$E$12</c:f>
              <c:numCache>
                <c:formatCode>General</c:formatCode>
                <c:ptCount val="6"/>
                <c:pt idx="0">
                  <c:v>0.91859704353258798</c:v>
                </c:pt>
                <c:pt idx="1">
                  <c:v>0.92677922465991303</c:v>
                </c:pt>
                <c:pt idx="2">
                  <c:v>0.92845719137534699</c:v>
                </c:pt>
                <c:pt idx="3">
                  <c:v>0.90994948461644998</c:v>
                </c:pt>
                <c:pt idx="4">
                  <c:v>0.91339317146006405</c:v>
                </c:pt>
                <c:pt idx="5">
                  <c:v>0.92006552368108196</c:v>
                </c:pt>
              </c:numCache>
            </c:numRef>
          </c:val>
          <c:extLst>
            <c:ext xmlns:c16="http://schemas.microsoft.com/office/drawing/2014/chart" uri="{C3380CC4-5D6E-409C-BE32-E72D297353CC}">
              <c16:uniqueId val="{00000002-C13F-4433-A8FB-C08F87BC2F5F}"/>
            </c:ext>
          </c:extLst>
        </c:ser>
        <c:dLbls>
          <c:showLegendKey val="0"/>
          <c:showVal val="0"/>
          <c:showCatName val="0"/>
          <c:showSerName val="0"/>
          <c:showPercent val="0"/>
          <c:showBubbleSize val="0"/>
        </c:dLbls>
        <c:gapWidth val="65"/>
        <c:axId val="690378192"/>
        <c:axId val="1"/>
      </c:barChart>
      <c:catAx>
        <c:axId val="69037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1"/>
        <c:crosses val="autoZero"/>
        <c:auto val="1"/>
        <c:lblAlgn val="ctr"/>
        <c:lblOffset val="100"/>
        <c:noMultiLvlLbl val="0"/>
      </c:catAx>
      <c:valAx>
        <c:axId val="1"/>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690378192"/>
        <c:crosses val="autoZero"/>
        <c:crossBetween val="between"/>
      </c:valAx>
      <c:spPr>
        <a:noFill/>
        <a:ln w="25400">
          <a:noFill/>
        </a:ln>
      </c:spPr>
    </c:plotArea>
    <c:legend>
      <c:legendPos val="b"/>
      <c:layout>
        <c:manualLayout>
          <c:xMode val="edge"/>
          <c:yMode val="edge"/>
          <c:x val="5.5775874730987114E-2"/>
          <c:y val="0.93620926126749127"/>
          <c:w val="0.91429857764129852"/>
          <c:h val="4.7822674860253239E-2"/>
        </c:manualLayout>
      </c:layout>
      <c:overlay val="0"/>
      <c:spPr>
        <a:noFill/>
        <a:ln w="25400">
          <a:noFill/>
        </a:ln>
      </c:spPr>
      <c:txPr>
        <a:bodyPr/>
        <a:lstStyle/>
        <a:p>
          <a:pPr>
            <a:defRPr sz="1400" b="0" i="0" u="none" strike="noStrike" baseline="0">
              <a:solidFill>
                <a:srgbClr val="333333"/>
              </a:solidFill>
              <a:latin typeface="Calibri"/>
              <a:ea typeface="Calibri"/>
              <a:cs typeface="Calibri"/>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32500A-D829-4B85-ADC7-8455CF9A901B}" type="datetimeFigureOut">
              <a:rPr lang="en-US" smtClean="0"/>
              <a:t>7/24/2025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C3F76-BC29-47F8-99F2-97C9519D30C4}" type="slidenum">
              <a:rPr lang="en-US" smtClean="0"/>
              <a:t>‹#›</a:t>
            </a:fld>
            <a:endParaRPr lang="en-US"/>
          </a:p>
        </p:txBody>
      </p:sp>
    </p:spTree>
    <p:extLst>
      <p:ext uri="{BB962C8B-B14F-4D97-AF65-F5344CB8AC3E}">
        <p14:creationId xmlns:p14="http://schemas.microsoft.com/office/powerpoint/2010/main" val="1454291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Hello and welcome to the Part C Indicator 4 Family Outcomes Data Webinar, presented by the Early Childhood Technical Assistance Center (ECTA) and the Center for IDEA Early Childhood Data Systems (DaSy). This webinar highlights data from federal fiscal year 2022 as reported in state's 2024 Annual Performance (APR) submission.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4472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graph shows the distribution of response rates by each of the 56 states.  Each blue bars represents a states and its response rate.  </a:t>
            </a:r>
          </a:p>
          <a:p>
            <a:endParaRPr lang="en-US"/>
          </a:p>
          <a:p>
            <a:r>
              <a:rPr lang="en-US"/>
              <a:t>In this graph you can see the variation across the states showing the range from </a:t>
            </a:r>
            <a:r>
              <a:rPr lang="en-US" b="1"/>
              <a:t>3% to 100%.</a:t>
            </a:r>
          </a:p>
          <a:p>
            <a:endParaRPr lang="en-US"/>
          </a:p>
          <a:p>
            <a:r>
              <a:rPr lang="en-US">
                <a:highlight>
                  <a:srgbClr val="FFFF00"/>
                </a:highlight>
              </a:rPr>
              <a:t>**animate – </a:t>
            </a:r>
            <a:r>
              <a:rPr lang="en-US"/>
              <a:t>This purple line shows the mean response rate of </a:t>
            </a:r>
            <a:r>
              <a:rPr lang="en-US" b="1"/>
              <a:t>33%.</a:t>
            </a:r>
          </a:p>
        </p:txBody>
      </p:sp>
      <p:sp>
        <p:nvSpPr>
          <p:cNvPr id="4" name="Slide Number Placeholder 3"/>
          <p:cNvSpPr>
            <a:spLocks noGrp="1"/>
          </p:cNvSpPr>
          <p:nvPr>
            <p:ph type="sldNum" sz="quarter" idx="5"/>
          </p:nvPr>
        </p:nvSpPr>
        <p:spPr/>
        <p:txBody>
          <a:bodyPr/>
          <a:lstStyle/>
          <a:p>
            <a:fld id="{5DFC3F76-BC29-47F8-99F2-97C9519D30C4}" type="slidenum">
              <a:rPr lang="en-US" smtClean="0"/>
              <a:t>10</a:t>
            </a:fld>
            <a:endParaRPr lang="en-US"/>
          </a:p>
        </p:txBody>
      </p:sp>
    </p:spTree>
    <p:extLst>
      <p:ext uri="{BB962C8B-B14F-4D97-AF65-F5344CB8AC3E}">
        <p14:creationId xmlns:p14="http://schemas.microsoft.com/office/powerpoint/2010/main" val="423474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FF305-036C-739A-66C3-DF1C5E6401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F1D5FE-4687-4477-8344-A56D03E6D0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7F58C42-5D43-D680-511D-8B8C0AC5DDE0}"/>
              </a:ext>
            </a:extLst>
          </p:cNvPr>
          <p:cNvSpPr>
            <a:spLocks noGrp="1"/>
          </p:cNvSpPr>
          <p:nvPr>
            <p:ph type="body" idx="1"/>
          </p:nvPr>
        </p:nvSpPr>
        <p:spPr/>
        <p:txBody>
          <a:bodyPr/>
          <a:lstStyle/>
          <a:p>
            <a:pPr marL="0" marR="0" lvl="0" indent="0" algn="l" defTabSz="914400">
              <a:lnSpc>
                <a:spcPct val="100000"/>
              </a:lnSpc>
              <a:spcBef>
                <a:spcPts val="0"/>
              </a:spcBef>
              <a:spcAft>
                <a:spcPts val="0"/>
              </a:spcAft>
              <a:buClrTx/>
              <a:buSzTx/>
              <a:buFontTx/>
              <a:buNone/>
              <a:tabLst/>
              <a:defRPr/>
            </a:pPr>
            <a:r>
              <a:rPr lang="en-US" baseline="0"/>
              <a:t>Next, we will look at representativeness. This refers to the degree to which you think your survey data adequately represent the families in your program.</a:t>
            </a:r>
            <a:endParaRPr lang="en-US">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All states report on whether they determined their survey results </a:t>
            </a:r>
            <a:r>
              <a:rPr lang="en-US" i="1" baseline="0"/>
              <a:t>were</a:t>
            </a:r>
            <a:r>
              <a:rPr lang="en-US" baseline="0"/>
              <a:t> or </a:t>
            </a:r>
            <a:r>
              <a:rPr lang="en-US" i="1" baseline="0"/>
              <a:t>were not </a:t>
            </a:r>
            <a:r>
              <a:rPr lang="en-US" baseline="0"/>
              <a:t>representative of the children in the program.</a:t>
            </a:r>
            <a:endParaRPr lang="en-US" baseline="0">
              <a:ea typeface="Calibri"/>
              <a:cs typeface="Calibri"/>
            </a:endParaRPr>
          </a:p>
          <a:p>
            <a:endParaRPr lang="en-US" baseline="0"/>
          </a:p>
          <a:p>
            <a:r>
              <a:rPr lang="en-US" baseline="0"/>
              <a:t>The data shown here are states’ self-reported response to the question in their APR. Quote: </a:t>
            </a:r>
            <a:r>
              <a:rPr lang="en-US" b="0" i="1" baseline="0"/>
              <a:t>“</a:t>
            </a:r>
            <a:r>
              <a:rPr lang="en-US" b="0" i="1"/>
              <a:t>The demographics of the families responding are representative of the demographics of infants, toddlers, and families enrolled in the Part C program.”</a:t>
            </a:r>
            <a:endParaRPr lang="en-US" b="0" i="1">
              <a:ea typeface="Calibri"/>
              <a:cs typeface="Calibri"/>
            </a:endParaRPr>
          </a:p>
          <a:p>
            <a:endParaRPr lang="en-US"/>
          </a:p>
          <a:p>
            <a:pPr>
              <a:defRPr/>
            </a:pPr>
            <a:r>
              <a:rPr lang="en-US"/>
              <a:t>This year, the number </a:t>
            </a:r>
            <a:r>
              <a:rPr lang="en-US" b="0"/>
              <a:t>of states that answered “Yes” to this question increased from </a:t>
            </a:r>
            <a:r>
              <a:rPr lang="en-US" b="1"/>
              <a:t>22 to 25</a:t>
            </a:r>
            <a:r>
              <a:rPr lang="en-US"/>
              <a:t>,</a:t>
            </a:r>
            <a:r>
              <a:rPr lang="en-US" b="0"/>
              <a:t> and the number of states that answered “No” </a:t>
            </a:r>
            <a:r>
              <a:rPr lang="en-US"/>
              <a:t>decreased from </a:t>
            </a:r>
            <a:r>
              <a:rPr lang="en-US" b="1"/>
              <a:t>34 to 31 </a:t>
            </a:r>
            <a:r>
              <a:rPr lang="en-US"/>
              <a:t>from FFY</a:t>
            </a:r>
            <a:r>
              <a:rPr lang="en-US" b="0"/>
              <a:t> </a:t>
            </a:r>
            <a:r>
              <a:rPr lang="en-US"/>
              <a:t>2021</a:t>
            </a:r>
            <a:r>
              <a:rPr lang="en-US" b="0"/>
              <a:t> </a:t>
            </a:r>
            <a:r>
              <a:rPr lang="en-US" b="0" baseline="0"/>
              <a:t>to FFY </a:t>
            </a:r>
            <a:r>
              <a:rPr lang="en-US"/>
              <a:t>2022.</a:t>
            </a:r>
            <a:endParaRPr lang="en-US" b="0" baseline="0">
              <a:cs typeface="Calibri"/>
            </a:endParaRPr>
          </a:p>
        </p:txBody>
      </p:sp>
      <p:sp>
        <p:nvSpPr>
          <p:cNvPr id="4" name="Header Placeholder 3">
            <a:extLst>
              <a:ext uri="{FF2B5EF4-FFF2-40B4-BE49-F238E27FC236}">
                <a16:creationId xmlns:a16="http://schemas.microsoft.com/office/drawing/2014/main" id="{41EB4B76-883B-2B99-834C-138255773B6E}"/>
              </a:ext>
            </a:extLst>
          </p:cNvPr>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8095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Also included in our analysis of the state APRs was an examination of the variables states used to analyze representativeness.   </a:t>
            </a:r>
          </a:p>
          <a:p>
            <a:endParaRPr lang="en-US"/>
          </a:p>
          <a:p>
            <a:r>
              <a:rPr lang="en-US"/>
              <a:t>The top three variables states looked at and determined representativeness by were race/ethnicity, geographic region, and child gender. This was the first year that analysis by race/ethnicity was required.</a:t>
            </a:r>
          </a:p>
          <a:p>
            <a:pPr marL="171450" indent="-171450">
              <a:buFont typeface="Arial" panose="020B0604020202020204" pitchFamily="34" charset="0"/>
              <a:buChar char="•"/>
            </a:pPr>
            <a:r>
              <a:rPr lang="en-US" u="sng"/>
              <a:t>Race and ethnicity</a:t>
            </a:r>
          </a:p>
          <a:p>
            <a:pPr marL="628650" lvl="1" indent="-171450">
              <a:buFont typeface="Arial" panose="020B0604020202020204" pitchFamily="34" charset="0"/>
              <a:buChar char="•"/>
            </a:pPr>
            <a:r>
              <a:rPr lang="en-US" b="0"/>
              <a:t>For race/ethnicity, </a:t>
            </a:r>
            <a:r>
              <a:rPr lang="en-US" b="1"/>
              <a:t>24 states </a:t>
            </a:r>
            <a:r>
              <a:rPr lang="en-US"/>
              <a:t>indicated their data were representative and </a:t>
            </a:r>
            <a:r>
              <a:rPr lang="en-US" b="1"/>
              <a:t>25 states </a:t>
            </a:r>
            <a:r>
              <a:rPr lang="en-US"/>
              <a:t>indicated their data were </a:t>
            </a:r>
            <a:r>
              <a:rPr lang="en-US" i="1" u="sng"/>
              <a:t>not</a:t>
            </a:r>
            <a:r>
              <a:rPr lang="en-US" u="sng"/>
              <a:t> </a:t>
            </a:r>
            <a:r>
              <a:rPr lang="en-US"/>
              <a:t>representative by this variable.</a:t>
            </a:r>
            <a:endParaRPr lang="en-US">
              <a:highlight>
                <a:srgbClr val="FFFF00"/>
              </a:highlight>
            </a:endParaRPr>
          </a:p>
          <a:p>
            <a:pPr marL="628650" lvl="1" indent="-171450">
              <a:buFont typeface="Arial" panose="020B0604020202020204" pitchFamily="34" charset="0"/>
              <a:buChar char="•"/>
            </a:pPr>
            <a:r>
              <a:rPr lang="en-US"/>
              <a:t>For the remaining states it was unclear whether their data were or were not representative by this variable.</a:t>
            </a:r>
          </a:p>
          <a:p>
            <a:pPr marL="171450" lvl="0" indent="-171450">
              <a:buFont typeface="Arial" panose="020B0604020202020204" pitchFamily="34" charset="0"/>
              <a:buChar char="•"/>
            </a:pPr>
            <a:r>
              <a:rPr lang="en-US" u="sng"/>
              <a:t>Geographic variables</a:t>
            </a:r>
            <a:endParaRPr lang="en-US" u="none"/>
          </a:p>
          <a:p>
            <a:pPr marL="628650" lvl="1" indent="-171450">
              <a:buFont typeface="Arial" panose="020B0604020202020204" pitchFamily="34" charset="0"/>
              <a:buChar char="•"/>
            </a:pPr>
            <a:r>
              <a:rPr lang="en-US" b="0"/>
              <a:t>Geographic regions that states used to assess representativeness included looking across regions, counties, districts, or urban/rural residency.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a:t>13 states </a:t>
            </a:r>
            <a:r>
              <a:rPr lang="en-US"/>
              <a:t>indicated their data were representative by geographic region, while </a:t>
            </a:r>
            <a:r>
              <a:rPr lang="en-US" b="1"/>
              <a:t>20 states </a:t>
            </a:r>
            <a:r>
              <a:rPr lang="en-US"/>
              <a:t>indicated their data were </a:t>
            </a:r>
            <a:r>
              <a:rPr lang="en-US" i="1"/>
              <a:t>not</a:t>
            </a:r>
            <a:r>
              <a:rPr lang="en-US"/>
              <a:t> representative by this variable.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sng"/>
              <a:t>Child gender</a:t>
            </a:r>
          </a:p>
          <a:p>
            <a:pPr marL="628650" lvl="1" indent="-171450">
              <a:buFont typeface="Arial" panose="020B0604020202020204" pitchFamily="34" charset="0"/>
              <a:buChar char="•"/>
            </a:pPr>
            <a:r>
              <a:rPr lang="en-US" b="0"/>
              <a:t>For child gender, </a:t>
            </a:r>
            <a:r>
              <a:rPr lang="en-US" b="1"/>
              <a:t>11 states </a:t>
            </a:r>
            <a:r>
              <a:rPr lang="en-US"/>
              <a:t>indicated their data were representative, and </a:t>
            </a:r>
            <a:r>
              <a:rPr lang="en-US" b="1"/>
              <a:t>3 state </a:t>
            </a:r>
            <a:r>
              <a:rPr lang="en-US"/>
              <a:t>indicated their data were </a:t>
            </a:r>
            <a:r>
              <a:rPr lang="en-US" i="1"/>
              <a:t>not</a:t>
            </a:r>
            <a:r>
              <a:rPr lang="en-US"/>
              <a:t> representative by this variable. </a:t>
            </a:r>
          </a:p>
          <a:p>
            <a:pPr marL="171450" lvl="0" indent="-171450">
              <a:buFont typeface="Arial" panose="020B0604020202020204" pitchFamily="34" charset="0"/>
              <a:buChar char="•"/>
            </a:pPr>
            <a:r>
              <a:rPr lang="en-US" u="sng"/>
              <a:t>Other variables</a:t>
            </a:r>
            <a:r>
              <a:rPr lang="en-US" u="none"/>
              <a:t> </a:t>
            </a:r>
            <a:r>
              <a:rPr lang="en-US"/>
              <a:t>states examined, albeit less frequently, included: the child’s age (including age at referral), disability or eligibility categories, length of time in services, income (such as household income based on Medicaid), and primary language.</a:t>
            </a:r>
          </a:p>
          <a:p>
            <a:pPr marL="628650" lvl="1" indent="-171450">
              <a:buFont typeface="Arial" panose="020B0604020202020204" pitchFamily="34" charset="0"/>
              <a:buChar char="•"/>
            </a:pPr>
            <a:r>
              <a:rPr lang="en-US" b="1"/>
              <a:t>20 states </a:t>
            </a:r>
            <a:r>
              <a:rPr lang="en-US"/>
              <a:t>indicated their data were representative by some other variable, and </a:t>
            </a:r>
            <a:r>
              <a:rPr lang="en-US" b="1"/>
              <a:t>9 states </a:t>
            </a:r>
            <a:r>
              <a:rPr lang="en-US"/>
              <a:t>indicated their data were </a:t>
            </a:r>
            <a:r>
              <a:rPr lang="en-US" i="1"/>
              <a:t>not</a:t>
            </a:r>
            <a:r>
              <a:rPr lang="en-US"/>
              <a:t> representative by one of these other variables.</a:t>
            </a:r>
          </a:p>
          <a:p>
            <a:endParaRPr lang="en-US"/>
          </a:p>
          <a:p>
            <a:r>
              <a:rPr lang="en-US"/>
              <a:t>It’s important to note that states must look at an additional variable beyond race/ethnicity, so these are not mutually exclusive. In other words, a single state could be reflected in more than one of the variable groups reported here.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7867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It is common to see variation in survey data across subgroups and across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States vary as to how they assess representativeness and how they make conclusions about their data.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a:t>When assessing representativeness, it is important to consider a variety of factors that could affect data quality and interpretation.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Questions such as these:</a:t>
            </a:r>
          </a:p>
          <a:p>
            <a:pPr marL="171450" lvl="0" indent="-171450">
              <a:buFont typeface="Arial" panose="020B0604020202020204" pitchFamily="34" charset="0"/>
              <a:buChar char="•"/>
            </a:pPr>
            <a:r>
              <a:rPr lang="en-US"/>
              <a:t>Are response rates disproportionate across family subgroups (e.g., race/ethnicity)?</a:t>
            </a:r>
          </a:p>
          <a:p>
            <a:pPr marL="171450" lvl="0" indent="-171450">
              <a:buFont typeface="Arial" panose="020B0604020202020204" pitchFamily="34" charset="0"/>
              <a:buChar char="•"/>
            </a:pPr>
            <a:r>
              <a:rPr lang="en-US"/>
              <a:t>Were minimum response rates met among each subgroup?</a:t>
            </a:r>
          </a:p>
          <a:p>
            <a:pPr marL="171450" lvl="0" indent="-171450">
              <a:buFont typeface="Arial" panose="020B0604020202020204" pitchFamily="34" charset="0"/>
              <a:buChar char="•"/>
            </a:pPr>
            <a:r>
              <a:rPr lang="en-US"/>
              <a:t>Are differences across subgroups and across years statistically significant?</a:t>
            </a:r>
          </a:p>
          <a:p>
            <a:pPr marL="171450" lvl="0" indent="-171450">
              <a:buFont typeface="Arial" panose="020B0604020202020204" pitchFamily="34" charset="0"/>
              <a:buChar char="•"/>
            </a:pPr>
            <a:r>
              <a:rPr lang="en-US"/>
              <a:t>Was each subgroup size sufficiently large enough to draw conclusions?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These are just a few examples to help states with their data analysis and accurate assessment of representativeness.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8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Next, we will review the performance data. These data show how states performed on each of the three family outcomes.</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ECTACenter.org</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D4A29D-0E5E-E34D-8579-0D1C1BBCA5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0179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aseline="0"/>
              <a:t>Nationally, in FFY 2022:</a:t>
            </a: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a:p>
          <a:p>
            <a:pPr marL="171450" indent="-171450">
              <a:buFont typeface="Arial" panose="020B0604020202020204" pitchFamily="34" charset="0"/>
              <a:buChar char="•"/>
              <a:defRPr/>
            </a:pPr>
            <a:r>
              <a:rPr lang="en-US" b="1"/>
              <a:t>91% </a:t>
            </a:r>
            <a:r>
              <a:rPr lang="en-US" b="0" baseline="0"/>
              <a:t>of families reported that early intervention services helped them know their rights.</a:t>
            </a:r>
          </a:p>
          <a:p>
            <a:pPr marL="171450" indent="-171450">
              <a:buFont typeface="Arial" panose="020B0604020202020204" pitchFamily="34" charset="0"/>
              <a:buChar char="•"/>
              <a:defRPr/>
            </a:pPr>
            <a:r>
              <a:rPr lang="en-US" b="1"/>
              <a:t>91% </a:t>
            </a:r>
            <a:r>
              <a:rPr lang="en-US" b="0" baseline="0"/>
              <a:t>reported that the program helped them effectively communicate their child’s needs.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And </a:t>
            </a:r>
            <a:r>
              <a:rPr lang="en-US" b="1"/>
              <a:t>92%</a:t>
            </a:r>
            <a:r>
              <a:rPr lang="en-US" b="1" baseline="0"/>
              <a:t> </a:t>
            </a:r>
            <a:r>
              <a:rPr lang="en-US" b="0" baseline="0"/>
              <a:t>reported that the program helped their child develop and learn.</a:t>
            </a:r>
            <a:endParaRPr lang="en-US" b="0" baseline="0">
              <a:cs typeface="Calibri"/>
            </a:endParaRPr>
          </a:p>
          <a:p>
            <a:endParaRPr lang="en-US" b="0" baseline="0"/>
          </a:p>
          <a:p>
            <a:r>
              <a:rPr lang="en-US" b="0" baseline="0"/>
              <a:t>Overall, we consider these data</a:t>
            </a:r>
            <a:r>
              <a:rPr lang="en-US"/>
              <a:t> </a:t>
            </a:r>
            <a:r>
              <a:rPr lang="en-US" b="0" baseline="0"/>
              <a:t>stable over time.</a:t>
            </a:r>
            <a:r>
              <a:rPr lang="en-US"/>
              <a:t> </a:t>
            </a:r>
            <a:r>
              <a:rPr lang="en-US" b="0" baseline="0"/>
              <a:t>Typically, these data are only fluctuating plus or minus (+/-) a percentage point within each category from year to year.</a:t>
            </a:r>
            <a:endParaRPr lang="en-US" b="0">
              <a:ea typeface="Calibri"/>
              <a:cs typeface="Calibri"/>
            </a:endParaRP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ECTACenter.org</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D4A29D-0E5E-E34D-8579-0D1C1BBCA5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7621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790A4-022E-6BC0-F7FF-3C2D15771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C45A46-1E41-F59B-9F92-E23DDDB634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6985B8-A404-F8BF-3CBC-A516718FFFD6}"/>
              </a:ext>
            </a:extLst>
          </p:cNvPr>
          <p:cNvSpPr>
            <a:spLocks noGrp="1"/>
          </p:cNvSpPr>
          <p:nvPr>
            <p:ph type="body" idx="1"/>
          </p:nvPr>
        </p:nvSpPr>
        <p:spPr/>
        <p:txBody>
          <a:bodyPr/>
          <a:lstStyle/>
          <a:p>
            <a:r>
              <a:rPr lang="en-US" sz="1200" baseline="0"/>
              <a:t>Now, let’s take a moment to review the national Indicator 4 results over multiple </a:t>
            </a:r>
            <a:r>
              <a:rPr lang="en-US" sz="1200"/>
              <a:t>years. </a:t>
            </a:r>
          </a:p>
          <a:p>
            <a:endParaRPr lang="en-US" sz="1200"/>
          </a:p>
          <a:p>
            <a:pPr marL="171450" indent="-171450">
              <a:buFont typeface="Arial" panose="020B0604020202020204" pitchFamily="34" charset="0"/>
              <a:buChar char="•"/>
            </a:pPr>
            <a:r>
              <a:rPr lang="en-US" sz="1200"/>
              <a:t>Shown here are the national averages for the </a:t>
            </a:r>
            <a:r>
              <a:rPr lang="en-US"/>
              <a:t>percent</a:t>
            </a:r>
            <a:r>
              <a:rPr lang="en-US" sz="1200"/>
              <a:t> of families who report that early intervention has helped their family achieve the three </a:t>
            </a:r>
            <a:r>
              <a:rPr lang="en-US"/>
              <a:t>family </a:t>
            </a:r>
            <a:r>
              <a:rPr lang="en-US" sz="1200"/>
              <a:t>outcomes.</a:t>
            </a:r>
          </a:p>
          <a:p>
            <a:pPr marL="171450" indent="-171450">
              <a:buFont typeface="Arial" panose="020B0604020202020204" pitchFamily="34" charset="0"/>
              <a:buChar char="•"/>
            </a:pPr>
            <a:r>
              <a:rPr lang="en-US" sz="1200"/>
              <a:t>The outcome “know their rights” is shown in purple, “effectively communicate their children’s needs” is in blue, and “help their children develop and learn” is in green.</a:t>
            </a:r>
          </a:p>
          <a:p>
            <a:pPr marL="171450" indent="-171450">
              <a:buFont typeface="Arial" panose="020B0604020202020204" pitchFamily="34" charset="0"/>
              <a:buChar char="•"/>
            </a:pPr>
            <a:r>
              <a:rPr lang="en-US" sz="1200"/>
              <a:t>The years are reported at the bottom, and the </a:t>
            </a:r>
            <a:r>
              <a:rPr lang="en-US"/>
              <a:t>percent</a:t>
            </a:r>
            <a:r>
              <a:rPr lang="en-US" sz="1200"/>
              <a:t> </a:t>
            </a:r>
            <a:r>
              <a:rPr lang="en-US" sz="1200" b="0"/>
              <a:t>for each outcome is included at the top of each of the colored bars.</a:t>
            </a:r>
            <a:r>
              <a:rPr lang="en-US"/>
              <a:t>  </a:t>
            </a:r>
            <a:endParaRPr lang="en-US" sz="1200" b="0">
              <a:cs typeface="Calibri"/>
            </a:endParaRPr>
          </a:p>
          <a:p>
            <a:endParaRPr lang="en-US" sz="1200" b="0"/>
          </a:p>
          <a:p>
            <a:r>
              <a:rPr lang="en-US" sz="1200" b="0"/>
              <a:t>As you can see here, these data</a:t>
            </a:r>
            <a:r>
              <a:rPr lang="en-US"/>
              <a:t> </a:t>
            </a:r>
            <a:r>
              <a:rPr lang="en-US" sz="1200" b="0"/>
              <a:t>have remained high </a:t>
            </a:r>
            <a:r>
              <a:rPr lang="en-US"/>
              <a:t>over the years. </a:t>
            </a:r>
            <a:endParaRPr lang="en-US" sz="1200" b="0"/>
          </a:p>
          <a:p>
            <a:endParaRPr lang="en-US" sz="1200" b="0" baseline="0"/>
          </a:p>
          <a:p>
            <a:r>
              <a:rPr lang="en-US" sz="1200" b="0" baseline="0"/>
              <a:t>Among the three family outcomes, the highest </a:t>
            </a:r>
            <a:r>
              <a:rPr lang="en-US"/>
              <a:t>percent</a:t>
            </a:r>
            <a:r>
              <a:rPr lang="en-US" sz="1200" b="0" baseline="0"/>
              <a:t> has consistently been in the area of “helping t</a:t>
            </a:r>
            <a:r>
              <a:rPr lang="en-US" sz="1200" b="0"/>
              <a:t>heir children develop and learn” (shown in green) and that remains true for this year.</a:t>
            </a:r>
          </a:p>
          <a:p>
            <a:endParaRPr lang="en-US" sz="1200" b="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t>There is also general consistency across years within individual states, although the performance data may differ across family subgroups. </a:t>
            </a:r>
            <a:endParaRPr lang="en-US" sz="3000"/>
          </a:p>
          <a:p>
            <a:endParaRPr lang="en-US"/>
          </a:p>
        </p:txBody>
      </p:sp>
      <p:sp>
        <p:nvSpPr>
          <p:cNvPr id="4" name="Slide Number Placeholder 3">
            <a:extLst>
              <a:ext uri="{FF2B5EF4-FFF2-40B4-BE49-F238E27FC236}">
                <a16:creationId xmlns:a16="http://schemas.microsoft.com/office/drawing/2014/main" id="{895F56C2-B378-643E-58C6-8A1E896FFA6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3252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As we wrap up, we’d like to share a few of our most popular resources around family outcomes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a:t>Here are several online resources, with embedded links, you can find readily available on the ECTA and </a:t>
            </a:r>
            <a:r>
              <a:rPr lang="en-US" err="1"/>
              <a:t>DaSy</a:t>
            </a:r>
            <a:r>
              <a:rPr lang="en-US"/>
              <a:t> Center websites, including background information about family outcomes, strategies for family engagement, recommended practices, toolkits, calculators, and graphing templates. </a:t>
            </a:r>
          </a:p>
          <a:p>
            <a:endParaRPr lang="en-US"/>
          </a:p>
          <a:p>
            <a:r>
              <a:rPr lang="en-US"/>
              <a:t>We encourage you to take some time to review these resources on your own.</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NECTAC/ECO/WRRC 2012</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D4A29D-0E5E-E34D-8579-0D1C1BBCA5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9883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22">
              <a:defRPr/>
            </a:pPr>
            <a:r>
              <a:rPr lang="en-US" b="0" i="0">
                <a:solidFill>
                  <a:srgbClr val="000000"/>
                </a:solidFill>
                <a:effectLst/>
                <a:latin typeface="Calibri" panose="020F0502020204030204" pitchFamily="34" charset="0"/>
              </a:rPr>
              <a:t>If you have any questions or feedback, please contact the DaSy and ECTA staff listed here.</a:t>
            </a:r>
            <a:endParaRPr lang="en-US"/>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NECTAC/ECO/WRRC 2012</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D4A29D-0E5E-E34D-8579-0D1C1BBCA5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2113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Thank you very much and have a wonderful 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1823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t>After a brief overview of the background to this indicator,</a:t>
            </a:r>
            <a:r>
              <a:rPr lang="en-US" baseline="0"/>
              <a:t> the </a:t>
            </a:r>
            <a:r>
              <a:rPr lang="en-US"/>
              <a:t>main topics</a:t>
            </a:r>
            <a:r>
              <a:rPr lang="en-US" baseline="0"/>
              <a:t> we </a:t>
            </a:r>
            <a:r>
              <a:rPr lang="en-US"/>
              <a:t>will cover are state approaches,</a:t>
            </a:r>
            <a:r>
              <a:rPr lang="en-US" baseline="0"/>
              <a:t> data quality, performance data, and resources</a:t>
            </a:r>
            <a:r>
              <a:rPr lang="en-US"/>
              <a:t>.</a:t>
            </a:r>
          </a:p>
          <a:p>
            <a:endParaRPr lang="en-US"/>
          </a:p>
          <a:p>
            <a:r>
              <a:rPr lang="en-US">
                <a:solidFill>
                  <a:schemeClr val="tx2"/>
                </a:solidFill>
              </a:rPr>
              <a:t>State approaches refers to use of a collection tool. </a:t>
            </a:r>
            <a:endParaRPr lang="en-US">
              <a:solidFill>
                <a:schemeClr val="tx2"/>
              </a:solidFill>
              <a:ea typeface="Calibri"/>
              <a:cs typeface="Calibri"/>
            </a:endParaRPr>
          </a:p>
          <a:p>
            <a:pPr lvl="1"/>
            <a:endParaRPr lang="en-US"/>
          </a:p>
          <a:p>
            <a:r>
              <a:rPr lang="en-US"/>
              <a:t>The data quality characteristics we’ll review include response rates and representativeness.</a:t>
            </a:r>
            <a:endParaRPr lang="en-US">
              <a:cs typeface="Calibri"/>
            </a:endParaRPr>
          </a:p>
          <a:p>
            <a:endParaRPr lang="en-US"/>
          </a:p>
          <a:p>
            <a:r>
              <a:rPr lang="en-US"/>
              <a:t>In terms of performance data, we’ll review national trends, and in closing we’ll share some key</a:t>
            </a:r>
            <a:r>
              <a:rPr lang="en-US" baseline="0"/>
              <a:t> national resources</a:t>
            </a:r>
            <a:r>
              <a:rPr lang="en-US"/>
              <a:t>.</a:t>
            </a:r>
            <a:endParaRPr lang="en-US">
              <a:cs typeface="Calibri"/>
            </a:endParaRPr>
          </a:p>
          <a:p>
            <a:endParaRPr lang="en-US">
              <a:solidFill>
                <a:schemeClr val="tx2"/>
              </a:solidFill>
            </a:endParaRPr>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0930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66BC8-5E1F-5688-922B-EA615400EA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6DEDAD-A497-C66F-C6A5-D3BB8C67A5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92CAE3-B303-E1FD-1588-A8FA70C99BC7}"/>
              </a:ext>
            </a:extLst>
          </p:cNvPr>
          <p:cNvSpPr>
            <a:spLocks noGrp="1"/>
          </p:cNvSpPr>
          <p:nvPr>
            <p:ph type="body" idx="1"/>
          </p:nvPr>
        </p:nvSpPr>
        <p:spPr/>
        <p:txBody>
          <a:bodyPr/>
          <a:lstStyle/>
          <a:p>
            <a:r>
              <a:rPr lang="en-US"/>
              <a:t>Now, let’s look at an overview of Part C Annual Performance Report (or APR) Indicator 4 – Measuring Family Outcomes. </a:t>
            </a:r>
          </a:p>
        </p:txBody>
      </p:sp>
      <p:sp>
        <p:nvSpPr>
          <p:cNvPr id="4" name="Slide Number Placeholder 3">
            <a:extLst>
              <a:ext uri="{FF2B5EF4-FFF2-40B4-BE49-F238E27FC236}">
                <a16:creationId xmlns:a16="http://schemas.microsoft.com/office/drawing/2014/main" id="{B1DB7B0F-4179-4FF3-CCFC-A423A5E32E9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6672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Indicator 4 of the Part C APR has three parts, all addressing the measurement of how helpful the early</a:t>
            </a:r>
            <a:r>
              <a:rPr lang="en-US" baseline="0"/>
              <a:t> intervention program has been for helping families:</a:t>
            </a:r>
            <a:endParaRPr lang="en-US"/>
          </a:p>
          <a:p>
            <a:endParaRPr lang="en-US" kern="0"/>
          </a:p>
          <a:p>
            <a:r>
              <a:rPr lang="en-US" kern="0"/>
              <a:t>A) Know their rights</a:t>
            </a:r>
            <a:endParaRPr lang="en-US" kern="0">
              <a:cs typeface="Calibri"/>
            </a:endParaRPr>
          </a:p>
          <a:p>
            <a:r>
              <a:rPr lang="en-US" kern="0"/>
              <a:t>B) Effectively communicate their child's needs, and</a:t>
            </a:r>
            <a:endParaRPr lang="en-US" kern="0">
              <a:cs typeface="Calibri"/>
            </a:endParaRPr>
          </a:p>
          <a:p>
            <a:r>
              <a:rPr lang="en-US" kern="0"/>
              <a:t>C) Help their child develop and learn</a:t>
            </a:r>
            <a:r>
              <a:rPr lang="en-US" b="1" kern="0"/>
              <a:t> </a:t>
            </a:r>
            <a:endParaRPr lang="en-US" kern="0">
              <a:cs typeface="Calibri" panose="020F0502020204030204"/>
            </a:endParaRPr>
          </a:p>
          <a:p>
            <a:endParaRPr lang="en-US" baseline="0"/>
          </a:p>
          <a:p>
            <a:pPr>
              <a:defRPr/>
            </a:pPr>
            <a:r>
              <a:rPr lang="en-US"/>
              <a:t>Throughout this brief webinar, we will share various data related to this indicator and drill </a:t>
            </a:r>
            <a:r>
              <a:rPr lang="en-US" baseline="0"/>
              <a:t>down into some variations across states</a:t>
            </a:r>
            <a:r>
              <a:rPr lang="en-US"/>
              <a:t>.</a:t>
            </a:r>
            <a:endParaRPr lang="en-US" baseline="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baseline="0">
              <a:cs typeface="Calibri"/>
            </a:endParaRPr>
          </a:p>
          <a:p>
            <a:endParaRPr lang="en-US"/>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4690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Before we jump into the data, we</a:t>
            </a:r>
            <a:r>
              <a:rPr lang="en-US" baseline="0"/>
              <a:t> want to remind everyone what data are included and where the data came from.</a:t>
            </a:r>
          </a:p>
          <a:p>
            <a:r>
              <a:rPr lang="en-US"/>
              <a:t> </a:t>
            </a:r>
            <a:endParaRPr lang="en-US" baseline="0">
              <a:cs typeface="Calibri"/>
            </a:endParaRPr>
          </a:p>
          <a:p>
            <a:pPr marL="171450" indent="-171450">
              <a:buFont typeface="Arial" panose="020B0604020202020204" pitchFamily="34" charset="0"/>
              <a:buChar char="•"/>
            </a:pPr>
            <a:r>
              <a:rPr lang="en-US" baseline="0"/>
              <a:t>These data are </a:t>
            </a:r>
            <a:r>
              <a:rPr lang="en-US"/>
              <a:t>from</a:t>
            </a:r>
            <a:r>
              <a:rPr lang="en-US" baseline="0"/>
              <a:t> Federal Fiscal Year (</a:t>
            </a:r>
            <a:r>
              <a:rPr lang="en-US"/>
              <a:t>or FFY)</a:t>
            </a:r>
            <a:r>
              <a:rPr lang="en-US" baseline="0"/>
              <a:t> 2022, which states submitted in their February 2024 </a:t>
            </a:r>
            <a:r>
              <a:rPr lang="en-US"/>
              <a:t>APR </a:t>
            </a:r>
            <a:r>
              <a:rPr lang="en-US" baseline="0"/>
              <a:t>submission.</a:t>
            </a:r>
            <a:r>
              <a:rPr lang="en-US"/>
              <a:t>  </a:t>
            </a:r>
          </a:p>
          <a:p>
            <a:pPr marL="171450" indent="-171450">
              <a:buFont typeface="Arial" panose="020B0604020202020204" pitchFamily="34" charset="0"/>
              <a:buChar char="•"/>
            </a:pPr>
            <a:endParaRPr lang="en-US" baseline="0">
              <a:cs typeface="Calibri"/>
            </a:endParaRPr>
          </a:p>
          <a:p>
            <a:pPr marL="171450" indent="-171450">
              <a:buFont typeface="Arial" panose="020B0604020202020204" pitchFamily="34" charset="0"/>
              <a:buChar char="•"/>
            </a:pPr>
            <a:r>
              <a:rPr lang="en-US" sz="2400" b="0" i="0" u="none"/>
              <a:t>All </a:t>
            </a:r>
            <a:r>
              <a:rPr lang="en-US" sz="2400" b="0" i="0" u="none" baseline="0"/>
              <a:t>50 </a:t>
            </a:r>
            <a:r>
              <a:rPr lang="en-US" sz="2400" b="0"/>
              <a:t>states</a:t>
            </a:r>
            <a:r>
              <a:rPr lang="en-US" sz="2400" b="0" i="0" u="none" baseline="0"/>
              <a:t> are included, along</a:t>
            </a:r>
            <a:r>
              <a:rPr lang="en-US" sz="2400" b="0" i="0" u="none"/>
              <a:t> with</a:t>
            </a:r>
            <a:r>
              <a:rPr lang="en-US" sz="2400" b="0" i="0" u="none" baseline="0"/>
              <a:t> </a:t>
            </a:r>
            <a:r>
              <a:rPr lang="en-US" sz="2400" b="0" i="0" u="none"/>
              <a:t>6</a:t>
            </a:r>
            <a:r>
              <a:rPr lang="en-US" sz="2400" b="0" i="0" u="none" baseline="0"/>
              <a:t> territories</a:t>
            </a:r>
            <a:r>
              <a:rPr lang="en-US" sz="2400" b="0" i="0" u="none"/>
              <a:t> and jurisdictions</a:t>
            </a:r>
            <a:r>
              <a:rPr lang="en-US" sz="2400" b="0" i="0" u="none" baseline="0"/>
              <a:t>,</a:t>
            </a:r>
            <a:r>
              <a:rPr lang="en-US" sz="2400" b="0" i="0" u="none"/>
              <a:t> for</a:t>
            </a:r>
            <a:r>
              <a:rPr lang="en-US" sz="2400" b="0" i="0" u="none" baseline="0"/>
              <a:t> </a:t>
            </a:r>
            <a:r>
              <a:rPr lang="en-US" sz="2400" b="0" i="0" u="none"/>
              <a:t>a total of 56. Beyond the states, the territories and jurisdictions included are </a:t>
            </a:r>
            <a:r>
              <a:rPr lang="en-US" b="0" i="0" u="none" baseline="0"/>
              <a:t>American Samoa, the District of Columbia, Guam, the Northern </a:t>
            </a:r>
            <a:r>
              <a:rPr lang="en-US" b="0"/>
              <a:t>Mariana</a:t>
            </a:r>
            <a:r>
              <a:rPr lang="en-US" b="0" i="0" u="none"/>
              <a:t> Islands</a:t>
            </a:r>
            <a:r>
              <a:rPr lang="en-US" b="0" i="0" u="none" baseline="0"/>
              <a:t>, Puerto Rico, and the Virgin Islands. We will use the term “states” throughout the webinar to include states, territories, and jurisdictions.</a:t>
            </a:r>
            <a:r>
              <a:rPr lang="en-US" b="0" i="0" u="none"/>
              <a:t>  </a:t>
            </a:r>
          </a:p>
          <a:p>
            <a:pPr marL="171450" indent="-171450">
              <a:buFont typeface="Arial" panose="020B0604020202020204" pitchFamily="34" charset="0"/>
              <a:buChar char="•"/>
            </a:pPr>
            <a:endParaRPr lang="en-US" b="0" i="0" u="none">
              <a:solidFill>
                <a:srgbClr val="FF0000"/>
              </a:solidFill>
              <a:highlight>
                <a:srgbClr val="FFFF00"/>
              </a:highlight>
            </a:endParaRPr>
          </a:p>
          <a:p>
            <a:pPr marL="171450" indent="-171450">
              <a:buFont typeface="Arial" panose="020B0604020202020204" pitchFamily="34" charset="0"/>
              <a:buChar char="•"/>
            </a:pPr>
            <a:r>
              <a:rPr lang="en-US" b="0" baseline="0"/>
              <a:t>All 56</a:t>
            </a:r>
            <a:r>
              <a:rPr lang="en-US"/>
              <a:t> </a:t>
            </a:r>
            <a:r>
              <a:rPr lang="en-US" b="0" baseline="0"/>
              <a:t>states submitted Part C Indicator 4 data.</a:t>
            </a:r>
          </a:p>
          <a:p>
            <a:pPr marL="0" indent="0">
              <a:buFont typeface="Arial" panose="020B0604020202020204" pitchFamily="34" charset="0"/>
              <a:buNone/>
            </a:pPr>
            <a:endParaRPr lang="en-US" b="0" baseline="0">
              <a:cs typeface="Calibri"/>
            </a:endParaRPr>
          </a:p>
          <a:p>
            <a:pPr marL="171450" indent="-171450">
              <a:buFont typeface="Arial" panose="020B0604020202020204" pitchFamily="34" charset="0"/>
              <a:buChar char="•"/>
            </a:pPr>
            <a:r>
              <a:rPr lang="en-US" baseline="0"/>
              <a:t>As far as the data sources</a:t>
            </a:r>
            <a:r>
              <a:rPr lang="en-US"/>
              <a:t> go, the</a:t>
            </a:r>
            <a:r>
              <a:rPr lang="en-US" baseline="0"/>
              <a:t> quantitative data are exported from the online system and provided to us by the Office of Special Education Programs (</a:t>
            </a:r>
            <a:r>
              <a:rPr lang="en-US"/>
              <a:t>or OSEP</a:t>
            </a:r>
            <a:r>
              <a:rPr lang="en-US" baseline="0"/>
              <a:t>).</a:t>
            </a:r>
            <a:r>
              <a:rPr lang="en-US"/>
              <a:t> </a:t>
            </a:r>
          </a:p>
          <a:p>
            <a:pPr marL="171450" indent="-171450">
              <a:buFont typeface="Arial" panose="020B0604020202020204" pitchFamily="34" charset="0"/>
              <a:buChar char="•"/>
            </a:pPr>
            <a:endParaRPr lang="en-US" baseline="0">
              <a:cs typeface="Calibri"/>
            </a:endParaRPr>
          </a:p>
          <a:p>
            <a:pPr marL="171450" indent="-171450">
              <a:buFont typeface="Arial" panose="020B0604020202020204" pitchFamily="34" charset="0"/>
              <a:buChar char="•"/>
            </a:pPr>
            <a:r>
              <a:rPr lang="en-US"/>
              <a:t>ECTA and DaSy coded a number of additional variables by reading through each states’ APR and looking for the key variables that you will see here.  </a:t>
            </a:r>
          </a:p>
          <a:p>
            <a:pPr marL="171450" indent="-171450">
              <a:buFont typeface="Arial" panose="020B0604020202020204" pitchFamily="34" charset="0"/>
              <a:buChar char="•"/>
            </a:pPr>
            <a:endParaRPr lang="en-US">
              <a:cs typeface="Calibri"/>
            </a:endParaRPr>
          </a:p>
          <a:p>
            <a:pPr defTabSz="915772">
              <a:defRPr/>
            </a:pPr>
            <a:r>
              <a:rPr lang="en-US"/>
              <a:t>Let’s move on.</a:t>
            </a:r>
            <a:endParaRPr lang="en-US">
              <a:cs typeface="Calibri"/>
            </a:endParaRPr>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4173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Now, let’s look at an overview of the state measurement approaches.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7869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As part of the FFY 2022 APRs, </a:t>
            </a:r>
            <a:r>
              <a:rPr lang="en-US" b="0" baseline="0"/>
              <a:t>all 56 states reported using a survey to measure the family outcomes. </a:t>
            </a:r>
          </a:p>
          <a:p>
            <a:endParaRPr lang="en-US" b="0" baseline="0"/>
          </a:p>
          <a:p>
            <a:r>
              <a:rPr lang="en-US" b="0" baseline="0"/>
              <a:t>The APR does not require states to name or further describe the survey they are using.  </a:t>
            </a:r>
          </a:p>
          <a:p>
            <a:endParaRPr lang="en-US" b="0" baseline="0"/>
          </a:p>
          <a:p>
            <a:pPr>
              <a:defRPr/>
            </a:pPr>
            <a:r>
              <a:rPr lang="en-US"/>
              <a:t>Yet,</a:t>
            </a:r>
            <a:r>
              <a:rPr lang="en-US" b="0"/>
              <a:t> </a:t>
            </a:r>
            <a:r>
              <a:rPr lang="en-US"/>
              <a:t>it </a:t>
            </a:r>
            <a:r>
              <a:rPr lang="en-US" b="0"/>
              <a:t>is important to note that there are variations in the surveys.</a:t>
            </a:r>
            <a:r>
              <a:rPr lang="en-US"/>
              <a:t> </a:t>
            </a:r>
            <a:r>
              <a:rPr lang="en-US" b="0"/>
              <a:t>For example, some surveys</a:t>
            </a:r>
            <a:r>
              <a:rPr lang="en-US" b="0" baseline="0"/>
              <a:t> include multiple questions for each of the three family outcomes; others have one question for each outcome; and some use a statistical methodology called Rasch scoring to assess performance on the three outcomes based on the family’s overall score.</a:t>
            </a:r>
            <a:r>
              <a:rPr lang="en-US" b="0"/>
              <a:t> </a:t>
            </a:r>
            <a:endParaRPr lang="en-US" b="0">
              <a:cs typeface="Calibri"/>
            </a:endParaRPr>
          </a:p>
          <a:p>
            <a:pPr marL="0" indent="0">
              <a:buFont typeface="Arial" panose="020B0604020202020204" pitchFamily="34" charset="0"/>
              <a:buNone/>
            </a:pPr>
            <a:endParaRPr lang="en-US">
              <a:cs typeface="Calibri"/>
            </a:endParaRPr>
          </a:p>
          <a:p>
            <a:pPr>
              <a:defRPr/>
            </a:pPr>
            <a:r>
              <a:rPr lang="en-US">
                <a:cs typeface="Calibri"/>
              </a:rPr>
              <a:t>The frequently used surveys include: the Early Childhood Outcomes – Family Outcomes Survey or FOS  including the original version and the revised version or FOS-R, the NCSEAM Survey, and state developed surveys.</a:t>
            </a:r>
          </a:p>
          <a:p>
            <a:pPr marL="0" indent="0">
              <a:buFont typeface="Arial" panose="020B0604020202020204" pitchFamily="34" charset="0"/>
              <a:buNone/>
            </a:pPr>
            <a:endParaRPr lang="en-US">
              <a:cs typeface="Calibri"/>
            </a:endParaRPr>
          </a:p>
          <a:p>
            <a:pPr marL="0" indent="0">
              <a:buFont typeface="Arial" panose="020B0604020202020204" pitchFamily="34" charset="0"/>
              <a:buNone/>
            </a:pPr>
            <a:r>
              <a:rPr lang="en-US">
                <a:cs typeface="Calibri"/>
              </a:rPr>
              <a:t>During the FFY 2022, 10 states reported using a new or revised survey tool, while the remaining 46 states continued using the tool they had used previously. </a:t>
            </a:r>
          </a:p>
          <a:p>
            <a:pPr marL="171450" indent="-171450">
              <a:buFont typeface="Arial" panose="020B0604020202020204" pitchFamily="34" charset="0"/>
              <a:buChar char="•"/>
            </a:pPr>
            <a:endParaRPr lang="en-US">
              <a:cs typeface="Calibri"/>
            </a:endParaRPr>
          </a:p>
          <a:p>
            <a:endParaRPr lang="en-US"/>
          </a:p>
          <a:p>
            <a:endParaRPr lang="en-US"/>
          </a:p>
          <a:p>
            <a:endParaRPr lang="en-US"/>
          </a:p>
        </p:txBody>
      </p:sp>
      <p:sp>
        <p:nvSpPr>
          <p:cNvPr id="5" name="Header Placeholder 4"/>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251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Now, let’s take a brief look at data quality. Here we will see the national picture of family outcomes with respect to response rates and representativeness.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9057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0A236-C168-FCB4-337F-1D7501EF1E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EA4844-26E0-B908-DFB4-D249F1F60A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08663E-0C79-FA8A-703A-43970E13D720}"/>
              </a:ext>
            </a:extLst>
          </p:cNvPr>
          <p:cNvSpPr>
            <a:spLocks noGrp="1"/>
          </p:cNvSpPr>
          <p:nvPr>
            <p:ph type="body" idx="1"/>
          </p:nvPr>
        </p:nvSpPr>
        <p:spPr/>
        <p:txBody>
          <a:bodyPr/>
          <a:lstStyle/>
          <a:p>
            <a:r>
              <a:rPr lang="en-US" b="0"/>
              <a:t>Shown here are the state survey response rates.</a:t>
            </a:r>
            <a:r>
              <a:rPr lang="en-US"/>
              <a:t> </a:t>
            </a:r>
            <a:r>
              <a:rPr lang="en-US" b="0"/>
              <a:t>Response rates are calculated by dividing the number of surveys returned by the number of surveys disseminated.</a:t>
            </a:r>
            <a:r>
              <a:rPr lang="en-US"/>
              <a:t>  </a:t>
            </a:r>
            <a:endParaRPr lang="en-US">
              <a:cs typeface="Calibri"/>
            </a:endParaRPr>
          </a:p>
          <a:p>
            <a:endParaRPr lang="en-US" b="0" baseline="0"/>
          </a:p>
          <a:p>
            <a:pPr marL="171450" indent="-171450">
              <a:buFont typeface="Arial" panose="020B0604020202020204" pitchFamily="34" charset="0"/>
              <a:buChar char="•"/>
            </a:pPr>
            <a:r>
              <a:rPr lang="en-US"/>
              <a:t>All 56 </a:t>
            </a:r>
            <a:r>
              <a:rPr lang="en-US" b="0" baseline="0"/>
              <a:t>states reported a response rate.</a:t>
            </a:r>
            <a:r>
              <a:rPr lang="en-US"/>
              <a:t>  </a:t>
            </a:r>
            <a:endParaRPr lang="en-US" b="0" baseline="0">
              <a:cs typeface="Calibri"/>
            </a:endParaRPr>
          </a:p>
          <a:p>
            <a:pPr marL="171450" indent="-171450">
              <a:buFont typeface="Arial" panose="020B0604020202020204" pitchFamily="34" charset="0"/>
              <a:buChar char="•"/>
            </a:pPr>
            <a:r>
              <a:rPr lang="en-US" b="0" baseline="0"/>
              <a:t>The individual state response rates varied greatly from a low of </a:t>
            </a:r>
            <a:r>
              <a:rPr lang="en-US" b="1"/>
              <a:t>3%</a:t>
            </a:r>
            <a:r>
              <a:rPr lang="en-US" b="1" baseline="0"/>
              <a:t> </a:t>
            </a:r>
            <a:r>
              <a:rPr lang="en-US" b="0" baseline="0"/>
              <a:t>to a high of</a:t>
            </a:r>
            <a:r>
              <a:rPr lang="en-US" b="0"/>
              <a:t> </a:t>
            </a:r>
            <a:r>
              <a:rPr lang="en-US" b="1"/>
              <a:t>100</a:t>
            </a:r>
            <a:r>
              <a:rPr lang="en-US" b="1" baseline="0"/>
              <a:t>%</a:t>
            </a:r>
            <a:r>
              <a:rPr lang="en-US" b="0" baseline="0"/>
              <a:t>. </a:t>
            </a:r>
          </a:p>
          <a:p>
            <a:pPr marL="171450" indent="-171450">
              <a:buFont typeface="Arial" panose="020B0604020202020204" pitchFamily="34" charset="0"/>
              <a:buChar char="•"/>
            </a:pPr>
            <a:r>
              <a:rPr lang="en-US" b="0" baseline="0">
                <a:cs typeface="Calibri"/>
              </a:rPr>
              <a:t>The mean response rate was </a:t>
            </a:r>
            <a:r>
              <a:rPr lang="en-US" b="1" baseline="0">
                <a:cs typeface="Calibri"/>
              </a:rPr>
              <a:t>33%.</a:t>
            </a:r>
          </a:p>
          <a:p>
            <a:pPr marL="171450" indent="-171450">
              <a:buFont typeface="Arial" panose="020B0604020202020204" pitchFamily="34" charset="0"/>
              <a:buChar char="•"/>
            </a:pPr>
            <a:r>
              <a:rPr lang="en-US" b="0" baseline="0">
                <a:cs typeface="Calibri"/>
              </a:rPr>
              <a:t>Interestingly, the range</a:t>
            </a:r>
            <a:r>
              <a:rPr lang="en-US">
                <a:cs typeface="Calibri"/>
              </a:rPr>
              <a:t> </a:t>
            </a:r>
            <a:r>
              <a:rPr lang="en-US" b="0" baseline="0">
                <a:cs typeface="Calibri"/>
              </a:rPr>
              <a:t>in FFY 2022 </a:t>
            </a:r>
            <a:r>
              <a:rPr lang="en-US">
                <a:cs typeface="Calibri"/>
              </a:rPr>
              <a:t>is </a:t>
            </a:r>
            <a:r>
              <a:rPr lang="en-US" b="0" baseline="0">
                <a:cs typeface="Calibri"/>
              </a:rPr>
              <a:t>the same as </a:t>
            </a:r>
            <a:r>
              <a:rPr lang="en-US">
                <a:cs typeface="Calibri"/>
              </a:rPr>
              <a:t>it was</a:t>
            </a:r>
            <a:r>
              <a:rPr lang="en-US" b="0" baseline="0">
                <a:cs typeface="Calibri"/>
              </a:rPr>
              <a:t> in FFY 2021. </a:t>
            </a:r>
            <a:endParaRPr lang="en-US" b="1" baseline="0"/>
          </a:p>
          <a:p>
            <a:endParaRPr lang="en-US"/>
          </a:p>
        </p:txBody>
      </p:sp>
      <p:sp>
        <p:nvSpPr>
          <p:cNvPr id="4" name="Slide Number Placeholder 3">
            <a:extLst>
              <a:ext uri="{FF2B5EF4-FFF2-40B4-BE49-F238E27FC236}">
                <a16:creationId xmlns:a16="http://schemas.microsoft.com/office/drawing/2014/main" id="{C23700C7-2E9A-D643-E761-A6FDB5B56F3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BAE9E6-FC52-7F4E-B22E-76509B4751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512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ECTA">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183F405-385F-4347-8627-2FFAC5E4B36E}"/>
              </a:ext>
            </a:extLst>
          </p:cNvPr>
          <p:cNvCxnSpPr>
            <a:cxnSpLocks/>
          </p:cNvCxnSpPr>
          <p:nvPr userDrawn="1"/>
        </p:nvCxnSpPr>
        <p:spPr>
          <a:xfrm flipV="1">
            <a:off x="495300" y="4135995"/>
            <a:ext cx="11103142" cy="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2" name="Picture 1" title="Logo: Early Childhood Technical Assistance (ECTA) Cen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300" y="891304"/>
            <a:ext cx="5305312" cy="782751"/>
          </a:xfrm>
          <a:prstGeom prst="rect">
            <a:avLst/>
          </a:prstGeom>
        </p:spPr>
      </p:pic>
      <p:pic>
        <p:nvPicPr>
          <p:cNvPr id="4" name="Picture 3" title="Logo: The Center for IDEA Early Childhood Data Systems (DaSy)">
            <a:extLst>
              <a:ext uri="{FF2B5EF4-FFF2-40B4-BE49-F238E27FC236}">
                <a16:creationId xmlns:a16="http://schemas.microsoft.com/office/drawing/2014/main" id="{593F925B-A6DF-B144-8BF5-61A1B8D83AFB}"/>
              </a:ext>
            </a:extLst>
          </p:cNvPr>
          <p:cNvPicPr>
            <a:picLocks noChangeAspect="1"/>
          </p:cNvPicPr>
          <p:nvPr userDrawn="1"/>
        </p:nvPicPr>
        <p:blipFill>
          <a:blip r:embed="rId3"/>
          <a:stretch>
            <a:fillRect/>
          </a:stretch>
        </p:blipFill>
        <p:spPr>
          <a:xfrm>
            <a:off x="6279052" y="587326"/>
            <a:ext cx="5319390" cy="1202499"/>
          </a:xfrm>
          <a:prstGeom prst="rect">
            <a:avLst/>
          </a:prstGeom>
        </p:spPr>
      </p:pic>
      <p:sp>
        <p:nvSpPr>
          <p:cNvPr id="8" name="Subtitle 2"/>
          <p:cNvSpPr>
            <a:spLocks noGrp="1"/>
          </p:cNvSpPr>
          <p:nvPr>
            <p:ph type="subTitle" idx="1" hasCustomPrompt="1"/>
          </p:nvPr>
        </p:nvSpPr>
        <p:spPr>
          <a:xfrm>
            <a:off x="495300" y="4436836"/>
            <a:ext cx="11103142"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1"/>
          <p:cNvSpPr>
            <a:spLocks noGrp="1"/>
          </p:cNvSpPr>
          <p:nvPr>
            <p:ph type="ctrTitle" hasCustomPrompt="1"/>
          </p:nvPr>
        </p:nvSpPr>
        <p:spPr>
          <a:xfrm>
            <a:off x="495300" y="1993311"/>
            <a:ext cx="11103142" cy="1841842"/>
          </a:xfrm>
        </p:spPr>
        <p:txBody>
          <a:bodyPr bIns="0" anchor="b">
            <a:normAutofit/>
          </a:bodyPr>
          <a:lstStyle>
            <a:lvl1pPr algn="l">
              <a:defRPr sz="5400" b="0" cap="none">
                <a:solidFill>
                  <a:schemeClr val="accent5">
                    <a:lumMod val="75000"/>
                  </a:schemeClr>
                </a:solidFill>
              </a:defRPr>
            </a:lvl1pPr>
          </a:lstStyle>
          <a:p>
            <a:r>
              <a:rPr lang="en-US"/>
              <a:t>Click to edit master title style</a:t>
            </a:r>
          </a:p>
        </p:txBody>
      </p:sp>
    </p:spTree>
    <p:extLst>
      <p:ext uri="{BB962C8B-B14F-4D97-AF65-F5344CB8AC3E}">
        <p14:creationId xmlns:p14="http://schemas.microsoft.com/office/powerpoint/2010/main" val="2733067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Content: No Logo">
    <p:spTree>
      <p:nvGrpSpPr>
        <p:cNvPr id="1" name=""/>
        <p:cNvGrpSpPr/>
        <p:nvPr/>
      </p:nvGrpSpPr>
      <p:grpSpPr>
        <a:xfrm>
          <a:off x="0" y="0"/>
          <a:ext cx="0" cy="0"/>
          <a:chOff x="0" y="0"/>
          <a:chExt cx="0" cy="0"/>
        </a:xfrm>
      </p:grpSpPr>
      <p:sp>
        <p:nvSpPr>
          <p:cNvPr id="11" name="Slide Number Placeholder 5">
            <a:extLst>
              <a:ext uri="{FF2B5EF4-FFF2-40B4-BE49-F238E27FC236}">
                <a16:creationId xmlns:a16="http://schemas.microsoft.com/office/drawing/2014/main" id="{1E7E2749-C774-FD43-A3E7-4BE38AA0A809}"/>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0" name="Footer Placeholder 4">
            <a:extLst>
              <a:ext uri="{FF2B5EF4-FFF2-40B4-BE49-F238E27FC236}">
                <a16:creationId xmlns:a16="http://schemas.microsoft.com/office/drawing/2014/main" id="{6FFCE1D0-9637-2942-9FC0-5730A9A40C69}"/>
              </a:ext>
            </a:extLst>
          </p:cNvPr>
          <p:cNvSpPr>
            <a:spLocks noGrp="1"/>
          </p:cNvSpPr>
          <p:nvPr>
            <p:ph type="ftr" sz="quarter" idx="3"/>
          </p:nvPr>
        </p:nvSpPr>
        <p:spPr>
          <a:xfrm>
            <a:off x="587829" y="6319553"/>
            <a:ext cx="9772682"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87829" y="1368358"/>
            <a:ext cx="11005457" cy="4477806"/>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09883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Content2: ECTA">
    <p:spTree>
      <p:nvGrpSpPr>
        <p:cNvPr id="1" name=""/>
        <p:cNvGrpSpPr/>
        <p:nvPr/>
      </p:nvGrpSpPr>
      <p:grpSpPr>
        <a:xfrm>
          <a:off x="0" y="0"/>
          <a:ext cx="0" cy="0"/>
          <a:chOff x="0" y="0"/>
          <a:chExt cx="0" cy="0"/>
        </a:xfrm>
      </p:grpSpPr>
      <p:pic>
        <p:nvPicPr>
          <p:cNvPr id="9" name="Picture 8" title="Logo: DaSy">
            <a:extLst>
              <a:ext uri="{FF2B5EF4-FFF2-40B4-BE49-F238E27FC236}">
                <a16:creationId xmlns:a16="http://schemas.microsoft.com/office/drawing/2014/main" id="{9A75216B-F3C0-0A41-A3DB-E796040CF3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10" name="Picture 9" title="Logo: ECTA">
            <a:extLst>
              <a:ext uri="{FF2B5EF4-FFF2-40B4-BE49-F238E27FC236}">
                <a16:creationId xmlns:a16="http://schemas.microsoft.com/office/drawing/2014/main" id="{74302E6B-5405-5D49-8373-ACF0C8A0E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4" name="Slide Number Placeholder 5">
            <a:extLst>
              <a:ext uri="{FF2B5EF4-FFF2-40B4-BE49-F238E27FC236}">
                <a16:creationId xmlns:a16="http://schemas.microsoft.com/office/drawing/2014/main" id="{E4D7F0D2-857C-7A42-A2C9-10B1AD0DC8BD}"/>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FC22B58D-2202-A346-8FF6-EC023667125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6204856" y="1376140"/>
            <a:ext cx="5388429" cy="4470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587829" y="1368357"/>
            <a:ext cx="5388428" cy="4479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587829" y="226979"/>
            <a:ext cx="11005456" cy="89969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382748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Content2: DaSy">
    <p:spTree>
      <p:nvGrpSpPr>
        <p:cNvPr id="1" name=""/>
        <p:cNvGrpSpPr/>
        <p:nvPr/>
      </p:nvGrpSpPr>
      <p:grpSpPr>
        <a:xfrm>
          <a:off x="0" y="0"/>
          <a:ext cx="0" cy="0"/>
          <a:chOff x="0" y="0"/>
          <a:chExt cx="0" cy="0"/>
        </a:xfrm>
      </p:grpSpPr>
      <p:pic>
        <p:nvPicPr>
          <p:cNvPr id="13" name="Picture 12" title="Logo: ECTA">
            <a:extLst>
              <a:ext uri="{FF2B5EF4-FFF2-40B4-BE49-F238E27FC236}">
                <a16:creationId xmlns:a16="http://schemas.microsoft.com/office/drawing/2014/main" id="{6DC21DC3-FA2A-8947-AD46-863BD10708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12" name="Picture 11" title="Logo: DaSy">
            <a:extLst>
              <a:ext uri="{FF2B5EF4-FFF2-40B4-BE49-F238E27FC236}">
                <a16:creationId xmlns:a16="http://schemas.microsoft.com/office/drawing/2014/main" id="{B90E49D4-530B-6C45-A7BD-397A8BD4737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14" name="Slide Number Placeholder 5">
            <a:extLst>
              <a:ext uri="{FF2B5EF4-FFF2-40B4-BE49-F238E27FC236}">
                <a16:creationId xmlns:a16="http://schemas.microsoft.com/office/drawing/2014/main" id="{E4D7F0D2-857C-7A42-A2C9-10B1AD0DC8BD}"/>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FC22B58D-2202-A346-8FF6-EC023667125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6204856" y="1376140"/>
            <a:ext cx="5388429" cy="4468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587829" y="1368358"/>
            <a:ext cx="5388428" cy="4477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587829" y="226979"/>
            <a:ext cx="11005456" cy="89969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145525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Content2: No Logo">
    <p:spTree>
      <p:nvGrpSpPr>
        <p:cNvPr id="1" name=""/>
        <p:cNvGrpSpPr/>
        <p:nvPr/>
      </p:nvGrpSpPr>
      <p:grpSpPr>
        <a:xfrm>
          <a:off x="0" y="0"/>
          <a:ext cx="0" cy="0"/>
          <a:chOff x="0" y="0"/>
          <a:chExt cx="0" cy="0"/>
        </a:xfrm>
      </p:grpSpPr>
      <p:sp>
        <p:nvSpPr>
          <p:cNvPr id="14" name="Slide Number Placeholder 5">
            <a:extLst>
              <a:ext uri="{FF2B5EF4-FFF2-40B4-BE49-F238E27FC236}">
                <a16:creationId xmlns:a16="http://schemas.microsoft.com/office/drawing/2014/main" id="{E4D7F0D2-857C-7A42-A2C9-10B1AD0DC8BD}"/>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FC22B58D-2202-A346-8FF6-EC023667125E}"/>
              </a:ext>
            </a:extLst>
          </p:cNvPr>
          <p:cNvSpPr>
            <a:spLocks noGrp="1"/>
          </p:cNvSpPr>
          <p:nvPr>
            <p:ph type="ftr" sz="quarter" idx="3"/>
          </p:nvPr>
        </p:nvSpPr>
        <p:spPr>
          <a:xfrm>
            <a:off x="587829" y="6319553"/>
            <a:ext cx="9772681"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6204856" y="1376140"/>
            <a:ext cx="5388429" cy="4468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587829" y="1368358"/>
            <a:ext cx="5388428" cy="4477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587829" y="226979"/>
            <a:ext cx="11005456" cy="89969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876357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4: Color Blocks 1">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E5DFC899-3EC5-DB43-A9CC-118545BCA960}"/>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1C2A460B-0C02-0947-B29B-910DB98C9E32}"/>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6" name="Content Placeholder 5"/>
          <p:cNvSpPr>
            <a:spLocks noGrp="1"/>
          </p:cNvSpPr>
          <p:nvPr>
            <p:ph sz="quarter" idx="4"/>
          </p:nvPr>
        </p:nvSpPr>
        <p:spPr>
          <a:xfrm>
            <a:off x="6204857" y="2147817"/>
            <a:ext cx="5388429" cy="4012634"/>
          </a:xfrm>
          <a:solidFill>
            <a:schemeClr val="accent4">
              <a:lumMod val="20000"/>
              <a:lumOff val="80000"/>
            </a:schemeClr>
          </a:solidFill>
          <a:effectLst>
            <a:softEdge rad="12700"/>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4">
              <a:lumMod val="50000"/>
            </a:schemeClr>
          </a:solidFill>
          <a:ln w="50800">
            <a:solidFill>
              <a:schemeClr val="accent4">
                <a:lumMod val="75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7829" y="2148784"/>
            <a:ext cx="5388428" cy="4023415"/>
          </a:xfrm>
          <a:solidFill>
            <a:schemeClr val="accent5">
              <a:lumMod val="20000"/>
              <a:lumOff val="80000"/>
            </a:schemeClr>
          </a:solidFill>
          <a:effectLst>
            <a:softEdge rad="12700"/>
          </a:effectLst>
        </p:spPr>
        <p:txBody>
          <a:bodyPr/>
          <a:lstStyle>
            <a:lvl1pPr>
              <a:buClr>
                <a:schemeClr val="accent5"/>
              </a:buClr>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5">
              <a:lumMod val="50000"/>
            </a:schemeClr>
          </a:solidFill>
          <a:ln w="50800">
            <a:solidFill>
              <a:schemeClr val="accent5"/>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55614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ntent4: Color Blocks 2">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85F550C6-E3F1-3B41-A219-010D2B67CB95}"/>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5CED27E4-1CB0-884A-BB5B-AE76B59F9324}"/>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4" name="Content Placeholder 3"/>
          <p:cNvSpPr>
            <a:spLocks noGrp="1"/>
          </p:cNvSpPr>
          <p:nvPr>
            <p:ph sz="half" idx="2"/>
          </p:nvPr>
        </p:nvSpPr>
        <p:spPr>
          <a:xfrm>
            <a:off x="587829" y="2148784"/>
            <a:ext cx="5388428" cy="4023415"/>
          </a:xfrm>
          <a:solidFill>
            <a:schemeClr val="accent2">
              <a:lumMod val="20000"/>
              <a:lumOff val="80000"/>
            </a:schemeClr>
          </a:solidFill>
          <a:effectLst>
            <a:softEdge rad="12700"/>
          </a:effectLst>
        </p:spPr>
        <p:txBody>
          <a:bodyPr/>
          <a:lstStyle>
            <a:lvl1pPr>
              <a:buClr>
                <a:schemeClr val="accent2">
                  <a:lumMod val="75000"/>
                </a:schemeClr>
              </a:buClr>
              <a:defRPr/>
            </a:lvl1pPr>
            <a:lvl2pPr>
              <a:buClr>
                <a:schemeClr val="accent2">
                  <a:lumMod val="75000"/>
                </a:schemeClr>
              </a:buClr>
              <a:defRPr/>
            </a:lvl2pPr>
            <a:lvl3pPr>
              <a:buClr>
                <a:schemeClr val="accent2">
                  <a:lumMod val="75000"/>
                </a:schemeClr>
              </a:buClr>
              <a:defRPr/>
            </a:lvl3pPr>
            <a:lvl4pPr>
              <a:buClr>
                <a:schemeClr val="accent2">
                  <a:lumMod val="75000"/>
                </a:schemeClr>
              </a:buClr>
              <a:defRPr/>
            </a:lvl4pPr>
            <a:lvl5pPr>
              <a:buClr>
                <a:schemeClr val="accent2">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2">
              <a:lumMod val="75000"/>
            </a:schemeClr>
          </a:solidFill>
          <a:ln w="50800">
            <a:solidFill>
              <a:schemeClr val="accent2">
                <a:lumMod val="60000"/>
                <a:lumOff val="40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4857" y="2147817"/>
            <a:ext cx="5388429" cy="4012634"/>
          </a:xfrm>
          <a:solidFill>
            <a:schemeClr val="accent6">
              <a:lumMod val="20000"/>
              <a:lumOff val="80000"/>
            </a:schemeClr>
          </a:solidFill>
          <a:effectLst>
            <a:softEdge rad="12700"/>
          </a:effectLst>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6">
              <a:lumMod val="75000"/>
            </a:schemeClr>
          </a:solidFill>
          <a:ln w="50800">
            <a:solidFill>
              <a:schemeClr val="accent6"/>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591710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tent4: Color Blocks 3">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85F550C6-E3F1-3B41-A219-010D2B67CB95}"/>
              </a:ext>
            </a:extLst>
          </p:cNvPr>
          <p:cNvSpPr>
            <a:spLocks noGrp="1"/>
          </p:cNvSpPr>
          <p:nvPr>
            <p:ph type="sldNum" sz="quarter" idx="11"/>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9" name="Footer Placeholder 4">
            <a:extLst>
              <a:ext uri="{FF2B5EF4-FFF2-40B4-BE49-F238E27FC236}">
                <a16:creationId xmlns:a16="http://schemas.microsoft.com/office/drawing/2014/main" id="{5CED27E4-1CB0-884A-BB5B-AE76B59F9324}"/>
              </a:ext>
            </a:extLst>
          </p:cNvPr>
          <p:cNvSpPr>
            <a:spLocks noGrp="1"/>
          </p:cNvSpPr>
          <p:nvPr>
            <p:ph type="ftr" sz="quarter" idx="10"/>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6" name="Content Placeholder 5"/>
          <p:cNvSpPr>
            <a:spLocks noGrp="1"/>
          </p:cNvSpPr>
          <p:nvPr>
            <p:ph sz="quarter" idx="4"/>
          </p:nvPr>
        </p:nvSpPr>
        <p:spPr>
          <a:xfrm>
            <a:off x="6204857" y="2147817"/>
            <a:ext cx="5388429" cy="4012634"/>
          </a:xfrm>
          <a:solidFill>
            <a:schemeClr val="accent3">
              <a:lumMod val="20000"/>
              <a:lumOff val="80000"/>
            </a:schemeClr>
          </a:solidFill>
          <a:ln>
            <a:noFill/>
          </a:ln>
          <a:effectLst>
            <a:softEdge rad="12700"/>
          </a:effectLst>
        </p:spPr>
        <p:txBody>
          <a:bodyPr/>
          <a:lstStyle>
            <a:lvl1pPr>
              <a:buClr>
                <a:schemeClr val="accent3">
                  <a:lumMod val="75000"/>
                </a:schemeClr>
              </a:buClr>
              <a:defRPr/>
            </a:lvl1pPr>
            <a:lvl2pPr>
              <a:buClr>
                <a:schemeClr val="accent3">
                  <a:lumMod val="75000"/>
                </a:schemeClr>
              </a:buClr>
              <a:defRPr/>
            </a:lvl2pPr>
            <a:lvl3pPr>
              <a:buClr>
                <a:schemeClr val="accent3">
                  <a:lumMod val="75000"/>
                </a:schemeClr>
              </a:buClr>
              <a:defRPr/>
            </a:lvl3pPr>
            <a:lvl4pPr>
              <a:buClr>
                <a:schemeClr val="accent3">
                  <a:lumMod val="75000"/>
                </a:schemeClr>
              </a:buClr>
              <a:defRPr/>
            </a:lvl4pPr>
            <a:lvl5pPr>
              <a:buClr>
                <a:schemeClr val="accent3">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4857" y="1261287"/>
            <a:ext cx="5388429" cy="771585"/>
          </a:xfrm>
          <a:solidFill>
            <a:schemeClr val="accent3">
              <a:lumMod val="75000"/>
            </a:schemeClr>
          </a:solidFill>
          <a:ln w="50800">
            <a:solidFill>
              <a:schemeClr val="accent3">
                <a:lumMod val="60000"/>
                <a:lumOff val="40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7829" y="2148784"/>
            <a:ext cx="5388428" cy="4023415"/>
          </a:xfrm>
          <a:solidFill>
            <a:schemeClr val="accent1">
              <a:lumMod val="20000"/>
              <a:lumOff val="80000"/>
            </a:schemeClr>
          </a:solidFill>
          <a:effectLst>
            <a:softEdge rad="12700"/>
          </a:effectLst>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587829" y="1258112"/>
            <a:ext cx="5388428" cy="771302"/>
          </a:xfrm>
          <a:solidFill>
            <a:schemeClr val="accent1">
              <a:lumMod val="50000"/>
            </a:schemeClr>
          </a:solidFill>
          <a:ln w="50800">
            <a:solidFill>
              <a:schemeClr val="accent1">
                <a:lumMod val="75000"/>
              </a:schemeClr>
            </a:solidFill>
          </a:ln>
        </p:spPr>
        <p:txBody>
          <a:bodyPr anchor="b">
            <a:normAutofit/>
          </a:bodyPr>
          <a:lstStyle>
            <a:lvl1pPr marL="0" indent="0">
              <a:lnSpc>
                <a:spcPct val="100000"/>
              </a:lnSpc>
              <a:buNone/>
              <a:defRPr sz="22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hasCustomPrompt="1"/>
          </p:nvPr>
        </p:nvSpPr>
        <p:spPr>
          <a:xfrm>
            <a:off x="587829" y="226989"/>
            <a:ext cx="11005457" cy="911753"/>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537033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5: Complex; No Logo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A7F9705D-84BE-9B47-92B6-2C9E1EF227A6}"/>
              </a:ext>
            </a:extLst>
          </p:cNvPr>
          <p:cNvSpPr>
            <a:spLocks noGrp="1"/>
          </p:cNvSpPr>
          <p:nvPr>
            <p:ph type="sldNum" sz="quarter" idx="4"/>
          </p:nvPr>
        </p:nvSpPr>
        <p:spPr>
          <a:xfrm>
            <a:off x="10360510" y="634953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7" name="Footer Placeholder 4">
            <a:extLst>
              <a:ext uri="{FF2B5EF4-FFF2-40B4-BE49-F238E27FC236}">
                <a16:creationId xmlns:a16="http://schemas.microsoft.com/office/drawing/2014/main" id="{E3E57410-020D-7546-9C85-5557049FC25D}"/>
              </a:ext>
            </a:extLst>
          </p:cNvPr>
          <p:cNvSpPr>
            <a:spLocks noGrp="1"/>
          </p:cNvSpPr>
          <p:nvPr>
            <p:ph type="ftr" sz="quarter" idx="3"/>
          </p:nvPr>
        </p:nvSpPr>
        <p:spPr>
          <a:xfrm>
            <a:off x="587829" y="6349533"/>
            <a:ext cx="9772682"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043714" y="798973"/>
            <a:ext cx="6549572" cy="5394997"/>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7329" y="3205491"/>
            <a:ext cx="4132356" cy="298847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Title 1"/>
          <p:cNvSpPr>
            <a:spLocks noGrp="1"/>
          </p:cNvSpPr>
          <p:nvPr>
            <p:ph type="title" hasCustomPrompt="1"/>
          </p:nvPr>
        </p:nvSpPr>
        <p:spPr>
          <a:xfrm>
            <a:off x="587829" y="798973"/>
            <a:ext cx="4129941" cy="2247117"/>
          </a:xfrm>
        </p:spPr>
        <p:txBody>
          <a:bodyPr anchor="b">
            <a:normAutofit/>
          </a:bodyPr>
          <a:lstStyle>
            <a:lvl1pPr algn="ctr">
              <a:defRPr sz="2400" cap="none">
                <a:solidFill>
                  <a:schemeClr val="accent5">
                    <a:lumMod val="50000"/>
                  </a:schemeClr>
                </a:solidFill>
              </a:defRPr>
            </a:lvl1pPr>
          </a:lstStyle>
          <a:p>
            <a:r>
              <a:rPr lang="en-US"/>
              <a:t>Click to edit master title style</a:t>
            </a:r>
          </a:p>
        </p:txBody>
      </p:sp>
    </p:spTree>
    <p:extLst>
      <p:ext uri="{BB962C8B-B14F-4D97-AF65-F5344CB8AC3E}">
        <p14:creationId xmlns:p14="http://schemas.microsoft.com/office/powerpoint/2010/main" val="40660218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Blank: ECTA">
    <p:spTree>
      <p:nvGrpSpPr>
        <p:cNvPr id="1" name=""/>
        <p:cNvGrpSpPr/>
        <p:nvPr/>
      </p:nvGrpSpPr>
      <p:grpSpPr>
        <a:xfrm>
          <a:off x="0" y="0"/>
          <a:ext cx="0" cy="0"/>
          <a:chOff x="0" y="0"/>
          <a:chExt cx="0" cy="0"/>
        </a:xfrm>
      </p:grpSpPr>
      <p:pic>
        <p:nvPicPr>
          <p:cNvPr id="7" name="Picture 6" title="Logo: DaSy">
            <a:extLst>
              <a:ext uri="{FF2B5EF4-FFF2-40B4-BE49-F238E27FC236}">
                <a16:creationId xmlns:a16="http://schemas.microsoft.com/office/drawing/2014/main" id="{57FA37DA-13B6-714F-B5B5-B44257DAA2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8" name="Picture 7" title="Logo: ECTA">
            <a:extLst>
              <a:ext uri="{FF2B5EF4-FFF2-40B4-BE49-F238E27FC236}">
                <a16:creationId xmlns:a16="http://schemas.microsoft.com/office/drawing/2014/main" id="{CDC2E725-B364-8B4E-ADC5-CA79FA137D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2" name="Slide Number Placeholder 5">
            <a:extLst>
              <a:ext uri="{FF2B5EF4-FFF2-40B4-BE49-F238E27FC236}">
                <a16:creationId xmlns:a16="http://schemas.microsoft.com/office/drawing/2014/main" id="{89DE2F01-BF07-1541-BAC6-892BA875643E}"/>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1" name="Footer Placeholder 4">
            <a:extLst>
              <a:ext uri="{FF2B5EF4-FFF2-40B4-BE49-F238E27FC236}">
                <a16:creationId xmlns:a16="http://schemas.microsoft.com/office/drawing/2014/main" id="{78896D6F-DBA9-4348-A229-82D25A72473E}"/>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2109175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DaSy">
    <p:spTree>
      <p:nvGrpSpPr>
        <p:cNvPr id="1" name=""/>
        <p:cNvGrpSpPr/>
        <p:nvPr/>
      </p:nvGrpSpPr>
      <p:grpSpPr>
        <a:xfrm>
          <a:off x="0" y="0"/>
          <a:ext cx="0" cy="0"/>
          <a:chOff x="0" y="0"/>
          <a:chExt cx="0" cy="0"/>
        </a:xfrm>
      </p:grpSpPr>
      <p:pic>
        <p:nvPicPr>
          <p:cNvPr id="11" name="Picture 10" title="Logo: ECTA">
            <a:extLst>
              <a:ext uri="{FF2B5EF4-FFF2-40B4-BE49-F238E27FC236}">
                <a16:creationId xmlns:a16="http://schemas.microsoft.com/office/drawing/2014/main" id="{9DA26D44-7A0D-9E49-AE51-4F7EF2A694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10" name="Picture 9" title="Logo: DaSy">
            <a:extLst>
              <a:ext uri="{FF2B5EF4-FFF2-40B4-BE49-F238E27FC236}">
                <a16:creationId xmlns:a16="http://schemas.microsoft.com/office/drawing/2014/main" id="{54682CFA-0607-B241-8E73-0D62C07A24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9" name="Slide Number Placeholder 5">
            <a:extLst>
              <a:ext uri="{FF2B5EF4-FFF2-40B4-BE49-F238E27FC236}">
                <a16:creationId xmlns:a16="http://schemas.microsoft.com/office/drawing/2014/main" id="{54ABE0DE-2F54-FA4D-A82C-11F51AB13AE3}"/>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8" name="Footer Placeholder 4">
            <a:extLst>
              <a:ext uri="{FF2B5EF4-FFF2-40B4-BE49-F238E27FC236}">
                <a16:creationId xmlns:a16="http://schemas.microsoft.com/office/drawing/2014/main" id="{DEC3398F-E097-534F-AB11-120DEF5A7050}"/>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6" name="Title 1">
            <a:extLst>
              <a:ext uri="{FF2B5EF4-FFF2-40B4-BE49-F238E27FC236}">
                <a16:creationId xmlns:a16="http://schemas.microsoft.com/office/drawing/2014/main" id="{C245F5E8-80C8-524B-A9DF-4983789D51C0}"/>
              </a:ext>
            </a:extLst>
          </p:cNvPr>
          <p:cNvSpPr>
            <a:spLocks noGrp="1"/>
          </p:cNvSpPr>
          <p:nvPr>
            <p:ph type="title" hasCustomPrompt="1"/>
          </p:nvPr>
        </p:nvSpPr>
        <p:spPr>
          <a:xfrm>
            <a:off x="587828" y="226980"/>
            <a:ext cx="11005457" cy="914400"/>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15405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DaSy">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51334B48-82A9-CF47-99E7-279285FAC58A}"/>
              </a:ext>
            </a:extLst>
          </p:cNvPr>
          <p:cNvCxnSpPr>
            <a:cxnSpLocks/>
          </p:cNvCxnSpPr>
          <p:nvPr userDrawn="1"/>
        </p:nvCxnSpPr>
        <p:spPr>
          <a:xfrm flipV="1">
            <a:off x="495300" y="4135995"/>
            <a:ext cx="11103142" cy="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14" name="Picture 13" title="Logo: Early Childhood Technical Assistance (ECTA) Center">
            <a:extLst>
              <a:ext uri="{FF2B5EF4-FFF2-40B4-BE49-F238E27FC236}">
                <a16:creationId xmlns:a16="http://schemas.microsoft.com/office/drawing/2014/main" id="{C896FB86-43F6-CE40-B89B-A5E05498E9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93130" y="891304"/>
            <a:ext cx="5305312" cy="782751"/>
          </a:xfrm>
          <a:prstGeom prst="rect">
            <a:avLst/>
          </a:prstGeom>
        </p:spPr>
      </p:pic>
      <p:pic>
        <p:nvPicPr>
          <p:cNvPr id="15" name="Picture 14" title="Logo: The Center for IDEA Early Childhood Data Systems (DaSy)">
            <a:extLst>
              <a:ext uri="{FF2B5EF4-FFF2-40B4-BE49-F238E27FC236}">
                <a16:creationId xmlns:a16="http://schemas.microsoft.com/office/drawing/2014/main" id="{040FF9C1-73D0-2742-9053-7A2DA44C370C}"/>
              </a:ext>
            </a:extLst>
          </p:cNvPr>
          <p:cNvPicPr>
            <a:picLocks noChangeAspect="1"/>
          </p:cNvPicPr>
          <p:nvPr userDrawn="1"/>
        </p:nvPicPr>
        <p:blipFill>
          <a:blip r:embed="rId3"/>
          <a:stretch>
            <a:fillRect/>
          </a:stretch>
        </p:blipFill>
        <p:spPr>
          <a:xfrm>
            <a:off x="495300" y="587326"/>
            <a:ext cx="5319390" cy="1202499"/>
          </a:xfrm>
          <a:prstGeom prst="rect">
            <a:avLst/>
          </a:prstGeom>
        </p:spPr>
      </p:pic>
      <p:sp>
        <p:nvSpPr>
          <p:cNvPr id="8" name="Subtitle 2">
            <a:extLst>
              <a:ext uri="{FF2B5EF4-FFF2-40B4-BE49-F238E27FC236}">
                <a16:creationId xmlns:a16="http://schemas.microsoft.com/office/drawing/2014/main" id="{8761A80A-1896-1341-AB24-ABE0BB635E64}"/>
              </a:ext>
            </a:extLst>
          </p:cNvPr>
          <p:cNvSpPr>
            <a:spLocks noGrp="1"/>
          </p:cNvSpPr>
          <p:nvPr>
            <p:ph type="subTitle" idx="1" hasCustomPrompt="1"/>
          </p:nvPr>
        </p:nvSpPr>
        <p:spPr>
          <a:xfrm>
            <a:off x="495300" y="4436836"/>
            <a:ext cx="11103142"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1">
            <a:extLst>
              <a:ext uri="{FF2B5EF4-FFF2-40B4-BE49-F238E27FC236}">
                <a16:creationId xmlns:a16="http://schemas.microsoft.com/office/drawing/2014/main" id="{913B8F30-4749-634F-BCF0-D0A3B22CB2D1}"/>
              </a:ext>
            </a:extLst>
          </p:cNvPr>
          <p:cNvSpPr>
            <a:spLocks noGrp="1"/>
          </p:cNvSpPr>
          <p:nvPr>
            <p:ph type="ctrTitle" hasCustomPrompt="1"/>
          </p:nvPr>
        </p:nvSpPr>
        <p:spPr>
          <a:xfrm>
            <a:off x="495300" y="1993311"/>
            <a:ext cx="11103142" cy="1841842"/>
          </a:xfrm>
        </p:spPr>
        <p:txBody>
          <a:bodyPr bIns="0" anchor="b">
            <a:normAutofit/>
          </a:bodyPr>
          <a:lstStyle>
            <a:lvl1pPr algn="l">
              <a:defRPr sz="5400" b="0" cap="none"/>
            </a:lvl1pPr>
          </a:lstStyle>
          <a:p>
            <a:r>
              <a:rPr lang="en-US"/>
              <a:t>Click to edit master title style</a:t>
            </a:r>
          </a:p>
        </p:txBody>
      </p:sp>
    </p:spTree>
    <p:extLst>
      <p:ext uri="{BB962C8B-B14F-4D97-AF65-F5344CB8AC3E}">
        <p14:creationId xmlns:p14="http://schemas.microsoft.com/office/powerpoint/2010/main" val="1866855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No Logo">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54ABE0DE-2F54-FA4D-A82C-11F51AB13AE3}"/>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8" name="Footer Placeholder 4">
            <a:extLst>
              <a:ext uri="{FF2B5EF4-FFF2-40B4-BE49-F238E27FC236}">
                <a16:creationId xmlns:a16="http://schemas.microsoft.com/office/drawing/2014/main" id="{DEC3398F-E097-534F-AB11-120DEF5A7050}"/>
              </a:ext>
            </a:extLst>
          </p:cNvPr>
          <p:cNvSpPr>
            <a:spLocks noGrp="1"/>
          </p:cNvSpPr>
          <p:nvPr>
            <p:ph type="ftr" sz="quarter" idx="3"/>
          </p:nvPr>
        </p:nvSpPr>
        <p:spPr>
          <a:xfrm>
            <a:off x="587829" y="6319553"/>
            <a:ext cx="9772682" cy="496463"/>
          </a:xfrm>
          <a:prstGeom prst="rect">
            <a:avLst/>
          </a:prstGeom>
        </p:spPr>
        <p:txBody>
          <a:bodyPr anchor="ctr" anchorCtr="0"/>
          <a:lstStyle>
            <a:lvl1pPr>
              <a:defRPr sz="1400">
                <a:solidFill>
                  <a:srgbClr val="104578"/>
                </a:solidFill>
              </a:defRPr>
            </a:lvl1pPr>
          </a:lstStyle>
          <a:p>
            <a:endParaRPr lang="en-US"/>
          </a:p>
        </p:txBody>
      </p:sp>
      <p:sp>
        <p:nvSpPr>
          <p:cNvPr id="6" name="Title 1">
            <a:extLst>
              <a:ext uri="{FF2B5EF4-FFF2-40B4-BE49-F238E27FC236}">
                <a16:creationId xmlns:a16="http://schemas.microsoft.com/office/drawing/2014/main" id="{C245F5E8-80C8-524B-A9DF-4983789D51C0}"/>
              </a:ext>
            </a:extLst>
          </p:cNvPr>
          <p:cNvSpPr>
            <a:spLocks noGrp="1"/>
          </p:cNvSpPr>
          <p:nvPr>
            <p:ph type="title" hasCustomPrompt="1"/>
          </p:nvPr>
        </p:nvSpPr>
        <p:spPr>
          <a:xfrm>
            <a:off x="587828" y="226980"/>
            <a:ext cx="11005457" cy="914400"/>
          </a:xfrm>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7842390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ose: ECTA">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25CC5FE8-12C2-FD46-820B-4130229A6D41}"/>
              </a:ext>
            </a:extLst>
          </p:cNvPr>
          <p:cNvCxnSpPr/>
          <p:nvPr userDrawn="1"/>
        </p:nvCxnSpPr>
        <p:spPr>
          <a:xfrm>
            <a:off x="1973580" y="3349278"/>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F4B31A5-9F95-734E-8045-BD3BF0922473}"/>
              </a:ext>
            </a:extLst>
          </p:cNvPr>
          <p:cNvCxnSpPr/>
          <p:nvPr userDrawn="1"/>
        </p:nvCxnSpPr>
        <p:spPr>
          <a:xfrm>
            <a:off x="1973580" y="1863907"/>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title="Logo: OSEP: IDEAs that Work">
            <a:extLst>
              <a:ext uri="{FF2B5EF4-FFF2-40B4-BE49-F238E27FC236}">
                <a16:creationId xmlns:a16="http://schemas.microsoft.com/office/drawing/2014/main" id="{6390C289-AC1D-A143-ACE0-64A98DEF7E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9800" y="3613237"/>
            <a:ext cx="2183128" cy="1285333"/>
          </a:xfrm>
          <a:prstGeom prst="rect">
            <a:avLst/>
          </a:prstGeom>
        </p:spPr>
      </p:pic>
      <p:pic>
        <p:nvPicPr>
          <p:cNvPr id="19" name="Picture 18" title="Logo: DaSy">
            <a:extLst>
              <a:ext uri="{FF2B5EF4-FFF2-40B4-BE49-F238E27FC236}">
                <a16:creationId xmlns:a16="http://schemas.microsoft.com/office/drawing/2014/main" id="{122C5A05-9BF7-1742-8E7B-6DF6927D50FD}"/>
              </a:ext>
            </a:extLst>
          </p:cNvPr>
          <p:cNvPicPr>
            <a:picLocks noChangeAspect="1"/>
          </p:cNvPicPr>
          <p:nvPr userDrawn="1"/>
        </p:nvPicPr>
        <p:blipFill>
          <a:blip r:embed="rId3"/>
          <a:stretch>
            <a:fillRect/>
          </a:stretch>
        </p:blipFill>
        <p:spPr>
          <a:xfrm>
            <a:off x="6523094" y="660584"/>
            <a:ext cx="3709833" cy="838644"/>
          </a:xfrm>
          <a:prstGeom prst="rect">
            <a:avLst/>
          </a:prstGeom>
        </p:spPr>
      </p:pic>
      <p:pic>
        <p:nvPicPr>
          <p:cNvPr id="20" name="Picture 19" title="Logo: ECTA">
            <a:extLst>
              <a:ext uri="{FF2B5EF4-FFF2-40B4-BE49-F238E27FC236}">
                <a16:creationId xmlns:a16="http://schemas.microsoft.com/office/drawing/2014/main" id="{02C35E5C-BD99-5744-8777-5028F3250FB7}"/>
              </a:ext>
            </a:extLst>
          </p:cNvPr>
          <p:cNvPicPr>
            <a:picLocks noChangeAspect="1"/>
          </p:cNvPicPr>
          <p:nvPr userDrawn="1"/>
        </p:nvPicPr>
        <p:blipFill>
          <a:blip r:embed="rId4"/>
          <a:stretch>
            <a:fillRect/>
          </a:stretch>
        </p:blipFill>
        <p:spPr>
          <a:xfrm>
            <a:off x="1973580" y="786003"/>
            <a:ext cx="4218498" cy="620041"/>
          </a:xfrm>
          <a:prstGeom prst="rect">
            <a:avLst/>
          </a:prstGeom>
        </p:spPr>
      </p:pic>
      <p:sp>
        <p:nvSpPr>
          <p:cNvPr id="3" name="TextBox 2">
            <a:extLst>
              <a:ext uri="{FF2B5EF4-FFF2-40B4-BE49-F238E27FC236}">
                <a16:creationId xmlns:a16="http://schemas.microsoft.com/office/drawing/2014/main" id="{4B4C06CB-4F94-5A40-9177-5C4E1F343A0D}"/>
              </a:ext>
            </a:extLst>
          </p:cNvPr>
          <p:cNvSpPr txBox="1"/>
          <p:nvPr userDrawn="1"/>
        </p:nvSpPr>
        <p:spPr>
          <a:xfrm>
            <a:off x="1973580" y="3613237"/>
            <a:ext cx="5798820"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rial" panose="020B0604020202020204" pitchFamily="34" charset="0"/>
                <a:cs typeface="Arial" panose="020B0604020202020204" pitchFamily="34" charset="0"/>
              </a:rPr>
              <a:t>The contents of this document were developed under a cooperative agreement, #H326P170001, and a grant, #H373Z190002, from the Office of Special Education Programs, U.S. Department of Education. However, the content does not necessarily represent the policy of the U.S. Department of Education, and you should not assume endorsement by the Federal Government.</a:t>
            </a: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a:latin typeface="Arial" panose="020B0604020202020204" pitchFamily="34" charset="0"/>
                <a:cs typeface="Arial" panose="020B0604020202020204" pitchFamily="34" charset="0"/>
              </a:rPr>
              <a:t>ECTA Center Project Officer: Julia Martin </a:t>
            </a:r>
            <a:r>
              <a:rPr lang="en-US" sz="1200" err="1">
                <a:latin typeface="Arial" panose="020B0604020202020204" pitchFamily="34" charset="0"/>
                <a:cs typeface="Arial" panose="020B0604020202020204" pitchFamily="34" charset="0"/>
              </a:rPr>
              <a:t>Eile</a:t>
            </a:r>
            <a:endParaRPr lang="en-US" sz="1200">
              <a:latin typeface="Arial" panose="020B0604020202020204" pitchFamily="34" charset="0"/>
              <a:cs typeface="Arial" panose="020B0604020202020204" pitchFamily="34" charset="0"/>
            </a:endParaRP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err="1">
                <a:latin typeface="Arial" panose="020B0604020202020204" pitchFamily="34" charset="0"/>
                <a:cs typeface="Arial" panose="020B0604020202020204" pitchFamily="34" charset="0"/>
              </a:rPr>
              <a:t>DaSy</a:t>
            </a:r>
            <a:r>
              <a:rPr lang="en-US" sz="1200">
                <a:latin typeface="Arial" panose="020B0604020202020204" pitchFamily="34" charset="0"/>
                <a:cs typeface="Arial" panose="020B0604020202020204" pitchFamily="34" charset="0"/>
              </a:rPr>
              <a:t> Center Project Officers: Meredith Miceli and Amy Bae</a:t>
            </a:r>
          </a:p>
        </p:txBody>
      </p:sp>
      <p:sp>
        <p:nvSpPr>
          <p:cNvPr id="24" name="Title 1">
            <a:extLst>
              <a:ext uri="{FF2B5EF4-FFF2-40B4-BE49-F238E27FC236}">
                <a16:creationId xmlns:a16="http://schemas.microsoft.com/office/drawing/2014/main" id="{AA3EA1C7-F4F9-944F-B906-67B63B9C34C5}"/>
              </a:ext>
            </a:extLst>
          </p:cNvPr>
          <p:cNvSpPr>
            <a:spLocks noGrp="1"/>
          </p:cNvSpPr>
          <p:nvPr>
            <p:ph type="title" hasCustomPrompt="1"/>
          </p:nvPr>
        </p:nvSpPr>
        <p:spPr>
          <a:xfrm>
            <a:off x="1973580" y="2170919"/>
            <a:ext cx="8259347" cy="914400"/>
          </a:xfrm>
        </p:spPr>
        <p:txBody>
          <a:bodyPr anchor="ctr" anchorCtr="0">
            <a:normAutofit fontScale="90000"/>
          </a:bodyPr>
          <a:lstStyle>
            <a:lvl1pPr>
              <a:defRPr b="1"/>
            </a:lvl1pPr>
          </a:lstStyle>
          <a:p>
            <a:r>
              <a:rPr lang="en-US" b="0"/>
              <a:t>Find out more at</a:t>
            </a:r>
            <a:r>
              <a:rPr lang="en-US"/>
              <a:t> </a:t>
            </a:r>
            <a:r>
              <a:rPr lang="en-US" err="1"/>
              <a:t>ectacenter.org</a:t>
            </a:r>
            <a:br>
              <a:rPr lang="en-US"/>
            </a:br>
            <a:r>
              <a:rPr lang="en-US" b="0"/>
              <a:t>and</a:t>
            </a:r>
            <a:r>
              <a:rPr lang="en-US"/>
              <a:t> </a:t>
            </a:r>
            <a:r>
              <a:rPr lang="en-US" err="1"/>
              <a:t>dasycenter.org</a:t>
            </a:r>
            <a:endParaRPr lang="en-US"/>
          </a:p>
        </p:txBody>
      </p:sp>
    </p:spTree>
    <p:extLst>
      <p:ext uri="{BB962C8B-B14F-4D97-AF65-F5344CB8AC3E}">
        <p14:creationId xmlns:p14="http://schemas.microsoft.com/office/powerpoint/2010/main" val="1773002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lose: DaSy">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8098D700-1770-E84C-870C-C000EF1C291B}"/>
              </a:ext>
            </a:extLst>
          </p:cNvPr>
          <p:cNvCxnSpPr/>
          <p:nvPr userDrawn="1"/>
        </p:nvCxnSpPr>
        <p:spPr>
          <a:xfrm>
            <a:off x="1973580" y="1863907"/>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E175660-4F39-C347-AFC6-E25DE82FC7C0}"/>
              </a:ext>
            </a:extLst>
          </p:cNvPr>
          <p:cNvCxnSpPr/>
          <p:nvPr userDrawn="1"/>
        </p:nvCxnSpPr>
        <p:spPr>
          <a:xfrm>
            <a:off x="1973580" y="3349278"/>
            <a:ext cx="825934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title="Logo: OSEP: IDEAs that Work">
            <a:extLst>
              <a:ext uri="{FF2B5EF4-FFF2-40B4-BE49-F238E27FC236}">
                <a16:creationId xmlns:a16="http://schemas.microsoft.com/office/drawing/2014/main" id="{26DFEC1E-414E-CC44-AB2A-4684EC4FC1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9800" y="3613237"/>
            <a:ext cx="2183128" cy="1285333"/>
          </a:xfrm>
          <a:prstGeom prst="rect">
            <a:avLst/>
          </a:prstGeom>
        </p:spPr>
      </p:pic>
      <p:pic>
        <p:nvPicPr>
          <p:cNvPr id="20" name="Picture 19" title="Logo: ECTA">
            <a:extLst>
              <a:ext uri="{FF2B5EF4-FFF2-40B4-BE49-F238E27FC236}">
                <a16:creationId xmlns:a16="http://schemas.microsoft.com/office/drawing/2014/main" id="{02C35E5C-BD99-5744-8777-5028F3250FB7}"/>
              </a:ext>
            </a:extLst>
          </p:cNvPr>
          <p:cNvPicPr>
            <a:picLocks noChangeAspect="1"/>
          </p:cNvPicPr>
          <p:nvPr userDrawn="1"/>
        </p:nvPicPr>
        <p:blipFill>
          <a:blip r:embed="rId3"/>
          <a:stretch>
            <a:fillRect/>
          </a:stretch>
        </p:blipFill>
        <p:spPr>
          <a:xfrm>
            <a:off x="6014429" y="786003"/>
            <a:ext cx="4218498" cy="620041"/>
          </a:xfrm>
          <a:prstGeom prst="rect">
            <a:avLst/>
          </a:prstGeom>
        </p:spPr>
      </p:pic>
      <p:pic>
        <p:nvPicPr>
          <p:cNvPr id="19" name="Picture 18" title="Logo: DaSy">
            <a:extLst>
              <a:ext uri="{FF2B5EF4-FFF2-40B4-BE49-F238E27FC236}">
                <a16:creationId xmlns:a16="http://schemas.microsoft.com/office/drawing/2014/main" id="{122C5A05-9BF7-1742-8E7B-6DF6927D50FD}"/>
              </a:ext>
            </a:extLst>
          </p:cNvPr>
          <p:cNvPicPr>
            <a:picLocks noChangeAspect="1"/>
          </p:cNvPicPr>
          <p:nvPr userDrawn="1"/>
        </p:nvPicPr>
        <p:blipFill>
          <a:blip r:embed="rId4"/>
          <a:stretch>
            <a:fillRect/>
          </a:stretch>
        </p:blipFill>
        <p:spPr>
          <a:xfrm>
            <a:off x="1975539" y="660584"/>
            <a:ext cx="3709833" cy="838644"/>
          </a:xfrm>
          <a:prstGeom prst="rect">
            <a:avLst/>
          </a:prstGeom>
        </p:spPr>
      </p:pic>
      <p:sp>
        <p:nvSpPr>
          <p:cNvPr id="9" name="TextBox 8">
            <a:extLst>
              <a:ext uri="{FF2B5EF4-FFF2-40B4-BE49-F238E27FC236}">
                <a16:creationId xmlns:a16="http://schemas.microsoft.com/office/drawing/2014/main" id="{5F2FE289-1EED-DF41-BE1B-9E86A92F7019}"/>
              </a:ext>
            </a:extLst>
          </p:cNvPr>
          <p:cNvSpPr txBox="1"/>
          <p:nvPr userDrawn="1"/>
        </p:nvSpPr>
        <p:spPr>
          <a:xfrm>
            <a:off x="1973580" y="3613237"/>
            <a:ext cx="5798820" cy="1754326"/>
          </a:xfrm>
          <a:prstGeom prst="rect">
            <a:avLst/>
          </a:prstGeom>
          <a:noFill/>
        </p:spPr>
        <p:txBody>
          <a:bodyPr wrap="square" rtlCol="0">
            <a:spAutoFit/>
          </a:bodyPr>
          <a:lstStyle/>
          <a:p>
            <a:pPr marL="0" indent="0">
              <a:buNone/>
            </a:pPr>
            <a:r>
              <a:rPr lang="en-US" sz="1200">
                <a:latin typeface="Arial" panose="020B0604020202020204" pitchFamily="34" charset="0"/>
                <a:cs typeface="Arial" panose="020B0604020202020204" pitchFamily="34" charset="0"/>
              </a:rPr>
              <a:t>The contents of this document were developed under a grant, #H373Z190002, and a cooperative agreement, #H326P170001, from the Office of Special Education Programs, U.S. Department of Education. However, the content does not necessarily represent the policy of the U.S. Department of Education, and you should not assume endorsement by the Federal Government.</a:t>
            </a:r>
          </a:p>
          <a:p>
            <a:pPr marL="0" indent="0">
              <a:buNone/>
            </a:pPr>
            <a:endParaRPr lang="en-US" sz="1200">
              <a:latin typeface="Arial" panose="020B0604020202020204" pitchFamily="34" charset="0"/>
              <a:cs typeface="Arial" panose="020B0604020202020204" pitchFamily="34" charset="0"/>
            </a:endParaRPr>
          </a:p>
          <a:p>
            <a:pPr marL="0" indent="0">
              <a:buNone/>
            </a:pPr>
            <a:r>
              <a:rPr lang="en-US" sz="1200" err="1">
                <a:latin typeface="Arial" panose="020B0604020202020204" pitchFamily="34" charset="0"/>
                <a:cs typeface="Arial" panose="020B0604020202020204" pitchFamily="34" charset="0"/>
              </a:rPr>
              <a:t>DaSy</a:t>
            </a:r>
            <a:r>
              <a:rPr lang="en-US" sz="1200">
                <a:latin typeface="Arial" panose="020B0604020202020204" pitchFamily="34" charset="0"/>
                <a:cs typeface="Arial" panose="020B0604020202020204" pitchFamily="34" charset="0"/>
              </a:rPr>
              <a:t> Center Project Officers: Meredith Miceli and Amy Bae</a:t>
            </a:r>
          </a:p>
          <a:p>
            <a:pPr marL="0" indent="0">
              <a:buNone/>
            </a:pPr>
            <a:endParaRPr lang="en-US" sz="120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Arial" panose="020B0604020202020204" pitchFamily="34" charset="0"/>
                <a:cs typeface="Arial" panose="020B0604020202020204" pitchFamily="34" charset="0"/>
              </a:rPr>
              <a:t>ECTA Center Project Officer: Julia Martin </a:t>
            </a:r>
            <a:r>
              <a:rPr lang="en-US" sz="1200" err="1">
                <a:latin typeface="Arial" panose="020B0604020202020204" pitchFamily="34" charset="0"/>
                <a:cs typeface="Arial" panose="020B0604020202020204" pitchFamily="34" charset="0"/>
              </a:rPr>
              <a:t>Eile</a:t>
            </a:r>
            <a:endParaRPr lang="en-US" sz="1200">
              <a:latin typeface="Arial" panose="020B0604020202020204" pitchFamily="34" charset="0"/>
              <a:cs typeface="Arial" panose="020B0604020202020204" pitchFamily="34" charset="0"/>
            </a:endParaRPr>
          </a:p>
        </p:txBody>
      </p:sp>
      <p:sp>
        <p:nvSpPr>
          <p:cNvPr id="22" name="Title 1">
            <a:extLst>
              <a:ext uri="{FF2B5EF4-FFF2-40B4-BE49-F238E27FC236}">
                <a16:creationId xmlns:a16="http://schemas.microsoft.com/office/drawing/2014/main" id="{466FE9D8-B2F8-F343-BB50-AC0590FAD917}"/>
              </a:ext>
            </a:extLst>
          </p:cNvPr>
          <p:cNvSpPr>
            <a:spLocks noGrp="1"/>
          </p:cNvSpPr>
          <p:nvPr>
            <p:ph type="title" hasCustomPrompt="1"/>
          </p:nvPr>
        </p:nvSpPr>
        <p:spPr>
          <a:xfrm>
            <a:off x="1973580" y="2170919"/>
            <a:ext cx="8259347" cy="914400"/>
          </a:xfrm>
        </p:spPr>
        <p:txBody>
          <a:bodyPr anchor="ctr" anchorCtr="0">
            <a:normAutofit fontScale="90000"/>
          </a:bodyPr>
          <a:lstStyle>
            <a:lvl1pPr>
              <a:defRPr b="1"/>
            </a:lvl1pPr>
          </a:lstStyle>
          <a:p>
            <a:r>
              <a:rPr lang="en-US" b="0"/>
              <a:t>Find out more at</a:t>
            </a:r>
            <a:r>
              <a:rPr lang="en-US"/>
              <a:t> </a:t>
            </a:r>
            <a:r>
              <a:rPr lang="en-US" err="1"/>
              <a:t>dasycenter.org</a:t>
            </a:r>
            <a:br>
              <a:rPr lang="en-US"/>
            </a:br>
            <a:r>
              <a:rPr lang="en-US" b="0"/>
              <a:t>and</a:t>
            </a:r>
            <a:r>
              <a:rPr lang="en-US"/>
              <a:t> </a:t>
            </a:r>
            <a:r>
              <a:rPr lang="en-US" err="1"/>
              <a:t>ectacenter.org</a:t>
            </a:r>
            <a:endParaRPr lang="en-US"/>
          </a:p>
        </p:txBody>
      </p:sp>
    </p:spTree>
    <p:extLst>
      <p:ext uri="{BB962C8B-B14F-4D97-AF65-F5344CB8AC3E}">
        <p14:creationId xmlns:p14="http://schemas.microsoft.com/office/powerpoint/2010/main" val="156193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2: ECTA">
    <p:spTree>
      <p:nvGrpSpPr>
        <p:cNvPr id="1" name=""/>
        <p:cNvGrpSpPr/>
        <p:nvPr/>
      </p:nvGrpSpPr>
      <p:grpSpPr>
        <a:xfrm>
          <a:off x="0" y="0"/>
          <a:ext cx="0" cy="0"/>
          <a:chOff x="0" y="0"/>
          <a:chExt cx="0" cy="0"/>
        </a:xfrm>
      </p:grpSpPr>
      <p:cxnSp>
        <p:nvCxnSpPr>
          <p:cNvPr id="7" name="Straight Connector 6"/>
          <p:cNvCxnSpPr/>
          <p:nvPr userDrawn="1"/>
        </p:nvCxnSpPr>
        <p:spPr>
          <a:xfrm flipV="1">
            <a:off x="571154" y="2743200"/>
            <a:ext cx="11009158" cy="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title="Logo: DaSy">
            <a:extLst>
              <a:ext uri="{FF2B5EF4-FFF2-40B4-BE49-F238E27FC236}">
                <a16:creationId xmlns:a16="http://schemas.microsoft.com/office/drawing/2014/main" id="{C0A80A36-3B90-0A44-96A3-F09C55CDC5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0002" y="964540"/>
            <a:ext cx="2210057" cy="1586849"/>
          </a:xfrm>
          <a:prstGeom prst="rect">
            <a:avLst/>
          </a:prstGeom>
        </p:spPr>
      </p:pic>
      <p:pic>
        <p:nvPicPr>
          <p:cNvPr id="9" name="Picture 8" title="Logo: ECTA">
            <a:extLst>
              <a:ext uri="{FF2B5EF4-FFF2-40B4-BE49-F238E27FC236}">
                <a16:creationId xmlns:a16="http://schemas.microsoft.com/office/drawing/2014/main" id="{ABAE5F31-12CD-8642-8344-62FA90A8B5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782" y="1292081"/>
            <a:ext cx="2937416" cy="1129775"/>
          </a:xfrm>
          <a:prstGeom prst="rect">
            <a:avLst/>
          </a:prstGeom>
        </p:spPr>
      </p:pic>
      <p:sp>
        <p:nvSpPr>
          <p:cNvPr id="3" name="Subtitle 2"/>
          <p:cNvSpPr>
            <a:spLocks noGrp="1"/>
          </p:cNvSpPr>
          <p:nvPr>
            <p:ph type="subTitle" idx="1" hasCustomPrompt="1"/>
          </p:nvPr>
        </p:nvSpPr>
        <p:spPr>
          <a:xfrm>
            <a:off x="571155" y="4588551"/>
            <a:ext cx="11027288" cy="977621"/>
          </a:xfrm>
        </p:spPr>
        <p:txBody>
          <a:bodyPr tIns="91440" bIns="91440">
            <a:normAutofit/>
          </a:bodyPr>
          <a:lstStyle>
            <a:lvl1pPr marL="0" indent="0" algn="l">
              <a:buNone/>
              <a:defRPr sz="18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p:cNvSpPr>
            <a:spLocks noGrp="1"/>
          </p:cNvSpPr>
          <p:nvPr>
            <p:ph type="ctrTitle" hasCustomPrompt="1"/>
          </p:nvPr>
        </p:nvSpPr>
        <p:spPr>
          <a:xfrm>
            <a:off x="571154" y="3063240"/>
            <a:ext cx="11027289" cy="1333500"/>
          </a:xfrm>
        </p:spPr>
        <p:txBody>
          <a:bodyPr bIns="0" anchor="t" anchorCtr="0">
            <a:normAutofit/>
          </a:bodyPr>
          <a:lstStyle>
            <a:lvl1pPr algn="l">
              <a:defRPr sz="3600" cap="none"/>
            </a:lvl1pPr>
          </a:lstStyle>
          <a:p>
            <a:r>
              <a:rPr lang="en-US"/>
              <a:t>Click to edit master title style</a:t>
            </a:r>
          </a:p>
        </p:txBody>
      </p:sp>
    </p:spTree>
    <p:extLst>
      <p:ext uri="{BB962C8B-B14F-4D97-AF65-F5344CB8AC3E}">
        <p14:creationId xmlns:p14="http://schemas.microsoft.com/office/powerpoint/2010/main" val="263187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2: DaSy">
    <p:spTree>
      <p:nvGrpSpPr>
        <p:cNvPr id="1" name=""/>
        <p:cNvGrpSpPr/>
        <p:nvPr/>
      </p:nvGrpSpPr>
      <p:grpSpPr>
        <a:xfrm>
          <a:off x="0" y="0"/>
          <a:ext cx="0" cy="0"/>
          <a:chOff x="0" y="0"/>
          <a:chExt cx="0" cy="0"/>
        </a:xfrm>
      </p:grpSpPr>
      <p:cxnSp>
        <p:nvCxnSpPr>
          <p:cNvPr id="7" name="Straight Connector 6"/>
          <p:cNvCxnSpPr/>
          <p:nvPr userDrawn="1"/>
        </p:nvCxnSpPr>
        <p:spPr>
          <a:xfrm flipV="1">
            <a:off x="571154" y="2743200"/>
            <a:ext cx="11009158" cy="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title="Logo: ECTA">
            <a:extLst>
              <a:ext uri="{FF2B5EF4-FFF2-40B4-BE49-F238E27FC236}">
                <a16:creationId xmlns:a16="http://schemas.microsoft.com/office/drawing/2014/main" id="{ABAE5F31-12CD-8642-8344-62FA90A8B5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46518" y="1292081"/>
            <a:ext cx="2937416" cy="1129775"/>
          </a:xfrm>
          <a:prstGeom prst="rect">
            <a:avLst/>
          </a:prstGeom>
        </p:spPr>
      </p:pic>
      <p:pic>
        <p:nvPicPr>
          <p:cNvPr id="8" name="Picture 7" title="Logo: DaSy">
            <a:extLst>
              <a:ext uri="{FF2B5EF4-FFF2-40B4-BE49-F238E27FC236}">
                <a16:creationId xmlns:a16="http://schemas.microsoft.com/office/drawing/2014/main" id="{C0A80A36-3B90-0A44-96A3-F09C55CDC5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964540"/>
            <a:ext cx="2210057" cy="1586849"/>
          </a:xfrm>
          <a:prstGeom prst="rect">
            <a:avLst/>
          </a:prstGeom>
        </p:spPr>
      </p:pic>
      <p:sp>
        <p:nvSpPr>
          <p:cNvPr id="3" name="Subtitle 2"/>
          <p:cNvSpPr>
            <a:spLocks noGrp="1"/>
          </p:cNvSpPr>
          <p:nvPr>
            <p:ph type="subTitle" idx="1" hasCustomPrompt="1"/>
          </p:nvPr>
        </p:nvSpPr>
        <p:spPr>
          <a:xfrm>
            <a:off x="571155" y="4588551"/>
            <a:ext cx="11027288" cy="977621"/>
          </a:xfrm>
        </p:spPr>
        <p:txBody>
          <a:bodyPr tIns="91440" bIns="91440">
            <a:normAutofit/>
          </a:bodyPr>
          <a:lstStyle>
            <a:lvl1pPr marL="0" indent="0" algn="l">
              <a:buNone/>
              <a:defRPr sz="18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p:cNvSpPr>
            <a:spLocks noGrp="1"/>
          </p:cNvSpPr>
          <p:nvPr>
            <p:ph type="ctrTitle" hasCustomPrompt="1"/>
          </p:nvPr>
        </p:nvSpPr>
        <p:spPr>
          <a:xfrm>
            <a:off x="571154" y="3063240"/>
            <a:ext cx="11027289" cy="1333500"/>
          </a:xfrm>
        </p:spPr>
        <p:txBody>
          <a:bodyPr bIns="0" anchor="t" anchorCtr="0">
            <a:normAutofit/>
          </a:bodyPr>
          <a:lstStyle>
            <a:lvl1pPr algn="l">
              <a:defRPr sz="3600" cap="none"/>
            </a:lvl1pPr>
          </a:lstStyle>
          <a:p>
            <a:r>
              <a:rPr lang="en-US"/>
              <a:t>Click to edit master title style</a:t>
            </a:r>
          </a:p>
        </p:txBody>
      </p:sp>
    </p:spTree>
    <p:extLst>
      <p:ext uri="{BB962C8B-B14F-4D97-AF65-F5344CB8AC3E}">
        <p14:creationId xmlns:p14="http://schemas.microsoft.com/office/powerpoint/2010/main" val="108101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Cover3: ECTA">
    <p:spTree>
      <p:nvGrpSpPr>
        <p:cNvPr id="1" name=""/>
        <p:cNvGrpSpPr/>
        <p:nvPr/>
      </p:nvGrpSpPr>
      <p:grpSpPr>
        <a:xfrm>
          <a:off x="0" y="0"/>
          <a:ext cx="0" cy="0"/>
          <a:chOff x="0" y="0"/>
          <a:chExt cx="0" cy="0"/>
        </a:xfrm>
      </p:grpSpPr>
      <p:cxnSp>
        <p:nvCxnSpPr>
          <p:cNvPr id="7" name="Straight Connector 6"/>
          <p:cNvCxnSpPr/>
          <p:nvPr userDrawn="1"/>
        </p:nvCxnSpPr>
        <p:spPr>
          <a:xfrm flipV="1">
            <a:off x="3497580" y="802299"/>
            <a:ext cx="0" cy="466124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4" name="Picture 13" title="Logo: DaSy"/>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5" y="2273883"/>
            <a:ext cx="2392815" cy="1718072"/>
          </a:xfrm>
          <a:prstGeom prst="rect">
            <a:avLst/>
          </a:prstGeom>
        </p:spPr>
      </p:pic>
      <p:pic>
        <p:nvPicPr>
          <p:cNvPr id="9" name="Picture 8" title="Logo: ECTA"/>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2841" y="720762"/>
            <a:ext cx="2937416" cy="1129775"/>
          </a:xfrm>
          <a:prstGeom prst="rect">
            <a:avLst/>
          </a:prstGeom>
        </p:spPr>
      </p:pic>
      <p:sp>
        <p:nvSpPr>
          <p:cNvPr id="3" name="Subtitle 2"/>
          <p:cNvSpPr>
            <a:spLocks noGrp="1"/>
          </p:cNvSpPr>
          <p:nvPr>
            <p:ph type="subTitle" idx="1" hasCustomPrompt="1"/>
          </p:nvPr>
        </p:nvSpPr>
        <p:spPr>
          <a:xfrm>
            <a:off x="3821723" y="3761141"/>
            <a:ext cx="7776719"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hasCustomPrompt="1"/>
          </p:nvPr>
        </p:nvSpPr>
        <p:spPr>
          <a:xfrm>
            <a:off x="3821723" y="802298"/>
            <a:ext cx="7776720" cy="2541431"/>
          </a:xfrm>
        </p:spPr>
        <p:txBody>
          <a:bodyPr bIns="0" anchor="b">
            <a:normAutofit/>
          </a:bodyPr>
          <a:lstStyle>
            <a:lvl1pPr algn="l">
              <a:defRPr sz="6600" cap="none">
                <a:solidFill>
                  <a:srgbClr val="104578"/>
                </a:solidFill>
              </a:defRPr>
            </a:lvl1pPr>
          </a:lstStyle>
          <a:p>
            <a:r>
              <a:rPr lang="en-US"/>
              <a:t>Click to edit master title style</a:t>
            </a:r>
          </a:p>
        </p:txBody>
      </p:sp>
    </p:spTree>
    <p:extLst>
      <p:ext uri="{BB962C8B-B14F-4D97-AF65-F5344CB8AC3E}">
        <p14:creationId xmlns:p14="http://schemas.microsoft.com/office/powerpoint/2010/main" val="1899811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Cover3: DaSy">
    <p:spTree>
      <p:nvGrpSpPr>
        <p:cNvPr id="1" name=""/>
        <p:cNvGrpSpPr/>
        <p:nvPr/>
      </p:nvGrpSpPr>
      <p:grpSpPr>
        <a:xfrm>
          <a:off x="0" y="0"/>
          <a:ext cx="0" cy="0"/>
          <a:chOff x="0" y="0"/>
          <a:chExt cx="0" cy="0"/>
        </a:xfrm>
      </p:grpSpPr>
      <p:cxnSp>
        <p:nvCxnSpPr>
          <p:cNvPr id="7" name="Straight Connector 6"/>
          <p:cNvCxnSpPr/>
          <p:nvPr userDrawn="1"/>
        </p:nvCxnSpPr>
        <p:spPr>
          <a:xfrm flipV="1">
            <a:off x="3497580" y="802299"/>
            <a:ext cx="0" cy="4661241"/>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8" name="Picture 7" title="Logo: DaSy">
            <a:extLst>
              <a:ext uri="{FF2B5EF4-FFF2-40B4-BE49-F238E27FC236}">
                <a16:creationId xmlns:a16="http://schemas.microsoft.com/office/drawing/2014/main" id="{B5B02B17-5D97-2644-97C5-C061AB48C6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8035" y="802298"/>
            <a:ext cx="2392815" cy="1718072"/>
          </a:xfrm>
          <a:prstGeom prst="rect">
            <a:avLst/>
          </a:prstGeom>
        </p:spPr>
      </p:pic>
      <p:pic>
        <p:nvPicPr>
          <p:cNvPr id="9" name="Picture 8" title="Logo: ECTA">
            <a:extLst>
              <a:ext uri="{FF2B5EF4-FFF2-40B4-BE49-F238E27FC236}">
                <a16:creationId xmlns:a16="http://schemas.microsoft.com/office/drawing/2014/main" id="{71B0B65B-83C5-6A40-8F3D-059E802235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2841" y="2715774"/>
            <a:ext cx="2937416" cy="1129775"/>
          </a:xfrm>
          <a:prstGeom prst="rect">
            <a:avLst/>
          </a:prstGeom>
        </p:spPr>
      </p:pic>
      <p:sp>
        <p:nvSpPr>
          <p:cNvPr id="3" name="Subtitle 2"/>
          <p:cNvSpPr>
            <a:spLocks noGrp="1"/>
          </p:cNvSpPr>
          <p:nvPr>
            <p:ph type="subTitle" idx="1" hasCustomPrompt="1"/>
          </p:nvPr>
        </p:nvSpPr>
        <p:spPr>
          <a:xfrm>
            <a:off x="3821723" y="3761141"/>
            <a:ext cx="7776719" cy="1702399"/>
          </a:xfrm>
        </p:spPr>
        <p:txBody>
          <a:bodyPr tIns="91440" bIns="91440" anchor="ctr" anchorCtr="0">
            <a:normAutofit/>
          </a:bodyPr>
          <a:lstStyle>
            <a:lvl1pPr marL="0" indent="0" algn="l">
              <a:buNone/>
              <a:defRPr sz="2400" b="0" cap="none"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hasCustomPrompt="1"/>
          </p:nvPr>
        </p:nvSpPr>
        <p:spPr>
          <a:xfrm>
            <a:off x="3821723" y="802298"/>
            <a:ext cx="7776720" cy="2541431"/>
          </a:xfrm>
        </p:spPr>
        <p:txBody>
          <a:bodyPr bIns="0" anchor="b">
            <a:normAutofit/>
          </a:bodyPr>
          <a:lstStyle>
            <a:lvl1pPr algn="l">
              <a:defRPr sz="6600" cap="none"/>
            </a:lvl1pPr>
          </a:lstStyle>
          <a:p>
            <a:r>
              <a:rPr lang="en-US"/>
              <a:t>Click to edit master title style</a:t>
            </a:r>
          </a:p>
        </p:txBody>
      </p:sp>
    </p:spTree>
    <p:extLst>
      <p:ext uri="{BB962C8B-B14F-4D97-AF65-F5344CB8AC3E}">
        <p14:creationId xmlns:p14="http://schemas.microsoft.com/office/powerpoint/2010/main" val="537934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No Logos">
    <p:spTree>
      <p:nvGrpSpPr>
        <p:cNvPr id="1" name=""/>
        <p:cNvGrpSpPr/>
        <p:nvPr/>
      </p:nvGrpSpPr>
      <p:grpSpPr>
        <a:xfrm>
          <a:off x="0" y="0"/>
          <a:ext cx="0" cy="0"/>
          <a:chOff x="0" y="0"/>
          <a:chExt cx="0" cy="0"/>
        </a:xfrm>
      </p:grpSpPr>
      <p:cxnSp>
        <p:nvCxnSpPr>
          <p:cNvPr id="8" name="Straight Connector 7"/>
          <p:cNvCxnSpPr/>
          <p:nvPr userDrawn="1"/>
        </p:nvCxnSpPr>
        <p:spPr>
          <a:xfrm>
            <a:off x="1941533" y="3713663"/>
            <a:ext cx="8299747" cy="0"/>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941679" y="3949888"/>
            <a:ext cx="8287544"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 name="Title 1"/>
          <p:cNvSpPr>
            <a:spLocks noGrp="1"/>
          </p:cNvSpPr>
          <p:nvPr>
            <p:ph type="title" hasCustomPrompt="1"/>
          </p:nvPr>
        </p:nvSpPr>
        <p:spPr>
          <a:xfrm>
            <a:off x="1941533" y="1609738"/>
            <a:ext cx="8299747" cy="1887950"/>
          </a:xfrm>
        </p:spPr>
        <p:txBody>
          <a:bodyPr anchor="b">
            <a:normAutofit/>
          </a:bodyPr>
          <a:lstStyle>
            <a:lvl1pPr algn="ctr">
              <a:defRPr sz="3600" cap="none"/>
            </a:lvl1pPr>
          </a:lstStyle>
          <a:p>
            <a:r>
              <a:rPr lang="en-US"/>
              <a:t>Click to edit master title style</a:t>
            </a:r>
          </a:p>
        </p:txBody>
      </p:sp>
    </p:spTree>
    <p:extLst>
      <p:ext uri="{BB962C8B-B14F-4D97-AF65-F5344CB8AC3E}">
        <p14:creationId xmlns:p14="http://schemas.microsoft.com/office/powerpoint/2010/main" val="423523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tent: ECTA">
    <p:spTree>
      <p:nvGrpSpPr>
        <p:cNvPr id="1" name=""/>
        <p:cNvGrpSpPr/>
        <p:nvPr/>
      </p:nvGrpSpPr>
      <p:grpSpPr>
        <a:xfrm>
          <a:off x="0" y="0"/>
          <a:ext cx="0" cy="0"/>
          <a:chOff x="0" y="0"/>
          <a:chExt cx="0" cy="0"/>
        </a:xfrm>
      </p:grpSpPr>
      <p:pic>
        <p:nvPicPr>
          <p:cNvPr id="8" name="Picture 7" title="Logo: DaSy">
            <a:extLst>
              <a:ext uri="{FF2B5EF4-FFF2-40B4-BE49-F238E27FC236}">
                <a16:creationId xmlns:a16="http://schemas.microsoft.com/office/drawing/2014/main" id="{E119EBA2-A20F-F444-BAF3-F0B1372CFA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3464" y="6127771"/>
            <a:ext cx="895911" cy="643275"/>
          </a:xfrm>
          <a:prstGeom prst="rect">
            <a:avLst/>
          </a:prstGeom>
        </p:spPr>
      </p:pic>
      <p:pic>
        <p:nvPicPr>
          <p:cNvPr id="9" name="Picture 8" title="Logo: ECTA">
            <a:extLst>
              <a:ext uri="{FF2B5EF4-FFF2-40B4-BE49-F238E27FC236}">
                <a16:creationId xmlns:a16="http://schemas.microsoft.com/office/drawing/2014/main" id="{2B16A54A-755C-A442-BD08-132F837F29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12" y="6250394"/>
            <a:ext cx="1190767" cy="457987"/>
          </a:xfrm>
          <a:prstGeom prst="rect">
            <a:avLst/>
          </a:prstGeom>
        </p:spPr>
      </p:pic>
      <p:sp>
        <p:nvSpPr>
          <p:cNvPr id="11" name="Slide Number Placeholder 5">
            <a:extLst>
              <a:ext uri="{FF2B5EF4-FFF2-40B4-BE49-F238E27FC236}">
                <a16:creationId xmlns:a16="http://schemas.microsoft.com/office/drawing/2014/main" id="{D32A7D1F-55B1-8F42-9218-AFF4F6DB44DB}"/>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0" name="Footer Placeholder 4">
            <a:extLst>
              <a:ext uri="{FF2B5EF4-FFF2-40B4-BE49-F238E27FC236}">
                <a16:creationId xmlns:a16="http://schemas.microsoft.com/office/drawing/2014/main" id="{65A037DF-05AD-7B4D-A7ED-3FAE44DBCF0D}"/>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87829" y="1368358"/>
            <a:ext cx="11005457" cy="4477806"/>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1585388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DaSy">
    <p:spTree>
      <p:nvGrpSpPr>
        <p:cNvPr id="1" name=""/>
        <p:cNvGrpSpPr/>
        <p:nvPr/>
      </p:nvGrpSpPr>
      <p:grpSpPr>
        <a:xfrm>
          <a:off x="0" y="0"/>
          <a:ext cx="0" cy="0"/>
          <a:chOff x="0" y="0"/>
          <a:chExt cx="0" cy="0"/>
        </a:xfrm>
      </p:grpSpPr>
      <p:pic>
        <p:nvPicPr>
          <p:cNvPr id="9" name="Picture 8" title="Logo: ECTA">
            <a:extLst>
              <a:ext uri="{FF2B5EF4-FFF2-40B4-BE49-F238E27FC236}">
                <a16:creationId xmlns:a16="http://schemas.microsoft.com/office/drawing/2014/main" id="{2B16A54A-755C-A442-BD08-132F837F29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4556" y="6250394"/>
            <a:ext cx="1190767" cy="457987"/>
          </a:xfrm>
          <a:prstGeom prst="rect">
            <a:avLst/>
          </a:prstGeom>
        </p:spPr>
      </p:pic>
      <p:pic>
        <p:nvPicPr>
          <p:cNvPr id="8" name="Picture 7" title="Logo: DaSy">
            <a:extLst>
              <a:ext uri="{FF2B5EF4-FFF2-40B4-BE49-F238E27FC236}">
                <a16:creationId xmlns:a16="http://schemas.microsoft.com/office/drawing/2014/main" id="{E119EBA2-A20F-F444-BAF3-F0B1372CFA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461" y="6127771"/>
            <a:ext cx="895911" cy="643275"/>
          </a:xfrm>
          <a:prstGeom prst="rect">
            <a:avLst/>
          </a:prstGeom>
        </p:spPr>
      </p:pic>
      <p:sp>
        <p:nvSpPr>
          <p:cNvPr id="11" name="Slide Number Placeholder 5">
            <a:extLst>
              <a:ext uri="{FF2B5EF4-FFF2-40B4-BE49-F238E27FC236}">
                <a16:creationId xmlns:a16="http://schemas.microsoft.com/office/drawing/2014/main" id="{1E7E2749-C774-FD43-A3E7-4BE38AA0A809}"/>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10" name="Footer Placeholder 4">
            <a:extLst>
              <a:ext uri="{FF2B5EF4-FFF2-40B4-BE49-F238E27FC236}">
                <a16:creationId xmlns:a16="http://schemas.microsoft.com/office/drawing/2014/main" id="{6FFCE1D0-9637-2942-9FC0-5730A9A40C69}"/>
              </a:ext>
            </a:extLst>
          </p:cNvPr>
          <p:cNvSpPr>
            <a:spLocks noGrp="1"/>
          </p:cNvSpPr>
          <p:nvPr>
            <p:ph type="ftr" sz="quarter" idx="3"/>
          </p:nvPr>
        </p:nvSpPr>
        <p:spPr>
          <a:xfrm>
            <a:off x="2953061" y="6319553"/>
            <a:ext cx="7407449" cy="496463"/>
          </a:xfrm>
          <a:prstGeom prst="rect">
            <a:avLst/>
          </a:prstGeom>
        </p:spPr>
        <p:txBody>
          <a:bodyPr anchor="ctr" anchorCtr="0"/>
          <a:lstStyle>
            <a:lvl1pPr>
              <a:defRPr sz="1400">
                <a:solidFill>
                  <a:srgbClr val="104578"/>
                </a:solidFill>
              </a:defRPr>
            </a:lvl1pPr>
          </a:lstStyle>
          <a:p>
            <a:endParaRPr lang="en-US"/>
          </a:p>
        </p:txBody>
      </p:sp>
      <p:sp>
        <p:nvSpPr>
          <p:cNvPr id="3" name="Content Placeholder 2"/>
          <p:cNvSpPr>
            <a:spLocks noGrp="1"/>
          </p:cNvSpPr>
          <p:nvPr>
            <p:ph idx="1"/>
          </p:nvPr>
        </p:nvSpPr>
        <p:spPr>
          <a:xfrm>
            <a:off x="587829" y="1368358"/>
            <a:ext cx="11005457" cy="4477806"/>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lvl1pPr>
              <a:defRPr cap="none"/>
            </a:lvl1pPr>
          </a:lstStyle>
          <a:p>
            <a:r>
              <a:rPr lang="en-US"/>
              <a:t>Click to edit master title style</a:t>
            </a:r>
          </a:p>
        </p:txBody>
      </p:sp>
    </p:spTree>
    <p:extLst>
      <p:ext uri="{BB962C8B-B14F-4D97-AF65-F5344CB8AC3E}">
        <p14:creationId xmlns:p14="http://schemas.microsoft.com/office/powerpoint/2010/main" val="387994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2000">
              <a:schemeClr val="bg1"/>
            </a:gs>
            <a:gs pos="89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EA94B60-EE4C-FE4C-AFBC-B4BDBF4367A6}"/>
              </a:ext>
            </a:extLst>
          </p:cNvPr>
          <p:cNvSpPr>
            <a:spLocks noGrp="1"/>
          </p:cNvSpPr>
          <p:nvPr>
            <p:ph type="sldNum" sz="quarter" idx="4"/>
          </p:nvPr>
        </p:nvSpPr>
        <p:spPr>
          <a:xfrm>
            <a:off x="10360510" y="6319554"/>
            <a:ext cx="1232776" cy="503578"/>
          </a:xfrm>
          <a:prstGeom prst="rect">
            <a:avLst/>
          </a:prstGeom>
        </p:spPr>
        <p:txBody>
          <a:bodyPr anchor="ctr" anchorCtr="0"/>
          <a:lstStyle>
            <a:lvl1pPr algn="r">
              <a:defRPr sz="1400" b="0">
                <a:solidFill>
                  <a:srgbClr val="104578"/>
                </a:solidFill>
              </a:defRPr>
            </a:lvl1pPr>
          </a:lstStyle>
          <a:p>
            <a:fld id="{8FF8BE51-C3B0-9B4F-9A06-4F809A9A7941}" type="slidenum">
              <a:rPr lang="en-US" smtClean="0"/>
              <a:pPr/>
              <a:t>‹#›</a:t>
            </a:fld>
            <a:endParaRPr lang="en-US"/>
          </a:p>
        </p:txBody>
      </p:sp>
      <p:sp>
        <p:nvSpPr>
          <p:cNvPr id="6" name="Footer Placeholder 4">
            <a:extLst>
              <a:ext uri="{FF2B5EF4-FFF2-40B4-BE49-F238E27FC236}">
                <a16:creationId xmlns:a16="http://schemas.microsoft.com/office/drawing/2014/main" id="{7511721A-BFCF-7348-B8A7-84C708CA93D7}"/>
              </a:ext>
            </a:extLst>
          </p:cNvPr>
          <p:cNvSpPr>
            <a:spLocks noGrp="1"/>
          </p:cNvSpPr>
          <p:nvPr>
            <p:ph type="ftr" sz="quarter" idx="3"/>
          </p:nvPr>
        </p:nvSpPr>
        <p:spPr>
          <a:xfrm>
            <a:off x="587829" y="6319553"/>
            <a:ext cx="9772682" cy="496463"/>
          </a:xfrm>
          <a:prstGeom prst="rect">
            <a:avLst/>
          </a:prstGeom>
        </p:spPr>
        <p:txBody>
          <a:bodyPr anchor="ctr" anchorCtr="0"/>
          <a:lstStyle>
            <a:lvl1pPr>
              <a:defRPr sz="1400">
                <a:solidFill>
                  <a:srgbClr val="104578"/>
                </a:solidFill>
              </a:defRPr>
            </a:lvl1pPr>
          </a:lstStyle>
          <a:p>
            <a:endParaRPr lang="en-US"/>
          </a:p>
        </p:txBody>
      </p:sp>
      <p:sp>
        <p:nvSpPr>
          <p:cNvPr id="3" name="Text Placeholder 2"/>
          <p:cNvSpPr>
            <a:spLocks noGrp="1"/>
          </p:cNvSpPr>
          <p:nvPr>
            <p:ph type="body" idx="1"/>
          </p:nvPr>
        </p:nvSpPr>
        <p:spPr>
          <a:xfrm>
            <a:off x="587829" y="1368358"/>
            <a:ext cx="11005457" cy="447780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587828" y="226980"/>
            <a:ext cx="11005457" cy="914400"/>
          </a:xfrm>
          <a:prstGeom prst="rect">
            <a:avLst/>
          </a:prstGeom>
        </p:spPr>
        <p:txBody>
          <a:bodyPr vert="horz" lIns="91440" tIns="45720" rIns="91440" bIns="45720" rtlCol="0" anchor="t">
            <a:normAutofit/>
          </a:bodyPr>
          <a:lstStyle/>
          <a:p>
            <a:r>
              <a:rPr lang="en-US"/>
              <a:t>Click to edit Master title style</a:t>
            </a:r>
          </a:p>
        </p:txBody>
      </p:sp>
    </p:spTree>
    <p:extLst>
      <p:ext uri="{BB962C8B-B14F-4D97-AF65-F5344CB8AC3E}">
        <p14:creationId xmlns:p14="http://schemas.microsoft.com/office/powerpoint/2010/main" val="2664153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p:txStyles>
    <p:titleStyle>
      <a:lvl1pPr algn="ctr" defTabSz="914400" rtl="0" eaLnBrk="1" latinLnBrk="0" hangingPunct="1">
        <a:lnSpc>
          <a:spcPct val="90000"/>
        </a:lnSpc>
        <a:spcBef>
          <a:spcPct val="0"/>
        </a:spcBef>
        <a:buNone/>
        <a:defRPr sz="3200" b="0" i="0" kern="1200" cap="none">
          <a:solidFill>
            <a:schemeClr val="accent5">
              <a:lumMod val="75000"/>
            </a:schemeClr>
          </a:solidFill>
          <a:effectLst/>
          <a:latin typeface="Arial" charset="0"/>
          <a:ea typeface="Arial" charset="0"/>
          <a:cs typeface="Arial" charset="0"/>
        </a:defRPr>
      </a:lvl1pPr>
    </p:titleStyle>
    <p:bodyStyle>
      <a:lvl1pPr marL="228600" indent="-228600" algn="l" defTabSz="914400" rtl="0" eaLnBrk="1" latinLnBrk="0" hangingPunct="1">
        <a:lnSpc>
          <a:spcPct val="120000"/>
        </a:lnSpc>
        <a:spcBef>
          <a:spcPts val="10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1pPr>
      <a:lvl2pPr marL="6858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cap="none" baseline="0">
          <a:solidFill>
            <a:schemeClr val="tx1"/>
          </a:solidFill>
          <a:effectLst/>
          <a:latin typeface="Arial" charset="0"/>
          <a:ea typeface="Arial" charset="0"/>
          <a:cs typeface="Arial" charset="0"/>
        </a:defRPr>
      </a:lvl2pPr>
      <a:lvl3pPr marL="11430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3pPr>
      <a:lvl4pPr marL="16002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cap="none" baseline="0">
          <a:solidFill>
            <a:schemeClr val="tx1"/>
          </a:solidFill>
          <a:effectLst/>
          <a:latin typeface="Arial" charset="0"/>
          <a:ea typeface="Arial" charset="0"/>
          <a:cs typeface="Arial" charset="0"/>
        </a:defRPr>
      </a:lvl4pPr>
      <a:lvl5pPr marL="2057400" indent="-228600" algn="l" defTabSz="914400" rtl="0" eaLnBrk="1" latinLnBrk="0" hangingPunct="1">
        <a:lnSpc>
          <a:spcPct val="120000"/>
        </a:lnSpc>
        <a:spcBef>
          <a:spcPts val="500"/>
        </a:spcBef>
        <a:buClr>
          <a:srgbClr val="39B54A"/>
        </a:buClr>
        <a:buSzPct val="100000"/>
        <a:buFont typeface="Arial" panose="020B0604020202020204" pitchFamily="34" charset="0"/>
        <a:buChar char="•"/>
        <a:defRPr sz="2400" kern="1200">
          <a:solidFill>
            <a:schemeClr val="tx1"/>
          </a:solidFill>
          <a:effectLst/>
          <a:latin typeface="Arial" charset="0"/>
          <a:ea typeface="Arial" charset="0"/>
          <a:cs typeface="Arial" charset="0"/>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8" Type="http://schemas.openxmlformats.org/officeDocument/2006/relationships/hyperlink" Target="https://ectacenter.org/eco/pages/familyoutcomes-calc.asp" TargetMode="External"/><Relationship Id="rId3" Type="http://schemas.openxmlformats.org/officeDocument/2006/relationships/hyperlink" Target="https://ectacenter.org/eco/pages/familyoutcomes.asp" TargetMode="External"/><Relationship Id="rId7" Type="http://schemas.openxmlformats.org/officeDocument/2006/relationships/hyperlink" Target="https://dasycenter.org/?s=Toolkits"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hyperlink" Target="https://ectacenter.org/decrp/decrp.asp" TargetMode="External"/><Relationship Id="rId5" Type="http://schemas.openxmlformats.org/officeDocument/2006/relationships/hyperlink" Target="https://ectacenter.org/decrp/" TargetMode="External"/><Relationship Id="rId4" Type="http://schemas.openxmlformats.org/officeDocument/2006/relationships/hyperlink" Target="https://ectacenter.org/topics/familyeng/familyeng.asp" TargetMode="External"/><Relationship Id="rId9" Type="http://schemas.openxmlformats.org/officeDocument/2006/relationships/hyperlink" Target="https://dasycenter.org/spp-apr-checklists-and-tip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hyperlink" Target="mailto:naomi.younggren@googlemail.com"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hyperlink" Target="mailto:tony.ruggiero@aemcorp.com" TargetMode="External"/><Relationship Id="rId5" Type="http://schemas.openxmlformats.org/officeDocument/2006/relationships/hyperlink" Target="mailto:jenna.nguyen@sri.com" TargetMode="External"/><Relationship Id="rId4" Type="http://schemas.openxmlformats.org/officeDocument/2006/relationships/hyperlink" Target="mailto:thomas.mcghee@unc.edu"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3916511" y="1415328"/>
            <a:ext cx="7776720" cy="2541431"/>
          </a:xfrm>
        </p:spPr>
        <p:txBody>
          <a:bodyPr>
            <a:normAutofit fontScale="90000"/>
          </a:bodyPr>
          <a:lstStyle/>
          <a:p>
            <a:pPr>
              <a:lnSpc>
                <a:spcPct val="100000"/>
              </a:lnSpc>
            </a:pPr>
            <a:r>
              <a:rPr lang="en-US" sz="6000" b="1">
                <a:solidFill>
                  <a:schemeClr val="accent5">
                    <a:lumMod val="75000"/>
                  </a:schemeClr>
                </a:solidFill>
                <a:latin typeface="Arial"/>
                <a:cs typeface="Arial"/>
              </a:rPr>
              <a:t>Part C Indicator 4</a:t>
            </a:r>
            <a:br>
              <a:rPr lang="en-US" sz="6000" b="1">
                <a:latin typeface="Arial"/>
                <a:cs typeface="Arial"/>
              </a:rPr>
            </a:br>
            <a:r>
              <a:rPr lang="en-US" sz="6000" b="1">
                <a:solidFill>
                  <a:schemeClr val="accent5">
                    <a:lumMod val="75000"/>
                  </a:schemeClr>
                </a:solidFill>
                <a:latin typeface="Arial"/>
                <a:cs typeface="Arial"/>
              </a:rPr>
              <a:t>Family Outcomes Data</a:t>
            </a:r>
            <a:br>
              <a:rPr lang="en-US" sz="6000" b="1"/>
            </a:br>
            <a:r>
              <a:rPr lang="en-US" sz="6000" b="1">
                <a:solidFill>
                  <a:schemeClr val="accent5">
                    <a:lumMod val="75000"/>
                  </a:schemeClr>
                </a:solidFill>
                <a:latin typeface="Arial"/>
                <a:cs typeface="Arial"/>
              </a:rPr>
              <a:t>FFY 2022 </a:t>
            </a:r>
            <a:br>
              <a:rPr lang="en-US" sz="6000" b="1">
                <a:latin typeface="Arial"/>
                <a:cs typeface="Arial"/>
              </a:rPr>
            </a:br>
            <a:r>
              <a:rPr lang="en-US" sz="4400" b="1">
                <a:solidFill>
                  <a:schemeClr val="accent5">
                    <a:lumMod val="75000"/>
                  </a:schemeClr>
                </a:solidFill>
                <a:latin typeface="Arial"/>
                <a:cs typeface="Arial"/>
              </a:rPr>
              <a:t>(Feb 2024 APR submission)</a:t>
            </a:r>
            <a:endParaRPr lang="en-US" sz="4400">
              <a:solidFill>
                <a:schemeClr val="accent5">
                  <a:lumMod val="75000"/>
                </a:schemeClr>
              </a:solidFill>
              <a:latin typeface="Arial"/>
              <a:cs typeface="Arial"/>
            </a:endParaRPr>
          </a:p>
        </p:txBody>
      </p:sp>
      <p:sp>
        <p:nvSpPr>
          <p:cNvPr id="3" name="Subtitle 2">
            <a:extLst>
              <a:ext uri="{FF2B5EF4-FFF2-40B4-BE49-F238E27FC236}">
                <a16:creationId xmlns:a16="http://schemas.microsoft.com/office/drawing/2014/main" id="{CA9E89CE-A973-139D-EF02-360482DB7878}"/>
              </a:ext>
            </a:extLst>
          </p:cNvPr>
          <p:cNvSpPr>
            <a:spLocks noGrp="1"/>
          </p:cNvSpPr>
          <p:nvPr>
            <p:ph type="subTitle" idx="1"/>
          </p:nvPr>
        </p:nvSpPr>
        <p:spPr>
          <a:xfrm>
            <a:off x="3612699" y="4341073"/>
            <a:ext cx="8377371" cy="1702399"/>
          </a:xfrm>
        </p:spPr>
        <p:txBody>
          <a:bodyPr>
            <a:normAutofit lnSpcReduction="10000"/>
          </a:bodyPr>
          <a:lstStyle/>
          <a:p>
            <a:r>
              <a:rPr lang="en-US" sz="2400">
                <a:solidFill>
                  <a:srgbClr val="3CB45C"/>
                </a:solidFill>
                <a:latin typeface="Arial"/>
                <a:cs typeface="Arial"/>
              </a:rPr>
              <a:t>Prepared by: </a:t>
            </a:r>
          </a:p>
          <a:p>
            <a:r>
              <a:rPr lang="en-US" sz="2400">
                <a:solidFill>
                  <a:srgbClr val="3CB45C"/>
                </a:solidFill>
                <a:latin typeface="Arial"/>
                <a:cs typeface="Arial"/>
              </a:rPr>
              <a:t>Thomas McGhee, Jenna Nguyen, Tony Ruggiero, </a:t>
            </a:r>
          </a:p>
          <a:p>
            <a:r>
              <a:rPr lang="en-US" sz="2400">
                <a:solidFill>
                  <a:srgbClr val="3CB45C"/>
                </a:solidFill>
                <a:latin typeface="Arial"/>
                <a:cs typeface="Arial"/>
              </a:rPr>
              <a:t>Patrick Thornton, Naomi Younggren</a:t>
            </a:r>
            <a:endParaRPr lang="en-US"/>
          </a:p>
        </p:txBody>
      </p:sp>
    </p:spTree>
    <p:extLst>
      <p:ext uri="{BB962C8B-B14F-4D97-AF65-F5344CB8AC3E}">
        <p14:creationId xmlns:p14="http://schemas.microsoft.com/office/powerpoint/2010/main" val="3494856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0CB4E9-6246-F3D5-9A1E-60210001A62F}"/>
              </a:ext>
            </a:extLst>
          </p:cNvPr>
          <p:cNvSpPr>
            <a:spLocks noGrp="1"/>
          </p:cNvSpPr>
          <p:nvPr>
            <p:ph type="title"/>
          </p:nvPr>
        </p:nvSpPr>
        <p:spPr>
          <a:xfrm>
            <a:off x="-250372" y="16618"/>
            <a:ext cx="11005457" cy="914400"/>
          </a:xfrm>
          <a:solidFill>
            <a:schemeClr val="bg1"/>
          </a:solidFill>
        </p:spPr>
        <p:txBody>
          <a:bodyPr/>
          <a:lstStyle/>
          <a:p>
            <a:r>
              <a:rPr lang="en-US"/>
              <a:t>Survey Response Rates by State FFY 2022</a:t>
            </a:r>
          </a:p>
        </p:txBody>
      </p:sp>
      <p:sp>
        <p:nvSpPr>
          <p:cNvPr id="2" name="Slide Number Placeholder 1">
            <a:extLst>
              <a:ext uri="{FF2B5EF4-FFF2-40B4-BE49-F238E27FC236}">
                <a16:creationId xmlns:a16="http://schemas.microsoft.com/office/drawing/2014/main" id="{F746062C-D555-C6BA-75CE-09EAF25BD729}"/>
              </a:ext>
            </a:extLst>
          </p:cNvPr>
          <p:cNvSpPr>
            <a:spLocks noGrp="1"/>
          </p:cNvSpPr>
          <p:nvPr>
            <p:ph type="sldNum" sz="quarter" idx="4"/>
          </p:nvPr>
        </p:nvSpPr>
        <p:spPr/>
        <p:txBody>
          <a:bodyPr/>
          <a:lstStyle/>
          <a:p>
            <a:fld id="{8FF8BE51-C3B0-9B4F-9A06-4F809A9A7941}" type="slidenum">
              <a:rPr lang="en-US" smtClean="0"/>
              <a:pPr/>
              <a:t>10</a:t>
            </a:fld>
            <a:endParaRPr lang="en-US"/>
          </a:p>
        </p:txBody>
      </p:sp>
      <p:pic>
        <p:nvPicPr>
          <p:cNvPr id="7" name="Picture 6" descr="A graph showing the survey response rates by state for FY 2022. The low of 3% up to a high of 100% with a mean of 33% is represented by blue bars, one for each state, but not named. ">
            <a:extLst>
              <a:ext uri="{FF2B5EF4-FFF2-40B4-BE49-F238E27FC236}">
                <a16:creationId xmlns:a16="http://schemas.microsoft.com/office/drawing/2014/main" id="{8FEA3055-571F-8A9F-F1E6-C635B7320D98}"/>
              </a:ext>
            </a:extLst>
          </p:cNvPr>
          <p:cNvPicPr>
            <a:picLocks noChangeAspect="1"/>
          </p:cNvPicPr>
          <p:nvPr/>
        </p:nvPicPr>
        <p:blipFill>
          <a:blip r:embed="rId3"/>
          <a:stretch>
            <a:fillRect/>
          </a:stretch>
        </p:blipFill>
        <p:spPr>
          <a:xfrm>
            <a:off x="1150792" y="759172"/>
            <a:ext cx="10286999" cy="5339655"/>
          </a:xfrm>
          <a:prstGeom prst="rect">
            <a:avLst/>
          </a:prstGeom>
        </p:spPr>
      </p:pic>
      <p:cxnSp>
        <p:nvCxnSpPr>
          <p:cNvPr id="4" name="Straight Connector 3" descr="A graph of response rates respresented by one anonymous blue bar per state. The low is 3%, the high is 100% and the mean is 33%.">
            <a:extLst>
              <a:ext uri="{FF2B5EF4-FFF2-40B4-BE49-F238E27FC236}">
                <a16:creationId xmlns:a16="http://schemas.microsoft.com/office/drawing/2014/main" id="{C2F07B77-685E-D7AB-1F49-91088BA492ED}"/>
              </a:ext>
            </a:extLst>
          </p:cNvPr>
          <p:cNvCxnSpPr/>
          <p:nvPr/>
        </p:nvCxnSpPr>
        <p:spPr>
          <a:xfrm flipV="1">
            <a:off x="-1828800" y="4312920"/>
            <a:ext cx="15026640" cy="1066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F39214F-C8B9-9539-965C-0A59D9EBD043}"/>
              </a:ext>
            </a:extLst>
          </p:cNvPr>
          <p:cNvSpPr txBox="1"/>
          <p:nvPr/>
        </p:nvSpPr>
        <p:spPr>
          <a:xfrm>
            <a:off x="2839453" y="3891166"/>
            <a:ext cx="2598821" cy="523220"/>
          </a:xfrm>
          <a:prstGeom prst="rect">
            <a:avLst/>
          </a:prstGeom>
          <a:noFill/>
        </p:spPr>
        <p:txBody>
          <a:bodyPr wrap="square" rtlCol="0">
            <a:spAutoFit/>
          </a:bodyPr>
          <a:lstStyle/>
          <a:p>
            <a:r>
              <a:rPr lang="en-US" sz="2800">
                <a:solidFill>
                  <a:schemeClr val="accent6"/>
                </a:solidFill>
              </a:rPr>
              <a:t>Mean = 33%</a:t>
            </a:r>
          </a:p>
        </p:txBody>
      </p:sp>
    </p:spTree>
    <p:extLst>
      <p:ext uri="{BB962C8B-B14F-4D97-AF65-F5344CB8AC3E}">
        <p14:creationId xmlns:p14="http://schemas.microsoft.com/office/powerpoint/2010/main" val="405365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B09B8-099C-B689-8354-AD296899A7F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4BED452-8FE1-C36A-1583-CC87B7F328CA}"/>
              </a:ext>
            </a:extLst>
          </p:cNvPr>
          <p:cNvSpPr>
            <a:spLocks noGrp="1"/>
          </p:cNvSpPr>
          <p:nvPr>
            <p:ph type="title"/>
          </p:nvPr>
        </p:nvSpPr>
        <p:spPr>
          <a:xfrm>
            <a:off x="-5444" y="135750"/>
            <a:ext cx="12192000" cy="914400"/>
          </a:xfrm>
        </p:spPr>
        <p:txBody>
          <a:bodyPr>
            <a:noAutofit/>
          </a:bodyPr>
          <a:lstStyle/>
          <a:p>
            <a:r>
              <a:rPr lang="en-US" sz="4400" b="1">
                <a:latin typeface="Arial"/>
                <a:cs typeface="Arial"/>
              </a:rPr>
              <a:t>FFY 2022 Representativeness of Family Data</a:t>
            </a:r>
          </a:p>
        </p:txBody>
      </p:sp>
      <p:sp>
        <p:nvSpPr>
          <p:cNvPr id="4" name="Content Placeholder 3">
            <a:extLst>
              <a:ext uri="{FF2B5EF4-FFF2-40B4-BE49-F238E27FC236}">
                <a16:creationId xmlns:a16="http://schemas.microsoft.com/office/drawing/2014/main" id="{E544E068-7490-FDDD-5FFF-6CBAA6FC4EEF}"/>
              </a:ext>
            </a:extLst>
          </p:cNvPr>
          <p:cNvSpPr>
            <a:spLocks noGrp="1"/>
          </p:cNvSpPr>
          <p:nvPr>
            <p:ph idx="1"/>
          </p:nvPr>
        </p:nvSpPr>
        <p:spPr>
          <a:xfrm>
            <a:off x="233916" y="1707011"/>
            <a:ext cx="11786325" cy="4048736"/>
          </a:xfrm>
        </p:spPr>
        <p:txBody>
          <a:bodyPr>
            <a:normAutofit/>
          </a:bodyPr>
          <a:lstStyle/>
          <a:p>
            <a:pPr marL="0" indent="0">
              <a:buNone/>
            </a:pPr>
            <a:r>
              <a:rPr lang="en-US" sz="2800" b="1">
                <a:solidFill>
                  <a:schemeClr val="tx2"/>
                </a:solidFill>
                <a:latin typeface="+mn-lt"/>
                <a:cs typeface="Arial"/>
              </a:rPr>
              <a:t>State reported responses: “The demographics of infants or toddlers for whom families responded are representative of the demographics of infants and toddlers enrolled in the Part C program.” </a:t>
            </a:r>
          </a:p>
          <a:p>
            <a:pPr marL="1658620" lvl="1" indent="403225"/>
            <a:r>
              <a:rPr lang="en-US" sz="2800" b="1">
                <a:latin typeface="+mn-lt"/>
                <a:cs typeface="Arial"/>
              </a:rPr>
              <a:t>Yes: 25 states (45%)</a:t>
            </a:r>
          </a:p>
          <a:p>
            <a:pPr marL="1658620" lvl="1" indent="403225"/>
            <a:r>
              <a:rPr lang="en-US" sz="2800" b="1">
                <a:latin typeface="+mn-lt"/>
                <a:cs typeface="Arial"/>
              </a:rPr>
              <a:t>No: 31 states (55%)</a:t>
            </a:r>
          </a:p>
          <a:p>
            <a:pPr marL="1658620" lvl="1" indent="0">
              <a:buNone/>
            </a:pPr>
            <a:endParaRPr lang="en-US" sz="2000" b="1">
              <a:latin typeface="+mn-lt"/>
            </a:endParaRPr>
          </a:p>
        </p:txBody>
      </p:sp>
    </p:spTree>
    <p:extLst>
      <p:ext uri="{BB962C8B-B14F-4D97-AF65-F5344CB8AC3E}">
        <p14:creationId xmlns:p14="http://schemas.microsoft.com/office/powerpoint/2010/main" val="1495484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A87E5E-D725-E0F5-E399-08B498B5EECD}"/>
              </a:ext>
            </a:extLst>
          </p:cNvPr>
          <p:cNvSpPr>
            <a:spLocks noGrp="1"/>
          </p:cNvSpPr>
          <p:nvPr>
            <p:ph type="title"/>
          </p:nvPr>
        </p:nvSpPr>
        <p:spPr/>
        <p:txBody>
          <a:bodyPr>
            <a:normAutofit/>
          </a:bodyPr>
          <a:lstStyle/>
          <a:p>
            <a:r>
              <a:rPr lang="en-US" sz="4400" b="1"/>
              <a:t>FFY 2022 Assessing Representativeness</a:t>
            </a:r>
          </a:p>
        </p:txBody>
      </p:sp>
      <p:graphicFrame>
        <p:nvGraphicFramePr>
          <p:cNvPr id="6" name="Content Placeholder 5">
            <a:extLst>
              <a:ext uri="{FF2B5EF4-FFF2-40B4-BE49-F238E27FC236}">
                <a16:creationId xmlns:a16="http://schemas.microsoft.com/office/drawing/2014/main" id="{BA3E161C-58FC-4988-9BFA-8076323FC272}"/>
              </a:ext>
            </a:extLst>
          </p:cNvPr>
          <p:cNvGraphicFramePr>
            <a:graphicFrameLocks noGrp="1"/>
          </p:cNvGraphicFramePr>
          <p:nvPr>
            <p:ph idx="1"/>
            <p:extLst>
              <p:ext uri="{D42A27DB-BD31-4B8C-83A1-F6EECF244321}">
                <p14:modId xmlns:p14="http://schemas.microsoft.com/office/powerpoint/2010/main" val="3584240900"/>
              </p:ext>
            </p:extLst>
          </p:nvPr>
        </p:nvGraphicFramePr>
        <p:xfrm>
          <a:off x="587375" y="1368425"/>
          <a:ext cx="11006131" cy="4267200"/>
        </p:xfrm>
        <a:graphic>
          <a:graphicData uri="http://schemas.openxmlformats.org/drawingml/2006/table">
            <a:tbl>
              <a:tblPr firstRow="1" bandRow="1">
                <a:tableStyleId>{7DF18680-E054-41AD-8BC1-D1AEF772440D}</a:tableStyleId>
              </a:tblPr>
              <a:tblGrid>
                <a:gridCol w="4126523">
                  <a:extLst>
                    <a:ext uri="{9D8B030D-6E8A-4147-A177-3AD203B41FA5}">
                      <a16:colId xmlns:a16="http://schemas.microsoft.com/office/drawing/2014/main" val="1095172675"/>
                    </a:ext>
                  </a:extLst>
                </a:gridCol>
                <a:gridCol w="3571994">
                  <a:extLst>
                    <a:ext uri="{9D8B030D-6E8A-4147-A177-3AD203B41FA5}">
                      <a16:colId xmlns:a16="http://schemas.microsoft.com/office/drawing/2014/main" val="2798349733"/>
                    </a:ext>
                  </a:extLst>
                </a:gridCol>
                <a:gridCol w="3307614">
                  <a:extLst>
                    <a:ext uri="{9D8B030D-6E8A-4147-A177-3AD203B41FA5}">
                      <a16:colId xmlns:a16="http://schemas.microsoft.com/office/drawing/2014/main" val="3486996965"/>
                    </a:ext>
                  </a:extLst>
                </a:gridCol>
              </a:tblGrid>
              <a:tr h="370840">
                <a:tc>
                  <a:txBody>
                    <a:bodyPr/>
                    <a:lstStyle/>
                    <a:p>
                      <a:pPr algn="ctr"/>
                      <a:r>
                        <a:rPr lang="en-US" sz="2800"/>
                        <a:t>Variables for Assessing Representativeness</a:t>
                      </a:r>
                    </a:p>
                  </a:txBody>
                  <a:tcPr anchor="ctr"/>
                </a:tc>
                <a:tc>
                  <a:txBody>
                    <a:bodyPr/>
                    <a:lstStyle/>
                    <a:p>
                      <a:pPr algn="ctr"/>
                      <a:r>
                        <a:rPr lang="en-US" sz="2800">
                          <a:solidFill>
                            <a:schemeClr val="tx1"/>
                          </a:solidFill>
                        </a:rPr>
                        <a:t>Yes, Representative</a:t>
                      </a:r>
                    </a:p>
                  </a:txBody>
                  <a:tcPr anchor="ctr"/>
                </a:tc>
                <a:tc>
                  <a:txBody>
                    <a:bodyPr/>
                    <a:lstStyle/>
                    <a:p>
                      <a:pPr algn="ctr"/>
                      <a:r>
                        <a:rPr lang="en-US" sz="2800">
                          <a:solidFill>
                            <a:schemeClr val="tx1"/>
                          </a:solidFill>
                        </a:rPr>
                        <a:t>No, Not Representative</a:t>
                      </a:r>
                    </a:p>
                  </a:txBody>
                  <a:tcPr anchor="ctr"/>
                </a:tc>
                <a:extLst>
                  <a:ext uri="{0D108BD9-81ED-4DB2-BD59-A6C34878D82A}">
                    <a16:rowId xmlns:a16="http://schemas.microsoft.com/office/drawing/2014/main" val="1728498780"/>
                  </a:ext>
                </a:extLst>
              </a:tr>
              <a:tr h="370840">
                <a:tc>
                  <a:txBody>
                    <a:bodyPr/>
                    <a:lstStyle/>
                    <a:p>
                      <a:r>
                        <a:rPr lang="en-US" sz="2800"/>
                        <a:t>Race/Ethnicity</a:t>
                      </a:r>
                    </a:p>
                  </a:txBody>
                  <a:tcPr/>
                </a:tc>
                <a:tc>
                  <a:txBody>
                    <a:bodyPr/>
                    <a:lstStyle/>
                    <a:p>
                      <a:r>
                        <a:rPr lang="en-US" sz="2800">
                          <a:solidFill>
                            <a:schemeClr val="tx1"/>
                          </a:solidFill>
                        </a:rPr>
                        <a:t>24 states (43%)</a:t>
                      </a:r>
                    </a:p>
                  </a:txBody>
                  <a:tcPr/>
                </a:tc>
                <a:tc>
                  <a:txBody>
                    <a:bodyPr/>
                    <a:lstStyle/>
                    <a:p>
                      <a:r>
                        <a:rPr lang="en-US" sz="2800">
                          <a:solidFill>
                            <a:schemeClr val="tx1"/>
                          </a:solidFill>
                        </a:rPr>
                        <a:t>25 states (45%)</a:t>
                      </a:r>
                    </a:p>
                  </a:txBody>
                  <a:tcPr/>
                </a:tc>
                <a:extLst>
                  <a:ext uri="{0D108BD9-81ED-4DB2-BD59-A6C34878D82A}">
                    <a16:rowId xmlns:a16="http://schemas.microsoft.com/office/drawing/2014/main" val="1833210842"/>
                  </a:ext>
                </a:extLst>
              </a:tr>
              <a:tr h="370840">
                <a:tc>
                  <a:txBody>
                    <a:bodyPr/>
                    <a:lstStyle/>
                    <a:p>
                      <a:r>
                        <a:rPr lang="en-US" sz="2800"/>
                        <a:t>Geographic Region</a:t>
                      </a:r>
                    </a:p>
                  </a:txBody>
                  <a:tcPr/>
                </a:tc>
                <a:tc>
                  <a:txBody>
                    <a:bodyPr/>
                    <a:lstStyle/>
                    <a:p>
                      <a:r>
                        <a:rPr lang="en-US" sz="2800">
                          <a:solidFill>
                            <a:schemeClr val="tx1"/>
                          </a:solidFill>
                        </a:rPr>
                        <a:t>13 states (23%)</a:t>
                      </a:r>
                    </a:p>
                  </a:txBody>
                  <a:tcPr/>
                </a:tc>
                <a:tc>
                  <a:txBody>
                    <a:bodyPr/>
                    <a:lstStyle/>
                    <a:p>
                      <a:r>
                        <a:rPr lang="en-US" sz="2800">
                          <a:solidFill>
                            <a:schemeClr val="tx1"/>
                          </a:solidFill>
                        </a:rPr>
                        <a:t>20 states (36%)</a:t>
                      </a:r>
                    </a:p>
                  </a:txBody>
                  <a:tcPr/>
                </a:tc>
                <a:extLst>
                  <a:ext uri="{0D108BD9-81ED-4DB2-BD59-A6C34878D82A}">
                    <a16:rowId xmlns:a16="http://schemas.microsoft.com/office/drawing/2014/main" val="2504271179"/>
                  </a:ext>
                </a:extLst>
              </a:tr>
              <a:tr h="370840">
                <a:tc>
                  <a:txBody>
                    <a:bodyPr/>
                    <a:lstStyle/>
                    <a:p>
                      <a:r>
                        <a:rPr lang="en-US" sz="2800"/>
                        <a:t>Child Gender</a:t>
                      </a:r>
                    </a:p>
                  </a:txBody>
                  <a:tcPr/>
                </a:tc>
                <a:tc>
                  <a:txBody>
                    <a:bodyPr/>
                    <a:lstStyle/>
                    <a:p>
                      <a:r>
                        <a:rPr lang="en-US" sz="2800">
                          <a:solidFill>
                            <a:schemeClr val="tx1"/>
                          </a:solidFill>
                        </a:rPr>
                        <a:t>11 states (20%)</a:t>
                      </a:r>
                    </a:p>
                  </a:txBody>
                  <a:tcPr/>
                </a:tc>
                <a:tc>
                  <a:txBody>
                    <a:bodyPr/>
                    <a:lstStyle/>
                    <a:p>
                      <a:r>
                        <a:rPr lang="en-US" sz="2800">
                          <a:solidFill>
                            <a:schemeClr val="tx1"/>
                          </a:solidFill>
                        </a:rPr>
                        <a:t>3 state (5%)</a:t>
                      </a:r>
                    </a:p>
                  </a:txBody>
                  <a:tcPr/>
                </a:tc>
                <a:extLst>
                  <a:ext uri="{0D108BD9-81ED-4DB2-BD59-A6C34878D82A}">
                    <a16:rowId xmlns:a16="http://schemas.microsoft.com/office/drawing/2014/main" val="3696999121"/>
                  </a:ext>
                </a:extLst>
              </a:tr>
              <a:tr h="370840">
                <a:tc>
                  <a:txBody>
                    <a:bodyPr/>
                    <a:lstStyle/>
                    <a:p>
                      <a:r>
                        <a:rPr lang="en-US" sz="2800"/>
                        <a:t>Other Variable</a:t>
                      </a:r>
                    </a:p>
                    <a:p>
                      <a:r>
                        <a:rPr lang="en-US" sz="1800"/>
                        <a:t>(Child age, disability/eligibility categories, length of time in services, income, primary language)</a:t>
                      </a:r>
                    </a:p>
                  </a:txBody>
                  <a:tcPr/>
                </a:tc>
                <a:tc>
                  <a:txBody>
                    <a:bodyPr/>
                    <a:lstStyle/>
                    <a:p>
                      <a:r>
                        <a:rPr lang="en-US" sz="2800">
                          <a:solidFill>
                            <a:schemeClr val="tx1"/>
                          </a:solidFill>
                        </a:rPr>
                        <a:t>20 states (36%)</a:t>
                      </a:r>
                    </a:p>
                  </a:txBody>
                  <a:tcPr/>
                </a:tc>
                <a:tc>
                  <a:txBody>
                    <a:bodyPr/>
                    <a:lstStyle/>
                    <a:p>
                      <a:r>
                        <a:rPr lang="en-US" sz="2800">
                          <a:solidFill>
                            <a:schemeClr val="tx1"/>
                          </a:solidFill>
                        </a:rPr>
                        <a:t>9 states (16%)</a:t>
                      </a:r>
                    </a:p>
                  </a:txBody>
                  <a:tcPr/>
                </a:tc>
                <a:extLst>
                  <a:ext uri="{0D108BD9-81ED-4DB2-BD59-A6C34878D82A}">
                    <a16:rowId xmlns:a16="http://schemas.microsoft.com/office/drawing/2014/main" val="3054841165"/>
                  </a:ext>
                </a:extLst>
              </a:tr>
            </a:tbl>
          </a:graphicData>
        </a:graphic>
      </p:graphicFrame>
    </p:spTree>
    <p:extLst>
      <p:ext uri="{BB962C8B-B14F-4D97-AF65-F5344CB8AC3E}">
        <p14:creationId xmlns:p14="http://schemas.microsoft.com/office/powerpoint/2010/main" val="3978798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31037"/>
            <a:ext cx="12192000" cy="914400"/>
          </a:xfrm>
        </p:spPr>
        <p:txBody>
          <a:bodyPr>
            <a:noAutofit/>
          </a:bodyPr>
          <a:lstStyle/>
          <a:p>
            <a:r>
              <a:rPr lang="en-US" sz="4400" b="1"/>
              <a:t>Considerations for </a:t>
            </a:r>
            <a:br>
              <a:rPr lang="en-US" sz="4400" b="1"/>
            </a:br>
            <a:r>
              <a:rPr lang="en-US" sz="4400" b="1"/>
              <a:t>Assessing Representativeness</a:t>
            </a:r>
          </a:p>
        </p:txBody>
      </p:sp>
      <p:sp>
        <p:nvSpPr>
          <p:cNvPr id="9" name="Content Placeholder 8"/>
          <p:cNvSpPr>
            <a:spLocks noGrp="1"/>
          </p:cNvSpPr>
          <p:nvPr>
            <p:ph idx="1"/>
          </p:nvPr>
        </p:nvSpPr>
        <p:spPr>
          <a:xfrm>
            <a:off x="376235" y="1617516"/>
            <a:ext cx="11309580" cy="4048994"/>
          </a:xfrm>
          <a:prstGeom prst="rect">
            <a:avLst/>
          </a:prstGeom>
        </p:spPr>
        <p:txBody>
          <a:bodyPr wrap="square">
            <a:spAutoFit/>
          </a:bodyPr>
          <a:lstStyle/>
          <a:p>
            <a:r>
              <a:rPr lang="en-US" sz="2800" b="1"/>
              <a:t>Are response rates disproportionate across family subgroups (e.g., race/ethnicity)?</a:t>
            </a:r>
          </a:p>
          <a:p>
            <a:r>
              <a:rPr lang="en-US" sz="2800" b="1"/>
              <a:t>Were minimum response rates met among each subgroup?</a:t>
            </a:r>
          </a:p>
          <a:p>
            <a:r>
              <a:rPr lang="en-US" sz="2800" b="1"/>
              <a:t>Are differences across subgroups and across years statistically significant?</a:t>
            </a:r>
          </a:p>
          <a:p>
            <a:r>
              <a:rPr lang="en-US" sz="2800" b="1"/>
              <a:t>Was each subgroup size sufficiently large enough to draw conclusions?</a:t>
            </a:r>
          </a:p>
        </p:txBody>
      </p:sp>
    </p:spTree>
    <p:extLst>
      <p:ext uri="{BB962C8B-B14F-4D97-AF65-F5344CB8AC3E}">
        <p14:creationId xmlns:p14="http://schemas.microsoft.com/office/powerpoint/2010/main" val="2719073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1600" y="1856048"/>
            <a:ext cx="4430650" cy="1974734"/>
          </a:xfrm>
        </p:spPr>
        <p:txBody>
          <a:bodyPr>
            <a:normAutofit/>
          </a:bodyPr>
          <a:lstStyle/>
          <a:p>
            <a:pPr marL="0" indent="0"/>
            <a:r>
              <a:rPr lang="en-US" sz="4800" b="1"/>
              <a:t>Performance </a:t>
            </a:r>
            <a:br>
              <a:rPr lang="en-US" sz="4800" b="1"/>
            </a:br>
            <a:r>
              <a:rPr lang="en-US" sz="4800" b="1"/>
              <a:t>Data</a:t>
            </a:r>
          </a:p>
        </p:txBody>
      </p:sp>
      <p:pic>
        <p:nvPicPr>
          <p:cNvPr id="8" name="Picture 7" descr="A magnifying glass hovered over and enlarging a section of a document showing bar charts.">
            <a:extLst>
              <a:ext uri="{FF2B5EF4-FFF2-40B4-BE49-F238E27FC236}">
                <a16:creationId xmlns:a16="http://schemas.microsoft.com/office/drawing/2014/main" id="{FD6B4F39-D3B5-9285-A38A-19250ADB1105}"/>
              </a:ext>
            </a:extLst>
          </p:cNvPr>
          <p:cNvPicPr>
            <a:picLocks noChangeAspect="1"/>
          </p:cNvPicPr>
          <p:nvPr/>
        </p:nvPicPr>
        <p:blipFill>
          <a:blip r:embed="rId3"/>
          <a:stretch>
            <a:fillRect/>
          </a:stretch>
        </p:blipFill>
        <p:spPr>
          <a:xfrm>
            <a:off x="5902070" y="1251690"/>
            <a:ext cx="5354378" cy="3468175"/>
          </a:xfrm>
          <a:prstGeom prst="rect">
            <a:avLst/>
          </a:prstGeom>
        </p:spPr>
      </p:pic>
    </p:spTree>
    <p:extLst>
      <p:ext uri="{BB962C8B-B14F-4D97-AF65-F5344CB8AC3E}">
        <p14:creationId xmlns:p14="http://schemas.microsoft.com/office/powerpoint/2010/main" val="4219689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t>Indicator C4 FFY 2022 Performance Data</a:t>
            </a:r>
          </a:p>
        </p:txBody>
      </p:sp>
      <p:sp>
        <p:nvSpPr>
          <p:cNvPr id="3" name="Content Placeholder 2"/>
          <p:cNvSpPr>
            <a:spLocks noGrp="1"/>
          </p:cNvSpPr>
          <p:nvPr>
            <p:ph idx="1"/>
          </p:nvPr>
        </p:nvSpPr>
        <p:spPr/>
        <p:txBody>
          <a:bodyPr/>
          <a:lstStyle/>
          <a:p>
            <a:pPr marL="0" indent="0">
              <a:spcBef>
                <a:spcPct val="0"/>
              </a:spcBef>
              <a:spcAft>
                <a:spcPts val="1200"/>
              </a:spcAft>
              <a:buNone/>
            </a:pPr>
            <a:r>
              <a:rPr lang="en-US" sz="2800" b="1" kern="0">
                <a:solidFill>
                  <a:schemeClr val="tx2"/>
                </a:solidFill>
                <a:latin typeface="Arial"/>
                <a:cs typeface="Arial"/>
              </a:rPr>
              <a:t>Percent of families who report that early intervention services have </a:t>
            </a:r>
            <a:r>
              <a:rPr lang="en-US" sz="2800" b="1" kern="0">
                <a:latin typeface="Arial"/>
                <a:cs typeface="Arial"/>
              </a:rPr>
              <a:t>helped them:</a:t>
            </a:r>
          </a:p>
          <a:p>
            <a:pPr marL="914400" lvl="1" indent="-514350">
              <a:lnSpc>
                <a:spcPct val="150000"/>
              </a:lnSpc>
              <a:spcBef>
                <a:spcPct val="0"/>
              </a:spcBef>
              <a:buFont typeface="+mj-lt"/>
              <a:buAutoNum type="alphaUcPeriod"/>
            </a:pPr>
            <a:r>
              <a:rPr lang="en-US" sz="2800" b="1" kern="0">
                <a:latin typeface="Arial"/>
                <a:cs typeface="Arial"/>
              </a:rPr>
              <a:t>Know their rights: 91%</a:t>
            </a:r>
          </a:p>
          <a:p>
            <a:pPr marL="914400" lvl="1" indent="-514350">
              <a:lnSpc>
                <a:spcPct val="150000"/>
              </a:lnSpc>
              <a:spcBef>
                <a:spcPct val="0"/>
              </a:spcBef>
              <a:buFont typeface="+mj-lt"/>
              <a:buAutoNum type="alphaUcPeriod"/>
            </a:pPr>
            <a:r>
              <a:rPr lang="en-US" sz="2800" b="1" kern="0">
                <a:latin typeface="Arial"/>
                <a:cs typeface="Arial"/>
              </a:rPr>
              <a:t>Effectively communicate child's needs: 91%</a:t>
            </a:r>
          </a:p>
          <a:p>
            <a:pPr marL="914400" lvl="1" indent="-514350">
              <a:lnSpc>
                <a:spcPct val="150000"/>
              </a:lnSpc>
              <a:spcBef>
                <a:spcPct val="0"/>
              </a:spcBef>
              <a:buFont typeface="+mj-lt"/>
              <a:buAutoNum type="alphaUcPeriod"/>
            </a:pPr>
            <a:r>
              <a:rPr lang="en-US" sz="2800" b="1" kern="0">
                <a:latin typeface="Arial"/>
                <a:cs typeface="Arial"/>
              </a:rPr>
              <a:t>Help child develop and learn: 92%</a:t>
            </a:r>
          </a:p>
        </p:txBody>
      </p:sp>
    </p:spTree>
    <p:extLst>
      <p:ext uri="{BB962C8B-B14F-4D97-AF65-F5344CB8AC3E}">
        <p14:creationId xmlns:p14="http://schemas.microsoft.com/office/powerpoint/2010/main" val="1177372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CBEA5-0D92-311B-A35E-04810929FDE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B2C6C2E-03A1-75ED-6EDE-FAF48D85B952}"/>
              </a:ext>
            </a:extLst>
          </p:cNvPr>
          <p:cNvSpPr>
            <a:spLocks noGrp="1"/>
          </p:cNvSpPr>
          <p:nvPr>
            <p:ph type="title"/>
          </p:nvPr>
        </p:nvSpPr>
        <p:spPr>
          <a:xfrm>
            <a:off x="838646" y="128588"/>
            <a:ext cx="11005457" cy="914400"/>
          </a:xfrm>
        </p:spPr>
        <p:txBody>
          <a:bodyP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kern="1200">
                <a:effectLst/>
                <a:latin typeface="Arial" panose="020B0604020202020204" pitchFamily="34" charset="0"/>
                <a:ea typeface="+mn-ea"/>
                <a:cs typeface="+mn-cs"/>
              </a:rPr>
              <a:t>Indicator C4 National Family Survey Data Trends </a:t>
            </a:r>
            <a:r>
              <a:rPr lang="en-US" sz="4400" b="1" i="0" kern="1200" cap="none">
                <a:effectLst/>
                <a:latin typeface="Arial" charset="0"/>
                <a:ea typeface="Arial" charset="0"/>
                <a:cs typeface="Arial" charset="0"/>
              </a:rPr>
              <a:t>FFY 2022 </a:t>
            </a:r>
            <a:endParaRPr lang="en-US" sz="4400" b="1">
              <a:effectLst/>
            </a:endParaRPr>
          </a:p>
        </p:txBody>
      </p:sp>
      <p:graphicFrame>
        <p:nvGraphicFramePr>
          <p:cNvPr id="4" name="Chart 3" descr="Multiple bar charts showing the trend in Outcomes data from the National Family Survey from 2017-18 thru 2022-23. Knowing their rights ranges from 89% to 91%; Communicating needs ranges from 90% to 91%; and helping children learn ranges from 91% to 93%.">
            <a:extLst>
              <a:ext uri="{FF2B5EF4-FFF2-40B4-BE49-F238E27FC236}">
                <a16:creationId xmlns:a16="http://schemas.microsoft.com/office/drawing/2014/main" id="{91748F91-9D55-4786-998E-D58DE795BBC9}"/>
              </a:ext>
            </a:extLst>
          </p:cNvPr>
          <p:cNvGraphicFramePr>
            <a:graphicFrameLocks/>
          </p:cNvGraphicFramePr>
          <p:nvPr>
            <p:extLst>
              <p:ext uri="{D42A27DB-BD31-4B8C-83A1-F6EECF244321}">
                <p14:modId xmlns:p14="http://schemas.microsoft.com/office/powerpoint/2010/main" val="365204872"/>
              </p:ext>
            </p:extLst>
          </p:nvPr>
        </p:nvGraphicFramePr>
        <p:xfrm>
          <a:off x="1746504" y="1316736"/>
          <a:ext cx="8769096" cy="44982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9336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a:latin typeface="+mn-lt"/>
                <a:cs typeface="Helvetica" panose="020B0604020202020204" pitchFamily="34" charset="0"/>
              </a:rPr>
              <a:t>Resources</a:t>
            </a:r>
          </a:p>
        </p:txBody>
      </p:sp>
      <p:sp>
        <p:nvSpPr>
          <p:cNvPr id="3" name="Content Placeholder 2">
            <a:extLst>
              <a:ext uri="{FF2B5EF4-FFF2-40B4-BE49-F238E27FC236}">
                <a16:creationId xmlns:a16="http://schemas.microsoft.com/office/drawing/2014/main" id="{3512E4AC-DA87-285B-CE02-71F44140E8F5}"/>
              </a:ext>
            </a:extLst>
          </p:cNvPr>
          <p:cNvSpPr>
            <a:spLocks noGrp="1"/>
          </p:cNvSpPr>
          <p:nvPr>
            <p:ph idx="1"/>
          </p:nvPr>
        </p:nvSpPr>
        <p:spPr/>
        <p:txBody>
          <a:bodyPr>
            <a:normAutofit lnSpcReduction="10000"/>
          </a:bodyPr>
          <a:lstStyle/>
          <a:p>
            <a:r>
              <a:rPr lang="en-US" sz="2600">
                <a:solidFill>
                  <a:srgbClr val="0070C0"/>
                </a:solidFill>
                <a:hlinkClick r:id="rId3" tooltip="General Information About the Family Outcomes ">
                  <a:extLst>
                    <a:ext uri="{A12FA001-AC4F-418D-AE19-62706E023703}">
                      <ahyp:hlinkClr xmlns:ahyp="http://schemas.microsoft.com/office/drawing/2018/hyperlinkcolor" val="tx"/>
                    </a:ext>
                  </a:extLst>
                </a:hlinkClick>
              </a:rPr>
              <a:t>General Information About the Family Outcomes</a:t>
            </a:r>
            <a:r>
              <a:rPr lang="en-US" sz="2600">
                <a:solidFill>
                  <a:srgbClr val="185380"/>
                </a:solidFill>
              </a:rPr>
              <a:t> </a:t>
            </a:r>
            <a:r>
              <a:rPr lang="en-US" sz="2600"/>
              <a:t>(ECTA) </a:t>
            </a:r>
          </a:p>
          <a:p>
            <a:r>
              <a:rPr lang="en-US" sz="2600"/>
              <a:t>Improving Practices and Family Outcomes (ECTA)</a:t>
            </a:r>
          </a:p>
          <a:p>
            <a:pPr lvl="1"/>
            <a:r>
              <a:rPr lang="en-US" sz="2600">
                <a:solidFill>
                  <a:srgbClr val="0070C0"/>
                </a:solidFill>
                <a:hlinkClick r:id="rId4" tooltip="ECTA Center Family Engagement Resources">
                  <a:extLst>
                    <a:ext uri="{A12FA001-AC4F-418D-AE19-62706E023703}">
                      <ahyp:hlinkClr xmlns:ahyp="http://schemas.microsoft.com/office/drawing/2018/hyperlinkcolor" val="tx"/>
                    </a:ext>
                  </a:extLst>
                </a:hlinkClick>
              </a:rPr>
              <a:t>Family Engagement Resources</a:t>
            </a:r>
            <a:endParaRPr lang="en-US" sz="2600">
              <a:solidFill>
                <a:srgbClr val="0070C0"/>
              </a:solidFill>
            </a:endParaRPr>
          </a:p>
          <a:p>
            <a:pPr lvl="1"/>
            <a:r>
              <a:rPr lang="en-US" sz="2600">
                <a:solidFill>
                  <a:srgbClr val="0070C0"/>
                </a:solidFill>
                <a:hlinkClick r:id="rId5" tooltip="ECTA Center DEC Practice Improvement Tools">
                  <a:extLst>
                    <a:ext uri="{A12FA001-AC4F-418D-AE19-62706E023703}">
                      <ahyp:hlinkClr xmlns:ahyp="http://schemas.microsoft.com/office/drawing/2018/hyperlinkcolor" val="tx"/>
                    </a:ext>
                  </a:extLst>
                </a:hlinkClick>
              </a:rPr>
              <a:t>DEC Practice Improvement Tools</a:t>
            </a:r>
            <a:endParaRPr lang="en-US" sz="2600">
              <a:solidFill>
                <a:srgbClr val="0070C0"/>
              </a:solidFill>
            </a:endParaRPr>
          </a:p>
          <a:p>
            <a:pPr lvl="1"/>
            <a:r>
              <a:rPr lang="en-US" sz="2600">
                <a:solidFill>
                  <a:srgbClr val="0070C0"/>
                </a:solidFill>
                <a:hlinkClick r:id="rId6" tooltip="ECTA Center DEC Recommended Practices">
                  <a:extLst>
                    <a:ext uri="{A12FA001-AC4F-418D-AE19-62706E023703}">
                      <ahyp:hlinkClr xmlns:ahyp="http://schemas.microsoft.com/office/drawing/2018/hyperlinkcolor" val="tx"/>
                    </a:ext>
                  </a:extLst>
                </a:hlinkClick>
              </a:rPr>
              <a:t>DEC Recommended Practices</a:t>
            </a:r>
            <a:endParaRPr lang="en-US" sz="2600">
              <a:solidFill>
                <a:srgbClr val="0070C0"/>
              </a:solidFill>
            </a:endParaRPr>
          </a:p>
          <a:p>
            <a:r>
              <a:rPr lang="en-US" sz="2600">
                <a:solidFill>
                  <a:srgbClr val="0070C0"/>
                </a:solidFill>
                <a:hlinkClick r:id="rId7" tooltip="DaSy Center Toolkits">
                  <a:extLst>
                    <a:ext uri="{A12FA001-AC4F-418D-AE19-62706E023703}">
                      <ahyp:hlinkClr xmlns:ahyp="http://schemas.microsoft.com/office/drawing/2018/hyperlinkcolor" val="tx"/>
                    </a:ext>
                  </a:extLst>
                </a:hlinkClick>
              </a:rPr>
              <a:t>DaSy Center Toolkits</a:t>
            </a:r>
            <a:endParaRPr lang="en-US" sz="2600">
              <a:solidFill>
                <a:srgbClr val="0070C0"/>
              </a:solidFill>
            </a:endParaRPr>
          </a:p>
          <a:p>
            <a:r>
              <a:rPr lang="en-US" sz="2600">
                <a:solidFill>
                  <a:srgbClr val="0070C0"/>
                </a:solidFill>
                <a:hlinkClick r:id="rId8" tooltip="ECTA Center Family Outcomes Calculators and Graphing Templates">
                  <a:extLst>
                    <a:ext uri="{A12FA001-AC4F-418D-AE19-62706E023703}">
                      <ahyp:hlinkClr xmlns:ahyp="http://schemas.microsoft.com/office/drawing/2018/hyperlinkcolor" val="tx"/>
                    </a:ext>
                  </a:extLst>
                </a:hlinkClick>
              </a:rPr>
              <a:t>Calculators and Graphing Templates</a:t>
            </a:r>
            <a:r>
              <a:rPr lang="en-US" sz="2600">
                <a:solidFill>
                  <a:srgbClr val="0070C0"/>
                </a:solidFill>
              </a:rPr>
              <a:t> </a:t>
            </a:r>
            <a:r>
              <a:rPr lang="en-US" sz="2600"/>
              <a:t>(ECTA)</a:t>
            </a:r>
          </a:p>
          <a:p>
            <a:r>
              <a:rPr lang="en-US" sz="2600">
                <a:solidFill>
                  <a:srgbClr val="0070C0"/>
                </a:solidFill>
                <a:latin typeface="Arial"/>
                <a:cs typeface="Arial"/>
                <a:hlinkClick r:id="rId9">
                  <a:extLst>
                    <a:ext uri="{A12FA001-AC4F-418D-AE19-62706E023703}">
                      <ahyp:hlinkClr xmlns:ahyp="http://schemas.microsoft.com/office/drawing/2018/hyperlinkcolor" val="tx"/>
                    </a:ext>
                  </a:extLst>
                </a:hlinkClick>
              </a:rPr>
              <a:t>DaSy Center SPP/APR Checklist and Tips</a:t>
            </a:r>
            <a:endParaRPr lang="en-US" sz="2600">
              <a:solidFill>
                <a:srgbClr val="0070C0"/>
              </a:solidFill>
            </a:endParaRPr>
          </a:p>
        </p:txBody>
      </p:sp>
    </p:spTree>
    <p:extLst>
      <p:ext uri="{BB962C8B-B14F-4D97-AF65-F5344CB8AC3E}">
        <p14:creationId xmlns:p14="http://schemas.microsoft.com/office/powerpoint/2010/main" val="4247537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latin typeface="+mn-lt"/>
                <a:cs typeface="Helvetica" panose="020B0604020202020204" pitchFamily="34" charset="0"/>
              </a:rPr>
              <a:t>Contact us</a:t>
            </a:r>
          </a:p>
        </p:txBody>
      </p:sp>
      <p:pic>
        <p:nvPicPr>
          <p:cNvPr id="2050" name="Picture 2">
            <a:extLst>
              <a:ext uri="{FF2B5EF4-FFF2-40B4-BE49-F238E27FC236}">
                <a16:creationId xmlns:a16="http://schemas.microsoft.com/office/drawing/2014/main" id="{C4AB5D89-6D3E-64EC-836A-FF261B372BCF}"/>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206375"/>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587828" y="1340902"/>
            <a:ext cx="7874527" cy="3385704"/>
          </a:xfrm>
        </p:spPr>
        <p:txBody>
          <a:bodyPr>
            <a:normAutofit fontScale="92500"/>
          </a:bodyPr>
          <a:lstStyle/>
          <a:p>
            <a:pPr marL="0" indent="0">
              <a:buNone/>
            </a:pPr>
            <a:endParaRPr lang="en-US" sz="2800">
              <a:solidFill>
                <a:srgbClr val="185380"/>
              </a:solidFill>
              <a:highlight>
                <a:srgbClr val="FFFF00"/>
              </a:highlight>
              <a:latin typeface="+mn-lt"/>
            </a:endParaRPr>
          </a:p>
          <a:p>
            <a:pPr marL="0" indent="0">
              <a:buNone/>
            </a:pPr>
            <a:r>
              <a:rPr lang="en-US" sz="2800" b="1">
                <a:solidFill>
                  <a:srgbClr val="185380"/>
                </a:solidFill>
                <a:latin typeface="+mn-lt"/>
              </a:rPr>
              <a:t>Thomas McGhee </a:t>
            </a:r>
            <a:r>
              <a:rPr lang="en-US" sz="2800" b="1">
                <a:solidFill>
                  <a:srgbClr val="185380"/>
                </a:solidFill>
                <a:latin typeface="+mn-lt"/>
                <a:hlinkClick r:id="rId4"/>
              </a:rPr>
              <a:t>thomas.mcghee@unc.edu</a:t>
            </a:r>
            <a:endParaRPr lang="en-US" sz="2800" b="1">
              <a:solidFill>
                <a:srgbClr val="185380"/>
              </a:solidFill>
              <a:latin typeface="+mn-lt"/>
            </a:endParaRPr>
          </a:p>
          <a:p>
            <a:pPr marL="0" indent="0">
              <a:buNone/>
            </a:pPr>
            <a:r>
              <a:rPr lang="en-US" sz="2800" b="1">
                <a:solidFill>
                  <a:srgbClr val="185380"/>
                </a:solidFill>
                <a:latin typeface="+mn-lt"/>
              </a:rPr>
              <a:t>Jenna Nguyen </a:t>
            </a:r>
            <a:r>
              <a:rPr lang="en-US" sz="2800" b="1">
                <a:solidFill>
                  <a:srgbClr val="185380"/>
                </a:solidFill>
                <a:latin typeface="+mn-lt"/>
                <a:hlinkClick r:id="rId5"/>
              </a:rPr>
              <a:t>jenna.nguyen@sri.com</a:t>
            </a:r>
            <a:endParaRPr lang="en-US" sz="2800" b="1">
              <a:solidFill>
                <a:srgbClr val="185380"/>
              </a:solidFill>
              <a:latin typeface="+mn-lt"/>
            </a:endParaRPr>
          </a:p>
          <a:p>
            <a:pPr marL="0" indent="0">
              <a:buNone/>
            </a:pPr>
            <a:r>
              <a:rPr lang="en-US" sz="2800" b="1">
                <a:solidFill>
                  <a:srgbClr val="185380"/>
                </a:solidFill>
                <a:latin typeface="+mn-lt"/>
              </a:rPr>
              <a:t>Tony Ruggiero </a:t>
            </a:r>
            <a:r>
              <a:rPr lang="en-US" sz="2800" b="1">
                <a:solidFill>
                  <a:srgbClr val="185380"/>
                </a:solidFill>
                <a:latin typeface="+mn-lt"/>
                <a:hlinkClick r:id="rId6"/>
              </a:rPr>
              <a:t>tony.ruggiero@aemcorp.com</a:t>
            </a:r>
            <a:endParaRPr lang="en-US" sz="2800" b="1">
              <a:solidFill>
                <a:srgbClr val="185380"/>
              </a:solidFill>
              <a:latin typeface="+mn-lt"/>
            </a:endParaRPr>
          </a:p>
          <a:p>
            <a:pPr marL="0" indent="0">
              <a:buNone/>
            </a:pPr>
            <a:r>
              <a:rPr lang="en-US" sz="2800" b="1">
                <a:solidFill>
                  <a:srgbClr val="185380"/>
                </a:solidFill>
                <a:latin typeface="+mn-lt"/>
              </a:rPr>
              <a:t>Naomi Younggren </a:t>
            </a:r>
            <a:r>
              <a:rPr lang="en-US" sz="2800" b="1">
                <a:solidFill>
                  <a:srgbClr val="185380"/>
                </a:solidFill>
                <a:latin typeface="+mn-lt"/>
                <a:hlinkClick r:id="rId7"/>
              </a:rPr>
              <a:t>naomi.younggren@gmail.com</a:t>
            </a:r>
            <a:endParaRPr lang="en-US" sz="2800" b="1">
              <a:solidFill>
                <a:srgbClr val="185380"/>
              </a:solidFill>
              <a:latin typeface="+mn-lt"/>
            </a:endParaRPr>
          </a:p>
          <a:p>
            <a:pPr marL="0" indent="0">
              <a:buNone/>
            </a:pPr>
            <a:endParaRPr lang="en-US">
              <a:solidFill>
                <a:srgbClr val="185380"/>
              </a:solidFill>
              <a:latin typeface="+mn-lt"/>
            </a:endParaRPr>
          </a:p>
        </p:txBody>
      </p:sp>
    </p:spTree>
    <p:extLst>
      <p:ext uri="{BB962C8B-B14F-4D97-AF65-F5344CB8AC3E}">
        <p14:creationId xmlns:p14="http://schemas.microsoft.com/office/powerpoint/2010/main" val="3600649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F5EFD-8A41-4B2C-3DAE-3D44BA3B40A8}"/>
              </a:ext>
            </a:extLst>
          </p:cNvPr>
          <p:cNvSpPr>
            <a:spLocks noGrp="1"/>
          </p:cNvSpPr>
          <p:nvPr>
            <p:ph type="title"/>
          </p:nvPr>
        </p:nvSpPr>
        <p:spPr>
          <a:xfrm>
            <a:off x="2399465" y="-1098374"/>
            <a:ext cx="8259347" cy="914400"/>
          </a:xfrm>
        </p:spPr>
        <p:txBody>
          <a:bodyPr>
            <a:normAutofit/>
          </a:bodyPr>
          <a:lstStyle/>
          <a:p>
            <a:r>
              <a:rPr lang="en-US"/>
              <a:t>ECTA and </a:t>
            </a:r>
            <a:r>
              <a:rPr lang="en-US" err="1"/>
              <a:t>DaSy</a:t>
            </a:r>
            <a:r>
              <a:rPr lang="en-US"/>
              <a:t> Contact Information</a:t>
            </a:r>
          </a:p>
        </p:txBody>
      </p:sp>
      <p:sp>
        <p:nvSpPr>
          <p:cNvPr id="6" name="TextBox 5">
            <a:extLst>
              <a:ext uri="{FF2B5EF4-FFF2-40B4-BE49-F238E27FC236}">
                <a16:creationId xmlns:a16="http://schemas.microsoft.com/office/drawing/2014/main" id="{A8142710-B8FC-768B-594D-517F9553798E}"/>
              </a:ext>
            </a:extLst>
          </p:cNvPr>
          <p:cNvSpPr txBox="1"/>
          <p:nvPr/>
        </p:nvSpPr>
        <p:spPr>
          <a:xfrm>
            <a:off x="1561926" y="1956006"/>
            <a:ext cx="9626600"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185380"/>
                </a:solidFill>
                <a:effectLst/>
                <a:uLnTx/>
                <a:uFillTx/>
                <a:latin typeface="Arial" panose="020B0604020202020204"/>
                <a:ea typeface="+mn-ea"/>
                <a:cs typeface="+mn-cs"/>
              </a:rPr>
              <a:t>Find out more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185380"/>
                </a:solidFill>
                <a:effectLst/>
                <a:uLnTx/>
                <a:uFillTx/>
                <a:latin typeface="Arial" panose="020B0604020202020204"/>
                <a:ea typeface="+mn-ea"/>
                <a:cs typeface="+mn-cs"/>
              </a:rPr>
              <a:t>ectacenter.org and dasycenter.org</a:t>
            </a:r>
          </a:p>
        </p:txBody>
      </p:sp>
    </p:spTree>
    <p:extLst>
      <p:ext uri="{BB962C8B-B14F-4D97-AF65-F5344CB8AC3E}">
        <p14:creationId xmlns:p14="http://schemas.microsoft.com/office/powerpoint/2010/main" val="4158676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271" y="226980"/>
            <a:ext cx="11005457" cy="914400"/>
          </a:xfrm>
        </p:spPr>
        <p:txBody>
          <a:bodyPr>
            <a:normAutofit/>
          </a:bodyPr>
          <a:lstStyle/>
          <a:p>
            <a:r>
              <a:rPr lang="en-US" sz="4400" b="1">
                <a:latin typeface="Arial"/>
                <a:cs typeface="Arial"/>
              </a:rPr>
              <a:t>Family Outcomes Data </a:t>
            </a:r>
            <a:endParaRPr lang="en-US" sz="4400" b="1"/>
          </a:p>
        </p:txBody>
      </p:sp>
      <p:sp>
        <p:nvSpPr>
          <p:cNvPr id="3" name="Content Placeholder 2">
            <a:extLst>
              <a:ext uri="{C183D7F6-B498-43B3-948B-1728B52AA6E4}">
                <adec:decorative xmlns:adec="http://schemas.microsoft.com/office/drawing/2017/decorative" val="0"/>
              </a:ext>
            </a:extLst>
          </p:cNvPr>
          <p:cNvSpPr>
            <a:spLocks noGrp="1"/>
          </p:cNvSpPr>
          <p:nvPr>
            <p:ph idx="4294967295"/>
          </p:nvPr>
        </p:nvSpPr>
        <p:spPr>
          <a:xfrm>
            <a:off x="1185862" y="1380331"/>
            <a:ext cx="11006138" cy="4097338"/>
          </a:xfrm>
        </p:spPr>
        <p:txBody>
          <a:bodyPr>
            <a:noAutofit/>
          </a:bodyPr>
          <a:lstStyle/>
          <a:p>
            <a:pPr marL="571500" indent="-571500">
              <a:buFont typeface="Arial" panose="020B0604020202020204" pitchFamily="34" charset="0"/>
              <a:buChar char="•"/>
            </a:pPr>
            <a:r>
              <a:rPr lang="en-US" sz="3600" b="1">
                <a:solidFill>
                  <a:schemeClr val="tx2"/>
                </a:solidFill>
              </a:rPr>
              <a:t>Background </a:t>
            </a:r>
          </a:p>
          <a:p>
            <a:pPr marL="571500" indent="-571500">
              <a:buFont typeface="Arial" panose="020B0604020202020204" pitchFamily="34" charset="0"/>
              <a:buChar char="•"/>
            </a:pPr>
            <a:r>
              <a:rPr lang="en-US" sz="3600" b="1">
                <a:solidFill>
                  <a:schemeClr val="tx2"/>
                </a:solidFill>
              </a:rPr>
              <a:t>State Approaches</a:t>
            </a:r>
          </a:p>
          <a:p>
            <a:pPr marL="571500" indent="-571500">
              <a:buFont typeface="Arial" panose="020B0604020202020204" pitchFamily="34" charset="0"/>
              <a:buChar char="•"/>
            </a:pPr>
            <a:r>
              <a:rPr lang="en-US" sz="3600" b="1">
                <a:solidFill>
                  <a:schemeClr val="tx2"/>
                </a:solidFill>
              </a:rPr>
              <a:t>Data Quality</a:t>
            </a:r>
          </a:p>
          <a:p>
            <a:pPr marL="571500" indent="-571500">
              <a:buFont typeface="Arial" panose="020B0604020202020204" pitchFamily="34" charset="0"/>
              <a:buChar char="•"/>
            </a:pPr>
            <a:r>
              <a:rPr lang="en-US" sz="3600" b="1">
                <a:solidFill>
                  <a:schemeClr val="tx2"/>
                </a:solidFill>
              </a:rPr>
              <a:t>Performance Data</a:t>
            </a:r>
          </a:p>
          <a:p>
            <a:pPr marL="571500" indent="-571500">
              <a:buFont typeface="Arial" panose="020B0604020202020204" pitchFamily="34" charset="0"/>
              <a:buChar char="•"/>
            </a:pPr>
            <a:r>
              <a:rPr lang="en-US" sz="3600" b="1">
                <a:solidFill>
                  <a:schemeClr val="tx2"/>
                </a:solidFill>
              </a:rPr>
              <a:t>Resources</a:t>
            </a:r>
          </a:p>
        </p:txBody>
      </p:sp>
      <p:pic>
        <p:nvPicPr>
          <p:cNvPr id="8" name="Picture 7" descr="A pencil and a checklist">
            <a:extLst>
              <a:ext uri="{FF2B5EF4-FFF2-40B4-BE49-F238E27FC236}">
                <a16:creationId xmlns:a16="http://schemas.microsoft.com/office/drawing/2014/main" id="{3FE0103C-589D-3E5E-31CD-E0C6A5DE83E7}"/>
              </a:ext>
            </a:extLst>
          </p:cNvPr>
          <p:cNvPicPr>
            <a:picLocks noChangeAspect="1"/>
          </p:cNvPicPr>
          <p:nvPr/>
        </p:nvPicPr>
        <p:blipFill>
          <a:blip r:embed="rId3"/>
          <a:stretch>
            <a:fillRect/>
          </a:stretch>
        </p:blipFill>
        <p:spPr>
          <a:xfrm>
            <a:off x="7928251" y="1997010"/>
            <a:ext cx="3077887" cy="2863980"/>
          </a:xfrm>
          <a:prstGeom prst="rect">
            <a:avLst/>
          </a:prstGeom>
        </p:spPr>
      </p:pic>
    </p:spTree>
    <p:extLst>
      <p:ext uri="{BB962C8B-B14F-4D97-AF65-F5344CB8AC3E}">
        <p14:creationId xmlns:p14="http://schemas.microsoft.com/office/powerpoint/2010/main" val="39738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CC2F2-DC9A-7C39-10D9-1DB574B02385}"/>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8D9D82D-C574-A4E7-5804-59C9254335D9}"/>
              </a:ext>
            </a:extLst>
          </p:cNvPr>
          <p:cNvSpPr>
            <a:spLocks noGrp="1"/>
          </p:cNvSpPr>
          <p:nvPr>
            <p:ph type="title"/>
          </p:nvPr>
        </p:nvSpPr>
        <p:spPr>
          <a:xfrm>
            <a:off x="-258417" y="1569406"/>
            <a:ext cx="5151120" cy="2085544"/>
          </a:xfrm>
        </p:spPr>
        <p:txBody>
          <a:bodyPr>
            <a:normAutofit/>
          </a:bodyPr>
          <a:lstStyle/>
          <a:p>
            <a:r>
              <a:rPr lang="en-US" sz="4800" b="1"/>
              <a:t>Background</a:t>
            </a:r>
          </a:p>
        </p:txBody>
      </p:sp>
      <p:pic>
        <p:nvPicPr>
          <p:cNvPr id="8" name="Picture 7" descr="A magnifying glass">
            <a:extLst>
              <a:ext uri="{FF2B5EF4-FFF2-40B4-BE49-F238E27FC236}">
                <a16:creationId xmlns:a16="http://schemas.microsoft.com/office/drawing/2014/main" id="{D6DD0565-32D8-1F69-7B62-47875949B19B}"/>
              </a:ext>
            </a:extLst>
          </p:cNvPr>
          <p:cNvPicPr>
            <a:picLocks noChangeAspect="1"/>
          </p:cNvPicPr>
          <p:nvPr/>
        </p:nvPicPr>
        <p:blipFill>
          <a:blip r:embed="rId3"/>
          <a:stretch>
            <a:fillRect/>
          </a:stretch>
        </p:blipFill>
        <p:spPr>
          <a:xfrm>
            <a:off x="6096000" y="1057874"/>
            <a:ext cx="4327697" cy="3459262"/>
          </a:xfrm>
          <a:prstGeom prst="rect">
            <a:avLst/>
          </a:prstGeom>
        </p:spPr>
      </p:pic>
    </p:spTree>
    <p:extLst>
      <p:ext uri="{BB962C8B-B14F-4D97-AF65-F5344CB8AC3E}">
        <p14:creationId xmlns:p14="http://schemas.microsoft.com/office/powerpoint/2010/main" val="413045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t>FFY 2022 Part C APR Indicator 4</a:t>
            </a:r>
          </a:p>
        </p:txBody>
      </p:sp>
      <p:sp>
        <p:nvSpPr>
          <p:cNvPr id="4" name="Content Placeholder 1"/>
          <p:cNvSpPr txBox="1">
            <a:spLocks/>
          </p:cNvSpPr>
          <p:nvPr/>
        </p:nvSpPr>
        <p:spPr bwMode="auto">
          <a:xfrm>
            <a:off x="398551" y="1587160"/>
            <a:ext cx="10346872" cy="3944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224568"/>
                </a:solidFill>
                <a:latin typeface="+mn-lt"/>
                <a:ea typeface="+mn-ea"/>
                <a:cs typeface="+mn-cs"/>
              </a:defRPr>
            </a:lvl1pPr>
            <a:lvl2pPr marL="742950" indent="-285750" algn="l" rtl="0" eaLnBrk="0" fontAlgn="base" hangingPunct="0">
              <a:spcBef>
                <a:spcPct val="20000"/>
              </a:spcBef>
              <a:spcAft>
                <a:spcPct val="0"/>
              </a:spcAft>
              <a:buChar char="–"/>
              <a:defRPr sz="2800">
                <a:solidFill>
                  <a:srgbClr val="224568"/>
                </a:solidFill>
                <a:latin typeface="+mn-lt"/>
              </a:defRPr>
            </a:lvl2pPr>
            <a:lvl3pPr marL="1143000" indent="-228600" algn="l" rtl="0" eaLnBrk="0" fontAlgn="base" hangingPunct="0">
              <a:spcBef>
                <a:spcPct val="20000"/>
              </a:spcBef>
              <a:spcAft>
                <a:spcPct val="0"/>
              </a:spcAft>
              <a:buChar char="•"/>
              <a:defRPr sz="2400">
                <a:solidFill>
                  <a:srgbClr val="224568"/>
                </a:solidFill>
                <a:latin typeface="+mn-lt"/>
              </a:defRPr>
            </a:lvl3pPr>
            <a:lvl4pPr marL="1600200" indent="-228600" algn="l" rtl="0" eaLnBrk="0" fontAlgn="base" hangingPunct="0">
              <a:spcBef>
                <a:spcPct val="20000"/>
              </a:spcBef>
              <a:spcAft>
                <a:spcPct val="0"/>
              </a:spcAft>
              <a:buChar char="–"/>
              <a:defRPr sz="2000">
                <a:solidFill>
                  <a:srgbClr val="224568"/>
                </a:solidFill>
                <a:latin typeface="+mn-lt"/>
              </a:defRPr>
            </a:lvl4pPr>
            <a:lvl5pPr marL="2057400" indent="-228600" algn="l" rtl="0" eaLnBrk="0" fontAlgn="base" hangingPunct="0">
              <a:spcBef>
                <a:spcPct val="20000"/>
              </a:spcBef>
              <a:spcAft>
                <a:spcPct val="0"/>
              </a:spcAft>
              <a:buChar char="»"/>
              <a:defRPr sz="2000">
                <a:solidFill>
                  <a:srgbClr val="224568"/>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en-US" sz="3200" b="1" i="0" u="none" strike="noStrike" kern="0" cap="none" spc="0" normalizeH="0" baseline="0" noProof="0">
                <a:ln>
                  <a:noFill/>
                </a:ln>
                <a:solidFill>
                  <a:srgbClr val="000000"/>
                </a:solidFill>
                <a:effectLst/>
                <a:uLnTx/>
                <a:uFillTx/>
                <a:latin typeface="Arial" panose="020B0604020202020204"/>
                <a:ea typeface="+mn-ea"/>
                <a:cs typeface="+mn-cs"/>
              </a:rPr>
              <a:t>Percent of families who report that early intervention services have helped the family:</a:t>
            </a:r>
          </a:p>
          <a:p>
            <a:pPr marL="1143000" marR="0" lvl="0" indent="-517525" algn="l" defTabSz="914400" rtl="0" eaLnBrk="0" fontAlgn="base" latinLnBrk="0" hangingPunct="0">
              <a:lnSpc>
                <a:spcPct val="100000"/>
              </a:lnSpc>
              <a:spcBef>
                <a:spcPts val="600"/>
              </a:spcBef>
              <a:spcAft>
                <a:spcPts val="600"/>
              </a:spcAft>
              <a:buClrTx/>
              <a:buSzTx/>
              <a:buFont typeface="+mj-lt"/>
              <a:buAutoNum type="alphaUcPeriod"/>
              <a:tabLst/>
              <a:defRPr/>
            </a:pPr>
            <a:r>
              <a:rPr kumimoji="0" lang="en-US" sz="3200" b="1" i="0" u="none" strike="noStrike" kern="0" cap="none" spc="0" normalizeH="0" baseline="0" noProof="0">
                <a:ln>
                  <a:noFill/>
                </a:ln>
                <a:solidFill>
                  <a:srgbClr val="000000"/>
                </a:solidFill>
                <a:effectLst/>
                <a:uLnTx/>
                <a:uFillTx/>
                <a:latin typeface="Arial" panose="020B0604020202020204"/>
                <a:ea typeface="+mn-ea"/>
                <a:cs typeface="+mn-cs"/>
              </a:rPr>
              <a:t>Know their rights</a:t>
            </a:r>
          </a:p>
          <a:p>
            <a:pPr marL="1143000" marR="0" lvl="0" indent="-517525" algn="l" defTabSz="914400" rtl="0" eaLnBrk="0" fontAlgn="base" latinLnBrk="0" hangingPunct="0">
              <a:lnSpc>
                <a:spcPct val="100000"/>
              </a:lnSpc>
              <a:spcBef>
                <a:spcPts val="600"/>
              </a:spcBef>
              <a:spcAft>
                <a:spcPts val="600"/>
              </a:spcAft>
              <a:buClrTx/>
              <a:buSzTx/>
              <a:buFont typeface="+mj-lt"/>
              <a:buAutoNum type="alphaUcPeriod"/>
              <a:tabLst/>
              <a:defRPr/>
            </a:pPr>
            <a:r>
              <a:rPr kumimoji="0" lang="en-US" sz="3200" b="1" i="0" u="none" strike="noStrike" kern="0" cap="none" spc="0" normalizeH="0" baseline="0" noProof="0">
                <a:ln>
                  <a:noFill/>
                </a:ln>
                <a:solidFill>
                  <a:srgbClr val="000000"/>
                </a:solidFill>
                <a:effectLst/>
                <a:uLnTx/>
                <a:uFillTx/>
                <a:latin typeface="Arial" panose="020B0604020202020204"/>
                <a:ea typeface="+mn-ea"/>
                <a:cs typeface="+mn-cs"/>
              </a:rPr>
              <a:t>Effectively communicate their child's needs</a:t>
            </a:r>
          </a:p>
          <a:p>
            <a:pPr marL="1143000" marR="0" lvl="0" indent="-517525" algn="l" defTabSz="914400" rtl="0" eaLnBrk="0" fontAlgn="base" latinLnBrk="0" hangingPunct="0">
              <a:lnSpc>
                <a:spcPct val="100000"/>
              </a:lnSpc>
              <a:spcBef>
                <a:spcPts val="600"/>
              </a:spcBef>
              <a:spcAft>
                <a:spcPts val="600"/>
              </a:spcAft>
              <a:buClrTx/>
              <a:buSzTx/>
              <a:buFont typeface="+mj-lt"/>
              <a:buAutoNum type="alphaUcPeriod"/>
              <a:tabLst/>
              <a:defRPr/>
            </a:pPr>
            <a:r>
              <a:rPr kumimoji="0" lang="en-US" sz="3200" b="1" i="0" u="none" strike="noStrike" kern="0" cap="none" spc="0" normalizeH="0" baseline="0" noProof="0">
                <a:ln>
                  <a:noFill/>
                </a:ln>
                <a:solidFill>
                  <a:srgbClr val="000000"/>
                </a:solidFill>
                <a:effectLst/>
                <a:uLnTx/>
                <a:uFillTx/>
                <a:latin typeface="Arial" panose="020B0604020202020204"/>
                <a:ea typeface="+mn-ea"/>
                <a:cs typeface="+mn-cs"/>
              </a:rPr>
              <a:t>Help their child develop and learn </a:t>
            </a:r>
          </a:p>
        </p:txBody>
      </p:sp>
    </p:spTree>
    <p:extLst>
      <p:ext uri="{BB962C8B-B14F-4D97-AF65-F5344CB8AC3E}">
        <p14:creationId xmlns:p14="http://schemas.microsoft.com/office/powerpoint/2010/main" val="372110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a:t>Which Data Are Included?</a:t>
            </a:r>
          </a:p>
        </p:txBody>
      </p:sp>
      <p:sp>
        <p:nvSpPr>
          <p:cNvPr id="5" name="Content Placeholder 4"/>
          <p:cNvSpPr>
            <a:spLocks noGrp="1"/>
          </p:cNvSpPr>
          <p:nvPr>
            <p:ph idx="1"/>
          </p:nvPr>
        </p:nvSpPr>
        <p:spPr>
          <a:xfrm>
            <a:off x="587829" y="1368358"/>
            <a:ext cx="11604171" cy="4477806"/>
          </a:xfrm>
        </p:spPr>
        <p:txBody>
          <a:bodyPr>
            <a:normAutofit fontScale="92500" lnSpcReduction="20000"/>
          </a:bodyPr>
          <a:lstStyle/>
          <a:p>
            <a:r>
              <a:rPr lang="en-US" sz="3000" b="1">
                <a:solidFill>
                  <a:schemeClr val="tx2"/>
                </a:solidFill>
                <a:latin typeface="Arial"/>
                <a:cs typeface="Arial"/>
              </a:rPr>
              <a:t>Federal Fiscal Year (FFY) 2022</a:t>
            </a:r>
          </a:p>
          <a:p>
            <a:pPr lvl="1"/>
            <a:r>
              <a:rPr lang="en-US" sz="2800" b="1">
                <a:solidFill>
                  <a:schemeClr val="tx2"/>
                </a:solidFill>
              </a:rPr>
              <a:t>Data from February 2024 Annual Performance Report (APR) submission </a:t>
            </a:r>
          </a:p>
          <a:p>
            <a:pPr lvl="1"/>
            <a:r>
              <a:rPr lang="en-US" sz="2800" b="1"/>
              <a:t>School year/State fiscal year 2022-2023</a:t>
            </a:r>
          </a:p>
          <a:p>
            <a:r>
              <a:rPr lang="en-US" sz="2800" b="1">
                <a:latin typeface="Arial"/>
                <a:cs typeface="Arial"/>
              </a:rPr>
              <a:t>56 states, territories, and jurisdictions reported Part C Indicator 4 data. </a:t>
            </a:r>
          </a:p>
          <a:p>
            <a:r>
              <a:rPr lang="en-US" sz="2800" b="1">
                <a:latin typeface="Arial"/>
                <a:cs typeface="Arial"/>
              </a:rPr>
              <a:t>Quantitative data as reported to OSEP</a:t>
            </a:r>
          </a:p>
          <a:p>
            <a:r>
              <a:rPr lang="en-US" sz="2800" b="1">
                <a:solidFill>
                  <a:schemeClr val="tx2"/>
                </a:solidFill>
                <a:latin typeface="Arial"/>
                <a:cs typeface="Arial"/>
              </a:rPr>
              <a:t>Qualitative data coded by DaSy/ECTA</a:t>
            </a:r>
          </a:p>
          <a:p>
            <a:pPr marL="0" indent="0">
              <a:buNone/>
            </a:pPr>
            <a:endParaRPr lang="en-US" sz="2800" b="1" i="1">
              <a:solidFill>
                <a:schemeClr val="tx2"/>
              </a:solidFill>
            </a:endParaRPr>
          </a:p>
          <a:p>
            <a:pPr marL="0" indent="0">
              <a:buNone/>
            </a:pPr>
            <a:r>
              <a:rPr lang="en-US" sz="2800" b="1" i="1">
                <a:solidFill>
                  <a:schemeClr val="tx2"/>
                </a:solidFill>
              </a:rPr>
              <a:t>Note:</a:t>
            </a:r>
            <a:r>
              <a:rPr lang="en-US" sz="2800" b="1">
                <a:solidFill>
                  <a:schemeClr val="tx2"/>
                </a:solidFill>
              </a:rPr>
              <a:t> not all states reported on all qualitative variables</a:t>
            </a:r>
          </a:p>
        </p:txBody>
      </p:sp>
    </p:spTree>
    <p:extLst>
      <p:ext uri="{BB962C8B-B14F-4D97-AF65-F5344CB8AC3E}">
        <p14:creationId xmlns:p14="http://schemas.microsoft.com/office/powerpoint/2010/main" val="974894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8417" y="1569406"/>
            <a:ext cx="5151120" cy="2085544"/>
          </a:xfrm>
        </p:spPr>
        <p:txBody>
          <a:bodyPr>
            <a:normAutofit/>
          </a:bodyPr>
          <a:lstStyle/>
          <a:p>
            <a:r>
              <a:rPr lang="en-US" sz="4800" b="1"/>
              <a:t>State </a:t>
            </a:r>
            <a:br>
              <a:rPr lang="en-US" sz="4800" b="1"/>
            </a:br>
            <a:r>
              <a:rPr lang="en-US" sz="4800" b="1"/>
              <a:t>Measurement</a:t>
            </a:r>
            <a:br>
              <a:rPr lang="en-US" sz="4800" b="1"/>
            </a:br>
            <a:r>
              <a:rPr lang="en-US" sz="4800" b="1"/>
              <a:t>Approaches</a:t>
            </a:r>
          </a:p>
        </p:txBody>
      </p:sp>
      <p:pic>
        <p:nvPicPr>
          <p:cNvPr id="13" name="Picture 12" descr="A young child standing against a wall while her mother kneels down and marks the child's height">
            <a:extLst>
              <a:ext uri="{FF2B5EF4-FFF2-40B4-BE49-F238E27FC236}">
                <a16:creationId xmlns:a16="http://schemas.microsoft.com/office/drawing/2014/main" id="{53909292-2A43-2908-7F6A-7C1E6DAB3E4E}"/>
              </a:ext>
            </a:extLst>
          </p:cNvPr>
          <p:cNvPicPr>
            <a:picLocks noChangeAspect="1"/>
          </p:cNvPicPr>
          <p:nvPr/>
        </p:nvPicPr>
        <p:blipFill>
          <a:blip r:embed="rId3"/>
          <a:stretch>
            <a:fillRect/>
          </a:stretch>
        </p:blipFill>
        <p:spPr>
          <a:xfrm flipH="1">
            <a:off x="6768359" y="834977"/>
            <a:ext cx="2859227" cy="4093506"/>
          </a:xfrm>
          <a:prstGeom prst="rect">
            <a:avLst/>
          </a:prstGeom>
        </p:spPr>
      </p:pic>
    </p:spTree>
    <p:extLst>
      <p:ext uri="{BB962C8B-B14F-4D97-AF65-F5344CB8AC3E}">
        <p14:creationId xmlns:p14="http://schemas.microsoft.com/office/powerpoint/2010/main" val="155986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ound2DiagRect">
            <a:avLst/>
          </a:prstGeom>
          <a:noFill/>
          <a:ln>
            <a:noFill/>
          </a:ln>
        </p:spPr>
        <p:txBody>
          <a:bodyPr>
            <a:noAutofit/>
          </a:bodyPr>
          <a:lstStyle/>
          <a:p>
            <a:r>
              <a:rPr lang="en-US" sz="4400" b="1"/>
              <a:t>FFY 2022 State Approaches</a:t>
            </a:r>
          </a:p>
        </p:txBody>
      </p:sp>
      <p:sp>
        <p:nvSpPr>
          <p:cNvPr id="9" name="Content Placeholder 8"/>
          <p:cNvSpPr>
            <a:spLocks noGrp="1"/>
          </p:cNvSpPr>
          <p:nvPr>
            <p:ph idx="1"/>
          </p:nvPr>
        </p:nvSpPr>
        <p:spPr>
          <a:xfrm>
            <a:off x="587829" y="1368358"/>
            <a:ext cx="11551796" cy="4477806"/>
          </a:xfrm>
        </p:spPr>
        <p:txBody>
          <a:bodyPr>
            <a:normAutofit fontScale="92500"/>
          </a:bodyPr>
          <a:lstStyle/>
          <a:p>
            <a:r>
              <a:rPr lang="en-US" sz="3500" b="1">
                <a:latin typeface="+mn-lt"/>
                <a:cs typeface="Arial"/>
              </a:rPr>
              <a:t>56 states reported using a collection tool (survey).</a:t>
            </a:r>
          </a:p>
          <a:p>
            <a:r>
              <a:rPr lang="en-US" sz="3500" b="1">
                <a:latin typeface="+mn-lt"/>
                <a:cs typeface="Arial"/>
              </a:rPr>
              <a:t>Frequently used surveys include:</a:t>
            </a:r>
            <a:endParaRPr lang="en-US" sz="3000" b="1">
              <a:latin typeface="+mn-lt"/>
              <a:cs typeface="Arial"/>
            </a:endParaRPr>
          </a:p>
          <a:p>
            <a:pPr lvl="1"/>
            <a:r>
              <a:rPr lang="en-US" sz="2600" b="1">
                <a:latin typeface="+mn-lt"/>
                <a:cs typeface="Arial"/>
              </a:rPr>
              <a:t>FOS </a:t>
            </a:r>
            <a:endParaRPr lang="en-US" sz="2600" b="1">
              <a:latin typeface="+mn-lt"/>
            </a:endParaRPr>
          </a:p>
          <a:p>
            <a:pPr lvl="1"/>
            <a:r>
              <a:rPr lang="en-US" sz="2600" b="1">
                <a:latin typeface="+mn-lt"/>
                <a:cs typeface="Arial"/>
              </a:rPr>
              <a:t>FOS-R</a:t>
            </a:r>
            <a:endParaRPr lang="en-US" sz="2600" b="1">
              <a:latin typeface="+mn-lt"/>
            </a:endParaRPr>
          </a:p>
          <a:p>
            <a:pPr lvl="1"/>
            <a:r>
              <a:rPr lang="en-US" sz="2600" b="1">
                <a:latin typeface="+mn-lt"/>
                <a:cs typeface="Arial"/>
              </a:rPr>
              <a:t>NCSEAM</a:t>
            </a:r>
            <a:endParaRPr lang="en-US" sz="2600" b="1">
              <a:latin typeface="+mn-lt"/>
            </a:endParaRPr>
          </a:p>
          <a:p>
            <a:pPr lvl="1"/>
            <a:r>
              <a:rPr lang="en-US" sz="2600" b="1">
                <a:latin typeface="+mn-lt"/>
                <a:cs typeface="Arial"/>
              </a:rPr>
              <a:t>State developed</a:t>
            </a:r>
            <a:endParaRPr lang="en-US" sz="2600" b="1">
              <a:latin typeface="+mn-lt"/>
            </a:endParaRPr>
          </a:p>
          <a:p>
            <a:r>
              <a:rPr lang="en-US" sz="3500" b="1">
                <a:latin typeface="+mn-lt"/>
              </a:rPr>
              <a:t>10 states reported that it is a new or revised survey tool.</a:t>
            </a:r>
            <a:endParaRPr lang="en-US" sz="3600">
              <a:highlight>
                <a:srgbClr val="FFFF00"/>
              </a:highlight>
              <a:latin typeface="+mn-lt"/>
            </a:endParaRPr>
          </a:p>
          <a:p>
            <a:endParaRPr lang="en-US" sz="3600">
              <a:highlight>
                <a:srgbClr val="FFFF00"/>
              </a:highlight>
              <a:latin typeface="+mn-lt"/>
            </a:endParaRPr>
          </a:p>
        </p:txBody>
      </p:sp>
    </p:spTree>
    <p:extLst>
      <p:ext uri="{BB962C8B-B14F-4D97-AF65-F5344CB8AC3E}">
        <p14:creationId xmlns:p14="http://schemas.microsoft.com/office/powerpoint/2010/main" val="799037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4042041" cy="1828800"/>
          </a:xfrm>
        </p:spPr>
        <p:txBody>
          <a:bodyPr>
            <a:normAutofit/>
          </a:bodyPr>
          <a:lstStyle/>
          <a:p>
            <a:r>
              <a:rPr lang="en-US" sz="4800" b="1"/>
              <a:t>Data </a:t>
            </a:r>
            <a:br>
              <a:rPr lang="en-US" sz="4800" b="1"/>
            </a:br>
            <a:r>
              <a:rPr lang="en-US" sz="4800" b="1"/>
              <a:t>Quality</a:t>
            </a:r>
          </a:p>
        </p:txBody>
      </p:sp>
      <p:pic>
        <p:nvPicPr>
          <p:cNvPr id="11" name="Picture 10" descr="Two people's hands holding pens pointing at images on a printout">
            <a:extLst>
              <a:ext uri="{FF2B5EF4-FFF2-40B4-BE49-F238E27FC236}">
                <a16:creationId xmlns:a16="http://schemas.microsoft.com/office/drawing/2014/main" id="{329D8B33-2C74-C1EB-BBA4-52BAE3F904E4}"/>
              </a:ext>
            </a:extLst>
          </p:cNvPr>
          <p:cNvPicPr>
            <a:picLocks noChangeAspect="1"/>
          </p:cNvPicPr>
          <p:nvPr/>
        </p:nvPicPr>
        <p:blipFill>
          <a:blip r:embed="rId3"/>
          <a:stretch>
            <a:fillRect/>
          </a:stretch>
        </p:blipFill>
        <p:spPr>
          <a:xfrm>
            <a:off x="5449769" y="932688"/>
            <a:ext cx="5895538" cy="3621024"/>
          </a:xfrm>
          <a:prstGeom prst="rect">
            <a:avLst/>
          </a:prstGeom>
        </p:spPr>
      </p:pic>
    </p:spTree>
    <p:extLst>
      <p:ext uri="{BB962C8B-B14F-4D97-AF65-F5344CB8AC3E}">
        <p14:creationId xmlns:p14="http://schemas.microsoft.com/office/powerpoint/2010/main" val="4117172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590C3-5AEC-FD25-432D-0596AB792CDC}"/>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20300145-9501-00BD-A3BA-ABEB46BD79CE}"/>
              </a:ext>
            </a:extLst>
          </p:cNvPr>
          <p:cNvSpPr>
            <a:spLocks noGrp="1"/>
          </p:cNvSpPr>
          <p:nvPr>
            <p:ph type="title"/>
          </p:nvPr>
        </p:nvSpPr>
        <p:spPr/>
        <p:txBody>
          <a:bodyPr>
            <a:normAutofit/>
          </a:bodyPr>
          <a:lstStyle/>
          <a:p>
            <a:r>
              <a:rPr lang="en-US" sz="4400" b="1"/>
              <a:t>FFY 2022 Survey Response Rates</a:t>
            </a:r>
          </a:p>
        </p:txBody>
      </p:sp>
      <p:sp>
        <p:nvSpPr>
          <p:cNvPr id="8" name="Content Placeholder 2">
            <a:extLst>
              <a:ext uri="{FF2B5EF4-FFF2-40B4-BE49-F238E27FC236}">
                <a16:creationId xmlns:a16="http://schemas.microsoft.com/office/drawing/2014/main" id="{1701684E-6D84-9216-21B3-4E712C0EA796}"/>
              </a:ext>
            </a:extLst>
          </p:cNvPr>
          <p:cNvSpPr>
            <a:spLocks noGrp="1"/>
          </p:cNvSpPr>
          <p:nvPr>
            <p:ph idx="1"/>
          </p:nvPr>
        </p:nvSpPr>
        <p:spPr>
          <a:xfrm>
            <a:off x="587828" y="1876616"/>
            <a:ext cx="11005457" cy="3450758"/>
          </a:xfrm>
        </p:spPr>
        <p:txBody>
          <a:bodyPr/>
          <a:lstStyle/>
          <a:p>
            <a:r>
              <a:rPr lang="en-US" sz="2800" b="1"/>
              <a:t>56 of 56 states reported a response rate</a:t>
            </a:r>
          </a:p>
          <a:p>
            <a:r>
              <a:rPr lang="en-US" sz="2800" b="1">
                <a:latin typeface="Arial"/>
                <a:cs typeface="Arial"/>
              </a:rPr>
              <a:t>Response rates ranged from 3% to 100%</a:t>
            </a:r>
          </a:p>
          <a:p>
            <a:r>
              <a:rPr lang="en-US" sz="2800" b="1"/>
              <a:t>Mean response rate = 33%</a:t>
            </a:r>
          </a:p>
        </p:txBody>
      </p:sp>
    </p:spTree>
    <p:extLst>
      <p:ext uri="{BB962C8B-B14F-4D97-AF65-F5344CB8AC3E}">
        <p14:creationId xmlns:p14="http://schemas.microsoft.com/office/powerpoint/2010/main" val="1828344117"/>
      </p:ext>
    </p:extLst>
  </p:cSld>
  <p:clrMapOvr>
    <a:masterClrMapping/>
  </p:clrMapOvr>
</p:sld>
</file>

<file path=ppt/theme/theme1.xml><?xml version="1.0" encoding="utf-8"?>
<a:theme xmlns:a="http://schemas.openxmlformats.org/drawingml/2006/main" name="1_Gallery">
  <a:themeElements>
    <a:clrScheme name="ECTA-DaSy">
      <a:dk1>
        <a:srgbClr val="000000"/>
      </a:dk1>
      <a:lt1>
        <a:srgbClr val="FFFFFF"/>
      </a:lt1>
      <a:dk2>
        <a:srgbClr val="222222"/>
      </a:dk2>
      <a:lt2>
        <a:srgbClr val="CCCCCC"/>
      </a:lt2>
      <a:accent1>
        <a:srgbClr val="ED3232"/>
      </a:accent1>
      <a:accent2>
        <a:srgbClr val="FF6600"/>
      </a:accent2>
      <a:accent3>
        <a:srgbClr val="FFBE00"/>
      </a:accent3>
      <a:accent4>
        <a:srgbClr val="38B549"/>
      </a:accent4>
      <a:accent5>
        <a:srgbClr val="2777B9"/>
      </a:accent5>
      <a:accent6>
        <a:srgbClr val="982C78"/>
      </a:accent6>
      <a:hlink>
        <a:srgbClr val="007BFF"/>
      </a:hlink>
      <a:folHlink>
        <a:srgbClr val="007B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ta2-template" id="{E5C0DB02-524A-EA4E-8D6F-50CA54B66DB3}" vid="{F3436B59-AE16-654A-BAEA-9AD8E5CF8C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436c572-21bc-4fc1-bb65-153c842e904d" xsi:nil="true"/>
    <lcf76f155ced4ddcb4097134ff3c332f xmlns="09c8a845-e7a6-41fb-9590-158bae58e4d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2C9FC4C8E81C74EA077FD4A6A616E7F" ma:contentTypeVersion="18" ma:contentTypeDescription="Create a new document." ma:contentTypeScope="" ma:versionID="82f2a921be18bc57b2b0fbc4ceba397c">
  <xsd:schema xmlns:xsd="http://www.w3.org/2001/XMLSchema" xmlns:xs="http://www.w3.org/2001/XMLSchema" xmlns:p="http://schemas.microsoft.com/office/2006/metadata/properties" xmlns:ns2="8d8b1221-cb47-43e5-997b-7d0bdebf637a" xmlns:ns3="09c8a845-e7a6-41fb-9590-158bae58e4d1" xmlns:ns4="c436c572-21bc-4fc1-bb65-153c842e904d" targetNamespace="http://schemas.microsoft.com/office/2006/metadata/properties" ma:root="true" ma:fieldsID="c5a095da38aadbef7d366864587e04f8" ns2:_="" ns3:_="" ns4:_="">
    <xsd:import namespace="8d8b1221-cb47-43e5-997b-7d0bdebf637a"/>
    <xsd:import namespace="09c8a845-e7a6-41fb-9590-158bae58e4d1"/>
    <xsd:import namespace="c436c572-21bc-4fc1-bb65-153c842e904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8b1221-cb47-43e5-997b-7d0bdebf637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c8a845-e7a6-41fb-9590-158bae58e4d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36c572-21bc-4fc1-bb65-153c842e904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780e1644-1452-4b3d-990c-3b27352efd04}" ma:internalName="TaxCatchAll" ma:showField="CatchAllData" ma:web="c436c572-21bc-4fc1-bb65-153c842e90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57B311-BC12-4093-89B1-5888B0AB605A}">
  <ds:schemaRefs>
    <ds:schemaRef ds:uri="09c8a845-e7a6-41fb-9590-158bae58e4d1"/>
    <ds:schemaRef ds:uri="8d8b1221-cb47-43e5-997b-7d0bdebf637a"/>
    <ds:schemaRef ds:uri="c436c572-21bc-4fc1-bb65-153c842e904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D8C9A83-5E96-463D-ABA6-334B1E34488B}">
  <ds:schemaRefs>
    <ds:schemaRef ds:uri="09c8a845-e7a6-41fb-9590-158bae58e4d1"/>
    <ds:schemaRef ds:uri="8d8b1221-cb47-43e5-997b-7d0bdebf637a"/>
    <ds:schemaRef ds:uri="c436c572-21bc-4fc1-bb65-153c842e904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90ADB72-CC41-4DB5-AA0E-88069A4712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19</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1_Gallery</vt:lpstr>
      <vt:lpstr>Part C Indicator 4 Family Outcomes Data FFY 2022  (Feb 2024 APR submission)</vt:lpstr>
      <vt:lpstr>Family Outcomes Data </vt:lpstr>
      <vt:lpstr>Background</vt:lpstr>
      <vt:lpstr>FFY 2022 Part C APR Indicator 4</vt:lpstr>
      <vt:lpstr>Which Data Are Included?</vt:lpstr>
      <vt:lpstr>State  Measurement Approaches</vt:lpstr>
      <vt:lpstr>FFY 2022 State Approaches</vt:lpstr>
      <vt:lpstr>Data  Quality</vt:lpstr>
      <vt:lpstr>FFY 2022 Survey Response Rates</vt:lpstr>
      <vt:lpstr>Survey Response Rates by State FFY 2022</vt:lpstr>
      <vt:lpstr>FFY 2022 Representativeness of Family Data</vt:lpstr>
      <vt:lpstr>FFY 2022 Assessing Representativeness</vt:lpstr>
      <vt:lpstr>Considerations for  Assessing Representativeness</vt:lpstr>
      <vt:lpstr>Performance  Data</vt:lpstr>
      <vt:lpstr>Indicator C4 FFY 2022 Performance Data</vt:lpstr>
      <vt:lpstr>Indicator C4 National Family Survey Data Trends FFY 2022 </vt:lpstr>
      <vt:lpstr>Resources</vt:lpstr>
      <vt:lpstr>Contact us</vt:lpstr>
      <vt:lpstr>ECTA and DaSy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naomi younggren</dc:creator>
  <cp:revision>2</cp:revision>
  <dcterms:created xsi:type="dcterms:W3CDTF">2025-05-12T15:34:34Z</dcterms:created>
  <dcterms:modified xsi:type="dcterms:W3CDTF">2025-07-24T13:17:19Z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0x010100C2C9FC4C8E81C74EA077FD4A6A616E7F</vt:lpwstr>
  </property>
  <property fmtid="{D5CDD505-2E9C-101B-9397-08002B2CF9AE}" pid="3" name="MediaServiceImageTags">
    <vt:lpwstr/>
  </property>
</Properties>
</file>