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7_508AFB77.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9_7DA3924A.xml" ContentType="application/vnd.ms-powerpoint.comments+xml"/>
  <Override PartName="/ppt/notesSlides/notesSlide10.xml" ContentType="application/vnd.openxmlformats-officedocument.presentationml.notesSlide+xml"/>
  <Override PartName="/ppt/comments/modernComment_186_EA8B933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comments/modernComment_11C_8972A24F.xml" ContentType="application/vnd.ms-powerpoint.comments+xml"/>
  <Override PartName="/ppt/notesSlides/notesSlide12.xml" ContentType="application/vnd.openxmlformats-officedocument.presentationml.notesSlide+xml"/>
  <Override PartName="/ppt/comments/modernComment_11D_FA24F300.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comments/modernComment_11E_46A2B794.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comments/modernComment_10D5_E2D74FAF.xml" ContentType="application/vnd.ms-powerpoint.comments+xml"/>
  <Override PartName="/ppt/charts/chart6.xml" ContentType="application/vnd.openxmlformats-officedocument.drawingml.chart+xml"/>
  <Override PartName="/ppt/theme/themeOverride6.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0_AED32076.xml" ContentType="application/vnd.ms-powerpoint.comment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omments/modernComment_121_5B638D50.xml" ContentType="application/vnd.ms-powerpoint.comment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omments/modernComment_122_BEFBDC28.xml" ContentType="application/vnd.ms-powerpoint.comment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omments/modernComment_123_CEF50F2E.xml" ContentType="application/vnd.ms-powerpoint.comment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omments/modernComment_125_D41659E7.xml" ContentType="application/vnd.ms-powerpoint.comment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omments/modernComment_126_8DFD5C5D.xml" ContentType="application/vnd.ms-powerpoint.comment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1_95EF309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handoutMasterIdLst>
    <p:handoutMasterId r:id="rId34"/>
  </p:handoutMasterIdLst>
  <p:sldIdLst>
    <p:sldId id="256" r:id="rId5"/>
    <p:sldId id="263" r:id="rId6"/>
    <p:sldId id="274" r:id="rId7"/>
    <p:sldId id="276" r:id="rId8"/>
    <p:sldId id="277" r:id="rId9"/>
    <p:sldId id="278" r:id="rId10"/>
    <p:sldId id="279" r:id="rId11"/>
    <p:sldId id="280" r:id="rId12"/>
    <p:sldId id="281" r:id="rId13"/>
    <p:sldId id="390" r:id="rId14"/>
    <p:sldId id="284" r:id="rId15"/>
    <p:sldId id="285" r:id="rId16"/>
    <p:sldId id="286" r:id="rId17"/>
    <p:sldId id="4309" r:id="rId18"/>
    <p:sldId id="287" r:id="rId19"/>
    <p:sldId id="288" r:id="rId20"/>
    <p:sldId id="289" r:id="rId21"/>
    <p:sldId id="290" r:id="rId22"/>
    <p:sldId id="291" r:id="rId23"/>
    <p:sldId id="292" r:id="rId24"/>
    <p:sldId id="293" r:id="rId25"/>
    <p:sldId id="294" r:id="rId26"/>
    <p:sldId id="295" r:id="rId27"/>
    <p:sldId id="296" r:id="rId28"/>
    <p:sldId id="320" r:id="rId29"/>
    <p:sldId id="321" r:id="rId30"/>
    <p:sldId id="275"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C60F80-08DF-1642-3C96-F0DDA36FC942}" name="Reid, Kellen" initials="RK" userId="S::jkreid@ad.unc.edu::9bc4fa1f-7b64-4b31-a669-8cacb7cbcbb5" providerId="AD"/>
  <p188:author id="{4EDB90B7-21B3-C3B0-853F-1997F23489FA}" name="Roxanne Jones" initials="RJ" userId="S::roxanne.jones@sri.com::a9b93f5c-3ad7-45cf-8a30-444f8003bc47" providerId="AD"/>
  <p188:author id="{6DB6F8DA-D310-7975-3447-77DAEC217C9C}" name="Nicholas Ortiz" initials="NO" userId="S::NOrtiz@sriinternational.com::af58162c-f21a-4597-80ec-a459d8e419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4D00"/>
    <a:srgbClr val="982C78"/>
    <a:srgbClr val="7030A0"/>
    <a:srgbClr val="BF8E00"/>
    <a:srgbClr val="000000"/>
    <a:srgbClr val="227532"/>
    <a:srgbClr val="1D598B"/>
    <a:srgbClr val="007BFF"/>
    <a:srgbClr val="666666"/>
    <a:srgbClr val="FFE2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534A3-067C-4299-8291-A82D2112DC37}" v="1" dt="2025-06-17T21:52:09.502"/>
    <p1510:client id="{E7F05427-799A-BE80-A93B-42E56F29883F}" v="2" dt="2025-06-19T16:04:20.743"/>
    <p1510:client id="{EE02D3A6-B5AF-40EF-931E-0A7633CD5B68}" v="27" dt="2025-06-17T21:45:19.169"/>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Ortiz" userId="S::nortiz_sriinternational.com#ext#@admin.live.unc.edu::bd166d5d-2949-46f8-b4b5-d23cc70b9e3f" providerId="AD" clId="Web-{E7F05427-799A-BE80-A93B-42E56F29883F}"/>
    <pc:docChg chg="delSld">
      <pc:chgData name="Nicholas Ortiz" userId="S::nortiz_sriinternational.com#ext#@admin.live.unc.edu::bd166d5d-2949-46f8-b4b5-d23cc70b9e3f" providerId="AD" clId="Web-{E7F05427-799A-BE80-A93B-42E56F29883F}" dt="2025-06-19T16:04:20.743" v="1"/>
      <pc:docMkLst>
        <pc:docMk/>
      </pc:docMkLst>
      <pc:sldChg chg="del">
        <pc:chgData name="Nicholas Ortiz" userId="S::nortiz_sriinternational.com#ext#@admin.live.unc.edu::bd166d5d-2949-46f8-b4b5-d23cc70b9e3f" providerId="AD" clId="Web-{E7F05427-799A-BE80-A93B-42E56F29883F}" dt="2025-06-19T16:04:14.617" v="0"/>
        <pc:sldMkLst>
          <pc:docMk/>
          <pc:sldMk cId="2032310143" sldId="283"/>
        </pc:sldMkLst>
      </pc:sldChg>
      <pc:sldChg chg="del">
        <pc:chgData name="Nicholas Ortiz" userId="S::nortiz_sriinternational.com#ext#@admin.live.unc.edu::bd166d5d-2949-46f8-b4b5-d23cc70b9e3f" providerId="AD" clId="Web-{E7F05427-799A-BE80-A93B-42E56F29883F}" dt="2025-06-19T16:04:20.743" v="1"/>
        <pc:sldMkLst>
          <pc:docMk/>
          <pc:sldMk cId="894690643" sldId="391"/>
        </pc:sldMkLst>
      </pc:sldChg>
    </pc:docChg>
  </pc:docChgLst>
  <pc:docChgLst>
    <pc:chgData name="Nicholas Ortiz" userId="af58162c-f21a-4597-80ec-a459d8e41901" providerId="ADAL" clId="{A9D49B82-6236-4D93-B84C-D31D5D085917}"/>
    <pc:docChg chg="modSld">
      <pc:chgData name="Nicholas Ortiz" userId="af58162c-f21a-4597-80ec-a459d8e41901" providerId="ADAL" clId="{A9D49B82-6236-4D93-B84C-D31D5D085917}" dt="2025-05-20T19:17:46.917" v="146" actId="20577"/>
      <pc:docMkLst>
        <pc:docMk/>
      </pc:docMkLst>
      <pc:sldChg chg="modNotesTx">
        <pc:chgData name="Nicholas Ortiz" userId="af58162c-f21a-4597-80ec-a459d8e41901" providerId="ADAL" clId="{A9D49B82-6236-4D93-B84C-D31D5D085917}" dt="2025-05-20T19:09:52.199" v="87" actId="20577"/>
        <pc:sldMkLst>
          <pc:docMk/>
          <pc:sldMk cId="2307636121" sldId="256"/>
        </pc:sldMkLst>
      </pc:sldChg>
      <pc:sldChg chg="modSp mod modAnim">
        <pc:chgData name="Nicholas Ortiz" userId="af58162c-f21a-4597-80ec-a459d8e41901" providerId="ADAL" clId="{A9D49B82-6236-4D93-B84C-D31D5D085917}" dt="2025-05-20T18:07:13.475" v="4"/>
        <pc:sldMkLst>
          <pc:docMk/>
          <pc:sldMk cId="806555738" sldId="277"/>
        </pc:sldMkLst>
        <pc:cxnChg chg="mod">
          <ac:chgData name="Nicholas Ortiz" userId="af58162c-f21a-4597-80ec-a459d8e41901" providerId="ADAL" clId="{A9D49B82-6236-4D93-B84C-D31D5D085917}" dt="2025-05-20T18:05:39.339" v="1" actId="208"/>
          <ac:cxnSpMkLst>
            <pc:docMk/>
            <pc:sldMk cId="806555738" sldId="277"/>
            <ac:cxnSpMk id="52" creationId="{75982365-1A7C-9A0D-EE2C-5EB3D54907E9}"/>
          </ac:cxnSpMkLst>
        </pc:cxnChg>
        <pc:cxnChg chg="mod">
          <ac:chgData name="Nicholas Ortiz" userId="af58162c-f21a-4597-80ec-a459d8e41901" providerId="ADAL" clId="{A9D49B82-6236-4D93-B84C-D31D5D085917}" dt="2025-05-20T18:05:36.342" v="0" actId="208"/>
          <ac:cxnSpMkLst>
            <pc:docMk/>
            <pc:sldMk cId="806555738" sldId="277"/>
            <ac:cxnSpMk id="54" creationId="{8D7D9719-50E2-F145-351B-E70843146761}"/>
          </ac:cxnSpMkLst>
        </pc:cxnChg>
      </pc:sldChg>
      <pc:sldChg chg="modSp mod">
        <pc:chgData name="Nicholas Ortiz" userId="af58162c-f21a-4597-80ec-a459d8e41901" providerId="ADAL" clId="{A9D49B82-6236-4D93-B84C-D31D5D085917}" dt="2025-05-20T18:08:53.233" v="5" actId="20577"/>
        <pc:sldMkLst>
          <pc:docMk/>
          <pc:sldMk cId="1351285623" sldId="279"/>
        </pc:sldMkLst>
        <pc:graphicFrameChg chg="modGraphic">
          <ac:chgData name="Nicholas Ortiz" userId="af58162c-f21a-4597-80ec-a459d8e41901" providerId="ADAL" clId="{A9D49B82-6236-4D93-B84C-D31D5D085917}" dt="2025-05-20T18:08:53.233" v="5" actId="20577"/>
          <ac:graphicFrameMkLst>
            <pc:docMk/>
            <pc:sldMk cId="1351285623" sldId="279"/>
            <ac:graphicFrameMk id="8" creationId="{95FF6A69-8290-8633-1496-77FB8651462E}"/>
          </ac:graphicFrameMkLst>
        </pc:graphicFrameChg>
      </pc:sldChg>
      <pc:sldChg chg="modSp mod">
        <pc:chgData name="Nicholas Ortiz" userId="af58162c-f21a-4597-80ec-a459d8e41901" providerId="ADAL" clId="{A9D49B82-6236-4D93-B84C-D31D5D085917}" dt="2025-05-20T18:14:44.274" v="8" actId="14734"/>
        <pc:sldMkLst>
          <pc:docMk/>
          <pc:sldMk cId="2305991247" sldId="284"/>
        </pc:sldMkLst>
        <pc:graphicFrameChg chg="modGraphic">
          <ac:chgData name="Nicholas Ortiz" userId="af58162c-f21a-4597-80ec-a459d8e41901" providerId="ADAL" clId="{A9D49B82-6236-4D93-B84C-D31D5D085917}" dt="2025-05-20T18:14:44.274" v="8" actId="14734"/>
          <ac:graphicFrameMkLst>
            <pc:docMk/>
            <pc:sldMk cId="2305991247" sldId="284"/>
            <ac:graphicFrameMk id="6" creationId="{C0774CDA-FBA2-1DD1-8CB0-CF5A3F4BA372}"/>
          </ac:graphicFrameMkLst>
        </pc:graphicFrameChg>
      </pc:sldChg>
      <pc:sldChg chg="modSp mod">
        <pc:chgData name="Nicholas Ortiz" userId="af58162c-f21a-4597-80ec-a459d8e41901" providerId="ADAL" clId="{A9D49B82-6236-4D93-B84C-D31D5D085917}" dt="2025-05-20T18:15:49.804" v="10" actId="948"/>
        <pc:sldMkLst>
          <pc:docMk/>
          <pc:sldMk cId="4196725504" sldId="285"/>
        </pc:sldMkLst>
        <pc:spChg chg="mod">
          <ac:chgData name="Nicholas Ortiz" userId="af58162c-f21a-4597-80ec-a459d8e41901" providerId="ADAL" clId="{A9D49B82-6236-4D93-B84C-D31D5D085917}" dt="2025-05-20T18:15:49.804" v="10" actId="948"/>
          <ac:spMkLst>
            <pc:docMk/>
            <pc:sldMk cId="4196725504" sldId="285"/>
            <ac:spMk id="6" creationId="{B106525B-452C-3FA2-0EBA-899E4D149B10}"/>
          </ac:spMkLst>
        </pc:spChg>
      </pc:sldChg>
      <pc:sldChg chg="modSp mod">
        <pc:chgData name="Nicholas Ortiz" userId="af58162c-f21a-4597-80ec-a459d8e41901" providerId="ADAL" clId="{A9D49B82-6236-4D93-B84C-D31D5D085917}" dt="2025-05-20T18:15:59.880" v="11" actId="948"/>
        <pc:sldMkLst>
          <pc:docMk/>
          <pc:sldMk cId="1185068948" sldId="286"/>
        </pc:sldMkLst>
        <pc:spChg chg="mod">
          <ac:chgData name="Nicholas Ortiz" userId="af58162c-f21a-4597-80ec-a459d8e41901" providerId="ADAL" clId="{A9D49B82-6236-4D93-B84C-D31D5D085917}" dt="2025-05-20T18:15:59.880" v="11" actId="948"/>
          <ac:spMkLst>
            <pc:docMk/>
            <pc:sldMk cId="1185068948" sldId="286"/>
            <ac:spMk id="14" creationId="{8C2DE6C0-1B6C-5353-AEC7-91104DD2DE3A}"/>
          </ac:spMkLst>
        </pc:spChg>
      </pc:sldChg>
      <pc:sldChg chg="modSp mod">
        <pc:chgData name="Nicholas Ortiz" userId="af58162c-f21a-4597-80ec-a459d8e41901" providerId="ADAL" clId="{A9D49B82-6236-4D93-B84C-D31D5D085917}" dt="2025-05-20T18:20:35.741" v="34" actId="20577"/>
        <pc:sldMkLst>
          <pc:docMk/>
          <pc:sldMk cId="2933071990" sldId="288"/>
        </pc:sldMkLst>
        <pc:spChg chg="mod">
          <ac:chgData name="Nicholas Ortiz" userId="af58162c-f21a-4597-80ec-a459d8e41901" providerId="ADAL" clId="{A9D49B82-6236-4D93-B84C-D31D5D085917}" dt="2025-05-20T18:20:35.741" v="34" actId="20577"/>
          <ac:spMkLst>
            <pc:docMk/>
            <pc:sldMk cId="2933071990" sldId="288"/>
            <ac:spMk id="6" creationId="{03A38263-5C7F-E8CF-B973-0D9C62B46887}"/>
          </ac:spMkLst>
        </pc:spChg>
      </pc:sldChg>
      <pc:sldChg chg="modSp mod">
        <pc:chgData name="Nicholas Ortiz" userId="af58162c-f21a-4597-80ec-a459d8e41901" providerId="ADAL" clId="{A9D49B82-6236-4D93-B84C-D31D5D085917}" dt="2025-05-20T18:20:41.802" v="57" actId="20577"/>
        <pc:sldMkLst>
          <pc:docMk/>
          <pc:sldMk cId="1533250896" sldId="289"/>
        </pc:sldMkLst>
        <pc:spChg chg="mod">
          <ac:chgData name="Nicholas Ortiz" userId="af58162c-f21a-4597-80ec-a459d8e41901" providerId="ADAL" clId="{A9D49B82-6236-4D93-B84C-D31D5D085917}" dt="2025-05-20T18:20:41.802" v="57" actId="20577"/>
          <ac:spMkLst>
            <pc:docMk/>
            <pc:sldMk cId="1533250896" sldId="289"/>
            <ac:spMk id="6" creationId="{5FA078C4-3C65-6AFA-9807-F4F16AF031EF}"/>
          </ac:spMkLst>
        </pc:spChg>
      </pc:sldChg>
      <pc:sldChg chg="modSp">
        <pc:chgData name="Nicholas Ortiz" userId="af58162c-f21a-4597-80ec-a459d8e41901" providerId="ADAL" clId="{A9D49B82-6236-4D93-B84C-D31D5D085917}" dt="2025-05-20T18:23:25.822" v="62"/>
        <pc:sldMkLst>
          <pc:docMk/>
          <pc:sldMk cId="3204176936" sldId="290"/>
        </pc:sldMkLst>
        <pc:graphicFrameChg chg="mod">
          <ac:chgData name="Nicholas Ortiz" userId="af58162c-f21a-4597-80ec-a459d8e41901" providerId="ADAL" clId="{A9D49B82-6236-4D93-B84C-D31D5D085917}" dt="2025-05-20T18:23:25.822" v="62"/>
          <ac:graphicFrameMkLst>
            <pc:docMk/>
            <pc:sldMk cId="3204176936" sldId="290"/>
            <ac:graphicFrameMk id="14" creationId="{5B7F92C7-D05D-7D94-24AB-42BD45061BC0}"/>
          </ac:graphicFrameMkLst>
        </pc:graphicFrameChg>
      </pc:sldChg>
      <pc:sldChg chg="modSp">
        <pc:chgData name="Nicholas Ortiz" userId="af58162c-f21a-4597-80ec-a459d8e41901" providerId="ADAL" clId="{A9D49B82-6236-4D93-B84C-D31D5D085917}" dt="2025-05-20T18:24:31.561" v="69"/>
        <pc:sldMkLst>
          <pc:docMk/>
          <pc:sldMk cId="3472166702" sldId="291"/>
        </pc:sldMkLst>
        <pc:graphicFrameChg chg="mod">
          <ac:chgData name="Nicholas Ortiz" userId="af58162c-f21a-4597-80ec-a459d8e41901" providerId="ADAL" clId="{A9D49B82-6236-4D93-B84C-D31D5D085917}" dt="2025-05-20T18:24:31.561" v="69"/>
          <ac:graphicFrameMkLst>
            <pc:docMk/>
            <pc:sldMk cId="3472166702" sldId="291"/>
            <ac:graphicFrameMk id="9" creationId="{EB580DA5-E79C-5E51-C5A9-1E65FC1E8F4C}"/>
          </ac:graphicFrameMkLst>
        </pc:graphicFrameChg>
      </pc:sldChg>
      <pc:sldChg chg="modNotesTx">
        <pc:chgData name="Nicholas Ortiz" userId="af58162c-f21a-4597-80ec-a459d8e41901" providerId="ADAL" clId="{A9D49B82-6236-4D93-B84C-D31D5D085917}" dt="2025-05-20T18:26:13.088" v="76" actId="20577"/>
        <pc:sldMkLst>
          <pc:docMk/>
          <pc:sldMk cId="4026013980" sldId="292"/>
        </pc:sldMkLst>
      </pc:sldChg>
      <pc:sldChg chg="modSp mod modNotesTx">
        <pc:chgData name="Nicholas Ortiz" userId="af58162c-f21a-4597-80ec-a459d8e41901" providerId="ADAL" clId="{A9D49B82-6236-4D93-B84C-D31D5D085917}" dt="2025-05-20T19:17:46.917" v="146" actId="20577"/>
        <pc:sldMkLst>
          <pc:docMk/>
          <pc:sldMk cId="2382191709" sldId="294"/>
        </pc:sldMkLst>
        <pc:spChg chg="mod">
          <ac:chgData name="Nicholas Ortiz" userId="af58162c-f21a-4597-80ec-a459d8e41901" providerId="ADAL" clId="{A9D49B82-6236-4D93-B84C-D31D5D085917}" dt="2025-05-20T18:30:36.458" v="85" actId="1037"/>
          <ac:spMkLst>
            <pc:docMk/>
            <pc:sldMk cId="2382191709" sldId="294"/>
            <ac:spMk id="8" creationId="{4F50A753-BC5D-E8EE-F08B-B0C31A965B79}"/>
          </ac:spMkLst>
        </pc:spChg>
      </pc:sldChg>
    </pc:docChg>
  </pc:docChgLst>
  <pc:docChgLst>
    <pc:chgData name="Nicholas Ortiz" userId="af58162c-f21a-4597-80ec-a459d8e41901" providerId="ADAL" clId="{4A66409F-91FA-4D4B-BA25-57F848BD58D0}"/>
    <pc:docChg chg="undo custSel modSld">
      <pc:chgData name="Nicholas Ortiz" userId="af58162c-f21a-4597-80ec-a459d8e41901" providerId="ADAL" clId="{4A66409F-91FA-4D4B-BA25-57F848BD58D0}" dt="2025-05-12T22:30:17.346" v="176" actId="6549"/>
      <pc:docMkLst>
        <pc:docMk/>
      </pc:docMkLst>
      <pc:sldChg chg="modNotesTx">
        <pc:chgData name="Nicholas Ortiz" userId="af58162c-f21a-4597-80ec-a459d8e41901" providerId="ADAL" clId="{4A66409F-91FA-4D4B-BA25-57F848BD58D0}" dt="2025-05-12T22:29:47.026" v="157" actId="6549"/>
        <pc:sldMkLst>
          <pc:docMk/>
          <pc:sldMk cId="2307636121" sldId="256"/>
        </pc:sldMkLst>
      </pc:sldChg>
      <pc:sldChg chg="modTransition modNotesTx">
        <pc:chgData name="Nicholas Ortiz" userId="af58162c-f21a-4597-80ec-a459d8e41901" providerId="ADAL" clId="{4A66409F-91FA-4D4B-BA25-57F848BD58D0}" dt="2025-05-12T22:29:49.619" v="160" actId="6549"/>
        <pc:sldMkLst>
          <pc:docMk/>
          <pc:sldMk cId="340034828" sldId="263"/>
        </pc:sldMkLst>
      </pc:sldChg>
      <pc:sldChg chg="modNotesTx">
        <pc:chgData name="Nicholas Ortiz" userId="af58162c-f21a-4597-80ec-a459d8e41901" providerId="ADAL" clId="{4A66409F-91FA-4D4B-BA25-57F848BD58D0}" dt="2025-05-12T22:29:41.100" v="154" actId="6549"/>
        <pc:sldMkLst>
          <pc:docMk/>
          <pc:sldMk cId="2515480730" sldId="273"/>
        </pc:sldMkLst>
      </pc:sldChg>
      <pc:sldChg chg="modTransition modNotesTx">
        <pc:chgData name="Nicholas Ortiz" userId="af58162c-f21a-4597-80ec-a459d8e41901" providerId="ADAL" clId="{4A66409F-91FA-4D4B-BA25-57F848BD58D0}" dt="2025-05-12T22:29:53.549" v="168" actId="20577"/>
        <pc:sldMkLst>
          <pc:docMk/>
          <pc:sldMk cId="2939126428" sldId="274"/>
        </pc:sldMkLst>
      </pc:sldChg>
      <pc:sldChg chg="modNotesTx">
        <pc:chgData name="Nicholas Ortiz" userId="af58162c-f21a-4597-80ec-a459d8e41901" providerId="ADAL" clId="{4A66409F-91FA-4D4B-BA25-57F848BD58D0}" dt="2025-05-12T22:29:38.129" v="153" actId="6549"/>
        <pc:sldMkLst>
          <pc:docMk/>
          <pc:sldMk cId="990688088" sldId="275"/>
        </pc:sldMkLst>
      </pc:sldChg>
      <pc:sldChg chg="modNotesTx">
        <pc:chgData name="Nicholas Ortiz" userId="af58162c-f21a-4597-80ec-a459d8e41901" providerId="ADAL" clId="{4A66409F-91FA-4D4B-BA25-57F848BD58D0}" dt="2025-05-12T22:29:57.162" v="169" actId="6549"/>
        <pc:sldMkLst>
          <pc:docMk/>
          <pc:sldMk cId="1834237271" sldId="276"/>
        </pc:sldMkLst>
      </pc:sldChg>
      <pc:sldChg chg="modSp mod modTransition modNotesTx">
        <pc:chgData name="Nicholas Ortiz" userId="af58162c-f21a-4597-80ec-a459d8e41901" providerId="ADAL" clId="{4A66409F-91FA-4D4B-BA25-57F848BD58D0}" dt="2025-05-12T22:29:59.140" v="170" actId="6549"/>
        <pc:sldMkLst>
          <pc:docMk/>
          <pc:sldMk cId="806555738" sldId="277"/>
        </pc:sldMkLst>
        <pc:spChg chg="mod">
          <ac:chgData name="Nicholas Ortiz" userId="af58162c-f21a-4597-80ec-a459d8e41901" providerId="ADAL" clId="{4A66409F-91FA-4D4B-BA25-57F848BD58D0}" dt="2025-05-12T22:09:39.207" v="4" actId="207"/>
          <ac:spMkLst>
            <pc:docMk/>
            <pc:sldMk cId="806555738" sldId="277"/>
            <ac:spMk id="62" creationId="{6555AFA9-4E48-BEB6-F269-DA346574FD12}"/>
          </ac:spMkLst>
        </pc:spChg>
      </pc:sldChg>
      <pc:sldChg chg="modNotesTx">
        <pc:chgData name="Nicholas Ortiz" userId="af58162c-f21a-4597-80ec-a459d8e41901" providerId="ADAL" clId="{4A66409F-91FA-4D4B-BA25-57F848BD58D0}" dt="2025-05-12T22:30:01.763" v="171" actId="6549"/>
        <pc:sldMkLst>
          <pc:docMk/>
          <pc:sldMk cId="3972599697" sldId="278"/>
        </pc:sldMkLst>
      </pc:sldChg>
      <pc:sldChg chg="modNotesTx">
        <pc:chgData name="Nicholas Ortiz" userId="af58162c-f21a-4597-80ec-a459d8e41901" providerId="ADAL" clId="{4A66409F-91FA-4D4B-BA25-57F848BD58D0}" dt="2025-05-12T22:30:06.144" v="173" actId="6549"/>
        <pc:sldMkLst>
          <pc:docMk/>
          <pc:sldMk cId="1351285623" sldId="279"/>
        </pc:sldMkLst>
      </pc:sldChg>
      <pc:sldChg chg="modNotesTx">
        <pc:chgData name="Nicholas Ortiz" userId="af58162c-f21a-4597-80ec-a459d8e41901" providerId="ADAL" clId="{4A66409F-91FA-4D4B-BA25-57F848BD58D0}" dt="2025-05-12T22:30:13.577" v="175" actId="6549"/>
        <pc:sldMkLst>
          <pc:docMk/>
          <pc:sldMk cId="2107871818" sldId="281"/>
        </pc:sldMkLst>
      </pc:sldChg>
      <pc:sldChg chg="modSp mod modNotesTx">
        <pc:chgData name="Nicholas Ortiz" userId="af58162c-f21a-4597-80ec-a459d8e41901" providerId="ADAL" clId="{4A66409F-91FA-4D4B-BA25-57F848BD58D0}" dt="2025-05-12T22:28:47.396" v="143" actId="6549"/>
        <pc:sldMkLst>
          <pc:docMk/>
          <pc:sldMk cId="2305991247" sldId="284"/>
        </pc:sldMkLst>
        <pc:spChg chg="mod">
          <ac:chgData name="Nicholas Ortiz" userId="af58162c-f21a-4597-80ec-a459d8e41901" providerId="ADAL" clId="{4A66409F-91FA-4D4B-BA25-57F848BD58D0}" dt="2025-05-12T22:13:12.225" v="61" actId="20577"/>
          <ac:spMkLst>
            <pc:docMk/>
            <pc:sldMk cId="2305991247" sldId="284"/>
            <ac:spMk id="7" creationId="{D3FAD68C-F590-9B0D-BC55-203B6FA55835}"/>
          </ac:spMkLst>
        </pc:spChg>
      </pc:sldChg>
      <pc:sldChg chg="modSp mod modNotesTx">
        <pc:chgData name="Nicholas Ortiz" userId="af58162c-f21a-4597-80ec-a459d8e41901" providerId="ADAL" clId="{4A66409F-91FA-4D4B-BA25-57F848BD58D0}" dt="2025-05-12T22:28:50.316" v="144" actId="6549"/>
        <pc:sldMkLst>
          <pc:docMk/>
          <pc:sldMk cId="4196725504" sldId="285"/>
        </pc:sldMkLst>
        <pc:spChg chg="mod">
          <ac:chgData name="Nicholas Ortiz" userId="af58162c-f21a-4597-80ec-a459d8e41901" providerId="ADAL" clId="{4A66409F-91FA-4D4B-BA25-57F848BD58D0}" dt="2025-05-12T22:15:33.189" v="99" actId="1035"/>
          <ac:spMkLst>
            <pc:docMk/>
            <pc:sldMk cId="4196725504" sldId="285"/>
            <ac:spMk id="6" creationId="{B106525B-452C-3FA2-0EBA-899E4D149B10}"/>
          </ac:spMkLst>
        </pc:spChg>
        <pc:spChg chg="mod">
          <ac:chgData name="Nicholas Ortiz" userId="af58162c-f21a-4597-80ec-a459d8e41901" providerId="ADAL" clId="{4A66409F-91FA-4D4B-BA25-57F848BD58D0}" dt="2025-05-12T22:15:33.189" v="99" actId="1035"/>
          <ac:spMkLst>
            <pc:docMk/>
            <pc:sldMk cId="4196725504" sldId="285"/>
            <ac:spMk id="7" creationId="{CB1BCB01-D8B6-9A70-0345-E33249A78F81}"/>
          </ac:spMkLst>
        </pc:spChg>
        <pc:graphicFrameChg chg="mod">
          <ac:chgData name="Nicholas Ortiz" userId="af58162c-f21a-4597-80ec-a459d8e41901" providerId="ADAL" clId="{4A66409F-91FA-4D4B-BA25-57F848BD58D0}" dt="2025-05-12T22:14:19.444" v="76" actId="1037"/>
          <ac:graphicFrameMkLst>
            <pc:docMk/>
            <pc:sldMk cId="4196725504" sldId="285"/>
            <ac:graphicFrameMk id="9" creationId="{72DA81CF-68BB-1FC9-E190-4D7CE35B6BD5}"/>
          </ac:graphicFrameMkLst>
        </pc:graphicFrameChg>
        <pc:graphicFrameChg chg="mod">
          <ac:chgData name="Nicholas Ortiz" userId="af58162c-f21a-4597-80ec-a459d8e41901" providerId="ADAL" clId="{4A66409F-91FA-4D4B-BA25-57F848BD58D0}" dt="2025-05-12T22:14:24.458" v="80" actId="1037"/>
          <ac:graphicFrameMkLst>
            <pc:docMk/>
            <pc:sldMk cId="4196725504" sldId="285"/>
            <ac:graphicFrameMk id="10" creationId="{96D48ED3-4F16-3538-7208-956FC04E3546}"/>
          </ac:graphicFrameMkLst>
        </pc:graphicFrameChg>
      </pc:sldChg>
      <pc:sldChg chg="modSp mod modTransition">
        <pc:chgData name="Nicholas Ortiz" userId="af58162c-f21a-4597-80ec-a459d8e41901" providerId="ADAL" clId="{4A66409F-91FA-4D4B-BA25-57F848BD58D0}" dt="2025-05-12T22:23:06.744" v="130"/>
        <pc:sldMkLst>
          <pc:docMk/>
          <pc:sldMk cId="1185068948" sldId="286"/>
        </pc:sldMkLst>
        <pc:spChg chg="mod">
          <ac:chgData name="Nicholas Ortiz" userId="af58162c-f21a-4597-80ec-a459d8e41901" providerId="ADAL" clId="{4A66409F-91FA-4D4B-BA25-57F848BD58D0}" dt="2025-05-12T22:15:45.536" v="105" actId="1035"/>
          <ac:spMkLst>
            <pc:docMk/>
            <pc:sldMk cId="1185068948" sldId="286"/>
            <ac:spMk id="14" creationId="{8C2DE6C0-1B6C-5353-AEC7-91104DD2DE3A}"/>
          </ac:spMkLst>
        </pc:spChg>
        <pc:spChg chg="mod">
          <ac:chgData name="Nicholas Ortiz" userId="af58162c-f21a-4597-80ec-a459d8e41901" providerId="ADAL" clId="{4A66409F-91FA-4D4B-BA25-57F848BD58D0}" dt="2025-05-12T22:15:45.536" v="105" actId="1035"/>
          <ac:spMkLst>
            <pc:docMk/>
            <pc:sldMk cId="1185068948" sldId="286"/>
            <ac:spMk id="15" creationId="{ABA1879A-E3FD-EA00-EA5D-90954B8E78F6}"/>
          </ac:spMkLst>
        </pc:spChg>
        <pc:graphicFrameChg chg="mod">
          <ac:chgData name="Nicholas Ortiz" userId="af58162c-f21a-4597-80ec-a459d8e41901" providerId="ADAL" clId="{4A66409F-91FA-4D4B-BA25-57F848BD58D0}" dt="2025-05-12T22:14:54.052" v="92" actId="1038"/>
          <ac:graphicFrameMkLst>
            <pc:docMk/>
            <pc:sldMk cId="1185068948" sldId="286"/>
            <ac:graphicFrameMk id="11" creationId="{6F27E373-9A74-FB19-AA0E-3307E7F47CF0}"/>
          </ac:graphicFrameMkLst>
        </pc:graphicFrameChg>
      </pc:sldChg>
      <pc:sldChg chg="modNotesTx">
        <pc:chgData name="Nicholas Ortiz" userId="af58162c-f21a-4597-80ec-a459d8e41901" providerId="ADAL" clId="{4A66409F-91FA-4D4B-BA25-57F848BD58D0}" dt="2025-05-12T22:28:59.808" v="145" actId="6549"/>
        <pc:sldMkLst>
          <pc:docMk/>
          <pc:sldMk cId="765688685" sldId="287"/>
        </pc:sldMkLst>
      </pc:sldChg>
      <pc:sldChg chg="modSp mod">
        <pc:chgData name="Nicholas Ortiz" userId="af58162c-f21a-4597-80ec-a459d8e41901" providerId="ADAL" clId="{4A66409F-91FA-4D4B-BA25-57F848BD58D0}" dt="2025-05-12T22:25:52.173" v="142" actId="14100"/>
        <pc:sldMkLst>
          <pc:docMk/>
          <pc:sldMk cId="2933071990" sldId="288"/>
        </pc:sldMkLst>
        <pc:graphicFrameChg chg="mod">
          <ac:chgData name="Nicholas Ortiz" userId="af58162c-f21a-4597-80ec-a459d8e41901" providerId="ADAL" clId="{4A66409F-91FA-4D4B-BA25-57F848BD58D0}" dt="2025-05-12T22:25:52.173" v="142" actId="14100"/>
          <ac:graphicFrameMkLst>
            <pc:docMk/>
            <pc:sldMk cId="2933071990" sldId="288"/>
            <ac:graphicFrameMk id="4" creationId="{A3809399-49B0-5C83-1F66-DAA948EA3AE4}"/>
          </ac:graphicFrameMkLst>
        </pc:graphicFrameChg>
      </pc:sldChg>
      <pc:sldChg chg="modTransition">
        <pc:chgData name="Nicholas Ortiz" userId="af58162c-f21a-4597-80ec-a459d8e41901" providerId="ADAL" clId="{4A66409F-91FA-4D4B-BA25-57F848BD58D0}" dt="2025-05-12T22:20:02.083" v="111"/>
        <pc:sldMkLst>
          <pc:docMk/>
          <pc:sldMk cId="1533250896" sldId="289"/>
        </pc:sldMkLst>
      </pc:sldChg>
      <pc:sldChg chg="modSp mod modTransition">
        <pc:chgData name="Nicholas Ortiz" userId="af58162c-f21a-4597-80ec-a459d8e41901" providerId="ADAL" clId="{4A66409F-91FA-4D4B-BA25-57F848BD58D0}" dt="2025-05-12T22:25:22.143" v="140" actId="14100"/>
        <pc:sldMkLst>
          <pc:docMk/>
          <pc:sldMk cId="3204176936" sldId="290"/>
        </pc:sldMkLst>
        <pc:graphicFrameChg chg="mod">
          <ac:chgData name="Nicholas Ortiz" userId="af58162c-f21a-4597-80ec-a459d8e41901" providerId="ADAL" clId="{4A66409F-91FA-4D4B-BA25-57F848BD58D0}" dt="2025-05-12T22:25:22.143" v="140" actId="14100"/>
          <ac:graphicFrameMkLst>
            <pc:docMk/>
            <pc:sldMk cId="3204176936" sldId="290"/>
            <ac:graphicFrameMk id="14" creationId="{5B7F92C7-D05D-7D94-24AB-42BD45061BC0}"/>
          </ac:graphicFrameMkLst>
        </pc:graphicFrameChg>
      </pc:sldChg>
      <pc:sldChg chg="modSp mod modTransition">
        <pc:chgData name="Nicholas Ortiz" userId="af58162c-f21a-4597-80ec-a459d8e41901" providerId="ADAL" clId="{4A66409F-91FA-4D4B-BA25-57F848BD58D0}" dt="2025-05-12T22:25:27.780" v="141" actId="14100"/>
        <pc:sldMkLst>
          <pc:docMk/>
          <pc:sldMk cId="3472166702" sldId="291"/>
        </pc:sldMkLst>
        <pc:graphicFrameChg chg="mod">
          <ac:chgData name="Nicholas Ortiz" userId="af58162c-f21a-4597-80ec-a459d8e41901" providerId="ADAL" clId="{4A66409F-91FA-4D4B-BA25-57F848BD58D0}" dt="2025-05-12T22:25:27.780" v="141" actId="14100"/>
          <ac:graphicFrameMkLst>
            <pc:docMk/>
            <pc:sldMk cId="3472166702" sldId="291"/>
            <ac:graphicFrameMk id="9" creationId="{EB580DA5-E79C-5E51-C5A9-1E65FC1E8F4C}"/>
          </ac:graphicFrameMkLst>
        </pc:graphicFrameChg>
      </pc:sldChg>
      <pc:sldChg chg="modNotesTx">
        <pc:chgData name="Nicholas Ortiz" userId="af58162c-f21a-4597-80ec-a459d8e41901" providerId="ADAL" clId="{4A66409F-91FA-4D4B-BA25-57F848BD58D0}" dt="2025-05-12T22:29:09.471" v="146" actId="6549"/>
        <pc:sldMkLst>
          <pc:docMk/>
          <pc:sldMk cId="4026013980" sldId="292"/>
        </pc:sldMkLst>
      </pc:sldChg>
      <pc:sldChg chg="modSp mod modTransition">
        <pc:chgData name="Nicholas Ortiz" userId="af58162c-f21a-4597-80ec-a459d8e41901" providerId="ADAL" clId="{4A66409F-91FA-4D4B-BA25-57F848BD58D0}" dt="2025-05-12T22:20:49.144" v="112"/>
        <pc:sldMkLst>
          <pc:docMk/>
          <pc:sldMk cId="2382191709" sldId="294"/>
        </pc:sldMkLst>
        <pc:spChg chg="mod">
          <ac:chgData name="Nicholas Ortiz" userId="af58162c-f21a-4597-80ec-a459d8e41901" providerId="ADAL" clId="{4A66409F-91FA-4D4B-BA25-57F848BD58D0}" dt="2025-05-12T22:17:37.246" v="106" actId="114"/>
          <ac:spMkLst>
            <pc:docMk/>
            <pc:sldMk cId="2382191709" sldId="294"/>
            <ac:spMk id="6" creationId="{F7464104-BDE0-3BA6-20DB-4F91434B9930}"/>
          </ac:spMkLst>
        </pc:spChg>
      </pc:sldChg>
      <pc:sldChg chg="modNotesTx">
        <pc:chgData name="Nicholas Ortiz" userId="af58162c-f21a-4597-80ec-a459d8e41901" providerId="ADAL" clId="{4A66409F-91FA-4D4B-BA25-57F848BD58D0}" dt="2025-05-12T22:29:24.810" v="147" actId="6549"/>
        <pc:sldMkLst>
          <pc:docMk/>
          <pc:sldMk cId="3891986094" sldId="295"/>
        </pc:sldMkLst>
      </pc:sldChg>
      <pc:sldChg chg="modTransition modNotesTx">
        <pc:chgData name="Nicholas Ortiz" userId="af58162c-f21a-4597-80ec-a459d8e41901" providerId="ADAL" clId="{4A66409F-91FA-4D4B-BA25-57F848BD58D0}" dt="2025-05-12T22:29:29.428" v="148" actId="6549"/>
        <pc:sldMkLst>
          <pc:docMk/>
          <pc:sldMk cId="4244780692" sldId="296"/>
        </pc:sldMkLst>
      </pc:sldChg>
      <pc:sldChg chg="modTransition modNotesTx">
        <pc:chgData name="Nicholas Ortiz" userId="af58162c-f21a-4597-80ec-a459d8e41901" providerId="ADAL" clId="{4A66409F-91FA-4D4B-BA25-57F848BD58D0}" dt="2025-05-12T22:29:34.029" v="151" actId="6549"/>
        <pc:sldMkLst>
          <pc:docMk/>
          <pc:sldMk cId="1956672165" sldId="320"/>
        </pc:sldMkLst>
      </pc:sldChg>
      <pc:sldChg chg="modTransition modNotesTx">
        <pc:chgData name="Nicholas Ortiz" userId="af58162c-f21a-4597-80ec-a459d8e41901" providerId="ADAL" clId="{4A66409F-91FA-4D4B-BA25-57F848BD58D0}" dt="2025-05-12T22:29:35.616" v="152" actId="6549"/>
        <pc:sldMkLst>
          <pc:docMk/>
          <pc:sldMk cId="54655669" sldId="321"/>
        </pc:sldMkLst>
      </pc:sldChg>
      <pc:sldChg chg="modTransition modNotesTx">
        <pc:chgData name="Nicholas Ortiz" userId="af58162c-f21a-4597-80ec-a459d8e41901" providerId="ADAL" clId="{4A66409F-91FA-4D4B-BA25-57F848BD58D0}" dt="2025-05-12T22:30:17.346" v="176" actId="6549"/>
        <pc:sldMkLst>
          <pc:docMk/>
          <pc:sldMk cId="3935015728" sldId="390"/>
        </pc:sldMkLst>
      </pc:sldChg>
    </pc:docChg>
  </pc:docChgLst>
  <pc:docChgLst>
    <pc:chgData name="Nicholas Ortiz" userId="af58162c-f21a-4597-80ec-a459d8e41901" providerId="ADAL" clId="{EE02D3A6-B5AF-40EF-931E-0A7633CD5B68}"/>
    <pc:docChg chg="addSld delSld modMainMaster">
      <pc:chgData name="Nicholas Ortiz" userId="af58162c-f21a-4597-80ec-a459d8e41901" providerId="ADAL" clId="{EE02D3A6-B5AF-40EF-931E-0A7633CD5B68}" dt="2025-06-17T21:45:19.169" v="27" actId="255"/>
      <pc:docMkLst>
        <pc:docMk/>
      </pc:docMkLst>
      <pc:sldChg chg="new del">
        <pc:chgData name="Nicholas Ortiz" userId="af58162c-f21a-4597-80ec-a459d8e41901" providerId="ADAL" clId="{EE02D3A6-B5AF-40EF-931E-0A7633CD5B68}" dt="2025-06-17T21:41:51.984" v="1" actId="47"/>
        <pc:sldMkLst>
          <pc:docMk/>
          <pc:sldMk cId="602759025" sldId="4310"/>
        </pc:sldMkLst>
      </pc:sldChg>
      <pc:sldMasterChg chg="modSldLayout">
        <pc:chgData name="Nicholas Ortiz" userId="af58162c-f21a-4597-80ec-a459d8e41901" providerId="ADAL" clId="{EE02D3A6-B5AF-40EF-931E-0A7633CD5B68}" dt="2025-06-17T21:45:19.169" v="27" actId="255"/>
        <pc:sldMasterMkLst>
          <pc:docMk/>
          <pc:sldMasterMk cId="753150340" sldId="2147483660"/>
        </pc:sldMasterMkLst>
        <pc:sldLayoutChg chg="modSp mod">
          <pc:chgData name="Nicholas Ortiz" userId="af58162c-f21a-4597-80ec-a459d8e41901" providerId="ADAL" clId="{EE02D3A6-B5AF-40EF-931E-0A7633CD5B68}" dt="2025-06-17T21:45:19.169" v="27" actId="255"/>
          <pc:sldLayoutMkLst>
            <pc:docMk/>
            <pc:sldMasterMk cId="753150340" sldId="2147483660"/>
            <pc:sldLayoutMk cId="2370758312" sldId="2147483679"/>
          </pc:sldLayoutMkLst>
          <pc:spChg chg="mod">
            <ac:chgData name="Nicholas Ortiz" userId="af58162c-f21a-4597-80ec-a459d8e41901" providerId="ADAL" clId="{EE02D3A6-B5AF-40EF-931E-0A7633CD5B68}" dt="2025-06-17T21:45:19.169" v="27" actId="255"/>
            <ac:spMkLst>
              <pc:docMk/>
              <pc:sldMasterMk cId="753150340" sldId="2147483660"/>
              <pc:sldLayoutMk cId="2370758312" sldId="2147483679"/>
              <ac:spMk id="3" creationId="{4B4C06CB-4F94-5A40-9177-5C4E1F343A0D}"/>
            </ac:spMkLst>
          </pc:spChg>
        </pc:sldLayoutChg>
      </pc:sldMasterChg>
    </pc:docChg>
  </pc:docChgLst>
  <pc:docChgLst>
    <pc:chgData name="Roxanne Jones" userId="eee357d1-15dd-4a73-981c-b7041387288c" providerId="ADAL" clId="{FC3926BA-A99B-4585-B9D4-326231E717FF}"/>
    <pc:docChg chg="modSld">
      <pc:chgData name="Roxanne Jones" userId="eee357d1-15dd-4a73-981c-b7041387288c" providerId="ADAL" clId="{FC3926BA-A99B-4585-B9D4-326231E717FF}" dt="2025-05-09T21:29:09.233" v="350"/>
      <pc:docMkLst>
        <pc:docMk/>
      </pc:docMkLst>
      <pc:sldChg chg="delSp modSp">
        <pc:chgData name="Roxanne Jones" userId="eee357d1-15dd-4a73-981c-b7041387288c" providerId="ADAL" clId="{FC3926BA-A99B-4585-B9D4-326231E717FF}" dt="2025-05-09T21:21:15.465" v="295" actId="478"/>
        <pc:sldMkLst>
          <pc:docMk/>
          <pc:sldMk cId="340034828" sldId="263"/>
        </pc:sldMkLst>
        <pc:spChg chg="mod">
          <ac:chgData name="Roxanne Jones" userId="eee357d1-15dd-4a73-981c-b7041387288c" providerId="ADAL" clId="{FC3926BA-A99B-4585-B9D4-326231E717FF}" dt="2025-05-09T21:21:12.770" v="294"/>
          <ac:spMkLst>
            <pc:docMk/>
            <pc:sldMk cId="340034828" sldId="263"/>
            <ac:spMk id="5" creationId="{DC4B43B2-B340-8640-B876-C0FCB0548880}"/>
          </ac:spMkLst>
        </pc:spChg>
        <pc:picChg chg="mod">
          <ac:chgData name="Roxanne Jones" userId="eee357d1-15dd-4a73-981c-b7041387288c" providerId="ADAL" clId="{FC3926BA-A99B-4585-B9D4-326231E717FF}" dt="2025-05-09T20:49:00.193" v="19" actId="962"/>
          <ac:picMkLst>
            <pc:docMk/>
            <pc:sldMk cId="340034828" sldId="263"/>
            <ac:picMk id="7" creationId="{75CF3757-86C4-92C3-ACA0-DD9DFC6728B5}"/>
          </ac:picMkLst>
        </pc:picChg>
      </pc:sldChg>
      <pc:sldChg chg="modSp">
        <pc:chgData name="Roxanne Jones" userId="eee357d1-15dd-4a73-981c-b7041387288c" providerId="ADAL" clId="{FC3926BA-A99B-4585-B9D4-326231E717FF}" dt="2025-05-09T21:29:09.233" v="350"/>
        <pc:sldMkLst>
          <pc:docMk/>
          <pc:sldMk cId="2515480730" sldId="273"/>
        </pc:sldMkLst>
        <pc:spChg chg="mod">
          <ac:chgData name="Roxanne Jones" userId="eee357d1-15dd-4a73-981c-b7041387288c" providerId="ADAL" clId="{FC3926BA-A99B-4585-B9D4-326231E717FF}" dt="2025-05-09T21:29:09.233" v="350"/>
          <ac:spMkLst>
            <pc:docMk/>
            <pc:sldMk cId="2515480730" sldId="273"/>
            <ac:spMk id="2" creationId="{A7CC8EDC-3B81-DB4D-84C2-AB08F0BD3EF3}"/>
          </ac:spMkLst>
        </pc:spChg>
      </pc:sldChg>
      <pc:sldChg chg="delSp modSp">
        <pc:chgData name="Roxanne Jones" userId="eee357d1-15dd-4a73-981c-b7041387288c" providerId="ADAL" clId="{FC3926BA-A99B-4585-B9D4-326231E717FF}" dt="2025-05-09T21:21:25.203" v="296"/>
        <pc:sldMkLst>
          <pc:docMk/>
          <pc:sldMk cId="2939126428" sldId="274"/>
        </pc:sldMkLst>
        <pc:spChg chg="mod">
          <ac:chgData name="Roxanne Jones" userId="eee357d1-15dd-4a73-981c-b7041387288c" providerId="ADAL" clId="{FC3926BA-A99B-4585-B9D4-326231E717FF}" dt="2025-05-09T20:47:44.016" v="3" actId="20577"/>
          <ac:spMkLst>
            <pc:docMk/>
            <pc:sldMk cId="2939126428" sldId="274"/>
            <ac:spMk id="4" creationId="{B9DA4985-A717-4500-E937-E7DA6513D5C9}"/>
          </ac:spMkLst>
        </pc:spChg>
        <pc:spChg chg="mod">
          <ac:chgData name="Roxanne Jones" userId="eee357d1-15dd-4a73-981c-b7041387288c" providerId="ADAL" clId="{FC3926BA-A99B-4585-B9D4-326231E717FF}" dt="2025-05-09T21:21:25.203" v="296"/>
          <ac:spMkLst>
            <pc:docMk/>
            <pc:sldMk cId="2939126428" sldId="274"/>
            <ac:spMk id="5" creationId="{B6E1B403-F530-CE25-9D0F-35AD33065D54}"/>
          </ac:spMkLst>
        </pc:spChg>
      </pc:sldChg>
      <pc:sldChg chg="delSp modSp">
        <pc:chgData name="Roxanne Jones" userId="eee357d1-15dd-4a73-981c-b7041387288c" providerId="ADAL" clId="{FC3926BA-A99B-4585-B9D4-326231E717FF}" dt="2025-05-09T21:29:03.596" v="349"/>
        <pc:sldMkLst>
          <pc:docMk/>
          <pc:sldMk cId="990688088" sldId="275"/>
        </pc:sldMkLst>
        <pc:spChg chg="mod">
          <ac:chgData name="Roxanne Jones" userId="eee357d1-15dd-4a73-981c-b7041387288c" providerId="ADAL" clId="{FC3926BA-A99B-4585-B9D4-326231E717FF}" dt="2025-05-09T20:48:14.717" v="13" actId="20577"/>
          <ac:spMkLst>
            <pc:docMk/>
            <pc:sldMk cId="990688088" sldId="275"/>
            <ac:spMk id="4" creationId="{3472351C-16AC-203F-8339-EECF660FBD60}"/>
          </ac:spMkLst>
        </pc:spChg>
        <pc:spChg chg="mod">
          <ac:chgData name="Roxanne Jones" userId="eee357d1-15dd-4a73-981c-b7041387288c" providerId="ADAL" clId="{FC3926BA-A99B-4585-B9D4-326231E717FF}" dt="2025-05-09T21:29:03.596" v="349"/>
          <ac:spMkLst>
            <pc:docMk/>
            <pc:sldMk cId="990688088" sldId="275"/>
            <ac:spMk id="5" creationId="{F96EB310-59CB-6863-5F95-1AF8C889A419}"/>
          </ac:spMkLst>
        </pc:spChg>
        <pc:picChg chg="mod">
          <ac:chgData name="Roxanne Jones" userId="eee357d1-15dd-4a73-981c-b7041387288c" providerId="ADAL" clId="{FC3926BA-A99B-4585-B9D4-326231E717FF}" dt="2025-05-09T20:52:03.060" v="31" actId="962"/>
          <ac:picMkLst>
            <pc:docMk/>
            <pc:sldMk cId="990688088" sldId="275"/>
            <ac:picMk id="6" creationId="{42C04880-FED1-C69B-C6EC-89EBF5E5315C}"/>
          </ac:picMkLst>
        </pc:picChg>
      </pc:sldChg>
      <pc:sldChg chg="delSp modSp">
        <pc:chgData name="Roxanne Jones" userId="eee357d1-15dd-4a73-981c-b7041387288c" providerId="ADAL" clId="{FC3926BA-A99B-4585-B9D4-326231E717FF}" dt="2025-05-09T21:21:32.620" v="297"/>
        <pc:sldMkLst>
          <pc:docMk/>
          <pc:sldMk cId="1834237271" sldId="276"/>
        </pc:sldMkLst>
        <pc:spChg chg="mod">
          <ac:chgData name="Roxanne Jones" userId="eee357d1-15dd-4a73-981c-b7041387288c" providerId="ADAL" clId="{FC3926BA-A99B-4585-B9D4-326231E717FF}" dt="2025-05-09T20:47:47.946" v="5" actId="20577"/>
          <ac:spMkLst>
            <pc:docMk/>
            <pc:sldMk cId="1834237271" sldId="276"/>
            <ac:spMk id="4" creationId="{7BB28B68-4A9E-BC32-993B-2411ADF16C23}"/>
          </ac:spMkLst>
        </pc:spChg>
        <pc:spChg chg="mod">
          <ac:chgData name="Roxanne Jones" userId="eee357d1-15dd-4a73-981c-b7041387288c" providerId="ADAL" clId="{FC3926BA-A99B-4585-B9D4-326231E717FF}" dt="2025-05-09T21:21:32.620" v="297"/>
          <ac:spMkLst>
            <pc:docMk/>
            <pc:sldMk cId="1834237271" sldId="276"/>
            <ac:spMk id="5" creationId="{F96E8C13-6732-DCA0-7203-98F3C3076DB3}"/>
          </ac:spMkLst>
        </pc:spChg>
        <pc:picChg chg="mod">
          <ac:chgData name="Roxanne Jones" userId="eee357d1-15dd-4a73-981c-b7041387288c" providerId="ADAL" clId="{FC3926BA-A99B-4585-B9D4-326231E717FF}" dt="2025-05-09T20:49:10.318" v="25" actId="962"/>
          <ac:picMkLst>
            <pc:docMk/>
            <pc:sldMk cId="1834237271" sldId="276"/>
            <ac:picMk id="6" creationId="{266F8A37-8BDE-BAE4-2B90-7DBC21B30D9E}"/>
          </ac:picMkLst>
        </pc:picChg>
      </pc:sldChg>
      <pc:sldChg chg="delSp modSp">
        <pc:chgData name="Roxanne Jones" userId="eee357d1-15dd-4a73-981c-b7041387288c" providerId="ADAL" clId="{FC3926BA-A99B-4585-B9D4-326231E717FF}" dt="2025-05-09T20:56:07.573" v="45" actId="478"/>
        <pc:sldMkLst>
          <pc:docMk/>
          <pc:sldMk cId="806555738" sldId="277"/>
        </pc:sldMkLst>
      </pc:sldChg>
      <pc:sldChg chg="delSp modSp">
        <pc:chgData name="Roxanne Jones" userId="eee357d1-15dd-4a73-981c-b7041387288c" providerId="ADAL" clId="{FC3926BA-A99B-4585-B9D4-326231E717FF}" dt="2025-05-09T21:22:21.136" v="299" actId="478"/>
        <pc:sldMkLst>
          <pc:docMk/>
          <pc:sldMk cId="3972599697" sldId="278"/>
        </pc:sldMkLst>
      </pc:sldChg>
      <pc:sldChg chg="delSp">
        <pc:chgData name="Roxanne Jones" userId="eee357d1-15dd-4a73-981c-b7041387288c" providerId="ADAL" clId="{FC3926BA-A99B-4585-B9D4-326231E717FF}" dt="2025-05-09T20:56:15.549" v="47" actId="478"/>
        <pc:sldMkLst>
          <pc:docMk/>
          <pc:sldMk cId="1351285623" sldId="279"/>
        </pc:sldMkLst>
      </pc:sldChg>
      <pc:sldChg chg="delSp modSp">
        <pc:chgData name="Roxanne Jones" userId="eee357d1-15dd-4a73-981c-b7041387288c" providerId="ADAL" clId="{FC3926BA-A99B-4585-B9D4-326231E717FF}" dt="2025-05-09T21:22:50.105" v="300"/>
        <pc:sldMkLst>
          <pc:docMk/>
          <pc:sldMk cId="3172047314" sldId="280"/>
        </pc:sldMkLst>
        <pc:spChg chg="mod">
          <ac:chgData name="Roxanne Jones" userId="eee357d1-15dd-4a73-981c-b7041387288c" providerId="ADAL" clId="{FC3926BA-A99B-4585-B9D4-326231E717FF}" dt="2025-05-09T20:47:52.958" v="7" actId="20577"/>
          <ac:spMkLst>
            <pc:docMk/>
            <pc:sldMk cId="3172047314" sldId="280"/>
            <ac:spMk id="4" creationId="{1AE95C5F-7CB7-C162-F1DB-4B7BAEA927D9}"/>
          </ac:spMkLst>
        </pc:spChg>
        <pc:spChg chg="mod">
          <ac:chgData name="Roxanne Jones" userId="eee357d1-15dd-4a73-981c-b7041387288c" providerId="ADAL" clId="{FC3926BA-A99B-4585-B9D4-326231E717FF}" dt="2025-05-09T21:22:50.105" v="300"/>
          <ac:spMkLst>
            <pc:docMk/>
            <pc:sldMk cId="3172047314" sldId="280"/>
            <ac:spMk id="5" creationId="{1C6B2043-3D15-2AC8-107F-D4DD30FA8DC1}"/>
          </ac:spMkLst>
        </pc:spChg>
      </pc:sldChg>
      <pc:sldChg chg="delSp modSp">
        <pc:chgData name="Roxanne Jones" userId="eee357d1-15dd-4a73-981c-b7041387288c" providerId="ADAL" clId="{FC3926BA-A99B-4585-B9D4-326231E717FF}" dt="2025-05-09T21:23:19.593" v="304"/>
        <pc:sldMkLst>
          <pc:docMk/>
          <pc:sldMk cId="2107871818" sldId="281"/>
        </pc:sldMkLst>
        <pc:spChg chg="mod">
          <ac:chgData name="Roxanne Jones" userId="eee357d1-15dd-4a73-981c-b7041387288c" providerId="ADAL" clId="{FC3926BA-A99B-4585-B9D4-326231E717FF}" dt="2025-05-09T21:23:12.098" v="301"/>
          <ac:spMkLst>
            <pc:docMk/>
            <pc:sldMk cId="2107871818" sldId="281"/>
            <ac:spMk id="12" creationId="{50BB6A71-8323-DC14-A929-1A1E73ADB1E3}"/>
          </ac:spMkLst>
        </pc:spChg>
        <pc:spChg chg="mod">
          <ac:chgData name="Roxanne Jones" userId="eee357d1-15dd-4a73-981c-b7041387288c" providerId="ADAL" clId="{FC3926BA-A99B-4585-B9D4-326231E717FF}" dt="2025-05-09T21:23:15.560" v="302"/>
          <ac:spMkLst>
            <pc:docMk/>
            <pc:sldMk cId="2107871818" sldId="281"/>
            <ac:spMk id="13" creationId="{FD1E7C35-E298-B64D-866D-216648CF53DC}"/>
          </ac:spMkLst>
        </pc:spChg>
        <pc:graphicFrameChg chg="mod">
          <ac:chgData name="Roxanne Jones" userId="eee357d1-15dd-4a73-981c-b7041387288c" providerId="ADAL" clId="{FC3926BA-A99B-4585-B9D4-326231E717FF}" dt="2025-05-09T21:23:19.593" v="304"/>
          <ac:graphicFrameMkLst>
            <pc:docMk/>
            <pc:sldMk cId="2107871818" sldId="281"/>
            <ac:graphicFrameMk id="10" creationId="{548D88D3-6C5C-6DA8-0954-65B6A7627FE6}"/>
          </ac:graphicFrameMkLst>
        </pc:graphicFrameChg>
      </pc:sldChg>
      <pc:sldChg chg="delSp">
        <pc:chgData name="Roxanne Jones" userId="eee357d1-15dd-4a73-981c-b7041387288c" providerId="ADAL" clId="{FC3926BA-A99B-4585-B9D4-326231E717FF}" dt="2025-05-09T21:04:27.330" v="278" actId="478"/>
        <pc:sldMkLst>
          <pc:docMk/>
          <pc:sldMk cId="2032310143" sldId="283"/>
        </pc:sldMkLst>
      </pc:sldChg>
      <pc:sldChg chg="delSp">
        <pc:chgData name="Roxanne Jones" userId="eee357d1-15dd-4a73-981c-b7041387288c" providerId="ADAL" clId="{FC3926BA-A99B-4585-B9D4-326231E717FF}" dt="2025-05-09T20:56:31.665" v="50" actId="478"/>
        <pc:sldMkLst>
          <pc:docMk/>
          <pc:sldMk cId="2305991247" sldId="284"/>
        </pc:sldMkLst>
      </pc:sldChg>
      <pc:sldChg chg="delSp modSp">
        <pc:chgData name="Roxanne Jones" userId="eee357d1-15dd-4a73-981c-b7041387288c" providerId="ADAL" clId="{FC3926BA-A99B-4585-B9D4-326231E717FF}" dt="2025-05-09T21:24:34.029" v="305"/>
        <pc:sldMkLst>
          <pc:docMk/>
          <pc:sldMk cId="4196725504" sldId="285"/>
        </pc:sldMkLst>
        <pc:spChg chg="mod">
          <ac:chgData name="Roxanne Jones" userId="eee357d1-15dd-4a73-981c-b7041387288c" providerId="ADAL" clId="{FC3926BA-A99B-4585-B9D4-326231E717FF}" dt="2025-05-09T21:24:34.029" v="305"/>
          <ac:spMkLst>
            <pc:docMk/>
            <pc:sldMk cId="4196725504" sldId="285"/>
            <ac:spMk id="7" creationId="{CB1BCB01-D8B6-9A70-0345-E33249A78F81}"/>
          </ac:spMkLst>
        </pc:spChg>
      </pc:sldChg>
      <pc:sldChg chg="delSp modSp">
        <pc:chgData name="Roxanne Jones" userId="eee357d1-15dd-4a73-981c-b7041387288c" providerId="ADAL" clId="{FC3926BA-A99B-4585-B9D4-326231E717FF}" dt="2025-05-09T21:24:57.898" v="308"/>
        <pc:sldMkLst>
          <pc:docMk/>
          <pc:sldMk cId="1185068948" sldId="286"/>
        </pc:sldMkLst>
        <pc:spChg chg="mod">
          <ac:chgData name="Roxanne Jones" userId="eee357d1-15dd-4a73-981c-b7041387288c" providerId="ADAL" clId="{FC3926BA-A99B-4585-B9D4-326231E717FF}" dt="2025-05-09T21:24:53.961" v="307"/>
          <ac:spMkLst>
            <pc:docMk/>
            <pc:sldMk cId="1185068948" sldId="286"/>
            <ac:spMk id="14" creationId="{8C2DE6C0-1B6C-5353-AEC7-91104DD2DE3A}"/>
          </ac:spMkLst>
        </pc:spChg>
        <pc:spChg chg="mod">
          <ac:chgData name="Roxanne Jones" userId="eee357d1-15dd-4a73-981c-b7041387288c" providerId="ADAL" clId="{FC3926BA-A99B-4585-B9D4-326231E717FF}" dt="2025-05-09T21:24:57.898" v="308"/>
          <ac:spMkLst>
            <pc:docMk/>
            <pc:sldMk cId="1185068948" sldId="286"/>
            <ac:spMk id="15" creationId="{ABA1879A-E3FD-EA00-EA5D-90954B8E78F6}"/>
          </ac:spMkLst>
        </pc:spChg>
      </pc:sldChg>
      <pc:sldChg chg="delSp modSp">
        <pc:chgData name="Roxanne Jones" userId="eee357d1-15dd-4a73-981c-b7041387288c" providerId="ADAL" clId="{FC3926BA-A99B-4585-B9D4-326231E717FF}" dt="2025-05-09T21:25:57.317" v="320"/>
        <pc:sldMkLst>
          <pc:docMk/>
          <pc:sldMk cId="2933071990" sldId="288"/>
        </pc:sldMkLst>
        <pc:spChg chg="mod">
          <ac:chgData name="Roxanne Jones" userId="eee357d1-15dd-4a73-981c-b7041387288c" providerId="ADAL" clId="{FC3926BA-A99B-4585-B9D4-326231E717FF}" dt="2025-05-09T21:25:57.317" v="320"/>
          <ac:spMkLst>
            <pc:docMk/>
            <pc:sldMk cId="2933071990" sldId="288"/>
            <ac:spMk id="9" creationId="{0DA96AAC-B00D-86ED-BCC5-FC714BB51019}"/>
          </ac:spMkLst>
        </pc:spChg>
      </pc:sldChg>
      <pc:sldChg chg="delSp modSp">
        <pc:chgData name="Roxanne Jones" userId="eee357d1-15dd-4a73-981c-b7041387288c" providerId="ADAL" clId="{FC3926BA-A99B-4585-B9D4-326231E717FF}" dt="2025-05-09T21:26:09.415" v="321"/>
        <pc:sldMkLst>
          <pc:docMk/>
          <pc:sldMk cId="1533250896" sldId="289"/>
        </pc:sldMkLst>
        <pc:spChg chg="mod">
          <ac:chgData name="Roxanne Jones" userId="eee357d1-15dd-4a73-981c-b7041387288c" providerId="ADAL" clId="{FC3926BA-A99B-4585-B9D4-326231E717FF}" dt="2025-05-09T21:26:09.415" v="321"/>
          <ac:spMkLst>
            <pc:docMk/>
            <pc:sldMk cId="1533250896" sldId="289"/>
            <ac:spMk id="9" creationId="{4632B409-ADA8-70BE-197A-1BA484AF161C}"/>
          </ac:spMkLst>
        </pc:spChg>
      </pc:sldChg>
      <pc:sldChg chg="delSp modSp">
        <pc:chgData name="Roxanne Jones" userId="eee357d1-15dd-4a73-981c-b7041387288c" providerId="ADAL" clId="{FC3926BA-A99B-4585-B9D4-326231E717FF}" dt="2025-05-09T21:26:17.196" v="322"/>
        <pc:sldMkLst>
          <pc:docMk/>
          <pc:sldMk cId="3204176936" sldId="290"/>
        </pc:sldMkLst>
        <pc:spChg chg="mod">
          <ac:chgData name="Roxanne Jones" userId="eee357d1-15dd-4a73-981c-b7041387288c" providerId="ADAL" clId="{FC3926BA-A99B-4585-B9D4-326231E717FF}" dt="2025-05-09T20:48:01.052" v="8" actId="20577"/>
          <ac:spMkLst>
            <pc:docMk/>
            <pc:sldMk cId="3204176936" sldId="290"/>
            <ac:spMk id="5" creationId="{DA5D734A-69B7-139F-E7CE-2328F8EFBADF}"/>
          </ac:spMkLst>
        </pc:spChg>
        <pc:spChg chg="mod">
          <ac:chgData name="Roxanne Jones" userId="eee357d1-15dd-4a73-981c-b7041387288c" providerId="ADAL" clId="{FC3926BA-A99B-4585-B9D4-326231E717FF}" dt="2025-05-09T21:26:17.196" v="322"/>
          <ac:spMkLst>
            <pc:docMk/>
            <pc:sldMk cId="3204176936" sldId="290"/>
            <ac:spMk id="7" creationId="{663E24F1-C9A4-955B-F0D9-9B379FBA967F}"/>
          </ac:spMkLst>
        </pc:spChg>
      </pc:sldChg>
      <pc:sldChg chg="delSp modSp">
        <pc:chgData name="Roxanne Jones" userId="eee357d1-15dd-4a73-981c-b7041387288c" providerId="ADAL" clId="{FC3926BA-A99B-4585-B9D4-326231E717FF}" dt="2025-05-09T21:26:25.157" v="323"/>
        <pc:sldMkLst>
          <pc:docMk/>
          <pc:sldMk cId="3472166702" sldId="291"/>
        </pc:sldMkLst>
        <pc:spChg chg="mod">
          <ac:chgData name="Roxanne Jones" userId="eee357d1-15dd-4a73-981c-b7041387288c" providerId="ADAL" clId="{FC3926BA-A99B-4585-B9D4-326231E717FF}" dt="2025-05-09T20:48:04.572" v="9" actId="20577"/>
          <ac:spMkLst>
            <pc:docMk/>
            <pc:sldMk cId="3472166702" sldId="291"/>
            <ac:spMk id="5" creationId="{DA5D734A-69B7-139F-E7CE-2328F8EFBADF}"/>
          </ac:spMkLst>
        </pc:spChg>
        <pc:graphicFrameChg chg="mod">
          <ac:chgData name="Roxanne Jones" userId="eee357d1-15dd-4a73-981c-b7041387288c" providerId="ADAL" clId="{FC3926BA-A99B-4585-B9D4-326231E717FF}" dt="2025-05-09T21:26:25.157" v="323"/>
          <ac:graphicFrameMkLst>
            <pc:docMk/>
            <pc:sldMk cId="3472166702" sldId="291"/>
            <ac:graphicFrameMk id="9" creationId="{EB580DA5-E79C-5E51-C5A9-1E65FC1E8F4C}"/>
          </ac:graphicFrameMkLst>
        </pc:graphicFrameChg>
      </pc:sldChg>
      <pc:sldChg chg="delSp modSp">
        <pc:chgData name="Roxanne Jones" userId="eee357d1-15dd-4a73-981c-b7041387288c" providerId="ADAL" clId="{FC3926BA-A99B-4585-B9D4-326231E717FF}" dt="2025-05-09T21:26:44.597" v="324"/>
        <pc:sldMkLst>
          <pc:docMk/>
          <pc:sldMk cId="4026013980" sldId="292"/>
        </pc:sldMkLst>
        <pc:spChg chg="mod">
          <ac:chgData name="Roxanne Jones" userId="eee357d1-15dd-4a73-981c-b7041387288c" providerId="ADAL" clId="{FC3926BA-A99B-4585-B9D4-326231E717FF}" dt="2025-05-09T21:26:44.597" v="324"/>
          <ac:spMkLst>
            <pc:docMk/>
            <pc:sldMk cId="4026013980" sldId="292"/>
            <ac:spMk id="9" creationId="{1F6091D0-3FA7-ED58-A4C0-2611CECFDC84}"/>
          </ac:spMkLst>
        </pc:spChg>
      </pc:sldChg>
      <pc:sldChg chg="delSp modSp">
        <pc:chgData name="Roxanne Jones" userId="eee357d1-15dd-4a73-981c-b7041387288c" providerId="ADAL" clId="{FC3926BA-A99B-4585-B9D4-326231E717FF}" dt="2025-05-09T21:27:37.339" v="335"/>
        <pc:sldMkLst>
          <pc:docMk/>
          <pc:sldMk cId="3558234599" sldId="293"/>
        </pc:sldMkLst>
        <pc:spChg chg="mod">
          <ac:chgData name="Roxanne Jones" userId="eee357d1-15dd-4a73-981c-b7041387288c" providerId="ADAL" clId="{FC3926BA-A99B-4585-B9D4-326231E717FF}" dt="2025-05-09T21:26:58.489" v="328"/>
          <ac:spMkLst>
            <pc:docMk/>
            <pc:sldMk cId="3558234599" sldId="293"/>
            <ac:spMk id="6" creationId="{8DC2AEDA-0E87-06B6-D547-0368A01C588F}"/>
          </ac:spMkLst>
        </pc:spChg>
        <pc:spChg chg="mod">
          <ac:chgData name="Roxanne Jones" userId="eee357d1-15dd-4a73-981c-b7041387288c" providerId="ADAL" clId="{FC3926BA-A99B-4585-B9D4-326231E717FF}" dt="2025-05-09T21:27:06.301" v="331"/>
          <ac:spMkLst>
            <pc:docMk/>
            <pc:sldMk cId="3558234599" sldId="293"/>
            <ac:spMk id="7" creationId="{0A656F94-4F14-5490-96A1-5748A94123D5}"/>
          </ac:spMkLst>
        </pc:spChg>
        <pc:spChg chg="mod">
          <ac:chgData name="Roxanne Jones" userId="eee357d1-15dd-4a73-981c-b7041387288c" providerId="ADAL" clId="{FC3926BA-A99B-4585-B9D4-326231E717FF}" dt="2025-05-09T20:55:32.643" v="41" actId="1076"/>
          <ac:spMkLst>
            <pc:docMk/>
            <pc:sldMk cId="3558234599" sldId="293"/>
            <ac:spMk id="8" creationId="{F0163B3D-A26C-408D-63EB-E01AACD45148}"/>
          </ac:spMkLst>
        </pc:spChg>
        <pc:spChg chg="mod">
          <ac:chgData name="Roxanne Jones" userId="eee357d1-15dd-4a73-981c-b7041387288c" providerId="ADAL" clId="{FC3926BA-A99B-4585-B9D4-326231E717FF}" dt="2025-05-09T21:27:37.339" v="335"/>
          <ac:spMkLst>
            <pc:docMk/>
            <pc:sldMk cId="3558234599" sldId="293"/>
            <ac:spMk id="10" creationId="{68B11021-DF97-A415-26DA-DCB753B24758}"/>
          </ac:spMkLst>
        </pc:spChg>
        <pc:grpChg chg="mod">
          <ac:chgData name="Roxanne Jones" userId="eee357d1-15dd-4a73-981c-b7041387288c" providerId="ADAL" clId="{FC3926BA-A99B-4585-B9D4-326231E717FF}" dt="2025-05-09T21:03:40.754" v="273" actId="962"/>
          <ac:grpSpMkLst>
            <pc:docMk/>
            <pc:sldMk cId="3558234599" sldId="293"/>
            <ac:grpSpMk id="13" creationId="{A267CA84-52B3-D59E-C5DF-194CC03ECA7C}"/>
          </ac:grpSpMkLst>
        </pc:grpChg>
        <pc:graphicFrameChg chg="mod">
          <ac:chgData name="Roxanne Jones" userId="eee357d1-15dd-4a73-981c-b7041387288c" providerId="ADAL" clId="{FC3926BA-A99B-4585-B9D4-326231E717FF}" dt="2025-05-09T21:27:16.022" v="333"/>
          <ac:graphicFrameMkLst>
            <pc:docMk/>
            <pc:sldMk cId="3558234599" sldId="293"/>
            <ac:graphicFrameMk id="4" creationId="{11B17A26-6DB7-D9E6-192B-F41C61475955}"/>
          </ac:graphicFrameMkLst>
        </pc:graphicFrameChg>
        <pc:cxnChg chg="mod">
          <ac:chgData name="Roxanne Jones" userId="eee357d1-15dd-4a73-981c-b7041387288c" providerId="ADAL" clId="{FC3926BA-A99B-4585-B9D4-326231E717FF}" dt="2025-05-09T20:55:32.643" v="41" actId="1076"/>
          <ac:cxnSpMkLst>
            <pc:docMk/>
            <pc:sldMk cId="3558234599" sldId="293"/>
            <ac:cxnSpMk id="9" creationId="{E1FBC43E-5957-6C1F-CD02-9CFD17BD353D}"/>
          </ac:cxnSpMkLst>
        </pc:cxnChg>
      </pc:sldChg>
      <pc:sldChg chg="delSp modSp">
        <pc:chgData name="Roxanne Jones" userId="eee357d1-15dd-4a73-981c-b7041387288c" providerId="ADAL" clId="{FC3926BA-A99B-4585-B9D4-326231E717FF}" dt="2025-05-09T21:28:18.982" v="347"/>
        <pc:sldMkLst>
          <pc:docMk/>
          <pc:sldMk cId="2382191709" sldId="294"/>
        </pc:sldMkLst>
        <pc:spChg chg="mod">
          <ac:chgData name="Roxanne Jones" userId="eee357d1-15dd-4a73-981c-b7041387288c" providerId="ADAL" clId="{FC3926BA-A99B-4585-B9D4-326231E717FF}" dt="2025-05-09T21:27:56.248" v="339"/>
          <ac:spMkLst>
            <pc:docMk/>
            <pc:sldMk cId="2382191709" sldId="294"/>
            <ac:spMk id="6" creationId="{F7464104-BDE0-3BA6-20DB-4F91434B9930}"/>
          </ac:spMkLst>
        </pc:spChg>
        <pc:spChg chg="mod">
          <ac:chgData name="Roxanne Jones" userId="eee357d1-15dd-4a73-981c-b7041387288c" providerId="ADAL" clId="{FC3926BA-A99B-4585-B9D4-326231E717FF}" dt="2025-05-09T21:28:13.602" v="343"/>
          <ac:spMkLst>
            <pc:docMk/>
            <pc:sldMk cId="2382191709" sldId="294"/>
            <ac:spMk id="7" creationId="{13BD7CE0-A61B-D0EE-D3A5-CC8C2CDE335C}"/>
          </ac:spMkLst>
        </pc:spChg>
        <pc:spChg chg="mod">
          <ac:chgData name="Roxanne Jones" userId="eee357d1-15dd-4a73-981c-b7041387288c" providerId="ADAL" clId="{FC3926BA-A99B-4585-B9D4-326231E717FF}" dt="2025-05-09T21:05:35.406" v="285" actId="962"/>
          <ac:spMkLst>
            <pc:docMk/>
            <pc:sldMk cId="2382191709" sldId="294"/>
            <ac:spMk id="13" creationId="{D712BBD7-5128-2FC3-9B64-0806A50A408F}"/>
          </ac:spMkLst>
        </pc:spChg>
        <pc:grpChg chg="mod">
          <ac:chgData name="Roxanne Jones" userId="eee357d1-15dd-4a73-981c-b7041387288c" providerId="ADAL" clId="{FC3926BA-A99B-4585-B9D4-326231E717FF}" dt="2025-05-09T21:28:18.982" v="347"/>
          <ac:grpSpMkLst>
            <pc:docMk/>
            <pc:sldMk cId="2382191709" sldId="294"/>
            <ac:grpSpMk id="12" creationId="{D3858085-85A5-4CE7-F910-9326BB1018B0}"/>
          </ac:grpSpMkLst>
        </pc:grpChg>
        <pc:graphicFrameChg chg="mod">
          <ac:chgData name="Roxanne Jones" userId="eee357d1-15dd-4a73-981c-b7041387288c" providerId="ADAL" clId="{FC3926BA-A99B-4585-B9D4-326231E717FF}" dt="2025-05-09T21:28:04.106" v="342"/>
          <ac:graphicFrameMkLst>
            <pc:docMk/>
            <pc:sldMk cId="2382191709" sldId="294"/>
            <ac:graphicFrameMk id="10" creationId="{BCFE8C84-DA20-B6B9-9F5B-4B7A8023A575}"/>
          </ac:graphicFrameMkLst>
        </pc:graphicFrameChg>
      </pc:sldChg>
      <pc:sldChg chg="delSp">
        <pc:chgData name="Roxanne Jones" userId="eee357d1-15dd-4a73-981c-b7041387288c" providerId="ADAL" clId="{FC3926BA-A99B-4585-B9D4-326231E717FF}" dt="2025-05-09T21:04:00.195" v="275" actId="478"/>
        <pc:sldMkLst>
          <pc:docMk/>
          <pc:sldMk cId="3891986094" sldId="295"/>
        </pc:sldMkLst>
      </pc:sldChg>
      <pc:sldChg chg="delSp">
        <pc:chgData name="Roxanne Jones" userId="eee357d1-15dd-4a73-981c-b7041387288c" providerId="ADAL" clId="{FC3926BA-A99B-4585-B9D4-326231E717FF}" dt="2025-05-09T21:04:05.051" v="276" actId="478"/>
        <pc:sldMkLst>
          <pc:docMk/>
          <pc:sldMk cId="4244780692" sldId="296"/>
        </pc:sldMkLst>
      </pc:sldChg>
      <pc:sldChg chg="modSp">
        <pc:chgData name="Roxanne Jones" userId="eee357d1-15dd-4a73-981c-b7041387288c" providerId="ADAL" clId="{FC3926BA-A99B-4585-B9D4-326231E717FF}" dt="2025-05-09T21:28:46.043" v="348"/>
        <pc:sldMkLst>
          <pc:docMk/>
          <pc:sldMk cId="1956672165" sldId="320"/>
        </pc:sldMkLst>
        <pc:spChg chg="mod">
          <ac:chgData name="Roxanne Jones" userId="eee357d1-15dd-4a73-981c-b7041387288c" providerId="ADAL" clId="{FC3926BA-A99B-4585-B9D4-326231E717FF}" dt="2025-05-09T21:28:46.043" v="348"/>
          <ac:spMkLst>
            <pc:docMk/>
            <pc:sldMk cId="1956672165" sldId="320"/>
            <ac:spMk id="2" creationId="{87ADC35F-E7F1-49F9-9902-C51216924938}"/>
          </ac:spMkLst>
        </pc:spChg>
      </pc:sldChg>
      <pc:sldChg chg="addSp delSp modSp modAnim">
        <pc:chgData name="Roxanne Jones" userId="eee357d1-15dd-4a73-981c-b7041387288c" providerId="ADAL" clId="{FC3926BA-A99B-4585-B9D4-326231E717FF}" dt="2025-05-09T21:06:08.895" v="289" actId="962"/>
        <pc:sldMkLst>
          <pc:docMk/>
          <pc:sldMk cId="894690643" sldId="391"/>
        </pc:sldMkLst>
        <pc:spChg chg="mod">
          <ac:chgData name="Roxanne Jones" userId="eee357d1-15dd-4a73-981c-b7041387288c" providerId="ADAL" clId="{FC3926BA-A99B-4585-B9D4-326231E717FF}" dt="2025-05-09T21:06:08.895" v="289" actId="962"/>
          <ac:spMkLst>
            <pc:docMk/>
            <pc:sldMk cId="894690643" sldId="391"/>
            <ac:spMk id="16" creationId="{13C4726E-E389-D4AD-C0FC-8481B0117C6F}"/>
          </ac:spMkLst>
        </pc:spChg>
        <pc:graphicFrameChg chg="add del">
          <ac:chgData name="Roxanne Jones" userId="eee357d1-15dd-4a73-981c-b7041387288c" providerId="ADAL" clId="{FC3926BA-A99B-4585-B9D4-326231E717FF}" dt="2025-05-09T21:04:33.264" v="280" actId="478"/>
          <ac:graphicFrameMkLst>
            <pc:docMk/>
            <pc:sldMk cId="894690643" sldId="391"/>
            <ac:graphicFrameMk id="17" creationId="{700BE49E-A90F-C808-BAFA-D583DF38BD39}"/>
          </ac:graphicFrameMkLst>
        </pc:graphicFrameChg>
      </pc:sldChg>
      <pc:sldChg chg="modSp">
        <pc:chgData name="Roxanne Jones" userId="eee357d1-15dd-4a73-981c-b7041387288c" providerId="ADAL" clId="{FC3926BA-A99B-4585-B9D4-326231E717FF}" dt="2025-05-09T21:25:41.689" v="318"/>
        <pc:sldMkLst>
          <pc:docMk/>
          <pc:sldMk cId="3805761455" sldId="4309"/>
        </pc:sldMkLst>
        <pc:spChg chg="mod">
          <ac:chgData name="Roxanne Jones" userId="eee357d1-15dd-4a73-981c-b7041387288c" providerId="ADAL" clId="{FC3926BA-A99B-4585-B9D4-326231E717FF}" dt="2025-05-09T21:25:14.242" v="310"/>
          <ac:spMkLst>
            <pc:docMk/>
            <pc:sldMk cId="3805761455" sldId="4309"/>
            <ac:spMk id="2" creationId="{3FAB2A4F-4AC3-E339-2743-F990FEEBC175}"/>
          </ac:spMkLst>
        </pc:spChg>
        <pc:spChg chg="mod">
          <ac:chgData name="Roxanne Jones" userId="eee357d1-15dd-4a73-981c-b7041387288c" providerId="ADAL" clId="{FC3926BA-A99B-4585-B9D4-326231E717FF}" dt="2025-05-09T21:25:29.403" v="314"/>
          <ac:spMkLst>
            <pc:docMk/>
            <pc:sldMk cId="3805761455" sldId="4309"/>
            <ac:spMk id="5" creationId="{3E32925B-C1A3-D7BA-2FEE-604EA851D8FC}"/>
          </ac:spMkLst>
        </pc:spChg>
        <pc:spChg chg="mod">
          <ac:chgData name="Roxanne Jones" userId="eee357d1-15dd-4a73-981c-b7041387288c" providerId="ADAL" clId="{FC3926BA-A99B-4585-B9D4-326231E717FF}" dt="2025-05-09T21:25:24.545" v="312"/>
          <ac:spMkLst>
            <pc:docMk/>
            <pc:sldMk cId="3805761455" sldId="4309"/>
            <ac:spMk id="7" creationId="{634E6063-CB95-70DE-B6FE-B3C234BDB8E2}"/>
          </ac:spMkLst>
        </pc:spChg>
        <pc:spChg chg="mod">
          <ac:chgData name="Roxanne Jones" userId="eee357d1-15dd-4a73-981c-b7041387288c" providerId="ADAL" clId="{FC3926BA-A99B-4585-B9D4-326231E717FF}" dt="2025-05-09T21:25:41.689" v="318"/>
          <ac:spMkLst>
            <pc:docMk/>
            <pc:sldMk cId="3805761455" sldId="4309"/>
            <ac:spMk id="10" creationId="{197B1AEF-E49A-6121-C32D-AD177F91E4D7}"/>
          </ac:spMkLst>
        </pc:spChg>
        <pc:graphicFrameChg chg="mod">
          <ac:chgData name="Roxanne Jones" userId="eee357d1-15dd-4a73-981c-b7041387288c" providerId="ADAL" clId="{FC3926BA-A99B-4585-B9D4-326231E717FF}" dt="2025-05-09T21:20:23.301" v="293" actId="1076"/>
          <ac:graphicFrameMkLst>
            <pc:docMk/>
            <pc:sldMk cId="3805761455" sldId="4309"/>
            <ac:graphicFrameMk id="6" creationId="{804101E9-334F-4A84-8D62-96D9C4F484C2}"/>
          </ac:graphicFrameMkLst>
        </pc:graphicFrameChg>
        <pc:cxnChg chg="mod">
          <ac:chgData name="Roxanne Jones" userId="eee357d1-15dd-4a73-981c-b7041387288c" providerId="ADAL" clId="{FC3926BA-A99B-4585-B9D4-326231E717FF}" dt="2025-05-09T20:57:37.018" v="266" actId="962"/>
          <ac:cxnSpMkLst>
            <pc:docMk/>
            <pc:sldMk cId="3805761455" sldId="4309"/>
            <ac:cxnSpMk id="4" creationId="{8B8F41DE-4F9E-7C8D-2E25-B250A80BF511}"/>
          </ac:cxnSpMkLst>
        </pc:cxnChg>
        <pc:cxnChg chg="mod">
          <ac:chgData name="Roxanne Jones" userId="eee357d1-15dd-4a73-981c-b7041387288c" providerId="ADAL" clId="{FC3926BA-A99B-4585-B9D4-326231E717FF}" dt="2025-05-09T21:25:38.726" v="316"/>
          <ac:cxnSpMkLst>
            <pc:docMk/>
            <pc:sldMk cId="3805761455" sldId="4309"/>
            <ac:cxnSpMk id="9" creationId="{C9CB1B6A-46D7-D556-640F-C3BC187567E0}"/>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86_EA8B9330.xlsx"/></Relationships>
</file>

<file path=ppt/charts/_rels/chart10.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4%20(FFY22)/National%20Webinar/NationalWebnarData012025_draft.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4%20(FFY22)/National%20Webinar/NationalWebnarData012025_draft.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4%20(FFY22)/National%20Webinar/NationalWebnarData012025_draft.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1D_FA24F300.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1D_FA24F300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1E_46A2B79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11E_46A2B7942.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_10D5_E2D74FAF.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4%20(FFY22)/National%20Webinar/NationalWebnarData012025_draft.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4%20(FFY22)/National%20Webinar/NationalWebnarData012025_draft.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adminliveunc.sharepoint.com/sites/fpg-external/trohanis/ecta/Shared%20Documents/Topic%20Teams/Outcomes%20Measurement/Annual%20C3%20C4%20B7%20Indicator%20Analysis/2024%20(FFY22)/National%20Webinar/NationalWebnarData012025_draft.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358072377431567E-2"/>
          <c:y val="0.13318378380550999"/>
          <c:w val="0.89994901027045093"/>
          <c:h val="0.76054643486043261"/>
        </c:manualLayout>
      </c:layout>
      <c:lineChart>
        <c:grouping val="standard"/>
        <c:varyColors val="0"/>
        <c:ser>
          <c:idx val="0"/>
          <c:order val="0"/>
          <c:tx>
            <c:strRef>
              <c:f>stateMetCriteria!$A$2</c:f>
              <c:strCache>
                <c:ptCount val="1"/>
                <c:pt idx="0">
                  <c:v>Part C</c:v>
                </c:pt>
              </c:strCache>
            </c:strRef>
          </c:tx>
          <c:spPr>
            <a:ln w="38100" cap="rnd">
              <a:solidFill>
                <a:srgbClr val="FFC000"/>
              </a:solidFill>
              <a:round/>
            </a:ln>
            <a:effectLst/>
          </c:spPr>
          <c:marker>
            <c:symbol val="none"/>
          </c:marker>
          <c:dLbls>
            <c:dLbl>
              <c:idx val="14"/>
              <c:layout>
                <c:manualLayout>
                  <c:x val="-7.3833450767431252E-3"/>
                  <c:y val="-7.0648548160080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C25-47B1-BC6D-7A2F29F641CE}"/>
                </c:ext>
              </c:extLst>
            </c:dLbl>
            <c:spPr>
              <a:solidFill>
                <a:srgbClr val="FFFFFF"/>
              </a:solidFill>
              <a:ln>
                <a:solidFill>
                  <a:srgbClr val="000000"/>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stateMetCriteria!$B$1:$P$1</c:f>
              <c:strCach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strRef>
          </c:cat>
          <c:val>
            <c:numRef>
              <c:f>stateMetCriteria!$B$2:$P$2</c:f>
              <c:numCache>
                <c:formatCode>General</c:formatCode>
                <c:ptCount val="15"/>
                <c:pt idx="0">
                  <c:v>19</c:v>
                </c:pt>
                <c:pt idx="1">
                  <c:v>29</c:v>
                </c:pt>
                <c:pt idx="2">
                  <c:v>39</c:v>
                </c:pt>
                <c:pt idx="3">
                  <c:v>33</c:v>
                </c:pt>
                <c:pt idx="4">
                  <c:v>41</c:v>
                </c:pt>
                <c:pt idx="5">
                  <c:v>47</c:v>
                </c:pt>
                <c:pt idx="6">
                  <c:v>42</c:v>
                </c:pt>
                <c:pt idx="7">
                  <c:v>45</c:v>
                </c:pt>
                <c:pt idx="8">
                  <c:v>46</c:v>
                </c:pt>
                <c:pt idx="9">
                  <c:v>48</c:v>
                </c:pt>
                <c:pt idx="10">
                  <c:v>47</c:v>
                </c:pt>
                <c:pt idx="11">
                  <c:v>46</c:v>
                </c:pt>
                <c:pt idx="12">
                  <c:v>45</c:v>
                </c:pt>
                <c:pt idx="13">
                  <c:v>46</c:v>
                </c:pt>
                <c:pt idx="14">
                  <c:v>47</c:v>
                </c:pt>
              </c:numCache>
            </c:numRef>
          </c:val>
          <c:smooth val="0"/>
          <c:extLst>
            <c:ext xmlns:c16="http://schemas.microsoft.com/office/drawing/2014/chart" uri="{C3380CC4-5D6E-409C-BE32-E72D297353CC}">
              <c16:uniqueId val="{00000001-16C1-4B86-A78C-A022B865CFF5}"/>
            </c:ext>
          </c:extLst>
        </c:ser>
        <c:ser>
          <c:idx val="1"/>
          <c:order val="1"/>
          <c:tx>
            <c:strRef>
              <c:f>stateMetCriteria!$A$3</c:f>
              <c:strCache>
                <c:ptCount val="1"/>
                <c:pt idx="0">
                  <c:v>Part B Preschool</c:v>
                </c:pt>
              </c:strCache>
            </c:strRef>
          </c:tx>
          <c:spPr>
            <a:ln w="38100" cap="rnd">
              <a:solidFill>
                <a:schemeClr val="accent5">
                  <a:lumMod val="60000"/>
                  <a:lumOff val="40000"/>
                </a:schemeClr>
              </a:solidFill>
              <a:prstDash val="sysDash"/>
              <a:round/>
            </a:ln>
            <a:effectLst/>
          </c:spPr>
          <c:marker>
            <c:symbol val="none"/>
          </c:marker>
          <c:dLbls>
            <c:dLbl>
              <c:idx val="14"/>
              <c:layout>
                <c:manualLayout>
                  <c:x val="-7.3833450767431252E-3"/>
                  <c:y val="7.58148039670335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C25-47B1-BC6D-7A2F29F641CE}"/>
                </c:ext>
              </c:extLst>
            </c:dLbl>
            <c:spPr>
              <a:solidFill>
                <a:srgbClr val="FFFFFF"/>
              </a:solidFill>
              <a:ln>
                <a:solidFill>
                  <a:srgbClr val="000000"/>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stateMetCriteria!$B$1:$P$1</c:f>
              <c:strCach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strRef>
          </c:cat>
          <c:val>
            <c:numRef>
              <c:f>stateMetCriteria!$B$3:$P$3</c:f>
              <c:numCache>
                <c:formatCode>General</c:formatCode>
                <c:ptCount val="15"/>
                <c:pt idx="0">
                  <c:v>15</c:v>
                </c:pt>
                <c:pt idx="1">
                  <c:v>33</c:v>
                </c:pt>
                <c:pt idx="2">
                  <c:v>36</c:v>
                </c:pt>
                <c:pt idx="3">
                  <c:v>39</c:v>
                </c:pt>
                <c:pt idx="4">
                  <c:v>41</c:v>
                </c:pt>
                <c:pt idx="5">
                  <c:v>43</c:v>
                </c:pt>
                <c:pt idx="6">
                  <c:v>45</c:v>
                </c:pt>
                <c:pt idx="7">
                  <c:v>44</c:v>
                </c:pt>
                <c:pt idx="8">
                  <c:v>43</c:v>
                </c:pt>
                <c:pt idx="9">
                  <c:v>45</c:v>
                </c:pt>
                <c:pt idx="10">
                  <c:v>40</c:v>
                </c:pt>
                <c:pt idx="11">
                  <c:v>40</c:v>
                </c:pt>
                <c:pt idx="12">
                  <c:v>41</c:v>
                </c:pt>
                <c:pt idx="13">
                  <c:v>40</c:v>
                </c:pt>
                <c:pt idx="14">
                  <c:v>44</c:v>
                </c:pt>
              </c:numCache>
            </c:numRef>
          </c:val>
          <c:smooth val="0"/>
          <c:extLst>
            <c:ext xmlns:c16="http://schemas.microsoft.com/office/drawing/2014/chart" uri="{C3380CC4-5D6E-409C-BE32-E72D297353CC}">
              <c16:uniqueId val="{00000003-16C1-4B86-A78C-A022B865CFF5}"/>
            </c:ext>
          </c:extLst>
        </c:ser>
        <c:dLbls>
          <c:showLegendKey val="0"/>
          <c:showVal val="0"/>
          <c:showCatName val="0"/>
          <c:showSerName val="0"/>
          <c:showPercent val="0"/>
          <c:showBubbleSize val="0"/>
        </c:dLbls>
        <c:smooth val="0"/>
        <c:axId val="1172273408"/>
        <c:axId val="1185104591"/>
      </c:lineChart>
      <c:catAx>
        <c:axId val="11722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185104591"/>
        <c:crosses val="autoZero"/>
        <c:auto val="1"/>
        <c:lblAlgn val="ctr"/>
        <c:lblOffset val="100"/>
        <c:noMultiLvlLbl val="0"/>
      </c:catAx>
      <c:valAx>
        <c:axId val="11851045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Number of States Included</a:t>
                </a:r>
              </a:p>
            </c:rich>
          </c:tx>
          <c:layout>
            <c:manualLayout>
              <c:xMode val="edge"/>
              <c:yMode val="edge"/>
              <c:x val="8.0773110422566029E-3"/>
              <c:y val="0.1957610166986056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172273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800">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chemeClr val="accent5"/>
            </a:solidFill>
            <a:ln>
              <a:noFill/>
            </a:ln>
            <a:effectLst/>
          </c:spPr>
          <c:invertIfNegative val="0"/>
          <c:dLbls>
            <c:dLbl>
              <c:idx val="0"/>
              <c:layout>
                <c:manualLayout>
                  <c:x val="-4.6488728167934307E-3"/>
                  <c:y val="-7.6928757959342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2D-446D-889F-5AA950E9C7E8}"/>
                </c:ext>
              </c:extLst>
            </c:dLbl>
            <c:dLbl>
              <c:idx val="24"/>
              <c:layout>
                <c:manualLayout>
                  <c:x val="5.769507887326145E-3"/>
                  <c:y val="-3.254678221356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2D-446D-889F-5AA950E9C7E8}"/>
                </c:ext>
              </c:extLst>
            </c:dLbl>
            <c:dLbl>
              <c:idx val="50"/>
              <c:layout>
                <c:manualLayout>
                  <c:x val="-4.6347656111570615E-2"/>
                  <c:y val="3.1067383022042115E-2"/>
                </c:manualLayout>
              </c:layout>
              <c:showLegendKey val="0"/>
              <c:showVal val="1"/>
              <c:showCatName val="0"/>
              <c:showSerName val="0"/>
              <c:showPercent val="0"/>
              <c:showBubbleSize val="0"/>
              <c:extLst>
                <c:ext xmlns:c15="http://schemas.microsoft.com/office/drawing/2012/chart" uri="{CE6537A1-D6FC-4f65-9D91-7224C49458BB}">
                  <c15:layout>
                    <c:manualLayout>
                      <c:w val="4.6886506705388832E-2"/>
                      <c:h val="6.0359487014253255E-2"/>
                    </c:manualLayout>
                  </c15:layout>
                </c:ext>
                <c:ext xmlns:c16="http://schemas.microsoft.com/office/drawing/2014/chart" uri="{C3380CC4-5D6E-409C-BE32-E72D297353CC}">
                  <c16:uniqueId val="{00000002-EE2D-446D-889F-5AA950E9C7E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qryPartB_OC2SS2!$E$2:$E$52</c:f>
              <c:numCache>
                <c:formatCode>0%</c:formatCode>
                <c:ptCount val="51"/>
                <c:pt idx="0">
                  <c:v>0.12951541850220263</c:v>
                </c:pt>
                <c:pt idx="1">
                  <c:v>0.26486733760292774</c:v>
                </c:pt>
                <c:pt idx="2">
                  <c:v>0.30578512396694213</c:v>
                </c:pt>
                <c:pt idx="3">
                  <c:v>0.31860036832412525</c:v>
                </c:pt>
                <c:pt idx="4">
                  <c:v>0.3253012048192771</c:v>
                </c:pt>
                <c:pt idx="5">
                  <c:v>0.34836623553437712</c:v>
                </c:pt>
                <c:pt idx="6">
                  <c:v>0.37789575289575289</c:v>
                </c:pt>
                <c:pt idx="7">
                  <c:v>0.38297459763428349</c:v>
                </c:pt>
                <c:pt idx="8">
                  <c:v>0.38970588235294118</c:v>
                </c:pt>
                <c:pt idx="9">
                  <c:v>0.39610269671222753</c:v>
                </c:pt>
                <c:pt idx="10">
                  <c:v>0.40534458509142052</c:v>
                </c:pt>
                <c:pt idx="11">
                  <c:v>0.40703830582373091</c:v>
                </c:pt>
                <c:pt idx="12">
                  <c:v>0.43359673719092529</c:v>
                </c:pt>
                <c:pt idx="13">
                  <c:v>0.44033232628398794</c:v>
                </c:pt>
                <c:pt idx="14">
                  <c:v>0.44310451453308597</c:v>
                </c:pt>
                <c:pt idx="15">
                  <c:v>0.44461802843305731</c:v>
                </c:pt>
                <c:pt idx="16">
                  <c:v>0.44559507729251085</c:v>
                </c:pt>
                <c:pt idx="17">
                  <c:v>0.44606413994169097</c:v>
                </c:pt>
                <c:pt idx="18">
                  <c:v>0.45513563644794808</c:v>
                </c:pt>
                <c:pt idx="19">
                  <c:v>0.45588235294117646</c:v>
                </c:pt>
                <c:pt idx="20">
                  <c:v>0.45878434637801829</c:v>
                </c:pt>
                <c:pt idx="21">
                  <c:v>0.46024534302589731</c:v>
                </c:pt>
                <c:pt idx="22">
                  <c:v>0.46521818513784918</c:v>
                </c:pt>
                <c:pt idx="23">
                  <c:v>0.46800989749027927</c:v>
                </c:pt>
                <c:pt idx="24">
                  <c:v>0.47140102827763497</c:v>
                </c:pt>
                <c:pt idx="25">
                  <c:v>0.47697654213727192</c:v>
                </c:pt>
                <c:pt idx="26">
                  <c:v>0.49568434032059189</c:v>
                </c:pt>
                <c:pt idx="27">
                  <c:v>0.49672202797202797</c:v>
                </c:pt>
                <c:pt idx="28">
                  <c:v>0.50055370985603542</c:v>
                </c:pt>
                <c:pt idx="29">
                  <c:v>0.50626661602734524</c:v>
                </c:pt>
                <c:pt idx="30">
                  <c:v>0.50989744812783211</c:v>
                </c:pt>
                <c:pt idx="31">
                  <c:v>0.51671094951755003</c:v>
                </c:pt>
                <c:pt idx="32">
                  <c:v>0.5298013245033113</c:v>
                </c:pt>
                <c:pt idx="33">
                  <c:v>0.53605669028761982</c:v>
                </c:pt>
                <c:pt idx="34">
                  <c:v>0.5423728813559322</c:v>
                </c:pt>
                <c:pt idx="35">
                  <c:v>0.54245317936190685</c:v>
                </c:pt>
                <c:pt idx="36">
                  <c:v>0.54675540765391017</c:v>
                </c:pt>
                <c:pt idx="37">
                  <c:v>0.55629139072847678</c:v>
                </c:pt>
                <c:pt idx="38">
                  <c:v>0.5596255596255596</c:v>
                </c:pt>
                <c:pt idx="39">
                  <c:v>0.56050955414012738</c:v>
                </c:pt>
                <c:pt idx="40">
                  <c:v>0.58093205265030234</c:v>
                </c:pt>
                <c:pt idx="41">
                  <c:v>0.5835682641965364</c:v>
                </c:pt>
                <c:pt idx="42">
                  <c:v>0.59760956175298807</c:v>
                </c:pt>
                <c:pt idx="43">
                  <c:v>0.60235103364410214</c:v>
                </c:pt>
                <c:pt idx="44">
                  <c:v>0.61227743821419078</c:v>
                </c:pt>
                <c:pt idx="45">
                  <c:v>0.62258218850386171</c:v>
                </c:pt>
                <c:pt idx="46">
                  <c:v>0.62990360905626541</c:v>
                </c:pt>
                <c:pt idx="47">
                  <c:v>0.65480043149946066</c:v>
                </c:pt>
                <c:pt idx="48">
                  <c:v>0.65688350983358545</c:v>
                </c:pt>
                <c:pt idx="49">
                  <c:v>0.69444444444444442</c:v>
                </c:pt>
                <c:pt idx="50">
                  <c:v>0.84737907521841038</c:v>
                </c:pt>
              </c:numCache>
            </c:numRef>
          </c:val>
          <c:extLst>
            <c:ext xmlns:c16="http://schemas.microsoft.com/office/drawing/2014/chart" uri="{C3380CC4-5D6E-409C-BE32-E72D297353CC}">
              <c16:uniqueId val="{00000003-EE2D-446D-889F-5AA950E9C7E8}"/>
            </c:ext>
          </c:extLst>
        </c:ser>
        <c:dLbls>
          <c:showLegendKey val="0"/>
          <c:showVal val="0"/>
          <c:showCatName val="0"/>
          <c:showSerName val="0"/>
          <c:showPercent val="0"/>
          <c:showBubbleSize val="0"/>
        </c:dLbls>
        <c:gapWidth val="219"/>
        <c:overlap val="-27"/>
        <c:axId val="847876008"/>
        <c:axId val="847877808"/>
      </c:barChart>
      <c:catAx>
        <c:axId val="847876008"/>
        <c:scaling>
          <c:orientation val="minMax"/>
        </c:scaling>
        <c:delete val="1"/>
        <c:axPos val="b"/>
        <c:majorTickMark val="none"/>
        <c:minorTickMark val="none"/>
        <c:tickLblPos val="nextTo"/>
        <c:crossAx val="847877808"/>
        <c:crosses val="autoZero"/>
        <c:auto val="1"/>
        <c:lblAlgn val="ctr"/>
        <c:lblOffset val="100"/>
        <c:noMultiLvlLbl val="0"/>
      </c:catAx>
      <c:valAx>
        <c:axId val="8478778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7876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State 1</c:v>
                </c:pt>
                <c:pt idx="1">
                  <c:v>State 2</c:v>
                </c:pt>
              </c:strCache>
            </c:strRef>
          </c:cat>
          <c:val>
            <c:numRef>
              <c:f>Sheet1!$B$2:$B$3</c:f>
              <c:numCache>
                <c:formatCode>0%</c:formatCode>
                <c:ptCount val="2"/>
                <c:pt idx="0">
                  <c:v>0.8</c:v>
                </c:pt>
                <c:pt idx="1">
                  <c:v>0.61</c:v>
                </c:pt>
              </c:numCache>
            </c:numRef>
          </c:val>
          <c:extLst>
            <c:ext xmlns:c16="http://schemas.microsoft.com/office/drawing/2014/chart" uri="{C3380CC4-5D6E-409C-BE32-E72D297353CC}">
              <c16:uniqueId val="{00000000-D07A-43A4-8108-526B056F87EF}"/>
            </c:ext>
          </c:extLst>
        </c:ser>
        <c:dLbls>
          <c:showLegendKey val="0"/>
          <c:showVal val="0"/>
          <c:showCatName val="0"/>
          <c:showSerName val="0"/>
          <c:showPercent val="0"/>
          <c:showBubbleSize val="0"/>
        </c:dLbls>
        <c:gapWidth val="182"/>
        <c:axId val="662320776"/>
        <c:axId val="662321104"/>
      </c:barChart>
      <c:catAx>
        <c:axId val="6623207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2321104"/>
        <c:crosses val="autoZero"/>
        <c:auto val="1"/>
        <c:lblAlgn val="ctr"/>
        <c:lblOffset val="100"/>
        <c:noMultiLvlLbl val="0"/>
      </c:catAx>
      <c:valAx>
        <c:axId val="662321104"/>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62320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436191485431495E-2"/>
          <c:y val="3.4514629681741515E-2"/>
          <c:w val="0.93260281054184668"/>
          <c:h val="0.76976872174383304"/>
        </c:manualLayout>
      </c:layout>
      <c:barChart>
        <c:barDir val="col"/>
        <c:grouping val="clustered"/>
        <c:varyColors val="0"/>
        <c:ser>
          <c:idx val="0"/>
          <c:order val="0"/>
          <c:tx>
            <c:strRef>
              <c:f>qryNWPartCAvgbyPctServCat!$C$8</c:f>
              <c:strCache>
                <c:ptCount val="1"/>
                <c:pt idx="0">
                  <c:v>&lt; 2.5% (n=6)</c:v>
                </c:pt>
              </c:strCache>
            </c:strRef>
          </c:tx>
          <c:spPr>
            <a:pattFill prst="pct50">
              <a:fgClr>
                <a:schemeClr val="accent6"/>
              </a:fgClr>
              <a:bgClr>
                <a:schemeClr val="bg1"/>
              </a:bgClr>
            </a:pattFill>
            <a:ln>
              <a:solidFill>
                <a:schemeClr val="accent6"/>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qryNWPartCAvgbyPctServCat!$D$7:$F$7</c:f>
              <c:strCache>
                <c:ptCount val="3"/>
                <c:pt idx="0">
                  <c:v>Social Relationships</c:v>
                </c:pt>
                <c:pt idx="1">
                  <c:v>Knowledge and Skills</c:v>
                </c:pt>
                <c:pt idx="2">
                  <c:v>Action to Meet Needs</c:v>
                </c:pt>
              </c:strCache>
            </c:strRef>
          </c:cat>
          <c:val>
            <c:numRef>
              <c:f>qryNWPartCAvgbyPctServCat!$D$8:$F$8</c:f>
              <c:numCache>
                <c:formatCode>0%</c:formatCode>
                <c:ptCount val="3"/>
                <c:pt idx="0">
                  <c:v>0.43712883333333324</c:v>
                </c:pt>
                <c:pt idx="1">
                  <c:v>0.33999449999999998</c:v>
                </c:pt>
                <c:pt idx="2">
                  <c:v>0.41514216666666665</c:v>
                </c:pt>
              </c:numCache>
            </c:numRef>
          </c:val>
          <c:extLst>
            <c:ext xmlns:c16="http://schemas.microsoft.com/office/drawing/2014/chart" uri="{C3380CC4-5D6E-409C-BE32-E72D297353CC}">
              <c16:uniqueId val="{00000000-35F4-4272-809F-C75FD3C54009}"/>
            </c:ext>
          </c:extLst>
        </c:ser>
        <c:ser>
          <c:idx val="1"/>
          <c:order val="1"/>
          <c:tx>
            <c:strRef>
              <c:f>qryNWPartCAvgbyPctServCat!$C$9</c:f>
              <c:strCache>
                <c:ptCount val="1"/>
                <c:pt idx="0">
                  <c:v>2.5% to 3.9% (n=20)</c:v>
                </c:pt>
              </c:strCache>
            </c:strRef>
          </c:tx>
          <c:spPr>
            <a:solidFill>
              <a:schemeClr val="accent5"/>
            </a:solidFill>
            <a:ln>
              <a:solidFill>
                <a:schemeClr val="accent5"/>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qryNWPartCAvgbyPctServCat!$D$7:$F$7</c:f>
              <c:strCache>
                <c:ptCount val="3"/>
                <c:pt idx="0">
                  <c:v>Social Relationships</c:v>
                </c:pt>
                <c:pt idx="1">
                  <c:v>Knowledge and Skills</c:v>
                </c:pt>
                <c:pt idx="2">
                  <c:v>Action to Meet Needs</c:v>
                </c:pt>
              </c:strCache>
            </c:strRef>
          </c:cat>
          <c:val>
            <c:numRef>
              <c:f>qryNWPartCAvgbyPctServCat!$D$9:$F$9</c:f>
              <c:numCache>
                <c:formatCode>0%</c:formatCode>
                <c:ptCount val="3"/>
                <c:pt idx="0">
                  <c:v>0.50275000000000003</c:v>
                </c:pt>
                <c:pt idx="1">
                  <c:v>0.3901985</c:v>
                </c:pt>
                <c:pt idx="2">
                  <c:v>0.49840205000000015</c:v>
                </c:pt>
              </c:numCache>
            </c:numRef>
          </c:val>
          <c:extLst>
            <c:ext xmlns:c16="http://schemas.microsoft.com/office/drawing/2014/chart" uri="{C3380CC4-5D6E-409C-BE32-E72D297353CC}">
              <c16:uniqueId val="{00000001-35F4-4272-809F-C75FD3C54009}"/>
            </c:ext>
          </c:extLst>
        </c:ser>
        <c:ser>
          <c:idx val="2"/>
          <c:order val="2"/>
          <c:tx>
            <c:strRef>
              <c:f>qryNWPartCAvgbyPctServCat!$C$10</c:f>
              <c:strCache>
                <c:ptCount val="1"/>
                <c:pt idx="0">
                  <c:v>&gt; 3.9% (n=25)</c:v>
                </c:pt>
              </c:strCache>
            </c:strRef>
          </c:tx>
          <c:spPr>
            <a:pattFill prst="narVert">
              <a:fgClr>
                <a:schemeClr val="accent4"/>
              </a:fgClr>
              <a:bgClr>
                <a:schemeClr val="bg1"/>
              </a:bgClr>
            </a:pattFill>
            <a:ln>
              <a:solidFill>
                <a:schemeClr val="accent4"/>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qryNWPartCAvgbyPctServCat!$D$7:$F$7</c:f>
              <c:strCache>
                <c:ptCount val="3"/>
                <c:pt idx="0">
                  <c:v>Social Relationships</c:v>
                </c:pt>
                <c:pt idx="1">
                  <c:v>Knowledge and Skills</c:v>
                </c:pt>
                <c:pt idx="2">
                  <c:v>Action to Meet Needs</c:v>
                </c:pt>
              </c:strCache>
            </c:strRef>
          </c:cat>
          <c:val>
            <c:numRef>
              <c:f>qryNWPartCAvgbyPctServCat!$D$10:$F$10</c:f>
              <c:numCache>
                <c:formatCode>0%</c:formatCode>
                <c:ptCount val="3"/>
                <c:pt idx="0">
                  <c:v>0.52439079999999993</c:v>
                </c:pt>
                <c:pt idx="1">
                  <c:v>0.45330596000000006</c:v>
                </c:pt>
                <c:pt idx="2">
                  <c:v>0.54482976000000005</c:v>
                </c:pt>
              </c:numCache>
            </c:numRef>
          </c:val>
          <c:extLst>
            <c:ext xmlns:c16="http://schemas.microsoft.com/office/drawing/2014/chart" uri="{C3380CC4-5D6E-409C-BE32-E72D297353CC}">
              <c16:uniqueId val="{00000002-35F4-4272-809F-C75FD3C54009}"/>
            </c:ext>
          </c:extLst>
        </c:ser>
        <c:dLbls>
          <c:showLegendKey val="0"/>
          <c:showVal val="0"/>
          <c:showCatName val="0"/>
          <c:showSerName val="0"/>
          <c:showPercent val="0"/>
          <c:showBubbleSize val="0"/>
        </c:dLbls>
        <c:gapWidth val="219"/>
        <c:overlap val="-27"/>
        <c:axId val="779624440"/>
        <c:axId val="779625520"/>
      </c:barChart>
      <c:catAx>
        <c:axId val="77962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625520"/>
        <c:crosses val="autoZero"/>
        <c:auto val="1"/>
        <c:lblAlgn val="ctr"/>
        <c:lblOffset val="100"/>
        <c:noMultiLvlLbl val="0"/>
      </c:catAx>
      <c:valAx>
        <c:axId val="779625520"/>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Part C</a:t>
                </a:r>
                <a:r>
                  <a:rPr lang="en-US"/>
                  <a:t>, Summary Statement 2:</a:t>
                </a:r>
              </a:p>
              <a:p>
                <a:pPr>
                  <a:defRPr/>
                </a:pPr>
                <a:r>
                  <a:rPr lang="en-US"/>
                  <a:t>% who exited within age expectations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crossAx val="779624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qryNWPartBAvgbyPctServCat!$C$8</c:f>
              <c:strCache>
                <c:ptCount val="1"/>
                <c:pt idx="0">
                  <c:v>&lt;4% (n=17)</c:v>
                </c:pt>
              </c:strCache>
            </c:strRef>
          </c:tx>
          <c:spPr>
            <a:pattFill prst="pct50">
              <a:fgClr>
                <a:schemeClr val="accent6"/>
              </a:fgClr>
              <a:bgClr>
                <a:schemeClr val="bg1"/>
              </a:bgClr>
            </a:pattFill>
            <a:ln>
              <a:solidFill>
                <a:schemeClr val="accent6"/>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qryNWPartBAvgbyPctServCat!$D$7:$F$7</c:f>
              <c:strCache>
                <c:ptCount val="3"/>
                <c:pt idx="0">
                  <c:v>Social Relationships</c:v>
                </c:pt>
                <c:pt idx="1">
                  <c:v>Knowledge and Skills</c:v>
                </c:pt>
                <c:pt idx="2">
                  <c:v>Action to Meet Needs</c:v>
                </c:pt>
              </c:strCache>
            </c:strRef>
          </c:cat>
          <c:val>
            <c:numRef>
              <c:f>qryNWPartBAvgbyPctServCat!$D$8:$F$8</c:f>
              <c:numCache>
                <c:formatCode>0%</c:formatCode>
                <c:ptCount val="3"/>
                <c:pt idx="0">
                  <c:v>0.55836895890586646</c:v>
                </c:pt>
                <c:pt idx="1">
                  <c:v>0.50648716206608069</c:v>
                </c:pt>
                <c:pt idx="2">
                  <c:v>0.61668488535967647</c:v>
                </c:pt>
              </c:numCache>
            </c:numRef>
          </c:val>
          <c:extLst>
            <c:ext xmlns:c16="http://schemas.microsoft.com/office/drawing/2014/chart" uri="{C3380CC4-5D6E-409C-BE32-E72D297353CC}">
              <c16:uniqueId val="{00000000-1880-48EE-957D-25D3F679E890}"/>
            </c:ext>
          </c:extLst>
        </c:ser>
        <c:ser>
          <c:idx val="1"/>
          <c:order val="1"/>
          <c:tx>
            <c:strRef>
              <c:f>qryNWPartBAvgbyPctServCat!$C$9</c:f>
              <c:strCache>
                <c:ptCount val="1"/>
                <c:pt idx="0">
                  <c:v>≥4% to &lt;6% (n=20)</c:v>
                </c:pt>
              </c:strCache>
            </c:strRef>
          </c:tx>
          <c:spPr>
            <a:solidFill>
              <a:schemeClr val="accent5"/>
            </a:solidFill>
            <a:ln>
              <a:solidFill>
                <a:schemeClr val="accent5"/>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qryNWPartBAvgbyPctServCat!$D$7:$F$7</c:f>
              <c:strCache>
                <c:ptCount val="3"/>
                <c:pt idx="0">
                  <c:v>Social Relationships</c:v>
                </c:pt>
                <c:pt idx="1">
                  <c:v>Knowledge and Skills</c:v>
                </c:pt>
                <c:pt idx="2">
                  <c:v>Action to Meet Needs</c:v>
                </c:pt>
              </c:strCache>
            </c:strRef>
          </c:cat>
          <c:val>
            <c:numRef>
              <c:f>qryNWPartBAvgbyPctServCat!$D$9:$F$9</c:f>
              <c:numCache>
                <c:formatCode>0%</c:formatCode>
                <c:ptCount val="3"/>
                <c:pt idx="0">
                  <c:v>0.48196689016327332</c:v>
                </c:pt>
                <c:pt idx="1">
                  <c:v>0.45678690424038793</c:v>
                </c:pt>
                <c:pt idx="2">
                  <c:v>0.54146705331883616</c:v>
                </c:pt>
              </c:numCache>
            </c:numRef>
          </c:val>
          <c:extLst>
            <c:ext xmlns:c16="http://schemas.microsoft.com/office/drawing/2014/chart" uri="{C3380CC4-5D6E-409C-BE32-E72D297353CC}">
              <c16:uniqueId val="{00000001-1880-48EE-957D-25D3F679E890}"/>
            </c:ext>
          </c:extLst>
        </c:ser>
        <c:ser>
          <c:idx val="2"/>
          <c:order val="2"/>
          <c:tx>
            <c:strRef>
              <c:f>qryNWPartBAvgbyPctServCat!$C$10</c:f>
              <c:strCache>
                <c:ptCount val="1"/>
                <c:pt idx="0">
                  <c:v>≥6% (n=14)</c:v>
                </c:pt>
              </c:strCache>
            </c:strRef>
          </c:tx>
          <c:spPr>
            <a:pattFill prst="narVert">
              <a:fgClr>
                <a:schemeClr val="accent4"/>
              </a:fgClr>
              <a:bgClr>
                <a:schemeClr val="bg1"/>
              </a:bgClr>
            </a:pattFill>
            <a:ln>
              <a:solidFill>
                <a:schemeClr val="accent4"/>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qryNWPartBAvgbyPctServCat!$D$7:$F$7</c:f>
              <c:strCache>
                <c:ptCount val="3"/>
                <c:pt idx="0">
                  <c:v>Social Relationships</c:v>
                </c:pt>
                <c:pt idx="1">
                  <c:v>Knowledge and Skills</c:v>
                </c:pt>
                <c:pt idx="2">
                  <c:v>Action to Meet Needs</c:v>
                </c:pt>
              </c:strCache>
            </c:strRef>
          </c:cat>
          <c:val>
            <c:numRef>
              <c:f>qryNWPartBAvgbyPctServCat!$D$10:$F$10</c:f>
              <c:numCache>
                <c:formatCode>0%</c:formatCode>
                <c:ptCount val="3"/>
                <c:pt idx="0">
                  <c:v>0.55467242609892842</c:v>
                </c:pt>
                <c:pt idx="1">
                  <c:v>0.51091960809519887</c:v>
                </c:pt>
                <c:pt idx="2">
                  <c:v>0.62181128405229569</c:v>
                </c:pt>
              </c:numCache>
            </c:numRef>
          </c:val>
          <c:extLst>
            <c:ext xmlns:c16="http://schemas.microsoft.com/office/drawing/2014/chart" uri="{C3380CC4-5D6E-409C-BE32-E72D297353CC}">
              <c16:uniqueId val="{00000002-1880-48EE-957D-25D3F679E890}"/>
            </c:ext>
          </c:extLst>
        </c:ser>
        <c:dLbls>
          <c:showLegendKey val="0"/>
          <c:showVal val="0"/>
          <c:showCatName val="0"/>
          <c:showSerName val="0"/>
          <c:showPercent val="0"/>
          <c:showBubbleSize val="0"/>
        </c:dLbls>
        <c:gapWidth val="219"/>
        <c:overlap val="-27"/>
        <c:axId val="847949088"/>
        <c:axId val="847960608"/>
      </c:barChart>
      <c:catAx>
        <c:axId val="84794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47960608"/>
        <c:crosses val="autoZero"/>
        <c:auto val="1"/>
        <c:lblAlgn val="ctr"/>
        <c:lblOffset val="100"/>
        <c:noMultiLvlLbl val="0"/>
      </c:catAx>
      <c:valAx>
        <c:axId val="847960608"/>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Part B 619</a:t>
                </a:r>
                <a:r>
                  <a:rPr lang="en-US"/>
                  <a:t>, Summary Statement 2:</a:t>
                </a:r>
              </a:p>
              <a:p>
                <a:pPr>
                  <a:defRPr/>
                </a:pPr>
                <a:r>
                  <a:rPr lang="en-US"/>
                  <a:t>% who exited within age expectations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crossAx val="84794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02319241838339E-2"/>
          <c:y val="2.1377301637852005E-2"/>
          <c:w val="0.91189768075816169"/>
          <c:h val="0.82858158355205602"/>
        </c:manualLayout>
      </c:layout>
      <c:lineChart>
        <c:grouping val="standard"/>
        <c:varyColors val="0"/>
        <c:ser>
          <c:idx val="0"/>
          <c:order val="0"/>
          <c:tx>
            <c:strRef>
              <c:f>qryNWPartCNationalEstimates!$C$13</c:f>
              <c:strCache>
                <c:ptCount val="1"/>
                <c:pt idx="0">
                  <c:v>Social Relationships</c:v>
                </c:pt>
              </c:strCache>
            </c:strRef>
          </c:tx>
          <c:spPr>
            <a:ln w="28575" cap="rnd">
              <a:solidFill>
                <a:srgbClr val="BF4D00"/>
              </a:solidFill>
              <a:prstDash val="sysDash"/>
              <a:round/>
            </a:ln>
            <a:effectLst/>
          </c:spPr>
          <c:marker>
            <c:symbol val="circle"/>
            <c:size val="5"/>
            <c:spPr>
              <a:solidFill>
                <a:srgbClr val="BF4D00"/>
              </a:solidFill>
              <a:ln w="9525">
                <a:solidFill>
                  <a:srgbClr val="BF4D00"/>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BF4D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qryNWPartCNationalEstimates!$B$14:$B$24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qryNWPartCNationalEstimates!$C$14:$C$24</c:f>
              <c:numCache>
                <c:formatCode>0%</c:formatCode>
                <c:ptCount val="11"/>
                <c:pt idx="0">
                  <c:v>0.66</c:v>
                </c:pt>
                <c:pt idx="1">
                  <c:v>0.66</c:v>
                </c:pt>
                <c:pt idx="2">
                  <c:v>0.67</c:v>
                </c:pt>
                <c:pt idx="3">
                  <c:v>0.68</c:v>
                </c:pt>
                <c:pt idx="4">
                  <c:v>0.67</c:v>
                </c:pt>
                <c:pt idx="5">
                  <c:v>0.66</c:v>
                </c:pt>
                <c:pt idx="6">
                  <c:v>0.65</c:v>
                </c:pt>
                <c:pt idx="7">
                  <c:v>0.64</c:v>
                </c:pt>
                <c:pt idx="8">
                  <c:v>0.66</c:v>
                </c:pt>
                <c:pt idx="9">
                  <c:v>0.66</c:v>
                </c:pt>
                <c:pt idx="10">
                  <c:v>0.66</c:v>
                </c:pt>
              </c:numCache>
            </c:numRef>
          </c:val>
          <c:smooth val="0"/>
          <c:extLst>
            <c:ext xmlns:c16="http://schemas.microsoft.com/office/drawing/2014/chart" uri="{C3380CC4-5D6E-409C-BE32-E72D297353CC}">
              <c16:uniqueId val="{00000000-99F5-47D4-8170-AB57AD70E110}"/>
            </c:ext>
          </c:extLst>
        </c:ser>
        <c:ser>
          <c:idx val="1"/>
          <c:order val="1"/>
          <c:tx>
            <c:strRef>
              <c:f>qryNWPartCNationalEstimates!$D$13</c:f>
              <c:strCache>
                <c:ptCount val="1"/>
                <c:pt idx="0">
                  <c:v>Knowledge &amp; Skills</c:v>
                </c:pt>
              </c:strCache>
            </c:strRef>
          </c:tx>
          <c:spPr>
            <a:ln w="28575" cap="rnd">
              <a:solidFill>
                <a:srgbClr val="1D598B"/>
              </a:solidFill>
              <a:prstDash val="lgDashDot"/>
              <a:round/>
            </a:ln>
            <a:effectLst/>
          </c:spPr>
          <c:marker>
            <c:symbol val="circle"/>
            <c:size val="5"/>
            <c:spPr>
              <a:solidFill>
                <a:srgbClr val="1D598B"/>
              </a:solidFill>
              <a:ln w="9525">
                <a:solidFill>
                  <a:srgbClr val="1D598B"/>
                </a:solidFill>
                <a:prstDash val="lgDashDot"/>
              </a:ln>
              <a:effectLst/>
            </c:spPr>
          </c:marker>
          <c:dLbls>
            <c:dLbl>
              <c:idx val="0"/>
              <c:layout>
                <c:manualLayout>
                  <c:x val="-4.8329892423560138E-2"/>
                  <c:y val="3.5704993237397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F5-47D4-8170-AB57AD70E110}"/>
                </c:ext>
              </c:extLst>
            </c:dLbl>
            <c:dLbl>
              <c:idx val="1"/>
              <c:layout>
                <c:manualLayout>
                  <c:x val="-4.8329892423560131E-2"/>
                  <c:y val="4.2254854052855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F5-47D4-8170-AB57AD70E110}"/>
                </c:ext>
              </c:extLst>
            </c:dLbl>
            <c:dLbl>
              <c:idx val="2"/>
              <c:layout>
                <c:manualLayout>
                  <c:x val="-4.8329892423560172E-2"/>
                  <c:y val="4.2254854052855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F5-47D4-8170-AB57AD70E110}"/>
                </c:ext>
              </c:extLst>
            </c:dLbl>
            <c:dLbl>
              <c:idx val="3"/>
              <c:layout>
                <c:manualLayout>
                  <c:x val="-4.8329892423560214E-2"/>
                  <c:y val="3.897992364512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F5-47D4-8170-AB57AD70E110}"/>
                </c:ext>
              </c:extLst>
            </c:dLbl>
            <c:dLbl>
              <c:idx val="4"/>
              <c:layout>
                <c:manualLayout>
                  <c:x val="-4.8329892423560131E-2"/>
                  <c:y val="2.915513242193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F5-47D4-8170-AB57AD70E110}"/>
                </c:ext>
              </c:extLst>
            </c:dLbl>
            <c:dLbl>
              <c:idx val="5"/>
              <c:layout>
                <c:manualLayout>
                  <c:x val="-4.8329892423560131E-2"/>
                  <c:y val="2.9155132421939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F5-47D4-8170-AB57AD70E110}"/>
                </c:ext>
              </c:extLst>
            </c:dLbl>
            <c:dLbl>
              <c:idx val="6"/>
              <c:layout>
                <c:manualLayout>
                  <c:x val="-4.8329892423560131E-2"/>
                  <c:y val="3.897992364512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F5-47D4-8170-AB57AD70E110}"/>
                </c:ext>
              </c:extLst>
            </c:dLbl>
            <c:dLbl>
              <c:idx val="7"/>
              <c:layout>
                <c:manualLayout>
                  <c:x val="-4.8329892423560214E-2"/>
                  <c:y val="3.24300628296688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F5-47D4-8170-AB57AD70E110}"/>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F5-47D4-8170-AB57AD70E110}"/>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F5-47D4-8170-AB57AD70E110}"/>
                </c:ext>
              </c:extLst>
            </c:dLbl>
            <c:dLbl>
              <c:idx val="10"/>
              <c:layout>
                <c:manualLayout>
                  <c:x val="-6.8228363586053222E-3"/>
                  <c:y val="-4.0791320355788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E3-4973-993A-3D66A9C734A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D598B"/>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qryNWPartCNationalEstimates!$B$14:$B$24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qryNWPartCNationalEstimates!$D$14:$D$24</c:f>
              <c:numCache>
                <c:formatCode>0%</c:formatCode>
                <c:ptCount val="11"/>
                <c:pt idx="0">
                  <c:v>0.71</c:v>
                </c:pt>
                <c:pt idx="1">
                  <c:v>0.72</c:v>
                </c:pt>
                <c:pt idx="2">
                  <c:v>0.74</c:v>
                </c:pt>
                <c:pt idx="3">
                  <c:v>0.74</c:v>
                </c:pt>
                <c:pt idx="4">
                  <c:v>0.73</c:v>
                </c:pt>
                <c:pt idx="5">
                  <c:v>0.73</c:v>
                </c:pt>
                <c:pt idx="6">
                  <c:v>0.74</c:v>
                </c:pt>
                <c:pt idx="7">
                  <c:v>0.69</c:v>
                </c:pt>
                <c:pt idx="8">
                  <c:v>0.71</c:v>
                </c:pt>
                <c:pt idx="9">
                  <c:v>0.71</c:v>
                </c:pt>
                <c:pt idx="10">
                  <c:v>0.71</c:v>
                </c:pt>
              </c:numCache>
            </c:numRef>
          </c:val>
          <c:smooth val="0"/>
          <c:extLst>
            <c:ext xmlns:c16="http://schemas.microsoft.com/office/drawing/2014/chart" uri="{C3380CC4-5D6E-409C-BE32-E72D297353CC}">
              <c16:uniqueId val="{0000000B-99F5-47D4-8170-AB57AD70E110}"/>
            </c:ext>
          </c:extLst>
        </c:ser>
        <c:ser>
          <c:idx val="2"/>
          <c:order val="2"/>
          <c:tx>
            <c:strRef>
              <c:f>qryNWPartCNationalEstimates!$E$13</c:f>
              <c:strCache>
                <c:ptCount val="1"/>
                <c:pt idx="0">
                  <c:v>Actions to Meet Needs</c:v>
                </c:pt>
              </c:strCache>
            </c:strRef>
          </c:tx>
          <c:spPr>
            <a:ln w="28575" cap="rnd">
              <a:solidFill>
                <a:srgbClr val="227532"/>
              </a:solidFill>
              <a:round/>
            </a:ln>
            <a:effectLst/>
          </c:spPr>
          <c:marker>
            <c:symbol val="circle"/>
            <c:size val="5"/>
            <c:spPr>
              <a:solidFill>
                <a:srgbClr val="1B8B3E"/>
              </a:solidFill>
              <a:ln w="9525">
                <a:solidFill>
                  <a:srgbClr val="227532"/>
                </a:solidFill>
              </a:ln>
              <a:effectLst/>
            </c:spPr>
          </c:marker>
          <c:dLbls>
            <c:dLbl>
              <c:idx val="8"/>
              <c:layout>
                <c:manualLayout>
                  <c:x val="-4.8329892423560131E-2"/>
                  <c:y val="2.8653124088655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9F5-47D4-8170-AB57AD70E110}"/>
                </c:ext>
              </c:extLst>
            </c:dLbl>
            <c:dLbl>
              <c:idx val="9"/>
              <c:layout>
                <c:manualLayout>
                  <c:x val="-4.7418339501599259E-2"/>
                  <c:y val="2.02546296296295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F5-47D4-8170-AB57AD70E110}"/>
                </c:ext>
              </c:extLst>
            </c:dLbl>
            <c:dLbl>
              <c:idx val="10"/>
              <c:layout>
                <c:manualLayout>
                  <c:x val="-6.8228363586053222E-3"/>
                  <c:y val="2.053669072615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E3-4973-993A-3D66A9C734A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2753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qryNWPartCNationalEstimates!$B$14:$B$24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qryNWPartCNationalEstimates!$E$14:$E$24</c:f>
              <c:numCache>
                <c:formatCode>0%</c:formatCode>
                <c:ptCount val="11"/>
                <c:pt idx="0">
                  <c:v>0.71</c:v>
                </c:pt>
                <c:pt idx="1">
                  <c:v>0.73</c:v>
                </c:pt>
                <c:pt idx="2">
                  <c:v>0.75</c:v>
                </c:pt>
                <c:pt idx="3">
                  <c:v>0.76</c:v>
                </c:pt>
                <c:pt idx="4">
                  <c:v>0.75</c:v>
                </c:pt>
                <c:pt idx="5">
                  <c:v>0.76</c:v>
                </c:pt>
                <c:pt idx="6">
                  <c:v>0.76</c:v>
                </c:pt>
                <c:pt idx="7">
                  <c:v>0.71</c:v>
                </c:pt>
                <c:pt idx="8">
                  <c:v>0.7</c:v>
                </c:pt>
                <c:pt idx="9">
                  <c:v>0.69</c:v>
                </c:pt>
                <c:pt idx="10">
                  <c:v>0.69</c:v>
                </c:pt>
              </c:numCache>
            </c:numRef>
          </c:val>
          <c:smooth val="0"/>
          <c:extLst>
            <c:ext xmlns:c16="http://schemas.microsoft.com/office/drawing/2014/chart" uri="{C3380CC4-5D6E-409C-BE32-E72D297353CC}">
              <c16:uniqueId val="{0000000E-99F5-47D4-8170-AB57AD70E110}"/>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70485199766698"/>
          <c:w val="1"/>
          <c:h val="3.6175360892388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28285673188908E-2"/>
          <c:y val="1.9207595775597643E-2"/>
          <c:w val="0.91146766642384203"/>
          <c:h val="0.83224792213473331"/>
        </c:manualLayout>
      </c:layout>
      <c:lineChart>
        <c:grouping val="standard"/>
        <c:varyColors val="0"/>
        <c:ser>
          <c:idx val="0"/>
          <c:order val="0"/>
          <c:tx>
            <c:strRef>
              <c:f>qryNWPartCNationalEstimates!$G$13</c:f>
              <c:strCache>
                <c:ptCount val="1"/>
                <c:pt idx="0">
                  <c:v>Social Relationships</c:v>
                </c:pt>
              </c:strCache>
            </c:strRef>
          </c:tx>
          <c:spPr>
            <a:ln w="28575" cap="rnd">
              <a:solidFill>
                <a:srgbClr val="BF4D00"/>
              </a:solidFill>
              <a:prstDash val="sysDash"/>
              <a:round/>
            </a:ln>
            <a:effectLst/>
          </c:spPr>
          <c:marker>
            <c:symbol val="circle"/>
            <c:size val="5"/>
            <c:spPr>
              <a:solidFill>
                <a:srgbClr val="BF4D00"/>
              </a:solidFill>
              <a:ln w="9525">
                <a:solidFill>
                  <a:srgbClr val="BF4D00"/>
                </a:solidFill>
                <a:prstDash val="sysDash"/>
              </a:ln>
              <a:effectLst/>
            </c:spPr>
          </c:marker>
          <c:dLbls>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74-4837-ABF5-9CA6AE67B1F8}"/>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74-4837-ABF5-9CA6AE67B1F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BF4D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qryNWPartCNationalEstimates!$G$14:$G$24</c:f>
              <c:numCache>
                <c:formatCode>0%</c:formatCode>
                <c:ptCount val="11"/>
                <c:pt idx="0">
                  <c:v>0.61</c:v>
                </c:pt>
                <c:pt idx="1">
                  <c:v>0.61</c:v>
                </c:pt>
                <c:pt idx="2">
                  <c:v>0.59</c:v>
                </c:pt>
                <c:pt idx="3">
                  <c:v>0.59</c:v>
                </c:pt>
                <c:pt idx="4">
                  <c:v>0.57999999999999996</c:v>
                </c:pt>
                <c:pt idx="5">
                  <c:v>0.56999999999999995</c:v>
                </c:pt>
                <c:pt idx="6">
                  <c:v>0.55000000000000004</c:v>
                </c:pt>
                <c:pt idx="7">
                  <c:v>0.52</c:v>
                </c:pt>
                <c:pt idx="8">
                  <c:v>0.53</c:v>
                </c:pt>
                <c:pt idx="9">
                  <c:v>0.52</c:v>
                </c:pt>
                <c:pt idx="10">
                  <c:v>0.51</c:v>
                </c:pt>
              </c:numCache>
            </c:numRef>
          </c:val>
          <c:smooth val="0"/>
          <c:extLst>
            <c:ext xmlns:c16="http://schemas.microsoft.com/office/drawing/2014/chart" uri="{C3380CC4-5D6E-409C-BE32-E72D297353CC}">
              <c16:uniqueId val="{00000002-DD74-4837-ABF5-9CA6AE67B1F8}"/>
            </c:ext>
          </c:extLst>
        </c:ser>
        <c:ser>
          <c:idx val="1"/>
          <c:order val="1"/>
          <c:tx>
            <c:strRef>
              <c:f>qryNWPartCNationalEstimates!$H$13</c:f>
              <c:strCache>
                <c:ptCount val="1"/>
                <c:pt idx="0">
                  <c:v>Knowledge &amp; Skills</c:v>
                </c:pt>
              </c:strCache>
            </c:strRef>
          </c:tx>
          <c:spPr>
            <a:ln w="28575" cap="rnd">
              <a:solidFill>
                <a:srgbClr val="1D598B"/>
              </a:solidFill>
              <a:prstDash val="lgDashDot"/>
              <a:round/>
            </a:ln>
            <a:effectLst/>
          </c:spPr>
          <c:marker>
            <c:symbol val="circle"/>
            <c:size val="5"/>
            <c:spPr>
              <a:solidFill>
                <a:srgbClr val="1D598B"/>
              </a:solidFill>
              <a:ln w="9525">
                <a:solidFill>
                  <a:srgbClr val="1D598B"/>
                </a:solidFill>
                <a:prstDash val="lgDashDot"/>
              </a:ln>
              <a:effectLst/>
            </c:spPr>
          </c:marker>
          <c:dLbls>
            <c:dLbl>
              <c:idx val="7"/>
              <c:layout>
                <c:manualLayout>
                  <c:x val="-4.1261141709083654E-2"/>
                  <c:y val="2.3672175206287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74-4837-ABF5-9CA6AE67B1F8}"/>
                </c:ext>
              </c:extLst>
            </c:dLbl>
            <c:dLbl>
              <c:idx val="8"/>
              <c:layout>
                <c:manualLayout>
                  <c:x val="-4.8344136711844607E-2"/>
                  <c:y val="3.57049932373976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74-4837-ABF5-9CA6AE67B1F8}"/>
                </c:ext>
              </c:extLst>
            </c:dLbl>
            <c:dLbl>
              <c:idx val="9"/>
              <c:layout>
                <c:manualLayout>
                  <c:x val="-4.7418339501599259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74-4837-ABF5-9CA6AE67B1F8}"/>
                </c:ext>
              </c:extLst>
            </c:dLbl>
            <c:dLbl>
              <c:idx val="10"/>
              <c:layout>
                <c:manualLayout>
                  <c:x val="-9.1347983040757884E-3"/>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F6-4490-8C5A-ED825E1BB5A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D598B"/>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qryNWPartCNationalEstimates!$H$14:$H$24</c:f>
              <c:numCache>
                <c:formatCode>0%</c:formatCode>
                <c:ptCount val="11"/>
                <c:pt idx="0">
                  <c:v>0.52</c:v>
                </c:pt>
                <c:pt idx="1">
                  <c:v>0.52</c:v>
                </c:pt>
                <c:pt idx="2">
                  <c:v>0.5</c:v>
                </c:pt>
                <c:pt idx="3">
                  <c:v>0.5</c:v>
                </c:pt>
                <c:pt idx="4">
                  <c:v>0.49</c:v>
                </c:pt>
                <c:pt idx="5">
                  <c:v>0.47</c:v>
                </c:pt>
                <c:pt idx="6">
                  <c:v>0.46</c:v>
                </c:pt>
                <c:pt idx="7">
                  <c:v>0.44</c:v>
                </c:pt>
                <c:pt idx="8">
                  <c:v>0.44</c:v>
                </c:pt>
                <c:pt idx="9">
                  <c:v>0.42</c:v>
                </c:pt>
                <c:pt idx="10">
                  <c:v>0.42</c:v>
                </c:pt>
              </c:numCache>
            </c:numRef>
          </c:val>
          <c:smooth val="0"/>
          <c:extLst>
            <c:ext xmlns:c16="http://schemas.microsoft.com/office/drawing/2014/chart" uri="{C3380CC4-5D6E-409C-BE32-E72D297353CC}">
              <c16:uniqueId val="{00000006-DD74-4837-ABF5-9CA6AE67B1F8}"/>
            </c:ext>
          </c:extLst>
        </c:ser>
        <c:ser>
          <c:idx val="2"/>
          <c:order val="2"/>
          <c:tx>
            <c:strRef>
              <c:f>qryNWPartCNationalEstimates!$I$13</c:f>
              <c:strCache>
                <c:ptCount val="1"/>
                <c:pt idx="0">
                  <c:v>Actions to Meet Needs</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74-4837-ABF5-9CA6AE67B1F8}"/>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74-4837-ABF5-9CA6AE67B1F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2753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qryNWPartCNationalEstimates!$F$14:$F$24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qryNWPartCNationalEstimates!$I$14:$I$24</c:f>
              <c:numCache>
                <c:formatCode>0%</c:formatCode>
                <c:ptCount val="11"/>
                <c:pt idx="0">
                  <c:v>0.59</c:v>
                </c:pt>
                <c:pt idx="1">
                  <c:v>0.59</c:v>
                </c:pt>
                <c:pt idx="2">
                  <c:v>0.57999999999999996</c:v>
                </c:pt>
                <c:pt idx="3">
                  <c:v>0.56999999999999995</c:v>
                </c:pt>
                <c:pt idx="4">
                  <c:v>0.56999999999999995</c:v>
                </c:pt>
                <c:pt idx="5">
                  <c:v>0.56899999999999995</c:v>
                </c:pt>
                <c:pt idx="6">
                  <c:v>0.56999999999999995</c:v>
                </c:pt>
                <c:pt idx="7">
                  <c:v>0.54</c:v>
                </c:pt>
                <c:pt idx="8">
                  <c:v>0.51</c:v>
                </c:pt>
                <c:pt idx="9">
                  <c:v>0.51</c:v>
                </c:pt>
                <c:pt idx="10">
                  <c:v>0.51</c:v>
                </c:pt>
              </c:numCache>
            </c:numRef>
          </c:val>
          <c:smooth val="0"/>
          <c:extLst>
            <c:ext xmlns:c16="http://schemas.microsoft.com/office/drawing/2014/chart" uri="{C3380CC4-5D6E-409C-BE32-E72D297353CC}">
              <c16:uniqueId val="{00000009-DD74-4837-ABF5-9CA6AE67B1F8}"/>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285246245261014"/>
          <c:w val="1"/>
          <c:h val="3.61753608923884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58815941253276E-2"/>
          <c:y val="2.275763706620006E-2"/>
          <c:w val="0.91189768075816169"/>
          <c:h val="0.84049855096237969"/>
        </c:manualLayout>
      </c:layout>
      <c:lineChart>
        <c:grouping val="standard"/>
        <c:varyColors val="0"/>
        <c:ser>
          <c:idx val="0"/>
          <c:order val="0"/>
          <c:tx>
            <c:strRef>
              <c:f>qryNWPartBNationalEstimates!$C$17</c:f>
              <c:strCache>
                <c:ptCount val="1"/>
                <c:pt idx="0">
                  <c:v>Social Relationships</c:v>
                </c:pt>
              </c:strCache>
            </c:strRef>
          </c:tx>
          <c:spPr>
            <a:ln w="28575" cap="rnd">
              <a:solidFill>
                <a:srgbClr val="BF4D00"/>
              </a:solidFill>
              <a:prstDash val="sysDash"/>
              <a:round/>
            </a:ln>
            <a:effectLst/>
          </c:spPr>
          <c:marker>
            <c:symbol val="circle"/>
            <c:size val="5"/>
            <c:spPr>
              <a:solidFill>
                <a:srgbClr val="BF4D00"/>
              </a:solidFill>
              <a:ln w="9525">
                <a:solidFill>
                  <a:srgbClr val="BF4D00"/>
                </a:solidFill>
                <a:prstDash val="sysDash"/>
              </a:ln>
              <a:effectLst/>
            </c:spPr>
          </c:marker>
          <c:dLbls>
            <c:dLbl>
              <c:idx val="0"/>
              <c:layout>
                <c:manualLayout>
                  <c:x val="-4.8329892423560131E-2"/>
                  <c:y val="2.8653124088655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90-4DDC-BA1B-EE67CC3C2756}"/>
                </c:ext>
              </c:extLst>
            </c:dLbl>
            <c:dLbl>
              <c:idx val="1"/>
              <c:layout>
                <c:manualLayout>
                  <c:x val="-4.8329892423560172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90-4DDC-BA1B-EE67CC3C2756}"/>
                </c:ext>
              </c:extLst>
            </c:dLbl>
            <c:dLbl>
              <c:idx val="2"/>
              <c:layout>
                <c:manualLayout>
                  <c:x val="-4.8329892423560131E-2"/>
                  <c:y val="7.4949420384951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90-4DDC-BA1B-EE67CC3C2756}"/>
                </c:ext>
              </c:extLst>
            </c:dLbl>
            <c:dLbl>
              <c:idx val="3"/>
              <c:layout>
                <c:manualLayout>
                  <c:x val="-4.8329892423560089E-2"/>
                  <c:y val="7.4949420384951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90-4DDC-BA1B-EE67CC3C2756}"/>
                </c:ext>
              </c:extLst>
            </c:dLbl>
            <c:dLbl>
              <c:idx val="4"/>
              <c:layout>
                <c:manualLayout>
                  <c:x val="-4.8329892423560131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90-4DDC-BA1B-EE67CC3C2756}"/>
                </c:ext>
              </c:extLst>
            </c:dLbl>
            <c:dLbl>
              <c:idx val="5"/>
              <c:layout>
                <c:manualLayout>
                  <c:x val="-4.8329892423560131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90-4DDC-BA1B-EE67CC3C2756}"/>
                </c:ext>
              </c:extLst>
            </c:dLbl>
            <c:dLbl>
              <c:idx val="6"/>
              <c:layout>
                <c:manualLayout>
                  <c:x val="-4.8329892423560131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90-4DDC-BA1B-EE67CC3C2756}"/>
                </c:ext>
              </c:extLst>
            </c:dLbl>
            <c:dLbl>
              <c:idx val="7"/>
              <c:layout>
                <c:manualLayout>
                  <c:x val="-4.8329892423560214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90-4DDC-BA1B-EE67CC3C2756}"/>
                </c:ext>
              </c:extLst>
            </c:dLbl>
            <c:dLbl>
              <c:idx val="8"/>
              <c:layout>
                <c:manualLayout>
                  <c:x val="-4.8329892423560131E-2"/>
                  <c:y val="4.89077537182851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90-4DDC-BA1B-EE67CC3C2756}"/>
                </c:ext>
              </c:extLst>
            </c:dLbl>
            <c:dLbl>
              <c:idx val="9"/>
              <c:layout>
                <c:manualLayout>
                  <c:x val="-4.7647749419121734E-2"/>
                  <c:y val="6.3375346310877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90-4DDC-BA1B-EE67CC3C2756}"/>
                </c:ext>
              </c:extLst>
            </c:dLbl>
            <c:dLbl>
              <c:idx val="10"/>
              <c:layout>
                <c:manualLayout>
                  <c:x val="-6.6359694164071269E-3"/>
                  <c:y val="3.7333679644211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C4-4415-B579-102F9F62561C}"/>
                </c:ext>
              </c:extLst>
            </c:dLbl>
            <c:spPr>
              <a:noFill/>
              <a:ln>
                <a:noFill/>
              </a:ln>
              <a:effectLst/>
            </c:spPr>
            <c:txPr>
              <a:bodyPr rot="0" spcFirstLastPara="1" vertOverflow="ellipsis" vert="horz" wrap="square" anchor="ctr" anchorCtr="1"/>
              <a:lstStyle/>
              <a:p>
                <a:pPr>
                  <a:defRPr sz="1200" b="0" i="0" u="none" strike="noStrike" kern="1200" baseline="0">
                    <a:solidFill>
                      <a:srgbClr val="BF4D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qryNWPartBNationalEstimates!$B$18:$B$28</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qryNWPartBNationalEstimates!$C$18:$C$28</c:f>
              <c:numCache>
                <c:formatCode>0%</c:formatCode>
                <c:ptCount val="11"/>
                <c:pt idx="0">
                  <c:v>0.8</c:v>
                </c:pt>
                <c:pt idx="1">
                  <c:v>0.77</c:v>
                </c:pt>
                <c:pt idx="2">
                  <c:v>0.78</c:v>
                </c:pt>
                <c:pt idx="3">
                  <c:v>0.78</c:v>
                </c:pt>
                <c:pt idx="4">
                  <c:v>0.8</c:v>
                </c:pt>
                <c:pt idx="5">
                  <c:v>0.81</c:v>
                </c:pt>
                <c:pt idx="6">
                  <c:v>0.81</c:v>
                </c:pt>
                <c:pt idx="7">
                  <c:v>0.81</c:v>
                </c:pt>
                <c:pt idx="8">
                  <c:v>0.78</c:v>
                </c:pt>
                <c:pt idx="9">
                  <c:v>0.79</c:v>
                </c:pt>
                <c:pt idx="10">
                  <c:v>0.8</c:v>
                </c:pt>
              </c:numCache>
            </c:numRef>
          </c:val>
          <c:smooth val="0"/>
          <c:extLst>
            <c:ext xmlns:c16="http://schemas.microsoft.com/office/drawing/2014/chart" uri="{C3380CC4-5D6E-409C-BE32-E72D297353CC}">
              <c16:uniqueId val="{0000000A-4B90-4DDC-BA1B-EE67CC3C2756}"/>
            </c:ext>
          </c:extLst>
        </c:ser>
        <c:ser>
          <c:idx val="1"/>
          <c:order val="1"/>
          <c:tx>
            <c:strRef>
              <c:f>qryNWPartBNationalEstimates!$D$17</c:f>
              <c:strCache>
                <c:ptCount val="1"/>
                <c:pt idx="0">
                  <c:v>Knowledge &amp; Skills</c:v>
                </c:pt>
              </c:strCache>
            </c:strRef>
          </c:tx>
          <c:spPr>
            <a:ln w="28575" cap="rnd">
              <a:solidFill>
                <a:srgbClr val="1D598B"/>
              </a:solidFill>
              <a:prstDash val="lgDashDot"/>
              <a:round/>
            </a:ln>
            <a:effectLst/>
          </c:spPr>
          <c:marker>
            <c:symbol val="circle"/>
            <c:size val="5"/>
            <c:spPr>
              <a:solidFill>
                <a:srgbClr val="1D598B"/>
              </a:solidFill>
              <a:ln w="9525">
                <a:solidFill>
                  <a:srgbClr val="1D598B"/>
                </a:solidFill>
                <a:prstDash val="lgDashDot"/>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1D598B"/>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qryNWPartBNationalEstimates!$B$18:$B$28</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qryNWPartBNationalEstimates!$D$18:$D$28</c:f>
              <c:numCache>
                <c:formatCode>0%</c:formatCode>
                <c:ptCount val="11"/>
                <c:pt idx="0">
                  <c:v>0.8</c:v>
                </c:pt>
                <c:pt idx="1">
                  <c:v>0.79</c:v>
                </c:pt>
                <c:pt idx="2">
                  <c:v>0.79</c:v>
                </c:pt>
                <c:pt idx="3">
                  <c:v>0.79</c:v>
                </c:pt>
                <c:pt idx="4">
                  <c:v>0.81</c:v>
                </c:pt>
                <c:pt idx="5">
                  <c:v>0.82</c:v>
                </c:pt>
                <c:pt idx="6">
                  <c:v>0.82</c:v>
                </c:pt>
                <c:pt idx="7">
                  <c:v>0.82</c:v>
                </c:pt>
                <c:pt idx="8">
                  <c:v>0.79</c:v>
                </c:pt>
                <c:pt idx="9">
                  <c:v>0.79</c:v>
                </c:pt>
                <c:pt idx="10">
                  <c:v>0.8</c:v>
                </c:pt>
              </c:numCache>
            </c:numRef>
          </c:val>
          <c:smooth val="0"/>
          <c:extLst>
            <c:ext xmlns:c16="http://schemas.microsoft.com/office/drawing/2014/chart" uri="{C3380CC4-5D6E-409C-BE32-E72D297353CC}">
              <c16:uniqueId val="{0000000B-4B90-4DDC-BA1B-EE67CC3C2756}"/>
            </c:ext>
          </c:extLst>
        </c:ser>
        <c:ser>
          <c:idx val="2"/>
          <c:order val="2"/>
          <c:tx>
            <c:strRef>
              <c:f>qryNWPartBNationalEstimates!$E$17</c:f>
              <c:strCache>
                <c:ptCount val="1"/>
                <c:pt idx="0">
                  <c:v>Actions to Meet Needs</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dLbl>
              <c:idx val="0"/>
              <c:layout>
                <c:manualLayout>
                  <c:x val="-4.8329892423560131E-2"/>
                  <c:y val="5.75883092738407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90-4DDC-BA1B-EE67CC3C2756}"/>
                </c:ext>
              </c:extLst>
            </c:dLbl>
            <c:dLbl>
              <c:idx val="1"/>
              <c:layout>
                <c:manualLayout>
                  <c:x val="-4.8329892423560172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90-4DDC-BA1B-EE67CC3C2756}"/>
                </c:ext>
              </c:extLst>
            </c:dLbl>
            <c:dLbl>
              <c:idx val="2"/>
              <c:layout>
                <c:manualLayout>
                  <c:x val="-4.8329892423560131E-2"/>
                  <c:y val="2.57596055701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90-4DDC-BA1B-EE67CC3C2756}"/>
                </c:ext>
              </c:extLst>
            </c:dLbl>
            <c:dLbl>
              <c:idx val="3"/>
              <c:layout>
                <c:manualLayout>
                  <c:x val="-4.8329892423560089E-2"/>
                  <c:y val="2.2866087051618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90-4DDC-BA1B-EE67CC3C2756}"/>
                </c:ext>
              </c:extLst>
            </c:dLbl>
            <c:dLbl>
              <c:idx val="4"/>
              <c:layout>
                <c:manualLayout>
                  <c:x val="-4.8329892423560131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90-4DDC-BA1B-EE67CC3C2756}"/>
                </c:ext>
              </c:extLst>
            </c:dLbl>
            <c:dLbl>
              <c:idx val="5"/>
              <c:layout>
                <c:manualLayout>
                  <c:x val="-4.8329892423560131E-2"/>
                  <c:y val="5.18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90-4DDC-BA1B-EE67CC3C2756}"/>
                </c:ext>
              </c:extLst>
            </c:dLbl>
            <c:dLbl>
              <c:idx val="6"/>
              <c:layout>
                <c:manualLayout>
                  <c:x val="-4.8329892423560131E-2"/>
                  <c:y val="4.89077537182852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90-4DDC-BA1B-EE67CC3C2756}"/>
                </c:ext>
              </c:extLst>
            </c:dLbl>
            <c:dLbl>
              <c:idx val="7"/>
              <c:layout>
                <c:manualLayout>
                  <c:x val="-4.8329892423560214E-2"/>
                  <c:y val="5.469479075532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90-4DDC-BA1B-EE67CC3C2756}"/>
                </c:ext>
              </c:extLst>
            </c:dLbl>
            <c:dLbl>
              <c:idx val="8"/>
              <c:layout>
                <c:manualLayout>
                  <c:x val="-4.8329892423560131E-2"/>
                  <c:y val="3.444016112569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90-4DDC-BA1B-EE67CC3C2756}"/>
                </c:ext>
              </c:extLst>
            </c:dLbl>
            <c:dLbl>
              <c:idx val="9"/>
              <c:layout>
                <c:manualLayout>
                  <c:x val="-4.7647749419121734E-2"/>
                  <c:y val="3.15466426071741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90-4DDC-BA1B-EE67CC3C2756}"/>
                </c:ext>
              </c:extLst>
            </c:dLbl>
            <c:dLbl>
              <c:idx val="10"/>
              <c:layout>
                <c:manualLayout>
                  <c:x val="-6.6359694164071269E-3"/>
                  <c:y val="6.0481827792359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C4-4415-B579-102F9F62561C}"/>
                </c:ext>
              </c:extLst>
            </c:dLbl>
            <c:spPr>
              <a:noFill/>
              <a:ln>
                <a:noFill/>
              </a:ln>
              <a:effectLst/>
            </c:spPr>
            <c:txPr>
              <a:bodyPr rot="0" spcFirstLastPara="1" vertOverflow="ellipsis" vert="horz" wrap="square" anchor="ctr" anchorCtr="1"/>
              <a:lstStyle/>
              <a:p>
                <a:pPr>
                  <a:defRPr sz="1200" b="0" i="0" u="none" strike="noStrike" kern="1200" baseline="0">
                    <a:solidFill>
                      <a:srgbClr val="22753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qryNWPartBNationalEstimates!$B$18:$B$28</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qryNWPartBNationalEstimates!$E$18:$E$28</c:f>
              <c:numCache>
                <c:formatCode>0%</c:formatCode>
                <c:ptCount val="11"/>
                <c:pt idx="0">
                  <c:v>0.8</c:v>
                </c:pt>
                <c:pt idx="1">
                  <c:v>0.77</c:v>
                </c:pt>
                <c:pt idx="2">
                  <c:v>0.77</c:v>
                </c:pt>
                <c:pt idx="3">
                  <c:v>0.77</c:v>
                </c:pt>
                <c:pt idx="4">
                  <c:v>0.8</c:v>
                </c:pt>
                <c:pt idx="5">
                  <c:v>0.81</c:v>
                </c:pt>
                <c:pt idx="6">
                  <c:v>0.81</c:v>
                </c:pt>
                <c:pt idx="7">
                  <c:v>0.81</c:v>
                </c:pt>
                <c:pt idx="8">
                  <c:v>0.79</c:v>
                </c:pt>
                <c:pt idx="9">
                  <c:v>0.79</c:v>
                </c:pt>
                <c:pt idx="10">
                  <c:v>0.79</c:v>
                </c:pt>
              </c:numCache>
            </c:numRef>
          </c:val>
          <c:smooth val="0"/>
          <c:extLst>
            <c:ext xmlns:c16="http://schemas.microsoft.com/office/drawing/2014/chart" uri="{C3380CC4-5D6E-409C-BE32-E72D297353CC}">
              <c16:uniqueId val="{00000016-4B90-4DDC-BA1B-EE67CC3C2756}"/>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26193861183995"/>
          <c:w val="1"/>
          <c:h val="3.8738061388159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28285673188908E-2"/>
          <c:y val="1.6970600029163022E-2"/>
          <c:w val="0.91187171432681113"/>
          <c:h val="0.83994285870516194"/>
        </c:manualLayout>
      </c:layout>
      <c:lineChart>
        <c:grouping val="standard"/>
        <c:varyColors val="0"/>
        <c:ser>
          <c:idx val="0"/>
          <c:order val="0"/>
          <c:tx>
            <c:strRef>
              <c:f>qryNWPartBNationalEstimates!$G$17</c:f>
              <c:strCache>
                <c:ptCount val="1"/>
                <c:pt idx="0">
                  <c:v>Social Relationships</c:v>
                </c:pt>
              </c:strCache>
            </c:strRef>
          </c:tx>
          <c:spPr>
            <a:ln w="28575" cap="rnd">
              <a:solidFill>
                <a:srgbClr val="BF4D00"/>
              </a:solidFill>
              <a:prstDash val="sysDash"/>
              <a:round/>
            </a:ln>
            <a:effectLst/>
          </c:spPr>
          <c:marker>
            <c:symbol val="circle"/>
            <c:size val="5"/>
            <c:spPr>
              <a:solidFill>
                <a:srgbClr val="BF4D00"/>
              </a:solidFill>
              <a:ln w="9525">
                <a:solidFill>
                  <a:srgbClr val="BF4D00"/>
                </a:solidFill>
                <a:prstDash val="sysDash"/>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BF4D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qryNWPartBNationalEstimates!$F$18:$F$28</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qryNWPartBNationalEstimates!$G$18:$G$28</c:f>
              <c:numCache>
                <c:formatCode>0%</c:formatCode>
                <c:ptCount val="11"/>
                <c:pt idx="0">
                  <c:v>0.59</c:v>
                </c:pt>
                <c:pt idx="1">
                  <c:v>0.56999999999999995</c:v>
                </c:pt>
                <c:pt idx="2">
                  <c:v>0.57999999999999996</c:v>
                </c:pt>
                <c:pt idx="3">
                  <c:v>0.57999999999999996</c:v>
                </c:pt>
                <c:pt idx="4">
                  <c:v>0.6</c:v>
                </c:pt>
                <c:pt idx="5">
                  <c:v>0.6</c:v>
                </c:pt>
                <c:pt idx="6">
                  <c:v>0.59</c:v>
                </c:pt>
                <c:pt idx="7">
                  <c:v>0.56000000000000005</c:v>
                </c:pt>
                <c:pt idx="8">
                  <c:v>0.56000000000000005</c:v>
                </c:pt>
                <c:pt idx="9">
                  <c:v>0.55000000000000004</c:v>
                </c:pt>
                <c:pt idx="10">
                  <c:v>0.52</c:v>
                </c:pt>
              </c:numCache>
            </c:numRef>
          </c:val>
          <c:smooth val="0"/>
          <c:extLst>
            <c:ext xmlns:c16="http://schemas.microsoft.com/office/drawing/2014/chart" uri="{C3380CC4-5D6E-409C-BE32-E72D297353CC}">
              <c16:uniqueId val="{00000000-1356-4D0A-A3F9-A1DA79F08F3A}"/>
            </c:ext>
          </c:extLst>
        </c:ser>
        <c:ser>
          <c:idx val="1"/>
          <c:order val="1"/>
          <c:tx>
            <c:strRef>
              <c:f>qryNWPartBNationalEstimates!$H$17</c:f>
              <c:strCache>
                <c:ptCount val="1"/>
                <c:pt idx="0">
                  <c:v>Knowledge &amp; Skills</c:v>
                </c:pt>
              </c:strCache>
            </c:strRef>
          </c:tx>
          <c:spPr>
            <a:ln w="28575" cap="rnd">
              <a:solidFill>
                <a:srgbClr val="1D598B"/>
              </a:solidFill>
              <a:prstDash val="lgDashDot"/>
              <a:round/>
            </a:ln>
            <a:effectLst/>
          </c:spPr>
          <c:marker>
            <c:symbol val="circle"/>
            <c:size val="5"/>
            <c:spPr>
              <a:solidFill>
                <a:srgbClr val="1D598B"/>
              </a:solidFill>
              <a:ln w="9525">
                <a:solidFill>
                  <a:srgbClr val="1D598B"/>
                </a:solidFill>
                <a:prstDash val="lgDashDot"/>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1D598B"/>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qryNWPartBNationalEstimates!$F$18:$F$28</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qryNWPartBNationalEstimates!$H$18:$H$28</c:f>
              <c:numCache>
                <c:formatCode>0%</c:formatCode>
                <c:ptCount val="11"/>
                <c:pt idx="0">
                  <c:v>0.53</c:v>
                </c:pt>
                <c:pt idx="1">
                  <c:v>0.52</c:v>
                </c:pt>
                <c:pt idx="2">
                  <c:v>0.53</c:v>
                </c:pt>
                <c:pt idx="3">
                  <c:v>0.54</c:v>
                </c:pt>
                <c:pt idx="4">
                  <c:v>0.56000000000000005</c:v>
                </c:pt>
                <c:pt idx="5">
                  <c:v>0.56000000000000005</c:v>
                </c:pt>
                <c:pt idx="6">
                  <c:v>0.55000000000000004</c:v>
                </c:pt>
                <c:pt idx="7">
                  <c:v>0.53</c:v>
                </c:pt>
                <c:pt idx="8">
                  <c:v>0.52</c:v>
                </c:pt>
                <c:pt idx="9">
                  <c:v>0.51</c:v>
                </c:pt>
                <c:pt idx="10">
                  <c:v>0.49</c:v>
                </c:pt>
              </c:numCache>
            </c:numRef>
          </c:val>
          <c:smooth val="0"/>
          <c:extLst>
            <c:ext xmlns:c16="http://schemas.microsoft.com/office/drawing/2014/chart" uri="{C3380CC4-5D6E-409C-BE32-E72D297353CC}">
              <c16:uniqueId val="{00000001-1356-4D0A-A3F9-A1DA79F08F3A}"/>
            </c:ext>
          </c:extLst>
        </c:ser>
        <c:ser>
          <c:idx val="2"/>
          <c:order val="2"/>
          <c:tx>
            <c:strRef>
              <c:f>qryNWPartBNationalEstimates!$I$17</c:f>
              <c:strCache>
                <c:ptCount val="1"/>
                <c:pt idx="0">
                  <c:v>Actions to Meet Needs</c:v>
                </c:pt>
              </c:strCache>
            </c:strRef>
          </c:tx>
          <c:spPr>
            <a:ln w="28575" cap="rnd">
              <a:solidFill>
                <a:srgbClr val="227532"/>
              </a:solidFill>
              <a:round/>
            </a:ln>
            <a:effectLst/>
          </c:spPr>
          <c:marker>
            <c:symbol val="circle"/>
            <c:size val="5"/>
            <c:spPr>
              <a:solidFill>
                <a:srgbClr val="227532"/>
              </a:solidFill>
              <a:ln w="9525">
                <a:solidFill>
                  <a:srgbClr val="227532"/>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22753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qryNWPartBNationalEstimates!$F$18:$F$28</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qryNWPartBNationalEstimates!$I$18:$I$28</c:f>
              <c:numCache>
                <c:formatCode>0%</c:formatCode>
                <c:ptCount val="11"/>
                <c:pt idx="0">
                  <c:v>0.65</c:v>
                </c:pt>
                <c:pt idx="1">
                  <c:v>0.63</c:v>
                </c:pt>
                <c:pt idx="2">
                  <c:v>0.64</c:v>
                </c:pt>
                <c:pt idx="3">
                  <c:v>0.64</c:v>
                </c:pt>
                <c:pt idx="4">
                  <c:v>0.65</c:v>
                </c:pt>
                <c:pt idx="5">
                  <c:v>0.65</c:v>
                </c:pt>
                <c:pt idx="6">
                  <c:v>0.64</c:v>
                </c:pt>
                <c:pt idx="7">
                  <c:v>0.62</c:v>
                </c:pt>
                <c:pt idx="8">
                  <c:v>0.61</c:v>
                </c:pt>
                <c:pt idx="9">
                  <c:v>0.61</c:v>
                </c:pt>
                <c:pt idx="10">
                  <c:v>0.59</c:v>
                </c:pt>
              </c:numCache>
            </c:numRef>
          </c:val>
          <c:smooth val="0"/>
          <c:extLst>
            <c:ext xmlns:c16="http://schemas.microsoft.com/office/drawing/2014/chart" uri="{C3380CC4-5D6E-409C-BE32-E72D297353CC}">
              <c16:uniqueId val="{00000002-1356-4D0A-A3F9-A1DA79F08F3A}"/>
            </c:ext>
          </c:extLst>
        </c:ser>
        <c:dLbls>
          <c:showLegendKey val="0"/>
          <c:showVal val="0"/>
          <c:showCatName val="0"/>
          <c:showSerName val="0"/>
          <c:showPercent val="0"/>
          <c:showBubbleSize val="0"/>
        </c:dLbls>
        <c:marker val="1"/>
        <c:smooth val="0"/>
        <c:axId val="1311396912"/>
        <c:axId val="1311397328"/>
      </c:lineChart>
      <c:catAx>
        <c:axId val="1311396912"/>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11397328"/>
        <c:crosses val="autoZero"/>
        <c:auto val="1"/>
        <c:lblAlgn val="ctr"/>
        <c:lblOffset val="100"/>
        <c:noMultiLvlLbl val="0"/>
      </c:catAx>
      <c:valAx>
        <c:axId val="1311397328"/>
        <c:scaling>
          <c:orientation val="minMax"/>
          <c:max val="1"/>
          <c:min val="0.4"/>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396912"/>
        <c:crosses val="autoZero"/>
        <c:crossBetween val="between"/>
        <c:majorUnit val="0.60000000000000009"/>
      </c:valAx>
      <c:spPr>
        <a:noFill/>
        <a:ln>
          <a:noFill/>
        </a:ln>
        <a:effectLst/>
      </c:spPr>
    </c:plotArea>
    <c:legend>
      <c:legendPos val="b"/>
      <c:layout>
        <c:manualLayout>
          <c:xMode val="edge"/>
          <c:yMode val="edge"/>
          <c:x val="0"/>
          <c:y val="0.96126193861183995"/>
          <c:w val="1"/>
          <c:h val="3.87380613881598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357630483648246E-2"/>
          <c:y val="1.6719121333209407E-3"/>
          <c:w val="0.94943535996670048"/>
          <c:h val="0.99832808786667904"/>
        </c:manualLayout>
      </c:layout>
      <c:scatterChart>
        <c:scatterStyle val="lineMarker"/>
        <c:varyColors val="0"/>
        <c:ser>
          <c:idx val="1"/>
          <c:order val="0"/>
          <c:tx>
            <c:v>Tasks</c:v>
          </c:tx>
          <c:spPr>
            <a:ln w="25400" cap="rnd">
              <a:noFill/>
              <a:round/>
            </a:ln>
            <a:effectLst/>
          </c:spPr>
          <c:marker>
            <c:symbol val="none"/>
          </c:marker>
          <c:dPt>
            <c:idx val="3"/>
            <c:bubble3D val="0"/>
            <c:extLst>
              <c:ext xmlns:c16="http://schemas.microsoft.com/office/drawing/2014/chart" uri="{C3380CC4-5D6E-409C-BE32-E72D297353CC}">
                <c16:uniqueId val="{00000000-977F-4FB1-902D-13FD7433FCCE}"/>
              </c:ext>
            </c:extLst>
          </c:dPt>
          <c:dPt>
            <c:idx val="4"/>
            <c:bubble3D val="0"/>
            <c:extLst>
              <c:ext xmlns:c16="http://schemas.microsoft.com/office/drawing/2014/chart" uri="{C3380CC4-5D6E-409C-BE32-E72D297353CC}">
                <c16:uniqueId val="{00000001-977F-4FB1-902D-13FD7433FCCE}"/>
              </c:ext>
            </c:extLst>
          </c:dPt>
          <c:dPt>
            <c:idx val="5"/>
            <c:bubble3D val="0"/>
            <c:extLst>
              <c:ext xmlns:c16="http://schemas.microsoft.com/office/drawing/2014/chart" uri="{C3380CC4-5D6E-409C-BE32-E72D297353CC}">
                <c16:uniqueId val="{00000002-977F-4FB1-902D-13FD7433FCCE}"/>
              </c:ext>
            </c:extLst>
          </c:dPt>
          <c:dPt>
            <c:idx val="6"/>
            <c:bubble3D val="0"/>
            <c:extLst>
              <c:ext xmlns:c16="http://schemas.microsoft.com/office/drawing/2014/chart" uri="{C3380CC4-5D6E-409C-BE32-E72D297353CC}">
                <c16:uniqueId val="{00000003-977F-4FB1-902D-13FD7433FCCE}"/>
              </c:ext>
            </c:extLst>
          </c:dPt>
          <c:dPt>
            <c:idx val="7"/>
            <c:bubble3D val="0"/>
            <c:extLst>
              <c:ext xmlns:c16="http://schemas.microsoft.com/office/drawing/2014/chart" uri="{C3380CC4-5D6E-409C-BE32-E72D297353CC}">
                <c16:uniqueId val="{00000004-977F-4FB1-902D-13FD7433FCCE}"/>
              </c:ext>
            </c:extLst>
          </c:dPt>
          <c:dPt>
            <c:idx val="8"/>
            <c:bubble3D val="0"/>
            <c:extLst>
              <c:ext xmlns:c16="http://schemas.microsoft.com/office/drawing/2014/chart" uri="{C3380CC4-5D6E-409C-BE32-E72D297353CC}">
                <c16:uniqueId val="{00000005-977F-4FB1-902D-13FD7433FCCE}"/>
              </c:ext>
            </c:extLst>
          </c:dPt>
          <c:dLbls>
            <c:dLbl>
              <c:idx val="0"/>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77F-4FB1-902D-13FD7433FCCE}"/>
                </c:ext>
              </c:extLst>
            </c:dLbl>
            <c:dLbl>
              <c:idx val="1"/>
              <c:tx>
                <c:rich>
                  <a:bodyPr/>
                  <a:lstStyle/>
                  <a:p>
                    <a:fld id="{8BF6B839-6193-4435-8F76-BF3C78E96421}"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77F-4FB1-902D-13FD7433FCCE}"/>
                </c:ext>
              </c:extLst>
            </c:dLbl>
            <c:dLbl>
              <c:idx val="2"/>
              <c:tx>
                <c:rich>
                  <a:bodyPr/>
                  <a:lstStyle/>
                  <a:p>
                    <a:fld id="{F8C4502D-2C27-483A-8033-F78D627A3E59}"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77F-4FB1-902D-13FD7433FCCE}"/>
                </c:ext>
              </c:extLst>
            </c:dLbl>
            <c:dLbl>
              <c:idx val="3"/>
              <c:tx>
                <c:rich>
                  <a:bodyPr/>
                  <a:lstStyle/>
                  <a:p>
                    <a:fld id="{C67BFD58-B764-4787-98E1-352AB794E340}"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77F-4FB1-902D-13FD7433FCCE}"/>
                </c:ext>
              </c:extLst>
            </c:dLbl>
            <c:dLbl>
              <c:idx val="4"/>
              <c:tx>
                <c:rich>
                  <a:bodyPr/>
                  <a:lstStyle/>
                  <a:p>
                    <a:fld id="{3B9C7BB1-453D-429B-B3D3-637229B74B28}"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77F-4FB1-902D-13FD7433FCCE}"/>
                </c:ext>
              </c:extLst>
            </c:dLbl>
            <c:dLbl>
              <c:idx val="5"/>
              <c:tx>
                <c:rich>
                  <a:bodyPr/>
                  <a:lstStyle/>
                  <a:p>
                    <a:fld id="{E6459CF0-F1B3-448B-8C36-92F85217760D}"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77F-4FB1-902D-13FD7433FCCE}"/>
                </c:ext>
              </c:extLst>
            </c:dLbl>
            <c:dLbl>
              <c:idx val="6"/>
              <c:tx>
                <c:rich>
                  <a:bodyPr rot="0" spcFirstLastPara="1" vertOverflow="ellipsis" vert="horz" wrap="square" lIns="38100" tIns="19050" rIns="38100" bIns="19050" anchor="ctr" anchorCtr="0">
                    <a:noAutofit/>
                  </a:bodyPr>
                  <a:lstStyle/>
                  <a:p>
                    <a:pPr algn="r">
                      <a:defRPr sz="1600" b="0" i="0" u="none" strike="noStrike" kern="1200" baseline="0">
                        <a:solidFill>
                          <a:schemeClr val="tx1"/>
                        </a:solidFill>
                        <a:latin typeface="Arial Narrow" panose="020B0606020202030204" pitchFamily="34" charset="0"/>
                        <a:ea typeface="+mn-ea"/>
                        <a:cs typeface="+mn-cs"/>
                      </a:defRPr>
                    </a:pPr>
                    <a:fld id="{F612615E-C35D-4A03-A0E4-68DA4985353E}" type="CELLRANGE">
                      <a:rPr lang="en-US"/>
                      <a:pPr algn="r">
                        <a:defRPr sz="1600" b="0" i="0" u="none" strike="noStrike" kern="1200" baseline="0">
                          <a:solidFill>
                            <a:schemeClr val="tx1"/>
                          </a:solidFill>
                          <a:latin typeface="Arial Narrow" panose="020B0606020202030204" pitchFamily="34" charset="0"/>
                          <a:ea typeface="+mn-ea"/>
                          <a:cs typeface="+mn-cs"/>
                        </a:defRPr>
                      </a:pPr>
                      <a:t>[CELLRANGE]</a:t>
                    </a:fld>
                    <a:endParaRPr lang="en-US"/>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3225804485157525"/>
                      <c:h val="5.0645418332547758E-2"/>
                    </c:manualLayout>
                  </c15:layout>
                  <c15:dlblFieldTable/>
                  <c15:showDataLabelsRange val="1"/>
                </c:ext>
                <c:ext xmlns:c16="http://schemas.microsoft.com/office/drawing/2014/chart" uri="{C3380CC4-5D6E-409C-BE32-E72D297353CC}">
                  <c16:uniqueId val="{00000003-977F-4FB1-902D-13FD7433FCCE}"/>
                </c:ext>
              </c:extLst>
            </c:dLbl>
            <c:dLbl>
              <c:idx val="7"/>
              <c:tx>
                <c:rich>
                  <a:bodyPr rot="0" spcFirstLastPara="1" vertOverflow="ellipsis" vert="horz" wrap="square" lIns="38100" tIns="19050" rIns="38100" bIns="19050" anchor="ctr" anchorCtr="0">
                    <a:noAutofit/>
                  </a:bodyPr>
                  <a:lstStyle/>
                  <a:p>
                    <a:pPr algn="r">
                      <a:defRPr sz="1600" b="0" i="0" u="none" strike="noStrike" kern="1200" baseline="0">
                        <a:solidFill>
                          <a:schemeClr val="tx1"/>
                        </a:solidFill>
                        <a:latin typeface="Arial Narrow" panose="020B0606020202030204" pitchFamily="34" charset="0"/>
                        <a:ea typeface="+mn-ea"/>
                        <a:cs typeface="+mn-cs"/>
                      </a:defRPr>
                    </a:pPr>
                    <a:fld id="{E888A684-539F-4923-AC16-F03BF72D1C9F}" type="CELLRANGE">
                      <a:rPr lang="en-US"/>
                      <a:pPr algn="r">
                        <a:defRPr sz="1600" b="0" i="0" u="none" strike="noStrike" kern="1200" baseline="0">
                          <a:solidFill>
                            <a:schemeClr val="tx1"/>
                          </a:solidFill>
                          <a:latin typeface="Arial Narrow" panose="020B0606020202030204" pitchFamily="34" charset="0"/>
                          <a:ea typeface="+mn-ea"/>
                          <a:cs typeface="+mn-cs"/>
                        </a:defRPr>
                      </a:pPr>
                      <a:t>[CELLRANGE]</a:t>
                    </a:fld>
                    <a:endParaRPr lang="en-US"/>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3225804485157525"/>
                      <c:h val="5.0388808658822282E-2"/>
                    </c:manualLayout>
                  </c15:layout>
                  <c15:dlblFieldTable/>
                  <c15:showDataLabelsRange val="1"/>
                </c:ext>
                <c:ext xmlns:c16="http://schemas.microsoft.com/office/drawing/2014/chart" uri="{C3380CC4-5D6E-409C-BE32-E72D297353CC}">
                  <c16:uniqueId val="{00000004-977F-4FB1-902D-13FD7433FCCE}"/>
                </c:ext>
              </c:extLst>
            </c:dLbl>
            <c:dLbl>
              <c:idx val="8"/>
              <c:tx>
                <c:rich>
                  <a:bodyPr/>
                  <a:lstStyle/>
                  <a:p>
                    <a:fld id="{80FE6C90-87F9-4046-B62C-21D45A2F2492}" type="CELLRANGE">
                      <a:rPr lang="en-US" dirty="0"/>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layout>
                    <c:manualLayout>
                      <c:w val="0.23526879728483641"/>
                      <c:h val="9.8118207971762281E-2"/>
                    </c:manualLayout>
                  </c15:layout>
                  <c15:dlblFieldTable/>
                  <c15:showDataLabelsRange val="1"/>
                </c:ext>
                <c:ext xmlns:c16="http://schemas.microsoft.com/office/drawing/2014/chart" uri="{C3380CC4-5D6E-409C-BE32-E72D297353CC}">
                  <c16:uniqueId val="{00000005-977F-4FB1-902D-13FD7433FCCE}"/>
                </c:ext>
              </c:extLst>
            </c:dLbl>
            <c:dLbl>
              <c:idx val="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77F-4FB1-902D-13FD7433FCCE}"/>
                </c:ext>
              </c:extLst>
            </c:dLbl>
            <c:spPr>
              <a:noFill/>
              <a:ln>
                <a:noFill/>
              </a:ln>
              <a:effectLst/>
            </c:spPr>
            <c:txPr>
              <a:bodyPr rot="0" spcFirstLastPara="1" vertOverflow="ellipsis" vert="horz" wrap="square" lIns="38100" tIns="19050" rIns="38100" bIns="19050" anchor="ctr" anchorCtr="0">
                <a:spAutoFit/>
              </a:bodyPr>
              <a:lstStyle/>
              <a:p>
                <a:pPr algn="r">
                  <a:defRPr sz="1600" b="0" i="0" u="none" strike="noStrike" kern="1200" baseline="0">
                    <a:solidFill>
                      <a:schemeClr val="tx1"/>
                    </a:solidFill>
                    <a:latin typeface="Arial Narrow" panose="020B0606020202030204" pitchFamily="34" charset="0"/>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errBars>
            <c:errDir val="x"/>
            <c:errBarType val="plus"/>
            <c:errValType val="cust"/>
            <c:noEndCap val="1"/>
            <c:plus>
              <c:numRef>
                <c:f>Timeline!$D$30:$D$38</c:f>
                <c:numCache>
                  <c:formatCode>General</c:formatCode>
                  <c:ptCount val="9"/>
                  <c:pt idx="1">
                    <c:v>1461</c:v>
                  </c:pt>
                  <c:pt idx="2">
                    <c:v>1461</c:v>
                  </c:pt>
                  <c:pt idx="3">
                    <c:v>1461</c:v>
                  </c:pt>
                  <c:pt idx="4">
                    <c:v>1461</c:v>
                  </c:pt>
                  <c:pt idx="5">
                    <c:v>1461</c:v>
                  </c:pt>
                  <c:pt idx="6">
                    <c:v>1461</c:v>
                  </c:pt>
                  <c:pt idx="7">
                    <c:v>1461</c:v>
                  </c:pt>
                </c:numCache>
              </c:numRef>
            </c:plus>
            <c:minus>
              <c:numLit>
                <c:formatCode>General</c:formatCode>
                <c:ptCount val="1"/>
                <c:pt idx="0">
                  <c:v>1</c:v>
                </c:pt>
              </c:numLit>
            </c:minus>
            <c:spPr>
              <a:noFill/>
              <a:ln w="152400" cap="flat" cmpd="sng" algn="ctr">
                <a:solidFill>
                  <a:srgbClr val="FFFFFF">
                    <a:lumMod val="50000"/>
                    <a:alpha val="40000"/>
                  </a:srgbClr>
                </a:solidFill>
                <a:round/>
              </a:ln>
              <a:effectLst/>
            </c:spPr>
          </c:errBars>
          <c:errBars>
            <c:errDir val="y"/>
            <c:errBarType val="minus"/>
            <c:errValType val="cust"/>
            <c:noEndCap val="1"/>
            <c:plus>
              <c:numLit>
                <c:formatCode>General</c:formatCode>
                <c:ptCount val="1"/>
                <c:pt idx="0">
                  <c:v>0</c:v>
                </c:pt>
              </c:numLit>
            </c:plus>
            <c:minus>
              <c:numRef>
                <c:f>Timeline!$G$30:$G$38</c:f>
                <c:numCache>
                  <c:formatCode>General</c:formatCode>
                  <c:ptCount val="9"/>
                  <c:pt idx="1">
                    <c:v>-20</c:v>
                  </c:pt>
                  <c:pt idx="2">
                    <c:v>-31</c:v>
                  </c:pt>
                  <c:pt idx="3">
                    <c:v>-42</c:v>
                  </c:pt>
                  <c:pt idx="4">
                    <c:v>-53</c:v>
                  </c:pt>
                  <c:pt idx="5">
                    <c:v>-64</c:v>
                  </c:pt>
                  <c:pt idx="6">
                    <c:v>-75</c:v>
                  </c:pt>
                  <c:pt idx="7">
                    <c:v>-86</c:v>
                  </c:pt>
                </c:numCache>
              </c:numRef>
            </c:minus>
            <c:spPr>
              <a:noFill/>
              <a:ln w="12700" cap="flat" cmpd="sng" algn="ctr">
                <a:noFill/>
                <a:prstDash val="sysDot"/>
                <a:round/>
              </a:ln>
              <a:effectLst/>
            </c:spPr>
          </c:errBars>
          <c:xVal>
            <c:numRef>
              <c:f>Timeline!$B$30:$B$38</c:f>
              <c:numCache>
                <c:formatCode>m/d/yyyy</c:formatCode>
                <c:ptCount val="9"/>
                <c:pt idx="1">
                  <c:v>42551</c:v>
                </c:pt>
                <c:pt idx="2">
                  <c:v>42916</c:v>
                </c:pt>
                <c:pt idx="3">
                  <c:v>43281</c:v>
                </c:pt>
                <c:pt idx="4">
                  <c:v>43646</c:v>
                </c:pt>
                <c:pt idx="5">
                  <c:v>44012</c:v>
                </c:pt>
                <c:pt idx="6">
                  <c:v>44377</c:v>
                </c:pt>
                <c:pt idx="7">
                  <c:v>44742</c:v>
                </c:pt>
              </c:numCache>
            </c:numRef>
          </c:xVal>
          <c:yVal>
            <c:numRef>
              <c:f>Timeline!$F$30:$F$38</c:f>
              <c:numCache>
                <c:formatCode>General</c:formatCode>
                <c:ptCount val="9"/>
                <c:pt idx="1">
                  <c:v>-20</c:v>
                </c:pt>
                <c:pt idx="2">
                  <c:v>-31</c:v>
                </c:pt>
                <c:pt idx="3">
                  <c:v>-42</c:v>
                </c:pt>
                <c:pt idx="4">
                  <c:v>-53</c:v>
                </c:pt>
                <c:pt idx="5">
                  <c:v>-64</c:v>
                </c:pt>
                <c:pt idx="6">
                  <c:v>-75</c:v>
                </c:pt>
                <c:pt idx="7">
                  <c:v>-86</c:v>
                </c:pt>
              </c:numCache>
            </c:numRef>
          </c:yVal>
          <c:smooth val="0"/>
          <c:extLst>
            <c:ext xmlns:c15="http://schemas.microsoft.com/office/drawing/2012/chart" uri="{02D57815-91ED-43cb-92C2-25804820EDAC}">
              <c15:datalabelsRange>
                <c15:f>Timeline!$E$30:$E$38</c15:f>
                <c15:dlblRangeCache>
                  <c:ptCount val="9"/>
                  <c:pt idx="1">
                    <c:v>2019-20 (Submitted 2/1/21)</c:v>
                  </c:pt>
                  <c:pt idx="2">
                    <c:v>2020-21 (Submitted 2/1/22)</c:v>
                  </c:pt>
                  <c:pt idx="3">
                    <c:v>2021-22 (Submitted 2/1/23)</c:v>
                  </c:pt>
                  <c:pt idx="4">
                    <c:v>2022-23 (Submitted 2/1/24)</c:v>
                  </c:pt>
                  <c:pt idx="5">
                    <c:v>2023-24 (Submitted 2/1/25)</c:v>
                  </c:pt>
                  <c:pt idx="6">
                    <c:v>2024-25 (To be submitted 2/1/26)</c:v>
                  </c:pt>
                  <c:pt idx="7">
                    <c:v>2025-26 (To be submitted 2/1/27)</c:v>
                  </c:pt>
                  <c:pt idx="8">
                    <c:v>Insert new rows above this one</c:v>
                  </c:pt>
                </c15:dlblRangeCache>
              </c15:datalabelsRange>
            </c:ext>
            <c:ext xmlns:c16="http://schemas.microsoft.com/office/drawing/2014/chart" uri="{C3380CC4-5D6E-409C-BE32-E72D297353CC}">
              <c16:uniqueId val="{0000000B-977F-4FB1-902D-13FD7433FCCE}"/>
            </c:ext>
          </c:extLst>
        </c:ser>
        <c:ser>
          <c:idx val="0"/>
          <c:order val="1"/>
          <c:tx>
            <c:v>Milestones</c:v>
          </c:tx>
          <c:spPr>
            <a:ln w="25400" cap="rnd">
              <a:noFill/>
              <a:round/>
            </a:ln>
            <a:effectLst/>
          </c:spPr>
          <c:marker>
            <c:symbol val="diamond"/>
            <c:size val="12"/>
            <c:spPr>
              <a:solidFill>
                <a:schemeClr val="tx1"/>
              </a:solidFill>
              <a:ln w="9525">
                <a:noFill/>
              </a:ln>
              <a:effectLst/>
            </c:spPr>
          </c:marker>
          <c:dPt>
            <c:idx val="0"/>
            <c:marker>
              <c:spPr>
                <a:solidFill>
                  <a:schemeClr val="accent6">
                    <a:lumMod val="75000"/>
                  </a:schemeClr>
                </a:solidFill>
                <a:ln w="9525">
                  <a:noFill/>
                </a:ln>
                <a:effectLst/>
              </c:spPr>
            </c:marker>
            <c:bubble3D val="0"/>
            <c:extLst>
              <c:ext xmlns:c16="http://schemas.microsoft.com/office/drawing/2014/chart" uri="{C3380CC4-5D6E-409C-BE32-E72D297353CC}">
                <c16:uniqueId val="{0000000C-977F-4FB1-902D-13FD7433FCCE}"/>
              </c:ext>
            </c:extLst>
          </c:dPt>
          <c:dPt>
            <c:idx val="1"/>
            <c:marker>
              <c:symbol val="circle"/>
              <c:size val="12"/>
              <c:spPr>
                <a:solidFill>
                  <a:srgbClr val="FFE28C"/>
                </a:solidFill>
                <a:ln w="9525">
                  <a:solidFill>
                    <a:srgbClr val="000000"/>
                  </a:solidFill>
                </a:ln>
                <a:effectLst/>
              </c:spPr>
            </c:marker>
            <c:bubble3D val="0"/>
            <c:spPr>
              <a:ln w="25400" cap="rnd">
                <a:solidFill>
                  <a:srgbClr val="000000"/>
                </a:solidFill>
                <a:round/>
              </a:ln>
              <a:effectLst/>
            </c:spPr>
            <c:extLst>
              <c:ext xmlns:c16="http://schemas.microsoft.com/office/drawing/2014/chart" uri="{C3380CC4-5D6E-409C-BE32-E72D297353CC}">
                <c16:uniqueId val="{0000000D-977F-4FB1-902D-13FD7433FCCE}"/>
              </c:ext>
            </c:extLst>
          </c:dPt>
          <c:dPt>
            <c:idx val="2"/>
            <c:marker>
              <c:symbol val="circle"/>
              <c:size val="12"/>
            </c:marker>
            <c:bubble3D val="0"/>
            <c:extLst>
              <c:ext xmlns:c16="http://schemas.microsoft.com/office/drawing/2014/chart" uri="{C3380CC4-5D6E-409C-BE32-E72D297353CC}">
                <c16:uniqueId val="{0000000F-977F-4FB1-902D-13FD7433FCCE}"/>
              </c:ext>
            </c:extLst>
          </c:dPt>
          <c:dPt>
            <c:idx val="3"/>
            <c:marker>
              <c:symbol val="circle"/>
              <c:size val="12"/>
            </c:marker>
            <c:bubble3D val="0"/>
            <c:extLst>
              <c:ext xmlns:c16="http://schemas.microsoft.com/office/drawing/2014/chart" uri="{C3380CC4-5D6E-409C-BE32-E72D297353CC}">
                <c16:uniqueId val="{00000010-977F-4FB1-902D-13FD7433FCCE}"/>
              </c:ext>
            </c:extLst>
          </c:dPt>
          <c:dPt>
            <c:idx val="4"/>
            <c:marker>
              <c:symbol val="circle"/>
              <c:size val="12"/>
            </c:marker>
            <c:bubble3D val="0"/>
            <c:extLst>
              <c:ext xmlns:c16="http://schemas.microsoft.com/office/drawing/2014/chart" uri="{C3380CC4-5D6E-409C-BE32-E72D297353CC}">
                <c16:uniqueId val="{0000000E-977F-4FB1-902D-13FD7433FCCE}"/>
              </c:ext>
            </c:extLst>
          </c:dPt>
          <c:dPt>
            <c:idx val="5"/>
            <c:marker>
              <c:symbol val="square"/>
              <c:size val="12"/>
              <c:spPr>
                <a:solidFill>
                  <a:srgbClr val="C00000"/>
                </a:solidFill>
                <a:ln w="9525">
                  <a:noFill/>
                </a:ln>
                <a:effectLst/>
              </c:spPr>
            </c:marker>
            <c:bubble3D val="0"/>
            <c:extLst>
              <c:ext xmlns:c16="http://schemas.microsoft.com/office/drawing/2014/chart" uri="{C3380CC4-5D6E-409C-BE32-E72D297353CC}">
                <c16:uniqueId val="{00000011-977F-4FB1-902D-13FD7433FCCE}"/>
              </c:ext>
            </c:extLst>
          </c:dPt>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77F-4FB1-902D-13FD7433FCCE}"/>
                </c:ext>
              </c:extLst>
            </c:dLbl>
            <c:dLbl>
              <c:idx val="1"/>
              <c:tx>
                <c:rich>
                  <a:bodyPr rot="0" spcFirstLastPara="1" vertOverflow="ellipsis" vert="horz" wrap="square" lIns="38100" tIns="19050" rIns="38100" bIns="19050" anchor="ctr" anchorCtr="0">
                    <a:noAutofit/>
                  </a:bodyPr>
                  <a:lstStyle/>
                  <a:p>
                    <a:pPr algn="r">
                      <a:defRPr sz="1800" b="1" i="0" u="none" strike="noStrike" kern="1200" baseline="0">
                        <a:solidFill>
                          <a:sysClr val="windowText" lastClr="000000"/>
                        </a:solidFill>
                        <a:latin typeface="+mj-lt"/>
                        <a:ea typeface="+mn-ea"/>
                        <a:cs typeface="+mn-cs"/>
                      </a:defRPr>
                    </a:pPr>
                    <a:fld id="{A6026ADD-FFED-480D-829E-712B08FE49D7}" type="CELLRANGE">
                      <a:rPr lang="en-US">
                        <a:latin typeface="Arial" panose="020B0604020202020204" pitchFamily="34" charset="0"/>
                        <a:cs typeface="Arial" panose="020B0604020202020204" pitchFamily="34" charset="0"/>
                      </a:rPr>
                      <a:pPr algn="r">
                        <a:defRPr sz="1800" b="1" i="0" u="none" strike="noStrike" kern="1200" baseline="0">
                          <a:solidFill>
                            <a:sysClr val="windowText" lastClr="000000"/>
                          </a:solidFill>
                          <a:latin typeface="+mj-lt"/>
                          <a:ea typeface="+mn-ea"/>
                          <a:cs typeface="+mn-cs"/>
                        </a:defRPr>
                      </a:pPr>
                      <a:t>[CELLRANGE]</a:t>
                    </a:fld>
                    <a:endParaRPr lang="en-US"/>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layout>
                    <c:manualLayout>
                      <c:w val="0.24639469592797428"/>
                      <c:h val="6.2187343063070874E-2"/>
                    </c:manualLayout>
                  </c15:layout>
                  <c15:dlblFieldTable/>
                  <c15:showDataLabelsRange val="1"/>
                </c:ext>
                <c:ext xmlns:c16="http://schemas.microsoft.com/office/drawing/2014/chart" uri="{C3380CC4-5D6E-409C-BE32-E72D297353CC}">
                  <c16:uniqueId val="{0000000D-977F-4FB1-902D-13FD7433FCCE}"/>
                </c:ext>
              </c:extLst>
            </c:dLbl>
            <c:dLbl>
              <c:idx val="2"/>
              <c:tx>
                <c:rich>
                  <a:bodyPr rot="0" spcFirstLastPara="1" vertOverflow="ellipsis" vert="horz" wrap="square" lIns="38100" tIns="19050" rIns="38100" bIns="19050" anchor="ctr" anchorCtr="0">
                    <a:noAutofit/>
                  </a:bodyPr>
                  <a:lstStyle/>
                  <a:p>
                    <a:pPr algn="l">
                      <a:defRPr sz="1800" b="0" i="0" u="none" strike="noStrike" kern="1200" baseline="0">
                        <a:solidFill>
                          <a:sysClr val="windowText" lastClr="000000"/>
                        </a:solidFill>
                        <a:latin typeface="+mj-lt"/>
                        <a:ea typeface="+mn-ea"/>
                        <a:cs typeface="+mn-cs"/>
                      </a:defRPr>
                    </a:pPr>
                    <a:fld id="{B56292E2-16B3-418B-89F2-77E820F31C09}" type="CELLRANGE">
                      <a:rPr lang="en-US">
                        <a:latin typeface="Arial" panose="020B0604020202020204" pitchFamily="34" charset="0"/>
                        <a:cs typeface="Arial" panose="020B0604020202020204" pitchFamily="34" charset="0"/>
                      </a:rPr>
                      <a:pPr algn="l">
                        <a:defRPr sz="1800" b="0" i="0" u="none" strike="noStrike" kern="1200" baseline="0">
                          <a:solidFill>
                            <a:sysClr val="windowText" lastClr="000000"/>
                          </a:solidFill>
                          <a:latin typeface="+mj-lt"/>
                          <a:ea typeface="+mn-ea"/>
                          <a:cs typeface="+mn-cs"/>
                        </a:defRPr>
                      </a:pPr>
                      <a:t>[CELLRANGE]</a:t>
                    </a:fld>
                    <a:endParaRPr lang="en-US"/>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33206795935416483"/>
                      <c:h val="5.0388808658822282E-2"/>
                    </c:manualLayout>
                  </c15:layout>
                  <c15:dlblFieldTable/>
                  <c15:showDataLabelsRange val="1"/>
                </c:ext>
                <c:ext xmlns:c16="http://schemas.microsoft.com/office/drawing/2014/chart" uri="{C3380CC4-5D6E-409C-BE32-E72D297353CC}">
                  <c16:uniqueId val="{0000000F-977F-4FB1-902D-13FD7433FCCE}"/>
                </c:ext>
              </c:extLst>
            </c:dLbl>
            <c:dLbl>
              <c:idx val="3"/>
              <c:tx>
                <c:rich>
                  <a:bodyPr rot="0" spcFirstLastPara="1" vertOverflow="ellipsis" vert="horz" wrap="square" lIns="38100" tIns="19050" rIns="38100" bIns="19050" anchor="ctr" anchorCtr="0">
                    <a:noAutofit/>
                  </a:bodyPr>
                  <a:lstStyle/>
                  <a:p>
                    <a:pPr algn="l">
                      <a:defRPr sz="1800" b="0" i="0" u="none" strike="noStrike" kern="1200" baseline="0">
                        <a:solidFill>
                          <a:sysClr val="windowText" lastClr="000000"/>
                        </a:solidFill>
                        <a:latin typeface="+mj-lt"/>
                        <a:ea typeface="+mn-ea"/>
                        <a:cs typeface="+mn-cs"/>
                      </a:defRPr>
                    </a:pPr>
                    <a:fld id="{D21D6C85-C801-48B6-9A7E-0A6568BEBFF9}" type="CELLRANGE">
                      <a:rPr lang="en-US" sz="1800" dirty="0">
                        <a:latin typeface="Arial" panose="020B0604020202020204" pitchFamily="34" charset="0"/>
                        <a:cs typeface="Arial" panose="020B0604020202020204" pitchFamily="34" charset="0"/>
                      </a:rPr>
                      <a:pPr algn="l">
                        <a:defRPr sz="1800" b="0" i="0" u="none" strike="noStrike" kern="1200" baseline="0">
                          <a:solidFill>
                            <a:sysClr val="windowText" lastClr="000000"/>
                          </a:solidFill>
                          <a:latin typeface="+mj-lt"/>
                          <a:ea typeface="+mn-ea"/>
                          <a:cs typeface="+mn-cs"/>
                        </a:defRPr>
                      </a:pPr>
                      <a:t>[CELLRANGE]</a:t>
                    </a:fld>
                    <a:endParaRPr lang="en-US"/>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43697363161682912"/>
                      <c:h val="5.0388808658822282E-2"/>
                    </c:manualLayout>
                  </c15:layout>
                  <c15:dlblFieldTable/>
                  <c15:showDataLabelsRange val="1"/>
                </c:ext>
                <c:ext xmlns:c16="http://schemas.microsoft.com/office/drawing/2014/chart" uri="{C3380CC4-5D6E-409C-BE32-E72D297353CC}">
                  <c16:uniqueId val="{00000010-977F-4FB1-902D-13FD7433FCCE}"/>
                </c:ext>
              </c:extLst>
            </c:dLbl>
            <c:dLbl>
              <c:idx val="4"/>
              <c:tx>
                <c:rich>
                  <a:bodyPr rot="0" spcFirstLastPara="1" vertOverflow="ellipsis" vert="horz" wrap="square" lIns="38100" tIns="19050" rIns="38100" bIns="19050" anchor="ctr" anchorCtr="0">
                    <a:noAutofit/>
                  </a:bodyPr>
                  <a:lstStyle/>
                  <a:p>
                    <a:pPr algn="l">
                      <a:defRPr sz="1800" b="0" i="0" u="none" strike="noStrike" kern="1200" baseline="0">
                        <a:solidFill>
                          <a:sysClr val="windowText" lastClr="000000"/>
                        </a:solidFill>
                        <a:latin typeface="+mj-lt"/>
                        <a:ea typeface="+mn-ea"/>
                        <a:cs typeface="+mn-cs"/>
                      </a:defRPr>
                    </a:pPr>
                    <a:fld id="{AB9ADCA6-63E4-4FAF-8CD8-5CF3E8220D10}" type="CELLRANGE">
                      <a:rPr lang="en-US" b="0" dirty="0">
                        <a:latin typeface="Arial" panose="020B0604020202020204" pitchFamily="34" charset="0"/>
                        <a:cs typeface="Arial" panose="020B0604020202020204" pitchFamily="34" charset="0"/>
                      </a:rPr>
                      <a:pPr algn="l">
                        <a:defRPr sz="1800" b="0" i="0" u="none" strike="noStrike" kern="1200" baseline="0">
                          <a:solidFill>
                            <a:sysClr val="windowText" lastClr="000000"/>
                          </a:solidFill>
                          <a:latin typeface="+mj-lt"/>
                          <a:ea typeface="+mn-ea"/>
                          <a:cs typeface="+mn-cs"/>
                        </a:defRPr>
                      </a:pPr>
                      <a:t>[CELLRANGE]</a:t>
                    </a:fld>
                    <a:endParaRPr lang="en-US"/>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30452152192688831"/>
                      <c:h val="5.0388808658822282E-2"/>
                    </c:manualLayout>
                  </c15:layout>
                  <c15:dlblFieldTable/>
                  <c15:showDataLabelsRange val="1"/>
                </c:ext>
                <c:ext xmlns:c16="http://schemas.microsoft.com/office/drawing/2014/chart" uri="{C3380CC4-5D6E-409C-BE32-E72D297353CC}">
                  <c16:uniqueId val="{0000000E-977F-4FB1-902D-13FD7433FCCE}"/>
                </c:ext>
              </c:extLst>
            </c:dLbl>
            <c:dLbl>
              <c:idx val="5"/>
              <c:tx>
                <c:rich>
                  <a:bodyPr rot="0" spcFirstLastPara="1" vertOverflow="ellipsis" vert="horz" wrap="square" lIns="38100" tIns="19050" rIns="38100" bIns="19050" anchor="ctr" anchorCtr="0">
                    <a:noAutofit/>
                  </a:bodyPr>
                  <a:lstStyle/>
                  <a:p>
                    <a:pPr algn="l">
                      <a:defRPr sz="1800" b="1" i="0" u="none" strike="noStrike" kern="1200" baseline="0">
                        <a:solidFill>
                          <a:sysClr val="windowText" lastClr="000000"/>
                        </a:solidFill>
                        <a:latin typeface="+mj-lt"/>
                        <a:ea typeface="+mn-ea"/>
                        <a:cs typeface="+mn-cs"/>
                      </a:defRPr>
                    </a:pPr>
                    <a:fld id="{550579BD-9E21-4D83-A81D-C5778CC1E6D4}" type="CELLRANGE">
                      <a:rPr lang="en-US">
                        <a:latin typeface="Arial" panose="020B0604020202020204" pitchFamily="34" charset="0"/>
                        <a:cs typeface="Arial" panose="020B0604020202020204" pitchFamily="34" charset="0"/>
                      </a:rPr>
                      <a:pPr algn="l">
                        <a:defRPr sz="1800" b="1" i="0" u="none" strike="noStrike" kern="1200" baseline="0">
                          <a:solidFill>
                            <a:sysClr val="windowText" lastClr="000000"/>
                          </a:solidFill>
                          <a:latin typeface="+mj-lt"/>
                          <a:ea typeface="+mn-ea"/>
                          <a:cs typeface="+mn-cs"/>
                        </a:defRPr>
                      </a:pPr>
                      <a:t>[CELLRANGE]</a:t>
                    </a:fld>
                    <a:endParaRPr lang="en-US"/>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31282911583869982"/>
                      <c:h val="6.0520941516873601E-2"/>
                    </c:manualLayout>
                  </c15:layout>
                  <c15:dlblFieldTable/>
                  <c15:showDataLabelsRange val="1"/>
                </c:ext>
                <c:ext xmlns:c16="http://schemas.microsoft.com/office/drawing/2014/chart" uri="{C3380CC4-5D6E-409C-BE32-E72D297353CC}">
                  <c16:uniqueId val="{00000011-977F-4FB1-902D-13FD7433FCCE}"/>
                </c:ext>
              </c:extLst>
            </c:dLbl>
            <c:dLbl>
              <c:idx val="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F4F-4D6B-A641-1BAB62A3A267}"/>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baseline="0">
                    <a:solidFill>
                      <a:sysClr val="windowText" lastClr="000000"/>
                    </a:solidFill>
                    <a:latin typeface="+mj-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Dir val="y"/>
            <c:errBarType val="minus"/>
            <c:errValType val="percentage"/>
            <c:noEndCap val="1"/>
            <c:val val="100"/>
            <c:spPr>
              <a:noFill/>
              <a:ln w="19050">
                <a:prstDash val="sysDot"/>
              </a:ln>
              <a:effectLst/>
            </c:spPr>
          </c:errBars>
          <c:xVal>
            <c:numRef>
              <c:f>Timeline!$B$42:$B$48</c:f>
              <c:numCache>
                <c:formatCode>m/d/yyyy</c:formatCode>
                <c:ptCount val="7"/>
                <c:pt idx="1">
                  <c:v>43905</c:v>
                </c:pt>
                <c:pt idx="2">
                  <c:v>44176</c:v>
                </c:pt>
                <c:pt idx="3">
                  <c:v>44423</c:v>
                </c:pt>
                <c:pt idx="4">
                  <c:v>44730</c:v>
                </c:pt>
              </c:numCache>
            </c:numRef>
          </c:xVal>
          <c:yVal>
            <c:numRef>
              <c:f>Timeline!$F$42:$F$48</c:f>
              <c:numCache>
                <c:formatCode>General</c:formatCode>
                <c:ptCount val="7"/>
                <c:pt idx="1">
                  <c:v>37</c:v>
                </c:pt>
                <c:pt idx="2">
                  <c:v>30</c:v>
                </c:pt>
                <c:pt idx="3">
                  <c:v>20</c:v>
                </c:pt>
                <c:pt idx="4">
                  <c:v>10</c:v>
                </c:pt>
              </c:numCache>
            </c:numRef>
          </c:yVal>
          <c:smooth val="0"/>
          <c:extLst>
            <c:ext xmlns:c15="http://schemas.microsoft.com/office/drawing/2012/chart" uri="{02D57815-91ED-43cb-92C2-25804820EDAC}">
              <c15:datalabelsRange>
                <c15:f>Timeline!$E$42:$E$48</c15:f>
                <c15:dlblRangeCache>
                  <c:ptCount val="7"/>
                  <c:pt idx="1">
                    <c:v>COVID Shutdowns Begin</c:v>
                  </c:pt>
                  <c:pt idx="2">
                    <c:v>COVID Vaccine Approved for Use</c:v>
                  </c:pt>
                  <c:pt idx="3">
                    <c:v>Most Schools Resume In-Person</c:v>
                  </c:pt>
                  <c:pt idx="4">
                    <c:v>Vaccine Approved for Children</c:v>
                  </c:pt>
                  <c:pt idx="6">
                    <c:v>Insert new rows above this one</c:v>
                  </c:pt>
                </c15:dlblRangeCache>
              </c15:datalabelsRange>
            </c:ext>
            <c:ext xmlns:c16="http://schemas.microsoft.com/office/drawing/2014/chart" uri="{C3380CC4-5D6E-409C-BE32-E72D297353CC}">
              <c16:uniqueId val="{00000012-977F-4FB1-902D-13FD7433FCCE}"/>
            </c:ext>
          </c:extLst>
        </c:ser>
        <c:dLbls>
          <c:showLegendKey val="0"/>
          <c:showVal val="0"/>
          <c:showCatName val="0"/>
          <c:showSerName val="0"/>
          <c:showPercent val="0"/>
          <c:showBubbleSize val="0"/>
        </c:dLbls>
        <c:axId val="484833240"/>
        <c:axId val="484834552"/>
      </c:scatterChart>
      <c:valAx>
        <c:axId val="484833240"/>
        <c:scaling>
          <c:orientation val="minMax"/>
          <c:max val="46391"/>
          <c:min val="42005"/>
        </c:scaling>
        <c:delete val="0"/>
        <c:axPos val="b"/>
        <c:numFmt formatCode="yyyy" sourceLinked="0"/>
        <c:majorTickMark val="cross"/>
        <c:minorTickMark val="in"/>
        <c:tickLblPos val="nextTo"/>
        <c:spPr>
          <a:noFill/>
          <a:ln w="31750" cap="rnd" cmpd="sng" algn="ctr">
            <a:solidFill>
              <a:srgbClr val="000000"/>
            </a:solidFill>
            <a:round/>
            <a:headEnd type="none"/>
            <a:tailEnd type="none"/>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Arial Narrow" panose="020B0606020202030204" pitchFamily="34" charset="0"/>
                <a:ea typeface="+mn-ea"/>
                <a:cs typeface="+mn-cs"/>
              </a:defRPr>
            </a:pPr>
            <a:endParaRPr lang="en-US"/>
          </a:p>
        </c:txPr>
        <c:crossAx val="484834552"/>
        <c:crosses val="autoZero"/>
        <c:crossBetween val="midCat"/>
        <c:majorUnit val="365.5"/>
        <c:minorUnit val="30.454999999999998"/>
      </c:valAx>
      <c:valAx>
        <c:axId val="484834552"/>
        <c:scaling>
          <c:orientation val="minMax"/>
          <c:max val="50"/>
          <c:min val="-100"/>
        </c:scaling>
        <c:delete val="1"/>
        <c:axPos val="l"/>
        <c:numFmt formatCode="General" sourceLinked="1"/>
        <c:majorTickMark val="out"/>
        <c:minorTickMark val="none"/>
        <c:tickLblPos val="nextTo"/>
        <c:crossAx val="484833240"/>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dLbls>
            <c:dLbl>
              <c:idx val="0"/>
              <c:layout>
                <c:manualLayout>
                  <c:x val="3.5959584824413406E-3"/>
                  <c:y val="-4.4927920757053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F-44A4-9098-7747D1F4B683}"/>
                </c:ext>
              </c:extLst>
            </c:dLbl>
            <c:dLbl>
              <c:idx val="23"/>
              <c:layout>
                <c:manualLayout>
                  <c:x val="-7.1919169648826812E-3"/>
                  <c:y val="-5.091831019132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F-44A4-9098-7747D1F4B683}"/>
                </c:ext>
              </c:extLst>
            </c:dLbl>
            <c:dLbl>
              <c:idx val="50"/>
              <c:layout>
                <c:manualLayout>
                  <c:x val="-5.0343418754178769E-2"/>
                  <c:y val="4.792311547419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2F-44A4-9098-7747D1F4B68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qryPartCCompleteness!$E$2:$E$52</c:f>
              <c:numCache>
                <c:formatCode>0%</c:formatCode>
                <c:ptCount val="51"/>
                <c:pt idx="0">
                  <c:v>8.3216978497626368E-2</c:v>
                </c:pt>
                <c:pt idx="1">
                  <c:v>0.14069702472412349</c:v>
                </c:pt>
                <c:pt idx="2">
                  <c:v>0.22436132822745633</c:v>
                </c:pt>
                <c:pt idx="3">
                  <c:v>0.3815883958064053</c:v>
                </c:pt>
                <c:pt idx="4">
                  <c:v>0.42164599774520856</c:v>
                </c:pt>
                <c:pt idx="5">
                  <c:v>0.43691148775894539</c:v>
                </c:pt>
                <c:pt idx="6">
                  <c:v>0.45367412140575081</c:v>
                </c:pt>
                <c:pt idx="7">
                  <c:v>0.45591397849462367</c:v>
                </c:pt>
                <c:pt idx="8">
                  <c:v>0.4931887684181262</c:v>
                </c:pt>
                <c:pt idx="9">
                  <c:v>0.51942567567567566</c:v>
                </c:pt>
                <c:pt idx="10">
                  <c:v>0.52799377916018664</c:v>
                </c:pt>
                <c:pt idx="11">
                  <c:v>0.55116959064327486</c:v>
                </c:pt>
                <c:pt idx="12">
                  <c:v>0.55507233107489473</c:v>
                </c:pt>
                <c:pt idx="13">
                  <c:v>0.55931417979610754</c:v>
                </c:pt>
                <c:pt idx="14">
                  <c:v>0.59323770491803274</c:v>
                </c:pt>
                <c:pt idx="15">
                  <c:v>0.60124610591900307</c:v>
                </c:pt>
                <c:pt idx="16">
                  <c:v>0.60318464620900558</c:v>
                </c:pt>
                <c:pt idx="17">
                  <c:v>0.60645044392100023</c:v>
                </c:pt>
                <c:pt idx="18">
                  <c:v>0.61214495592556317</c:v>
                </c:pt>
                <c:pt idx="19">
                  <c:v>0.62214199759326116</c:v>
                </c:pt>
                <c:pt idx="20">
                  <c:v>0.63471971066907773</c:v>
                </c:pt>
                <c:pt idx="21">
                  <c:v>0.64847942754919496</c:v>
                </c:pt>
                <c:pt idx="22">
                  <c:v>0.65618908382066277</c:v>
                </c:pt>
                <c:pt idx="23">
                  <c:v>0.65736885928393007</c:v>
                </c:pt>
                <c:pt idx="24">
                  <c:v>0.66078660786607868</c:v>
                </c:pt>
                <c:pt idx="25">
                  <c:v>0.66148445336008022</c:v>
                </c:pt>
                <c:pt idx="26">
                  <c:v>0.67842493847415919</c:v>
                </c:pt>
                <c:pt idx="27">
                  <c:v>0.69839679358717432</c:v>
                </c:pt>
                <c:pt idx="28">
                  <c:v>0.70073375262054505</c:v>
                </c:pt>
                <c:pt idx="29">
                  <c:v>0.70102934398525119</c:v>
                </c:pt>
                <c:pt idx="30">
                  <c:v>0.70613505168478985</c:v>
                </c:pt>
                <c:pt idx="31">
                  <c:v>0.7074210424336369</c:v>
                </c:pt>
                <c:pt idx="32">
                  <c:v>0.70799103808812547</c:v>
                </c:pt>
                <c:pt idx="33">
                  <c:v>0.71595284639535572</c:v>
                </c:pt>
                <c:pt idx="34">
                  <c:v>0.75143843498273877</c:v>
                </c:pt>
                <c:pt idx="35">
                  <c:v>0.751871135698015</c:v>
                </c:pt>
                <c:pt idx="36">
                  <c:v>0.75866696488481322</c:v>
                </c:pt>
                <c:pt idx="37">
                  <c:v>0.76219778090023738</c:v>
                </c:pt>
                <c:pt idx="38">
                  <c:v>0.76335139318885448</c:v>
                </c:pt>
                <c:pt idx="39">
                  <c:v>0.76870748299319724</c:v>
                </c:pt>
                <c:pt idx="40">
                  <c:v>0.78108840187146023</c:v>
                </c:pt>
                <c:pt idx="41">
                  <c:v>0.78556263269639071</c:v>
                </c:pt>
                <c:pt idx="42">
                  <c:v>0.79090131015866749</c:v>
                </c:pt>
                <c:pt idx="43">
                  <c:v>0.79845360824742273</c:v>
                </c:pt>
                <c:pt idx="44">
                  <c:v>0.80173113335136592</c:v>
                </c:pt>
                <c:pt idx="45">
                  <c:v>0.80525000000000002</c:v>
                </c:pt>
                <c:pt idx="46">
                  <c:v>0.81258860221151119</c:v>
                </c:pt>
                <c:pt idx="47">
                  <c:v>0.83275980729525123</c:v>
                </c:pt>
                <c:pt idx="48">
                  <c:v>0.85127737226277367</c:v>
                </c:pt>
                <c:pt idx="49">
                  <c:v>0.86992969172525692</c:v>
                </c:pt>
                <c:pt idx="50">
                  <c:v>0.97354179194227297</c:v>
                </c:pt>
              </c:numCache>
            </c:numRef>
          </c:val>
          <c:extLst>
            <c:ext xmlns:c16="http://schemas.microsoft.com/office/drawing/2014/chart" uri="{C3380CC4-5D6E-409C-BE32-E72D297353CC}">
              <c16:uniqueId val="{00000003-632F-44A4-9098-7747D1F4B683}"/>
            </c:ext>
          </c:extLst>
        </c:ser>
        <c:dLbls>
          <c:showLegendKey val="0"/>
          <c:showVal val="0"/>
          <c:showCatName val="0"/>
          <c:showSerName val="0"/>
          <c:showPercent val="0"/>
          <c:showBubbleSize val="0"/>
        </c:dLbls>
        <c:gapWidth val="219"/>
        <c:overlap val="-27"/>
        <c:axId val="779562520"/>
        <c:axId val="779563600"/>
      </c:barChart>
      <c:catAx>
        <c:axId val="779562520"/>
        <c:scaling>
          <c:orientation val="minMax"/>
        </c:scaling>
        <c:delete val="1"/>
        <c:axPos val="b"/>
        <c:majorTickMark val="none"/>
        <c:minorTickMark val="none"/>
        <c:tickLblPos val="nextTo"/>
        <c:crossAx val="779563600"/>
        <c:crosses val="autoZero"/>
        <c:auto val="1"/>
        <c:lblAlgn val="ctr"/>
        <c:lblOffset val="100"/>
        <c:noMultiLvlLbl val="0"/>
      </c:catAx>
      <c:valAx>
        <c:axId val="7795636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562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chemeClr val="accent5"/>
            </a:solidFill>
            <a:ln>
              <a:noFill/>
            </a:ln>
            <a:effectLst/>
          </c:spPr>
          <c:invertIfNegative val="0"/>
          <c:dLbls>
            <c:dLbl>
              <c:idx val="0"/>
              <c:layout>
                <c:manualLayout>
                  <c:x val="7.278354755607259E-3"/>
                  <c:y val="-5.6841925737543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A1-44A7-A714-2FBD44C30849}"/>
                </c:ext>
              </c:extLst>
            </c:dLbl>
            <c:dLbl>
              <c:idx val="24"/>
              <c:layout>
                <c:manualLayout>
                  <c:x val="2.426118251869001E-3"/>
                  <c:y val="-2.3933442415807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A1-44A7-A714-2FBD44C30849}"/>
                </c:ext>
              </c:extLst>
            </c:dLbl>
            <c:dLbl>
              <c:idx val="50"/>
              <c:layout>
                <c:manualLayout>
                  <c:x val="-4.6096246785512711E-2"/>
                  <c:y val="3.590016362371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A1-44A7-A714-2FBD44C3084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qryPartBCompleteness!$E$2:$E$52</c:f>
              <c:numCache>
                <c:formatCode>0%</c:formatCode>
                <c:ptCount val="51"/>
                <c:pt idx="0">
                  <c:v>3.6969079170914035E-2</c:v>
                </c:pt>
                <c:pt idx="1">
                  <c:v>7.3200992555831262E-2</c:v>
                </c:pt>
                <c:pt idx="2">
                  <c:v>0.12115590438815554</c:v>
                </c:pt>
                <c:pt idx="3">
                  <c:v>0.13523038767784884</c:v>
                </c:pt>
                <c:pt idx="4">
                  <c:v>0.17216209413541406</c:v>
                </c:pt>
                <c:pt idx="5">
                  <c:v>0.18414634146341463</c:v>
                </c:pt>
                <c:pt idx="6">
                  <c:v>0.19474447847815574</c:v>
                </c:pt>
                <c:pt idx="7">
                  <c:v>0.25740962823368169</c:v>
                </c:pt>
                <c:pt idx="8">
                  <c:v>0.27567940049097722</c:v>
                </c:pt>
                <c:pt idx="9">
                  <c:v>0.32197964543663821</c:v>
                </c:pt>
                <c:pt idx="10">
                  <c:v>0.36086040914560769</c:v>
                </c:pt>
                <c:pt idx="11">
                  <c:v>0.36869952659426342</c:v>
                </c:pt>
                <c:pt idx="12">
                  <c:v>0.37297389523972019</c:v>
                </c:pt>
                <c:pt idx="13">
                  <c:v>0.38246505717916135</c:v>
                </c:pt>
                <c:pt idx="14">
                  <c:v>0.39780219780219778</c:v>
                </c:pt>
                <c:pt idx="15">
                  <c:v>0.39787234042553193</c:v>
                </c:pt>
                <c:pt idx="16">
                  <c:v>0.40657894736842104</c:v>
                </c:pt>
                <c:pt idx="17">
                  <c:v>0.41438203203096752</c:v>
                </c:pt>
                <c:pt idx="18">
                  <c:v>0.42551354299218325</c:v>
                </c:pt>
                <c:pt idx="19">
                  <c:v>0.42737606567729713</c:v>
                </c:pt>
                <c:pt idx="20">
                  <c:v>0.43511391625615764</c:v>
                </c:pt>
                <c:pt idx="21">
                  <c:v>0.44574745321013975</c:v>
                </c:pt>
                <c:pt idx="22">
                  <c:v>0.45776234278205369</c:v>
                </c:pt>
                <c:pt idx="23">
                  <c:v>0.46237172177879132</c:v>
                </c:pt>
                <c:pt idx="24">
                  <c:v>0.46949286846275751</c:v>
                </c:pt>
                <c:pt idx="25">
                  <c:v>0.47117312164220992</c:v>
                </c:pt>
                <c:pt idx="26">
                  <c:v>0.47603441212617781</c:v>
                </c:pt>
                <c:pt idx="27">
                  <c:v>0.47666142896755709</c:v>
                </c:pt>
                <c:pt idx="28">
                  <c:v>0.48878059836808702</c:v>
                </c:pt>
                <c:pt idx="29">
                  <c:v>0.48978919631093543</c:v>
                </c:pt>
                <c:pt idx="30">
                  <c:v>0.49262185124459679</c:v>
                </c:pt>
                <c:pt idx="31">
                  <c:v>0.49363817097415508</c:v>
                </c:pt>
                <c:pt idx="32">
                  <c:v>0.50968253968253974</c:v>
                </c:pt>
                <c:pt idx="33">
                  <c:v>0.5133423790140208</c:v>
                </c:pt>
                <c:pt idx="34">
                  <c:v>0.51391162029459903</c:v>
                </c:pt>
                <c:pt idx="35">
                  <c:v>0.52010845006778128</c:v>
                </c:pt>
                <c:pt idx="36">
                  <c:v>0.5263496143958869</c:v>
                </c:pt>
                <c:pt idx="37">
                  <c:v>0.53057934508816118</c:v>
                </c:pt>
                <c:pt idx="38">
                  <c:v>0.54723837209302328</c:v>
                </c:pt>
                <c:pt idx="39">
                  <c:v>0.54810457516339872</c:v>
                </c:pt>
                <c:pt idx="40">
                  <c:v>0.55795586527293839</c:v>
                </c:pt>
                <c:pt idx="41">
                  <c:v>0.59844842657342656</c:v>
                </c:pt>
                <c:pt idx="42">
                  <c:v>0.60205611479974297</c:v>
                </c:pt>
                <c:pt idx="43">
                  <c:v>0.62194016319129641</c:v>
                </c:pt>
                <c:pt idx="44">
                  <c:v>0.65574254502509599</c:v>
                </c:pt>
                <c:pt idx="45">
                  <c:v>0.69092556243394232</c:v>
                </c:pt>
                <c:pt idx="46">
                  <c:v>0.69356199044138322</c:v>
                </c:pt>
                <c:pt idx="47">
                  <c:v>0.69532692120858841</c:v>
                </c:pt>
                <c:pt idx="48">
                  <c:v>0.75553691275167789</c:v>
                </c:pt>
                <c:pt idx="49">
                  <c:v>0.91746561067111299</c:v>
                </c:pt>
                <c:pt idx="50">
                  <c:v>0.96623842246788172</c:v>
                </c:pt>
              </c:numCache>
            </c:numRef>
          </c:val>
          <c:extLst>
            <c:ext xmlns:c16="http://schemas.microsoft.com/office/drawing/2014/chart" uri="{C3380CC4-5D6E-409C-BE32-E72D297353CC}">
              <c16:uniqueId val="{00000003-E3A1-44A7-A714-2FBD44C30849}"/>
            </c:ext>
          </c:extLst>
        </c:ser>
        <c:dLbls>
          <c:showLegendKey val="0"/>
          <c:showVal val="0"/>
          <c:showCatName val="0"/>
          <c:showSerName val="0"/>
          <c:showPercent val="0"/>
          <c:showBubbleSize val="0"/>
        </c:dLbls>
        <c:gapWidth val="219"/>
        <c:overlap val="-27"/>
        <c:axId val="637152896"/>
        <c:axId val="637156136"/>
      </c:barChart>
      <c:catAx>
        <c:axId val="637152896"/>
        <c:scaling>
          <c:orientation val="minMax"/>
        </c:scaling>
        <c:delete val="1"/>
        <c:axPos val="b"/>
        <c:majorTickMark val="none"/>
        <c:minorTickMark val="none"/>
        <c:tickLblPos val="nextTo"/>
        <c:crossAx val="637156136"/>
        <c:crosses val="autoZero"/>
        <c:auto val="1"/>
        <c:lblAlgn val="ctr"/>
        <c:lblOffset val="100"/>
        <c:noMultiLvlLbl val="0"/>
      </c:catAx>
      <c:valAx>
        <c:axId val="6371561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715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dLbls>
            <c:dLbl>
              <c:idx val="0"/>
              <c:layout>
                <c:manualLayout>
                  <c:x val="3.5339858055480271E-3"/>
                  <c:y val="-5.6067865120187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24-4B99-B555-7E09800E513E}"/>
                </c:ext>
              </c:extLst>
            </c:dLbl>
            <c:dLbl>
              <c:idx val="24"/>
              <c:layout>
                <c:manualLayout>
                  <c:x val="2.9582636691526699E-3"/>
                  <c:y val="-7.3773506737089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24-4B99-B555-7E09800E513E}"/>
                </c:ext>
              </c:extLst>
            </c:dLbl>
            <c:dLbl>
              <c:idx val="50"/>
              <c:layout>
                <c:manualLayout>
                  <c:x val="-9.8093860569811401E-3"/>
                  <c:y val="-5.9018805389671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24-4B99-B555-7E09800E513E}"/>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qryPartC_OC2SS2!$E$2:$E$52</c:f>
              <c:numCache>
                <c:formatCode>0%</c:formatCode>
                <c:ptCount val="51"/>
                <c:pt idx="0">
                  <c:v>6.6003000000000006E-2</c:v>
                </c:pt>
                <c:pt idx="1">
                  <c:v>0.179144</c:v>
                </c:pt>
                <c:pt idx="2">
                  <c:v>0.228687</c:v>
                </c:pt>
                <c:pt idx="3">
                  <c:v>0.26550099999999999</c:v>
                </c:pt>
                <c:pt idx="4">
                  <c:v>0.270042</c:v>
                </c:pt>
                <c:pt idx="5">
                  <c:v>0.27211099999999999</c:v>
                </c:pt>
                <c:pt idx="6">
                  <c:v>0.29046</c:v>
                </c:pt>
                <c:pt idx="7">
                  <c:v>0.29365400000000003</c:v>
                </c:pt>
                <c:pt idx="8">
                  <c:v>0.300985</c:v>
                </c:pt>
                <c:pt idx="9">
                  <c:v>0.30974800000000002</c:v>
                </c:pt>
                <c:pt idx="10">
                  <c:v>0.31686199999999998</c:v>
                </c:pt>
                <c:pt idx="11">
                  <c:v>0.328129</c:v>
                </c:pt>
                <c:pt idx="12">
                  <c:v>0.33313900000000002</c:v>
                </c:pt>
                <c:pt idx="13">
                  <c:v>0.33956599999999998</c:v>
                </c:pt>
                <c:pt idx="14">
                  <c:v>0.34042499999999998</c:v>
                </c:pt>
                <c:pt idx="15">
                  <c:v>0.34947699999999998</c:v>
                </c:pt>
                <c:pt idx="16">
                  <c:v>0.35418300000000003</c:v>
                </c:pt>
                <c:pt idx="17">
                  <c:v>0.367585</c:v>
                </c:pt>
                <c:pt idx="18">
                  <c:v>0.38076900000000002</c:v>
                </c:pt>
                <c:pt idx="19">
                  <c:v>0.40035799999999999</c:v>
                </c:pt>
                <c:pt idx="20">
                  <c:v>0.40084599999999998</c:v>
                </c:pt>
                <c:pt idx="21">
                  <c:v>0.402366</c:v>
                </c:pt>
                <c:pt idx="22">
                  <c:v>0.40330500000000002</c:v>
                </c:pt>
                <c:pt idx="23">
                  <c:v>0.403891</c:v>
                </c:pt>
                <c:pt idx="24">
                  <c:v>0.42015400000000003</c:v>
                </c:pt>
                <c:pt idx="25">
                  <c:v>0.423263</c:v>
                </c:pt>
                <c:pt idx="26">
                  <c:v>0.42368600000000001</c:v>
                </c:pt>
                <c:pt idx="27">
                  <c:v>0.42890200000000001</c:v>
                </c:pt>
                <c:pt idx="28">
                  <c:v>0.44623099999999999</c:v>
                </c:pt>
                <c:pt idx="29">
                  <c:v>0.446739</c:v>
                </c:pt>
                <c:pt idx="30">
                  <c:v>0.448185</c:v>
                </c:pt>
                <c:pt idx="31">
                  <c:v>0.45719700000000002</c:v>
                </c:pt>
                <c:pt idx="32">
                  <c:v>0.45793099999999998</c:v>
                </c:pt>
                <c:pt idx="33">
                  <c:v>0.46182600000000001</c:v>
                </c:pt>
                <c:pt idx="34">
                  <c:v>0.46639399999999998</c:v>
                </c:pt>
                <c:pt idx="35">
                  <c:v>0.47262300000000002</c:v>
                </c:pt>
                <c:pt idx="36">
                  <c:v>0.48108099999999998</c:v>
                </c:pt>
                <c:pt idx="37">
                  <c:v>0.49428699999999998</c:v>
                </c:pt>
                <c:pt idx="38">
                  <c:v>0.49573299999999998</c:v>
                </c:pt>
                <c:pt idx="39">
                  <c:v>0.49621599999999999</c:v>
                </c:pt>
                <c:pt idx="40">
                  <c:v>0.49882599999999999</c:v>
                </c:pt>
                <c:pt idx="41">
                  <c:v>0.51369699999999996</c:v>
                </c:pt>
                <c:pt idx="42">
                  <c:v>0.51428499999999999</c:v>
                </c:pt>
                <c:pt idx="43">
                  <c:v>0.52874399999999999</c:v>
                </c:pt>
                <c:pt idx="44">
                  <c:v>0.55411900000000003</c:v>
                </c:pt>
                <c:pt idx="45">
                  <c:v>0.55731600000000003</c:v>
                </c:pt>
                <c:pt idx="46">
                  <c:v>0.56896500000000005</c:v>
                </c:pt>
                <c:pt idx="47">
                  <c:v>0.57363699999999995</c:v>
                </c:pt>
                <c:pt idx="48">
                  <c:v>0.611398</c:v>
                </c:pt>
                <c:pt idx="49">
                  <c:v>0.61140499999999998</c:v>
                </c:pt>
                <c:pt idx="50">
                  <c:v>0.72650999999999999</c:v>
                </c:pt>
              </c:numCache>
            </c:numRef>
          </c:val>
          <c:extLst>
            <c:ext xmlns:c16="http://schemas.microsoft.com/office/drawing/2014/chart" uri="{C3380CC4-5D6E-409C-BE32-E72D297353CC}">
              <c16:uniqueId val="{00000003-2B24-4B99-B555-7E09800E513E}"/>
            </c:ext>
          </c:extLst>
        </c:ser>
        <c:dLbls>
          <c:showLegendKey val="0"/>
          <c:showVal val="0"/>
          <c:showCatName val="0"/>
          <c:showSerName val="0"/>
          <c:showPercent val="0"/>
          <c:showBubbleSize val="0"/>
        </c:dLbls>
        <c:gapWidth val="219"/>
        <c:overlap val="-27"/>
        <c:axId val="847847208"/>
        <c:axId val="847850808"/>
      </c:barChart>
      <c:catAx>
        <c:axId val="847847208"/>
        <c:scaling>
          <c:orientation val="minMax"/>
        </c:scaling>
        <c:delete val="1"/>
        <c:axPos val="b"/>
        <c:majorTickMark val="none"/>
        <c:minorTickMark val="none"/>
        <c:tickLblPos val="nextTo"/>
        <c:crossAx val="847850808"/>
        <c:crosses val="autoZero"/>
        <c:auto val="1"/>
        <c:lblAlgn val="ctr"/>
        <c:lblOffset val="100"/>
        <c:noMultiLvlLbl val="0"/>
      </c:catAx>
      <c:valAx>
        <c:axId val="8478508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47847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D5_E2D74FAF.xml><?xml version="1.0" encoding="utf-8"?>
<p188:cmLst xmlns:a="http://schemas.openxmlformats.org/drawingml/2006/main" xmlns:r="http://schemas.openxmlformats.org/officeDocument/2006/relationships" xmlns:p188="http://schemas.microsoft.com/office/powerpoint/2018/8/main">
  <p188:cm id="{B6A56CF2-009A-4EAC-BDAC-FC34B900305F}" authorId="{0CC60F80-08DF-1642-3C96-F0DDA36FC942}" status="resolved" created="2025-04-24T17:17:53.632" complete="100000">
    <pc:sldMkLst xmlns:pc="http://schemas.microsoft.com/office/powerpoint/2013/main/command">
      <pc:docMk/>
      <pc:sldMk cId="3805761455" sldId="4309"/>
    </pc:sldMkLst>
    <p188:txBody>
      <a:bodyPr/>
      <a:lstStyle/>
      <a:p>
        <a:r>
          <a:rPr lang="en-US"/>
          <a:t>revised dates and updated chart</a:t>
        </a:r>
      </a:p>
    </p188:txBody>
  </p188:cm>
</p188:cmLst>
</file>

<file path=ppt/comments/modernComment_111_95EF309A.xml><?xml version="1.0" encoding="utf-8"?>
<p188:cmLst xmlns:a="http://schemas.openxmlformats.org/drawingml/2006/main" xmlns:r="http://schemas.openxmlformats.org/officeDocument/2006/relationships" xmlns:p188="http://schemas.microsoft.com/office/powerpoint/2018/8/main">
  <p188:cm id="{61DA31AD-B3E2-437A-B018-E67B4E5E386D}" authorId="{4EDB90B7-21B3-C3B0-853F-1997F23489FA}" status="resolved" created="2025-05-12T20:07:15.370" complete="100000">
    <ac:deMkLst xmlns:ac="http://schemas.microsoft.com/office/drawing/2013/main/command">
      <pc:docMk xmlns:pc="http://schemas.microsoft.com/office/powerpoint/2013/main/command"/>
      <pc:sldMk xmlns:pc="http://schemas.microsoft.com/office/powerpoint/2013/main/command" cId="2515480730" sldId="273"/>
      <ac:spMk id="5" creationId="{CD84BB26-87AB-3A4C-83B5-BF8749AC93EE}"/>
    </ac:deMkLst>
    <p188:txBody>
      <a:bodyPr/>
      <a:lstStyle/>
      <a:p>
        <a:r>
          <a:rPr lang="en-US"/>
          <a:t>These are the old contract numbers. 
Disclaimer with latest contract numbers is:  
The contents of this document were developed under a cooperative agreement, #H326P220002 and a grant, #H373Z240001, from the Office of Special Education Programs, U.S. Department of Education. However, the content does not necessarily represent the policy of the U.S. Department of Education, and you should not assume endorsement by the Federal Government. ECTA Center Project Officer: Julia Martin Eile. DaSy Center Project Officers: Meredith Miceli and Alexis Lessans.</a:t>
        </a:r>
      </a:p>
    </p188:txBody>
  </p188:cm>
</p188:cmLst>
</file>

<file path=ppt/comments/modernComment_117_508AFB77.xml><?xml version="1.0" encoding="utf-8"?>
<p188:cmLst xmlns:a="http://schemas.openxmlformats.org/drawingml/2006/main" xmlns:r="http://schemas.openxmlformats.org/officeDocument/2006/relationships" xmlns:p188="http://schemas.microsoft.com/office/powerpoint/2018/8/main">
  <p188:cm id="{A03D6137-9011-4BAD-885C-3EE9F3A42E41}" authorId="{6DB6F8DA-D310-7975-3447-77DAEC217C9C}" status="resolved" created="2025-04-14T15:09:22.447" complete="100000">
    <pc:sldMkLst xmlns:pc="http://schemas.microsoft.com/office/powerpoint/2013/main/command">
      <pc:docMk/>
      <pc:sldMk cId="1351285623" sldId="279"/>
    </pc:sldMkLst>
    <p188:txBody>
      <a:bodyPr/>
      <a:lstStyle/>
      <a:p>
        <a:r>
          <a:rPr lang="en-US"/>
          <a:t>Updated</a:t>
        </a:r>
      </a:p>
    </p188:txBody>
  </p188:cm>
</p188:cmLst>
</file>

<file path=ppt/comments/modernComment_119_7DA3924A.xml><?xml version="1.0" encoding="utf-8"?>
<p188:cmLst xmlns:a="http://schemas.openxmlformats.org/drawingml/2006/main" xmlns:r="http://schemas.openxmlformats.org/officeDocument/2006/relationships" xmlns:p188="http://schemas.microsoft.com/office/powerpoint/2018/8/main">
  <p188:cm id="{43A60646-B790-464A-A8AE-71CC13295A2C}" authorId="{0CC60F80-08DF-1642-3C96-F0DDA36FC942}" status="resolved" created="2025-01-31T15:35:07.733" complete="100000">
    <pc:sldMkLst xmlns:pc="http://schemas.microsoft.com/office/powerpoint/2013/main/command">
      <pc:docMk/>
      <pc:sldMk cId="2107871818" sldId="281"/>
    </pc:sldMkLst>
    <p188:txBody>
      <a:bodyPr/>
      <a:lstStyle/>
      <a:p>
        <a:r>
          <a:rPr lang="en-US"/>
          <a:t>Updated FYY22</a:t>
        </a:r>
      </a:p>
    </p188:txBody>
  </p188:cm>
  <p188:cm id="{8FBB1370-1018-48C9-9B4A-6B3FFC883408}" authorId="{6DB6F8DA-D310-7975-3447-77DAEC217C9C}" status="resolved" created="2025-04-14T15:22:30.578" complete="100000">
    <pc:sldMkLst xmlns:pc="http://schemas.microsoft.com/office/powerpoint/2013/main/command">
      <pc:docMk/>
      <pc:sldMk cId="2107871818" sldId="281"/>
    </pc:sldMkLst>
    <p188:txBody>
      <a:bodyPr/>
      <a:lstStyle/>
      <a:p>
        <a:r>
          <a:rPr lang="en-US"/>
          <a:t>Updated</a:t>
        </a:r>
      </a:p>
    </p188:txBody>
  </p188:cm>
</p188:cmLst>
</file>

<file path=ppt/comments/modernComment_11C_8972A24F.xml><?xml version="1.0" encoding="utf-8"?>
<p188:cmLst xmlns:a="http://schemas.openxmlformats.org/drawingml/2006/main" xmlns:r="http://schemas.openxmlformats.org/officeDocument/2006/relationships" xmlns:p188="http://schemas.microsoft.com/office/powerpoint/2018/8/main">
  <p188:cm id="{9B78F44F-1D7C-4E8D-A2D0-81FDCFCDD3CD}" authorId="{0CC60F80-08DF-1642-3C96-F0DDA36FC942}" status="resolved" created="2025-01-17T21:56:45.227" complete="100000">
    <pc:sldMkLst xmlns:pc="http://schemas.microsoft.com/office/powerpoint/2013/main/command">
      <pc:docMk/>
      <pc:sldMk cId="2305991247" sldId="284"/>
    </pc:sldMkLst>
    <p188:txBody>
      <a:bodyPr/>
      <a:lstStyle/>
      <a:p>
        <a:r>
          <a:rPr lang="en-US"/>
          <a:t>updated</a:t>
        </a:r>
      </a:p>
    </p188:txBody>
  </p188:cm>
</p188:cmLst>
</file>

<file path=ppt/comments/modernComment_11D_FA24F300.xml><?xml version="1.0" encoding="utf-8"?>
<p188:cmLst xmlns:a="http://schemas.openxmlformats.org/drawingml/2006/main" xmlns:r="http://schemas.openxmlformats.org/officeDocument/2006/relationships" xmlns:p188="http://schemas.microsoft.com/office/powerpoint/2018/8/main">
  <p188:cm id="{682B5C0E-1686-4D38-9D13-F8096FE9F8BF}" authorId="{0CC60F80-08DF-1642-3C96-F0DDA36FC942}" status="resolved" created="2024-12-17T09:24:43.896" complete="100000">
    <pc:sldMkLst xmlns:pc="http://schemas.microsoft.com/office/powerpoint/2013/main/command">
      <pc:docMk/>
      <pc:sldMk cId="4196725504" sldId="285"/>
    </pc:sldMkLst>
    <p188:txBody>
      <a:bodyPr/>
      <a:lstStyle/>
      <a:p>
        <a:r>
          <a:rPr lang="en-US"/>
          <a:t>UPDATED</a:t>
        </a:r>
      </a:p>
    </p188:txBody>
  </p188:cm>
</p188:cmLst>
</file>

<file path=ppt/comments/modernComment_11E_46A2B794.xml><?xml version="1.0" encoding="utf-8"?>
<p188:cmLst xmlns:a="http://schemas.openxmlformats.org/drawingml/2006/main" xmlns:r="http://schemas.openxmlformats.org/officeDocument/2006/relationships" xmlns:p188="http://schemas.microsoft.com/office/powerpoint/2018/8/main">
  <p188:cm id="{94DDB67B-C089-42FD-8203-DC97A3B405DA}" authorId="{0CC60F80-08DF-1642-3C96-F0DDA36FC942}" status="resolved" created="2024-12-17T09:24:53.995" complete="100000">
    <pc:sldMkLst xmlns:pc="http://schemas.microsoft.com/office/powerpoint/2013/main/command">
      <pc:docMk/>
      <pc:sldMk cId="1185068948" sldId="286"/>
    </pc:sldMkLst>
    <p188:txBody>
      <a:bodyPr/>
      <a:lstStyle/>
      <a:p>
        <a:r>
          <a:rPr lang="en-US"/>
          <a:t>UPDATED</a:t>
        </a:r>
      </a:p>
    </p188:txBody>
  </p188:cm>
</p188:cmLst>
</file>

<file path=ppt/comments/modernComment_120_AED32076.xml><?xml version="1.0" encoding="utf-8"?>
<p188:cmLst xmlns:a="http://schemas.openxmlformats.org/drawingml/2006/main" xmlns:r="http://schemas.openxmlformats.org/officeDocument/2006/relationships" xmlns:p188="http://schemas.microsoft.com/office/powerpoint/2018/8/main">
  <p188:cm id="{37D95BFD-E404-4B45-BF9C-59B565C81701}" authorId="{6DB6F8DA-D310-7975-3447-77DAEC217C9C}" created="2025-04-11T21:17:00.002">
    <pc:sldMkLst xmlns:pc="http://schemas.microsoft.com/office/powerpoint/2013/main/command">
      <pc:docMk/>
      <pc:sldMk cId="2933071990" sldId="288"/>
    </pc:sldMkLst>
    <p188:txBody>
      <a:bodyPr/>
      <a:lstStyle/>
      <a:p>
        <a:r>
          <a:rPr lang="en-US"/>
          <a:t>Updated</a:t>
        </a:r>
      </a:p>
    </p188:txBody>
  </p188:cm>
</p188:cmLst>
</file>

<file path=ppt/comments/modernComment_121_5B638D50.xml><?xml version="1.0" encoding="utf-8"?>
<p188:cmLst xmlns:a="http://schemas.openxmlformats.org/drawingml/2006/main" xmlns:r="http://schemas.openxmlformats.org/officeDocument/2006/relationships" xmlns:p188="http://schemas.microsoft.com/office/powerpoint/2018/8/main">
  <p188:cm id="{9C3E07EC-6632-41DF-AB22-8F68E8956F16}" authorId="{6DB6F8DA-D310-7975-3447-77DAEC217C9C}" created="2025-04-11T21:17:04.895">
    <pc:sldMkLst xmlns:pc="http://schemas.microsoft.com/office/powerpoint/2013/main/command">
      <pc:docMk/>
      <pc:sldMk cId="1533250896" sldId="289"/>
    </pc:sldMkLst>
    <p188:txBody>
      <a:bodyPr/>
      <a:lstStyle/>
      <a:p>
        <a:r>
          <a:rPr lang="en-US"/>
          <a:t>Updated</a:t>
        </a:r>
      </a:p>
    </p188:txBody>
  </p188:cm>
</p188:cmLst>
</file>

<file path=ppt/comments/modernComment_122_BEFBDC28.xml><?xml version="1.0" encoding="utf-8"?>
<p188:cmLst xmlns:a="http://schemas.openxmlformats.org/drawingml/2006/main" xmlns:r="http://schemas.openxmlformats.org/officeDocument/2006/relationships" xmlns:p188="http://schemas.microsoft.com/office/powerpoint/2018/8/main">
  <p188:cm id="{3971977F-4034-401E-B1DA-308159A52E2E}" authorId="{6DB6F8DA-D310-7975-3447-77DAEC217C9C}" created="2025-04-11T21:17:10.985">
    <pc:sldMkLst xmlns:pc="http://schemas.microsoft.com/office/powerpoint/2013/main/command">
      <pc:docMk/>
      <pc:sldMk cId="3204176936" sldId="290"/>
    </pc:sldMkLst>
    <p188:txBody>
      <a:bodyPr/>
      <a:lstStyle/>
      <a:p>
        <a:r>
          <a:rPr lang="en-US"/>
          <a:t>Updated</a:t>
        </a:r>
      </a:p>
    </p188:txBody>
  </p188:cm>
</p188:cmLst>
</file>

<file path=ppt/comments/modernComment_123_CEF50F2E.xml><?xml version="1.0" encoding="utf-8"?>
<p188:cmLst xmlns:a="http://schemas.openxmlformats.org/drawingml/2006/main" xmlns:r="http://schemas.openxmlformats.org/officeDocument/2006/relationships" xmlns:p188="http://schemas.microsoft.com/office/powerpoint/2018/8/main">
  <p188:cm id="{E65CF598-C859-48B2-9144-310F2FDE7D46}" authorId="{6DB6F8DA-D310-7975-3447-77DAEC217C9C}" created="2025-04-11T21:17:17.136">
    <pc:sldMkLst xmlns:pc="http://schemas.microsoft.com/office/powerpoint/2013/main/command">
      <pc:docMk/>
      <pc:sldMk cId="3472166702" sldId="291"/>
    </pc:sldMkLst>
    <p188:txBody>
      <a:bodyPr/>
      <a:lstStyle/>
      <a:p>
        <a:r>
          <a:rPr lang="en-US"/>
          <a:t>Updated</a:t>
        </a:r>
      </a:p>
    </p188:txBody>
  </p188:cm>
</p188:cmLst>
</file>

<file path=ppt/comments/modernComment_125_D41659E7.xml><?xml version="1.0" encoding="utf-8"?>
<p188:cmLst xmlns:a="http://schemas.openxmlformats.org/drawingml/2006/main" xmlns:r="http://schemas.openxmlformats.org/officeDocument/2006/relationships" xmlns:p188="http://schemas.microsoft.com/office/powerpoint/2018/8/main">
  <p188:cm id="{5E024DD3-F12D-4C7B-86A2-1DC3C151F54F}" authorId="{6DB6F8DA-D310-7975-3447-77DAEC217C9C}" status="resolved" created="2025-04-11T22:01:01.144" complete="100000">
    <pc:sldMkLst xmlns:pc="http://schemas.microsoft.com/office/powerpoint/2013/main/command">
      <pc:docMk/>
      <pc:sldMk cId="3558234599" sldId="293"/>
    </pc:sldMkLst>
    <p188:txBody>
      <a:bodyPr/>
      <a:lstStyle/>
      <a:p>
        <a:r>
          <a:rPr lang="en-US"/>
          <a:t>Updated</a:t>
        </a:r>
      </a:p>
    </p188:txBody>
  </p188:cm>
  <p188:cm id="{2B7B30D3-8139-432E-8574-76E0263C4796}" authorId="{6DB6F8DA-D310-7975-3447-77DAEC217C9C}" status="resolved" created="2025-04-14T18:05:42.776" complete="100000">
    <pc:sldMkLst xmlns:pc="http://schemas.microsoft.com/office/powerpoint/2013/main/command">
      <pc:docMk/>
      <pc:sldMk cId="3558234599" sldId="293"/>
    </pc:sldMkLst>
    <p188:txBody>
      <a:bodyPr/>
      <a:lstStyle/>
      <a:p>
        <a:r>
          <a:rPr lang="en-US"/>
          <a:t>@Kellen can you please check my numbers here?</a:t>
        </a:r>
      </a:p>
    </p188:txBody>
  </p188:cm>
</p188:cmLst>
</file>

<file path=ppt/comments/modernComment_126_8DFD5C5D.xml><?xml version="1.0" encoding="utf-8"?>
<p188:cmLst xmlns:a="http://schemas.openxmlformats.org/drawingml/2006/main" xmlns:r="http://schemas.openxmlformats.org/officeDocument/2006/relationships" xmlns:p188="http://schemas.microsoft.com/office/powerpoint/2018/8/main">
  <p188:cm id="{009B4D17-8773-4111-8D40-6965892D50D8}" authorId="{6DB6F8DA-D310-7975-3447-77DAEC217C9C}" status="resolved" created="2025-04-11T22:01:05.725" complete="100000">
    <pc:sldMkLst xmlns:pc="http://schemas.microsoft.com/office/powerpoint/2013/main/command">
      <pc:docMk/>
      <pc:sldMk cId="2382191709" sldId="294"/>
    </pc:sldMkLst>
    <p188:txBody>
      <a:bodyPr/>
      <a:lstStyle/>
      <a:p>
        <a:r>
          <a:rPr lang="en-US"/>
          <a:t>Updated</a:t>
        </a:r>
      </a:p>
    </p188:txBody>
  </p188:cm>
  <p188:cm id="{E8617B7A-7E8E-4A3F-91D2-655060A2E255}" authorId="{6DB6F8DA-D310-7975-3447-77DAEC217C9C}" status="resolved" created="2025-04-14T18:05:47.346" complete="100000">
    <pc:sldMkLst xmlns:pc="http://schemas.microsoft.com/office/powerpoint/2013/main/command">
      <pc:docMk/>
      <pc:sldMk cId="2382191709" sldId="294"/>
    </pc:sldMkLst>
    <p188:txBody>
      <a:bodyPr/>
      <a:lstStyle/>
      <a:p>
        <a:r>
          <a:rPr lang="en-US"/>
          <a:t>@Kellen can you please check my numbers here?</a:t>
        </a:r>
      </a:p>
    </p188:txBody>
  </p188:cm>
</p188:cmLst>
</file>

<file path=ppt/comments/modernComment_186_EA8B9330.xml><?xml version="1.0" encoding="utf-8"?>
<p188:cmLst xmlns:a="http://schemas.openxmlformats.org/drawingml/2006/main" xmlns:r="http://schemas.openxmlformats.org/officeDocument/2006/relationships" xmlns:p188="http://schemas.microsoft.com/office/powerpoint/2018/8/main">
  <p188:cm id="{57E39C19-C2CF-49FF-9320-912F81D40C50}" authorId="{0CC60F80-08DF-1642-3C96-F0DDA36FC942}" status="resolved" created="2025-01-31T15:52:13.869" complete="100000">
    <pc:sldMkLst xmlns:pc="http://schemas.microsoft.com/office/powerpoint/2013/main/command">
      <pc:docMk/>
      <pc:sldMk cId="3935015728" sldId="390"/>
    </pc:sldMkLst>
    <p188:txBody>
      <a:bodyPr/>
      <a:lstStyle/>
      <a:p>
        <a:r>
          <a:rPr lang="en-US"/>
          <a:t>Updated fy22</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6/19/2025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Hello and welcome to the 13</a:t>
            </a:r>
            <a:r>
              <a:rPr lang="en-US" baseline="30000"/>
              <a:t>th</a:t>
            </a:r>
            <a:r>
              <a:rPr lang="en-US"/>
              <a:t> </a:t>
            </a:r>
            <a:r>
              <a:rPr lang="en-US" i="0"/>
              <a:t>annual national webinar </a:t>
            </a:r>
            <a:r>
              <a:rPr lang="en-US"/>
              <a:t>on child outcomes data, presented by the Early Childhood Technical Assistance Center and the Center for IDEA Early Childhood Data Systems. This webinar presents data from federal fiscal year 2022, which states submitted in their 2024 Annual Performance Reports, roughly corresponding to the 2022-23 school year. As in past years, this webinar will show highlights from our analysis of the data that states submitted in their Annual Performance Reports for child outcomes. The Indicators used in the analyses were Indicator 3 for the Part C infant and toddler programs, and Indicator 7 for the Part B, Section 619 preschool programs.  </a:t>
            </a:r>
            <a:endParaRPr lang="en-US">
              <a:cs typeface="Calibri"/>
            </a:endParaRPr>
          </a:p>
          <a:p>
            <a:endParaRPr lang="en-US" i="1"/>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207133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Now let’s look at the trends for inclusion in the national analysis. For</a:t>
            </a:r>
            <a:r>
              <a:rPr lang="en-US"/>
              <a:t> </a:t>
            </a:r>
            <a:r>
              <a:rPr lang="en-US">
                <a:solidFill>
                  <a:srgbClr val="FF0000"/>
                </a:solidFill>
              </a:rPr>
              <a:t>federal fiscal year 2022, 47 </a:t>
            </a:r>
            <a:r>
              <a:rPr lang="en-US"/>
              <a:t>states met the data quality criteria for Part C, and 44 states met the criteria for Part B preschool.  The solid yellow line on this graph compares the number of states that met criteria for Part C across the past 15 years.  You can see that the number of states has stayed relatively stable over the last few years with one additional state meeting the criteria this year compared to last year. The dashed blue line shows the number of states that met data quality criteria for Part B preschool. Although the number of Part B preschool programs meeting criteria decreased slightly since its peak, it has remained stable over the last few years, with several more states meeting the criteria this year compared to last year. </a:t>
            </a:r>
            <a:endParaRPr lang="en-US" b="1">
              <a:highlight>
                <a:srgbClr val="FFFF00"/>
              </a:highlight>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39084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national estimates for child outcomes data based on the criteria discussed earlier. Starting with Part C, Summary Statement 1, in the area of social relationships, we see that 66% of children </a:t>
            </a:r>
            <a:r>
              <a:rPr lang="en-US" sz="1200"/>
              <a:t>substantially increased their rate of growth by program exit.</a:t>
            </a:r>
            <a:r>
              <a:rPr lang="en-US"/>
              <a:t> </a:t>
            </a:r>
            <a:r>
              <a:rPr lang="en-US" sz="1200"/>
              <a:t>For knowledge and skills it was 71%, and for taking action to meet needs it was 69%. </a:t>
            </a:r>
          </a:p>
          <a:p>
            <a:endParaRPr lang="en-US" sz="1200"/>
          </a:p>
          <a:p>
            <a:r>
              <a:rPr lang="en-US" sz="1200"/>
              <a:t>Now let’s look at </a:t>
            </a:r>
            <a:r>
              <a:rPr lang="en-US"/>
              <a:t>Part C’s Summary Statement 2.</a:t>
            </a:r>
            <a:r>
              <a:rPr lang="en-US" sz="1200"/>
              <a:t> 51</a:t>
            </a:r>
            <a:r>
              <a:rPr lang="en-US"/>
              <a:t>% of children in Part C were functioning within age expectations in social relationships by the time they exited the program; for</a:t>
            </a:r>
            <a:r>
              <a:rPr lang="en-US" sz="1200"/>
              <a:t> knowledge and skills it was 42%, </a:t>
            </a:r>
            <a:r>
              <a:rPr lang="en-US"/>
              <a:t>and for taking action</a:t>
            </a:r>
            <a:r>
              <a:rPr lang="en-US" sz="1200"/>
              <a:t> to meet needs it was 51%</a:t>
            </a:r>
            <a:r>
              <a:rPr lang="en-US"/>
              <a:t>. </a:t>
            </a:r>
            <a:endParaRPr lang="en-US" sz="1200"/>
          </a:p>
          <a:p>
            <a:endParaRPr lang="en-US" sz="1200"/>
          </a:p>
          <a:p>
            <a:r>
              <a:rPr lang="en-US" sz="1200"/>
              <a:t>Moving over to Part B preschool</a:t>
            </a:r>
            <a:r>
              <a:rPr lang="en-US"/>
              <a:t>,</a:t>
            </a:r>
            <a:r>
              <a:rPr lang="en-US" sz="1200"/>
              <a:t> we see that 80% of exiting children substantially increased their rate of growth in Social Relationships and Knowledge and Skills, and 79% in Action to Meet Needs. And finally, for Summary Statement 2 for Part B Preschool, the percentage of children functioning within age expectations by the time they exited the program was 52% in the area of social relationships, 49% for knowledge and skills, and 59% for </a:t>
            </a:r>
            <a:r>
              <a:rPr lang="en-US"/>
              <a:t>taking action</a:t>
            </a:r>
            <a:r>
              <a:rPr lang="en-US" sz="1200"/>
              <a:t> to meet needs. </a:t>
            </a: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292698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see a fuller picture by looking at the data over time. This slide shows trends in child outcomes national estimates across the last decade for infants and toddlers exiting Part C programs. </a:t>
            </a:r>
          </a:p>
          <a:p>
            <a:r>
              <a:rPr lang="en-US">
                <a:cs typeface="Calibri"/>
              </a:rPr>
              <a:t>Comparing FFY 2021 to FFY 2022 shows stabilization in all 3 outcome areas, despite downward trends in earlier years, particularly in Summary Statement 2.</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lowest percentage of children making greater than expected growth has consistently been in in the outcome of Social Relationships, represented by the peach dashed line in the chart on the left. The lowest percentage of children exiting at or above age expectations has consistently been in the outcome of Knowledge and Skills, represented by the blue dashed and dotted line in the chart on the right.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123916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737"/>
              </a:lnSpc>
              <a:spcAft>
                <a:spcPts val="800"/>
              </a:spcAft>
              <a:buNone/>
            </a:pPr>
            <a:r>
              <a:rPr lang="en-US" sz="1800" b="0" i="0">
                <a:solidFill>
                  <a:srgbClr val="000000"/>
                </a:solidFill>
                <a:effectLst/>
                <a:latin typeface="Aptos" panose="020B0004020202020204" pitchFamily="34" charset="0"/>
              </a:rPr>
              <a:t>Now let’s look at the trends for Part B 619 preschool. This slide shows trends in child outcomes across the last decade for children exiting Part B Preschool programs.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buNone/>
            </a:pPr>
            <a:r>
              <a:rPr lang="en-US" sz="1800" b="0" i="0">
                <a:solidFill>
                  <a:srgbClr val="000000"/>
                </a:solidFill>
                <a:effectLst/>
                <a:latin typeface="Aptos" panose="020B0004020202020204" pitchFamily="34" charset="0"/>
              </a:rPr>
              <a:t>As seen in the chart on the left, the percentage of children who made greater than expected growth while in Part B Preschool had been quite stable and similar for the four years leading up to federal fiscal year 2020. However, between 2019 and 2020, there was a decrease in all 3 outcomes. In recent years, the percentages across outcomes have generally remained similar and level.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buNone/>
            </a:pPr>
            <a:r>
              <a:rPr lang="en-US" sz="1800" b="0" i="0">
                <a:solidFill>
                  <a:srgbClr val="000000"/>
                </a:solidFill>
                <a:effectLst/>
                <a:latin typeface="Aptos" panose="020B0004020202020204" pitchFamily="34" charset="0"/>
              </a:rPr>
              <a:t>Now look at the percentage of children exiting at or above age expectations in the chart on the right. Since about 2017, results have been trending downward in all 3 outcomes. Outcome A (Social Relationships) has been decreasing at a slightly higher rate than Outcomes B and C over this period.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pPr>
            <a:r>
              <a:rPr lang="en-US" sz="1800" b="0" i="0">
                <a:solidFill>
                  <a:srgbClr val="000000"/>
                </a:solidFill>
                <a:effectLst/>
                <a:latin typeface="Aptos" panose="020B0004020202020204" pitchFamily="34" charset="0"/>
              </a:rPr>
              <a:t>States reported several key reasons for changes in Part C and 619 performance including changes to state data collection methods, potential impacts of COVID-19, and other data quality issues. While further analyses are underway at the national level, more analyses are needed at the local levels to understand these trends. States should perform root cause analyses using available data and consider local contributing factors to explain patterns in their data.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3891528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737"/>
              </a:lnSpc>
              <a:spcAft>
                <a:spcPts val="800"/>
              </a:spcAft>
              <a:buNone/>
            </a:pPr>
            <a:r>
              <a:rPr lang="en-US" sz="1800" b="0" i="0">
                <a:solidFill>
                  <a:srgbClr val="000000"/>
                </a:solidFill>
                <a:effectLst/>
                <a:latin typeface="Aptos" panose="020B0004020202020204" pitchFamily="34" charset="0"/>
              </a:rPr>
              <a:t>One area of further analysis that TA centers are looking at is around the possible impact of COVID. Many states’ APRs cite the pandemic as a reason for slippage in recent years. This diagram shows how the pandemic overlaps with the annual child outcomes federal reports, and how the national data still represent the outcomes of those children who received services during the height of the pandemic.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buNone/>
            </a:pPr>
            <a:r>
              <a:rPr lang="en-US" sz="1800" b="0" i="0">
                <a:solidFill>
                  <a:srgbClr val="000000"/>
                </a:solidFill>
                <a:effectLst/>
                <a:latin typeface="Aptos" panose="020B0004020202020204" pitchFamily="34" charset="0"/>
              </a:rPr>
              <a:t>The uppermost horizontal line is a timeline with key pandemic-related milestones noted above the line. As many of us remember, COVID-related shutdowns began in March 2020. At the end of 2020, the first COVID-19 vaccine was approved for use in adults and most schools were back to in-person instruction for the 2021-22 school year. Then in mid-2022, vaccines were finally approved for use with children 6 months to 11 years old.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buNone/>
            </a:pPr>
            <a:r>
              <a:rPr lang="en-US" sz="1800" b="0" i="0">
                <a:solidFill>
                  <a:srgbClr val="000000"/>
                </a:solidFill>
                <a:effectLst/>
                <a:latin typeface="Aptos" panose="020B0004020202020204" pitchFamily="34" charset="0"/>
              </a:rPr>
              <a:t>The grey bars below the timeline show the earliest possible entry date and latest possible exit date for children reported within each reporting cycle for either Part C or Part B preschool programs. For example, the children reported in the 2020-21 SPP/APR could have entered as early as mid-2017 and exited as late as mid-2021. Here, we have included reporting years where children theoretically entered, received services, or exited during the height of the pandemic.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buNone/>
            </a:pPr>
            <a:r>
              <a:rPr lang="en-US" sz="1800" b="0" i="0">
                <a:solidFill>
                  <a:srgbClr val="000000"/>
                </a:solidFill>
                <a:effectLst/>
                <a:latin typeface="Aptos" panose="020B0004020202020204" pitchFamily="34" charset="0"/>
              </a:rPr>
              <a:t>It is tempting to think we are out of the pandemic’s shadow, but in fact we are not when it comes to period of time children can receive services and the lagging nature of the child outcomes data in SPP/APRs. The SPP/APR data most recently submitted in February 2025 still show overlap with the pandemic period where the effects on the outcomes may increase for decreasing ages of entry. Depending on how long and to what extent the COVID related factors persisted in each state, child outcomes could be affected for another 1-2 reporting years.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buNone/>
            </a:pPr>
            <a:r>
              <a:rPr lang="en-US" sz="1800" b="0" i="0">
                <a:solidFill>
                  <a:srgbClr val="000000"/>
                </a:solidFill>
                <a:effectLst/>
                <a:latin typeface="Aptos" panose="020B0004020202020204" pitchFamily="34" charset="0"/>
              </a:rPr>
              <a:t>And whatever effects we see in the data from the pandemic may endure for longer in Part B preschool data. In other words, children who are just now or will soon be entering Part B preschool services who received Part C services during the pandemic may not be reported in Part B child outcomes data for several more years.  </a:t>
            </a:r>
          </a:p>
          <a:p>
            <a:pPr algn="l" rtl="0" fontAlgn="base">
              <a:lnSpc>
                <a:spcPts val="1737"/>
              </a:lnSpc>
              <a:spcAft>
                <a:spcPts val="800"/>
              </a:spcAft>
              <a:buNone/>
            </a:pPr>
            <a:endParaRPr lang="en-US" b="0" i="0">
              <a:solidFill>
                <a:srgbClr val="000000"/>
              </a:solidFill>
              <a:effectLst/>
              <a:latin typeface="Segoe UI" panose="020B0502040204020203" pitchFamily="34" charset="0"/>
            </a:endParaRPr>
          </a:p>
          <a:p>
            <a:pPr algn="l" rtl="0" fontAlgn="base">
              <a:lnSpc>
                <a:spcPts val="1737"/>
              </a:lnSpc>
              <a:spcAft>
                <a:spcPts val="800"/>
              </a:spcAft>
            </a:pPr>
            <a:r>
              <a:rPr lang="en-US" sz="1800" b="0" i="0">
                <a:solidFill>
                  <a:srgbClr val="000000"/>
                </a:solidFill>
                <a:effectLst/>
                <a:latin typeface="Aptos" panose="020B0004020202020204" pitchFamily="34" charset="0"/>
              </a:rPr>
              <a:t>Despite the systemic shock from the pandemic, we must note that, as seen on the previous slides, the nationwide downward trends in most summary statements began prior to the pandemic, which means other factors besides the pandemic are at play here.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A4B6309-CFCD-49E4-91FC-36D777169AD1}" type="slidenum">
              <a:rPr lang="en-US" smtClean="0"/>
              <a:t>14</a:t>
            </a:fld>
            <a:endParaRPr lang="en-US"/>
          </a:p>
        </p:txBody>
      </p:sp>
    </p:spTree>
    <p:extLst>
      <p:ext uri="{BB962C8B-B14F-4D97-AF65-F5344CB8AC3E}">
        <p14:creationId xmlns:p14="http://schemas.microsoft.com/office/powerpoint/2010/main" val="427996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we will look at the variation across states in the completeness of their child outcomes data and performance for Part C and Part B 619. </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268074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0"/>
              <a:t>As mentioned previously, the national estimates take into consideration the completeness of each state’s data. This slide shows the variation in completeness for Part C child outcomes data.  We calculate completeness for Part C by dividing the total number of children reported in Outcome A by the total number of children who exited Part C during the reporting year.  We include states in the national estimate that reported at least 28% of the total number of children who exited Part C during the reporting year. For FFY 2022, completeness ranged from 8% to 97%, with a median of 66%. States may have reported fewer than 28% of </a:t>
            </a:r>
            <a:r>
              <a:rPr lang="en-US" b="0" err="1"/>
              <a:t>exiters</a:t>
            </a:r>
            <a:r>
              <a:rPr lang="en-US" b="0"/>
              <a:t> for several reasons, including sampling and rolling out a new method of collecting child outcomes data.</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16</a:t>
            </a:fld>
            <a:endParaRPr lang="en-US"/>
          </a:p>
        </p:txBody>
      </p:sp>
    </p:spTree>
    <p:extLst>
      <p:ext uri="{BB962C8B-B14F-4D97-AF65-F5344CB8AC3E}">
        <p14:creationId xmlns:p14="http://schemas.microsoft.com/office/powerpoint/2010/main" val="72423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chart shows the variation in completeness for state's Part B 619 preschool </a:t>
            </a:r>
            <a:r>
              <a:rPr lang="en-US" b="0"/>
              <a:t>programs. For preschool, we calculate completeness by dividing the total number of children reported in Outcome A by the total number of children ages 3 to 5 in the Part B child count. We include states in the national analysis that reported child outcomes data on at least 12% of their child count. Completeness ranged from 4% to 97%, with a median of 47%. Note that in FFY 2020, states began reporting a separate total for 5 year olds in Kindergarten, which led to a systematic decrease in the denominator for this completeness percentage as it now represents only 3, 4, and 5 year olds in preschool and not 5-year-olds in Kindergarten.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136107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Now let’s look at state variation in performance on Outcome 2 (Knowledge &amp; Skills), specifically Summary Statement 2, which, as a reminder, is the percent of children who exited at age expectations. We do see quite a bit of variation in performance on this outcome across states.</a:t>
            </a:r>
            <a:r>
              <a:rPr lang="en-US" b="0"/>
              <a:t> Notice the wide range</a:t>
            </a:r>
            <a:r>
              <a:rPr lang="en-US"/>
              <a:t>– from 7% to 73% of infants and toddlers exiting at age expectations in Knowledge and Skills. The median performance among states was 42%. Reasons for differential performance across states included differences in assessment tools used to measure performance, restrictiveness of eligibility criteria or other differences in the population served by the state, and the quality of services provided. </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2948456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a:t>Now let’s look at the percent of children who exited Part B Preschool </a:t>
            </a:r>
            <a:r>
              <a:rPr lang="en-US"/>
              <a:t>programs functioning at age expectations in the outcome of knowledge and skills</a:t>
            </a:r>
            <a:r>
              <a:rPr lang="en-US" b="0"/>
              <a:t>.</a:t>
            </a:r>
            <a:r>
              <a:rPr lang="en-US"/>
              <a:t>  Again, we see a wide range across states – from 13% to 85%. The median performance was 47%.  </a:t>
            </a:r>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125334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webinar, you will learn about findings from our analysis of the Part C and Part B child outcomes Indicators, where to find more information about the analysis, and where to find resources to help you use the outcomes data at the state and local levels.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2056350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In short, we see important variation across states in child outcomes performance. Let’s use data to evaluate the prediction that states with narrower eligibility criteria will have fewer children exiting at age expectations. In the figure shown here, notice the difference between State 1 and State 2 in the percentage of children who exited within age expectations. Why might State 1 have a greater proportion of their children exiting at age expectations?  One explanation may be that State 1 serves a higher percentage of their overall population in this age group than state 2. States that serve higher percentages of their population are usually serving proportionately more children with milder delays or disabilities. It stands to reason that children with milder delays or disabilities are more likely to exit within age expectations, compared with children who have more severe delays or disabilities. In the next slide, we will look more closely at the differences in child outcomes across states by percentage of their overall population served.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329655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Here, we categorized states into three groups according to the proportion of their overall population ages 0-3 served in Part C to determine whether there were differences. This slide shows results for children who exited Part C within age expectations.</a:t>
            </a:r>
            <a:r>
              <a:rPr lang="en-US"/>
              <a:t> </a:t>
            </a:r>
          </a:p>
          <a:p>
            <a:endParaRPr lang="en-US"/>
          </a:p>
          <a:p>
            <a:r>
              <a:rPr lang="en-US"/>
              <a:t>T</a:t>
            </a:r>
            <a:r>
              <a:rPr lang="en-US" b="0"/>
              <a:t>he mesh purple bars toward the left of each outcome area represent the 6 states that served less than 2.5% of their overall infant and toddler population.</a:t>
            </a:r>
            <a:r>
              <a:rPr lang="en-US"/>
              <a:t> </a:t>
            </a:r>
            <a:r>
              <a:rPr lang="en-US" b="0"/>
              <a:t>The solid blue bars in the middle of each outcome area represent the 20 states that served between 2.5 and 3.9% of their infant and toddler population, and the green-colored bars with vertical stripes toward the right of each outcome area represent the 25</a:t>
            </a:r>
            <a:r>
              <a:rPr lang="en-US"/>
              <a:t> </a:t>
            </a:r>
            <a:r>
              <a:rPr lang="en-US" b="0"/>
              <a:t>states that served greater than 3.9% of their overall infant and toddler population. The data pattern is as we would expect for all three outcome areas, meaning that states that served a smaller percent of their population reported lower percentages of children exiting within age expectations.</a:t>
            </a:r>
            <a:r>
              <a:rPr lang="en-US"/>
              <a:t> </a:t>
            </a:r>
            <a:r>
              <a:rPr lang="en-US" b="0"/>
              <a:t>This is especially clear when you compare the states in the purple mesh bars to the green striped bars within each outcome area.</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21</a:t>
            </a:fld>
            <a:endParaRPr lang="en-US"/>
          </a:p>
        </p:txBody>
      </p:sp>
    </p:spTree>
    <p:extLst>
      <p:ext uri="{BB962C8B-B14F-4D97-AF65-F5344CB8AC3E}">
        <p14:creationId xmlns:p14="http://schemas.microsoft.com/office/powerpoint/2010/main" val="56475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a:t>Now let’s see if this same pattern holds true for Part B preschool programs. The mesh purple bars represent the 17 states that served less than 4% of their preschool-age population.</a:t>
            </a:r>
            <a:r>
              <a:rPr lang="en-US"/>
              <a:t> The </a:t>
            </a:r>
            <a:r>
              <a:rPr lang="en-US" b="0"/>
              <a:t>solid blue bars represent the </a:t>
            </a:r>
            <a:r>
              <a:rPr lang="en-US"/>
              <a:t>20 </a:t>
            </a:r>
            <a:r>
              <a:rPr lang="en-US" b="0"/>
              <a:t>states that served between 4% and slightly less than 6% of their preschool-age population, and the green bars with vertical stripes represent the 14 states that served 6% or more of </a:t>
            </a:r>
            <a:r>
              <a:rPr lang="en-US" b="0" err="1"/>
              <a:t>of</a:t>
            </a:r>
            <a:r>
              <a:rPr lang="en-US" b="0"/>
              <a:t> their preschool-age population.</a:t>
            </a:r>
            <a:r>
              <a:rPr lang="en-US"/>
              <a:t> </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Part B preschool program results do not follow the expected pattern we saw within Part C. Across all three outcomes, the pattern is very different from what we saw with Part C. There is a sort of U-shaped pattern, where states in the middle group were less likely to see children exiting within age expectations, but states on either end of the spectrum were more likely to see children exiting within age expectations, at about the same rate as each other.</a:t>
            </a:r>
          </a:p>
          <a:p>
            <a:pPr>
              <a:defRPr/>
            </a:pPr>
            <a:endParaRPr lang="en-US" b="0"/>
          </a:p>
          <a:p>
            <a:pPr>
              <a:defRPr/>
            </a:pPr>
            <a:r>
              <a:rPr lang="en-US" b="0"/>
              <a:t>We </a:t>
            </a:r>
            <a:r>
              <a:rPr lang="en-US"/>
              <a:t>do not currently have</a:t>
            </a:r>
            <a:r>
              <a:rPr lang="en-US" b="0"/>
              <a:t> an alternative hypothesis to explain this pattern for Part </a:t>
            </a:r>
            <a:r>
              <a:rPr lang="en-US"/>
              <a:t>B preschool programs</a:t>
            </a:r>
            <a:r>
              <a:rPr lang="en-US" b="0"/>
              <a:t>, but </a:t>
            </a:r>
            <a:r>
              <a:rPr lang="en-US">
                <a:cs typeface="Calibri"/>
              </a:rPr>
              <a:t>states may wish to use other data available to them in order to dig deeper.</a:t>
            </a:r>
          </a:p>
        </p:txBody>
      </p:sp>
      <p:sp>
        <p:nvSpPr>
          <p:cNvPr id="4" name="Slide Number Placeholder 3"/>
          <p:cNvSpPr>
            <a:spLocks noGrp="1"/>
          </p:cNvSpPr>
          <p:nvPr>
            <p:ph type="sldNum" sz="quarter" idx="5"/>
          </p:nvPr>
        </p:nvSpPr>
        <p:spPr/>
        <p:txBody>
          <a:bodyPr/>
          <a:lstStyle/>
          <a:p>
            <a:fld id="{44BAE9E6-FC52-7F4E-B22E-76509B4751CB}" type="slidenum">
              <a:rPr lang="en-US" smtClean="0"/>
              <a:t>22</a:t>
            </a:fld>
            <a:endParaRPr lang="en-US"/>
          </a:p>
        </p:txBody>
      </p:sp>
    </p:spTree>
    <p:extLst>
      <p:ext uri="{BB962C8B-B14F-4D97-AF65-F5344CB8AC3E}">
        <p14:creationId xmlns:p14="http://schemas.microsoft.com/office/powerpoint/2010/main" val="3242961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41414"/>
                </a:solidFill>
                <a:effectLst/>
                <a:latin typeface="Open Sans"/>
              </a:rPr>
              <a:t>To assist states in their ongoing </a:t>
            </a:r>
            <a:r>
              <a:rPr lang="en-US">
                <a:solidFill>
                  <a:srgbClr val="141414"/>
                </a:solidFill>
                <a:latin typeface="Open Sans"/>
              </a:rPr>
              <a:t>review of child outcomes data</a:t>
            </a:r>
            <a:r>
              <a:rPr lang="en-US" b="0" i="0">
                <a:solidFill>
                  <a:srgbClr val="141414"/>
                </a:solidFill>
                <a:effectLst/>
                <a:latin typeface="Open Sans"/>
              </a:rPr>
              <a:t>, the DaSy Center creates</a:t>
            </a:r>
            <a:r>
              <a:rPr lang="en-US">
                <a:solidFill>
                  <a:srgbClr val="141414"/>
                </a:solidFill>
                <a:latin typeface="Open Sans"/>
              </a:rPr>
              <a:t> unique</a:t>
            </a:r>
            <a:r>
              <a:rPr lang="en-US" b="0" i="0">
                <a:solidFill>
                  <a:srgbClr val="141414"/>
                </a:solidFill>
                <a:effectLst/>
                <a:latin typeface="Open Sans"/>
              </a:rPr>
              <a:t> child outcomes data reports for each state</a:t>
            </a:r>
            <a:r>
              <a:rPr lang="en-US">
                <a:solidFill>
                  <a:srgbClr val="141414"/>
                </a:solidFill>
                <a:latin typeface="Open Sans"/>
              </a:rPr>
              <a:t> every year</a:t>
            </a:r>
            <a:r>
              <a:rPr lang="en-US" b="0" i="0">
                <a:solidFill>
                  <a:srgbClr val="141414"/>
                </a:solidFill>
                <a:effectLst/>
                <a:latin typeface="Open Sans"/>
              </a:rPr>
              <a:t>.</a:t>
            </a:r>
            <a:r>
              <a:rPr lang="en-US">
                <a:solidFill>
                  <a:srgbClr val="141414"/>
                </a:solidFill>
                <a:latin typeface="Open Sans"/>
              </a:rPr>
              <a:t> This report is called the </a:t>
            </a:r>
            <a:r>
              <a:rPr lang="en-US" b="0" i="0">
                <a:solidFill>
                  <a:srgbClr val="141414"/>
                </a:solidFill>
                <a:effectLst/>
                <a:latin typeface="Open Sans"/>
              </a:rPr>
              <a:t>State Child Outcomes Data </a:t>
            </a:r>
            <a:r>
              <a:rPr lang="en-US">
                <a:solidFill>
                  <a:srgbClr val="141414"/>
                </a:solidFill>
                <a:latin typeface="Open Sans"/>
              </a:rPr>
              <a:t>Quality Profile</a:t>
            </a:r>
            <a:r>
              <a:rPr lang="en-US" b="0" i="0">
                <a:solidFill>
                  <a:srgbClr val="141414"/>
                </a:solidFill>
                <a:effectLst/>
                <a:latin typeface="Open Sans"/>
              </a:rPr>
              <a:t>. This profile will help you review different aspects of data quality for your child outcomes. These reports are sent from the ECTA Liaisons to each Part C and Part B 619 Coordinator every year when they are completed.</a:t>
            </a:r>
            <a:r>
              <a:rPr lang="en-US">
                <a:solidFill>
                  <a:srgbClr val="141414"/>
                </a:solidFill>
                <a:latin typeface="Open Sans"/>
              </a:rPr>
              <a:t> If you haven’t received a report, please reach out to your ECTA or DaSy contact. </a:t>
            </a:r>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4000258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a:solidFill>
                  <a:srgbClr val="080808"/>
                </a:solidFill>
                <a:effectLst/>
                <a:latin typeface="Open Sans"/>
              </a:rPr>
              <a:t>Let’s take a peek inside the </a:t>
            </a:r>
            <a:r>
              <a:rPr lang="en-US" b="0" i="0">
                <a:solidFill>
                  <a:srgbClr val="141414"/>
                </a:solidFill>
                <a:effectLst/>
                <a:latin typeface="Open Sans"/>
              </a:rPr>
              <a:t>Child Outcomes Data </a:t>
            </a:r>
            <a:r>
              <a:rPr lang="en-US">
                <a:solidFill>
                  <a:srgbClr val="141414"/>
                </a:solidFill>
                <a:latin typeface="Open Sans"/>
              </a:rPr>
              <a:t>Quality Profiles</a:t>
            </a:r>
            <a:r>
              <a:rPr lang="en-US" b="0" i="0">
                <a:solidFill>
                  <a:srgbClr val="141414"/>
                </a:solidFill>
                <a:effectLst/>
                <a:latin typeface="Open Sans"/>
              </a:rPr>
              <a:t>. </a:t>
            </a:r>
            <a:r>
              <a:rPr lang="en-US">
                <a:solidFill>
                  <a:srgbClr val="141414"/>
                </a:solidFill>
                <a:latin typeface="Open Sans"/>
              </a:rPr>
              <a:t>Here you see a few examples of charts contained in a state's data quality profile. These reports </a:t>
            </a:r>
            <a:r>
              <a:rPr lang="en-US" b="0" i="0">
                <a:solidFill>
                  <a:srgbClr val="080808"/>
                </a:solidFill>
                <a:effectLst/>
                <a:latin typeface="Open Sans"/>
              </a:rPr>
              <a:t>contains valuable graphics and tables that </a:t>
            </a:r>
            <a:r>
              <a:rPr lang="en-US" b="0" i="0">
                <a:solidFill>
                  <a:srgbClr val="141414"/>
                </a:solidFill>
                <a:effectLst/>
                <a:latin typeface="Open Sans"/>
              </a:rPr>
              <a:t>can be used to i</a:t>
            </a:r>
            <a:r>
              <a:rPr lang="en-US" b="0" i="0">
                <a:solidFill>
                  <a:srgbClr val="080808"/>
                </a:solidFill>
                <a:effectLst/>
                <a:latin typeface="Open Sans"/>
              </a:rPr>
              <a:t>dentify trends in state performance and data quality issues that may require further exploration.</a:t>
            </a:r>
            <a:r>
              <a:rPr lang="en-US">
                <a:solidFill>
                  <a:srgbClr val="080808"/>
                </a:solidFill>
                <a:latin typeface="Open Sans"/>
              </a:rPr>
              <a:t> </a:t>
            </a:r>
            <a:r>
              <a:rPr lang="en-US" b="0" i="0">
                <a:solidFill>
                  <a:srgbClr val="080808"/>
                </a:solidFill>
                <a:effectLst/>
                <a:latin typeface="Open Sans"/>
              </a:rPr>
              <a:t>The information can be easily shared with a variety of audiences. For example, charts can be pasted into state documents and presentation materials. Please contact your ECTA or DaSy liaison if you have questions or would just like to chat about your data!</a:t>
            </a:r>
            <a:endParaRPr lang="en-US" b="0" i="0">
              <a:solidFill>
                <a:srgbClr val="080808"/>
              </a:solidFill>
              <a:effectLst/>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3550651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a:t>Here are some further resources on the ECTA and DaSy Center websites to support your child outcomes measurement work, including:</a:t>
            </a:r>
          </a:p>
          <a:p>
            <a:pPr marL="171450" indent="-171450" defTabSz="915772">
              <a:buFont typeface="Arial" panose="020B0604020202020204" pitchFamily="34" charset="0"/>
              <a:buChar char="•"/>
              <a:defRPr/>
            </a:pPr>
            <a:r>
              <a:rPr lang="en-US"/>
              <a:t>a 2-page summary of the annual IDEA Child Outcomes Highlights, </a:t>
            </a:r>
          </a:p>
          <a:p>
            <a:pPr marL="171450" indent="-171450" defTabSz="915772">
              <a:buFont typeface="Arial" panose="020B0604020202020204" pitchFamily="34" charset="0"/>
              <a:buChar char="•"/>
              <a:defRPr/>
            </a:pPr>
            <a:r>
              <a:rPr lang="en-US"/>
              <a:t>a map of approaches to child outcomes measurement across the country, </a:t>
            </a:r>
          </a:p>
          <a:p>
            <a:pPr marL="171450" indent="-171450" defTabSz="915772">
              <a:buFont typeface="Arial" panose="020B0604020202020204" pitchFamily="34" charset="0"/>
              <a:buChar char="•"/>
              <a:defRPr/>
            </a:pPr>
            <a:r>
              <a:rPr lang="en-US"/>
              <a:t>guidance on how to use your child outcomes Data Quality Profile, </a:t>
            </a:r>
          </a:p>
          <a:p>
            <a:pPr marL="171450" indent="-171450" defTabSz="915772">
              <a:buFont typeface="Arial" panose="020B0604020202020204" pitchFamily="34" charset="0"/>
              <a:buChar char="•"/>
              <a:defRPr/>
            </a:pPr>
            <a:r>
              <a:rPr lang="en-US"/>
              <a:t>a document with practical strategies to examine the impact of COVID on your data quality and performance, and </a:t>
            </a:r>
          </a:p>
          <a:p>
            <a:pPr marL="171450" indent="-171450" defTabSz="915772">
              <a:buFont typeface="Arial" panose="020B0604020202020204" pitchFamily="34" charset="0"/>
              <a:buChar char="•"/>
              <a:defRPr/>
            </a:pPr>
            <a:r>
              <a:rPr lang="en-US"/>
              <a:t>a resource to help stakeholders ask questions to help understand year-to-year changes in child outcomes data. </a:t>
            </a:r>
            <a:endParaRPr lang="en-US">
              <a:cs typeface="Calibri"/>
            </a:endParaRPr>
          </a:p>
        </p:txBody>
      </p:sp>
      <p:sp>
        <p:nvSpPr>
          <p:cNvPr id="4" name="Slide Number Placeholder 3"/>
          <p:cNvSpPr>
            <a:spLocks noGrp="1"/>
          </p:cNvSpPr>
          <p:nvPr>
            <p:ph type="sldNum" sz="quarter" idx="10"/>
          </p:nvPr>
        </p:nvSpPr>
        <p:spPr/>
        <p:txBody>
          <a:bodyPr/>
          <a:lstStyle/>
          <a:p>
            <a:pPr defTabSz="915772">
              <a:defRPr/>
            </a:pPr>
            <a:fld id="{44BAE9E6-FC52-7F4E-B22E-76509B4751CB}" type="slidenum">
              <a:rPr lang="en-US">
                <a:solidFill>
                  <a:prstClr val="black"/>
                </a:solidFill>
                <a:latin typeface="Calibri" panose="020F0502020204030204"/>
              </a:rPr>
              <a:pPr defTabSz="91577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51908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200">
                <a:latin typeface="Arial"/>
                <a:cs typeface="Arial"/>
              </a:rPr>
              <a:t>And here are some additional professional development resources, including:</a:t>
            </a:r>
          </a:p>
          <a:p>
            <a:pPr marL="171450" indent="-171450" defTabSz="915772">
              <a:buFont typeface="Arial" panose="020B0604020202020204" pitchFamily="34" charset="0"/>
              <a:buChar char="•"/>
              <a:defRPr/>
            </a:pPr>
            <a:r>
              <a:rPr lang="en-US" sz="1200">
                <a:latin typeface="Arial"/>
                <a:cs typeface="Arial"/>
              </a:rPr>
              <a:t>An infographic that </a:t>
            </a:r>
            <a:r>
              <a:rPr lang="en-US">
                <a:latin typeface="Arial"/>
                <a:cs typeface="Arial"/>
              </a:rPr>
              <a:t>depicts the </a:t>
            </a:r>
            <a:r>
              <a:rPr lang="en-US" sz="1200">
                <a:latin typeface="Arial"/>
                <a:cs typeface="Arial"/>
              </a:rPr>
              <a:t>breadth of the </a:t>
            </a:r>
            <a:r>
              <a:rPr lang="en-US">
                <a:latin typeface="Arial"/>
                <a:cs typeface="Arial"/>
              </a:rPr>
              <a:t>functional skills that are included in each of the three</a:t>
            </a:r>
            <a:r>
              <a:rPr lang="en-US" sz="1200">
                <a:latin typeface="Arial"/>
                <a:cs typeface="Arial"/>
              </a:rPr>
              <a:t> child outcomes,</a:t>
            </a:r>
            <a:r>
              <a:rPr lang="en-US">
                <a:latin typeface="Arial"/>
                <a:cs typeface="Arial"/>
              </a:rPr>
              <a:t> </a:t>
            </a:r>
            <a:endParaRPr lang="en-US" sz="1200">
              <a:latin typeface="Arial"/>
              <a:cs typeface="Arial"/>
            </a:endParaRPr>
          </a:p>
          <a:p>
            <a:pPr marL="171450" indent="-171450" defTabSz="915772">
              <a:buFont typeface="Arial" panose="020B0604020202020204" pitchFamily="34" charset="0"/>
              <a:buChar char="•"/>
              <a:defRPr/>
            </a:pPr>
            <a:r>
              <a:rPr lang="en-US" sz="1200">
                <a:latin typeface="Arial"/>
                <a:cs typeface="Arial"/>
              </a:rPr>
              <a:t>Practice scenarios for the child outcomes summary process</a:t>
            </a:r>
            <a:r>
              <a:rPr lang="en-US">
                <a:latin typeface="Arial"/>
                <a:cs typeface="Arial"/>
              </a:rPr>
              <a:t> that provide an opportunity for staff using the COS to practice ratings and compare their ratings to the correct rating for the scenario. </a:t>
            </a:r>
            <a:endParaRPr lang="en-US" sz="1200">
              <a:latin typeface="Arial"/>
              <a:cs typeface="Arial"/>
            </a:endParaRPr>
          </a:p>
          <a:p>
            <a:pPr marL="171450" indent="-171450" defTabSz="915772">
              <a:buFont typeface="Arial" panose="020B0604020202020204" pitchFamily="34" charset="0"/>
              <a:buChar char="•"/>
              <a:defRPr/>
            </a:pPr>
            <a:r>
              <a:rPr lang="en-US" sz="1200">
                <a:latin typeface="Arial"/>
                <a:cs typeface="Arial"/>
              </a:rPr>
              <a:t>Guidance for age anchoring to determine child outcomes summary ratings, and</a:t>
            </a:r>
          </a:p>
          <a:p>
            <a:pPr marL="171450" indent="-171450" defTabSz="915772">
              <a:buFont typeface="Arial" panose="020B0604020202020204" pitchFamily="34" charset="0"/>
              <a:buChar char="•"/>
              <a:defRPr/>
            </a:pPr>
            <a:r>
              <a:rPr lang="en-US" sz="1200">
                <a:latin typeface="Arial"/>
                <a:cs typeface="Arial"/>
              </a:rPr>
              <a:t>A collection of even more professional development resources for the COS process.</a:t>
            </a:r>
          </a:p>
          <a:p>
            <a:pPr defTabSz="915772">
              <a:defRPr/>
            </a:pPr>
            <a:endParaRPr lang="en-US" sz="1200" b="0" i="0">
              <a:solidFill>
                <a:srgbClr val="212529"/>
              </a:solidFill>
              <a:effectLst/>
              <a:latin typeface="Arial"/>
              <a:cs typeface="Arial"/>
            </a:endParaRPr>
          </a:p>
        </p:txBody>
      </p:sp>
      <p:sp>
        <p:nvSpPr>
          <p:cNvPr id="4" name="Slide Number Placeholder 3"/>
          <p:cNvSpPr>
            <a:spLocks noGrp="1"/>
          </p:cNvSpPr>
          <p:nvPr>
            <p:ph type="sldNum" sz="quarter" idx="10"/>
          </p:nvPr>
        </p:nvSpPr>
        <p:spPr/>
        <p:txBody>
          <a:bodyPr/>
          <a:lstStyle/>
          <a:p>
            <a:pPr defTabSz="915772">
              <a:defRPr/>
            </a:pPr>
            <a:fld id="{44BAE9E6-FC52-7F4E-B22E-76509B4751CB}" type="slidenum">
              <a:rPr lang="en-US">
                <a:solidFill>
                  <a:prstClr val="black"/>
                </a:solidFill>
                <a:latin typeface="Calibri" panose="020F0502020204030204"/>
              </a:rPr>
              <a:pPr defTabSz="91577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975182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22">
              <a:defRPr/>
            </a:pPr>
            <a:r>
              <a:rPr lang="en-US"/>
              <a:t>If you have any questions or feedback, please contact the DaSy and ECTA staff listed here.</a:t>
            </a:r>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132168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more information about the ECTA and DaSy Centers, please visit our websites at the addresses listed here. </a:t>
            </a:r>
          </a:p>
          <a:p>
            <a:endParaRPr lang="en-US">
              <a:cs typeface="Calibri"/>
            </a:endParaRPr>
          </a:p>
          <a:p>
            <a:r>
              <a:rPr lang="en-US">
                <a:cs typeface="Calibri"/>
              </a:rPr>
              <a:t>This concludes our presentation. Thanks for your interest in child outcomes and have a great day.</a:t>
            </a:r>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141462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this webinar, we present the child outcomes data that states collected from around July 1, 2022 through June 30, 2023 and which was reported in 2024. As you may know, states first began collecting, analyzing, and reporting outcomes data in 2005.  It was at that time that the US Department of Education's Office of Special Education Programs (OSEP) shifted its monitoring focus from compliance to results.  They found that just monitoring for compliance to the Individuals with Disabilities Education Act (IDEA) requirements had not always resulted in better outcomes for children with disabilities and their families.  At the same time, the federal Office of Management and Budget (OMB) began to hold all federal agencies accountable for results and required all federal agencies to report data that show the extent to which their programs make a difference.  If agencies are unable to show positive results, they risk funding cuts.  That’s why OSEP needs these data - to justify funding for Part C and Part B services.  Also, outcomes data reporting is part of OSEP’s Part C Results Driven Accountability process.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280825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OSEP originally worked with the Early Childhood Outcomes Center (also known as the ECO Center) to engage affected parties in identifying which outcomes should be measured.  Those parties determined that the outcomes to be measured should be functional in nature and integrated across areas of development.  Their work resulted in these three targeted outcomes:  A) children should have positive social emotional skills (including social relationships), B) children should a</a:t>
            </a:r>
            <a:r>
              <a:rPr lang="en-US" sz="1200"/>
              <a:t>cquire and use knowledge and skills (including early language and communication [and </a:t>
            </a:r>
            <a:r>
              <a:rPr lang="en-US"/>
              <a:t>for preschoolers, early</a:t>
            </a:r>
            <a:r>
              <a:rPr lang="en-US" sz="1200"/>
              <a:t> </a:t>
            </a:r>
            <a:r>
              <a:rPr lang="en-US"/>
              <a:t>literacy</a:t>
            </a:r>
            <a:r>
              <a:rPr lang="en-US" sz="1200"/>
              <a:t>]), and C) children should use appropriate behaviors to meet their needs.</a:t>
            </a:r>
            <a:r>
              <a:rPr lang="en-US"/>
              <a:t>  </a:t>
            </a:r>
            <a:endParaRPr lang="en-US" sz="1200"/>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306363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articulating the outcomes themselves, OSEP also worked with the ECO Center and other assessment experts to determine how programs must show progress.  Because of the complexity of children, families, areas of disability, and service systems, it was clear that OSEP must ask more than a yes/no question about whether children made progress as a result of services they received in a Part C or Part B 619 program.  Experts said that children might demonstrate several different levels of progress, depending upon the trajectory of their development.  They concluded by summarizing children’s progress in five categories of development.</a:t>
            </a:r>
          </a:p>
          <a:p>
            <a:endParaRPr lang="en-US"/>
          </a:p>
          <a:p>
            <a:r>
              <a:rPr lang="en-US"/>
              <a:t>The chart here will show a hypothetical trajectory of a single child’s development in each of the 5 categories of development, also known as progress categories. The horizontal axis represents a child’s chronological age, while the vertical axis represents a child’s actual developmental growth.</a:t>
            </a:r>
          </a:p>
          <a:p>
            <a:endParaRPr lang="en-US"/>
          </a:p>
          <a:p>
            <a:r>
              <a:rPr lang="en-US"/>
              <a:t>[advance slide animation one click]</a:t>
            </a:r>
          </a:p>
          <a:p>
            <a:endParaRPr lang="en-US"/>
          </a:p>
          <a:p>
            <a:r>
              <a:rPr lang="en-US"/>
              <a:t>The first progress category, category (a), represents a child who did not show any improved functioning between program entry and exit, as illustrated by the dashed grey line labeled ‘a’ toward the bottom of the graph; often, there are relatively few children in this category compared to the other categories.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opposite end of the spectrum, category (e) represents a child who maintained age-expected functioning from program entry to exit, as represented by the solid purple line.</a:t>
            </a:r>
          </a:p>
          <a:p>
            <a:endParaRPr lang="en-US"/>
          </a:p>
          <a:p>
            <a:r>
              <a:rPr lang="en-US"/>
              <a:t>Somewhere in the middle lie the 3 other categories.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r>
              <a:rPr lang="en-US"/>
              <a:t>Category (b) represents a child who demonstrated some improvement in functioning, although without changing their developmental trajectory, as represented by the blue dashed and double-dotted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r>
              <a:rPr lang="en-US"/>
              <a:t>Category (c) represents a child who improved functioning to the extent that they moved closer to age-expected functioning, but without catching up, as represented by the green dashed and single-dotted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[advance slide animation one click]</a:t>
            </a:r>
          </a:p>
          <a:p>
            <a:endParaRPr lang="en-US"/>
          </a:p>
          <a:p>
            <a:r>
              <a:rPr lang="en-US"/>
              <a:t>Finally, category (d) represents a child who improved functioning to the extent that they caught up with their same-aged peers by the time they exited the program, as represented by the orange dashed line.</a:t>
            </a:r>
          </a:p>
          <a:p>
            <a:endParaRPr lang="en-US"/>
          </a:p>
          <a:p>
            <a:r>
              <a:rPr lang="en-US"/>
              <a:t>Within each outcome area, states are expected to tally and report the number and proportion of children in each category.</a:t>
            </a:r>
          </a:p>
          <a:p>
            <a:endParaRPr lang="en-US"/>
          </a:p>
          <a:p>
            <a:r>
              <a:rPr lang="en-US"/>
              <a:t>Sometimes people ask how children who are eligible for services can enter a program with age-expected skills (as denoted by category ‘e’). The children reported in category ‘e’ are those whose developmental issues affect just one or two outcome areas – not all three.  These can also be children for whom services mean maintaining use of assistive technology to support age-expected development.</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3259338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Once the working partners had defined three outcomes and five levels of progress, they were reengaged to identify a succinct metric to summarize the data. This process yielded these two summary statements. Summary Statement 1 is the percent of children who moved closer to age expected functioning while in the program. </a:t>
            </a:r>
          </a:p>
          <a:p>
            <a:pPr>
              <a:defRPr/>
            </a:pPr>
            <a:endParaRPr lang="en-US"/>
          </a:p>
          <a:p>
            <a:r>
              <a:rPr lang="en-US"/>
              <a:t>[advance slide animation one click]</a:t>
            </a:r>
          </a:p>
          <a:p>
            <a:pPr>
              <a:defRPr/>
            </a:pPr>
            <a:endParaRPr lang="en-US"/>
          </a:p>
          <a:p>
            <a:pPr>
              <a:defRPr/>
            </a:pPr>
            <a:r>
              <a:rPr lang="en-US"/>
              <a:t>We calculate the percentage for Summary Statement 1 by adding the number of children in categories c plus d, divided by the total number of children in categories </a:t>
            </a:r>
            <a:r>
              <a:rPr lang="en-US" err="1"/>
              <a:t>a+b+c+d</a:t>
            </a:r>
            <a:r>
              <a:rPr lang="en-US"/>
              <a:t>.  </a:t>
            </a:r>
          </a:p>
          <a:p>
            <a:pPr>
              <a:defRPr/>
            </a:pPr>
            <a:endParaRPr lang="en-US"/>
          </a:p>
          <a:p>
            <a:r>
              <a:rPr lang="en-US"/>
              <a:t>[advance slide animation one click]</a:t>
            </a:r>
          </a:p>
          <a:p>
            <a:pPr>
              <a:defRPr/>
            </a:pPr>
            <a:endParaRPr lang="en-US"/>
          </a:p>
          <a:p>
            <a:pPr>
              <a:defRPr/>
            </a:pPr>
            <a:r>
              <a:rPr lang="en-US"/>
              <a:t>Summary Statement 2 is the percent of children who exited the program functioning like their same age peers. </a:t>
            </a:r>
          </a:p>
          <a:p>
            <a:pPr>
              <a:defRPr/>
            </a:pPr>
            <a:endParaRPr lang="en-US"/>
          </a:p>
          <a:p>
            <a:r>
              <a:rPr lang="en-US"/>
              <a:t>[advance slide animation one click]</a:t>
            </a:r>
          </a:p>
          <a:p>
            <a:pPr>
              <a:defRPr/>
            </a:pPr>
            <a:endParaRPr lang="en-US"/>
          </a:p>
          <a:p>
            <a:pPr>
              <a:defRPr/>
            </a:pPr>
            <a:r>
              <a:rPr lang="en-US"/>
              <a:t>We calculate the percentage for Summary Statement 2 by adding the number of children in categories d and e, divided by those in all progress categories </a:t>
            </a:r>
            <a:r>
              <a:rPr lang="en-US" err="1"/>
              <a:t>a+b+c+d+e</a:t>
            </a:r>
            <a:r>
              <a:rPr lang="en-US"/>
              <a: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11719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Since 2005, states have measured child outcomes using a wide variety of approaches. For the purpose of describing the national picture of outcomes measurement systems, we group these approaches into 4 categories. And those of you who have studied this report in the past may notice we have modified the categories to more accurately reflect the variety of approaches in use across the country.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ptos" panose="020B0004020202020204" pitchFamily="34" charset="0"/>
              </a:rPr>
              <a:t>The Child Outcomes Summary process, also known as the C-O-S or COS process, is a process whereby a team reaches consensus on a child’s rating at entry and at exit based on a 7-point scale using multiple sources of information about a child’s functional performance. This is the most frequently used methodology across both Part C and Part B preschool programs. The ratings are then converted into the progress categories and summary statements required for federal reporting.</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ptos" panose="020B0004020202020204" pitchFamily="34" charset="0"/>
              </a:rPr>
              <a:t>The next most common approach is to gather child outcomes data through one common tool statewide. This usually entails entering item level data into online assessment platforms like those of commercially developed assessments like the Batelle Developmental Inventory, Teaching Strategies GOLD, or </a:t>
            </a:r>
            <a:r>
              <a:rPr lang="en-US" sz="1800" err="1">
                <a:effectLst/>
                <a:latin typeface="Aptos" panose="020B0004020202020204" pitchFamily="34" charset="0"/>
                <a:ea typeface="Aptos" panose="020B0004020202020204" pitchFamily="34" charset="0"/>
                <a:cs typeface="Aptos" panose="020B0004020202020204" pitchFamily="34" charset="0"/>
              </a:rPr>
              <a:t>AEPSi</a:t>
            </a:r>
            <a:r>
              <a:rPr lang="en-US" sz="1800">
                <a:effectLst/>
                <a:latin typeface="Aptos" panose="020B0004020202020204" pitchFamily="34" charset="0"/>
                <a:ea typeface="Aptos" panose="020B0004020202020204" pitchFamily="34" charset="0"/>
                <a:cs typeface="Aptos" panose="020B0004020202020204" pitchFamily="34" charset="0"/>
              </a:rPr>
              <a:t>—or even a tool that a state has developed itself, such as California’s Desired Results Developmental Profile. Item level data from these systems are then combined and analyzed using algorithms created and maintained by the state or the assessment publishers to produce entry and exit ratings, </a:t>
            </a:r>
            <a:r>
              <a:rPr lang="en-US" sz="1800" b="0">
                <a:solidFill>
                  <a:srgbClr val="C04F15"/>
                </a:solidFill>
                <a:effectLst/>
                <a:latin typeface="Aptos" panose="020B0004020202020204" pitchFamily="34" charset="0"/>
                <a:ea typeface="Aptos" panose="020B0004020202020204" pitchFamily="34" charset="0"/>
                <a:cs typeface="Aptos" panose="020B0004020202020204" pitchFamily="34" charset="0"/>
              </a:rPr>
              <a:t>sometimes using a 7-point scale similar to the COS process</a:t>
            </a:r>
            <a:r>
              <a:rPr lang="en-US" sz="1800" b="0">
                <a:effectLst/>
                <a:latin typeface="Aptos" panose="020B0004020202020204" pitchFamily="34" charset="0"/>
                <a:ea typeface="Aptos" panose="020B0004020202020204" pitchFamily="34" charset="0"/>
                <a:cs typeface="Aptos" panose="020B0004020202020204" pitchFamily="34" charset="0"/>
              </a:rPr>
              <a:t>. </a:t>
            </a:r>
            <a:r>
              <a:rPr lang="en-US" sz="1800" b="0">
                <a:solidFill>
                  <a:srgbClr val="C04F15"/>
                </a:solidFill>
                <a:effectLst/>
                <a:latin typeface="Aptos" panose="020B0004020202020204" pitchFamily="34" charset="0"/>
                <a:ea typeface="Aptos" panose="020B0004020202020204" pitchFamily="34" charset="0"/>
                <a:cs typeface="Aptos" panose="020B0004020202020204" pitchFamily="34" charset="0"/>
              </a:rPr>
              <a:t>The algorithms may also convert data to the progress categories directly.</a:t>
            </a:r>
          </a:p>
          <a:p>
            <a:pPr marL="0" marR="0">
              <a:lnSpc>
                <a:spcPct val="107000"/>
              </a:lnSpc>
              <a:spcBef>
                <a:spcPts val="0"/>
              </a:spcBef>
              <a:spcAft>
                <a:spcPts val="800"/>
              </a:spcAft>
            </a:pPr>
            <a:endParaRPr lang="en-US" sz="1800" b="0">
              <a:solidFill>
                <a:srgbClr val="C04F15"/>
              </a:solidFill>
              <a:effectLst/>
              <a:latin typeface="Aptos" panose="020B0004020202020204" pitchFamily="34" charset="0"/>
              <a:ea typeface="Aptos" panose="020B0004020202020204" pitchFamily="34" charset="0"/>
              <a:cs typeface="Aptos" panose="020B0004020202020204" pitchFamily="34"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ptos" panose="020B0004020202020204" pitchFamily="34" charset="0"/>
              </a:rPr>
              <a:t>Next, there are some states who use a rather state-specific approach. This may include states leveraging algorithms from multiple assessment tools as opposed to one single tool but using a process different than that of the COS and/or base entry and exit ratings on a different scale than the commonly used 7-point scale for calculating progress categories and summary statements. </a:t>
            </a:r>
          </a:p>
          <a:p>
            <a:pPr marL="0" marR="0">
              <a:lnSpc>
                <a:spcPct val="107000"/>
              </a:lnSpc>
              <a:spcBef>
                <a:spcPts val="0"/>
              </a:spcBef>
              <a:spcAft>
                <a:spcPts val="800"/>
              </a:spcAft>
            </a:pP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Lastly, we have separately grouped states who are in the midst of transitioning to a different measurement approach, such as those moving from the COS process to a publisher’s online system, or vice versa. States in this category may have some children with entry scores using one approach who then exited the program with exit scores from another approach in a given reporting cycle.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want to underscore the variety of approaches in use, even within a category. For example, the specific mechanics of the team-based consensus scoring process may look quite different between two states using the COS process. Nonetheless, these categories are useful for understanding the national picture at a high level.</a:t>
            </a:r>
          </a:p>
          <a:p>
            <a:endParaRPr lang="en-US"/>
          </a:p>
          <a:p>
            <a:endParaRPr lang="en-US">
              <a:cs typeface="Calibri"/>
            </a:endParaRPr>
          </a:p>
          <a:p>
            <a:r>
              <a:rPr lang="en-US">
                <a:cs typeface="Calibri"/>
              </a:rPr>
              <a:t>RESTATE THE FOLLOWING:</a:t>
            </a:r>
          </a:p>
          <a:p>
            <a:endParaRPr lang="en-US"/>
          </a:p>
          <a:p>
            <a:endParaRPr lang="en-US">
              <a:highlight>
                <a:srgbClr val="FFFF00"/>
              </a:highlight>
            </a:endParaRPr>
          </a:p>
          <a:p>
            <a:r>
              <a:rPr lang="en-US">
                <a:highlight>
                  <a:srgbClr val="FFFF00"/>
                </a:highlight>
              </a:rPr>
              <a:t>States that are listed as using one tool statewide are those that require a single assessment tool for all children in the state, for example, in California all preschoolers with IEPs are assessed on the Desired Results Developmental Profile – also known as DRDP. Also included in this category are states that use the Battelle Developmental Inventory (also known as BDI) to collect their outcomes data. This is the second most frequently used approach for both Part C and 619.</a:t>
            </a:r>
            <a:endParaRPr lang="en-US">
              <a:highlight>
                <a:srgbClr val="FFFF00"/>
              </a:highlight>
              <a:cs typeface="Calibri"/>
            </a:endParaRPr>
          </a:p>
          <a:p>
            <a:endParaRPr lang="en-US">
              <a:highlight>
                <a:srgbClr val="FFFF00"/>
              </a:highlight>
            </a:endParaRPr>
          </a:p>
          <a:p>
            <a:endParaRPr lang="en-US" b="0" i="0">
              <a:highlight>
                <a:srgbClr val="FFFF00"/>
              </a:highlight>
            </a:endParaRPr>
          </a:p>
          <a:p>
            <a:endParaRPr lang="en-US" b="0" i="0">
              <a:highlight>
                <a:srgbClr val="FFFF00"/>
              </a:highlight>
            </a:endParaRPr>
          </a:p>
          <a:p>
            <a:endParaRPr lang="en-US" b="0" i="0">
              <a:highlight>
                <a:srgbClr val="FFFF00"/>
              </a:highlight>
            </a:endParaRPr>
          </a:p>
          <a:p>
            <a:r>
              <a:rPr lang="en-US" b="0" i="0">
                <a:highlight>
                  <a:srgbClr val="FFFF00"/>
                </a:highlight>
              </a:rPr>
              <a:t>OLD LEFTOVER TEXT:</a:t>
            </a:r>
          </a:p>
          <a:p>
            <a:endParaRPr lang="en-US" b="0" i="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highlight>
                  <a:srgbClr val="FFFF00"/>
                </a:highlight>
              </a:rPr>
              <a:t>States that are listed as "other" include those using multiple tools and those using rating processes like the COS but with different scales.</a:t>
            </a:r>
          </a:p>
          <a:p>
            <a:endParaRPr lang="en-US" b="0" i="0">
              <a:highlight>
                <a:srgbClr val="FFFF00"/>
              </a:highlight>
            </a:endParaRPr>
          </a:p>
          <a:p>
            <a:endParaRPr lang="en-US">
              <a:highlight>
                <a:srgbClr val="FFFF00"/>
              </a:highlight>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319714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how we calculated the national estimate. To determine which states were included in the national estimate, we started by asking two fundamental questions about data quality: 1) did the data include an adequate number of children, and 2) did the data stay within expected patterns? </a:t>
            </a:r>
          </a:p>
          <a:p>
            <a:endParaRPr lang="en-US" b="0"/>
          </a:p>
          <a:p>
            <a:r>
              <a:rPr lang="en-US" b="0"/>
              <a:t>To determine the national picture, we calculate the national estimate of the outcomes of children exiting Part C and 619 using an average of state data, weighted by each state’s child count, limited to states that meet our data quality criteria</a:t>
            </a:r>
            <a:r>
              <a:rPr lang="en-US"/>
              <a:t>. Please note that the criteria used to identify states to include in the national estimate represent basic criteria for data quality, and they are not sufficient to determine that the data are valid and reliable for all purposes. </a:t>
            </a:r>
            <a:endParaRPr lang="en-US">
              <a:cs typeface="Calibri"/>
            </a:endParaRPr>
          </a:p>
          <a:p>
            <a:endParaRPr lang="en-US"/>
          </a:p>
          <a:p>
            <a:r>
              <a:rPr lang="en-US"/>
              <a:t>We define criteria for data completeness and validity. Data from Part C programs are included in the national estimate when at least 28% of Part C </a:t>
            </a:r>
            <a:r>
              <a:rPr lang="en-US" err="1"/>
              <a:t>exiters</a:t>
            </a:r>
            <a:r>
              <a:rPr lang="en-US"/>
              <a:t> from a state's child count are reported in the outcomes data. Data from Part B preschool programs are complete when at least 12% of their count of children ages 3 through 5 is reported in the outcomes data. </a:t>
            </a:r>
            <a:r>
              <a:rPr lang="en-US" sz="1800">
                <a:effectLst/>
                <a:latin typeface="Calibri" panose="020F0502020204030204" pitchFamily="34" charset="0"/>
                <a:ea typeface="Calibri" panose="020F0502020204030204" pitchFamily="34" charset="0"/>
              </a:rPr>
              <a:t>We set these 2 criteria very low because the goal is to exclude states with so much missing data that we cannot trust the validity of the performance data. </a:t>
            </a:r>
            <a:endParaRPr lang="en-US">
              <a:cs typeface="Calibri"/>
            </a:endParaRPr>
          </a:p>
          <a:p>
            <a:endParaRPr lang="en-US"/>
          </a:p>
          <a:p>
            <a:r>
              <a:rPr lang="en-US"/>
              <a:t>Data from both Part C and Part B preschool programs are considered valid when progress category ‘a’ (those making ‘no progress’) is less than 10% and progress category ‘e’ (those who maintained age-expected functioning) is less than 65%. </a:t>
            </a:r>
            <a:r>
              <a:rPr lang="en-US" b="0">
                <a:highlight>
                  <a:srgbClr val="FFFF00"/>
                </a:highlight>
              </a:rPr>
              <a:t>We also excluded any state whose child outcomes report reflected greater than 100% of their child count as this is an unexpected pattern.</a:t>
            </a:r>
            <a:endParaRPr lang="en-US" b="0">
              <a:highlight>
                <a:srgbClr val="FFFF00"/>
              </a:highlight>
              <a:cs typeface="Calibri"/>
            </a:endParaRPr>
          </a:p>
          <a:p>
            <a:endParaRPr lang="en-US"/>
          </a:p>
          <a:p>
            <a:r>
              <a:rPr lang="en-US"/>
              <a:t>We also do not include data on states that use sampling methodologies for child outcomes. We exclude these states because we don’t have a method for estimating completeness of data. </a:t>
            </a:r>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162982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closer look at why certain states were excluded from the national estimate. This table here shows how many states were excluded from the FFY 2022 national analysis for various reasons. We started with all 50 states plus the District of Columbia.</a:t>
            </a:r>
          </a:p>
          <a:p>
            <a:endParaRPr lang="en-US"/>
          </a:p>
          <a:p>
            <a:r>
              <a:rPr lang="en-US"/>
              <a:t>For Part C, two states were excluded in FFY 2022 because they used a sampling method. One state reported outcomes data on fewer than 28% of the children who exited Part C and 1 state was excluded for unusual patterns of data in the ‘a’ and ‘e’ progress categories for Part C. This left 47 states for inclusion in the national analysis for Part C. </a:t>
            </a:r>
            <a:endParaRPr lang="en-US">
              <a:cs typeface="Calibri"/>
            </a:endParaRPr>
          </a:p>
          <a:p>
            <a:endParaRPr lang="en-US"/>
          </a:p>
          <a:p>
            <a:r>
              <a:rPr lang="en-US"/>
              <a:t>Now let’s look at Part B preschool. In FFY 2022, two states were excluded because they used a sampling method. Two states were excluded because they reported fewer than 12% of their preschool-age child count. Three states were excluded for unusual patterns in progress categories ‘a’ and ‘e’. This left 44 states for inclusion in the national analysis for Part B preschool.</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3517157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a:t>
            </a:r>
            <a:r>
              <a:rPr lang="en-US" sz="1200" b="0" i="0" kern="1200">
                <a:solidFill>
                  <a:schemeClr val="tx1"/>
                </a:solidFill>
                <a:effectLst/>
                <a:latin typeface="+mn-lt"/>
                <a:ea typeface="+mn-ea"/>
                <a:cs typeface="+mn-cs"/>
              </a:rPr>
              <a:t>#H326P220002</a:t>
            </a:r>
            <a:r>
              <a:rPr lang="en-US" sz="1200">
                <a:latin typeface="Arial" panose="020B0604020202020204" pitchFamily="34" charset="0"/>
                <a:cs typeface="Arial" panose="020B0604020202020204" pitchFamily="34" charset="0"/>
              </a:rPr>
              <a:t>, and a gr</a:t>
            </a:r>
            <a:r>
              <a:rPr lang="en-US" sz="1200">
                <a:latin typeface="+mj-lt"/>
                <a:cs typeface="Arial" panose="020B0604020202020204" pitchFamily="34" charset="0"/>
              </a:rPr>
              <a:t>ant, </a:t>
            </a:r>
            <a:r>
              <a:rPr lang="en-US" sz="1200" b="0" i="0" kern="1200">
                <a:solidFill>
                  <a:schemeClr val="tx1"/>
                </a:solidFill>
                <a:effectLst/>
                <a:latin typeface="+mj-lt"/>
                <a:ea typeface="+mn-ea"/>
                <a:cs typeface="+mn-cs"/>
              </a:rPr>
              <a:t>#H373Z240001</a:t>
            </a:r>
            <a:r>
              <a:rPr lang="en-US" sz="1200">
                <a:latin typeface="+mj-lt"/>
                <a:cs typeface="Arial" panose="020B0604020202020204" pitchFamily="34" charset="0"/>
              </a:rPr>
              <a:t>,</a:t>
            </a:r>
            <a:r>
              <a:rPr lang="en-US" sz="1200">
                <a:latin typeface="Arial" panose="020B0604020202020204" pitchFamily="34" charset="0"/>
                <a:cs typeface="Arial" panose="020B0604020202020204" pitchFamily="34" charset="0"/>
              </a:rPr>
              <a:t>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Eile</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DaSy Center Project Officers: Meredith Miceli and Alexis </a:t>
            </a:r>
            <a:r>
              <a:rPr lang="en-US" sz="1200" err="1">
                <a:latin typeface="Arial" panose="020B0604020202020204" pitchFamily="34" charset="0"/>
                <a:cs typeface="Arial" panose="020B0604020202020204" pitchFamily="34" charset="0"/>
              </a:rPr>
              <a:t>Lessans</a:t>
            </a:r>
            <a:endParaRPr lang="en-US" sz="120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2" r:id="rId2"/>
    <p:sldLayoutId id="2147483661" r:id="rId3"/>
    <p:sldLayoutId id="2147483663" r:id="rId4"/>
    <p:sldLayoutId id="2147483662" r:id="rId5"/>
    <p:sldLayoutId id="2147483682" r:id="rId6"/>
    <p:sldLayoutId id="2147483664" r:id="rId7"/>
    <p:sldLayoutId id="2147483665" r:id="rId8"/>
    <p:sldLayoutId id="2147483671" r:id="rId9"/>
    <p:sldLayoutId id="2147483685" r:id="rId10"/>
    <p:sldLayoutId id="2147483668" r:id="rId11"/>
    <p:sldLayoutId id="2147483666" r:id="rId12"/>
    <p:sldLayoutId id="2147483679" r:id="rId13"/>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86_EA8B9330.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C_8972A24F.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D_FA24F300.xm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E_46A2B794.xm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0D5_E2D74FAF.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0_AED32076.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21_5B638D50.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22_BEFBDC28.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23_CEF50F2E.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5_D41659E7.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26_8DFD5C5D.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s://ectacenter.org/eco/assets/pdfs/childoutcomeshighlights.pdf" TargetMode="External"/><Relationship Id="rId7" Type="http://schemas.openxmlformats.org/officeDocument/2006/relationships/hyperlink" Target="https://ectacenter.org/~pdfs/eco/DataQualityTalkingPoints.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dasycenter.org/wp-content/uploads/2021/11/DaSy_APRDataDisruptionConsiderations_Acc.pdf" TargetMode="External"/><Relationship Id="rId5" Type="http://schemas.openxmlformats.org/officeDocument/2006/relationships/hyperlink" Target="https://dasycenter.org/take-a-look-at-your-child-outcomes-data-profile/" TargetMode="External"/><Relationship Id="rId4" Type="http://schemas.openxmlformats.org/officeDocument/2006/relationships/hyperlink" Target="https://ectacenter.org/~pdfs/eco/child-outcomes-state-approaches-partc-apr-ind3-ffy2019.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ctacenter.org/eco/pages/childoutcomes.asp#breadth"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ectacenter.org/eco/pages/cospd.asp" TargetMode="External"/><Relationship Id="rId5" Type="http://schemas.openxmlformats.org/officeDocument/2006/relationships/hyperlink" Target="https://www.google.com/url?client=internal-element-cse&amp;cx=001354871196560068277:y9vhkvi_rsy&amp;q=https://ectacenter.org/~pdfs/eco/COS_Age_Anchoring_Guidance.pdf&amp;sa=U&amp;ved=2ahUKEwi_pcP8s8T6AhVcMEQIHc8NBf8QFnoECAAQAQ&amp;usg=AOvVaw3gijGFdREywweLheE3kGA0" TargetMode="External"/><Relationship Id="rId4" Type="http://schemas.openxmlformats.org/officeDocument/2006/relationships/hyperlink" Target="https://ectacenter.org/eco/pages/cosps.as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nicholas.ortiz@sri.co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mailto:kellen.reid@unc.com"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11_95EF309A.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7_508AFB77.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9_7DA3924A.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7323-677C-714C-9180-C0FA395F34B8}"/>
              </a:ext>
            </a:extLst>
          </p:cNvPr>
          <p:cNvSpPr>
            <a:spLocks noGrp="1"/>
          </p:cNvSpPr>
          <p:nvPr>
            <p:ph type="ctrTitle"/>
          </p:nvPr>
        </p:nvSpPr>
        <p:spPr/>
        <p:txBody>
          <a:bodyPr/>
          <a:lstStyle/>
          <a:p>
            <a:r>
              <a:rPr lang="en-US">
                <a:latin typeface="Arial"/>
                <a:cs typeface="Arial"/>
              </a:rPr>
              <a:t>2022-23</a:t>
            </a:r>
            <a:r>
              <a:rPr lang="en-US" sz="5400">
                <a:latin typeface="Arial"/>
                <a:cs typeface="Arial"/>
              </a:rPr>
              <a:t> Child Outcomes Data Highlights</a:t>
            </a:r>
            <a:endParaRPr lang="en-US"/>
          </a:p>
        </p:txBody>
      </p:sp>
      <p:sp>
        <p:nvSpPr>
          <p:cNvPr id="3" name="Subtitle 2">
            <a:extLst>
              <a:ext uri="{FF2B5EF4-FFF2-40B4-BE49-F238E27FC236}">
                <a16:creationId xmlns:a16="http://schemas.microsoft.com/office/drawing/2014/main" id="{D875D2F0-EA7E-0244-A293-FB0C89A08954}"/>
              </a:ext>
            </a:extLst>
          </p:cNvPr>
          <p:cNvSpPr>
            <a:spLocks noGrp="1"/>
          </p:cNvSpPr>
          <p:nvPr>
            <p:ph type="subTitle" idx="1"/>
          </p:nvPr>
        </p:nvSpPr>
        <p:spPr/>
        <p:txBody>
          <a:bodyPr/>
          <a:lstStyle/>
          <a:p>
            <a:r>
              <a:rPr lang="en-US"/>
              <a:t>Presenters:</a:t>
            </a:r>
          </a:p>
          <a:p>
            <a:r>
              <a:rPr lang="en-US"/>
              <a:t>Nicholas Ortiz &amp; Kellen Reid</a:t>
            </a:r>
          </a:p>
        </p:txBody>
      </p:sp>
    </p:spTree>
    <p:extLst>
      <p:ext uri="{BB962C8B-B14F-4D97-AF65-F5344CB8AC3E}">
        <p14:creationId xmlns:p14="http://schemas.microsoft.com/office/powerpoint/2010/main" val="23076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A8F6052-5C41-0977-827A-BFE3502E9798}"/>
              </a:ext>
            </a:extLst>
          </p:cNvPr>
          <p:cNvSpPr>
            <a:spLocks noGrp="1"/>
          </p:cNvSpPr>
          <p:nvPr>
            <p:ph type="sldNum" sz="quarter" idx="4"/>
          </p:nvPr>
        </p:nvSpPr>
        <p:spPr>
          <a:xfrm>
            <a:off x="10360510" y="6319554"/>
            <a:ext cx="1232776" cy="503578"/>
          </a:xfrm>
        </p:spPr>
        <p:txBody>
          <a:bodyPr/>
          <a:lstStyle/>
          <a:p>
            <a:fld id="{8FF8BE51-C3B0-9B4F-9A06-4F809A9A7941}" type="slidenum">
              <a:rPr lang="en-US" smtClean="0"/>
              <a:pPr/>
              <a:t>10</a:t>
            </a:fld>
            <a:endParaRPr lang="en-US"/>
          </a:p>
        </p:txBody>
      </p:sp>
      <p:sp>
        <p:nvSpPr>
          <p:cNvPr id="2" name="Title 1">
            <a:extLst>
              <a:ext uri="{FF2B5EF4-FFF2-40B4-BE49-F238E27FC236}">
                <a16:creationId xmlns:a16="http://schemas.microsoft.com/office/drawing/2014/main" id="{12DA9352-0B2B-43F0-8DF5-57EFBE17ACAA}"/>
              </a:ext>
            </a:extLst>
          </p:cNvPr>
          <p:cNvSpPr>
            <a:spLocks noGrp="1"/>
          </p:cNvSpPr>
          <p:nvPr>
            <p:ph type="title"/>
          </p:nvPr>
        </p:nvSpPr>
        <p:spPr>
          <a:xfrm>
            <a:off x="362858" y="226980"/>
            <a:ext cx="11466285" cy="914400"/>
          </a:xfrm>
        </p:spPr>
        <p:txBody>
          <a:bodyPr>
            <a:normAutofit fontScale="90000"/>
          </a:bodyPr>
          <a:lstStyle/>
          <a:p>
            <a:pPr algn="l" rtl="0"/>
            <a:r>
              <a:rPr lang="en-US" sz="3200"/>
              <a:t>The number of states included in the national estimate has increased substantially since 2008 and stabilized in the last few years.</a:t>
            </a:r>
            <a:endParaRPr lang="en-US">
              <a:solidFill>
                <a:srgbClr val="003C69"/>
              </a:solidFill>
              <a:effectLst/>
            </a:endParaRPr>
          </a:p>
        </p:txBody>
      </p:sp>
      <p:graphicFrame>
        <p:nvGraphicFramePr>
          <p:cNvPr id="6" name="Chart 5" descr="Line chart showing the trends of Part C and Part B preschool programs that met criteria for inclusion in the national analysis over time. The Part C line has been stable since 2017 (47 states in FY2022)  where Part B has a slight increase since 2018-19 (44 states in FY2022).">
            <a:extLst>
              <a:ext uri="{FF2B5EF4-FFF2-40B4-BE49-F238E27FC236}">
                <a16:creationId xmlns:a16="http://schemas.microsoft.com/office/drawing/2014/main" id="{CD41BA6D-92FD-EA84-EC64-DA9F159BD026}"/>
              </a:ext>
            </a:extLst>
          </p:cNvPr>
          <p:cNvGraphicFramePr>
            <a:graphicFrameLocks/>
          </p:cNvGraphicFramePr>
          <p:nvPr>
            <p:extLst>
              <p:ext uri="{D42A27DB-BD31-4B8C-83A1-F6EECF244321}">
                <p14:modId xmlns:p14="http://schemas.microsoft.com/office/powerpoint/2010/main" val="3073978601"/>
              </p:ext>
            </p:extLst>
          </p:nvPr>
        </p:nvGraphicFramePr>
        <p:xfrm>
          <a:off x="362858" y="1175248"/>
          <a:ext cx="11197770" cy="4615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95CC00F9-6E36-43A5-2A3E-4059527307D0}"/>
              </a:ext>
            </a:extLst>
          </p:cNvPr>
          <p:cNvSpPr txBox="1"/>
          <p:nvPr/>
        </p:nvSpPr>
        <p:spPr>
          <a:xfrm>
            <a:off x="3363132" y="6005797"/>
            <a:ext cx="7888638" cy="646331"/>
          </a:xfrm>
          <a:prstGeom prst="rect">
            <a:avLst/>
          </a:prstGeom>
          <a:noFill/>
          <a:ln>
            <a:solidFill>
              <a:schemeClr val="bg2">
                <a:lumMod val="90000"/>
              </a:schemeClr>
            </a:solidFill>
          </a:ln>
        </p:spPr>
        <p:txBody>
          <a:bodyPr wrap="square" lIns="91440" tIns="45720" rIns="91440" bIns="45720" rtlCol="0" anchor="t">
            <a:spAutoFit/>
          </a:bodyPr>
          <a:lstStyle/>
          <a:p>
            <a:r>
              <a:rPr lang="en-US"/>
              <a:t>Years refer to the federal fiscal year, which corresponds to the first half of the equivalent school year (for example: 2008 = 2008-09 school year).</a:t>
            </a:r>
          </a:p>
        </p:txBody>
      </p:sp>
    </p:spTree>
    <p:extLst>
      <p:ext uri="{BB962C8B-B14F-4D97-AF65-F5344CB8AC3E}">
        <p14:creationId xmlns:p14="http://schemas.microsoft.com/office/powerpoint/2010/main" val="3935015728"/>
      </p:ext>
    </p:extLst>
  </p:cSld>
  <p:clrMapOvr>
    <a:masterClrMapping/>
  </p:clrMapOvr>
  <p:transition spd="slow">
    <p:wheel spokes="1"/>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64933-DC14-FBC9-F47B-E32C02A1B580}"/>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5" name="Title 4">
            <a:extLst>
              <a:ext uri="{FF2B5EF4-FFF2-40B4-BE49-F238E27FC236}">
                <a16:creationId xmlns:a16="http://schemas.microsoft.com/office/drawing/2014/main" id="{4C7F2282-49B2-9C09-5C81-A550B50853AF}"/>
              </a:ext>
            </a:extLst>
          </p:cNvPr>
          <p:cNvSpPr>
            <a:spLocks noGrp="1"/>
          </p:cNvSpPr>
          <p:nvPr>
            <p:ph type="title"/>
          </p:nvPr>
        </p:nvSpPr>
        <p:spPr/>
        <p:txBody>
          <a:bodyPr>
            <a:normAutofit fontScale="90000"/>
          </a:bodyPr>
          <a:lstStyle/>
          <a:p>
            <a:r>
              <a:rPr lang="en-US"/>
              <a:t>National Child Outcomes Data for Children Exiting in </a:t>
            </a:r>
            <a:r>
              <a:rPr lang="en-US" err="1"/>
              <a:t>FFY</a:t>
            </a:r>
            <a:r>
              <a:rPr lang="en-US"/>
              <a:t> 2022</a:t>
            </a:r>
          </a:p>
        </p:txBody>
      </p:sp>
      <p:graphicFrame>
        <p:nvGraphicFramePr>
          <p:cNvPr id="6" name="Table 5" descr="Table showing results for Part C and Part B summary statements for the 3 outcomes.">
            <a:extLst>
              <a:ext uri="{FF2B5EF4-FFF2-40B4-BE49-F238E27FC236}">
                <a16:creationId xmlns:a16="http://schemas.microsoft.com/office/drawing/2014/main" id="{C0774CDA-FBA2-1DD1-8CB0-CF5A3F4BA372}"/>
              </a:ext>
            </a:extLst>
          </p:cNvPr>
          <p:cNvGraphicFramePr>
            <a:graphicFrameLocks noGrp="1"/>
          </p:cNvGraphicFramePr>
          <p:nvPr>
            <p:extLst>
              <p:ext uri="{D42A27DB-BD31-4B8C-83A1-F6EECF244321}">
                <p14:modId xmlns:p14="http://schemas.microsoft.com/office/powerpoint/2010/main" val="4067562704"/>
              </p:ext>
            </p:extLst>
          </p:nvPr>
        </p:nvGraphicFramePr>
        <p:xfrm>
          <a:off x="714375" y="1121322"/>
          <a:ext cx="10629901" cy="3864969"/>
        </p:xfrm>
        <a:graphic>
          <a:graphicData uri="http://schemas.openxmlformats.org/drawingml/2006/table">
            <a:tbl>
              <a:tblPr firstRow="1"/>
              <a:tblGrid>
                <a:gridCol w="1792689">
                  <a:extLst>
                    <a:ext uri="{9D8B030D-6E8A-4147-A177-3AD203B41FA5}">
                      <a16:colId xmlns:a16="http://schemas.microsoft.com/office/drawing/2014/main" val="266881814"/>
                    </a:ext>
                  </a:extLst>
                </a:gridCol>
                <a:gridCol w="2100105">
                  <a:extLst>
                    <a:ext uri="{9D8B030D-6E8A-4147-A177-3AD203B41FA5}">
                      <a16:colId xmlns:a16="http://schemas.microsoft.com/office/drawing/2014/main" val="3549891465"/>
                    </a:ext>
                  </a:extLst>
                </a:gridCol>
                <a:gridCol w="2041281">
                  <a:extLst>
                    <a:ext uri="{9D8B030D-6E8A-4147-A177-3AD203B41FA5}">
                      <a16:colId xmlns:a16="http://schemas.microsoft.com/office/drawing/2014/main" val="1252237160"/>
                    </a:ext>
                  </a:extLst>
                </a:gridCol>
                <a:gridCol w="2386963">
                  <a:extLst>
                    <a:ext uri="{9D8B030D-6E8A-4147-A177-3AD203B41FA5}">
                      <a16:colId xmlns:a16="http://schemas.microsoft.com/office/drawing/2014/main" val="2728287472"/>
                    </a:ext>
                  </a:extLst>
                </a:gridCol>
                <a:gridCol w="2308863">
                  <a:extLst>
                    <a:ext uri="{9D8B030D-6E8A-4147-A177-3AD203B41FA5}">
                      <a16:colId xmlns:a16="http://schemas.microsoft.com/office/drawing/2014/main" val="3334565336"/>
                    </a:ext>
                  </a:extLst>
                </a:gridCol>
              </a:tblGrid>
              <a:tr h="947186">
                <a:tc>
                  <a:txBody>
                    <a:bodyPr/>
                    <a:lstStyle/>
                    <a:p>
                      <a:pPr algn="ctr"/>
                      <a:r>
                        <a:rPr lang="en-US" sz="2000" b="1"/>
                        <a:t>Outcome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t"/>
                      <a:r>
                        <a:rPr lang="en-US" sz="2000" b="1">
                          <a:solidFill>
                            <a:srgbClr val="000000"/>
                          </a:solidFill>
                          <a:effectLst/>
                        </a:rPr>
                        <a:t>Part C: </a:t>
                      </a:r>
                    </a:p>
                    <a:p>
                      <a:pPr algn="ctr" fontAlgn="t"/>
                      <a:r>
                        <a:rPr lang="en-US" sz="2000" b="0">
                          <a:solidFill>
                            <a:srgbClr val="000000"/>
                          </a:solidFill>
                          <a:effectLst/>
                        </a:rPr>
                        <a:t>Summary Statement 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t"/>
                      <a:r>
                        <a:rPr lang="en-US" sz="2000" b="1">
                          <a:solidFill>
                            <a:srgbClr val="000000"/>
                          </a:solidFill>
                          <a:effectLst/>
                        </a:rPr>
                        <a:t>Part C: </a:t>
                      </a:r>
                    </a:p>
                    <a:p>
                      <a:pPr algn="ctr" fontAlgn="t"/>
                      <a:r>
                        <a:rPr lang="en-US" sz="2000" b="0">
                          <a:solidFill>
                            <a:srgbClr val="000000"/>
                          </a:solidFill>
                          <a:effectLst/>
                        </a:rPr>
                        <a:t>Summary Statement 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t"/>
                      <a:r>
                        <a:rPr lang="en-US" sz="2000" b="1">
                          <a:solidFill>
                            <a:srgbClr val="000000"/>
                          </a:solidFill>
                          <a:effectLst/>
                        </a:rPr>
                        <a:t>Part B Preschool:  </a:t>
                      </a:r>
                      <a:r>
                        <a:rPr lang="en-US" sz="2000" b="0">
                          <a:solidFill>
                            <a:srgbClr val="000000"/>
                          </a:solidFill>
                          <a:effectLst/>
                        </a:rPr>
                        <a:t>Summary Statement 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t"/>
                      <a:r>
                        <a:rPr lang="en-US" sz="2000" b="1">
                          <a:solidFill>
                            <a:srgbClr val="000000"/>
                          </a:solidFill>
                          <a:effectLst/>
                        </a:rPr>
                        <a:t>Part B Preschool: </a:t>
                      </a:r>
                      <a:r>
                        <a:rPr lang="en-US" sz="2000" b="0">
                          <a:solidFill>
                            <a:srgbClr val="000000"/>
                          </a:solidFill>
                          <a:effectLst/>
                        </a:rPr>
                        <a:t>Summary Statement 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03831085"/>
                  </a:ext>
                </a:extLst>
              </a:tr>
              <a:tr h="947186">
                <a:tc>
                  <a:txBody>
                    <a:bodyPr/>
                    <a:lstStyle/>
                    <a:p>
                      <a:pPr algn="l" fontAlgn="t"/>
                      <a:r>
                        <a:rPr lang="en-US" sz="2000">
                          <a:solidFill>
                            <a:srgbClr val="000000"/>
                          </a:solidFill>
                          <a:effectLst/>
                        </a:rPr>
                        <a:t>Social Relationships</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2000">
                          <a:solidFill>
                            <a:schemeClr val="tx1"/>
                          </a:solidFill>
                          <a:effectLst/>
                        </a:rPr>
                        <a:t>66%</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51%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80%</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a:solidFill>
                            <a:schemeClr val="tx1"/>
                          </a:solidFill>
                          <a:effectLst/>
                        </a:rPr>
                        <a:t>52%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79942677"/>
                  </a:ext>
                </a:extLst>
              </a:tr>
              <a:tr h="962175">
                <a:tc>
                  <a:txBody>
                    <a:bodyPr/>
                    <a:lstStyle/>
                    <a:p>
                      <a:pPr algn="l" fontAlgn="t"/>
                      <a:r>
                        <a:rPr lang="en-US" sz="2000">
                          <a:solidFill>
                            <a:srgbClr val="000000"/>
                          </a:solidFill>
                          <a:effectLst/>
                        </a:rPr>
                        <a:t>Knowledge and Skills</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2000">
                          <a:solidFill>
                            <a:schemeClr val="tx1"/>
                          </a:solidFill>
                          <a:effectLst/>
                        </a:rPr>
                        <a:t>71%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42%</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80%</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a:solidFill>
                            <a:schemeClr val="tx1"/>
                          </a:solidFill>
                          <a:effectLst/>
                        </a:rPr>
                        <a:t>49%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24886810"/>
                  </a:ext>
                </a:extLst>
              </a:tr>
              <a:tr h="947186">
                <a:tc>
                  <a:txBody>
                    <a:bodyPr/>
                    <a:lstStyle/>
                    <a:p>
                      <a:pPr algn="l" fontAlgn="t"/>
                      <a:r>
                        <a:rPr lang="en-US" sz="2000">
                          <a:solidFill>
                            <a:srgbClr val="000000"/>
                          </a:solidFill>
                          <a:effectLst/>
                        </a:rPr>
                        <a:t>Action to Meet Needs</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2000">
                          <a:solidFill>
                            <a:schemeClr val="tx1"/>
                          </a:solidFill>
                          <a:effectLst/>
                        </a:rPr>
                        <a:t>69%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51%</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000">
                          <a:solidFill>
                            <a:schemeClr val="tx1"/>
                          </a:solidFill>
                          <a:effectLst/>
                        </a:rPr>
                        <a:t>79%</a:t>
                      </a: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2000">
                          <a:effectLst/>
                        </a:rPr>
                        <a:t>59</a:t>
                      </a:r>
                      <a:r>
                        <a:rPr lang="en-US" sz="2000">
                          <a:solidFill>
                            <a:schemeClr val="tx1"/>
                          </a:solidFill>
                          <a:effectLst/>
                        </a:rPr>
                        <a:t>%</a:t>
                      </a:r>
                      <a:endParaRPr lang="en-US" sz="2000">
                        <a:effectLst/>
                      </a:endParaRPr>
                    </a:p>
                  </a:txBody>
                  <a:tcPr marL="47011" marR="47011" marT="47011" marB="4701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24540097"/>
                  </a:ext>
                </a:extLst>
              </a:tr>
            </a:tbl>
          </a:graphicData>
        </a:graphic>
      </p:graphicFrame>
      <p:sp>
        <p:nvSpPr>
          <p:cNvPr id="7" name="Rectangle 1">
            <a:extLst>
              <a:ext uri="{FF2B5EF4-FFF2-40B4-BE49-F238E27FC236}">
                <a16:creationId xmlns:a16="http://schemas.microsoft.com/office/drawing/2014/main" id="{D3FAD68C-F590-9B0D-BC55-203B6FA55835}"/>
              </a:ext>
            </a:extLst>
          </p:cNvPr>
          <p:cNvSpPr>
            <a:spLocks noChangeArrowheads="1"/>
          </p:cNvSpPr>
          <p:nvPr/>
        </p:nvSpPr>
        <p:spPr bwMode="auto">
          <a:xfrm>
            <a:off x="714375" y="5406636"/>
            <a:ext cx="10629901" cy="430887"/>
          </a:xfrm>
          <a:prstGeom prst="rect">
            <a:avLst/>
          </a:prstGeom>
          <a:noFill/>
          <a:ln>
            <a:noFill/>
          </a:ln>
          <a:effec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kumimoji="0" lang="en-US" altLang="en-US" sz="1400" b="0" i="0" u="none" strike="noStrike" cap="none" normalizeH="0" baseline="0">
                <a:ln>
                  <a:noFill/>
                </a:ln>
                <a:solidFill>
                  <a:srgbClr val="000000"/>
                </a:solidFill>
                <a:effectLst/>
                <a:latin typeface="Helvetica"/>
                <a:cs typeface="Helvetica"/>
              </a:rPr>
              <a:t>Note: Data are based on 47</a:t>
            </a:r>
            <a:r>
              <a:rPr lang="en-US" altLang="en-US" sz="1400">
                <a:solidFill>
                  <a:srgbClr val="FF0000"/>
                </a:solidFill>
                <a:latin typeface="Helvetica"/>
                <a:cs typeface="Helvetica"/>
              </a:rPr>
              <a:t> </a:t>
            </a:r>
            <a:r>
              <a:rPr lang="en-US" altLang="en-US" sz="1400">
                <a:solidFill>
                  <a:srgbClr val="000000"/>
                </a:solidFill>
                <a:latin typeface="Helvetica"/>
                <a:cs typeface="Helvetica"/>
              </a:rPr>
              <a:t>states'</a:t>
            </a:r>
            <a:r>
              <a:rPr kumimoji="0" lang="en-US" altLang="en-US" sz="1400" b="0" i="0" u="none" strike="noStrike" cap="none" normalizeH="0" baseline="0">
                <a:ln>
                  <a:noFill/>
                </a:ln>
                <a:solidFill>
                  <a:srgbClr val="000000"/>
                </a:solidFill>
                <a:effectLst/>
                <a:latin typeface="Helvetica"/>
                <a:cs typeface="Helvetica"/>
              </a:rPr>
              <a:t> Part C </a:t>
            </a:r>
            <a:r>
              <a:rPr lang="en-US" altLang="en-US" sz="1400">
                <a:solidFill>
                  <a:srgbClr val="000000"/>
                </a:solidFill>
                <a:latin typeface="Helvetica"/>
                <a:cs typeface="Helvetica"/>
              </a:rPr>
              <a:t>programs and 44</a:t>
            </a:r>
            <a:r>
              <a:rPr kumimoji="0" lang="en-US" altLang="en-US" sz="1400" b="0" i="0" u="none" strike="noStrike" cap="none" normalizeH="0" baseline="0">
                <a:ln>
                  <a:noFill/>
                </a:ln>
                <a:solidFill>
                  <a:srgbClr val="000000"/>
                </a:solidFill>
                <a:effectLst/>
                <a:latin typeface="Helvetica"/>
                <a:cs typeface="Helvetica"/>
              </a:rPr>
              <a:t> </a:t>
            </a:r>
            <a:r>
              <a:rPr lang="en-US" altLang="en-US" sz="1400">
                <a:solidFill>
                  <a:srgbClr val="000000"/>
                </a:solidFill>
                <a:latin typeface="Helvetica"/>
                <a:cs typeface="Helvetica"/>
              </a:rPr>
              <a:t>states'</a:t>
            </a:r>
            <a:r>
              <a:rPr kumimoji="0" lang="en-US" altLang="en-US" sz="1400" b="0" i="0" u="none" strike="noStrike" cap="none" normalizeH="0" baseline="0">
                <a:ln>
                  <a:noFill/>
                </a:ln>
                <a:solidFill>
                  <a:srgbClr val="000000"/>
                </a:solidFill>
                <a:effectLst/>
                <a:latin typeface="Helvetica"/>
                <a:cs typeface="Helvetica"/>
              </a:rPr>
              <a:t> Part B </a:t>
            </a:r>
            <a:r>
              <a:rPr lang="en-US" altLang="en-US" sz="1400">
                <a:solidFill>
                  <a:srgbClr val="000000"/>
                </a:solidFill>
                <a:latin typeface="Helvetica"/>
                <a:cs typeface="Helvetica"/>
              </a:rPr>
              <a:t>Preschool programs</a:t>
            </a:r>
            <a:r>
              <a:rPr kumimoji="0" lang="en-US" altLang="en-US" sz="1400" b="0" i="0" u="none" strike="noStrike" cap="none" normalizeH="0" baseline="0">
                <a:ln>
                  <a:noFill/>
                </a:ln>
                <a:solidFill>
                  <a:srgbClr val="000000"/>
                </a:solidFill>
                <a:effectLst/>
                <a:latin typeface="Helvetica"/>
                <a:cs typeface="Helvetica"/>
              </a:rPr>
              <a:t>. Only states who met minimum data quality criteria were included.</a:t>
            </a:r>
            <a:endParaRPr kumimoji="0" lang="en-US" altLang="en-US" sz="1200" b="0" i="0" u="none" strike="noStrike" cap="none" normalizeH="0" baseline="0">
              <a:ln>
                <a:noFill/>
              </a:ln>
              <a:solidFill>
                <a:schemeClr val="tx1"/>
              </a:solidFill>
              <a:effectLst/>
              <a:latin typeface="Helvetica"/>
              <a:cs typeface="Helvetica"/>
            </a:endParaRPr>
          </a:p>
        </p:txBody>
      </p:sp>
    </p:spTree>
    <p:extLst>
      <p:ext uri="{BB962C8B-B14F-4D97-AF65-F5344CB8AC3E}">
        <p14:creationId xmlns:p14="http://schemas.microsoft.com/office/powerpoint/2010/main" val="230599124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7A43F-21EB-07EF-BC04-D9E737488ABA}"/>
              </a:ext>
            </a:extLst>
          </p:cNvPr>
          <p:cNvSpPr>
            <a:spLocks noGrp="1"/>
          </p:cNvSpPr>
          <p:nvPr>
            <p:ph type="sldNum" sz="quarter" idx="4"/>
          </p:nvPr>
        </p:nvSpPr>
        <p:spPr/>
        <p:txBody>
          <a:bodyPr/>
          <a:lstStyle/>
          <a:p>
            <a:fld id="{8FF8BE51-C3B0-9B4F-9A06-4F809A9A7941}" type="slidenum">
              <a:rPr lang="en-US" smtClean="0"/>
              <a:pPr/>
              <a:t>12</a:t>
            </a:fld>
            <a:endParaRPr lang="en-US"/>
          </a:p>
        </p:txBody>
      </p:sp>
      <p:sp>
        <p:nvSpPr>
          <p:cNvPr id="5" name="Title 4">
            <a:extLst>
              <a:ext uri="{FF2B5EF4-FFF2-40B4-BE49-F238E27FC236}">
                <a16:creationId xmlns:a16="http://schemas.microsoft.com/office/drawing/2014/main" id="{AE7DDFDD-54D2-4FF1-BE9C-67A027A028AC}"/>
              </a:ext>
            </a:extLst>
          </p:cNvPr>
          <p:cNvSpPr>
            <a:spLocks noGrp="1"/>
          </p:cNvSpPr>
          <p:nvPr>
            <p:ph type="title"/>
          </p:nvPr>
        </p:nvSpPr>
        <p:spPr/>
        <p:txBody>
          <a:bodyPr/>
          <a:lstStyle/>
          <a:p>
            <a:r>
              <a:rPr lang="en-US"/>
              <a:t>Part C Child Outcomes Data Trends: </a:t>
            </a:r>
            <a:r>
              <a:rPr lang="en-US" err="1"/>
              <a:t>FFY</a:t>
            </a:r>
            <a:r>
              <a:rPr lang="en-US"/>
              <a:t> 2012-2022</a:t>
            </a:r>
          </a:p>
        </p:txBody>
      </p:sp>
      <p:sp>
        <p:nvSpPr>
          <p:cNvPr id="6" name="Text Placeholder 2">
            <a:extLst>
              <a:ext uri="{FF2B5EF4-FFF2-40B4-BE49-F238E27FC236}">
                <a16:creationId xmlns:a16="http://schemas.microsoft.com/office/drawing/2014/main" id="{B106525B-452C-3FA2-0EBA-899E4D149B10}"/>
              </a:ext>
            </a:extLst>
          </p:cNvPr>
          <p:cNvSpPr txBox="1">
            <a:spLocks/>
          </p:cNvSpPr>
          <p:nvPr/>
        </p:nvSpPr>
        <p:spPr>
          <a:xfrm>
            <a:off x="831273" y="969752"/>
            <a:ext cx="5010285" cy="771302"/>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00000"/>
              </a:lnSpc>
              <a:spcBef>
                <a:spcPts val="0"/>
              </a:spcBef>
              <a:buNone/>
            </a:pPr>
            <a:r>
              <a:rPr lang="en-US" sz="2000"/>
              <a:t>Percent making </a:t>
            </a:r>
            <a:r>
              <a:rPr lang="en-US" sz="2000" b="1"/>
              <a:t>greater than expected growth </a:t>
            </a:r>
            <a:r>
              <a:rPr lang="en-US" sz="2000"/>
              <a:t>(Summary Statement 1)</a:t>
            </a:r>
          </a:p>
        </p:txBody>
      </p:sp>
      <p:graphicFrame>
        <p:nvGraphicFramePr>
          <p:cNvPr id="9" name="Content Placeholder 7" descr="Year Social Relationships Knowledge &amp; Skills Actions to Meet Needs&#10;2012 66% 71% 71%&#10;2013 66% 72% 73%&#10;2014 67% 74% 75%&#10;2015 68% 74% 76%&#10;2016 67% 73% 75%&#10;2017 66% 73% 76%&#10;2018 65% 74% 76%&#10;2019 64% 69% 71%&#10;2020 66% 71% 70%&#10;2021 66% 71% 69%&#10;2022 66% 71% 69%&#10;">
            <a:extLst>
              <a:ext uri="{FF2B5EF4-FFF2-40B4-BE49-F238E27FC236}">
                <a16:creationId xmlns:a16="http://schemas.microsoft.com/office/drawing/2014/main" id="{72DA81CF-68BB-1FC9-E190-4D7CE35B6BD5}"/>
              </a:ext>
            </a:extLst>
          </p:cNvPr>
          <p:cNvGraphicFramePr>
            <a:graphicFrameLocks/>
          </p:cNvGraphicFramePr>
          <p:nvPr>
            <p:extLst>
              <p:ext uri="{D42A27DB-BD31-4B8C-83A1-F6EECF244321}">
                <p14:modId xmlns:p14="http://schemas.microsoft.com/office/powerpoint/2010/main" val="2420431399"/>
              </p:ext>
            </p:extLst>
          </p:nvPr>
        </p:nvGraphicFramePr>
        <p:xfrm>
          <a:off x="348388" y="1629591"/>
          <a:ext cx="5493170" cy="438912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4">
            <a:extLst>
              <a:ext uri="{FF2B5EF4-FFF2-40B4-BE49-F238E27FC236}">
                <a16:creationId xmlns:a16="http://schemas.microsoft.com/office/drawing/2014/main" id="{CB1BCB01-D8B6-9A70-0345-E33249A78F81}"/>
              </a:ext>
            </a:extLst>
          </p:cNvPr>
          <p:cNvSpPr txBox="1">
            <a:spLocks/>
          </p:cNvSpPr>
          <p:nvPr/>
        </p:nvSpPr>
        <p:spPr>
          <a:xfrm>
            <a:off x="6795655" y="969273"/>
            <a:ext cx="5335265" cy="771585"/>
          </a:xfrm>
          <a:prstGeom prst="rect">
            <a:avLst/>
          </a:prstGeom>
          <a:noFill/>
          <a:ln>
            <a:noFill/>
          </a:ln>
        </p:spPr>
        <p:txBody>
          <a:bodyPr anchor="ctr" anchorCtr="0"/>
          <a:lstStyle>
            <a:defPPr>
              <a:defRPr lang="en-US"/>
            </a:defPPr>
            <a:lvl1pPr marL="0" algn="l" defTabSz="914400" rtl="0" eaLnBrk="1" latinLnBrk="0" hangingPunct="1">
              <a:defRPr sz="140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ysClr val="windowText" lastClr="000000"/>
                </a:solidFill>
              </a:rPr>
              <a:t>Percent </a:t>
            </a:r>
            <a:r>
              <a:rPr lang="en-US" sz="2000" b="1">
                <a:solidFill>
                  <a:sysClr val="windowText" lastClr="000000"/>
                </a:solidFill>
              </a:rPr>
              <a:t>exiting at or above age expectations </a:t>
            </a:r>
            <a:r>
              <a:rPr lang="en-US" sz="2000">
                <a:solidFill>
                  <a:sysClr val="windowText" lastClr="000000"/>
                </a:solidFill>
              </a:rPr>
              <a:t>(Summary Statement 2)</a:t>
            </a:r>
          </a:p>
        </p:txBody>
      </p:sp>
      <p:graphicFrame>
        <p:nvGraphicFramePr>
          <p:cNvPr id="10" name="Content Placeholder 14" descr="Year Social Relationships Knowledge &amp; Skills Actions to Meet Needs&#10;2012 61% 52% 59%&#10;2013 61% 52% 59%&#10;2014 59% 50% 58%&#10;2015 59% 50% 57%&#10;2016 58% 49% 57%&#10;2017 57% 47% 57%&#10;2018 55% 46% 57%&#10;2019 52% 44% 54%&#10;2020 53% 44% 51%&#10;2021 52% 42% 51%&#10;2022 51% 42% 51%&#10;">
            <a:extLst>
              <a:ext uri="{FF2B5EF4-FFF2-40B4-BE49-F238E27FC236}">
                <a16:creationId xmlns:a16="http://schemas.microsoft.com/office/drawing/2014/main" id="{96D48ED3-4F16-3538-7208-956FC04E3546}"/>
              </a:ext>
            </a:extLst>
          </p:cNvPr>
          <p:cNvGraphicFramePr>
            <a:graphicFrameLocks/>
          </p:cNvGraphicFramePr>
          <p:nvPr>
            <p:extLst>
              <p:ext uri="{D42A27DB-BD31-4B8C-83A1-F6EECF244321}">
                <p14:modId xmlns:p14="http://schemas.microsoft.com/office/powerpoint/2010/main" val="2622387089"/>
              </p:ext>
            </p:extLst>
          </p:nvPr>
        </p:nvGraphicFramePr>
        <p:xfrm>
          <a:off x="6330741" y="1629591"/>
          <a:ext cx="5493170" cy="43891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9672550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7A43F-21EB-07EF-BC04-D9E737488ABA}"/>
              </a:ext>
            </a:extLst>
          </p:cNvPr>
          <p:cNvSpPr>
            <a:spLocks noGrp="1"/>
          </p:cNvSpPr>
          <p:nvPr>
            <p:ph type="sldNum" sz="quarter" idx="4"/>
          </p:nvPr>
        </p:nvSpPr>
        <p:spPr/>
        <p:txBody>
          <a:bodyPr/>
          <a:lstStyle/>
          <a:p>
            <a:fld id="{8FF8BE51-C3B0-9B4F-9A06-4F809A9A7941}" type="slidenum">
              <a:rPr lang="en-US" smtClean="0"/>
              <a:pPr/>
              <a:t>13</a:t>
            </a:fld>
            <a:endParaRPr lang="en-US"/>
          </a:p>
        </p:txBody>
      </p:sp>
      <p:sp>
        <p:nvSpPr>
          <p:cNvPr id="5" name="Title 4">
            <a:extLst>
              <a:ext uri="{FF2B5EF4-FFF2-40B4-BE49-F238E27FC236}">
                <a16:creationId xmlns:a16="http://schemas.microsoft.com/office/drawing/2014/main" id="{AE7DDFDD-54D2-4FF1-BE9C-67A027A028AC}"/>
              </a:ext>
            </a:extLst>
          </p:cNvPr>
          <p:cNvSpPr>
            <a:spLocks noGrp="1"/>
          </p:cNvSpPr>
          <p:nvPr>
            <p:ph type="title"/>
          </p:nvPr>
        </p:nvSpPr>
        <p:spPr/>
        <p:txBody>
          <a:bodyPr>
            <a:normAutofit fontScale="90000"/>
          </a:bodyPr>
          <a:lstStyle/>
          <a:p>
            <a:r>
              <a:rPr lang="en-US"/>
              <a:t>Part B Preschool Child Outcomes Data Trends: </a:t>
            </a:r>
            <a:r>
              <a:rPr lang="en-US" err="1"/>
              <a:t>FFY</a:t>
            </a:r>
            <a:r>
              <a:rPr lang="en-US"/>
              <a:t> 2012-2022</a:t>
            </a:r>
          </a:p>
        </p:txBody>
      </p:sp>
      <p:sp>
        <p:nvSpPr>
          <p:cNvPr id="14" name="Text Placeholder 2">
            <a:extLst>
              <a:ext uri="{FF2B5EF4-FFF2-40B4-BE49-F238E27FC236}">
                <a16:creationId xmlns:a16="http://schemas.microsoft.com/office/drawing/2014/main" id="{8C2DE6C0-1B6C-5353-AEC7-91104DD2DE3A}"/>
              </a:ext>
            </a:extLst>
          </p:cNvPr>
          <p:cNvSpPr txBox="1">
            <a:spLocks/>
          </p:cNvSpPr>
          <p:nvPr/>
        </p:nvSpPr>
        <p:spPr>
          <a:xfrm>
            <a:off x="707572" y="960516"/>
            <a:ext cx="4974960" cy="771302"/>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00000"/>
              </a:lnSpc>
              <a:buNone/>
            </a:pPr>
            <a:r>
              <a:rPr lang="en-US" sz="2000"/>
              <a:t>Percent making </a:t>
            </a:r>
            <a:r>
              <a:rPr lang="en-US" sz="2000" b="1"/>
              <a:t>greater than expected growth </a:t>
            </a:r>
            <a:r>
              <a:rPr lang="en-US" sz="2000"/>
              <a:t>(Summary Statement 1)</a:t>
            </a:r>
          </a:p>
        </p:txBody>
      </p:sp>
      <p:graphicFrame>
        <p:nvGraphicFramePr>
          <p:cNvPr id="10" name="Content Placeholder 10" descr="Year Social Relationships Knowledge &amp; Skills Actions to Meet Needs&#10;2012 80% 80% 80%&#10;2013 77% 79% 77%&#10;2014 78% 79% 77%&#10;2015 78% 79% 77%&#10;2016 80% 81% 80%&#10;2017 81% 82% 81%&#10;2018 81% 82% 81%&#10;2019 81% 82% 81%&#10;2020 78% 79% 79%&#10;2021 79% 79% 79%&#10;2022 80% 80% 79%&#10;">
            <a:extLst>
              <a:ext uri="{FF2B5EF4-FFF2-40B4-BE49-F238E27FC236}">
                <a16:creationId xmlns:a16="http://schemas.microsoft.com/office/drawing/2014/main" id="{03A15CCC-CA14-0F8A-989F-9D3CDF3B346B}"/>
              </a:ext>
            </a:extLst>
          </p:cNvPr>
          <p:cNvGraphicFramePr>
            <a:graphicFrameLocks/>
          </p:cNvGraphicFramePr>
          <p:nvPr>
            <p:extLst>
              <p:ext uri="{D42A27DB-BD31-4B8C-83A1-F6EECF244321}">
                <p14:modId xmlns:p14="http://schemas.microsoft.com/office/powerpoint/2010/main" val="2067786084"/>
              </p:ext>
            </p:extLst>
          </p:nvPr>
        </p:nvGraphicFramePr>
        <p:xfrm>
          <a:off x="215809" y="1627632"/>
          <a:ext cx="5466722" cy="438912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4">
            <a:extLst>
              <a:ext uri="{FF2B5EF4-FFF2-40B4-BE49-F238E27FC236}">
                <a16:creationId xmlns:a16="http://schemas.microsoft.com/office/drawing/2014/main" id="{ABA1879A-E3FD-EA00-EA5D-90954B8E78F6}"/>
              </a:ext>
            </a:extLst>
          </p:cNvPr>
          <p:cNvSpPr txBox="1">
            <a:spLocks/>
          </p:cNvSpPr>
          <p:nvPr/>
        </p:nvSpPr>
        <p:spPr>
          <a:xfrm>
            <a:off x="6718300" y="960037"/>
            <a:ext cx="5306785" cy="771585"/>
          </a:xfrm>
          <a:prstGeom prst="rect">
            <a:avLst/>
          </a:prstGeom>
          <a:noFill/>
          <a:ln>
            <a:noFill/>
          </a:ln>
        </p:spPr>
        <p:txBody>
          <a:bodyPr anchor="ctr" anchorCtr="0"/>
          <a:lstStyle>
            <a:defPPr>
              <a:defRPr lang="en-US"/>
            </a:defPPr>
            <a:lvl1pPr marL="0" algn="l" defTabSz="914400" rtl="0" eaLnBrk="1" latinLnBrk="0" hangingPunct="1">
              <a:defRPr sz="140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ysClr val="windowText" lastClr="000000"/>
                </a:solidFill>
              </a:rPr>
              <a:t>Percent </a:t>
            </a:r>
            <a:r>
              <a:rPr lang="en-US" sz="2000" b="1">
                <a:solidFill>
                  <a:sysClr val="windowText" lastClr="000000"/>
                </a:solidFill>
              </a:rPr>
              <a:t>exiting at or above age expectations </a:t>
            </a:r>
            <a:r>
              <a:rPr lang="en-US" sz="2000">
                <a:solidFill>
                  <a:sysClr val="windowText" lastClr="000000"/>
                </a:solidFill>
              </a:rPr>
              <a:t>(Summary Statement 2)</a:t>
            </a:r>
          </a:p>
        </p:txBody>
      </p:sp>
      <p:graphicFrame>
        <p:nvGraphicFramePr>
          <p:cNvPr id="11" name="Content Placeholder 14" descr="Year Social Relationships Knowledge &amp; Skills Actions to Meet Needs&#10;2012 59% 53% 65%&#10;2013 57% 52% 63%&#10;2014 58% 53% 64%&#10;2015 58% 54% 64%&#10;2016 60% 56% 65%&#10;2017 60% 56% 65%&#10;2018 59% 55% 64%&#10;2019 56% 53% 62%&#10;2020 56% 52% 61%&#10;2021 55% 51% 61%&#10;2022 52% 49% 59%&#10;">
            <a:extLst>
              <a:ext uri="{FF2B5EF4-FFF2-40B4-BE49-F238E27FC236}">
                <a16:creationId xmlns:a16="http://schemas.microsoft.com/office/drawing/2014/main" id="{6F27E373-9A74-FB19-AA0E-3307E7F47CF0}"/>
              </a:ext>
            </a:extLst>
          </p:cNvPr>
          <p:cNvGraphicFramePr>
            <a:graphicFrameLocks/>
          </p:cNvGraphicFramePr>
          <p:nvPr>
            <p:extLst>
              <p:ext uri="{D42A27DB-BD31-4B8C-83A1-F6EECF244321}">
                <p14:modId xmlns:p14="http://schemas.microsoft.com/office/powerpoint/2010/main" val="1153850803"/>
              </p:ext>
            </p:extLst>
          </p:nvPr>
        </p:nvGraphicFramePr>
        <p:xfrm>
          <a:off x="6254415" y="1627632"/>
          <a:ext cx="5568765" cy="43891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506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AB2A4F-4AC3-E339-2743-F990FEEBC1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3E32925B-C1A3-D7BA-2FEE-604EA851D8FC}"/>
              </a:ext>
            </a:extLst>
          </p:cNvPr>
          <p:cNvSpPr>
            <a:spLocks noGrp="1"/>
          </p:cNvSpPr>
          <p:nvPr>
            <p:ph type="title"/>
          </p:nvPr>
        </p:nvSpPr>
        <p:spPr>
          <a:xfrm>
            <a:off x="0" y="201579"/>
            <a:ext cx="12192000" cy="932953"/>
          </a:xfrm>
        </p:spPr>
        <p:txBody>
          <a:bodyPr>
            <a:normAutofit/>
          </a:bodyPr>
          <a:lstStyle/>
          <a:p>
            <a:r>
              <a:rPr lang="en-US" sz="2800"/>
              <a:t>How the Pandemic Overlaps With Child Outcomes Data Reports</a:t>
            </a:r>
          </a:p>
        </p:txBody>
      </p:sp>
      <p:sp>
        <p:nvSpPr>
          <p:cNvPr id="7" name="Rectangle 6" descr="&quot; &quot;">
            <a:extLst>
              <a:ext uri="{FF2B5EF4-FFF2-40B4-BE49-F238E27FC236}">
                <a16:creationId xmlns:a16="http://schemas.microsoft.com/office/drawing/2014/main" id="{634E6063-CB95-70DE-B6FE-B3C234BDB8E2}"/>
              </a:ext>
            </a:extLst>
          </p:cNvPr>
          <p:cNvSpPr/>
          <p:nvPr/>
        </p:nvSpPr>
        <p:spPr>
          <a:xfrm>
            <a:off x="5308601" y="2863425"/>
            <a:ext cx="2116666" cy="3383280"/>
          </a:xfrm>
          <a:prstGeom prst="rect">
            <a:avLst/>
          </a:prstGeom>
          <a:gradFill flip="none" rotWithShape="1">
            <a:gsLst>
              <a:gs pos="1149">
                <a:schemeClr val="bg1">
                  <a:alpha val="90000"/>
                </a:schemeClr>
              </a:gs>
              <a:gs pos="19000">
                <a:schemeClr val="accent3">
                  <a:lumMod val="5000"/>
                  <a:lumOff val="95000"/>
                  <a:alpha val="95000"/>
                </a:schemeClr>
              </a:gs>
              <a:gs pos="74000">
                <a:schemeClr val="accent3">
                  <a:lumMod val="45000"/>
                  <a:lumOff val="55000"/>
                </a:schemeClr>
              </a:gs>
              <a:gs pos="83000">
                <a:srgbClr val="FFE28C"/>
              </a:gs>
              <a:gs pos="100000">
                <a:srgbClr val="FFE28C"/>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6" name="Content Placeholder 5" descr="Timeline showing SPP/APR reporting periods and key pandemic-related milestones. Gray bars beneath timeline show earliest possible Part C or Part B 619 entry dates and latest possible exit dates for children in each reporting period. The figure shows how most reporting periods, even APRs for the next few years, will likely include children who received services during the pandemic.">
            <a:extLst>
              <a:ext uri="{FF2B5EF4-FFF2-40B4-BE49-F238E27FC236}">
                <a16:creationId xmlns:a16="http://schemas.microsoft.com/office/drawing/2014/main" id="{804101E9-334F-4A84-8D62-96D9C4F484C2}"/>
              </a:ext>
            </a:extLst>
          </p:cNvPr>
          <p:cNvGraphicFramePr>
            <a:graphicFrameLocks noGrp="1"/>
          </p:cNvGraphicFramePr>
          <p:nvPr>
            <p:ph idx="1"/>
            <p:extLst>
              <p:ext uri="{D42A27DB-BD31-4B8C-83A1-F6EECF244321}">
                <p14:modId xmlns:p14="http://schemas.microsoft.com/office/powerpoint/2010/main" val="1850344075"/>
              </p:ext>
            </p:extLst>
          </p:nvPr>
        </p:nvGraphicFramePr>
        <p:xfrm>
          <a:off x="169333" y="1028701"/>
          <a:ext cx="11811001" cy="544406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Connector: Elbow 8" descr="Indicator showing mid-2017 as the earliest possible entry date for children in this reporting cycle">
            <a:extLst>
              <a:ext uri="{FF2B5EF4-FFF2-40B4-BE49-F238E27FC236}">
                <a16:creationId xmlns:a16="http://schemas.microsoft.com/office/drawing/2014/main" id="{C9CB1B6A-46D7-D556-640F-C3BC187567E0}"/>
              </a:ext>
            </a:extLst>
          </p:cNvPr>
          <p:cNvCxnSpPr>
            <a:cxnSpLocks/>
            <a:endCxn id="10" idx="1"/>
          </p:cNvCxnSpPr>
          <p:nvPr/>
        </p:nvCxnSpPr>
        <p:spPr>
          <a:xfrm flipV="1">
            <a:off x="2791955" y="3791001"/>
            <a:ext cx="4492937" cy="108257"/>
          </a:xfrm>
          <a:prstGeom prst="bentConnector3">
            <a:avLst>
              <a:gd name="adj1" fmla="val -32"/>
            </a:avLst>
          </a:prstGeom>
          <a:ln>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97B1AEF-E49A-6121-C32D-AD177F91E4D7}"/>
              </a:ext>
            </a:extLst>
          </p:cNvPr>
          <p:cNvSpPr txBox="1"/>
          <p:nvPr/>
        </p:nvSpPr>
        <p:spPr>
          <a:xfrm>
            <a:off x="7284892" y="3644807"/>
            <a:ext cx="4262646" cy="292388"/>
          </a:xfrm>
          <a:prstGeom prst="rect">
            <a:avLst/>
          </a:prstGeom>
          <a:noFill/>
        </p:spPr>
        <p:txBody>
          <a:bodyPr wrap="square" rtlCol="0">
            <a:spAutoFit/>
          </a:bodyPr>
          <a:lstStyle/>
          <a:p>
            <a:r>
              <a:rPr lang="en-US" sz="1300">
                <a:latin typeface="Arial Narrow" panose="020B0606020202030204" pitchFamily="34" charset="0"/>
              </a:rPr>
              <a:t>Earliest possible </a:t>
            </a:r>
            <a:r>
              <a:rPr lang="en-US" sz="1300" i="1">
                <a:latin typeface="Arial Narrow" panose="020B0606020202030204" pitchFamily="34" charset="0"/>
              </a:rPr>
              <a:t>entry</a:t>
            </a:r>
            <a:r>
              <a:rPr lang="en-US" sz="1300">
                <a:latin typeface="Arial Narrow" panose="020B0606020202030204" pitchFamily="34" charset="0"/>
              </a:rPr>
              <a:t> date for children in this reporting cycle</a:t>
            </a:r>
          </a:p>
        </p:txBody>
      </p:sp>
      <p:cxnSp>
        <p:nvCxnSpPr>
          <p:cNvPr id="4" name="Straight Arrow Connector 3" descr="Indicator showing mid-2021 as the latest possible exit date for children in this reporting cycle.">
            <a:extLst>
              <a:ext uri="{FF2B5EF4-FFF2-40B4-BE49-F238E27FC236}">
                <a16:creationId xmlns:a16="http://schemas.microsoft.com/office/drawing/2014/main" id="{8B8F41DE-4F9E-7C8D-2E25-B250A80BF511}"/>
              </a:ext>
            </a:extLst>
          </p:cNvPr>
          <p:cNvCxnSpPr>
            <a:cxnSpLocks/>
            <a:endCxn id="8" idx="1"/>
          </p:cNvCxnSpPr>
          <p:nvPr/>
        </p:nvCxnSpPr>
        <p:spPr>
          <a:xfrm>
            <a:off x="6512300" y="4042173"/>
            <a:ext cx="772592" cy="2042"/>
          </a:xfrm>
          <a:prstGeom prst="straightConnector1">
            <a:avLst/>
          </a:prstGeom>
          <a:ln>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AC43BF4-B144-51AA-0D80-048839A4EF4E}"/>
              </a:ext>
            </a:extLst>
          </p:cNvPr>
          <p:cNvSpPr txBox="1"/>
          <p:nvPr/>
        </p:nvSpPr>
        <p:spPr>
          <a:xfrm>
            <a:off x="7284892" y="3898021"/>
            <a:ext cx="4080818" cy="292388"/>
          </a:xfrm>
          <a:prstGeom prst="rect">
            <a:avLst/>
          </a:prstGeom>
          <a:noFill/>
        </p:spPr>
        <p:txBody>
          <a:bodyPr wrap="square" rtlCol="0">
            <a:spAutoFit/>
          </a:bodyPr>
          <a:lstStyle/>
          <a:p>
            <a:r>
              <a:rPr lang="en-US" sz="1300">
                <a:latin typeface="Arial Narrow" panose="020B0606020202030204" pitchFamily="34" charset="0"/>
              </a:rPr>
              <a:t>Latest possible</a:t>
            </a:r>
            <a:r>
              <a:rPr lang="en-US" sz="1300" i="1">
                <a:latin typeface="Arial Narrow" panose="020B0606020202030204" pitchFamily="34" charset="0"/>
              </a:rPr>
              <a:t> exit </a:t>
            </a:r>
            <a:r>
              <a:rPr lang="en-US" sz="1300">
                <a:latin typeface="Arial Narrow" panose="020B0606020202030204" pitchFamily="34" charset="0"/>
              </a:rPr>
              <a:t>date for children in this reporting cycle</a:t>
            </a:r>
          </a:p>
        </p:txBody>
      </p:sp>
    </p:spTree>
    <p:extLst>
      <p:ext uri="{BB962C8B-B14F-4D97-AF65-F5344CB8AC3E}">
        <p14:creationId xmlns:p14="http://schemas.microsoft.com/office/powerpoint/2010/main" val="38057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1750"/>
                                        <p:tgtEl>
                                          <p:spTgt spid="6">
                                            <p:graphicEl>
                                              <a:chart seriesIdx="-3" categoryIdx="-3" bldStep="gridLegend"/>
                                            </p:graphicEl>
                                          </p:spTgt>
                                        </p:tgtEl>
                                      </p:cBhvr>
                                    </p:animEffect>
                                  </p:childTnLst>
                                </p:cTn>
                              </p:par>
                              <p:par>
                                <p:cTn id="8" presetID="22" presetClass="entr" presetSubtype="8" fill="hold" grpId="0" nodeType="withEffect">
                                  <p:stCondLst>
                                    <p:cond delay="350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10" dur="3000"/>
                                        <p:tgtEl>
                                          <p:spTgt spid="6">
                                            <p:graphicEl>
                                              <a:chart seriesIdx="0" categoryIdx="-4" bldStep="series"/>
                                            </p:graphicEl>
                                          </p:spTgt>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3" dur="1500"/>
                                        <p:tgtEl>
                                          <p:spTgt spid="6">
                                            <p:graphicEl>
                                              <a:chart seriesIdx="1" categoryIdx="-4" bldStep="series"/>
                                            </p:graphicEl>
                                          </p:spTgt>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6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6" grpId="0" uiExpand="1">
        <p:bldSub>
          <a:bldChart bld="series"/>
        </p:bldSub>
      </p:bldGraphic>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573A3-2564-109A-ECB0-AA32327CCDD4}"/>
              </a:ext>
            </a:extLst>
          </p:cNvPr>
          <p:cNvSpPr>
            <a:spLocks noGrp="1"/>
          </p:cNvSpPr>
          <p:nvPr>
            <p:ph type="title"/>
          </p:nvPr>
        </p:nvSpPr>
        <p:spPr/>
        <p:txBody>
          <a:bodyPr/>
          <a:lstStyle/>
          <a:p>
            <a:r>
              <a:rPr lang="en-US"/>
              <a:t>State-Level Variation in Completeness of Child Outcomes Data and Performance Results</a:t>
            </a:r>
          </a:p>
        </p:txBody>
      </p:sp>
    </p:spTree>
    <p:extLst>
      <p:ext uri="{BB962C8B-B14F-4D97-AF65-F5344CB8AC3E}">
        <p14:creationId xmlns:p14="http://schemas.microsoft.com/office/powerpoint/2010/main" val="76568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7CF558-D46B-6E38-23FC-D59DC5250AFF}"/>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5" name="Title 4">
            <a:extLst>
              <a:ext uri="{FF2B5EF4-FFF2-40B4-BE49-F238E27FC236}">
                <a16:creationId xmlns:a16="http://schemas.microsoft.com/office/drawing/2014/main" id="{B593603D-1962-7779-5D17-5AF85344BCEF}"/>
              </a:ext>
            </a:extLst>
          </p:cNvPr>
          <p:cNvSpPr>
            <a:spLocks noGrp="1"/>
          </p:cNvSpPr>
          <p:nvPr>
            <p:ph type="title"/>
          </p:nvPr>
        </p:nvSpPr>
        <p:spPr/>
        <p:txBody>
          <a:bodyPr>
            <a:normAutofit/>
          </a:bodyPr>
          <a:lstStyle/>
          <a:p>
            <a:r>
              <a:rPr lang="en-US" sz="3000"/>
              <a:t>Part C Completeness of Child Outcomes Data (</a:t>
            </a:r>
            <a:r>
              <a:rPr lang="en-US" sz="3000" err="1"/>
              <a:t>FFY</a:t>
            </a:r>
            <a:r>
              <a:rPr lang="en-US" sz="3000"/>
              <a:t> 2022)</a:t>
            </a:r>
          </a:p>
        </p:txBody>
      </p:sp>
      <p:sp>
        <p:nvSpPr>
          <p:cNvPr id="6" name="TextBox 5">
            <a:extLst>
              <a:ext uri="{FF2B5EF4-FFF2-40B4-BE49-F238E27FC236}">
                <a16:creationId xmlns:a16="http://schemas.microsoft.com/office/drawing/2014/main" id="{03A38263-5C7F-E8CF-B973-0D9C62B46887}"/>
              </a:ext>
            </a:extLst>
          </p:cNvPr>
          <p:cNvSpPr txBox="1"/>
          <p:nvPr/>
        </p:nvSpPr>
        <p:spPr>
          <a:xfrm>
            <a:off x="3041522" y="762475"/>
            <a:ext cx="6098068"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National estimate inclusion criterion = 28% and higher</a:t>
            </a:r>
          </a:p>
          <a:p>
            <a:pPr marL="285750" indent="-285750">
              <a:buFont typeface="Arial" panose="020B0604020202020204" pitchFamily="34" charset="0"/>
              <a:buChar char="•"/>
            </a:pPr>
            <a:r>
              <a:rPr lang="en-US"/>
              <a:t>Completeness = Total with outcomes data/total </a:t>
            </a:r>
            <a:r>
              <a:rPr lang="en-US" err="1"/>
              <a:t>exiters</a:t>
            </a:r>
            <a:endParaRPr lang="en-US"/>
          </a:p>
          <a:p>
            <a:pPr marL="285750" indent="-285750">
              <a:buFont typeface="Arial" panose="020B0604020202020204" pitchFamily="34" charset="0"/>
              <a:buChar char="•"/>
            </a:pPr>
            <a:r>
              <a:rPr lang="en-US"/>
              <a:t>Based on Outcome A (Social Relationships)</a:t>
            </a:r>
          </a:p>
        </p:txBody>
      </p:sp>
      <p:graphicFrame>
        <p:nvGraphicFramePr>
          <p:cNvPr id="4" name="Chart 3" descr="Column chart of Part C completeness rates by state, ranging from 8% to 97%. Median = 66%.">
            <a:extLst>
              <a:ext uri="{FF2B5EF4-FFF2-40B4-BE49-F238E27FC236}">
                <a16:creationId xmlns:a16="http://schemas.microsoft.com/office/drawing/2014/main" id="{A3809399-49B0-5C83-1F66-DAA948EA3AE4}"/>
              </a:ext>
            </a:extLst>
          </p:cNvPr>
          <p:cNvGraphicFramePr>
            <a:graphicFrameLocks/>
          </p:cNvGraphicFramePr>
          <p:nvPr>
            <p:extLst>
              <p:ext uri="{D42A27DB-BD31-4B8C-83A1-F6EECF244321}">
                <p14:modId xmlns:p14="http://schemas.microsoft.com/office/powerpoint/2010/main" val="3952469234"/>
              </p:ext>
            </p:extLst>
          </p:nvPr>
        </p:nvGraphicFramePr>
        <p:xfrm>
          <a:off x="998057" y="1771650"/>
          <a:ext cx="10473507" cy="424012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0DA96AAC-B00D-86ED-BCC5-FC714BB51019}"/>
              </a:ext>
            </a:extLst>
          </p:cNvPr>
          <p:cNvSpPr txBox="1"/>
          <p:nvPr/>
        </p:nvSpPr>
        <p:spPr>
          <a:xfrm>
            <a:off x="10360510" y="6011777"/>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spTree>
    <p:extLst>
      <p:ext uri="{BB962C8B-B14F-4D97-AF65-F5344CB8AC3E}">
        <p14:creationId xmlns:p14="http://schemas.microsoft.com/office/powerpoint/2010/main" val="293307199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FD051-9F16-D2AA-3A8F-9FC4DE90926A}"/>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5" name="Title 4">
            <a:extLst>
              <a:ext uri="{FF2B5EF4-FFF2-40B4-BE49-F238E27FC236}">
                <a16:creationId xmlns:a16="http://schemas.microsoft.com/office/drawing/2014/main" id="{8677A02C-6A6F-A9F6-3A75-CEED5683E83A}"/>
              </a:ext>
            </a:extLst>
          </p:cNvPr>
          <p:cNvSpPr>
            <a:spLocks noGrp="1"/>
          </p:cNvSpPr>
          <p:nvPr>
            <p:ph type="title"/>
          </p:nvPr>
        </p:nvSpPr>
        <p:spPr>
          <a:xfrm>
            <a:off x="0" y="226980"/>
            <a:ext cx="12192000" cy="914400"/>
          </a:xfrm>
        </p:spPr>
        <p:txBody>
          <a:bodyPr>
            <a:normAutofit/>
          </a:bodyPr>
          <a:lstStyle/>
          <a:p>
            <a:r>
              <a:rPr lang="en-US" sz="3000"/>
              <a:t>Part B Preschool Completeness of Child Outcomes Data (</a:t>
            </a:r>
            <a:r>
              <a:rPr lang="en-US" sz="3000" err="1"/>
              <a:t>FFY</a:t>
            </a:r>
            <a:r>
              <a:rPr lang="en-US" sz="3000"/>
              <a:t> 2022)</a:t>
            </a:r>
          </a:p>
        </p:txBody>
      </p:sp>
      <p:sp>
        <p:nvSpPr>
          <p:cNvPr id="6" name="TextBox 2">
            <a:extLst>
              <a:ext uri="{FF2B5EF4-FFF2-40B4-BE49-F238E27FC236}">
                <a16:creationId xmlns:a16="http://schemas.microsoft.com/office/drawing/2014/main" id="{5FA078C4-3C65-6AFA-9807-F4F16AF031EF}"/>
              </a:ext>
            </a:extLst>
          </p:cNvPr>
          <p:cNvSpPr txBox="1"/>
          <p:nvPr/>
        </p:nvSpPr>
        <p:spPr>
          <a:xfrm>
            <a:off x="3145264" y="843341"/>
            <a:ext cx="6098068" cy="92333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800"/>
              <a:t>National estimate inclusion criterion = 12% and higher</a:t>
            </a:r>
          </a:p>
          <a:p>
            <a:pPr marL="285750" indent="-285750">
              <a:buFont typeface="Arial" panose="020B0604020202020204" pitchFamily="34" charset="0"/>
              <a:buChar char="•"/>
            </a:pPr>
            <a:r>
              <a:rPr lang="en-US" sz="1800"/>
              <a:t>Completeness = Total with outcomes data/child count</a:t>
            </a:r>
          </a:p>
          <a:p>
            <a:pPr marL="285750" indent="-285750">
              <a:buFont typeface="Arial" panose="020B0604020202020204" pitchFamily="34" charset="0"/>
              <a:buChar char="•"/>
            </a:pPr>
            <a:r>
              <a:rPr lang="en-US" sz="1800"/>
              <a:t>Based on Outcome A (Social Relationships)</a:t>
            </a:r>
          </a:p>
        </p:txBody>
      </p:sp>
      <p:graphicFrame>
        <p:nvGraphicFramePr>
          <p:cNvPr id="4" name="Chart 3" descr="Column chart of Part B preschool completeness rates by state, ranging from 4% to 97%. Median = 47%.">
            <a:extLst>
              <a:ext uri="{FF2B5EF4-FFF2-40B4-BE49-F238E27FC236}">
                <a16:creationId xmlns:a16="http://schemas.microsoft.com/office/drawing/2014/main" id="{7E2D9DE7-26FC-B28C-F2FE-5F48F0AC68E6}"/>
              </a:ext>
            </a:extLst>
          </p:cNvPr>
          <p:cNvGraphicFramePr>
            <a:graphicFrameLocks/>
          </p:cNvGraphicFramePr>
          <p:nvPr>
            <p:extLst>
              <p:ext uri="{D42A27DB-BD31-4B8C-83A1-F6EECF244321}">
                <p14:modId xmlns:p14="http://schemas.microsoft.com/office/powerpoint/2010/main" val="1468528829"/>
              </p:ext>
            </p:extLst>
          </p:nvPr>
        </p:nvGraphicFramePr>
        <p:xfrm>
          <a:off x="996695" y="1766671"/>
          <a:ext cx="10469399" cy="424510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632B409-ADA8-70BE-197A-1BA484AF161C}"/>
              </a:ext>
            </a:extLst>
          </p:cNvPr>
          <p:cNvSpPr txBox="1"/>
          <p:nvPr/>
        </p:nvSpPr>
        <p:spPr>
          <a:xfrm>
            <a:off x="10360510" y="6011777"/>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spTree>
    <p:extLst>
      <p:ext uri="{BB962C8B-B14F-4D97-AF65-F5344CB8AC3E}">
        <p14:creationId xmlns:p14="http://schemas.microsoft.com/office/powerpoint/2010/main" val="1533250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9F3F9-5A9D-E6EC-6529-2D13E895217E}"/>
              </a:ext>
            </a:extLst>
          </p:cNvPr>
          <p:cNvSpPr>
            <a:spLocks noGrp="1"/>
          </p:cNvSpPr>
          <p:nvPr>
            <p:ph type="sldNum" sz="quarter" idx="4"/>
          </p:nvPr>
        </p:nvSpPr>
        <p:spPr/>
        <p:txBody>
          <a:bodyPr/>
          <a:lstStyle/>
          <a:p>
            <a:fld id="{8FF8BE51-C3B0-9B4F-9A06-4F809A9A7941}" type="slidenum">
              <a:rPr lang="en-US" smtClean="0"/>
              <a:pPr/>
              <a:t>18</a:t>
            </a:fld>
            <a:endParaRPr lang="en-US"/>
          </a:p>
        </p:txBody>
      </p:sp>
      <p:sp>
        <p:nvSpPr>
          <p:cNvPr id="5" name="Title 4">
            <a:extLst>
              <a:ext uri="{FF2B5EF4-FFF2-40B4-BE49-F238E27FC236}">
                <a16:creationId xmlns:a16="http://schemas.microsoft.com/office/drawing/2014/main" id="{DA5D734A-69B7-139F-E7CE-2328F8EFBADF}"/>
              </a:ext>
            </a:extLst>
          </p:cNvPr>
          <p:cNvSpPr>
            <a:spLocks noGrp="1"/>
          </p:cNvSpPr>
          <p:nvPr>
            <p:ph type="title"/>
          </p:nvPr>
        </p:nvSpPr>
        <p:spPr/>
        <p:txBody>
          <a:bodyPr>
            <a:normAutofit fontScale="90000"/>
          </a:bodyPr>
          <a:lstStyle/>
          <a:p>
            <a:r>
              <a:rPr lang="en-US"/>
              <a:t>Part C State Variation (</a:t>
            </a:r>
            <a:r>
              <a:rPr lang="en-US" err="1"/>
              <a:t>FFY</a:t>
            </a:r>
            <a:r>
              <a:rPr lang="en-US"/>
              <a:t> 2022)</a:t>
            </a:r>
            <a:br>
              <a:rPr lang="en-US"/>
            </a:br>
            <a:r>
              <a:rPr lang="en-US"/>
              <a:t>Exited Within Age Expectations (Summary Statement 2)</a:t>
            </a:r>
            <a:br>
              <a:rPr lang="en-US"/>
            </a:br>
            <a:r>
              <a:rPr lang="en-US"/>
              <a:t>Outcome B: Knowledge and Skills</a:t>
            </a:r>
          </a:p>
        </p:txBody>
      </p:sp>
      <p:graphicFrame>
        <p:nvGraphicFramePr>
          <p:cNvPr id="14" name="Content Placeholder 13" descr="Column chart of Part C Summary Statement 2 (Exiting within age expectations) rates on Outcome B: Knowledge and Skill by state, ranging from 7% to 73%. Median = 42%.">
            <a:extLst>
              <a:ext uri="{FF2B5EF4-FFF2-40B4-BE49-F238E27FC236}">
                <a16:creationId xmlns:a16="http://schemas.microsoft.com/office/drawing/2014/main" id="{5B7F92C7-D05D-7D94-24AB-42BD45061BC0}"/>
              </a:ext>
            </a:extLst>
          </p:cNvPr>
          <p:cNvGraphicFramePr>
            <a:graphicFrameLocks noGrp="1"/>
          </p:cNvGraphicFramePr>
          <p:nvPr>
            <p:ph idx="1"/>
            <p:extLst>
              <p:ext uri="{D42A27DB-BD31-4B8C-83A1-F6EECF244321}">
                <p14:modId xmlns:p14="http://schemas.microsoft.com/office/powerpoint/2010/main" val="3866464783"/>
              </p:ext>
            </p:extLst>
          </p:nvPr>
        </p:nvGraphicFramePr>
        <p:xfrm>
          <a:off x="1059873" y="1543049"/>
          <a:ext cx="10357427" cy="430371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63E24F1-C9A4-955B-F0D9-9B379FBA967F}"/>
              </a:ext>
            </a:extLst>
          </p:cNvPr>
          <p:cNvSpPr txBox="1"/>
          <p:nvPr/>
        </p:nvSpPr>
        <p:spPr>
          <a:xfrm>
            <a:off x="10642919" y="5929269"/>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spTree>
    <p:extLst>
      <p:ext uri="{BB962C8B-B14F-4D97-AF65-F5344CB8AC3E}">
        <p14:creationId xmlns:p14="http://schemas.microsoft.com/office/powerpoint/2010/main" val="3204176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9F3F9-5A9D-E6EC-6529-2D13E895217E}"/>
              </a:ext>
            </a:extLst>
          </p:cNvPr>
          <p:cNvSpPr>
            <a:spLocks noGrp="1"/>
          </p:cNvSpPr>
          <p:nvPr>
            <p:ph type="sldNum" sz="quarter" idx="4"/>
          </p:nvPr>
        </p:nvSpPr>
        <p:spPr/>
        <p:txBody>
          <a:bodyPr/>
          <a:lstStyle/>
          <a:p>
            <a:fld id="{8FF8BE51-C3B0-9B4F-9A06-4F809A9A7941}" type="slidenum">
              <a:rPr lang="en-US" smtClean="0"/>
              <a:pPr/>
              <a:t>19</a:t>
            </a:fld>
            <a:endParaRPr lang="en-US"/>
          </a:p>
        </p:txBody>
      </p:sp>
      <p:sp>
        <p:nvSpPr>
          <p:cNvPr id="5" name="Title 4">
            <a:extLst>
              <a:ext uri="{FF2B5EF4-FFF2-40B4-BE49-F238E27FC236}">
                <a16:creationId xmlns:a16="http://schemas.microsoft.com/office/drawing/2014/main" id="{DA5D734A-69B7-139F-E7CE-2328F8EFBADF}"/>
              </a:ext>
            </a:extLst>
          </p:cNvPr>
          <p:cNvSpPr>
            <a:spLocks noGrp="1"/>
          </p:cNvSpPr>
          <p:nvPr>
            <p:ph type="title"/>
          </p:nvPr>
        </p:nvSpPr>
        <p:spPr/>
        <p:txBody>
          <a:bodyPr>
            <a:normAutofit fontScale="90000"/>
          </a:bodyPr>
          <a:lstStyle/>
          <a:p>
            <a:r>
              <a:rPr lang="en-US"/>
              <a:t>Part B Preschool State Variation (</a:t>
            </a:r>
            <a:r>
              <a:rPr lang="en-US" err="1"/>
              <a:t>FFY</a:t>
            </a:r>
            <a:r>
              <a:rPr lang="en-US"/>
              <a:t> 2022)</a:t>
            </a:r>
            <a:br>
              <a:rPr lang="en-US"/>
            </a:br>
            <a:r>
              <a:rPr lang="en-US"/>
              <a:t>Exited Within Age Expectations (Summary Statement 2)</a:t>
            </a:r>
            <a:br>
              <a:rPr lang="en-US"/>
            </a:br>
            <a:r>
              <a:rPr lang="en-US"/>
              <a:t>Outcome B: Knowledge and Skills</a:t>
            </a:r>
          </a:p>
        </p:txBody>
      </p:sp>
      <p:graphicFrame>
        <p:nvGraphicFramePr>
          <p:cNvPr id="9" name="Content Placeholder 8" descr="Column chart of Part B Preschool Summary Statement 2 (Exiting within age expectations) rates on Outcome B: Knowledge and Skill by state, ranging from 13% to 85%. Median = 47%.">
            <a:extLst>
              <a:ext uri="{FF2B5EF4-FFF2-40B4-BE49-F238E27FC236}">
                <a16:creationId xmlns:a16="http://schemas.microsoft.com/office/drawing/2014/main" id="{EB580DA5-E79C-5E51-C5A9-1E65FC1E8F4C}"/>
              </a:ext>
            </a:extLst>
          </p:cNvPr>
          <p:cNvGraphicFramePr>
            <a:graphicFrameLocks noGrp="1"/>
          </p:cNvGraphicFramePr>
          <p:nvPr>
            <p:ph idx="1"/>
            <p:extLst>
              <p:ext uri="{D42A27DB-BD31-4B8C-83A1-F6EECF244321}">
                <p14:modId xmlns:p14="http://schemas.microsoft.com/office/powerpoint/2010/main" val="4132791671"/>
              </p:ext>
            </p:extLst>
          </p:nvPr>
        </p:nvGraphicFramePr>
        <p:xfrm>
          <a:off x="1155699" y="1554479"/>
          <a:ext cx="10299701" cy="429228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61BE567-A9EC-AB6B-2027-8F03E0384A65}"/>
              </a:ext>
            </a:extLst>
          </p:cNvPr>
          <p:cNvSpPr txBox="1"/>
          <p:nvPr/>
        </p:nvSpPr>
        <p:spPr>
          <a:xfrm>
            <a:off x="10642919" y="5929269"/>
            <a:ext cx="667957" cy="307777"/>
          </a:xfrm>
          <a:prstGeom prst="rect">
            <a:avLst/>
          </a:prstGeom>
          <a:noFill/>
        </p:spPr>
        <p:txBody>
          <a:bodyPr wrap="square" lIns="91440" tIns="45720" rIns="91440" bIns="45720" rtlCol="0" anchor="t">
            <a:spAutoFit/>
          </a:bodyPr>
          <a:lstStyle/>
          <a:p>
            <a:pPr algn="r"/>
            <a:r>
              <a:rPr lang="en-US" sz="1400"/>
              <a:t>N=51</a:t>
            </a:r>
            <a:endParaRPr lang="en-US" sz="1400">
              <a:cs typeface="Arial"/>
            </a:endParaRPr>
          </a:p>
        </p:txBody>
      </p:sp>
    </p:spTree>
    <p:extLst>
      <p:ext uri="{BB962C8B-B14F-4D97-AF65-F5344CB8AC3E}">
        <p14:creationId xmlns:p14="http://schemas.microsoft.com/office/powerpoint/2010/main" val="347216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00CD3-838A-4343-980E-ACEBEC48274B}"/>
              </a:ext>
            </a:extLst>
          </p:cNvPr>
          <p:cNvSpPr>
            <a:spLocks noGrp="1"/>
          </p:cNvSpPr>
          <p:nvPr>
            <p:ph type="title"/>
          </p:nvPr>
        </p:nvSpPr>
        <p:spPr>
          <a:xfrm>
            <a:off x="35169" y="226980"/>
            <a:ext cx="7299606" cy="914400"/>
          </a:xfrm>
        </p:spPr>
        <p:txBody>
          <a:bodyPr/>
          <a:lstStyle/>
          <a:p>
            <a:r>
              <a:rPr lang="en-US"/>
              <a:t>Intended Outcomes</a:t>
            </a:r>
          </a:p>
        </p:txBody>
      </p:sp>
      <p:sp>
        <p:nvSpPr>
          <p:cNvPr id="5" name="Content Placeholder 4">
            <a:extLst>
              <a:ext uri="{FF2B5EF4-FFF2-40B4-BE49-F238E27FC236}">
                <a16:creationId xmlns:a16="http://schemas.microsoft.com/office/drawing/2014/main" id="{DC4B43B2-B340-8640-B876-C0FCB0548880}"/>
              </a:ext>
            </a:extLst>
          </p:cNvPr>
          <p:cNvSpPr>
            <a:spLocks noGrp="1"/>
          </p:cNvSpPr>
          <p:nvPr>
            <p:ph idx="1"/>
          </p:nvPr>
        </p:nvSpPr>
        <p:spPr>
          <a:xfrm>
            <a:off x="587829" y="1368358"/>
            <a:ext cx="6746945" cy="4477806"/>
          </a:xfrm>
        </p:spPr>
        <p:txBody>
          <a:bodyPr/>
          <a:lstStyle/>
          <a:p>
            <a:pPr marL="0" indent="0">
              <a:buFont typeface="Arial" panose="020B0604020202020204" pitchFamily="34" charset="0"/>
              <a:buNone/>
            </a:pPr>
            <a:r>
              <a:rPr lang="en-US"/>
              <a:t>Learn about:</a:t>
            </a:r>
          </a:p>
          <a:p>
            <a:pPr lvl="1"/>
            <a:r>
              <a:rPr lang="en-US"/>
              <a:t>the latest national child outcomes findings</a:t>
            </a:r>
          </a:p>
          <a:p>
            <a:pPr lvl="1"/>
            <a:r>
              <a:rPr lang="en-US"/>
              <a:t>where to find more information about the national analysis, and </a:t>
            </a:r>
          </a:p>
          <a:p>
            <a:pPr lvl="1"/>
            <a:r>
              <a:rPr lang="en-US"/>
              <a:t>how to find resources to support state and local child outcomes data use</a:t>
            </a:r>
          </a:p>
        </p:txBody>
      </p:sp>
      <p:pic>
        <p:nvPicPr>
          <p:cNvPr id="7" name="Picture 6" descr="&quot; &quot;">
            <a:extLst>
              <a:ext uri="{FF2B5EF4-FFF2-40B4-BE49-F238E27FC236}">
                <a16:creationId xmlns:a16="http://schemas.microsoft.com/office/drawing/2014/main" id="{75CF3757-86C4-92C3-ACA0-DD9DFC6728B5}"/>
              </a:ext>
            </a:extLst>
          </p:cNvPr>
          <p:cNvPicPr>
            <a:picLocks noChangeAspect="1"/>
          </p:cNvPicPr>
          <p:nvPr/>
        </p:nvPicPr>
        <p:blipFill rotWithShape="1">
          <a:blip r:embed="rId3"/>
          <a:srcRect l="34006" r="18782"/>
          <a:stretch/>
        </p:blipFill>
        <p:spPr>
          <a:xfrm>
            <a:off x="7334774" y="0"/>
            <a:ext cx="4857226" cy="6858000"/>
          </a:xfrm>
          <a:prstGeom prst="rect">
            <a:avLst/>
          </a:prstGeom>
        </p:spPr>
      </p:pic>
    </p:spTree>
    <p:extLst>
      <p:ext uri="{BB962C8B-B14F-4D97-AF65-F5344CB8AC3E}">
        <p14:creationId xmlns:p14="http://schemas.microsoft.com/office/powerpoint/2010/main" val="340034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1322E5-6A3F-277F-D1FC-F6213F7FA658}"/>
              </a:ext>
            </a:extLst>
          </p:cNvPr>
          <p:cNvSpPr>
            <a:spLocks noGrp="1"/>
          </p:cNvSpPr>
          <p:nvPr>
            <p:ph type="sldNum" sz="quarter" idx="4"/>
          </p:nvPr>
        </p:nvSpPr>
        <p:spPr/>
        <p:txBody>
          <a:bodyPr/>
          <a:lstStyle/>
          <a:p>
            <a:fld id="{8FF8BE51-C3B0-9B4F-9A06-4F809A9A7941}" type="slidenum">
              <a:rPr lang="en-US" smtClean="0"/>
              <a:pPr/>
              <a:t>20</a:t>
            </a:fld>
            <a:endParaRPr lang="en-US"/>
          </a:p>
        </p:txBody>
      </p:sp>
      <p:sp>
        <p:nvSpPr>
          <p:cNvPr id="6" name="Title 1">
            <a:extLst>
              <a:ext uri="{FF2B5EF4-FFF2-40B4-BE49-F238E27FC236}">
                <a16:creationId xmlns:a16="http://schemas.microsoft.com/office/drawing/2014/main" id="{EDC4B3B1-6268-FC2F-75FC-8BDA07DEDC3B}"/>
              </a:ext>
            </a:extLst>
          </p:cNvPr>
          <p:cNvSpPr>
            <a:spLocks noGrp="1"/>
          </p:cNvSpPr>
          <p:nvPr>
            <p:ph type="title"/>
          </p:nvPr>
        </p:nvSpPr>
        <p:spPr>
          <a:xfrm>
            <a:off x="636597" y="2747282"/>
            <a:ext cx="4154860" cy="1363435"/>
          </a:xfrm>
        </p:spPr>
        <p:txBody>
          <a:bodyPr>
            <a:normAutofit fontScale="90000"/>
          </a:bodyPr>
          <a:lstStyle/>
          <a:p>
            <a:pPr algn="l"/>
            <a:r>
              <a:rPr lang="en-US">
                <a:latin typeface="Arial"/>
                <a:cs typeface="Arial"/>
              </a:rPr>
              <a:t>Interpreting Differences Across States</a:t>
            </a:r>
            <a:endParaRPr lang="en-US"/>
          </a:p>
        </p:txBody>
      </p:sp>
      <p:graphicFrame>
        <p:nvGraphicFramePr>
          <p:cNvPr id="7" name="Chart 6" descr="Bar chart showing State 1 at 80% and State 2 at 61%">
            <a:extLst>
              <a:ext uri="{FF2B5EF4-FFF2-40B4-BE49-F238E27FC236}">
                <a16:creationId xmlns:a16="http://schemas.microsoft.com/office/drawing/2014/main" id="{0F5A9D00-3947-E021-1DD5-03983C370040}"/>
              </a:ext>
            </a:extLst>
          </p:cNvPr>
          <p:cNvGraphicFramePr>
            <a:graphicFrameLocks/>
          </p:cNvGraphicFramePr>
          <p:nvPr>
            <p:extLst>
              <p:ext uri="{D42A27DB-BD31-4B8C-83A1-F6EECF244321}">
                <p14:modId xmlns:p14="http://schemas.microsoft.com/office/powerpoint/2010/main" val="967440185"/>
              </p:ext>
            </p:extLst>
          </p:nvPr>
        </p:nvGraphicFramePr>
        <p:xfrm>
          <a:off x="5128436" y="2097493"/>
          <a:ext cx="6235581" cy="2429097"/>
        </p:xfrm>
        <a:graphic>
          <a:graphicData uri="http://schemas.openxmlformats.org/drawingml/2006/chart">
            <c:chart xmlns:c="http://schemas.openxmlformats.org/drawingml/2006/chart" xmlns:r="http://schemas.openxmlformats.org/officeDocument/2006/relationships" r:id="rId3"/>
          </a:graphicData>
        </a:graphic>
      </p:graphicFrame>
      <p:sp>
        <p:nvSpPr>
          <p:cNvPr id="9" name="Left Brace 8" descr="Highlighting the 19 percentage point difference between State 1 at 80% and State 2 at 61%">
            <a:extLst>
              <a:ext uri="{FF2B5EF4-FFF2-40B4-BE49-F238E27FC236}">
                <a16:creationId xmlns:a16="http://schemas.microsoft.com/office/drawing/2014/main" id="{1F6091D0-3FA7-ED58-A4C0-2611CECFDC84}"/>
              </a:ext>
            </a:extLst>
          </p:cNvPr>
          <p:cNvSpPr/>
          <p:nvPr/>
        </p:nvSpPr>
        <p:spPr>
          <a:xfrm rot="5400000" flipH="1">
            <a:off x="9521148" y="4097083"/>
            <a:ext cx="248199" cy="103811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82C78"/>
              </a:solidFill>
            </a:endParaRPr>
          </a:p>
        </p:txBody>
      </p:sp>
      <p:sp>
        <p:nvSpPr>
          <p:cNvPr id="8" name="TextBox 7">
            <a:extLst>
              <a:ext uri="{FF2B5EF4-FFF2-40B4-BE49-F238E27FC236}">
                <a16:creationId xmlns:a16="http://schemas.microsoft.com/office/drawing/2014/main" id="{901E6CFC-EC30-0B4A-C2C5-00FE731BB721}"/>
              </a:ext>
            </a:extLst>
          </p:cNvPr>
          <p:cNvSpPr txBox="1"/>
          <p:nvPr/>
        </p:nvSpPr>
        <p:spPr>
          <a:xfrm>
            <a:off x="7860118" y="4762248"/>
            <a:ext cx="3817090" cy="369332"/>
          </a:xfrm>
          <a:prstGeom prst="rect">
            <a:avLst/>
          </a:prstGeom>
          <a:noFill/>
        </p:spPr>
        <p:txBody>
          <a:bodyPr wrap="square" rtlCol="0">
            <a:spAutoFit/>
          </a:bodyPr>
          <a:lstStyle/>
          <a:p>
            <a:r>
              <a:rPr lang="en-US"/>
              <a:t>What could this difference mean?</a:t>
            </a:r>
          </a:p>
        </p:txBody>
      </p:sp>
    </p:spTree>
    <p:extLst>
      <p:ext uri="{BB962C8B-B14F-4D97-AF65-F5344CB8AC3E}">
        <p14:creationId xmlns:p14="http://schemas.microsoft.com/office/powerpoint/2010/main" val="402601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6CEB6F-60E9-7796-DF5A-603278B8D971}"/>
              </a:ext>
            </a:extLst>
          </p:cNvPr>
          <p:cNvSpPr>
            <a:spLocks noGrp="1"/>
          </p:cNvSpPr>
          <p:nvPr>
            <p:ph type="sldNum" sz="quarter" idx="4"/>
          </p:nvPr>
        </p:nvSpPr>
        <p:spPr/>
        <p:txBody>
          <a:bodyPr/>
          <a:lstStyle/>
          <a:p>
            <a:fld id="{8FF8BE51-C3B0-9B4F-9A06-4F809A9A7941}" type="slidenum">
              <a:rPr lang="en-US" smtClean="0"/>
              <a:pPr/>
              <a:t>21</a:t>
            </a:fld>
            <a:endParaRPr lang="en-US"/>
          </a:p>
        </p:txBody>
      </p:sp>
      <p:sp>
        <p:nvSpPr>
          <p:cNvPr id="5" name="Title 4">
            <a:extLst>
              <a:ext uri="{FF2B5EF4-FFF2-40B4-BE49-F238E27FC236}">
                <a16:creationId xmlns:a16="http://schemas.microsoft.com/office/drawing/2014/main" id="{E5470617-1480-004A-1539-CD24A0952D06}"/>
              </a:ext>
            </a:extLst>
          </p:cNvPr>
          <p:cNvSpPr>
            <a:spLocks noGrp="1"/>
          </p:cNvSpPr>
          <p:nvPr>
            <p:ph type="title"/>
          </p:nvPr>
        </p:nvSpPr>
        <p:spPr/>
        <p:txBody>
          <a:bodyPr>
            <a:normAutofit fontScale="90000"/>
          </a:bodyPr>
          <a:lstStyle/>
          <a:p>
            <a:pPr algn="l"/>
            <a:r>
              <a:rPr lang="en-US" sz="3200">
                <a:solidFill>
                  <a:schemeClr val="tx1"/>
                </a:solidFill>
                <a:latin typeface="Arial"/>
                <a:cs typeface="Arial"/>
              </a:rPr>
              <a:t>States serving a higher proportion of their overall population ages 0-3 in </a:t>
            </a:r>
            <a:r>
              <a:rPr lang="en-US" sz="3200" b="1">
                <a:solidFill>
                  <a:schemeClr val="tx1"/>
                </a:solidFill>
                <a:latin typeface="Arial"/>
                <a:cs typeface="Arial"/>
              </a:rPr>
              <a:t>Part C </a:t>
            </a:r>
            <a:r>
              <a:rPr lang="en-US" sz="3200">
                <a:solidFill>
                  <a:schemeClr val="tx1"/>
                </a:solidFill>
                <a:latin typeface="Arial"/>
                <a:cs typeface="Arial"/>
              </a:rPr>
              <a:t>are more likely to have a higher percentage of children exiting Part C within age expectations</a:t>
            </a:r>
            <a:endParaRPr lang="en-US">
              <a:solidFill>
                <a:schemeClr val="tx1"/>
              </a:solidFill>
            </a:endParaRPr>
          </a:p>
        </p:txBody>
      </p:sp>
      <p:graphicFrame>
        <p:nvGraphicFramePr>
          <p:cNvPr id="4" name="Chart 3" descr="Column chart: percent of children exiting Part C within age expectations on each outcome, broken out by proportion of the overall population ages 0-3 served in Part C.&#10;Social Relationships:&#10;&lt;2.5%: 44%&#10;2.5% to 3.9%: 50%&#10;&gt;3.9%: 52%&#10;Knowledge and Skills:&#10;&lt;2.5%: 34%&#10;2.5% to 3.9%: 39%&#10;&gt;3.9%: 45%&#10;Action to Meet Needs&#10;&lt;2.5%: 42%&#10;2.5% to 3.9%: 50%&#10;&gt;3.9%: 54%">
            <a:extLst>
              <a:ext uri="{FF2B5EF4-FFF2-40B4-BE49-F238E27FC236}">
                <a16:creationId xmlns:a16="http://schemas.microsoft.com/office/drawing/2014/main" id="{11B17A26-6DB7-D9E6-192B-F41C61475955}"/>
              </a:ext>
            </a:extLst>
          </p:cNvPr>
          <p:cNvGraphicFramePr>
            <a:graphicFrameLocks/>
          </p:cNvGraphicFramePr>
          <p:nvPr>
            <p:extLst>
              <p:ext uri="{D42A27DB-BD31-4B8C-83A1-F6EECF244321}">
                <p14:modId xmlns:p14="http://schemas.microsoft.com/office/powerpoint/2010/main" val="441096315"/>
              </p:ext>
            </p:extLst>
          </p:nvPr>
        </p:nvGraphicFramePr>
        <p:xfrm>
          <a:off x="731519" y="1725930"/>
          <a:ext cx="10778491" cy="4188245"/>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descr="Arrow pointing to chart values that represent average percentage within each group">
            <a:extLst>
              <a:ext uri="{FF2B5EF4-FFF2-40B4-BE49-F238E27FC236}">
                <a16:creationId xmlns:a16="http://schemas.microsoft.com/office/drawing/2014/main" id="{A267CA84-52B3-D59E-C5DF-194CC03ECA7C}"/>
              </a:ext>
            </a:extLst>
          </p:cNvPr>
          <p:cNvGrpSpPr/>
          <p:nvPr/>
        </p:nvGrpSpPr>
        <p:grpSpPr>
          <a:xfrm>
            <a:off x="10674557" y="1817404"/>
            <a:ext cx="1446216" cy="1169551"/>
            <a:chOff x="10697417" y="1672117"/>
            <a:chExt cx="1446216" cy="1169551"/>
          </a:xfrm>
        </p:grpSpPr>
        <p:sp>
          <p:nvSpPr>
            <p:cNvPr id="8" name="TextBox 7">
              <a:extLst>
                <a:ext uri="{FF2B5EF4-FFF2-40B4-BE49-F238E27FC236}">
                  <a16:creationId xmlns:a16="http://schemas.microsoft.com/office/drawing/2014/main" id="{F0163B3D-A26C-408D-63EB-E01AACD45148}"/>
                </a:ext>
              </a:extLst>
            </p:cNvPr>
            <p:cNvSpPr txBox="1"/>
            <p:nvPr/>
          </p:nvSpPr>
          <p:spPr>
            <a:xfrm>
              <a:off x="10893404" y="1672117"/>
              <a:ext cx="1250229" cy="1169551"/>
            </a:xfrm>
            <a:prstGeom prst="rect">
              <a:avLst/>
            </a:prstGeom>
            <a:noFill/>
          </p:spPr>
          <p:txBody>
            <a:bodyPr wrap="square" rtlCol="0">
              <a:spAutoFit/>
            </a:bodyPr>
            <a:lstStyle/>
            <a:p>
              <a:r>
                <a:rPr lang="en-US" sz="1400"/>
                <a:t>Values represent average % within each group</a:t>
              </a:r>
            </a:p>
          </p:txBody>
        </p:sp>
        <p:cxnSp>
          <p:nvCxnSpPr>
            <p:cNvPr id="9" name="Straight Arrow Connector 8" descr="&quot; &quot;">
              <a:extLst>
                <a:ext uri="{FF2B5EF4-FFF2-40B4-BE49-F238E27FC236}">
                  <a16:creationId xmlns:a16="http://schemas.microsoft.com/office/drawing/2014/main" id="{E1FBC43E-5957-6C1F-CD02-9CFD17BD353D}"/>
                </a:ext>
              </a:extLst>
            </p:cNvPr>
            <p:cNvCxnSpPr/>
            <p:nvPr/>
          </p:nvCxnSpPr>
          <p:spPr>
            <a:xfrm flipH="1">
              <a:off x="10697417" y="1839516"/>
              <a:ext cx="2605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Left Brace 6" descr="&quot; &quot;">
            <a:extLst>
              <a:ext uri="{FF2B5EF4-FFF2-40B4-BE49-F238E27FC236}">
                <a16:creationId xmlns:a16="http://schemas.microsoft.com/office/drawing/2014/main" id="{0A656F94-4F14-5490-96A1-5748A94123D5}"/>
              </a:ext>
            </a:extLst>
          </p:cNvPr>
          <p:cNvSpPr/>
          <p:nvPr/>
        </p:nvSpPr>
        <p:spPr>
          <a:xfrm rot="16200000">
            <a:off x="6054249" y="3521268"/>
            <a:ext cx="174356" cy="4793095"/>
          </a:xfrm>
          <a:prstGeom prst="lef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8DC2AEDA-0E87-06B6-D547-0368A01C588F}"/>
              </a:ext>
            </a:extLst>
          </p:cNvPr>
          <p:cNvSpPr txBox="1"/>
          <p:nvPr/>
        </p:nvSpPr>
        <p:spPr>
          <a:xfrm>
            <a:off x="3744878" y="6024161"/>
            <a:ext cx="4691356" cy="307777"/>
          </a:xfrm>
          <a:prstGeom prst="rect">
            <a:avLst/>
          </a:prstGeom>
          <a:noFill/>
        </p:spPr>
        <p:txBody>
          <a:bodyPr wrap="square" rtlCol="0">
            <a:spAutoFit/>
          </a:bodyPr>
          <a:lstStyle/>
          <a:p>
            <a:r>
              <a:rPr lang="en-US" sz="1400"/>
              <a:t>% of the state’s population birth to age 3 served in Part C</a:t>
            </a:r>
          </a:p>
        </p:txBody>
      </p:sp>
      <p:sp>
        <p:nvSpPr>
          <p:cNvPr id="10" name="TextBox 9">
            <a:extLst>
              <a:ext uri="{FF2B5EF4-FFF2-40B4-BE49-F238E27FC236}">
                <a16:creationId xmlns:a16="http://schemas.microsoft.com/office/drawing/2014/main" id="{68B11021-DF97-A415-26DA-DCB753B24758}"/>
              </a:ext>
            </a:extLst>
          </p:cNvPr>
          <p:cNvSpPr txBox="1"/>
          <p:nvPr/>
        </p:nvSpPr>
        <p:spPr>
          <a:xfrm>
            <a:off x="9914419" y="5807947"/>
            <a:ext cx="1424982" cy="600164"/>
          </a:xfrm>
          <a:prstGeom prst="rect">
            <a:avLst/>
          </a:prstGeom>
          <a:noFill/>
        </p:spPr>
        <p:txBody>
          <a:bodyPr wrap="square" lIns="91440" tIns="45720" rIns="91440" bIns="45720" rtlCol="0" anchor="t">
            <a:spAutoFit/>
          </a:bodyPr>
          <a:lstStyle/>
          <a:p>
            <a:pPr>
              <a:spcAft>
                <a:spcPts val="600"/>
              </a:spcAft>
            </a:pPr>
            <a:r>
              <a:rPr lang="en-US" sz="1400"/>
              <a:t>Total N = 51</a:t>
            </a:r>
          </a:p>
          <a:p>
            <a:pPr>
              <a:spcAft>
                <a:spcPts val="600"/>
              </a:spcAft>
            </a:pPr>
            <a:r>
              <a:rPr lang="en-US" sz="1400"/>
              <a:t>FFY 2022</a:t>
            </a:r>
            <a:endParaRPr lang="en-US"/>
          </a:p>
        </p:txBody>
      </p:sp>
    </p:spTree>
    <p:extLst>
      <p:ext uri="{BB962C8B-B14F-4D97-AF65-F5344CB8AC3E}">
        <p14:creationId xmlns:p14="http://schemas.microsoft.com/office/powerpoint/2010/main" val="3558234599"/>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0E90D6-9420-E3D5-45BB-44037347E308}"/>
              </a:ext>
            </a:extLst>
          </p:cNvPr>
          <p:cNvSpPr>
            <a:spLocks noGrp="1"/>
          </p:cNvSpPr>
          <p:nvPr>
            <p:ph type="sldNum" sz="quarter" idx="4"/>
          </p:nvPr>
        </p:nvSpPr>
        <p:spPr/>
        <p:txBody>
          <a:bodyPr/>
          <a:lstStyle/>
          <a:p>
            <a:fld id="{8FF8BE51-C3B0-9B4F-9A06-4F809A9A7941}" type="slidenum">
              <a:rPr lang="en-US" smtClean="0"/>
              <a:pPr/>
              <a:t>22</a:t>
            </a:fld>
            <a:endParaRPr lang="en-US"/>
          </a:p>
        </p:txBody>
      </p:sp>
      <p:sp>
        <p:nvSpPr>
          <p:cNvPr id="5" name="Title 4">
            <a:extLst>
              <a:ext uri="{FF2B5EF4-FFF2-40B4-BE49-F238E27FC236}">
                <a16:creationId xmlns:a16="http://schemas.microsoft.com/office/drawing/2014/main" id="{776D9541-B597-DAC7-5756-0C0E3C1FEF07}"/>
              </a:ext>
            </a:extLst>
          </p:cNvPr>
          <p:cNvSpPr>
            <a:spLocks noGrp="1"/>
          </p:cNvSpPr>
          <p:nvPr>
            <p:ph type="title"/>
          </p:nvPr>
        </p:nvSpPr>
        <p:spPr/>
        <p:txBody>
          <a:bodyPr>
            <a:noAutofit/>
          </a:bodyPr>
          <a:lstStyle/>
          <a:p>
            <a:pPr algn="l"/>
            <a:r>
              <a:rPr lang="en-US" sz="2700">
                <a:solidFill>
                  <a:schemeClr val="tx1"/>
                </a:solidFill>
                <a:latin typeface="Arial"/>
                <a:cs typeface="Arial"/>
              </a:rPr>
              <a:t>States serving a higher proportion of their overall population ages 3-5 in </a:t>
            </a:r>
            <a:r>
              <a:rPr lang="en-US" sz="2700" b="1">
                <a:solidFill>
                  <a:schemeClr val="tx1"/>
                </a:solidFill>
                <a:latin typeface="Arial"/>
                <a:cs typeface="Arial"/>
              </a:rPr>
              <a:t>Part B 619 </a:t>
            </a:r>
            <a:r>
              <a:rPr lang="en-US" sz="2700">
                <a:solidFill>
                  <a:schemeClr val="tx1"/>
                </a:solidFill>
                <a:latin typeface="Arial"/>
                <a:cs typeface="Arial"/>
              </a:rPr>
              <a:t>were no more or less likely to have a higher percentage of children exiting Part B 619 within age expectations</a:t>
            </a:r>
            <a:endParaRPr lang="en-US" sz="2700">
              <a:solidFill>
                <a:schemeClr val="tx1"/>
              </a:solidFill>
            </a:endParaRPr>
          </a:p>
        </p:txBody>
      </p:sp>
      <p:graphicFrame>
        <p:nvGraphicFramePr>
          <p:cNvPr id="10" name="Content Placeholder 9" descr="Column chart: percent of children exiting Part B 619 within age expectations on each outcome, broken out by proportion of the overall population ages 3-5 served in Part B 619.&#10;Social Relationships:&#10;&lt;4%: 56%&#10;≥4% to &lt;6%: 48%&#10;≥6%: 55%&#10;Knowledge and Skills:&#10;&lt;4%: 51%&#10;≥4% to &lt;6%: 46%&#10;≥6%: 51%&#10;Action to Meet Needs&#10;&lt;4%: 62%&#10;≥4% to &lt;6%: 54%&#10;≥6%: 62%">
            <a:extLst>
              <a:ext uri="{FF2B5EF4-FFF2-40B4-BE49-F238E27FC236}">
                <a16:creationId xmlns:a16="http://schemas.microsoft.com/office/drawing/2014/main" id="{BCFE8C84-DA20-B6B9-9F5B-4B7A8023A575}"/>
              </a:ext>
            </a:extLst>
          </p:cNvPr>
          <p:cNvGraphicFramePr>
            <a:graphicFrameLocks noGrp="1"/>
          </p:cNvGraphicFramePr>
          <p:nvPr>
            <p:ph idx="1"/>
            <p:extLst>
              <p:ext uri="{D42A27DB-BD31-4B8C-83A1-F6EECF244321}">
                <p14:modId xmlns:p14="http://schemas.microsoft.com/office/powerpoint/2010/main" val="2994490969"/>
              </p:ext>
            </p:extLst>
          </p:nvPr>
        </p:nvGraphicFramePr>
        <p:xfrm>
          <a:off x="587375" y="1368425"/>
          <a:ext cx="11006138" cy="4478338"/>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descr="Arrow pointing to chart values that represent average percentage within each group">
            <a:extLst>
              <a:ext uri="{FF2B5EF4-FFF2-40B4-BE49-F238E27FC236}">
                <a16:creationId xmlns:a16="http://schemas.microsoft.com/office/drawing/2014/main" id="{D3858085-85A5-4CE7-F910-9326BB1018B0}"/>
              </a:ext>
            </a:extLst>
          </p:cNvPr>
          <p:cNvGrpSpPr/>
          <p:nvPr/>
        </p:nvGrpSpPr>
        <p:grpSpPr>
          <a:xfrm>
            <a:off x="10768644" y="1591311"/>
            <a:ext cx="1446216" cy="1169551"/>
            <a:chOff x="10697417" y="1672117"/>
            <a:chExt cx="1446216" cy="1169551"/>
          </a:xfrm>
        </p:grpSpPr>
        <p:sp>
          <p:nvSpPr>
            <p:cNvPr id="13" name="TextBox 12">
              <a:extLst>
                <a:ext uri="{FF2B5EF4-FFF2-40B4-BE49-F238E27FC236}">
                  <a16:creationId xmlns:a16="http://schemas.microsoft.com/office/drawing/2014/main" id="{D712BBD7-5128-2FC3-9B64-0806A50A408F}"/>
                </a:ext>
              </a:extLst>
            </p:cNvPr>
            <p:cNvSpPr txBox="1"/>
            <p:nvPr/>
          </p:nvSpPr>
          <p:spPr>
            <a:xfrm>
              <a:off x="10893404" y="1672117"/>
              <a:ext cx="1250229" cy="1169551"/>
            </a:xfrm>
            <a:prstGeom prst="rect">
              <a:avLst/>
            </a:prstGeom>
            <a:noFill/>
          </p:spPr>
          <p:txBody>
            <a:bodyPr wrap="square" rtlCol="0">
              <a:spAutoFit/>
            </a:bodyPr>
            <a:lstStyle/>
            <a:p>
              <a:r>
                <a:rPr lang="en-US" sz="1400"/>
                <a:t>Values represent average % within each group</a:t>
              </a:r>
            </a:p>
          </p:txBody>
        </p:sp>
        <p:cxnSp>
          <p:nvCxnSpPr>
            <p:cNvPr id="14" name="Straight Arrow Connector 13" descr="&quot; &quot;">
              <a:extLst>
                <a:ext uri="{FF2B5EF4-FFF2-40B4-BE49-F238E27FC236}">
                  <a16:creationId xmlns:a16="http://schemas.microsoft.com/office/drawing/2014/main" id="{6D03DEC3-335B-99DA-8F07-9DB02D51131F}"/>
                </a:ext>
              </a:extLst>
            </p:cNvPr>
            <p:cNvCxnSpPr/>
            <p:nvPr/>
          </p:nvCxnSpPr>
          <p:spPr>
            <a:xfrm flipH="1">
              <a:off x="10697417" y="1839516"/>
              <a:ext cx="2605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Left Brace 7" descr="&quot; &quot;">
            <a:extLst>
              <a:ext uri="{FF2B5EF4-FFF2-40B4-BE49-F238E27FC236}">
                <a16:creationId xmlns:a16="http://schemas.microsoft.com/office/drawing/2014/main" id="{4F50A753-BC5D-E8EE-F08B-B0C31A965B79}"/>
              </a:ext>
            </a:extLst>
          </p:cNvPr>
          <p:cNvSpPr/>
          <p:nvPr/>
        </p:nvSpPr>
        <p:spPr>
          <a:xfrm rot="16200000">
            <a:off x="6007695" y="3660394"/>
            <a:ext cx="206137" cy="438606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3BD7CE0-A61B-D0EE-D3A5-CC8C2CDE335C}"/>
              </a:ext>
            </a:extLst>
          </p:cNvPr>
          <p:cNvSpPr txBox="1"/>
          <p:nvPr/>
        </p:nvSpPr>
        <p:spPr>
          <a:xfrm>
            <a:off x="3675083" y="5989671"/>
            <a:ext cx="4817407" cy="307777"/>
          </a:xfrm>
          <a:prstGeom prst="rect">
            <a:avLst/>
          </a:prstGeom>
          <a:noFill/>
        </p:spPr>
        <p:txBody>
          <a:bodyPr wrap="square" lIns="91440" tIns="45720" rIns="91440" bIns="45720" rtlCol="0" anchor="t">
            <a:spAutoFit/>
          </a:bodyPr>
          <a:lstStyle/>
          <a:p>
            <a:r>
              <a:rPr lang="en-US" sz="1400"/>
              <a:t>% of the state’s population ages 3-5 served in Part B 619</a:t>
            </a:r>
          </a:p>
        </p:txBody>
      </p:sp>
      <p:sp>
        <p:nvSpPr>
          <p:cNvPr id="6" name="TextBox 5">
            <a:extLst>
              <a:ext uri="{FF2B5EF4-FFF2-40B4-BE49-F238E27FC236}">
                <a16:creationId xmlns:a16="http://schemas.microsoft.com/office/drawing/2014/main" id="{F7464104-BDE0-3BA6-20DB-4F91434B9930}"/>
              </a:ext>
            </a:extLst>
          </p:cNvPr>
          <p:cNvSpPr txBox="1"/>
          <p:nvPr/>
        </p:nvSpPr>
        <p:spPr>
          <a:xfrm>
            <a:off x="9839057" y="5815639"/>
            <a:ext cx="1424982" cy="600164"/>
          </a:xfrm>
          <a:prstGeom prst="rect">
            <a:avLst/>
          </a:prstGeom>
          <a:noFill/>
        </p:spPr>
        <p:txBody>
          <a:bodyPr wrap="square" lIns="91440" tIns="45720" rIns="91440" bIns="45720" rtlCol="0" anchor="t">
            <a:spAutoFit/>
          </a:bodyPr>
          <a:lstStyle/>
          <a:p>
            <a:pPr>
              <a:spcAft>
                <a:spcPts val="600"/>
              </a:spcAft>
            </a:pPr>
            <a:r>
              <a:rPr lang="en-US" sz="1400"/>
              <a:t>Total N = 51</a:t>
            </a:r>
          </a:p>
          <a:p>
            <a:pPr>
              <a:spcAft>
                <a:spcPts val="600"/>
              </a:spcAft>
            </a:pPr>
            <a:r>
              <a:rPr lang="en-US" sz="1400"/>
              <a:t>FFY 2022</a:t>
            </a:r>
            <a:endParaRPr lang="en-US"/>
          </a:p>
        </p:txBody>
      </p:sp>
    </p:spTree>
    <p:extLst>
      <p:ext uri="{BB962C8B-B14F-4D97-AF65-F5344CB8AC3E}">
        <p14:creationId xmlns:p14="http://schemas.microsoft.com/office/powerpoint/2010/main" val="238219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5B56EB-CBC8-45EC-1D08-6A7D54B71B5E}"/>
              </a:ext>
            </a:extLst>
          </p:cNvPr>
          <p:cNvSpPr>
            <a:spLocks noGrp="1"/>
          </p:cNvSpPr>
          <p:nvPr>
            <p:ph type="sldNum" sz="quarter" idx="4"/>
          </p:nvPr>
        </p:nvSpPr>
        <p:spPr/>
        <p:txBody>
          <a:bodyPr/>
          <a:lstStyle/>
          <a:p>
            <a:fld id="{8FF8BE51-C3B0-9B4F-9A06-4F809A9A7941}" type="slidenum">
              <a:rPr lang="en-US" smtClean="0"/>
              <a:pPr/>
              <a:t>23</a:t>
            </a:fld>
            <a:endParaRPr lang="en-US"/>
          </a:p>
        </p:txBody>
      </p:sp>
      <p:sp>
        <p:nvSpPr>
          <p:cNvPr id="6" name="Title 1">
            <a:extLst>
              <a:ext uri="{FF2B5EF4-FFF2-40B4-BE49-F238E27FC236}">
                <a16:creationId xmlns:a16="http://schemas.microsoft.com/office/drawing/2014/main" id="{025D772E-0E14-02BF-35BB-EF672BD72A01}"/>
              </a:ext>
            </a:extLst>
          </p:cNvPr>
          <p:cNvSpPr>
            <a:spLocks noGrp="1"/>
          </p:cNvSpPr>
          <p:nvPr>
            <p:ph type="title"/>
          </p:nvPr>
        </p:nvSpPr>
        <p:spPr>
          <a:xfrm>
            <a:off x="749034" y="2204342"/>
            <a:ext cx="4921150" cy="914400"/>
          </a:xfrm>
        </p:spPr>
        <p:txBody>
          <a:bodyPr>
            <a:noAutofit/>
          </a:bodyPr>
          <a:lstStyle/>
          <a:p>
            <a:r>
              <a:rPr lang="en-US" sz="3600">
                <a:latin typeface="Arial"/>
                <a:cs typeface="Arial"/>
              </a:rPr>
              <a:t>State Child Outcomes Data Quality Profiles</a:t>
            </a:r>
            <a:endParaRPr lang="en-US" sz="3600">
              <a:solidFill>
                <a:srgbClr val="FF0000"/>
              </a:solidFill>
              <a:latin typeface="Arial"/>
              <a:cs typeface="Arial"/>
            </a:endParaRPr>
          </a:p>
        </p:txBody>
      </p:sp>
      <p:pic>
        <p:nvPicPr>
          <p:cNvPr id="11" name="Picture 10" descr="Screenshot of title page from a sample state child outcomes data profile">
            <a:extLst>
              <a:ext uri="{FF2B5EF4-FFF2-40B4-BE49-F238E27FC236}">
                <a16:creationId xmlns:a16="http://schemas.microsoft.com/office/drawing/2014/main" id="{E5FDC601-DC83-3A0D-5FD9-00CE721F3EE9}"/>
              </a:ext>
            </a:extLst>
          </p:cNvPr>
          <p:cNvPicPr>
            <a:picLocks noChangeAspect="1"/>
          </p:cNvPicPr>
          <p:nvPr/>
        </p:nvPicPr>
        <p:blipFill>
          <a:blip r:embed="rId3"/>
          <a:stretch>
            <a:fillRect/>
          </a:stretch>
        </p:blipFill>
        <p:spPr>
          <a:xfrm rot="-660000">
            <a:off x="6038606" y="642348"/>
            <a:ext cx="4252622" cy="55708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198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96554F-C544-103F-DED7-C3F5C5F9D26A}"/>
              </a:ext>
            </a:extLst>
          </p:cNvPr>
          <p:cNvSpPr>
            <a:spLocks noGrp="1"/>
          </p:cNvSpPr>
          <p:nvPr>
            <p:ph type="sldNum" sz="quarter" idx="4"/>
          </p:nvPr>
        </p:nvSpPr>
        <p:spPr/>
        <p:txBody>
          <a:bodyPr/>
          <a:lstStyle/>
          <a:p>
            <a:fld id="{8FF8BE51-C3B0-9B4F-9A06-4F809A9A7941}" type="slidenum">
              <a:rPr lang="en-US" smtClean="0"/>
              <a:pPr/>
              <a:t>24</a:t>
            </a:fld>
            <a:endParaRPr lang="en-US"/>
          </a:p>
        </p:txBody>
      </p:sp>
      <p:sp>
        <p:nvSpPr>
          <p:cNvPr id="6" name="Title 1">
            <a:extLst>
              <a:ext uri="{FF2B5EF4-FFF2-40B4-BE49-F238E27FC236}">
                <a16:creationId xmlns:a16="http://schemas.microsoft.com/office/drawing/2014/main" id="{8B53074A-ECE4-08EC-D89D-9111BE5E5E7A}"/>
              </a:ext>
            </a:extLst>
          </p:cNvPr>
          <p:cNvSpPr>
            <a:spLocks noGrp="1"/>
          </p:cNvSpPr>
          <p:nvPr>
            <p:ph type="title"/>
          </p:nvPr>
        </p:nvSpPr>
        <p:spPr>
          <a:xfrm>
            <a:off x="587375" y="227013"/>
            <a:ext cx="11006138" cy="914400"/>
          </a:xfrm>
        </p:spPr>
        <p:txBody>
          <a:bodyPr/>
          <a:lstStyle/>
          <a:p>
            <a:r>
              <a:rPr lang="en-US">
                <a:latin typeface="Arial"/>
                <a:cs typeface="Arial"/>
              </a:rPr>
              <a:t>2022-23</a:t>
            </a:r>
            <a:r>
              <a:rPr lang="en-US" sz="3200">
                <a:latin typeface="Arial"/>
                <a:cs typeface="Arial"/>
              </a:rPr>
              <a:t> State Data Quality Profiles</a:t>
            </a:r>
            <a:endParaRPr lang="en-US">
              <a:latin typeface="Arial"/>
              <a:cs typeface="Arial"/>
            </a:endParaRPr>
          </a:p>
        </p:txBody>
      </p:sp>
      <p:pic>
        <p:nvPicPr>
          <p:cNvPr id="48" name="Picture 47" descr="screenshot of sample chart from data quality profile: comparison of state versus national percentages on all 3 outcomes.">
            <a:extLst>
              <a:ext uri="{FF2B5EF4-FFF2-40B4-BE49-F238E27FC236}">
                <a16:creationId xmlns:a16="http://schemas.microsoft.com/office/drawing/2014/main" id="{4C225DE5-5C53-EBD1-4583-FEF4232FD995}"/>
              </a:ext>
            </a:extLst>
          </p:cNvPr>
          <p:cNvPicPr>
            <a:picLocks noChangeAspect="1"/>
          </p:cNvPicPr>
          <p:nvPr/>
        </p:nvPicPr>
        <p:blipFill>
          <a:blip r:embed="rId3"/>
          <a:stretch>
            <a:fillRect/>
          </a:stretch>
        </p:blipFill>
        <p:spPr>
          <a:xfrm>
            <a:off x="276225" y="1234250"/>
            <a:ext cx="5713413" cy="4275190"/>
          </a:xfrm>
          <a:prstGeom prst="rect">
            <a:avLst/>
          </a:prstGeom>
        </p:spPr>
      </p:pic>
      <p:pic>
        <p:nvPicPr>
          <p:cNvPr id="50" name="Picture 49" descr="screenshot of sample chart from data quality profile: longitudinal chart of outcomes data for summary statement 1, outcome a.">
            <a:extLst>
              <a:ext uri="{FF2B5EF4-FFF2-40B4-BE49-F238E27FC236}">
                <a16:creationId xmlns:a16="http://schemas.microsoft.com/office/drawing/2014/main" id="{879947FE-3F8E-B317-3949-9023230822EF}"/>
              </a:ext>
            </a:extLst>
          </p:cNvPr>
          <p:cNvPicPr>
            <a:picLocks noChangeAspect="1"/>
          </p:cNvPicPr>
          <p:nvPr/>
        </p:nvPicPr>
        <p:blipFill>
          <a:blip r:embed="rId4"/>
          <a:stretch>
            <a:fillRect/>
          </a:stretch>
        </p:blipFill>
        <p:spPr>
          <a:xfrm>
            <a:off x="6210300" y="1291404"/>
            <a:ext cx="5713413" cy="4160881"/>
          </a:xfrm>
          <a:prstGeom prst="rect">
            <a:avLst/>
          </a:prstGeom>
        </p:spPr>
      </p:pic>
    </p:spTree>
    <p:extLst>
      <p:ext uri="{BB962C8B-B14F-4D97-AF65-F5344CB8AC3E}">
        <p14:creationId xmlns:p14="http://schemas.microsoft.com/office/powerpoint/2010/main" val="4244780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1F7F050-EEE2-7589-8989-9119A91E965C}"/>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25</a:t>
            </a:fld>
            <a:endParaRPr lang="en-US"/>
          </a:p>
        </p:txBody>
      </p:sp>
      <p:sp>
        <p:nvSpPr>
          <p:cNvPr id="2" name="Title 1">
            <a:extLst>
              <a:ext uri="{FF2B5EF4-FFF2-40B4-BE49-F238E27FC236}">
                <a16:creationId xmlns:a16="http://schemas.microsoft.com/office/drawing/2014/main" id="{87ADC35F-E7F1-49F9-9902-C51216924938}"/>
              </a:ext>
            </a:extLst>
          </p:cNvPr>
          <p:cNvSpPr>
            <a:spLocks noGrp="1"/>
          </p:cNvSpPr>
          <p:nvPr>
            <p:ph type="title"/>
          </p:nvPr>
        </p:nvSpPr>
        <p:spPr/>
        <p:txBody>
          <a:bodyPr>
            <a:normAutofit/>
          </a:bodyPr>
          <a:lstStyle/>
          <a:p>
            <a:r>
              <a:rPr lang="en-US" sz="3600">
                <a:latin typeface="Arial"/>
                <a:cs typeface="Arial"/>
              </a:rPr>
              <a:t>Resources for Interpreting Child Outcomes Data</a:t>
            </a:r>
          </a:p>
        </p:txBody>
      </p:sp>
      <p:sp>
        <p:nvSpPr>
          <p:cNvPr id="4" name="Content Placeholder 3"/>
          <p:cNvSpPr>
            <a:spLocks noGrp="1"/>
          </p:cNvSpPr>
          <p:nvPr>
            <p:ph idx="1"/>
          </p:nvPr>
        </p:nvSpPr>
        <p:spPr>
          <a:xfrm>
            <a:off x="559980" y="1141380"/>
            <a:ext cx="11476075" cy="4474881"/>
          </a:xfrm>
        </p:spPr>
        <p:txBody>
          <a:bodyPr>
            <a:noAutofit/>
          </a:bodyPr>
          <a:lstStyle/>
          <a:p>
            <a:pPr>
              <a:lnSpc>
                <a:spcPct val="100000"/>
              </a:lnSpc>
            </a:pPr>
            <a:r>
              <a:rPr lang="en-US" sz="2200">
                <a:latin typeface="Arial"/>
                <a:cs typeface="Arial"/>
                <a:hlinkClick r:id="rId3" tooltip="IDEA Child Outcomes Highlights for FFY 2022"/>
              </a:rPr>
              <a:t>IDEA Child Outcomes Highlights for FFY 2022</a:t>
            </a:r>
            <a:r>
              <a:rPr lang="en-US" sz="2200">
                <a:latin typeface="Arial"/>
                <a:cs typeface="Arial"/>
              </a:rPr>
              <a:t>: A 2-page summary of the national results.</a:t>
            </a:r>
          </a:p>
          <a:p>
            <a:pPr>
              <a:lnSpc>
                <a:spcPct val="100000"/>
              </a:lnSpc>
            </a:pPr>
            <a:r>
              <a:rPr lang="en-US" sz="2200">
                <a:latin typeface="Arial"/>
                <a:cs typeface="Arial"/>
                <a:hlinkClick r:id="rId4"/>
              </a:rPr>
              <a:t>Child Outcomes Approach Maps</a:t>
            </a:r>
            <a:r>
              <a:rPr lang="en-US" sz="2200">
                <a:latin typeface="Arial"/>
                <a:cs typeface="Arial"/>
              </a:rPr>
              <a:t>: Data visualization displaying the child outcomes approach by state.</a:t>
            </a:r>
          </a:p>
          <a:p>
            <a:pPr>
              <a:lnSpc>
                <a:spcPct val="100000"/>
              </a:lnSpc>
            </a:pPr>
            <a:r>
              <a:rPr lang="en-US" sz="2200">
                <a:latin typeface="Arial"/>
                <a:cs typeface="Arial"/>
                <a:hlinkClick r:id="rId5" tooltip="Take a Look at Your Child Outcomes Data Profile"/>
              </a:rPr>
              <a:t>Take a Look at Your Child Outcomes Data Profile</a:t>
            </a:r>
            <a:r>
              <a:rPr lang="en-US" sz="2200">
                <a:solidFill>
                  <a:schemeClr val="tx2">
                    <a:lumMod val="75000"/>
                    <a:lumOff val="25000"/>
                  </a:schemeClr>
                </a:solidFill>
                <a:latin typeface="Arial"/>
                <a:cs typeface="Arial"/>
              </a:rPr>
              <a:t>: </a:t>
            </a:r>
            <a:r>
              <a:rPr lang="en-US" sz="2200">
                <a:latin typeface="Arial"/>
                <a:cs typeface="Arial"/>
              </a:rPr>
              <a:t>Guidance on how to use your Child Outcomes Data Quality Profile.</a:t>
            </a:r>
          </a:p>
          <a:p>
            <a:pPr>
              <a:lnSpc>
                <a:spcPct val="100000"/>
              </a:lnSpc>
            </a:pPr>
            <a:r>
              <a:rPr lang="en-US" sz="2200">
                <a:latin typeface="Arial"/>
                <a:cs typeface="Arial"/>
                <a:hlinkClick r:id="rId6" tooltip="Considerations of the Impact of COVID-19 on APR Indicator Data"/>
              </a:rPr>
              <a:t>Considerations of the Impact of COVID-19 on APR Indicator Data</a:t>
            </a:r>
            <a:r>
              <a:rPr lang="en-US" sz="2200">
                <a:latin typeface="Arial"/>
                <a:cs typeface="Arial"/>
              </a:rPr>
              <a:t>: Considerations related to data disruption that occurred as a result of the COVID-19 pandemic. </a:t>
            </a:r>
          </a:p>
          <a:p>
            <a:pPr>
              <a:lnSpc>
                <a:spcPct val="100000"/>
              </a:lnSpc>
            </a:pPr>
            <a:r>
              <a:rPr lang="en-US" sz="2200">
                <a:latin typeface="Arial"/>
                <a:cs typeface="Arial"/>
                <a:hlinkClick r:id="rId7" tooltip="Year-to-Year Changes in State Child Outcomes Data: What Do They Mean?"/>
              </a:rPr>
              <a:t>Year-to-Year Changes in State Child Outcomes Data: What Do They Mean?</a:t>
            </a:r>
            <a:r>
              <a:rPr lang="en-US" sz="2200">
                <a:latin typeface="Arial"/>
                <a:cs typeface="Arial"/>
              </a:rPr>
              <a:t>: A 4-page brief designed to help stakeholders learn what questions to ask to understand year-to-year changes in child outcomes data.</a:t>
            </a:r>
          </a:p>
        </p:txBody>
      </p:sp>
    </p:spTree>
    <p:extLst>
      <p:ext uri="{BB962C8B-B14F-4D97-AF65-F5344CB8AC3E}">
        <p14:creationId xmlns:p14="http://schemas.microsoft.com/office/powerpoint/2010/main" val="195667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7EA77765-C45E-1DE2-5F5F-F71B47999063}"/>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26</a:t>
            </a:fld>
            <a:endParaRPr lang="en-US"/>
          </a:p>
        </p:txBody>
      </p:sp>
      <p:sp>
        <p:nvSpPr>
          <p:cNvPr id="2" name="Title 1">
            <a:extLst>
              <a:ext uri="{FF2B5EF4-FFF2-40B4-BE49-F238E27FC236}">
                <a16:creationId xmlns:a16="http://schemas.microsoft.com/office/drawing/2014/main" id="{87ADC35F-E7F1-49F9-9902-C51216924938}"/>
              </a:ext>
            </a:extLst>
          </p:cNvPr>
          <p:cNvSpPr>
            <a:spLocks noGrp="1"/>
          </p:cNvSpPr>
          <p:nvPr>
            <p:ph type="title"/>
          </p:nvPr>
        </p:nvSpPr>
        <p:spPr/>
        <p:txBody>
          <a:bodyPr>
            <a:normAutofit fontScale="90000"/>
          </a:bodyPr>
          <a:lstStyle/>
          <a:p>
            <a:r>
              <a:rPr lang="en-US" sz="3600">
                <a:latin typeface="Arial"/>
                <a:cs typeface="Arial"/>
              </a:rPr>
              <a:t>Child Outcomes Professional Development Resources</a:t>
            </a:r>
          </a:p>
        </p:txBody>
      </p:sp>
      <p:sp>
        <p:nvSpPr>
          <p:cNvPr id="4" name="Content Placeholder 3"/>
          <p:cNvSpPr>
            <a:spLocks noGrp="1"/>
          </p:cNvSpPr>
          <p:nvPr>
            <p:ph idx="1"/>
          </p:nvPr>
        </p:nvSpPr>
        <p:spPr>
          <a:xfrm>
            <a:off x="490640" y="1141380"/>
            <a:ext cx="11237071" cy="4745070"/>
          </a:xfrm>
        </p:spPr>
        <p:txBody>
          <a:bodyPr>
            <a:noAutofit/>
          </a:bodyPr>
          <a:lstStyle/>
          <a:p>
            <a:pPr>
              <a:lnSpc>
                <a:spcPct val="100000"/>
              </a:lnSpc>
            </a:pPr>
            <a:r>
              <a:rPr lang="en-US" sz="2200">
                <a:hlinkClick r:id="rId3" tooltip="Breadth of the Three Child Outcomes"/>
              </a:rPr>
              <a:t>Breadth of the Three Child Outcomes</a:t>
            </a:r>
            <a:r>
              <a:rPr lang="en-US" sz="2200"/>
              <a:t>: An infographic defining six clusters of functional behaviors within each of the three child outcomes. </a:t>
            </a:r>
          </a:p>
          <a:p>
            <a:pPr>
              <a:lnSpc>
                <a:spcPct val="100000"/>
              </a:lnSpc>
            </a:pPr>
            <a:r>
              <a:rPr lang="en-US" sz="2200">
                <a:hlinkClick r:id="rId4" tooltip="COS Practice Scenarios (COS-PS)"/>
              </a:rPr>
              <a:t>COS Practice Scenarios (COS-PS)</a:t>
            </a:r>
            <a:r>
              <a:rPr lang="en-US" sz="2200"/>
              <a:t>: A collection of scenarios of children, ages 6 months to 5 years, that allow you to practice aligning information about each child with the three child outcomes and anchoring the information by age.</a:t>
            </a:r>
          </a:p>
          <a:p>
            <a:pPr>
              <a:lnSpc>
                <a:spcPct val="100000"/>
              </a:lnSpc>
            </a:pPr>
            <a:r>
              <a:rPr lang="en-US" sz="2200">
                <a:hlinkClick r:id="rId5" tooltip="Age Anchoring Guidance for Determining Child Outcomes Summary (COS) Ratings"/>
              </a:rPr>
              <a:t>Age Anchoring Guidance for Determining Child Outcomes Summary (COS) Ratings</a:t>
            </a:r>
            <a:r>
              <a:rPr lang="en-US" sz="2200"/>
              <a:t>: guidance on how to accurately age anchor a child’s functional skills and explanations of how that guidance applies to COS teams.</a:t>
            </a:r>
          </a:p>
          <a:p>
            <a:pPr>
              <a:lnSpc>
                <a:spcPct val="100000"/>
              </a:lnSpc>
            </a:pPr>
            <a:r>
              <a:rPr lang="en-US" sz="2200">
                <a:hlinkClick r:id="rId6" tooltip="COS Process Professional Development"/>
              </a:rPr>
              <a:t>Child Outcomes Summary (COS) Process Professional Development Resources</a:t>
            </a:r>
            <a:r>
              <a:rPr lang="en-US" sz="2200"/>
              <a:t>: A collection of national resources to support training and TA on the COS process.</a:t>
            </a:r>
          </a:p>
        </p:txBody>
      </p:sp>
    </p:spTree>
    <p:extLst>
      <p:ext uri="{BB962C8B-B14F-4D97-AF65-F5344CB8AC3E}">
        <p14:creationId xmlns:p14="http://schemas.microsoft.com/office/powerpoint/2010/main" val="5465566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E0C6EB-7793-E215-FC15-2A461F0CAAAD}"/>
              </a:ext>
            </a:extLst>
          </p:cNvPr>
          <p:cNvSpPr>
            <a:spLocks noGrp="1"/>
          </p:cNvSpPr>
          <p:nvPr>
            <p:ph type="sldNum" sz="quarter" idx="4"/>
          </p:nvPr>
        </p:nvSpPr>
        <p:spPr/>
        <p:txBody>
          <a:bodyPr/>
          <a:lstStyle/>
          <a:p>
            <a:fld id="{8FF8BE51-C3B0-9B4F-9A06-4F809A9A7941}" type="slidenum">
              <a:rPr lang="en-US" smtClean="0"/>
              <a:pPr/>
              <a:t>27</a:t>
            </a:fld>
            <a:endParaRPr lang="en-US"/>
          </a:p>
        </p:txBody>
      </p:sp>
      <p:sp>
        <p:nvSpPr>
          <p:cNvPr id="5" name="Title 4">
            <a:extLst>
              <a:ext uri="{FF2B5EF4-FFF2-40B4-BE49-F238E27FC236}">
                <a16:creationId xmlns:a16="http://schemas.microsoft.com/office/drawing/2014/main" id="{F96EB310-59CB-6863-5F95-1AF8C889A419}"/>
              </a:ext>
            </a:extLst>
          </p:cNvPr>
          <p:cNvSpPr>
            <a:spLocks noGrp="1"/>
          </p:cNvSpPr>
          <p:nvPr>
            <p:ph type="title"/>
          </p:nvPr>
        </p:nvSpPr>
        <p:spPr/>
        <p:txBody>
          <a:bodyPr/>
          <a:lstStyle/>
          <a:p>
            <a:r>
              <a:rPr lang="en-US"/>
              <a:t>Contact Us</a:t>
            </a:r>
          </a:p>
        </p:txBody>
      </p:sp>
      <p:sp>
        <p:nvSpPr>
          <p:cNvPr id="4" name="Content Placeholder 3">
            <a:extLst>
              <a:ext uri="{FF2B5EF4-FFF2-40B4-BE49-F238E27FC236}">
                <a16:creationId xmlns:a16="http://schemas.microsoft.com/office/drawing/2014/main" id="{3472351C-16AC-203F-8339-EECF660FBD60}"/>
              </a:ext>
            </a:extLst>
          </p:cNvPr>
          <p:cNvSpPr>
            <a:spLocks noGrp="1"/>
          </p:cNvSpPr>
          <p:nvPr>
            <p:ph idx="1"/>
          </p:nvPr>
        </p:nvSpPr>
        <p:spPr>
          <a:xfrm>
            <a:off x="4014316" y="2720340"/>
            <a:ext cx="7578970" cy="3125824"/>
          </a:xfrm>
        </p:spPr>
        <p:txBody>
          <a:bodyPr/>
          <a:lstStyle/>
          <a:p>
            <a:pPr>
              <a:lnSpc>
                <a:spcPct val="150000"/>
              </a:lnSpc>
            </a:pPr>
            <a:r>
              <a:rPr lang="en-US"/>
              <a:t>Nicholas Ortiz: </a:t>
            </a:r>
            <a:r>
              <a:rPr lang="en-US">
                <a:hlinkClick r:id="rId3" tooltip="Contact Nicholas Ortiz"/>
              </a:rPr>
              <a:t>nicholas.ortiz@sri.com</a:t>
            </a:r>
            <a:endParaRPr lang="en-US"/>
          </a:p>
          <a:p>
            <a:pPr>
              <a:lnSpc>
                <a:spcPct val="150000"/>
              </a:lnSpc>
            </a:pPr>
            <a:r>
              <a:rPr lang="en-US"/>
              <a:t>Kellen Reid: </a:t>
            </a:r>
            <a:r>
              <a:rPr lang="en-US">
                <a:hlinkClick r:id="rId4" tooltip="Contact Kellen Reid"/>
              </a:rPr>
              <a:t>kellen.reid@unc.com</a:t>
            </a:r>
            <a:endParaRPr lang="en-US"/>
          </a:p>
        </p:txBody>
      </p:sp>
      <p:pic>
        <p:nvPicPr>
          <p:cNvPr id="6" name="Picture 2" descr="&quot; &quot;">
            <a:extLst>
              <a:ext uri="{FF2B5EF4-FFF2-40B4-BE49-F238E27FC236}">
                <a16:creationId xmlns:a16="http://schemas.microsoft.com/office/drawing/2014/main" id="{42C04880-FED1-C69B-C6EC-89EBF5E53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56" y="1572097"/>
            <a:ext cx="2781545" cy="407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68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C8EDC-3B81-DB4D-84C2-AB08F0BD3EF3}"/>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28</a:t>
            </a:fld>
            <a:endParaRPr lang="en-US"/>
          </a:p>
        </p:txBody>
      </p:sp>
      <p:sp>
        <p:nvSpPr>
          <p:cNvPr id="5" name="Title 4">
            <a:extLst>
              <a:ext uri="{FF2B5EF4-FFF2-40B4-BE49-F238E27FC236}">
                <a16:creationId xmlns:a16="http://schemas.microsoft.com/office/drawing/2014/main" id="{CD84BB26-87AB-3A4C-83B5-BF8749AC93EE}"/>
              </a:ext>
            </a:extLst>
          </p:cNvPr>
          <p:cNvSpPr>
            <a:spLocks noGrp="1"/>
          </p:cNvSpPr>
          <p:nvPr>
            <p:ph type="title"/>
          </p:nvPr>
        </p:nvSpPr>
        <p:spPr/>
        <p:txBody>
          <a:bodyPr>
            <a:normAutofit fontScale="90000"/>
          </a:bodyPr>
          <a:lstStyle/>
          <a:p>
            <a:r>
              <a:rPr lang="en-US" b="0"/>
              <a:t>Find out more at</a:t>
            </a:r>
            <a:r>
              <a:rPr lang="en-US"/>
              <a:t> ectacenter.org</a:t>
            </a:r>
            <a:br>
              <a:rPr lang="en-US"/>
            </a:br>
            <a:r>
              <a:rPr lang="en-US" b="0"/>
              <a:t>and</a:t>
            </a:r>
            <a:r>
              <a:rPr lang="en-US"/>
              <a:t> dasycenter.org</a:t>
            </a:r>
          </a:p>
        </p:txBody>
      </p:sp>
    </p:spTree>
    <p:extLst>
      <p:ext uri="{BB962C8B-B14F-4D97-AF65-F5344CB8AC3E}">
        <p14:creationId xmlns:p14="http://schemas.microsoft.com/office/powerpoint/2010/main" val="2515480730"/>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24F38-DD34-122F-AE5B-14BFF240CE22}"/>
              </a:ext>
            </a:extLst>
          </p:cNvPr>
          <p:cNvSpPr>
            <a:spLocks noGrp="1"/>
          </p:cNvSpPr>
          <p:nvPr>
            <p:ph type="sldNum" sz="quarter" idx="4"/>
          </p:nvPr>
        </p:nvSpPr>
        <p:spPr/>
        <p:txBody>
          <a:bodyPr/>
          <a:lstStyle/>
          <a:p>
            <a:fld id="{8FF8BE51-C3B0-9B4F-9A06-4F809A9A7941}" type="slidenum">
              <a:rPr lang="en-US" smtClean="0"/>
              <a:pPr/>
              <a:t>3</a:t>
            </a:fld>
            <a:endParaRPr lang="en-US"/>
          </a:p>
        </p:txBody>
      </p:sp>
      <p:sp>
        <p:nvSpPr>
          <p:cNvPr id="5" name="Title 4">
            <a:extLst>
              <a:ext uri="{FF2B5EF4-FFF2-40B4-BE49-F238E27FC236}">
                <a16:creationId xmlns:a16="http://schemas.microsoft.com/office/drawing/2014/main" id="{B6E1B403-F530-CE25-9D0F-35AD33065D54}"/>
              </a:ext>
            </a:extLst>
          </p:cNvPr>
          <p:cNvSpPr>
            <a:spLocks noGrp="1"/>
          </p:cNvSpPr>
          <p:nvPr>
            <p:ph type="title"/>
          </p:nvPr>
        </p:nvSpPr>
        <p:spPr/>
        <p:txBody>
          <a:bodyPr/>
          <a:lstStyle/>
          <a:p>
            <a:r>
              <a:rPr lang="en-US"/>
              <a:t>General Background</a:t>
            </a:r>
          </a:p>
        </p:txBody>
      </p:sp>
      <p:sp>
        <p:nvSpPr>
          <p:cNvPr id="4" name="Content Placeholder 3">
            <a:extLst>
              <a:ext uri="{FF2B5EF4-FFF2-40B4-BE49-F238E27FC236}">
                <a16:creationId xmlns:a16="http://schemas.microsoft.com/office/drawing/2014/main" id="{B9DA4985-A717-4500-E937-E7DA6513D5C9}"/>
              </a:ext>
            </a:extLst>
          </p:cNvPr>
          <p:cNvSpPr>
            <a:spLocks noGrp="1"/>
          </p:cNvSpPr>
          <p:nvPr>
            <p:ph idx="1"/>
          </p:nvPr>
        </p:nvSpPr>
        <p:spPr/>
        <p:txBody>
          <a:bodyPr/>
          <a:lstStyle/>
          <a:p>
            <a:r>
              <a:rPr lang="en-US" sz="2400">
                <a:latin typeface="Arial"/>
                <a:cs typeface="Arial"/>
              </a:rPr>
              <a:t>Looking at compliance is not enough to produce good results, so the focus has shifted to looking at results. </a:t>
            </a:r>
            <a:endParaRPr lang="en-US" sz="2400"/>
          </a:p>
          <a:p>
            <a:r>
              <a:rPr lang="en-US" sz="2400">
                <a:latin typeface="Arial"/>
                <a:cs typeface="Arial"/>
              </a:rPr>
              <a:t>All federal agencies are required to report on the outcomes achieved by their programs</a:t>
            </a:r>
            <a:r>
              <a:rPr lang="en-US" sz="2400">
                <a:solidFill>
                  <a:srgbClr val="000000"/>
                </a:solidFill>
                <a:latin typeface="Arial"/>
                <a:cs typeface="Arial"/>
              </a:rPr>
              <a:t>. </a:t>
            </a:r>
            <a:endParaRPr lang="en-US" sz="2400"/>
          </a:p>
          <a:p>
            <a:r>
              <a:rPr lang="en-US" sz="2400">
                <a:latin typeface="Arial"/>
                <a:cs typeface="Arial"/>
              </a:rPr>
              <a:t>The Office of Special Education Programs (</a:t>
            </a:r>
            <a:r>
              <a:rPr lang="en-US" sz="2400" err="1">
                <a:latin typeface="Arial"/>
                <a:cs typeface="Arial"/>
              </a:rPr>
              <a:t>OSEP</a:t>
            </a:r>
            <a:r>
              <a:rPr lang="en-US" sz="2400">
                <a:latin typeface="Arial"/>
                <a:cs typeface="Arial"/>
              </a:rPr>
              <a:t>) uses child outcomes data to: </a:t>
            </a:r>
            <a:endParaRPr lang="en-US">
              <a:latin typeface="Arial"/>
              <a:cs typeface="Arial"/>
            </a:endParaRPr>
          </a:p>
          <a:p>
            <a:pPr lvl="1"/>
            <a:r>
              <a:rPr lang="en-US" sz="2000">
                <a:latin typeface="Arial"/>
                <a:cs typeface="Arial"/>
              </a:rPr>
              <a:t>Justify the funding for Part C and Part B Preschool. </a:t>
            </a:r>
            <a:endParaRPr lang="en-US"/>
          </a:p>
          <a:p>
            <a:pPr lvl="1"/>
            <a:r>
              <a:rPr lang="en-US" sz="2000">
                <a:latin typeface="Arial"/>
                <a:cs typeface="Arial"/>
              </a:rPr>
              <a:t>Monitor state results through Results Driven Accountability processes (Part C only).</a:t>
            </a:r>
            <a:endParaRPr lang="en-US" sz="2000">
              <a:solidFill>
                <a:srgbClr val="FF0000"/>
              </a:solidFill>
            </a:endParaRPr>
          </a:p>
        </p:txBody>
      </p:sp>
    </p:spTree>
    <p:extLst>
      <p:ext uri="{BB962C8B-B14F-4D97-AF65-F5344CB8AC3E}">
        <p14:creationId xmlns:p14="http://schemas.microsoft.com/office/powerpoint/2010/main" val="2939126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8CD47-8119-F8B3-CFC3-BD2DF1C64CA7}"/>
              </a:ext>
            </a:extLst>
          </p:cNvPr>
          <p:cNvSpPr>
            <a:spLocks noGrp="1"/>
          </p:cNvSpPr>
          <p:nvPr>
            <p:ph type="sldNum" sz="quarter" idx="4"/>
          </p:nvPr>
        </p:nvSpPr>
        <p:spPr/>
        <p:txBody>
          <a:bodyPr/>
          <a:lstStyle/>
          <a:p>
            <a:fld id="{8FF8BE51-C3B0-9B4F-9A06-4F809A9A7941}" type="slidenum">
              <a:rPr lang="en-US" smtClean="0"/>
              <a:pPr/>
              <a:t>4</a:t>
            </a:fld>
            <a:endParaRPr lang="en-US"/>
          </a:p>
        </p:txBody>
      </p:sp>
      <p:sp>
        <p:nvSpPr>
          <p:cNvPr id="5" name="Title 4">
            <a:extLst>
              <a:ext uri="{FF2B5EF4-FFF2-40B4-BE49-F238E27FC236}">
                <a16:creationId xmlns:a16="http://schemas.microsoft.com/office/drawing/2014/main" id="{F96E8C13-6732-DCA0-7203-98F3C3076DB3}"/>
              </a:ext>
            </a:extLst>
          </p:cNvPr>
          <p:cNvSpPr>
            <a:spLocks noGrp="1"/>
          </p:cNvSpPr>
          <p:nvPr>
            <p:ph type="title"/>
          </p:nvPr>
        </p:nvSpPr>
        <p:spPr>
          <a:xfrm>
            <a:off x="3743324" y="226980"/>
            <a:ext cx="7849961" cy="914400"/>
          </a:xfrm>
        </p:spPr>
        <p:txBody>
          <a:bodyPr/>
          <a:lstStyle/>
          <a:p>
            <a:r>
              <a:rPr lang="en-US"/>
              <a:t>Three Child Outcomes</a:t>
            </a:r>
          </a:p>
        </p:txBody>
      </p:sp>
      <p:sp>
        <p:nvSpPr>
          <p:cNvPr id="4" name="Content Placeholder 3">
            <a:extLst>
              <a:ext uri="{FF2B5EF4-FFF2-40B4-BE49-F238E27FC236}">
                <a16:creationId xmlns:a16="http://schemas.microsoft.com/office/drawing/2014/main" id="{7BB28B68-4A9E-BC32-993B-2411ADF16C23}"/>
              </a:ext>
            </a:extLst>
          </p:cNvPr>
          <p:cNvSpPr>
            <a:spLocks noGrp="1"/>
          </p:cNvSpPr>
          <p:nvPr>
            <p:ph idx="1"/>
          </p:nvPr>
        </p:nvSpPr>
        <p:spPr>
          <a:xfrm>
            <a:off x="3743324" y="1368358"/>
            <a:ext cx="7849961" cy="4477806"/>
          </a:xfrm>
        </p:spPr>
        <p:txBody>
          <a:bodyPr>
            <a:normAutofit/>
          </a:bodyPr>
          <a:lstStyle/>
          <a:p>
            <a:pPr marL="0" indent="0">
              <a:buNone/>
            </a:pPr>
            <a:r>
              <a:rPr lang="en-US">
                <a:latin typeface="Arial"/>
                <a:cs typeface="Arial"/>
              </a:rPr>
              <a:t>In 2005, </a:t>
            </a:r>
            <a:r>
              <a:rPr lang="en-US" err="1">
                <a:latin typeface="Arial"/>
                <a:cs typeface="Arial"/>
              </a:rPr>
              <a:t>OSEP</a:t>
            </a:r>
            <a:r>
              <a:rPr lang="en-US">
                <a:latin typeface="Arial"/>
                <a:cs typeface="Arial"/>
              </a:rPr>
              <a:t> required states to report data on 3 child outcomes:</a:t>
            </a:r>
            <a:endParaRPr lang="en-US">
              <a:solidFill>
                <a:srgbClr val="FF0000"/>
              </a:solidFill>
              <a:latin typeface="Arial"/>
              <a:cs typeface="Arial"/>
            </a:endParaRPr>
          </a:p>
          <a:p>
            <a:pPr marL="971550" lvl="1" indent="-514350">
              <a:buClr>
                <a:srgbClr val="FF7D25"/>
              </a:buClr>
              <a:buFont typeface="+mj-lt"/>
              <a:buAutoNum type="alphaUcPeriod"/>
            </a:pPr>
            <a:r>
              <a:rPr lang="en-US">
                <a:latin typeface="Arial"/>
                <a:cs typeface="Arial"/>
              </a:rPr>
              <a:t>Children have positive social emotional skills (including social relationships) </a:t>
            </a:r>
            <a:endParaRPr lang="en-US"/>
          </a:p>
          <a:p>
            <a:pPr marL="971550" lvl="1" indent="-514350">
              <a:buClr>
                <a:srgbClr val="104578"/>
              </a:buClr>
              <a:buFont typeface="+mj-lt"/>
              <a:buAutoNum type="alphaUcPeriod"/>
            </a:pPr>
            <a:r>
              <a:rPr lang="en-US">
                <a:latin typeface="Arial"/>
                <a:cs typeface="Arial"/>
              </a:rPr>
              <a:t>Children acquire and use knowledge and skills (including early language/communication and early literacy) </a:t>
            </a:r>
            <a:endParaRPr lang="en-US"/>
          </a:p>
          <a:p>
            <a:pPr marL="971550" lvl="1" indent="-514350">
              <a:buFont typeface="+mj-lt"/>
              <a:buAutoNum type="alphaUcPeriod"/>
            </a:pPr>
            <a:r>
              <a:rPr lang="en-US">
                <a:latin typeface="Arial"/>
                <a:cs typeface="Arial"/>
              </a:rPr>
              <a:t>Children use appropriate behaviors to meet their needs</a:t>
            </a:r>
            <a:endParaRPr lang="en-US"/>
          </a:p>
        </p:txBody>
      </p:sp>
      <p:pic>
        <p:nvPicPr>
          <p:cNvPr id="6" name="Picture 5" descr="&quot; &quot;">
            <a:extLst>
              <a:ext uri="{FF2B5EF4-FFF2-40B4-BE49-F238E27FC236}">
                <a16:creationId xmlns:a16="http://schemas.microsoft.com/office/drawing/2014/main" id="{266F8A37-8BDE-BAE4-2B90-7DBC21B30D9E}"/>
              </a:ext>
            </a:extLst>
          </p:cNvPr>
          <p:cNvPicPr>
            <a:picLocks noChangeAspect="1"/>
          </p:cNvPicPr>
          <p:nvPr/>
        </p:nvPicPr>
        <p:blipFill rotWithShape="1">
          <a:blip r:embed="rId3"/>
          <a:srcRect l="23901" r="44324"/>
          <a:stretch/>
        </p:blipFill>
        <p:spPr>
          <a:xfrm>
            <a:off x="0" y="1"/>
            <a:ext cx="3269974" cy="6858000"/>
          </a:xfrm>
          <a:prstGeom prst="rect">
            <a:avLst/>
          </a:prstGeom>
        </p:spPr>
      </p:pic>
    </p:spTree>
    <p:extLst>
      <p:ext uri="{BB962C8B-B14F-4D97-AF65-F5344CB8AC3E}">
        <p14:creationId xmlns:p14="http://schemas.microsoft.com/office/powerpoint/2010/main" val="183423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86FA68-622C-600B-8D3F-670AB674B57A}"/>
              </a:ext>
            </a:extLst>
          </p:cNvPr>
          <p:cNvSpPr>
            <a:spLocks noGrp="1"/>
          </p:cNvSpPr>
          <p:nvPr>
            <p:ph type="sldNum" sz="quarter" idx="4"/>
          </p:nvPr>
        </p:nvSpPr>
        <p:spPr/>
        <p:txBody>
          <a:bodyPr/>
          <a:lstStyle/>
          <a:p>
            <a:fld id="{8FF8BE51-C3B0-9B4F-9A06-4F809A9A7941}" type="slidenum">
              <a:rPr lang="en-US" smtClean="0"/>
              <a:pPr/>
              <a:t>5</a:t>
            </a:fld>
            <a:endParaRPr lang="en-US"/>
          </a:p>
        </p:txBody>
      </p:sp>
      <p:sp>
        <p:nvSpPr>
          <p:cNvPr id="35" name="Title 2">
            <a:extLst>
              <a:ext uri="{FF2B5EF4-FFF2-40B4-BE49-F238E27FC236}">
                <a16:creationId xmlns:a16="http://schemas.microsoft.com/office/drawing/2014/main" id="{C4762814-54C5-200F-2C69-5FB95F012B63}"/>
              </a:ext>
            </a:extLst>
          </p:cNvPr>
          <p:cNvSpPr>
            <a:spLocks noGrp="1"/>
          </p:cNvSpPr>
          <p:nvPr>
            <p:ph type="title"/>
          </p:nvPr>
        </p:nvSpPr>
        <p:spPr>
          <a:xfrm>
            <a:off x="587828" y="226980"/>
            <a:ext cx="11005457" cy="914400"/>
          </a:xfrm>
        </p:spPr>
        <p:txBody>
          <a:bodyPr/>
          <a:lstStyle/>
          <a:p>
            <a:r>
              <a:rPr lang="en-US" err="1"/>
              <a:t>OSEP</a:t>
            </a:r>
            <a:r>
              <a:rPr lang="en-US"/>
              <a:t> Progress Categories As Developmental Trajectories</a:t>
            </a:r>
          </a:p>
        </p:txBody>
      </p:sp>
      <p:grpSp>
        <p:nvGrpSpPr>
          <p:cNvPr id="36" name="Group 35" descr="Theoretical chart that shows the 5 OSEP progress categories at developmental trajectories with Age in Months along x-axis and Growth in Outcome along y-axis. Red line represents % who did not improve functioning (mostly flat). Blue line represents % who improved functioning with no change in trajectory (low continuous slope). Yellow line represents % who moved closer to functioning like same-aged peers (low slope in beginning but upward in change in trajectory over time and did not meet age expectations by exit). Green line represents % who improved functioning to that of same-aged peers (entered below age expectations but caught up to same-aged peers by exit). Purple line represents % functioning like same-aged peers (entered and exited at age expectations).">
            <a:extLst>
              <a:ext uri="{FF2B5EF4-FFF2-40B4-BE49-F238E27FC236}">
                <a16:creationId xmlns:a16="http://schemas.microsoft.com/office/drawing/2014/main" id="{4C7D0F68-2F12-7688-826B-A3BA46C4670E}"/>
              </a:ext>
            </a:extLst>
          </p:cNvPr>
          <p:cNvGrpSpPr/>
          <p:nvPr/>
        </p:nvGrpSpPr>
        <p:grpSpPr>
          <a:xfrm>
            <a:off x="728509" y="1003565"/>
            <a:ext cx="6263402" cy="4849075"/>
            <a:chOff x="399109" y="953876"/>
            <a:chExt cx="6263402" cy="4849075"/>
          </a:xfrm>
        </p:grpSpPr>
        <p:cxnSp>
          <p:nvCxnSpPr>
            <p:cNvPr id="37" name="Straight Connector 36">
              <a:extLst>
                <a:ext uri="{FF2B5EF4-FFF2-40B4-BE49-F238E27FC236}">
                  <a16:creationId xmlns:a16="http://schemas.microsoft.com/office/drawing/2014/main" id="{45E1BD33-E403-3522-F9D6-3DA5D315F113}"/>
                </a:ext>
              </a:extLst>
            </p:cNvPr>
            <p:cNvCxnSpPr>
              <a:cxnSpLocks/>
            </p:cNvCxnSpPr>
            <p:nvPr/>
          </p:nvCxnSpPr>
          <p:spPr>
            <a:xfrm>
              <a:off x="1413355" y="1141380"/>
              <a:ext cx="0" cy="379596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5DAC5B1-1632-DFD8-DE17-3BD8F93DB83E}"/>
                </a:ext>
              </a:extLst>
            </p:cNvPr>
            <p:cNvCxnSpPr>
              <a:cxnSpLocks/>
            </p:cNvCxnSpPr>
            <p:nvPr/>
          </p:nvCxnSpPr>
          <p:spPr>
            <a:xfrm flipH="1">
              <a:off x="1408592" y="4937342"/>
              <a:ext cx="4954630"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10765662-C5FD-7E15-4300-79799D824063}"/>
                </a:ext>
              </a:extLst>
            </p:cNvPr>
            <p:cNvSpPr txBox="1"/>
            <p:nvPr/>
          </p:nvSpPr>
          <p:spPr>
            <a:xfrm>
              <a:off x="1292137" y="5003759"/>
              <a:ext cx="5370374" cy="369332"/>
            </a:xfrm>
            <a:prstGeom prst="rect">
              <a:avLst/>
            </a:prstGeom>
            <a:noFill/>
          </p:spPr>
          <p:txBody>
            <a:bodyPr wrap="square" rtlCol="0">
              <a:spAutoFit/>
            </a:bodyPr>
            <a:lstStyle/>
            <a:p>
              <a:r>
                <a:rPr lang="en-US"/>
                <a:t>0    6   12   18   24   30   36   42   48   54   60   66</a:t>
              </a:r>
            </a:p>
          </p:txBody>
        </p:sp>
        <p:sp>
          <p:nvSpPr>
            <p:cNvPr id="40" name="TextBox 39">
              <a:extLst>
                <a:ext uri="{FF2B5EF4-FFF2-40B4-BE49-F238E27FC236}">
                  <a16:creationId xmlns:a16="http://schemas.microsoft.com/office/drawing/2014/main" id="{C411F982-0C14-3BDB-963D-2B0536B6411D}"/>
                </a:ext>
              </a:extLst>
            </p:cNvPr>
            <p:cNvSpPr txBox="1"/>
            <p:nvPr/>
          </p:nvSpPr>
          <p:spPr>
            <a:xfrm>
              <a:off x="863566" y="953876"/>
              <a:ext cx="473903" cy="4247317"/>
            </a:xfrm>
            <a:prstGeom prst="rect">
              <a:avLst/>
            </a:prstGeom>
            <a:noFill/>
          </p:spPr>
          <p:txBody>
            <a:bodyPr wrap="square" rtlCol="0">
              <a:spAutoFit/>
            </a:bodyPr>
            <a:lstStyle/>
            <a:p>
              <a:r>
                <a:rPr lang="en-US"/>
                <a:t>70</a:t>
              </a:r>
            </a:p>
            <a:p>
              <a:endParaRPr lang="en-US"/>
            </a:p>
            <a:p>
              <a:r>
                <a:rPr lang="en-US"/>
                <a:t>60</a:t>
              </a:r>
            </a:p>
            <a:p>
              <a:endParaRPr lang="en-US"/>
            </a:p>
            <a:p>
              <a:r>
                <a:rPr lang="en-US"/>
                <a:t>50</a:t>
              </a:r>
            </a:p>
            <a:p>
              <a:endParaRPr lang="en-US"/>
            </a:p>
            <a:p>
              <a:r>
                <a:rPr lang="en-US"/>
                <a:t>40</a:t>
              </a:r>
            </a:p>
            <a:p>
              <a:endParaRPr lang="en-US"/>
            </a:p>
            <a:p>
              <a:r>
                <a:rPr lang="en-US"/>
                <a:t>30</a:t>
              </a:r>
            </a:p>
            <a:p>
              <a:endParaRPr lang="en-US"/>
            </a:p>
            <a:p>
              <a:r>
                <a:rPr lang="en-US"/>
                <a:t>20</a:t>
              </a:r>
            </a:p>
            <a:p>
              <a:endParaRPr lang="en-US"/>
            </a:p>
            <a:p>
              <a:r>
                <a:rPr lang="en-US"/>
                <a:t>10</a:t>
              </a:r>
            </a:p>
            <a:p>
              <a:endParaRPr lang="en-US"/>
            </a:p>
            <a:p>
              <a:r>
                <a:rPr lang="en-US"/>
                <a:t>0</a:t>
              </a:r>
            </a:p>
          </p:txBody>
        </p:sp>
        <p:sp>
          <p:nvSpPr>
            <p:cNvPr id="41" name="TextBox 40">
              <a:extLst>
                <a:ext uri="{FF2B5EF4-FFF2-40B4-BE49-F238E27FC236}">
                  <a16:creationId xmlns:a16="http://schemas.microsoft.com/office/drawing/2014/main" id="{86030C38-115A-EBA9-EFDB-4BC4905D05F2}"/>
                </a:ext>
              </a:extLst>
            </p:cNvPr>
            <p:cNvSpPr txBox="1"/>
            <p:nvPr/>
          </p:nvSpPr>
          <p:spPr>
            <a:xfrm rot="16200000">
              <a:off x="-646149" y="2854695"/>
              <a:ext cx="2459848" cy="369332"/>
            </a:xfrm>
            <a:prstGeom prst="rect">
              <a:avLst/>
            </a:prstGeom>
            <a:noFill/>
          </p:spPr>
          <p:txBody>
            <a:bodyPr wrap="square" rtlCol="0">
              <a:spAutoFit/>
            </a:bodyPr>
            <a:lstStyle/>
            <a:p>
              <a:r>
                <a:rPr lang="en-US" b="1"/>
                <a:t>Growth in Outcome</a:t>
              </a:r>
            </a:p>
          </p:txBody>
        </p:sp>
        <p:sp>
          <p:nvSpPr>
            <p:cNvPr id="42" name="TextBox 41">
              <a:extLst>
                <a:ext uri="{FF2B5EF4-FFF2-40B4-BE49-F238E27FC236}">
                  <a16:creationId xmlns:a16="http://schemas.microsoft.com/office/drawing/2014/main" id="{D8F2828A-BA90-E004-605F-52D31ACA690B}"/>
                </a:ext>
              </a:extLst>
            </p:cNvPr>
            <p:cNvSpPr txBox="1"/>
            <p:nvPr/>
          </p:nvSpPr>
          <p:spPr>
            <a:xfrm>
              <a:off x="2830412" y="5433619"/>
              <a:ext cx="3260144" cy="369332"/>
            </a:xfrm>
            <a:prstGeom prst="rect">
              <a:avLst/>
            </a:prstGeom>
            <a:noFill/>
          </p:spPr>
          <p:txBody>
            <a:bodyPr wrap="square" rtlCol="0">
              <a:spAutoFit/>
            </a:bodyPr>
            <a:lstStyle/>
            <a:p>
              <a:r>
                <a:rPr lang="en-US" b="1"/>
                <a:t>Age in Months</a:t>
              </a:r>
            </a:p>
          </p:txBody>
        </p:sp>
        <p:cxnSp>
          <p:nvCxnSpPr>
            <p:cNvPr id="43" name="Straight Connector 42">
              <a:extLst>
                <a:ext uri="{FF2B5EF4-FFF2-40B4-BE49-F238E27FC236}">
                  <a16:creationId xmlns:a16="http://schemas.microsoft.com/office/drawing/2014/main" id="{5153525D-986A-A8E3-8D05-1C670325602E}"/>
                </a:ext>
              </a:extLst>
            </p:cNvPr>
            <p:cNvCxnSpPr/>
            <p:nvPr/>
          </p:nvCxnSpPr>
          <p:spPr>
            <a:xfrm>
              <a:off x="1418119" y="1141380"/>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7FD7A4A-E95F-2015-01F9-5B90C1E91FED}"/>
                </a:ext>
              </a:extLst>
            </p:cNvPr>
            <p:cNvCxnSpPr/>
            <p:nvPr/>
          </p:nvCxnSpPr>
          <p:spPr>
            <a:xfrm>
              <a:off x="1408592" y="4437813"/>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523672F-3497-A6B5-0558-F30EE8957A3B}"/>
                </a:ext>
              </a:extLst>
            </p:cNvPr>
            <p:cNvCxnSpPr/>
            <p:nvPr/>
          </p:nvCxnSpPr>
          <p:spPr>
            <a:xfrm>
              <a:off x="1408591" y="3901282"/>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330022E-1B56-E208-3F7B-26F6697257B1}"/>
                </a:ext>
              </a:extLst>
            </p:cNvPr>
            <p:cNvCxnSpPr/>
            <p:nvPr/>
          </p:nvCxnSpPr>
          <p:spPr>
            <a:xfrm>
              <a:off x="1418119" y="3325084"/>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DD85504-7693-B3C4-717A-C8929311928B}"/>
                </a:ext>
              </a:extLst>
            </p:cNvPr>
            <p:cNvCxnSpPr/>
            <p:nvPr/>
          </p:nvCxnSpPr>
          <p:spPr>
            <a:xfrm>
              <a:off x="1408591" y="2798991"/>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23746E8-CDB0-DC66-5CCD-19548AD10F8E}"/>
                </a:ext>
              </a:extLst>
            </p:cNvPr>
            <p:cNvCxnSpPr/>
            <p:nvPr/>
          </p:nvCxnSpPr>
          <p:spPr>
            <a:xfrm>
              <a:off x="1408591" y="2247846"/>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261C3C7-79BC-A945-CDE0-763F4567CFC1}"/>
                </a:ext>
              </a:extLst>
            </p:cNvPr>
            <p:cNvCxnSpPr/>
            <p:nvPr/>
          </p:nvCxnSpPr>
          <p:spPr>
            <a:xfrm>
              <a:off x="1433763" y="1682087"/>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grpSp>
      <p:cxnSp>
        <p:nvCxnSpPr>
          <p:cNvPr id="50" name="Straight Connector 49" descr="Purple line represents % functioning like same-aged peers (entered and exited at age expectations).">
            <a:extLst>
              <a:ext uri="{FF2B5EF4-FFF2-40B4-BE49-F238E27FC236}">
                <a16:creationId xmlns:a16="http://schemas.microsoft.com/office/drawing/2014/main" id="{3B8B5E61-E1CB-FE1A-14DB-8A0DAA6D2896}"/>
              </a:ext>
            </a:extLst>
          </p:cNvPr>
          <p:cNvCxnSpPr/>
          <p:nvPr/>
        </p:nvCxnSpPr>
        <p:spPr>
          <a:xfrm flipV="1">
            <a:off x="1737991" y="1408077"/>
            <a:ext cx="4929459" cy="3578954"/>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51" name="Group 50" descr="Purple line represents % functioning like same-aged peers (entered and exited at age expectations).">
            <a:extLst>
              <a:ext uri="{FF2B5EF4-FFF2-40B4-BE49-F238E27FC236}">
                <a16:creationId xmlns:a16="http://schemas.microsoft.com/office/drawing/2014/main" id="{3DA9B5C6-0EA6-5E75-19E5-16D062683DE3}"/>
              </a:ext>
            </a:extLst>
          </p:cNvPr>
          <p:cNvGrpSpPr/>
          <p:nvPr/>
        </p:nvGrpSpPr>
        <p:grpSpPr>
          <a:xfrm>
            <a:off x="1742752" y="1439459"/>
            <a:ext cx="4919933" cy="3539285"/>
            <a:chOff x="1742752" y="1439459"/>
            <a:chExt cx="4919933" cy="3539285"/>
          </a:xfrm>
        </p:grpSpPr>
        <p:cxnSp>
          <p:nvCxnSpPr>
            <p:cNvPr id="52" name="Straight Connector 51">
              <a:extLst>
                <a:ext uri="{FF2B5EF4-FFF2-40B4-BE49-F238E27FC236}">
                  <a16:creationId xmlns:a16="http://schemas.microsoft.com/office/drawing/2014/main" id="{75982365-1A7C-9A0D-EE2C-5EB3D54907E9}"/>
                </a:ext>
              </a:extLst>
            </p:cNvPr>
            <p:cNvCxnSpPr>
              <a:cxnSpLocks/>
            </p:cNvCxnSpPr>
            <p:nvPr/>
          </p:nvCxnSpPr>
          <p:spPr>
            <a:xfrm flipV="1">
              <a:off x="1742752" y="3884555"/>
              <a:ext cx="2201996" cy="1094189"/>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89B25ACA-4D81-5621-53CA-EBDCCC84BDB1}"/>
                </a:ext>
              </a:extLst>
            </p:cNvPr>
            <p:cNvCxnSpPr>
              <a:cxnSpLocks/>
            </p:cNvCxnSpPr>
            <p:nvPr/>
          </p:nvCxnSpPr>
          <p:spPr>
            <a:xfrm flipV="1">
              <a:off x="3947475" y="2387611"/>
              <a:ext cx="2017513" cy="1497285"/>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cxnSp>
          <p:nvCxnSpPr>
            <p:cNvPr id="54" name="Straight Connector 53" descr="Green line represents % who improved functioning to that of same-aged peers (entered below age expectations but caught up to same-aged peers by exit).">
              <a:extLst>
                <a:ext uri="{FF2B5EF4-FFF2-40B4-BE49-F238E27FC236}">
                  <a16:creationId xmlns:a16="http://schemas.microsoft.com/office/drawing/2014/main" id="{8D7D9719-50E2-F145-351B-E70843146761}"/>
                </a:ext>
              </a:extLst>
            </p:cNvPr>
            <p:cNvCxnSpPr>
              <a:cxnSpLocks/>
            </p:cNvCxnSpPr>
            <p:nvPr/>
          </p:nvCxnSpPr>
          <p:spPr>
            <a:xfrm flipV="1">
              <a:off x="6040582" y="1439459"/>
              <a:ext cx="622103" cy="915814"/>
            </a:xfrm>
            <a:prstGeom prst="line">
              <a:avLst/>
            </a:prstGeom>
            <a:ln w="38100">
              <a:solidFill>
                <a:srgbClr val="BF4D00"/>
              </a:solidFill>
              <a:prstDash val="dash"/>
            </a:ln>
          </p:spPr>
          <p:style>
            <a:lnRef idx="1">
              <a:schemeClr val="accent4"/>
            </a:lnRef>
            <a:fillRef idx="0">
              <a:schemeClr val="accent4"/>
            </a:fillRef>
            <a:effectRef idx="0">
              <a:schemeClr val="accent4"/>
            </a:effectRef>
            <a:fontRef idx="minor">
              <a:schemeClr val="tx1"/>
            </a:fontRef>
          </p:style>
        </p:cxnSp>
      </p:grpSp>
      <p:grpSp>
        <p:nvGrpSpPr>
          <p:cNvPr id="55" name="Group 54" descr="Yellow line represents % who moved closer to functioning like same-aged peers (low slope in beginning but upward in change in trajectory over time and did not meet age expectations by exit).">
            <a:extLst>
              <a:ext uri="{FF2B5EF4-FFF2-40B4-BE49-F238E27FC236}">
                <a16:creationId xmlns:a16="http://schemas.microsoft.com/office/drawing/2014/main" id="{0A713932-D69C-2FB7-8311-49DCEB77C3AF}"/>
              </a:ext>
            </a:extLst>
          </p:cNvPr>
          <p:cNvGrpSpPr/>
          <p:nvPr/>
        </p:nvGrpSpPr>
        <p:grpSpPr>
          <a:xfrm>
            <a:off x="1733225" y="2477686"/>
            <a:ext cx="4929460" cy="2512479"/>
            <a:chOff x="1733225" y="2477686"/>
            <a:chExt cx="4929460" cy="2512479"/>
          </a:xfrm>
        </p:grpSpPr>
        <p:cxnSp>
          <p:nvCxnSpPr>
            <p:cNvPr id="56" name="Straight Connector 55">
              <a:extLst>
                <a:ext uri="{FF2B5EF4-FFF2-40B4-BE49-F238E27FC236}">
                  <a16:creationId xmlns:a16="http://schemas.microsoft.com/office/drawing/2014/main" id="{BED09E77-CB23-E68C-4B4A-7D304B46B95A}"/>
                </a:ext>
              </a:extLst>
            </p:cNvPr>
            <p:cNvCxnSpPr>
              <a:cxnSpLocks/>
            </p:cNvCxnSpPr>
            <p:nvPr/>
          </p:nvCxnSpPr>
          <p:spPr>
            <a:xfrm flipV="1">
              <a:off x="1733225" y="4237738"/>
              <a:ext cx="2386338" cy="752427"/>
            </a:xfrm>
            <a:prstGeom prst="line">
              <a:avLst/>
            </a:prstGeom>
            <a:ln w="38100">
              <a:solidFill>
                <a:srgbClr val="227532"/>
              </a:solidFill>
              <a:prstDash val="lgDashDot"/>
            </a:ln>
          </p:spPr>
          <p:style>
            <a:lnRef idx="1">
              <a:schemeClr val="accent4"/>
            </a:lnRef>
            <a:fillRef idx="0">
              <a:schemeClr val="accent4"/>
            </a:fillRef>
            <a:effectRef idx="0">
              <a:schemeClr val="accent4"/>
            </a:effectRef>
            <a:fontRef idx="minor">
              <a:schemeClr val="tx1"/>
            </a:fontRef>
          </p:style>
        </p:cxnSp>
        <p:cxnSp>
          <p:nvCxnSpPr>
            <p:cNvPr id="57" name="Straight Connector 56">
              <a:extLst>
                <a:ext uri="{FF2B5EF4-FFF2-40B4-BE49-F238E27FC236}">
                  <a16:creationId xmlns:a16="http://schemas.microsoft.com/office/drawing/2014/main" id="{5F2DF392-FA62-3C0E-4283-0FB907695A61}"/>
                </a:ext>
              </a:extLst>
            </p:cNvPr>
            <p:cNvCxnSpPr>
              <a:cxnSpLocks/>
            </p:cNvCxnSpPr>
            <p:nvPr/>
          </p:nvCxnSpPr>
          <p:spPr>
            <a:xfrm flipV="1">
              <a:off x="4124326" y="2477686"/>
              <a:ext cx="2538359" cy="1750723"/>
            </a:xfrm>
            <a:prstGeom prst="line">
              <a:avLst/>
            </a:prstGeom>
            <a:ln w="38100">
              <a:solidFill>
                <a:srgbClr val="227532"/>
              </a:solidFill>
              <a:prstDash val="lgDashDot"/>
            </a:ln>
          </p:spPr>
          <p:style>
            <a:lnRef idx="1">
              <a:schemeClr val="accent4"/>
            </a:lnRef>
            <a:fillRef idx="0">
              <a:schemeClr val="accent4"/>
            </a:fillRef>
            <a:effectRef idx="0">
              <a:schemeClr val="accent4"/>
            </a:effectRef>
            <a:fontRef idx="minor">
              <a:schemeClr val="tx1"/>
            </a:fontRef>
          </p:style>
        </p:cxnSp>
      </p:grpSp>
      <p:cxnSp>
        <p:nvCxnSpPr>
          <p:cNvPr id="58" name="Straight Connector 57" descr="Blue line represents % who improved functioning with no change in trajectory (low continuous slope). ">
            <a:extLst>
              <a:ext uri="{FF2B5EF4-FFF2-40B4-BE49-F238E27FC236}">
                <a16:creationId xmlns:a16="http://schemas.microsoft.com/office/drawing/2014/main" id="{E3441249-398E-85F9-0A6C-0895BC334C4B}"/>
              </a:ext>
            </a:extLst>
          </p:cNvPr>
          <p:cNvCxnSpPr>
            <a:cxnSpLocks/>
          </p:cNvCxnSpPr>
          <p:nvPr/>
        </p:nvCxnSpPr>
        <p:spPr>
          <a:xfrm flipV="1">
            <a:off x="1746565" y="3483227"/>
            <a:ext cx="5019995" cy="1513126"/>
          </a:xfrm>
          <a:prstGeom prst="line">
            <a:avLst/>
          </a:prstGeom>
          <a:ln w="38100">
            <a:solidFill>
              <a:schemeClr val="accent5">
                <a:lumMod val="75000"/>
              </a:schemeClr>
            </a:solidFill>
            <a:prstDash val="lgDashDotDot"/>
          </a:ln>
        </p:spPr>
        <p:style>
          <a:lnRef idx="1">
            <a:schemeClr val="accent5"/>
          </a:lnRef>
          <a:fillRef idx="0">
            <a:schemeClr val="accent5"/>
          </a:fillRef>
          <a:effectRef idx="0">
            <a:schemeClr val="accent5"/>
          </a:effectRef>
          <a:fontRef idx="minor">
            <a:schemeClr val="tx1"/>
          </a:fontRef>
        </p:style>
      </p:cxnSp>
      <p:grpSp>
        <p:nvGrpSpPr>
          <p:cNvPr id="59" name="Group 58" descr="Red line represents % who did not improve functioning (mostly flat). Blue line represents % who improved functioning with no change in trajectory (low continuous slope). ">
            <a:extLst>
              <a:ext uri="{FF2B5EF4-FFF2-40B4-BE49-F238E27FC236}">
                <a16:creationId xmlns:a16="http://schemas.microsoft.com/office/drawing/2014/main" id="{399C4D81-39CA-0505-FC92-40D82F709C0D}"/>
              </a:ext>
            </a:extLst>
          </p:cNvPr>
          <p:cNvGrpSpPr/>
          <p:nvPr/>
        </p:nvGrpSpPr>
        <p:grpSpPr>
          <a:xfrm>
            <a:off x="1742754" y="4683689"/>
            <a:ext cx="4949868" cy="303342"/>
            <a:chOff x="1742754" y="4683689"/>
            <a:chExt cx="4949868" cy="303342"/>
          </a:xfrm>
        </p:grpSpPr>
        <p:cxnSp>
          <p:nvCxnSpPr>
            <p:cNvPr id="60" name="Straight Connector 59">
              <a:extLst>
                <a:ext uri="{FF2B5EF4-FFF2-40B4-BE49-F238E27FC236}">
                  <a16:creationId xmlns:a16="http://schemas.microsoft.com/office/drawing/2014/main" id="{42D15232-D2E0-FF35-A15B-97DF6B3F5AE7}"/>
                </a:ext>
              </a:extLst>
            </p:cNvPr>
            <p:cNvCxnSpPr>
              <a:cxnSpLocks/>
            </p:cNvCxnSpPr>
            <p:nvPr/>
          </p:nvCxnSpPr>
          <p:spPr>
            <a:xfrm flipV="1">
              <a:off x="1742754" y="4683690"/>
              <a:ext cx="1876746" cy="303341"/>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AC6E7E0-C7E0-77B3-F8A2-7172A5B40C85}"/>
                </a:ext>
              </a:extLst>
            </p:cNvPr>
            <p:cNvCxnSpPr>
              <a:cxnSpLocks/>
            </p:cNvCxnSpPr>
            <p:nvPr/>
          </p:nvCxnSpPr>
          <p:spPr>
            <a:xfrm>
              <a:off x="3619499" y="4683689"/>
              <a:ext cx="3073123"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6555AFA9-4E48-BEB6-F269-DA346574FD12}"/>
              </a:ext>
            </a:extLst>
          </p:cNvPr>
          <p:cNvSpPr txBox="1"/>
          <p:nvPr/>
        </p:nvSpPr>
        <p:spPr>
          <a:xfrm>
            <a:off x="7195432" y="1408077"/>
            <a:ext cx="3603577" cy="3098284"/>
          </a:xfrm>
          <a:prstGeom prst="rect">
            <a:avLst/>
          </a:prstGeom>
          <a:noFill/>
        </p:spPr>
        <p:txBody>
          <a:bodyPr wrap="square" rtlCol="0">
            <a:spAutoFit/>
          </a:bodyPr>
          <a:lstStyle/>
          <a:p>
            <a:pPr marL="342900" indent="-342900">
              <a:spcAft>
                <a:spcPts val="1000"/>
              </a:spcAft>
              <a:buClr>
                <a:schemeClr val="tx1">
                  <a:lumMod val="65000"/>
                  <a:lumOff val="35000"/>
                </a:schemeClr>
              </a:buClr>
              <a:buAutoNum type="alphaLcPeriod"/>
            </a:pPr>
            <a:r>
              <a:rPr lang="en-US">
                <a:solidFill>
                  <a:srgbClr val="666666"/>
                </a:solidFill>
              </a:rPr>
              <a:t>Did not improve functioning</a:t>
            </a:r>
          </a:p>
          <a:p>
            <a:pPr marL="342900" indent="-342900">
              <a:spcAft>
                <a:spcPts val="1000"/>
              </a:spcAft>
              <a:buAutoNum type="alphaLcPeriod"/>
            </a:pPr>
            <a:r>
              <a:rPr lang="en-US">
                <a:solidFill>
                  <a:srgbClr val="1D598B"/>
                </a:solidFill>
              </a:rPr>
              <a:t>Improved functioning, no change in trajectory</a:t>
            </a:r>
          </a:p>
          <a:p>
            <a:pPr marL="342900" indent="-342900">
              <a:spcAft>
                <a:spcPts val="1000"/>
              </a:spcAft>
              <a:buAutoNum type="alphaLcPeriod"/>
            </a:pPr>
            <a:r>
              <a:rPr lang="en-US">
                <a:solidFill>
                  <a:srgbClr val="227532"/>
                </a:solidFill>
              </a:rPr>
              <a:t>Moved closer to functioning like same-aged peers</a:t>
            </a:r>
          </a:p>
          <a:p>
            <a:pPr marL="342900" indent="-342900">
              <a:spcAft>
                <a:spcPts val="1000"/>
              </a:spcAft>
              <a:buAutoNum type="alphaLcPeriod"/>
            </a:pPr>
            <a:r>
              <a:rPr lang="en-US">
                <a:solidFill>
                  <a:srgbClr val="BF4D00"/>
                </a:solidFill>
              </a:rPr>
              <a:t>Improved functioning to that of same-aged peers</a:t>
            </a:r>
          </a:p>
          <a:p>
            <a:pPr marL="342900" indent="-342900">
              <a:spcAft>
                <a:spcPts val="1000"/>
              </a:spcAft>
              <a:buAutoNum type="alphaLcPeriod"/>
            </a:pPr>
            <a:r>
              <a:rPr lang="en-US">
                <a:solidFill>
                  <a:srgbClr val="982C78"/>
                </a:solidFill>
              </a:rPr>
              <a:t>Functioning like same-aged peers</a:t>
            </a:r>
          </a:p>
        </p:txBody>
      </p:sp>
      <p:sp>
        <p:nvSpPr>
          <p:cNvPr id="4" name="TextBox 3">
            <a:extLst>
              <a:ext uri="{FF2B5EF4-FFF2-40B4-BE49-F238E27FC236}">
                <a16:creationId xmlns:a16="http://schemas.microsoft.com/office/drawing/2014/main" id="{AF98985D-0C8F-97C3-4776-1D2E9E011423}"/>
              </a:ext>
            </a:extLst>
          </p:cNvPr>
          <p:cNvSpPr txBox="1"/>
          <p:nvPr/>
        </p:nvSpPr>
        <p:spPr>
          <a:xfrm>
            <a:off x="5511114" y="4449211"/>
            <a:ext cx="310377" cy="400110"/>
          </a:xfrm>
          <a:prstGeom prst="rect">
            <a:avLst/>
          </a:prstGeom>
          <a:solidFill>
            <a:schemeClr val="bg1"/>
          </a:solidFill>
        </p:spPr>
        <p:txBody>
          <a:bodyPr wrap="square" rtlCol="0">
            <a:spAutoFit/>
          </a:bodyPr>
          <a:lstStyle/>
          <a:p>
            <a:r>
              <a:rPr lang="en-US" sz="2000" b="1">
                <a:solidFill>
                  <a:schemeClr val="bg2">
                    <a:lumMod val="50000"/>
                  </a:schemeClr>
                </a:solidFill>
              </a:rPr>
              <a:t>a</a:t>
            </a:r>
          </a:p>
        </p:txBody>
      </p:sp>
      <p:sp>
        <p:nvSpPr>
          <p:cNvPr id="5" name="TextBox 4">
            <a:extLst>
              <a:ext uri="{FF2B5EF4-FFF2-40B4-BE49-F238E27FC236}">
                <a16:creationId xmlns:a16="http://schemas.microsoft.com/office/drawing/2014/main" id="{F1D62F5C-5148-1A2A-D24F-BA66FD06B5B5}"/>
              </a:ext>
            </a:extLst>
          </p:cNvPr>
          <p:cNvSpPr txBox="1"/>
          <p:nvPr/>
        </p:nvSpPr>
        <p:spPr>
          <a:xfrm>
            <a:off x="6073790" y="3409020"/>
            <a:ext cx="310377" cy="400110"/>
          </a:xfrm>
          <a:prstGeom prst="rect">
            <a:avLst/>
          </a:prstGeom>
          <a:solidFill>
            <a:schemeClr val="bg1"/>
          </a:solidFill>
        </p:spPr>
        <p:txBody>
          <a:bodyPr wrap="square" rtlCol="0">
            <a:spAutoFit/>
          </a:bodyPr>
          <a:lstStyle/>
          <a:p>
            <a:r>
              <a:rPr lang="en-US" sz="2000" b="1">
                <a:solidFill>
                  <a:schemeClr val="accent5">
                    <a:lumMod val="75000"/>
                  </a:schemeClr>
                </a:solidFill>
              </a:rPr>
              <a:t>b</a:t>
            </a:r>
          </a:p>
        </p:txBody>
      </p:sp>
      <p:sp>
        <p:nvSpPr>
          <p:cNvPr id="6" name="TextBox 5">
            <a:extLst>
              <a:ext uri="{FF2B5EF4-FFF2-40B4-BE49-F238E27FC236}">
                <a16:creationId xmlns:a16="http://schemas.microsoft.com/office/drawing/2014/main" id="{DCA30A26-3634-DFE2-FDC4-BA1A643DB7E6}"/>
              </a:ext>
            </a:extLst>
          </p:cNvPr>
          <p:cNvSpPr txBox="1"/>
          <p:nvPr/>
        </p:nvSpPr>
        <p:spPr>
          <a:xfrm>
            <a:off x="5986650" y="2643955"/>
            <a:ext cx="310377" cy="400110"/>
          </a:xfrm>
          <a:prstGeom prst="rect">
            <a:avLst/>
          </a:prstGeom>
          <a:solidFill>
            <a:schemeClr val="bg1"/>
          </a:solidFill>
        </p:spPr>
        <p:txBody>
          <a:bodyPr wrap="square" rtlCol="0">
            <a:spAutoFit/>
          </a:bodyPr>
          <a:lstStyle/>
          <a:p>
            <a:r>
              <a:rPr lang="en-US" sz="2000" b="1">
                <a:solidFill>
                  <a:srgbClr val="227532"/>
                </a:solidFill>
              </a:rPr>
              <a:t>c</a:t>
            </a:r>
          </a:p>
        </p:txBody>
      </p:sp>
      <p:sp>
        <p:nvSpPr>
          <p:cNvPr id="7" name="TextBox 6">
            <a:extLst>
              <a:ext uri="{FF2B5EF4-FFF2-40B4-BE49-F238E27FC236}">
                <a16:creationId xmlns:a16="http://schemas.microsoft.com/office/drawing/2014/main" id="{83F5542D-6734-613A-C3E3-2E965198951B}"/>
              </a:ext>
            </a:extLst>
          </p:cNvPr>
          <p:cNvSpPr txBox="1"/>
          <p:nvPr/>
        </p:nvSpPr>
        <p:spPr>
          <a:xfrm>
            <a:off x="5551442" y="2362634"/>
            <a:ext cx="310377" cy="400110"/>
          </a:xfrm>
          <a:prstGeom prst="rect">
            <a:avLst/>
          </a:prstGeom>
          <a:solidFill>
            <a:schemeClr val="bg1"/>
          </a:solidFill>
        </p:spPr>
        <p:txBody>
          <a:bodyPr wrap="square" rtlCol="0">
            <a:spAutoFit/>
          </a:bodyPr>
          <a:lstStyle/>
          <a:p>
            <a:r>
              <a:rPr lang="en-US" sz="2000" b="1">
                <a:solidFill>
                  <a:srgbClr val="BF4D00"/>
                </a:solidFill>
              </a:rPr>
              <a:t>d</a:t>
            </a:r>
          </a:p>
        </p:txBody>
      </p:sp>
      <p:sp>
        <p:nvSpPr>
          <p:cNvPr id="10" name="TextBox 9">
            <a:extLst>
              <a:ext uri="{FF2B5EF4-FFF2-40B4-BE49-F238E27FC236}">
                <a16:creationId xmlns:a16="http://schemas.microsoft.com/office/drawing/2014/main" id="{9608696F-A061-61F7-0988-8B60DC6D79C7}"/>
              </a:ext>
            </a:extLst>
          </p:cNvPr>
          <p:cNvSpPr txBox="1"/>
          <p:nvPr/>
        </p:nvSpPr>
        <p:spPr>
          <a:xfrm>
            <a:off x="4751338" y="2402165"/>
            <a:ext cx="310377" cy="400110"/>
          </a:xfrm>
          <a:prstGeom prst="rect">
            <a:avLst/>
          </a:prstGeom>
          <a:solidFill>
            <a:schemeClr val="bg1"/>
          </a:solidFill>
        </p:spPr>
        <p:txBody>
          <a:bodyPr wrap="square" rtlCol="0">
            <a:spAutoFit/>
          </a:bodyPr>
          <a:lstStyle/>
          <a:p>
            <a:r>
              <a:rPr lang="en-US" sz="2000" b="1">
                <a:solidFill>
                  <a:schemeClr val="accent6"/>
                </a:solidFill>
              </a:rPr>
              <a:t>e</a:t>
            </a:r>
          </a:p>
        </p:txBody>
      </p:sp>
    </p:spTree>
    <p:extLst>
      <p:ext uri="{BB962C8B-B14F-4D97-AF65-F5344CB8AC3E}">
        <p14:creationId xmlns:p14="http://schemas.microsoft.com/office/powerpoint/2010/main" val="806555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fade">
                                      <p:cBhvr>
                                        <p:cTn id="7" dur="500"/>
                                        <p:tgtEl>
                                          <p:spTgt spid="6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10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
                                            <p:txEl>
                                              <p:pRg st="4" end="4"/>
                                            </p:txEl>
                                          </p:spTgt>
                                        </p:tgtEl>
                                        <p:attrNameLst>
                                          <p:attrName>style.visibility</p:attrName>
                                        </p:attrNameLst>
                                      </p:cBhvr>
                                      <p:to>
                                        <p:strVal val="visible"/>
                                      </p:to>
                                    </p:set>
                                    <p:animEffect transition="in" filter="fade">
                                      <p:cBhvr>
                                        <p:cTn id="18" dur="500"/>
                                        <p:tgtEl>
                                          <p:spTgt spid="62">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1000"/>
                                        <p:tgtEl>
                                          <p:spTgt spid="50"/>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2">
                                            <p:txEl>
                                              <p:pRg st="1" end="1"/>
                                            </p:txEl>
                                          </p:spTgt>
                                        </p:tgtEl>
                                        <p:attrNameLst>
                                          <p:attrName>style.visibility</p:attrName>
                                        </p:attrNameLst>
                                      </p:cBhvr>
                                      <p:to>
                                        <p:strVal val="visible"/>
                                      </p:to>
                                    </p:set>
                                    <p:animEffect transition="in" filter="fade">
                                      <p:cBhvr>
                                        <p:cTn id="29" dur="500"/>
                                        <p:tgtEl>
                                          <p:spTgt spid="62">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down)">
                                      <p:cBhvr>
                                        <p:cTn id="32" dur="1000"/>
                                        <p:tgtEl>
                                          <p:spTgt spid="5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xEl>
                                              <p:pRg st="2" end="2"/>
                                            </p:txEl>
                                          </p:spTgt>
                                        </p:tgtEl>
                                        <p:attrNameLst>
                                          <p:attrName>style.visibility</p:attrName>
                                        </p:attrNameLst>
                                      </p:cBhvr>
                                      <p:to>
                                        <p:strVal val="visible"/>
                                      </p:to>
                                    </p:set>
                                    <p:animEffect transition="in" filter="fade">
                                      <p:cBhvr>
                                        <p:cTn id="40" dur="500"/>
                                        <p:tgtEl>
                                          <p:spTgt spid="62">
                                            <p:txEl>
                                              <p:pRg st="2" end="2"/>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1000"/>
                                        <p:tgtEl>
                                          <p:spTgt spid="55"/>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
                                            <p:txEl>
                                              <p:pRg st="3" end="3"/>
                                            </p:txEl>
                                          </p:spTgt>
                                        </p:tgtEl>
                                        <p:attrNameLst>
                                          <p:attrName>style.visibility</p:attrName>
                                        </p:attrNameLst>
                                      </p:cBhvr>
                                      <p:to>
                                        <p:strVal val="visible"/>
                                      </p:to>
                                    </p:set>
                                    <p:animEffect transition="in" filter="fade">
                                      <p:cBhvr>
                                        <p:cTn id="51" dur="500"/>
                                        <p:tgtEl>
                                          <p:spTgt spid="62">
                                            <p:txEl>
                                              <p:pRg st="3" end="3"/>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down)">
                                      <p:cBhvr>
                                        <p:cTn id="54" dur="1000"/>
                                        <p:tgtEl>
                                          <p:spTgt spid="51"/>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A9D56-290E-1701-2978-0D41D29135D3}"/>
              </a:ext>
            </a:extLst>
          </p:cNvPr>
          <p:cNvSpPr>
            <a:spLocks noGrp="1"/>
          </p:cNvSpPr>
          <p:nvPr>
            <p:ph type="sldNum" sz="quarter" idx="4"/>
          </p:nvPr>
        </p:nvSpPr>
        <p:spPr/>
        <p:txBody>
          <a:bodyPr/>
          <a:lstStyle/>
          <a:p>
            <a:fld id="{8FF8BE51-C3B0-9B4F-9A06-4F809A9A7941}" type="slidenum">
              <a:rPr lang="en-US" smtClean="0"/>
              <a:pPr/>
              <a:t>6</a:t>
            </a:fld>
            <a:endParaRPr lang="en-US"/>
          </a:p>
        </p:txBody>
      </p:sp>
      <p:sp>
        <p:nvSpPr>
          <p:cNvPr id="7" name="Title 4">
            <a:extLst>
              <a:ext uri="{FF2B5EF4-FFF2-40B4-BE49-F238E27FC236}">
                <a16:creationId xmlns:a16="http://schemas.microsoft.com/office/drawing/2014/main" id="{E754484A-6A65-3993-F8D0-FBE0D4C00BF9}"/>
              </a:ext>
            </a:extLst>
          </p:cNvPr>
          <p:cNvSpPr>
            <a:spLocks noGrp="1"/>
          </p:cNvSpPr>
          <p:nvPr>
            <p:ph type="title"/>
          </p:nvPr>
        </p:nvSpPr>
        <p:spPr>
          <a:xfrm>
            <a:off x="587828" y="226980"/>
            <a:ext cx="11005457" cy="914400"/>
          </a:xfrm>
        </p:spPr>
        <p:txBody>
          <a:bodyPr/>
          <a:lstStyle/>
          <a:p>
            <a:r>
              <a:rPr lang="en-US"/>
              <a:t>The Summary Statements</a:t>
            </a:r>
          </a:p>
        </p:txBody>
      </p:sp>
      <p:sp>
        <p:nvSpPr>
          <p:cNvPr id="8" name="Content Placeholder 3">
            <a:extLst>
              <a:ext uri="{FF2B5EF4-FFF2-40B4-BE49-F238E27FC236}">
                <a16:creationId xmlns:a16="http://schemas.microsoft.com/office/drawing/2014/main" id="{BBD31C49-1776-57B3-9C89-A5520021963A}"/>
              </a:ext>
            </a:extLst>
          </p:cNvPr>
          <p:cNvSpPr>
            <a:spLocks noGrp="1"/>
          </p:cNvSpPr>
          <p:nvPr>
            <p:ph idx="1"/>
          </p:nvPr>
        </p:nvSpPr>
        <p:spPr>
          <a:xfrm>
            <a:off x="587830" y="1368358"/>
            <a:ext cx="6824906" cy="2039050"/>
          </a:xfrm>
        </p:spPr>
        <p:txBody>
          <a:bodyPr>
            <a:normAutofit fontScale="92500"/>
          </a:bodyPr>
          <a:lstStyle/>
          <a:p>
            <a:pPr marL="514350" indent="-514350">
              <a:buClr>
                <a:srgbClr val="227532"/>
              </a:buClr>
              <a:buAutoNum type="arabicPeriod"/>
            </a:pPr>
            <a:r>
              <a:rPr lang="en-US" sz="2400"/>
              <a:t>Of those children who entered or exited the program below age expectations in each outcome, the percent who </a:t>
            </a:r>
            <a:r>
              <a:rPr lang="en-US" sz="2400" b="1">
                <a:solidFill>
                  <a:schemeClr val="accent5">
                    <a:lumMod val="75000"/>
                  </a:schemeClr>
                </a:solidFill>
              </a:rPr>
              <a:t>substantially increased their rate of growth </a:t>
            </a:r>
            <a:r>
              <a:rPr lang="en-US" sz="2400"/>
              <a:t>by program exit. </a:t>
            </a:r>
          </a:p>
        </p:txBody>
      </p:sp>
      <p:grpSp>
        <p:nvGrpSpPr>
          <p:cNvPr id="9" name="Group 8" descr="&quot; &quot;">
            <a:extLst>
              <a:ext uri="{FF2B5EF4-FFF2-40B4-BE49-F238E27FC236}">
                <a16:creationId xmlns:a16="http://schemas.microsoft.com/office/drawing/2014/main" id="{6548577A-3276-DBB6-8E5F-22845D429D7C}"/>
              </a:ext>
            </a:extLst>
          </p:cNvPr>
          <p:cNvGrpSpPr/>
          <p:nvPr/>
        </p:nvGrpSpPr>
        <p:grpSpPr>
          <a:xfrm>
            <a:off x="7413393" y="1609770"/>
            <a:ext cx="4140944" cy="897105"/>
            <a:chOff x="7995280" y="1614769"/>
            <a:chExt cx="4140944" cy="897105"/>
          </a:xfrm>
        </p:grpSpPr>
        <mc:AlternateContent xmlns:mc="http://schemas.openxmlformats.org/markup-compatibility/2006" xmlns:a14="http://schemas.microsoft.com/office/drawing/2010/main">
          <mc:Choice Requires="a14">
            <p:sp>
              <p:nvSpPr>
                <p:cNvPr id="10" name="TextBox 9"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497B9181-6974-154A-FC16-3D36E27EB32E}"/>
                    </a:ext>
                  </a:extLst>
                </p:cNvPr>
                <p:cNvSpPr txBox="1"/>
                <p:nvPr/>
              </p:nvSpPr>
              <p:spPr>
                <a:xfrm>
                  <a:off x="7995280" y="1614769"/>
                  <a:ext cx="2533476"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den>
                        </m:f>
                      </m:oMath>
                    </m:oMathPara>
                  </a14:m>
                  <a:endParaRPr lang="en-US" sz="2800">
                    <a:solidFill>
                      <a:schemeClr val="accent5">
                        <a:lumMod val="75000"/>
                      </a:schemeClr>
                    </a:solidFill>
                  </a:endParaRPr>
                </a:p>
              </p:txBody>
            </p:sp>
          </mc:Choice>
          <mc:Fallback xmlns="">
            <p:sp>
              <p:nvSpPr>
                <p:cNvPr id="10" name="TextBox 9"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497B9181-6974-154A-FC16-3D36E27EB32E}"/>
                    </a:ext>
                  </a:extLst>
                </p:cNvPr>
                <p:cNvSpPr txBox="1">
                  <a:spLocks noRot="1" noChangeAspect="1" noMove="1" noResize="1" noEditPoints="1" noAdjustHandles="1" noChangeArrowheads="1" noChangeShapeType="1" noTextEdit="1"/>
                </p:cNvSpPr>
                <p:nvPr/>
              </p:nvSpPr>
              <p:spPr>
                <a:xfrm>
                  <a:off x="7995280" y="1614769"/>
                  <a:ext cx="2533476" cy="897105"/>
                </a:xfrm>
                <a:prstGeom prst="rect">
                  <a:avLst/>
                </a:prstGeom>
                <a:blipFill>
                  <a:blip r:embed="rId3"/>
                  <a:stretch>
                    <a:fillRect r="-2163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9D1C7CC-DD23-7AE5-5516-EC207927B92D}"/>
                </a:ext>
              </a:extLst>
            </p:cNvPr>
            <p:cNvSpPr txBox="1"/>
            <p:nvPr/>
          </p:nvSpPr>
          <p:spPr>
            <a:xfrm>
              <a:off x="11073257" y="1801711"/>
              <a:ext cx="1062967" cy="523220"/>
            </a:xfrm>
            <a:prstGeom prst="rect">
              <a:avLst/>
            </a:prstGeom>
            <a:noFill/>
          </p:spPr>
          <p:txBody>
            <a:bodyPr wrap="square" rtlCol="0">
              <a:spAutoFit/>
            </a:bodyPr>
            <a:lstStyle/>
            <a:p>
              <a:r>
                <a:rPr lang="en-US" sz="2800">
                  <a:solidFill>
                    <a:schemeClr val="accent5">
                      <a:lumMod val="75000"/>
                    </a:schemeClr>
                  </a:solidFill>
                  <a:latin typeface="Cambria Math" panose="02040503050406030204" pitchFamily="18" charset="0"/>
                  <a:ea typeface="Cambria Math" panose="02040503050406030204" pitchFamily="18" charset="0"/>
                </a:rPr>
                <a:t>X 100</a:t>
              </a:r>
            </a:p>
          </p:txBody>
        </p:sp>
      </p:grpSp>
      <p:sp>
        <p:nvSpPr>
          <p:cNvPr id="12" name="Content Placeholder 3">
            <a:extLst>
              <a:ext uri="{FF2B5EF4-FFF2-40B4-BE49-F238E27FC236}">
                <a16:creationId xmlns:a16="http://schemas.microsoft.com/office/drawing/2014/main" id="{CEBE6958-6427-B23F-6E17-A6BAE0F73E20}"/>
              </a:ext>
            </a:extLst>
          </p:cNvPr>
          <p:cNvSpPr txBox="1">
            <a:spLocks/>
          </p:cNvSpPr>
          <p:nvPr/>
        </p:nvSpPr>
        <p:spPr>
          <a:xfrm>
            <a:off x="587828" y="3822085"/>
            <a:ext cx="6824906" cy="20390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buClr>
                <a:srgbClr val="227532"/>
              </a:buClr>
              <a:buFont typeface="+mj-lt"/>
              <a:buAutoNum type="arabicPeriod" startAt="2"/>
            </a:pPr>
            <a:r>
              <a:rPr lang="en-US"/>
              <a:t>The percent of children who were </a:t>
            </a:r>
            <a:r>
              <a:rPr lang="en-US" b="1">
                <a:solidFill>
                  <a:schemeClr val="accent5">
                    <a:lumMod val="75000"/>
                  </a:schemeClr>
                </a:solidFill>
              </a:rPr>
              <a:t>functioning within age expectations</a:t>
            </a:r>
            <a:r>
              <a:rPr lang="en-US">
                <a:solidFill>
                  <a:schemeClr val="accent5">
                    <a:lumMod val="75000"/>
                  </a:schemeClr>
                </a:solidFill>
              </a:rPr>
              <a:t> </a:t>
            </a:r>
            <a:r>
              <a:rPr lang="en-US"/>
              <a:t>in each outcome by program exit.   </a:t>
            </a:r>
            <a:endParaRPr lang="en-US">
              <a:solidFill>
                <a:srgbClr val="982C78"/>
              </a:solidFill>
            </a:endParaRPr>
          </a:p>
        </p:txBody>
      </p:sp>
      <p:grpSp>
        <p:nvGrpSpPr>
          <p:cNvPr id="13" name="Group 12" descr="Formula: sum of progress categories d and e, divided by sum of progress categories a, b, c, d, and e, multiplied by 100 yields the percentage for summary statement 2.">
            <a:extLst>
              <a:ext uri="{FF2B5EF4-FFF2-40B4-BE49-F238E27FC236}">
                <a16:creationId xmlns:a16="http://schemas.microsoft.com/office/drawing/2014/main" id="{C89BB0BB-DCBC-47CF-E88B-51B410FA638C}"/>
              </a:ext>
            </a:extLst>
          </p:cNvPr>
          <p:cNvGrpSpPr/>
          <p:nvPr/>
        </p:nvGrpSpPr>
        <p:grpSpPr>
          <a:xfrm>
            <a:off x="7226965" y="4036369"/>
            <a:ext cx="5041735" cy="897105"/>
            <a:chOff x="7815729" y="3640618"/>
            <a:chExt cx="5041735" cy="897105"/>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66D4E5F-6538-8D6F-6617-9E17D076AC14}"/>
                    </a:ext>
                  </a:extLst>
                </p:cNvPr>
                <p:cNvSpPr txBox="1"/>
                <p:nvPr/>
              </p:nvSpPr>
              <p:spPr>
                <a:xfrm>
                  <a:off x="7815729" y="3640618"/>
                  <a:ext cx="3053593"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den>
                        </m:f>
                      </m:oMath>
                    </m:oMathPara>
                  </a14:m>
                  <a:endParaRPr lang="en-US" sz="2800">
                    <a:solidFill>
                      <a:schemeClr val="accent5">
                        <a:lumMod val="75000"/>
                      </a:schemeClr>
                    </a:solidFill>
                  </a:endParaRPr>
                </a:p>
              </p:txBody>
            </p:sp>
          </mc:Choice>
          <mc:Fallback xmlns="">
            <p:sp>
              <p:nvSpPr>
                <p:cNvPr id="14" name="TextBox 13">
                  <a:extLst>
                    <a:ext uri="{FF2B5EF4-FFF2-40B4-BE49-F238E27FC236}">
                      <a16:creationId xmlns:a16="http://schemas.microsoft.com/office/drawing/2014/main" id="{866D4E5F-6538-8D6F-6617-9E17D076AC14}"/>
                    </a:ext>
                  </a:extLst>
                </p:cNvPr>
                <p:cNvSpPr txBox="1">
                  <a:spLocks noRot="1" noChangeAspect="1" noMove="1" noResize="1" noEditPoints="1" noAdjustHandles="1" noChangeArrowheads="1" noChangeShapeType="1" noTextEdit="1"/>
                </p:cNvSpPr>
                <p:nvPr/>
              </p:nvSpPr>
              <p:spPr>
                <a:xfrm>
                  <a:off x="7815729" y="3640618"/>
                  <a:ext cx="3053593" cy="897105"/>
                </a:xfrm>
                <a:prstGeom prst="rect">
                  <a:avLst/>
                </a:prstGeom>
                <a:blipFill>
                  <a:blip r:embed="rId4"/>
                  <a:stretch>
                    <a:fillRect l="-200" r="-206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6E6830D-1A51-DA01-7921-FECE2545A93D}"/>
                </a:ext>
              </a:extLst>
            </p:cNvPr>
            <p:cNvSpPr txBox="1"/>
            <p:nvPr/>
          </p:nvSpPr>
          <p:spPr>
            <a:xfrm>
              <a:off x="11477505" y="3839752"/>
              <a:ext cx="1379959" cy="523220"/>
            </a:xfrm>
            <a:prstGeom prst="rect">
              <a:avLst/>
            </a:prstGeom>
            <a:noFill/>
          </p:spPr>
          <p:txBody>
            <a:bodyPr wrap="square" rtlCol="0">
              <a:spAutoFit/>
            </a:bodyPr>
            <a:lstStyle/>
            <a:p>
              <a:r>
                <a:rPr lang="en-US" sz="2800">
                  <a:solidFill>
                    <a:schemeClr val="accent5">
                      <a:lumMod val="75000"/>
                    </a:schemeClr>
                  </a:solidFill>
                  <a:latin typeface="Cambria Math" panose="02040503050406030204" pitchFamily="18" charset="0"/>
                  <a:ea typeface="Cambria Math" panose="02040503050406030204" pitchFamily="18" charset="0"/>
                </a:rPr>
                <a:t>X 100</a:t>
              </a:r>
            </a:p>
          </p:txBody>
        </p:sp>
      </p:grpSp>
    </p:spTree>
    <p:extLst>
      <p:ext uri="{BB962C8B-B14F-4D97-AF65-F5344CB8AC3E}">
        <p14:creationId xmlns:p14="http://schemas.microsoft.com/office/powerpoint/2010/main" val="39725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511CE-D60A-5723-B25A-9C0C92BDB1CD}"/>
              </a:ext>
            </a:extLst>
          </p:cNvPr>
          <p:cNvSpPr>
            <a:spLocks noGrp="1"/>
          </p:cNvSpPr>
          <p:nvPr>
            <p:ph type="sldNum" sz="quarter" idx="4"/>
          </p:nvPr>
        </p:nvSpPr>
        <p:spPr/>
        <p:txBody>
          <a:bodyPr/>
          <a:lstStyle/>
          <a:p>
            <a:fld id="{8FF8BE51-C3B0-9B4F-9A06-4F809A9A7941}" type="slidenum">
              <a:rPr lang="en-US" smtClean="0"/>
              <a:pPr/>
              <a:t>7</a:t>
            </a:fld>
            <a:endParaRPr lang="en-US"/>
          </a:p>
        </p:txBody>
      </p:sp>
      <p:sp>
        <p:nvSpPr>
          <p:cNvPr id="5" name="Title 4">
            <a:extLst>
              <a:ext uri="{FF2B5EF4-FFF2-40B4-BE49-F238E27FC236}">
                <a16:creationId xmlns:a16="http://schemas.microsoft.com/office/drawing/2014/main" id="{21C4476E-AD8F-92EF-3047-185D9FB3E7A2}"/>
              </a:ext>
            </a:extLst>
          </p:cNvPr>
          <p:cNvSpPr>
            <a:spLocks noGrp="1"/>
          </p:cNvSpPr>
          <p:nvPr>
            <p:ph type="title"/>
          </p:nvPr>
        </p:nvSpPr>
        <p:spPr/>
        <p:txBody>
          <a:bodyPr/>
          <a:lstStyle/>
          <a:p>
            <a:r>
              <a:rPr lang="en-US"/>
              <a:t>State Approaches to Measuring Child Outcomes (</a:t>
            </a:r>
            <a:r>
              <a:rPr lang="en-US" err="1"/>
              <a:t>FFY</a:t>
            </a:r>
            <a:r>
              <a:rPr lang="en-US"/>
              <a:t> 2022)</a:t>
            </a:r>
          </a:p>
        </p:txBody>
      </p:sp>
      <p:graphicFrame>
        <p:nvGraphicFramePr>
          <p:cNvPr id="8" name="Content Placeholder 7">
            <a:extLst>
              <a:ext uri="{FF2B5EF4-FFF2-40B4-BE49-F238E27FC236}">
                <a16:creationId xmlns:a16="http://schemas.microsoft.com/office/drawing/2014/main" id="{95FF6A69-8290-8633-1496-77FB8651462E}"/>
              </a:ext>
            </a:extLst>
          </p:cNvPr>
          <p:cNvGraphicFramePr>
            <a:graphicFrameLocks noGrp="1"/>
          </p:cNvGraphicFramePr>
          <p:nvPr>
            <p:ph idx="1"/>
            <p:extLst>
              <p:ext uri="{D42A27DB-BD31-4B8C-83A1-F6EECF244321}">
                <p14:modId xmlns:p14="http://schemas.microsoft.com/office/powerpoint/2010/main" val="3334897321"/>
              </p:ext>
            </p:extLst>
          </p:nvPr>
        </p:nvGraphicFramePr>
        <p:xfrm>
          <a:off x="832756" y="969589"/>
          <a:ext cx="10515599" cy="4690801"/>
        </p:xfrm>
        <a:graphic>
          <a:graphicData uri="http://schemas.openxmlformats.org/drawingml/2006/table">
            <a:tbl>
              <a:tblPr firstRow="1" firstCol="1" lastRow="1" bandRow="1">
                <a:tableStyleId>{5A111915-BE36-4E01-A7E5-04B1672EAD32}</a:tableStyleId>
              </a:tblPr>
              <a:tblGrid>
                <a:gridCol w="3796394">
                  <a:extLst>
                    <a:ext uri="{9D8B030D-6E8A-4147-A177-3AD203B41FA5}">
                      <a16:colId xmlns:a16="http://schemas.microsoft.com/office/drawing/2014/main" val="1936972184"/>
                    </a:ext>
                  </a:extLst>
                </a:gridCol>
                <a:gridCol w="3288147">
                  <a:extLst>
                    <a:ext uri="{9D8B030D-6E8A-4147-A177-3AD203B41FA5}">
                      <a16:colId xmlns:a16="http://schemas.microsoft.com/office/drawing/2014/main" val="1305233136"/>
                    </a:ext>
                  </a:extLst>
                </a:gridCol>
                <a:gridCol w="3431058">
                  <a:extLst>
                    <a:ext uri="{9D8B030D-6E8A-4147-A177-3AD203B41FA5}">
                      <a16:colId xmlns:a16="http://schemas.microsoft.com/office/drawing/2014/main" val="31022500"/>
                    </a:ext>
                  </a:extLst>
                </a:gridCol>
              </a:tblGrid>
              <a:tr h="655320">
                <a:tc>
                  <a:txBody>
                    <a:bodyPr/>
                    <a:lstStyle/>
                    <a:p>
                      <a:pPr algn="ctr" fontAlgn="b"/>
                      <a:r>
                        <a:rPr lang="en-US" sz="2800" b="0" kern="1200">
                          <a:solidFill>
                            <a:schemeClr val="tx1"/>
                          </a:solidFill>
                          <a:effectLst/>
                        </a:rPr>
                        <a:t>Approach</a:t>
                      </a:r>
                      <a:endParaRPr lang="en-US" sz="2800" b="0" kern="1200">
                        <a:solidFill>
                          <a:schemeClr val="tx1"/>
                        </a:solidFill>
                        <a:effectLst/>
                        <a:latin typeface="+mn-lt"/>
                        <a:ea typeface="+mn-ea"/>
                        <a:cs typeface="+mn-cs"/>
                      </a:endParaRPr>
                    </a:p>
                  </a:txBody>
                  <a:tcPr marL="7620" marR="7620" marT="7620" marB="0" anchor="ctr">
                    <a:solidFill>
                      <a:schemeClr val="tx2">
                        <a:lumMod val="10000"/>
                        <a:lumOff val="90000"/>
                      </a:schemeClr>
                    </a:solidFill>
                  </a:tcPr>
                </a:tc>
                <a:tc>
                  <a:txBody>
                    <a:bodyPr/>
                    <a:lstStyle/>
                    <a:p>
                      <a:pPr algn="ctr" fontAlgn="b"/>
                      <a:r>
                        <a:rPr lang="en-US" sz="2800" b="0" u="none" strike="noStrike">
                          <a:solidFill>
                            <a:schemeClr val="tx1"/>
                          </a:solidFill>
                          <a:effectLst/>
                        </a:rPr>
                        <a:t>Number of Part C Programs</a:t>
                      </a:r>
                      <a:endParaRPr lang="en-US" sz="2800" b="0" i="0" u="none" strike="noStrike">
                        <a:solidFill>
                          <a:schemeClr val="tx1"/>
                        </a:solidFill>
                        <a:effectLst/>
                        <a:latin typeface="Calibri" panose="020F0502020204030204" pitchFamily="34" charset="0"/>
                      </a:endParaRPr>
                    </a:p>
                  </a:txBody>
                  <a:tcPr marL="7620" marR="7620" marT="7620" marB="0" anchor="ctr">
                    <a:solidFill>
                      <a:schemeClr val="accent3">
                        <a:lumMod val="40000"/>
                        <a:lumOff val="60000"/>
                      </a:schemeClr>
                    </a:solidFill>
                  </a:tcPr>
                </a:tc>
                <a:tc>
                  <a:txBody>
                    <a:bodyPr/>
                    <a:lstStyle/>
                    <a:p>
                      <a:pPr algn="ctr" fontAlgn="b"/>
                      <a:r>
                        <a:rPr lang="en-US" sz="2800" b="0" u="none" strike="noStrike">
                          <a:solidFill>
                            <a:schemeClr val="tx1"/>
                          </a:solidFill>
                          <a:effectLst/>
                        </a:rPr>
                        <a:t>Number of Part B Preschool Programs</a:t>
                      </a:r>
                      <a:endParaRPr lang="en-US" sz="2800" b="0" i="0" u="none" strike="noStrike">
                        <a:solidFill>
                          <a:schemeClr val="tx1"/>
                        </a:solidFill>
                        <a:effectLst/>
                        <a:latin typeface="Calibri" panose="020F0502020204030204" pitchFamily="34" charset="0"/>
                      </a:endParaRPr>
                    </a:p>
                  </a:txBody>
                  <a:tcPr marL="7620" marR="7620" marT="7620" marB="0" anchor="ctr">
                    <a:solidFill>
                      <a:schemeClr val="accent5">
                        <a:lumMod val="40000"/>
                        <a:lumOff val="60000"/>
                      </a:schemeClr>
                    </a:solidFill>
                  </a:tcPr>
                </a:tc>
                <a:extLst>
                  <a:ext uri="{0D108BD9-81ED-4DB2-BD59-A6C34878D82A}">
                    <a16:rowId xmlns:a16="http://schemas.microsoft.com/office/drawing/2014/main" val="734524750"/>
                  </a:ext>
                </a:extLst>
              </a:tr>
              <a:tr h="758881">
                <a:tc>
                  <a:txBody>
                    <a:bodyPr/>
                    <a:lstStyle/>
                    <a:p>
                      <a:pPr algn="l" fontAlgn="b"/>
                      <a:r>
                        <a:rPr lang="en-US" sz="2400" b="0" u="none" strike="noStrike">
                          <a:solidFill>
                            <a:schemeClr val="tx1"/>
                          </a:solidFill>
                          <a:effectLst/>
                        </a:rPr>
                        <a:t>Child Outcomes Summary (COS) Process</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u="none" strike="noStrike">
                          <a:solidFill>
                            <a:schemeClr val="tx1"/>
                          </a:solidFill>
                          <a:effectLst/>
                        </a:rPr>
                        <a:t>40 (71%)</a:t>
                      </a:r>
                      <a:endParaRPr lang="en-US" sz="240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b="0" u="none" strike="noStrike">
                          <a:solidFill>
                            <a:schemeClr val="tx1"/>
                          </a:solidFill>
                          <a:effectLst/>
                        </a:rPr>
                        <a:t>38 (64%)</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2758509581"/>
                  </a:ext>
                </a:extLst>
              </a:tr>
              <a:tr h="655320">
                <a:tc>
                  <a:txBody>
                    <a:bodyPr/>
                    <a:lstStyle/>
                    <a:p>
                      <a:pPr algn="l" fontAlgn="b"/>
                      <a:r>
                        <a:rPr lang="en-US" sz="2400" b="0" u="none" strike="noStrike">
                          <a:solidFill>
                            <a:schemeClr val="tx1"/>
                          </a:solidFill>
                          <a:effectLst/>
                        </a:rPr>
                        <a:t>One Tool Statewide/Publisher’s Online System</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12 (21%)</a:t>
                      </a:r>
                      <a:endParaRPr lang="en-US" sz="2400" b="0" i="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u="none" strike="noStrike">
                          <a:solidFill>
                            <a:schemeClr val="tx1"/>
                          </a:solidFill>
                          <a:effectLst/>
                        </a:rPr>
                        <a:t>12 (20%)</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348696943"/>
                  </a:ext>
                </a:extLst>
              </a:tr>
              <a:tr h="655320">
                <a:tc>
                  <a:txBody>
                    <a:bodyPr/>
                    <a:lstStyle/>
                    <a:p>
                      <a:pPr algn="l" fontAlgn="b"/>
                      <a:r>
                        <a:rPr lang="en-US" sz="2400" b="0" u="none" strike="noStrike">
                          <a:solidFill>
                            <a:schemeClr val="tx1"/>
                          </a:solidFill>
                          <a:effectLst/>
                        </a:rPr>
                        <a:t>State-Specific Approach</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4 (7%)</a:t>
                      </a:r>
                      <a:endParaRPr lang="en-US" sz="2400" b="0" i="0" u="none" strike="noStrike">
                        <a:solidFill>
                          <a:schemeClr val="tx1"/>
                        </a:solidFill>
                        <a:effectLst/>
                        <a:latin typeface="+mj-lt"/>
                      </a:endParaRPr>
                    </a:p>
                  </a:txBody>
                  <a:tcPr marL="7620" marR="7620" marT="7620" marB="0" anchor="ctr">
                    <a:solidFill>
                      <a:schemeClr val="accent3">
                        <a:lumMod val="20000"/>
                        <a:lumOff val="80000"/>
                      </a:schemeClr>
                    </a:solidFill>
                  </a:tcPr>
                </a:tc>
                <a:tc>
                  <a:txBody>
                    <a:bodyPr/>
                    <a:lstStyle/>
                    <a:p>
                      <a:pPr algn="ctr" fontAlgn="b"/>
                      <a:r>
                        <a:rPr lang="en-US" sz="2400" u="none" strike="noStrike">
                          <a:solidFill>
                            <a:schemeClr val="tx1"/>
                          </a:solidFill>
                          <a:effectLst/>
                        </a:rPr>
                        <a:t>5 (8%)</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2304148099"/>
                  </a:ext>
                </a:extLst>
              </a:tr>
              <a:tr h="655320">
                <a:tc>
                  <a:txBody>
                    <a:bodyPr/>
                    <a:lstStyle/>
                    <a:p>
                      <a:pPr algn="l" fontAlgn="b"/>
                      <a:r>
                        <a:rPr lang="en-US" sz="2400" b="0" u="none" strike="noStrike">
                          <a:solidFill>
                            <a:schemeClr val="tx1"/>
                          </a:solidFill>
                          <a:effectLst/>
                        </a:rPr>
                        <a:t>Transitioning Approaches</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i="0" u="none" strike="noStrike">
                          <a:solidFill>
                            <a:schemeClr val="tx1"/>
                          </a:solidFill>
                          <a:effectLst/>
                          <a:latin typeface="+mj-lt"/>
                        </a:rPr>
                        <a:t>None this year</a:t>
                      </a:r>
                    </a:p>
                  </a:txBody>
                  <a:tcPr marL="7620" marR="7620" marT="7620" marB="0" anchor="ctr">
                    <a:solidFill>
                      <a:schemeClr val="accent3">
                        <a:lumMod val="20000"/>
                        <a:lumOff val="80000"/>
                      </a:schemeClr>
                    </a:solidFill>
                  </a:tcPr>
                </a:tc>
                <a:tc>
                  <a:txBody>
                    <a:bodyPr/>
                    <a:lstStyle/>
                    <a:p>
                      <a:pPr algn="ctr" fontAlgn="b"/>
                      <a:r>
                        <a:rPr lang="en-US" sz="2400" u="none" strike="noStrike">
                          <a:solidFill>
                            <a:schemeClr val="tx1"/>
                          </a:solidFill>
                          <a:effectLst/>
                        </a:rPr>
                        <a:t>4 (7%)</a:t>
                      </a:r>
                      <a:endParaRPr lang="en-US" sz="2400" b="0" i="0" u="none" strike="noStrike">
                        <a:solidFill>
                          <a:schemeClr val="tx1"/>
                        </a:solidFill>
                        <a:effectLst/>
                        <a:latin typeface="+mj-lt"/>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1593151153"/>
                  </a:ext>
                </a:extLst>
              </a:tr>
              <a:tr h="655320">
                <a:tc>
                  <a:txBody>
                    <a:bodyPr/>
                    <a:lstStyle/>
                    <a:p>
                      <a:pPr algn="l" fontAlgn="b"/>
                      <a:r>
                        <a:rPr lang="en-US" sz="2400" b="0" u="none" strike="noStrike">
                          <a:solidFill>
                            <a:schemeClr val="tx1"/>
                          </a:solidFill>
                          <a:effectLst/>
                        </a:rPr>
                        <a:t>Total</a:t>
                      </a:r>
                      <a:endParaRPr lang="en-US" sz="2400" b="0" i="0" u="none" strike="noStrike">
                        <a:solidFill>
                          <a:schemeClr val="tx1"/>
                        </a:solidFill>
                        <a:effectLst/>
                        <a:latin typeface="+mj-lt"/>
                      </a:endParaRPr>
                    </a:p>
                  </a:txBody>
                  <a:tcPr marL="7620" marR="7620" marT="7620" marB="0" anchor="ctr"/>
                </a:tc>
                <a:tc>
                  <a:txBody>
                    <a:bodyPr/>
                    <a:lstStyle/>
                    <a:p>
                      <a:pPr algn="ctr" fontAlgn="b"/>
                      <a:r>
                        <a:rPr lang="en-US" sz="2400" b="0" u="none" strike="noStrike">
                          <a:solidFill>
                            <a:schemeClr val="tx1"/>
                          </a:solidFill>
                          <a:effectLst/>
                        </a:rPr>
                        <a:t>56 (100%)</a:t>
                      </a:r>
                      <a:endParaRPr lang="en-US" sz="2400" b="0" i="0" u="none" strike="noStrike">
                        <a:solidFill>
                          <a:schemeClr val="tx1"/>
                        </a:solidFill>
                        <a:effectLst/>
                        <a:latin typeface="Calibri" panose="020F0502020204030204" pitchFamily="34" charset="0"/>
                      </a:endParaRPr>
                    </a:p>
                  </a:txBody>
                  <a:tcPr marL="7620" marR="7620" marT="7620" marB="0" anchor="ctr">
                    <a:solidFill>
                      <a:schemeClr val="accent3">
                        <a:lumMod val="20000"/>
                        <a:lumOff val="80000"/>
                      </a:schemeClr>
                    </a:solidFill>
                  </a:tcPr>
                </a:tc>
                <a:tc>
                  <a:txBody>
                    <a:bodyPr/>
                    <a:lstStyle/>
                    <a:p>
                      <a:pPr algn="ctr" fontAlgn="b"/>
                      <a:r>
                        <a:rPr lang="en-US" sz="2400" b="0" u="none" strike="noStrike">
                          <a:solidFill>
                            <a:schemeClr val="tx1"/>
                          </a:solidFill>
                          <a:effectLst/>
                        </a:rPr>
                        <a:t>59 (100%)</a:t>
                      </a:r>
                      <a:endParaRPr lang="en-US" sz="2400" b="0" i="0" u="none" strike="noStrike">
                        <a:solidFill>
                          <a:schemeClr val="tx1"/>
                        </a:solidFill>
                        <a:effectLst/>
                        <a:latin typeface="Calibri" panose="020F0502020204030204" pitchFamily="34" charset="0"/>
                      </a:endParaRPr>
                    </a:p>
                  </a:txBody>
                  <a:tcPr marL="7620" marR="7620" marT="7620" marB="0" anchor="ctr">
                    <a:solidFill>
                      <a:schemeClr val="accent5">
                        <a:lumMod val="20000"/>
                        <a:lumOff val="80000"/>
                      </a:schemeClr>
                    </a:solidFill>
                  </a:tcPr>
                </a:tc>
                <a:extLst>
                  <a:ext uri="{0D108BD9-81ED-4DB2-BD59-A6C34878D82A}">
                    <a16:rowId xmlns:a16="http://schemas.microsoft.com/office/drawing/2014/main" val="4154060805"/>
                  </a:ext>
                </a:extLst>
              </a:tr>
            </a:tbl>
          </a:graphicData>
        </a:graphic>
      </p:graphicFrame>
    </p:spTree>
    <p:extLst>
      <p:ext uri="{BB962C8B-B14F-4D97-AF65-F5344CB8AC3E}">
        <p14:creationId xmlns:p14="http://schemas.microsoft.com/office/powerpoint/2010/main" val="135128562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3BA14-14E9-6322-D693-1E9460388FA5}"/>
              </a:ext>
            </a:extLst>
          </p:cNvPr>
          <p:cNvSpPr>
            <a:spLocks noGrp="1"/>
          </p:cNvSpPr>
          <p:nvPr>
            <p:ph type="sldNum" sz="quarter" idx="4"/>
          </p:nvPr>
        </p:nvSpPr>
        <p:spPr/>
        <p:txBody>
          <a:bodyPr/>
          <a:lstStyle/>
          <a:p>
            <a:fld id="{8FF8BE51-C3B0-9B4F-9A06-4F809A9A7941}" type="slidenum">
              <a:rPr lang="en-US" smtClean="0"/>
              <a:pPr/>
              <a:t>8</a:t>
            </a:fld>
            <a:endParaRPr lang="en-US"/>
          </a:p>
        </p:txBody>
      </p:sp>
      <p:sp>
        <p:nvSpPr>
          <p:cNvPr id="5" name="Title 4">
            <a:extLst>
              <a:ext uri="{FF2B5EF4-FFF2-40B4-BE49-F238E27FC236}">
                <a16:creationId xmlns:a16="http://schemas.microsoft.com/office/drawing/2014/main" id="{1C6B2043-3D15-2AC8-107F-D4DD30FA8DC1}"/>
              </a:ext>
            </a:extLst>
          </p:cNvPr>
          <p:cNvSpPr>
            <a:spLocks noGrp="1"/>
          </p:cNvSpPr>
          <p:nvPr>
            <p:ph type="title"/>
          </p:nvPr>
        </p:nvSpPr>
        <p:spPr/>
        <p:txBody>
          <a:bodyPr/>
          <a:lstStyle/>
          <a:p>
            <a:r>
              <a:rPr lang="en-US" sz="3200"/>
              <a:t>Method for Calculating National Estimates</a:t>
            </a:r>
            <a:endParaRPr lang="en-US"/>
          </a:p>
        </p:txBody>
      </p:sp>
      <p:sp>
        <p:nvSpPr>
          <p:cNvPr id="4" name="Content Placeholder 3">
            <a:extLst>
              <a:ext uri="{FF2B5EF4-FFF2-40B4-BE49-F238E27FC236}">
                <a16:creationId xmlns:a16="http://schemas.microsoft.com/office/drawing/2014/main" id="{1AE95C5F-7CB7-C162-F1DB-4B7BAEA927D9}"/>
              </a:ext>
            </a:extLst>
          </p:cNvPr>
          <p:cNvSpPr>
            <a:spLocks noGrp="1"/>
          </p:cNvSpPr>
          <p:nvPr>
            <p:ph idx="1"/>
          </p:nvPr>
        </p:nvSpPr>
        <p:spPr/>
        <p:txBody>
          <a:bodyPr/>
          <a:lstStyle/>
          <a:p>
            <a:r>
              <a:rPr lang="en-US" sz="2400"/>
              <a:t>Weighted average of states that met minimum quality criteria </a:t>
            </a:r>
          </a:p>
          <a:p>
            <a:r>
              <a:rPr lang="en-US" sz="2400"/>
              <a:t>Minimum quality criteria for inclusion in national analysis: </a:t>
            </a:r>
          </a:p>
          <a:p>
            <a:pPr lvl="1"/>
            <a:r>
              <a:rPr lang="en-US" sz="2400"/>
              <a:t>Data Completeness  </a:t>
            </a:r>
          </a:p>
          <a:p>
            <a:pPr lvl="2"/>
            <a:r>
              <a:rPr lang="en-US" sz="2000"/>
              <a:t>Part C: 28% or more of </a:t>
            </a:r>
            <a:r>
              <a:rPr lang="en-US" sz="2000" err="1"/>
              <a:t>exiters</a:t>
            </a:r>
            <a:r>
              <a:rPr lang="en-US" sz="2000"/>
              <a:t> </a:t>
            </a:r>
          </a:p>
          <a:p>
            <a:pPr lvl="2"/>
            <a:r>
              <a:rPr lang="en-US" sz="2000"/>
              <a:t>Part B Preschool: 12% or more of 3-5 child count </a:t>
            </a:r>
          </a:p>
          <a:p>
            <a:pPr lvl="2"/>
            <a:r>
              <a:rPr lang="en-US" sz="2000"/>
              <a:t>data reported on less than 100% of child count</a:t>
            </a:r>
          </a:p>
          <a:p>
            <a:pPr lvl="1"/>
            <a:r>
              <a:rPr lang="en-US" sz="2400"/>
              <a:t>Validity</a:t>
            </a:r>
          </a:p>
          <a:p>
            <a:pPr lvl="2"/>
            <a:r>
              <a:rPr lang="en-US" sz="2000"/>
              <a:t>category ‘a’ not greater than 10% </a:t>
            </a:r>
          </a:p>
          <a:p>
            <a:pPr lvl="2"/>
            <a:r>
              <a:rPr lang="en-US" sz="2000"/>
              <a:t>category ‘e’ not greater than 65%</a:t>
            </a:r>
          </a:p>
        </p:txBody>
      </p:sp>
    </p:spTree>
    <p:extLst>
      <p:ext uri="{BB962C8B-B14F-4D97-AF65-F5344CB8AC3E}">
        <p14:creationId xmlns:p14="http://schemas.microsoft.com/office/powerpoint/2010/main" val="317204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549F83-E975-A71D-F39F-99F3DDD94D32}"/>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5" name="Title 4">
            <a:extLst>
              <a:ext uri="{FF2B5EF4-FFF2-40B4-BE49-F238E27FC236}">
                <a16:creationId xmlns:a16="http://schemas.microsoft.com/office/drawing/2014/main" id="{44E8DB03-0376-A6B7-A78E-59158B2FC98C}"/>
              </a:ext>
            </a:extLst>
          </p:cNvPr>
          <p:cNvSpPr>
            <a:spLocks noGrp="1"/>
          </p:cNvSpPr>
          <p:nvPr>
            <p:ph type="title"/>
          </p:nvPr>
        </p:nvSpPr>
        <p:spPr/>
        <p:txBody>
          <a:bodyPr>
            <a:normAutofit/>
          </a:bodyPr>
          <a:lstStyle/>
          <a:p>
            <a:pPr algn="l"/>
            <a:r>
              <a:rPr lang="en-US" sz="3200"/>
              <a:t>Reasons for Excluding States From the National Estimate</a:t>
            </a:r>
            <a:endParaRPr lang="en-US"/>
          </a:p>
        </p:txBody>
      </p:sp>
      <p:sp>
        <p:nvSpPr>
          <p:cNvPr id="8" name="TextBox 7">
            <a:extLst>
              <a:ext uri="{FF2B5EF4-FFF2-40B4-BE49-F238E27FC236}">
                <a16:creationId xmlns:a16="http://schemas.microsoft.com/office/drawing/2014/main" id="{2EBA18A3-7068-8C98-BBBF-0355C92FDFE8}"/>
              </a:ext>
            </a:extLst>
          </p:cNvPr>
          <p:cNvSpPr txBox="1"/>
          <p:nvPr/>
        </p:nvSpPr>
        <p:spPr>
          <a:xfrm>
            <a:off x="5833069" y="1035970"/>
            <a:ext cx="5646716" cy="369332"/>
          </a:xfrm>
          <a:prstGeom prst="rect">
            <a:avLst/>
          </a:prstGeom>
          <a:noFill/>
          <a:ln>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i="1">
                <a:effectLst/>
              </a:rPr>
              <a:t>Started with 50 states plus D.C. in each program</a:t>
            </a:r>
          </a:p>
        </p:txBody>
      </p:sp>
      <p:graphicFrame>
        <p:nvGraphicFramePr>
          <p:cNvPr id="9" name="Table 5" descr="Reasons for excluding states for FFY 2020 for Part C and Part B 619">
            <a:extLst>
              <a:ext uri="{FF2B5EF4-FFF2-40B4-BE49-F238E27FC236}">
                <a16:creationId xmlns:a16="http://schemas.microsoft.com/office/drawing/2014/main" id="{3B9C9A9B-2AC0-237E-D2ED-57223846A05B}"/>
              </a:ext>
            </a:extLst>
          </p:cNvPr>
          <p:cNvGraphicFramePr>
            <a:graphicFrameLocks noGrp="1"/>
          </p:cNvGraphicFramePr>
          <p:nvPr>
            <p:extLst>
              <p:ext uri="{D42A27DB-BD31-4B8C-83A1-F6EECF244321}">
                <p14:modId xmlns:p14="http://schemas.microsoft.com/office/powerpoint/2010/main" val="1094282046"/>
              </p:ext>
            </p:extLst>
          </p:nvPr>
        </p:nvGraphicFramePr>
        <p:xfrm>
          <a:off x="587828" y="1416481"/>
          <a:ext cx="10891957" cy="2487281"/>
        </p:xfrm>
        <a:graphic>
          <a:graphicData uri="http://schemas.openxmlformats.org/drawingml/2006/table">
            <a:tbl>
              <a:tblPr firstRow="1" bandRow="1">
                <a:tableStyleId>{7DF18680-E054-41AD-8BC1-D1AEF772440D}</a:tableStyleId>
              </a:tblPr>
              <a:tblGrid>
                <a:gridCol w="5727823">
                  <a:extLst>
                    <a:ext uri="{9D8B030D-6E8A-4147-A177-3AD203B41FA5}">
                      <a16:colId xmlns:a16="http://schemas.microsoft.com/office/drawing/2014/main" val="2592410800"/>
                    </a:ext>
                  </a:extLst>
                </a:gridCol>
                <a:gridCol w="2582067">
                  <a:extLst>
                    <a:ext uri="{9D8B030D-6E8A-4147-A177-3AD203B41FA5}">
                      <a16:colId xmlns:a16="http://schemas.microsoft.com/office/drawing/2014/main" val="2066071796"/>
                    </a:ext>
                  </a:extLst>
                </a:gridCol>
                <a:gridCol w="2582067">
                  <a:extLst>
                    <a:ext uri="{9D8B030D-6E8A-4147-A177-3AD203B41FA5}">
                      <a16:colId xmlns:a16="http://schemas.microsoft.com/office/drawing/2014/main" val="1747784736"/>
                    </a:ext>
                  </a:extLst>
                </a:gridCol>
              </a:tblGrid>
              <a:tr h="512156">
                <a:tc>
                  <a:txBody>
                    <a:bodyPr/>
                    <a:lstStyle/>
                    <a:p>
                      <a:pPr algn="ctr"/>
                      <a:endParaRPr lang="en-US"/>
                    </a:p>
                  </a:txBody>
                  <a:tcPr>
                    <a:solidFill>
                      <a:schemeClr val="bg2"/>
                    </a:solidFill>
                  </a:tcPr>
                </a:tc>
                <a:tc>
                  <a:txBody>
                    <a:bodyPr/>
                    <a:lstStyle/>
                    <a:p>
                      <a:pPr algn="ctr"/>
                      <a:r>
                        <a:rPr lang="en-US">
                          <a:solidFill>
                            <a:schemeClr val="tx1"/>
                          </a:solidFill>
                        </a:rPr>
                        <a:t>Part C</a:t>
                      </a:r>
                    </a:p>
                  </a:txBody>
                  <a:tcPr anchor="ctr">
                    <a:solidFill>
                      <a:schemeClr val="accent3">
                        <a:lumMod val="40000"/>
                        <a:lumOff val="60000"/>
                      </a:schemeClr>
                    </a:solidFill>
                  </a:tcPr>
                </a:tc>
                <a:tc>
                  <a:txBody>
                    <a:bodyPr/>
                    <a:lstStyle/>
                    <a:p>
                      <a:pPr algn="ctr"/>
                      <a:r>
                        <a:rPr lang="en-US">
                          <a:solidFill>
                            <a:schemeClr val="tx2"/>
                          </a:solidFill>
                        </a:rPr>
                        <a:t>Part B Preschool</a:t>
                      </a:r>
                    </a:p>
                  </a:txBody>
                  <a:tcPr anchor="ctr">
                    <a:solidFill>
                      <a:schemeClr val="accent5">
                        <a:lumMod val="40000"/>
                        <a:lumOff val="60000"/>
                      </a:schemeClr>
                    </a:solidFill>
                  </a:tcPr>
                </a:tc>
                <a:extLst>
                  <a:ext uri="{0D108BD9-81ED-4DB2-BD59-A6C34878D82A}">
                    <a16:rowId xmlns:a16="http://schemas.microsoft.com/office/drawing/2014/main" val="3572876531"/>
                  </a:ext>
                </a:extLst>
              </a:tr>
              <a:tr h="444526">
                <a:tc>
                  <a:txBody>
                    <a:bodyPr/>
                    <a:lstStyle/>
                    <a:p>
                      <a:pPr algn="ctr"/>
                      <a:r>
                        <a:rPr lang="en-US" b="1"/>
                        <a:t>Reason for Exclusion (FFY 2022)</a:t>
                      </a:r>
                    </a:p>
                  </a:txBody>
                  <a:tcPr anchor="ctr"/>
                </a:tc>
                <a:tc>
                  <a:txBody>
                    <a:bodyPr/>
                    <a:lstStyle/>
                    <a:p>
                      <a:pPr algn="ctr"/>
                      <a:r>
                        <a:rPr lang="en-US" b="1"/>
                        <a:t>Number Excluded</a:t>
                      </a:r>
                    </a:p>
                  </a:txBody>
                  <a:tcPr anchor="ctr"/>
                </a:tc>
                <a:tc>
                  <a:txBody>
                    <a:bodyPr/>
                    <a:lstStyle/>
                    <a:p>
                      <a:pPr algn="ctr"/>
                      <a:r>
                        <a:rPr lang="en-US" b="1"/>
                        <a:t>Number Excluded</a:t>
                      </a:r>
                    </a:p>
                  </a:txBody>
                  <a:tcPr anchor="ctr"/>
                </a:tc>
                <a:extLst>
                  <a:ext uri="{0D108BD9-81ED-4DB2-BD59-A6C34878D82A}">
                    <a16:rowId xmlns:a16="http://schemas.microsoft.com/office/drawing/2014/main" val="2670090288"/>
                  </a:ext>
                </a:extLst>
              </a:tr>
              <a:tr h="255848">
                <a:tc>
                  <a:txBody>
                    <a:bodyPr/>
                    <a:lstStyle/>
                    <a:p>
                      <a:r>
                        <a:rPr lang="en-US"/>
                        <a:t>Sampling</a:t>
                      </a:r>
                    </a:p>
                  </a:txBody>
                  <a:tcPr anchor="ctr"/>
                </a:tc>
                <a:tc>
                  <a:txBody>
                    <a:bodyPr/>
                    <a:lstStyle/>
                    <a:p>
                      <a:pPr algn="ctr"/>
                      <a:r>
                        <a:rPr lang="en-US">
                          <a:solidFill>
                            <a:schemeClr val="tx1"/>
                          </a:solidFill>
                        </a:rPr>
                        <a:t>2</a:t>
                      </a:r>
                    </a:p>
                  </a:txBody>
                  <a:tcPr anchor="ctr"/>
                </a:tc>
                <a:tc>
                  <a:txBody>
                    <a:bodyPr/>
                    <a:lstStyle/>
                    <a:p>
                      <a:pPr algn="ctr"/>
                      <a:r>
                        <a:rPr lang="en-US"/>
                        <a:t>2</a:t>
                      </a:r>
                    </a:p>
                  </a:txBody>
                  <a:tcPr anchor="ctr"/>
                </a:tc>
                <a:extLst>
                  <a:ext uri="{0D108BD9-81ED-4DB2-BD59-A6C34878D82A}">
                    <a16:rowId xmlns:a16="http://schemas.microsoft.com/office/drawing/2014/main" val="895248152"/>
                  </a:ext>
                </a:extLst>
              </a:tr>
              <a:tr h="170412">
                <a:tc>
                  <a:txBody>
                    <a:bodyPr/>
                    <a:lstStyle/>
                    <a:p>
                      <a:r>
                        <a:rPr lang="en-US"/>
                        <a:t>Missing data*</a:t>
                      </a:r>
                    </a:p>
                  </a:txBody>
                  <a:tcPr anchor="ctr"/>
                </a:tc>
                <a:tc>
                  <a:txBody>
                    <a:bodyPr/>
                    <a:lstStyle/>
                    <a:p>
                      <a:pPr algn="ctr"/>
                      <a:r>
                        <a:rPr lang="en-US">
                          <a:solidFill>
                            <a:schemeClr val="tx1"/>
                          </a:solidFill>
                        </a:rPr>
                        <a:t>1</a:t>
                      </a:r>
                    </a:p>
                  </a:txBody>
                  <a:tcPr anchor="ctr"/>
                </a:tc>
                <a:tc>
                  <a:txBody>
                    <a:bodyPr/>
                    <a:lstStyle/>
                    <a:p>
                      <a:pPr algn="ctr"/>
                      <a:r>
                        <a:rPr lang="en-US"/>
                        <a:t>2</a:t>
                      </a:r>
                    </a:p>
                  </a:txBody>
                  <a:tcPr anchor="ctr"/>
                </a:tc>
                <a:extLst>
                  <a:ext uri="{0D108BD9-81ED-4DB2-BD59-A6C34878D82A}">
                    <a16:rowId xmlns:a16="http://schemas.microsoft.com/office/drawing/2014/main" val="4094886295"/>
                  </a:ext>
                </a:extLst>
              </a:tr>
              <a:tr h="433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rPr>
                        <a:t>Unusual patterns in progress categories ‘a’ and ‘e’**</a:t>
                      </a:r>
                      <a:endParaRPr lang="en-US"/>
                    </a:p>
                  </a:txBody>
                  <a:tcPr anchor="ctr"/>
                </a:tc>
                <a:tc>
                  <a:txBody>
                    <a:bodyPr/>
                    <a:lstStyle/>
                    <a:p>
                      <a:pPr algn="ctr"/>
                      <a:r>
                        <a:rPr lang="en-US"/>
                        <a:t>1</a:t>
                      </a:r>
                    </a:p>
                  </a:txBody>
                  <a:tcPr anchor="ctr"/>
                </a:tc>
                <a:tc>
                  <a:txBody>
                    <a:bodyPr/>
                    <a:lstStyle/>
                    <a:p>
                      <a:pPr algn="ctr"/>
                      <a:r>
                        <a:rPr lang="en-US"/>
                        <a:t>3</a:t>
                      </a:r>
                    </a:p>
                  </a:txBody>
                  <a:tcPr anchor="ctr"/>
                </a:tc>
                <a:extLst>
                  <a:ext uri="{0D108BD9-81ED-4DB2-BD59-A6C34878D82A}">
                    <a16:rowId xmlns:a16="http://schemas.microsoft.com/office/drawing/2014/main" val="147641707"/>
                  </a:ext>
                </a:extLst>
              </a:tr>
              <a:tr h="239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greater than 100% of child count</a:t>
                      </a:r>
                    </a:p>
                  </a:txBody>
                  <a:tcPr anchor="ctr"/>
                </a:tc>
                <a:tc>
                  <a:txBody>
                    <a:bodyPr/>
                    <a:lstStyle/>
                    <a:p>
                      <a:pPr algn="ctr"/>
                      <a:r>
                        <a:rPr lang="en-US"/>
                        <a:t>0</a:t>
                      </a:r>
                    </a:p>
                  </a:txBody>
                  <a:tcPr anchor="ctr"/>
                </a:tc>
                <a:tc>
                  <a:txBody>
                    <a:bodyPr/>
                    <a:lstStyle/>
                    <a:p>
                      <a:pPr algn="ctr"/>
                      <a:r>
                        <a:rPr lang="en-US"/>
                        <a:t>0</a:t>
                      </a:r>
                    </a:p>
                  </a:txBody>
                  <a:tcPr anchor="ctr"/>
                </a:tc>
                <a:extLst>
                  <a:ext uri="{0D108BD9-81ED-4DB2-BD59-A6C34878D82A}">
                    <a16:rowId xmlns:a16="http://schemas.microsoft.com/office/drawing/2014/main" val="4144986112"/>
                  </a:ext>
                </a:extLst>
              </a:tr>
            </a:tbl>
          </a:graphicData>
        </a:graphic>
      </p:graphicFrame>
      <p:sp>
        <p:nvSpPr>
          <p:cNvPr id="12" name="Arrow: Down 11" descr="Arrow highlighting that 45 states in Part C were included in the national analysis">
            <a:extLst>
              <a:ext uri="{FF2B5EF4-FFF2-40B4-BE49-F238E27FC236}">
                <a16:creationId xmlns:a16="http://schemas.microsoft.com/office/drawing/2014/main" id="{50BB6A71-8323-DC14-A929-1A1E73ADB1E3}"/>
              </a:ext>
            </a:extLst>
          </p:cNvPr>
          <p:cNvSpPr/>
          <p:nvPr/>
        </p:nvSpPr>
        <p:spPr>
          <a:xfrm>
            <a:off x="7470842" y="3988899"/>
            <a:ext cx="250726" cy="365760"/>
          </a:xfrm>
          <a:prstGeom prst="downArrow">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descr="Arrow highlighting that 41 states in Part B 619 were included in the national analysis">
            <a:extLst>
              <a:ext uri="{FF2B5EF4-FFF2-40B4-BE49-F238E27FC236}">
                <a16:creationId xmlns:a16="http://schemas.microsoft.com/office/drawing/2014/main" id="{FD1E7C35-E298-B64D-866D-216648CF53DC}"/>
              </a:ext>
            </a:extLst>
          </p:cNvPr>
          <p:cNvSpPr/>
          <p:nvPr/>
        </p:nvSpPr>
        <p:spPr>
          <a:xfrm>
            <a:off x="10057486" y="3984022"/>
            <a:ext cx="250726" cy="365760"/>
          </a:xfrm>
          <a:prstGeom prst="downArrow">
            <a:avLst/>
          </a:prstGeom>
          <a:solidFill>
            <a:schemeClr val="accent5">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10" descr="Total number of states included in national analysis for Part C and Part B 619">
            <a:extLst>
              <a:ext uri="{FF2B5EF4-FFF2-40B4-BE49-F238E27FC236}">
                <a16:creationId xmlns:a16="http://schemas.microsoft.com/office/drawing/2014/main" id="{548D88D3-6C5C-6DA8-0954-65B6A7627FE6}"/>
              </a:ext>
            </a:extLst>
          </p:cNvPr>
          <p:cNvGraphicFramePr>
            <a:graphicFrameLocks noGrp="1"/>
          </p:cNvGraphicFramePr>
          <p:nvPr>
            <p:extLst>
              <p:ext uri="{D42A27DB-BD31-4B8C-83A1-F6EECF244321}">
                <p14:modId xmlns:p14="http://schemas.microsoft.com/office/powerpoint/2010/main" val="2757265365"/>
              </p:ext>
            </p:extLst>
          </p:nvPr>
        </p:nvGraphicFramePr>
        <p:xfrm>
          <a:off x="587827" y="4385821"/>
          <a:ext cx="10891956" cy="365760"/>
        </p:xfrm>
        <a:graphic>
          <a:graphicData uri="http://schemas.openxmlformats.org/drawingml/2006/table">
            <a:tbl>
              <a:tblPr firstRow="1" bandRow="1">
                <a:tableStyleId>{5C22544A-7EE6-4342-B048-85BDC9FD1C3A}</a:tableStyleId>
              </a:tblPr>
              <a:tblGrid>
                <a:gridCol w="5714186">
                  <a:extLst>
                    <a:ext uri="{9D8B030D-6E8A-4147-A177-3AD203B41FA5}">
                      <a16:colId xmlns:a16="http://schemas.microsoft.com/office/drawing/2014/main" val="199652932"/>
                    </a:ext>
                  </a:extLst>
                </a:gridCol>
                <a:gridCol w="2588885">
                  <a:extLst>
                    <a:ext uri="{9D8B030D-6E8A-4147-A177-3AD203B41FA5}">
                      <a16:colId xmlns:a16="http://schemas.microsoft.com/office/drawing/2014/main" val="162874332"/>
                    </a:ext>
                  </a:extLst>
                </a:gridCol>
                <a:gridCol w="2588885">
                  <a:extLst>
                    <a:ext uri="{9D8B030D-6E8A-4147-A177-3AD203B41FA5}">
                      <a16:colId xmlns:a16="http://schemas.microsoft.com/office/drawing/2014/main" val="2833757964"/>
                    </a:ext>
                  </a:extLst>
                </a:gridCol>
              </a:tblGrid>
              <a:tr h="304766">
                <a:tc>
                  <a:txBody>
                    <a:bodyPr/>
                    <a:lstStyle/>
                    <a:p>
                      <a:r>
                        <a:rPr lang="en-US" b="0">
                          <a:solidFill>
                            <a:schemeClr val="tx1"/>
                          </a:solidFill>
                        </a:rPr>
                        <a:t>Total number of states included in national analysis</a:t>
                      </a:r>
                    </a:p>
                  </a:txBody>
                  <a:tcPr anchor="ctr">
                    <a:solidFill>
                      <a:srgbClr val="CDD6E6"/>
                    </a:solidFill>
                  </a:tcPr>
                </a:tc>
                <a:tc>
                  <a:txBody>
                    <a:bodyPr/>
                    <a:lstStyle/>
                    <a:p>
                      <a:pPr algn="ctr"/>
                      <a:r>
                        <a:rPr lang="en-US" b="0">
                          <a:solidFill>
                            <a:schemeClr val="tx1"/>
                          </a:solidFill>
                        </a:rPr>
                        <a:t>47</a:t>
                      </a:r>
                    </a:p>
                  </a:txBody>
                  <a:tcPr anchor="ctr">
                    <a:solidFill>
                      <a:schemeClr val="accent3">
                        <a:lumMod val="40000"/>
                        <a:lumOff val="60000"/>
                      </a:schemeClr>
                    </a:solidFill>
                  </a:tcPr>
                </a:tc>
                <a:tc>
                  <a:txBody>
                    <a:bodyPr/>
                    <a:lstStyle/>
                    <a:p>
                      <a:pPr algn="ctr"/>
                      <a:r>
                        <a:rPr lang="en-US" b="0">
                          <a:solidFill>
                            <a:schemeClr val="tx2"/>
                          </a:solidFill>
                        </a:rPr>
                        <a:t>44</a:t>
                      </a:r>
                    </a:p>
                  </a:txBody>
                  <a:tcPr anchor="ctr">
                    <a:solidFill>
                      <a:schemeClr val="accent5">
                        <a:lumMod val="40000"/>
                        <a:lumOff val="60000"/>
                      </a:schemeClr>
                    </a:solidFill>
                  </a:tcPr>
                </a:tc>
                <a:extLst>
                  <a:ext uri="{0D108BD9-81ED-4DB2-BD59-A6C34878D82A}">
                    <a16:rowId xmlns:a16="http://schemas.microsoft.com/office/drawing/2014/main" val="3852959188"/>
                  </a:ext>
                </a:extLst>
              </a:tr>
            </a:tbl>
          </a:graphicData>
        </a:graphic>
      </p:graphicFrame>
      <p:sp>
        <p:nvSpPr>
          <p:cNvPr id="11" name="TextBox 10">
            <a:extLst>
              <a:ext uri="{FF2B5EF4-FFF2-40B4-BE49-F238E27FC236}">
                <a16:creationId xmlns:a16="http://schemas.microsoft.com/office/drawing/2014/main" id="{C0D3ED7D-6EFA-E28B-5A0D-AB9D66EE777B}"/>
              </a:ext>
            </a:extLst>
          </p:cNvPr>
          <p:cNvSpPr txBox="1"/>
          <p:nvPr/>
        </p:nvSpPr>
        <p:spPr>
          <a:xfrm>
            <a:off x="597217" y="5004652"/>
            <a:ext cx="9601201" cy="1061829"/>
          </a:xfrm>
          <a:prstGeom prst="rect">
            <a:avLst/>
          </a:prstGeom>
          <a:noFill/>
        </p:spPr>
        <p:txBody>
          <a:bodyPr wrap="square">
            <a:spAutoFit/>
          </a:bodyPr>
          <a:lstStyle/>
          <a:p>
            <a:pPr>
              <a:spcAft>
                <a:spcPts val="600"/>
              </a:spcAft>
              <a:tabLst>
                <a:tab pos="174625" algn="l"/>
              </a:tabLst>
              <a:defRPr/>
            </a:pPr>
            <a:r>
              <a:rPr lang="en-US" sz="1200">
                <a:effectLst/>
              </a:rPr>
              <a:t>*For </a:t>
            </a:r>
            <a:r>
              <a:rPr lang="en-US" sz="1200"/>
              <a:t>Part C: r</a:t>
            </a:r>
            <a:r>
              <a:rPr lang="en-US" sz="1200">
                <a:effectLst/>
              </a:rPr>
              <a:t>eported outcomes data on less than 28% of </a:t>
            </a:r>
            <a:r>
              <a:rPr lang="en-US" sz="1200" err="1">
                <a:effectLst/>
              </a:rPr>
              <a:t>exiters</a:t>
            </a:r>
            <a:r>
              <a:rPr lang="en-US" sz="1200">
                <a:effectLst/>
              </a:rPr>
              <a:t>. For Part B 619: reported outcomes data on less than 12% of child count. </a:t>
            </a:r>
          </a:p>
          <a:p>
            <a:pPr>
              <a:spcAft>
                <a:spcPts val="600"/>
              </a:spcAft>
              <a:tabLst>
                <a:tab pos="174625" algn="l"/>
              </a:tabLst>
              <a:defRPr/>
            </a:pPr>
            <a:r>
              <a:rPr lang="en-US" sz="1200"/>
              <a:t>**H</a:t>
            </a:r>
            <a:r>
              <a:rPr lang="en-US" sz="1200">
                <a:effectLst/>
              </a:rPr>
              <a:t>ad at least one outcome with category ‘a</a:t>
            </a:r>
            <a:r>
              <a:rPr lang="en-US" sz="1200"/>
              <a:t>’</a:t>
            </a:r>
            <a:r>
              <a:rPr lang="en-US" sz="1200">
                <a:effectLst/>
              </a:rPr>
              <a:t> greater than 10% or category ‘e’ greater than 65%.</a:t>
            </a:r>
          </a:p>
          <a:p>
            <a:pPr>
              <a:spcAft>
                <a:spcPts val="600"/>
              </a:spcAft>
              <a:tabLst>
                <a:tab pos="174625" algn="l"/>
              </a:tabLst>
              <a:defRPr/>
            </a:pPr>
            <a:r>
              <a:rPr lang="en-US" sz="1200">
                <a:effectLst/>
              </a:rPr>
              <a:t>Please note, states may be counted in more than 1 row. Subtotals may not add up to the grand total.</a:t>
            </a: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lang="en-US" sz="1200">
              <a:effectLst/>
            </a:endParaRPr>
          </a:p>
        </p:txBody>
      </p:sp>
    </p:spTree>
    <p:extLst>
      <p:ext uri="{BB962C8B-B14F-4D97-AF65-F5344CB8AC3E}">
        <p14:creationId xmlns:p14="http://schemas.microsoft.com/office/powerpoint/2010/main" val="210787181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36c572-21bc-4fc1-bb65-153c842e904d" xsi:nil="true"/>
    <lcf76f155ced4ddcb4097134ff3c332f xmlns="09c8a845-e7a6-41fb-9590-158bae58e4d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8" ma:contentTypeDescription="Create a new document." ma:contentTypeScope="" ma:versionID="82f2a921be18bc57b2b0fbc4ceba397c">
  <xsd:schema xmlns:xsd="http://www.w3.org/2001/XMLSchema" xmlns:xs="http://www.w3.org/2001/XMLSchema" xmlns:p="http://schemas.microsoft.com/office/2006/metadata/properties" xmlns:ns2="8d8b1221-cb47-43e5-997b-7d0bdebf637a" xmlns:ns3="09c8a845-e7a6-41fb-9590-158bae58e4d1" xmlns:ns4="c436c572-21bc-4fc1-bb65-153c842e904d" targetNamespace="http://schemas.microsoft.com/office/2006/metadata/properties" ma:root="true" ma:fieldsID="c5a095da38aadbef7d366864587e04f8" ns2:_="" ns3:_="" ns4:_="">
    <xsd:import namespace="8d8b1221-cb47-43e5-997b-7d0bdebf637a"/>
    <xsd:import namespace="09c8a845-e7a6-41fb-9590-158bae58e4d1"/>
    <xsd:import namespace="c436c572-21bc-4fc1-bb65-153c842e90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36c572-21bc-4fc1-bb65-153c842e90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0e1644-1452-4b3d-990c-3b27352efd04}" ma:internalName="TaxCatchAll" ma:showField="CatchAllData" ma:web="c436c572-21bc-4fc1-bb65-153c842e9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97BB4A-2583-418C-B318-B2081ED201AE}">
  <ds:schemaRefs>
    <ds:schemaRef ds:uri="86159f12-03fd-4372-9609-28da14b6f0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436c572-21bc-4fc1-bb65-153c842e904d"/>
    <ds:schemaRef ds:uri="09c8a845-e7a6-41fb-9590-158bae58e4d1"/>
  </ds:schemaRefs>
</ds:datastoreItem>
</file>

<file path=customXml/itemProps2.xml><?xml version="1.0" encoding="utf-8"?>
<ds:datastoreItem xmlns:ds="http://schemas.openxmlformats.org/officeDocument/2006/customXml" ds:itemID="{FDF74E52-1AD2-4511-A0F4-29FFA081B6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1221-cb47-43e5-997b-7d0bdebf637a"/>
    <ds:schemaRef ds:uri="09c8a845-e7a6-41fb-9590-158bae58e4d1"/>
    <ds:schemaRef ds:uri="c436c572-21bc-4fc1-bb65-153c842e90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EDFB18-B309-4C57-A094-79E7199066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ecta2-template-v1</Template>
  <Application>Microsoft Office PowerPoint</Application>
  <PresentationFormat>Widescreen</PresentationFormat>
  <Slides>28</Slides>
  <Notes>28</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Gallery</vt:lpstr>
      <vt:lpstr>2022-23 Child Outcomes Data Highlights</vt:lpstr>
      <vt:lpstr>Intended Outcomes</vt:lpstr>
      <vt:lpstr>General Background</vt:lpstr>
      <vt:lpstr>Three Child Outcomes</vt:lpstr>
      <vt:lpstr>OSEP Progress Categories As Developmental Trajectories</vt:lpstr>
      <vt:lpstr>The Summary Statements</vt:lpstr>
      <vt:lpstr>State Approaches to Measuring Child Outcomes (FFY 2022)</vt:lpstr>
      <vt:lpstr>Method for Calculating National Estimates</vt:lpstr>
      <vt:lpstr>Reasons for Excluding States From the National Estimate</vt:lpstr>
      <vt:lpstr>The number of states included in the national estimate has increased substantially since 2008 and stabilized in the last few years.</vt:lpstr>
      <vt:lpstr>National Child Outcomes Data for Children Exiting in FFY 2022</vt:lpstr>
      <vt:lpstr>Part C Child Outcomes Data Trends: FFY 2012-2022</vt:lpstr>
      <vt:lpstr>Part B Preschool Child Outcomes Data Trends: FFY 2012-2022</vt:lpstr>
      <vt:lpstr>How the Pandemic Overlaps With Child Outcomes Data Reports</vt:lpstr>
      <vt:lpstr>State-Level Variation in Completeness of Child Outcomes Data and Performance Results</vt:lpstr>
      <vt:lpstr>Part C Completeness of Child Outcomes Data (FFY 2022)</vt:lpstr>
      <vt:lpstr>Part B Preschool Completeness of Child Outcomes Data (FFY 2022)</vt:lpstr>
      <vt:lpstr>Part C State Variation (FFY 2022) Exited Within Age Expectations (Summary Statement 2) Outcome B: Knowledge and Skills</vt:lpstr>
      <vt:lpstr>Part B Preschool State Variation (FFY 2022) Exited Within Age Expectations (Summary Statement 2) Outcome B: Knowledge and Skills</vt:lpstr>
      <vt:lpstr>Interpreting Differences Across States</vt:lpstr>
      <vt:lpstr>States serving a higher proportion of their overall population ages 0-3 in Part C are more likely to have a higher percentage of children exiting Part C within age expectations</vt:lpstr>
      <vt:lpstr>States serving a higher proportion of their overall population ages 3-5 in Part B 619 were no more or less likely to have a higher percentage of children exiting Part B 619 within age expectations</vt:lpstr>
      <vt:lpstr>State Child Outcomes Data Quality Profiles</vt:lpstr>
      <vt:lpstr>2022-23 State Data Quality Profiles</vt:lpstr>
      <vt:lpstr>Resources for Interpreting Child Outcomes Data</vt:lpstr>
      <vt:lpstr>Child Outcomes Professional Development Resources</vt:lpstr>
      <vt:lpstr>Contact Us</vt:lpstr>
      <vt:lpstr>Find out more at ectacenter.org and dasycenter.org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2022-23 Child Outcomes Data Highlights</dc:title>
  <dc:creator>Nicholas Ortiz &amp; Kellen Reid</dc:creator>
  <cp:revision>3</cp:revision>
  <dcterms:created xsi:type="dcterms:W3CDTF">2017-11-28T16:39:02Z</dcterms:created>
  <dcterms:modified xsi:type="dcterms:W3CDTF">2025-06-19T16:04:25Z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