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4"/>
  </p:sldMasterIdLst>
  <p:notesMasterIdLst>
    <p:notesMasterId r:id="rId26"/>
  </p:notesMasterIdLst>
  <p:handoutMasterIdLst>
    <p:handoutMasterId r:id="rId27"/>
  </p:handoutMasterIdLst>
  <p:sldIdLst>
    <p:sldId id="323" r:id="rId5"/>
    <p:sldId id="338" r:id="rId6"/>
    <p:sldId id="324" r:id="rId7"/>
    <p:sldId id="341" r:id="rId8"/>
    <p:sldId id="343" r:id="rId9"/>
    <p:sldId id="369" r:id="rId10"/>
    <p:sldId id="344" r:id="rId11"/>
    <p:sldId id="376" r:id="rId12"/>
    <p:sldId id="377" r:id="rId13"/>
    <p:sldId id="378" r:id="rId14"/>
    <p:sldId id="349" r:id="rId15"/>
    <p:sldId id="379" r:id="rId16"/>
    <p:sldId id="382" r:id="rId17"/>
    <p:sldId id="389" r:id="rId18"/>
    <p:sldId id="335" r:id="rId19"/>
    <p:sldId id="354" r:id="rId20"/>
    <p:sldId id="355" r:id="rId21"/>
    <p:sldId id="384" r:id="rId22"/>
    <p:sldId id="358" r:id="rId23"/>
    <p:sldId id="360" r:id="rId24"/>
    <p:sldId id="273" r:id="rId25"/>
  </p:sldIdLst>
  <p:sldSz cx="12192000" cy="6858000"/>
  <p:notesSz cx="7023100" cy="93091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530D2B-5FE7-7316-70B8-CCE6344C778A}" name="Jenna Nguyen" initials="JN" userId="S::jenna.nguyen@sri.com::eb877312-dea2-4f55-9c7e-e905a292f003" providerId="AD"/>
  <p188:author id="{EFAB6F9E-2DDD-ED3C-D974-99462D6DD2C7}" name="naomi younggren" initials="ny" userId="d0c8dd86d4d229a5" providerId="Windows Live"/>
  <p188:author id="{0D1765A8-93CD-FEA5-3017-8C97360D3C4D}" name="McGhee, Thomas II" initials="MI" userId="S::tmcghee1@ad.unc.edu::1065bab0-eebf-4469-9d2d-9ec84ae4f066" providerId="AD"/>
  <p188:author id="{68B784DE-C82E-877C-3415-D0BCD942F3F4}" name="Jenna Nguyen" initials="" userId="S::JNguyen@sriinternational.com::48a643a9-f73d-413c-a6b1-85087bec18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Hebbeler" initials="KH" lastIdx="1" clrIdx="0">
    <p:extLst>
      <p:ext uri="{19B8F6BF-5375-455C-9EA6-DF929625EA0E}">
        <p15:presenceInfo xmlns:p15="http://schemas.microsoft.com/office/powerpoint/2012/main" userId="S::kathleen.hebbeler@sri.com::ab888f2c-2578-4ec8-8bae-d4289c90528e" providerId="AD"/>
      </p:ext>
    </p:extLst>
  </p:cmAuthor>
  <p:cmAuthor id="2" name="Haidee Bernstein" initials="HB" lastIdx="12" clrIdx="1">
    <p:extLst>
      <p:ext uri="{19B8F6BF-5375-455C-9EA6-DF929625EA0E}">
        <p15:presenceInfo xmlns:p15="http://schemas.microsoft.com/office/powerpoint/2012/main" userId="Haidee Bernstein" providerId="None"/>
      </p:ext>
    </p:extLst>
  </p:cmAuthor>
  <p:cmAuthor id="3" name="Nicholas Ortiz" initials="NO" lastIdx="1" clrIdx="2">
    <p:extLst>
      <p:ext uri="{19B8F6BF-5375-455C-9EA6-DF929625EA0E}">
        <p15:presenceInfo xmlns:p15="http://schemas.microsoft.com/office/powerpoint/2012/main" userId="S::nortiz@sriinternational.com::af58162c-f21a-4597-80ec-a459d8e41901" providerId="AD"/>
      </p:ext>
    </p:extLst>
  </p:cmAuthor>
  <p:cmAuthor id="4" name="Haidee Bernstein" initials="HB [2]" lastIdx="2" clrIdx="3">
    <p:extLst>
      <p:ext uri="{19B8F6BF-5375-455C-9EA6-DF929625EA0E}">
        <p15:presenceInfo xmlns:p15="http://schemas.microsoft.com/office/powerpoint/2012/main" userId="S::hbernstein@sriinternational.com::f8f7bdfc-3d0a-4f32-bd44-76afc9a220d1" providerId="AD"/>
      </p:ext>
    </p:extLst>
  </p:cmAuthor>
  <p:cmAuthor id="5" name="Nicholas Ortiz" initials="NO [2]" lastIdx="4" clrIdx="4">
    <p:extLst>
      <p:ext uri="{19B8F6BF-5375-455C-9EA6-DF929625EA0E}">
        <p15:presenceInfo xmlns:p15="http://schemas.microsoft.com/office/powerpoint/2012/main" userId="Nicholas Ort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9FA"/>
    <a:srgbClr val="ED9133"/>
    <a:srgbClr val="255382"/>
    <a:srgbClr val="922B79"/>
    <a:srgbClr val="44AA47"/>
    <a:srgbClr val="145083"/>
    <a:srgbClr val="185380"/>
    <a:srgbClr val="3CB45C"/>
    <a:srgbClr val="982C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952" autoAdjust="0"/>
  </p:normalViewPr>
  <p:slideViewPr>
    <p:cSldViewPr snapToGrid="0">
      <p:cViewPr varScale="1">
        <p:scale>
          <a:sx n="63" d="100"/>
          <a:sy n="63" d="100"/>
        </p:scale>
        <p:origin x="231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796042457309008E-2"/>
          <c:y val="1.5331353402383441E-2"/>
          <c:w val="0.97640791508538194"/>
          <c:h val="0.80564893977252872"/>
        </c:manualLayout>
      </c:layout>
      <c:barChart>
        <c:barDir val="col"/>
        <c:grouping val="clustered"/>
        <c:varyColors val="0"/>
        <c:ser>
          <c:idx val="0"/>
          <c:order val="0"/>
          <c:tx>
            <c:strRef>
              <c:f>'[Chart in Microsoft PowerPoint]fodatatrends'!$C$1</c:f>
              <c:strCache>
                <c:ptCount val="1"/>
                <c:pt idx="0">
                  <c:v>Know their rights</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PowerPoint]fodatatrends'!$B$2:$B$10</c:f>
              <c:strCache>
                <c:ptCount val="9"/>
                <c:pt idx="0">
                  <c:v>2013-2014</c:v>
                </c:pt>
                <c:pt idx="1">
                  <c:v>2014-2015</c:v>
                </c:pt>
                <c:pt idx="2">
                  <c:v>2015-2016</c:v>
                </c:pt>
                <c:pt idx="3">
                  <c:v>2016-2017</c:v>
                </c:pt>
                <c:pt idx="4">
                  <c:v>2017-2018</c:v>
                </c:pt>
                <c:pt idx="5">
                  <c:v>2018-2019</c:v>
                </c:pt>
                <c:pt idx="6">
                  <c:v>2019-2020</c:v>
                </c:pt>
                <c:pt idx="7">
                  <c:v>2020-2021</c:v>
                </c:pt>
                <c:pt idx="8">
                  <c:v>2021-2022</c:v>
                </c:pt>
              </c:strCache>
            </c:strRef>
          </c:cat>
          <c:val>
            <c:numRef>
              <c:f>'[Chart in Microsoft PowerPoint]fodatatrends'!$C$2:$C$10</c:f>
              <c:numCache>
                <c:formatCode>0%</c:formatCode>
                <c:ptCount val="9"/>
                <c:pt idx="0">
                  <c:v>0.88643855230650292</c:v>
                </c:pt>
                <c:pt idx="1">
                  <c:v>0.89684431975986145</c:v>
                </c:pt>
                <c:pt idx="2">
                  <c:v>0.89444348823965081</c:v>
                </c:pt>
                <c:pt idx="3">
                  <c:v>0.90078853815174853</c:v>
                </c:pt>
                <c:pt idx="4">
                  <c:v>0.89839695610185089</c:v>
                </c:pt>
                <c:pt idx="5">
                  <c:v>0.90970141039597741</c:v>
                </c:pt>
                <c:pt idx="6">
                  <c:v>0.91015085922781391</c:v>
                </c:pt>
                <c:pt idx="7">
                  <c:v>0.89126606745568582</c:v>
                </c:pt>
                <c:pt idx="8">
                  <c:v>0.89990178571428558</c:v>
                </c:pt>
              </c:numCache>
            </c:numRef>
          </c:val>
          <c:extLst>
            <c:ext xmlns:c16="http://schemas.microsoft.com/office/drawing/2014/chart" uri="{C3380CC4-5D6E-409C-BE32-E72D297353CC}">
              <c16:uniqueId val="{00000000-4B73-B640-9092-9F100404E56D}"/>
            </c:ext>
          </c:extLst>
        </c:ser>
        <c:ser>
          <c:idx val="1"/>
          <c:order val="1"/>
          <c:tx>
            <c:strRef>
              <c:f>'[Chart in Microsoft PowerPoint]fodatatrends'!$D$1</c:f>
              <c:strCache>
                <c:ptCount val="1"/>
                <c:pt idx="0">
                  <c:v>Communicate Needs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PowerPoint]fodatatrends'!$B$2:$B$10</c:f>
              <c:strCache>
                <c:ptCount val="9"/>
                <c:pt idx="0">
                  <c:v>2013-2014</c:v>
                </c:pt>
                <c:pt idx="1">
                  <c:v>2014-2015</c:v>
                </c:pt>
                <c:pt idx="2">
                  <c:v>2015-2016</c:v>
                </c:pt>
                <c:pt idx="3">
                  <c:v>2016-2017</c:v>
                </c:pt>
                <c:pt idx="4">
                  <c:v>2017-2018</c:v>
                </c:pt>
                <c:pt idx="5">
                  <c:v>2018-2019</c:v>
                </c:pt>
                <c:pt idx="6">
                  <c:v>2019-2020</c:v>
                </c:pt>
                <c:pt idx="7">
                  <c:v>2020-2021</c:v>
                </c:pt>
                <c:pt idx="8">
                  <c:v>2021-2022</c:v>
                </c:pt>
              </c:strCache>
            </c:strRef>
          </c:cat>
          <c:val>
            <c:numRef>
              <c:f>'[Chart in Microsoft PowerPoint]fodatatrends'!$D$2:$D$10</c:f>
              <c:numCache>
                <c:formatCode>0%</c:formatCode>
                <c:ptCount val="9"/>
                <c:pt idx="0">
                  <c:v>0.89067794239618048</c:v>
                </c:pt>
                <c:pt idx="1">
                  <c:v>0.89956737995360114</c:v>
                </c:pt>
                <c:pt idx="2">
                  <c:v>0.90011937256027463</c:v>
                </c:pt>
                <c:pt idx="3">
                  <c:v>0.90748963873373467</c:v>
                </c:pt>
                <c:pt idx="4">
                  <c:v>0.90599590960753973</c:v>
                </c:pt>
                <c:pt idx="5">
                  <c:v>0.91388664768574301</c:v>
                </c:pt>
                <c:pt idx="6">
                  <c:v>0.9146272498615462</c:v>
                </c:pt>
                <c:pt idx="7">
                  <c:v>0.90057705920997633</c:v>
                </c:pt>
                <c:pt idx="8">
                  <c:v>0.90564285714285708</c:v>
                </c:pt>
              </c:numCache>
            </c:numRef>
          </c:val>
          <c:extLst>
            <c:ext xmlns:c16="http://schemas.microsoft.com/office/drawing/2014/chart" uri="{C3380CC4-5D6E-409C-BE32-E72D297353CC}">
              <c16:uniqueId val="{00000001-4B73-B640-9092-9F100404E56D}"/>
            </c:ext>
          </c:extLst>
        </c:ser>
        <c:ser>
          <c:idx val="2"/>
          <c:order val="2"/>
          <c:tx>
            <c:strRef>
              <c:f>'[Chart in Microsoft PowerPoint]fodatatrends'!$E$1</c:f>
              <c:strCache>
                <c:ptCount val="1"/>
                <c:pt idx="0">
                  <c:v>Help their children learn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PowerPoint]fodatatrends'!$B$2:$B$10</c:f>
              <c:strCache>
                <c:ptCount val="9"/>
                <c:pt idx="0">
                  <c:v>2013-2014</c:v>
                </c:pt>
                <c:pt idx="1">
                  <c:v>2014-2015</c:v>
                </c:pt>
                <c:pt idx="2">
                  <c:v>2015-2016</c:v>
                </c:pt>
                <c:pt idx="3">
                  <c:v>2016-2017</c:v>
                </c:pt>
                <c:pt idx="4">
                  <c:v>2017-2018</c:v>
                </c:pt>
                <c:pt idx="5">
                  <c:v>2018-2019</c:v>
                </c:pt>
                <c:pt idx="6">
                  <c:v>2019-2020</c:v>
                </c:pt>
                <c:pt idx="7">
                  <c:v>2020-2021</c:v>
                </c:pt>
                <c:pt idx="8">
                  <c:v>2021-2022</c:v>
                </c:pt>
              </c:strCache>
            </c:strRef>
          </c:cat>
          <c:val>
            <c:numRef>
              <c:f>'[Chart in Microsoft PowerPoint]fodatatrends'!$E$2:$E$10</c:f>
              <c:numCache>
                <c:formatCode>0%</c:formatCode>
                <c:ptCount val="9"/>
                <c:pt idx="0">
                  <c:v>0.91270895491656223</c:v>
                </c:pt>
                <c:pt idx="1">
                  <c:v>0.91786043572624298</c:v>
                </c:pt>
                <c:pt idx="2">
                  <c:v>0.9217536931058351</c:v>
                </c:pt>
                <c:pt idx="3">
                  <c:v>0.92097868574669406</c:v>
                </c:pt>
                <c:pt idx="4">
                  <c:v>0.91859704353258731</c:v>
                </c:pt>
                <c:pt idx="5">
                  <c:v>0.92677922465991325</c:v>
                </c:pt>
                <c:pt idx="6">
                  <c:v>0.9284571913753471</c:v>
                </c:pt>
                <c:pt idx="7">
                  <c:v>0.90994948461645042</c:v>
                </c:pt>
                <c:pt idx="8">
                  <c:v>0.9134000000000001</c:v>
                </c:pt>
              </c:numCache>
            </c:numRef>
          </c:val>
          <c:extLst>
            <c:ext xmlns:c16="http://schemas.microsoft.com/office/drawing/2014/chart" uri="{C3380CC4-5D6E-409C-BE32-E72D297353CC}">
              <c16:uniqueId val="{00000002-4B73-B640-9092-9F100404E56D}"/>
            </c:ext>
          </c:extLst>
        </c:ser>
        <c:dLbls>
          <c:showLegendKey val="0"/>
          <c:showVal val="0"/>
          <c:showCatName val="0"/>
          <c:showSerName val="0"/>
          <c:showPercent val="0"/>
          <c:showBubbleSize val="0"/>
        </c:dLbls>
        <c:gapWidth val="65"/>
        <c:axId val="606760264"/>
        <c:axId val="606762560"/>
      </c:barChart>
      <c:catAx>
        <c:axId val="60676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6762560"/>
        <c:crosses val="autoZero"/>
        <c:auto val="1"/>
        <c:lblAlgn val="ctr"/>
        <c:lblOffset val="100"/>
        <c:noMultiLvlLbl val="0"/>
      </c:catAx>
      <c:valAx>
        <c:axId val="606762560"/>
        <c:scaling>
          <c:orientation val="minMax"/>
          <c:max val="1"/>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06760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8CE98058-8D94-324A-88BA-6357AD2FDE55}" type="datetimeFigureOut">
              <a:rPr lang="en-US" smtClean="0"/>
              <a:t>4/2/2024</a:t>
            </a:fld>
            <a:endParaRPr lang="en-US"/>
          </a:p>
        </p:txBody>
      </p:sp>
      <p:sp>
        <p:nvSpPr>
          <p:cNvPr id="4" name="Footer Placeholder 3"/>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FA523FA6-E043-9F4E-99C7-7E8AF99961B7}" type="datetimeFigureOut">
              <a:rPr lang="en-US" smtClean="0"/>
              <a:t>4/2/2024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and welcome to the Part C Indicator 4 Family Outcomes Data Webinar, presented by the Early Childhood Technical Assistance Center and the Center for IDEA Early Childhood Data Systems. This webinar highlights data from federal fiscal year 2021.</a:t>
            </a:r>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15944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3FB6-E953-5D6F-4783-0019E7727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DB7FD-0F08-9F31-4FD8-F231D6F84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B2BB8-E3CB-722F-F14C-E2ED1514DB45}"/>
              </a:ext>
            </a:extLst>
          </p:cNvPr>
          <p:cNvSpPr>
            <a:spLocks noGrp="1"/>
          </p:cNvSpPr>
          <p:nvPr>
            <p:ph type="body" idx="1"/>
          </p:nvPr>
        </p:nvSpPr>
        <p:spPr/>
        <p:txBody>
          <a:bodyPr/>
          <a:lstStyle/>
          <a:p>
            <a:pPr defTabSz="915772">
              <a:spcBef>
                <a:spcPct val="30000"/>
              </a:spcBef>
              <a:spcAft>
                <a:spcPct val="0"/>
              </a:spcAft>
              <a:defRPr/>
            </a:pPr>
            <a:r>
              <a:rPr lang="en-US" b="0" baseline="0"/>
              <a:t>Next, we look at state approaches to survey timing.</a:t>
            </a:r>
            <a:r>
              <a:rPr lang="en-US"/>
              <a:t> </a:t>
            </a:r>
            <a:endParaRPr lang="en-US">
              <a:cs typeface="Calibri"/>
            </a:endParaRPr>
          </a:p>
          <a:p>
            <a:pPr defTabSz="915772" eaLnBrk="0" fontAlgn="base" hangingPunct="0">
              <a:spcBef>
                <a:spcPct val="30000"/>
              </a:spcBef>
              <a:spcAft>
                <a:spcPct val="0"/>
              </a:spcAft>
              <a:defRPr/>
            </a:pPr>
            <a:endParaRPr lang="en-US" b="0" baseline="0"/>
          </a:p>
          <a:p>
            <a:pPr defTabSz="915772" eaLnBrk="0" fontAlgn="base" hangingPunct="0">
              <a:spcBef>
                <a:spcPct val="30000"/>
              </a:spcBef>
              <a:spcAft>
                <a:spcPct val="0"/>
              </a:spcAft>
              <a:defRPr/>
            </a:pPr>
            <a:r>
              <a:rPr lang="en-US" b="0" baseline="0"/>
              <a:t>Among the states that reported details about the timing of their survey collection, most states, that is </a:t>
            </a:r>
            <a:r>
              <a:rPr lang="en-US"/>
              <a:t>15 or 27%,  </a:t>
            </a:r>
            <a:r>
              <a:rPr lang="en-US" b="0" baseline="0"/>
              <a:t>reported administering the survey annually at a given point in time, which might include a survey window of several months.</a:t>
            </a:r>
            <a:r>
              <a:rPr lang="en-US"/>
              <a:t> </a:t>
            </a:r>
            <a:r>
              <a:rPr lang="en-US" b="0" baseline="0"/>
              <a:t> </a:t>
            </a:r>
          </a:p>
          <a:p>
            <a:pPr defTabSz="915772">
              <a:spcBef>
                <a:spcPct val="30000"/>
              </a:spcBef>
              <a:spcAft>
                <a:spcPct val="0"/>
              </a:spcAft>
              <a:defRPr/>
            </a:pPr>
            <a:endParaRPr lang="en-US"/>
          </a:p>
          <a:p>
            <a:pPr defTabSz="915772" eaLnBrk="0" fontAlgn="base" hangingPunct="0">
              <a:spcBef>
                <a:spcPct val="30000"/>
              </a:spcBef>
              <a:spcAft>
                <a:spcPct val="0"/>
              </a:spcAft>
              <a:defRPr/>
            </a:pPr>
            <a:r>
              <a:rPr lang="en-US"/>
              <a:t>12</a:t>
            </a:r>
            <a:r>
              <a:rPr lang="en-US" b="0" baseline="0"/>
              <a:t> states reported administering their survey according to benchmarks in the family’s participation in the program.</a:t>
            </a:r>
            <a:r>
              <a:rPr lang="en-US"/>
              <a:t> </a:t>
            </a:r>
            <a:r>
              <a:rPr lang="en-US" b="0" baseline="0"/>
              <a:t> This included </a:t>
            </a:r>
            <a:r>
              <a:rPr lang="en-US"/>
              <a:t>9</a:t>
            </a:r>
            <a:r>
              <a:rPr lang="en-US" b="0" baseline="0"/>
              <a:t> states collecting data at a child’s exit from the program, and </a:t>
            </a:r>
            <a:r>
              <a:rPr lang="en-US"/>
              <a:t>3</a:t>
            </a:r>
            <a:r>
              <a:rPr lang="en-US" b="0" baseline="0"/>
              <a:t> states collecting data at a formal IFSP meeting.</a:t>
            </a:r>
            <a:r>
              <a:rPr lang="en-US"/>
              <a:t>  </a:t>
            </a:r>
            <a:endParaRPr lang="en-US" b="0" baseline="0">
              <a:cs typeface="Calibri"/>
            </a:endParaRPr>
          </a:p>
          <a:p>
            <a:pPr defTabSz="915772" eaLnBrk="0" fontAlgn="base" hangingPunct="0">
              <a:spcBef>
                <a:spcPct val="30000"/>
              </a:spcBef>
              <a:spcAft>
                <a:spcPct val="0"/>
              </a:spcAft>
              <a:defRPr/>
            </a:pPr>
            <a:endParaRPr lang="en-US" b="0" baseline="0"/>
          </a:p>
          <a:p>
            <a:pPr defTabSz="915772" eaLnBrk="0" fontAlgn="base" hangingPunct="0">
              <a:spcBef>
                <a:spcPct val="30000"/>
              </a:spcBef>
              <a:spcAft>
                <a:spcPct val="0"/>
              </a:spcAft>
              <a:defRPr/>
            </a:pPr>
            <a:r>
              <a:rPr lang="en-US"/>
              <a:t>7 states</a:t>
            </a:r>
            <a:r>
              <a:rPr lang="en-US" b="0" baseline="0"/>
              <a:t> reported using an “other” approach to survey timing.</a:t>
            </a:r>
            <a:endParaRPr lang="en-US" b="0" baseline="0">
              <a:cs typeface="Calibri"/>
            </a:endParaRPr>
          </a:p>
          <a:p>
            <a:pPr defTabSz="915772" eaLnBrk="0" fontAlgn="base" hangingPunct="0">
              <a:spcBef>
                <a:spcPct val="30000"/>
              </a:spcBef>
              <a:spcAft>
                <a:spcPct val="0"/>
              </a:spcAft>
              <a:defRPr/>
            </a:pPr>
            <a:endParaRPr lang="en-US" b="0" baseline="0"/>
          </a:p>
          <a:p>
            <a:pPr defTabSz="915772" eaLnBrk="0" fontAlgn="base" hangingPunct="0">
              <a:spcBef>
                <a:spcPct val="30000"/>
              </a:spcBef>
              <a:spcAft>
                <a:spcPct val="0"/>
              </a:spcAft>
              <a:defRPr/>
            </a:pPr>
            <a:r>
              <a:rPr lang="en-US" b="0" baseline="0"/>
              <a:t>And there were</a:t>
            </a:r>
            <a:r>
              <a:rPr lang="en-US"/>
              <a:t> 22</a:t>
            </a:r>
            <a:r>
              <a:rPr lang="en-US" b="0" baseline="0"/>
              <a:t> states who did not report this information in their APR.</a:t>
            </a:r>
            <a:endParaRPr lang="en-US" b="0" baseline="0">
              <a:cs typeface="Calibri"/>
            </a:endParaRPr>
          </a:p>
          <a:p>
            <a:pPr defTabSz="915772" eaLnBrk="0" fontAlgn="base" hangingPunct="0">
              <a:spcBef>
                <a:spcPct val="30000"/>
              </a:spcBef>
              <a:spcAft>
                <a:spcPct val="0"/>
              </a:spcAft>
              <a:defRPr/>
            </a:pPr>
            <a:endParaRPr lang="en-US" b="0" baseline="0"/>
          </a:p>
          <a:p>
            <a:pPr defTabSz="915772" eaLnBrk="0" fontAlgn="base" hangingPunct="0">
              <a:spcBef>
                <a:spcPct val="30000"/>
              </a:spcBef>
              <a:spcAft>
                <a:spcPct val="0"/>
              </a:spcAft>
              <a:defRPr/>
            </a:pPr>
            <a:r>
              <a:rPr lang="en-US" b="0"/>
              <a:t>The inclusion of information about each states’ approach, including survey used, population surveyed, and dissemination and return methods, allows for greater national analysis and optimally better understanding about promising practices.</a:t>
            </a:r>
            <a:endParaRPr lang="en-US" b="0">
              <a:ea typeface="Calibri"/>
              <a:cs typeface="Calibri"/>
            </a:endParaRPr>
          </a:p>
        </p:txBody>
      </p:sp>
      <p:sp>
        <p:nvSpPr>
          <p:cNvPr id="4" name="Footer Placeholder 3">
            <a:extLst>
              <a:ext uri="{FF2B5EF4-FFF2-40B4-BE49-F238E27FC236}">
                <a16:creationId xmlns:a16="http://schemas.microsoft.com/office/drawing/2014/main" id="{2BED4200-B1A2-1033-60B0-441200C56C5C}"/>
              </a:ext>
            </a:extLst>
          </p:cNvPr>
          <p:cNvSpPr>
            <a:spLocks noGrp="1"/>
          </p:cNvSpPr>
          <p:nvPr>
            <p:ph type="ftr" sz="quarter" idx="10"/>
          </p:nvPr>
        </p:nvSpPr>
        <p:spPr/>
        <p:txBody>
          <a:bodyPr/>
          <a:lstStyle/>
          <a:p>
            <a:pPr>
              <a:defRPr/>
            </a:pPr>
            <a:r>
              <a:rPr lang="en-US"/>
              <a:t>ECTACenter.org</a:t>
            </a:r>
          </a:p>
        </p:txBody>
      </p:sp>
      <p:sp>
        <p:nvSpPr>
          <p:cNvPr id="5" name="Slide Number Placeholder 4">
            <a:extLst>
              <a:ext uri="{FF2B5EF4-FFF2-40B4-BE49-F238E27FC236}">
                <a16:creationId xmlns:a16="http://schemas.microsoft.com/office/drawing/2014/main" id="{73DC6A5C-2559-0FE7-5729-76CFB3B14CE9}"/>
              </a:ext>
            </a:extLst>
          </p:cNvPr>
          <p:cNvSpPr>
            <a:spLocks noGrp="1"/>
          </p:cNvSpPr>
          <p:nvPr>
            <p:ph type="sldNum" sz="quarter" idx="11"/>
          </p:nvPr>
        </p:nvSpPr>
        <p:spPr/>
        <p:txBody>
          <a:bodyPr/>
          <a:lstStyle/>
          <a:p>
            <a:pPr>
              <a:defRPr/>
            </a:pPr>
            <a:fld id="{A4D4A29D-0E5E-E34D-8579-0D1C1BBCA53C}" type="slidenum">
              <a:rPr lang="en-US" smtClean="0"/>
              <a:pPr>
                <a:defRPr/>
              </a:pPr>
              <a:t>10</a:t>
            </a:fld>
            <a:endParaRPr lang="en-US"/>
          </a:p>
        </p:txBody>
      </p:sp>
    </p:spTree>
    <p:extLst>
      <p:ext uri="{BB962C8B-B14F-4D97-AF65-F5344CB8AC3E}">
        <p14:creationId xmlns:p14="http://schemas.microsoft.com/office/powerpoint/2010/main" val="217177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move on to a brief look at data quality.  Here we will see the national picture of family outcomes with respect to response rates and representativeness.</a:t>
            </a:r>
          </a:p>
        </p:txBody>
      </p:sp>
      <p:sp>
        <p:nvSpPr>
          <p:cNvPr id="4" name="Slide Number Placeholder 3"/>
          <p:cNvSpPr>
            <a:spLocks noGrp="1"/>
          </p:cNvSpPr>
          <p:nvPr>
            <p:ph type="sldNum" sz="quarter" idx="10"/>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281905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A236-C168-FCB4-337F-1D7501EF1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A4844-26E0-B908-DFB4-D249F1F60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8663E-0C79-FA8A-703A-43970E13D720}"/>
              </a:ext>
            </a:extLst>
          </p:cNvPr>
          <p:cNvSpPr>
            <a:spLocks noGrp="1"/>
          </p:cNvSpPr>
          <p:nvPr>
            <p:ph type="body" idx="1"/>
          </p:nvPr>
        </p:nvSpPr>
        <p:spPr/>
        <p:txBody>
          <a:bodyPr/>
          <a:lstStyle/>
          <a:p>
            <a:r>
              <a:rPr lang="en-US" b="0"/>
              <a:t>Shown here are the state survey response rates.</a:t>
            </a:r>
            <a:r>
              <a:rPr lang="en-US"/>
              <a:t> </a:t>
            </a:r>
            <a:r>
              <a:rPr lang="en-US" b="0"/>
              <a:t> Response rates are calculated by dividing the number of surveys returned by the number of surveys disseminated.</a:t>
            </a:r>
            <a:r>
              <a:rPr lang="en-US"/>
              <a:t>  </a:t>
            </a:r>
            <a:endParaRPr lang="en-US">
              <a:cs typeface="Calibri"/>
            </a:endParaRPr>
          </a:p>
          <a:p>
            <a:endParaRPr lang="en-US" b="0" baseline="0"/>
          </a:p>
          <a:p>
            <a:r>
              <a:rPr lang="en-US"/>
              <a:t>56 </a:t>
            </a:r>
            <a:r>
              <a:rPr lang="en-US" b="0" baseline="0"/>
              <a:t>states reported a response rate.</a:t>
            </a:r>
            <a:r>
              <a:rPr lang="en-US"/>
              <a:t>  </a:t>
            </a:r>
            <a:endParaRPr lang="en-US" b="0" baseline="0">
              <a:cs typeface="Calibri"/>
            </a:endParaRPr>
          </a:p>
          <a:p>
            <a:endParaRPr lang="en-US" b="0" baseline="0"/>
          </a:p>
          <a:p>
            <a:r>
              <a:rPr lang="en-US" b="0" baseline="0"/>
              <a:t>The individual state response rates varied greatly from a low of </a:t>
            </a:r>
            <a:r>
              <a:rPr lang="en-US"/>
              <a:t>3%</a:t>
            </a:r>
            <a:r>
              <a:rPr lang="en-US" b="0" baseline="0"/>
              <a:t> to a high of</a:t>
            </a:r>
            <a:r>
              <a:rPr lang="en-US" b="0"/>
              <a:t> </a:t>
            </a:r>
            <a:r>
              <a:rPr lang="en-US"/>
              <a:t>100</a:t>
            </a:r>
            <a:r>
              <a:rPr lang="en-US" b="0" baseline="0"/>
              <a:t> %.</a:t>
            </a:r>
            <a:endParaRPr lang="en-US" b="0" baseline="0">
              <a:cs typeface="Calibri"/>
            </a:endParaRPr>
          </a:p>
          <a:p>
            <a:endParaRPr lang="en-US" b="0" baseline="0"/>
          </a:p>
          <a:p>
            <a:r>
              <a:rPr lang="en-US" b="0" baseline="0"/>
              <a:t>From last year to this year, the mean response rate went up</a:t>
            </a:r>
            <a:r>
              <a:rPr lang="en-US"/>
              <a:t> </a:t>
            </a:r>
            <a:r>
              <a:rPr lang="en-US" b="0" baseline="0"/>
              <a:t>by </a:t>
            </a:r>
            <a:r>
              <a:rPr lang="en-US"/>
              <a:t>2</a:t>
            </a:r>
            <a:r>
              <a:rPr lang="en-US" b="0" baseline="0"/>
              <a:t> percentage points from </a:t>
            </a:r>
            <a:r>
              <a:rPr lang="en-US"/>
              <a:t>33%</a:t>
            </a:r>
            <a:r>
              <a:rPr lang="en-US" b="0" baseline="0"/>
              <a:t> to </a:t>
            </a:r>
            <a:r>
              <a:rPr lang="en-US"/>
              <a:t>35%. </a:t>
            </a:r>
            <a:endParaRPr lang="en-US" b="0" baseline="0">
              <a:cs typeface="Calibri"/>
            </a:endParaRPr>
          </a:p>
          <a:p>
            <a:endParaRPr lang="en-US" b="1" baseline="0"/>
          </a:p>
          <a:p>
            <a:endParaRPr lang="en-US"/>
          </a:p>
        </p:txBody>
      </p:sp>
      <p:sp>
        <p:nvSpPr>
          <p:cNvPr id="4" name="Slide Number Placeholder 3">
            <a:extLst>
              <a:ext uri="{FF2B5EF4-FFF2-40B4-BE49-F238E27FC236}">
                <a16:creationId xmlns:a16="http://schemas.microsoft.com/office/drawing/2014/main" id="{C23700C7-2E9A-D643-E761-A6FDB5B56F30}"/>
              </a:ext>
            </a:extLst>
          </p:cNvPr>
          <p:cNvSpPr>
            <a:spLocks noGrp="1"/>
          </p:cNvSpPr>
          <p:nvPr>
            <p:ph type="sldNum" sz="quarter" idx="10"/>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3588512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FF305-036C-739A-66C3-DF1C5E640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1D5FE-4687-4477-8344-A56D03E6D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58C42-5D43-D680-511D-8B8C0AC5DDE0}"/>
              </a:ext>
            </a:extLst>
          </p:cNvPr>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baseline="0"/>
              <a:t>Next, we will look at representativeness. This refers to the degree to which you think your survey data adequately represent the families in your program.</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All states report on whether they determined their survey results were or were not representative of the children in the program.</a:t>
            </a:r>
            <a:endParaRPr lang="en-US" baseline="0">
              <a:ea typeface="Calibri"/>
              <a:cs typeface="Calibri"/>
            </a:endParaRPr>
          </a:p>
          <a:p>
            <a:endParaRPr lang="en-US" baseline="0"/>
          </a:p>
          <a:p>
            <a:r>
              <a:rPr lang="en-US" baseline="0"/>
              <a:t>The data shown here are states’ self-reported response to the question in their APR. Quote: </a:t>
            </a:r>
            <a:r>
              <a:rPr lang="en-US" b="0" i="1" baseline="0"/>
              <a:t>“</a:t>
            </a:r>
            <a:r>
              <a:rPr lang="en-US" b="0" i="1"/>
              <a:t>The demographics of the families responding are representative of the demographics of infants, toddlers, and families enrolled in the Part C program”</a:t>
            </a:r>
            <a:r>
              <a:rPr lang="en-US" i="1"/>
              <a:t> </a:t>
            </a:r>
            <a:endParaRPr lang="en-US" b="0" i="1">
              <a:ea typeface="Calibri"/>
              <a:cs typeface="Calibri"/>
            </a:endParaRPr>
          </a:p>
          <a:p>
            <a:endParaRPr lang="en-US"/>
          </a:p>
          <a:p>
            <a:pPr>
              <a:defRPr/>
            </a:pPr>
            <a:r>
              <a:rPr lang="en-US"/>
              <a:t>This year, the number </a:t>
            </a:r>
            <a:r>
              <a:rPr lang="en-US" b="0"/>
              <a:t>of states that answered “Yes” to this question decreased from </a:t>
            </a:r>
            <a:r>
              <a:rPr lang="en-US"/>
              <a:t>27</a:t>
            </a:r>
            <a:r>
              <a:rPr lang="en-US" b="0"/>
              <a:t> to </a:t>
            </a:r>
            <a:r>
              <a:rPr lang="en-US"/>
              <a:t>22,</a:t>
            </a:r>
            <a:r>
              <a:rPr lang="en-US" b="0"/>
              <a:t> and the number of states that answered “No” </a:t>
            </a:r>
            <a:r>
              <a:rPr lang="en-US"/>
              <a:t>increased from 28 to 34 from</a:t>
            </a:r>
            <a:r>
              <a:rPr lang="en-US" b="0"/>
              <a:t> </a:t>
            </a:r>
            <a:r>
              <a:rPr lang="en-US"/>
              <a:t>2020</a:t>
            </a:r>
            <a:r>
              <a:rPr lang="en-US" b="0"/>
              <a:t> </a:t>
            </a:r>
            <a:r>
              <a:rPr lang="en-US" b="0" baseline="0"/>
              <a:t>to </a:t>
            </a:r>
            <a:r>
              <a:rPr lang="en-US"/>
              <a:t>2021. </a:t>
            </a:r>
            <a:endParaRPr lang="en-US" b="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The reason for this change is still unclear.</a:t>
            </a:r>
            <a:endParaRPr lang="en-US" b="0" baseline="0">
              <a:ea typeface="Calibri"/>
              <a:cs typeface="Calibri"/>
            </a:endParaRPr>
          </a:p>
        </p:txBody>
      </p:sp>
      <p:sp>
        <p:nvSpPr>
          <p:cNvPr id="4" name="Header Placeholder 3">
            <a:extLst>
              <a:ext uri="{FF2B5EF4-FFF2-40B4-BE49-F238E27FC236}">
                <a16:creationId xmlns:a16="http://schemas.microsoft.com/office/drawing/2014/main" id="{41EB4B76-883B-2B99-834C-138255773B6E}"/>
              </a:ext>
            </a:extLst>
          </p:cNvPr>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2748095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included in our analysis of the state APRs was an examination of the variables that states examined as part of their analysis of representativeness.   </a:t>
            </a:r>
          </a:p>
          <a:p>
            <a:endParaRPr lang="en-US"/>
          </a:p>
          <a:p>
            <a:r>
              <a:rPr lang="en-US"/>
              <a:t>The top three variables that states looked and determined representativeness by were:</a:t>
            </a:r>
          </a:p>
          <a:p>
            <a:pPr marL="171450" indent="-171450">
              <a:buFont typeface="Arial" panose="020B0604020202020204" pitchFamily="34" charset="0"/>
              <a:buChar char="•"/>
            </a:pPr>
            <a:r>
              <a:rPr lang="en-US"/>
              <a:t>Race and ethnicity</a:t>
            </a:r>
          </a:p>
          <a:p>
            <a:pPr marL="628650" lvl="1" indent="-171450">
              <a:buFont typeface="Arial" panose="020B0604020202020204" pitchFamily="34" charset="0"/>
              <a:buChar char="•"/>
            </a:pPr>
            <a:r>
              <a:rPr lang="en-US"/>
              <a:t>19 states or (34%) indicated their data were representative by race/ethnicity and 28 states (50%) indicated their data were not representative by this variable</a:t>
            </a:r>
          </a:p>
          <a:p>
            <a:pPr marL="171450" lvl="0" indent="-171450">
              <a:buFont typeface="Arial" panose="020B0604020202020204" pitchFamily="34" charset="0"/>
              <a:buChar char="•"/>
            </a:pPr>
            <a:r>
              <a:rPr lang="en-US"/>
              <a:t>Geographic variables (such as by district, county, region, or urban/rural residency) – </a:t>
            </a:r>
          </a:p>
          <a:p>
            <a:pPr marL="628650" lvl="1" indent="-171450">
              <a:buFont typeface="Arial" panose="020B0604020202020204" pitchFamily="34" charset="0"/>
              <a:buChar char="•"/>
            </a:pPr>
            <a:r>
              <a:rPr lang="en-US"/>
              <a:t>16 states (29%) indicated their data were representative by geographic region while 9 states (16%) stated their data were not representative by this variable</a:t>
            </a:r>
          </a:p>
          <a:p>
            <a:pPr marL="171450" lvl="0" indent="-171450">
              <a:buFont typeface="Arial" panose="020B0604020202020204" pitchFamily="34" charset="0"/>
              <a:buChar char="•"/>
            </a:pPr>
            <a:r>
              <a:rPr lang="en-US"/>
              <a:t>Child gender</a:t>
            </a:r>
          </a:p>
          <a:p>
            <a:pPr marL="628650" lvl="1" indent="-171450">
              <a:buFont typeface="Arial" panose="020B0604020202020204" pitchFamily="34" charset="0"/>
              <a:buChar char="•"/>
            </a:pPr>
            <a:r>
              <a:rPr lang="en-US"/>
              <a:t>12 states (21%) indicated their data were representative by child gender and 1 state (2%) stated their data were not representative by this variable. </a:t>
            </a:r>
          </a:p>
          <a:p>
            <a:pPr marL="171450" lvl="0" indent="-171450">
              <a:buFont typeface="Arial" panose="020B0604020202020204" pitchFamily="34" charset="0"/>
              <a:buChar char="•"/>
            </a:pPr>
            <a:r>
              <a:rPr lang="en-US"/>
              <a:t>Other variables states examined, albeit less frequently, included: included: child’s age (including age at referral), disability or eligibility categories, length of time in services, income (such as household income based on Medicaid), and primary language.</a:t>
            </a:r>
          </a:p>
          <a:p>
            <a:pPr marL="628650" lvl="1" indent="-171450">
              <a:buFont typeface="Arial" panose="020B0604020202020204" pitchFamily="34" charset="0"/>
              <a:buChar char="•"/>
            </a:pPr>
            <a:r>
              <a:rPr lang="en-US"/>
              <a:t>13 states (23%) indicated their data were representative by some other variable and 9 states (16%) stated their data were not representative by one of these other variables.</a:t>
            </a:r>
          </a:p>
          <a:p>
            <a:endParaRPr lang="en-US"/>
          </a:p>
          <a:p>
            <a:r>
              <a:rPr lang="en-US"/>
              <a:t>It’s important to note that states often look at more than one variable, so these are not mutually exclusive. In other words, a single state could be reflected in more than one of the variable groups reported here.</a:t>
            </a:r>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235786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It is common to see variation in survey data across subgroups and across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States vary as to how they assess representativeness and how they make conclusions about their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assessing representativeness, it is important to consider a  variety of factors that could affect data quality and interpretation.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Questions such these:</a:t>
            </a:r>
          </a:p>
          <a:p>
            <a:pPr lvl="1"/>
            <a:endParaRPr lang="en-US"/>
          </a:p>
          <a:p>
            <a:pPr marL="628650" lvl="1" indent="-171450">
              <a:buFont typeface="Arial" panose="020B0604020202020204" pitchFamily="34" charset="0"/>
              <a:buChar char="•"/>
            </a:pPr>
            <a:r>
              <a:rPr lang="en-US"/>
              <a:t>Are response rates disproportionate across family subgroups (e.g., race/ethnicity)?</a:t>
            </a:r>
          </a:p>
          <a:p>
            <a:pPr marL="628650" lvl="1" indent="-171450">
              <a:buFont typeface="Arial" panose="020B0604020202020204" pitchFamily="34" charset="0"/>
              <a:buChar char="•"/>
            </a:pPr>
            <a:r>
              <a:rPr lang="en-US"/>
              <a:t>Were minimum response rates met among each subgroup?</a:t>
            </a:r>
          </a:p>
          <a:p>
            <a:pPr marL="628650" lvl="1" indent="-171450">
              <a:buFont typeface="Arial" panose="020B0604020202020204" pitchFamily="34" charset="0"/>
              <a:buChar char="•"/>
            </a:pPr>
            <a:r>
              <a:rPr lang="en-US"/>
              <a:t>Are differences across subgroups and across years statistically significant?</a:t>
            </a:r>
          </a:p>
          <a:p>
            <a:pPr marL="628650" lvl="1" indent="-171450">
              <a:buFont typeface="Arial" panose="020B0604020202020204" pitchFamily="34" charset="0"/>
              <a:buChar char="•"/>
            </a:pPr>
            <a:r>
              <a:rPr lang="en-US"/>
              <a:t>Was each subgroup size sufficiently large enough to draw 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Are just a few examples to help states with their data analysis and accurate assessment of representativeness.</a:t>
            </a:r>
          </a:p>
        </p:txBody>
      </p:sp>
      <p:sp>
        <p:nvSpPr>
          <p:cNvPr id="4" name="Slide Number Placeholder 3"/>
          <p:cNvSpPr>
            <a:spLocks noGrp="1"/>
          </p:cNvSpPr>
          <p:nvPr>
            <p:ph type="sldNum" sz="quarter" idx="10"/>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1418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review the performance data. These data show how states performed on each of the three family outcomes.</a:t>
            </a:r>
          </a:p>
        </p:txBody>
      </p:sp>
      <p:sp>
        <p:nvSpPr>
          <p:cNvPr id="4" name="Footer Placeholder 3"/>
          <p:cNvSpPr>
            <a:spLocks noGrp="1"/>
          </p:cNvSpPr>
          <p:nvPr>
            <p:ph type="ftr" sz="quarter" idx="10"/>
          </p:nvPr>
        </p:nvSpPr>
        <p:spPr/>
        <p:txBody>
          <a:bodyPr/>
          <a:lstStyle/>
          <a:p>
            <a:pPr>
              <a:defRPr/>
            </a:pPr>
            <a:r>
              <a:rPr lang="en-US"/>
              <a:t>ECTACenter.org</a:t>
            </a:r>
          </a:p>
        </p:txBody>
      </p:sp>
      <p:sp>
        <p:nvSpPr>
          <p:cNvPr id="5" name="Slide Number Placeholder 4"/>
          <p:cNvSpPr>
            <a:spLocks noGrp="1"/>
          </p:cNvSpPr>
          <p:nvPr>
            <p:ph type="sldNum" sz="quarter" idx="11"/>
          </p:nvPr>
        </p:nvSpPr>
        <p:spPr/>
        <p:txBody>
          <a:bodyPr/>
          <a:lstStyle/>
          <a:p>
            <a:pPr>
              <a:defRPr/>
            </a:pPr>
            <a:fld id="{A4D4A29D-0E5E-E34D-8579-0D1C1BBCA53C}" type="slidenum">
              <a:rPr lang="en-US" smtClean="0"/>
              <a:pPr>
                <a:defRPr/>
              </a:pPr>
              <a:t>16</a:t>
            </a:fld>
            <a:endParaRPr lang="en-US"/>
          </a:p>
        </p:txBody>
      </p:sp>
    </p:spTree>
    <p:extLst>
      <p:ext uri="{BB962C8B-B14F-4D97-AF65-F5344CB8AC3E}">
        <p14:creationId xmlns:p14="http://schemas.microsoft.com/office/powerpoint/2010/main" val="151017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a:t>Nationally, in FFY 2021,</a:t>
            </a:r>
            <a:r>
              <a:rPr lang="en-US"/>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a:defRPr/>
            </a:pPr>
            <a:r>
              <a:rPr lang="en-US"/>
              <a:t>89% </a:t>
            </a:r>
            <a:r>
              <a:rPr lang="en-US" b="0" baseline="0"/>
              <a:t>of families reported that early intervention services helped them know their rights.</a:t>
            </a:r>
            <a:r>
              <a:rPr lang="en-US"/>
              <a:t> </a:t>
            </a:r>
            <a:endParaRPr lang="en-US" b="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a:defRPr/>
            </a:pPr>
            <a:r>
              <a:rPr lang="en-US"/>
              <a:t>90% </a:t>
            </a:r>
            <a:r>
              <a:rPr lang="en-US" b="0" baseline="0"/>
              <a:t>reported that the program helped them effectively communicate their child’s needs.</a:t>
            </a:r>
            <a:r>
              <a:rPr lang="en-US"/>
              <a:t> </a:t>
            </a:r>
            <a:endParaRPr lang="en-US" b="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And </a:t>
            </a:r>
            <a:r>
              <a:rPr lang="en-US"/>
              <a:t>91%</a:t>
            </a:r>
            <a:r>
              <a:rPr lang="en-US" b="0" baseline="0"/>
              <a:t> reported that the program helped their child develop and learn.</a:t>
            </a:r>
            <a:endParaRPr lang="en-US" b="0" baseline="0">
              <a:cs typeface="Calibri"/>
            </a:endParaRPr>
          </a:p>
          <a:p>
            <a:endParaRPr lang="en-US" b="0" baseline="0"/>
          </a:p>
          <a:p>
            <a:r>
              <a:rPr lang="en-US" b="0" baseline="0"/>
              <a:t>Overall, we consider these data to be stable over time.</a:t>
            </a:r>
            <a:r>
              <a:rPr lang="en-US"/>
              <a:t> </a:t>
            </a:r>
            <a:r>
              <a:rPr lang="en-US" b="0" baseline="0"/>
              <a:t> Typically, these data are only fluctuating a percent point plus or minus within each category from year to year.</a:t>
            </a:r>
            <a:endParaRPr lang="en-US" b="0">
              <a:ea typeface="Calibri"/>
              <a:cs typeface="Calibri"/>
            </a:endParaRPr>
          </a:p>
        </p:txBody>
      </p:sp>
      <p:sp>
        <p:nvSpPr>
          <p:cNvPr id="4" name="Footer Placeholder 3"/>
          <p:cNvSpPr>
            <a:spLocks noGrp="1"/>
          </p:cNvSpPr>
          <p:nvPr>
            <p:ph type="ftr" sz="quarter" idx="10"/>
          </p:nvPr>
        </p:nvSpPr>
        <p:spPr/>
        <p:txBody>
          <a:bodyPr/>
          <a:lstStyle/>
          <a:p>
            <a:pPr>
              <a:defRPr/>
            </a:pPr>
            <a:r>
              <a:rPr lang="en-US"/>
              <a:t>ECTACenter.org</a:t>
            </a:r>
          </a:p>
        </p:txBody>
      </p:sp>
      <p:sp>
        <p:nvSpPr>
          <p:cNvPr id="5" name="Slide Number Placeholder 4"/>
          <p:cNvSpPr>
            <a:spLocks noGrp="1"/>
          </p:cNvSpPr>
          <p:nvPr>
            <p:ph type="sldNum" sz="quarter" idx="11"/>
          </p:nvPr>
        </p:nvSpPr>
        <p:spPr/>
        <p:txBody>
          <a:bodyPr/>
          <a:lstStyle/>
          <a:p>
            <a:pPr>
              <a:defRPr/>
            </a:pPr>
            <a:fld id="{A4D4A29D-0E5E-E34D-8579-0D1C1BBCA53C}" type="slidenum">
              <a:rPr lang="en-US" smtClean="0"/>
              <a:pPr>
                <a:defRPr/>
              </a:pPr>
              <a:t>17</a:t>
            </a:fld>
            <a:endParaRPr lang="en-US"/>
          </a:p>
        </p:txBody>
      </p:sp>
    </p:spTree>
    <p:extLst>
      <p:ext uri="{BB962C8B-B14F-4D97-AF65-F5344CB8AC3E}">
        <p14:creationId xmlns:p14="http://schemas.microsoft.com/office/powerpoint/2010/main" val="477621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4B6B-C9FC-F8D2-1E99-983E1DF57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DAD70-333F-C985-299E-7F1F2390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F7628-7FB9-1CF7-59D3-B131CFDC97FC}"/>
              </a:ext>
            </a:extLst>
          </p:cNvPr>
          <p:cNvSpPr>
            <a:spLocks noGrp="1"/>
          </p:cNvSpPr>
          <p:nvPr>
            <p:ph type="body" idx="1"/>
          </p:nvPr>
        </p:nvSpPr>
        <p:spPr/>
        <p:txBody>
          <a:bodyPr/>
          <a:lstStyle/>
          <a:p>
            <a:r>
              <a:rPr lang="en-US" sz="1200" baseline="0"/>
              <a:t>Now, let’s take a moment to review the national Indicator 4 results over multiple </a:t>
            </a:r>
            <a:r>
              <a:rPr lang="en-US" sz="1200"/>
              <a:t>years. </a:t>
            </a:r>
          </a:p>
          <a:p>
            <a:endParaRPr lang="en-US" sz="1200"/>
          </a:p>
          <a:p>
            <a:r>
              <a:rPr lang="en-US" sz="1200"/>
              <a:t>Shown here are the national averages for the percentage of families who report that early intervention has helped their family achieve the three </a:t>
            </a:r>
            <a:r>
              <a:rPr lang="en-US"/>
              <a:t>family </a:t>
            </a:r>
            <a:r>
              <a:rPr lang="en-US" sz="1200"/>
              <a:t>outcomes.</a:t>
            </a:r>
            <a:r>
              <a:rPr lang="en-US"/>
              <a:t> </a:t>
            </a:r>
            <a:r>
              <a:rPr lang="en-US" sz="1200"/>
              <a:t> The outcome know their rights is shown in purple, communicate needs is in blue, and help their child learn is in green.</a:t>
            </a:r>
            <a:r>
              <a:rPr lang="en-US"/>
              <a:t> </a:t>
            </a:r>
            <a:r>
              <a:rPr lang="en-US" sz="1200"/>
              <a:t> The years are reported at the bottom and the percentage </a:t>
            </a:r>
            <a:r>
              <a:rPr lang="en-US" sz="1200" b="0"/>
              <a:t>for each outcome is included at the top of each of the colored bars.</a:t>
            </a:r>
            <a:r>
              <a:rPr lang="en-US"/>
              <a:t>  </a:t>
            </a:r>
            <a:endParaRPr lang="en-US" sz="1200" b="0">
              <a:cs typeface="Calibri"/>
            </a:endParaRPr>
          </a:p>
          <a:p>
            <a:endParaRPr lang="en-US" sz="1200" b="0"/>
          </a:p>
          <a:p>
            <a:r>
              <a:rPr lang="en-US" sz="1200" b="0"/>
              <a:t>As you can see here these data have been mostly stable over time and have remained high since the inception of this indicator.</a:t>
            </a:r>
          </a:p>
          <a:p>
            <a:endParaRPr lang="en-US" sz="1200" b="0" baseline="0"/>
          </a:p>
          <a:p>
            <a:r>
              <a:rPr lang="en-US" sz="1200" b="0" baseline="0"/>
              <a:t>Among the three family outcomes, the highest percentage has consistently been in the area of helping t</a:t>
            </a:r>
            <a:r>
              <a:rPr lang="en-US" sz="1200" b="0"/>
              <a:t>heir child develop and learn and that remains true for this year.</a:t>
            </a:r>
          </a:p>
          <a:p>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There is also general consistency across years within individual states, although the performance data may differ across family subgroups. </a:t>
            </a:r>
          </a:p>
          <a:p>
            <a:endParaRPr lang="en-US" sz="3000"/>
          </a:p>
          <a:p>
            <a:endParaRPr lang="en-US" sz="3000"/>
          </a:p>
          <a:p>
            <a:endParaRPr lang="en-US"/>
          </a:p>
        </p:txBody>
      </p:sp>
      <p:sp>
        <p:nvSpPr>
          <p:cNvPr id="4" name="Slide Number Placeholder 3">
            <a:extLst>
              <a:ext uri="{FF2B5EF4-FFF2-40B4-BE49-F238E27FC236}">
                <a16:creationId xmlns:a16="http://schemas.microsoft.com/office/drawing/2014/main" id="{E58F4D14-CB45-6B1A-83F4-95C73B641C58}"/>
              </a:ext>
            </a:extLst>
          </p:cNvPr>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1418619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As we wrap up, we’d like to share a few of our most popular resources around family outcomes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several online resources, with embedded links, you can find readily available on the ECTA and </a:t>
            </a:r>
            <a:r>
              <a:rPr lang="en-US" err="1"/>
              <a:t>DaSy</a:t>
            </a:r>
            <a:r>
              <a:rPr lang="en-US"/>
              <a:t> Center websites, including background information about family outcomes, strategies for family engagement, recommended practices, toolkits, calculators, and graphing templates. </a:t>
            </a:r>
          </a:p>
          <a:p>
            <a:endParaRPr lang="en-US"/>
          </a:p>
          <a:p>
            <a:r>
              <a:rPr lang="en-US"/>
              <a:t>We encourage you to take some time to review these resources on your own.</a:t>
            </a:r>
          </a:p>
        </p:txBody>
      </p:sp>
      <p:sp>
        <p:nvSpPr>
          <p:cNvPr id="4" name="Footer Placeholder 3"/>
          <p:cNvSpPr>
            <a:spLocks noGrp="1"/>
          </p:cNvSpPr>
          <p:nvPr>
            <p:ph type="ftr" sz="quarter" idx="10"/>
          </p:nvPr>
        </p:nvSpPr>
        <p:spPr/>
        <p:txBody>
          <a:bodyPr/>
          <a:lstStyle/>
          <a:p>
            <a:pPr>
              <a:defRPr/>
            </a:pPr>
            <a:r>
              <a:rPr lang="en-US"/>
              <a:t>NECTAC/ECO/WRRC 2012</a:t>
            </a:r>
          </a:p>
        </p:txBody>
      </p:sp>
      <p:sp>
        <p:nvSpPr>
          <p:cNvPr id="5" name="Slide Number Placeholder 4"/>
          <p:cNvSpPr>
            <a:spLocks noGrp="1"/>
          </p:cNvSpPr>
          <p:nvPr>
            <p:ph type="sldNum" sz="quarter" idx="11"/>
          </p:nvPr>
        </p:nvSpPr>
        <p:spPr/>
        <p:txBody>
          <a:bodyPr/>
          <a:lstStyle/>
          <a:p>
            <a:pPr>
              <a:defRPr/>
            </a:pPr>
            <a:fld id="{A4D4A29D-0E5E-E34D-8579-0D1C1BBCA53C}" type="slidenum">
              <a:rPr lang="en-US" smtClean="0"/>
              <a:pPr>
                <a:defRPr/>
              </a:pPr>
              <a:t>19</a:t>
            </a:fld>
            <a:endParaRPr lang="en-US"/>
          </a:p>
        </p:txBody>
      </p:sp>
    </p:spTree>
    <p:extLst>
      <p:ext uri="{BB962C8B-B14F-4D97-AF65-F5344CB8AC3E}">
        <p14:creationId xmlns:p14="http://schemas.microsoft.com/office/powerpoint/2010/main" val="2769883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a:t>After a brief overview of the background to this indicator,</a:t>
            </a:r>
            <a:r>
              <a:rPr lang="en-US" baseline="0"/>
              <a:t> the </a:t>
            </a:r>
            <a:r>
              <a:rPr lang="en-US"/>
              <a:t>main topics</a:t>
            </a:r>
            <a:r>
              <a:rPr lang="en-US" baseline="0"/>
              <a:t> we </a:t>
            </a:r>
            <a:r>
              <a:rPr lang="en-US"/>
              <a:t>will cover are state approaches,</a:t>
            </a:r>
            <a:r>
              <a:rPr lang="en-US" baseline="0"/>
              <a:t> data quality, performance data, and resources</a:t>
            </a:r>
            <a:r>
              <a:rPr lang="en-US"/>
              <a:t>.</a:t>
            </a:r>
          </a:p>
          <a:p>
            <a:endParaRPr lang="en-US"/>
          </a:p>
          <a:p>
            <a:r>
              <a:rPr lang="en-US">
                <a:solidFill>
                  <a:schemeClr val="tx2"/>
                </a:solidFill>
              </a:rPr>
              <a:t>State approaches include: </a:t>
            </a:r>
            <a:endParaRPr lang="en-US">
              <a:solidFill>
                <a:schemeClr val="tx2"/>
              </a:solidFill>
              <a:ea typeface="Calibri"/>
              <a:cs typeface="Calibri"/>
            </a:endParaRPr>
          </a:p>
          <a:p>
            <a:pPr lvl="1"/>
            <a:r>
              <a:rPr lang="en-US">
                <a:solidFill>
                  <a:schemeClr val="tx2"/>
                </a:solidFill>
              </a:rPr>
              <a:t>What surveys were used;  </a:t>
            </a:r>
            <a:endParaRPr lang="en-US">
              <a:solidFill>
                <a:schemeClr val="tx2"/>
              </a:solidFill>
              <a:cs typeface="Calibri"/>
            </a:endParaRPr>
          </a:p>
          <a:p>
            <a:pPr lvl="1"/>
            <a:r>
              <a:rPr lang="en-US">
                <a:solidFill>
                  <a:schemeClr val="tx2"/>
                </a:solidFill>
              </a:rPr>
              <a:t>The populations of families surveyed; and </a:t>
            </a:r>
            <a:endParaRPr lang="en-US">
              <a:solidFill>
                <a:schemeClr val="tx2"/>
              </a:solidFill>
              <a:cs typeface="Calibri"/>
            </a:endParaRPr>
          </a:p>
          <a:p>
            <a:pPr lvl="1"/>
            <a:r>
              <a:rPr lang="en-US"/>
              <a:t>Methodologies for survey dissemination and return</a:t>
            </a:r>
            <a:endParaRPr lang="en-US">
              <a:cs typeface="Calibri"/>
            </a:endParaRPr>
          </a:p>
          <a:p>
            <a:pPr lvl="1"/>
            <a:endParaRPr lang="en-US"/>
          </a:p>
          <a:p>
            <a:r>
              <a:rPr lang="en-US"/>
              <a:t>The data quality characteristics we’ll review include response rates and representativeness.</a:t>
            </a:r>
            <a:endParaRPr lang="en-US">
              <a:cs typeface="Calibri"/>
            </a:endParaRPr>
          </a:p>
          <a:p>
            <a:endParaRPr lang="en-US"/>
          </a:p>
          <a:p>
            <a:r>
              <a:rPr lang="en-US"/>
              <a:t>In terms of performance data, we’ll review national trends, and in closing we’ll share some key</a:t>
            </a:r>
            <a:r>
              <a:rPr lang="en-US" baseline="0"/>
              <a:t> national resources</a:t>
            </a:r>
            <a:r>
              <a:rPr lang="en-US"/>
              <a:t>.</a:t>
            </a:r>
            <a:endParaRPr lang="en-US">
              <a:cs typeface="Calibri"/>
            </a:endParaRPr>
          </a:p>
          <a:p>
            <a:endParaRPr lang="en-US">
              <a:solidFill>
                <a:schemeClr val="tx2"/>
              </a:solidFill>
            </a:endParaRPr>
          </a:p>
        </p:txBody>
      </p:sp>
      <p:sp>
        <p:nvSpPr>
          <p:cNvPr id="4" name="Header Placeholder 3"/>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1710930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22">
              <a:defRPr/>
            </a:pPr>
            <a:r>
              <a:rPr lang="en-US" b="0" i="0">
                <a:solidFill>
                  <a:srgbClr val="000000"/>
                </a:solidFill>
                <a:effectLst/>
                <a:latin typeface="Calibri" panose="020F0502020204030204" pitchFamily="34" charset="0"/>
              </a:rPr>
              <a:t>If you have any questions or feedback, please contact the DaSy and ECTA staff listed here.</a:t>
            </a:r>
            <a:endParaRPr lang="en-US"/>
          </a:p>
        </p:txBody>
      </p:sp>
      <p:sp>
        <p:nvSpPr>
          <p:cNvPr id="4" name="Footer Placeholder 3"/>
          <p:cNvSpPr>
            <a:spLocks noGrp="1"/>
          </p:cNvSpPr>
          <p:nvPr>
            <p:ph type="ftr" sz="quarter" idx="10"/>
          </p:nvPr>
        </p:nvSpPr>
        <p:spPr/>
        <p:txBody>
          <a:bodyPr/>
          <a:lstStyle/>
          <a:p>
            <a:pPr>
              <a:defRPr/>
            </a:pPr>
            <a:r>
              <a:rPr lang="en-US"/>
              <a:t>NECTAC/ECO/WRRC 2012</a:t>
            </a:r>
          </a:p>
        </p:txBody>
      </p:sp>
      <p:sp>
        <p:nvSpPr>
          <p:cNvPr id="5" name="Slide Number Placeholder 4"/>
          <p:cNvSpPr>
            <a:spLocks noGrp="1"/>
          </p:cNvSpPr>
          <p:nvPr>
            <p:ph type="sldNum" sz="quarter" idx="11"/>
          </p:nvPr>
        </p:nvSpPr>
        <p:spPr/>
        <p:txBody>
          <a:bodyPr/>
          <a:lstStyle/>
          <a:p>
            <a:pPr>
              <a:defRPr/>
            </a:pPr>
            <a:fld id="{A4D4A29D-0E5E-E34D-8579-0D1C1BBCA53C}" type="slidenum">
              <a:rPr lang="en-US" smtClean="0"/>
              <a:pPr>
                <a:defRPr/>
              </a:pPr>
              <a:t>20</a:t>
            </a:fld>
            <a:endParaRPr lang="en-US"/>
          </a:p>
        </p:txBody>
      </p:sp>
    </p:spTree>
    <p:extLst>
      <p:ext uri="{BB962C8B-B14F-4D97-AF65-F5344CB8AC3E}">
        <p14:creationId xmlns:p14="http://schemas.microsoft.com/office/powerpoint/2010/main" val="358211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21</a:t>
            </a:fld>
            <a:endParaRPr lang="en-US"/>
          </a:p>
        </p:txBody>
      </p:sp>
    </p:spTree>
    <p:extLst>
      <p:ext uri="{BB962C8B-B14F-4D97-AF65-F5344CB8AC3E}">
        <p14:creationId xmlns:p14="http://schemas.microsoft.com/office/powerpoint/2010/main" val="142182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this webinar, we will share various data related to Indicator 4 of the Part C Annual Performance Report or APR.</a:t>
            </a:r>
          </a:p>
          <a:p>
            <a:endParaRPr lang="en-US"/>
          </a:p>
          <a:p>
            <a:r>
              <a:rPr lang="en-US"/>
              <a:t>This indicator has three parts, all addressing the measurement of how helpful the early</a:t>
            </a:r>
            <a:r>
              <a:rPr lang="en-US" baseline="0"/>
              <a:t> intervention program has been for helping families:</a:t>
            </a:r>
            <a:endParaRPr lang="en-US"/>
          </a:p>
          <a:p>
            <a:endParaRPr lang="en-US" kern="0"/>
          </a:p>
          <a:p>
            <a:r>
              <a:rPr lang="en-US" kern="0"/>
              <a:t>A) Know their rights</a:t>
            </a:r>
            <a:endParaRPr lang="en-US" kern="0">
              <a:cs typeface="Calibri"/>
            </a:endParaRPr>
          </a:p>
          <a:p>
            <a:r>
              <a:rPr lang="en-US" kern="0"/>
              <a:t>B) Effectively communicate their child's needs, and</a:t>
            </a:r>
            <a:endParaRPr lang="en-US" kern="0">
              <a:cs typeface="Calibri"/>
            </a:endParaRPr>
          </a:p>
          <a:p>
            <a:r>
              <a:rPr lang="en-US" kern="0"/>
              <a:t>C) Help their child develop and learn</a:t>
            </a:r>
            <a:r>
              <a:rPr lang="en-US" b="1" kern="0"/>
              <a:t> </a:t>
            </a:r>
            <a:endParaRPr lang="en-US" kern="0">
              <a:cs typeface="Calibri" panose="020F0502020204030204"/>
            </a:endParaRPr>
          </a:p>
          <a:p>
            <a:endParaRPr lang="en-US" baseline="0"/>
          </a:p>
          <a:p>
            <a:r>
              <a:rPr lang="en-US" baseline="0"/>
              <a:t>Although we will </a:t>
            </a:r>
            <a:r>
              <a:rPr lang="en-US"/>
              <a:t>drill </a:t>
            </a:r>
            <a:r>
              <a:rPr lang="en-US" baseline="0"/>
              <a:t>down into some variations across states, this is the unifying</a:t>
            </a:r>
            <a:r>
              <a:rPr lang="en-US"/>
              <a:t>, </a:t>
            </a:r>
            <a:r>
              <a:rPr lang="en-US" baseline="0"/>
              <a:t>common measurement regardless of the survey used or specific survey methodology.</a:t>
            </a:r>
            <a:r>
              <a:rPr lang="en-US"/>
              <a:t>  </a:t>
            </a:r>
            <a:endParaRPr lang="en-US" baseline="0">
              <a:cs typeface="Calibri"/>
            </a:endParaRPr>
          </a:p>
          <a:p>
            <a:endParaRPr lang="en-US"/>
          </a:p>
        </p:txBody>
      </p:sp>
      <p:sp>
        <p:nvSpPr>
          <p:cNvPr id="4" name="Header Placeholder 3"/>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274469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the data, we</a:t>
            </a:r>
            <a:r>
              <a:rPr lang="en-US" baseline="0" dirty="0"/>
              <a:t> want to remind everyone what data are included and where the data came from.</a:t>
            </a:r>
          </a:p>
          <a:p>
            <a:r>
              <a:rPr lang="en-US" dirty="0"/>
              <a:t> </a:t>
            </a:r>
            <a:endParaRPr lang="en-US" baseline="0" dirty="0">
              <a:cs typeface="Calibri"/>
            </a:endParaRPr>
          </a:p>
          <a:p>
            <a:r>
              <a:rPr lang="en-US" baseline="0" dirty="0"/>
              <a:t>These data are </a:t>
            </a:r>
            <a:r>
              <a:rPr lang="en-US" dirty="0"/>
              <a:t>from</a:t>
            </a:r>
            <a:r>
              <a:rPr lang="en-US" baseline="0" dirty="0"/>
              <a:t> Federal Fiscal Year </a:t>
            </a:r>
            <a:r>
              <a:rPr lang="en-US" dirty="0"/>
              <a:t>or FFY</a:t>
            </a:r>
            <a:r>
              <a:rPr lang="en-US" baseline="0" dirty="0"/>
              <a:t> 2021, which states submitted in their February 2023 </a:t>
            </a:r>
            <a:r>
              <a:rPr lang="en-US" dirty="0"/>
              <a:t>APR </a:t>
            </a:r>
            <a:r>
              <a:rPr lang="en-US" baseline="0" dirty="0"/>
              <a:t>submission.</a:t>
            </a:r>
            <a:r>
              <a:rPr lang="en-US" dirty="0"/>
              <a:t>  </a:t>
            </a:r>
            <a:endParaRPr lang="en-US" baseline="0" dirty="0">
              <a:cs typeface="Calibri"/>
            </a:endParaRPr>
          </a:p>
          <a:p>
            <a:endParaRPr lang="en-US" dirty="0"/>
          </a:p>
          <a:p>
            <a:r>
              <a:rPr lang="en-US" baseline="0" dirty="0"/>
              <a:t>Some states align to their school year or their state fiscal year, which would be the 2021-2022 year.</a:t>
            </a:r>
            <a:r>
              <a:rPr lang="en-US" dirty="0"/>
              <a:t> </a:t>
            </a:r>
          </a:p>
          <a:p>
            <a:endParaRPr lang="en-US" dirty="0">
              <a:cs typeface="Calibri" panose="020F0502020204030204"/>
            </a:endParaRPr>
          </a:p>
          <a:p>
            <a:r>
              <a:rPr lang="en-US" sz="2400" b="0" i="0" u="none" dirty="0">
                <a:solidFill>
                  <a:srgbClr val="FF0000"/>
                </a:solidFill>
                <a:highlight>
                  <a:srgbClr val="FFFF00"/>
                </a:highlight>
              </a:rPr>
              <a:t>All </a:t>
            </a:r>
            <a:r>
              <a:rPr lang="en-US" sz="2400" b="0" i="0" u="none" baseline="0" dirty="0">
                <a:solidFill>
                  <a:srgbClr val="FF0000"/>
                </a:solidFill>
                <a:highlight>
                  <a:srgbClr val="FFFF00"/>
                </a:highlight>
              </a:rPr>
              <a:t>50 </a:t>
            </a:r>
            <a:r>
              <a:rPr lang="en-US" sz="2400" b="0" dirty="0">
                <a:solidFill>
                  <a:srgbClr val="FF0000"/>
                </a:solidFill>
                <a:highlight>
                  <a:srgbClr val="FFFF00"/>
                </a:highlight>
              </a:rPr>
              <a:t>states</a:t>
            </a:r>
            <a:r>
              <a:rPr lang="en-US" sz="2400" b="0" i="0" u="none" baseline="0" dirty="0">
                <a:solidFill>
                  <a:srgbClr val="FF0000"/>
                </a:solidFill>
                <a:highlight>
                  <a:srgbClr val="FFFF00"/>
                </a:highlight>
              </a:rPr>
              <a:t> are included, along</a:t>
            </a:r>
            <a:r>
              <a:rPr lang="en-US" sz="2400" b="0" i="0" u="none" dirty="0">
                <a:solidFill>
                  <a:srgbClr val="FF0000"/>
                </a:solidFill>
                <a:highlight>
                  <a:srgbClr val="FFFF00"/>
                </a:highlight>
              </a:rPr>
              <a:t> with</a:t>
            </a:r>
            <a:r>
              <a:rPr lang="en-US" sz="2400" b="0" i="0" u="none" baseline="0" dirty="0">
                <a:solidFill>
                  <a:srgbClr val="FF0000"/>
                </a:solidFill>
                <a:highlight>
                  <a:srgbClr val="FFFF00"/>
                </a:highlight>
              </a:rPr>
              <a:t> </a:t>
            </a:r>
            <a:r>
              <a:rPr lang="en-US" sz="2400" b="0" i="0" u="none" dirty="0">
                <a:solidFill>
                  <a:srgbClr val="FF0000"/>
                </a:solidFill>
                <a:highlight>
                  <a:srgbClr val="FFFF00"/>
                </a:highlight>
              </a:rPr>
              <a:t>6</a:t>
            </a:r>
            <a:r>
              <a:rPr lang="en-US" sz="2400" b="0" i="0" u="none" baseline="0" dirty="0">
                <a:solidFill>
                  <a:srgbClr val="FF0000"/>
                </a:solidFill>
                <a:highlight>
                  <a:srgbClr val="FFFF00"/>
                </a:highlight>
              </a:rPr>
              <a:t> territories</a:t>
            </a:r>
            <a:r>
              <a:rPr lang="en-US" sz="2400" b="0" i="0" u="none" dirty="0">
                <a:solidFill>
                  <a:srgbClr val="FF0000"/>
                </a:solidFill>
                <a:highlight>
                  <a:srgbClr val="FFFF00"/>
                </a:highlight>
              </a:rPr>
              <a:t> and jurisdictions</a:t>
            </a:r>
            <a:r>
              <a:rPr lang="en-US" sz="2400" b="0" i="0" u="none" baseline="0" dirty="0">
                <a:solidFill>
                  <a:srgbClr val="FF0000"/>
                </a:solidFill>
                <a:highlight>
                  <a:srgbClr val="FFFF00"/>
                </a:highlight>
              </a:rPr>
              <a:t>,</a:t>
            </a:r>
            <a:r>
              <a:rPr lang="en-US" sz="2400" b="0" i="0" u="none" dirty="0">
                <a:solidFill>
                  <a:srgbClr val="FF0000"/>
                </a:solidFill>
                <a:highlight>
                  <a:srgbClr val="FFFF00"/>
                </a:highlight>
              </a:rPr>
              <a:t> for</a:t>
            </a:r>
            <a:r>
              <a:rPr lang="en-US" sz="2400" b="0" i="0" u="none" baseline="0" dirty="0">
                <a:solidFill>
                  <a:srgbClr val="FF0000"/>
                </a:solidFill>
                <a:highlight>
                  <a:srgbClr val="FFFF00"/>
                </a:highlight>
              </a:rPr>
              <a:t> </a:t>
            </a:r>
            <a:r>
              <a:rPr lang="en-US" sz="2400" b="0" i="0" u="none" dirty="0">
                <a:solidFill>
                  <a:srgbClr val="FF0000"/>
                </a:solidFill>
                <a:highlight>
                  <a:srgbClr val="FFFF00"/>
                </a:highlight>
              </a:rPr>
              <a:t>a total of 56. Beyond the states, the territories and jurisdictions included are </a:t>
            </a:r>
            <a:r>
              <a:rPr lang="en-US" b="0" i="0" u="none" baseline="0" dirty="0">
                <a:solidFill>
                  <a:srgbClr val="FF0000"/>
                </a:solidFill>
                <a:highlight>
                  <a:srgbClr val="FFFF00"/>
                </a:highlight>
              </a:rPr>
              <a:t>American Samoa, the District of Columbia, Guam, the Northern </a:t>
            </a:r>
            <a:r>
              <a:rPr lang="en-US" b="0" dirty="0">
                <a:solidFill>
                  <a:srgbClr val="FF0000"/>
                </a:solidFill>
                <a:highlight>
                  <a:srgbClr val="FFFF00"/>
                </a:highlight>
              </a:rPr>
              <a:t>Mariana</a:t>
            </a:r>
            <a:r>
              <a:rPr lang="en-US" b="0" i="0" u="none" dirty="0">
                <a:solidFill>
                  <a:srgbClr val="FF0000"/>
                </a:solidFill>
                <a:highlight>
                  <a:srgbClr val="FFFF00"/>
                </a:highlight>
              </a:rPr>
              <a:t> Islands</a:t>
            </a:r>
            <a:r>
              <a:rPr lang="en-US" b="0" i="0" u="none" baseline="0" dirty="0">
                <a:solidFill>
                  <a:srgbClr val="FF0000"/>
                </a:solidFill>
                <a:highlight>
                  <a:srgbClr val="FFFF00"/>
                </a:highlight>
              </a:rPr>
              <a:t>, Puerto Rico, and the Virgin Islands. We will use the term “states” throughout the webinar to include states, territories, and jurisdictions.</a:t>
            </a:r>
            <a:r>
              <a:rPr lang="en-US" b="0" i="0" u="none" dirty="0">
                <a:solidFill>
                  <a:srgbClr val="FF0000"/>
                </a:solidFill>
                <a:highlight>
                  <a:srgbClr val="FFFF00"/>
                </a:highlight>
              </a:rPr>
              <a: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highlight>
                  <a:srgbClr val="FFFF00"/>
                </a:highlight>
              </a:rPr>
              <a:t>All 56 of 56 states </a:t>
            </a:r>
            <a:r>
              <a:rPr lang="en-US" b="0" baseline="0" dirty="0"/>
              <a:t>submitted Part C Indicator 4 data.</a:t>
            </a:r>
            <a:endParaRPr lang="en-US" b="0" baseline="0" dirty="0">
              <a:cs typeface="Calibri"/>
            </a:endParaRPr>
          </a:p>
          <a:p>
            <a:endParaRPr lang="en-US" baseline="0" dirty="0"/>
          </a:p>
          <a:p>
            <a:pPr defTabSz="915772">
              <a:defRPr/>
            </a:pPr>
            <a:r>
              <a:rPr lang="en-US" baseline="0" dirty="0"/>
              <a:t>As far as the data sources</a:t>
            </a:r>
            <a:r>
              <a:rPr lang="en-US" dirty="0"/>
              <a:t> go, the</a:t>
            </a:r>
            <a:r>
              <a:rPr lang="en-US" baseline="0" dirty="0"/>
              <a:t> numeric performance data are exported from the online system and provided to us by the Office of Special Education Programs, OSEP.</a:t>
            </a:r>
            <a:r>
              <a:rPr lang="en-US" dirty="0"/>
              <a:t> </a:t>
            </a:r>
            <a:endParaRPr lang="en-US" baseline="0" dirty="0">
              <a:cs typeface="Calibri"/>
            </a:endParaRPr>
          </a:p>
          <a:p>
            <a:pPr defTabSz="915772">
              <a:defRPr/>
            </a:pPr>
            <a:endParaRPr lang="en-US" baseline="0" dirty="0"/>
          </a:p>
          <a:p>
            <a:pPr defTabSz="915772">
              <a:defRPr/>
            </a:pPr>
            <a:r>
              <a:rPr lang="en-US" dirty="0"/>
              <a:t>The Early Childhood Technical Assistance Center (ECTA) and the Center for IDEA Early Childhood Data System (</a:t>
            </a:r>
            <a:r>
              <a:rPr lang="en-US" dirty="0" err="1"/>
              <a:t>DaSy</a:t>
            </a:r>
            <a:r>
              <a:rPr lang="en-US" dirty="0"/>
              <a:t>) coded a number of additional variables by reading through each states’ APR and looking for the key variables that you will see here.  </a:t>
            </a:r>
            <a:endParaRPr lang="en-US" dirty="0">
              <a:cs typeface="Calibri"/>
            </a:endParaRPr>
          </a:p>
          <a:p>
            <a:pPr defTabSz="915772">
              <a:defRPr/>
            </a:pPr>
            <a:endParaRPr lang="en-US" dirty="0"/>
          </a:p>
          <a:p>
            <a:pPr defTabSz="915772">
              <a:defRPr/>
            </a:pPr>
            <a:r>
              <a:rPr lang="en-US" dirty="0"/>
              <a:t>There is quite a bit of variation in the level of detail states include in their APRs. So, in some cases there are missing data, as these are not all required elements for inclusion in the APR submission. </a:t>
            </a:r>
            <a:endParaRPr lang="en-US" dirty="0">
              <a:cs typeface="Calibri"/>
            </a:endParaRPr>
          </a:p>
          <a:p>
            <a:pPr defTabSz="915772">
              <a:defRPr/>
            </a:pPr>
            <a:endParaRPr lang="en-US" dirty="0"/>
          </a:p>
          <a:p>
            <a:pPr defTabSz="915772">
              <a:defRPr/>
            </a:pPr>
            <a:r>
              <a:rPr lang="en-US" dirty="0"/>
              <a:t>Let’s move on.</a:t>
            </a:r>
            <a:endParaRPr lang="en-US" dirty="0">
              <a:cs typeface="Calibri"/>
            </a:endParaRPr>
          </a:p>
        </p:txBody>
      </p:sp>
      <p:sp>
        <p:nvSpPr>
          <p:cNvPr id="4" name="Header Placeholder 3"/>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277417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an overview of the various surveys used to measure the family outcomes.</a:t>
            </a:r>
          </a:p>
        </p:txBody>
      </p:sp>
      <p:sp>
        <p:nvSpPr>
          <p:cNvPr id="4" name="Slide Number Placeholder 3"/>
          <p:cNvSpPr>
            <a:spLocks noGrp="1"/>
          </p:cNvSpPr>
          <p:nvPr>
            <p:ph type="sldNum" sz="quarter" idx="10"/>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236786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All states should use a well-defined methodology for measuring families' outcomes for Indicator C4. </a:t>
            </a:r>
            <a:r>
              <a:rPr lang="en-US" i="0"/>
              <a:t>Currently all </a:t>
            </a:r>
            <a:r>
              <a:rPr lang="en-US" i="0">
                <a:cs typeface="Calibri"/>
              </a:rPr>
              <a:t>states use a survey to measure the family outcomes.  </a:t>
            </a:r>
            <a:endParaRPr lang="en-US">
              <a:ea typeface="Calibri"/>
              <a:cs typeface="Calibri"/>
            </a:endParaRPr>
          </a:p>
          <a:p>
            <a:pPr>
              <a:defRPr/>
            </a:pPr>
            <a:endParaRPr lang="en-US">
              <a:ea typeface="Calibri"/>
              <a:cs typeface="Calibri"/>
            </a:endParaRPr>
          </a:p>
          <a:p>
            <a:pPr>
              <a:defRPr/>
            </a:pPr>
            <a:r>
              <a:rPr lang="en-US">
                <a:ea typeface="Calibri"/>
                <a:cs typeface="Calibri"/>
              </a:rPr>
              <a:t>This historic map shows the different family outcomes surveys states used in FFY 2020. </a:t>
            </a:r>
          </a:p>
          <a:p>
            <a:pPr>
              <a:defRPr/>
            </a:pPr>
            <a:endParaRPr lang="en-US" i="1">
              <a:ea typeface="Calibri"/>
              <a:cs typeface="Calibri"/>
            </a:endParaRPr>
          </a:p>
          <a:p>
            <a:pPr>
              <a:defRPr/>
            </a:pPr>
            <a:r>
              <a:rPr lang="en-US" i="0">
                <a:cs typeface="Calibri"/>
              </a:rPr>
              <a:t>There are four different surveys types that states have been using. They are the original Early Childhood Outcomes or ECO Family Survey, the revised ECO Family Outcomes Survey, the </a:t>
            </a:r>
            <a:r>
              <a:rPr lang="en-US" i="0"/>
              <a:t>National Center for Special Education Accountability Monitoring (NCSEAM), and</a:t>
            </a:r>
            <a:r>
              <a:rPr lang="en-US" i="0">
                <a:cs typeface="Calibri"/>
              </a:rPr>
              <a:t> State Developed Surveys. </a:t>
            </a:r>
            <a:endParaRPr lang="en-US" i="0">
              <a:ea typeface="Calibri"/>
              <a:cs typeface="Calibri"/>
            </a:endParaRPr>
          </a:p>
          <a:p>
            <a:pPr>
              <a:defRPr/>
            </a:pPr>
            <a:endParaRPr lang="en-US" i="0">
              <a:cs typeface="Calibri"/>
            </a:endParaRPr>
          </a:p>
          <a:p>
            <a:pPr>
              <a:defRPr/>
            </a:pPr>
            <a:r>
              <a:rPr lang="en-US" b="0" baseline="0"/>
              <a:t>State developed surveys are further defined by the items used in the survey to collect family outcome data for indicator C4.</a:t>
            </a:r>
            <a:r>
              <a:rPr lang="en-US"/>
              <a:t> </a:t>
            </a:r>
            <a:r>
              <a:rPr lang="en-US" b="0" baseline="0"/>
              <a:t> So, if a s</a:t>
            </a:r>
            <a:r>
              <a:rPr lang="en-US" b="0"/>
              <a:t>tate used a survey they developed on their own, to get program information from families, but then added</a:t>
            </a:r>
            <a:r>
              <a:rPr lang="en-US" b="0" baseline="0"/>
              <a:t> the questions from the </a:t>
            </a:r>
            <a:r>
              <a:rPr lang="en-US"/>
              <a:t>Early Childhood Outcomes Center Original Family Outcomes Survey, or the ECO</a:t>
            </a:r>
            <a:r>
              <a:rPr lang="en-US" b="0" baseline="0"/>
              <a:t> FOS-Original, or the NCSEAM survey for Indicator C4 reporting, they were coded on this map as using ECO-FOS Original, ECO-FOS Revised, or NCSEAM respectively.</a:t>
            </a:r>
            <a:r>
              <a:rPr lang="en-US" b="0"/>
              <a:t> </a:t>
            </a:r>
            <a:endParaRPr lang="en-US" b="0">
              <a:cs typeface="Calibri"/>
            </a:endParaRPr>
          </a:p>
          <a:p>
            <a:pPr>
              <a:defRPr/>
            </a:pPr>
            <a:endParaRPr lang="en-US" i="0">
              <a:cs typeface="Calibri"/>
            </a:endParaRPr>
          </a:p>
          <a:p>
            <a:pPr>
              <a:defRPr/>
            </a:pPr>
            <a:r>
              <a:rPr lang="en-US" i="0">
                <a:cs typeface="Calibri"/>
              </a:rPr>
              <a:t>Because states are not explicitly required to specifically name the survey, they are using in the APR it is becoming difficult to be certain which survey each state is using. </a:t>
            </a:r>
            <a:endParaRPr lang="en-US" i="0">
              <a:ea typeface="Calibri"/>
              <a:cs typeface="Calibri"/>
            </a:endParaRPr>
          </a:p>
          <a:p>
            <a:pPr>
              <a:defRPr/>
            </a:pPr>
            <a:endParaRPr lang="en-US" i="0">
              <a:cs typeface="Calibri"/>
            </a:endParaRPr>
          </a:p>
          <a:p>
            <a:pPr>
              <a:defRPr/>
            </a:pPr>
            <a:endParaRPr lang="en-US" i="0">
              <a:ea typeface="Calibri"/>
              <a:cs typeface="Calibri"/>
            </a:endParaRPr>
          </a:p>
          <a:p>
            <a:pPr>
              <a:defRPr/>
            </a:pPr>
            <a:endParaRPr lang="en-US"/>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71106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Now looking at FFY 2021 we can see </a:t>
            </a:r>
            <a:r>
              <a:rPr lang="en-US" b="0" baseline="0"/>
              <a:t>the </a:t>
            </a:r>
            <a:r>
              <a:rPr lang="en-US"/>
              <a:t>surveys</a:t>
            </a:r>
            <a:r>
              <a:rPr lang="en-US" b="0" baseline="0"/>
              <a:t> states reported using for </a:t>
            </a:r>
            <a:r>
              <a:rPr lang="en-US" b="0"/>
              <a:t>Indicator C4.</a:t>
            </a:r>
            <a:r>
              <a:rPr lang="en-US"/>
              <a:t> </a:t>
            </a:r>
          </a:p>
          <a:p>
            <a:endParaRPr lang="en-US">
              <a:cs typeface="Calibri"/>
            </a:endParaRPr>
          </a:p>
          <a:p>
            <a:r>
              <a:rPr lang="en-US">
                <a:cs typeface="Calibri"/>
              </a:rPr>
              <a:t>The most frequently reported survey being used was ECO FOS Revised survey, which 11 states reported using.</a:t>
            </a:r>
          </a:p>
          <a:p>
            <a:r>
              <a:rPr lang="en-US">
                <a:cs typeface="Calibri"/>
              </a:rPr>
              <a:t>8 states reported using the NCSEAM survey.</a:t>
            </a:r>
          </a:p>
          <a:p>
            <a:r>
              <a:rPr lang="en-US">
                <a:cs typeface="Calibri"/>
              </a:rPr>
              <a:t>3 states reported using the ECO FOS original survey.</a:t>
            </a:r>
          </a:p>
          <a:p>
            <a:r>
              <a:rPr lang="en-US">
                <a:cs typeface="Calibri"/>
              </a:rPr>
              <a:t>And according to the FFY 2021 APR 30 states did not report, or it was unclear in the APR which survey was used.  </a:t>
            </a:r>
            <a:endParaRPr lang="en-US"/>
          </a:p>
          <a:p>
            <a:r>
              <a:rPr lang="en-US">
                <a:cs typeface="Calibri" panose="020F0502020204030204"/>
              </a:rPr>
              <a:t>Among these 30 states there are likely states using state developed surveys, but it is difficult to be certain</a:t>
            </a:r>
          </a:p>
          <a:p>
            <a:endParaRPr lang="en-US"/>
          </a:p>
          <a:p>
            <a:pPr>
              <a:defRPr/>
            </a:pPr>
            <a:r>
              <a:rPr lang="en-US" b="0"/>
              <a:t>It is important to note that there are variations in the surveys.</a:t>
            </a:r>
            <a:r>
              <a:rPr lang="en-US"/>
              <a:t> </a:t>
            </a:r>
            <a:r>
              <a:rPr lang="en-US" b="0"/>
              <a:t> For example, some surveys</a:t>
            </a:r>
            <a:r>
              <a:rPr lang="en-US" b="0" baseline="0"/>
              <a:t> include multiple questions for each of the three family outcomes; others have one question for each outcome; and some use a statistical methodology called Rasch scoring to assess performance on the three outcomes based on the family’s overall score.</a:t>
            </a:r>
            <a:r>
              <a:rPr lang="en-US" b="0"/>
              <a:t> </a:t>
            </a:r>
            <a:endParaRPr lang="en-US" b="0">
              <a:cs typeface="Calibri"/>
            </a:endParaRPr>
          </a:p>
          <a:p>
            <a:endParaRPr lang="en-US"/>
          </a:p>
          <a:p>
            <a:endParaRPr lang="en-US"/>
          </a:p>
        </p:txBody>
      </p:sp>
      <p:sp>
        <p:nvSpPr>
          <p:cNvPr id="5" name="Header Placeholder 4"/>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1462514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64A9-5406-92D2-8809-F85CDFC38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15281-6A08-6CD0-9A0D-548DC0686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26D2A-E88F-39F3-D340-2085E201121E}"/>
              </a:ext>
            </a:extLst>
          </p:cNvPr>
          <p:cNvSpPr>
            <a:spLocks noGrp="1"/>
          </p:cNvSpPr>
          <p:nvPr>
            <p:ph type="body" idx="1"/>
          </p:nvPr>
        </p:nvSpPr>
        <p:spPr/>
        <p:txBody>
          <a:bodyPr/>
          <a:lstStyle/>
          <a:p>
            <a:r>
              <a:rPr lang="en-US" b="0"/>
              <a:t>Next, we will take a deeper look at the various state approaches</a:t>
            </a:r>
            <a:r>
              <a:rPr lang="en-US" b="0" baseline="0"/>
              <a:t> to family outcomes measurement by looking at the family populations that states are surveying.</a:t>
            </a:r>
            <a:r>
              <a:rPr lang="en-US"/>
              <a:t> </a:t>
            </a:r>
            <a:endParaRPr lang="en-US">
              <a:cs typeface="Calibri"/>
            </a:endParaRPr>
          </a:p>
          <a:p>
            <a:endParaRPr lang="en-US" b="0" baseline="0"/>
          </a:p>
          <a:p>
            <a:r>
              <a:rPr lang="en-US" b="0" baseline="0"/>
              <a:t>Nationally we see that </a:t>
            </a:r>
            <a:r>
              <a:rPr lang="en-US"/>
              <a:t>19 </a:t>
            </a:r>
            <a:r>
              <a:rPr lang="en-US" b="0" baseline="0"/>
              <a:t>states – about </a:t>
            </a:r>
            <a:r>
              <a:rPr lang="en-US"/>
              <a:t>34%</a:t>
            </a:r>
            <a:r>
              <a:rPr lang="en-US" b="0" baseline="0"/>
              <a:t> -- included families who were in the program for a minimum of six months. This is usually based on the </a:t>
            </a:r>
            <a:r>
              <a:rPr lang="en-US"/>
              <a:t>premise </a:t>
            </a:r>
            <a:r>
              <a:rPr lang="en-US" b="0" baseline="0"/>
              <a:t>that families need to be in the program for some minimum amount of time to see benefits from the program.</a:t>
            </a:r>
            <a:r>
              <a:rPr lang="en-US"/>
              <a:t> </a:t>
            </a:r>
            <a:endParaRPr lang="en-US" b="0" baseline="0">
              <a:cs typeface="Calibri"/>
            </a:endParaRPr>
          </a:p>
          <a:p>
            <a:endParaRPr lang="en-US" b="0" baseline="0"/>
          </a:p>
          <a:p>
            <a:r>
              <a:rPr lang="en-US" b="0" baseline="0"/>
              <a:t>Another group of </a:t>
            </a:r>
            <a:r>
              <a:rPr lang="en-US"/>
              <a:t>15 </a:t>
            </a:r>
            <a:r>
              <a:rPr lang="en-US" b="0" baseline="0"/>
              <a:t>states – about </a:t>
            </a:r>
            <a:r>
              <a:rPr lang="en-US"/>
              <a:t>27%</a:t>
            </a:r>
            <a:r>
              <a:rPr lang="en-US" b="0" baseline="0"/>
              <a:t> -- surveyed all families regardless of length of time in the program.</a:t>
            </a:r>
            <a:r>
              <a:rPr lang="en-US"/>
              <a:t> </a:t>
            </a:r>
            <a:endParaRPr lang="en-US" b="0" baseline="0">
              <a:cs typeface="Calibri"/>
            </a:endParaRPr>
          </a:p>
          <a:p>
            <a:endParaRPr lang="en-US" b="0" baseline="0"/>
          </a:p>
          <a:p>
            <a:r>
              <a:rPr lang="en-US" b="0" baseline="0"/>
              <a:t>There were </a:t>
            </a:r>
            <a:r>
              <a:rPr lang="en-US"/>
              <a:t>7</a:t>
            </a:r>
            <a:r>
              <a:rPr lang="en-US" b="0" baseline="0"/>
              <a:t> states that have unique criteria, that is one that is different from these first two variations.</a:t>
            </a:r>
            <a:endParaRPr lang="en-US" b="0" baseline="0">
              <a:cs typeface="Calibri"/>
            </a:endParaRPr>
          </a:p>
          <a:p>
            <a:endParaRPr lang="en-US" b="0" baseline="0"/>
          </a:p>
          <a:p>
            <a:r>
              <a:rPr lang="en-US" b="0" baseline="0"/>
              <a:t>Another </a:t>
            </a:r>
            <a:r>
              <a:rPr lang="en-US"/>
              <a:t>15 states </a:t>
            </a:r>
            <a:r>
              <a:rPr lang="en-US" b="0" baseline="0"/>
              <a:t>either did not report their approach or it was unclear to determine from their APR.</a:t>
            </a:r>
            <a:r>
              <a:rPr lang="en-US"/>
              <a:t>  </a:t>
            </a:r>
            <a:endParaRPr lang="en-US" b="0" baseline="0">
              <a:cs typeface="Calibri"/>
            </a:endParaRPr>
          </a:p>
          <a:p>
            <a:endParaRPr lang="en-US" b="0" baseline="0"/>
          </a:p>
          <a:p>
            <a:r>
              <a:rPr lang="en-US" b="0" baseline="0"/>
              <a:t>In addition, 9 states reported using an approved sampling plan that included using stratified random samples, samples from districts or regions, among others.</a:t>
            </a:r>
            <a:r>
              <a:rPr lang="en-US"/>
              <a:t> </a:t>
            </a:r>
            <a:endParaRPr lang="en-US" b="0" baseline="0">
              <a:ea typeface="Calibri"/>
              <a:cs typeface="Calibri"/>
            </a:endParaRPr>
          </a:p>
          <a:p>
            <a:endParaRPr lang="en-US" b="0" baseline="0"/>
          </a:p>
        </p:txBody>
      </p:sp>
      <p:sp>
        <p:nvSpPr>
          <p:cNvPr id="4" name="Header Placeholder 3">
            <a:extLst>
              <a:ext uri="{FF2B5EF4-FFF2-40B4-BE49-F238E27FC236}">
                <a16:creationId xmlns:a16="http://schemas.microsoft.com/office/drawing/2014/main" id="{7C5F1709-FF71-479B-4586-E115C475B559}"/>
              </a:ext>
            </a:extLst>
          </p:cNvPr>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72367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5761-67CE-1D3F-AB6B-AD9DFCCC3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87760-6B87-A2C3-1828-80F97530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C4326-A2FA-8361-C068-9367A7AF0A69}"/>
              </a:ext>
            </a:extLst>
          </p:cNvPr>
          <p:cNvSpPr>
            <a:spLocks noGrp="1"/>
          </p:cNvSpPr>
          <p:nvPr>
            <p:ph type="body" idx="1"/>
          </p:nvPr>
        </p:nvSpPr>
        <p:spPr/>
        <p:txBody>
          <a:bodyPr/>
          <a:lstStyle/>
          <a:p>
            <a:pPr>
              <a:defRPr/>
            </a:pPr>
            <a:r>
              <a:rPr lang="en-US" b="0" baseline="0"/>
              <a:t>Next, we will look at how states approach survey dissemination and return.</a:t>
            </a:r>
            <a:r>
              <a:rPr lang="en-US"/>
              <a:t> </a:t>
            </a:r>
            <a:endParaRPr lang="en-US">
              <a:cs typeface="Calibri" panose="020F0502020204030204"/>
            </a:endParaRPr>
          </a:p>
          <a:p>
            <a:endParaRPr lang="en-US" b="0"/>
          </a:p>
          <a:p>
            <a:r>
              <a:rPr lang="en-US" b="0"/>
              <a:t>Dissemination methods refer to the ways</a:t>
            </a:r>
            <a:r>
              <a:rPr lang="en-US" b="0" baseline="0"/>
              <a:t> states get the survey to the intended families.</a:t>
            </a:r>
            <a:r>
              <a:rPr lang="en-US"/>
              <a:t> </a:t>
            </a:r>
          </a:p>
          <a:p>
            <a:endParaRPr lang="en-US">
              <a:ea typeface="Calibri" panose="020F0502020204030204"/>
              <a:cs typeface="Calibri" panose="020F0502020204030204"/>
            </a:endParaRPr>
          </a:p>
          <a:p>
            <a:r>
              <a:rPr lang="en-US" b="0" baseline="0"/>
              <a:t>For dissemination, </a:t>
            </a:r>
            <a:r>
              <a:rPr lang="en-US"/>
              <a:t>36 </a:t>
            </a:r>
            <a:r>
              <a:rPr lang="en-US" b="0" baseline="0"/>
              <a:t>states reported using multiple methods, meaning they used more than one method to get surveys to families.</a:t>
            </a:r>
            <a:r>
              <a:rPr lang="en-US"/>
              <a:t> </a:t>
            </a:r>
            <a:endParaRPr lang="en-US" b="0" baseline="0">
              <a:ea typeface="Calibri"/>
              <a:cs typeface="Calibri"/>
            </a:endParaRPr>
          </a:p>
          <a:p>
            <a:endParaRPr lang="en-US"/>
          </a:p>
          <a:p>
            <a:r>
              <a:rPr lang="en-US"/>
              <a:t>4</a:t>
            </a:r>
            <a:r>
              <a:rPr lang="en-US" b="0" baseline="0"/>
              <a:t> states reported using an in-person method to deliver the survey to families, which includes approaches such as a service coordinator or provider handing a paper survey to a family at a home visit or IFSP meeting.</a:t>
            </a:r>
            <a:r>
              <a:rPr lang="en-US"/>
              <a:t> </a:t>
            </a:r>
            <a:endParaRPr lang="en-US" b="0" baseline="0">
              <a:ea typeface="Calibri"/>
              <a:cs typeface="Calibri"/>
            </a:endParaRPr>
          </a:p>
          <a:p>
            <a:endParaRPr lang="en-US"/>
          </a:p>
          <a:p>
            <a:r>
              <a:rPr lang="en-US"/>
              <a:t>4 </a:t>
            </a:r>
            <a:r>
              <a:rPr lang="en-US" b="0" baseline="0"/>
              <a:t>states used online tools to collect survey data.</a:t>
            </a:r>
            <a:r>
              <a:rPr lang="en-US"/>
              <a:t> </a:t>
            </a:r>
            <a:endParaRPr lang="en-US" b="0" baseline="0">
              <a:cs typeface="Calibri"/>
            </a:endParaRPr>
          </a:p>
          <a:p>
            <a:endParaRPr lang="en-US" b="0" baseline="0"/>
          </a:p>
          <a:p>
            <a:r>
              <a:rPr lang="en-US"/>
              <a:t>2 </a:t>
            </a:r>
            <a:r>
              <a:rPr lang="en-US" b="0" baseline="0"/>
              <a:t>states used mail-only surveys</a:t>
            </a:r>
            <a:r>
              <a:rPr lang="en-US"/>
              <a:t> and 1 state use phone calls</a:t>
            </a:r>
            <a:r>
              <a:rPr lang="en-US" b="0" baseline="0"/>
              <a:t>.</a:t>
            </a:r>
            <a:r>
              <a:rPr lang="en-US"/>
              <a:t>  </a:t>
            </a:r>
            <a:endParaRPr lang="en-US" b="0" baseline="0">
              <a:cs typeface="Calibri"/>
            </a:endParaRPr>
          </a:p>
          <a:p>
            <a:endParaRPr lang="en-US" b="0" baseline="0"/>
          </a:p>
          <a:p>
            <a:r>
              <a:rPr lang="en-US" b="0" baseline="0"/>
              <a:t>Additionally, </a:t>
            </a:r>
            <a:r>
              <a:rPr lang="en-US"/>
              <a:t>9 </a:t>
            </a:r>
            <a:r>
              <a:rPr lang="en-US" b="0" baseline="0"/>
              <a:t>states did not outline their</a:t>
            </a:r>
            <a:r>
              <a:rPr lang="en-US"/>
              <a:t> </a:t>
            </a:r>
            <a:r>
              <a:rPr lang="en-US" b="0" baseline="0"/>
              <a:t>dissemination methods in their APR.</a:t>
            </a:r>
            <a:r>
              <a:rPr lang="en-US"/>
              <a:t> </a:t>
            </a:r>
            <a:endParaRPr lang="en-US" b="0" baseline="0">
              <a:cs typeface="Calibri"/>
            </a:endParaRPr>
          </a:p>
          <a:p>
            <a:endParaRPr lang="en-US" b="0" baseline="0">
              <a:ea typeface="Calibri"/>
              <a:cs typeface="Calibri"/>
            </a:endParaRPr>
          </a:p>
          <a:p>
            <a:r>
              <a:rPr lang="en-US">
                <a:ea typeface="Calibri"/>
                <a:cs typeface="Calibri"/>
              </a:rPr>
              <a:t>Based upon the APRs some changes in dissemination methods were noted from last year to this year. For example, there was an increase of 2 states using multiple methods. </a:t>
            </a:r>
            <a:endParaRPr lang="en-US" b="0" baseline="0">
              <a:ea typeface="Calibri"/>
              <a:cs typeface="Calibri"/>
            </a:endParaRPr>
          </a:p>
          <a:p>
            <a:r>
              <a:rPr lang="en-US">
                <a:ea typeface="Calibri"/>
                <a:cs typeface="Calibri"/>
              </a:rPr>
              <a:t>___</a:t>
            </a:r>
            <a:endParaRPr lang="en-US"/>
          </a:p>
          <a:p>
            <a:endParaRPr lang="en-US"/>
          </a:p>
          <a:p>
            <a:r>
              <a:rPr lang="en-US" b="0" baseline="0"/>
              <a:t>Moving over to the right </a:t>
            </a:r>
            <a:r>
              <a:rPr lang="en-US"/>
              <a:t>side </a:t>
            </a:r>
            <a:r>
              <a:rPr lang="en-US" b="0" baseline="0"/>
              <a:t>of this slide we’ll look at return methods.</a:t>
            </a:r>
            <a:r>
              <a:rPr lang="en-US"/>
              <a:t> </a:t>
            </a:r>
            <a:r>
              <a:rPr lang="en-US" b="0" baseline="0"/>
              <a:t> This refers to the ways in which families return a completed survey.</a:t>
            </a:r>
            <a:r>
              <a:rPr lang="en-US"/>
              <a:t> </a:t>
            </a:r>
            <a:endParaRPr lang="en-US" b="0" baseline="0">
              <a:cs typeface="Calibri"/>
            </a:endParaRPr>
          </a:p>
          <a:p>
            <a:endParaRPr lang="en-US" b="0" baseline="0"/>
          </a:p>
          <a:p>
            <a:r>
              <a:rPr lang="en-US" b="0" baseline="0"/>
              <a:t>Here we see that </a:t>
            </a:r>
            <a:r>
              <a:rPr lang="en-US"/>
              <a:t>21</a:t>
            </a:r>
            <a:r>
              <a:rPr lang="en-US" b="0" baseline="0"/>
              <a:t> states reported using multiple </a:t>
            </a:r>
            <a:r>
              <a:rPr lang="en-US"/>
              <a:t>methods for </a:t>
            </a:r>
            <a:r>
              <a:rPr lang="en-US" b="0" baseline="0"/>
              <a:t>the families to return the survey.</a:t>
            </a:r>
            <a:endParaRPr lang="en-US" b="0" baseline="0">
              <a:ea typeface="Calibri" panose="020F0502020204030204"/>
              <a:cs typeface="Calibri"/>
            </a:endParaRPr>
          </a:p>
          <a:p>
            <a:endParaRPr lang="en-US"/>
          </a:p>
          <a:p>
            <a:r>
              <a:rPr lang="en-US"/>
              <a:t>Three</a:t>
            </a:r>
            <a:r>
              <a:rPr lang="en-US" b="0" baseline="0"/>
              <a:t> states reported using an online only option</a:t>
            </a:r>
            <a:r>
              <a:rPr lang="en-US"/>
              <a:t>.</a:t>
            </a:r>
            <a:endParaRPr lang="en-US" b="0" baseline="0">
              <a:cs typeface="Calibri"/>
            </a:endParaRPr>
          </a:p>
          <a:p>
            <a:endParaRPr lang="en-US" b="0" baseline="0"/>
          </a:p>
          <a:p>
            <a:r>
              <a:rPr lang="en-US" b="0" baseline="0"/>
              <a:t>A smaller portion of states reported using mail, in-person, or phone calls as their only return methods.</a:t>
            </a:r>
            <a:r>
              <a:rPr lang="en-US"/>
              <a:t>  </a:t>
            </a:r>
            <a:endParaRPr lang="en-US" b="0" baseline="0">
              <a:ea typeface="Calibri"/>
              <a:cs typeface="Calibri"/>
            </a:endParaRPr>
          </a:p>
          <a:p>
            <a:endParaRPr lang="en-US" b="0" baseline="0"/>
          </a:p>
          <a:p>
            <a:r>
              <a:rPr lang="en-US" b="0" baseline="0"/>
              <a:t>This year, </a:t>
            </a:r>
            <a:r>
              <a:rPr lang="en-US"/>
              <a:t>30</a:t>
            </a:r>
            <a:r>
              <a:rPr lang="en-US" b="0" baseline="0"/>
              <a:t> states </a:t>
            </a:r>
            <a:r>
              <a:rPr lang="en-US"/>
              <a:t>did </a:t>
            </a:r>
            <a:r>
              <a:rPr lang="en-US" b="0" baseline="0"/>
              <a:t>not </a:t>
            </a:r>
            <a:r>
              <a:rPr lang="en-US"/>
              <a:t>report</a:t>
            </a:r>
            <a:r>
              <a:rPr lang="en-US" b="0" baseline="0"/>
              <a:t> or </a:t>
            </a:r>
            <a:r>
              <a:rPr lang="en-US"/>
              <a:t>it was unable</a:t>
            </a:r>
            <a:r>
              <a:rPr lang="en-US" b="0" baseline="0"/>
              <a:t> to determine category</a:t>
            </a:r>
            <a:r>
              <a:rPr lang="en-US"/>
              <a:t>.</a:t>
            </a:r>
            <a:endParaRPr lang="en-US" b="0" baseline="0">
              <a:cs typeface="Calibri"/>
            </a:endParaRPr>
          </a:p>
          <a:p>
            <a:endParaRPr lang="en-US" b="0" baseline="0">
              <a:ea typeface="Calibri"/>
              <a:cs typeface="Calibri"/>
            </a:endParaRPr>
          </a:p>
          <a:p>
            <a:endParaRPr lang="en-US" b="0" baseline="0">
              <a:ea typeface="Calibri"/>
              <a:cs typeface="Calibri"/>
            </a:endParaRPr>
          </a:p>
          <a:p>
            <a:endParaRPr lang="en-US"/>
          </a:p>
          <a:p>
            <a:endParaRPr lang="en-US"/>
          </a:p>
          <a:p>
            <a:r>
              <a:rPr lang="en-US" b="0"/>
              <a:t>While multiple dissemination and return methods allow greater flexibility for families to choose the method best suited for their unique needs, states are encouraged to carefully consider their population characteristics to determine the method or methods best for their state.</a:t>
            </a:r>
            <a:r>
              <a:rPr lang="en-US"/>
              <a:t> </a:t>
            </a:r>
            <a:endParaRPr lang="en-US" b="0">
              <a:ea typeface="Calibri"/>
              <a:cs typeface="Calibri"/>
            </a:endParaRPr>
          </a:p>
        </p:txBody>
      </p:sp>
      <p:sp>
        <p:nvSpPr>
          <p:cNvPr id="4" name="Header Placeholder 3">
            <a:extLst>
              <a:ext uri="{FF2B5EF4-FFF2-40B4-BE49-F238E27FC236}">
                <a16:creationId xmlns:a16="http://schemas.microsoft.com/office/drawing/2014/main" id="{6CE8E26F-4AB7-480F-FE0F-61F3119035DF}"/>
              </a:ext>
            </a:extLst>
          </p:cNvPr>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3635585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extLst>
      <p:ext uri="{BB962C8B-B14F-4D97-AF65-F5344CB8AC3E}">
        <p14:creationId xmlns:p14="http://schemas.microsoft.com/office/powerpoint/2010/main" val="205731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No Logo">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75960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75684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0898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2: No Logo">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587829" y="6319553"/>
            <a:ext cx="9772681"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4275204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005287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818759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956006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2185003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597101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95141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extLst>
      <p:ext uri="{BB962C8B-B14F-4D97-AF65-F5344CB8AC3E}">
        <p14:creationId xmlns:p14="http://schemas.microsoft.com/office/powerpoint/2010/main" val="1224390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881803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09405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346150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379439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24171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extLst>
      <p:ext uri="{BB962C8B-B14F-4D97-AF65-F5344CB8AC3E}">
        <p14:creationId xmlns:p14="http://schemas.microsoft.com/office/powerpoint/2010/main" val="382494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extLst>
      <p:ext uri="{BB962C8B-B14F-4D97-AF65-F5344CB8AC3E}">
        <p14:creationId xmlns:p14="http://schemas.microsoft.com/office/powerpoint/2010/main" val="273863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extLst>
      <p:ext uri="{BB962C8B-B14F-4D97-AF65-F5344CB8AC3E}">
        <p14:creationId xmlns:p14="http://schemas.microsoft.com/office/powerpoint/2010/main" val="20500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17121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68946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32244640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hyperlink" Target="https://ectacenter.org/eco/pages/familyoutcomes-calc.asp" TargetMode="External"/><Relationship Id="rId3" Type="http://schemas.openxmlformats.org/officeDocument/2006/relationships/hyperlink" Target="https://ectacenter.org/eco/pages/familyoutcomes.asp" TargetMode="External"/><Relationship Id="rId7" Type="http://schemas.openxmlformats.org/officeDocument/2006/relationships/hyperlink" Target="https://dasycenter.org/?s=Toolkit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ectacenter.org/decrp/decrp.asp" TargetMode="External"/><Relationship Id="rId5" Type="http://schemas.openxmlformats.org/officeDocument/2006/relationships/hyperlink" Target="https://ectacenter.org/decrp/" TargetMode="External"/><Relationship Id="rId10" Type="http://schemas.openxmlformats.org/officeDocument/2006/relationships/image" Target="../media/image33.jpeg"/><Relationship Id="rId4" Type="http://schemas.openxmlformats.org/officeDocument/2006/relationships/hyperlink" Target="https://ectacenter.org/topics/familyeng/familyeng.asp" TargetMode="External"/><Relationship Id="rId9" Type="http://schemas.openxmlformats.org/officeDocument/2006/relationships/hyperlink" Target="https://dasycenter.org/spp-apr-checklists-and-tip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gif"/><Relationship Id="rId7" Type="http://schemas.openxmlformats.org/officeDocument/2006/relationships/hyperlink" Target="mailto:naomi.younggren@googlemail.com"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mailto:tony.ruggiero@aemcorp.com" TargetMode="External"/><Relationship Id="rId5" Type="http://schemas.openxmlformats.org/officeDocument/2006/relationships/hyperlink" Target="mailto:jenna.nguyen@sri.com" TargetMode="External"/><Relationship Id="rId4" Type="http://schemas.openxmlformats.org/officeDocument/2006/relationships/hyperlink" Target="mailto:thomas.mcghee@unc.edu" TargetMode="External"/><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4.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772737" y="1127781"/>
            <a:ext cx="7776720" cy="2541431"/>
          </a:xfrm>
        </p:spPr>
        <p:txBody>
          <a:bodyPr>
            <a:normAutofit fontScale="90000"/>
          </a:bodyPr>
          <a:lstStyle/>
          <a:p>
            <a:pPr>
              <a:lnSpc>
                <a:spcPct val="100000"/>
              </a:lnSpc>
            </a:pPr>
            <a:r>
              <a:rPr lang="en-US" sz="6000" b="1" dirty="0">
                <a:solidFill>
                  <a:schemeClr val="accent5">
                    <a:lumMod val="75000"/>
                  </a:schemeClr>
                </a:solidFill>
                <a:latin typeface="Arial"/>
                <a:cs typeface="Arial"/>
              </a:rPr>
              <a:t>Part C Indicator 4 </a:t>
            </a:r>
            <a:br>
              <a:rPr lang="en-US" sz="6000" b="1" dirty="0">
                <a:solidFill>
                  <a:schemeClr val="accent5">
                    <a:lumMod val="75000"/>
                  </a:schemeClr>
                </a:solidFill>
                <a:latin typeface="Arial"/>
                <a:cs typeface="Arial"/>
              </a:rPr>
            </a:br>
            <a:r>
              <a:rPr lang="en-US" sz="6000" b="1" dirty="0">
                <a:solidFill>
                  <a:schemeClr val="accent5">
                    <a:lumMod val="75000"/>
                  </a:schemeClr>
                </a:solidFill>
                <a:latin typeface="Arial"/>
                <a:cs typeface="Arial"/>
              </a:rPr>
              <a:t>Family Outcomes Data</a:t>
            </a:r>
            <a:br>
              <a:rPr lang="en-US" sz="6000" b="1" dirty="0">
                <a:solidFill>
                  <a:schemeClr val="accent5">
                    <a:lumMod val="75000"/>
                  </a:schemeClr>
                </a:solidFill>
              </a:rPr>
            </a:br>
            <a:r>
              <a:rPr lang="en-US" sz="6000" b="1" dirty="0">
                <a:solidFill>
                  <a:schemeClr val="accent5">
                    <a:lumMod val="75000"/>
                  </a:schemeClr>
                </a:solidFill>
                <a:latin typeface="Arial"/>
                <a:cs typeface="Arial"/>
              </a:rPr>
              <a:t>FFY 2021</a:t>
            </a:r>
            <a:br>
              <a:rPr lang="en-US" sz="2400" dirty="0">
                <a:solidFill>
                  <a:schemeClr val="accent5">
                    <a:lumMod val="75000"/>
                  </a:schemeClr>
                </a:solidFill>
                <a:latin typeface="Arial"/>
                <a:cs typeface="Arial"/>
              </a:rPr>
            </a:br>
            <a:endParaRPr lang="en-US" sz="2400" dirty="0">
              <a:solidFill>
                <a:schemeClr val="accent5">
                  <a:lumMod val="75000"/>
                </a:schemeClr>
              </a:solidFill>
              <a:latin typeface="Arial"/>
              <a:cs typeface="Arial"/>
            </a:endParaRPr>
          </a:p>
        </p:txBody>
      </p:sp>
      <p:sp>
        <p:nvSpPr>
          <p:cNvPr id="3" name="Subtitle 2">
            <a:extLst>
              <a:ext uri="{FF2B5EF4-FFF2-40B4-BE49-F238E27FC236}">
                <a16:creationId xmlns:a16="http://schemas.microsoft.com/office/drawing/2014/main" id="{CA9E89CE-A973-139D-EF02-360482DB7878}"/>
              </a:ext>
            </a:extLst>
          </p:cNvPr>
          <p:cNvSpPr>
            <a:spLocks noGrp="1"/>
          </p:cNvSpPr>
          <p:nvPr>
            <p:ph type="subTitle" idx="1"/>
          </p:nvPr>
        </p:nvSpPr>
        <p:spPr>
          <a:xfrm>
            <a:off x="3612699" y="4341073"/>
            <a:ext cx="8377371" cy="1702399"/>
          </a:xfrm>
        </p:spPr>
        <p:txBody>
          <a:bodyPr>
            <a:normAutofit lnSpcReduction="10000"/>
          </a:bodyPr>
          <a:lstStyle/>
          <a:p>
            <a:r>
              <a:rPr lang="en-US" sz="2400">
                <a:solidFill>
                  <a:srgbClr val="3CB45C"/>
                </a:solidFill>
                <a:latin typeface="Arial"/>
                <a:cs typeface="Arial"/>
              </a:rPr>
              <a:t>Prepared by: </a:t>
            </a:r>
          </a:p>
          <a:p>
            <a:r>
              <a:rPr lang="en-US" sz="2400">
                <a:solidFill>
                  <a:srgbClr val="3CB45C"/>
                </a:solidFill>
                <a:latin typeface="Arial"/>
                <a:cs typeface="Arial"/>
              </a:rPr>
              <a:t>Thomas McGhee, Jenna Nguyen, Tony Ruggiero, </a:t>
            </a:r>
          </a:p>
          <a:p>
            <a:r>
              <a:rPr lang="en-US" sz="2400">
                <a:solidFill>
                  <a:srgbClr val="3CB45C"/>
                </a:solidFill>
                <a:latin typeface="Arial"/>
                <a:cs typeface="Arial"/>
              </a:rPr>
              <a:t>Patrick Thornton, Naomi Younggren</a:t>
            </a:r>
            <a:endParaRPr lang="en-US"/>
          </a:p>
        </p:txBody>
      </p:sp>
    </p:spTree>
    <p:extLst>
      <p:ext uri="{BB962C8B-B14F-4D97-AF65-F5344CB8AC3E}">
        <p14:creationId xmlns:p14="http://schemas.microsoft.com/office/powerpoint/2010/main" val="349485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B854-509E-C499-36ED-46B45B56C65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98C581-8292-33CC-DB08-C9EECA77A488}"/>
              </a:ext>
              <a:ext uri="{C183D7F6-B498-43B3-948B-1728B52AA6E4}">
                <adec:decorative xmlns:adec="http://schemas.microsoft.com/office/drawing/2017/decorative" val="1"/>
              </a:ext>
            </a:extLst>
          </p:cNvPr>
          <p:cNvPicPr>
            <a:picLocks noChangeAspect="1"/>
          </p:cNvPicPr>
          <p:nvPr/>
        </p:nvPicPr>
        <p:blipFill>
          <a:blip r:embed="rId3">
            <a:alphaModFix amt="5000"/>
          </a:blip>
          <a:stretch>
            <a:fillRect/>
          </a:stretch>
        </p:blipFill>
        <p:spPr>
          <a:xfrm>
            <a:off x="-5445" y="1123431"/>
            <a:ext cx="12192000" cy="4825480"/>
          </a:xfrm>
          <a:prstGeom prst="rect">
            <a:avLst/>
          </a:prstGeom>
        </p:spPr>
      </p:pic>
      <p:sp>
        <p:nvSpPr>
          <p:cNvPr id="6" name="Title 5">
            <a:extLst>
              <a:ext uri="{FF2B5EF4-FFF2-40B4-BE49-F238E27FC236}">
                <a16:creationId xmlns:a16="http://schemas.microsoft.com/office/drawing/2014/main" id="{B7604653-7A6F-3903-5E40-814C900C3C03}"/>
              </a:ext>
            </a:extLst>
          </p:cNvPr>
          <p:cNvSpPr>
            <a:spLocks noGrp="1"/>
          </p:cNvSpPr>
          <p:nvPr>
            <p:ph type="title"/>
          </p:nvPr>
        </p:nvSpPr>
        <p:spPr>
          <a:xfrm>
            <a:off x="609602" y="62118"/>
            <a:ext cx="11005457" cy="914400"/>
          </a:xfrm>
        </p:spPr>
        <p:txBody>
          <a:bodyPr>
            <a:noAutofit/>
          </a:bodyPr>
          <a:lstStyle/>
          <a:p>
            <a:r>
              <a:rPr lang="en-US" sz="4400" b="1"/>
              <a:t>FFY 2021 State Approaches: </a:t>
            </a:r>
            <a:br>
              <a:rPr lang="en-US" sz="4400" b="1"/>
            </a:br>
            <a:r>
              <a:rPr lang="en-US" sz="4400" b="1"/>
              <a:t>Survey Timing</a:t>
            </a:r>
          </a:p>
        </p:txBody>
      </p:sp>
      <p:sp>
        <p:nvSpPr>
          <p:cNvPr id="7" name="Content Placeholder 6">
            <a:extLst>
              <a:ext uri="{FF2B5EF4-FFF2-40B4-BE49-F238E27FC236}">
                <a16:creationId xmlns:a16="http://schemas.microsoft.com/office/drawing/2014/main" id="{61E961E1-CB31-2079-163C-3DFEB3C16B7B}"/>
              </a:ext>
            </a:extLst>
          </p:cNvPr>
          <p:cNvSpPr>
            <a:spLocks noGrp="1"/>
          </p:cNvSpPr>
          <p:nvPr>
            <p:ph idx="1"/>
          </p:nvPr>
        </p:nvSpPr>
        <p:spPr>
          <a:xfrm>
            <a:off x="576941" y="1471105"/>
            <a:ext cx="11005457" cy="4477806"/>
          </a:xfrm>
        </p:spPr>
        <p:txBody>
          <a:bodyPr>
            <a:normAutofit fontScale="92500" lnSpcReduction="10000"/>
          </a:bodyPr>
          <a:lstStyle/>
          <a:p>
            <a:pPr>
              <a:lnSpc>
                <a:spcPct val="150000"/>
              </a:lnSpc>
              <a:spcBef>
                <a:spcPts val="600"/>
              </a:spcBef>
            </a:pPr>
            <a:r>
              <a:rPr lang="en-US" sz="3200">
                <a:solidFill>
                  <a:schemeClr val="tx2"/>
                </a:solidFill>
              </a:rPr>
              <a:t>Annual survey/point in time: 15 states (27%)</a:t>
            </a:r>
          </a:p>
          <a:p>
            <a:pPr>
              <a:lnSpc>
                <a:spcPct val="150000"/>
              </a:lnSpc>
              <a:spcBef>
                <a:spcPts val="600"/>
              </a:spcBef>
            </a:pPr>
            <a:r>
              <a:rPr lang="en-US" sz="3200">
                <a:solidFill>
                  <a:schemeClr val="tx2"/>
                </a:solidFill>
              </a:rPr>
              <a:t>At benchmarks in the program: 12 States (21%)</a:t>
            </a:r>
          </a:p>
          <a:p>
            <a:pPr lvl="1">
              <a:lnSpc>
                <a:spcPct val="150000"/>
              </a:lnSpc>
              <a:spcBef>
                <a:spcPts val="600"/>
              </a:spcBef>
            </a:pPr>
            <a:r>
              <a:rPr lang="en-US" sz="3200">
                <a:solidFill>
                  <a:schemeClr val="tx2"/>
                </a:solidFill>
              </a:rPr>
              <a:t>At exit from program: 9 states (16%)</a:t>
            </a:r>
          </a:p>
          <a:p>
            <a:pPr lvl="1">
              <a:lnSpc>
                <a:spcPct val="150000"/>
              </a:lnSpc>
              <a:spcBef>
                <a:spcPts val="600"/>
              </a:spcBef>
            </a:pPr>
            <a:r>
              <a:rPr lang="en-US" sz="3200">
                <a:solidFill>
                  <a:schemeClr val="tx2"/>
                </a:solidFill>
              </a:rPr>
              <a:t>At IFSP meeting: 3 states (5%)</a:t>
            </a:r>
          </a:p>
          <a:p>
            <a:pPr>
              <a:lnSpc>
                <a:spcPct val="150000"/>
              </a:lnSpc>
              <a:spcBef>
                <a:spcPts val="600"/>
              </a:spcBef>
            </a:pPr>
            <a:r>
              <a:rPr lang="en-US" sz="3200">
                <a:solidFill>
                  <a:schemeClr val="tx2"/>
                </a:solidFill>
              </a:rPr>
              <a:t>Other: 7 states (13%)</a:t>
            </a:r>
          </a:p>
          <a:p>
            <a:pPr>
              <a:lnSpc>
                <a:spcPct val="150000"/>
              </a:lnSpc>
              <a:spcBef>
                <a:spcPts val="600"/>
              </a:spcBef>
            </a:pPr>
            <a:r>
              <a:rPr lang="en-US" sz="3200">
                <a:solidFill>
                  <a:schemeClr val="tx2"/>
                </a:solidFill>
              </a:rPr>
              <a:t>Not reported: 22 states (39%)</a:t>
            </a:r>
          </a:p>
        </p:txBody>
      </p:sp>
      <p:pic>
        <p:nvPicPr>
          <p:cNvPr id="9" name="Picture 8">
            <a:extLst>
              <a:ext uri="{FF2B5EF4-FFF2-40B4-BE49-F238E27FC236}">
                <a16:creationId xmlns:a16="http://schemas.microsoft.com/office/drawing/2014/main" id="{2C988890-E17B-CB07-6734-F5E8EA350615}"/>
              </a:ext>
              <a:ext uri="{C183D7F6-B498-43B3-948B-1728B52AA6E4}">
                <adec:decorative xmlns:adec="http://schemas.microsoft.com/office/drawing/2017/decorative" val="1"/>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a:off x="9330613" y="3990109"/>
            <a:ext cx="2284446" cy="1976751"/>
          </a:xfrm>
          <a:prstGeom prst="ellipse">
            <a:avLst/>
          </a:prstGeom>
          <a:ln w="190500" cap="rnd">
            <a:noFill/>
            <a:prstDash val="solid"/>
          </a:ln>
          <a:effectLst/>
        </p:spPr>
      </p:pic>
    </p:spTree>
    <p:extLst>
      <p:ext uri="{BB962C8B-B14F-4D97-AF65-F5344CB8AC3E}">
        <p14:creationId xmlns:p14="http://schemas.microsoft.com/office/powerpoint/2010/main" val="675527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oddler girl holding flashlight and looking under the bad">
            <a:extLst>
              <a:ext uri="{FF2B5EF4-FFF2-40B4-BE49-F238E27FC236}">
                <a16:creationId xmlns:a16="http://schemas.microsoft.com/office/drawing/2014/main" id="{EB1A59D1-24A9-D28C-EDBC-61D03191EEC9}"/>
              </a:ext>
            </a:extLst>
          </p:cNvPr>
          <p:cNvPicPr>
            <a:picLocks noChangeAspect="1"/>
          </p:cNvPicPr>
          <p:nvPr/>
        </p:nvPicPr>
        <p:blipFill>
          <a:blip r:embed="rId3" cstate="hqprint">
            <a:alphaModFix amt="48000"/>
            <a:extLst>
              <a:ext uri="{28A0092B-C50C-407E-A947-70E740481C1C}">
                <a14:useLocalDpi xmlns:a14="http://schemas.microsoft.com/office/drawing/2010/main"/>
              </a:ext>
            </a:extLst>
          </a:blip>
          <a:stretch>
            <a:fillRect/>
          </a:stretch>
        </p:blipFill>
        <p:spPr>
          <a:xfrm flipH="1">
            <a:off x="0" y="-1"/>
            <a:ext cx="12192000" cy="5844209"/>
          </a:xfrm>
          <a:prstGeom prst="rect">
            <a:avLst/>
          </a:prstGeom>
        </p:spPr>
      </p:pic>
      <p:sp>
        <p:nvSpPr>
          <p:cNvPr id="2" name="Title 1"/>
          <p:cNvSpPr>
            <a:spLocks noGrp="1"/>
          </p:cNvSpPr>
          <p:nvPr>
            <p:ph type="title"/>
          </p:nvPr>
        </p:nvSpPr>
        <p:spPr>
          <a:xfrm>
            <a:off x="0" y="1600200"/>
            <a:ext cx="4042041" cy="1828800"/>
          </a:xfrm>
        </p:spPr>
        <p:txBody>
          <a:bodyPr>
            <a:normAutofit/>
          </a:bodyPr>
          <a:lstStyle/>
          <a:p>
            <a:r>
              <a:rPr lang="en-US" sz="4800" b="1"/>
              <a:t>Data </a:t>
            </a:r>
            <a:br>
              <a:rPr lang="en-US" sz="4800" b="1"/>
            </a:br>
            <a:r>
              <a:rPr lang="en-US" sz="4800" b="1"/>
              <a:t>Quality</a:t>
            </a:r>
          </a:p>
        </p:txBody>
      </p:sp>
    </p:spTree>
    <p:extLst>
      <p:ext uri="{BB962C8B-B14F-4D97-AF65-F5344CB8AC3E}">
        <p14:creationId xmlns:p14="http://schemas.microsoft.com/office/powerpoint/2010/main" val="411717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90C3-5AEC-FD25-432D-0596AB792C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44F640-B59E-6F3F-2969-EF0C03D29089}"/>
              </a:ext>
              <a:ext uri="{C183D7F6-B498-43B3-948B-1728B52AA6E4}">
                <adec:decorative xmlns:adec="http://schemas.microsoft.com/office/drawing/2017/decorative" val="1"/>
              </a:ext>
            </a:extLst>
          </p:cNvPr>
          <p:cNvPicPr>
            <a:picLocks noChangeAspect="1"/>
          </p:cNvPicPr>
          <p:nvPr/>
        </p:nvPicPr>
        <p:blipFill>
          <a:blip r:embed="rId3">
            <a:alphaModFix amt="7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flipH="1">
            <a:off x="0" y="924929"/>
            <a:ext cx="12192000" cy="49259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9" name="Title 1">
            <a:extLst>
              <a:ext uri="{FF2B5EF4-FFF2-40B4-BE49-F238E27FC236}">
                <a16:creationId xmlns:a16="http://schemas.microsoft.com/office/drawing/2014/main" id="{20300145-9501-00BD-A3BA-ABEB46BD79CE}"/>
              </a:ext>
            </a:extLst>
          </p:cNvPr>
          <p:cNvSpPr>
            <a:spLocks noGrp="1"/>
          </p:cNvSpPr>
          <p:nvPr>
            <p:ph type="title"/>
          </p:nvPr>
        </p:nvSpPr>
        <p:spPr/>
        <p:txBody>
          <a:bodyPr>
            <a:normAutofit/>
          </a:bodyPr>
          <a:lstStyle/>
          <a:p>
            <a:r>
              <a:rPr lang="en-US" sz="4400" b="1"/>
              <a:t>FFY 2021 Survey Response Rates</a:t>
            </a:r>
          </a:p>
        </p:txBody>
      </p:sp>
      <p:pic>
        <p:nvPicPr>
          <p:cNvPr id="6" name="Picture 5" descr="A young boy with glasses looking at a graph chart">
            <a:extLst>
              <a:ext uri="{FF2B5EF4-FFF2-40B4-BE49-F238E27FC236}">
                <a16:creationId xmlns:a16="http://schemas.microsoft.com/office/drawing/2014/main" id="{C13897A0-8CE5-54DD-3F10-A8245FED118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flipH="1">
            <a:off x="9565871" y="3252063"/>
            <a:ext cx="2515293" cy="259878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8" name="Content Placeholder 2">
            <a:extLst>
              <a:ext uri="{FF2B5EF4-FFF2-40B4-BE49-F238E27FC236}">
                <a16:creationId xmlns:a16="http://schemas.microsoft.com/office/drawing/2014/main" id="{1701684E-6D84-9216-21B3-4E712C0EA796}"/>
              </a:ext>
            </a:extLst>
          </p:cNvPr>
          <p:cNvSpPr>
            <a:spLocks noGrp="1"/>
          </p:cNvSpPr>
          <p:nvPr>
            <p:ph idx="1"/>
          </p:nvPr>
        </p:nvSpPr>
        <p:spPr>
          <a:xfrm>
            <a:off x="587828" y="1876616"/>
            <a:ext cx="11005457" cy="3450758"/>
          </a:xfrm>
        </p:spPr>
        <p:txBody>
          <a:bodyPr/>
          <a:lstStyle/>
          <a:p>
            <a:r>
              <a:rPr lang="en-US" sz="2800" b="1">
                <a:solidFill>
                  <a:schemeClr val="tx2"/>
                </a:solidFill>
              </a:rPr>
              <a:t>56 of 56 states reported a response rate</a:t>
            </a:r>
          </a:p>
          <a:p>
            <a:r>
              <a:rPr lang="en-US" sz="2800" b="1">
                <a:solidFill>
                  <a:schemeClr val="tx2"/>
                </a:solidFill>
                <a:latin typeface="Arial"/>
                <a:cs typeface="Arial"/>
              </a:rPr>
              <a:t>Response rates ranged from 3% to 100%</a:t>
            </a:r>
          </a:p>
          <a:p>
            <a:r>
              <a:rPr lang="en-US" sz="2800" b="1">
                <a:solidFill>
                  <a:schemeClr val="tx2"/>
                </a:solidFill>
              </a:rPr>
              <a:t>Mean response rate = 35%</a:t>
            </a:r>
          </a:p>
        </p:txBody>
      </p:sp>
    </p:spTree>
    <p:extLst>
      <p:ext uri="{BB962C8B-B14F-4D97-AF65-F5344CB8AC3E}">
        <p14:creationId xmlns:p14="http://schemas.microsoft.com/office/powerpoint/2010/main" val="1828344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09B8-099C-B689-8354-AD296899A7F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A7837F6-8BF6-F224-2A8E-2686A3FED6C1}"/>
              </a:ext>
              <a:ext uri="{C183D7F6-B498-43B3-948B-1728B52AA6E4}">
                <adec:decorative xmlns:adec="http://schemas.microsoft.com/office/drawing/2017/decorative" val="1"/>
              </a:ext>
            </a:extLst>
          </p:cNvPr>
          <p:cNvPicPr>
            <a:picLocks noChangeAspect="1"/>
          </p:cNvPicPr>
          <p:nvPr/>
        </p:nvPicPr>
        <p:blipFill>
          <a:blip r:embed="rId3">
            <a:alphaModFix amt="7000"/>
          </a:blip>
          <a:stretch>
            <a:fillRect/>
          </a:stretch>
        </p:blipFill>
        <p:spPr>
          <a:xfrm>
            <a:off x="0" y="1473177"/>
            <a:ext cx="12192000" cy="4334673"/>
          </a:xfrm>
          <a:prstGeom prst="rect">
            <a:avLst/>
          </a:prstGeom>
        </p:spPr>
      </p:pic>
      <p:sp>
        <p:nvSpPr>
          <p:cNvPr id="3" name="Title 2">
            <a:extLst>
              <a:ext uri="{FF2B5EF4-FFF2-40B4-BE49-F238E27FC236}">
                <a16:creationId xmlns:a16="http://schemas.microsoft.com/office/drawing/2014/main" id="{94BED452-8FE1-C36A-1583-CC87B7F328CA}"/>
              </a:ext>
            </a:extLst>
          </p:cNvPr>
          <p:cNvSpPr>
            <a:spLocks noGrp="1"/>
          </p:cNvSpPr>
          <p:nvPr>
            <p:ph type="title"/>
          </p:nvPr>
        </p:nvSpPr>
        <p:spPr>
          <a:xfrm>
            <a:off x="-5444" y="135750"/>
            <a:ext cx="12192000" cy="914400"/>
          </a:xfrm>
        </p:spPr>
        <p:txBody>
          <a:bodyPr>
            <a:noAutofit/>
          </a:bodyPr>
          <a:lstStyle/>
          <a:p>
            <a:r>
              <a:rPr lang="en-US" sz="4400" b="1">
                <a:latin typeface="Arial"/>
                <a:cs typeface="Arial"/>
              </a:rPr>
              <a:t>FFY 2021 Representativeness of Family Data</a:t>
            </a:r>
          </a:p>
        </p:txBody>
      </p:sp>
      <p:sp>
        <p:nvSpPr>
          <p:cNvPr id="4" name="Content Placeholder 3">
            <a:extLst>
              <a:ext uri="{FF2B5EF4-FFF2-40B4-BE49-F238E27FC236}">
                <a16:creationId xmlns:a16="http://schemas.microsoft.com/office/drawing/2014/main" id="{E544E068-7490-FDDD-5FFF-6CBAA6FC4EEF}"/>
              </a:ext>
            </a:extLst>
          </p:cNvPr>
          <p:cNvSpPr>
            <a:spLocks noGrp="1"/>
          </p:cNvSpPr>
          <p:nvPr>
            <p:ph idx="1"/>
          </p:nvPr>
        </p:nvSpPr>
        <p:spPr>
          <a:xfrm>
            <a:off x="233916" y="1623871"/>
            <a:ext cx="11786325" cy="3557729"/>
          </a:xfrm>
        </p:spPr>
        <p:txBody>
          <a:bodyPr>
            <a:normAutofit/>
          </a:bodyPr>
          <a:lstStyle/>
          <a:p>
            <a:pPr marL="0" indent="0">
              <a:buNone/>
            </a:pPr>
            <a:r>
              <a:rPr lang="en-US" sz="2800" b="1">
                <a:solidFill>
                  <a:schemeClr val="tx2"/>
                </a:solidFill>
                <a:latin typeface="+mn-lt"/>
              </a:rPr>
              <a:t>State reported responses: “The demographics of infants or toddlers for whom families responded are representative of the demographics of infants and toddlers enrolled in the Part C program.” </a:t>
            </a:r>
          </a:p>
          <a:p>
            <a:pPr marL="1658938" lvl="1" indent="403225"/>
            <a:r>
              <a:rPr lang="en-US" sz="2800" b="1">
                <a:solidFill>
                  <a:schemeClr val="tx2"/>
                </a:solidFill>
                <a:latin typeface="+mn-lt"/>
              </a:rPr>
              <a:t>Yes: 22 states (39%)</a:t>
            </a:r>
          </a:p>
          <a:p>
            <a:pPr marL="1658938" lvl="1" indent="403225"/>
            <a:r>
              <a:rPr lang="en-US" sz="2800" b="1">
                <a:solidFill>
                  <a:schemeClr val="tx2"/>
                </a:solidFill>
                <a:latin typeface="+mn-lt"/>
              </a:rPr>
              <a:t>No: 34 states (61%)</a:t>
            </a:r>
          </a:p>
        </p:txBody>
      </p:sp>
      <p:pic>
        <p:nvPicPr>
          <p:cNvPr id="21" name="Picture 20" descr="a group of preschool children smiling for a picture">
            <a:extLst>
              <a:ext uri="{FF2B5EF4-FFF2-40B4-BE49-F238E27FC236}">
                <a16:creationId xmlns:a16="http://schemas.microsoft.com/office/drawing/2014/main" id="{910E855A-DBF0-9277-064B-31509C1160CC}"/>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89474" y="4281055"/>
            <a:ext cx="2679105" cy="2193781"/>
          </a:xfrm>
          <a:prstGeom prst="ellipse">
            <a:avLst/>
          </a:prstGeom>
          <a:ln w="190500" cap="rnd">
            <a:noFill/>
            <a:prstDash val="solid"/>
          </a:ln>
          <a:effectLst/>
        </p:spPr>
      </p:pic>
    </p:spTree>
    <p:extLst>
      <p:ext uri="{BB962C8B-B14F-4D97-AF65-F5344CB8AC3E}">
        <p14:creationId xmlns:p14="http://schemas.microsoft.com/office/powerpoint/2010/main" val="149548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A87E5E-D725-E0F5-E399-08B498B5EECD}"/>
              </a:ext>
            </a:extLst>
          </p:cNvPr>
          <p:cNvSpPr>
            <a:spLocks noGrp="1"/>
          </p:cNvSpPr>
          <p:nvPr>
            <p:ph type="title"/>
          </p:nvPr>
        </p:nvSpPr>
        <p:spPr/>
        <p:txBody>
          <a:bodyPr>
            <a:normAutofit/>
          </a:bodyPr>
          <a:lstStyle/>
          <a:p>
            <a:r>
              <a:rPr lang="en-US" sz="4400" b="1"/>
              <a:t>FFY 2021 Assessing Representativeness</a:t>
            </a:r>
          </a:p>
        </p:txBody>
      </p:sp>
      <p:graphicFrame>
        <p:nvGraphicFramePr>
          <p:cNvPr id="6" name="Content Placeholder 5">
            <a:extLst>
              <a:ext uri="{FF2B5EF4-FFF2-40B4-BE49-F238E27FC236}">
                <a16:creationId xmlns:a16="http://schemas.microsoft.com/office/drawing/2014/main" id="{BA3E161C-58FC-4988-9BFA-8076323FC272}"/>
              </a:ext>
            </a:extLst>
          </p:cNvPr>
          <p:cNvGraphicFramePr>
            <a:graphicFrameLocks noGrp="1"/>
          </p:cNvGraphicFramePr>
          <p:nvPr>
            <p:ph idx="1"/>
            <p:extLst>
              <p:ext uri="{D42A27DB-BD31-4B8C-83A1-F6EECF244321}">
                <p14:modId xmlns:p14="http://schemas.microsoft.com/office/powerpoint/2010/main" val="2270971972"/>
              </p:ext>
            </p:extLst>
          </p:nvPr>
        </p:nvGraphicFramePr>
        <p:xfrm>
          <a:off x="587375" y="1368425"/>
          <a:ext cx="11006131" cy="4267200"/>
        </p:xfrm>
        <a:graphic>
          <a:graphicData uri="http://schemas.openxmlformats.org/drawingml/2006/table">
            <a:tbl>
              <a:tblPr firstRow="1" bandRow="1">
                <a:tableStyleId>{7DF18680-E054-41AD-8BC1-D1AEF772440D}</a:tableStyleId>
              </a:tblPr>
              <a:tblGrid>
                <a:gridCol w="4126523">
                  <a:extLst>
                    <a:ext uri="{9D8B030D-6E8A-4147-A177-3AD203B41FA5}">
                      <a16:colId xmlns:a16="http://schemas.microsoft.com/office/drawing/2014/main" val="1095172675"/>
                    </a:ext>
                  </a:extLst>
                </a:gridCol>
                <a:gridCol w="3571994">
                  <a:extLst>
                    <a:ext uri="{9D8B030D-6E8A-4147-A177-3AD203B41FA5}">
                      <a16:colId xmlns:a16="http://schemas.microsoft.com/office/drawing/2014/main" val="2798349733"/>
                    </a:ext>
                  </a:extLst>
                </a:gridCol>
                <a:gridCol w="3307614">
                  <a:extLst>
                    <a:ext uri="{9D8B030D-6E8A-4147-A177-3AD203B41FA5}">
                      <a16:colId xmlns:a16="http://schemas.microsoft.com/office/drawing/2014/main" val="3486996965"/>
                    </a:ext>
                  </a:extLst>
                </a:gridCol>
              </a:tblGrid>
              <a:tr h="370840">
                <a:tc>
                  <a:txBody>
                    <a:bodyPr/>
                    <a:lstStyle/>
                    <a:p>
                      <a:pPr algn="ctr"/>
                      <a:r>
                        <a:rPr lang="en-US" sz="2800"/>
                        <a:t>Variables for Assessing Representativeness</a:t>
                      </a:r>
                    </a:p>
                  </a:txBody>
                  <a:tcPr anchor="ctr"/>
                </a:tc>
                <a:tc>
                  <a:txBody>
                    <a:bodyPr/>
                    <a:lstStyle/>
                    <a:p>
                      <a:pPr algn="ctr"/>
                      <a:r>
                        <a:rPr lang="en-US" sz="2800"/>
                        <a:t>Yes, Representative</a:t>
                      </a:r>
                    </a:p>
                  </a:txBody>
                  <a:tcPr anchor="ctr"/>
                </a:tc>
                <a:tc>
                  <a:txBody>
                    <a:bodyPr/>
                    <a:lstStyle/>
                    <a:p>
                      <a:pPr algn="ctr"/>
                      <a:r>
                        <a:rPr lang="en-US" sz="2800"/>
                        <a:t>No, Not Representative</a:t>
                      </a:r>
                    </a:p>
                  </a:txBody>
                  <a:tcPr anchor="ctr"/>
                </a:tc>
                <a:extLst>
                  <a:ext uri="{0D108BD9-81ED-4DB2-BD59-A6C34878D82A}">
                    <a16:rowId xmlns:a16="http://schemas.microsoft.com/office/drawing/2014/main" val="1728498780"/>
                  </a:ext>
                </a:extLst>
              </a:tr>
              <a:tr h="370840">
                <a:tc>
                  <a:txBody>
                    <a:bodyPr/>
                    <a:lstStyle/>
                    <a:p>
                      <a:r>
                        <a:rPr lang="en-US" sz="2800"/>
                        <a:t>Race/Ethnicity</a:t>
                      </a:r>
                    </a:p>
                  </a:txBody>
                  <a:tcPr/>
                </a:tc>
                <a:tc>
                  <a:txBody>
                    <a:bodyPr/>
                    <a:lstStyle/>
                    <a:p>
                      <a:r>
                        <a:rPr lang="en-US" sz="2800"/>
                        <a:t>19 states (34%)</a:t>
                      </a:r>
                    </a:p>
                  </a:txBody>
                  <a:tcPr/>
                </a:tc>
                <a:tc>
                  <a:txBody>
                    <a:bodyPr/>
                    <a:lstStyle/>
                    <a:p>
                      <a:r>
                        <a:rPr lang="en-US" sz="2800"/>
                        <a:t>28 states (50%)</a:t>
                      </a:r>
                    </a:p>
                  </a:txBody>
                  <a:tcPr/>
                </a:tc>
                <a:extLst>
                  <a:ext uri="{0D108BD9-81ED-4DB2-BD59-A6C34878D82A}">
                    <a16:rowId xmlns:a16="http://schemas.microsoft.com/office/drawing/2014/main" val="1833210842"/>
                  </a:ext>
                </a:extLst>
              </a:tr>
              <a:tr h="370840">
                <a:tc>
                  <a:txBody>
                    <a:bodyPr/>
                    <a:lstStyle/>
                    <a:p>
                      <a:r>
                        <a:rPr lang="en-US" sz="2800"/>
                        <a:t>Geographic Region</a:t>
                      </a:r>
                    </a:p>
                  </a:txBody>
                  <a:tcPr/>
                </a:tc>
                <a:tc>
                  <a:txBody>
                    <a:bodyPr/>
                    <a:lstStyle/>
                    <a:p>
                      <a:r>
                        <a:rPr lang="en-US" sz="2800"/>
                        <a:t>16 states (29%</a:t>
                      </a:r>
                    </a:p>
                  </a:txBody>
                  <a:tcPr/>
                </a:tc>
                <a:tc>
                  <a:txBody>
                    <a:bodyPr/>
                    <a:lstStyle/>
                    <a:p>
                      <a:r>
                        <a:rPr lang="en-US" sz="2800"/>
                        <a:t>9 states (16%)</a:t>
                      </a:r>
                    </a:p>
                  </a:txBody>
                  <a:tcPr/>
                </a:tc>
                <a:extLst>
                  <a:ext uri="{0D108BD9-81ED-4DB2-BD59-A6C34878D82A}">
                    <a16:rowId xmlns:a16="http://schemas.microsoft.com/office/drawing/2014/main" val="2504271179"/>
                  </a:ext>
                </a:extLst>
              </a:tr>
              <a:tr h="370840">
                <a:tc>
                  <a:txBody>
                    <a:bodyPr/>
                    <a:lstStyle/>
                    <a:p>
                      <a:r>
                        <a:rPr lang="en-US" sz="2800"/>
                        <a:t>Child Gender</a:t>
                      </a:r>
                    </a:p>
                  </a:txBody>
                  <a:tcPr/>
                </a:tc>
                <a:tc>
                  <a:txBody>
                    <a:bodyPr/>
                    <a:lstStyle/>
                    <a:p>
                      <a:r>
                        <a:rPr lang="en-US" sz="2800"/>
                        <a:t>12 states (21%)</a:t>
                      </a:r>
                    </a:p>
                  </a:txBody>
                  <a:tcPr/>
                </a:tc>
                <a:tc>
                  <a:txBody>
                    <a:bodyPr/>
                    <a:lstStyle/>
                    <a:p>
                      <a:r>
                        <a:rPr lang="en-US" sz="2800"/>
                        <a:t>1 state (2%)</a:t>
                      </a:r>
                    </a:p>
                  </a:txBody>
                  <a:tcPr/>
                </a:tc>
                <a:extLst>
                  <a:ext uri="{0D108BD9-81ED-4DB2-BD59-A6C34878D82A}">
                    <a16:rowId xmlns:a16="http://schemas.microsoft.com/office/drawing/2014/main" val="3696999121"/>
                  </a:ext>
                </a:extLst>
              </a:tr>
              <a:tr h="370840">
                <a:tc>
                  <a:txBody>
                    <a:bodyPr/>
                    <a:lstStyle/>
                    <a:p>
                      <a:r>
                        <a:rPr lang="en-US" sz="2800"/>
                        <a:t>Other Variable</a:t>
                      </a:r>
                    </a:p>
                    <a:p>
                      <a:r>
                        <a:rPr lang="en-US" sz="1800"/>
                        <a:t>(Child age, disability/eligibility categories, length of time in services, income, primary language)</a:t>
                      </a:r>
                    </a:p>
                  </a:txBody>
                  <a:tcPr/>
                </a:tc>
                <a:tc>
                  <a:txBody>
                    <a:bodyPr/>
                    <a:lstStyle/>
                    <a:p>
                      <a:r>
                        <a:rPr lang="en-US" sz="2800"/>
                        <a:t>13 states (23%)</a:t>
                      </a:r>
                    </a:p>
                  </a:txBody>
                  <a:tcPr/>
                </a:tc>
                <a:tc>
                  <a:txBody>
                    <a:bodyPr/>
                    <a:lstStyle/>
                    <a:p>
                      <a:r>
                        <a:rPr lang="en-US" sz="2800"/>
                        <a:t>9 states (16%)</a:t>
                      </a:r>
                    </a:p>
                  </a:txBody>
                  <a:tcPr/>
                </a:tc>
                <a:extLst>
                  <a:ext uri="{0D108BD9-81ED-4DB2-BD59-A6C34878D82A}">
                    <a16:rowId xmlns:a16="http://schemas.microsoft.com/office/drawing/2014/main" val="3054841165"/>
                  </a:ext>
                </a:extLst>
              </a:tr>
            </a:tbl>
          </a:graphicData>
        </a:graphic>
      </p:graphicFrame>
      <p:pic>
        <p:nvPicPr>
          <p:cNvPr id="7" name="Picture 6" descr="Preschool child playing with blocks">
            <a:extLst>
              <a:ext uri="{FF2B5EF4-FFF2-40B4-BE49-F238E27FC236}">
                <a16:creationId xmlns:a16="http://schemas.microsoft.com/office/drawing/2014/main" id="{AADE9D0D-810F-776A-08F7-50952A1F1777}"/>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53468" y="4973294"/>
            <a:ext cx="2083506" cy="1666377"/>
          </a:xfrm>
          <a:prstGeom prst="ellipse">
            <a:avLst/>
          </a:prstGeom>
          <a:ln w="190500" cap="rnd">
            <a:noFill/>
            <a:prstDash val="solid"/>
          </a:ln>
          <a:effectLst/>
        </p:spPr>
      </p:pic>
    </p:spTree>
    <p:extLst>
      <p:ext uri="{BB962C8B-B14F-4D97-AF65-F5344CB8AC3E}">
        <p14:creationId xmlns:p14="http://schemas.microsoft.com/office/powerpoint/2010/main" val="397879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1037"/>
            <a:ext cx="12192000" cy="914400"/>
          </a:xfrm>
        </p:spPr>
        <p:txBody>
          <a:bodyPr>
            <a:noAutofit/>
          </a:bodyPr>
          <a:lstStyle/>
          <a:p>
            <a:r>
              <a:rPr lang="en-US" sz="4400" b="1"/>
              <a:t>Considerations for </a:t>
            </a:r>
            <a:br>
              <a:rPr lang="en-US" sz="4400" b="1"/>
            </a:br>
            <a:r>
              <a:rPr lang="en-US" sz="4400" b="1"/>
              <a:t>Assessing Representativeness</a:t>
            </a:r>
          </a:p>
        </p:txBody>
      </p:sp>
      <p:sp>
        <p:nvSpPr>
          <p:cNvPr id="9" name="Content Placeholder 8"/>
          <p:cNvSpPr>
            <a:spLocks noGrp="1"/>
          </p:cNvSpPr>
          <p:nvPr>
            <p:ph idx="1"/>
          </p:nvPr>
        </p:nvSpPr>
        <p:spPr>
          <a:xfrm>
            <a:off x="376235" y="1617516"/>
            <a:ext cx="11309580" cy="4048994"/>
          </a:xfrm>
          <a:prstGeom prst="rect">
            <a:avLst/>
          </a:prstGeom>
        </p:spPr>
        <p:txBody>
          <a:bodyPr wrap="square">
            <a:spAutoFit/>
          </a:bodyPr>
          <a:lstStyle/>
          <a:p>
            <a:r>
              <a:rPr lang="en-US" sz="2800" b="1"/>
              <a:t>Are response rates disproportionate across family subgroups (e.g., race/ethnicity)?</a:t>
            </a:r>
          </a:p>
          <a:p>
            <a:r>
              <a:rPr lang="en-US" sz="2800" b="1"/>
              <a:t>Were minimum response rates met among each subgroup?</a:t>
            </a:r>
          </a:p>
          <a:p>
            <a:r>
              <a:rPr lang="en-US" sz="2800" b="1"/>
              <a:t>Are differences across subgroups and across years statistically significant?</a:t>
            </a:r>
          </a:p>
          <a:p>
            <a:r>
              <a:rPr lang="en-US" sz="2800" b="1"/>
              <a:t>Was each subgroup size sufficiently large enough to draw conclusions?</a:t>
            </a:r>
          </a:p>
        </p:txBody>
      </p:sp>
      <p:pic>
        <p:nvPicPr>
          <p:cNvPr id="5" name="Picture 4">
            <a:extLst>
              <a:ext uri="{FF2B5EF4-FFF2-40B4-BE49-F238E27FC236}">
                <a16:creationId xmlns:a16="http://schemas.microsoft.com/office/drawing/2014/main" id="{CF0D7FB5-D812-BBFD-9CC0-A7CD3060E763}"/>
              </a:ext>
              <a:ext uri="{C183D7F6-B498-43B3-948B-1728B52AA6E4}">
                <adec:decorative xmlns:adec="http://schemas.microsoft.com/office/drawing/2017/decorative" val="1"/>
              </a:ext>
            </a:extLst>
          </p:cNvPr>
          <p:cNvPicPr>
            <a:picLocks noChangeAspect="1"/>
          </p:cNvPicPr>
          <p:nvPr/>
        </p:nvPicPr>
        <p:blipFill>
          <a:blip r:embed="rId3" cstate="hqprint">
            <a:alphaModFix amt="9000"/>
            <a:extLst>
              <a:ext uri="{28A0092B-C50C-407E-A947-70E740481C1C}">
                <a14:useLocalDpi xmlns:a14="http://schemas.microsoft.com/office/drawing/2010/main"/>
              </a:ext>
            </a:extLst>
          </a:blip>
          <a:stretch>
            <a:fillRect/>
          </a:stretch>
        </p:blipFill>
        <p:spPr>
          <a:xfrm>
            <a:off x="0" y="1365408"/>
            <a:ext cx="12192000" cy="4301102"/>
          </a:xfrm>
          <a:prstGeom prst="rect">
            <a:avLst/>
          </a:prstGeom>
        </p:spPr>
      </p:pic>
      <p:pic>
        <p:nvPicPr>
          <p:cNvPr id="2" name="Picture 1" descr="Child playing with toys">
            <a:extLst>
              <a:ext uri="{FF2B5EF4-FFF2-40B4-BE49-F238E27FC236}">
                <a16:creationId xmlns:a16="http://schemas.microsoft.com/office/drawing/2014/main" id="{61998804-7D76-0297-26C4-41E13101A3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93498" y="4994652"/>
            <a:ext cx="1645409" cy="1551535"/>
          </a:xfrm>
          <a:prstGeom prst="ellipse">
            <a:avLst/>
          </a:prstGeom>
          <a:ln w="190500" cap="rnd">
            <a:noFill/>
            <a:prstDash val="solid"/>
          </a:ln>
          <a:effectLst/>
        </p:spPr>
      </p:pic>
    </p:spTree>
    <p:extLst>
      <p:ext uri="{BB962C8B-B14F-4D97-AF65-F5344CB8AC3E}">
        <p14:creationId xmlns:p14="http://schemas.microsoft.com/office/powerpoint/2010/main" val="2719073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other holding her baby daughter by the arms to help her walk around their kitchen">
            <a:extLst>
              <a:ext uri="{FF2B5EF4-FFF2-40B4-BE49-F238E27FC236}">
                <a16:creationId xmlns:a16="http://schemas.microsoft.com/office/drawing/2014/main" id="{5A91E4C7-41B1-4594-8D5A-1844638404D8}"/>
              </a:ext>
            </a:extLst>
          </p:cNvPr>
          <p:cNvPicPr>
            <a:picLocks noChangeAspect="1"/>
          </p:cNvPicPr>
          <p:nvPr/>
        </p:nvPicPr>
        <p:blipFill>
          <a:blip r:embed="rId3" cstate="hqprint">
            <a:alphaModFix amt="32000"/>
            <a:extLst>
              <a:ext uri="{28A0092B-C50C-407E-A947-70E740481C1C}">
                <a14:useLocalDpi xmlns:a14="http://schemas.microsoft.com/office/drawing/2010/main"/>
              </a:ext>
            </a:extLst>
          </a:blip>
          <a:stretch>
            <a:fillRect/>
          </a:stretch>
        </p:blipFill>
        <p:spPr>
          <a:xfrm flipH="1">
            <a:off x="0" y="0"/>
            <a:ext cx="15455900" cy="5994400"/>
          </a:xfrm>
          <a:prstGeom prst="rect">
            <a:avLst/>
          </a:prstGeom>
        </p:spPr>
      </p:pic>
      <p:sp>
        <p:nvSpPr>
          <p:cNvPr id="3" name="Title 2"/>
          <p:cNvSpPr>
            <a:spLocks noGrp="1"/>
          </p:cNvSpPr>
          <p:nvPr>
            <p:ph type="title"/>
          </p:nvPr>
        </p:nvSpPr>
        <p:spPr>
          <a:xfrm>
            <a:off x="101600" y="1856048"/>
            <a:ext cx="4430650" cy="1974734"/>
          </a:xfrm>
        </p:spPr>
        <p:txBody>
          <a:bodyPr>
            <a:normAutofit/>
          </a:bodyPr>
          <a:lstStyle/>
          <a:p>
            <a:pPr marL="0" indent="0"/>
            <a:r>
              <a:rPr lang="en-US" sz="4800" b="1"/>
              <a:t>Performance </a:t>
            </a:r>
            <a:br>
              <a:rPr lang="en-US" sz="4800" b="1"/>
            </a:br>
            <a:r>
              <a:rPr lang="en-US" sz="4800" b="1"/>
              <a:t>Data</a:t>
            </a:r>
          </a:p>
        </p:txBody>
      </p:sp>
    </p:spTree>
    <p:extLst>
      <p:ext uri="{BB962C8B-B14F-4D97-AF65-F5344CB8AC3E}">
        <p14:creationId xmlns:p14="http://schemas.microsoft.com/office/powerpoint/2010/main" val="4219689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a:t>Indicator C4 FFY 2021 Performance Data</a:t>
            </a:r>
          </a:p>
        </p:txBody>
      </p:sp>
      <p:pic>
        <p:nvPicPr>
          <p:cNvPr id="10" name="Picture 9">
            <a:extLst>
              <a:ext uri="{FF2B5EF4-FFF2-40B4-BE49-F238E27FC236}">
                <a16:creationId xmlns:a16="http://schemas.microsoft.com/office/drawing/2014/main" id="{4243BCE9-8A09-DCB6-DCBE-DB12D3F81E8E}"/>
              </a:ext>
              <a:ext uri="{C183D7F6-B498-43B3-948B-1728B52AA6E4}">
                <adec:decorative xmlns:adec="http://schemas.microsoft.com/office/drawing/2017/decorative" val="1"/>
              </a:ext>
            </a:extLst>
          </p:cNvPr>
          <p:cNvPicPr>
            <a:picLocks noChangeAspect="1"/>
          </p:cNvPicPr>
          <p:nvPr/>
        </p:nvPicPr>
        <p:blipFill>
          <a:blip r:embed="rId3">
            <a:alphaModFix amt="8000"/>
          </a:blip>
          <a:stretch>
            <a:fillRect/>
          </a:stretch>
        </p:blipFill>
        <p:spPr>
          <a:xfrm>
            <a:off x="0" y="1141380"/>
            <a:ext cx="12230469" cy="4923127"/>
          </a:xfrm>
          <a:prstGeom prst="rect">
            <a:avLst/>
          </a:prstGeom>
        </p:spPr>
      </p:pic>
      <p:sp>
        <p:nvSpPr>
          <p:cNvPr id="3" name="Content Placeholder 2"/>
          <p:cNvSpPr>
            <a:spLocks noGrp="1"/>
          </p:cNvSpPr>
          <p:nvPr>
            <p:ph idx="1"/>
          </p:nvPr>
        </p:nvSpPr>
        <p:spPr/>
        <p:txBody>
          <a:bodyPr/>
          <a:lstStyle/>
          <a:p>
            <a:pPr marL="0" indent="0">
              <a:spcBef>
                <a:spcPct val="0"/>
              </a:spcBef>
              <a:spcAft>
                <a:spcPts val="1200"/>
              </a:spcAft>
              <a:buNone/>
            </a:pPr>
            <a:r>
              <a:rPr lang="en-US" sz="2800" b="1" kern="0">
                <a:solidFill>
                  <a:schemeClr val="tx2"/>
                </a:solidFill>
              </a:rPr>
              <a:t>Percent of families who report that early intervention services have helped them:</a:t>
            </a:r>
          </a:p>
          <a:p>
            <a:pPr marL="914400" lvl="1" indent="-514350">
              <a:lnSpc>
                <a:spcPct val="150000"/>
              </a:lnSpc>
              <a:spcBef>
                <a:spcPct val="0"/>
              </a:spcBef>
              <a:buFont typeface="+mj-lt"/>
              <a:buAutoNum type="alphaUcPeriod"/>
            </a:pPr>
            <a:r>
              <a:rPr lang="en-US" sz="2800" b="1" kern="0">
                <a:solidFill>
                  <a:schemeClr val="tx2"/>
                </a:solidFill>
                <a:latin typeface="Arial"/>
                <a:cs typeface="Arial"/>
              </a:rPr>
              <a:t>Know their rights: 89%</a:t>
            </a:r>
          </a:p>
          <a:p>
            <a:pPr marL="914400" lvl="1" indent="-514350">
              <a:lnSpc>
                <a:spcPct val="150000"/>
              </a:lnSpc>
              <a:spcBef>
                <a:spcPct val="0"/>
              </a:spcBef>
              <a:buFont typeface="+mj-lt"/>
              <a:buAutoNum type="alphaUcPeriod"/>
            </a:pPr>
            <a:r>
              <a:rPr lang="en-US" sz="2800" b="1" kern="0">
                <a:solidFill>
                  <a:schemeClr val="tx2"/>
                </a:solidFill>
                <a:latin typeface="Arial"/>
                <a:cs typeface="Arial"/>
              </a:rPr>
              <a:t>Effectively communicate child's needs: 90%</a:t>
            </a:r>
          </a:p>
          <a:p>
            <a:pPr marL="914400" lvl="1" indent="-514350">
              <a:lnSpc>
                <a:spcPct val="150000"/>
              </a:lnSpc>
              <a:spcBef>
                <a:spcPct val="0"/>
              </a:spcBef>
              <a:buFont typeface="+mj-lt"/>
              <a:buAutoNum type="alphaUcPeriod"/>
            </a:pPr>
            <a:r>
              <a:rPr lang="en-US" sz="2800" b="1" kern="0">
                <a:solidFill>
                  <a:schemeClr val="tx2"/>
                </a:solidFill>
                <a:latin typeface="Arial"/>
                <a:cs typeface="Arial"/>
              </a:rPr>
              <a:t>Help child develop and learn: 91%</a:t>
            </a:r>
          </a:p>
        </p:txBody>
      </p:sp>
      <p:pic>
        <p:nvPicPr>
          <p:cNvPr id="11" name="Picture 10" descr="Two people with little baby">
            <a:extLst>
              <a:ext uri="{FF2B5EF4-FFF2-40B4-BE49-F238E27FC236}">
                <a16:creationId xmlns:a16="http://schemas.microsoft.com/office/drawing/2014/main" id="{4073937B-26C1-4AFA-B442-883415570517}"/>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78983" y="4437089"/>
            <a:ext cx="2104768" cy="1743065"/>
          </a:xfrm>
          <a:prstGeom prst="ellipse">
            <a:avLst/>
          </a:prstGeom>
          <a:ln w="190500" cap="rnd">
            <a:noFill/>
            <a:prstDash val="solid"/>
          </a:ln>
          <a:effectLst/>
        </p:spPr>
      </p:pic>
    </p:spTree>
    <p:extLst>
      <p:ext uri="{BB962C8B-B14F-4D97-AF65-F5344CB8AC3E}">
        <p14:creationId xmlns:p14="http://schemas.microsoft.com/office/powerpoint/2010/main" val="1177372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E7464-11EB-E5FF-40A8-1CF46E6E89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62DE8C-A8CA-47E1-0DA9-90469ADF30E2}"/>
              </a:ext>
            </a:extLst>
          </p:cNvPr>
          <p:cNvSpPr>
            <a:spLocks noGrp="1"/>
          </p:cNvSpPr>
          <p:nvPr>
            <p:ph type="title"/>
          </p:nvPr>
        </p:nvSpPr>
        <p:spPr>
          <a:xfrm>
            <a:off x="646622" y="42281"/>
            <a:ext cx="11005457" cy="914400"/>
          </a:xfr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kern="1200" dirty="0">
                <a:effectLst/>
                <a:latin typeface="Arial" panose="020B0604020202020204" pitchFamily="34" charset="0"/>
                <a:ea typeface="+mn-ea"/>
                <a:cs typeface="+mn-cs"/>
              </a:rPr>
              <a:t>Indicator C4 National Family Survey Data Trends </a:t>
            </a:r>
            <a:r>
              <a:rPr lang="en-US" sz="4400" b="1" i="0" kern="1200" cap="none" dirty="0">
                <a:effectLst/>
                <a:latin typeface="Arial" charset="0"/>
                <a:ea typeface="Arial" charset="0"/>
                <a:cs typeface="Arial" charset="0"/>
              </a:rPr>
              <a:t>FFY 2021</a:t>
            </a:r>
            <a:endParaRPr lang="en-US" sz="4400" b="1" dirty="0">
              <a:effectLst/>
            </a:endParaRPr>
          </a:p>
        </p:txBody>
      </p:sp>
      <p:graphicFrame>
        <p:nvGraphicFramePr>
          <p:cNvPr id="15" name="Chart 14" descr="Bar chart showing the family survey data trends from 2013 - to 2022">
            <a:extLst>
              <a:ext uri="{FF2B5EF4-FFF2-40B4-BE49-F238E27FC236}">
                <a16:creationId xmlns:a16="http://schemas.microsoft.com/office/drawing/2014/main" id="{638F16CF-CE54-442E-9A1C-DA32CDE6F16B}"/>
              </a:ext>
            </a:extLst>
          </p:cNvPr>
          <p:cNvGraphicFramePr>
            <a:graphicFrameLocks/>
          </p:cNvGraphicFramePr>
          <p:nvPr>
            <p:extLst>
              <p:ext uri="{D42A27DB-BD31-4B8C-83A1-F6EECF244321}">
                <p14:modId xmlns:p14="http://schemas.microsoft.com/office/powerpoint/2010/main" val="842404287"/>
              </p:ext>
            </p:extLst>
          </p:nvPr>
        </p:nvGraphicFramePr>
        <p:xfrm>
          <a:off x="221226" y="1351722"/>
          <a:ext cx="11842955" cy="5002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7467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a:latin typeface="+mn-lt"/>
                <a:cs typeface="Helvetica" panose="020B0604020202020204" pitchFamily="34" charset="0"/>
              </a:rPr>
              <a:t>Resources</a:t>
            </a:r>
          </a:p>
        </p:txBody>
      </p:sp>
      <p:sp>
        <p:nvSpPr>
          <p:cNvPr id="3" name="Content Placeholder 2">
            <a:extLst>
              <a:ext uri="{FF2B5EF4-FFF2-40B4-BE49-F238E27FC236}">
                <a16:creationId xmlns:a16="http://schemas.microsoft.com/office/drawing/2014/main" id="{3512E4AC-DA87-285B-CE02-71F44140E8F5}"/>
              </a:ext>
            </a:extLst>
          </p:cNvPr>
          <p:cNvSpPr>
            <a:spLocks noGrp="1"/>
          </p:cNvSpPr>
          <p:nvPr>
            <p:ph idx="1"/>
          </p:nvPr>
        </p:nvSpPr>
        <p:spPr/>
        <p:txBody>
          <a:bodyPr>
            <a:normAutofit lnSpcReduction="10000"/>
          </a:bodyPr>
          <a:lstStyle/>
          <a:p>
            <a:r>
              <a:rPr lang="en-US" sz="2600">
                <a:hlinkClick r:id="rId3" tooltip="General Information About the Family Outcomes ">
                  <a:extLst>
                    <a:ext uri="{A12FA001-AC4F-418D-AE19-62706E023703}">
                      <ahyp:hlinkClr xmlns:ahyp="http://schemas.microsoft.com/office/drawing/2018/hyperlinkcolor" val="tx"/>
                    </a:ext>
                  </a:extLst>
                </a:hlinkClick>
              </a:rPr>
              <a:t>General Information About the Family Outcomes</a:t>
            </a:r>
            <a:r>
              <a:rPr lang="en-US" sz="2600"/>
              <a:t> (ECTA) </a:t>
            </a:r>
          </a:p>
          <a:p>
            <a:r>
              <a:rPr lang="en-US" sz="2600"/>
              <a:t>Improving Practices and Family Outcomes (ECTA)</a:t>
            </a:r>
          </a:p>
          <a:p>
            <a:pPr lvl="1"/>
            <a:r>
              <a:rPr lang="en-US" sz="2600">
                <a:hlinkClick r:id="rId4" tooltip="ECTA Center Family Engagement Resources">
                  <a:extLst>
                    <a:ext uri="{A12FA001-AC4F-418D-AE19-62706E023703}">
                      <ahyp:hlinkClr xmlns:ahyp="http://schemas.microsoft.com/office/drawing/2018/hyperlinkcolor" val="tx"/>
                    </a:ext>
                  </a:extLst>
                </a:hlinkClick>
              </a:rPr>
              <a:t>Family Engagement Resources</a:t>
            </a:r>
            <a:endParaRPr lang="en-US" sz="2600"/>
          </a:p>
          <a:p>
            <a:pPr lvl="1"/>
            <a:r>
              <a:rPr lang="en-US" sz="2600">
                <a:hlinkClick r:id="rId5" tooltip="ECTA Center DEC Practice Improvement Tools">
                  <a:extLst>
                    <a:ext uri="{A12FA001-AC4F-418D-AE19-62706E023703}">
                      <ahyp:hlinkClr xmlns:ahyp="http://schemas.microsoft.com/office/drawing/2018/hyperlinkcolor" val="tx"/>
                    </a:ext>
                  </a:extLst>
                </a:hlinkClick>
              </a:rPr>
              <a:t>DEC Practice Improvement Tools</a:t>
            </a:r>
            <a:endParaRPr lang="en-US" sz="2600"/>
          </a:p>
          <a:p>
            <a:pPr lvl="1"/>
            <a:r>
              <a:rPr lang="en-US" sz="2600">
                <a:hlinkClick r:id="rId6" tooltip="ECTA Center DEC Recommended Practices">
                  <a:extLst>
                    <a:ext uri="{A12FA001-AC4F-418D-AE19-62706E023703}">
                      <ahyp:hlinkClr xmlns:ahyp="http://schemas.microsoft.com/office/drawing/2018/hyperlinkcolor" val="tx"/>
                    </a:ext>
                  </a:extLst>
                </a:hlinkClick>
              </a:rPr>
              <a:t>DEC Recommended Practices</a:t>
            </a:r>
            <a:endParaRPr lang="en-US" sz="2600"/>
          </a:p>
          <a:p>
            <a:r>
              <a:rPr lang="en-US" sz="2600">
                <a:hlinkClick r:id="rId7" tooltip="DaSy Center Toolkits">
                  <a:extLst>
                    <a:ext uri="{A12FA001-AC4F-418D-AE19-62706E023703}">
                      <ahyp:hlinkClr xmlns:ahyp="http://schemas.microsoft.com/office/drawing/2018/hyperlinkcolor" val="tx"/>
                    </a:ext>
                  </a:extLst>
                </a:hlinkClick>
              </a:rPr>
              <a:t>DaSy Center Toolkits</a:t>
            </a:r>
            <a:endParaRPr lang="en-US" sz="2600"/>
          </a:p>
          <a:p>
            <a:r>
              <a:rPr lang="en-US" sz="2600">
                <a:hlinkClick r:id="rId8" tooltip="ECTA Center Family Outcomes Calculators and Graphing Templates">
                  <a:extLst>
                    <a:ext uri="{A12FA001-AC4F-418D-AE19-62706E023703}">
                      <ahyp:hlinkClr xmlns:ahyp="http://schemas.microsoft.com/office/drawing/2018/hyperlinkcolor" val="tx"/>
                    </a:ext>
                  </a:extLst>
                </a:hlinkClick>
              </a:rPr>
              <a:t>Calculators and Graphing Templates</a:t>
            </a:r>
            <a:r>
              <a:rPr lang="en-US" sz="2600"/>
              <a:t> (ECTA)</a:t>
            </a:r>
          </a:p>
          <a:p>
            <a:r>
              <a:rPr lang="en-US" sz="2600">
                <a:latin typeface="Arial"/>
                <a:cs typeface="Arial"/>
                <a:hlinkClick r:id="rId9">
                  <a:extLst>
                    <a:ext uri="{A12FA001-AC4F-418D-AE19-62706E023703}">
                      <ahyp:hlinkClr xmlns:ahyp="http://schemas.microsoft.com/office/drawing/2018/hyperlinkcolor" val="tx"/>
                    </a:ext>
                  </a:extLst>
                </a:hlinkClick>
              </a:rPr>
              <a:t>DaSy Center SPP/APR Checklist and Tips</a:t>
            </a:r>
            <a:endParaRPr lang="en-US" sz="2600"/>
          </a:p>
        </p:txBody>
      </p:sp>
      <p:pic>
        <p:nvPicPr>
          <p:cNvPr id="5" name="Picture 4" descr="Man and child with book">
            <a:extLst>
              <a:ext uri="{FF2B5EF4-FFF2-40B4-BE49-F238E27FC236}">
                <a16:creationId xmlns:a16="http://schemas.microsoft.com/office/drawing/2014/main" id="{AE055F68-AF24-6E47-C5C4-CBE10B8F85A2}"/>
              </a:ext>
            </a:extLst>
          </p:cNvPr>
          <p:cNvPicPr>
            <a:picLocks noChangeAspect="1"/>
          </p:cNvPicPr>
          <p:nvPr/>
        </p:nvPicPr>
        <p:blipFill>
          <a:blip r:embed="rId10">
            <a:alphaModFix amt="10000"/>
          </a:blip>
          <a:stretch>
            <a:fillRect/>
          </a:stretch>
        </p:blipFill>
        <p:spPr>
          <a:xfrm flipH="1">
            <a:off x="-1" y="-1"/>
            <a:ext cx="12192000" cy="5936105"/>
          </a:xfrm>
          <a:prstGeom prst="rect">
            <a:avLst/>
          </a:prstGeom>
        </p:spPr>
      </p:pic>
    </p:spTree>
    <p:extLst>
      <p:ext uri="{BB962C8B-B14F-4D97-AF65-F5344CB8AC3E}">
        <p14:creationId xmlns:p14="http://schemas.microsoft.com/office/powerpoint/2010/main" val="424753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7C50E-B29B-89CD-C11E-9E431216F1AE}"/>
              </a:ext>
              <a:ext uri="{C183D7F6-B498-43B3-948B-1728B52AA6E4}">
                <adec:decorative xmlns:adec="http://schemas.microsoft.com/office/drawing/2017/decorative" val="1"/>
              </a:ext>
            </a:extLst>
          </p:cNvPr>
          <p:cNvPicPr>
            <a:picLocks noChangeAspect="1"/>
          </p:cNvPicPr>
          <p:nvPr/>
        </p:nvPicPr>
        <p:blipFill>
          <a:blip r:embed="rId3" cstate="hqprint">
            <a:alphaModFix amt="5000"/>
            <a:extLst>
              <a:ext uri="{28A0092B-C50C-407E-A947-70E740481C1C}">
                <a14:useLocalDpi xmlns:a14="http://schemas.microsoft.com/office/drawing/2010/main"/>
              </a:ext>
            </a:extLst>
          </a:blip>
          <a:stretch>
            <a:fillRect/>
          </a:stretch>
        </p:blipFill>
        <p:spPr>
          <a:xfrm>
            <a:off x="0" y="1141380"/>
            <a:ext cx="12192000" cy="4771740"/>
          </a:xfrm>
          <a:prstGeom prst="rect">
            <a:avLst/>
          </a:prstGeom>
        </p:spPr>
      </p:pic>
      <p:sp>
        <p:nvSpPr>
          <p:cNvPr id="2" name="Title 1"/>
          <p:cNvSpPr>
            <a:spLocks noGrp="1"/>
          </p:cNvSpPr>
          <p:nvPr>
            <p:ph type="title"/>
          </p:nvPr>
        </p:nvSpPr>
        <p:spPr>
          <a:xfrm>
            <a:off x="593271" y="226980"/>
            <a:ext cx="11005457" cy="914400"/>
          </a:xfrm>
        </p:spPr>
        <p:txBody>
          <a:bodyPr>
            <a:normAutofit/>
          </a:bodyPr>
          <a:lstStyle/>
          <a:p>
            <a:r>
              <a:rPr lang="en-US" sz="4400" b="1">
                <a:latin typeface="Arial"/>
                <a:cs typeface="Arial"/>
              </a:rPr>
              <a:t>Family Outcomes Data </a:t>
            </a:r>
            <a:endParaRPr lang="en-US" sz="4400" b="1"/>
          </a:p>
        </p:txBody>
      </p:sp>
      <p:sp>
        <p:nvSpPr>
          <p:cNvPr id="3" name="Content Placeholder 2">
            <a:extLst>
              <a:ext uri="{C183D7F6-B498-43B3-948B-1728B52AA6E4}">
                <adec:decorative xmlns:adec="http://schemas.microsoft.com/office/drawing/2017/decorative" val="0"/>
              </a:ext>
            </a:extLst>
          </p:cNvPr>
          <p:cNvSpPr>
            <a:spLocks noGrp="1"/>
          </p:cNvSpPr>
          <p:nvPr>
            <p:ph idx="4294967295"/>
          </p:nvPr>
        </p:nvSpPr>
        <p:spPr>
          <a:xfrm>
            <a:off x="1185862" y="1380331"/>
            <a:ext cx="11006138" cy="4097338"/>
          </a:xfrm>
        </p:spPr>
        <p:txBody>
          <a:bodyPr>
            <a:noAutofit/>
          </a:bodyPr>
          <a:lstStyle/>
          <a:p>
            <a:pPr marL="571500" indent="-571500">
              <a:buFont typeface="Arial" panose="020B0604020202020204" pitchFamily="34" charset="0"/>
              <a:buChar char="•"/>
            </a:pPr>
            <a:r>
              <a:rPr lang="en-US" sz="3600" b="1">
                <a:solidFill>
                  <a:schemeClr val="tx2"/>
                </a:solidFill>
              </a:rPr>
              <a:t>Background </a:t>
            </a:r>
          </a:p>
          <a:p>
            <a:pPr marL="571500" indent="-571500">
              <a:buFont typeface="Arial" panose="020B0604020202020204" pitchFamily="34" charset="0"/>
              <a:buChar char="•"/>
            </a:pPr>
            <a:r>
              <a:rPr lang="en-US" sz="3600" b="1">
                <a:solidFill>
                  <a:schemeClr val="tx2"/>
                </a:solidFill>
              </a:rPr>
              <a:t>State Approaches</a:t>
            </a:r>
          </a:p>
          <a:p>
            <a:pPr marL="571500" indent="-571500">
              <a:buFont typeface="Arial" panose="020B0604020202020204" pitchFamily="34" charset="0"/>
              <a:buChar char="•"/>
            </a:pPr>
            <a:r>
              <a:rPr lang="en-US" sz="3600" b="1">
                <a:solidFill>
                  <a:schemeClr val="tx2"/>
                </a:solidFill>
              </a:rPr>
              <a:t>Data Quality</a:t>
            </a:r>
          </a:p>
          <a:p>
            <a:pPr marL="571500" indent="-571500">
              <a:buFont typeface="Arial" panose="020B0604020202020204" pitchFamily="34" charset="0"/>
              <a:buChar char="•"/>
            </a:pPr>
            <a:r>
              <a:rPr lang="en-US" sz="3600" b="1">
                <a:solidFill>
                  <a:schemeClr val="tx2"/>
                </a:solidFill>
              </a:rPr>
              <a:t>Performance Data</a:t>
            </a:r>
          </a:p>
          <a:p>
            <a:pPr marL="571500" indent="-571500">
              <a:buFont typeface="Arial" panose="020B0604020202020204" pitchFamily="34" charset="0"/>
              <a:buChar char="•"/>
            </a:pPr>
            <a:r>
              <a:rPr lang="en-US" sz="3600" b="1">
                <a:solidFill>
                  <a:schemeClr val="tx2"/>
                </a:solidFill>
              </a:rPr>
              <a:t>Resources</a:t>
            </a:r>
          </a:p>
        </p:txBody>
      </p:sp>
      <p:pic>
        <p:nvPicPr>
          <p:cNvPr id="9" name="Picture 8">
            <a:extLst>
              <a:ext uri="{FF2B5EF4-FFF2-40B4-BE49-F238E27FC236}">
                <a16:creationId xmlns:a16="http://schemas.microsoft.com/office/drawing/2014/main" id="{D847BAED-6CD3-A762-C2E5-2A7B3BD58A71}"/>
              </a:ext>
              <a:ext uri="{C183D7F6-B498-43B3-948B-1728B52AA6E4}">
                <adec:decorative xmlns:adec="http://schemas.microsoft.com/office/drawing/2017/decorative" val="1"/>
              </a:ext>
            </a:extLst>
          </p:cNvPr>
          <p:cNvPicPr>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a:off x="7682686" y="1569720"/>
            <a:ext cx="3625394" cy="332486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7383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a:latin typeface="+mn-lt"/>
                <a:cs typeface="Helvetica" panose="020B0604020202020204" pitchFamily="34" charset="0"/>
              </a:rPr>
              <a:t>Contact us</a:t>
            </a:r>
          </a:p>
        </p:txBody>
      </p:sp>
      <p:pic>
        <p:nvPicPr>
          <p:cNvPr id="2050" name="Picture 2">
            <a:extLst>
              <a:ext uri="{FF2B5EF4-FFF2-40B4-BE49-F238E27FC236}">
                <a16:creationId xmlns:a16="http://schemas.microsoft.com/office/drawing/2014/main" id="{C4AB5D89-6D3E-64EC-836A-FF261B372BC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2063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87828" y="1340902"/>
            <a:ext cx="7874527" cy="3385704"/>
          </a:xfrm>
        </p:spPr>
        <p:txBody>
          <a:bodyPr>
            <a:normAutofit fontScale="92500"/>
          </a:bodyPr>
          <a:lstStyle/>
          <a:p>
            <a:pPr marL="0" indent="0">
              <a:buNone/>
            </a:pPr>
            <a:endParaRPr lang="en-US" sz="2800">
              <a:solidFill>
                <a:srgbClr val="185380"/>
              </a:solidFill>
              <a:highlight>
                <a:srgbClr val="FFFF00"/>
              </a:highlight>
              <a:latin typeface="+mn-lt"/>
            </a:endParaRPr>
          </a:p>
          <a:p>
            <a:pPr marL="0" indent="0">
              <a:buNone/>
            </a:pPr>
            <a:r>
              <a:rPr lang="en-US" sz="2800" b="1">
                <a:solidFill>
                  <a:srgbClr val="185380"/>
                </a:solidFill>
                <a:latin typeface="+mn-lt"/>
              </a:rPr>
              <a:t>Thomas McGhee </a:t>
            </a:r>
            <a:r>
              <a:rPr lang="en-US" sz="2800" b="1">
                <a:solidFill>
                  <a:srgbClr val="185380"/>
                </a:solidFill>
                <a:latin typeface="+mn-lt"/>
                <a:hlinkClick r:id="rId4"/>
              </a:rPr>
              <a:t>thomas.mcghee@unc.edu</a:t>
            </a:r>
            <a:endParaRPr lang="en-US" sz="2800" b="1">
              <a:solidFill>
                <a:srgbClr val="185380"/>
              </a:solidFill>
              <a:latin typeface="+mn-lt"/>
            </a:endParaRPr>
          </a:p>
          <a:p>
            <a:pPr marL="0" indent="0">
              <a:buNone/>
            </a:pPr>
            <a:r>
              <a:rPr lang="en-US" sz="2800" b="1">
                <a:solidFill>
                  <a:srgbClr val="185380"/>
                </a:solidFill>
                <a:latin typeface="+mn-lt"/>
              </a:rPr>
              <a:t>Jenna Nguyen </a:t>
            </a:r>
            <a:r>
              <a:rPr lang="en-US" sz="2800" b="1">
                <a:solidFill>
                  <a:srgbClr val="185380"/>
                </a:solidFill>
                <a:latin typeface="+mn-lt"/>
                <a:hlinkClick r:id="rId5"/>
              </a:rPr>
              <a:t>jenna.nguyen@sri.com</a:t>
            </a:r>
            <a:endParaRPr lang="en-US" sz="2800" b="1">
              <a:solidFill>
                <a:srgbClr val="185380"/>
              </a:solidFill>
              <a:latin typeface="+mn-lt"/>
            </a:endParaRPr>
          </a:p>
          <a:p>
            <a:pPr marL="0" indent="0">
              <a:buNone/>
            </a:pPr>
            <a:r>
              <a:rPr lang="en-US" sz="2800" b="1">
                <a:solidFill>
                  <a:srgbClr val="185380"/>
                </a:solidFill>
                <a:latin typeface="+mn-lt"/>
              </a:rPr>
              <a:t>Tony Ruggiero </a:t>
            </a:r>
            <a:r>
              <a:rPr lang="en-US" sz="2800" b="1">
                <a:solidFill>
                  <a:srgbClr val="185380"/>
                </a:solidFill>
                <a:latin typeface="+mn-lt"/>
                <a:hlinkClick r:id="rId6"/>
              </a:rPr>
              <a:t>tony.ruggiero@aemcorp.com</a:t>
            </a:r>
            <a:endParaRPr lang="en-US" sz="2800" b="1">
              <a:solidFill>
                <a:srgbClr val="185380"/>
              </a:solidFill>
              <a:latin typeface="+mn-lt"/>
            </a:endParaRPr>
          </a:p>
          <a:p>
            <a:pPr marL="0" indent="0">
              <a:buNone/>
            </a:pPr>
            <a:r>
              <a:rPr lang="en-US" sz="2800" b="1">
                <a:solidFill>
                  <a:srgbClr val="185380"/>
                </a:solidFill>
                <a:latin typeface="+mn-lt"/>
              </a:rPr>
              <a:t>Naomi Younggren </a:t>
            </a:r>
            <a:r>
              <a:rPr lang="en-US" sz="2800" b="1">
                <a:solidFill>
                  <a:srgbClr val="185380"/>
                </a:solidFill>
                <a:latin typeface="+mn-lt"/>
                <a:hlinkClick r:id="rId7"/>
              </a:rPr>
              <a:t>naomi.younggren@gmail.com</a:t>
            </a:r>
            <a:endParaRPr lang="en-US" sz="2800" b="1">
              <a:solidFill>
                <a:srgbClr val="185380"/>
              </a:solidFill>
              <a:latin typeface="+mn-lt"/>
            </a:endParaRPr>
          </a:p>
          <a:p>
            <a:pPr marL="0" indent="0">
              <a:buNone/>
            </a:pPr>
            <a:endParaRPr lang="en-US">
              <a:solidFill>
                <a:srgbClr val="185380"/>
              </a:solidFill>
              <a:latin typeface="+mn-lt"/>
            </a:endParaRPr>
          </a:p>
        </p:txBody>
      </p:sp>
      <p:pic>
        <p:nvPicPr>
          <p:cNvPr id="6" name="Picture 5" descr="Person holding mouse">
            <a:extLst>
              <a:ext uri="{FF2B5EF4-FFF2-40B4-BE49-F238E27FC236}">
                <a16:creationId xmlns:a16="http://schemas.microsoft.com/office/drawing/2014/main" id="{E7FFB4B3-5C0D-761B-0284-8325B4049463}"/>
              </a:ext>
            </a:extLst>
          </p:cNvPr>
          <p:cNvPicPr>
            <a:picLocks noChangeAspect="1"/>
          </p:cNvPicPr>
          <p:nvPr/>
        </p:nvPicPr>
        <p:blipFill>
          <a:blip r:embed="rId8" cstate="hqprint">
            <a:alphaModFix amt="12000"/>
            <a:extLst>
              <a:ext uri="{28A0092B-C50C-407E-A947-70E740481C1C}">
                <a14:useLocalDpi xmlns:a14="http://schemas.microsoft.com/office/drawing/2010/main"/>
              </a:ext>
            </a:extLst>
          </a:blip>
          <a:stretch>
            <a:fillRect/>
          </a:stretch>
        </p:blipFill>
        <p:spPr>
          <a:xfrm>
            <a:off x="0" y="1106771"/>
            <a:ext cx="13271066" cy="4821041"/>
          </a:xfrm>
          <a:prstGeom prst="rect">
            <a:avLst/>
          </a:prstGeom>
        </p:spPr>
      </p:pic>
      <p:pic>
        <p:nvPicPr>
          <p:cNvPr id="7" name="Picture 6">
            <a:extLst>
              <a:ext uri="{FF2B5EF4-FFF2-40B4-BE49-F238E27FC236}">
                <a16:creationId xmlns:a16="http://schemas.microsoft.com/office/drawing/2014/main" id="{BAD7629B-8497-1281-74FB-91FE7230ED8F}"/>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82618" y="4726606"/>
            <a:ext cx="2062645" cy="1510937"/>
          </a:xfrm>
          <a:prstGeom prst="ellipse">
            <a:avLst/>
          </a:prstGeom>
          <a:ln w="190500" cap="rnd">
            <a:noFill/>
            <a:prstDash val="solid"/>
          </a:ln>
          <a:effectLst/>
        </p:spPr>
      </p:pic>
    </p:spTree>
    <p:extLst>
      <p:ext uri="{BB962C8B-B14F-4D97-AF65-F5344CB8AC3E}">
        <p14:creationId xmlns:p14="http://schemas.microsoft.com/office/powerpoint/2010/main" val="3600649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07B46416-E372-761A-19E7-E3410A3F6D92}"/>
              </a:ext>
              <a:ext uri="{C183D7F6-B498-43B3-948B-1728B52AA6E4}">
                <adec:decorative xmlns:adec="http://schemas.microsoft.com/office/drawing/2017/decorative" val="1"/>
              </a:ext>
            </a:extLst>
          </p:cNvPr>
          <p:cNvSpPr txBox="1">
            <a:spLocks/>
          </p:cNvSpPr>
          <p:nvPr/>
        </p:nvSpPr>
        <p:spPr>
          <a:xfrm>
            <a:off x="1440180" y="-1461281"/>
            <a:ext cx="8259347" cy="914400"/>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3200" b="1" i="0" kern="1200" cap="none">
                <a:solidFill>
                  <a:schemeClr val="accent5">
                    <a:lumMod val="75000"/>
                  </a:schemeClr>
                </a:solidFill>
                <a:effectLst/>
                <a:latin typeface="Arial" charset="0"/>
                <a:ea typeface="Arial" charset="0"/>
                <a:cs typeface="Arial" charset="0"/>
              </a:defRPr>
            </a:lvl1pPr>
          </a:lstStyle>
          <a:p>
            <a:endParaRPr lang="en-US"/>
          </a:p>
        </p:txBody>
      </p:sp>
      <p:sp>
        <p:nvSpPr>
          <p:cNvPr id="7" name="Title 6">
            <a:extLst>
              <a:ext uri="{FF2B5EF4-FFF2-40B4-BE49-F238E27FC236}">
                <a16:creationId xmlns:a16="http://schemas.microsoft.com/office/drawing/2014/main" id="{373F5EFD-8A41-4B2C-3DAE-3D44BA3B40A8}"/>
              </a:ext>
            </a:extLst>
          </p:cNvPr>
          <p:cNvSpPr>
            <a:spLocks noGrp="1"/>
          </p:cNvSpPr>
          <p:nvPr>
            <p:ph type="title"/>
          </p:nvPr>
        </p:nvSpPr>
        <p:spPr>
          <a:xfrm>
            <a:off x="2399465" y="-1098374"/>
            <a:ext cx="8259347" cy="914400"/>
          </a:xfrm>
        </p:spPr>
        <p:txBody>
          <a:bodyPr>
            <a:normAutofit/>
          </a:bodyPr>
          <a:lstStyle/>
          <a:p>
            <a:r>
              <a:rPr lang="en-US"/>
              <a:t>ECTA and </a:t>
            </a:r>
            <a:r>
              <a:rPr lang="en-US" err="1"/>
              <a:t>DaSy</a:t>
            </a:r>
            <a:r>
              <a:rPr lang="en-US"/>
              <a:t> Contact Information</a:t>
            </a:r>
          </a:p>
        </p:txBody>
      </p:sp>
      <p:sp>
        <p:nvSpPr>
          <p:cNvPr id="6" name="TextBox 5">
            <a:extLst>
              <a:ext uri="{FF2B5EF4-FFF2-40B4-BE49-F238E27FC236}">
                <a16:creationId xmlns:a16="http://schemas.microsoft.com/office/drawing/2014/main" id="{A8142710-B8FC-768B-594D-517F9553798E}"/>
              </a:ext>
            </a:extLst>
          </p:cNvPr>
          <p:cNvSpPr txBox="1"/>
          <p:nvPr/>
        </p:nvSpPr>
        <p:spPr>
          <a:xfrm>
            <a:off x="1561926" y="1956006"/>
            <a:ext cx="9626600" cy="1323439"/>
          </a:xfrm>
          <a:prstGeom prst="rect">
            <a:avLst/>
          </a:prstGeom>
          <a:noFill/>
        </p:spPr>
        <p:txBody>
          <a:bodyPr wrap="square">
            <a:spAutoFit/>
          </a:bodyPr>
          <a:lstStyle/>
          <a:p>
            <a:pPr algn="ctr"/>
            <a:r>
              <a:rPr lang="en-US" sz="4000" b="1">
                <a:solidFill>
                  <a:srgbClr val="185380"/>
                </a:solidFill>
              </a:rPr>
              <a:t>Find out more at </a:t>
            </a:r>
          </a:p>
          <a:p>
            <a:pPr algn="ctr"/>
            <a:r>
              <a:rPr lang="en-US" sz="4000" b="1">
                <a:solidFill>
                  <a:srgbClr val="185380"/>
                </a:solidFill>
              </a:rPr>
              <a:t>ectacenter.org and dasycenter.org</a:t>
            </a:r>
          </a:p>
        </p:txBody>
      </p:sp>
    </p:spTree>
    <p:extLst>
      <p:ext uri="{BB962C8B-B14F-4D97-AF65-F5344CB8AC3E}">
        <p14:creationId xmlns:p14="http://schemas.microsoft.com/office/powerpoint/2010/main" val="4158676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14AAF6-315B-A27B-3784-3B3BC4F73CE1}"/>
              </a:ext>
              <a:ext uri="{C183D7F6-B498-43B3-948B-1728B52AA6E4}">
                <adec:decorative xmlns:adec="http://schemas.microsoft.com/office/drawing/2017/decorative" val="1"/>
              </a:ext>
            </a:extLst>
          </p:cNvPr>
          <p:cNvPicPr>
            <a:picLocks noChangeAspect="1"/>
          </p:cNvPicPr>
          <p:nvPr/>
        </p:nvPicPr>
        <p:blipFill>
          <a:blip r:embed="rId3">
            <a:alphaModFix amt="10000"/>
          </a:blip>
          <a:stretch>
            <a:fillRect/>
          </a:stretch>
        </p:blipFill>
        <p:spPr>
          <a:xfrm flipH="1">
            <a:off x="0" y="1326690"/>
            <a:ext cx="12192000" cy="4650400"/>
          </a:xfrm>
          <a:prstGeom prst="rect">
            <a:avLst/>
          </a:prstGeom>
        </p:spPr>
      </p:pic>
      <p:sp>
        <p:nvSpPr>
          <p:cNvPr id="2" name="Title 1"/>
          <p:cNvSpPr>
            <a:spLocks noGrp="1"/>
          </p:cNvSpPr>
          <p:nvPr>
            <p:ph type="title"/>
          </p:nvPr>
        </p:nvSpPr>
        <p:spPr/>
        <p:txBody>
          <a:bodyPr>
            <a:normAutofit/>
          </a:bodyPr>
          <a:lstStyle/>
          <a:p>
            <a:r>
              <a:rPr lang="en-US" sz="4400" b="1"/>
              <a:t>FFY 2021 Part C APR Indicator 4</a:t>
            </a:r>
          </a:p>
        </p:txBody>
      </p:sp>
      <p:sp>
        <p:nvSpPr>
          <p:cNvPr id="4" name="Content Placeholder 1"/>
          <p:cNvSpPr txBox="1">
            <a:spLocks/>
          </p:cNvSpPr>
          <p:nvPr/>
        </p:nvSpPr>
        <p:spPr bwMode="auto">
          <a:xfrm>
            <a:off x="398551" y="1587160"/>
            <a:ext cx="10346872" cy="3944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600"/>
              </a:spcBef>
              <a:spcAft>
                <a:spcPts val="600"/>
              </a:spcAft>
              <a:buNone/>
            </a:pPr>
            <a:r>
              <a:rPr lang="en-US" b="1" kern="0">
                <a:solidFill>
                  <a:schemeClr val="tx1"/>
                </a:solidFill>
              </a:rPr>
              <a:t>Percent of families who report that early intervention services have helped the family:</a:t>
            </a:r>
          </a:p>
          <a:p>
            <a:pPr marL="1143000" indent="-517525">
              <a:spcBef>
                <a:spcPts val="600"/>
              </a:spcBef>
              <a:spcAft>
                <a:spcPts val="600"/>
              </a:spcAft>
              <a:buFont typeface="+mj-lt"/>
              <a:buAutoNum type="alphaUcPeriod"/>
            </a:pPr>
            <a:r>
              <a:rPr lang="en-US" b="1" kern="0">
                <a:solidFill>
                  <a:schemeClr val="tx1"/>
                </a:solidFill>
              </a:rPr>
              <a:t>Know their rights</a:t>
            </a:r>
          </a:p>
          <a:p>
            <a:pPr marL="1143000" indent="-517525">
              <a:spcBef>
                <a:spcPts val="600"/>
              </a:spcBef>
              <a:spcAft>
                <a:spcPts val="600"/>
              </a:spcAft>
              <a:buFont typeface="+mj-lt"/>
              <a:buAutoNum type="alphaUcPeriod"/>
            </a:pPr>
            <a:r>
              <a:rPr lang="en-US" b="1" kern="0">
                <a:solidFill>
                  <a:schemeClr val="tx1"/>
                </a:solidFill>
              </a:rPr>
              <a:t>Effectively communicate their child's needs</a:t>
            </a:r>
          </a:p>
          <a:p>
            <a:pPr marL="1143000" indent="-517525">
              <a:spcBef>
                <a:spcPts val="600"/>
              </a:spcBef>
              <a:spcAft>
                <a:spcPts val="600"/>
              </a:spcAft>
              <a:buFont typeface="+mj-lt"/>
              <a:buAutoNum type="alphaUcPeriod"/>
            </a:pPr>
            <a:r>
              <a:rPr lang="en-US" b="1" kern="0">
                <a:solidFill>
                  <a:schemeClr val="tx1"/>
                </a:solidFill>
              </a:rPr>
              <a:t>Help their child develop and learn </a:t>
            </a:r>
          </a:p>
        </p:txBody>
      </p:sp>
      <p:pic>
        <p:nvPicPr>
          <p:cNvPr id="9" name="Picture 8" descr="A man and woman smiling as he carries their baby son on his shoulders">
            <a:extLst>
              <a:ext uri="{FF2B5EF4-FFF2-40B4-BE49-F238E27FC236}">
                <a16:creationId xmlns:a16="http://schemas.microsoft.com/office/drawing/2014/main" id="{4D29C5B8-9D45-0921-5A40-AF86781B63D4}"/>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flipH="1">
            <a:off x="9128760" y="3866160"/>
            <a:ext cx="2847569" cy="280935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2110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919BA0-7723-BD3E-A6E8-14AD8D2BE574}"/>
              </a:ext>
              <a:ext uri="{C183D7F6-B498-43B3-948B-1728B52AA6E4}">
                <adec:decorative xmlns:adec="http://schemas.microsoft.com/office/drawing/2017/decorative" val="1"/>
              </a:ext>
            </a:extLst>
          </p:cNvPr>
          <p:cNvPicPr>
            <a:picLocks noChangeAspect="1"/>
          </p:cNvPicPr>
          <p:nvPr/>
        </p:nvPicPr>
        <p:blipFill>
          <a:blip r:embed="rId3">
            <a:lum bright="70000" contrast="-70000"/>
            <a:alphaModFix amt="20000"/>
            <a:extLst>
              <a:ext uri="{BEBA8EAE-BF5A-486C-A8C5-ECC9F3942E4B}">
                <a14:imgProps xmlns:a14="http://schemas.microsoft.com/office/drawing/2010/main">
                  <a14:imgLayer r:embed="rId4">
                    <a14:imgEffect>
                      <a14:sharpenSoften amount="50000"/>
                    </a14:imgEffect>
                    <a14:imgEffect>
                      <a14:saturation sat="66000"/>
                    </a14:imgEffect>
                    <a14:imgEffect>
                      <a14:brightnessContrast bright="-40000" contrast="-20000"/>
                    </a14:imgEffect>
                  </a14:imgLayer>
                </a14:imgProps>
              </a:ext>
            </a:extLst>
          </a:blip>
          <a:stretch>
            <a:fillRect/>
          </a:stretch>
        </p:blipFill>
        <p:spPr>
          <a:xfrm>
            <a:off x="34835" y="1141380"/>
            <a:ext cx="12157165" cy="47047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Title 1"/>
          <p:cNvSpPr>
            <a:spLocks noGrp="1"/>
          </p:cNvSpPr>
          <p:nvPr>
            <p:ph type="title"/>
          </p:nvPr>
        </p:nvSpPr>
        <p:spPr/>
        <p:txBody>
          <a:bodyPr>
            <a:normAutofit/>
          </a:bodyPr>
          <a:lstStyle/>
          <a:p>
            <a:r>
              <a:rPr lang="en-US" sz="4400" b="1"/>
              <a:t>Which Data Are Included?</a:t>
            </a:r>
          </a:p>
        </p:txBody>
      </p:sp>
      <p:sp>
        <p:nvSpPr>
          <p:cNvPr id="5" name="Content Placeholder 4"/>
          <p:cNvSpPr>
            <a:spLocks noGrp="1"/>
          </p:cNvSpPr>
          <p:nvPr>
            <p:ph idx="1"/>
          </p:nvPr>
        </p:nvSpPr>
        <p:spPr>
          <a:xfrm>
            <a:off x="587829" y="1368358"/>
            <a:ext cx="11604171" cy="4477806"/>
          </a:xfrm>
        </p:spPr>
        <p:txBody>
          <a:bodyPr>
            <a:normAutofit fontScale="92500" lnSpcReduction="20000"/>
          </a:bodyPr>
          <a:lstStyle/>
          <a:p>
            <a:r>
              <a:rPr lang="en-US" sz="3000" b="1">
                <a:solidFill>
                  <a:schemeClr val="tx2"/>
                </a:solidFill>
              </a:rPr>
              <a:t>Federal Fiscal Year (FFY) 2021</a:t>
            </a:r>
          </a:p>
          <a:p>
            <a:pPr lvl="1"/>
            <a:r>
              <a:rPr lang="en-US" sz="2800" b="1">
                <a:solidFill>
                  <a:schemeClr val="tx2"/>
                </a:solidFill>
              </a:rPr>
              <a:t>Data from February 2023 Annual Performance Report (APR) submission </a:t>
            </a:r>
          </a:p>
          <a:p>
            <a:pPr lvl="1"/>
            <a:r>
              <a:rPr lang="en-US" sz="2800" b="1">
                <a:solidFill>
                  <a:schemeClr val="tx2"/>
                </a:solidFill>
              </a:rPr>
              <a:t>School year/State fiscal year 2021-2022</a:t>
            </a:r>
          </a:p>
          <a:p>
            <a:r>
              <a:rPr lang="en-US" sz="2800" b="1">
                <a:solidFill>
                  <a:schemeClr val="tx2"/>
                </a:solidFill>
              </a:rPr>
              <a:t>56 states and jurisdictions reported Part C Indicator 4 Data</a:t>
            </a:r>
          </a:p>
          <a:p>
            <a:r>
              <a:rPr lang="en-US" sz="2800" b="1">
                <a:solidFill>
                  <a:schemeClr val="tx2"/>
                </a:solidFill>
              </a:rPr>
              <a:t>Quantitative data as reported to OSEP</a:t>
            </a:r>
          </a:p>
          <a:p>
            <a:r>
              <a:rPr lang="en-US" sz="2800" b="1">
                <a:solidFill>
                  <a:schemeClr val="tx2"/>
                </a:solidFill>
              </a:rPr>
              <a:t>Qualitative data coded by DaSy/ECTA</a:t>
            </a:r>
          </a:p>
          <a:p>
            <a:pPr marL="0" indent="0">
              <a:buNone/>
            </a:pPr>
            <a:endParaRPr lang="en-US" sz="2800" b="1" i="1">
              <a:solidFill>
                <a:schemeClr val="tx2"/>
              </a:solidFill>
            </a:endParaRPr>
          </a:p>
          <a:p>
            <a:pPr marL="0" indent="0">
              <a:buNone/>
            </a:pPr>
            <a:r>
              <a:rPr lang="en-US" sz="2800" b="1" i="1">
                <a:solidFill>
                  <a:schemeClr val="tx2"/>
                </a:solidFill>
              </a:rPr>
              <a:t>Note:</a:t>
            </a:r>
            <a:r>
              <a:rPr lang="en-US" sz="2800" b="1">
                <a:solidFill>
                  <a:schemeClr val="tx2"/>
                </a:solidFill>
              </a:rPr>
              <a:t> not all states reported on all qualitative variables</a:t>
            </a:r>
          </a:p>
        </p:txBody>
      </p:sp>
      <p:pic>
        <p:nvPicPr>
          <p:cNvPr id="4" name="Picture 3">
            <a:extLst>
              <a:ext uri="{FF2B5EF4-FFF2-40B4-BE49-F238E27FC236}">
                <a16:creationId xmlns:a16="http://schemas.microsoft.com/office/drawing/2014/main" id="{D22DF55C-BAFA-EF26-9F16-D4779D61927F}"/>
              </a:ext>
              <a:ext uri="{C183D7F6-B498-43B3-948B-1728B52AA6E4}">
                <adec:decorative xmlns:adec="http://schemas.microsoft.com/office/drawing/2017/decorative" val="1"/>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9662160" y="4230243"/>
            <a:ext cx="2164080" cy="2210117"/>
          </a:xfrm>
          <a:prstGeom prst="ellipse">
            <a:avLst/>
          </a:prstGeom>
          <a:ln w="63500" cap="rnd">
            <a:noFill/>
          </a:ln>
          <a:effectLst/>
        </p:spPr>
      </p:pic>
    </p:spTree>
    <p:extLst>
      <p:ext uri="{BB962C8B-B14F-4D97-AF65-F5344CB8AC3E}">
        <p14:creationId xmlns:p14="http://schemas.microsoft.com/office/powerpoint/2010/main" val="97489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measuring child's height in doorway">
            <a:extLst>
              <a:ext uri="{FF2B5EF4-FFF2-40B4-BE49-F238E27FC236}">
                <a16:creationId xmlns:a16="http://schemas.microsoft.com/office/drawing/2014/main" id="{6EF8D2CD-3727-C3C2-D601-33544EBCBB98}"/>
              </a:ext>
            </a:extLst>
          </p:cNvPr>
          <p:cNvPicPr>
            <a:picLocks noChangeAspect="1"/>
          </p:cNvPicPr>
          <p:nvPr/>
        </p:nvPicPr>
        <p:blipFill>
          <a:blip r:embed="rId3">
            <a:alphaModFix amt="40000"/>
          </a:blip>
          <a:stretch>
            <a:fillRect/>
          </a:stretch>
        </p:blipFill>
        <p:spPr>
          <a:xfrm>
            <a:off x="0" y="0"/>
            <a:ext cx="14919960" cy="5882640"/>
          </a:xfrm>
          <a:prstGeom prst="rect">
            <a:avLst/>
          </a:prstGeom>
        </p:spPr>
      </p:pic>
      <p:sp>
        <p:nvSpPr>
          <p:cNvPr id="6" name="Title 5"/>
          <p:cNvSpPr>
            <a:spLocks noGrp="1"/>
          </p:cNvSpPr>
          <p:nvPr>
            <p:ph type="title"/>
          </p:nvPr>
        </p:nvSpPr>
        <p:spPr>
          <a:xfrm>
            <a:off x="-258417" y="1569406"/>
            <a:ext cx="5151120" cy="2085544"/>
          </a:xfrm>
        </p:spPr>
        <p:txBody>
          <a:bodyPr>
            <a:normAutofit/>
          </a:bodyPr>
          <a:lstStyle/>
          <a:p>
            <a:r>
              <a:rPr lang="en-US" sz="4800" b="1"/>
              <a:t>State </a:t>
            </a:r>
            <a:br>
              <a:rPr lang="en-US" sz="4800" b="1"/>
            </a:br>
            <a:r>
              <a:rPr lang="en-US" sz="4800" b="1"/>
              <a:t>Measurement</a:t>
            </a:r>
            <a:br>
              <a:rPr lang="en-US" sz="4800" b="1"/>
            </a:br>
            <a:r>
              <a:rPr lang="en-US" sz="4800" b="1"/>
              <a:t>Approaches</a:t>
            </a:r>
          </a:p>
        </p:txBody>
      </p:sp>
    </p:spTree>
    <p:extLst>
      <p:ext uri="{BB962C8B-B14F-4D97-AF65-F5344CB8AC3E}">
        <p14:creationId xmlns:p14="http://schemas.microsoft.com/office/powerpoint/2010/main" val="155986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2925B9-0670-4463-9B91-9E3213F928C1}"/>
              </a:ext>
            </a:extLst>
          </p:cNvPr>
          <p:cNvSpPr>
            <a:spLocks noGrp="1"/>
          </p:cNvSpPr>
          <p:nvPr>
            <p:ph type="title"/>
          </p:nvPr>
        </p:nvSpPr>
        <p:spPr/>
        <p:txBody>
          <a:bodyPr>
            <a:normAutofit/>
          </a:bodyPr>
          <a:lstStyle/>
          <a:p>
            <a:r>
              <a:rPr lang="en-US" sz="4400" b="1" u="sng"/>
              <a:t>FFY 2020</a:t>
            </a:r>
            <a:r>
              <a:rPr lang="en-US" sz="4400" b="1"/>
              <a:t> Family Survey Used</a:t>
            </a:r>
          </a:p>
        </p:txBody>
      </p:sp>
      <p:pic>
        <p:nvPicPr>
          <p:cNvPr id="7" name="Picture 6" descr="A map of the US showing different state family survey used. ECO Family Revised Outcomes survey us used by Washington (state), Montana, North Dakota, Idaho, South Dakota, Iowa, Illinois, Kentucky, West Virginia, Tennessee, North Carolina, South Carolina, Georgia, Rhode Island, Vermont, Texas, Louisiana, Kansas, California, and Hawai'i; State-Developed Survey is used in Alaska, Maine, New York, Pennsylvania, Ohio, Delaware, Alabama, Missouri, Oklahoma, New Mexico, Wyoming, Nevada, Oregon, Guam, and Northern Mariana Islands; NCSEAM survey is used by Puerto Rico, Florida, Mississippi, Arizona, Utah, Nebraska, Michigan, Virginia, Maryland, New Jersey, Connecticut, and Massachusetts; ECO Family Original Outcomes Survey is used by American Samoa, Virgin Islands, District of Columbia, Arkansas, Colorado, Minnesota, Wisconsin, Indiana, and New Hampshire; and those not reporting data are Department of Defense, Bureau of Indian Education, Marshall Islands, Palau, and Micronesia.">
            <a:extLst>
              <a:ext uri="{FF2B5EF4-FFF2-40B4-BE49-F238E27FC236}">
                <a16:creationId xmlns:a16="http://schemas.microsoft.com/office/drawing/2014/main" id="{53BC4431-C8AF-782E-57FF-205C164AF317}"/>
              </a:ext>
            </a:extLst>
          </p:cNvPr>
          <p:cNvPicPr>
            <a:picLocks noChangeAspect="1"/>
          </p:cNvPicPr>
          <p:nvPr/>
        </p:nvPicPr>
        <p:blipFill>
          <a:blip r:embed="rId3"/>
          <a:stretch>
            <a:fillRect/>
          </a:stretch>
        </p:blipFill>
        <p:spPr>
          <a:xfrm>
            <a:off x="1070280" y="1094289"/>
            <a:ext cx="6310234" cy="4473753"/>
          </a:xfrm>
          <a:prstGeom prst="rect">
            <a:avLst/>
          </a:prstGeom>
        </p:spPr>
      </p:pic>
      <p:graphicFrame>
        <p:nvGraphicFramePr>
          <p:cNvPr id="3" name="Table 3" descr="ECO Family Revised Outcomes survey is represented by purple; State-Developed survey is represented by dark blue; NCSEAM survey is represented by orange; ECO Family Original Outcomes survey is represented by green; and those not reporting C4 data are represented by gray.">
            <a:extLst>
              <a:ext uri="{FF2B5EF4-FFF2-40B4-BE49-F238E27FC236}">
                <a16:creationId xmlns:a16="http://schemas.microsoft.com/office/drawing/2014/main" id="{FD2EFC9B-FF60-93CC-C778-470194DBAC26}"/>
              </a:ext>
            </a:extLst>
          </p:cNvPr>
          <p:cNvGraphicFramePr>
            <a:graphicFrameLocks noGrp="1"/>
          </p:cNvGraphicFramePr>
          <p:nvPr>
            <p:extLst>
              <p:ext uri="{D42A27DB-BD31-4B8C-83A1-F6EECF244321}">
                <p14:modId xmlns:p14="http://schemas.microsoft.com/office/powerpoint/2010/main" val="2043111538"/>
              </p:ext>
            </p:extLst>
          </p:nvPr>
        </p:nvGraphicFramePr>
        <p:xfrm>
          <a:off x="8287657" y="1590522"/>
          <a:ext cx="3635830" cy="3200400"/>
        </p:xfrm>
        <a:graphic>
          <a:graphicData uri="http://schemas.openxmlformats.org/drawingml/2006/table">
            <a:tbl>
              <a:tblPr firstRow="1" bandRow="1">
                <a:tableStyleId>{5C22544A-7EE6-4342-B048-85BDC9FD1C3A}</a:tableStyleId>
              </a:tblPr>
              <a:tblGrid>
                <a:gridCol w="341453">
                  <a:extLst>
                    <a:ext uri="{9D8B030D-6E8A-4147-A177-3AD203B41FA5}">
                      <a16:colId xmlns:a16="http://schemas.microsoft.com/office/drawing/2014/main" val="2670312146"/>
                    </a:ext>
                  </a:extLst>
                </a:gridCol>
                <a:gridCol w="3294377">
                  <a:extLst>
                    <a:ext uri="{9D8B030D-6E8A-4147-A177-3AD203B41FA5}">
                      <a16:colId xmlns:a16="http://schemas.microsoft.com/office/drawing/2014/main" val="267910597"/>
                    </a:ext>
                  </a:extLst>
                </a:gridCol>
              </a:tblGrid>
              <a:tr h="640080">
                <a:tc>
                  <a:txBody>
                    <a:bodyPr/>
                    <a:lstStyle/>
                    <a:p>
                      <a:endParaRPr lang="en-US"/>
                    </a:p>
                  </a:txBody>
                  <a:tcPr anchor="ctr">
                    <a:solidFill>
                      <a:srgbClr val="922B79"/>
                    </a:solidFill>
                  </a:tcPr>
                </a:tc>
                <a:tc>
                  <a:txBody>
                    <a:bodyPr/>
                    <a:lstStyle/>
                    <a:p>
                      <a:r>
                        <a:rPr lang="en-US" sz="1600" b="0">
                          <a:solidFill>
                            <a:schemeClr val="tx1"/>
                          </a:solidFill>
                        </a:rPr>
                        <a:t>ECO Family Outcomes Survey </a:t>
                      </a:r>
                      <a:r>
                        <a:rPr lang="en-US" sz="1400" b="0">
                          <a:solidFill>
                            <a:schemeClr val="tx1"/>
                          </a:solidFill>
                        </a:rPr>
                        <a:t>(Revised)</a:t>
                      </a:r>
                      <a:endParaRPr lang="en-US" sz="1600" b="0">
                        <a:solidFill>
                          <a:schemeClr val="tx1"/>
                        </a:solidFill>
                      </a:endParaRPr>
                    </a:p>
                  </a:txBody>
                  <a:tcPr anchor="ctr">
                    <a:solidFill>
                      <a:srgbClr val="F8F9FA"/>
                    </a:solidFill>
                  </a:tcPr>
                </a:tc>
                <a:extLst>
                  <a:ext uri="{0D108BD9-81ED-4DB2-BD59-A6C34878D82A}">
                    <a16:rowId xmlns:a16="http://schemas.microsoft.com/office/drawing/2014/main" val="2064691562"/>
                  </a:ext>
                </a:extLst>
              </a:tr>
              <a:tr h="640080">
                <a:tc>
                  <a:txBody>
                    <a:bodyPr/>
                    <a:lstStyle/>
                    <a:p>
                      <a:endParaRPr lang="en-US"/>
                    </a:p>
                  </a:txBody>
                  <a:tcPr anchor="ctr">
                    <a:solidFill>
                      <a:srgbClr val="255382"/>
                    </a:solidFill>
                  </a:tcPr>
                </a:tc>
                <a:tc>
                  <a:txBody>
                    <a:bodyPr/>
                    <a:lstStyle/>
                    <a:p>
                      <a:r>
                        <a:rPr lang="en-US" sz="1600" b="0">
                          <a:solidFill>
                            <a:schemeClr val="tx1"/>
                          </a:solidFill>
                        </a:rPr>
                        <a:t>State Developed Survey</a:t>
                      </a:r>
                    </a:p>
                  </a:txBody>
                  <a:tcPr anchor="ctr">
                    <a:solidFill>
                      <a:srgbClr val="F8F9FA"/>
                    </a:solidFill>
                  </a:tcPr>
                </a:tc>
                <a:extLst>
                  <a:ext uri="{0D108BD9-81ED-4DB2-BD59-A6C34878D82A}">
                    <a16:rowId xmlns:a16="http://schemas.microsoft.com/office/drawing/2014/main" val="3058410757"/>
                  </a:ext>
                </a:extLst>
              </a:tr>
              <a:tr h="640080">
                <a:tc>
                  <a:txBody>
                    <a:bodyPr/>
                    <a:lstStyle/>
                    <a:p>
                      <a:endParaRPr lang="en-US"/>
                    </a:p>
                  </a:txBody>
                  <a:tcPr anchor="ctr">
                    <a:solidFill>
                      <a:srgbClr val="ED9133"/>
                    </a:solidFill>
                  </a:tcPr>
                </a:tc>
                <a:tc>
                  <a:txBody>
                    <a:bodyPr/>
                    <a:lstStyle/>
                    <a:p>
                      <a:r>
                        <a:rPr lang="en-US" sz="1600" b="0" dirty="0">
                          <a:solidFill>
                            <a:schemeClr val="tx1"/>
                          </a:solidFill>
                        </a:rPr>
                        <a:t>NCSEAM Survey</a:t>
                      </a:r>
                    </a:p>
                  </a:txBody>
                  <a:tcPr anchor="ctr">
                    <a:solidFill>
                      <a:srgbClr val="F8F9FA"/>
                    </a:solidFill>
                  </a:tcPr>
                </a:tc>
                <a:extLst>
                  <a:ext uri="{0D108BD9-81ED-4DB2-BD59-A6C34878D82A}">
                    <a16:rowId xmlns:a16="http://schemas.microsoft.com/office/drawing/2014/main" val="2375341686"/>
                  </a:ext>
                </a:extLst>
              </a:tr>
              <a:tr h="640080">
                <a:tc>
                  <a:txBody>
                    <a:bodyPr/>
                    <a:lstStyle/>
                    <a:p>
                      <a:endParaRPr lang="en-US"/>
                    </a:p>
                  </a:txBody>
                  <a:tcPr anchor="ctr">
                    <a:solidFill>
                      <a:srgbClr val="44AA47"/>
                    </a:solidFill>
                  </a:tcPr>
                </a:tc>
                <a:tc>
                  <a:txBody>
                    <a:bodyPr/>
                    <a:lstStyle/>
                    <a:p>
                      <a:r>
                        <a:rPr lang="en-US" sz="1600" b="0">
                          <a:solidFill>
                            <a:schemeClr val="tx1"/>
                          </a:solidFill>
                        </a:rPr>
                        <a:t>ECO Family Outcomes Survey </a:t>
                      </a:r>
                      <a:r>
                        <a:rPr lang="en-US" sz="1400" b="0">
                          <a:solidFill>
                            <a:schemeClr val="tx1"/>
                          </a:solidFill>
                        </a:rPr>
                        <a:t>(Original)</a:t>
                      </a:r>
                      <a:endParaRPr lang="en-US" sz="1600" b="0">
                        <a:solidFill>
                          <a:schemeClr val="tx1"/>
                        </a:solidFill>
                      </a:endParaRPr>
                    </a:p>
                  </a:txBody>
                  <a:tcPr anchor="ctr">
                    <a:solidFill>
                      <a:srgbClr val="F8F9FA"/>
                    </a:solidFill>
                  </a:tcPr>
                </a:tc>
                <a:extLst>
                  <a:ext uri="{0D108BD9-81ED-4DB2-BD59-A6C34878D82A}">
                    <a16:rowId xmlns:a16="http://schemas.microsoft.com/office/drawing/2014/main" val="3971591325"/>
                  </a:ext>
                </a:extLst>
              </a:tr>
              <a:tr h="640080">
                <a:tc>
                  <a:txBody>
                    <a:bodyPr/>
                    <a:lstStyle/>
                    <a:p>
                      <a:endParaRPr lang="en-US"/>
                    </a:p>
                  </a:txBody>
                  <a:tcPr anchor="ctr">
                    <a:solidFill>
                      <a:schemeClr val="bg2"/>
                    </a:solidFill>
                  </a:tcPr>
                </a:tc>
                <a:tc>
                  <a:txBody>
                    <a:bodyPr/>
                    <a:lstStyle/>
                    <a:p>
                      <a:r>
                        <a:rPr lang="en-US" sz="1600" b="0" dirty="0">
                          <a:solidFill>
                            <a:schemeClr val="tx1"/>
                          </a:solidFill>
                        </a:rPr>
                        <a:t>Not reporting C4 data</a:t>
                      </a:r>
                    </a:p>
                  </a:txBody>
                  <a:tcPr anchor="ctr">
                    <a:solidFill>
                      <a:srgbClr val="F8F9FA"/>
                    </a:solidFill>
                  </a:tcPr>
                </a:tc>
                <a:extLst>
                  <a:ext uri="{0D108BD9-81ED-4DB2-BD59-A6C34878D82A}">
                    <a16:rowId xmlns:a16="http://schemas.microsoft.com/office/drawing/2014/main" val="4181701174"/>
                  </a:ext>
                </a:extLst>
              </a:tr>
            </a:tbl>
          </a:graphicData>
        </a:graphic>
      </p:graphicFrame>
    </p:spTree>
    <p:extLst>
      <p:ext uri="{BB962C8B-B14F-4D97-AF65-F5344CB8AC3E}">
        <p14:creationId xmlns:p14="http://schemas.microsoft.com/office/powerpoint/2010/main" val="1960755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96A91D-4102-7D34-0B0E-0511611E2110}"/>
              </a:ext>
              <a:ext uri="{C183D7F6-B498-43B3-948B-1728B52AA6E4}">
                <adec:decorative xmlns:adec="http://schemas.microsoft.com/office/drawing/2017/decorative" val="1"/>
              </a:ext>
            </a:extLst>
          </p:cNvPr>
          <p:cNvPicPr>
            <a:picLocks noChangeAspect="1"/>
          </p:cNvPicPr>
          <p:nvPr/>
        </p:nvPicPr>
        <p:blipFill>
          <a:blip r:embed="rId3">
            <a:alphaModFix amt="5000"/>
          </a:blip>
          <a:stretch>
            <a:fillRect/>
          </a:stretch>
        </p:blipFill>
        <p:spPr>
          <a:xfrm>
            <a:off x="-10888" y="1227868"/>
            <a:ext cx="12202887" cy="4746212"/>
          </a:xfrm>
          <a:prstGeom prst="rect">
            <a:avLst/>
          </a:prstGeom>
          <a:effectLst/>
        </p:spPr>
      </p:pic>
      <p:sp>
        <p:nvSpPr>
          <p:cNvPr id="2" name="Title 1"/>
          <p:cNvSpPr>
            <a:spLocks noGrp="1"/>
          </p:cNvSpPr>
          <p:nvPr>
            <p:ph type="title"/>
          </p:nvPr>
        </p:nvSpPr>
        <p:spPr>
          <a:xfrm>
            <a:off x="0" y="226980"/>
            <a:ext cx="12191999" cy="914400"/>
          </a:xfrm>
          <a:prstGeom prst="round2DiagRect">
            <a:avLst/>
          </a:prstGeom>
          <a:noFill/>
          <a:ln>
            <a:noFill/>
          </a:ln>
        </p:spPr>
        <p:txBody>
          <a:bodyPr>
            <a:noAutofit/>
          </a:bodyPr>
          <a:lstStyle/>
          <a:p>
            <a:r>
              <a:rPr lang="en-US" sz="4400" b="1"/>
              <a:t>FFY 2021 State Approaches: Surveys Used</a:t>
            </a:r>
          </a:p>
        </p:txBody>
      </p:sp>
      <p:sp>
        <p:nvSpPr>
          <p:cNvPr id="9" name="Content Placeholder 8"/>
          <p:cNvSpPr>
            <a:spLocks noGrp="1"/>
          </p:cNvSpPr>
          <p:nvPr>
            <p:ph idx="1"/>
          </p:nvPr>
        </p:nvSpPr>
        <p:spPr>
          <a:xfrm>
            <a:off x="674188" y="1638772"/>
            <a:ext cx="11005457" cy="4335308"/>
          </a:xfrm>
        </p:spPr>
        <p:txBody>
          <a:bodyPr>
            <a:normAutofit/>
          </a:bodyPr>
          <a:lstStyle/>
          <a:p>
            <a:r>
              <a:rPr lang="en-US" sz="3600">
                <a:latin typeface="+mn-lt"/>
              </a:rPr>
              <a:t>ECO FOS-Revised: 11 states (20%)</a:t>
            </a:r>
            <a:endParaRPr lang="en-US" sz="3600" i="1">
              <a:solidFill>
                <a:srgbClr val="1B416C"/>
              </a:solidFill>
              <a:latin typeface="+mn-lt"/>
            </a:endParaRPr>
          </a:p>
          <a:p>
            <a:r>
              <a:rPr lang="en-US" sz="3600">
                <a:latin typeface="+mn-lt"/>
              </a:rPr>
              <a:t>NCSEAM: 8 states (14%)</a:t>
            </a:r>
          </a:p>
          <a:p>
            <a:r>
              <a:rPr lang="en-US" sz="3600">
                <a:latin typeface="+mn-lt"/>
              </a:rPr>
              <a:t>ECO FOS-Original: 3 states (5%)</a:t>
            </a:r>
          </a:p>
          <a:p>
            <a:r>
              <a:rPr lang="en-US" sz="3600">
                <a:latin typeface="+mn-lt"/>
              </a:rPr>
              <a:t>Not reported or unclear: 30 states (54%)</a:t>
            </a:r>
          </a:p>
        </p:txBody>
      </p:sp>
      <p:sp>
        <p:nvSpPr>
          <p:cNvPr id="3" name="AutoShape 2" descr="Map of U.S. (Data Follows)">
            <a:extLst>
              <a:ext uri="{FF2B5EF4-FFF2-40B4-BE49-F238E27FC236}">
                <a16:creationId xmlns:a16="http://schemas.microsoft.com/office/drawing/2014/main" id="{E8C4F3F5-6002-0006-4FB7-F9C0DF65F65B}"/>
              </a:ext>
            </a:extLst>
          </p:cNvPr>
          <p:cNvSpPr>
            <a:spLocks noChangeAspect="1" noChangeArrowheads="1"/>
          </p:cNvSpPr>
          <p:nvPr/>
        </p:nvSpPr>
        <p:spPr bwMode="auto">
          <a:xfrm>
            <a:off x="5943600" y="3276600"/>
            <a:ext cx="6248400" cy="624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smaller version of the state map previously shown">
            <a:extLst>
              <a:ext uri="{FF2B5EF4-FFF2-40B4-BE49-F238E27FC236}">
                <a16:creationId xmlns:a16="http://schemas.microsoft.com/office/drawing/2014/main" id="{850F0894-2E6D-4DFA-9EFF-CF1478F9209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159240" y="2068351"/>
            <a:ext cx="2520405" cy="2243522"/>
          </a:xfrm>
          <a:prstGeom prst="ellipse">
            <a:avLst/>
          </a:prstGeom>
          <a:ln w="63500" cap="rnd">
            <a:noFill/>
          </a:ln>
          <a:effectLst/>
        </p:spPr>
      </p:pic>
    </p:spTree>
    <p:extLst>
      <p:ext uri="{BB962C8B-B14F-4D97-AF65-F5344CB8AC3E}">
        <p14:creationId xmlns:p14="http://schemas.microsoft.com/office/powerpoint/2010/main" val="79903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F562-36AC-5CC7-B5DB-5EFAAC76AC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2801E92-A1CB-C3F1-3A45-C56AA6D0647F}"/>
              </a:ext>
              <a:ext uri="{C183D7F6-B498-43B3-948B-1728B52AA6E4}">
                <adec:decorative xmlns:adec="http://schemas.microsoft.com/office/drawing/2017/decorative" val="1"/>
              </a:ext>
            </a:extLst>
          </p:cNvPr>
          <p:cNvPicPr>
            <a:picLocks noChangeAspect="1"/>
          </p:cNvPicPr>
          <p:nvPr/>
        </p:nvPicPr>
        <p:blipFill>
          <a:blip r:embed="rId3">
            <a:alphaModFix amt="5000"/>
          </a:blip>
          <a:stretch>
            <a:fillRect/>
          </a:stretch>
        </p:blipFill>
        <p:spPr>
          <a:xfrm>
            <a:off x="-10887" y="1608236"/>
            <a:ext cx="12192000" cy="4326329"/>
          </a:xfrm>
          <a:prstGeom prst="rect">
            <a:avLst/>
          </a:prstGeom>
        </p:spPr>
      </p:pic>
      <p:sp>
        <p:nvSpPr>
          <p:cNvPr id="6" name="Title 5">
            <a:extLst>
              <a:ext uri="{FF2B5EF4-FFF2-40B4-BE49-F238E27FC236}">
                <a16:creationId xmlns:a16="http://schemas.microsoft.com/office/drawing/2014/main" id="{04C92AD0-3C92-A141-E8AB-4F1288161765}"/>
              </a:ext>
            </a:extLst>
          </p:cNvPr>
          <p:cNvSpPr>
            <a:spLocks noGrp="1"/>
          </p:cNvSpPr>
          <p:nvPr>
            <p:ph type="title"/>
          </p:nvPr>
        </p:nvSpPr>
        <p:spPr>
          <a:xfrm>
            <a:off x="593271" y="52815"/>
            <a:ext cx="11005457" cy="914400"/>
          </a:xfrm>
        </p:spPr>
        <p:txBody>
          <a:bodyPr>
            <a:noAutofit/>
          </a:bodyPr>
          <a:lstStyle/>
          <a:p>
            <a:pPr lvl="1" algn="ctr"/>
            <a:r>
              <a:rPr lang="en-US" sz="4400" b="1">
                <a:solidFill>
                  <a:schemeClr val="accent5">
                    <a:lumMod val="75000"/>
                  </a:schemeClr>
                </a:solidFill>
                <a:latin typeface="+mn-lt"/>
              </a:rPr>
              <a:t>FFY 2021 State Approaches: </a:t>
            </a:r>
            <a:br>
              <a:rPr lang="en-US" sz="4400" b="1">
                <a:solidFill>
                  <a:schemeClr val="accent5">
                    <a:lumMod val="75000"/>
                  </a:schemeClr>
                </a:solidFill>
                <a:latin typeface="+mn-lt"/>
              </a:rPr>
            </a:br>
            <a:r>
              <a:rPr lang="en-US" sz="4400" b="1">
                <a:solidFill>
                  <a:schemeClr val="accent5">
                    <a:lumMod val="75000"/>
                  </a:schemeClr>
                </a:solidFill>
                <a:latin typeface="+mn-lt"/>
              </a:rPr>
              <a:t>Family Populations Surveyed</a:t>
            </a:r>
          </a:p>
        </p:txBody>
      </p:sp>
      <p:sp>
        <p:nvSpPr>
          <p:cNvPr id="8" name="Content Placeholder 7">
            <a:extLst>
              <a:ext uri="{FF2B5EF4-FFF2-40B4-BE49-F238E27FC236}">
                <a16:creationId xmlns:a16="http://schemas.microsoft.com/office/drawing/2014/main" id="{6B873484-FA9D-B249-88F1-3DDFFB2903C4}"/>
              </a:ext>
            </a:extLst>
          </p:cNvPr>
          <p:cNvSpPr>
            <a:spLocks noGrp="1"/>
          </p:cNvSpPr>
          <p:nvPr>
            <p:ph idx="1"/>
          </p:nvPr>
        </p:nvSpPr>
        <p:spPr>
          <a:xfrm>
            <a:off x="587828" y="1749921"/>
            <a:ext cx="11005457" cy="4477806"/>
          </a:xfrm>
        </p:spPr>
        <p:txBody>
          <a:bodyPr>
            <a:normAutofit/>
          </a:bodyPr>
          <a:lstStyle/>
          <a:p>
            <a:r>
              <a:rPr lang="en-US" sz="2800" b="1">
                <a:solidFill>
                  <a:schemeClr val="tx2"/>
                </a:solidFill>
              </a:rPr>
              <a:t>Family subgroups</a:t>
            </a:r>
          </a:p>
          <a:p>
            <a:pPr lvl="1"/>
            <a:r>
              <a:rPr lang="en-US" sz="2600" b="1">
                <a:solidFill>
                  <a:schemeClr val="tx2"/>
                </a:solidFill>
              </a:rPr>
              <a:t>Six or more months of services: 19 states (34%)</a:t>
            </a:r>
          </a:p>
          <a:p>
            <a:pPr lvl="1"/>
            <a:r>
              <a:rPr lang="en-US" sz="2600" b="1">
                <a:solidFill>
                  <a:schemeClr val="tx2"/>
                </a:solidFill>
              </a:rPr>
              <a:t>All families in program: 15 states (27%)</a:t>
            </a:r>
          </a:p>
          <a:p>
            <a:pPr lvl="1"/>
            <a:r>
              <a:rPr lang="en-US" sz="2600" b="1">
                <a:solidFill>
                  <a:schemeClr val="tx2"/>
                </a:solidFill>
              </a:rPr>
              <a:t>Other: 7 states (13%) </a:t>
            </a:r>
          </a:p>
          <a:p>
            <a:pPr lvl="1"/>
            <a:r>
              <a:rPr lang="en-US" sz="2600" b="1">
                <a:solidFill>
                  <a:schemeClr val="tx2"/>
                </a:solidFill>
              </a:rPr>
              <a:t>Not reported: 15 states (27%)</a:t>
            </a:r>
          </a:p>
          <a:p>
            <a:r>
              <a:rPr lang="en-US" sz="2800" b="1">
                <a:solidFill>
                  <a:schemeClr val="tx2"/>
                </a:solidFill>
              </a:rPr>
              <a:t>Sampling plans: </a:t>
            </a:r>
            <a:r>
              <a:rPr lang="en-US" sz="2600" b="1">
                <a:solidFill>
                  <a:schemeClr val="tx2"/>
                </a:solidFill>
              </a:rPr>
              <a:t>9 states</a:t>
            </a:r>
          </a:p>
        </p:txBody>
      </p:sp>
      <p:pic>
        <p:nvPicPr>
          <p:cNvPr id="9" name="Picture 8">
            <a:extLst>
              <a:ext uri="{FF2B5EF4-FFF2-40B4-BE49-F238E27FC236}">
                <a16:creationId xmlns:a16="http://schemas.microsoft.com/office/drawing/2014/main" id="{0BD087AE-D2F7-7562-7EFD-FADEA984B3E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65673" y="3623380"/>
            <a:ext cx="2521525" cy="2311185"/>
          </a:xfrm>
          <a:prstGeom prst="ellipse">
            <a:avLst/>
          </a:prstGeom>
          <a:ln w="63500" cap="rnd">
            <a:noFill/>
          </a:ln>
          <a:effectLst/>
        </p:spPr>
      </p:pic>
    </p:spTree>
    <p:extLst>
      <p:ext uri="{BB962C8B-B14F-4D97-AF65-F5344CB8AC3E}">
        <p14:creationId xmlns:p14="http://schemas.microsoft.com/office/powerpoint/2010/main" val="392788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BA01E-755D-A0DC-D64F-DF7A4CB9D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FCB22-CA2F-DF95-BF4D-727ADE2159F8}"/>
              </a:ext>
            </a:extLst>
          </p:cNvPr>
          <p:cNvSpPr>
            <a:spLocks noGrp="1"/>
          </p:cNvSpPr>
          <p:nvPr>
            <p:ph type="title"/>
          </p:nvPr>
        </p:nvSpPr>
        <p:spPr/>
        <p:txBody>
          <a:bodyPr>
            <a:noAutofit/>
          </a:bodyPr>
          <a:lstStyle/>
          <a:p>
            <a:r>
              <a:rPr lang="en-US" sz="4400" b="1"/>
              <a:t>FFY 2021 State Approaches: </a:t>
            </a:r>
            <a:br>
              <a:rPr lang="en-US" sz="4400" b="1"/>
            </a:br>
            <a:r>
              <a:rPr lang="en-US" sz="4400" b="1"/>
              <a:t>Dissemination and Return</a:t>
            </a:r>
          </a:p>
        </p:txBody>
      </p:sp>
      <p:sp>
        <p:nvSpPr>
          <p:cNvPr id="3" name="Content Placeholder 2">
            <a:extLst>
              <a:ext uri="{FF2B5EF4-FFF2-40B4-BE49-F238E27FC236}">
                <a16:creationId xmlns:a16="http://schemas.microsoft.com/office/drawing/2014/main" id="{1E9E262B-0BDA-2D9A-1AC7-AAED9F58F1CE}"/>
              </a:ext>
            </a:extLst>
          </p:cNvPr>
          <p:cNvSpPr>
            <a:spLocks noGrp="1"/>
          </p:cNvSpPr>
          <p:nvPr>
            <p:ph sz="half" idx="1"/>
          </p:nvPr>
        </p:nvSpPr>
        <p:spPr>
          <a:xfrm>
            <a:off x="365340" y="1655939"/>
            <a:ext cx="6033367" cy="4724375"/>
          </a:xfrm>
        </p:spPr>
        <p:txBody>
          <a:bodyPr>
            <a:normAutofit/>
          </a:bodyPr>
          <a:lstStyle/>
          <a:p>
            <a:pPr marL="0" indent="0">
              <a:buNone/>
            </a:pPr>
            <a:r>
              <a:rPr lang="en-US" sz="3200" b="1" u="sng">
                <a:solidFill>
                  <a:schemeClr val="tx2"/>
                </a:solidFill>
              </a:rPr>
              <a:t>Dissemination Methods </a:t>
            </a:r>
            <a:r>
              <a:rPr lang="en-US" sz="2800" b="1" u="sng">
                <a:solidFill>
                  <a:schemeClr val="tx2"/>
                </a:solidFill>
              </a:rPr>
              <a:t>(N=56)</a:t>
            </a:r>
          </a:p>
          <a:p>
            <a:r>
              <a:rPr lang="en-US" sz="2800">
                <a:solidFill>
                  <a:schemeClr val="tx2"/>
                </a:solidFill>
              </a:rPr>
              <a:t>Multiple methods: 36 states</a:t>
            </a:r>
          </a:p>
          <a:p>
            <a:r>
              <a:rPr lang="en-US" sz="2800">
                <a:solidFill>
                  <a:schemeClr val="tx2"/>
                </a:solidFill>
              </a:rPr>
              <a:t>In-person: 4 states</a:t>
            </a:r>
          </a:p>
          <a:p>
            <a:r>
              <a:rPr lang="en-US" sz="2800">
                <a:solidFill>
                  <a:schemeClr val="tx2"/>
                </a:solidFill>
              </a:rPr>
              <a:t>Online: 4</a:t>
            </a:r>
          </a:p>
          <a:p>
            <a:r>
              <a:rPr lang="en-US" sz="2800">
                <a:solidFill>
                  <a:schemeClr val="tx2"/>
                </a:solidFill>
              </a:rPr>
              <a:t>Mail only: 2 states</a:t>
            </a:r>
          </a:p>
          <a:p>
            <a:r>
              <a:rPr lang="en-US" sz="2800">
                <a:solidFill>
                  <a:schemeClr val="tx2"/>
                </a:solidFill>
              </a:rPr>
              <a:t>Phone call: 1 state</a:t>
            </a:r>
          </a:p>
          <a:p>
            <a:r>
              <a:rPr lang="en-US" sz="2800">
                <a:solidFill>
                  <a:schemeClr val="tx2"/>
                </a:solidFill>
              </a:rPr>
              <a:t>Not reported: 9 states</a:t>
            </a:r>
          </a:p>
        </p:txBody>
      </p:sp>
      <p:sp>
        <p:nvSpPr>
          <p:cNvPr id="8" name="Content Placeholder 7">
            <a:extLst>
              <a:ext uri="{FF2B5EF4-FFF2-40B4-BE49-F238E27FC236}">
                <a16:creationId xmlns:a16="http://schemas.microsoft.com/office/drawing/2014/main" id="{3366BD20-43B6-0978-65AF-F5CD467C407D}"/>
              </a:ext>
            </a:extLst>
          </p:cNvPr>
          <p:cNvSpPr>
            <a:spLocks noGrp="1"/>
          </p:cNvSpPr>
          <p:nvPr>
            <p:ph sz="half" idx="2"/>
          </p:nvPr>
        </p:nvSpPr>
        <p:spPr>
          <a:xfrm>
            <a:off x="6730250" y="1655939"/>
            <a:ext cx="5096410" cy="4470024"/>
          </a:xfrm>
        </p:spPr>
        <p:txBody>
          <a:bodyPr>
            <a:normAutofit/>
          </a:bodyPr>
          <a:lstStyle/>
          <a:p>
            <a:pPr marL="0" indent="0">
              <a:buNone/>
            </a:pPr>
            <a:r>
              <a:rPr lang="en-US" sz="3200" b="1" u="sng">
                <a:solidFill>
                  <a:schemeClr val="tx2"/>
                </a:solidFill>
              </a:rPr>
              <a:t>Return Methods </a:t>
            </a:r>
            <a:r>
              <a:rPr lang="en-US" sz="2800" b="1" u="sng">
                <a:solidFill>
                  <a:schemeClr val="tx2"/>
                </a:solidFill>
              </a:rPr>
              <a:t>(N=56)</a:t>
            </a:r>
          </a:p>
          <a:p>
            <a:r>
              <a:rPr lang="en-US" sz="2800">
                <a:solidFill>
                  <a:schemeClr val="tx2"/>
                </a:solidFill>
              </a:rPr>
              <a:t>Multiple methods: 21 states</a:t>
            </a:r>
          </a:p>
          <a:p>
            <a:r>
              <a:rPr lang="en-US" sz="2800">
                <a:solidFill>
                  <a:schemeClr val="tx2"/>
                </a:solidFill>
              </a:rPr>
              <a:t>In-person: 1 state</a:t>
            </a:r>
          </a:p>
          <a:p>
            <a:r>
              <a:rPr lang="en-US" sz="2800">
                <a:solidFill>
                  <a:schemeClr val="tx2"/>
                </a:solidFill>
                <a:latin typeface="Arial" panose="020B0604020202020204" pitchFamily="34" charset="0"/>
                <a:ea typeface="Calibri"/>
                <a:cs typeface="Arial" panose="020B0604020202020204" pitchFamily="34" charset="0"/>
              </a:rPr>
              <a:t>Online: 3 states </a:t>
            </a:r>
          </a:p>
          <a:p>
            <a:r>
              <a:rPr lang="en-US" sz="2800">
                <a:solidFill>
                  <a:schemeClr val="tx2"/>
                </a:solidFill>
              </a:rPr>
              <a:t>Mail only: 1 state</a:t>
            </a:r>
          </a:p>
          <a:p>
            <a:r>
              <a:rPr lang="en-US" sz="2800">
                <a:solidFill>
                  <a:schemeClr val="tx2"/>
                </a:solidFill>
              </a:rPr>
              <a:t>Phone Call: 0 state</a:t>
            </a:r>
          </a:p>
          <a:p>
            <a:r>
              <a:rPr lang="en-US" sz="2800">
                <a:solidFill>
                  <a:schemeClr val="tx2"/>
                </a:solidFill>
              </a:rPr>
              <a:t>Not reported: 30 states</a:t>
            </a:r>
          </a:p>
        </p:txBody>
      </p:sp>
      <p:sp>
        <p:nvSpPr>
          <p:cNvPr id="4" name="Rectangle 3">
            <a:extLst>
              <a:ext uri="{FF2B5EF4-FFF2-40B4-BE49-F238E27FC236}">
                <a16:creationId xmlns:a16="http://schemas.microsoft.com/office/drawing/2014/main" id="{1CA7420E-03AE-4B33-8C10-73C9BEA0DD54}"/>
              </a:ext>
              <a:ext uri="{C183D7F6-B498-43B3-948B-1728B52AA6E4}">
                <adec:decorative xmlns:adec="http://schemas.microsoft.com/office/drawing/2017/decorative" val="1"/>
              </a:ext>
            </a:extLst>
          </p:cNvPr>
          <p:cNvSpPr/>
          <p:nvPr/>
        </p:nvSpPr>
        <p:spPr>
          <a:xfrm>
            <a:off x="6459250" y="1767637"/>
            <a:ext cx="210457" cy="450098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788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FFY 2017 Child and Family Outcomes Data Highlights&amp;quot;&quot;/&gt;&lt;property id=&quot;20307&quot; value=&quot;296&quot;/&gt;&lt;/object&gt;&lt;object type=&quot;3&quot; unique_id=&quot;10004&quot;&gt;&lt;property id=&quot;20148&quot; value=&quot;5&quot;/&gt;&lt;property id=&quot;20300&quot; value=&quot;Slide 3 - &amp;quot;Webinar Intended Outcomes&amp;quot;&quot;/&gt;&lt;property id=&quot;20307&quot; value=&quot;273&quot;/&gt;&lt;/object&gt;&lt;object type=&quot;3&quot; unique_id=&quot;10005&quot;&gt;&lt;property id=&quot;20148&quot; value=&quot;5&quot;/&gt;&lt;property id=&quot;20300&quot; value=&quot;Slide 4&quot;/&gt;&lt;property id=&quot;20307&quot; value=&quot;314&quot;/&gt;&lt;/object&gt;&lt;object type=&quot;3&quot; unique_id=&quot;10006&quot;&gt;&lt;property id=&quot;20148&quot; value=&quot;5&quot;/&gt;&lt;property id=&quot;20300&quot; value=&quot;Slide 5 - &amp;quot;General Background&amp;quot;&quot;/&gt;&lt;property id=&quot;20307&quot; value=&quot;274&quot;/&gt;&lt;/object&gt;&lt;object type=&quot;3&quot; unique_id=&quot;10007&quot;&gt;&lt;property id=&quot;20148&quot; value=&quot;5&quot;/&gt;&lt;property id=&quot;20300&quot; value=&quot;Slide 6 - &amp;quot;Three Child Outcomes&amp;quot;&quot;/&gt;&lt;property id=&quot;20307&quot; value=&quot;275&quot;/&gt;&lt;/object&gt;&lt;object type=&quot;3&quot; unique_id=&quot;10008&quot;&gt;&lt;property id=&quot;20148&quot; value=&quot;5&quot;/&gt;&lt;property id=&quot;20300&quot; value=&quot;Slide 7&quot;/&gt;&lt;property id=&quot;20307&quot; value=&quot;276&quot;/&gt;&lt;/object&gt;&lt;object type=&quot;3&quot; unique_id=&quot;10009&quot;&gt;&lt;property id=&quot;20148&quot; value=&quot;5&quot;/&gt;&lt;property id=&quot;20300&quot; value=&quot;Slide 8 - &amp;quot;The Summary Statements&amp;quot;&quot;/&gt;&lt;property id=&quot;20307&quot; value=&quot;277&quot;/&gt;&lt;/object&gt;&lt;object type=&quot;3&quot; unique_id=&quot;10010&quot;&gt;&lt;property id=&quot;20148&quot; value=&quot;5&quot;/&gt;&lt;property id=&quot;20300&quot; value=&quot;Slide 9 - &amp;quot;State Approaches to Measuring Child Outcomes: FFY 2017&amp;quot;&quot;/&gt;&lt;property id=&quot;20307&quot; value=&quot;278&quot;/&gt;&lt;/object&gt;&lt;object type=&quot;3&quot; unique_id=&quot;10011&quot;&gt;&lt;property id=&quot;20148&quot; value=&quot;5&quot;/&gt;&lt;property id=&quot;20300&quot; value=&quot;Slide 10 - &amp;quot;Method for Calculating National Estimates &amp;amp; Criteria&amp;quot;&quot;/&gt;&lt;property id=&quot;20307&quot; value=&quot;279&quot;/&gt;&lt;/object&gt;&lt;object type=&quot;3&quot; unique_id=&quot;10012&quot;&gt;&lt;property id=&quot;20148&quot; value=&quot;5&quot;/&gt;&lt;property id=&quot;20300&quot; value=&quot;Slide 11 - &amp;quot;Number of States that Met Criteria for Inclusion in the National Analysis&amp;quot;&quot;/&gt;&lt;property id=&quot;20307&quot; value=&quot;304&quot;/&gt;&lt;/object&gt;&lt;object type=&quot;3&quot; unique_id=&quot;10013&quot;&gt;&lt;property id=&quot;20148&quot; value=&quot;5&quot;/&gt;&lt;property id=&quot;20300&quot; value=&quot;Slide 12&quot;/&gt;&lt;property id=&quot;20307&quot; value=&quot;302&quot;/&gt;&lt;/object&gt;&lt;object type=&quot;3&quot; unique_id=&quot;10014&quot;&gt;&lt;property id=&quot;20148&quot; value=&quot;5&quot;/&gt;&lt;property id=&quot;20300&quot; value=&quot;Slide 13&quot;/&gt;&lt;property id=&quot;20307&quot; value=&quot;282&quot;/&gt;&lt;/object&gt;&lt;object type=&quot;3&quot; unique_id=&quot;10015&quot;&gt;&lt;property id=&quot;20148&quot; value=&quot;5&quot;/&gt;&lt;property id=&quot;20300&quot; value=&quot;Slide 14 - &amp;quot;Part C Child Outcomes Data Trends: FFY2012-2017&amp;quot;&quot;/&gt;&lt;property id=&quot;20307&quot; value=&quot;312&quot;/&gt;&lt;/object&gt;&lt;object type=&quot;3&quot; unique_id=&quot;10016&quot;&gt;&lt;property id=&quot;20148&quot; value=&quot;5&quot;/&gt;&lt;property id=&quot;20300&quot; value=&quot;Slide 15 - &amp;quot;Preschool 619 Child Outcomes Data Trends, FFY 2012-17&amp;quot;&quot;/&gt;&lt;property id=&quot;20307&quot; value=&quot;313&quot;/&gt;&lt;/object&gt;&lt;object type=&quot;3&quot; unique_id=&quot;10017&quot;&gt;&lt;property id=&quot;20148&quot; value=&quot;5&quot;/&gt;&lt;property id=&quot;20300&quot; value=&quot;Slide 16 - &amp;quot;Part C Completeness of Child Outcomes Data (n=51) Completeness = Total with outcomes data/total exiters&amp;quot;&quot;/&gt;&lt;property id=&quot;20307&quot; value=&quot;306&quot;/&gt;&lt;/object&gt;&lt;object type=&quot;3&quot; unique_id=&quot;10018&quot;&gt;&lt;property id=&quot;20148&quot; value=&quot;5&quot;/&gt;&lt;property id=&quot;20300&quot; value=&quot;Slide 17 - &amp;quot;Part B Preschool: Completeness* of Child Outcomes Data (n=48) Completeness = Total with outcomes data/child count&amp;quot;&quot;/&gt;&lt;property id=&quot;20307&quot; value=&quot;308&quot;/&gt;&lt;/object&gt;&lt;object type=&quot;3&quot; unique_id=&quot;10019&quot;&gt;&lt;property id=&quot;20148&quot; value=&quot;5&quot;/&gt;&lt;property id=&quot;20300&quot; value=&quot;Slide 18 - &amp;quot;State-Level Variation and Patterns&amp;quot;&quot;/&gt;&lt;property id=&quot;20307&quot; value=&quot;287&quot;/&gt;&lt;/object&gt;&lt;object type=&quot;3&quot; unique_id=&quot;10020&quot;&gt;&lt;property id=&quot;20148&quot; value=&quot;5&quot;/&gt;&lt;property id=&quot;20300&quot; value=&quot;Slide 19 - &amp;quot;Part C State Variation: Exited within Age Expectations – Knowledge and Skills, 2017-18 (n=51)&amp;quot;&quot;/&gt;&lt;property id=&quot;20307&quot; value=&quot;309&quot;/&gt;&lt;/object&gt;&lt;object type=&quot;3&quot; unique_id=&quot;10021&quot;&gt;&lt;property id=&quot;20148&quot; value=&quot;5&quot;/&gt;&lt;property id=&quot;20300&quot; value=&quot;Slide 20 - &amp;quot;Part B State Variation: Exited within Age Expectations – Knowledge and Skills, 2017-2018 (n= 50)&amp;quot;&quot;/&gt;&lt;property id=&quot;20307&quot; value=&quot;310&quot;/&gt;&lt;/object&gt;&lt;object type=&quot;3&quot; unique_id=&quot;10022&quot;&gt;&lt;property id=&quot;20148&quot; value=&quot;5&quot;/&gt;&lt;property id=&quot;20300&quot; value=&quot;Slide 21 - &amp;quot;SS2 and Percent Served&amp;quot;&quot;/&gt;&lt;property id=&quot;20307&quot; value=&quot;322&quot;/&gt;&lt;/object&gt;&lt;object type=&quot;3&quot; unique_id=&quot;10023&quot;&gt;&lt;property id=&quot;20148&quot; value=&quot;5&quot;/&gt;&lt;property id=&quot;20300&quot; value=&quot;Slide 22 - &amp;quot;Part C: Average Percentage Who Exited within Age Expectations by State Percent Served, 2017-18 (n=51)&amp;quot;&quot;/&gt;&lt;property id=&quot;20307&quot; value=&quot;311&quot;/&gt;&lt;/object&gt;&lt;object type=&quot;3&quot; unique_id=&quot;10024&quot;&gt;&lt;property id=&quot;20148&quot; value=&quot;5&quot;/&gt;&lt;property id=&quot;20300&quot; value=&quot;Slide 23 - &amp;quot;Part B Preschool: Average Percentage Who Exited within Age Expectations by State 3-5 Percent Served, 2017-18 (n=49&quot;/&gt;&lt;property id=&quot;20307&quot; value=&quot;291&quot;/&gt;&lt;/object&gt;&lt;object type=&quot;3&quot; unique_id=&quot;10025&quot;&gt;&lt;property id=&quot;20148&quot; value=&quot;5&quot;/&gt;&lt;property id=&quot;20300&quot; value=&quot;Slide 24 - &amp;quot;2017 State Child Outcomes Data Quality Profiles&amp;quot;&quot;/&gt;&lt;property id=&quot;20307&quot; value=&quot;317&quot;/&gt;&lt;/object&gt;&lt;object type=&quot;3&quot; unique_id=&quot;10026&quot;&gt;&lt;property id=&quot;20148&quot; value=&quot;5&quot;/&gt;&lt;property id=&quot;20300&quot; value=&quot;Slide 25 - &amp;quot;2017 State Child Outcomes Data Quality Profiles&amp;quot;&quot;/&gt;&lt;property id=&quot;20307&quot; value=&quot;318&quot;/&gt;&lt;/object&gt;&lt;object type=&quot;3&quot; unique_id=&quot;10027&quot;&gt;&lt;property id=&quot;20148&quot; value=&quot;5&quot;/&gt;&lt;property id=&quot;20300&quot; value=&quot;Slide 26 - &amp;quot;2017 State Data Quality Profiles&amp;quot;&quot;/&gt;&lt;property id=&quot;20307&quot; value=&quot;319&quot;/&gt;&lt;/object&gt;&lt;object type=&quot;3&quot; unique_id=&quot;10028&quot;&gt;&lt;property id=&quot;20148&quot; value=&quot;5&quot;/&gt;&lt;property id=&quot;20300&quot; value=&quot;Slide 27 - &amp;quot;Some Child Outcomes Resources&amp;quot;&quot;/&gt;&lt;property id=&quot;20307&quot; value=&quot;320&quot;/&gt;&lt;/object&gt;&lt;object type=&quot;3&quot; unique_id=&quot;10029&quot;&gt;&lt;property id=&quot;20148&quot; value=&quot;5&quot;/&gt;&lt;property id=&quot;20300&quot; value=&quot;Slide 28 - &amp;quot;More Child Outcomes Resources&amp;quot;&quot;/&gt;&lt;property id=&quot;20307&quot; value=&quot;321&quot;/&gt;&lt;/object&gt;&lt;object type=&quot;3&quot; unique_id=&quot;10030&quot;&gt;&lt;property id=&quot;20148&quot; value=&quot;5&quot;/&gt;&lt;property id=&quot;20300&quot; value=&quot;Slide 54 - &amp;quot;Find out more at ectacenter.org and dasycenter.org&amp;quot;&quot;/&gt;&lt;property id=&quot;20307&quot; value=&quot;257&quot;/&gt;&lt;/object&gt;&lt;object type=&quot;3&quot; unique_id=&quot;26295&quot;&gt;&lt;property id=&quot;20148&quot; value=&quot;5&quot;/&gt;&lt;property id=&quot;20300&quot; value=&quot;Slide 2 - &amp;quot;Webinar Logistics&amp;quot;&quot;/&gt;&lt;property id=&quot;20307&quot; value=&quot;339&quot;/&gt;&lt;/object&gt;&lt;object type=&quot;3&quot; unique_id=&quot;26296&quot;&gt;&lt;property id=&quot;20148&quot; value=&quot;5&quot;/&gt;&lt;property id=&quot;20300&quot; value=&quot;Slide 29 - &amp;quot;Part C Indicator 4 Family Data FFY 2017&amp;quot;&quot;/&gt;&lt;property id=&quot;20307&quot; value=&quot;323&quot;/&gt;&lt;/object&gt;&lt;object type=&quot;3&quot; unique_id=&quot;26297&quot;&gt;&lt;property id=&quot;20148&quot; value=&quot;5&quot;/&gt;&lt;property id=&quot;20300&quot; value=&quot;Slide 30 - &amp;quot;Family Data &amp;quot;&quot;/&gt;&lt;property id=&quot;20307&quot; value=&quot;338&quot;/&gt;&lt;/object&gt;&lt;object type=&quot;3&quot; unique_id=&quot;26298&quot;&gt;&lt;property id=&quot;20148&quot; value=&quot;5&quot;/&gt;&lt;property id=&quot;20300&quot; value=&quot;Slide 31 - &amp;quot;What Data are Included?&amp;quot;&quot;/&gt;&lt;property id=&quot;20307&quot; value=&quot;341&quot;/&gt;&lt;/object&gt;&lt;object type=&quot;3&quot; unique_id=&quot;26299&quot;&gt;&lt;property id=&quot;20148&quot; value=&quot;5&quot;/&gt;&lt;property id=&quot;20300&quot; value=&quot;Slide 32 - &amp;quot;Part C APR Indicator 4&amp;quot;&quot;/&gt;&lt;property id=&quot;20307&quot; value=&quot;324&quot;/&gt;&lt;/object&gt;&lt;object type=&quot;3&quot; unique_id=&quot;26300&quot;&gt;&lt;property id=&quot;20148&quot; value=&quot;5&quot;/&gt;&lt;property id=&quot;20300&quot; value=&quot;Slide 33 - &amp;quot;State Approaches&amp;quot;&quot;/&gt;&lt;property id=&quot;20307&quot; value=&quot;343&quot;/&gt;&lt;/object&gt;&lt;object type=&quot;3&quot; unique_id=&quot;26301&quot;&gt;&lt;property id=&quot;20148&quot; value=&quot;5&quot;/&gt;&lt;property id=&quot;20300&quot; value=&quot;Slide 34 - &amp;quot;State Approaches:  Surveys Used&amp;quot;&quot;/&gt;&lt;property id=&quot;20307&quot; value=&quot;344&quot;/&gt;&lt;/object&gt;&lt;object type=&quot;3&quot; unique_id=&quot;26303&quot;&gt;&lt;property id=&quot;20148&quot; value=&quot;5&quot;/&gt;&lt;property id=&quot;20300&quot; value=&quot;Slide 36 - &amp;quot;State Approaches:  Family Populations Surveyed&amp;quot;&quot;/&gt;&lt;property id=&quot;20307&quot; value=&quot;346&quot;/&gt;&lt;/object&gt;&lt;object type=&quot;3&quot; unique_id=&quot;26304&quot;&gt;&lt;property id=&quot;20148&quot; value=&quot;5&quot;/&gt;&lt;property id=&quot;20300&quot; value=&quot;Slide 37 - &amp;quot;State Approaches:  Dissemination and Return&amp;quot;&quot;/&gt;&lt;property id=&quot;20307&quot; value=&quot;347&quot;/&gt;&lt;/object&gt;&lt;object type=&quot;3&quot; unique_id=&quot;26305&quot;&gt;&lt;property id=&quot;20148&quot; value=&quot;5&quot;/&gt;&lt;property id=&quot;20300&quot; value=&quot;Slide 38 - &amp;quot;State Approaches:  Survey Timing&amp;quot;&quot;/&gt;&lt;property id=&quot;20307&quot; value=&quot;348&quot;/&gt;&lt;/object&gt;&lt;object type=&quot;3&quot; unique_id=&quot;26306&quot;&gt;&lt;property id=&quot;20148&quot; value=&quot;5&quot;/&gt;&lt;property id=&quot;20300&quot; value=&quot;Slide 39 - &amp;quot;Data Quality&amp;quot;&quot;/&gt;&lt;property id=&quot;20307&quot; value=&quot;349&quot;/&gt;&lt;/object&gt;&lt;object type=&quot;3&quot; unique_id=&quot;26307&quot;&gt;&lt;property id=&quot;20148&quot; value=&quot;5&quot;/&gt;&lt;property id=&quot;20300&quot; value=&quot;Slide 40 - &amp;quot;Survey Response Rates&amp;quot;&quot;/&gt;&lt;property id=&quot;20307&quot; value=&quot;350&quot;/&gt;&lt;/object&gt;&lt;object type=&quot;3&quot; unique_id=&quot;26308&quot;&gt;&lt;property id=&quot;20148&quot; value=&quot;5&quot;/&gt;&lt;property id=&quot;20300&quot; value=&quot;Slide 42 - &amp;quot;Response Rates and Survey Methods&amp;quot;&quot;/&gt;&lt;property id=&quot;20307&quot; value=&quot;351&quot;/&gt;&lt;/object&gt;&lt;object type=&quot;3&quot; unique_id=&quot;26309&quot;&gt;&lt;property id=&quot;20148&quot; value=&quot;5&quot;/&gt;&lt;property id=&quot;20300&quot; value=&quot;Slide 44 - &amp;quot;Data Quality:  Representativeness of Family Data&amp;quot;&quot;/&gt;&lt;property id=&quot;20307&quot; value=&quot;352&quot;/&gt;&lt;/object&gt;&lt;object type=&quot;3&quot; unique_id=&quot;26310&quot;&gt;&lt;property id=&quot;20148&quot; value=&quot;5&quot;/&gt;&lt;property id=&quot;20300&quot; value=&quot;Slide 45 - &amp;quot;Data Quality:  Assessing Representativeness&amp;quot;&quot;/&gt;&lt;property id=&quot;20307&quot; value=&quot;353&quot;/&gt;&lt;/object&gt;&lt;object type=&quot;3&quot; unique_id=&quot;26311&quot;&gt;&lt;property id=&quot;20148&quot; value=&quot;5&quot;/&gt;&lt;property id=&quot;20300&quot; value=&quot;Slide 46 - &amp;quot;Performance Data&amp;quot;&quot;/&gt;&lt;property id=&quot;20307&quot; value=&quot;354&quot;/&gt;&lt;/object&gt;&lt;object type=&quot;3&quot; unique_id=&quot;26312&quot;&gt;&lt;property id=&quot;20148&quot; value=&quot;5&quot;/&gt;&lt;property id=&quot;20300&quot; value=&quot;Slide 47 - &amp;quot;FFY 2017 Performance&amp;quot;&quot;/&gt;&lt;property id=&quot;20307&quot; value=&quot;355&quot;/&gt;&lt;/object&gt;&lt;object type=&quot;3&quot; unique_id=&quot;26313&quot;&gt;&lt;property id=&quot;20148&quot; value=&quot;5&quot;/&gt;&lt;property id=&quot;20300&quot; value=&quot;Slide 49&quot;/&gt;&lt;property id=&quot;20307&quot; value=&quot;357&quot;/&gt;&lt;/object&gt;&lt;object type=&quot;3&quot; unique_id=&quot;26314&quot;&gt;&lt;property id=&quot;20148&quot; value=&quot;5&quot;/&gt;&lt;property id=&quot;20300&quot; value=&quot;Slide 50 - &amp;quot;Resources &amp;quot;&quot;/&gt;&lt;property id=&quot;20307&quot; value=&quot;358&quot;/&gt;&lt;/object&gt;&lt;object type=&quot;3&quot; unique_id=&quot;26315&quot;&gt;&lt;property id=&quot;20148&quot; value=&quot;5&quot;/&gt;&lt;property id=&quot;20300&quot; value=&quot;Slide 51 - &amp;quot;Additional Resources&amp;quot;&quot;/&gt;&lt;property id=&quot;20307&quot; value=&quot;359&quot;/&gt;&lt;/object&gt;&lt;object type=&quot;3&quot; unique_id=&quot;26316&quot;&gt;&lt;property id=&quot;20148&quot; value=&quot;5&quot;/&gt;&lt;property id=&quot;20300&quot; value=&quot;Slide 53 - &amp;quot;Contact us&amp;quot;&quot;/&gt;&lt;property id=&quot;20307&quot; value=&quot;360&quot;/&gt;&lt;/object&gt;&lt;object type=&quot;3&quot; unique_id=&quot;26318&quot;&gt;&lt;property id=&quot;20148&quot; value=&quot;5&quot;/&gt;&lt;property id=&quot;20300&quot; value=&quot;Slide 48&quot;/&gt;&lt;property id=&quot;20307&quot; value=&quot;325&quot;/&gt;&lt;/object&gt;&lt;object type=&quot;3&quot; unique_id=&quot;26320&quot;&gt;&lt;property id=&quot;20148&quot; value=&quot;5&quot;/&gt;&lt;property id=&quot;20300&quot; value=&quot;Slide 41 - &amp;quot;Indicator C4 Survey Response Rates FFY 2017&amp;quot;&quot;/&gt;&lt;property id=&quot;20307&quot; value=&quot;326&quot;/&gt;&lt;/object&gt;&lt;object type=&quot;3&quot; unique_id=&quot;26323&quot;&gt;&lt;property id=&quot;20148&quot; value=&quot;5&quot;/&gt;&lt;property id=&quot;20300&quot; value=&quot;Slide 43 - &amp;quot;Assessing and Determining Representativeness:  Considerations&amp;quot;&quot;/&gt;&lt;property id=&quot;20307&quot; value=&quot;335&quot;/&gt;&lt;/object&gt;&lt;object type=&quot;3&quot; unique_id=&quot;26460&quot;&gt;&lt;property id=&quot;20148&quot; value=&quot;5&quot;/&gt;&lt;property id=&quot;20300&quot; value=&quot;Slide 35&quot;/&gt;&lt;property id=&quot;20307&quot; value=&quot;363&quot;/&gt;&lt;/object&gt;&lt;object type=&quot;3&quot; unique_id=&quot;26715&quot;&gt;&lt;property id=&quot;20148&quot; value=&quot;5&quot;/&gt;&lt;property id=&quot;20300&quot; value=&quot;Slide 52 - &amp;quot;Family Outcomes Technical Assistance&amp;quot;&quot;/&gt;&lt;property id=&quot;20307&quot; value=&quot;364&quot;/&gt;&lt;/object&gt;&lt;/object&gt;&lt;object type=&quot;8&quot; unique_id=&quot;10060&quot;&gt;&lt;/object&gt;&lt;/object&gt;&lt;/database&gt;"/>
  <p:tag name="SECTOMILLISECCONVERTED" val="1"/>
</p:tagLst>
</file>

<file path=ppt/theme/theme1.xml><?xml version="1.0" encoding="utf-8"?>
<a:theme xmlns:a="http://schemas.openxmlformats.org/drawingml/2006/main" name="1_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36c572-21bc-4fc1-bb65-153c842e904d" xsi:nil="true"/>
    <lcf76f155ced4ddcb4097134ff3c332f xmlns="09c8a845-e7a6-41fb-9590-158bae58e4d1">
      <Terms xmlns="http://schemas.microsoft.com/office/infopath/2007/PartnerControls"/>
    </lcf76f155ced4ddcb4097134ff3c332f>
    <SharedWithUsers xmlns="8d8b1221-cb47-43e5-997b-7d0bdebf637a">
      <UserInfo>
        <DisplayName>McGhee, Thomas II</DisplayName>
        <AccountId>581</AccountId>
        <AccountType/>
      </UserInfo>
      <UserInfo>
        <DisplayName>Lazara, Alexander Morris</DisplayName>
        <AccountId>61</AccountId>
        <AccountType/>
      </UserInfo>
      <UserInfo>
        <DisplayName>Wagner, Christine D</DisplayName>
        <AccountId>59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8" ma:contentTypeDescription="Create a new document." ma:contentTypeScope="" ma:versionID="82f2a921be18bc57b2b0fbc4ceba397c">
  <xsd:schema xmlns:xsd="http://www.w3.org/2001/XMLSchema" xmlns:xs="http://www.w3.org/2001/XMLSchema" xmlns:p="http://schemas.microsoft.com/office/2006/metadata/properties" xmlns:ns2="8d8b1221-cb47-43e5-997b-7d0bdebf637a" xmlns:ns3="09c8a845-e7a6-41fb-9590-158bae58e4d1" xmlns:ns4="c436c572-21bc-4fc1-bb65-153c842e904d" targetNamespace="http://schemas.microsoft.com/office/2006/metadata/properties" ma:root="true" ma:fieldsID="c5a095da38aadbef7d366864587e04f8" ns2:_="" ns3:_="" ns4:_="">
    <xsd:import namespace="8d8b1221-cb47-43e5-997b-7d0bdebf637a"/>
    <xsd:import namespace="09c8a845-e7a6-41fb-9590-158bae58e4d1"/>
    <xsd:import namespace="c436c572-21bc-4fc1-bb65-153c842e90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36c572-21bc-4fc1-bb65-153c842e90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0e1644-1452-4b3d-990c-3b27352efd04}" ma:internalName="TaxCatchAll" ma:showField="CatchAllData" ma:web="c436c572-21bc-4fc1-bb65-153c842e9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DED297-0F05-48E1-B0A1-BC6FF0CA07F2}">
  <ds:schemaRefs>
    <ds:schemaRef ds:uri="http://purl.org/dc/dcmitype/"/>
    <ds:schemaRef ds:uri="http://purl.org/dc/terms/"/>
    <ds:schemaRef ds:uri="http://schemas.microsoft.com/office/2006/documentManagement/types"/>
    <ds:schemaRef ds:uri="http://schemas.openxmlformats.org/package/2006/metadata/core-properties"/>
    <ds:schemaRef ds:uri="09c8a845-e7a6-41fb-9590-158bae58e4d1"/>
    <ds:schemaRef ds:uri="c436c572-21bc-4fc1-bb65-153c842e904d"/>
    <ds:schemaRef ds:uri="http://schemas.microsoft.com/office/2006/metadata/properties"/>
    <ds:schemaRef ds:uri="8d8b1221-cb47-43e5-997b-7d0bdebf637a"/>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E913B9ED-8867-4C08-91E2-1C7BA93EA8F6}">
  <ds:schemaRefs>
    <ds:schemaRef ds:uri="09c8a845-e7a6-41fb-9590-158bae58e4d1"/>
    <ds:schemaRef ds:uri="8d8b1221-cb47-43e5-997b-7d0bdebf637a"/>
    <ds:schemaRef ds:uri="c436c572-21bc-4fc1-bb65-153c842e90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CF6B7A-E5E0-4877-B6CF-8A79427AF9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3338</Words>
  <Application>Microsoft Office PowerPoint</Application>
  <PresentationFormat>Widescreen</PresentationFormat>
  <Paragraphs>324</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1_Gallery</vt:lpstr>
      <vt:lpstr>Part C Indicator 4  Family Outcomes Data FFY 2021 </vt:lpstr>
      <vt:lpstr>Family Outcomes Data </vt:lpstr>
      <vt:lpstr>FFY 2021 Part C APR Indicator 4</vt:lpstr>
      <vt:lpstr>Which Data Are Included?</vt:lpstr>
      <vt:lpstr>State  Measurement Approaches</vt:lpstr>
      <vt:lpstr>FFY 2020 Family Survey Used</vt:lpstr>
      <vt:lpstr>FFY 2021 State Approaches: Surveys Used</vt:lpstr>
      <vt:lpstr>FFY 2021 State Approaches:  Family Populations Surveyed</vt:lpstr>
      <vt:lpstr>FFY 2021 State Approaches:  Dissemination and Return</vt:lpstr>
      <vt:lpstr>FFY 2021 State Approaches:  Survey Timing</vt:lpstr>
      <vt:lpstr>Data  Quality</vt:lpstr>
      <vt:lpstr>FFY 2021 Survey Response Rates</vt:lpstr>
      <vt:lpstr>FFY 2021 Representativeness of Family Data</vt:lpstr>
      <vt:lpstr>FFY 2021 Assessing Representativeness</vt:lpstr>
      <vt:lpstr>Considerations for  Assessing Representativeness</vt:lpstr>
      <vt:lpstr>Performance  Data</vt:lpstr>
      <vt:lpstr>Indicator C4 FFY 2021 Performance Data</vt:lpstr>
      <vt:lpstr>Indicator C4 National Family Survey Data Trends FFY 2021</vt:lpstr>
      <vt:lpstr>Resources</vt:lpstr>
      <vt:lpstr>Contact us</vt:lpstr>
      <vt:lpstr>ECTA and DaSy Contact Information</vt:lpstr>
    </vt:vector>
  </TitlesOfParts>
  <Company>FPG and 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C Indicator 4 Family Outcomes Data</dc:title>
  <dc:creator>Early Childhood Technical Assistance Center and the Center for IDEA Data Systems</dc:creator>
  <cp:lastModifiedBy>Wagner, Christine D</cp:lastModifiedBy>
  <cp:revision>6</cp:revision>
  <cp:lastPrinted>2019-11-22T16:26:48Z</cp:lastPrinted>
  <dcterms:modified xsi:type="dcterms:W3CDTF">2024-04-02T16:19:10Z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Language">
    <vt:lpwstr>English</vt:lpwstr>
  </property>
  <property fmtid="{D5CDD505-2E9C-101B-9397-08002B2CF9AE}" pid="4" name="MediaServiceImageTags">
    <vt:lpwstr/>
  </property>
</Properties>
</file>