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charts/chart6.xml" ContentType="application/vnd.openxmlformats-officedocument.drawingml.chart+xml"/>
  <Override PartName="/ppt/notesSlides/notesSlide16.xml" ContentType="application/vnd.openxmlformats-officedocument.presentationml.notesSlide+xml"/>
  <Override PartName="/ppt/charts/chart7.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8.xml" ContentType="application/vnd.openxmlformats-officedocument.drawingml.chart+xml"/>
  <Override PartName="/ppt/notesSlides/notesSlide19.xml" ContentType="application/vnd.openxmlformats-officedocument.presentationml.notesSlide+xml"/>
  <Override PartName="/ppt/charts/chart9.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21.xml" ContentType="application/vnd.openxmlformats-officedocument.presentationml.notesSlide+xml"/>
  <Override PartName="/ppt/charts/chart11.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34"/>
  </p:notesMasterIdLst>
  <p:handoutMasterIdLst>
    <p:handoutMasterId r:id="rId35"/>
  </p:handoutMasterIdLst>
  <p:sldIdLst>
    <p:sldId id="296" r:id="rId5"/>
    <p:sldId id="273" r:id="rId6"/>
    <p:sldId id="314" r:id="rId7"/>
    <p:sldId id="274" r:id="rId8"/>
    <p:sldId id="275" r:id="rId9"/>
    <p:sldId id="276" r:id="rId10"/>
    <p:sldId id="277" r:id="rId11"/>
    <p:sldId id="278" r:id="rId12"/>
    <p:sldId id="279" r:id="rId13"/>
    <p:sldId id="366" r:id="rId14"/>
    <p:sldId id="302" r:id="rId15"/>
    <p:sldId id="282" r:id="rId16"/>
    <p:sldId id="367" r:id="rId17"/>
    <p:sldId id="368" r:id="rId18"/>
    <p:sldId id="369" r:id="rId19"/>
    <p:sldId id="315" r:id="rId20"/>
    <p:sldId id="287" r:id="rId21"/>
    <p:sldId id="316" r:id="rId22"/>
    <p:sldId id="370" r:id="rId23"/>
    <p:sldId id="322" r:id="rId24"/>
    <p:sldId id="371" r:id="rId25"/>
    <p:sldId id="372" r:id="rId26"/>
    <p:sldId id="317" r:id="rId27"/>
    <p:sldId id="365" r:id="rId28"/>
    <p:sldId id="284" r:id="rId29"/>
    <p:sldId id="320" r:id="rId30"/>
    <p:sldId id="321" r:id="rId31"/>
    <p:sldId id="360" r:id="rId32"/>
    <p:sldId id="257" r:id="rId33"/>
  </p:sldIdLst>
  <p:sldSz cx="12192000" cy="6858000"/>
  <p:notesSz cx="7023100" cy="93091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leen Hebbeler" initials="KH" lastIdx="1" clrIdx="0">
    <p:extLst>
      <p:ext uri="{19B8F6BF-5375-455C-9EA6-DF929625EA0E}">
        <p15:presenceInfo xmlns:p15="http://schemas.microsoft.com/office/powerpoint/2012/main" userId="S::kathleen.hebbeler@sri.com::ab888f2c-2578-4ec8-8bae-d4289c9052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B45C"/>
    <a:srgbClr val="185380"/>
    <a:srgbClr val="982C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6DE4D6-C0A5-07A7-1E61-0C901CDC58E8}" v="18" dt="2020-12-12T18:52:15.915"/>
    <p1510:client id="{71280998-6BD5-0089-826E-807BD1273E5B}" v="17" dt="2021-01-21T00:12:22.917"/>
    <p1510:client id="{983F23D9-BF2F-4DFE-B7A3-A81D07737A38}" v="39" dt="2020-12-12T20:45:30.8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p:restoredTop sz="74434" autoAdjust="0"/>
  </p:normalViewPr>
  <p:slideViewPr>
    <p:cSldViewPr snapToGrid="0">
      <p:cViewPr varScale="1">
        <p:scale>
          <a:sx n="59" d="100"/>
          <a:sy n="59" d="100"/>
        </p:scale>
        <p:origin x="940" y="56"/>
      </p:cViewPr>
      <p:guideLst/>
    </p:cSldViewPr>
  </p:slideViewPr>
  <p:notesTextViewPr>
    <p:cViewPr>
      <p:scale>
        <a:sx n="1" d="1"/>
        <a:sy n="1" d="1"/>
      </p:scale>
      <p:origin x="0" y="0"/>
    </p:cViewPr>
  </p:notesTextViewPr>
  <p:sorterViewPr>
    <p:cViewPr>
      <p:scale>
        <a:sx n="120" d="100"/>
        <a:sy n="120" d="100"/>
      </p:scale>
      <p:origin x="0" y="-4554"/>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24269\AppData\Local\Microsoft\Windows\INetCache\Content.Outlook\EOLPDUEV\NationalWebnarData102020RR%20(003).xls" TargetMode="Externa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11.xml.rels><?xml version="1.0" encoding="UTF-8" standalone="yes"?>
<Relationships xmlns="http://schemas.openxmlformats.org/package/2006/relationships"><Relationship Id="rId1" Type="http://schemas.openxmlformats.org/officeDocument/2006/relationships/oleObject" Target="file:///C:\Users\e24269\Desktop\WORK\DaSy%20ECTA\Child%20Outcomes%20Count%20-%20graphs%20for%20PPT%20(Haidee)\NationalWebnarData102020RR_CH12072020.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e24269\Desktop\WORK\DaSy%20ECTA\Child%20Outcomes%20Count%20-%20graphs%20for%20PPT%20(Haidee)\NationalWebnarData102020RR_CH12072020.xls"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e24269\AppData\Local\Microsoft\Windows\INetCache\Content.Outlook\EOLPDUEV\NationalWebnarData102020RR%20(003).xls"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24269\AppData\Local\Microsoft\Windows\INetCache\Content.Outlook\EOLPDUEV\NationalWebnarData102020RR%20(003).xls"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e24269\AppData\Local\Microsoft\Windows\INetCache\Content.Outlook\EOLPDUEV\NationalWebnarData102020RR%20(003).xls"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e24269\AppData\Local\Microsoft\Windows\INetCache\Content.Outlook\EOLPDUEV\NationalWebnarData102020RR%20(003).xls"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1" Type="http://schemas.openxmlformats.org/officeDocument/2006/relationships/oleObject" Target="file:///C:\Users\e24269\Desktop\WORK\DaSy%20ECTA\Child%20Outcomes%20Count%20-%20graphs%20for%20PPT%20(Haidee)\NationalWebnarData102020RR_CH12072020.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24269\Desktop\WORK\DaSy%20ECTA\Child%20Outcomes%20Count%20-%20graphs%20for%20PPT%20(Haidee)\NationalWebnarData102020RR_CH12072020.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e24269\Desktop\WORK\DaSy%20ECTA\Child%20Outcomes%20Count%20-%20graphs%20for%20PPT%20(Haidee)\NationalWebnarData102020RR_CH12072020.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e24269\Desktop\WORK\DaSy%20ECTA\Child%20Outcomes%20Count%20-%20graphs%20for%20PPT%20(Haidee)\NationalWebnarData102020RR_CH12072020.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55433084378646E-3"/>
          <c:y val="3.0682604168853045E-2"/>
          <c:w val="0.98493480298745628"/>
          <c:h val="0.68409787804982192"/>
        </c:manualLayout>
      </c:layout>
      <c:lineChart>
        <c:grouping val="standard"/>
        <c:varyColors val="0"/>
        <c:ser>
          <c:idx val="0"/>
          <c:order val="0"/>
          <c:tx>
            <c:strRef>
              <c:f>stateMetCriteria!$A$2</c:f>
              <c:strCache>
                <c:ptCount val="1"/>
                <c:pt idx="0">
                  <c:v>Part C</c:v>
                </c:pt>
              </c:strCache>
            </c:strRef>
          </c:tx>
          <c:spPr>
            <a:ln w="28575" cap="rnd">
              <a:solidFill>
                <a:schemeClr val="accent1"/>
              </a:solidFill>
              <a:round/>
            </a:ln>
            <a:effectLst/>
          </c:spPr>
          <c:marker>
            <c:symbol val="none"/>
          </c:marker>
          <c:dLbls>
            <c:dLbl>
              <c:idx val="7"/>
              <c:layout>
                <c:manualLayout>
                  <c:x val="-3.461704732395687E-3"/>
                  <c:y val="-2.29529462343048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73E-445C-8315-A9F68B10A231}"/>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stateMetCriteria!$B$1:$L$1</c:f>
              <c:strCache>
                <c:ptCount val="11"/>
                <c:pt idx="0">
                  <c:v>08-09</c:v>
                </c:pt>
                <c:pt idx="1">
                  <c:v>09-10</c:v>
                </c:pt>
                <c:pt idx="2">
                  <c:v>10-11</c:v>
                </c:pt>
                <c:pt idx="3">
                  <c:v>11-12</c:v>
                </c:pt>
                <c:pt idx="4">
                  <c:v>12-13</c:v>
                </c:pt>
                <c:pt idx="5">
                  <c:v>13-14</c:v>
                </c:pt>
                <c:pt idx="6">
                  <c:v>14-15</c:v>
                </c:pt>
                <c:pt idx="7">
                  <c:v>15-16</c:v>
                </c:pt>
                <c:pt idx="8">
                  <c:v>16-17</c:v>
                </c:pt>
                <c:pt idx="9">
                  <c:v>17-18</c:v>
                </c:pt>
                <c:pt idx="10">
                  <c:v>18-19</c:v>
                </c:pt>
              </c:strCache>
            </c:strRef>
          </c:cat>
          <c:val>
            <c:numRef>
              <c:f>stateMetCriteria!$B$2:$L$2</c:f>
              <c:numCache>
                <c:formatCode>General</c:formatCode>
                <c:ptCount val="11"/>
                <c:pt idx="0">
                  <c:v>19</c:v>
                </c:pt>
                <c:pt idx="1">
                  <c:v>29</c:v>
                </c:pt>
                <c:pt idx="2">
                  <c:v>39</c:v>
                </c:pt>
                <c:pt idx="3">
                  <c:v>33</c:v>
                </c:pt>
                <c:pt idx="4">
                  <c:v>41</c:v>
                </c:pt>
                <c:pt idx="5">
                  <c:v>47</c:v>
                </c:pt>
                <c:pt idx="6">
                  <c:v>42</c:v>
                </c:pt>
                <c:pt idx="7">
                  <c:v>45</c:v>
                </c:pt>
                <c:pt idx="8">
                  <c:v>46</c:v>
                </c:pt>
                <c:pt idx="9">
                  <c:v>48</c:v>
                </c:pt>
                <c:pt idx="10">
                  <c:v>47</c:v>
                </c:pt>
              </c:numCache>
            </c:numRef>
          </c:val>
          <c:smooth val="0"/>
          <c:extLst>
            <c:ext xmlns:c16="http://schemas.microsoft.com/office/drawing/2014/chart" uri="{C3380CC4-5D6E-409C-BE32-E72D297353CC}">
              <c16:uniqueId val="{00000001-F73E-445C-8315-A9F68B10A231}"/>
            </c:ext>
          </c:extLst>
        </c:ser>
        <c:ser>
          <c:idx val="1"/>
          <c:order val="1"/>
          <c:tx>
            <c:strRef>
              <c:f>stateMetCriteria!$A$3</c:f>
              <c:strCache>
                <c:ptCount val="1"/>
                <c:pt idx="0">
                  <c:v>Part B Preschool</c:v>
                </c:pt>
              </c:strCache>
            </c:strRef>
          </c:tx>
          <c:spPr>
            <a:ln w="28575" cap="rnd">
              <a:solidFill>
                <a:schemeClr val="accent3"/>
              </a:solidFill>
              <a:round/>
            </a:ln>
            <a:effectLst/>
          </c:spPr>
          <c:marker>
            <c:symbol val="none"/>
          </c:marker>
          <c:dLbls>
            <c:dLbl>
              <c:idx val="4"/>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F73E-445C-8315-A9F68B10A231}"/>
                </c:ext>
              </c:extLst>
            </c:dLbl>
            <c:dLbl>
              <c:idx val="5"/>
              <c:layout>
                <c:manualLayout>
                  <c:x val="0"/>
                  <c:y val="4.30367741893215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3E-445C-8315-A9F68B10A231}"/>
                </c:ext>
              </c:extLst>
            </c:dLbl>
            <c:dLbl>
              <c:idx val="7"/>
              <c:layout>
                <c:manualLayout>
                  <c:x val="-1.1539015774653136E-3"/>
                  <c:y val="3.44294193514572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73E-445C-8315-A9F68B10A231}"/>
                </c:ext>
              </c:extLst>
            </c:dLbl>
            <c:dLbl>
              <c:idx val="8"/>
              <c:layout>
                <c:manualLayout>
                  <c:x val="1.153901577465229E-3"/>
                  <c:y val="3.72985376307453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73E-445C-8315-A9F68B10A231}"/>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stateMetCriteria!$B$1:$L$1</c:f>
              <c:strCache>
                <c:ptCount val="11"/>
                <c:pt idx="0">
                  <c:v>08-09</c:v>
                </c:pt>
                <c:pt idx="1">
                  <c:v>09-10</c:v>
                </c:pt>
                <c:pt idx="2">
                  <c:v>10-11</c:v>
                </c:pt>
                <c:pt idx="3">
                  <c:v>11-12</c:v>
                </c:pt>
                <c:pt idx="4">
                  <c:v>12-13</c:v>
                </c:pt>
                <c:pt idx="5">
                  <c:v>13-14</c:v>
                </c:pt>
                <c:pt idx="6">
                  <c:v>14-15</c:v>
                </c:pt>
                <c:pt idx="7">
                  <c:v>15-16</c:v>
                </c:pt>
                <c:pt idx="8">
                  <c:v>16-17</c:v>
                </c:pt>
                <c:pt idx="9">
                  <c:v>17-18</c:v>
                </c:pt>
                <c:pt idx="10">
                  <c:v>18-19</c:v>
                </c:pt>
              </c:strCache>
            </c:strRef>
          </c:cat>
          <c:val>
            <c:numRef>
              <c:f>stateMetCriteria!$B$3:$L$3</c:f>
              <c:numCache>
                <c:formatCode>General</c:formatCode>
                <c:ptCount val="11"/>
                <c:pt idx="0">
                  <c:v>15</c:v>
                </c:pt>
                <c:pt idx="1">
                  <c:v>33</c:v>
                </c:pt>
                <c:pt idx="2">
                  <c:v>36</c:v>
                </c:pt>
                <c:pt idx="3">
                  <c:v>39</c:v>
                </c:pt>
                <c:pt idx="4">
                  <c:v>41</c:v>
                </c:pt>
                <c:pt idx="5">
                  <c:v>43</c:v>
                </c:pt>
                <c:pt idx="6">
                  <c:v>45</c:v>
                </c:pt>
                <c:pt idx="7">
                  <c:v>44</c:v>
                </c:pt>
                <c:pt idx="8">
                  <c:v>43</c:v>
                </c:pt>
                <c:pt idx="9">
                  <c:v>45</c:v>
                </c:pt>
                <c:pt idx="10">
                  <c:v>40</c:v>
                </c:pt>
              </c:numCache>
            </c:numRef>
          </c:val>
          <c:smooth val="0"/>
          <c:extLst>
            <c:ext xmlns:c16="http://schemas.microsoft.com/office/drawing/2014/chart" uri="{C3380CC4-5D6E-409C-BE32-E72D297353CC}">
              <c16:uniqueId val="{00000006-F73E-445C-8315-A9F68B10A231}"/>
            </c:ext>
          </c:extLst>
        </c:ser>
        <c:dLbls>
          <c:showLegendKey val="0"/>
          <c:showVal val="0"/>
          <c:showCatName val="0"/>
          <c:showSerName val="0"/>
          <c:showPercent val="0"/>
          <c:showBubbleSize val="0"/>
        </c:dLbls>
        <c:smooth val="0"/>
        <c:axId val="1149904432"/>
        <c:axId val="1147362800"/>
      </c:lineChart>
      <c:catAx>
        <c:axId val="114990443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School Year</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47362800"/>
        <c:crosses val="autoZero"/>
        <c:auto val="1"/>
        <c:lblAlgn val="ctr"/>
        <c:lblOffset val="100"/>
        <c:noMultiLvlLbl val="0"/>
      </c:catAx>
      <c:valAx>
        <c:axId val="1147362800"/>
        <c:scaling>
          <c:orientation val="minMax"/>
        </c:scaling>
        <c:delete val="1"/>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Number of States</a:t>
                </a:r>
              </a:p>
            </c:rich>
          </c:tx>
          <c:overlay val="0"/>
          <c:spPr>
            <a:noFill/>
            <a:ln>
              <a:noFill/>
            </a:ln>
            <a:effectLst/>
          </c:spPr>
        </c:title>
        <c:numFmt formatCode="General" sourceLinked="1"/>
        <c:majorTickMark val="none"/>
        <c:minorTickMark val="none"/>
        <c:tickLblPos val="nextTo"/>
        <c:crossAx val="1149904432"/>
        <c:crosses val="autoZero"/>
        <c:crossBetween val="between"/>
      </c:valAx>
      <c:spPr>
        <a:noFill/>
        <a:ln w="25400">
          <a:noFill/>
        </a:ln>
        <a:effectLst/>
      </c:spPr>
    </c:plotArea>
    <c:legend>
      <c:legendPos val="b"/>
      <c:layout>
        <c:manualLayout>
          <c:xMode val="edge"/>
          <c:yMode val="edge"/>
          <c:x val="0.3434783859400985"/>
          <c:y val="0.89483336692598525"/>
          <c:w val="0.29549838462864997"/>
          <c:h val="6.7987259307521364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strCache>
            </c:strRef>
          </c:tx>
          <c:spPr>
            <a:solidFill>
              <a:schemeClr val="accent1"/>
            </a:solidFill>
            <a:ln w="38100">
              <a:solidFill>
                <a:schemeClr val="accent1"/>
              </a:solidFill>
            </a:ln>
            <a:effectLst/>
          </c:spPr>
          <c:invertIfNegative val="0"/>
          <c:cat>
            <c:strRef>
              <c:f>Sheet1!$A$2:$A$5</c:f>
              <c:strCache>
                <c:ptCount val="2"/>
                <c:pt idx="0">
                  <c:v>State 1</c:v>
                </c:pt>
                <c:pt idx="1">
                  <c:v>State 2</c:v>
                </c:pt>
              </c:strCache>
            </c:strRef>
          </c:cat>
          <c:val>
            <c:numRef>
              <c:f>Sheet1!$B$2:$B$5</c:f>
              <c:numCache>
                <c:formatCode>General</c:formatCode>
                <c:ptCount val="4"/>
                <c:pt idx="0">
                  <c:v>5</c:v>
                </c:pt>
                <c:pt idx="1">
                  <c:v>3</c:v>
                </c:pt>
              </c:numCache>
            </c:numRef>
          </c:val>
          <c:extLst>
            <c:ext xmlns:c16="http://schemas.microsoft.com/office/drawing/2014/chart" uri="{C3380CC4-5D6E-409C-BE32-E72D297353CC}">
              <c16:uniqueId val="{00000000-2E63-41EA-BE5C-A22699A72576}"/>
            </c:ext>
          </c:extLst>
        </c:ser>
        <c:ser>
          <c:idx val="1"/>
          <c:order val="1"/>
          <c:tx>
            <c:strRef>
              <c:f>Sheet1!$C$1</c:f>
              <c:strCache>
                <c:ptCount val="1"/>
              </c:strCache>
            </c:strRef>
          </c:tx>
          <c:spPr>
            <a:solidFill>
              <a:schemeClr val="accent2"/>
            </a:solidFill>
            <a:ln>
              <a:noFill/>
            </a:ln>
            <a:effectLst/>
          </c:spPr>
          <c:invertIfNegative val="0"/>
          <c:cat>
            <c:strRef>
              <c:f>Sheet1!$A$2:$A$5</c:f>
              <c:strCache>
                <c:ptCount val="2"/>
                <c:pt idx="0">
                  <c:v>State 1</c:v>
                </c:pt>
                <c:pt idx="1">
                  <c:v>State 2</c:v>
                </c:pt>
              </c:strCache>
            </c:strRef>
          </c:cat>
          <c:val>
            <c:numRef>
              <c:f>Sheet1!$C$2:$C$5</c:f>
              <c:numCache>
                <c:formatCode>General</c:formatCode>
                <c:ptCount val="4"/>
              </c:numCache>
            </c:numRef>
          </c:val>
          <c:extLst>
            <c:ext xmlns:c16="http://schemas.microsoft.com/office/drawing/2014/chart" uri="{C3380CC4-5D6E-409C-BE32-E72D297353CC}">
              <c16:uniqueId val="{00000001-2E63-41EA-BE5C-A22699A72576}"/>
            </c:ext>
          </c:extLst>
        </c:ser>
        <c:ser>
          <c:idx val="2"/>
          <c:order val="2"/>
          <c:tx>
            <c:strRef>
              <c:f>Sheet1!$D$1</c:f>
              <c:strCache>
                <c:ptCount val="1"/>
              </c:strCache>
            </c:strRef>
          </c:tx>
          <c:spPr>
            <a:solidFill>
              <a:schemeClr val="accent3"/>
            </a:solidFill>
            <a:ln>
              <a:noFill/>
            </a:ln>
            <a:effectLst/>
          </c:spPr>
          <c:invertIfNegative val="0"/>
          <c:cat>
            <c:strRef>
              <c:f>Sheet1!$A$2:$A$5</c:f>
              <c:strCache>
                <c:ptCount val="2"/>
                <c:pt idx="0">
                  <c:v>State 1</c:v>
                </c:pt>
                <c:pt idx="1">
                  <c:v>State 2</c:v>
                </c:pt>
              </c:strCache>
            </c:strRef>
          </c:cat>
          <c:val>
            <c:numRef>
              <c:f>Sheet1!$D$2:$D$5</c:f>
              <c:numCache>
                <c:formatCode>General</c:formatCode>
                <c:ptCount val="4"/>
              </c:numCache>
            </c:numRef>
          </c:val>
          <c:extLst>
            <c:ext xmlns:c16="http://schemas.microsoft.com/office/drawing/2014/chart" uri="{C3380CC4-5D6E-409C-BE32-E72D297353CC}">
              <c16:uniqueId val="{00000002-2E63-41EA-BE5C-A22699A72576}"/>
            </c:ext>
          </c:extLst>
        </c:ser>
        <c:dLbls>
          <c:showLegendKey val="0"/>
          <c:showVal val="0"/>
          <c:showCatName val="0"/>
          <c:showSerName val="0"/>
          <c:showPercent val="0"/>
          <c:showBubbleSize val="0"/>
        </c:dLbls>
        <c:gapWidth val="182"/>
        <c:overlap val="81"/>
        <c:axId val="630834680"/>
        <c:axId val="630835008"/>
      </c:barChart>
      <c:catAx>
        <c:axId val="630834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30835008"/>
        <c:crosses val="autoZero"/>
        <c:auto val="1"/>
        <c:lblAlgn val="ctr"/>
        <c:lblOffset val="100"/>
        <c:noMultiLvlLbl val="0"/>
      </c:catAx>
      <c:valAx>
        <c:axId val="63083500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308346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qryNWPartCAvgbyPctServCat!$K$2</c:f>
              <c:strCache>
                <c:ptCount val="1"/>
                <c:pt idx="0">
                  <c:v>&lt; 2.5% (n=9)</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qryNWPartCAvgbyPctServCat!$G$6:$I$6</c:f>
              <c:strCache>
                <c:ptCount val="3"/>
                <c:pt idx="0">
                  <c:v>Social Relationships</c:v>
                </c:pt>
                <c:pt idx="1">
                  <c:v>Knowledge and Skills</c:v>
                </c:pt>
                <c:pt idx="2">
                  <c:v>Action to Meet Needs</c:v>
                </c:pt>
              </c:strCache>
            </c:strRef>
          </c:cat>
          <c:val>
            <c:numRef>
              <c:f>qryNWPartCAvgbyPctServCat!$G$2:$I$2</c:f>
              <c:numCache>
                <c:formatCode>General</c:formatCode>
                <c:ptCount val="3"/>
                <c:pt idx="0">
                  <c:v>0.50597777777777775</c:v>
                </c:pt>
                <c:pt idx="1">
                  <c:v>0.43180000000000007</c:v>
                </c:pt>
                <c:pt idx="2">
                  <c:v>0.51226666666666665</c:v>
                </c:pt>
              </c:numCache>
            </c:numRef>
          </c:val>
          <c:extLst>
            <c:ext xmlns:c16="http://schemas.microsoft.com/office/drawing/2014/chart" uri="{C3380CC4-5D6E-409C-BE32-E72D297353CC}">
              <c16:uniqueId val="{00000000-3C8B-4EC2-BB3A-D8E4805D3681}"/>
            </c:ext>
          </c:extLst>
        </c:ser>
        <c:ser>
          <c:idx val="1"/>
          <c:order val="1"/>
          <c:tx>
            <c:strRef>
              <c:f>qryNWPartCAvgbyPctServCat!$K$3</c:f>
              <c:strCache>
                <c:ptCount val="1"/>
                <c:pt idx="0">
                  <c:v>2.5-3.9% (n=23)</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qryNWPartCAvgbyPctServCat!$G$6:$I$6</c:f>
              <c:strCache>
                <c:ptCount val="3"/>
                <c:pt idx="0">
                  <c:v>Social Relationships</c:v>
                </c:pt>
                <c:pt idx="1">
                  <c:v>Knowledge and Skills</c:v>
                </c:pt>
                <c:pt idx="2">
                  <c:v>Action to Meet Needs</c:v>
                </c:pt>
              </c:strCache>
            </c:strRef>
          </c:cat>
          <c:val>
            <c:numRef>
              <c:f>qryNWPartCAvgbyPctServCat!$G$3:$I$3</c:f>
              <c:numCache>
                <c:formatCode>General</c:formatCode>
                <c:ptCount val="3"/>
                <c:pt idx="0">
                  <c:v>0.52498695652173921</c:v>
                </c:pt>
                <c:pt idx="1">
                  <c:v>0.43061739130434779</c:v>
                </c:pt>
                <c:pt idx="2">
                  <c:v>0.54628695652173909</c:v>
                </c:pt>
              </c:numCache>
            </c:numRef>
          </c:val>
          <c:extLst>
            <c:ext xmlns:c16="http://schemas.microsoft.com/office/drawing/2014/chart" uri="{C3380CC4-5D6E-409C-BE32-E72D297353CC}">
              <c16:uniqueId val="{00000001-3C8B-4EC2-BB3A-D8E4805D3681}"/>
            </c:ext>
          </c:extLst>
        </c:ser>
        <c:ser>
          <c:idx val="2"/>
          <c:order val="2"/>
          <c:tx>
            <c:strRef>
              <c:f>qryNWPartCAvgbyPctServCat!$K$4</c:f>
              <c:strCache>
                <c:ptCount val="1"/>
                <c:pt idx="0">
                  <c:v>&gt; 3.9% (n=19)</c:v>
                </c:pt>
              </c:strCache>
            </c:strRef>
          </c:tx>
          <c:spPr>
            <a:solidFill>
              <a:srgbClr val="C00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qryNWPartCAvgbyPctServCat!$G$6:$I$6</c:f>
              <c:strCache>
                <c:ptCount val="3"/>
                <c:pt idx="0">
                  <c:v>Social Relationships</c:v>
                </c:pt>
                <c:pt idx="1">
                  <c:v>Knowledge and Skills</c:v>
                </c:pt>
                <c:pt idx="2">
                  <c:v>Action to Meet Needs</c:v>
                </c:pt>
              </c:strCache>
            </c:strRef>
          </c:cat>
          <c:val>
            <c:numRef>
              <c:f>qryNWPartCAvgbyPctServCat!$G$4:$I$4</c:f>
              <c:numCache>
                <c:formatCode>General</c:formatCode>
                <c:ptCount val="3"/>
                <c:pt idx="0">
                  <c:v>0.59950526315789476</c:v>
                </c:pt>
                <c:pt idx="1">
                  <c:v>0.50929999999999997</c:v>
                </c:pt>
                <c:pt idx="2">
                  <c:v>0.6217947368421054</c:v>
                </c:pt>
              </c:numCache>
            </c:numRef>
          </c:val>
          <c:extLst>
            <c:ext xmlns:c16="http://schemas.microsoft.com/office/drawing/2014/chart" uri="{C3380CC4-5D6E-409C-BE32-E72D297353CC}">
              <c16:uniqueId val="{00000002-3C8B-4EC2-BB3A-D8E4805D3681}"/>
            </c:ext>
          </c:extLst>
        </c:ser>
        <c:dLbls>
          <c:showLegendKey val="0"/>
          <c:showVal val="0"/>
          <c:showCatName val="0"/>
          <c:showSerName val="0"/>
          <c:showPercent val="0"/>
          <c:showBubbleSize val="0"/>
        </c:dLbls>
        <c:gapWidth val="219"/>
        <c:overlap val="-27"/>
        <c:axId val="2098215599"/>
        <c:axId val="1"/>
      </c:barChart>
      <c:catAx>
        <c:axId val="209821559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1"/>
        <c:axPos val="l"/>
        <c:numFmt formatCode="General" sourceLinked="1"/>
        <c:majorTickMark val="out"/>
        <c:minorTickMark val="none"/>
        <c:tickLblPos val="nextTo"/>
        <c:crossAx val="2098215599"/>
        <c:crosses val="autoZero"/>
        <c:crossBetween val="between"/>
      </c:valAx>
      <c:spPr>
        <a:noFill/>
        <a:ln w="25400">
          <a:noFill/>
        </a:ln>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lgn="just">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qryNWPartBAvgbyPctServCat!$K$3</c:f>
              <c:strCache>
                <c:ptCount val="1"/>
                <c:pt idx="0">
                  <c:v>&lt; 5.7% (n=9)</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qryNWPartBAvgbyPctServCat!$G$7:$I$7</c:f>
              <c:strCache>
                <c:ptCount val="3"/>
                <c:pt idx="0">
                  <c:v>Social Relationships</c:v>
                </c:pt>
                <c:pt idx="1">
                  <c:v>Knowledge and Skills</c:v>
                </c:pt>
                <c:pt idx="2">
                  <c:v>Action to Meet Needs</c:v>
                </c:pt>
              </c:strCache>
            </c:strRef>
          </c:cat>
          <c:val>
            <c:numRef>
              <c:f>qryNWPartBAvgbyPctServCat!$G$3:$I$3</c:f>
              <c:numCache>
                <c:formatCode>General</c:formatCode>
                <c:ptCount val="3"/>
                <c:pt idx="0">
                  <c:v>0.56583333333333341</c:v>
                </c:pt>
                <c:pt idx="1">
                  <c:v>0.48534444444444447</c:v>
                </c:pt>
                <c:pt idx="2">
                  <c:v>0.62715555555555547</c:v>
                </c:pt>
              </c:numCache>
            </c:numRef>
          </c:val>
          <c:extLst>
            <c:ext xmlns:c16="http://schemas.microsoft.com/office/drawing/2014/chart" uri="{C3380CC4-5D6E-409C-BE32-E72D297353CC}">
              <c16:uniqueId val="{00000000-B15F-4AD3-94F8-84FB80940D67}"/>
            </c:ext>
          </c:extLst>
        </c:ser>
        <c:ser>
          <c:idx val="1"/>
          <c:order val="1"/>
          <c:tx>
            <c:strRef>
              <c:f>qryNWPartBAvgbyPctServCat!$K$4</c:f>
              <c:strCache>
                <c:ptCount val="1"/>
                <c:pt idx="0">
                  <c:v>5.7-7.5% (n=19)</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qryNWPartBAvgbyPctServCat!$G$7:$I$7</c:f>
              <c:strCache>
                <c:ptCount val="3"/>
                <c:pt idx="0">
                  <c:v>Social Relationships</c:v>
                </c:pt>
                <c:pt idx="1">
                  <c:v>Knowledge and Skills</c:v>
                </c:pt>
                <c:pt idx="2">
                  <c:v>Action to Meet Needs</c:v>
                </c:pt>
              </c:strCache>
            </c:strRef>
          </c:cat>
          <c:val>
            <c:numRef>
              <c:f>qryNWPartBAvgbyPctServCat!$G$4:$I$4</c:f>
              <c:numCache>
                <c:formatCode>General</c:formatCode>
                <c:ptCount val="3"/>
                <c:pt idx="0">
                  <c:v>0.57725555555555541</c:v>
                </c:pt>
                <c:pt idx="1">
                  <c:v>0.53017777777777775</c:v>
                </c:pt>
                <c:pt idx="2">
                  <c:v>0.60989444444444429</c:v>
                </c:pt>
              </c:numCache>
            </c:numRef>
          </c:val>
          <c:extLst>
            <c:ext xmlns:c16="http://schemas.microsoft.com/office/drawing/2014/chart" uri="{C3380CC4-5D6E-409C-BE32-E72D297353CC}">
              <c16:uniqueId val="{00000001-B15F-4AD3-94F8-84FB80940D67}"/>
            </c:ext>
          </c:extLst>
        </c:ser>
        <c:ser>
          <c:idx val="2"/>
          <c:order val="2"/>
          <c:tx>
            <c:strRef>
              <c:f>qryNWPartBAvgbyPctServCat!$K$5</c:f>
              <c:strCache>
                <c:ptCount val="1"/>
                <c:pt idx="0">
                  <c:v>&gt;7.5% (n=22)</c:v>
                </c:pt>
              </c:strCache>
            </c:strRef>
          </c:tx>
          <c:spPr>
            <a:solidFill>
              <a:srgbClr val="C00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qryNWPartBAvgbyPctServCat!$G$7:$I$7</c:f>
              <c:strCache>
                <c:ptCount val="3"/>
                <c:pt idx="0">
                  <c:v>Social Relationships</c:v>
                </c:pt>
                <c:pt idx="1">
                  <c:v>Knowledge and Skills</c:v>
                </c:pt>
                <c:pt idx="2">
                  <c:v>Action to Meet Needs</c:v>
                </c:pt>
              </c:strCache>
            </c:strRef>
          </c:cat>
          <c:val>
            <c:numRef>
              <c:f>qryNWPartBAvgbyPctServCat!$G$5:$I$5</c:f>
              <c:numCache>
                <c:formatCode>General</c:formatCode>
                <c:ptCount val="3"/>
                <c:pt idx="0">
                  <c:v>0.54846283618581915</c:v>
                </c:pt>
                <c:pt idx="1">
                  <c:v>0.50753740831295846</c:v>
                </c:pt>
                <c:pt idx="2">
                  <c:v>0.59915258946432548</c:v>
                </c:pt>
              </c:numCache>
            </c:numRef>
          </c:val>
          <c:extLst>
            <c:ext xmlns:c16="http://schemas.microsoft.com/office/drawing/2014/chart" uri="{C3380CC4-5D6E-409C-BE32-E72D297353CC}">
              <c16:uniqueId val="{00000002-B15F-4AD3-94F8-84FB80940D67}"/>
            </c:ext>
          </c:extLst>
        </c:ser>
        <c:dLbls>
          <c:showLegendKey val="0"/>
          <c:showVal val="0"/>
          <c:showCatName val="0"/>
          <c:showSerName val="0"/>
          <c:showPercent val="0"/>
          <c:showBubbleSize val="0"/>
        </c:dLbls>
        <c:gapWidth val="219"/>
        <c:overlap val="-27"/>
        <c:axId val="2098219199"/>
        <c:axId val="1"/>
      </c:barChart>
      <c:catAx>
        <c:axId val="2098219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1"/>
        <c:axPos val="l"/>
        <c:numFmt formatCode="General" sourceLinked="1"/>
        <c:majorTickMark val="out"/>
        <c:minorTickMark val="none"/>
        <c:tickLblPos val="nextTo"/>
        <c:crossAx val="2098219199"/>
        <c:crosses val="autoZero"/>
        <c:crossBetween val="between"/>
      </c:valAx>
      <c:spPr>
        <a:noFill/>
        <a:ln w="25400">
          <a:noFill/>
        </a:ln>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41154212788221"/>
          <c:y val="3.2996745252225748E-2"/>
          <c:w val="0.87607682832383382"/>
          <c:h val="0.76909336973051279"/>
        </c:manualLayout>
      </c:layout>
      <c:lineChart>
        <c:grouping val="standard"/>
        <c:varyColors val="0"/>
        <c:ser>
          <c:idx val="0"/>
          <c:order val="0"/>
          <c:tx>
            <c:strRef>
              <c:f>qryNWPartCNationalEstimates!$D$10</c:f>
              <c:strCache>
                <c:ptCount val="1"/>
                <c:pt idx="0">
                  <c:v>Social Relationships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qryNWPartCNationalEstimates!$B$2:$B$8</c:f>
              <c:strCache>
                <c:ptCount val="7"/>
                <c:pt idx="0">
                  <c:v>2012</c:v>
                </c:pt>
                <c:pt idx="1">
                  <c:v>2013</c:v>
                </c:pt>
                <c:pt idx="2">
                  <c:v>2014</c:v>
                </c:pt>
                <c:pt idx="3">
                  <c:v>2015</c:v>
                </c:pt>
                <c:pt idx="4">
                  <c:v>2016</c:v>
                </c:pt>
                <c:pt idx="5">
                  <c:v>2017</c:v>
                </c:pt>
                <c:pt idx="6">
                  <c:v>2018</c:v>
                </c:pt>
              </c:strCache>
            </c:strRef>
          </c:cat>
          <c:val>
            <c:numRef>
              <c:f>qryNWPartCNationalEstimates!$D$2:$D$8</c:f>
              <c:numCache>
                <c:formatCode>General</c:formatCode>
                <c:ptCount val="7"/>
                <c:pt idx="0">
                  <c:v>0.66</c:v>
                </c:pt>
                <c:pt idx="1">
                  <c:v>0.66</c:v>
                </c:pt>
                <c:pt idx="2">
                  <c:v>0.67</c:v>
                </c:pt>
                <c:pt idx="3">
                  <c:v>0.67600000000000005</c:v>
                </c:pt>
                <c:pt idx="4">
                  <c:v>0.66700000000000004</c:v>
                </c:pt>
                <c:pt idx="5">
                  <c:v>0.65700000000000003</c:v>
                </c:pt>
                <c:pt idx="6">
                  <c:v>0.65200000000000002</c:v>
                </c:pt>
              </c:numCache>
            </c:numRef>
          </c:val>
          <c:smooth val="0"/>
          <c:extLst>
            <c:ext xmlns:c16="http://schemas.microsoft.com/office/drawing/2014/chart" uri="{C3380CC4-5D6E-409C-BE32-E72D297353CC}">
              <c16:uniqueId val="{00000000-225F-4383-B605-71343C06A6BC}"/>
            </c:ext>
          </c:extLst>
        </c:ser>
        <c:ser>
          <c:idx val="1"/>
          <c:order val="1"/>
          <c:tx>
            <c:strRef>
              <c:f>qryNWPartCNationalEstimates!$E$10</c:f>
              <c:strCache>
                <c:ptCount val="1"/>
                <c:pt idx="0">
                  <c:v>Knowledge and Skills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qryNWPartCNationalEstimates!$B$2:$B$8</c:f>
              <c:strCache>
                <c:ptCount val="7"/>
                <c:pt idx="0">
                  <c:v>2012</c:v>
                </c:pt>
                <c:pt idx="1">
                  <c:v>2013</c:v>
                </c:pt>
                <c:pt idx="2">
                  <c:v>2014</c:v>
                </c:pt>
                <c:pt idx="3">
                  <c:v>2015</c:v>
                </c:pt>
                <c:pt idx="4">
                  <c:v>2016</c:v>
                </c:pt>
                <c:pt idx="5">
                  <c:v>2017</c:v>
                </c:pt>
                <c:pt idx="6">
                  <c:v>2018</c:v>
                </c:pt>
              </c:strCache>
            </c:strRef>
          </c:cat>
          <c:val>
            <c:numRef>
              <c:f>qryNWPartCNationalEstimates!$E$2:$E$8</c:f>
              <c:numCache>
                <c:formatCode>General</c:formatCode>
                <c:ptCount val="7"/>
                <c:pt idx="0">
                  <c:v>0.71</c:v>
                </c:pt>
                <c:pt idx="1">
                  <c:v>0.71899999999999997</c:v>
                </c:pt>
                <c:pt idx="2">
                  <c:v>0.74</c:v>
                </c:pt>
                <c:pt idx="3">
                  <c:v>0.74199999999999999</c:v>
                </c:pt>
                <c:pt idx="4">
                  <c:v>0.73399999999999999</c:v>
                </c:pt>
                <c:pt idx="5">
                  <c:v>0.73299999999999998</c:v>
                </c:pt>
                <c:pt idx="6">
                  <c:v>0.74199999999999999</c:v>
                </c:pt>
              </c:numCache>
            </c:numRef>
          </c:val>
          <c:smooth val="0"/>
          <c:extLst>
            <c:ext xmlns:c16="http://schemas.microsoft.com/office/drawing/2014/chart" uri="{C3380CC4-5D6E-409C-BE32-E72D297353CC}">
              <c16:uniqueId val="{00000001-225F-4383-B605-71343C06A6BC}"/>
            </c:ext>
          </c:extLst>
        </c:ser>
        <c:ser>
          <c:idx val="2"/>
          <c:order val="2"/>
          <c:tx>
            <c:strRef>
              <c:f>qryNWPartCNationalEstimates!$F$10</c:f>
              <c:strCache>
                <c:ptCount val="1"/>
                <c:pt idx="0">
                  <c:v>Action to Meet Needs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qryNWPartCNationalEstimates!$B$2:$B$8</c:f>
              <c:strCache>
                <c:ptCount val="7"/>
                <c:pt idx="0">
                  <c:v>2012</c:v>
                </c:pt>
                <c:pt idx="1">
                  <c:v>2013</c:v>
                </c:pt>
                <c:pt idx="2">
                  <c:v>2014</c:v>
                </c:pt>
                <c:pt idx="3">
                  <c:v>2015</c:v>
                </c:pt>
                <c:pt idx="4">
                  <c:v>2016</c:v>
                </c:pt>
                <c:pt idx="5">
                  <c:v>2017</c:v>
                </c:pt>
                <c:pt idx="6">
                  <c:v>2018</c:v>
                </c:pt>
              </c:strCache>
            </c:strRef>
          </c:cat>
          <c:val>
            <c:numRef>
              <c:f>qryNWPartCNationalEstimates!$F$2:$F$8</c:f>
              <c:numCache>
                <c:formatCode>General</c:formatCode>
                <c:ptCount val="7"/>
                <c:pt idx="0">
                  <c:v>0.71</c:v>
                </c:pt>
                <c:pt idx="1">
                  <c:v>0.72699999999999998</c:v>
                </c:pt>
                <c:pt idx="2">
                  <c:v>0.754</c:v>
                </c:pt>
                <c:pt idx="3">
                  <c:v>0.75600000000000001</c:v>
                </c:pt>
                <c:pt idx="4">
                  <c:v>0.749</c:v>
                </c:pt>
                <c:pt idx="5">
                  <c:v>0.755</c:v>
                </c:pt>
                <c:pt idx="6">
                  <c:v>0.76400000000000001</c:v>
                </c:pt>
              </c:numCache>
            </c:numRef>
          </c:val>
          <c:smooth val="0"/>
          <c:extLst>
            <c:ext xmlns:c16="http://schemas.microsoft.com/office/drawing/2014/chart" uri="{C3380CC4-5D6E-409C-BE32-E72D297353CC}">
              <c16:uniqueId val="{00000002-225F-4383-B605-71343C06A6BC}"/>
            </c:ext>
          </c:extLst>
        </c:ser>
        <c:dLbls>
          <c:showLegendKey val="0"/>
          <c:showVal val="0"/>
          <c:showCatName val="0"/>
          <c:showSerName val="0"/>
          <c:showPercent val="0"/>
          <c:showBubbleSize val="0"/>
        </c:dLbls>
        <c:marker val="1"/>
        <c:smooth val="0"/>
        <c:axId val="1010748367"/>
        <c:axId val="1047621807"/>
      </c:lineChart>
      <c:catAx>
        <c:axId val="1010748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47621807"/>
        <c:crosses val="autoZero"/>
        <c:auto val="1"/>
        <c:lblAlgn val="ctr"/>
        <c:lblOffset val="100"/>
        <c:noMultiLvlLbl val="0"/>
      </c:catAx>
      <c:valAx>
        <c:axId val="1047621807"/>
        <c:scaling>
          <c:orientation val="minMax"/>
          <c:max val="0.8"/>
          <c:min val="0.4"/>
        </c:scaling>
        <c:delete val="1"/>
        <c:axPos val="l"/>
        <c:numFmt formatCode="0%" sourceLinked="0"/>
        <c:majorTickMark val="none"/>
        <c:minorTickMark val="none"/>
        <c:tickLblPos val="nextTo"/>
        <c:crossAx val="1010748367"/>
        <c:crosses val="autoZero"/>
        <c:crossBetween val="between"/>
        <c:majorUnit val="0.1"/>
      </c:valAx>
      <c:spPr>
        <a:noFill/>
        <a:ln>
          <a:noFill/>
        </a:ln>
        <a:effectLst/>
      </c:spPr>
    </c:plotArea>
    <c:legend>
      <c:legendPos val="b"/>
      <c:layout>
        <c:manualLayout>
          <c:xMode val="edge"/>
          <c:yMode val="edge"/>
          <c:x val="5.126561969208069E-2"/>
          <c:y val="0.87236698757116593"/>
          <c:w val="0.90741882419139686"/>
          <c:h val="5.828510431524545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27186259146453E-2"/>
          <c:y val="3.5356609319860843E-2"/>
          <c:w val="0.87780220873323356"/>
          <c:h val="0.77035519057448842"/>
        </c:manualLayout>
      </c:layout>
      <c:lineChart>
        <c:grouping val="standard"/>
        <c:varyColors val="0"/>
        <c:ser>
          <c:idx val="0"/>
          <c:order val="0"/>
          <c:tx>
            <c:strRef>
              <c:f>qryNWPartCNationalEstimates!$G$10</c:f>
              <c:strCache>
                <c:ptCount val="1"/>
                <c:pt idx="0">
                  <c:v>Social Relationships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6"/>
              <c:layout>
                <c:manualLayout>
                  <c:x val="-4.4388174118687784E-2"/>
                  <c:y val="3.77702610433191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2F7-43FF-9627-2636ABBC3DA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qryNWPartCNationalEstimates!$B$2:$B$8</c:f>
              <c:strCache>
                <c:ptCount val="7"/>
                <c:pt idx="0">
                  <c:v>2012</c:v>
                </c:pt>
                <c:pt idx="1">
                  <c:v>2013</c:v>
                </c:pt>
                <c:pt idx="2">
                  <c:v>2014</c:v>
                </c:pt>
                <c:pt idx="3">
                  <c:v>2015</c:v>
                </c:pt>
                <c:pt idx="4">
                  <c:v>2016</c:v>
                </c:pt>
                <c:pt idx="5">
                  <c:v>2017</c:v>
                </c:pt>
                <c:pt idx="6">
                  <c:v>2018</c:v>
                </c:pt>
              </c:strCache>
            </c:strRef>
          </c:cat>
          <c:val>
            <c:numRef>
              <c:f>qryNWPartCNationalEstimates!$G$2:$G$8</c:f>
              <c:numCache>
                <c:formatCode>General</c:formatCode>
                <c:ptCount val="7"/>
                <c:pt idx="0">
                  <c:v>0.61</c:v>
                </c:pt>
                <c:pt idx="1">
                  <c:v>0.60699999999999998</c:v>
                </c:pt>
                <c:pt idx="2">
                  <c:v>0.59099999999999997</c:v>
                </c:pt>
                <c:pt idx="3">
                  <c:v>0.58599999999999997</c:v>
                </c:pt>
                <c:pt idx="4">
                  <c:v>0.57599999999999996</c:v>
                </c:pt>
                <c:pt idx="5">
                  <c:v>0.57099999999999995</c:v>
                </c:pt>
                <c:pt idx="6">
                  <c:v>0.55400000000000005</c:v>
                </c:pt>
              </c:numCache>
            </c:numRef>
          </c:val>
          <c:smooth val="0"/>
          <c:extLst>
            <c:ext xmlns:c16="http://schemas.microsoft.com/office/drawing/2014/chart" uri="{C3380CC4-5D6E-409C-BE32-E72D297353CC}">
              <c16:uniqueId val="{00000001-72F7-43FF-9627-2636ABBC3DA1}"/>
            </c:ext>
          </c:extLst>
        </c:ser>
        <c:ser>
          <c:idx val="1"/>
          <c:order val="1"/>
          <c:tx>
            <c:strRef>
              <c:f>qryNWPartCNationalEstimates!$H$10</c:f>
              <c:strCache>
                <c:ptCount val="1"/>
                <c:pt idx="0">
                  <c:v>Knowledge and Skills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qryNWPartCNationalEstimates!$B$2:$B$8</c:f>
              <c:strCache>
                <c:ptCount val="7"/>
                <c:pt idx="0">
                  <c:v>2012</c:v>
                </c:pt>
                <c:pt idx="1">
                  <c:v>2013</c:v>
                </c:pt>
                <c:pt idx="2">
                  <c:v>2014</c:v>
                </c:pt>
                <c:pt idx="3">
                  <c:v>2015</c:v>
                </c:pt>
                <c:pt idx="4">
                  <c:v>2016</c:v>
                </c:pt>
                <c:pt idx="5">
                  <c:v>2017</c:v>
                </c:pt>
                <c:pt idx="6">
                  <c:v>2018</c:v>
                </c:pt>
              </c:strCache>
            </c:strRef>
          </c:cat>
          <c:val>
            <c:numRef>
              <c:f>qryNWPartCNationalEstimates!$H$2:$H$8</c:f>
              <c:numCache>
                <c:formatCode>General</c:formatCode>
                <c:ptCount val="7"/>
                <c:pt idx="0">
                  <c:v>0.52</c:v>
                </c:pt>
                <c:pt idx="1">
                  <c:v>0.51500000000000001</c:v>
                </c:pt>
                <c:pt idx="2">
                  <c:v>0.496</c:v>
                </c:pt>
                <c:pt idx="3">
                  <c:v>0.496</c:v>
                </c:pt>
                <c:pt idx="4">
                  <c:v>0.48499999999999999</c:v>
                </c:pt>
                <c:pt idx="5">
                  <c:v>0.47199999999999998</c:v>
                </c:pt>
                <c:pt idx="6">
                  <c:v>0.45800000000000002</c:v>
                </c:pt>
              </c:numCache>
            </c:numRef>
          </c:val>
          <c:smooth val="0"/>
          <c:extLst>
            <c:ext xmlns:c16="http://schemas.microsoft.com/office/drawing/2014/chart" uri="{C3380CC4-5D6E-409C-BE32-E72D297353CC}">
              <c16:uniqueId val="{00000002-72F7-43FF-9627-2636ABBC3DA1}"/>
            </c:ext>
          </c:extLst>
        </c:ser>
        <c:ser>
          <c:idx val="2"/>
          <c:order val="2"/>
          <c:tx>
            <c:strRef>
              <c:f>qryNWPartCNationalEstimates!$I$10</c:f>
              <c:strCache>
                <c:ptCount val="1"/>
                <c:pt idx="0">
                  <c:v>Action to Meet Needs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6"/>
              <c:layout>
                <c:manualLayout>
                  <c:x val="-4.2035859644989439E-2"/>
                  <c:y val="-3.77700264060754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2F7-43FF-9627-2636ABBC3DA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qryNWPartCNationalEstimates!$B$2:$B$8</c:f>
              <c:strCache>
                <c:ptCount val="7"/>
                <c:pt idx="0">
                  <c:v>2012</c:v>
                </c:pt>
                <c:pt idx="1">
                  <c:v>2013</c:v>
                </c:pt>
                <c:pt idx="2">
                  <c:v>2014</c:v>
                </c:pt>
                <c:pt idx="3">
                  <c:v>2015</c:v>
                </c:pt>
                <c:pt idx="4">
                  <c:v>2016</c:v>
                </c:pt>
                <c:pt idx="5">
                  <c:v>2017</c:v>
                </c:pt>
                <c:pt idx="6">
                  <c:v>2018</c:v>
                </c:pt>
              </c:strCache>
            </c:strRef>
          </c:cat>
          <c:val>
            <c:numRef>
              <c:f>qryNWPartCNationalEstimates!$I$2:$I$8</c:f>
              <c:numCache>
                <c:formatCode>General</c:formatCode>
                <c:ptCount val="7"/>
                <c:pt idx="0">
                  <c:v>0.59</c:v>
                </c:pt>
                <c:pt idx="1">
                  <c:v>0.59199999999999997</c:v>
                </c:pt>
                <c:pt idx="2">
                  <c:v>0.57799999999999996</c:v>
                </c:pt>
                <c:pt idx="3">
                  <c:v>0.57399999999999995</c:v>
                </c:pt>
                <c:pt idx="4">
                  <c:v>0.56799999999999995</c:v>
                </c:pt>
                <c:pt idx="5">
                  <c:v>0.56899999999999995</c:v>
                </c:pt>
                <c:pt idx="6">
                  <c:v>0.57399999999999995</c:v>
                </c:pt>
              </c:numCache>
            </c:numRef>
          </c:val>
          <c:smooth val="0"/>
          <c:extLst>
            <c:ext xmlns:c16="http://schemas.microsoft.com/office/drawing/2014/chart" uri="{C3380CC4-5D6E-409C-BE32-E72D297353CC}">
              <c16:uniqueId val="{00000004-72F7-43FF-9627-2636ABBC3DA1}"/>
            </c:ext>
          </c:extLst>
        </c:ser>
        <c:dLbls>
          <c:showLegendKey val="0"/>
          <c:showVal val="0"/>
          <c:showCatName val="0"/>
          <c:showSerName val="0"/>
          <c:showPercent val="0"/>
          <c:showBubbleSize val="0"/>
        </c:dLbls>
        <c:marker val="1"/>
        <c:smooth val="0"/>
        <c:axId val="1022484735"/>
        <c:axId val="1047618895"/>
      </c:lineChart>
      <c:catAx>
        <c:axId val="10224847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47618895"/>
        <c:crosses val="autoZero"/>
        <c:auto val="1"/>
        <c:lblAlgn val="ctr"/>
        <c:lblOffset val="100"/>
        <c:noMultiLvlLbl val="0"/>
      </c:catAx>
      <c:valAx>
        <c:axId val="1047618895"/>
        <c:scaling>
          <c:orientation val="minMax"/>
          <c:max val="0.8"/>
          <c:min val="0.4"/>
        </c:scaling>
        <c:delete val="1"/>
        <c:axPos val="l"/>
        <c:numFmt formatCode="0%" sourceLinked="0"/>
        <c:majorTickMark val="none"/>
        <c:minorTickMark val="none"/>
        <c:tickLblPos val="nextTo"/>
        <c:crossAx val="1022484735"/>
        <c:crosses val="autoZero"/>
        <c:crossBetween val="between"/>
        <c:majorUnit val="0.1"/>
      </c:valAx>
      <c:spPr>
        <a:noFill/>
        <a:ln>
          <a:noFill/>
        </a:ln>
        <a:effectLst/>
      </c:spPr>
    </c:plotArea>
    <c:legend>
      <c:legendPos val="b"/>
      <c:layout>
        <c:manualLayout>
          <c:xMode val="edge"/>
          <c:yMode val="edge"/>
          <c:x val="3.907163789009762E-2"/>
          <c:y val="0.87314261345826394"/>
          <c:w val="0.91684643461877935"/>
          <c:h val="5.828510431524545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920468876604652E-2"/>
          <c:y val="2.7777777777777776E-2"/>
          <c:w val="0.9481590622467907"/>
          <c:h val="0.81637892485661512"/>
        </c:manualLayout>
      </c:layout>
      <c:lineChart>
        <c:grouping val="standard"/>
        <c:varyColors val="0"/>
        <c:ser>
          <c:idx val="0"/>
          <c:order val="0"/>
          <c:tx>
            <c:strRef>
              <c:f>qryNWPartBNationalEstimates!$D$10</c:f>
              <c:strCache>
                <c:ptCount val="1"/>
                <c:pt idx="0">
                  <c:v>Social Relationships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4C9A-4BD0-BC33-7C3E4CAA7F2E}"/>
                </c:ext>
              </c:extLst>
            </c:dLbl>
            <c:dLbl>
              <c:idx val="2"/>
              <c:layout>
                <c:manualLayout>
                  <c:x val="-2.0500734475132772E-3"/>
                  <c:y val="-1.1095895621742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C9A-4BD0-BC33-7C3E4CAA7F2E}"/>
                </c:ext>
              </c:extLst>
            </c:dLbl>
            <c:dLbl>
              <c:idx val="3"/>
              <c:layout>
                <c:manualLayout>
                  <c:x val="-2.5614136062608414E-2"/>
                  <c:y val="-2.317319030773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C9A-4BD0-BC33-7C3E4CAA7F2E}"/>
                </c:ext>
              </c:extLst>
            </c:dLbl>
            <c:dLbl>
              <c:idx val="4"/>
              <c:layout>
                <c:manualLayout>
                  <c:x val="-5.1534604939213066E-2"/>
                  <c:y val="5.53292251512039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C9A-4BD0-BC33-7C3E4CAA7F2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qryNWPartBNationalEstimates!$B$2:$B$8</c:f>
              <c:strCache>
                <c:ptCount val="7"/>
                <c:pt idx="0">
                  <c:v>2012</c:v>
                </c:pt>
                <c:pt idx="1">
                  <c:v>2013</c:v>
                </c:pt>
                <c:pt idx="2">
                  <c:v>2014</c:v>
                </c:pt>
                <c:pt idx="3">
                  <c:v>2015</c:v>
                </c:pt>
                <c:pt idx="4">
                  <c:v>2016</c:v>
                </c:pt>
                <c:pt idx="5">
                  <c:v>2017</c:v>
                </c:pt>
                <c:pt idx="6">
                  <c:v>2018</c:v>
                </c:pt>
              </c:strCache>
            </c:strRef>
          </c:cat>
          <c:val>
            <c:numRef>
              <c:f>qryNWPartBNationalEstimates!$D$2:$D$8</c:f>
              <c:numCache>
                <c:formatCode>General</c:formatCode>
                <c:ptCount val="7"/>
                <c:pt idx="0">
                  <c:v>0.8</c:v>
                </c:pt>
                <c:pt idx="1">
                  <c:v>0.77200000000000002</c:v>
                </c:pt>
                <c:pt idx="2">
                  <c:v>0.77800000000000002</c:v>
                </c:pt>
                <c:pt idx="3">
                  <c:v>0.77500000000000002</c:v>
                </c:pt>
                <c:pt idx="4">
                  <c:v>0.80300000000000005</c:v>
                </c:pt>
                <c:pt idx="5">
                  <c:v>0.80800000000000005</c:v>
                </c:pt>
                <c:pt idx="6">
                  <c:v>0.80600000000000005</c:v>
                </c:pt>
              </c:numCache>
            </c:numRef>
          </c:val>
          <c:smooth val="0"/>
          <c:extLst>
            <c:ext xmlns:c16="http://schemas.microsoft.com/office/drawing/2014/chart" uri="{C3380CC4-5D6E-409C-BE32-E72D297353CC}">
              <c16:uniqueId val="{00000004-4C9A-4BD0-BC33-7C3E4CAA7F2E}"/>
            </c:ext>
          </c:extLst>
        </c:ser>
        <c:ser>
          <c:idx val="1"/>
          <c:order val="1"/>
          <c:tx>
            <c:strRef>
              <c:f>qryNWPartBNationalEstimates!$E$10</c:f>
              <c:strCache>
                <c:ptCount val="1"/>
                <c:pt idx="0">
                  <c:v>Knowledge and Skills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qryNWPartBNationalEstimates!$B$2:$B$8</c:f>
              <c:strCache>
                <c:ptCount val="7"/>
                <c:pt idx="0">
                  <c:v>2012</c:v>
                </c:pt>
                <c:pt idx="1">
                  <c:v>2013</c:v>
                </c:pt>
                <c:pt idx="2">
                  <c:v>2014</c:v>
                </c:pt>
                <c:pt idx="3">
                  <c:v>2015</c:v>
                </c:pt>
                <c:pt idx="4">
                  <c:v>2016</c:v>
                </c:pt>
                <c:pt idx="5">
                  <c:v>2017</c:v>
                </c:pt>
                <c:pt idx="6">
                  <c:v>2018</c:v>
                </c:pt>
              </c:strCache>
            </c:strRef>
          </c:cat>
          <c:val>
            <c:numRef>
              <c:f>qryNWPartBNationalEstimates!$E$2:$E$8</c:f>
              <c:numCache>
                <c:formatCode>General</c:formatCode>
                <c:ptCount val="7"/>
                <c:pt idx="0">
                  <c:v>0.8</c:v>
                </c:pt>
                <c:pt idx="1">
                  <c:v>0.78500000000000003</c:v>
                </c:pt>
                <c:pt idx="2">
                  <c:v>0.78900000000000003</c:v>
                </c:pt>
                <c:pt idx="3">
                  <c:v>0.79200000000000004</c:v>
                </c:pt>
                <c:pt idx="4">
                  <c:v>0.81100000000000005</c:v>
                </c:pt>
                <c:pt idx="5">
                  <c:v>0.81499999999999995</c:v>
                </c:pt>
                <c:pt idx="6">
                  <c:v>0.81599999999999995</c:v>
                </c:pt>
              </c:numCache>
            </c:numRef>
          </c:val>
          <c:smooth val="0"/>
          <c:extLst>
            <c:ext xmlns:c16="http://schemas.microsoft.com/office/drawing/2014/chart" uri="{C3380CC4-5D6E-409C-BE32-E72D297353CC}">
              <c16:uniqueId val="{00000005-4C9A-4BD0-BC33-7C3E4CAA7F2E}"/>
            </c:ext>
          </c:extLst>
        </c:ser>
        <c:ser>
          <c:idx val="2"/>
          <c:order val="2"/>
          <c:tx>
            <c:strRef>
              <c:f>qryNWPartBNationalEstimates!$F$10</c:f>
              <c:strCache>
                <c:ptCount val="1"/>
                <c:pt idx="0">
                  <c:v>Action to Meet Needs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6-4C9A-4BD0-BC33-7C3E4CAA7F2E}"/>
                </c:ext>
              </c:extLst>
            </c:dLbl>
            <c:dLbl>
              <c:idx val="1"/>
              <c:delete val="1"/>
              <c:extLst>
                <c:ext xmlns:c15="http://schemas.microsoft.com/office/drawing/2012/chart" uri="{CE6537A1-D6FC-4f65-9D91-7224C49458BB}"/>
                <c:ext xmlns:c16="http://schemas.microsoft.com/office/drawing/2014/chart" uri="{C3380CC4-5D6E-409C-BE32-E72D297353CC}">
                  <c16:uniqueId val="{00000007-4C9A-4BD0-BC33-7C3E4CAA7F2E}"/>
                </c:ext>
              </c:extLst>
            </c:dLbl>
            <c:dLbl>
              <c:idx val="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C9A-4BD0-BC33-7C3E4CAA7F2E}"/>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C9A-4BD0-BC33-7C3E4CAA7F2E}"/>
                </c:ext>
              </c:extLst>
            </c:dLbl>
            <c:dLbl>
              <c:idx val="4"/>
              <c:delete val="1"/>
              <c:extLst>
                <c:ext xmlns:c15="http://schemas.microsoft.com/office/drawing/2012/chart" uri="{CE6537A1-D6FC-4f65-9D91-7224C49458BB}"/>
                <c:ext xmlns:c16="http://schemas.microsoft.com/office/drawing/2014/chart" uri="{C3380CC4-5D6E-409C-BE32-E72D297353CC}">
                  <c16:uniqueId val="{0000000A-4C9A-4BD0-BC33-7C3E4CAA7F2E}"/>
                </c:ext>
              </c:extLst>
            </c:dLbl>
            <c:dLbl>
              <c:idx val="5"/>
              <c:delete val="1"/>
              <c:extLst>
                <c:ext xmlns:c15="http://schemas.microsoft.com/office/drawing/2012/chart" uri="{CE6537A1-D6FC-4f65-9D91-7224C49458BB}"/>
                <c:ext xmlns:c16="http://schemas.microsoft.com/office/drawing/2014/chart" uri="{C3380CC4-5D6E-409C-BE32-E72D297353CC}">
                  <c16:uniqueId val="{0000000B-4C9A-4BD0-BC33-7C3E4CAA7F2E}"/>
                </c:ext>
              </c:extLst>
            </c:dLbl>
            <c:dLbl>
              <c:idx val="6"/>
              <c:delete val="1"/>
              <c:extLst>
                <c:ext xmlns:c15="http://schemas.microsoft.com/office/drawing/2012/chart" uri="{CE6537A1-D6FC-4f65-9D91-7224C49458BB}"/>
                <c:ext xmlns:c16="http://schemas.microsoft.com/office/drawing/2014/chart" uri="{C3380CC4-5D6E-409C-BE32-E72D297353CC}">
                  <c16:uniqueId val="{0000000C-4C9A-4BD0-BC33-7C3E4CAA7F2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qryNWPartBNationalEstimates!$B$2:$B$8</c:f>
              <c:strCache>
                <c:ptCount val="7"/>
                <c:pt idx="0">
                  <c:v>2012</c:v>
                </c:pt>
                <c:pt idx="1">
                  <c:v>2013</c:v>
                </c:pt>
                <c:pt idx="2">
                  <c:v>2014</c:v>
                </c:pt>
                <c:pt idx="3">
                  <c:v>2015</c:v>
                </c:pt>
                <c:pt idx="4">
                  <c:v>2016</c:v>
                </c:pt>
                <c:pt idx="5">
                  <c:v>2017</c:v>
                </c:pt>
                <c:pt idx="6">
                  <c:v>2018</c:v>
                </c:pt>
              </c:strCache>
            </c:strRef>
          </c:cat>
          <c:val>
            <c:numRef>
              <c:f>qryNWPartBNationalEstimates!$F$2:$F$8</c:f>
              <c:numCache>
                <c:formatCode>General</c:formatCode>
                <c:ptCount val="7"/>
                <c:pt idx="0">
                  <c:v>0.8</c:v>
                </c:pt>
                <c:pt idx="1">
                  <c:v>0.77200000000000002</c:v>
                </c:pt>
                <c:pt idx="2">
                  <c:v>0.76800000000000002</c:v>
                </c:pt>
                <c:pt idx="3">
                  <c:v>0.76600000000000001</c:v>
                </c:pt>
                <c:pt idx="4">
                  <c:v>0.79500000000000004</c:v>
                </c:pt>
                <c:pt idx="5">
                  <c:v>0.81</c:v>
                </c:pt>
                <c:pt idx="6">
                  <c:v>0.80500000000000005</c:v>
                </c:pt>
              </c:numCache>
            </c:numRef>
          </c:val>
          <c:smooth val="0"/>
          <c:extLst>
            <c:ext xmlns:c16="http://schemas.microsoft.com/office/drawing/2014/chart" uri="{C3380CC4-5D6E-409C-BE32-E72D297353CC}">
              <c16:uniqueId val="{0000000D-4C9A-4BD0-BC33-7C3E4CAA7F2E}"/>
            </c:ext>
          </c:extLst>
        </c:ser>
        <c:dLbls>
          <c:showLegendKey val="0"/>
          <c:showVal val="0"/>
          <c:showCatName val="0"/>
          <c:showSerName val="0"/>
          <c:showPercent val="0"/>
          <c:showBubbleSize val="0"/>
        </c:dLbls>
        <c:marker val="1"/>
        <c:smooth val="0"/>
        <c:axId val="1021274591"/>
        <c:axId val="1155971167"/>
      </c:lineChart>
      <c:catAx>
        <c:axId val="1021274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155971167"/>
        <c:crosses val="autoZero"/>
        <c:auto val="1"/>
        <c:lblAlgn val="ctr"/>
        <c:lblOffset val="100"/>
        <c:noMultiLvlLbl val="0"/>
      </c:catAx>
      <c:valAx>
        <c:axId val="1155971167"/>
        <c:scaling>
          <c:orientation val="minMax"/>
          <c:max val="0.9"/>
          <c:min val="0.5"/>
        </c:scaling>
        <c:delete val="1"/>
        <c:axPos val="l"/>
        <c:numFmt formatCode="0%" sourceLinked="0"/>
        <c:majorTickMark val="none"/>
        <c:minorTickMark val="none"/>
        <c:tickLblPos val="nextTo"/>
        <c:crossAx val="1021274591"/>
        <c:crosses val="autoZero"/>
        <c:crossBetween val="between"/>
        <c:majorUnit val="0.1"/>
      </c:valAx>
      <c:spPr>
        <a:noFill/>
        <a:ln>
          <a:noFill/>
        </a:ln>
        <a:effectLst/>
      </c:spPr>
    </c:plotArea>
    <c:legend>
      <c:legendPos val="b"/>
      <c:layout>
        <c:manualLayout>
          <c:xMode val="edge"/>
          <c:yMode val="edge"/>
          <c:x val="5.1544067673019232E-4"/>
          <c:y val="0.93225454457081747"/>
          <c:w val="0.99661252684123003"/>
          <c:h val="5.4598168435467304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920468876604652E-2"/>
          <c:y val="2.7777777777777776E-2"/>
          <c:w val="0.9481590622467907"/>
          <c:h val="0.81637892485661512"/>
        </c:manualLayout>
      </c:layout>
      <c:lineChart>
        <c:grouping val="standard"/>
        <c:varyColors val="0"/>
        <c:ser>
          <c:idx val="0"/>
          <c:order val="0"/>
          <c:tx>
            <c:strRef>
              <c:f>qryNWPartBNationalEstimates!$G$10</c:f>
              <c:strCache>
                <c:ptCount val="1"/>
                <c:pt idx="0">
                  <c:v>Social Relationships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qryNWPartBNationalEstimates!$B$2:$B$8</c:f>
              <c:strCache>
                <c:ptCount val="7"/>
                <c:pt idx="0">
                  <c:v>2012</c:v>
                </c:pt>
                <c:pt idx="1">
                  <c:v>2013</c:v>
                </c:pt>
                <c:pt idx="2">
                  <c:v>2014</c:v>
                </c:pt>
                <c:pt idx="3">
                  <c:v>2015</c:v>
                </c:pt>
                <c:pt idx="4">
                  <c:v>2016</c:v>
                </c:pt>
                <c:pt idx="5">
                  <c:v>2017</c:v>
                </c:pt>
                <c:pt idx="6">
                  <c:v>2018</c:v>
                </c:pt>
              </c:strCache>
            </c:strRef>
          </c:cat>
          <c:val>
            <c:numRef>
              <c:f>qryNWPartBNationalEstimates!$G$2:$G$8</c:f>
              <c:numCache>
                <c:formatCode>General</c:formatCode>
                <c:ptCount val="7"/>
                <c:pt idx="0">
                  <c:v>0.59</c:v>
                </c:pt>
                <c:pt idx="1">
                  <c:v>0.56799999999999995</c:v>
                </c:pt>
                <c:pt idx="2">
                  <c:v>0.58299999999999996</c:v>
                </c:pt>
                <c:pt idx="3">
                  <c:v>0.58399999999999996</c:v>
                </c:pt>
                <c:pt idx="4">
                  <c:v>0.59499999999999997</c:v>
                </c:pt>
                <c:pt idx="5">
                  <c:v>0.59799999999999998</c:v>
                </c:pt>
                <c:pt idx="6">
                  <c:v>0.59099999999999997</c:v>
                </c:pt>
              </c:numCache>
            </c:numRef>
          </c:val>
          <c:smooth val="0"/>
          <c:extLst>
            <c:ext xmlns:c16="http://schemas.microsoft.com/office/drawing/2014/chart" uri="{C3380CC4-5D6E-409C-BE32-E72D297353CC}">
              <c16:uniqueId val="{00000000-D51D-4CA3-AA46-5F7778B56C6C}"/>
            </c:ext>
          </c:extLst>
        </c:ser>
        <c:ser>
          <c:idx val="1"/>
          <c:order val="1"/>
          <c:tx>
            <c:strRef>
              <c:f>qryNWPartBNationalEstimates!$H$10</c:f>
              <c:strCache>
                <c:ptCount val="1"/>
                <c:pt idx="0">
                  <c:v>Knowledge and Skills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4.4465386154684525E-2"/>
                  <c:y val="-3.82698086652211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51D-4CA3-AA46-5F7778B56C6C}"/>
                </c:ext>
              </c:extLst>
            </c:dLbl>
            <c:dLbl>
              <c:idx val="1"/>
              <c:layout>
                <c:manualLayout>
                  <c:x val="-4.4465386154684525E-2"/>
                  <c:y val="-3.82698086652211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51D-4CA3-AA46-5F7778B56C6C}"/>
                </c:ext>
              </c:extLst>
            </c:dLbl>
            <c:dLbl>
              <c:idx val="2"/>
              <c:layout>
                <c:manualLayout>
                  <c:x val="-4.4465386154684525E-2"/>
                  <c:y val="-3.82698086652211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51D-4CA3-AA46-5F7778B56C6C}"/>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qryNWPartBNationalEstimates!$B$2:$B$8</c:f>
              <c:strCache>
                <c:ptCount val="7"/>
                <c:pt idx="0">
                  <c:v>2012</c:v>
                </c:pt>
                <c:pt idx="1">
                  <c:v>2013</c:v>
                </c:pt>
                <c:pt idx="2">
                  <c:v>2014</c:v>
                </c:pt>
                <c:pt idx="3">
                  <c:v>2015</c:v>
                </c:pt>
                <c:pt idx="4">
                  <c:v>2016</c:v>
                </c:pt>
                <c:pt idx="5">
                  <c:v>2017</c:v>
                </c:pt>
                <c:pt idx="6">
                  <c:v>2018</c:v>
                </c:pt>
              </c:strCache>
            </c:strRef>
          </c:cat>
          <c:val>
            <c:numRef>
              <c:f>qryNWPartBNationalEstimates!$H$2:$H$8</c:f>
              <c:numCache>
                <c:formatCode>General</c:formatCode>
                <c:ptCount val="7"/>
                <c:pt idx="0">
                  <c:v>0.53</c:v>
                </c:pt>
                <c:pt idx="1">
                  <c:v>0.52</c:v>
                </c:pt>
                <c:pt idx="2">
                  <c:v>0.53200000000000003</c:v>
                </c:pt>
                <c:pt idx="3">
                  <c:v>0.54</c:v>
                </c:pt>
                <c:pt idx="4">
                  <c:v>0.55600000000000005</c:v>
                </c:pt>
                <c:pt idx="5">
                  <c:v>0.55500000000000005</c:v>
                </c:pt>
                <c:pt idx="6">
                  <c:v>0.55100000000000005</c:v>
                </c:pt>
              </c:numCache>
            </c:numRef>
          </c:val>
          <c:smooth val="0"/>
          <c:extLst>
            <c:ext xmlns:c16="http://schemas.microsoft.com/office/drawing/2014/chart" uri="{C3380CC4-5D6E-409C-BE32-E72D297353CC}">
              <c16:uniqueId val="{00000004-D51D-4CA3-AA46-5F7778B56C6C}"/>
            </c:ext>
          </c:extLst>
        </c:ser>
        <c:ser>
          <c:idx val="2"/>
          <c:order val="2"/>
          <c:tx>
            <c:strRef>
              <c:f>qryNWPartBNationalEstimates!$I$10</c:f>
              <c:strCache>
                <c:ptCount val="1"/>
                <c:pt idx="0">
                  <c:v>Action to Meet Needs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qryNWPartBNationalEstimates!$B$2:$B$8</c:f>
              <c:strCache>
                <c:ptCount val="7"/>
                <c:pt idx="0">
                  <c:v>2012</c:v>
                </c:pt>
                <c:pt idx="1">
                  <c:v>2013</c:v>
                </c:pt>
                <c:pt idx="2">
                  <c:v>2014</c:v>
                </c:pt>
                <c:pt idx="3">
                  <c:v>2015</c:v>
                </c:pt>
                <c:pt idx="4">
                  <c:v>2016</c:v>
                </c:pt>
                <c:pt idx="5">
                  <c:v>2017</c:v>
                </c:pt>
                <c:pt idx="6">
                  <c:v>2018</c:v>
                </c:pt>
              </c:strCache>
            </c:strRef>
          </c:cat>
          <c:val>
            <c:numRef>
              <c:f>qryNWPartBNationalEstimates!$I$2:$I$8</c:f>
              <c:numCache>
                <c:formatCode>General</c:formatCode>
                <c:ptCount val="7"/>
                <c:pt idx="0">
                  <c:v>0.65</c:v>
                </c:pt>
                <c:pt idx="1">
                  <c:v>0.628</c:v>
                </c:pt>
                <c:pt idx="2">
                  <c:v>0.63700000000000001</c:v>
                </c:pt>
                <c:pt idx="3">
                  <c:v>0.63500000000000001</c:v>
                </c:pt>
                <c:pt idx="4">
                  <c:v>0.65300000000000002</c:v>
                </c:pt>
                <c:pt idx="5">
                  <c:v>0.65100000000000002</c:v>
                </c:pt>
                <c:pt idx="6">
                  <c:v>0.64200000000000002</c:v>
                </c:pt>
              </c:numCache>
            </c:numRef>
          </c:val>
          <c:smooth val="0"/>
          <c:extLst>
            <c:ext xmlns:c16="http://schemas.microsoft.com/office/drawing/2014/chart" uri="{C3380CC4-5D6E-409C-BE32-E72D297353CC}">
              <c16:uniqueId val="{00000005-D51D-4CA3-AA46-5F7778B56C6C}"/>
            </c:ext>
          </c:extLst>
        </c:ser>
        <c:dLbls>
          <c:showLegendKey val="0"/>
          <c:showVal val="0"/>
          <c:showCatName val="0"/>
          <c:showSerName val="0"/>
          <c:showPercent val="0"/>
          <c:showBubbleSize val="0"/>
        </c:dLbls>
        <c:marker val="1"/>
        <c:smooth val="0"/>
        <c:axId val="1021274591"/>
        <c:axId val="1155971167"/>
      </c:lineChart>
      <c:catAx>
        <c:axId val="1021274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155971167"/>
        <c:crosses val="autoZero"/>
        <c:auto val="1"/>
        <c:lblAlgn val="ctr"/>
        <c:lblOffset val="100"/>
        <c:noMultiLvlLbl val="0"/>
      </c:catAx>
      <c:valAx>
        <c:axId val="1155971167"/>
        <c:scaling>
          <c:orientation val="minMax"/>
          <c:max val="0.9"/>
          <c:min val="0.5"/>
        </c:scaling>
        <c:delete val="1"/>
        <c:axPos val="l"/>
        <c:numFmt formatCode="0%" sourceLinked="0"/>
        <c:majorTickMark val="none"/>
        <c:minorTickMark val="none"/>
        <c:tickLblPos val="nextTo"/>
        <c:crossAx val="1021274591"/>
        <c:crosses val="autoZero"/>
        <c:crossBetween val="between"/>
        <c:majorUnit val="0.1"/>
      </c:valAx>
      <c:spPr>
        <a:noFill/>
        <a:ln>
          <a:noFill/>
        </a:ln>
        <a:effectLst/>
      </c:spPr>
    </c:plotArea>
    <c:legend>
      <c:legendPos val="b"/>
      <c:layout>
        <c:manualLayout>
          <c:xMode val="edge"/>
          <c:yMode val="edge"/>
          <c:x val="5.1544067673019232E-4"/>
          <c:y val="0.93225454457081747"/>
          <c:w val="0.99692723147379114"/>
          <c:h val="6.774553995967895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61992536384894E-2"/>
          <c:y val="0.16326365939131726"/>
          <c:w val="0.88075612423447069"/>
          <c:h val="0.72088764946048411"/>
        </c:manualLayout>
      </c:layout>
      <c:barChart>
        <c:barDir val="col"/>
        <c:grouping val="clustered"/>
        <c:varyColors val="0"/>
        <c:ser>
          <c:idx val="0"/>
          <c:order val="0"/>
          <c:spPr>
            <a:solidFill>
              <a:schemeClr val="accent1"/>
            </a:solidFill>
            <a:ln>
              <a:noFill/>
            </a:ln>
            <a:effectLst/>
          </c:spPr>
          <c:invertIfNegative val="0"/>
          <c:dPt>
            <c:idx val="50"/>
            <c:invertIfNegative val="0"/>
            <c:bubble3D val="0"/>
            <c:spPr>
              <a:solidFill>
                <a:schemeClr val="bg1"/>
              </a:solidFill>
              <a:ln>
                <a:solidFill>
                  <a:schemeClr val="bg1">
                    <a:lumMod val="95000"/>
                  </a:schemeClr>
                </a:solidFill>
              </a:ln>
              <a:effectLst/>
            </c:spPr>
            <c:extLst>
              <c:ext xmlns:c16="http://schemas.microsoft.com/office/drawing/2014/chart" uri="{C3380CC4-5D6E-409C-BE32-E72D297353CC}">
                <c16:uniqueId val="{00000003-3639-474D-91A6-E697E5B51223}"/>
              </c:ext>
            </c:extLst>
          </c:dPt>
          <c:dLbls>
            <c:dLbl>
              <c:idx val="0"/>
              <c:numFmt formatCode="0%" sourceLinked="0"/>
              <c:spPr>
                <a:noFill/>
                <a:ln>
                  <a:noFill/>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39-474D-91A6-E697E5B51223}"/>
                </c:ext>
              </c:extLst>
            </c:dLbl>
            <c:dLbl>
              <c:idx val="24"/>
              <c:spPr>
                <a:noFill/>
                <a:ln>
                  <a:noFill/>
                </a:ln>
                <a:effectLst/>
              </c:spPr>
              <c:txPr>
                <a:bodyPr wrap="square" lIns="38100" tIns="19050" rIns="38100" bIns="19050" anchor="ctr">
                  <a:spAutoFit/>
                </a:bodyPr>
                <a:lstStyle/>
                <a:p>
                  <a:pPr>
                    <a:defRPr sz="2000" b="1">
                      <a:solidFill>
                        <a:schemeClr val="bg1">
                          <a:lumMod val="50000"/>
                        </a:schemeClr>
                      </a:solidFill>
                    </a:defRPr>
                  </a:pPr>
                  <a:endParaRPr lang="en-US"/>
                </a:p>
              </c:txPr>
              <c:showLegendKey val="0"/>
              <c:showVal val="0"/>
              <c:showCatName val="0"/>
              <c:showSerName val="0"/>
              <c:showPercent val="0"/>
              <c:showBubbleSize val="0"/>
              <c:extLst>
                <c:ext xmlns:c16="http://schemas.microsoft.com/office/drawing/2014/chart" uri="{C3380CC4-5D6E-409C-BE32-E72D297353CC}">
                  <c16:uniqueId val="{00000001-3639-474D-91A6-E697E5B51223}"/>
                </c:ext>
              </c:extLst>
            </c:dLbl>
            <c:dLbl>
              <c:idx val="25"/>
              <c:spPr>
                <a:noFill/>
                <a:ln>
                  <a:noFill/>
                </a:ln>
                <a:effectLst/>
              </c:spPr>
              <c:txPr>
                <a:bodyPr wrap="square" lIns="38100" tIns="19050" rIns="38100" bIns="19050" anchor="ctr">
                  <a:spAutoFit/>
                </a:bodyPr>
                <a:lstStyle/>
                <a:p>
                  <a:pPr>
                    <a:defRPr sz="2000" b="1">
                      <a:solidFill>
                        <a:schemeClr val="tx1">
                          <a:lumMod val="50000"/>
                          <a:lumOff val="50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39-474D-91A6-E697E5B51223}"/>
                </c:ext>
              </c:extLst>
            </c:dLbl>
            <c:dLbl>
              <c:idx val="49"/>
              <c:spPr>
                <a:noFill/>
                <a:ln>
                  <a:noFill/>
                </a:ln>
                <a:effectLst/>
              </c:spPr>
              <c:txPr>
                <a:bodyPr wrap="square" lIns="38100" tIns="19050" rIns="38100" bIns="19050" anchor="ctr">
                  <a:spAutoFit/>
                </a:bodyPr>
                <a:lstStyle/>
                <a:p>
                  <a:pPr>
                    <a:defRPr sz="2000" b="1">
                      <a:solidFill>
                        <a:schemeClr val="bg1">
                          <a:lumMod val="50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27A-4F69-A60F-428D6425CA73}"/>
                </c:ext>
              </c:extLst>
            </c:dLbl>
            <c:dLbl>
              <c:idx val="50"/>
              <c:spPr>
                <a:noFill/>
                <a:ln>
                  <a:noFill/>
                </a:ln>
                <a:effectLst/>
              </c:spPr>
              <c:txPr>
                <a:bodyPr wrap="square" lIns="38100" tIns="19050" rIns="38100" bIns="19050" anchor="ctr">
                  <a:spAutoFit/>
                </a:bodyPr>
                <a:lstStyle/>
                <a:p>
                  <a:pPr>
                    <a:defRPr sz="2000" b="1">
                      <a:solidFill>
                        <a:schemeClr val="bg1">
                          <a:lumMod val="50000"/>
                        </a:schemeClr>
                      </a:solidFill>
                    </a:defRPr>
                  </a:pPr>
                  <a:endParaRPr lang="en-US"/>
                </a:p>
              </c:txPr>
              <c:showLegendKey val="0"/>
              <c:showVal val="0"/>
              <c:showCatName val="0"/>
              <c:showSerName val="0"/>
              <c:showPercent val="0"/>
              <c:showBubbleSize val="0"/>
              <c:extLst>
                <c:ext xmlns:c16="http://schemas.microsoft.com/office/drawing/2014/chart" uri="{C3380CC4-5D6E-409C-BE32-E72D297353CC}">
                  <c16:uniqueId val="{00000003-3639-474D-91A6-E697E5B51223}"/>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val>
            <c:numRef>
              <c:f>'15'!$X$2:$X$52</c:f>
              <c:numCache>
                <c:formatCode>0%</c:formatCode>
                <c:ptCount val="51"/>
                <c:pt idx="0">
                  <c:v>9.9851119983758549E-2</c:v>
                </c:pt>
                <c:pt idx="1">
                  <c:v>0.25460273702865022</c:v>
                </c:pt>
                <c:pt idx="2">
                  <c:v>0.25884543761638734</c:v>
                </c:pt>
                <c:pt idx="3">
                  <c:v>0.3283739302172482</c:v>
                </c:pt>
                <c:pt idx="4">
                  <c:v>0.44089362331705872</c:v>
                </c:pt>
                <c:pt idx="5">
                  <c:v>0.48803876562101506</c:v>
                </c:pt>
                <c:pt idx="6">
                  <c:v>0.51465430861723449</c:v>
                </c:pt>
                <c:pt idx="7">
                  <c:v>0.53030303030303028</c:v>
                </c:pt>
                <c:pt idx="8">
                  <c:v>0.57453416149068326</c:v>
                </c:pt>
                <c:pt idx="9">
                  <c:v>0.59370314842578709</c:v>
                </c:pt>
                <c:pt idx="10">
                  <c:v>0.60292812777284832</c:v>
                </c:pt>
                <c:pt idx="11">
                  <c:v>0.60954364703654607</c:v>
                </c:pt>
                <c:pt idx="12">
                  <c:v>0.61429322122963737</c:v>
                </c:pt>
                <c:pt idx="13">
                  <c:v>0.61748120300751874</c:v>
                </c:pt>
                <c:pt idx="14">
                  <c:v>0.62246278755074425</c:v>
                </c:pt>
                <c:pt idx="15">
                  <c:v>0.62396956246036783</c:v>
                </c:pt>
                <c:pt idx="16">
                  <c:v>0.63155948765350589</c:v>
                </c:pt>
                <c:pt idx="17">
                  <c:v>0.64081508515815089</c:v>
                </c:pt>
                <c:pt idx="18">
                  <c:v>0.64830061220181545</c:v>
                </c:pt>
                <c:pt idx="19">
                  <c:v>0.66660235384912214</c:v>
                </c:pt>
                <c:pt idx="20">
                  <c:v>0.66708229426433918</c:v>
                </c:pt>
                <c:pt idx="21">
                  <c:v>0.66951931946294962</c:v>
                </c:pt>
                <c:pt idx="22">
                  <c:v>0.67679944095038436</c:v>
                </c:pt>
                <c:pt idx="23">
                  <c:v>0.68190988567585742</c:v>
                </c:pt>
                <c:pt idx="24">
                  <c:v>0.68396446937821409</c:v>
                </c:pt>
                <c:pt idx="25">
                  <c:v>0.69382896905328695</c:v>
                </c:pt>
                <c:pt idx="26">
                  <c:v>0.70077922077922072</c:v>
                </c:pt>
                <c:pt idx="27">
                  <c:v>0.70557988954484863</c:v>
                </c:pt>
                <c:pt idx="28">
                  <c:v>0.71519073569482294</c:v>
                </c:pt>
                <c:pt idx="29">
                  <c:v>0.71854695806261071</c:v>
                </c:pt>
                <c:pt idx="30">
                  <c:v>0.72029077117572693</c:v>
                </c:pt>
                <c:pt idx="31">
                  <c:v>0.72142170989433241</c:v>
                </c:pt>
                <c:pt idx="32">
                  <c:v>0.72580808592562573</c:v>
                </c:pt>
                <c:pt idx="33">
                  <c:v>0.72859495060373214</c:v>
                </c:pt>
                <c:pt idx="34">
                  <c:v>0.7312538731667011</c:v>
                </c:pt>
                <c:pt idx="35">
                  <c:v>0.73163105784262639</c:v>
                </c:pt>
                <c:pt idx="36">
                  <c:v>0.74084210526315786</c:v>
                </c:pt>
                <c:pt idx="37">
                  <c:v>0.74200101574403254</c:v>
                </c:pt>
                <c:pt idx="38">
                  <c:v>0.74200495316033166</c:v>
                </c:pt>
                <c:pt idx="39">
                  <c:v>0.75252525252525249</c:v>
                </c:pt>
                <c:pt idx="40">
                  <c:v>0.76699029126213591</c:v>
                </c:pt>
                <c:pt idx="41">
                  <c:v>0.76818866031108879</c:v>
                </c:pt>
                <c:pt idx="42">
                  <c:v>0.77251580579744716</c:v>
                </c:pt>
                <c:pt idx="43">
                  <c:v>0.78319719953325551</c:v>
                </c:pt>
                <c:pt idx="44">
                  <c:v>0.79133409350057016</c:v>
                </c:pt>
                <c:pt idx="45">
                  <c:v>0.7982184353214562</c:v>
                </c:pt>
                <c:pt idx="46">
                  <c:v>0.80563654033041787</c:v>
                </c:pt>
                <c:pt idx="47">
                  <c:v>0.81871689228958211</c:v>
                </c:pt>
                <c:pt idx="48">
                  <c:v>0.82490351411740803</c:v>
                </c:pt>
                <c:pt idx="49">
                  <c:v>0.94611528822055135</c:v>
                </c:pt>
                <c:pt idx="50">
                  <c:v>1.0595718901453959</c:v>
                </c:pt>
              </c:numCache>
            </c:numRef>
          </c:val>
          <c:extLst>
            <c:ext xmlns:c16="http://schemas.microsoft.com/office/drawing/2014/chart" uri="{C3380CC4-5D6E-409C-BE32-E72D297353CC}">
              <c16:uniqueId val="{00000004-3639-474D-91A6-E697E5B51223}"/>
            </c:ext>
          </c:extLst>
        </c:ser>
        <c:dLbls>
          <c:showLegendKey val="0"/>
          <c:showVal val="0"/>
          <c:showCatName val="0"/>
          <c:showSerName val="0"/>
          <c:showPercent val="0"/>
          <c:showBubbleSize val="0"/>
        </c:dLbls>
        <c:gapWidth val="150"/>
        <c:axId val="2098217599"/>
        <c:axId val="1"/>
      </c:barChart>
      <c:catAx>
        <c:axId val="2098217599"/>
        <c:scaling>
          <c:orientation val="minMax"/>
        </c:scaling>
        <c:delete val="1"/>
        <c:axPos val="b"/>
        <c:majorTickMark val="out"/>
        <c:minorTickMark val="none"/>
        <c:tickLblPos val="nextTo"/>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2098217599"/>
        <c:crosses val="autoZero"/>
        <c:crossBetween val="between"/>
      </c:valAx>
      <c:spPr>
        <a:noFill/>
        <a:ln w="25400">
          <a:noFill/>
        </a:ln>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61992536384894E-2"/>
          <c:y val="0.16326365939131726"/>
          <c:w val="0.88075612423447069"/>
          <c:h val="0.72088764946048411"/>
        </c:manualLayout>
      </c:layout>
      <c:barChart>
        <c:barDir val="col"/>
        <c:grouping val="clustered"/>
        <c:varyColors val="0"/>
        <c:ser>
          <c:idx val="0"/>
          <c:order val="0"/>
          <c:spPr>
            <a:solidFill>
              <a:schemeClr val="accent1"/>
            </a:solidFill>
            <a:ln>
              <a:noFill/>
            </a:ln>
            <a:effectLst/>
          </c:spPr>
          <c:invertIfNegative val="0"/>
          <c:dPt>
            <c:idx val="48"/>
            <c:invertIfNegative val="0"/>
            <c:bubble3D val="0"/>
            <c:spPr>
              <a:solidFill>
                <a:schemeClr val="bg1"/>
              </a:solidFill>
              <a:ln>
                <a:noFill/>
              </a:ln>
              <a:effectLst/>
            </c:spPr>
            <c:extLst>
              <c:ext xmlns:c16="http://schemas.microsoft.com/office/drawing/2014/chart" uri="{C3380CC4-5D6E-409C-BE32-E72D297353CC}">
                <c16:uniqueId val="{00000003-E1E0-4F12-9BA8-48EFEFBA674E}"/>
              </c:ext>
            </c:extLst>
          </c:dPt>
          <c:dLbls>
            <c:dLbl>
              <c:idx val="0"/>
              <c:numFmt formatCode="0%" sourceLinked="0"/>
              <c:spPr>
                <a:noFill/>
                <a:ln>
                  <a:noFill/>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E0-4F12-9BA8-48EFEFBA674E}"/>
                </c:ext>
              </c:extLst>
            </c:dLbl>
            <c:dLbl>
              <c:idx val="2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1E0-4F12-9BA8-48EFEFBA674E}"/>
                </c:ext>
              </c:extLst>
            </c:dLbl>
            <c:dLbl>
              <c:idx val="4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F00-49E7-8C13-585F7B6432FC}"/>
                </c:ext>
              </c:extLst>
            </c:dLbl>
            <c:dLbl>
              <c:idx val="5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1E0-4F12-9BA8-48EFEFBA674E}"/>
                </c:ext>
              </c:extLst>
            </c:dLbl>
            <c:spPr>
              <a:noFill/>
              <a:ln>
                <a:noFill/>
              </a:ln>
              <a:effectLst/>
            </c:spPr>
            <c:txPr>
              <a:bodyPr wrap="square" lIns="38100" tIns="19050" rIns="38100" bIns="19050" anchor="ctr">
                <a:spAutoFit/>
              </a:bodyPr>
              <a:lstStyle/>
              <a:p>
                <a:pPr>
                  <a:defRPr sz="2000" b="1">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val>
            <c:numRef>
              <c:f>'16'!$X$2:$X$50</c:f>
              <c:numCache>
                <c:formatCode>0%</c:formatCode>
                <c:ptCount val="49"/>
                <c:pt idx="0">
                  <c:v>5.6864558959569024E-2</c:v>
                </c:pt>
                <c:pt idx="1">
                  <c:v>8.073839777499045E-2</c:v>
                </c:pt>
                <c:pt idx="2">
                  <c:v>0.11265969802555169</c:v>
                </c:pt>
                <c:pt idx="3">
                  <c:v>0.15951615095365379</c:v>
                </c:pt>
                <c:pt idx="4">
                  <c:v>0.17341651686581369</c:v>
                </c:pt>
                <c:pt idx="5">
                  <c:v>0.19951219512195123</c:v>
                </c:pt>
                <c:pt idx="6">
                  <c:v>0.2295121655973853</c:v>
                </c:pt>
                <c:pt idx="7">
                  <c:v>0.24795271583233089</c:v>
                </c:pt>
                <c:pt idx="8">
                  <c:v>0.26555138272447937</c:v>
                </c:pt>
                <c:pt idx="9">
                  <c:v>0.27104031961309993</c:v>
                </c:pt>
                <c:pt idx="10">
                  <c:v>0.27524004182907119</c:v>
                </c:pt>
                <c:pt idx="11">
                  <c:v>0.28759894459102903</c:v>
                </c:pt>
                <c:pt idx="12">
                  <c:v>0.28926310760778695</c:v>
                </c:pt>
                <c:pt idx="13">
                  <c:v>0.29080234833659491</c:v>
                </c:pt>
                <c:pt idx="14">
                  <c:v>0.30181340053689804</c:v>
                </c:pt>
                <c:pt idx="15">
                  <c:v>0.31121281464530892</c:v>
                </c:pt>
                <c:pt idx="16">
                  <c:v>0.31738230729436112</c:v>
                </c:pt>
                <c:pt idx="17">
                  <c:v>0.31798518223857591</c:v>
                </c:pt>
                <c:pt idx="18">
                  <c:v>0.32580480327031169</c:v>
                </c:pt>
                <c:pt idx="19">
                  <c:v>0.32651503587238589</c:v>
                </c:pt>
                <c:pt idx="20">
                  <c:v>0.32713703268606176</c:v>
                </c:pt>
                <c:pt idx="21">
                  <c:v>0.3298133022170362</c:v>
                </c:pt>
                <c:pt idx="22">
                  <c:v>0.33014118626745903</c:v>
                </c:pt>
                <c:pt idx="23">
                  <c:v>0.33151590251961999</c:v>
                </c:pt>
                <c:pt idx="24">
                  <c:v>0.33315202610824041</c:v>
                </c:pt>
                <c:pt idx="25">
                  <c:v>0.33514117084064443</c:v>
                </c:pt>
                <c:pt idx="26">
                  <c:v>0.33545715195922265</c:v>
                </c:pt>
                <c:pt idx="27">
                  <c:v>0.33972179289026277</c:v>
                </c:pt>
                <c:pt idx="28">
                  <c:v>0.34670887254445582</c:v>
                </c:pt>
                <c:pt idx="29">
                  <c:v>0.3479342956694873</c:v>
                </c:pt>
                <c:pt idx="30">
                  <c:v>0.35356617446738953</c:v>
                </c:pt>
                <c:pt idx="31">
                  <c:v>0.35405798340887712</c:v>
                </c:pt>
                <c:pt idx="32">
                  <c:v>0.36264112213479305</c:v>
                </c:pt>
                <c:pt idx="33">
                  <c:v>0.36458445909434778</c:v>
                </c:pt>
                <c:pt idx="34">
                  <c:v>0.36799715740850408</c:v>
                </c:pt>
                <c:pt idx="35">
                  <c:v>0.36875800256081948</c:v>
                </c:pt>
                <c:pt idx="36">
                  <c:v>0.37545417844166329</c:v>
                </c:pt>
                <c:pt idx="37">
                  <c:v>0.37905879771829748</c:v>
                </c:pt>
                <c:pt idx="38">
                  <c:v>0.38044427199534386</c:v>
                </c:pt>
                <c:pt idx="39">
                  <c:v>0.39378793288111391</c:v>
                </c:pt>
                <c:pt idx="40">
                  <c:v>0.39584128195345286</c:v>
                </c:pt>
                <c:pt idx="41">
                  <c:v>0.40378329135630459</c:v>
                </c:pt>
                <c:pt idx="42">
                  <c:v>0.41693023255813955</c:v>
                </c:pt>
                <c:pt idx="43">
                  <c:v>0.43241182078169688</c:v>
                </c:pt>
                <c:pt idx="44">
                  <c:v>0.43345668859649122</c:v>
                </c:pt>
                <c:pt idx="45">
                  <c:v>0.44261687782470177</c:v>
                </c:pt>
                <c:pt idx="46">
                  <c:v>0.46183415705656233</c:v>
                </c:pt>
                <c:pt idx="47">
                  <c:v>0.58301801120024221</c:v>
                </c:pt>
                <c:pt idx="48">
                  <c:v>1.008374183006536</c:v>
                </c:pt>
              </c:numCache>
            </c:numRef>
          </c:val>
          <c:extLst>
            <c:ext xmlns:c16="http://schemas.microsoft.com/office/drawing/2014/chart" uri="{C3380CC4-5D6E-409C-BE32-E72D297353CC}">
              <c16:uniqueId val="{00000005-E1E0-4F12-9BA8-48EFEFBA674E}"/>
            </c:ext>
          </c:extLst>
        </c:ser>
        <c:dLbls>
          <c:showLegendKey val="0"/>
          <c:showVal val="0"/>
          <c:showCatName val="0"/>
          <c:showSerName val="0"/>
          <c:showPercent val="0"/>
          <c:showBubbleSize val="0"/>
        </c:dLbls>
        <c:gapWidth val="150"/>
        <c:axId val="2098217599"/>
        <c:axId val="1"/>
      </c:barChart>
      <c:catAx>
        <c:axId val="2098217599"/>
        <c:scaling>
          <c:orientation val="minMax"/>
        </c:scaling>
        <c:delete val="1"/>
        <c:axPos val="b"/>
        <c:majorTickMark val="out"/>
        <c:minorTickMark val="none"/>
        <c:tickLblPos val="nextTo"/>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2098217599"/>
        <c:crosses val="autoZero"/>
        <c:crossBetween val="between"/>
      </c:valAx>
      <c:spPr>
        <a:noFill/>
        <a:ln w="25400">
          <a:noFill/>
        </a:ln>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61992536384894E-2"/>
          <c:y val="0.16326365939131726"/>
          <c:w val="0.88075612423447069"/>
          <c:h val="0.72088764946048411"/>
        </c:manualLayout>
      </c:layout>
      <c:barChart>
        <c:barDir val="col"/>
        <c:grouping val="clustered"/>
        <c:varyColors val="0"/>
        <c:ser>
          <c:idx val="0"/>
          <c:order val="0"/>
          <c:spPr>
            <a:solidFill>
              <a:schemeClr val="accent1"/>
            </a:solidFill>
            <a:ln>
              <a:noFill/>
            </a:ln>
            <a:effectLst/>
          </c:spPr>
          <c:invertIfNegative val="0"/>
          <c:dLbls>
            <c:dLbl>
              <c:idx val="0"/>
              <c:numFmt formatCode="0%" sourceLinked="0"/>
              <c:spPr>
                <a:noFill/>
                <a:ln>
                  <a:noFill/>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D00-44A2-AAF4-A308C4120096}"/>
                </c:ext>
              </c:extLst>
            </c:dLbl>
            <c:dLbl>
              <c:idx val="24"/>
              <c:spPr>
                <a:noFill/>
                <a:ln>
                  <a:noFill/>
                </a:ln>
                <a:effectLst/>
              </c:spPr>
              <c:txPr>
                <a:bodyPr wrap="square" lIns="38100" tIns="19050" rIns="38100" bIns="19050" anchor="ctr">
                  <a:spAutoFit/>
                </a:bodyPr>
                <a:lstStyle/>
                <a:p>
                  <a:pPr>
                    <a:defRPr sz="2000" b="1">
                      <a:solidFill>
                        <a:schemeClr val="bg1">
                          <a:lumMod val="50000"/>
                        </a:schemeClr>
                      </a:solidFill>
                    </a:defRPr>
                  </a:pPr>
                  <a:endParaRPr lang="en-US"/>
                </a:p>
              </c:txPr>
              <c:showLegendKey val="0"/>
              <c:showVal val="0"/>
              <c:showCatName val="0"/>
              <c:showSerName val="0"/>
              <c:showPercent val="0"/>
              <c:showBubbleSize val="0"/>
              <c:extLst>
                <c:ext xmlns:c16="http://schemas.microsoft.com/office/drawing/2014/chart" uri="{C3380CC4-5D6E-409C-BE32-E72D297353CC}">
                  <c16:uniqueId val="{00000001-0D00-44A2-AAF4-A308C4120096}"/>
                </c:ext>
              </c:extLst>
            </c:dLbl>
            <c:dLbl>
              <c:idx val="25"/>
              <c:spPr>
                <a:noFill/>
                <a:ln>
                  <a:noFill/>
                </a:ln>
                <a:effectLst/>
              </c:spPr>
              <c:txPr>
                <a:bodyPr wrap="square" lIns="38100" tIns="19050" rIns="38100" bIns="19050" anchor="ctr">
                  <a:spAutoFit/>
                </a:bodyPr>
                <a:lstStyle/>
                <a:p>
                  <a:pPr>
                    <a:defRPr sz="2000" b="1">
                      <a:solidFill>
                        <a:schemeClr val="tx1">
                          <a:lumMod val="50000"/>
                          <a:lumOff val="50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D00-44A2-AAF4-A308C4120096}"/>
                </c:ext>
              </c:extLst>
            </c:dLbl>
            <c:dLbl>
              <c:idx val="50"/>
              <c:spPr>
                <a:noFill/>
                <a:ln>
                  <a:noFill/>
                </a:ln>
                <a:effectLst/>
              </c:spPr>
              <c:txPr>
                <a:bodyPr wrap="square" lIns="38100" tIns="19050" rIns="38100" bIns="19050" anchor="ctr">
                  <a:spAutoFit/>
                </a:bodyPr>
                <a:lstStyle/>
                <a:p>
                  <a:pPr>
                    <a:defRPr sz="2000" b="1">
                      <a:solidFill>
                        <a:schemeClr val="bg1">
                          <a:lumMod val="50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D00-44A2-AAF4-A308C412009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val>
            <c:numRef>
              <c:f>'18'!$X$2:$X$52</c:f>
              <c:numCache>
                <c:formatCode>0%</c:formatCode>
                <c:ptCount val="51"/>
                <c:pt idx="0">
                  <c:v>0.1389</c:v>
                </c:pt>
                <c:pt idx="1">
                  <c:v>0.23769999999999999</c:v>
                </c:pt>
                <c:pt idx="2">
                  <c:v>0.27110000000000001</c:v>
                </c:pt>
                <c:pt idx="3">
                  <c:v>0.31530000000000002</c:v>
                </c:pt>
                <c:pt idx="4">
                  <c:v>0.32440000000000002</c:v>
                </c:pt>
                <c:pt idx="5">
                  <c:v>0.3261</c:v>
                </c:pt>
                <c:pt idx="6">
                  <c:v>0.32829999999999998</c:v>
                </c:pt>
                <c:pt idx="7">
                  <c:v>0.34499999999999997</c:v>
                </c:pt>
                <c:pt idx="8">
                  <c:v>0.34620000000000001</c:v>
                </c:pt>
                <c:pt idx="9">
                  <c:v>0.34620000000000001</c:v>
                </c:pt>
                <c:pt idx="10">
                  <c:v>0.35020000000000001</c:v>
                </c:pt>
                <c:pt idx="11">
                  <c:v>0.376</c:v>
                </c:pt>
                <c:pt idx="12">
                  <c:v>0.38009999999999999</c:v>
                </c:pt>
                <c:pt idx="13">
                  <c:v>0.39510000000000001</c:v>
                </c:pt>
                <c:pt idx="14">
                  <c:v>0.40289999999999998</c:v>
                </c:pt>
                <c:pt idx="15">
                  <c:v>0.41670000000000001</c:v>
                </c:pt>
                <c:pt idx="16">
                  <c:v>0.4294</c:v>
                </c:pt>
                <c:pt idx="17">
                  <c:v>0.43319999999999997</c:v>
                </c:pt>
                <c:pt idx="18">
                  <c:v>0.435</c:v>
                </c:pt>
                <c:pt idx="19">
                  <c:v>0.43730000000000002</c:v>
                </c:pt>
                <c:pt idx="20">
                  <c:v>0.443</c:v>
                </c:pt>
                <c:pt idx="21">
                  <c:v>0.44900000000000001</c:v>
                </c:pt>
                <c:pt idx="22">
                  <c:v>0.45169999999999999</c:v>
                </c:pt>
                <c:pt idx="23">
                  <c:v>0.4647</c:v>
                </c:pt>
                <c:pt idx="24">
                  <c:v>0.46920000000000001</c:v>
                </c:pt>
                <c:pt idx="25">
                  <c:v>0.48049999999999998</c:v>
                </c:pt>
                <c:pt idx="26">
                  <c:v>0.48120000000000002</c:v>
                </c:pt>
                <c:pt idx="27">
                  <c:v>0.48920000000000002</c:v>
                </c:pt>
                <c:pt idx="28">
                  <c:v>0.49280000000000002</c:v>
                </c:pt>
                <c:pt idx="29">
                  <c:v>0.50639999999999996</c:v>
                </c:pt>
                <c:pt idx="30">
                  <c:v>0.5071</c:v>
                </c:pt>
                <c:pt idx="31">
                  <c:v>0.50890000000000002</c:v>
                </c:pt>
                <c:pt idx="32">
                  <c:v>0.5091</c:v>
                </c:pt>
                <c:pt idx="33">
                  <c:v>0.50990000000000002</c:v>
                </c:pt>
                <c:pt idx="34">
                  <c:v>0.5171</c:v>
                </c:pt>
                <c:pt idx="35">
                  <c:v>0.51800000000000002</c:v>
                </c:pt>
                <c:pt idx="36">
                  <c:v>0.52270000000000005</c:v>
                </c:pt>
                <c:pt idx="37">
                  <c:v>0.52780000000000005</c:v>
                </c:pt>
                <c:pt idx="38">
                  <c:v>0.52900000000000003</c:v>
                </c:pt>
                <c:pt idx="39">
                  <c:v>0.54279999999999995</c:v>
                </c:pt>
                <c:pt idx="40">
                  <c:v>0.55179999999999996</c:v>
                </c:pt>
                <c:pt idx="41">
                  <c:v>0.55410000000000004</c:v>
                </c:pt>
                <c:pt idx="42">
                  <c:v>0.55900000000000005</c:v>
                </c:pt>
                <c:pt idx="43">
                  <c:v>0.56069999999999998</c:v>
                </c:pt>
                <c:pt idx="44">
                  <c:v>0.56159999999999999</c:v>
                </c:pt>
                <c:pt idx="45">
                  <c:v>0.57589999999999997</c:v>
                </c:pt>
                <c:pt idx="46">
                  <c:v>0.57589999999999997</c:v>
                </c:pt>
                <c:pt idx="47">
                  <c:v>0.57920000000000005</c:v>
                </c:pt>
                <c:pt idx="48">
                  <c:v>0.58609999999999995</c:v>
                </c:pt>
                <c:pt idx="49">
                  <c:v>0.67910000000000004</c:v>
                </c:pt>
                <c:pt idx="50">
                  <c:v>0.72850000000000004</c:v>
                </c:pt>
              </c:numCache>
            </c:numRef>
          </c:val>
          <c:extLst>
            <c:ext xmlns:c16="http://schemas.microsoft.com/office/drawing/2014/chart" uri="{C3380CC4-5D6E-409C-BE32-E72D297353CC}">
              <c16:uniqueId val="{00000004-0D00-44A2-AAF4-A308C4120096}"/>
            </c:ext>
          </c:extLst>
        </c:ser>
        <c:dLbls>
          <c:showLegendKey val="0"/>
          <c:showVal val="0"/>
          <c:showCatName val="0"/>
          <c:showSerName val="0"/>
          <c:showPercent val="0"/>
          <c:showBubbleSize val="0"/>
        </c:dLbls>
        <c:gapWidth val="150"/>
        <c:axId val="2098217599"/>
        <c:axId val="1"/>
      </c:barChart>
      <c:catAx>
        <c:axId val="2098217599"/>
        <c:scaling>
          <c:orientation val="minMax"/>
        </c:scaling>
        <c:delete val="1"/>
        <c:axPos val="b"/>
        <c:majorTickMark val="out"/>
        <c:minorTickMark val="none"/>
        <c:tickLblPos val="nextTo"/>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2098217599"/>
        <c:crosses val="autoZero"/>
        <c:crossBetween val="between"/>
      </c:valAx>
      <c:spPr>
        <a:noFill/>
        <a:ln w="25400">
          <a:noFill/>
        </a:ln>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61992536384894E-2"/>
          <c:y val="0.16326365939131726"/>
          <c:w val="0.88075612423447069"/>
          <c:h val="0.72088764946048411"/>
        </c:manualLayout>
      </c:layout>
      <c:barChart>
        <c:barDir val="col"/>
        <c:grouping val="clustered"/>
        <c:varyColors val="0"/>
        <c:ser>
          <c:idx val="0"/>
          <c:order val="0"/>
          <c:spPr>
            <a:solidFill>
              <a:schemeClr val="accent1"/>
            </a:solidFill>
            <a:ln>
              <a:noFill/>
            </a:ln>
            <a:effectLst/>
          </c:spPr>
          <c:invertIfNegative val="0"/>
          <c:dLbls>
            <c:dLbl>
              <c:idx val="0"/>
              <c:numFmt formatCode="0%" sourceLinked="0"/>
              <c:spPr>
                <a:noFill/>
                <a:ln>
                  <a:noFill/>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83D-480D-9736-41F23F42FD05}"/>
                </c:ext>
              </c:extLst>
            </c:dLbl>
            <c:dLbl>
              <c:idx val="2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3D-480D-9736-41F23F42FD05}"/>
                </c:ext>
              </c:extLst>
            </c:dLbl>
            <c:dLbl>
              <c:idx val="4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83D-480D-9736-41F23F42FD05}"/>
                </c:ext>
              </c:extLst>
            </c:dLbl>
            <c:dLbl>
              <c:idx val="5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3D-480D-9736-41F23F42FD05}"/>
                </c:ext>
              </c:extLst>
            </c:dLbl>
            <c:spPr>
              <a:noFill/>
              <a:ln>
                <a:noFill/>
              </a:ln>
              <a:effectLst/>
            </c:spPr>
            <c:txPr>
              <a:bodyPr wrap="square" lIns="38100" tIns="19050" rIns="38100" bIns="19050" anchor="ctr">
                <a:spAutoFit/>
              </a:bodyPr>
              <a:lstStyle/>
              <a:p>
                <a:pPr>
                  <a:defRPr sz="2000" b="1">
                    <a:solidFill>
                      <a:schemeClr val="tx1">
                        <a:lumMod val="50000"/>
                        <a:lumOff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val>
            <c:numRef>
              <c:f>'19'!$X$2:$X$51</c:f>
              <c:numCache>
                <c:formatCode>0%</c:formatCode>
                <c:ptCount val="50"/>
                <c:pt idx="0">
                  <c:v>0.10150000000000001</c:v>
                </c:pt>
                <c:pt idx="1">
                  <c:v>0.17519999999999999</c:v>
                </c:pt>
                <c:pt idx="2">
                  <c:v>0.33169999999999999</c:v>
                </c:pt>
                <c:pt idx="3">
                  <c:v>0.3639</c:v>
                </c:pt>
                <c:pt idx="4">
                  <c:v>0.36950000000000005</c:v>
                </c:pt>
                <c:pt idx="5">
                  <c:v>0.38129999999999997</c:v>
                </c:pt>
                <c:pt idx="6">
                  <c:v>0.40009999999999996</c:v>
                </c:pt>
                <c:pt idx="7">
                  <c:v>0.4034229828850856</c:v>
                </c:pt>
                <c:pt idx="8">
                  <c:v>0.40899999999999997</c:v>
                </c:pt>
                <c:pt idx="9">
                  <c:v>0.4299</c:v>
                </c:pt>
                <c:pt idx="10">
                  <c:v>0.43059999999999993</c:v>
                </c:pt>
                <c:pt idx="11">
                  <c:v>0.45150000000000001</c:v>
                </c:pt>
                <c:pt idx="12">
                  <c:v>0.46560000000000001</c:v>
                </c:pt>
                <c:pt idx="13">
                  <c:v>0.46600000000000003</c:v>
                </c:pt>
                <c:pt idx="14">
                  <c:v>0.47689999999999999</c:v>
                </c:pt>
                <c:pt idx="15">
                  <c:v>0.4778</c:v>
                </c:pt>
                <c:pt idx="16">
                  <c:v>0.47949999999999998</c:v>
                </c:pt>
                <c:pt idx="17">
                  <c:v>0.48080000000000001</c:v>
                </c:pt>
                <c:pt idx="18">
                  <c:v>0.48380000000000001</c:v>
                </c:pt>
                <c:pt idx="19">
                  <c:v>0.4874</c:v>
                </c:pt>
                <c:pt idx="20">
                  <c:v>0.49530000000000002</c:v>
                </c:pt>
                <c:pt idx="21">
                  <c:v>0.49570000000000003</c:v>
                </c:pt>
                <c:pt idx="22">
                  <c:v>0.4985</c:v>
                </c:pt>
                <c:pt idx="23">
                  <c:v>0.49880000000000002</c:v>
                </c:pt>
                <c:pt idx="24">
                  <c:v>0.50080000000000002</c:v>
                </c:pt>
                <c:pt idx="25">
                  <c:v>0.50480000000000003</c:v>
                </c:pt>
                <c:pt idx="26">
                  <c:v>0.50519999999999998</c:v>
                </c:pt>
                <c:pt idx="27">
                  <c:v>0.51400000000000001</c:v>
                </c:pt>
                <c:pt idx="28">
                  <c:v>0.51690000000000003</c:v>
                </c:pt>
                <c:pt idx="29">
                  <c:v>0.51890000000000003</c:v>
                </c:pt>
                <c:pt idx="30">
                  <c:v>0.52610000000000001</c:v>
                </c:pt>
                <c:pt idx="31">
                  <c:v>0.54749999999999999</c:v>
                </c:pt>
                <c:pt idx="32">
                  <c:v>0.55249999999999999</c:v>
                </c:pt>
                <c:pt idx="33">
                  <c:v>0.56950000000000001</c:v>
                </c:pt>
                <c:pt idx="34">
                  <c:v>0.5706</c:v>
                </c:pt>
                <c:pt idx="35">
                  <c:v>0.5726</c:v>
                </c:pt>
                <c:pt idx="36">
                  <c:v>0.57650000000000001</c:v>
                </c:pt>
                <c:pt idx="37">
                  <c:v>0.58450000000000002</c:v>
                </c:pt>
                <c:pt idx="38">
                  <c:v>0.5897</c:v>
                </c:pt>
                <c:pt idx="39">
                  <c:v>0.61509999999999998</c:v>
                </c:pt>
                <c:pt idx="40">
                  <c:v>0.62250000000000005</c:v>
                </c:pt>
                <c:pt idx="41">
                  <c:v>0.63560000000000005</c:v>
                </c:pt>
                <c:pt idx="42">
                  <c:v>0.64469999999999994</c:v>
                </c:pt>
                <c:pt idx="43">
                  <c:v>0.64629999999999999</c:v>
                </c:pt>
                <c:pt idx="44">
                  <c:v>0.65259999999999996</c:v>
                </c:pt>
                <c:pt idx="45">
                  <c:v>0.68230000000000002</c:v>
                </c:pt>
                <c:pt idx="46">
                  <c:v>0.68810000000000004</c:v>
                </c:pt>
                <c:pt idx="47">
                  <c:v>0.70829999999999993</c:v>
                </c:pt>
                <c:pt idx="48">
                  <c:v>0.73240000000000005</c:v>
                </c:pt>
                <c:pt idx="49">
                  <c:v>0.76230000000000009</c:v>
                </c:pt>
              </c:numCache>
            </c:numRef>
          </c:val>
          <c:extLst>
            <c:ext xmlns:c16="http://schemas.microsoft.com/office/drawing/2014/chart" uri="{C3380CC4-5D6E-409C-BE32-E72D297353CC}">
              <c16:uniqueId val="{00000004-483D-480D-9736-41F23F42FD05}"/>
            </c:ext>
          </c:extLst>
        </c:ser>
        <c:dLbls>
          <c:showLegendKey val="0"/>
          <c:showVal val="0"/>
          <c:showCatName val="0"/>
          <c:showSerName val="0"/>
          <c:showPercent val="0"/>
          <c:showBubbleSize val="0"/>
        </c:dLbls>
        <c:gapWidth val="150"/>
        <c:axId val="2098217599"/>
        <c:axId val="1"/>
      </c:barChart>
      <c:catAx>
        <c:axId val="2098217599"/>
        <c:scaling>
          <c:orientation val="minMax"/>
        </c:scaling>
        <c:delete val="1"/>
        <c:axPos val="b"/>
        <c:majorTickMark val="out"/>
        <c:minorTickMark val="none"/>
        <c:tickLblPos val="nextTo"/>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2098217599"/>
        <c:crosses val="autoZero"/>
        <c:crossBetween val="between"/>
      </c:valAx>
      <c:spPr>
        <a:noFill/>
        <a:ln w="25400">
          <a:noFill/>
        </a:ln>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0.48929</cdr:x>
      <cdr:y>0.40694</cdr:y>
    </cdr:from>
    <cdr:to>
      <cdr:x>0.91022</cdr:x>
      <cdr:y>0.53489</cdr:y>
    </cdr:to>
    <cdr:sp macro="" textlink="">
      <cdr:nvSpPr>
        <cdr:cNvPr id="2" name="TextBox 1">
          <a:extLst xmlns:a="http://schemas.openxmlformats.org/drawingml/2006/main">
            <a:ext uri="{FF2B5EF4-FFF2-40B4-BE49-F238E27FC236}">
              <a16:creationId xmlns:a16="http://schemas.microsoft.com/office/drawing/2014/main" id="{5B455092-EB17-4551-BAD9-1A4A9B3A6503}"/>
            </a:ext>
          </a:extLst>
        </cdr:cNvPr>
        <cdr:cNvSpPr txBox="1"/>
      </cdr:nvSpPr>
      <cdr:spPr>
        <a:xfrm xmlns:a="http://schemas.openxmlformats.org/drawingml/2006/main">
          <a:off x="3316225" y="1667383"/>
          <a:ext cx="2852928" cy="5242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Who are these children?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1"/>
          </a:xfrm>
          <a:prstGeom prst="rect">
            <a:avLst/>
          </a:prstGeom>
        </p:spPr>
        <p:txBody>
          <a:bodyPr vert="horz" lIns="93317" tIns="46659" rIns="93317" bIns="46659" rtlCol="0"/>
          <a:lstStyle>
            <a:lvl1pPr algn="r">
              <a:defRPr sz="1200"/>
            </a:lvl1pPr>
          </a:lstStyle>
          <a:p>
            <a:fld id="{8CE98058-8D94-324A-88BA-6357AD2FDE55}" type="datetimeFigureOut">
              <a:rPr lang="en-US" smtClean="0"/>
              <a:t>1/25/2021</a:t>
            </a:fld>
            <a:endParaRPr lang="en-US"/>
          </a:p>
        </p:txBody>
      </p:sp>
      <p:sp>
        <p:nvSpPr>
          <p:cNvPr id="4" name="Footer Placeholder 3"/>
          <p:cNvSpPr>
            <a:spLocks noGrp="1"/>
          </p:cNvSpPr>
          <p:nvPr>
            <p:ph type="ftr" sz="quarter" idx="2"/>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Tree>
    <p:extLst>
      <p:ext uri="{BB962C8B-B14F-4D97-AF65-F5344CB8AC3E}">
        <p14:creationId xmlns:p14="http://schemas.microsoft.com/office/powerpoint/2010/main" val="22074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FA523FA6-E043-9F4E-99C7-7E8AF99961B7}" type="datetimeFigureOut">
              <a:rPr lang="en-US" smtClean="0"/>
              <a:t>1/25/2021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44BAE9E6-FC52-7F4E-B22E-76509B4751CB}" type="slidenum">
              <a:rPr lang="en-US" smtClean="0"/>
              <a:t>‹#›</a:t>
            </a:fld>
            <a:endParaRPr lang="en-US"/>
          </a:p>
        </p:txBody>
      </p:sp>
    </p:spTree>
    <p:extLst>
      <p:ext uri="{BB962C8B-B14F-4D97-AF65-F5344CB8AC3E}">
        <p14:creationId xmlns:p14="http://schemas.microsoft.com/office/powerpoint/2010/main" val="1988391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dasycenter.org/glossary/data-quality/"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8" Type="http://schemas.openxmlformats.org/officeDocument/2006/relationships/hyperlink" Target="https://ectacenter.org/topics/disaster/ti-efficacy.asp" TargetMode="External"/><Relationship Id="rId3" Type="http://schemas.openxmlformats.org/officeDocument/2006/relationships/hyperlink" Target="https://ectacenter.org/topics/disaster/ti-hipaa.asp" TargetMode="External"/><Relationship Id="rId7" Type="http://schemas.openxmlformats.org/officeDocument/2006/relationships/hyperlink" Target="https://ectacenter.org/topics/disaster/ti-state.asp"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ectacenter.org/topics/disaster/familiesathome.asp" TargetMode="External"/><Relationship Id="rId5" Type="http://schemas.openxmlformats.org/officeDocument/2006/relationships/hyperlink" Target="https://ectacenter.org/topics/disaster/ti-service.asp" TargetMode="External"/><Relationship Id="rId4" Type="http://schemas.openxmlformats.org/officeDocument/2006/relationships/hyperlink" Target="https://ectacenter.org/topics/disaster/ti-funding.asp"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a:t>
            </a:r>
          </a:p>
          <a:p>
            <a:r>
              <a:rPr lang="en-US" dirty="0"/>
              <a:t>Hello and welcome to the </a:t>
            </a:r>
            <a:r>
              <a:rPr lang="en-US" i="1" dirty="0"/>
              <a:t>10</a:t>
            </a:r>
            <a:r>
              <a:rPr lang="en-US" i="1" baseline="30000" dirty="0"/>
              <a:t>th</a:t>
            </a:r>
            <a:r>
              <a:rPr lang="en-US" i="1" dirty="0"/>
              <a:t> annual national webinar </a:t>
            </a:r>
            <a:r>
              <a:rPr lang="en-US" dirty="0"/>
              <a:t>on child outcomes data for FFY2018 presented today by ECTA and </a:t>
            </a:r>
            <a:r>
              <a:rPr lang="en-US" dirty="0" err="1"/>
              <a:t>DaSy</a:t>
            </a:r>
            <a:r>
              <a:rPr lang="en-US" dirty="0"/>
              <a:t>.  As in years past, this webinar will show highlights from our analysis of the data states submitted in their Annual Performance Reports for child outcomes (Indicator 3 for Part C infant-toddler programs and APR Indicator 7 for Part B, 619 preschool programs).  </a:t>
            </a:r>
          </a:p>
        </p:txBody>
      </p:sp>
      <p:sp>
        <p:nvSpPr>
          <p:cNvPr id="4" name="Slide Number Placeholder 3"/>
          <p:cNvSpPr>
            <a:spLocks noGrp="1"/>
          </p:cNvSpPr>
          <p:nvPr>
            <p:ph type="sldNum" sz="quarter" idx="10"/>
          </p:nvPr>
        </p:nvSpPr>
        <p:spPr/>
        <p:txBody>
          <a:bodyPr/>
          <a:lstStyle/>
          <a:p>
            <a:fld id="{44BAE9E6-FC52-7F4E-B22E-76509B4751CB}" type="slidenum">
              <a:rPr lang="en-US" smtClean="0"/>
              <a:t>1</a:t>
            </a:fld>
            <a:endParaRPr lang="en-US"/>
          </a:p>
        </p:txBody>
      </p:sp>
    </p:spTree>
    <p:extLst>
      <p:ext uri="{BB962C8B-B14F-4D97-AF65-F5344CB8AC3E}">
        <p14:creationId xmlns:p14="http://schemas.microsoft.com/office/powerpoint/2010/main" val="1101208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10</a:t>
            </a:r>
          </a:p>
          <a:p>
            <a:r>
              <a:rPr lang="en-US" b="0" dirty="0"/>
              <a:t>For</a:t>
            </a:r>
            <a:r>
              <a:rPr lang="en-US" dirty="0"/>
              <a:t> FFY2018, 47 states met the data quality criteria to be included in the national estimate for Part C, and 40 states met the criteria for Part B preschool.  The green line on this graph compares the number of states that met criteria for Part C across the past 11 years.  You can see that the number of states has stayed relatively stable over the last few years with only one state fewer meeting the criteria this year versus last year.  The blue line shows the number of states that met data quality criteria for Part B preschool.  The line takes a downward turn for 2018-19: FIVE fewer states met criteria for Part B preschool.  We take a closer look at the reasons for excluding data from the national estimate in the next slide.</a:t>
            </a:r>
          </a:p>
        </p:txBody>
      </p:sp>
      <p:sp>
        <p:nvSpPr>
          <p:cNvPr id="4" name="Slide Number Placeholder 3"/>
          <p:cNvSpPr>
            <a:spLocks noGrp="1"/>
          </p:cNvSpPr>
          <p:nvPr>
            <p:ph type="sldNum" sz="quarter" idx="5"/>
          </p:nvPr>
        </p:nvSpPr>
        <p:spPr/>
        <p:txBody>
          <a:bodyPr/>
          <a:lstStyle/>
          <a:p>
            <a:fld id="{44BAE9E6-FC52-7F4E-B22E-76509B4751CB}" type="slidenum">
              <a:rPr lang="en-US" smtClean="0"/>
              <a:t>10</a:t>
            </a:fld>
            <a:endParaRPr lang="en-US"/>
          </a:p>
        </p:txBody>
      </p:sp>
    </p:spTree>
    <p:extLst>
      <p:ext uri="{BB962C8B-B14F-4D97-AF65-F5344CB8AC3E}">
        <p14:creationId xmlns:p14="http://schemas.microsoft.com/office/powerpoint/2010/main" val="260515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11</a:t>
            </a:r>
          </a:p>
          <a:p>
            <a:r>
              <a:rPr lang="en-US" dirty="0"/>
              <a:t>The two data quality questions we asked were 1) did the data include an adequate number of children and 2) did the data stay within expected patterns.  As the first table shows for Part C, four states were excluded from the analysis because of inadequate numbers.  Two of those states were excluded because they were sampling and two states reported outcomes data on fewer than 28% of the children who exited Part C in FFY2018.   No states were excluded for odd patterns of data in the ‘a’ and ‘e’ progress categories for Part C.  Now let’s look at Part B 619 in the second table.  Three states failed to meet the criteria for number of children in the data set:  two states because they were sampling and one state because they reported fewer than 12% of their child count.  While no states were excluded from the Part C analysis because of odd data patterns, five states were excluded from the Part B 619 analysis because they reported greater than 10% in the ‘a’ progress category or greater than 65% in the ‘e’ progress category. </a:t>
            </a:r>
            <a:r>
              <a:rPr lang="en-US" b="0" dirty="0"/>
              <a:t>One state reported 22% in category a while another state showed an increase from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1.21% in FFY17 to 12.48% in FFY18</a:t>
            </a:r>
            <a:r>
              <a:rPr lang="en-US" sz="1800" dirty="0">
                <a:solidFill>
                  <a:srgbClr val="000000"/>
                </a:solidFill>
                <a:effectLst/>
                <a:latin typeface="Calibri" panose="020F0502020204030204" pitchFamily="34" charset="0"/>
                <a:ea typeface="Calibri" panose="020F0502020204030204" pitchFamily="34" charset="0"/>
              </a:rPr>
              <a:t>. Four of 5 states’ data were high in Outcome 3 – use of appropriate behavior to meet needs.  </a:t>
            </a:r>
            <a:r>
              <a:rPr lang="en-US" dirty="0"/>
              <a:t>Remember that we expect very few children to make absolutely no progress during their time in the program (category ‘a’) and we DON’T expect to see that a majority of children entered and exited the program with age-expected skills (category ‘e’).  In addition to the states excluded because they did not meet data quality criteria, one state was excluded because their data were deemed ‘not valid and reliable’ </a:t>
            </a:r>
            <a:r>
              <a:rPr lang="en-US" b="0" dirty="0"/>
              <a:t>by OSEP.  Although last year (FFY2017) some states had no 3-5 child count data available for this analysis, this year (FFY2018) all states were able to provide child count.</a:t>
            </a:r>
            <a:endParaRPr lang="en-US" dirty="0"/>
          </a:p>
          <a:p>
            <a:endParaRPr lang="en-US" dirty="0"/>
          </a:p>
        </p:txBody>
      </p:sp>
      <p:sp>
        <p:nvSpPr>
          <p:cNvPr id="4" name="Slide Number Placeholder 3"/>
          <p:cNvSpPr>
            <a:spLocks noGrp="1"/>
          </p:cNvSpPr>
          <p:nvPr>
            <p:ph type="sldNum" sz="quarter" idx="10"/>
          </p:nvPr>
        </p:nvSpPr>
        <p:spPr/>
        <p:txBody>
          <a:bodyPr/>
          <a:lstStyle/>
          <a:p>
            <a:fld id="{44BAE9E6-FC52-7F4E-B22E-76509B4751CB}" type="slidenum">
              <a:rPr lang="en-US" smtClean="0"/>
              <a:t>11</a:t>
            </a:fld>
            <a:endParaRPr lang="en-US"/>
          </a:p>
        </p:txBody>
      </p:sp>
    </p:spTree>
    <p:extLst>
      <p:ext uri="{BB962C8B-B14F-4D97-AF65-F5344CB8AC3E}">
        <p14:creationId xmlns:p14="http://schemas.microsoft.com/office/powerpoint/2010/main" val="4219223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12</a:t>
            </a:r>
          </a:p>
          <a:p>
            <a:r>
              <a:rPr lang="en-US" dirty="0"/>
              <a:t>Here, then, are the national data estimates for child outcomes.  Starting with Part C, Summary Statement 1, social relationships, we see that 65% of children </a:t>
            </a:r>
            <a:r>
              <a:rPr lang="en-US" sz="1200" dirty="0"/>
              <a:t>substantially increased their rate of growth by program exit.  For knowledge and skills it was 74%, and for taking action to meet needs it was 76%.  Although the percentages for knowledge and skills and action to meet needs are similar, the percentage for social relationships is 9-11 points lower.  This would indicate that fewer children substantially increased their rate of growth by program exit in the area of social relationships.  Now let’s look at Part C’s Summary Statement 2.  These are the children who were functioning within age expectations per outcome by the time they exited the program.  For social relationships, the percentage was 55%, for knowledge and skills, 46%.  For action to meet needs, the percentage was 57%.  Notice that for SS2, the area that is lower is knowledge and skills.  Moving over to Part B preschool we see that 81% of exiting children substantially increased their rate of growth in the area of social relationships, 82% for knowledge and skills, and 81% for action to meet needs.  Although Part C’s SS1 was lower for social relationships – that is not the case for Part B preschool.  The Part B preschool SS1 percentages are similar to one another across outcomes and overall are greater than the SS1 percentages for Part C.  For Summary Statement 2, the percentages are 59% of children functioning within age expectations in the area of social relationships, 55% for knowledge and skills, and 64% for taking action to meet needs.  For Part B preschool’s SS2, there is less similarity across outcomes than Part C’s SS2.  It is the area of taking action to meet needs that is different -- in that it is 5-9 points HIGHER than the other two outcomes for children who exited within age expectations.  For both Part C and Part B preschool, the percentages for SS1 are higher than for SS2.  Also notice that both Part C and Part B preschool show SS2 percentages for knowledge and skills that are lower than the other two outcomes.  It is also worth noting that these estimates are very similar to those calculated for FFY2017.  Estimates from one year to the next did not vary or varied by one percentage point.  The only exception was the Part C SS2 percentage of children who exited within age expectations in the area of social relationships, which was 2 points higher this year compared with last year.</a:t>
            </a:r>
            <a:endParaRPr lang="en-US" dirty="0"/>
          </a:p>
        </p:txBody>
      </p:sp>
      <p:sp>
        <p:nvSpPr>
          <p:cNvPr id="4" name="Slide Number Placeholder 3"/>
          <p:cNvSpPr>
            <a:spLocks noGrp="1"/>
          </p:cNvSpPr>
          <p:nvPr>
            <p:ph type="sldNum" sz="quarter" idx="10"/>
          </p:nvPr>
        </p:nvSpPr>
        <p:spPr/>
        <p:txBody>
          <a:bodyPr/>
          <a:lstStyle/>
          <a:p>
            <a:fld id="{44BAE9E6-FC52-7F4E-B22E-76509B4751CB}" type="slidenum">
              <a:rPr lang="en-US" smtClean="0"/>
              <a:t>12</a:t>
            </a:fld>
            <a:endParaRPr lang="en-US"/>
          </a:p>
        </p:txBody>
      </p:sp>
    </p:spTree>
    <p:extLst>
      <p:ext uri="{BB962C8B-B14F-4D97-AF65-F5344CB8AC3E}">
        <p14:creationId xmlns:p14="http://schemas.microsoft.com/office/powerpoint/2010/main" val="2340466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13</a:t>
            </a:r>
          </a:p>
          <a:p>
            <a:r>
              <a:rPr lang="en-US" dirty="0"/>
              <a:t>The line graphs on this slide show data trends across the last 7 years.  Note that for Part C SS1 (children who increased their rate of growth), the area of social relationships continues to show lower percentages than for the other two outcomes, with a slightly downward trend over the last four years (68-67-66-65%).  For Part C SS2 (children who exited within age expectations) it is the area of knowledge and skills that has maintained lower percentages over time compared with other outcomes.  The area of knowledge and skills also shows a downward trend over the past four years (50-49-47-46%).  In addition, social relationships show a slightly downward trend (59-58-57-55%) for Part C SS2.</a:t>
            </a:r>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13</a:t>
            </a:fld>
            <a:endParaRPr lang="en-US"/>
          </a:p>
        </p:txBody>
      </p:sp>
    </p:spTree>
    <p:extLst>
      <p:ext uri="{BB962C8B-B14F-4D97-AF65-F5344CB8AC3E}">
        <p14:creationId xmlns:p14="http://schemas.microsoft.com/office/powerpoint/2010/main" val="1673910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14</a:t>
            </a:r>
          </a:p>
          <a:p>
            <a:r>
              <a:rPr lang="en-US" dirty="0"/>
              <a:t>Now let’s look at data trends for Part B preschool.  Notice how similar the percentages are across outcomes for SS1 (children who changed rate of growth) and how similar they are from year to year, especially over the last three years.  There was no change at all from FFY2017 percentages compared to FFY2018.  No look at SS2 (children who exited within age expectations).  Although percentages from FFY2016 to FFY2017 were </a:t>
            </a:r>
            <a:r>
              <a:rPr lang="en-US"/>
              <a:t>stable, </a:t>
            </a:r>
            <a:r>
              <a:rPr lang="en-US" dirty="0"/>
              <a:t>percentages for FFY2018 were down one point in each outcome area.   </a:t>
            </a:r>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14</a:t>
            </a:fld>
            <a:endParaRPr lang="en-US"/>
          </a:p>
        </p:txBody>
      </p:sp>
    </p:spTree>
    <p:extLst>
      <p:ext uri="{BB962C8B-B14F-4D97-AF65-F5344CB8AC3E}">
        <p14:creationId xmlns:p14="http://schemas.microsoft.com/office/powerpoint/2010/main" val="3234036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15</a:t>
            </a:r>
          </a:p>
          <a:p>
            <a:r>
              <a:rPr lang="en-US" b="0" dirty="0"/>
              <a:t>This slide shows the range of ‘completeness’ for Part C child outcomes data.  We calculate ‘completeness’ by dividing the total number of children in the outcomes data set by the total number of children who exited Part C in that reporting year.  For FFY2018, completeness ranged from 10% to 95%, with a median of 69%.  </a:t>
            </a:r>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15</a:t>
            </a:fld>
            <a:endParaRPr lang="en-US"/>
          </a:p>
        </p:txBody>
      </p:sp>
    </p:spTree>
    <p:extLst>
      <p:ext uri="{BB962C8B-B14F-4D97-AF65-F5344CB8AC3E}">
        <p14:creationId xmlns:p14="http://schemas.microsoft.com/office/powerpoint/2010/main" val="3939366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16</a:t>
            </a:r>
          </a:p>
          <a:p>
            <a:r>
              <a:rPr lang="en-US" b="0" dirty="0"/>
              <a:t>This slide shows the range of ‘completeness’ for Part B preschool child outcomes data.  For preschool, we calculate ‘completeness’ by dividing the total number of children in the outcomes data set by the total number of children ages 3 – 5 in the Part B child count.  For FFY2018, completeness ranged from 16% to 58%, with a median of 33%.  </a:t>
            </a:r>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16</a:t>
            </a:fld>
            <a:endParaRPr lang="en-US"/>
          </a:p>
        </p:txBody>
      </p:sp>
    </p:spTree>
    <p:extLst>
      <p:ext uri="{BB962C8B-B14F-4D97-AF65-F5344CB8AC3E}">
        <p14:creationId xmlns:p14="http://schemas.microsoft.com/office/powerpoint/2010/main" val="1311007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17</a:t>
            </a:r>
          </a:p>
          <a:p>
            <a:r>
              <a:rPr lang="en-US" dirty="0"/>
              <a:t>Now let’s take a look at state-level variations in the data – and see what patterns we can find.</a:t>
            </a:r>
          </a:p>
        </p:txBody>
      </p:sp>
      <p:sp>
        <p:nvSpPr>
          <p:cNvPr id="4" name="Slide Number Placeholder 3"/>
          <p:cNvSpPr>
            <a:spLocks noGrp="1"/>
          </p:cNvSpPr>
          <p:nvPr>
            <p:ph type="sldNum" sz="quarter" idx="5"/>
          </p:nvPr>
        </p:nvSpPr>
        <p:spPr/>
        <p:txBody>
          <a:bodyPr/>
          <a:lstStyle/>
          <a:p>
            <a:fld id="{44BAE9E6-FC52-7F4E-B22E-76509B4751CB}" type="slidenum">
              <a:rPr lang="en-US" smtClean="0"/>
              <a:t>17</a:t>
            </a:fld>
            <a:endParaRPr lang="en-US"/>
          </a:p>
        </p:txBody>
      </p:sp>
    </p:spTree>
    <p:extLst>
      <p:ext uri="{BB962C8B-B14F-4D97-AF65-F5344CB8AC3E}">
        <p14:creationId xmlns:p14="http://schemas.microsoft.com/office/powerpoint/2010/main" val="3941559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Slide 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Here are the Part C data for Summary Statement 2, knowledge and skills.  Notice the wide range of percentages states reported for children who exited within age expectations (Summary Statement 2) in this outcome area.  Percentages range from 14% to 73% with a median of 48%.  The national estimate for Part C SS2, knowledge and skills is 46%, as we saw on slide 12.   The Part C state variation displayed here is very similar to the variation we saw last year for FFY2017. </a:t>
            </a:r>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18</a:t>
            </a:fld>
            <a:endParaRPr lang="en-US"/>
          </a:p>
        </p:txBody>
      </p:sp>
    </p:spTree>
    <p:extLst>
      <p:ext uri="{BB962C8B-B14F-4D97-AF65-F5344CB8AC3E}">
        <p14:creationId xmlns:p14="http://schemas.microsoft.com/office/powerpoint/2010/main" val="3204803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Slide 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Here are the Part B preschool data for Summary Statement 2, knowledge and skills.  Again, we see a wide range of percentages states reported for children who exited within age expectations (Summary Statement 2) in this outcome area.  Percentages range from 10% to 76% with a median of 50%.  The national estimate for SS2, knowledge and skills is 55%, as we saw on slide 12. As with Part C, the state variation displayed here for Part B preschool is very similar to the variation we saw last year for FFY2017. </a:t>
            </a:r>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19</a:t>
            </a:fld>
            <a:endParaRPr lang="en-US"/>
          </a:p>
        </p:txBody>
      </p:sp>
    </p:spTree>
    <p:extLst>
      <p:ext uri="{BB962C8B-B14F-4D97-AF65-F5344CB8AC3E}">
        <p14:creationId xmlns:p14="http://schemas.microsoft.com/office/powerpoint/2010/main" val="172097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Slide 2</a:t>
            </a:r>
          </a:p>
          <a:p>
            <a:r>
              <a:rPr lang="en-US" dirty="0"/>
              <a:t>As a result of watching the webinar, we hope you will have learned about the findings from our analysis of child outcomes, as well as where to find more information about the analysis, and where to find resources to help you use outcomes data at the state and local levels.  </a:t>
            </a:r>
            <a:endParaRPr lang="en-US" dirty="0">
              <a:cs typeface="Calibri"/>
            </a:endParaRPr>
          </a:p>
          <a:p>
            <a:endParaRPr lang="en-US" dirty="0"/>
          </a:p>
        </p:txBody>
      </p:sp>
      <p:sp>
        <p:nvSpPr>
          <p:cNvPr id="4" name="Slide Number Placeholder 3"/>
          <p:cNvSpPr>
            <a:spLocks noGrp="1"/>
          </p:cNvSpPr>
          <p:nvPr>
            <p:ph type="sldNum" sz="quarter" idx="10"/>
          </p:nvPr>
        </p:nvSpPr>
        <p:spPr/>
        <p:txBody>
          <a:bodyPr/>
          <a:lstStyle/>
          <a:p>
            <a:fld id="{44BAE9E6-FC52-7F4E-B22E-76509B4751CB}" type="slidenum">
              <a:rPr lang="en-US" smtClean="0"/>
              <a:t>2</a:t>
            </a:fld>
            <a:endParaRPr lang="en-US"/>
          </a:p>
        </p:txBody>
      </p:sp>
    </p:spTree>
    <p:extLst>
      <p:ext uri="{BB962C8B-B14F-4D97-AF65-F5344CB8AC3E}">
        <p14:creationId xmlns:p14="http://schemas.microsoft.com/office/powerpoint/2010/main" val="2112291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Slide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can we gather information to help us interpret variation in data across states?  For example – look at the difference in the percent of children who exited within age expectations, as reported by ‘state 1’ in this slide, compared with ‘state 2.’  Why does state 1 have so many more children reaching age expectations?  One hypothesis is that state 1 serves a higher percentage of children than state 2.  States that provide special education services to a higher percent of children would be expected to serve proportionately more children with milder delays or disabilities than states that provide special education services to a relatively lower percent of children.  Children with milder delays or disabilities are more likely to exit within age expectations, compared with children who have mor severe delays or disabilities. As a reminder, summary statement 2 is the percentage of children that exited within age expectations and we would expect that it would be higher in states that served more children with mild delays and disabilities. </a:t>
            </a:r>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20</a:t>
            </a:fld>
            <a:endParaRPr lang="en-US"/>
          </a:p>
        </p:txBody>
      </p:sp>
    </p:spTree>
    <p:extLst>
      <p:ext uri="{BB962C8B-B14F-4D97-AF65-F5344CB8AC3E}">
        <p14:creationId xmlns:p14="http://schemas.microsoft.com/office/powerpoint/2010/main" val="275746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21</a:t>
            </a:r>
          </a:p>
          <a:p>
            <a:r>
              <a:rPr lang="en-US" b="0" dirty="0"/>
              <a:t>We investigated this pattern a bit further, starting with Part C. On this slide you see that the green bars represent states that served fewer than 2.5% of their infant and toddler population (n=9).  Blue bars represent states that served 2.5-3.9% of their infant toddler population (n=23) and red bars represent states that served greater than 3.9% (n=19).  The data pattern is as we would expect for all three outcome areas:  states that served fewer children reported fewer children exiting within age expectations.  This is especially clear when you compare the states that served fewer than 2.5% (green bar) with states that served greater than 3.9% (red bar). </a:t>
            </a:r>
          </a:p>
        </p:txBody>
      </p:sp>
      <p:sp>
        <p:nvSpPr>
          <p:cNvPr id="4" name="Slide Number Placeholder 3"/>
          <p:cNvSpPr>
            <a:spLocks noGrp="1"/>
          </p:cNvSpPr>
          <p:nvPr>
            <p:ph type="sldNum" sz="quarter" idx="5"/>
          </p:nvPr>
        </p:nvSpPr>
        <p:spPr/>
        <p:txBody>
          <a:bodyPr/>
          <a:lstStyle/>
          <a:p>
            <a:fld id="{44BAE9E6-FC52-7F4E-B22E-76509B4751CB}" type="slidenum">
              <a:rPr lang="en-US" smtClean="0"/>
              <a:t>21</a:t>
            </a:fld>
            <a:endParaRPr lang="en-US"/>
          </a:p>
        </p:txBody>
      </p:sp>
    </p:spTree>
    <p:extLst>
      <p:ext uri="{BB962C8B-B14F-4D97-AF65-F5344CB8AC3E}">
        <p14:creationId xmlns:p14="http://schemas.microsoft.com/office/powerpoint/2010/main" val="7429103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Slide 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Let’s see if this same pattern holds true for Part B preschool.  For Part B preschool, the green bars represent states that served fewer than 5.7% of their preschool population. There were 9 states that met that criteria.   Blue bars represent states that served between 5.7-7.5% of their preschool population. There were 19 states that met that criteria. The red bars represent states that served greater than 7.5% of the preschool population. There were 22 states that met that criteria.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Starting with social relationships, we see that states serving more than 7.5% of their preschool population, shown in the red bar, report the lowest percentage of children exiting at age expectations. We would expect that states serving less than 5.7% of the population, represented in the green bar, would report the lowest percentage of children exiting at age expectations. We see that states serving between 5.7 and 7.5% of the population report the highest percentage of children exiting at age expectations.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Moving now to knowledge and skills, we see again that the data do not follow our expected pattern. Although states serving less than 5.7% of the population represented by the green bar report the lowest percentage of children exiting at age expectations, we see that state serving between 5.7 and 7.5% of the population report a higher percentage of children exiting at age expectations than states serving more than 7.5% of the population, represented in the red bar.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Moving to action to meet needs, we see yet another unexpected pattern where states serving less than 5.7% of the population report the highest percentage of children exiting at age expectations.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These patterns are difficult to interpret, the differences between groups is small and there are few states included in each mean so the differences may not be significant. </a:t>
            </a:r>
          </a:p>
        </p:txBody>
      </p:sp>
      <p:sp>
        <p:nvSpPr>
          <p:cNvPr id="4" name="Slide Number Placeholder 3"/>
          <p:cNvSpPr>
            <a:spLocks noGrp="1"/>
          </p:cNvSpPr>
          <p:nvPr>
            <p:ph type="sldNum" sz="quarter" idx="5"/>
          </p:nvPr>
        </p:nvSpPr>
        <p:spPr/>
        <p:txBody>
          <a:bodyPr/>
          <a:lstStyle/>
          <a:p>
            <a:fld id="{44BAE9E6-FC52-7F4E-B22E-76509B4751CB}" type="slidenum">
              <a:rPr lang="en-US" smtClean="0"/>
              <a:t>22</a:t>
            </a:fld>
            <a:endParaRPr lang="en-US"/>
          </a:p>
        </p:txBody>
      </p:sp>
    </p:spTree>
    <p:extLst>
      <p:ext uri="{BB962C8B-B14F-4D97-AF65-F5344CB8AC3E}">
        <p14:creationId xmlns:p14="http://schemas.microsoft.com/office/powerpoint/2010/main" val="21427953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141414"/>
                </a:solidFill>
                <a:effectLst/>
                <a:latin typeface="Open Sans"/>
              </a:rPr>
              <a:t>Slide 23</a:t>
            </a:r>
          </a:p>
          <a:p>
            <a:r>
              <a:rPr lang="en-US" b="0" i="0" dirty="0">
                <a:solidFill>
                  <a:srgbClr val="141414"/>
                </a:solidFill>
                <a:effectLst/>
                <a:latin typeface="Open Sans"/>
              </a:rPr>
              <a:t>Here at the </a:t>
            </a:r>
            <a:r>
              <a:rPr lang="en-US" b="0" i="0" dirty="0" err="1">
                <a:solidFill>
                  <a:srgbClr val="141414"/>
                </a:solidFill>
                <a:effectLst/>
                <a:latin typeface="Open Sans"/>
              </a:rPr>
              <a:t>DaSy</a:t>
            </a:r>
            <a:r>
              <a:rPr lang="en-US" b="0" i="0" dirty="0">
                <a:solidFill>
                  <a:srgbClr val="141414"/>
                </a:solidFill>
                <a:effectLst/>
                <a:latin typeface="Open Sans"/>
              </a:rPr>
              <a:t> Center we know that states don’t have a lot of time to conduct ongoing reviews of their child outcomes data collection procedures. To support states in taking the pulse of their child outcomes data, we annually provide each state with its own child outcomes data report, called the State Child Outcomes Data Profile. This profile will help you review different aspects of </a:t>
            </a:r>
            <a:r>
              <a:rPr lang="en-US" b="1" i="0" u="none" strike="noStrike" dirty="0">
                <a:solidFill>
                  <a:srgbClr val="000000"/>
                </a:solidFill>
                <a:effectLst/>
                <a:latin typeface="Open Sans"/>
                <a:hlinkClick r:id="rId3"/>
              </a:rPr>
              <a:t>data quality</a:t>
            </a:r>
            <a:r>
              <a:rPr lang="en-US" b="0" i="0" dirty="0">
                <a:solidFill>
                  <a:srgbClr val="141414"/>
                </a:solidFill>
                <a:effectLst/>
                <a:latin typeface="Open Sans"/>
              </a:rPr>
              <a:t> for your child outcomes.</a:t>
            </a:r>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23</a:t>
            </a:fld>
            <a:endParaRPr lang="en-US"/>
          </a:p>
        </p:txBody>
      </p:sp>
    </p:spTree>
    <p:extLst>
      <p:ext uri="{BB962C8B-B14F-4D97-AF65-F5344CB8AC3E}">
        <p14:creationId xmlns:p14="http://schemas.microsoft.com/office/powerpoint/2010/main" val="3042125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1" i="0" dirty="0">
                <a:solidFill>
                  <a:srgbClr val="141414"/>
                </a:solidFill>
                <a:effectLst/>
                <a:latin typeface="Open Sans"/>
              </a:rPr>
              <a:t>Slide 24</a:t>
            </a:r>
          </a:p>
          <a:p>
            <a:pPr algn="l" fontAlgn="base"/>
            <a:r>
              <a:rPr lang="en-US" b="0" i="0" dirty="0">
                <a:solidFill>
                  <a:srgbClr val="080808"/>
                </a:solidFill>
                <a:effectLst/>
                <a:latin typeface="Open Sans"/>
              </a:rPr>
              <a:t>The </a:t>
            </a:r>
            <a:r>
              <a:rPr lang="en-US" b="0" i="0" dirty="0">
                <a:solidFill>
                  <a:srgbClr val="141414"/>
                </a:solidFill>
                <a:effectLst/>
                <a:latin typeface="Open Sans"/>
              </a:rPr>
              <a:t>Child Outcomes Data Profiles </a:t>
            </a:r>
            <a:r>
              <a:rPr lang="en-US" b="0" i="0" dirty="0">
                <a:solidFill>
                  <a:srgbClr val="080808"/>
                </a:solidFill>
                <a:effectLst/>
                <a:latin typeface="Open Sans"/>
              </a:rPr>
              <a:t>contain valuable graphics and tables that </a:t>
            </a:r>
            <a:r>
              <a:rPr lang="en-US" b="0" i="0" dirty="0">
                <a:solidFill>
                  <a:srgbClr val="141414"/>
                </a:solidFill>
                <a:effectLst/>
                <a:latin typeface="Open Sans"/>
              </a:rPr>
              <a:t>can be used to:</a:t>
            </a:r>
          </a:p>
          <a:p>
            <a:pPr algn="l" fontAlgn="base">
              <a:buFont typeface="Arial" panose="020B0604020202020204" pitchFamily="34" charset="0"/>
              <a:buChar char="•"/>
            </a:pPr>
            <a:r>
              <a:rPr lang="en-US" b="0" i="0" dirty="0">
                <a:solidFill>
                  <a:srgbClr val="080808"/>
                </a:solidFill>
                <a:effectLst/>
                <a:latin typeface="Open Sans"/>
              </a:rPr>
              <a:t>Identify trends in state performance and data quality issues that require further exploration</a:t>
            </a:r>
          </a:p>
          <a:p>
            <a:pPr algn="l" fontAlgn="base">
              <a:buFont typeface="Arial" panose="020B0604020202020204" pitchFamily="34" charset="0"/>
              <a:buChar char="•"/>
            </a:pPr>
            <a:r>
              <a:rPr lang="en-US" b="0" i="0" dirty="0">
                <a:solidFill>
                  <a:srgbClr val="080808"/>
                </a:solidFill>
                <a:effectLst/>
                <a:latin typeface="Open Sans"/>
              </a:rPr>
              <a:t>Share information with various audiences (charts can be pasted into state documents and presentation materials)</a:t>
            </a:r>
          </a:p>
          <a:p>
            <a:endParaRPr lang="en-US" dirty="0"/>
          </a:p>
        </p:txBody>
      </p:sp>
      <p:sp>
        <p:nvSpPr>
          <p:cNvPr id="4" name="Slide Number Placeholder 3"/>
          <p:cNvSpPr>
            <a:spLocks noGrp="1"/>
          </p:cNvSpPr>
          <p:nvPr>
            <p:ph type="sldNum" sz="quarter" idx="5"/>
          </p:nvPr>
        </p:nvSpPr>
        <p:spPr/>
        <p:txBody>
          <a:bodyPr/>
          <a:lstStyle/>
          <a:p>
            <a:pPr defTabSz="915772">
              <a:defRPr/>
            </a:pPr>
            <a:fld id="{44BAE9E6-FC52-7F4E-B22E-76509B4751CB}" type="slidenum">
              <a:rPr lang="en-US">
                <a:solidFill>
                  <a:prstClr val="black"/>
                </a:solidFill>
                <a:latin typeface="Calibri" panose="020F0502020204030204"/>
              </a:rPr>
              <a:pPr defTabSz="915772">
                <a:defRPr/>
              </a:pPr>
              <a:t>24</a:t>
            </a:fld>
            <a:endParaRPr lang="en-US">
              <a:solidFill>
                <a:prstClr val="black"/>
              </a:solidFill>
              <a:latin typeface="Calibri" panose="020F0502020204030204"/>
            </a:endParaRPr>
          </a:p>
        </p:txBody>
      </p:sp>
    </p:spTree>
    <p:extLst>
      <p:ext uri="{BB962C8B-B14F-4D97-AF65-F5344CB8AC3E}">
        <p14:creationId xmlns:p14="http://schemas.microsoft.com/office/powerpoint/2010/main" val="1942372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5000"/>
              </a:lnSpc>
              <a:spcBef>
                <a:spcPts val="0"/>
              </a:spcBef>
              <a:spcAft>
                <a:spcPts val="800"/>
              </a:spcAft>
              <a:buFont typeface="Wingdings" panose="05000000000000000000" pitchFamily="2" charset="2"/>
              <a:buNone/>
            </a:pPr>
            <a:r>
              <a:rPr lang="en-US" sz="1200" dirty="0">
                <a:effectLst/>
                <a:latin typeface="+mn-lt"/>
                <a:ea typeface="+mn-ea"/>
                <a:cs typeface="+mn-cs"/>
              </a:rPr>
              <a:t>We recognize that COVID 19 has impacted the collection of child outcomes data. We are available to support states in thinking through the impacts of COVID on the data they are reporting through their SPP/APR. The year to year changes in state child outcomes: what do they mean provides a framework for interpreting changes in performance data across time in the context of changes to data collections processes and procedures. The local contributing factors tool for C3/B7 includes considerations to help understand how data quality and practices can contribute to local and state performance. The Key Part C Data Considerations during COVID document provides a </a:t>
            </a:r>
            <a:r>
              <a:rPr lang="en-US" sz="1600" dirty="0"/>
              <a:t>preliminary set of data considerations for states systems to understand the evolving impact of COVID-19 on services, programs and administrative activities, support </a:t>
            </a:r>
            <a:r>
              <a:rPr lang="en-US" sz="1600" dirty="0" err="1"/>
              <a:t>decisionmaking</a:t>
            </a:r>
            <a:r>
              <a:rPr lang="en-US" sz="1600" dirty="0"/>
              <a:t>, and assist in planning for future needs. The document was developed for Part C programs but the content related to outcomes is appropriate for C and 619. The analyzing child outcomes data for program improvement document is a tool to help identify key issues, questions, and approaches for analyzing and interpreting data on outcomes for young children with disabilities. It could be used to plan follow up analyses to dig into any unexplained patterns in data.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E69EC22-8000-4A01-AE86-242F21553022}" type="slidenum">
              <a:rPr lang="en-US" smtClean="0"/>
              <a:t>25</a:t>
            </a:fld>
            <a:endParaRPr lang="en-US"/>
          </a:p>
        </p:txBody>
      </p:sp>
    </p:spTree>
    <p:extLst>
      <p:ext uri="{BB962C8B-B14F-4D97-AF65-F5344CB8AC3E}">
        <p14:creationId xmlns:p14="http://schemas.microsoft.com/office/powerpoint/2010/main" val="13185077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b="1" i="0" dirty="0">
                <a:solidFill>
                  <a:srgbClr val="141414"/>
                </a:solidFill>
                <a:effectLst/>
                <a:latin typeface="Open Sans"/>
              </a:rPr>
              <a:t>Slide 26</a:t>
            </a:r>
          </a:p>
          <a:p>
            <a:pPr defTabSz="915772">
              <a:defRPr/>
            </a:pPr>
            <a:r>
              <a:rPr lang="en-US" dirty="0"/>
              <a:t>These are some resources to support your child outcomes measurement work.  New this year is ‘Take a Look at Your Child Outcomes Data Profile’ – to help you maximize the benefits of your state’s data profile.  </a:t>
            </a:r>
          </a:p>
        </p:txBody>
      </p:sp>
      <p:sp>
        <p:nvSpPr>
          <p:cNvPr id="4" name="Slide Number Placeholder 3"/>
          <p:cNvSpPr>
            <a:spLocks noGrp="1"/>
          </p:cNvSpPr>
          <p:nvPr>
            <p:ph type="sldNum" sz="quarter" idx="10"/>
          </p:nvPr>
        </p:nvSpPr>
        <p:spPr/>
        <p:txBody>
          <a:bodyPr/>
          <a:lstStyle/>
          <a:p>
            <a:pPr defTabSz="915772">
              <a:defRPr/>
            </a:pPr>
            <a:fld id="{44BAE9E6-FC52-7F4E-B22E-76509B4751CB}" type="slidenum">
              <a:rPr lang="en-US">
                <a:solidFill>
                  <a:prstClr val="black"/>
                </a:solidFill>
                <a:latin typeface="Calibri" panose="020F0502020204030204"/>
              </a:rPr>
              <a:pPr defTabSz="915772">
                <a:defRPr/>
              </a:pPr>
              <a:t>26</a:t>
            </a:fld>
            <a:endParaRPr lang="en-US">
              <a:solidFill>
                <a:prstClr val="black"/>
              </a:solidFill>
              <a:latin typeface="Calibri" panose="020F0502020204030204"/>
            </a:endParaRPr>
          </a:p>
        </p:txBody>
      </p:sp>
    </p:spTree>
    <p:extLst>
      <p:ext uri="{BB962C8B-B14F-4D97-AF65-F5344CB8AC3E}">
        <p14:creationId xmlns:p14="http://schemas.microsoft.com/office/powerpoint/2010/main" val="5190858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b="1" i="0" dirty="0">
                <a:solidFill>
                  <a:srgbClr val="141414"/>
                </a:solidFill>
                <a:effectLst/>
                <a:latin typeface="Open Sans"/>
              </a:rPr>
              <a:t>Slide 27</a:t>
            </a:r>
          </a:p>
          <a:p>
            <a:pPr defTabSz="915772">
              <a:defRPr/>
            </a:pPr>
            <a:r>
              <a:rPr lang="en-US" dirty="0"/>
              <a:t>Here are some additional resources.  The ‘special collections’ page features state-produced data reports for local programs.  The COS PD resources will assist states that use the COS process for outcomes data collection.  Though designed for COS completion, this document will assist anyone using </a:t>
            </a:r>
            <a:r>
              <a:rPr lang="en-US" b="0" i="0" dirty="0">
                <a:solidFill>
                  <a:srgbClr val="212529"/>
                </a:solidFill>
                <a:effectLst/>
                <a:latin typeface="-apple-system"/>
              </a:rPr>
              <a:t>teleconferencing, regardless of child outcomes measurement approach.  Although not specific to outcomes measurement, the coronavirus page on the ECTA website provides the latest information on funding and guidance during the COVID-19 pandemic.  Nor is the remote service delivery page specific to outcomes measurement, but provides useful, compiled information for states’ early intervention Part C and early childhood special education IDEA Part B Section 619 programs– including </a:t>
            </a:r>
            <a:r>
              <a:rPr lang="en-US" b="0" i="0" u="none" strike="noStrike" dirty="0">
                <a:solidFill>
                  <a:srgbClr val="007BFF"/>
                </a:solidFill>
                <a:effectLst/>
                <a:latin typeface="-apple-system"/>
                <a:hlinkClick r:id="rId3"/>
              </a:rPr>
              <a:t>technology and privacy</a:t>
            </a:r>
            <a:r>
              <a:rPr lang="en-US" b="0" i="0" dirty="0">
                <a:solidFill>
                  <a:srgbClr val="212529"/>
                </a:solidFill>
                <a:effectLst/>
                <a:latin typeface="-apple-system"/>
              </a:rPr>
              <a:t>, </a:t>
            </a:r>
            <a:r>
              <a:rPr lang="en-US" b="0" i="0" u="none" strike="noStrike" dirty="0">
                <a:solidFill>
                  <a:srgbClr val="007BFF"/>
                </a:solidFill>
                <a:effectLst/>
                <a:latin typeface="-apple-system"/>
                <a:hlinkClick r:id="rId4"/>
              </a:rPr>
              <a:t>reimbursement</a:t>
            </a:r>
            <a:r>
              <a:rPr lang="en-US" b="0" i="0" dirty="0">
                <a:solidFill>
                  <a:srgbClr val="212529"/>
                </a:solidFill>
                <a:effectLst/>
                <a:latin typeface="-apple-system"/>
              </a:rPr>
              <a:t>, </a:t>
            </a:r>
            <a:r>
              <a:rPr lang="en-US" b="0" i="0" u="none" strike="noStrike" dirty="0">
                <a:solidFill>
                  <a:srgbClr val="007BFF"/>
                </a:solidFill>
                <a:effectLst/>
                <a:latin typeface="-apple-system"/>
                <a:hlinkClick r:id="rId5"/>
              </a:rPr>
              <a:t>provider and educator use of technology</a:t>
            </a:r>
            <a:r>
              <a:rPr lang="en-US" b="0" i="0" dirty="0">
                <a:solidFill>
                  <a:srgbClr val="212529"/>
                </a:solidFill>
                <a:effectLst/>
                <a:latin typeface="-apple-system"/>
              </a:rPr>
              <a:t>, </a:t>
            </a:r>
            <a:r>
              <a:rPr lang="en-US" b="0" i="0" u="none" strike="noStrike" dirty="0">
                <a:solidFill>
                  <a:srgbClr val="007BFF"/>
                </a:solidFill>
                <a:effectLst/>
                <a:latin typeface="-apple-system"/>
                <a:hlinkClick r:id="rId6"/>
              </a:rPr>
              <a:t>family resources</a:t>
            </a:r>
            <a:r>
              <a:rPr lang="en-US" b="0" i="0" dirty="0">
                <a:solidFill>
                  <a:srgbClr val="212529"/>
                </a:solidFill>
                <a:effectLst/>
                <a:latin typeface="-apple-system"/>
              </a:rPr>
              <a:t>, </a:t>
            </a:r>
            <a:r>
              <a:rPr lang="en-US" b="0" i="0" u="none" strike="noStrike" dirty="0">
                <a:solidFill>
                  <a:srgbClr val="007BFF"/>
                </a:solidFill>
                <a:effectLst/>
                <a:latin typeface="-apple-system"/>
                <a:hlinkClick r:id="rId7"/>
              </a:rPr>
              <a:t>state guidance and resources</a:t>
            </a:r>
            <a:r>
              <a:rPr lang="en-US" b="0" i="0" dirty="0">
                <a:solidFill>
                  <a:srgbClr val="212529"/>
                </a:solidFill>
                <a:effectLst/>
                <a:latin typeface="-apple-system"/>
              </a:rPr>
              <a:t>, and </a:t>
            </a:r>
            <a:r>
              <a:rPr lang="en-US" b="0" i="0" u="none" strike="noStrike" dirty="0">
                <a:solidFill>
                  <a:srgbClr val="007BFF"/>
                </a:solidFill>
                <a:effectLst/>
                <a:latin typeface="-apple-system"/>
                <a:hlinkClick r:id="rId8"/>
              </a:rPr>
              <a:t>research</a:t>
            </a:r>
            <a:r>
              <a:rPr lang="en-US" b="0" i="0" dirty="0">
                <a:solidFill>
                  <a:srgbClr val="212529"/>
                </a:solidFill>
                <a:effectLst/>
                <a:latin typeface="-apple-system"/>
              </a:rPr>
              <a:t>.</a:t>
            </a:r>
          </a:p>
        </p:txBody>
      </p:sp>
      <p:sp>
        <p:nvSpPr>
          <p:cNvPr id="4" name="Slide Number Placeholder 3"/>
          <p:cNvSpPr>
            <a:spLocks noGrp="1"/>
          </p:cNvSpPr>
          <p:nvPr>
            <p:ph type="sldNum" sz="quarter" idx="10"/>
          </p:nvPr>
        </p:nvSpPr>
        <p:spPr/>
        <p:txBody>
          <a:bodyPr/>
          <a:lstStyle/>
          <a:p>
            <a:pPr defTabSz="915772">
              <a:defRPr/>
            </a:pPr>
            <a:fld id="{44BAE9E6-FC52-7F4E-B22E-76509B4751CB}" type="slidenum">
              <a:rPr lang="en-US">
                <a:solidFill>
                  <a:prstClr val="black"/>
                </a:solidFill>
                <a:latin typeface="Calibri" panose="020F0502020204030204"/>
              </a:rPr>
              <a:pPr defTabSz="915772">
                <a:defRPr/>
              </a:pPr>
              <a:t>27</a:t>
            </a:fld>
            <a:endParaRPr lang="en-US">
              <a:solidFill>
                <a:prstClr val="black"/>
              </a:solidFill>
              <a:latin typeface="Calibri" panose="020F0502020204030204"/>
            </a:endParaRPr>
          </a:p>
        </p:txBody>
      </p:sp>
    </p:spTree>
    <p:extLst>
      <p:ext uri="{BB962C8B-B14F-4D97-AF65-F5344CB8AC3E}">
        <p14:creationId xmlns:p14="http://schemas.microsoft.com/office/powerpoint/2010/main" val="19751827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22">
              <a:defRPr/>
            </a:pPr>
            <a:r>
              <a:rPr lang="en-US" dirty="0"/>
              <a:t>Please reach out to us at </a:t>
            </a:r>
            <a:r>
              <a:rPr lang="en-US" dirty="0" err="1"/>
              <a:t>DaSy</a:t>
            </a:r>
            <a:r>
              <a:rPr lang="en-US" dirty="0"/>
              <a:t> and ECTA if you have questions about your collection, reporting, analysis, or use of child outcomes data. We have knowledgeable staff on hand to work individually with you to identify and answer questions, review draft SPP/APR language, or direct you to additional resources aligned with your state specific needs. We can also connect you with leaders in other states who are addressing similar issues. We look forward to working with you in 2021!</a:t>
            </a:r>
          </a:p>
        </p:txBody>
      </p:sp>
      <p:sp>
        <p:nvSpPr>
          <p:cNvPr id="4" name="Footer Placeholder 3"/>
          <p:cNvSpPr>
            <a:spLocks noGrp="1"/>
          </p:cNvSpPr>
          <p:nvPr>
            <p:ph type="ftr" sz="quarter" idx="10"/>
          </p:nvPr>
        </p:nvSpPr>
        <p:spPr/>
        <p:txBody>
          <a:bodyPr/>
          <a:lstStyle/>
          <a:p>
            <a:pPr>
              <a:defRPr/>
            </a:pPr>
            <a:r>
              <a:rPr lang="en-US"/>
              <a:t>NECTAC/ECO/WRRC 2012</a:t>
            </a:r>
          </a:p>
        </p:txBody>
      </p:sp>
      <p:sp>
        <p:nvSpPr>
          <p:cNvPr id="5" name="Slide Number Placeholder 4"/>
          <p:cNvSpPr>
            <a:spLocks noGrp="1"/>
          </p:cNvSpPr>
          <p:nvPr>
            <p:ph type="sldNum" sz="quarter" idx="11"/>
          </p:nvPr>
        </p:nvSpPr>
        <p:spPr/>
        <p:txBody>
          <a:bodyPr/>
          <a:lstStyle/>
          <a:p>
            <a:pPr>
              <a:defRPr/>
            </a:pPr>
            <a:fld id="{A4D4A29D-0E5E-E34D-8579-0D1C1BBCA53C}" type="slidenum">
              <a:rPr lang="en-US" smtClean="0"/>
              <a:pPr>
                <a:defRPr/>
              </a:pPr>
              <a:t>28</a:t>
            </a:fld>
            <a:endParaRPr lang="en-US"/>
          </a:p>
        </p:txBody>
      </p:sp>
    </p:spTree>
    <p:extLst>
      <p:ext uri="{BB962C8B-B14F-4D97-AF65-F5344CB8AC3E}">
        <p14:creationId xmlns:p14="http://schemas.microsoft.com/office/powerpoint/2010/main" val="35821136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joining </a:t>
            </a:r>
            <a:r>
              <a:rPr lang="en-US"/>
              <a:t>and we </a:t>
            </a:r>
            <a:r>
              <a:rPr lang="en-US" dirty="0"/>
              <a:t>hope you have enjoyed this webinar. This has been a production of the ECTA and </a:t>
            </a:r>
            <a:r>
              <a:rPr lang="en-US" dirty="0" err="1"/>
              <a:t>DaSy</a:t>
            </a:r>
            <a:r>
              <a:rPr lang="en-US" dirty="0"/>
              <a:t> center, please join us again soon.</a:t>
            </a:r>
          </a:p>
        </p:txBody>
      </p:sp>
      <p:sp>
        <p:nvSpPr>
          <p:cNvPr id="4" name="Slide Number Placeholder 3"/>
          <p:cNvSpPr>
            <a:spLocks noGrp="1"/>
          </p:cNvSpPr>
          <p:nvPr>
            <p:ph type="sldNum" sz="quarter" idx="10"/>
          </p:nvPr>
        </p:nvSpPr>
        <p:spPr/>
        <p:txBody>
          <a:bodyPr/>
          <a:lstStyle/>
          <a:p>
            <a:fld id="{44BAE9E6-FC52-7F4E-B22E-76509B4751CB}" type="slidenum">
              <a:rPr lang="en-US" smtClean="0"/>
              <a:t>29</a:t>
            </a:fld>
            <a:endParaRPr lang="en-US"/>
          </a:p>
        </p:txBody>
      </p:sp>
    </p:spTree>
    <p:extLst>
      <p:ext uri="{BB962C8B-B14F-4D97-AF65-F5344CB8AC3E}">
        <p14:creationId xmlns:p14="http://schemas.microsoft.com/office/powerpoint/2010/main" val="3391671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3</a:t>
            </a:r>
          </a:p>
          <a:p>
            <a:r>
              <a:rPr lang="en-US" dirty="0"/>
              <a:t>Let’s start with a focus on child outcomes.</a:t>
            </a:r>
          </a:p>
        </p:txBody>
      </p:sp>
      <p:sp>
        <p:nvSpPr>
          <p:cNvPr id="4" name="Slide Number Placeholder 3"/>
          <p:cNvSpPr>
            <a:spLocks noGrp="1"/>
          </p:cNvSpPr>
          <p:nvPr>
            <p:ph type="sldNum" sz="quarter" idx="5"/>
          </p:nvPr>
        </p:nvSpPr>
        <p:spPr/>
        <p:txBody>
          <a:bodyPr/>
          <a:lstStyle/>
          <a:p>
            <a:fld id="{44BAE9E6-FC52-7F4E-B22E-76509B4751CB}" type="slidenum">
              <a:rPr lang="en-US" smtClean="0"/>
              <a:t>3</a:t>
            </a:fld>
            <a:endParaRPr lang="en-US"/>
          </a:p>
        </p:txBody>
      </p:sp>
    </p:spTree>
    <p:extLst>
      <p:ext uri="{BB962C8B-B14F-4D97-AF65-F5344CB8AC3E}">
        <p14:creationId xmlns:p14="http://schemas.microsoft.com/office/powerpoint/2010/main" val="3274300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4</a:t>
            </a:r>
          </a:p>
          <a:p>
            <a:r>
              <a:rPr lang="en-US" dirty="0"/>
              <a:t>In this webinar we present the child outcomes data that states collected from July 1, 2018 though June 30, 2019 and reported in 2020.   As you may know, states first began collecting, analyzing, and reporting outcomes data in 2005.  It was at that time that the US Department of Education, the Office of Special Education Programs (OSEP) shifted its monitoring focus from compliance to results.  They’d found that just monitoring for compliance to Individuals with Disabilities Education Act (IDEA) requirements had not always resulted in better outcomes for children with disabilities and their families.  At the same time, the federal Office of Management and Budget began to hold all federal agencies accountable for results, requiring all federal agencies to report data that show the extent to which their programs make a difference.  If agencies are unable to show positive results, they risk funding cuts.  That’s why OSEP needs these data -- to justify funding for Part C and Part B preschool services.  In addition, for Part C, outcomes data reporting is part of OSEP’s Results Driven Accountability process.</a:t>
            </a:r>
          </a:p>
        </p:txBody>
      </p:sp>
      <p:sp>
        <p:nvSpPr>
          <p:cNvPr id="4" name="Slide Number Placeholder 3"/>
          <p:cNvSpPr>
            <a:spLocks noGrp="1"/>
          </p:cNvSpPr>
          <p:nvPr>
            <p:ph type="sldNum" sz="quarter" idx="5"/>
          </p:nvPr>
        </p:nvSpPr>
        <p:spPr/>
        <p:txBody>
          <a:bodyPr/>
          <a:lstStyle/>
          <a:p>
            <a:fld id="{44BAE9E6-FC52-7F4E-B22E-76509B4751CB}" type="slidenum">
              <a:rPr lang="en-US" smtClean="0"/>
              <a:t>4</a:t>
            </a:fld>
            <a:endParaRPr lang="en-US"/>
          </a:p>
        </p:txBody>
      </p:sp>
    </p:spTree>
    <p:extLst>
      <p:ext uri="{BB962C8B-B14F-4D97-AF65-F5344CB8AC3E}">
        <p14:creationId xmlns:p14="http://schemas.microsoft.com/office/powerpoint/2010/main" val="2163954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Slide 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OSEP worked with the Early Childhood Outcomes Center to engage stakeholders in identifying which outcomes should be measured.  Stakeholders determined that the outcomes to be measured should be functional in nature and integrated across areas of development.  Their work resulted in these three targeted outcomes:  1) that children should have positive social emotional skills (including social relationships), 2) that children should a</a:t>
            </a:r>
            <a:r>
              <a:rPr lang="en-US" sz="1200" dirty="0"/>
              <a:t>cquire and use knowledge and skills (including early language/ communication [and early literacy for preschoolers]), and 3) that children should use appropriate behaviors to meet their needs.  </a:t>
            </a:r>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5</a:t>
            </a:fld>
            <a:endParaRPr lang="en-US"/>
          </a:p>
        </p:txBody>
      </p:sp>
    </p:spTree>
    <p:extLst>
      <p:ext uri="{BB962C8B-B14F-4D97-AF65-F5344CB8AC3E}">
        <p14:creationId xmlns:p14="http://schemas.microsoft.com/office/powerpoint/2010/main" val="2018252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6</a:t>
            </a:r>
          </a:p>
          <a:p>
            <a:r>
              <a:rPr lang="en-US" dirty="0"/>
              <a:t>Along with articulating the outcomes themselves, OSEP also worked with the ECO Center and other assessment experts to determine how programs must show progress.  Because of the complexity of children, families, areas of disability, and service systems, it was clear that OSEP must ask more than a yes/no question about whether children made progress as a result of services they received in a Part C or Part B 619 program.  Experts said that children might demonstrate several different levels of progress, depending upon the trajectory of their development.  They concluded with these five progress categories:  a) some children would not show improved functioning between program entry and exit (as illustrated by the light green ‘a’ line on the graph), b) some children would demonstrate some improvement in functioning, although without changing their developmental trajectory (see the blue ‘b’ line on the graph), c)  some children would improve functioning to the extent that they move closer to age-expected functioning, but without catching up (see the dark green ‘c’ line), d) some children would improve functioning to the extent that they DO catch up with their same-aged peers (see orange ‘d’ line) and e) some children would maintain age-expected functioning from program entry to exit (the purple ‘e’ line). Sometimes people ask how children who are eligible services can enter a program with age-expected skills (category ‘e’). The children reported in category ‘e’ are those whose developmental issues affect just one or two outcome areas – not all three.  These can also be children for whom services mean maintaining use of assistive technology to support age-expected development.</a:t>
            </a:r>
          </a:p>
        </p:txBody>
      </p:sp>
      <p:sp>
        <p:nvSpPr>
          <p:cNvPr id="4" name="Slide Number Placeholder 3"/>
          <p:cNvSpPr>
            <a:spLocks noGrp="1"/>
          </p:cNvSpPr>
          <p:nvPr>
            <p:ph type="sldNum" sz="quarter" idx="5"/>
          </p:nvPr>
        </p:nvSpPr>
        <p:spPr/>
        <p:txBody>
          <a:bodyPr/>
          <a:lstStyle/>
          <a:p>
            <a:fld id="{44BAE9E6-FC52-7F4E-B22E-76509B4751CB}" type="slidenum">
              <a:rPr lang="en-US" smtClean="0"/>
              <a:t>6</a:t>
            </a:fld>
            <a:endParaRPr lang="en-US"/>
          </a:p>
        </p:txBody>
      </p:sp>
    </p:spTree>
    <p:extLst>
      <p:ext uri="{BB962C8B-B14F-4D97-AF65-F5344CB8AC3E}">
        <p14:creationId xmlns:p14="http://schemas.microsoft.com/office/powerpoint/2010/main" val="383674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Slide 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that point in the development of the child outcomes measurement requirement, stakeholders had defined three outcomes and assessment experts had identified five levels of progress.   OSEP anticipated that state and local programs would NOT wish to submit 15 data points (five categories of progress per each of the three outcomes).  So it was back to the drawing board to figure out how to summarize the data into just a few meaningful progress statements.  The stakeholder process yielded these two summary statements.  The first summary statement includes children whose progress would fall into the categories of c and d – those who changed developmental trajectories, regardless of whether they caught up (c) and those who caught up with their same-aged peers (d).  The second summary statement includes children who would fall into the categories of d and e – children who caught up with their same-aged peers, plus children who maintained age-expected functioning.  We calculate the percentage for Summary Statement 1 by adding categories c plus d, divided by </a:t>
            </a:r>
            <a:r>
              <a:rPr lang="en-US" dirty="0" err="1"/>
              <a:t>a+b+c+d</a:t>
            </a:r>
            <a:r>
              <a:rPr lang="en-US" dirty="0"/>
              <a:t>.  Category e is not included in the denominator because those are the children who had already demonstrated age-expected skills when they entered the program.  We calculate the percentage for Summary Statement 2 by adding categories d plus e, divided by categories </a:t>
            </a:r>
            <a:r>
              <a:rPr lang="en-US" dirty="0" err="1"/>
              <a:t>a+b+c+d+e</a:t>
            </a:r>
            <a:r>
              <a:rPr lang="en-US" dirty="0"/>
              <a:t> (all children in the data set).</a:t>
            </a:r>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7</a:t>
            </a:fld>
            <a:endParaRPr lang="en-US"/>
          </a:p>
        </p:txBody>
      </p:sp>
    </p:spTree>
    <p:extLst>
      <p:ext uri="{BB962C8B-B14F-4D97-AF65-F5344CB8AC3E}">
        <p14:creationId xmlns:p14="http://schemas.microsoft.com/office/powerpoint/2010/main" val="3668996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8</a:t>
            </a:r>
          </a:p>
          <a:p>
            <a:r>
              <a:rPr lang="en-US" dirty="0"/>
              <a:t>Since 2005, states have measured child outcomes using the following approaches:  1) the Child Outcomes Summary process, 2) one tool to be used by all programs statewide, 3) publishers’ online systems designed to measure outcomes, and 4) ‘other’ approaches.  How did states measure child outcomes for FFY 2018?  For Part C, 40 states (71%) used the Child Outcomes Summary (COS) process.  That’s one fewer state than the year prior (FFY 2017).  Eight states (14%) used one tool statewide (BDI-2 and AEPS).  That’s also one fewer than the year before.  Four states (7%) used a publisher’s online system (</a:t>
            </a:r>
            <a:r>
              <a:rPr lang="en-US" dirty="0" err="1"/>
              <a:t>AEPSi</a:t>
            </a:r>
            <a:r>
              <a:rPr lang="en-US" dirty="0"/>
              <a:t> and TS GOLD).  That’s one MORE state than the year before.  And four states (7%) used an ‘other’ approach.  That’s also one more state than last year.  ‘Other’ approaches were </a:t>
            </a:r>
            <a:r>
              <a:rPr lang="en-US" sz="1800" dirty="0">
                <a:effectLst/>
                <a:latin typeface="Calibri" panose="020F0502020204030204" pitchFamily="34" charset="0"/>
                <a:ea typeface="Calibri" panose="020F0502020204030204" pitchFamily="34" charset="0"/>
                <a:cs typeface="Times New Roman" panose="02020603050405020304" pitchFamily="18" charset="0"/>
              </a:rPr>
              <a:t>item level analyses, multiple methods, and use of a five-point scale.</a:t>
            </a:r>
          </a:p>
          <a:p>
            <a:r>
              <a:rPr lang="en-US" b="0" dirty="0">
                <a:highlight>
                  <a:srgbClr val="FFFF00"/>
                </a:highlight>
              </a:rPr>
              <a:t>For Part B 619, 40 states (67%) used the COS process – which was two fewer states than the year before.  Nine states (15%) used one tool statewide (BDI-2, Brigance, AEPS, and state-developed tools) – which was one MORE state than the year before.  Five states (8%) used a publisher’s online system (TS GOLD and High Scope).  That is the same number as the year before.  Five states (8%) used an ‘other’ approach, including </a:t>
            </a:r>
            <a:r>
              <a:rPr lang="en-US" sz="1200" dirty="0">
                <a:effectLst/>
                <a:latin typeface="Calibri" panose="020F0502020204030204" pitchFamily="34" charset="0"/>
                <a:ea typeface="Calibri" panose="020F0502020204030204" pitchFamily="34" charset="0"/>
                <a:cs typeface="Times New Roman" panose="02020603050405020304" pitchFamily="18" charset="0"/>
              </a:rPr>
              <a:t>item level analyses, multiple methods, and use of a five-point scale.</a:t>
            </a:r>
            <a:endParaRPr lang="en-US" dirty="0"/>
          </a:p>
        </p:txBody>
      </p:sp>
      <p:sp>
        <p:nvSpPr>
          <p:cNvPr id="4" name="Slide Number Placeholder 3"/>
          <p:cNvSpPr>
            <a:spLocks noGrp="1"/>
          </p:cNvSpPr>
          <p:nvPr>
            <p:ph type="sldNum" sz="quarter" idx="10"/>
          </p:nvPr>
        </p:nvSpPr>
        <p:spPr/>
        <p:txBody>
          <a:bodyPr/>
          <a:lstStyle/>
          <a:p>
            <a:fld id="{44BAE9E6-FC52-7F4E-B22E-76509B4751CB}" type="slidenum">
              <a:rPr lang="en-US" smtClean="0"/>
              <a:t>8</a:t>
            </a:fld>
            <a:endParaRPr lang="en-US"/>
          </a:p>
        </p:txBody>
      </p:sp>
    </p:spTree>
    <p:extLst>
      <p:ext uri="{BB962C8B-B14F-4D97-AF65-F5344CB8AC3E}">
        <p14:creationId xmlns:p14="http://schemas.microsoft.com/office/powerpoint/2010/main" val="672400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9</a:t>
            </a:r>
          </a:p>
          <a:p>
            <a:r>
              <a:rPr lang="en-US" b="0" dirty="0"/>
              <a:t>I</a:t>
            </a:r>
            <a:r>
              <a:rPr lang="en-US" dirty="0"/>
              <a:t>n calculating the national estimates of child outcomes data, we only wished to include states whose data met certain criteria for quality.  To be included in the national analysis, the data needed to 1) reflect an adequate number of children and 2) stay within expected patterns.  Specifically, for Part C, we included state data sets that were 28% or more of their Part C </a:t>
            </a:r>
            <a:r>
              <a:rPr lang="en-US" dirty="0" err="1"/>
              <a:t>exiters</a:t>
            </a:r>
            <a:r>
              <a:rPr lang="en-US" dirty="0"/>
              <a:t>. For Part B preschool we included state data sets that were 12% or more of their child counts.  Then, to make sure the data we used were within expected patterns, we included only state data where progress category ‘a’ (that’s the category of ‘no progress’) were NOT greater than 10% and data for progress category ‘e’ (that’s the ‘maintained age-expected functioning’ category) were NOT greater than 65%.</a:t>
            </a:r>
          </a:p>
        </p:txBody>
      </p:sp>
      <p:sp>
        <p:nvSpPr>
          <p:cNvPr id="4" name="Slide Number Placeholder 3"/>
          <p:cNvSpPr>
            <a:spLocks noGrp="1"/>
          </p:cNvSpPr>
          <p:nvPr>
            <p:ph type="sldNum" sz="quarter" idx="10"/>
          </p:nvPr>
        </p:nvSpPr>
        <p:spPr/>
        <p:txBody>
          <a:bodyPr/>
          <a:lstStyle/>
          <a:p>
            <a:fld id="{44BAE9E6-FC52-7F4E-B22E-76509B4751CB}" type="slidenum">
              <a:rPr lang="en-US" smtClean="0"/>
              <a:t>9</a:t>
            </a:fld>
            <a:endParaRPr lang="en-US"/>
          </a:p>
        </p:txBody>
      </p:sp>
    </p:spTree>
    <p:extLst>
      <p:ext uri="{BB962C8B-B14F-4D97-AF65-F5344CB8AC3E}">
        <p14:creationId xmlns:p14="http://schemas.microsoft.com/office/powerpoint/2010/main" val="794804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9.jp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EC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74080" y="2410119"/>
            <a:ext cx="5624362" cy="1841842"/>
          </a:xfrm>
        </p:spPr>
        <p:txBody>
          <a:bodyPr bIns="0" anchor="b">
            <a:normAutofit/>
          </a:bodyPr>
          <a:lstStyle>
            <a:lvl1pPr algn="l">
              <a:defRPr sz="5400" cap="none"/>
            </a:lvl1pPr>
          </a:lstStyle>
          <a:p>
            <a:r>
              <a:rPr lang="en-US"/>
              <a:t>Click to edit master title style</a:t>
            </a:r>
          </a:p>
        </p:txBody>
      </p:sp>
      <p:sp>
        <p:nvSpPr>
          <p:cNvPr id="8" name="Subtitle 2"/>
          <p:cNvSpPr>
            <a:spLocks noGrp="1"/>
          </p:cNvSpPr>
          <p:nvPr>
            <p:ph type="subTitle" idx="1" hasCustomPrompt="1"/>
          </p:nvPr>
        </p:nvSpPr>
        <p:spPr>
          <a:xfrm>
            <a:off x="5974080" y="4436836"/>
            <a:ext cx="5624362" cy="1702399"/>
          </a:xfrm>
        </p:spPr>
        <p:txBody>
          <a:bodyPr tIns="91440" bIns="91440" anchor="ctr" anchorCtr="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Subtitle 2"/>
          <p:cNvSpPr txBox="1">
            <a:spLocks/>
          </p:cNvSpPr>
          <p:nvPr userDrawn="1"/>
        </p:nvSpPr>
        <p:spPr>
          <a:xfrm>
            <a:off x="495300" y="2410119"/>
            <a:ext cx="3451860" cy="3729116"/>
          </a:xfrm>
          <a:prstGeom prst="rect">
            <a:avLst/>
          </a:prstGeom>
        </p:spPr>
        <p:txBody>
          <a:bodyPr vert="horz" lIns="91440" tIns="91440" rIns="91440" bIns="91440" rtlCol="0" anchor="ctr" anchorCtr="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none" baseline="0">
                <a:solidFill>
                  <a:schemeClr val="tx1"/>
                </a:solidFill>
                <a:effectLst/>
                <a:latin typeface="Arial" charset="0"/>
                <a:ea typeface="Arial" charset="0"/>
                <a:cs typeface="Arial" charset="0"/>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Arial" charset="0"/>
                <a:ea typeface="Arial" charset="0"/>
                <a:cs typeface="Arial" charset="0"/>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Arial" charset="0"/>
                <a:ea typeface="Arial" charset="0"/>
                <a:cs typeface="Arial" charset="0"/>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Arial" charset="0"/>
                <a:ea typeface="Arial" charset="0"/>
                <a:cs typeface="Arial" charset="0"/>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Arial" charset="0"/>
                <a:ea typeface="Arial" charset="0"/>
                <a:cs typeface="Arial" charset="0"/>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a:solidFill>
                  <a:schemeClr val="bg1"/>
                </a:solidFill>
              </a:rPr>
              <a:t>Additional</a:t>
            </a:r>
            <a:r>
              <a:rPr lang="en-US" baseline="0">
                <a:solidFill>
                  <a:schemeClr val="bg1"/>
                </a:solidFill>
              </a:rPr>
              <a:t> welcome, information or notification</a:t>
            </a:r>
            <a:endParaRPr lang="en-US">
              <a:solidFill>
                <a:schemeClr val="bg1"/>
              </a:solidFill>
            </a:endParaRPr>
          </a:p>
        </p:txBody>
      </p:sp>
      <p:cxnSp>
        <p:nvCxnSpPr>
          <p:cNvPr id="13" name="Straight Connector 12"/>
          <p:cNvCxnSpPr/>
          <p:nvPr userDrawn="1"/>
        </p:nvCxnSpPr>
        <p:spPr>
          <a:xfrm>
            <a:off x="5974080" y="1906003"/>
            <a:ext cx="5624362"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Picture 1" title="Logo: ECTA: Early Childhood Technical Assistance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74080" y="891304"/>
            <a:ext cx="5624362" cy="82982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829" y="226979"/>
            <a:ext cx="11005456" cy="899693"/>
          </a:xfrm>
        </p:spPr>
        <p:txBody>
          <a:bodyPr/>
          <a:lstStyle>
            <a:lvl1pPr>
              <a:defRPr cap="none"/>
            </a:lvl1pPr>
          </a:lstStyle>
          <a:p>
            <a:r>
              <a:rPr lang="en-US"/>
              <a:t>Click to edit master title style</a:t>
            </a:r>
          </a:p>
        </p:txBody>
      </p:sp>
      <p:sp>
        <p:nvSpPr>
          <p:cNvPr id="3" name="Content Placeholder 2"/>
          <p:cNvSpPr>
            <a:spLocks noGrp="1"/>
          </p:cNvSpPr>
          <p:nvPr>
            <p:ph sz="half" idx="1"/>
          </p:nvPr>
        </p:nvSpPr>
        <p:spPr>
          <a:xfrm>
            <a:off x="587829" y="1368358"/>
            <a:ext cx="5388428" cy="4091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4856" y="1376140"/>
            <a:ext cx="5388429" cy="40827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pic>
        <p:nvPicPr>
          <p:cNvPr id="9" name="Picture 8" title="Logo: DaS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8887" y="6157246"/>
            <a:ext cx="764398" cy="548848"/>
          </a:xfrm>
          <a:prstGeom prst="rect">
            <a:avLst/>
          </a:prstGeom>
          <a:solidFill>
            <a:schemeClr val="bg1"/>
          </a:solidFill>
        </p:spPr>
      </p:pic>
      <p:pic>
        <p:nvPicPr>
          <p:cNvPr id="10" name="Picture 9" title="Logo: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829" y="226989"/>
            <a:ext cx="11005457" cy="911753"/>
          </a:xfrm>
        </p:spPr>
        <p:txBody>
          <a:bodyPr/>
          <a:lstStyle>
            <a:lvl1pPr>
              <a:defRPr cap="none"/>
            </a:lvl1pPr>
          </a:lstStyle>
          <a:p>
            <a:r>
              <a:rPr lang="en-US"/>
              <a:t>Click to edit master title style</a:t>
            </a:r>
          </a:p>
        </p:txBody>
      </p:sp>
      <p:sp>
        <p:nvSpPr>
          <p:cNvPr id="3" name="Text Placeholder 2"/>
          <p:cNvSpPr>
            <a:spLocks noGrp="1"/>
          </p:cNvSpPr>
          <p:nvPr>
            <p:ph type="body" idx="1"/>
          </p:nvPr>
        </p:nvSpPr>
        <p:spPr>
          <a:xfrm>
            <a:off x="587829" y="1258112"/>
            <a:ext cx="5388428" cy="771302"/>
          </a:xfrm>
          <a:solidFill>
            <a:schemeClr val="accent5">
              <a:lumMod val="75000"/>
            </a:schemeClr>
          </a:solidFill>
          <a:ln w="50800">
            <a:solidFill>
              <a:schemeClr val="accent5"/>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7829" y="2148785"/>
            <a:ext cx="5388428" cy="3319942"/>
          </a:xfrm>
          <a:solidFill>
            <a:schemeClr val="accent5">
              <a:lumMod val="20000"/>
              <a:lumOff val="80000"/>
            </a:schemeClr>
          </a:solidFill>
          <a:effectLst>
            <a:softEdge rad="12700"/>
          </a:effectLst>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4857" y="1261287"/>
            <a:ext cx="5388429" cy="771585"/>
          </a:xfrm>
          <a:solidFill>
            <a:schemeClr val="accent2">
              <a:lumMod val="75000"/>
            </a:schemeClr>
          </a:solidFill>
          <a:ln w="50800">
            <a:solidFill>
              <a:schemeClr val="accent2"/>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4857" y="2147817"/>
            <a:ext cx="5388429" cy="3311046"/>
          </a:xfrm>
          <a:solidFill>
            <a:schemeClr val="accent2">
              <a:lumMod val="20000"/>
              <a:lumOff val="80000"/>
            </a:schemeClr>
          </a:solidFill>
          <a:effectLst>
            <a:softEdge rad="12700"/>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4"/>
          <p:cNvSpPr>
            <a:spLocks noGrp="1"/>
          </p:cNvSpPr>
          <p:nvPr>
            <p:ph type="ftr" sz="quarter" idx="11"/>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pic>
        <p:nvPicPr>
          <p:cNvPr id="11" name="Picture 10" title="Logo: DaS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97088" y="6240258"/>
            <a:ext cx="764398" cy="548848"/>
          </a:xfrm>
          <a:prstGeom prst="rect">
            <a:avLst/>
          </a:prstGeom>
          <a:solidFill>
            <a:schemeClr val="bg1"/>
          </a:solidFill>
        </p:spPr>
      </p:pic>
      <p:pic>
        <p:nvPicPr>
          <p:cNvPr id="12" name="Picture 11" title="Logo: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829" y="226989"/>
            <a:ext cx="11005457" cy="911753"/>
          </a:xfrm>
        </p:spPr>
        <p:txBody>
          <a:bodyPr/>
          <a:lstStyle>
            <a:lvl1pPr>
              <a:defRPr cap="none"/>
            </a:lvl1pPr>
          </a:lstStyle>
          <a:p>
            <a:r>
              <a:rPr lang="en-US"/>
              <a:t>Click to edit master title style</a:t>
            </a:r>
          </a:p>
        </p:txBody>
      </p:sp>
      <p:sp>
        <p:nvSpPr>
          <p:cNvPr id="3" name="Text Placeholder 2"/>
          <p:cNvSpPr>
            <a:spLocks noGrp="1"/>
          </p:cNvSpPr>
          <p:nvPr>
            <p:ph type="body" idx="1"/>
          </p:nvPr>
        </p:nvSpPr>
        <p:spPr>
          <a:xfrm>
            <a:off x="587829" y="1258112"/>
            <a:ext cx="5388428" cy="771302"/>
          </a:xfrm>
          <a:solidFill>
            <a:schemeClr val="accent3">
              <a:lumMod val="75000"/>
            </a:schemeClr>
          </a:solidFill>
          <a:ln w="50800">
            <a:solidFill>
              <a:schemeClr val="accent3"/>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7829" y="2148785"/>
            <a:ext cx="5388428" cy="3319942"/>
          </a:xfrm>
          <a:solidFill>
            <a:schemeClr val="accent3">
              <a:lumMod val="20000"/>
              <a:lumOff val="80000"/>
            </a:schemeClr>
          </a:solidFill>
          <a:effectLst>
            <a:softEdge rad="12700"/>
          </a:effectLst>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4857" y="1261287"/>
            <a:ext cx="5388429" cy="771585"/>
          </a:xfrm>
          <a:solidFill>
            <a:schemeClr val="accent6">
              <a:lumMod val="75000"/>
            </a:schemeClr>
          </a:solidFill>
          <a:ln w="50800">
            <a:solidFill>
              <a:schemeClr val="accent6"/>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4857" y="2147817"/>
            <a:ext cx="5388429" cy="3311046"/>
          </a:xfrm>
          <a:solidFill>
            <a:schemeClr val="accent6">
              <a:lumMod val="20000"/>
              <a:lumOff val="80000"/>
            </a:schemeClr>
          </a:solidFill>
          <a:effectLst>
            <a:softEdge rad="12700"/>
          </a:effectLst>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4"/>
          <p:cNvSpPr>
            <a:spLocks noGrp="1"/>
          </p:cNvSpPr>
          <p:nvPr>
            <p:ph type="ftr" sz="quarter" idx="11"/>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pic>
        <p:nvPicPr>
          <p:cNvPr id="11" name="Picture 10" title="Logo: DaS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11087" y="6257689"/>
            <a:ext cx="764398" cy="548848"/>
          </a:xfrm>
          <a:prstGeom prst="rect">
            <a:avLst/>
          </a:prstGeom>
          <a:solidFill>
            <a:schemeClr val="bg1"/>
          </a:solidFill>
        </p:spPr>
      </p:pic>
      <p:pic>
        <p:nvPicPr>
          <p:cNvPr id="13" name="Picture 12" title="Logo: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none"/>
            </a:lvl1pPr>
          </a:lstStyle>
          <a:p>
            <a:r>
              <a:rPr lang="en-US"/>
              <a:t>Click to edit master title style</a:t>
            </a:r>
          </a:p>
        </p:txBody>
      </p:sp>
      <p:sp>
        <p:nvSpPr>
          <p:cNvPr id="9"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pic>
        <p:nvPicPr>
          <p:cNvPr id="6" name="Picture 5"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pic>
        <p:nvPicPr>
          <p:cNvPr id="7" name="Picture 6" title="Logo: DaSy"/>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0728" y="6251135"/>
            <a:ext cx="764398" cy="548848"/>
          </a:xfrm>
          <a:prstGeom prst="rect">
            <a:avLst/>
          </a:prstGeom>
          <a:solidFill>
            <a:schemeClr val="bg1"/>
          </a:solid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7"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pic>
        <p:nvPicPr>
          <p:cNvPr id="5" name="Picture 4"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829" y="798973"/>
            <a:ext cx="4129941" cy="2247117"/>
          </a:xfrm>
        </p:spPr>
        <p:txBody>
          <a:bodyPr anchor="b">
            <a:normAutofit/>
          </a:bodyPr>
          <a:lstStyle>
            <a:lvl1pPr algn="ctr">
              <a:defRPr sz="2400" cap="none">
                <a:solidFill>
                  <a:schemeClr val="accent4"/>
                </a:solidFill>
              </a:defRPr>
            </a:lvl1pPr>
          </a:lstStyle>
          <a:p>
            <a:r>
              <a:rPr lang="en-US"/>
              <a:t>Click to edit master title style</a:t>
            </a:r>
          </a:p>
        </p:txBody>
      </p:sp>
      <p:sp>
        <p:nvSpPr>
          <p:cNvPr id="3" name="Content Placeholder 2"/>
          <p:cNvSpPr>
            <a:spLocks noGrp="1"/>
          </p:cNvSpPr>
          <p:nvPr>
            <p:ph idx="1"/>
          </p:nvPr>
        </p:nvSpPr>
        <p:spPr>
          <a:xfrm>
            <a:off x="5043714" y="798974"/>
            <a:ext cx="6549572"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87329" y="3205491"/>
            <a:ext cx="4132356"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pic>
        <p:nvPicPr>
          <p:cNvPr id="8" name="Picture 7"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pic>
        <p:nvPicPr>
          <p:cNvPr id="9" name="Picture 8" title="Logo: DaSy"/>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1577" y="6257689"/>
            <a:ext cx="764398" cy="548848"/>
          </a:xfrm>
          <a:prstGeom prst="rect">
            <a:avLst/>
          </a:prstGeom>
          <a:solidFill>
            <a:schemeClr val="bg1"/>
          </a:solidFill>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CTA disclaimer">
    <p:spTree>
      <p:nvGrpSpPr>
        <p:cNvPr id="1" name=""/>
        <p:cNvGrpSpPr/>
        <p:nvPr/>
      </p:nvGrpSpPr>
      <p:grpSpPr>
        <a:xfrm>
          <a:off x="0" y="0"/>
          <a:ext cx="0" cy="0"/>
          <a:chOff x="0" y="0"/>
          <a:chExt cx="0" cy="0"/>
        </a:xfrm>
      </p:grpSpPr>
      <p:cxnSp>
        <p:nvCxnSpPr>
          <p:cNvPr id="8" name="Straight Connector 7"/>
          <p:cNvCxnSpPr/>
          <p:nvPr userDrawn="1"/>
        </p:nvCxnSpPr>
        <p:spPr>
          <a:xfrm>
            <a:off x="1905852" y="3154369"/>
            <a:ext cx="8299747"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1973580" y="2329307"/>
            <a:ext cx="8259347" cy="630357"/>
          </a:xfrm>
        </p:spPr>
        <p:txBody>
          <a:bodyPr anchor="ctr" anchorCtr="0"/>
          <a:lstStyle>
            <a:lvl1pPr>
              <a:defRPr b="0"/>
            </a:lvl1pPr>
          </a:lstStyle>
          <a:p>
            <a:r>
              <a:rPr lang="en-US" b="0" dirty="0"/>
              <a:t>Find out more at</a:t>
            </a:r>
            <a:r>
              <a:rPr lang="en-US" dirty="0"/>
              <a:t> ectacenter.org and dasycenter.org </a:t>
            </a:r>
          </a:p>
        </p:txBody>
      </p:sp>
      <p:sp>
        <p:nvSpPr>
          <p:cNvPr id="12" name="Text Placeholder 2"/>
          <p:cNvSpPr>
            <a:spLocks noGrp="1"/>
          </p:cNvSpPr>
          <p:nvPr>
            <p:ph type="body" idx="1" hasCustomPrompt="1"/>
          </p:nvPr>
        </p:nvSpPr>
        <p:spPr>
          <a:xfrm>
            <a:off x="1973580" y="3261983"/>
            <a:ext cx="8327075" cy="1896545"/>
          </a:xfrm>
        </p:spPr>
        <p:txBody>
          <a:bodyPr>
            <a:noAutofit/>
          </a:bodyPr>
          <a:lstStyle>
            <a:lvl1pPr marL="228600" marR="0" indent="-228600" algn="l" defTabSz="914400" rtl="0" eaLnBrk="1" fontAlgn="auto" latinLnBrk="0" hangingPunct="1">
              <a:lnSpc>
                <a:spcPct val="120000"/>
              </a:lnSpc>
              <a:spcBef>
                <a:spcPts val="1000"/>
              </a:spcBef>
              <a:spcAft>
                <a:spcPts val="0"/>
              </a:spcAft>
              <a:buClr>
                <a:schemeClr val="accent1"/>
              </a:buClr>
              <a:buSzPct val="100000"/>
              <a:buFont typeface="Arial" panose="020B0604020202020204" pitchFamily="34" charset="0"/>
              <a:buChar char="•"/>
              <a:tabLst/>
              <a:defRPr baseline="0"/>
            </a:lvl1pPr>
          </a:lstStyle>
          <a:p>
            <a:r>
              <a:rPr lang="en-US" sz="1200" dirty="0"/>
              <a:t>The ECTA Center is a program of the FPG Child Development Institute of the University of North Carolina at Chapel Hill, funded through cooperative agreement number </a:t>
            </a:r>
            <a:r>
              <a:rPr lang="is-IS" sz="1200" dirty="0"/>
              <a:t>H326P170001 </a:t>
            </a:r>
            <a:r>
              <a:rPr lang="en-US" sz="1200" dirty="0"/>
              <a:t>from the Office of Special Education Programs, U.S. Department of Education. Opinions expressed herein do not necessarily represent the Department of Education's position or policy. Project Officer: Julia Martin Eile</a:t>
            </a:r>
          </a:p>
          <a:p>
            <a:endParaRPr lang="en-US" sz="1200" dirty="0"/>
          </a:p>
          <a:p>
            <a:endParaRPr lang="en-US" sz="1200" dirty="0"/>
          </a:p>
          <a:p>
            <a:endParaRPr lang="en-US" sz="120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5852" y="5353234"/>
            <a:ext cx="3209178" cy="496905"/>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48691" y="5044297"/>
            <a:ext cx="1504424" cy="885741"/>
          </a:xfrm>
          <a:prstGeom prst="rect">
            <a:avLst/>
          </a:prstGeom>
        </p:spPr>
      </p:pic>
      <p:cxnSp>
        <p:nvCxnSpPr>
          <p:cNvPr id="15" name="Straight Connector 14"/>
          <p:cNvCxnSpPr/>
          <p:nvPr userDrawn="1"/>
        </p:nvCxnSpPr>
        <p:spPr>
          <a:xfrm>
            <a:off x="1905852" y="2146472"/>
            <a:ext cx="8259347"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7" name="Picture 16" title="Logo: ECTA: Early Childhood Technical Assistance Cente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73581" y="1233854"/>
            <a:ext cx="4669238" cy="688904"/>
          </a:xfrm>
          <a:prstGeom prst="rect">
            <a:avLst/>
          </a:prstGeom>
        </p:spPr>
      </p:pic>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347420" y="264645"/>
            <a:ext cx="2052498" cy="175377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over - ECTA-DaS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74080" y="268898"/>
            <a:ext cx="5624362" cy="2541431"/>
          </a:xfrm>
        </p:spPr>
        <p:txBody>
          <a:bodyPr bIns="0" anchor="b">
            <a:normAutofit/>
          </a:bodyPr>
          <a:lstStyle>
            <a:lvl1pPr algn="l">
              <a:defRPr sz="5400" cap="none"/>
            </a:lvl1pPr>
          </a:lstStyle>
          <a:p>
            <a:r>
              <a:rPr lang="en-US"/>
              <a:t>Click to edit master title style</a:t>
            </a:r>
          </a:p>
        </p:txBody>
      </p:sp>
      <p:sp>
        <p:nvSpPr>
          <p:cNvPr id="3" name="Subtitle 2"/>
          <p:cNvSpPr>
            <a:spLocks noGrp="1"/>
          </p:cNvSpPr>
          <p:nvPr>
            <p:ph type="subTitle" idx="1" hasCustomPrompt="1"/>
          </p:nvPr>
        </p:nvSpPr>
        <p:spPr>
          <a:xfrm>
            <a:off x="5974080" y="3227741"/>
            <a:ext cx="5624362" cy="1702399"/>
          </a:xfrm>
        </p:spPr>
        <p:txBody>
          <a:bodyPr tIns="91440" bIns="91440" anchor="ctr" anchorCtr="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Subtitle 2"/>
          <p:cNvSpPr txBox="1">
            <a:spLocks/>
          </p:cNvSpPr>
          <p:nvPr userDrawn="1"/>
        </p:nvSpPr>
        <p:spPr>
          <a:xfrm>
            <a:off x="495300" y="337478"/>
            <a:ext cx="3451860" cy="4592662"/>
          </a:xfrm>
          <a:prstGeom prst="rect">
            <a:avLst/>
          </a:prstGeom>
        </p:spPr>
        <p:txBody>
          <a:bodyPr vert="horz" lIns="91440" tIns="91440" rIns="91440" bIns="91440" rtlCol="0" anchor="ctr" anchorCtr="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none" baseline="0">
                <a:solidFill>
                  <a:schemeClr val="tx1"/>
                </a:solidFill>
                <a:effectLst/>
                <a:latin typeface="Arial" charset="0"/>
                <a:ea typeface="Arial" charset="0"/>
                <a:cs typeface="Arial" charset="0"/>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Arial" charset="0"/>
                <a:ea typeface="Arial" charset="0"/>
                <a:cs typeface="Arial" charset="0"/>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Arial" charset="0"/>
                <a:ea typeface="Arial" charset="0"/>
                <a:cs typeface="Arial" charset="0"/>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Arial" charset="0"/>
                <a:ea typeface="Arial" charset="0"/>
                <a:cs typeface="Arial" charset="0"/>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Arial" charset="0"/>
                <a:ea typeface="Arial" charset="0"/>
                <a:cs typeface="Arial" charset="0"/>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a:solidFill>
                  <a:schemeClr val="bg1"/>
                </a:solidFill>
              </a:rPr>
              <a:t>Additional</a:t>
            </a:r>
            <a:r>
              <a:rPr lang="en-US" baseline="0">
                <a:solidFill>
                  <a:schemeClr val="bg1"/>
                </a:solidFill>
              </a:rPr>
              <a:t> welcome, information or notification</a:t>
            </a:r>
            <a:endParaRPr lang="en-US">
              <a:solidFill>
                <a:schemeClr val="bg1"/>
              </a:solidFill>
            </a:endParaRPr>
          </a:p>
        </p:txBody>
      </p:sp>
      <p:pic>
        <p:nvPicPr>
          <p:cNvPr id="11" name="Picture 10" title="Logo: DaSy"/>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25667" y="5250566"/>
            <a:ext cx="1988153" cy="1427519"/>
          </a:xfrm>
          <a:prstGeom prst="rect">
            <a:avLst/>
          </a:prstGeom>
        </p:spPr>
      </p:pic>
      <p:pic>
        <p:nvPicPr>
          <p:cNvPr id="4" name="Picture 3" title="Logo: ECTA"/>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74080" y="5524683"/>
            <a:ext cx="2725422" cy="104823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Cover - Logos by Ha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74080" y="268898"/>
            <a:ext cx="5624362" cy="2541431"/>
          </a:xfrm>
        </p:spPr>
        <p:txBody>
          <a:bodyPr bIns="0" anchor="b">
            <a:normAutofit/>
          </a:bodyPr>
          <a:lstStyle>
            <a:lvl1pPr algn="l">
              <a:defRPr sz="5400" cap="none"/>
            </a:lvl1pPr>
          </a:lstStyle>
          <a:p>
            <a:r>
              <a:rPr lang="en-US"/>
              <a:t>Click to edit master title style</a:t>
            </a:r>
          </a:p>
        </p:txBody>
      </p:sp>
      <p:sp>
        <p:nvSpPr>
          <p:cNvPr id="3" name="Subtitle 2"/>
          <p:cNvSpPr>
            <a:spLocks noGrp="1"/>
          </p:cNvSpPr>
          <p:nvPr>
            <p:ph type="subTitle" idx="1" hasCustomPrompt="1"/>
          </p:nvPr>
        </p:nvSpPr>
        <p:spPr>
          <a:xfrm>
            <a:off x="5974080" y="3227741"/>
            <a:ext cx="5624362" cy="1702399"/>
          </a:xfrm>
        </p:spPr>
        <p:txBody>
          <a:bodyPr tIns="91440" bIns="91440" anchor="ctr" anchorCtr="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Subtitle 2"/>
          <p:cNvSpPr txBox="1">
            <a:spLocks/>
          </p:cNvSpPr>
          <p:nvPr userDrawn="1"/>
        </p:nvSpPr>
        <p:spPr>
          <a:xfrm>
            <a:off x="495300" y="337478"/>
            <a:ext cx="3451860" cy="4592662"/>
          </a:xfrm>
          <a:prstGeom prst="rect">
            <a:avLst/>
          </a:prstGeom>
        </p:spPr>
        <p:txBody>
          <a:bodyPr vert="horz" lIns="91440" tIns="91440" rIns="91440" bIns="91440" rtlCol="0" anchor="ctr" anchorCtr="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none" baseline="0">
                <a:solidFill>
                  <a:schemeClr val="tx1"/>
                </a:solidFill>
                <a:effectLst/>
                <a:latin typeface="Arial" charset="0"/>
                <a:ea typeface="Arial" charset="0"/>
                <a:cs typeface="Arial" charset="0"/>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Arial" charset="0"/>
                <a:ea typeface="Arial" charset="0"/>
                <a:cs typeface="Arial" charset="0"/>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Arial" charset="0"/>
                <a:ea typeface="Arial" charset="0"/>
                <a:cs typeface="Arial" charset="0"/>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Arial" charset="0"/>
                <a:ea typeface="Arial" charset="0"/>
                <a:cs typeface="Arial" charset="0"/>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Arial" charset="0"/>
                <a:ea typeface="Arial" charset="0"/>
                <a:cs typeface="Arial" charset="0"/>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a:solidFill>
                  <a:schemeClr val="bg1"/>
                </a:solidFill>
              </a:rPr>
              <a:t>Additional</a:t>
            </a:r>
            <a:r>
              <a:rPr lang="en-US" baseline="0">
                <a:solidFill>
                  <a:schemeClr val="bg1"/>
                </a:solidFill>
              </a:rPr>
              <a:t> welcome, information or notification</a:t>
            </a:r>
            <a:endParaRPr lang="en-US">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71155" y="4588551"/>
            <a:ext cx="11027288" cy="977621"/>
          </a:xfrm>
        </p:spPr>
        <p:txBody>
          <a:bodyPr tIns="91440" bIns="9144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7" name="Straight Connector 6"/>
          <p:cNvCxnSpPr/>
          <p:nvPr userDrawn="1"/>
        </p:nvCxnSpPr>
        <p:spPr>
          <a:xfrm flipV="1">
            <a:off x="571154" y="2743200"/>
            <a:ext cx="11009158" cy="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ctrTitle" hasCustomPrompt="1"/>
          </p:nvPr>
        </p:nvSpPr>
        <p:spPr>
          <a:xfrm>
            <a:off x="571154" y="3063240"/>
            <a:ext cx="11027289" cy="1333500"/>
          </a:xfrm>
        </p:spPr>
        <p:txBody>
          <a:bodyPr bIns="0" anchor="t" anchorCtr="0">
            <a:normAutofit/>
          </a:bodyPr>
          <a:lstStyle>
            <a:lvl1pPr algn="l">
              <a:defRPr sz="3600" cap="none"/>
            </a:lvl1pPr>
          </a:lstStyle>
          <a:p>
            <a:r>
              <a:rPr lang="en-US"/>
              <a:t>Click to edit master title style</a:t>
            </a:r>
          </a:p>
        </p:txBody>
      </p:sp>
      <p:pic>
        <p:nvPicPr>
          <p:cNvPr id="6" name="Picture 5" title="Logo: ECTA: Early Childhood Technical Assistance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154" y="1333947"/>
            <a:ext cx="7382443" cy="108921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 ECTA-DaS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1723" y="802298"/>
            <a:ext cx="7776720" cy="2541431"/>
          </a:xfrm>
        </p:spPr>
        <p:txBody>
          <a:bodyPr bIns="0" anchor="b">
            <a:normAutofit/>
          </a:bodyPr>
          <a:lstStyle>
            <a:lvl1pPr algn="l">
              <a:defRPr sz="6600" cap="none"/>
            </a:lvl1pPr>
          </a:lstStyle>
          <a:p>
            <a:r>
              <a:rPr lang="en-US"/>
              <a:t>Click to edit master title style</a:t>
            </a:r>
          </a:p>
        </p:txBody>
      </p:sp>
      <p:sp>
        <p:nvSpPr>
          <p:cNvPr id="3" name="Subtitle 2"/>
          <p:cNvSpPr>
            <a:spLocks noGrp="1"/>
          </p:cNvSpPr>
          <p:nvPr>
            <p:ph type="subTitle" idx="1" hasCustomPrompt="1"/>
          </p:nvPr>
        </p:nvSpPr>
        <p:spPr>
          <a:xfrm>
            <a:off x="3821723" y="3761141"/>
            <a:ext cx="7776719" cy="1702399"/>
          </a:xfrm>
        </p:spPr>
        <p:txBody>
          <a:bodyPr tIns="91440" bIns="91440" anchor="ctr" anchorCtr="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7" name="Straight Connector 6"/>
          <p:cNvCxnSpPr/>
          <p:nvPr userDrawn="1"/>
        </p:nvCxnSpPr>
        <p:spPr>
          <a:xfrm flipV="1">
            <a:off x="3497580" y="802299"/>
            <a:ext cx="0" cy="466124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title="Logo: DaS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035" y="2273883"/>
            <a:ext cx="2392815" cy="1718072"/>
          </a:xfrm>
          <a:prstGeom prst="rect">
            <a:avLst/>
          </a:prstGeom>
        </p:spPr>
      </p:pic>
      <p:pic>
        <p:nvPicPr>
          <p:cNvPr id="9" name="Picture 8" title="Logo: ECTA"/>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2841" y="720762"/>
            <a:ext cx="2937416" cy="112977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 Multi-Or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1723" y="802298"/>
            <a:ext cx="7776720" cy="2541431"/>
          </a:xfrm>
        </p:spPr>
        <p:txBody>
          <a:bodyPr bIns="0" anchor="b">
            <a:normAutofit/>
          </a:bodyPr>
          <a:lstStyle>
            <a:lvl1pPr algn="l">
              <a:defRPr sz="6600" cap="none"/>
            </a:lvl1pPr>
          </a:lstStyle>
          <a:p>
            <a:r>
              <a:rPr lang="en-US"/>
              <a:t>Click to edit master title style</a:t>
            </a:r>
          </a:p>
        </p:txBody>
      </p:sp>
      <p:sp>
        <p:nvSpPr>
          <p:cNvPr id="3" name="Subtitle 2"/>
          <p:cNvSpPr>
            <a:spLocks noGrp="1"/>
          </p:cNvSpPr>
          <p:nvPr>
            <p:ph type="subTitle" idx="1" hasCustomPrompt="1"/>
          </p:nvPr>
        </p:nvSpPr>
        <p:spPr>
          <a:xfrm>
            <a:off x="3821723" y="3761141"/>
            <a:ext cx="7776719" cy="1702399"/>
          </a:xfrm>
        </p:spPr>
        <p:txBody>
          <a:bodyPr tIns="91440" bIns="91440" anchor="ctr" anchorCtr="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7" name="Straight Connector 6"/>
          <p:cNvCxnSpPr/>
          <p:nvPr userDrawn="1"/>
        </p:nvCxnSpPr>
        <p:spPr>
          <a:xfrm flipV="1">
            <a:off x="3497580" y="802299"/>
            <a:ext cx="0" cy="466124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Picture 5" title="Logo: ECTA"/>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2841" y="720762"/>
            <a:ext cx="2937416" cy="112977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none"/>
            </a:lvl1p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dirty="0"/>
          </a:p>
        </p:txBody>
      </p:sp>
      <p:sp>
        <p:nvSpPr>
          <p:cNvPr id="13" name="Slide Number Placeholder 5"/>
          <p:cNvSpPr>
            <a:spLocks noGrp="1"/>
          </p:cNvSpPr>
          <p:nvPr>
            <p:ph type="sldNum" sz="quarter" idx="4"/>
          </p:nvPr>
        </p:nvSpPr>
        <p:spPr>
          <a:xfrm>
            <a:off x="4955753" y="6314398"/>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pic>
        <p:nvPicPr>
          <p:cNvPr id="7" name="Picture 6" title="Logo: DaS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2901" y="6297148"/>
            <a:ext cx="764398" cy="548848"/>
          </a:xfrm>
          <a:prstGeom prst="rect">
            <a:avLst/>
          </a:prstGeom>
          <a:solidFill>
            <a:schemeClr val="bg1"/>
          </a:solidFill>
        </p:spPr>
      </p:pic>
      <p:pic>
        <p:nvPicPr>
          <p:cNvPr id="8" name="Picture 7" title="Logo: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no footer log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none"/>
            </a:lvl1p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pic>
        <p:nvPicPr>
          <p:cNvPr id="6" name="Picture 5" title="Logo: DaS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70454" y="6240258"/>
            <a:ext cx="764398" cy="548848"/>
          </a:xfrm>
          <a:prstGeom prst="rect">
            <a:avLst/>
          </a:prstGeom>
          <a:solidFill>
            <a:schemeClr val="bg1"/>
          </a:solidFill>
        </p:spPr>
      </p:pic>
      <p:pic>
        <p:nvPicPr>
          <p:cNvPr id="8" name="Picture 7" title="Logo: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41533" y="1609738"/>
            <a:ext cx="8299747" cy="1887950"/>
          </a:xfrm>
        </p:spPr>
        <p:txBody>
          <a:bodyPr anchor="b">
            <a:normAutofit/>
          </a:bodyPr>
          <a:lstStyle>
            <a:lvl1pPr algn="ctr">
              <a:defRPr sz="3600" cap="none"/>
            </a:lvl1pPr>
          </a:lstStyle>
          <a:p>
            <a:r>
              <a:rPr lang="en-US"/>
              <a:t>Click to edit master title style</a:t>
            </a:r>
          </a:p>
        </p:txBody>
      </p:sp>
      <p:sp>
        <p:nvSpPr>
          <p:cNvPr id="3" name="Text Placeholder 2"/>
          <p:cNvSpPr>
            <a:spLocks noGrp="1"/>
          </p:cNvSpPr>
          <p:nvPr>
            <p:ph type="body" idx="1"/>
          </p:nvPr>
        </p:nvSpPr>
        <p:spPr>
          <a:xfrm>
            <a:off x="1941679" y="3851915"/>
            <a:ext cx="8287544"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cxnSp>
        <p:nvCxnSpPr>
          <p:cNvPr id="8" name="Straight Connector 7"/>
          <p:cNvCxnSpPr/>
          <p:nvPr userDrawn="1"/>
        </p:nvCxnSpPr>
        <p:spPr>
          <a:xfrm>
            <a:off x="1941533" y="3713663"/>
            <a:ext cx="8299747"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Picture 11" title="Logo: DaS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5146" y="6240258"/>
            <a:ext cx="764398" cy="548848"/>
          </a:xfrm>
          <a:prstGeom prst="rect">
            <a:avLst/>
          </a:prstGeom>
          <a:solidFill>
            <a:schemeClr val="bg1"/>
          </a:solidFill>
        </p:spPr>
      </p:pic>
      <p:pic>
        <p:nvPicPr>
          <p:cNvPr id="13" name="Picture 12" title="Logo: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7828" y="226980"/>
            <a:ext cx="11005457" cy="9144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587829" y="1368358"/>
            <a:ext cx="11005457" cy="409798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20"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76" r:id="rId1"/>
    <p:sldLayoutId id="2147483674" r:id="rId2"/>
    <p:sldLayoutId id="2147483677" r:id="rId3"/>
    <p:sldLayoutId id="2147483672" r:id="rId4"/>
    <p:sldLayoutId id="2147483661" r:id="rId5"/>
    <p:sldLayoutId id="2147483673" r:id="rId6"/>
    <p:sldLayoutId id="2147483662" r:id="rId7"/>
    <p:sldLayoutId id="2147483670" r:id="rId8"/>
    <p:sldLayoutId id="2147483663" r:id="rId9"/>
    <p:sldLayoutId id="2147483664" r:id="rId10"/>
    <p:sldLayoutId id="2147483665" r:id="rId11"/>
    <p:sldLayoutId id="2147483671" r:id="rId12"/>
    <p:sldLayoutId id="2147483666" r:id="rId13"/>
    <p:sldLayoutId id="2147483667" r:id="rId14"/>
    <p:sldLayoutId id="2147483668" r:id="rId15"/>
    <p:sldLayoutId id="2147483678" r:id="rId16"/>
  </p:sldLayoutIdLst>
  <p:hf hdr="0" ftr="0" dt="0"/>
  <p:txStyles>
    <p:titleStyle>
      <a:lvl1pPr algn="ctr" defTabSz="914400" rtl="0" eaLnBrk="1" latinLnBrk="0" hangingPunct="1">
        <a:lnSpc>
          <a:spcPct val="90000"/>
        </a:lnSpc>
        <a:spcBef>
          <a:spcPct val="0"/>
        </a:spcBef>
        <a:buNone/>
        <a:defRPr sz="3200" b="1" i="0" kern="1200" cap="none">
          <a:solidFill>
            <a:schemeClr val="accent4"/>
          </a:solidFill>
          <a:effectLst/>
          <a:latin typeface="Arial" charset="0"/>
          <a:ea typeface="Arial" charset="0"/>
          <a:cs typeface="Arial" charset="0"/>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Arial" charset="0"/>
          <a:ea typeface="Arial" charset="0"/>
          <a:cs typeface="Arial" charset="0"/>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Arial" charset="0"/>
          <a:ea typeface="Arial" charset="0"/>
          <a:cs typeface="Arial" charset="0"/>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Arial" charset="0"/>
          <a:ea typeface="Arial" charset="0"/>
          <a:cs typeface="Arial" charset="0"/>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Arial" charset="0"/>
          <a:ea typeface="Arial" charset="0"/>
          <a:cs typeface="Arial" charset="0"/>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Arial" charset="0"/>
          <a:ea typeface="Arial" charset="0"/>
          <a:cs typeface="Arial"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1.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11.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4.emf"/></Relationships>
</file>

<file path=ppt/slides/_rels/slide25.xml.rels><?xml version="1.0" encoding="UTF-8" standalone="yes"?>
<Relationships xmlns="http://schemas.openxmlformats.org/package/2006/relationships"><Relationship Id="rId3" Type="http://schemas.openxmlformats.org/officeDocument/2006/relationships/hyperlink" Target="https://ectacenter.org/~pdfs/eco/DataQualityTalkingPoints.pdf"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hyperlink" Target="https://ectacenter.org/eco/assets/pdfs/AnalyzingChildOutcomesData-GuidanceTable.pdf" TargetMode="External"/><Relationship Id="rId5" Type="http://schemas.openxmlformats.org/officeDocument/2006/relationships/hyperlink" Target="https://dasycenter.org/key-part-c-data-considerations-during-covid-19/" TargetMode="External"/><Relationship Id="rId4" Type="http://schemas.openxmlformats.org/officeDocument/2006/relationships/hyperlink" Target="https://dasycenter.org/local-contributing-factor-tool-for-sppapr-indicator-c-3b-7/"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ectacenter.org/eco/assets/pdfs/childoutcomeshighlights.pdf"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hyperlink" Target="http://ectacenter.org/~pdfs/eco/DataQualityTalkingPoints.pdf" TargetMode="External"/><Relationship Id="rId5" Type="http://schemas.openxmlformats.org/officeDocument/2006/relationships/hyperlink" Target="https://dasycenter.org/take-a-look-at-your-child-outcomes-data-profile/" TargetMode="External"/><Relationship Id="rId4" Type="http://schemas.openxmlformats.org/officeDocument/2006/relationships/hyperlink" Target="https://dasycenter.org/guidance-for-computing-the-number-and-percentage-of-infants-and-toddler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asycenter.org/child-outcomes-reports/" TargetMode="External"/><Relationship Id="rId7" Type="http://schemas.openxmlformats.org/officeDocument/2006/relationships/hyperlink" Target="https://ectacenter.org/topics/disaster/tele-intervention.asp"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hyperlink" Target="https://ectacenter.org/topics/disaster/coronavirus.asp" TargetMode="External"/><Relationship Id="rId5" Type="http://schemas.openxmlformats.org/officeDocument/2006/relationships/hyperlink" Target="https://ectacenter.org/eco/pages/cos-distance.asp" TargetMode="External"/><Relationship Id="rId4" Type="http://schemas.openxmlformats.org/officeDocument/2006/relationships/hyperlink" Target="http://ectacenter.org/eco/pages/cospd.as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cornelia.taylor@sri.com"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23401" y="862872"/>
            <a:ext cx="8076628" cy="2541431"/>
          </a:xfrm>
        </p:spPr>
        <p:txBody>
          <a:bodyPr>
            <a:normAutofit/>
          </a:bodyPr>
          <a:lstStyle/>
          <a:p>
            <a:r>
              <a:rPr lang="en-US" sz="4800" dirty="0">
                <a:latin typeface="Arial"/>
                <a:cs typeface="Arial"/>
              </a:rPr>
              <a:t>FFY 2018 Child Outcomes Data Highlights</a:t>
            </a:r>
          </a:p>
        </p:txBody>
      </p:sp>
      <p:sp>
        <p:nvSpPr>
          <p:cNvPr id="5" name="Subtitle 4"/>
          <p:cNvSpPr>
            <a:spLocks noGrp="1"/>
          </p:cNvSpPr>
          <p:nvPr>
            <p:ph type="subTitle" idx="1"/>
          </p:nvPr>
        </p:nvSpPr>
        <p:spPr/>
        <p:txBody>
          <a:bodyPr>
            <a:normAutofit lnSpcReduction="10000"/>
          </a:bodyPr>
          <a:lstStyle/>
          <a:p>
            <a:r>
              <a:rPr lang="en-US" sz="2400" b="1" dirty="0">
                <a:solidFill>
                  <a:srgbClr val="3CB45C"/>
                </a:solidFill>
              </a:rPr>
              <a:t>Presenter: Cornelia Taylor</a:t>
            </a:r>
          </a:p>
          <a:p>
            <a:r>
              <a:rPr lang="en-US" sz="2400" b="1" dirty="0">
                <a:solidFill>
                  <a:srgbClr val="3CB45C"/>
                </a:solidFill>
                <a:latin typeface="Arial"/>
                <a:cs typeface="Arial"/>
              </a:rPr>
              <a:t>Slides and narration prepared by Robin Rooney</a:t>
            </a:r>
          </a:p>
          <a:p>
            <a:r>
              <a:rPr lang="en-US" sz="2400" b="1" dirty="0">
                <a:solidFill>
                  <a:srgbClr val="3CB45C"/>
                </a:solidFill>
              </a:rPr>
              <a:t>December 2020</a:t>
            </a:r>
          </a:p>
          <a:p>
            <a:endParaRPr lang="en-US" sz="2400" b="1" dirty="0">
              <a:solidFill>
                <a:srgbClr val="3CB45C"/>
              </a:solidFill>
            </a:endParaRPr>
          </a:p>
        </p:txBody>
      </p:sp>
    </p:spTree>
    <p:extLst>
      <p:ext uri="{BB962C8B-B14F-4D97-AF65-F5344CB8AC3E}">
        <p14:creationId xmlns:p14="http://schemas.microsoft.com/office/powerpoint/2010/main" val="152581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648D8-1287-4AE4-911A-C00DB09D1374}"/>
              </a:ext>
            </a:extLst>
          </p:cNvPr>
          <p:cNvSpPr>
            <a:spLocks noGrp="1"/>
          </p:cNvSpPr>
          <p:nvPr>
            <p:ph type="title"/>
          </p:nvPr>
        </p:nvSpPr>
        <p:spPr>
          <a:xfrm>
            <a:off x="711395" y="301121"/>
            <a:ext cx="11005457" cy="914400"/>
          </a:xfrm>
        </p:spPr>
        <p:txBody>
          <a:bodyPr>
            <a:normAutofit fontScale="90000"/>
          </a:bodyPr>
          <a:lstStyle/>
          <a:p>
            <a:r>
              <a:rPr lang="en-US" dirty="0"/>
              <a:t>Number of States that Met Criteria for Inclusion in the National Analysis</a:t>
            </a:r>
          </a:p>
        </p:txBody>
      </p:sp>
      <p:sp>
        <p:nvSpPr>
          <p:cNvPr id="3" name="Content Placeholder 2">
            <a:extLst>
              <a:ext uri="{FF2B5EF4-FFF2-40B4-BE49-F238E27FC236}">
                <a16:creationId xmlns:a16="http://schemas.microsoft.com/office/drawing/2014/main" id="{CF3353A4-69F4-486F-B8C1-CBDC881CFD3D}"/>
              </a:ext>
            </a:extLst>
          </p:cNvPr>
          <p:cNvSpPr>
            <a:spLocks noGrp="1"/>
          </p:cNvSpPr>
          <p:nvPr>
            <p:ph idx="1"/>
          </p:nvPr>
        </p:nvSpPr>
        <p:spPr/>
        <p:txBody>
          <a:bodyPr/>
          <a:lstStyle/>
          <a:p>
            <a:endParaRPr lang="en-US"/>
          </a:p>
        </p:txBody>
      </p:sp>
      <p:graphicFrame>
        <p:nvGraphicFramePr>
          <p:cNvPr id="5" name="Content Placeholder 4">
            <a:extLst>
              <a:ext uri="{FF2B5EF4-FFF2-40B4-BE49-F238E27FC236}">
                <a16:creationId xmlns:a16="http://schemas.microsoft.com/office/drawing/2014/main" id="{7079A9D6-DE21-4AA1-9FA0-EA0986E2FD0B}"/>
              </a:ext>
            </a:extLst>
          </p:cNvPr>
          <p:cNvGraphicFramePr>
            <a:graphicFrameLocks/>
          </p:cNvGraphicFramePr>
          <p:nvPr/>
        </p:nvGraphicFramePr>
        <p:xfrm>
          <a:off x="587375" y="1368425"/>
          <a:ext cx="11006138" cy="442569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560AC44-28D8-4BEA-A292-B6F267C9E382}"/>
              </a:ext>
            </a:extLst>
          </p:cNvPr>
          <p:cNvSpPr txBox="1"/>
          <p:nvPr/>
        </p:nvSpPr>
        <p:spPr>
          <a:xfrm>
            <a:off x="5715540" y="6372213"/>
            <a:ext cx="749807" cy="400110"/>
          </a:xfrm>
          <a:prstGeom prst="rect">
            <a:avLst/>
          </a:prstGeom>
          <a:noFill/>
        </p:spPr>
        <p:txBody>
          <a:bodyPr wrap="square" rtlCol="0">
            <a:spAutoFit/>
          </a:bodyPr>
          <a:lstStyle/>
          <a:p>
            <a:r>
              <a:rPr lang="en-US" sz="2000" dirty="0">
                <a:solidFill>
                  <a:schemeClr val="bg1"/>
                </a:solidFill>
              </a:rPr>
              <a:t>10</a:t>
            </a:r>
          </a:p>
        </p:txBody>
      </p:sp>
    </p:spTree>
    <p:extLst>
      <p:ext uri="{BB962C8B-B14F-4D97-AF65-F5344CB8AC3E}">
        <p14:creationId xmlns:p14="http://schemas.microsoft.com/office/powerpoint/2010/main" val="377083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48C7832-B44D-4E77-91EE-110EA731FFCD}"/>
              </a:ext>
            </a:extLst>
          </p:cNvPr>
          <p:cNvGraphicFramePr>
            <a:graphicFrameLocks noGrp="1"/>
          </p:cNvGraphicFramePr>
          <p:nvPr>
            <p:extLst>
              <p:ext uri="{D42A27DB-BD31-4B8C-83A1-F6EECF244321}">
                <p14:modId xmlns:p14="http://schemas.microsoft.com/office/powerpoint/2010/main" val="1294025430"/>
              </p:ext>
            </p:extLst>
          </p:nvPr>
        </p:nvGraphicFramePr>
        <p:xfrm>
          <a:off x="788043" y="116344"/>
          <a:ext cx="4913174" cy="5810635"/>
        </p:xfrm>
        <a:graphic>
          <a:graphicData uri="http://schemas.openxmlformats.org/drawingml/2006/table">
            <a:tbl>
              <a:tblPr>
                <a:tableStyleId>{5940675A-B579-460E-94D1-54222C63F5DA}</a:tableStyleId>
              </a:tblPr>
              <a:tblGrid>
                <a:gridCol w="3512552">
                  <a:extLst>
                    <a:ext uri="{9D8B030D-6E8A-4147-A177-3AD203B41FA5}">
                      <a16:colId xmlns:a16="http://schemas.microsoft.com/office/drawing/2014/main" val="1662867985"/>
                    </a:ext>
                  </a:extLst>
                </a:gridCol>
                <a:gridCol w="1400622">
                  <a:extLst>
                    <a:ext uri="{9D8B030D-6E8A-4147-A177-3AD203B41FA5}">
                      <a16:colId xmlns:a16="http://schemas.microsoft.com/office/drawing/2014/main" val="1900481937"/>
                    </a:ext>
                  </a:extLst>
                </a:gridCol>
              </a:tblGrid>
              <a:tr h="730487">
                <a:tc gridSpan="2">
                  <a:txBody>
                    <a:bodyPr/>
                    <a:lstStyle/>
                    <a:p>
                      <a:pPr algn="ctr"/>
                      <a:r>
                        <a:rPr lang="en-US" sz="1600" dirty="0"/>
                        <a:t>Table 1. Reasons for excluding Part C states</a:t>
                      </a:r>
                    </a:p>
                  </a:txBody>
                  <a:tcPr anchor="ctr">
                    <a:solidFill>
                      <a:schemeClr val="bg1"/>
                    </a:solidFill>
                  </a:tcPr>
                </a:tc>
                <a:tc hMerge="1">
                  <a:txBody>
                    <a:bodyPr/>
                    <a:lstStyle/>
                    <a:p>
                      <a:endParaRPr lang="en-US"/>
                    </a:p>
                  </a:txBody>
                  <a:tcPr/>
                </a:tc>
                <a:extLst>
                  <a:ext uri="{0D108BD9-81ED-4DB2-BD59-A6C34878D82A}">
                    <a16:rowId xmlns:a16="http://schemas.microsoft.com/office/drawing/2014/main" val="677637252"/>
                  </a:ext>
                </a:extLst>
              </a:tr>
              <a:tr h="484175">
                <a:tc>
                  <a:txBody>
                    <a:bodyPr/>
                    <a:lstStyle/>
                    <a:p>
                      <a:pPr algn="l" fontAlgn="t"/>
                      <a:r>
                        <a:rPr lang="en-US" sz="1600" dirty="0">
                          <a:effectLst/>
                        </a:rPr>
                        <a:t>Reason</a:t>
                      </a:r>
                      <a:endParaRPr lang="en-US" sz="1600" dirty="0">
                        <a:solidFill>
                          <a:srgbClr val="000000"/>
                        </a:solidFill>
                        <a:effectLst/>
                      </a:endParaRPr>
                    </a:p>
                  </a:txBody>
                  <a:tcPr marL="47625" marR="47625" marT="47625" marB="47625">
                    <a:solidFill>
                      <a:srgbClr val="92D050"/>
                    </a:solidFill>
                  </a:tcPr>
                </a:tc>
                <a:tc>
                  <a:txBody>
                    <a:bodyPr/>
                    <a:lstStyle/>
                    <a:p>
                      <a:pPr algn="ctr" fontAlgn="t"/>
                      <a:r>
                        <a:rPr lang="en-US" sz="1600" dirty="0">
                          <a:effectLst/>
                        </a:rPr>
                        <a:t># excluded</a:t>
                      </a:r>
                      <a:endParaRPr lang="en-US" sz="1600" dirty="0">
                        <a:solidFill>
                          <a:srgbClr val="000000"/>
                        </a:solidFill>
                        <a:effectLst/>
                      </a:endParaRPr>
                    </a:p>
                  </a:txBody>
                  <a:tcPr marL="47625" marR="47625" marT="47625" marB="47625">
                    <a:solidFill>
                      <a:srgbClr val="92D050"/>
                    </a:solidFill>
                  </a:tcPr>
                </a:tc>
                <a:extLst>
                  <a:ext uri="{0D108BD9-81ED-4DB2-BD59-A6C34878D82A}">
                    <a16:rowId xmlns:a16="http://schemas.microsoft.com/office/drawing/2014/main" val="2157319435"/>
                  </a:ext>
                </a:extLst>
              </a:tr>
              <a:tr h="738095">
                <a:tc>
                  <a:txBody>
                    <a:bodyPr/>
                    <a:lstStyle/>
                    <a:p>
                      <a:pPr fontAlgn="t"/>
                      <a:r>
                        <a:rPr lang="en-US" sz="1600" dirty="0">
                          <a:effectLst/>
                        </a:rPr>
                        <a:t>Sampling</a:t>
                      </a:r>
                    </a:p>
                  </a:txBody>
                  <a:tcPr marL="47625" marR="47625" marT="47625" marB="47625"/>
                </a:tc>
                <a:tc>
                  <a:txBody>
                    <a:bodyPr/>
                    <a:lstStyle/>
                    <a:p>
                      <a:pPr algn="ctr" fontAlgn="t"/>
                      <a:r>
                        <a:rPr lang="en-US" sz="1600" dirty="0">
                          <a:effectLst/>
                        </a:rPr>
                        <a:t>2</a:t>
                      </a:r>
                    </a:p>
                  </a:txBody>
                  <a:tcPr marL="47625" marR="47625" marT="47625" marB="47625"/>
                </a:tc>
                <a:extLst>
                  <a:ext uri="{0D108BD9-81ED-4DB2-BD59-A6C34878D82A}">
                    <a16:rowId xmlns:a16="http://schemas.microsoft.com/office/drawing/2014/main" val="1149996968"/>
                  </a:ext>
                </a:extLst>
              </a:tr>
              <a:tr h="1285960">
                <a:tc>
                  <a:txBody>
                    <a:bodyPr/>
                    <a:lstStyle/>
                    <a:p>
                      <a:pPr fontAlgn="t"/>
                      <a:r>
                        <a:rPr lang="en-US" sz="1600" dirty="0">
                          <a:effectLst/>
                        </a:rPr>
                        <a:t>Missing data (Reported outcomes data on less than 28% of </a:t>
                      </a:r>
                      <a:r>
                        <a:rPr lang="en-US" sz="1600" dirty="0" err="1">
                          <a:effectLst/>
                        </a:rPr>
                        <a:t>exiters</a:t>
                      </a:r>
                      <a:r>
                        <a:rPr lang="en-US" sz="1600" dirty="0">
                          <a:effectLst/>
                        </a:rPr>
                        <a:t>)</a:t>
                      </a:r>
                    </a:p>
                  </a:txBody>
                  <a:tcPr marL="47625" marR="47625" marT="47625" marB="47625"/>
                </a:tc>
                <a:tc>
                  <a:txBody>
                    <a:bodyPr/>
                    <a:lstStyle/>
                    <a:p>
                      <a:pPr algn="ctr" fontAlgn="t"/>
                      <a:r>
                        <a:rPr lang="en-US" sz="1600" dirty="0">
                          <a:effectLst/>
                        </a:rPr>
                        <a:t>2</a:t>
                      </a:r>
                    </a:p>
                  </a:txBody>
                  <a:tcPr marL="47625" marR="47625" marT="47625" marB="47625"/>
                </a:tc>
                <a:extLst>
                  <a:ext uri="{0D108BD9-81ED-4DB2-BD59-A6C34878D82A}">
                    <a16:rowId xmlns:a16="http://schemas.microsoft.com/office/drawing/2014/main" val="205771413"/>
                  </a:ext>
                </a:extLst>
              </a:tr>
              <a:tr h="1833823">
                <a:tc>
                  <a:txBody>
                    <a:bodyPr/>
                    <a:lstStyle/>
                    <a:p>
                      <a:pPr fontAlgn="t"/>
                      <a:r>
                        <a:rPr lang="en-US" sz="1600" dirty="0">
                          <a:effectLst/>
                        </a:rPr>
                        <a:t>"a" and "e" patterning (Had at least one outcome with category "a" greater than 10% or category "e" greater than 65%)</a:t>
                      </a:r>
                    </a:p>
                  </a:txBody>
                  <a:tcPr marL="47625" marR="47625" marT="47625" marB="47625"/>
                </a:tc>
                <a:tc>
                  <a:txBody>
                    <a:bodyPr/>
                    <a:lstStyle/>
                    <a:p>
                      <a:pPr algn="ctr" fontAlgn="t"/>
                      <a:r>
                        <a:rPr lang="en-US" sz="1600" dirty="0">
                          <a:effectLst/>
                        </a:rPr>
                        <a:t>0</a:t>
                      </a:r>
                    </a:p>
                  </a:txBody>
                  <a:tcPr marL="47625" marR="47625" marT="47625" marB="47625"/>
                </a:tc>
                <a:extLst>
                  <a:ext uri="{0D108BD9-81ED-4DB2-BD59-A6C34878D82A}">
                    <a16:rowId xmlns:a16="http://schemas.microsoft.com/office/drawing/2014/main" val="3253273223"/>
                  </a:ext>
                </a:extLst>
              </a:tr>
              <a:tr h="738095">
                <a:tc>
                  <a:txBody>
                    <a:bodyPr/>
                    <a:lstStyle/>
                    <a:p>
                      <a:pPr fontAlgn="t"/>
                      <a:r>
                        <a:rPr lang="en-US" sz="1600" dirty="0">
                          <a:effectLst/>
                        </a:rPr>
                        <a:t>States included in the analysis</a:t>
                      </a:r>
                    </a:p>
                  </a:txBody>
                  <a:tcPr marL="47625" marR="47625" marT="47625" marB="47625"/>
                </a:tc>
                <a:tc>
                  <a:txBody>
                    <a:bodyPr/>
                    <a:lstStyle/>
                    <a:p>
                      <a:pPr algn="ctr" fontAlgn="t"/>
                      <a:r>
                        <a:rPr lang="en-US" sz="1600" dirty="0">
                          <a:effectLst/>
                        </a:rPr>
                        <a:t>47</a:t>
                      </a:r>
                    </a:p>
                  </a:txBody>
                  <a:tcPr marL="47625" marR="47625" marT="47625" marB="47625"/>
                </a:tc>
                <a:extLst>
                  <a:ext uri="{0D108BD9-81ED-4DB2-BD59-A6C34878D82A}">
                    <a16:rowId xmlns:a16="http://schemas.microsoft.com/office/drawing/2014/main" val="3672726156"/>
                  </a:ext>
                </a:extLst>
              </a:tr>
            </a:tbl>
          </a:graphicData>
        </a:graphic>
      </p:graphicFrame>
      <p:graphicFrame>
        <p:nvGraphicFramePr>
          <p:cNvPr id="4" name="Table 3">
            <a:extLst>
              <a:ext uri="{FF2B5EF4-FFF2-40B4-BE49-F238E27FC236}">
                <a16:creationId xmlns:a16="http://schemas.microsoft.com/office/drawing/2014/main" id="{7B7183D1-638B-44F4-9E4E-4481CEF8E5DE}"/>
              </a:ext>
            </a:extLst>
          </p:cNvPr>
          <p:cNvGraphicFramePr>
            <a:graphicFrameLocks noGrp="1"/>
          </p:cNvGraphicFramePr>
          <p:nvPr>
            <p:extLst>
              <p:ext uri="{D42A27DB-BD31-4B8C-83A1-F6EECF244321}">
                <p14:modId xmlns:p14="http://schemas.microsoft.com/office/powerpoint/2010/main" val="1720959280"/>
              </p:ext>
            </p:extLst>
          </p:nvPr>
        </p:nvGraphicFramePr>
        <p:xfrm>
          <a:off x="6512312" y="116344"/>
          <a:ext cx="5374887" cy="5862538"/>
        </p:xfrm>
        <a:graphic>
          <a:graphicData uri="http://schemas.openxmlformats.org/drawingml/2006/table">
            <a:tbl>
              <a:tblPr>
                <a:tableStyleId>{5940675A-B579-460E-94D1-54222C63F5DA}</a:tableStyleId>
              </a:tblPr>
              <a:tblGrid>
                <a:gridCol w="3859078">
                  <a:extLst>
                    <a:ext uri="{9D8B030D-6E8A-4147-A177-3AD203B41FA5}">
                      <a16:colId xmlns:a16="http://schemas.microsoft.com/office/drawing/2014/main" val="81128366"/>
                    </a:ext>
                  </a:extLst>
                </a:gridCol>
                <a:gridCol w="1515809">
                  <a:extLst>
                    <a:ext uri="{9D8B030D-6E8A-4147-A177-3AD203B41FA5}">
                      <a16:colId xmlns:a16="http://schemas.microsoft.com/office/drawing/2014/main" val="266483859"/>
                    </a:ext>
                  </a:extLst>
                </a:gridCol>
              </a:tblGrid>
              <a:tr h="671014">
                <a:tc gridSpan="2">
                  <a:txBody>
                    <a:bodyPr/>
                    <a:lstStyle/>
                    <a:p>
                      <a:pPr algn="ctr"/>
                      <a:r>
                        <a:rPr lang="en-US" sz="1600" dirty="0"/>
                        <a:t>Table 2. Reasons for excluding Part B 619 states</a:t>
                      </a:r>
                    </a:p>
                  </a:txBody>
                  <a:tcPr anchor="ctr">
                    <a:solidFill>
                      <a:schemeClr val="bg1"/>
                    </a:solidFill>
                  </a:tcPr>
                </a:tc>
                <a:tc hMerge="1">
                  <a:txBody>
                    <a:bodyPr/>
                    <a:lstStyle/>
                    <a:p>
                      <a:endParaRPr lang="en-US"/>
                    </a:p>
                  </a:txBody>
                  <a:tcPr/>
                </a:tc>
                <a:extLst>
                  <a:ext uri="{0D108BD9-81ED-4DB2-BD59-A6C34878D82A}">
                    <a16:rowId xmlns:a16="http://schemas.microsoft.com/office/drawing/2014/main" val="2877290713"/>
                  </a:ext>
                </a:extLst>
              </a:tr>
              <a:tr h="384393">
                <a:tc>
                  <a:txBody>
                    <a:bodyPr/>
                    <a:lstStyle/>
                    <a:p>
                      <a:pPr algn="l" fontAlgn="t"/>
                      <a:r>
                        <a:rPr lang="en-US" sz="1600" dirty="0">
                          <a:effectLst/>
                        </a:rPr>
                        <a:t>Reason</a:t>
                      </a:r>
                      <a:endParaRPr lang="en-US" sz="1600" dirty="0">
                        <a:solidFill>
                          <a:srgbClr val="000000"/>
                        </a:solidFill>
                        <a:effectLst/>
                      </a:endParaRPr>
                    </a:p>
                  </a:txBody>
                  <a:tcPr marL="47625" marR="47625" marT="47625" marB="47625">
                    <a:solidFill>
                      <a:srgbClr val="92D050"/>
                    </a:solidFill>
                  </a:tcPr>
                </a:tc>
                <a:tc>
                  <a:txBody>
                    <a:bodyPr/>
                    <a:lstStyle/>
                    <a:p>
                      <a:pPr algn="ctr" fontAlgn="t"/>
                      <a:r>
                        <a:rPr lang="en-US" sz="1600" dirty="0">
                          <a:effectLst/>
                        </a:rPr>
                        <a:t># excluded</a:t>
                      </a:r>
                      <a:endParaRPr lang="en-US" sz="1600" dirty="0">
                        <a:solidFill>
                          <a:srgbClr val="000000"/>
                        </a:solidFill>
                        <a:effectLst/>
                      </a:endParaRPr>
                    </a:p>
                  </a:txBody>
                  <a:tcPr marL="47625" marR="47625" marT="47625" marB="47625">
                    <a:solidFill>
                      <a:srgbClr val="92D050"/>
                    </a:solidFill>
                  </a:tcPr>
                </a:tc>
                <a:extLst>
                  <a:ext uri="{0D108BD9-81ED-4DB2-BD59-A6C34878D82A}">
                    <a16:rowId xmlns:a16="http://schemas.microsoft.com/office/drawing/2014/main" val="4206278238"/>
                  </a:ext>
                </a:extLst>
              </a:tr>
              <a:tr h="387431">
                <a:tc>
                  <a:txBody>
                    <a:bodyPr/>
                    <a:lstStyle/>
                    <a:p>
                      <a:pPr fontAlgn="t"/>
                      <a:r>
                        <a:rPr lang="en-US" sz="1600" dirty="0">
                          <a:effectLst/>
                        </a:rPr>
                        <a:t>Sampling</a:t>
                      </a:r>
                    </a:p>
                  </a:txBody>
                  <a:tcPr marL="47625" marR="47625" marT="47625" marB="47625"/>
                </a:tc>
                <a:tc>
                  <a:txBody>
                    <a:bodyPr/>
                    <a:lstStyle/>
                    <a:p>
                      <a:pPr algn="ctr" fontAlgn="t"/>
                      <a:r>
                        <a:rPr lang="en-US" sz="1600" dirty="0">
                          <a:effectLst/>
                        </a:rPr>
                        <a:t>2</a:t>
                      </a:r>
                    </a:p>
                  </a:txBody>
                  <a:tcPr marL="47625" marR="47625" marT="47625" marB="47625"/>
                </a:tc>
                <a:extLst>
                  <a:ext uri="{0D108BD9-81ED-4DB2-BD59-A6C34878D82A}">
                    <a16:rowId xmlns:a16="http://schemas.microsoft.com/office/drawing/2014/main" val="2427507015"/>
                  </a:ext>
                </a:extLst>
              </a:tr>
              <a:tr h="962583">
                <a:tc>
                  <a:txBody>
                    <a:bodyPr/>
                    <a:lstStyle/>
                    <a:p>
                      <a:pPr fontAlgn="t"/>
                      <a:r>
                        <a:rPr lang="en-US" sz="1600" dirty="0">
                          <a:effectLst/>
                        </a:rPr>
                        <a:t>Missing data (Reported outcomes data on less than 12% of child count)</a:t>
                      </a:r>
                    </a:p>
                  </a:txBody>
                  <a:tcPr marL="47625" marR="47625" marT="47625" marB="47625"/>
                </a:tc>
                <a:tc>
                  <a:txBody>
                    <a:bodyPr/>
                    <a:lstStyle/>
                    <a:p>
                      <a:pPr algn="ctr" fontAlgn="t"/>
                      <a:r>
                        <a:rPr lang="en-US" sz="1600" dirty="0">
                          <a:effectLst/>
                        </a:rPr>
                        <a:t>1</a:t>
                      </a:r>
                    </a:p>
                  </a:txBody>
                  <a:tcPr marL="47625" marR="47625" marT="47625" marB="47625"/>
                </a:tc>
                <a:extLst>
                  <a:ext uri="{0D108BD9-81ED-4DB2-BD59-A6C34878D82A}">
                    <a16:rowId xmlns:a16="http://schemas.microsoft.com/office/drawing/2014/main" val="3869653137"/>
                  </a:ext>
                </a:extLst>
              </a:tr>
              <a:tr h="1064619">
                <a:tc>
                  <a:txBody>
                    <a:bodyPr/>
                    <a:lstStyle/>
                    <a:p>
                      <a:pPr fontAlgn="t"/>
                      <a:r>
                        <a:rPr lang="en-US" sz="1600" dirty="0">
                          <a:effectLst/>
                        </a:rPr>
                        <a:t>"a" and "e" patterning (Had at least one outcome with category "a" greater than 10% or category "e" greater than 65%)</a:t>
                      </a:r>
                    </a:p>
                  </a:txBody>
                  <a:tcPr marL="47625" marR="47625" marT="47625" marB="47625"/>
                </a:tc>
                <a:tc>
                  <a:txBody>
                    <a:bodyPr/>
                    <a:lstStyle/>
                    <a:p>
                      <a:pPr algn="ctr" fontAlgn="t"/>
                      <a:r>
                        <a:rPr lang="en-US" sz="1600" dirty="0">
                          <a:effectLst/>
                        </a:rPr>
                        <a:t>5</a:t>
                      </a:r>
                    </a:p>
                  </a:txBody>
                  <a:tcPr marL="47625" marR="47625" marT="47625" marB="47625"/>
                </a:tc>
                <a:extLst>
                  <a:ext uri="{0D108BD9-81ED-4DB2-BD59-A6C34878D82A}">
                    <a16:rowId xmlns:a16="http://schemas.microsoft.com/office/drawing/2014/main" val="419693095"/>
                  </a:ext>
                </a:extLst>
              </a:tr>
              <a:tr h="675007">
                <a:tc>
                  <a:txBody>
                    <a:bodyPr/>
                    <a:lstStyle/>
                    <a:p>
                      <a:pPr fontAlgn="t"/>
                      <a:r>
                        <a:rPr lang="en-US" sz="1600" dirty="0">
                          <a:effectLst/>
                        </a:rPr>
                        <a:t>No 3-5 Child Count data available for 2018-2019</a:t>
                      </a:r>
                    </a:p>
                  </a:txBody>
                  <a:tcPr marL="47625" marR="47625" marT="47625" marB="47625"/>
                </a:tc>
                <a:tc>
                  <a:txBody>
                    <a:bodyPr/>
                    <a:lstStyle/>
                    <a:p>
                      <a:pPr algn="ctr" fontAlgn="t"/>
                      <a:r>
                        <a:rPr lang="en-US" sz="1600" dirty="0">
                          <a:effectLst/>
                        </a:rPr>
                        <a:t>1</a:t>
                      </a:r>
                    </a:p>
                  </a:txBody>
                  <a:tcPr marL="47625" marR="47625" marT="47625" marB="47625"/>
                </a:tc>
                <a:extLst>
                  <a:ext uri="{0D108BD9-81ED-4DB2-BD59-A6C34878D82A}">
                    <a16:rowId xmlns:a16="http://schemas.microsoft.com/office/drawing/2014/main" val="4122876140"/>
                  </a:ext>
                </a:extLst>
              </a:tr>
              <a:tr h="531018">
                <a:tc>
                  <a:txBody>
                    <a:bodyPr/>
                    <a:lstStyle/>
                    <a:p>
                      <a:pPr fontAlgn="t"/>
                      <a:r>
                        <a:rPr lang="en-US" sz="1600" dirty="0">
                          <a:effectLst/>
                        </a:rPr>
                        <a:t>Data determined not valid and reliable by OSEP</a:t>
                      </a:r>
                    </a:p>
                  </a:txBody>
                  <a:tcPr marL="47625" marR="47625" marT="47625" marB="47625"/>
                </a:tc>
                <a:tc>
                  <a:txBody>
                    <a:bodyPr/>
                    <a:lstStyle/>
                    <a:p>
                      <a:pPr algn="ctr" fontAlgn="t"/>
                      <a:r>
                        <a:rPr lang="en-US" sz="1600" dirty="0">
                          <a:effectLst/>
                        </a:rPr>
                        <a:t>1</a:t>
                      </a:r>
                    </a:p>
                  </a:txBody>
                  <a:tcPr marL="47625" marR="47625" marT="47625" marB="47625"/>
                </a:tc>
                <a:extLst>
                  <a:ext uri="{0D108BD9-81ED-4DB2-BD59-A6C34878D82A}">
                    <a16:rowId xmlns:a16="http://schemas.microsoft.com/office/drawing/2014/main" val="2427487755"/>
                  </a:ext>
                </a:extLst>
              </a:tr>
              <a:tr h="459554">
                <a:tc>
                  <a:txBody>
                    <a:bodyPr/>
                    <a:lstStyle/>
                    <a:p>
                      <a:pPr fontAlgn="t"/>
                      <a:r>
                        <a:rPr lang="en-US" sz="1600" dirty="0">
                          <a:effectLst/>
                        </a:rPr>
                        <a:t>State did not report outcomes data</a:t>
                      </a:r>
                    </a:p>
                  </a:txBody>
                  <a:tcPr marL="47625" marR="47625" marT="47625" marB="47625"/>
                </a:tc>
                <a:tc>
                  <a:txBody>
                    <a:bodyPr/>
                    <a:lstStyle/>
                    <a:p>
                      <a:pPr algn="ctr" fontAlgn="t"/>
                      <a:r>
                        <a:rPr lang="en-US" sz="1600" dirty="0">
                          <a:effectLst/>
                        </a:rPr>
                        <a:t>1</a:t>
                      </a:r>
                    </a:p>
                  </a:txBody>
                  <a:tcPr marL="47625" marR="47625" marT="47625" marB="47625"/>
                </a:tc>
                <a:extLst>
                  <a:ext uri="{0D108BD9-81ED-4DB2-BD59-A6C34878D82A}">
                    <a16:rowId xmlns:a16="http://schemas.microsoft.com/office/drawing/2014/main" val="4151681387"/>
                  </a:ext>
                </a:extLst>
              </a:tr>
              <a:tr h="675007">
                <a:tc>
                  <a:txBody>
                    <a:bodyPr/>
                    <a:lstStyle/>
                    <a:p>
                      <a:pPr fontAlgn="t"/>
                      <a:r>
                        <a:rPr lang="en-US" sz="1600" dirty="0">
                          <a:effectLst/>
                        </a:rPr>
                        <a:t>States included in the analysis</a:t>
                      </a:r>
                    </a:p>
                  </a:txBody>
                  <a:tcPr marL="47625" marR="47625" marT="47625" marB="47625"/>
                </a:tc>
                <a:tc>
                  <a:txBody>
                    <a:bodyPr/>
                    <a:lstStyle/>
                    <a:p>
                      <a:pPr algn="ctr" fontAlgn="t"/>
                      <a:r>
                        <a:rPr lang="en-US" sz="1600" dirty="0">
                          <a:effectLst/>
                        </a:rPr>
                        <a:t>40</a:t>
                      </a:r>
                    </a:p>
                  </a:txBody>
                  <a:tcPr marL="47625" marR="47625" marT="47625" marB="47625"/>
                </a:tc>
                <a:extLst>
                  <a:ext uri="{0D108BD9-81ED-4DB2-BD59-A6C34878D82A}">
                    <a16:rowId xmlns:a16="http://schemas.microsoft.com/office/drawing/2014/main" val="2985260962"/>
                  </a:ext>
                </a:extLst>
              </a:tr>
            </a:tbl>
          </a:graphicData>
        </a:graphic>
      </p:graphicFrame>
      <p:sp>
        <p:nvSpPr>
          <p:cNvPr id="5" name="Rectangle 1">
            <a:extLst>
              <a:ext uri="{FF2B5EF4-FFF2-40B4-BE49-F238E27FC236}">
                <a16:creationId xmlns:a16="http://schemas.microsoft.com/office/drawing/2014/main" id="{6170C1CC-DFDB-47D3-8734-D36F8BF47E67}"/>
              </a:ext>
            </a:extLst>
          </p:cNvPr>
          <p:cNvSpPr>
            <a:spLocks noChangeArrowheads="1"/>
          </p:cNvSpPr>
          <p:nvPr/>
        </p:nvSpPr>
        <p:spPr bwMode="auto">
          <a:xfrm>
            <a:off x="2905125" y="2298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Slide Number Placeholder 3"/>
          <p:cNvSpPr>
            <a:spLocks noGrp="1"/>
          </p:cNvSpPr>
          <p:nvPr>
            <p:ph type="sldNum" sz="quarter" idx="4"/>
          </p:nvPr>
        </p:nvSpPr>
        <p:spPr>
          <a:xfrm>
            <a:off x="5474168" y="6354422"/>
            <a:ext cx="1232776" cy="503578"/>
          </a:xfrm>
        </p:spPr>
        <p:txBody>
          <a:bodyPr/>
          <a:lstStyle/>
          <a:p>
            <a:pPr algn="ctr"/>
            <a:r>
              <a:rPr lang="en-US" dirty="0"/>
              <a:t>11</a:t>
            </a:r>
          </a:p>
        </p:txBody>
      </p:sp>
    </p:spTree>
    <p:extLst>
      <p:ext uri="{BB962C8B-B14F-4D97-AF65-F5344CB8AC3E}">
        <p14:creationId xmlns:p14="http://schemas.microsoft.com/office/powerpoint/2010/main" val="4220195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BBEBD58-0979-4B83-AC53-C73878012867}"/>
              </a:ext>
            </a:extLst>
          </p:cNvPr>
          <p:cNvGraphicFramePr>
            <a:graphicFrameLocks noGrp="1"/>
          </p:cNvGraphicFramePr>
          <p:nvPr>
            <p:extLst>
              <p:ext uri="{D42A27DB-BD31-4B8C-83A1-F6EECF244321}">
                <p14:modId xmlns:p14="http://schemas.microsoft.com/office/powerpoint/2010/main" val="3768249158"/>
              </p:ext>
            </p:extLst>
          </p:nvPr>
        </p:nvGraphicFramePr>
        <p:xfrm>
          <a:off x="447883" y="354241"/>
          <a:ext cx="11048215" cy="4868958"/>
        </p:xfrm>
        <a:graphic>
          <a:graphicData uri="http://schemas.openxmlformats.org/drawingml/2006/table">
            <a:tbl>
              <a:tblPr/>
              <a:tblGrid>
                <a:gridCol w="2209643">
                  <a:extLst>
                    <a:ext uri="{9D8B030D-6E8A-4147-A177-3AD203B41FA5}">
                      <a16:colId xmlns:a16="http://schemas.microsoft.com/office/drawing/2014/main" val="266881814"/>
                    </a:ext>
                  </a:extLst>
                </a:gridCol>
                <a:gridCol w="2209643">
                  <a:extLst>
                    <a:ext uri="{9D8B030D-6E8A-4147-A177-3AD203B41FA5}">
                      <a16:colId xmlns:a16="http://schemas.microsoft.com/office/drawing/2014/main" val="3549891465"/>
                    </a:ext>
                  </a:extLst>
                </a:gridCol>
                <a:gridCol w="2209643">
                  <a:extLst>
                    <a:ext uri="{9D8B030D-6E8A-4147-A177-3AD203B41FA5}">
                      <a16:colId xmlns:a16="http://schemas.microsoft.com/office/drawing/2014/main" val="1252237160"/>
                    </a:ext>
                  </a:extLst>
                </a:gridCol>
                <a:gridCol w="2209643">
                  <a:extLst>
                    <a:ext uri="{9D8B030D-6E8A-4147-A177-3AD203B41FA5}">
                      <a16:colId xmlns:a16="http://schemas.microsoft.com/office/drawing/2014/main" val="2728287472"/>
                    </a:ext>
                  </a:extLst>
                </a:gridCol>
                <a:gridCol w="2209643">
                  <a:extLst>
                    <a:ext uri="{9D8B030D-6E8A-4147-A177-3AD203B41FA5}">
                      <a16:colId xmlns:a16="http://schemas.microsoft.com/office/drawing/2014/main" val="3334565336"/>
                    </a:ext>
                  </a:extLst>
                </a:gridCol>
              </a:tblGrid>
              <a:tr h="659947">
                <a:tc gridSpan="5">
                  <a:txBody>
                    <a:bodyPr/>
                    <a:lstStyle/>
                    <a:p>
                      <a:pPr algn="ctr"/>
                      <a:r>
                        <a:rPr lang="en-US" sz="2800" b="1" dirty="0">
                          <a:solidFill>
                            <a:srgbClr val="185380"/>
                          </a:solidFill>
                        </a:rPr>
                        <a:t>National Child Outcomes Data for Children Exiting in 2018-19</a:t>
                      </a:r>
                      <a:endParaRPr lang="en-US" sz="1800" dirty="0"/>
                    </a:p>
                  </a:txBody>
                  <a:tcPr marL="90261" marR="90261" marT="45131" marB="45131"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2972863"/>
                  </a:ext>
                </a:extLst>
              </a:tr>
              <a:tr h="663831">
                <a:tc rowSpan="2">
                  <a:txBody>
                    <a:bodyPr/>
                    <a:lstStyle/>
                    <a:p>
                      <a:pPr algn="l" fontAlgn="b"/>
                      <a:r>
                        <a:rPr lang="en-US" sz="2000" b="1" dirty="0">
                          <a:solidFill>
                            <a:srgbClr val="000000"/>
                          </a:solidFill>
                          <a:effectLst/>
                        </a:rPr>
                        <a:t>Outcome</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B w="9525" cap="flat" cmpd="sng" algn="ctr">
                      <a:solidFill>
                        <a:srgbClr val="444444"/>
                      </a:solidFill>
                      <a:prstDash val="solid"/>
                      <a:round/>
                      <a:headEnd type="none" w="med" len="med"/>
                      <a:tailEnd type="none" w="med" len="med"/>
                    </a:lnB>
                    <a:solidFill>
                      <a:srgbClr val="D4E9F7"/>
                    </a:solidFill>
                  </a:tcPr>
                </a:tc>
                <a:tc gridSpan="2">
                  <a:txBody>
                    <a:bodyPr/>
                    <a:lstStyle/>
                    <a:p>
                      <a:pPr algn="ctr" fontAlgn="t"/>
                      <a:r>
                        <a:rPr lang="en-US" sz="2400" b="1" dirty="0">
                          <a:solidFill>
                            <a:srgbClr val="3CB45C"/>
                          </a:solidFill>
                          <a:effectLst/>
                        </a:rPr>
                        <a:t>Part C Early Intervention</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solidFill>
                      <a:srgbClr val="D4E9F7"/>
                    </a:solidFill>
                  </a:tcPr>
                </a:tc>
                <a:tc hMerge="1">
                  <a:txBody>
                    <a:bodyPr/>
                    <a:lstStyle/>
                    <a:p>
                      <a:endParaRPr lang="en-US"/>
                    </a:p>
                  </a:txBody>
                  <a:tcPr/>
                </a:tc>
                <a:tc gridSpan="2">
                  <a:txBody>
                    <a:bodyPr/>
                    <a:lstStyle/>
                    <a:p>
                      <a:pPr algn="ctr" fontAlgn="t"/>
                      <a:r>
                        <a:rPr lang="en-US" sz="2400" b="1" dirty="0">
                          <a:solidFill>
                            <a:srgbClr val="3CB45C"/>
                          </a:solidFill>
                          <a:effectLst/>
                        </a:rPr>
                        <a:t>Part B Preschool</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solidFill>
                      <a:srgbClr val="D4E9F7"/>
                    </a:solidFill>
                  </a:tcPr>
                </a:tc>
                <a:tc hMerge="1">
                  <a:txBody>
                    <a:bodyPr/>
                    <a:lstStyle/>
                    <a:p>
                      <a:endParaRPr lang="en-US"/>
                    </a:p>
                  </a:txBody>
                  <a:tcPr/>
                </a:tc>
                <a:extLst>
                  <a:ext uri="{0D108BD9-81ED-4DB2-BD59-A6C34878D82A}">
                    <a16:rowId xmlns:a16="http://schemas.microsoft.com/office/drawing/2014/main" val="2766948505"/>
                  </a:ext>
                </a:extLst>
              </a:tr>
              <a:tr h="947186">
                <a:tc vMerge="1">
                  <a:txBody>
                    <a:bodyPr/>
                    <a:lstStyle/>
                    <a:p>
                      <a:endParaRPr lang="en-US"/>
                    </a:p>
                  </a:txBody>
                  <a:tcPr/>
                </a:tc>
                <a:tc>
                  <a:txBody>
                    <a:bodyPr/>
                    <a:lstStyle/>
                    <a:p>
                      <a:pPr algn="ctr" fontAlgn="t"/>
                      <a:r>
                        <a:rPr lang="en-US" sz="2000" b="1" dirty="0">
                          <a:solidFill>
                            <a:srgbClr val="000000"/>
                          </a:solidFill>
                          <a:effectLst/>
                        </a:rPr>
                        <a:t>Summary Statement 1</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solidFill>
                      <a:srgbClr val="D4E9F7"/>
                    </a:solidFill>
                  </a:tcPr>
                </a:tc>
                <a:tc>
                  <a:txBody>
                    <a:bodyPr/>
                    <a:lstStyle/>
                    <a:p>
                      <a:pPr algn="ctr" fontAlgn="t"/>
                      <a:r>
                        <a:rPr lang="en-US" sz="2000" b="1" dirty="0">
                          <a:solidFill>
                            <a:srgbClr val="000000"/>
                          </a:solidFill>
                          <a:effectLst/>
                        </a:rPr>
                        <a:t>Summary Statement 2</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solidFill>
                      <a:srgbClr val="D4E9F7"/>
                    </a:solidFill>
                  </a:tcPr>
                </a:tc>
                <a:tc>
                  <a:txBody>
                    <a:bodyPr/>
                    <a:lstStyle/>
                    <a:p>
                      <a:pPr algn="ctr" fontAlgn="t"/>
                      <a:r>
                        <a:rPr lang="en-US" sz="2000" b="1" dirty="0">
                          <a:solidFill>
                            <a:srgbClr val="000000"/>
                          </a:solidFill>
                          <a:effectLst/>
                        </a:rPr>
                        <a:t>Summary Statement 1</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solidFill>
                      <a:srgbClr val="D4E9F7"/>
                    </a:solidFill>
                  </a:tcPr>
                </a:tc>
                <a:tc>
                  <a:txBody>
                    <a:bodyPr/>
                    <a:lstStyle/>
                    <a:p>
                      <a:pPr algn="ctr" fontAlgn="t"/>
                      <a:r>
                        <a:rPr lang="en-US" sz="2000" b="1" dirty="0">
                          <a:solidFill>
                            <a:srgbClr val="000000"/>
                          </a:solidFill>
                          <a:effectLst/>
                        </a:rPr>
                        <a:t>Summary Statement 2</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solidFill>
                      <a:srgbClr val="D4E9F7"/>
                    </a:solidFill>
                  </a:tcPr>
                </a:tc>
                <a:extLst>
                  <a:ext uri="{0D108BD9-81ED-4DB2-BD59-A6C34878D82A}">
                    <a16:rowId xmlns:a16="http://schemas.microsoft.com/office/drawing/2014/main" val="3403831085"/>
                  </a:ext>
                </a:extLst>
              </a:tr>
              <a:tr h="947186">
                <a:tc>
                  <a:txBody>
                    <a:bodyPr/>
                    <a:lstStyle/>
                    <a:p>
                      <a:pPr algn="l" fontAlgn="t"/>
                      <a:r>
                        <a:rPr lang="en-US" sz="2000" dirty="0">
                          <a:solidFill>
                            <a:srgbClr val="000000"/>
                          </a:solidFill>
                          <a:effectLst/>
                        </a:rPr>
                        <a:t>Social Relationships</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solidFill>
                      <a:srgbClr val="D4E9F7"/>
                    </a:solidFill>
                  </a:tcPr>
                </a:tc>
                <a:tc>
                  <a:txBody>
                    <a:bodyPr/>
                    <a:lstStyle/>
                    <a:p>
                      <a:pPr algn="ctr" fontAlgn="ctr"/>
                      <a:r>
                        <a:rPr lang="en-US" sz="2400" dirty="0">
                          <a:solidFill>
                            <a:schemeClr val="tx1"/>
                          </a:solidFill>
                          <a:effectLst/>
                        </a:rPr>
                        <a:t>65</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tc>
                  <a:txBody>
                    <a:bodyPr/>
                    <a:lstStyle/>
                    <a:p>
                      <a:pPr algn="ctr" fontAlgn="ctr"/>
                      <a:r>
                        <a:rPr lang="en-US" sz="2400" dirty="0">
                          <a:solidFill>
                            <a:schemeClr val="tx1"/>
                          </a:solidFill>
                          <a:effectLst/>
                        </a:rPr>
                        <a:t>55</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tc>
                  <a:txBody>
                    <a:bodyPr/>
                    <a:lstStyle/>
                    <a:p>
                      <a:pPr algn="ctr" fontAlgn="ctr"/>
                      <a:r>
                        <a:rPr lang="en-US" sz="2400" dirty="0">
                          <a:solidFill>
                            <a:schemeClr val="tx1"/>
                          </a:solidFill>
                          <a:effectLst/>
                        </a:rPr>
                        <a:t>81</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tc>
                  <a:txBody>
                    <a:bodyPr/>
                    <a:lstStyle/>
                    <a:p>
                      <a:pPr algn="ctr" fontAlgn="ctr"/>
                      <a:r>
                        <a:rPr lang="en-US" sz="2400" dirty="0">
                          <a:solidFill>
                            <a:schemeClr val="tx1"/>
                          </a:solidFill>
                          <a:effectLst/>
                        </a:rPr>
                        <a:t>59</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extLst>
                  <a:ext uri="{0D108BD9-81ED-4DB2-BD59-A6C34878D82A}">
                    <a16:rowId xmlns:a16="http://schemas.microsoft.com/office/drawing/2014/main" val="4279942677"/>
                  </a:ext>
                </a:extLst>
              </a:tr>
              <a:tr h="663831">
                <a:tc>
                  <a:txBody>
                    <a:bodyPr/>
                    <a:lstStyle/>
                    <a:p>
                      <a:pPr algn="l" fontAlgn="t"/>
                      <a:r>
                        <a:rPr lang="en-US" sz="2000" dirty="0">
                          <a:solidFill>
                            <a:srgbClr val="000000"/>
                          </a:solidFill>
                          <a:effectLst/>
                        </a:rPr>
                        <a:t>Knowledge and Skills</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solidFill>
                      <a:srgbClr val="D4E9F7"/>
                    </a:solidFill>
                  </a:tcPr>
                </a:tc>
                <a:tc>
                  <a:txBody>
                    <a:bodyPr/>
                    <a:lstStyle/>
                    <a:p>
                      <a:pPr algn="ctr" fontAlgn="ctr"/>
                      <a:r>
                        <a:rPr lang="en-US" sz="2400" dirty="0">
                          <a:solidFill>
                            <a:schemeClr val="tx1"/>
                          </a:solidFill>
                          <a:effectLst/>
                        </a:rPr>
                        <a:t>74</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tc>
                  <a:txBody>
                    <a:bodyPr/>
                    <a:lstStyle/>
                    <a:p>
                      <a:pPr algn="ctr" fontAlgn="ctr"/>
                      <a:r>
                        <a:rPr lang="en-US" sz="2400" dirty="0">
                          <a:solidFill>
                            <a:schemeClr val="tx1"/>
                          </a:solidFill>
                          <a:effectLst/>
                        </a:rPr>
                        <a:t>46</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tc>
                  <a:txBody>
                    <a:bodyPr/>
                    <a:lstStyle/>
                    <a:p>
                      <a:pPr algn="ctr" fontAlgn="ctr"/>
                      <a:r>
                        <a:rPr lang="en-US" sz="2400" dirty="0">
                          <a:solidFill>
                            <a:schemeClr val="tx1"/>
                          </a:solidFill>
                          <a:effectLst/>
                        </a:rPr>
                        <a:t>82</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tc>
                  <a:txBody>
                    <a:bodyPr/>
                    <a:lstStyle/>
                    <a:p>
                      <a:pPr algn="ctr" fontAlgn="ctr"/>
                      <a:r>
                        <a:rPr lang="en-US" sz="2400" dirty="0">
                          <a:solidFill>
                            <a:schemeClr val="tx1"/>
                          </a:solidFill>
                          <a:effectLst/>
                        </a:rPr>
                        <a:t>55</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extLst>
                  <a:ext uri="{0D108BD9-81ED-4DB2-BD59-A6C34878D82A}">
                    <a16:rowId xmlns:a16="http://schemas.microsoft.com/office/drawing/2014/main" val="3424886810"/>
                  </a:ext>
                </a:extLst>
              </a:tr>
              <a:tr h="947186">
                <a:tc>
                  <a:txBody>
                    <a:bodyPr/>
                    <a:lstStyle/>
                    <a:p>
                      <a:pPr algn="l" fontAlgn="t"/>
                      <a:r>
                        <a:rPr lang="en-US" sz="2000" dirty="0">
                          <a:solidFill>
                            <a:srgbClr val="000000"/>
                          </a:solidFill>
                          <a:effectLst/>
                        </a:rPr>
                        <a:t>Action to Meet Needs</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solidFill>
                      <a:srgbClr val="D4E9F7"/>
                    </a:solidFill>
                  </a:tcPr>
                </a:tc>
                <a:tc>
                  <a:txBody>
                    <a:bodyPr/>
                    <a:lstStyle/>
                    <a:p>
                      <a:pPr algn="ctr" fontAlgn="ctr"/>
                      <a:r>
                        <a:rPr lang="en-US" sz="2400" dirty="0">
                          <a:solidFill>
                            <a:schemeClr val="tx1"/>
                          </a:solidFill>
                          <a:effectLst/>
                        </a:rPr>
                        <a:t>76</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tc>
                  <a:txBody>
                    <a:bodyPr/>
                    <a:lstStyle/>
                    <a:p>
                      <a:pPr algn="ctr" fontAlgn="ctr"/>
                      <a:r>
                        <a:rPr lang="en-US" sz="2400" dirty="0">
                          <a:solidFill>
                            <a:schemeClr val="tx1"/>
                          </a:solidFill>
                          <a:effectLst/>
                        </a:rPr>
                        <a:t>57</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tc>
                  <a:txBody>
                    <a:bodyPr/>
                    <a:lstStyle/>
                    <a:p>
                      <a:pPr algn="ctr" fontAlgn="ctr"/>
                      <a:r>
                        <a:rPr lang="en-US" sz="2400" dirty="0">
                          <a:solidFill>
                            <a:schemeClr val="tx1"/>
                          </a:solidFill>
                          <a:effectLst/>
                        </a:rPr>
                        <a:t>81</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tc>
                  <a:txBody>
                    <a:bodyPr/>
                    <a:lstStyle/>
                    <a:p>
                      <a:pPr algn="ctr" fontAlgn="ctr"/>
                      <a:r>
                        <a:rPr lang="en-US" sz="2400" dirty="0">
                          <a:effectLst/>
                        </a:rPr>
                        <a:t>64</a:t>
                      </a:r>
                    </a:p>
                  </a:txBody>
                  <a:tcPr marL="47011" marR="47011" marT="47011" marB="47011" anchor="ctr">
                    <a:lnL w="9525" cap="flat" cmpd="sng" algn="ctr">
                      <a:solidFill>
                        <a:srgbClr val="444444"/>
                      </a:solidFill>
                      <a:prstDash val="solid"/>
                      <a:round/>
                      <a:headEnd type="none" w="med" len="med"/>
                      <a:tailEnd type="none" w="med" len="med"/>
                    </a:lnL>
                    <a:lnR w="9525" cap="flat" cmpd="sng" algn="ctr">
                      <a:solidFill>
                        <a:srgbClr val="444444"/>
                      </a:solidFill>
                      <a:prstDash val="solid"/>
                      <a:round/>
                      <a:headEnd type="none" w="med" len="med"/>
                      <a:tailEnd type="none" w="med" len="med"/>
                    </a:lnR>
                    <a:lnT w="9525" cap="flat" cmpd="sng" algn="ctr">
                      <a:solidFill>
                        <a:srgbClr val="444444"/>
                      </a:solidFill>
                      <a:prstDash val="solid"/>
                      <a:round/>
                      <a:headEnd type="none" w="med" len="med"/>
                      <a:tailEnd type="none" w="med" len="med"/>
                    </a:lnT>
                    <a:lnB w="9525" cap="flat" cmpd="sng" algn="ctr">
                      <a:solidFill>
                        <a:srgbClr val="444444"/>
                      </a:solidFill>
                      <a:prstDash val="solid"/>
                      <a:round/>
                      <a:headEnd type="none" w="med" len="med"/>
                      <a:tailEnd type="none" w="med" len="med"/>
                    </a:lnB>
                  </a:tcPr>
                </a:tc>
                <a:extLst>
                  <a:ext uri="{0D108BD9-81ED-4DB2-BD59-A6C34878D82A}">
                    <a16:rowId xmlns:a16="http://schemas.microsoft.com/office/drawing/2014/main" val="3724540097"/>
                  </a:ext>
                </a:extLst>
              </a:tr>
            </a:tbl>
          </a:graphicData>
        </a:graphic>
      </p:graphicFrame>
      <p:sp>
        <p:nvSpPr>
          <p:cNvPr id="4" name="Rectangle 1">
            <a:extLst>
              <a:ext uri="{FF2B5EF4-FFF2-40B4-BE49-F238E27FC236}">
                <a16:creationId xmlns:a16="http://schemas.microsoft.com/office/drawing/2014/main" id="{3EA63B15-3C6F-41AF-AD70-0754B5CA12B1}"/>
              </a:ext>
            </a:extLst>
          </p:cNvPr>
          <p:cNvSpPr>
            <a:spLocks noChangeArrowheads="1"/>
          </p:cNvSpPr>
          <p:nvPr/>
        </p:nvSpPr>
        <p:spPr bwMode="auto">
          <a:xfrm>
            <a:off x="447883" y="5513525"/>
            <a:ext cx="9722213"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Helvetica" panose="020B0604020202020204" pitchFamily="34" charset="0"/>
              </a:rPr>
              <a:t>Note: Data are based on 47 Part C states and 40 Part B Preschool states. Only states with high-quality data were included.</a:t>
            </a:r>
            <a:endParaRPr kumimoji="0" lang="en-US" altLang="en-US" sz="1200" b="0" i="0" u="none" strike="noStrike" cap="none" normalizeH="0" baseline="0" dirty="0">
              <a:ln>
                <a:noFill/>
              </a:ln>
              <a:solidFill>
                <a:schemeClr val="tx1"/>
              </a:solidFill>
              <a:effectLst/>
            </a:endParaRPr>
          </a:p>
        </p:txBody>
      </p:sp>
      <p:sp>
        <p:nvSpPr>
          <p:cNvPr id="7" name="Slide Number Placeholder 3"/>
          <p:cNvSpPr>
            <a:spLocks noGrp="1"/>
          </p:cNvSpPr>
          <p:nvPr>
            <p:ph type="sldNum" sz="quarter" idx="4"/>
          </p:nvPr>
        </p:nvSpPr>
        <p:spPr>
          <a:xfrm>
            <a:off x="5474168" y="6354422"/>
            <a:ext cx="1232776" cy="503578"/>
          </a:xfrm>
        </p:spPr>
        <p:txBody>
          <a:bodyPr/>
          <a:lstStyle/>
          <a:p>
            <a:pPr algn="ctr"/>
            <a:r>
              <a:rPr lang="en-US" dirty="0"/>
              <a:t>12</a:t>
            </a:r>
          </a:p>
        </p:txBody>
      </p:sp>
    </p:spTree>
    <p:extLst>
      <p:ext uri="{BB962C8B-B14F-4D97-AF65-F5344CB8AC3E}">
        <p14:creationId xmlns:p14="http://schemas.microsoft.com/office/powerpoint/2010/main" val="2148895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9C6BE-16FF-4081-AC6B-7615310B995B}"/>
              </a:ext>
            </a:extLst>
          </p:cNvPr>
          <p:cNvSpPr>
            <a:spLocks noGrp="1"/>
          </p:cNvSpPr>
          <p:nvPr>
            <p:ph type="title"/>
          </p:nvPr>
        </p:nvSpPr>
        <p:spPr>
          <a:xfrm>
            <a:off x="587829" y="226990"/>
            <a:ext cx="11005457" cy="511458"/>
          </a:xfrm>
        </p:spPr>
        <p:txBody>
          <a:bodyPr>
            <a:normAutofit/>
          </a:bodyPr>
          <a:lstStyle/>
          <a:p>
            <a:r>
              <a:rPr lang="en-US" sz="2900" dirty="0"/>
              <a:t>Part C Child Outcomes Data Trends: FFY2012-2018</a:t>
            </a:r>
          </a:p>
        </p:txBody>
      </p:sp>
      <p:sp>
        <p:nvSpPr>
          <p:cNvPr id="5" name="Text Placeholder 2">
            <a:extLst>
              <a:ext uri="{FF2B5EF4-FFF2-40B4-BE49-F238E27FC236}">
                <a16:creationId xmlns:a16="http://schemas.microsoft.com/office/drawing/2014/main" id="{8AB6E5F6-0933-4E58-BDD4-A9056A11E2ED}"/>
              </a:ext>
            </a:extLst>
          </p:cNvPr>
          <p:cNvSpPr>
            <a:spLocks noGrp="1"/>
          </p:cNvSpPr>
          <p:nvPr>
            <p:ph type="body" idx="1"/>
          </p:nvPr>
        </p:nvSpPr>
        <p:spPr>
          <a:xfrm>
            <a:off x="587829" y="885542"/>
            <a:ext cx="5388428" cy="511458"/>
          </a:xfrm>
          <a:solidFill>
            <a:schemeClr val="bg2">
              <a:lumMod val="25000"/>
            </a:schemeClr>
          </a:solidFill>
          <a:ln>
            <a:noFill/>
          </a:ln>
        </p:spPr>
        <p:txBody>
          <a:bodyPr anchor="ctr">
            <a:noAutofit/>
          </a:bodyPr>
          <a:lstStyle/>
          <a:p>
            <a:pPr algn="ctr"/>
            <a:r>
              <a:rPr lang="en-US" sz="2000" dirty="0"/>
              <a:t>Summary Statement 1</a:t>
            </a:r>
          </a:p>
        </p:txBody>
      </p:sp>
      <p:sp>
        <p:nvSpPr>
          <p:cNvPr id="6" name="Text Placeholder 2">
            <a:extLst>
              <a:ext uri="{FF2B5EF4-FFF2-40B4-BE49-F238E27FC236}">
                <a16:creationId xmlns:a16="http://schemas.microsoft.com/office/drawing/2014/main" id="{5A4C5B83-60E7-46D9-9615-F72DB924D704}"/>
              </a:ext>
            </a:extLst>
          </p:cNvPr>
          <p:cNvSpPr txBox="1">
            <a:spLocks/>
          </p:cNvSpPr>
          <p:nvPr/>
        </p:nvSpPr>
        <p:spPr>
          <a:xfrm>
            <a:off x="6090557" y="883013"/>
            <a:ext cx="5388428" cy="511458"/>
          </a:xfrm>
          <a:prstGeom prst="rect">
            <a:avLst/>
          </a:prstGeom>
          <a:solidFill>
            <a:schemeClr val="bg2">
              <a:lumMod val="25000"/>
            </a:schemeClr>
          </a:solidFill>
          <a:ln w="50800">
            <a:noFill/>
          </a:ln>
        </p:spPr>
        <p:txBody>
          <a:bodyPr vert="horz" lIns="91440" tIns="45720" rIns="91440" bIns="45720" rtlCol="0" anchor="ctr">
            <a:noAutofit/>
          </a:bodyPr>
          <a:lstStyle>
            <a:lvl1pPr marL="0" indent="0" algn="l" defTabSz="914400" rtl="0" eaLnBrk="1" latinLnBrk="0" hangingPunct="1">
              <a:lnSpc>
                <a:spcPct val="100000"/>
              </a:lnSpc>
              <a:spcBef>
                <a:spcPts val="1000"/>
              </a:spcBef>
              <a:buClr>
                <a:schemeClr val="accent1"/>
              </a:buClr>
              <a:buSzPct val="100000"/>
              <a:buFont typeface="Arial" panose="020B0604020202020204" pitchFamily="34" charset="0"/>
              <a:buNone/>
              <a:defRPr sz="2200" b="1" kern="1200" cap="all" baseline="0">
                <a:solidFill>
                  <a:schemeClr val="bg1"/>
                </a:solidFill>
                <a:effectLst/>
                <a:latin typeface="Arial" charset="0"/>
                <a:ea typeface="Arial" charset="0"/>
                <a:cs typeface="Arial" charset="0"/>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2000" b="1" kern="1200" cap="none" baseline="0">
                <a:solidFill>
                  <a:schemeClr val="tx1"/>
                </a:solidFill>
                <a:effectLst/>
                <a:latin typeface="Arial" charset="0"/>
                <a:ea typeface="Arial" charset="0"/>
                <a:cs typeface="Arial" charset="0"/>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b="1" kern="1200">
                <a:solidFill>
                  <a:schemeClr val="tx1"/>
                </a:solidFill>
                <a:effectLst/>
                <a:latin typeface="Arial" charset="0"/>
                <a:ea typeface="Arial" charset="0"/>
                <a:cs typeface="Arial" charset="0"/>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cap="none" baseline="0">
                <a:solidFill>
                  <a:schemeClr val="tx1"/>
                </a:solidFill>
                <a:effectLst/>
                <a:latin typeface="Arial" charset="0"/>
                <a:ea typeface="Arial" charset="0"/>
                <a:cs typeface="Arial" charset="0"/>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Arial" charset="0"/>
                <a:ea typeface="Arial" charset="0"/>
                <a:cs typeface="Arial" charset="0"/>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baseline="0">
                <a:solidFill>
                  <a:schemeClr val="tx1"/>
                </a:solidFill>
                <a:effectLst/>
                <a:latin typeface="+mn-lt"/>
                <a:ea typeface="+mn-ea"/>
                <a:cs typeface="+mn-cs"/>
              </a:defRPr>
            </a:lvl9pPr>
          </a:lstStyle>
          <a:p>
            <a:pPr algn="ctr"/>
            <a:r>
              <a:rPr lang="en-US" sz="2000" dirty="0"/>
              <a:t>Summary Statement 2</a:t>
            </a:r>
          </a:p>
        </p:txBody>
      </p:sp>
      <p:graphicFrame>
        <p:nvGraphicFramePr>
          <p:cNvPr id="10" name="Content Placeholder 7">
            <a:extLst>
              <a:ext uri="{FF2B5EF4-FFF2-40B4-BE49-F238E27FC236}">
                <a16:creationId xmlns:a16="http://schemas.microsoft.com/office/drawing/2014/main" id="{BCAE80E6-C766-4CE3-9447-0AF17B78DA22}"/>
              </a:ext>
            </a:extLst>
          </p:cNvPr>
          <p:cNvGraphicFramePr>
            <a:graphicFrameLocks noGrp="1"/>
          </p:cNvGraphicFramePr>
          <p:nvPr>
            <p:ph sz="half" idx="2"/>
          </p:nvPr>
        </p:nvGraphicFramePr>
        <p:xfrm>
          <a:off x="587375" y="1609133"/>
          <a:ext cx="5389563" cy="4206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0">
            <a:extLst>
              <a:ext uri="{FF2B5EF4-FFF2-40B4-BE49-F238E27FC236}">
                <a16:creationId xmlns:a16="http://schemas.microsoft.com/office/drawing/2014/main" id="{47ACF41B-9FFB-4AA3-B40C-5B7FA649101E}"/>
              </a:ext>
            </a:extLst>
          </p:cNvPr>
          <p:cNvGraphicFramePr>
            <a:graphicFrameLocks noGrp="1"/>
          </p:cNvGraphicFramePr>
          <p:nvPr>
            <p:ph sz="quarter" idx="4"/>
          </p:nvPr>
        </p:nvGraphicFramePr>
        <p:xfrm>
          <a:off x="6205538" y="1607546"/>
          <a:ext cx="5387975" cy="420624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33D96C69-CD21-4B3D-B6B9-AECEDED8AA32}"/>
              </a:ext>
            </a:extLst>
          </p:cNvPr>
          <p:cNvSpPr txBox="1"/>
          <p:nvPr/>
        </p:nvSpPr>
        <p:spPr>
          <a:xfrm>
            <a:off x="5637276" y="6254496"/>
            <a:ext cx="568262" cy="400110"/>
          </a:xfrm>
          <a:prstGeom prst="rect">
            <a:avLst/>
          </a:prstGeom>
          <a:noFill/>
        </p:spPr>
        <p:txBody>
          <a:bodyPr wrap="square" rtlCol="0">
            <a:spAutoFit/>
          </a:bodyPr>
          <a:lstStyle/>
          <a:p>
            <a:r>
              <a:rPr lang="en-US" sz="2000" dirty="0">
                <a:solidFill>
                  <a:schemeClr val="bg1"/>
                </a:solidFill>
              </a:rPr>
              <a:t>13</a:t>
            </a:r>
          </a:p>
        </p:txBody>
      </p:sp>
    </p:spTree>
    <p:extLst>
      <p:ext uri="{BB962C8B-B14F-4D97-AF65-F5344CB8AC3E}">
        <p14:creationId xmlns:p14="http://schemas.microsoft.com/office/powerpoint/2010/main" val="4027095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28E51-1023-4EDD-9D49-D52D3E591CF9}"/>
              </a:ext>
            </a:extLst>
          </p:cNvPr>
          <p:cNvSpPr>
            <a:spLocks noGrp="1"/>
          </p:cNvSpPr>
          <p:nvPr>
            <p:ph type="title"/>
          </p:nvPr>
        </p:nvSpPr>
        <p:spPr>
          <a:xfrm>
            <a:off x="587829" y="226989"/>
            <a:ext cx="11005457" cy="611211"/>
          </a:xfrm>
        </p:spPr>
        <p:txBody>
          <a:bodyPr anchor="ctr">
            <a:normAutofit fontScale="90000"/>
          </a:bodyPr>
          <a:lstStyle/>
          <a:p>
            <a:r>
              <a:rPr lang="en-US" dirty="0"/>
              <a:t>Preschool 619 Child Outcomes Data Trends, FFY 2012-18</a:t>
            </a:r>
          </a:p>
        </p:txBody>
      </p:sp>
      <p:sp>
        <p:nvSpPr>
          <p:cNvPr id="3" name="Text Placeholder 2">
            <a:extLst>
              <a:ext uri="{FF2B5EF4-FFF2-40B4-BE49-F238E27FC236}">
                <a16:creationId xmlns:a16="http://schemas.microsoft.com/office/drawing/2014/main" id="{BAD7AF62-8114-409D-A091-74B4A2EABC49}"/>
              </a:ext>
            </a:extLst>
          </p:cNvPr>
          <p:cNvSpPr>
            <a:spLocks noGrp="1"/>
          </p:cNvSpPr>
          <p:nvPr>
            <p:ph type="body" idx="1"/>
          </p:nvPr>
        </p:nvSpPr>
        <p:spPr>
          <a:xfrm>
            <a:off x="587829" y="885542"/>
            <a:ext cx="5388428" cy="511458"/>
          </a:xfrm>
          <a:solidFill>
            <a:schemeClr val="bg2">
              <a:lumMod val="25000"/>
            </a:schemeClr>
          </a:solidFill>
          <a:ln>
            <a:noFill/>
          </a:ln>
        </p:spPr>
        <p:txBody>
          <a:bodyPr anchor="ctr">
            <a:noAutofit/>
          </a:bodyPr>
          <a:lstStyle/>
          <a:p>
            <a:pPr algn="ctr"/>
            <a:r>
              <a:rPr lang="en-US" sz="2000" dirty="0"/>
              <a:t>Summary Statement 1</a:t>
            </a:r>
          </a:p>
        </p:txBody>
      </p:sp>
      <p:sp>
        <p:nvSpPr>
          <p:cNvPr id="5" name="Text Placeholder 4">
            <a:extLst>
              <a:ext uri="{FF2B5EF4-FFF2-40B4-BE49-F238E27FC236}">
                <a16:creationId xmlns:a16="http://schemas.microsoft.com/office/drawing/2014/main" id="{3A418064-BFF5-4343-9EF8-ECD87516EE92}"/>
              </a:ext>
            </a:extLst>
          </p:cNvPr>
          <p:cNvSpPr>
            <a:spLocks noGrp="1"/>
          </p:cNvSpPr>
          <p:nvPr>
            <p:ph type="body" sz="quarter" idx="3"/>
          </p:nvPr>
        </p:nvSpPr>
        <p:spPr>
          <a:xfrm>
            <a:off x="6204857" y="885543"/>
            <a:ext cx="5388429" cy="511458"/>
          </a:xfrm>
          <a:solidFill>
            <a:schemeClr val="bg2">
              <a:lumMod val="25000"/>
            </a:schemeClr>
          </a:solidFill>
          <a:ln>
            <a:noFill/>
          </a:ln>
        </p:spPr>
        <p:txBody>
          <a:bodyPr anchor="ctr">
            <a:noAutofit/>
          </a:bodyPr>
          <a:lstStyle/>
          <a:p>
            <a:pPr algn="ctr"/>
            <a:r>
              <a:rPr lang="en-US" sz="2000" dirty="0"/>
              <a:t>Summary Statement 2</a:t>
            </a:r>
          </a:p>
        </p:txBody>
      </p:sp>
      <p:graphicFrame>
        <p:nvGraphicFramePr>
          <p:cNvPr id="9" name="Content Placeholder 6">
            <a:extLst>
              <a:ext uri="{FF2B5EF4-FFF2-40B4-BE49-F238E27FC236}">
                <a16:creationId xmlns:a16="http://schemas.microsoft.com/office/drawing/2014/main" id="{E72597D4-7D51-4B1A-9253-D0AB0301BF00}"/>
              </a:ext>
            </a:extLst>
          </p:cNvPr>
          <p:cNvGraphicFramePr>
            <a:graphicFrameLocks noGrp="1"/>
          </p:cNvGraphicFramePr>
          <p:nvPr>
            <p:ph sz="half" idx="2"/>
          </p:nvPr>
        </p:nvGraphicFramePr>
        <p:xfrm>
          <a:off x="587375" y="1581437"/>
          <a:ext cx="5385816" cy="4206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6">
            <a:extLst>
              <a:ext uri="{FF2B5EF4-FFF2-40B4-BE49-F238E27FC236}">
                <a16:creationId xmlns:a16="http://schemas.microsoft.com/office/drawing/2014/main" id="{70FFE333-DE61-49FF-A113-D6F8267CD1E0}"/>
              </a:ext>
            </a:extLst>
          </p:cNvPr>
          <p:cNvGraphicFramePr>
            <a:graphicFrameLocks noGrp="1"/>
          </p:cNvGraphicFramePr>
          <p:nvPr>
            <p:ph sz="quarter" idx="4"/>
          </p:nvPr>
        </p:nvGraphicFramePr>
        <p:xfrm>
          <a:off x="6205538" y="1579850"/>
          <a:ext cx="5385816" cy="420624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DC00FAA5-8B23-4FD9-A5D2-8587B9FD3F2B}"/>
              </a:ext>
            </a:extLst>
          </p:cNvPr>
          <p:cNvSpPr txBox="1"/>
          <p:nvPr/>
        </p:nvSpPr>
        <p:spPr>
          <a:xfrm>
            <a:off x="5738666" y="6230901"/>
            <a:ext cx="703781" cy="400110"/>
          </a:xfrm>
          <a:prstGeom prst="rect">
            <a:avLst/>
          </a:prstGeom>
          <a:noFill/>
        </p:spPr>
        <p:txBody>
          <a:bodyPr wrap="square" rtlCol="0">
            <a:spAutoFit/>
          </a:bodyPr>
          <a:lstStyle/>
          <a:p>
            <a:r>
              <a:rPr lang="en-US" sz="2000" dirty="0">
                <a:solidFill>
                  <a:schemeClr val="bg1"/>
                </a:solidFill>
              </a:rPr>
              <a:t>14</a:t>
            </a:r>
          </a:p>
        </p:txBody>
      </p:sp>
    </p:spTree>
    <p:extLst>
      <p:ext uri="{BB962C8B-B14F-4D97-AF65-F5344CB8AC3E}">
        <p14:creationId xmlns:p14="http://schemas.microsoft.com/office/powerpoint/2010/main" val="2300570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BD9E310-E87A-4C08-8162-0859CFA4E932}"/>
              </a:ext>
            </a:extLst>
          </p:cNvPr>
          <p:cNvSpPr>
            <a:spLocks noGrp="1"/>
          </p:cNvSpPr>
          <p:nvPr>
            <p:ph type="sldNum" sz="quarter" idx="4"/>
          </p:nvPr>
        </p:nvSpPr>
        <p:spPr/>
        <p:txBody>
          <a:bodyPr/>
          <a:lstStyle/>
          <a:p>
            <a:r>
              <a:rPr lang="en-US" dirty="0"/>
              <a:t>15</a:t>
            </a:r>
          </a:p>
        </p:txBody>
      </p:sp>
      <p:graphicFrame>
        <p:nvGraphicFramePr>
          <p:cNvPr id="8" name="Content Placeholder 4">
            <a:extLst>
              <a:ext uri="{FF2B5EF4-FFF2-40B4-BE49-F238E27FC236}">
                <a16:creationId xmlns:a16="http://schemas.microsoft.com/office/drawing/2014/main" id="{EB417CE6-D6B3-4A26-B2CF-879CC4F53F60}"/>
              </a:ext>
            </a:extLst>
          </p:cNvPr>
          <p:cNvGraphicFramePr>
            <a:graphicFrameLocks noGrp="1"/>
          </p:cNvGraphicFramePr>
          <p:nvPr>
            <p:extLst>
              <p:ext uri="{D42A27DB-BD31-4B8C-83A1-F6EECF244321}">
                <p14:modId xmlns:p14="http://schemas.microsoft.com/office/powerpoint/2010/main" val="1759289169"/>
              </p:ext>
            </p:extLst>
          </p:nvPr>
        </p:nvGraphicFramePr>
        <p:xfrm>
          <a:off x="219075" y="1152525"/>
          <a:ext cx="11753850" cy="455295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407E572-CE98-4429-BC06-3740BB1350ED}"/>
              </a:ext>
            </a:extLst>
          </p:cNvPr>
          <p:cNvSpPr txBox="1"/>
          <p:nvPr/>
        </p:nvSpPr>
        <p:spPr>
          <a:xfrm>
            <a:off x="4084320" y="2279904"/>
            <a:ext cx="5279136" cy="400110"/>
          </a:xfrm>
          <a:prstGeom prst="rect">
            <a:avLst/>
          </a:prstGeom>
          <a:noFill/>
        </p:spPr>
        <p:txBody>
          <a:bodyPr wrap="square" rtlCol="0">
            <a:spAutoFit/>
          </a:bodyPr>
          <a:lstStyle/>
          <a:p>
            <a:r>
              <a:rPr lang="en-US" sz="2000" dirty="0"/>
              <a:t>Inclusion Criteria = 28% and higher</a:t>
            </a:r>
          </a:p>
        </p:txBody>
      </p:sp>
      <p:sp>
        <p:nvSpPr>
          <p:cNvPr id="2" name="Title 1">
            <a:extLst>
              <a:ext uri="{FF2B5EF4-FFF2-40B4-BE49-F238E27FC236}">
                <a16:creationId xmlns:a16="http://schemas.microsoft.com/office/drawing/2014/main" id="{D9713F3F-60B0-4447-A5F8-34F47F84DA2F}"/>
              </a:ext>
            </a:extLst>
          </p:cNvPr>
          <p:cNvSpPr>
            <a:spLocks noGrp="1"/>
          </p:cNvSpPr>
          <p:nvPr>
            <p:ph type="title"/>
          </p:nvPr>
        </p:nvSpPr>
        <p:spPr>
          <a:xfrm>
            <a:off x="661969" y="498828"/>
            <a:ext cx="11005457" cy="1332879"/>
          </a:xfrm>
        </p:spPr>
        <p:txBody>
          <a:bodyPr>
            <a:normAutofit/>
          </a:bodyPr>
          <a:lstStyle/>
          <a:p>
            <a:r>
              <a:rPr lang="en-US" sz="2900" dirty="0"/>
              <a:t>Part C Completeness of Child Outcomes Data</a:t>
            </a:r>
            <a:br>
              <a:rPr lang="en-US" sz="2900" dirty="0"/>
            </a:br>
            <a:r>
              <a:rPr lang="en-US" sz="2900" dirty="0"/>
              <a:t>(n=51)</a:t>
            </a:r>
            <a:br>
              <a:rPr lang="en-US" dirty="0"/>
            </a:br>
            <a:r>
              <a:rPr lang="en-US" sz="2200" dirty="0"/>
              <a:t>Completeness = Total with outcomes data/total </a:t>
            </a:r>
            <a:r>
              <a:rPr lang="en-US" sz="2200" dirty="0" err="1"/>
              <a:t>exiters</a:t>
            </a:r>
            <a:endParaRPr lang="en-US" sz="2200" dirty="0"/>
          </a:p>
        </p:txBody>
      </p:sp>
    </p:spTree>
    <p:extLst>
      <p:ext uri="{BB962C8B-B14F-4D97-AF65-F5344CB8AC3E}">
        <p14:creationId xmlns:p14="http://schemas.microsoft.com/office/powerpoint/2010/main" val="2896339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6CFF39-630A-4F1D-AFE4-009F4F2551FD}"/>
              </a:ext>
            </a:extLst>
          </p:cNvPr>
          <p:cNvSpPr>
            <a:spLocks noGrp="1"/>
          </p:cNvSpPr>
          <p:nvPr>
            <p:ph type="sldNum" sz="quarter" idx="4"/>
          </p:nvPr>
        </p:nvSpPr>
        <p:spPr/>
        <p:txBody>
          <a:bodyPr/>
          <a:lstStyle/>
          <a:p>
            <a:r>
              <a:rPr lang="en-US" dirty="0"/>
              <a:t>16</a:t>
            </a:r>
          </a:p>
        </p:txBody>
      </p:sp>
      <p:graphicFrame>
        <p:nvGraphicFramePr>
          <p:cNvPr id="7" name="Content Placeholder 4">
            <a:extLst>
              <a:ext uri="{FF2B5EF4-FFF2-40B4-BE49-F238E27FC236}">
                <a16:creationId xmlns:a16="http://schemas.microsoft.com/office/drawing/2014/main" id="{18314C77-21E1-48FB-8826-BA5B4966151F}"/>
              </a:ext>
            </a:extLst>
          </p:cNvPr>
          <p:cNvGraphicFramePr>
            <a:graphicFrameLocks noGrp="1"/>
          </p:cNvGraphicFramePr>
          <p:nvPr>
            <p:extLst>
              <p:ext uri="{D42A27DB-BD31-4B8C-83A1-F6EECF244321}">
                <p14:modId xmlns:p14="http://schemas.microsoft.com/office/powerpoint/2010/main" val="2257839629"/>
              </p:ext>
            </p:extLst>
          </p:nvPr>
        </p:nvGraphicFramePr>
        <p:xfrm>
          <a:off x="219075" y="1152525"/>
          <a:ext cx="11753850" cy="455295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7445E3ED-4C80-4DAE-989F-0CFA396906AB}"/>
              </a:ext>
            </a:extLst>
          </p:cNvPr>
          <p:cNvSpPr txBox="1"/>
          <p:nvPr/>
        </p:nvSpPr>
        <p:spPr>
          <a:xfrm>
            <a:off x="4047744" y="2109216"/>
            <a:ext cx="5279136" cy="400110"/>
          </a:xfrm>
          <a:prstGeom prst="rect">
            <a:avLst/>
          </a:prstGeom>
          <a:noFill/>
        </p:spPr>
        <p:txBody>
          <a:bodyPr wrap="square" rtlCol="0">
            <a:spAutoFit/>
          </a:bodyPr>
          <a:lstStyle/>
          <a:p>
            <a:r>
              <a:rPr lang="en-US" sz="2000" dirty="0"/>
              <a:t>Inclusion Criteria = 12% and higher</a:t>
            </a:r>
          </a:p>
        </p:txBody>
      </p:sp>
      <p:sp>
        <p:nvSpPr>
          <p:cNvPr id="2" name="Title 1">
            <a:extLst>
              <a:ext uri="{FF2B5EF4-FFF2-40B4-BE49-F238E27FC236}">
                <a16:creationId xmlns:a16="http://schemas.microsoft.com/office/drawing/2014/main" id="{1296053F-5F61-43B8-87F3-6C2E424B962E}"/>
              </a:ext>
            </a:extLst>
          </p:cNvPr>
          <p:cNvSpPr>
            <a:spLocks noGrp="1"/>
          </p:cNvSpPr>
          <p:nvPr>
            <p:ph type="title"/>
          </p:nvPr>
        </p:nvSpPr>
        <p:spPr>
          <a:xfrm>
            <a:off x="575471" y="399974"/>
            <a:ext cx="11005457" cy="1365152"/>
          </a:xfrm>
        </p:spPr>
        <p:txBody>
          <a:bodyPr>
            <a:normAutofit/>
          </a:bodyPr>
          <a:lstStyle/>
          <a:p>
            <a:r>
              <a:rPr lang="en-US" sz="2900" dirty="0"/>
              <a:t>Part B Preschool: Completeness of Child Outcomes Data (n=49)</a:t>
            </a:r>
            <a:br>
              <a:rPr lang="en-US" dirty="0"/>
            </a:br>
            <a:r>
              <a:rPr lang="en-US" sz="2400" dirty="0"/>
              <a:t>Completeness = Total with outcomes data/child count</a:t>
            </a:r>
          </a:p>
        </p:txBody>
      </p:sp>
    </p:spTree>
    <p:extLst>
      <p:ext uri="{BB962C8B-B14F-4D97-AF65-F5344CB8AC3E}">
        <p14:creationId xmlns:p14="http://schemas.microsoft.com/office/powerpoint/2010/main" val="2095548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123FCC-7725-4C52-887F-C07F5900A5F7}"/>
              </a:ext>
            </a:extLst>
          </p:cNvPr>
          <p:cNvSpPr>
            <a:spLocks noGrp="1"/>
          </p:cNvSpPr>
          <p:nvPr>
            <p:ph type="title"/>
          </p:nvPr>
        </p:nvSpPr>
        <p:spPr/>
        <p:txBody>
          <a:bodyPr/>
          <a:lstStyle/>
          <a:p>
            <a:r>
              <a:rPr lang="en-US" dirty="0"/>
              <a:t>State-Level Variation and Patterns</a:t>
            </a:r>
          </a:p>
        </p:txBody>
      </p:sp>
      <p:sp>
        <p:nvSpPr>
          <p:cNvPr id="4" name="Slide Number Placeholder 3"/>
          <p:cNvSpPr txBox="1">
            <a:spLocks/>
          </p:cNvSpPr>
          <p:nvPr/>
        </p:nvSpPr>
        <p:spPr>
          <a:xfrm>
            <a:off x="5474168" y="6354422"/>
            <a:ext cx="1232776" cy="50357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schemeClr val="bg1"/>
                </a:solidFill>
              </a:rPr>
              <a:t>17</a:t>
            </a:r>
          </a:p>
        </p:txBody>
      </p:sp>
    </p:spTree>
    <p:extLst>
      <p:ext uri="{BB962C8B-B14F-4D97-AF65-F5344CB8AC3E}">
        <p14:creationId xmlns:p14="http://schemas.microsoft.com/office/powerpoint/2010/main" val="3042896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D0772-E7E9-4F9A-9683-7C4425FA9DFE}"/>
              </a:ext>
            </a:extLst>
          </p:cNvPr>
          <p:cNvSpPr>
            <a:spLocks noGrp="1"/>
          </p:cNvSpPr>
          <p:nvPr>
            <p:ph type="title"/>
          </p:nvPr>
        </p:nvSpPr>
        <p:spPr/>
        <p:txBody>
          <a:bodyPr>
            <a:normAutofit fontScale="90000"/>
          </a:bodyPr>
          <a:lstStyle/>
          <a:p>
            <a:r>
              <a:rPr lang="en-US" dirty="0"/>
              <a:t>Part C State Variation: Exited within Age Expectations – Knowledge and Skills, 2018-19 (n=51)</a:t>
            </a:r>
          </a:p>
        </p:txBody>
      </p:sp>
      <p:graphicFrame>
        <p:nvGraphicFramePr>
          <p:cNvPr id="6" name="Content Placeholder 4">
            <a:extLst>
              <a:ext uri="{FF2B5EF4-FFF2-40B4-BE49-F238E27FC236}">
                <a16:creationId xmlns:a16="http://schemas.microsoft.com/office/drawing/2014/main" id="{A02C3504-827A-42F2-BB8C-63DDA0AD19E8}"/>
              </a:ext>
            </a:extLst>
          </p:cNvPr>
          <p:cNvGraphicFramePr>
            <a:graphicFrameLocks noGrp="1"/>
          </p:cNvGraphicFramePr>
          <p:nvPr/>
        </p:nvGraphicFramePr>
        <p:xfrm>
          <a:off x="219075" y="1152525"/>
          <a:ext cx="11753850" cy="45529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C1476A8A-E1EA-4075-9FF5-3BE7742D8230}"/>
              </a:ext>
            </a:extLst>
          </p:cNvPr>
          <p:cNvSpPr txBox="1"/>
          <p:nvPr/>
        </p:nvSpPr>
        <p:spPr>
          <a:xfrm>
            <a:off x="5811284" y="6345604"/>
            <a:ext cx="569431" cy="400110"/>
          </a:xfrm>
          <a:prstGeom prst="rect">
            <a:avLst/>
          </a:prstGeom>
          <a:noFill/>
        </p:spPr>
        <p:txBody>
          <a:bodyPr wrap="square" rtlCol="0">
            <a:spAutoFit/>
          </a:bodyPr>
          <a:lstStyle/>
          <a:p>
            <a:r>
              <a:rPr lang="en-US" sz="2000" dirty="0">
                <a:solidFill>
                  <a:schemeClr val="bg1"/>
                </a:solidFill>
              </a:rPr>
              <a:t>18</a:t>
            </a:r>
          </a:p>
        </p:txBody>
      </p:sp>
    </p:spTree>
    <p:extLst>
      <p:ext uri="{BB962C8B-B14F-4D97-AF65-F5344CB8AC3E}">
        <p14:creationId xmlns:p14="http://schemas.microsoft.com/office/powerpoint/2010/main" val="4118280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FEB50-6E8C-41BD-9581-DA1F8BE79D8D}"/>
              </a:ext>
            </a:extLst>
          </p:cNvPr>
          <p:cNvSpPr>
            <a:spLocks noGrp="1"/>
          </p:cNvSpPr>
          <p:nvPr>
            <p:ph type="title"/>
          </p:nvPr>
        </p:nvSpPr>
        <p:spPr/>
        <p:txBody>
          <a:bodyPr>
            <a:normAutofit fontScale="90000"/>
          </a:bodyPr>
          <a:lstStyle/>
          <a:p>
            <a:r>
              <a:rPr lang="en-US" dirty="0"/>
              <a:t>Part B State Variation: Exited within Age Expectations – Knowledge and Skills, </a:t>
            </a:r>
            <a:r>
              <a:rPr lang="en-US" dirty="0">
                <a:solidFill>
                  <a:srgbClr val="185380"/>
                </a:solidFill>
              </a:rPr>
              <a:t>2018-2019 </a:t>
            </a:r>
            <a:r>
              <a:rPr lang="en-US" dirty="0"/>
              <a:t>(n=50)</a:t>
            </a:r>
          </a:p>
        </p:txBody>
      </p:sp>
      <p:graphicFrame>
        <p:nvGraphicFramePr>
          <p:cNvPr id="7" name="Content Placeholder 4">
            <a:extLst>
              <a:ext uri="{FF2B5EF4-FFF2-40B4-BE49-F238E27FC236}">
                <a16:creationId xmlns:a16="http://schemas.microsoft.com/office/drawing/2014/main" id="{1CB4B336-84AF-4E2B-9AA7-7B9D22076A7C}"/>
              </a:ext>
            </a:extLst>
          </p:cNvPr>
          <p:cNvGraphicFramePr>
            <a:graphicFrameLocks noGrp="1"/>
          </p:cNvGraphicFramePr>
          <p:nvPr/>
        </p:nvGraphicFramePr>
        <p:xfrm>
          <a:off x="219075" y="1152525"/>
          <a:ext cx="11753850" cy="455295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F943A8C5-0D86-4875-AAD3-3FC2AED9AE86}"/>
              </a:ext>
            </a:extLst>
          </p:cNvPr>
          <p:cNvSpPr txBox="1"/>
          <p:nvPr/>
        </p:nvSpPr>
        <p:spPr>
          <a:xfrm>
            <a:off x="5577840" y="6261688"/>
            <a:ext cx="713231" cy="400110"/>
          </a:xfrm>
          <a:prstGeom prst="rect">
            <a:avLst/>
          </a:prstGeom>
          <a:noFill/>
        </p:spPr>
        <p:txBody>
          <a:bodyPr wrap="square" rtlCol="0">
            <a:spAutoFit/>
          </a:bodyPr>
          <a:lstStyle/>
          <a:p>
            <a:r>
              <a:rPr lang="en-US" sz="2000" dirty="0">
                <a:solidFill>
                  <a:schemeClr val="bg1"/>
                </a:solidFill>
              </a:rPr>
              <a:t>19</a:t>
            </a:r>
          </a:p>
        </p:txBody>
      </p:sp>
    </p:spTree>
    <p:extLst>
      <p:ext uri="{BB962C8B-B14F-4D97-AF65-F5344CB8AC3E}">
        <p14:creationId xmlns:p14="http://schemas.microsoft.com/office/powerpoint/2010/main" val="198507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43757-F9E8-4E2E-8AC8-EDE48F666E63}"/>
              </a:ext>
            </a:extLst>
          </p:cNvPr>
          <p:cNvSpPr>
            <a:spLocks noGrp="1"/>
          </p:cNvSpPr>
          <p:nvPr>
            <p:ph type="title"/>
          </p:nvPr>
        </p:nvSpPr>
        <p:spPr/>
        <p:txBody>
          <a:bodyPr>
            <a:normAutofit/>
          </a:bodyPr>
          <a:lstStyle/>
          <a:p>
            <a:r>
              <a:rPr lang="en-US" sz="3600" dirty="0"/>
              <a:t>Webinar Intended Outcomes</a:t>
            </a:r>
          </a:p>
        </p:txBody>
      </p:sp>
      <p:sp>
        <p:nvSpPr>
          <p:cNvPr id="3" name="Content Placeholder 2">
            <a:extLst>
              <a:ext uri="{FF2B5EF4-FFF2-40B4-BE49-F238E27FC236}">
                <a16:creationId xmlns:a16="http://schemas.microsoft.com/office/drawing/2014/main" id="{3BE12DBC-3DD7-44BC-A9A9-1A97EB6F8E95}"/>
              </a:ext>
            </a:extLst>
          </p:cNvPr>
          <p:cNvSpPr>
            <a:spLocks noGrp="1"/>
          </p:cNvSpPr>
          <p:nvPr>
            <p:ph idx="1"/>
          </p:nvPr>
        </p:nvSpPr>
        <p:spPr>
          <a:xfrm>
            <a:off x="587829" y="1368358"/>
            <a:ext cx="7079063" cy="4097988"/>
          </a:xfrm>
        </p:spPr>
        <p:txBody>
          <a:bodyPr>
            <a:normAutofit/>
          </a:bodyPr>
          <a:lstStyle/>
          <a:p>
            <a:r>
              <a:rPr lang="en-US" sz="2400" dirty="0"/>
              <a:t>Learn about </a:t>
            </a:r>
          </a:p>
          <a:p>
            <a:pPr lvl="1"/>
            <a:r>
              <a:rPr lang="en-US" sz="2400" dirty="0">
                <a:latin typeface="Arial"/>
                <a:cs typeface="Arial"/>
              </a:rPr>
              <a:t>the latest national child outcomes findings</a:t>
            </a:r>
          </a:p>
          <a:p>
            <a:pPr lvl="1"/>
            <a:r>
              <a:rPr lang="en-US" sz="2400" dirty="0">
                <a:latin typeface="Arial"/>
                <a:cs typeface="Arial"/>
              </a:rPr>
              <a:t>where to find more information about the national analysis, and </a:t>
            </a:r>
            <a:endParaRPr lang="en-US" sz="2400" dirty="0"/>
          </a:p>
          <a:p>
            <a:pPr lvl="1"/>
            <a:r>
              <a:rPr lang="en-US" sz="2400" dirty="0">
                <a:latin typeface="Arial"/>
                <a:cs typeface="Arial"/>
              </a:rPr>
              <a:t>how to find resources to support state and local child outcomes data use</a:t>
            </a:r>
          </a:p>
          <a:p>
            <a:endParaRPr lang="en-US" sz="2400" dirty="0"/>
          </a:p>
          <a:p>
            <a:endParaRPr lang="en-US" sz="2400" dirty="0"/>
          </a:p>
        </p:txBody>
      </p:sp>
      <p:sp>
        <p:nvSpPr>
          <p:cNvPr id="4" name="Slide Number Placeholder 3"/>
          <p:cNvSpPr>
            <a:spLocks noGrp="1"/>
          </p:cNvSpPr>
          <p:nvPr>
            <p:ph type="sldNum" sz="quarter" idx="4"/>
          </p:nvPr>
        </p:nvSpPr>
        <p:spPr/>
        <p:txBody>
          <a:bodyPr/>
          <a:lstStyle/>
          <a:p>
            <a:fld id="{8FF8BE51-C3B0-9B4F-9A06-4F809A9A7941}" type="slidenum">
              <a:rPr lang="en-US" smtClean="0"/>
              <a:pPr/>
              <a:t>2</a:t>
            </a:fld>
            <a:endParaRPr lang="en-US"/>
          </a:p>
        </p:txBody>
      </p:sp>
    </p:spTree>
    <p:extLst>
      <p:ext uri="{BB962C8B-B14F-4D97-AF65-F5344CB8AC3E}">
        <p14:creationId xmlns:p14="http://schemas.microsoft.com/office/powerpoint/2010/main" val="915321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DB1A4-266F-4D05-B64E-41C82F805486}"/>
              </a:ext>
            </a:extLst>
          </p:cNvPr>
          <p:cNvSpPr>
            <a:spLocks noGrp="1"/>
          </p:cNvSpPr>
          <p:nvPr>
            <p:ph type="title"/>
          </p:nvPr>
        </p:nvSpPr>
        <p:spPr>
          <a:xfrm>
            <a:off x="636597" y="2555652"/>
            <a:ext cx="4154860" cy="914400"/>
          </a:xfrm>
        </p:spPr>
        <p:txBody>
          <a:bodyPr>
            <a:normAutofit fontScale="90000"/>
          </a:bodyPr>
          <a:lstStyle/>
          <a:p>
            <a:r>
              <a:rPr lang="en-US" dirty="0"/>
              <a:t>SS2 and Percent Served</a:t>
            </a:r>
          </a:p>
        </p:txBody>
      </p:sp>
      <p:sp>
        <p:nvSpPr>
          <p:cNvPr id="4" name="Slide Number Placeholder 3">
            <a:extLst>
              <a:ext uri="{FF2B5EF4-FFF2-40B4-BE49-F238E27FC236}">
                <a16:creationId xmlns:a16="http://schemas.microsoft.com/office/drawing/2014/main" id="{862160BE-2AA9-4ED6-A609-4CCFD9FBA56E}"/>
              </a:ext>
            </a:extLst>
          </p:cNvPr>
          <p:cNvSpPr>
            <a:spLocks noGrp="1"/>
          </p:cNvSpPr>
          <p:nvPr>
            <p:ph type="sldNum" sz="quarter" idx="4"/>
          </p:nvPr>
        </p:nvSpPr>
        <p:spPr/>
        <p:txBody>
          <a:bodyPr/>
          <a:lstStyle/>
          <a:p>
            <a:fld id="{8FF8BE51-C3B0-9B4F-9A06-4F809A9A7941}" type="slidenum">
              <a:rPr lang="en-US" smtClean="0"/>
              <a:pPr/>
              <a:t>20</a:t>
            </a:fld>
            <a:endParaRPr lang="en-US"/>
          </a:p>
        </p:txBody>
      </p:sp>
      <p:graphicFrame>
        <p:nvGraphicFramePr>
          <p:cNvPr id="11" name="Content Placeholder 10">
            <a:extLst>
              <a:ext uri="{FF2B5EF4-FFF2-40B4-BE49-F238E27FC236}">
                <a16:creationId xmlns:a16="http://schemas.microsoft.com/office/drawing/2014/main" id="{9D6C6CE2-946D-4513-A4B2-6032C80CD4DE}"/>
              </a:ext>
            </a:extLst>
          </p:cNvPr>
          <p:cNvGraphicFramePr>
            <a:graphicFrameLocks noGrp="1"/>
          </p:cNvGraphicFramePr>
          <p:nvPr>
            <p:ph idx="1"/>
            <p:extLst>
              <p:ext uri="{D42A27DB-BD31-4B8C-83A1-F6EECF244321}">
                <p14:modId xmlns:p14="http://schemas.microsoft.com/office/powerpoint/2010/main" val="2097914565"/>
              </p:ext>
            </p:extLst>
          </p:nvPr>
        </p:nvGraphicFramePr>
        <p:xfrm>
          <a:off x="4645151" y="1124585"/>
          <a:ext cx="6777673" cy="4097338"/>
        </p:xfrm>
        <a:graphic>
          <a:graphicData uri="http://schemas.openxmlformats.org/drawingml/2006/chart">
            <c:chart xmlns:c="http://schemas.openxmlformats.org/drawingml/2006/chart" xmlns:r="http://schemas.openxmlformats.org/officeDocument/2006/relationships" r:id="rId3"/>
          </a:graphicData>
        </a:graphic>
      </p:graphicFrame>
      <p:sp>
        <p:nvSpPr>
          <p:cNvPr id="12" name="Left Brace 11">
            <a:extLst>
              <a:ext uri="{FF2B5EF4-FFF2-40B4-BE49-F238E27FC236}">
                <a16:creationId xmlns:a16="http://schemas.microsoft.com/office/drawing/2014/main" id="{57A26937-D5FC-4734-9F4F-22FA77BE4D2F}"/>
              </a:ext>
            </a:extLst>
          </p:cNvPr>
          <p:cNvSpPr/>
          <p:nvPr/>
        </p:nvSpPr>
        <p:spPr>
          <a:xfrm rot="5400000">
            <a:off x="9089136" y="3072384"/>
            <a:ext cx="560832" cy="1694688"/>
          </a:xfrm>
          <a:prstGeom prst="leftBrace">
            <a:avLst/>
          </a:prstGeom>
          <a:noFill/>
          <a:ln w="28575">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44700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DC228-345E-4023-A2A4-2B072769B3BF}"/>
              </a:ext>
            </a:extLst>
          </p:cNvPr>
          <p:cNvSpPr>
            <a:spLocks noGrp="1"/>
          </p:cNvSpPr>
          <p:nvPr>
            <p:ph type="title"/>
          </p:nvPr>
        </p:nvSpPr>
        <p:spPr>
          <a:xfrm>
            <a:off x="674326" y="221358"/>
            <a:ext cx="11005457" cy="1014984"/>
          </a:xfrm>
        </p:spPr>
        <p:txBody>
          <a:bodyPr>
            <a:normAutofit/>
          </a:bodyPr>
          <a:lstStyle/>
          <a:p>
            <a:r>
              <a:rPr lang="en-US" sz="2900" dirty="0"/>
              <a:t>Part C: Average Percentage Who Exited within Age Expectations by State Percent Served, 2018-19 (n=51)</a:t>
            </a:r>
          </a:p>
        </p:txBody>
      </p:sp>
      <p:sp>
        <p:nvSpPr>
          <p:cNvPr id="4" name="Slide Number Placeholder 3">
            <a:extLst>
              <a:ext uri="{FF2B5EF4-FFF2-40B4-BE49-F238E27FC236}">
                <a16:creationId xmlns:a16="http://schemas.microsoft.com/office/drawing/2014/main" id="{F54EDCC5-C7B0-4393-8B3D-19A15CE6FBED}"/>
              </a:ext>
            </a:extLst>
          </p:cNvPr>
          <p:cNvSpPr>
            <a:spLocks noGrp="1"/>
          </p:cNvSpPr>
          <p:nvPr>
            <p:ph type="sldNum" sz="quarter" idx="4"/>
          </p:nvPr>
        </p:nvSpPr>
        <p:spPr/>
        <p:txBody>
          <a:bodyPr/>
          <a:lstStyle/>
          <a:p>
            <a:r>
              <a:rPr lang="en-US" dirty="0"/>
              <a:t>21</a:t>
            </a:r>
          </a:p>
        </p:txBody>
      </p:sp>
      <p:graphicFrame>
        <p:nvGraphicFramePr>
          <p:cNvPr id="6" name="Content Placeholder 4">
            <a:extLst>
              <a:ext uri="{FF2B5EF4-FFF2-40B4-BE49-F238E27FC236}">
                <a16:creationId xmlns:a16="http://schemas.microsoft.com/office/drawing/2014/main" id="{82648469-39E5-421B-97B4-CC0E8FC5B041}"/>
              </a:ext>
            </a:extLst>
          </p:cNvPr>
          <p:cNvGraphicFramePr>
            <a:graphicFrameLocks noGrp="1"/>
          </p:cNvGraphicFramePr>
          <p:nvPr/>
        </p:nvGraphicFramePr>
        <p:xfrm>
          <a:off x="428625" y="1188720"/>
          <a:ext cx="11334750" cy="448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6377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35ADF-AC97-45FF-8EEE-E9AF20F9F158}"/>
              </a:ext>
            </a:extLst>
          </p:cNvPr>
          <p:cNvSpPr>
            <a:spLocks noGrp="1"/>
          </p:cNvSpPr>
          <p:nvPr>
            <p:ph type="title"/>
          </p:nvPr>
        </p:nvSpPr>
        <p:spPr>
          <a:xfrm>
            <a:off x="587828" y="226980"/>
            <a:ext cx="11005457" cy="1017926"/>
          </a:xfrm>
        </p:spPr>
        <p:txBody>
          <a:bodyPr>
            <a:noAutofit/>
          </a:bodyPr>
          <a:lstStyle/>
          <a:p>
            <a:r>
              <a:rPr lang="en-US" sz="2900" dirty="0"/>
              <a:t>Part B Preschool: Average Percentage Who Exited within Age Expectations by State 3-5 Percent Served, 2018-19 (n=50)</a:t>
            </a:r>
          </a:p>
        </p:txBody>
      </p:sp>
      <p:sp>
        <p:nvSpPr>
          <p:cNvPr id="3" name="TextBox 2">
            <a:extLst>
              <a:ext uri="{FF2B5EF4-FFF2-40B4-BE49-F238E27FC236}">
                <a16:creationId xmlns:a16="http://schemas.microsoft.com/office/drawing/2014/main" id="{3D95B00B-C7AF-4ECB-98C9-5C9F73922C5B}"/>
              </a:ext>
            </a:extLst>
          </p:cNvPr>
          <p:cNvSpPr txBox="1"/>
          <p:nvPr/>
        </p:nvSpPr>
        <p:spPr>
          <a:xfrm>
            <a:off x="7568460" y="6348753"/>
            <a:ext cx="184731" cy="369332"/>
          </a:xfrm>
          <a:prstGeom prst="rect">
            <a:avLst/>
          </a:prstGeom>
          <a:noFill/>
        </p:spPr>
        <p:txBody>
          <a:bodyPr wrap="none" rtlCol="0">
            <a:spAutoFit/>
          </a:bodyPr>
          <a:lstStyle/>
          <a:p>
            <a:endParaRPr lang="en-US" dirty="0"/>
          </a:p>
        </p:txBody>
      </p:sp>
      <p:sp>
        <p:nvSpPr>
          <p:cNvPr id="7" name="Slide Number Placeholder 3"/>
          <p:cNvSpPr>
            <a:spLocks noGrp="1"/>
          </p:cNvSpPr>
          <p:nvPr>
            <p:ph type="sldNum" sz="quarter" idx="4"/>
          </p:nvPr>
        </p:nvSpPr>
        <p:spPr>
          <a:xfrm>
            <a:off x="5442942" y="6281630"/>
            <a:ext cx="1232776" cy="503578"/>
          </a:xfrm>
        </p:spPr>
        <p:txBody>
          <a:bodyPr/>
          <a:lstStyle/>
          <a:p>
            <a:pPr algn="ctr"/>
            <a:r>
              <a:rPr lang="en-US" dirty="0"/>
              <a:t>22</a:t>
            </a:r>
          </a:p>
        </p:txBody>
      </p:sp>
      <p:graphicFrame>
        <p:nvGraphicFramePr>
          <p:cNvPr id="8" name="Chart 7">
            <a:extLst>
              <a:ext uri="{FF2B5EF4-FFF2-40B4-BE49-F238E27FC236}">
                <a16:creationId xmlns:a16="http://schemas.microsoft.com/office/drawing/2014/main" id="{259D972F-58A8-47E4-AE39-DABDECDA6363}"/>
              </a:ext>
            </a:extLst>
          </p:cNvPr>
          <p:cNvGraphicFramePr>
            <a:graphicFrameLocks/>
          </p:cNvGraphicFramePr>
          <p:nvPr/>
        </p:nvGraphicFramePr>
        <p:xfrm>
          <a:off x="426720" y="1188720"/>
          <a:ext cx="11338560" cy="448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9703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35D38-A323-468D-BAE7-51C1B4112E51}"/>
              </a:ext>
            </a:extLst>
          </p:cNvPr>
          <p:cNvSpPr>
            <a:spLocks noGrp="1"/>
          </p:cNvSpPr>
          <p:nvPr>
            <p:ph type="title"/>
          </p:nvPr>
        </p:nvSpPr>
        <p:spPr>
          <a:xfrm>
            <a:off x="749034" y="2204342"/>
            <a:ext cx="4921150" cy="914400"/>
          </a:xfrm>
        </p:spPr>
        <p:txBody>
          <a:bodyPr>
            <a:noAutofit/>
          </a:bodyPr>
          <a:lstStyle/>
          <a:p>
            <a:r>
              <a:rPr lang="en-US" sz="3600" dirty="0"/>
              <a:t>FFY 2018 State Child Outcomes Data Quality Profiles</a:t>
            </a:r>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8BE51-C3B0-9B4F-9A06-4F809A9A7941}" type="slidenum">
              <a:rPr kumimoji="0" lang="en-US" sz="2000" b="1"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2000" b="1"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5" name="Picture 14">
            <a:extLst>
              <a:ext uri="{FF2B5EF4-FFF2-40B4-BE49-F238E27FC236}">
                <a16:creationId xmlns:a16="http://schemas.microsoft.com/office/drawing/2014/main" id="{1A56FAB0-0AE0-41D0-9387-F12B61BF2DC8}"/>
              </a:ext>
            </a:extLst>
          </p:cNvPr>
          <p:cNvPicPr>
            <a:picLocks noChangeAspect="1"/>
          </p:cNvPicPr>
          <p:nvPr/>
        </p:nvPicPr>
        <p:blipFill>
          <a:blip r:embed="rId3"/>
          <a:stretch>
            <a:fillRect/>
          </a:stretch>
        </p:blipFill>
        <p:spPr>
          <a:xfrm>
            <a:off x="7121769" y="944317"/>
            <a:ext cx="3481753" cy="4612193"/>
          </a:xfrm>
          <a:prstGeom prst="rect">
            <a:avLst/>
          </a:prstGeom>
        </p:spPr>
      </p:pic>
    </p:spTree>
    <p:extLst>
      <p:ext uri="{BB962C8B-B14F-4D97-AF65-F5344CB8AC3E}">
        <p14:creationId xmlns:p14="http://schemas.microsoft.com/office/powerpoint/2010/main" val="248329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35D38-A323-468D-BAE7-51C1B4112E51}"/>
              </a:ext>
            </a:extLst>
          </p:cNvPr>
          <p:cNvSpPr>
            <a:spLocks noGrp="1"/>
          </p:cNvSpPr>
          <p:nvPr>
            <p:ph type="title"/>
          </p:nvPr>
        </p:nvSpPr>
        <p:spPr/>
        <p:txBody>
          <a:bodyPr>
            <a:normAutofit/>
          </a:bodyPr>
          <a:lstStyle/>
          <a:p>
            <a:r>
              <a:rPr lang="en-US" sz="3600" dirty="0"/>
              <a:t>2018 State Data Quality Profiles</a:t>
            </a:r>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8BE51-C3B0-9B4F-9A06-4F809A9A7941}" type="slidenum">
              <a:rPr kumimoji="0" lang="en-US" sz="2000" b="1"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2000" b="1"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3" name="Group 2">
            <a:extLst>
              <a:ext uri="{FF2B5EF4-FFF2-40B4-BE49-F238E27FC236}">
                <a16:creationId xmlns:a16="http://schemas.microsoft.com/office/drawing/2014/main" id="{229AA96F-2092-4C26-9EB2-FE08C22A3244}"/>
              </a:ext>
            </a:extLst>
          </p:cNvPr>
          <p:cNvGrpSpPr/>
          <p:nvPr/>
        </p:nvGrpSpPr>
        <p:grpSpPr>
          <a:xfrm>
            <a:off x="389694" y="1109859"/>
            <a:ext cx="5012763" cy="4217265"/>
            <a:chOff x="462846" y="1097667"/>
            <a:chExt cx="5012763" cy="4217265"/>
          </a:xfrm>
        </p:grpSpPr>
        <p:pic>
          <p:nvPicPr>
            <p:cNvPr id="5" name="Picture 4">
              <a:extLst>
                <a:ext uri="{FF2B5EF4-FFF2-40B4-BE49-F238E27FC236}">
                  <a16:creationId xmlns:a16="http://schemas.microsoft.com/office/drawing/2014/main" id="{DD14F33D-F15F-4F5D-A0A8-A6ACF0AC84A0}"/>
                </a:ext>
              </a:extLst>
            </p:cNvPr>
            <p:cNvPicPr>
              <a:picLocks noChangeAspect="1"/>
            </p:cNvPicPr>
            <p:nvPr/>
          </p:nvPicPr>
          <p:blipFill rotWithShape="1">
            <a:blip r:embed="rId3"/>
            <a:srcRect l="3938" r="7455" b="12685"/>
            <a:stretch/>
          </p:blipFill>
          <p:spPr>
            <a:xfrm>
              <a:off x="462846" y="1097667"/>
              <a:ext cx="5012763" cy="420811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7" name="TextBox 6">
              <a:extLst>
                <a:ext uri="{FF2B5EF4-FFF2-40B4-BE49-F238E27FC236}">
                  <a16:creationId xmlns:a16="http://schemas.microsoft.com/office/drawing/2014/main" id="{2CFE3226-35D9-4643-93E6-B6303891853C}"/>
                </a:ext>
              </a:extLst>
            </p:cNvPr>
            <p:cNvSpPr txBox="1"/>
            <p:nvPr/>
          </p:nvSpPr>
          <p:spPr>
            <a:xfrm>
              <a:off x="2359381" y="5068711"/>
              <a:ext cx="891820" cy="246221"/>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State Name</a:t>
              </a:r>
            </a:p>
          </p:txBody>
        </p:sp>
      </p:grpSp>
      <p:pic>
        <p:nvPicPr>
          <p:cNvPr id="4098" name="Picture 2">
            <a:extLst>
              <a:ext uri="{FF2B5EF4-FFF2-40B4-BE49-F238E27FC236}">
                <a16:creationId xmlns:a16="http://schemas.microsoft.com/office/drawing/2014/main" id="{BDBCFB25-7049-43B7-A727-BABF33D6E1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9347" y="1173073"/>
            <a:ext cx="5822959" cy="42172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56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02D6E3-3289-495B-BD72-6D285EC3F550}"/>
              </a:ext>
            </a:extLst>
          </p:cNvPr>
          <p:cNvSpPr>
            <a:spLocks noGrp="1"/>
          </p:cNvSpPr>
          <p:nvPr>
            <p:ph idx="1"/>
          </p:nvPr>
        </p:nvSpPr>
        <p:spPr/>
        <p:txBody>
          <a:bodyPr/>
          <a:lstStyle/>
          <a:p>
            <a:pPr marL="514350" indent="-457200">
              <a:lnSpc>
                <a:spcPct val="105000"/>
              </a:lnSpc>
              <a:spcBef>
                <a:spcPts val="0"/>
              </a:spcBef>
              <a:spcAft>
                <a:spcPts val="800"/>
              </a:spcAft>
              <a:buFont typeface="+mj-lt"/>
              <a:buAutoNum type="arabicPeriod"/>
            </a:pPr>
            <a:r>
              <a:rPr lang="en-US" sz="3200"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Year-to-Year Changes in State Child Outcomes: What Do They Mean?</a:t>
            </a:r>
            <a:endParaRPr lang="en-US" sz="3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514350" indent="-457200">
              <a:lnSpc>
                <a:spcPct val="105000"/>
              </a:lnSpc>
              <a:spcBef>
                <a:spcPts val="0"/>
              </a:spcBef>
              <a:spcAft>
                <a:spcPts val="800"/>
              </a:spcAft>
              <a:buFont typeface="+mj-lt"/>
              <a:buAutoNum type="arabicPeriod"/>
            </a:pPr>
            <a:r>
              <a:rPr lang="en-US" sz="3200"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Local Contributing Factors Tool for Indicator C3/B7</a:t>
            </a:r>
            <a:endParaRPr lang="en-US" sz="3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514350" indent="-457200">
              <a:lnSpc>
                <a:spcPct val="105000"/>
              </a:lnSpc>
              <a:spcBef>
                <a:spcPts val="0"/>
              </a:spcBef>
              <a:spcAft>
                <a:spcPts val="800"/>
              </a:spcAft>
              <a:buFont typeface="+mj-lt"/>
              <a:buAutoNum type="arabicPeriod"/>
            </a:pPr>
            <a:r>
              <a:rPr lang="en-US" sz="3200"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Key Part C Data Considerations During COVID</a:t>
            </a:r>
            <a:endParaRPr lang="en-US" sz="3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514350" indent="-457200">
              <a:lnSpc>
                <a:spcPct val="105000"/>
              </a:lnSpc>
              <a:spcBef>
                <a:spcPts val="0"/>
              </a:spcBef>
              <a:spcAft>
                <a:spcPts val="800"/>
              </a:spcAft>
              <a:buFont typeface="+mj-lt"/>
              <a:buAutoNum type="arabicPeriod"/>
            </a:pPr>
            <a:r>
              <a:rPr lang="en-US" sz="3200"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Analyzing Child Outcomes Data for Program Improvement</a:t>
            </a:r>
            <a:endParaRPr lang="en-US" sz="3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3415D8AC-1538-4C51-92C0-397A585AACDE}"/>
              </a:ext>
            </a:extLst>
          </p:cNvPr>
          <p:cNvSpPr>
            <a:spLocks noGrp="1"/>
          </p:cNvSpPr>
          <p:nvPr>
            <p:ph type="title"/>
          </p:nvPr>
        </p:nvSpPr>
        <p:spPr/>
        <p:txBody>
          <a:bodyPr>
            <a:normAutofit fontScale="90000"/>
          </a:bodyPr>
          <a:lstStyle/>
          <a:p>
            <a:r>
              <a:rPr lang="en-US" dirty="0" err="1"/>
              <a:t>DaSy</a:t>
            </a:r>
            <a:r>
              <a:rPr lang="en-US" dirty="0"/>
              <a:t>/ECTA Resources to Help You Explain Current Status of Your Child Outcomes Data</a:t>
            </a:r>
          </a:p>
        </p:txBody>
      </p:sp>
      <p:sp>
        <p:nvSpPr>
          <p:cNvPr id="4" name="Slide Number Placeholder 3">
            <a:extLst>
              <a:ext uri="{FF2B5EF4-FFF2-40B4-BE49-F238E27FC236}">
                <a16:creationId xmlns:a16="http://schemas.microsoft.com/office/drawing/2014/main" id="{EB7CE2F2-6393-4BA0-AE66-94C71081E0E2}"/>
              </a:ext>
            </a:extLst>
          </p:cNvPr>
          <p:cNvSpPr>
            <a:spLocks noGrp="1"/>
          </p:cNvSpPr>
          <p:nvPr>
            <p:ph type="sldNum" sz="quarter" idx="10"/>
          </p:nvPr>
        </p:nvSpPr>
        <p:spPr>
          <a:xfrm>
            <a:off x="609600" y="6327649"/>
            <a:ext cx="28448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25</a:t>
            </a:fld>
            <a:endParaRPr lang="en-US" dirty="0"/>
          </a:p>
        </p:txBody>
      </p:sp>
    </p:spTree>
    <p:extLst>
      <p:ext uri="{BB962C8B-B14F-4D97-AF65-F5344CB8AC3E}">
        <p14:creationId xmlns:p14="http://schemas.microsoft.com/office/powerpoint/2010/main" val="16901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DC35F-E7F1-49F9-9902-C51216924938}"/>
              </a:ext>
            </a:extLst>
          </p:cNvPr>
          <p:cNvSpPr>
            <a:spLocks noGrp="1"/>
          </p:cNvSpPr>
          <p:nvPr>
            <p:ph type="title"/>
          </p:nvPr>
        </p:nvSpPr>
        <p:spPr/>
        <p:txBody>
          <a:bodyPr>
            <a:normAutofit/>
          </a:bodyPr>
          <a:lstStyle/>
          <a:p>
            <a:r>
              <a:rPr lang="en-US" sz="3600" dirty="0"/>
              <a:t>Some Child Outcomes Resources</a:t>
            </a:r>
          </a:p>
        </p:txBody>
      </p:sp>
      <p:sp>
        <p:nvSpPr>
          <p:cNvPr id="4" name="Content Placeholder 3"/>
          <p:cNvSpPr>
            <a:spLocks noGrp="1"/>
          </p:cNvSpPr>
          <p:nvPr>
            <p:ph idx="1"/>
          </p:nvPr>
        </p:nvSpPr>
        <p:spPr>
          <a:xfrm>
            <a:off x="490641" y="1141380"/>
            <a:ext cx="11005457" cy="4474881"/>
          </a:xfrm>
        </p:spPr>
        <p:txBody>
          <a:bodyPr>
            <a:normAutofit fontScale="92500" lnSpcReduction="20000"/>
          </a:bodyPr>
          <a:lstStyle/>
          <a:p>
            <a:r>
              <a:rPr lang="en-US" sz="2400" dirty="0">
                <a:solidFill>
                  <a:schemeClr val="tx2">
                    <a:lumMod val="75000"/>
                    <a:lumOff val="25000"/>
                  </a:schemeClr>
                </a:solidFill>
                <a:hlinkClick r:id="rId3">
                  <a:extLst>
                    <a:ext uri="{A12FA001-AC4F-418D-AE19-62706E023703}">
                      <ahyp:hlinkClr xmlns:ahyp="http://schemas.microsoft.com/office/drawing/2018/hyperlinkcolor" val="tx"/>
                    </a:ext>
                  </a:extLst>
                </a:hlinkClick>
              </a:rPr>
              <a:t>IDEA Child Outcomes Highlights for FFY2018 (ectacenter.org)</a:t>
            </a:r>
            <a:endParaRPr lang="en-US" sz="2400" dirty="0">
              <a:solidFill>
                <a:schemeClr val="tx2">
                  <a:lumMod val="75000"/>
                  <a:lumOff val="25000"/>
                </a:schemeClr>
              </a:solidFill>
            </a:endParaRPr>
          </a:p>
          <a:p>
            <a:pPr lvl="1"/>
            <a:r>
              <a:rPr lang="en-US" sz="2100" dirty="0"/>
              <a:t>A 2-page summary of the national results</a:t>
            </a:r>
          </a:p>
          <a:p>
            <a:r>
              <a:rPr lang="en-US" sz="2400" dirty="0">
                <a:solidFill>
                  <a:schemeClr val="tx2">
                    <a:lumMod val="75000"/>
                    <a:lumOff val="25000"/>
                  </a:schemeClr>
                </a:solidFill>
                <a:hlinkClick r:id="rId4">
                  <a:extLst>
                    <a:ext uri="{A12FA001-AC4F-418D-AE19-62706E023703}">
                      <ahyp:hlinkClr xmlns:ahyp="http://schemas.microsoft.com/office/drawing/2018/hyperlinkcolor" val="tx"/>
                    </a:ext>
                  </a:extLst>
                </a:hlinkClick>
              </a:rPr>
              <a:t>Guidance for Computing the Number and Percentage of Infants and Toddlers who did not Receive Early Intervention Services for at Least Six Months</a:t>
            </a:r>
            <a:endParaRPr lang="en-US" sz="2400" dirty="0">
              <a:solidFill>
                <a:schemeClr val="tx2">
                  <a:lumMod val="75000"/>
                  <a:lumOff val="25000"/>
                </a:schemeClr>
              </a:solidFill>
            </a:endParaRPr>
          </a:p>
          <a:p>
            <a:pPr lvl="1"/>
            <a:r>
              <a:rPr lang="en-US" sz="2000" dirty="0"/>
              <a:t>Guidance for states to support calculation including data requirements, assumptions, and data quality checks</a:t>
            </a:r>
          </a:p>
          <a:p>
            <a:r>
              <a:rPr lang="en-US" sz="2400" dirty="0">
                <a:solidFill>
                  <a:schemeClr val="tx2">
                    <a:lumMod val="75000"/>
                    <a:lumOff val="25000"/>
                  </a:schemeClr>
                </a:solidFill>
                <a:hlinkClick r:id="rId5">
                  <a:extLst>
                    <a:ext uri="{A12FA001-AC4F-418D-AE19-62706E023703}">
                      <ahyp:hlinkClr xmlns:ahyp="http://schemas.microsoft.com/office/drawing/2018/hyperlinkcolor" val="tx"/>
                    </a:ext>
                  </a:extLst>
                </a:hlinkClick>
              </a:rPr>
              <a:t>Take a Look at Your Child Outcomes Data Profile | </a:t>
            </a:r>
            <a:r>
              <a:rPr lang="en-US" sz="2400" dirty="0" err="1">
                <a:solidFill>
                  <a:schemeClr val="tx2">
                    <a:lumMod val="75000"/>
                    <a:lumOff val="25000"/>
                  </a:schemeClr>
                </a:solidFill>
                <a:hlinkClick r:id="rId5">
                  <a:extLst>
                    <a:ext uri="{A12FA001-AC4F-418D-AE19-62706E023703}">
                      <ahyp:hlinkClr xmlns:ahyp="http://schemas.microsoft.com/office/drawing/2018/hyperlinkcolor" val="tx"/>
                    </a:ext>
                  </a:extLst>
                </a:hlinkClick>
              </a:rPr>
              <a:t>DaSy</a:t>
            </a:r>
            <a:r>
              <a:rPr lang="en-US" sz="2400" dirty="0">
                <a:solidFill>
                  <a:schemeClr val="tx2">
                    <a:lumMod val="75000"/>
                    <a:lumOff val="25000"/>
                  </a:schemeClr>
                </a:solidFill>
                <a:hlinkClick r:id="rId5">
                  <a:extLst>
                    <a:ext uri="{A12FA001-AC4F-418D-AE19-62706E023703}">
                      <ahyp:hlinkClr xmlns:ahyp="http://schemas.microsoft.com/office/drawing/2018/hyperlinkcolor" val="tx"/>
                    </a:ext>
                  </a:extLst>
                </a:hlinkClick>
              </a:rPr>
              <a:t> Center</a:t>
            </a:r>
            <a:endParaRPr lang="en-US" sz="2400" dirty="0">
              <a:solidFill>
                <a:schemeClr val="tx2">
                  <a:lumMod val="75000"/>
                  <a:lumOff val="25000"/>
                </a:schemeClr>
              </a:solidFill>
            </a:endParaRPr>
          </a:p>
          <a:p>
            <a:pPr lvl="1"/>
            <a:r>
              <a:rPr lang="en-US" sz="2100" dirty="0"/>
              <a:t>Guidance on how to use your Child Outcomes Data Quality Profile</a:t>
            </a:r>
          </a:p>
          <a:p>
            <a:r>
              <a:rPr lang="en-US" sz="2400" u="sng" dirty="0">
                <a:solidFill>
                  <a:schemeClr val="tx2">
                    <a:lumMod val="75000"/>
                    <a:lumOff val="25000"/>
                  </a:schemeClr>
                </a:solidFill>
                <a:hlinkClick r:id="rId6">
                  <a:extLst>
                    <a:ext uri="{A12FA001-AC4F-418D-AE19-62706E023703}">
                      <ahyp:hlinkClr xmlns:ahyp="http://schemas.microsoft.com/office/drawing/2018/hyperlinkcolor" val="tx"/>
                    </a:ext>
                  </a:extLst>
                </a:hlinkClick>
              </a:rPr>
              <a:t>Year-to-Year Changes in State Child Outcomes Data: What Do They Mean?</a:t>
            </a:r>
            <a:r>
              <a:rPr lang="en-US" sz="2400" u="sng" dirty="0">
                <a:solidFill>
                  <a:schemeClr val="tx2">
                    <a:lumMod val="75000"/>
                    <a:lumOff val="25000"/>
                  </a:schemeClr>
                </a:solidFill>
              </a:rPr>
              <a:t> </a:t>
            </a:r>
          </a:p>
          <a:p>
            <a:pPr lvl="1"/>
            <a:r>
              <a:rPr lang="en-US" sz="2000" dirty="0"/>
              <a:t>A 4-page brief designed to help stakeholders learn what questions to ask to understand year-to-year changes in child outcomes data</a:t>
            </a:r>
          </a:p>
          <a:p>
            <a:endParaRPr lang="en-US" sz="2200" dirty="0"/>
          </a:p>
          <a:p>
            <a:pPr lvl="1"/>
            <a:endParaRPr lang="en-US" dirty="0"/>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8BE51-C3B0-9B4F-9A06-4F809A9A7941}" type="slidenum">
              <a:rPr kumimoji="0" lang="en-US" sz="2000" b="1"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56672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DC35F-E7F1-49F9-9902-C51216924938}"/>
              </a:ext>
            </a:extLst>
          </p:cNvPr>
          <p:cNvSpPr>
            <a:spLocks noGrp="1"/>
          </p:cNvSpPr>
          <p:nvPr>
            <p:ph type="title"/>
          </p:nvPr>
        </p:nvSpPr>
        <p:spPr/>
        <p:txBody>
          <a:bodyPr>
            <a:normAutofit/>
          </a:bodyPr>
          <a:lstStyle/>
          <a:p>
            <a:r>
              <a:rPr lang="en-US" sz="3600" dirty="0"/>
              <a:t>More Child Outcomes Resources</a:t>
            </a:r>
          </a:p>
        </p:txBody>
      </p:sp>
      <p:sp>
        <p:nvSpPr>
          <p:cNvPr id="4" name="Content Placeholder 3"/>
          <p:cNvSpPr>
            <a:spLocks noGrp="1"/>
          </p:cNvSpPr>
          <p:nvPr>
            <p:ph idx="1"/>
          </p:nvPr>
        </p:nvSpPr>
        <p:spPr>
          <a:xfrm>
            <a:off x="490641" y="1141380"/>
            <a:ext cx="11005457" cy="4745070"/>
          </a:xfrm>
        </p:spPr>
        <p:txBody>
          <a:bodyPr>
            <a:normAutofit/>
          </a:bodyPr>
          <a:lstStyle/>
          <a:p>
            <a:pPr>
              <a:lnSpc>
                <a:spcPct val="100000"/>
              </a:lnSpc>
            </a:pPr>
            <a:r>
              <a:rPr lang="en-US" sz="2200" dirty="0">
                <a:solidFill>
                  <a:schemeClr val="tx2">
                    <a:lumMod val="75000"/>
                    <a:lumOff val="25000"/>
                  </a:schemeClr>
                </a:solidFill>
                <a:hlinkClick r:id="rId3">
                  <a:extLst>
                    <a:ext uri="{A12FA001-AC4F-418D-AE19-62706E023703}">
                      <ahyp:hlinkClr xmlns:ahyp="http://schemas.microsoft.com/office/drawing/2018/hyperlinkcolor" val="tx"/>
                    </a:ext>
                  </a:extLst>
                </a:hlinkClick>
              </a:rPr>
              <a:t>Special Collection of Outcomes Reports</a:t>
            </a:r>
            <a:endParaRPr lang="en-US" sz="2200" dirty="0">
              <a:solidFill>
                <a:schemeClr val="tx2">
                  <a:lumMod val="75000"/>
                  <a:lumOff val="25000"/>
                </a:schemeClr>
              </a:solidFill>
            </a:endParaRPr>
          </a:p>
          <a:p>
            <a:pPr lvl="1">
              <a:lnSpc>
                <a:spcPct val="100000"/>
              </a:lnSpc>
              <a:spcAft>
                <a:spcPts val="600"/>
              </a:spcAft>
            </a:pPr>
            <a:r>
              <a:rPr lang="en-US" sz="2000" dirty="0"/>
              <a:t>An online collection of child outcomes data reports that states have produced for their local programs</a:t>
            </a:r>
          </a:p>
          <a:p>
            <a:pPr>
              <a:lnSpc>
                <a:spcPct val="100000"/>
              </a:lnSpc>
            </a:pPr>
            <a:r>
              <a:rPr lang="en-US" sz="2200" dirty="0">
                <a:solidFill>
                  <a:schemeClr val="tx2">
                    <a:lumMod val="75000"/>
                    <a:lumOff val="25000"/>
                  </a:schemeClr>
                </a:solidFill>
                <a:hlinkClick r:id="rId4">
                  <a:extLst>
                    <a:ext uri="{A12FA001-AC4F-418D-AE19-62706E023703}">
                      <ahyp:hlinkClr xmlns:ahyp="http://schemas.microsoft.com/office/drawing/2018/hyperlinkcolor" val="tx"/>
                    </a:ext>
                  </a:extLst>
                </a:hlinkClick>
              </a:rPr>
              <a:t>Child Outcomes Summary (COS) Process Professional Development Resources</a:t>
            </a:r>
            <a:endParaRPr lang="en-US" sz="2200" dirty="0">
              <a:solidFill>
                <a:schemeClr val="tx2">
                  <a:lumMod val="75000"/>
                  <a:lumOff val="25000"/>
                </a:schemeClr>
              </a:solidFill>
            </a:endParaRPr>
          </a:p>
          <a:p>
            <a:pPr lvl="1">
              <a:lnSpc>
                <a:spcPct val="100000"/>
              </a:lnSpc>
              <a:spcAft>
                <a:spcPts val="600"/>
              </a:spcAft>
            </a:pPr>
            <a:r>
              <a:rPr lang="en-US" sz="2000" dirty="0"/>
              <a:t>Collection of national resources to support training and TA on the COS process</a:t>
            </a:r>
          </a:p>
          <a:p>
            <a:pPr marL="228600" lvl="1">
              <a:lnSpc>
                <a:spcPct val="100000"/>
              </a:lnSpc>
              <a:spcBef>
                <a:spcPts val="1000"/>
              </a:spcBef>
            </a:pPr>
            <a:r>
              <a:rPr lang="en-US" sz="2200" dirty="0">
                <a:solidFill>
                  <a:schemeClr val="tx2">
                    <a:lumMod val="75000"/>
                    <a:lumOff val="25000"/>
                  </a:schemeClr>
                </a:solidFill>
                <a:hlinkClick r:id="rId5">
                  <a:extLst>
                    <a:ext uri="{A12FA001-AC4F-418D-AE19-62706E023703}">
                      <ahyp:hlinkClr xmlns:ahyp="http://schemas.microsoft.com/office/drawing/2018/hyperlinkcolor" val="tx"/>
                    </a:ext>
                  </a:extLst>
                </a:hlinkClick>
              </a:rPr>
              <a:t>ECTA Center: COS Completion When Teams Can't Meet In Person</a:t>
            </a:r>
            <a:endParaRPr lang="en-US" sz="2200" dirty="0">
              <a:solidFill>
                <a:schemeClr val="tx2">
                  <a:lumMod val="75000"/>
                  <a:lumOff val="25000"/>
                </a:schemeClr>
              </a:solidFill>
            </a:endParaRPr>
          </a:p>
          <a:p>
            <a:pPr lvl="1">
              <a:lnSpc>
                <a:spcPct val="100000"/>
              </a:lnSpc>
            </a:pPr>
            <a:r>
              <a:rPr lang="en-US" sz="2000" dirty="0"/>
              <a:t>How to use telecommunication devices to have discussions with team members in different locations through teleconferencing</a:t>
            </a:r>
          </a:p>
          <a:p>
            <a:pPr marL="228600" lvl="1">
              <a:lnSpc>
                <a:spcPct val="100000"/>
              </a:lnSpc>
              <a:spcBef>
                <a:spcPts val="1000"/>
              </a:spcBef>
            </a:pPr>
            <a:r>
              <a:rPr lang="pt-BR" sz="2200" dirty="0">
                <a:solidFill>
                  <a:schemeClr val="tx2">
                    <a:lumMod val="75000"/>
                    <a:lumOff val="25000"/>
                  </a:schemeClr>
                </a:solidFill>
                <a:hlinkClick r:id="rId6">
                  <a:extLst>
                    <a:ext uri="{A12FA001-AC4F-418D-AE19-62706E023703}">
                      <ahyp:hlinkClr xmlns:ahyp="http://schemas.microsoft.com/office/drawing/2018/hyperlinkcolor" val="tx"/>
                    </a:ext>
                  </a:extLst>
                </a:hlinkClick>
              </a:rPr>
              <a:t>ECTA Center: Coronavirus Disease (COVID-19)</a:t>
            </a:r>
            <a:r>
              <a:rPr lang="en-US" sz="2200" dirty="0">
                <a:solidFill>
                  <a:schemeClr val="tx2">
                    <a:lumMod val="75000"/>
                    <a:lumOff val="25000"/>
                  </a:schemeClr>
                </a:solidFill>
              </a:rPr>
              <a:t> </a:t>
            </a:r>
          </a:p>
          <a:p>
            <a:pPr marL="228600" lvl="1">
              <a:lnSpc>
                <a:spcPct val="100000"/>
              </a:lnSpc>
              <a:spcBef>
                <a:spcPts val="1000"/>
              </a:spcBef>
            </a:pPr>
            <a:r>
              <a:rPr lang="en-US" sz="2200" dirty="0">
                <a:solidFill>
                  <a:schemeClr val="tx2">
                    <a:lumMod val="75000"/>
                    <a:lumOff val="25000"/>
                  </a:schemeClr>
                </a:solidFill>
                <a:hlinkClick r:id="rId7">
                  <a:extLst>
                    <a:ext uri="{A12FA001-AC4F-418D-AE19-62706E023703}">
                      <ahyp:hlinkClr xmlns:ahyp="http://schemas.microsoft.com/office/drawing/2018/hyperlinkcolor" val="tx"/>
                    </a:ext>
                  </a:extLst>
                </a:hlinkClick>
              </a:rPr>
              <a:t>ECTA Center: Remote Service Delivery and Distance Learning</a:t>
            </a:r>
            <a:endParaRPr lang="en-US" sz="2200" dirty="0">
              <a:solidFill>
                <a:schemeClr val="tx2">
                  <a:lumMod val="75000"/>
                  <a:lumOff val="25000"/>
                </a:schemeClr>
              </a:solidFill>
            </a:endParaRPr>
          </a:p>
          <a:p>
            <a:pPr lvl="1">
              <a:lnSpc>
                <a:spcPct val="100000"/>
              </a:lnSpc>
            </a:pPr>
            <a:r>
              <a:rPr lang="en-US" sz="2000" dirty="0"/>
              <a:t>Online information to assist programs in addressing the challenges of the pandemic</a:t>
            </a:r>
          </a:p>
          <a:p>
            <a:pPr lvl="1"/>
            <a:endParaRPr lang="en-US" sz="2000" dirty="0"/>
          </a:p>
          <a:p>
            <a:endParaRPr lang="en-US" dirty="0"/>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8BE51-C3B0-9B4F-9A06-4F809A9A7941}" type="slidenum">
              <a:rPr kumimoji="0" lang="en-US" sz="2000" b="1"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54655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Helvetica" panose="020B0604020202020204" pitchFamily="34" charset="0"/>
                <a:cs typeface="Helvetica" panose="020B0604020202020204" pitchFamily="34" charset="0"/>
              </a:rPr>
              <a:t>Contact us</a:t>
            </a:r>
          </a:p>
        </p:txBody>
      </p:sp>
      <p:sp>
        <p:nvSpPr>
          <p:cNvPr id="3" name="Content Placeholder 2"/>
          <p:cNvSpPr>
            <a:spLocks noGrp="1"/>
          </p:cNvSpPr>
          <p:nvPr>
            <p:ph type="subTitle" idx="1"/>
          </p:nvPr>
        </p:nvSpPr>
        <p:spPr/>
        <p:txBody>
          <a:bodyPr>
            <a:normAutofit/>
          </a:bodyPr>
          <a:lstStyle/>
          <a:p>
            <a:pPr marL="0" indent="0">
              <a:buNone/>
            </a:pPr>
            <a:r>
              <a:rPr lang="en-US" sz="2800" dirty="0">
                <a:latin typeface="+mn-lt"/>
              </a:rPr>
              <a:t>Cornelia Taylor </a:t>
            </a:r>
            <a:r>
              <a:rPr lang="en-US" sz="2800" b="0" i="0" u="none" strike="noStrike" dirty="0">
                <a:solidFill>
                  <a:srgbClr val="3C4043"/>
                </a:solidFill>
                <a:effectLst/>
                <a:latin typeface="Roboto"/>
                <a:hlinkClick r:id="rId3"/>
              </a:rPr>
              <a:t>cornelia.taylor@sri.com</a:t>
            </a:r>
            <a:r>
              <a:rPr lang="en-US" sz="2800" dirty="0">
                <a:latin typeface="+mn-lt"/>
              </a:rPr>
              <a:t> </a:t>
            </a:r>
          </a:p>
          <a:p>
            <a:pPr marL="0" indent="0">
              <a:buNone/>
            </a:pPr>
            <a:endParaRPr lang="en-US" sz="2800" dirty="0">
              <a:latin typeface="+mn-lt"/>
            </a:endParaRPr>
          </a:p>
        </p:txBody>
      </p:sp>
      <p:sp>
        <p:nvSpPr>
          <p:cNvPr id="4" name="Slide Number Placeholder 3"/>
          <p:cNvSpPr>
            <a:spLocks noGrp="1"/>
          </p:cNvSpPr>
          <p:nvPr>
            <p:ph type="sldNum" sz="quarter" idx="4294967295"/>
          </p:nvPr>
        </p:nvSpPr>
        <p:spPr>
          <a:xfrm>
            <a:off x="10958513" y="6350000"/>
            <a:ext cx="1233487" cy="503238"/>
          </a:xfrm>
          <a:prstGeom prst="rect">
            <a:avLst/>
          </a:prstGeom>
        </p:spPr>
        <p:txBody>
          <a:bodyPr/>
          <a:lstStyle/>
          <a:p>
            <a:pPr>
              <a:defRPr/>
            </a:pPr>
            <a:fld id="{A16BC478-DA37-4AA0-BB58-E4FAC38A2556}" type="slidenum">
              <a:rPr lang="en-US" sz="1200"/>
              <a:pPr>
                <a:defRPr/>
              </a:pPr>
              <a:t>28</a:t>
            </a:fld>
            <a:endParaRPr lang="en-US" sz="1200" dirty="0"/>
          </a:p>
        </p:txBody>
      </p:sp>
      <p:pic>
        <p:nvPicPr>
          <p:cNvPr id="7" name="Picture 2" descr="Photograph: A female toddler holds a bit of bird seed on a playground. (Photograph by Alex Laza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295" y="802298"/>
            <a:ext cx="2781545" cy="4070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0649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rmAutofit fontScale="90000"/>
          </a:bodyPr>
          <a:lstStyle/>
          <a:p>
            <a:r>
              <a:rPr lang="en-US" b="0" dirty="0"/>
              <a:t>Find out more at</a:t>
            </a:r>
            <a:r>
              <a:rPr lang="en-US" dirty="0"/>
              <a:t> ectacenter.org and dasycenter.org</a:t>
            </a:r>
          </a:p>
        </p:txBody>
      </p:sp>
      <p:sp>
        <p:nvSpPr>
          <p:cNvPr id="3" name="Text Placeholder 2"/>
          <p:cNvSpPr>
            <a:spLocks noGrp="1"/>
          </p:cNvSpPr>
          <p:nvPr>
            <p:ph type="body" idx="1"/>
          </p:nvPr>
        </p:nvSpPr>
        <p:spPr/>
        <p:txBody>
          <a:bodyPr>
            <a:noAutofit/>
          </a:bodyPr>
          <a:lstStyle/>
          <a:p>
            <a:r>
              <a:rPr lang="en-US" sz="1200" dirty="0"/>
              <a:t>The ECTA Center is a program of the FPG Child Development Institute of the University of North Carolina at Chapel Hill, funded through cooperative agreement number </a:t>
            </a:r>
            <a:r>
              <a:rPr lang="is-IS" sz="1200" dirty="0"/>
              <a:t>H326P170001 </a:t>
            </a:r>
            <a:r>
              <a:rPr lang="en-US" sz="1200" dirty="0"/>
              <a:t>from the Office of Special Education Programs, U.S. Department of Education. Opinions expressed herein do not necessarily represent the Department of Education's position or policy. Project Officers: Julia Martin-Eile</a:t>
            </a:r>
          </a:p>
          <a:p>
            <a:endParaRPr lang="en-US" sz="1200" dirty="0"/>
          </a:p>
        </p:txBody>
      </p:sp>
      <p:sp>
        <p:nvSpPr>
          <p:cNvPr id="4" name="Rectangle 3"/>
          <p:cNvSpPr/>
          <p:nvPr/>
        </p:nvSpPr>
        <p:spPr>
          <a:xfrm>
            <a:off x="1973580" y="4200124"/>
            <a:ext cx="8259347" cy="978729"/>
          </a:xfrm>
          <a:prstGeom prst="rect">
            <a:avLst/>
          </a:prstGeom>
        </p:spPr>
        <p:txBody>
          <a:bodyPr wrap="square">
            <a:spAutoFit/>
          </a:bodyPr>
          <a:lstStyle/>
          <a:p>
            <a:pPr marL="228600" lvl="0" indent="-228600">
              <a:lnSpc>
                <a:spcPct val="120000"/>
              </a:lnSpc>
              <a:spcBef>
                <a:spcPts val="1000"/>
              </a:spcBef>
              <a:buClr>
                <a:schemeClr val="accent1"/>
              </a:buClr>
              <a:buSzPct val="100000"/>
              <a:buFont typeface="Arial" panose="020B0604020202020204" pitchFamily="34" charset="0"/>
              <a:buChar char="•"/>
              <a:defRPr/>
            </a:pPr>
            <a:r>
              <a:rPr lang="en-US" sz="1200" dirty="0"/>
              <a:t>The DaSy  Center is a program of SRI International, funded through cooperative agreement number </a:t>
            </a:r>
            <a:r>
              <a:rPr lang="is-IS" sz="1200" dirty="0"/>
              <a:t>H373190002 </a:t>
            </a:r>
            <a:r>
              <a:rPr lang="en-US" sz="1200" dirty="0"/>
              <a:t>from the Office of Special Education Programs, U.S. Department of Education. Opinions expressed herein do not necessarily represent the Department of Education's position or policy. Project Officers: Meredith Miceli &amp; Richelle Davis</a:t>
            </a:r>
          </a:p>
        </p:txBody>
      </p:sp>
      <p:sp>
        <p:nvSpPr>
          <p:cNvPr id="5" name="Slide Number Placeholder 3"/>
          <p:cNvSpPr txBox="1">
            <a:spLocks/>
          </p:cNvSpPr>
          <p:nvPr/>
        </p:nvSpPr>
        <p:spPr>
          <a:xfrm>
            <a:off x="5396109" y="6354422"/>
            <a:ext cx="1232776" cy="50357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000" b="1" dirty="0">
              <a:solidFill>
                <a:schemeClr val="bg1"/>
              </a:solidFill>
            </a:endParaRPr>
          </a:p>
        </p:txBody>
      </p:sp>
    </p:spTree>
    <p:extLst>
      <p:ext uri="{BB962C8B-B14F-4D97-AF65-F5344CB8AC3E}">
        <p14:creationId xmlns:p14="http://schemas.microsoft.com/office/powerpoint/2010/main" val="153792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SP/APR Indicator Analyses for Part B and Part C">
            <a:extLst>
              <a:ext uri="{FF2B5EF4-FFF2-40B4-BE49-F238E27FC236}">
                <a16:creationId xmlns:a16="http://schemas.microsoft.com/office/drawing/2014/main" id="{040244E0-4D10-4866-A486-4999CEDE25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6806" y="0"/>
            <a:ext cx="15618806" cy="681797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AB95146-95BA-4FE3-832F-934AAC1BF923}"/>
              </a:ext>
            </a:extLst>
          </p:cNvPr>
          <p:cNvSpPr>
            <a:spLocks noGrp="1"/>
          </p:cNvSpPr>
          <p:nvPr>
            <p:ph idx="1"/>
          </p:nvPr>
        </p:nvSpPr>
        <p:spPr>
          <a:xfrm>
            <a:off x="5572141" y="-946176"/>
            <a:ext cx="6258496" cy="2989289"/>
          </a:xfrm>
        </p:spPr>
        <p:txBody>
          <a:bodyPr>
            <a:normAutofit/>
          </a:bodyPr>
          <a:lstStyle/>
          <a:p>
            <a:pPr marL="0" indent="0" algn="ctr">
              <a:buNone/>
            </a:pPr>
            <a:endParaRPr lang="en-US" sz="4000" dirty="0"/>
          </a:p>
          <a:p>
            <a:pPr marL="0" indent="0" algn="ctr">
              <a:buNone/>
            </a:pPr>
            <a:r>
              <a:rPr lang="en-US" sz="6000" b="1" dirty="0">
                <a:solidFill>
                  <a:schemeClr val="accent3">
                    <a:lumMod val="50000"/>
                  </a:schemeClr>
                </a:solidFill>
              </a:rPr>
              <a:t>Child Outcomes </a:t>
            </a:r>
          </a:p>
        </p:txBody>
      </p:sp>
      <p:sp>
        <p:nvSpPr>
          <p:cNvPr id="4" name="Slide Number Placeholder 3">
            <a:extLst>
              <a:ext uri="{FF2B5EF4-FFF2-40B4-BE49-F238E27FC236}">
                <a16:creationId xmlns:a16="http://schemas.microsoft.com/office/drawing/2014/main" id="{CE49F848-A4AF-41C4-842B-06C838CF6CD0}"/>
              </a:ext>
            </a:extLst>
          </p:cNvPr>
          <p:cNvSpPr>
            <a:spLocks noGrp="1"/>
          </p:cNvSpPr>
          <p:nvPr>
            <p:ph type="sldNum" sz="quarter" idx="4"/>
          </p:nvPr>
        </p:nvSpPr>
        <p:spPr/>
        <p:txBody>
          <a:bodyPr/>
          <a:lstStyle/>
          <a:p>
            <a:fld id="{8FF8BE51-C3B0-9B4F-9A06-4F809A9A7941}" type="slidenum">
              <a:rPr lang="en-US" smtClean="0"/>
              <a:pPr/>
              <a:t>3</a:t>
            </a:fld>
            <a:endParaRPr lang="en-US"/>
          </a:p>
        </p:txBody>
      </p:sp>
    </p:spTree>
    <p:extLst>
      <p:ext uri="{BB962C8B-B14F-4D97-AF65-F5344CB8AC3E}">
        <p14:creationId xmlns:p14="http://schemas.microsoft.com/office/powerpoint/2010/main" val="222383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DB74-3724-450B-9C5C-B20EBFCD7FB2}"/>
              </a:ext>
            </a:extLst>
          </p:cNvPr>
          <p:cNvSpPr>
            <a:spLocks noGrp="1"/>
          </p:cNvSpPr>
          <p:nvPr>
            <p:ph type="title"/>
          </p:nvPr>
        </p:nvSpPr>
        <p:spPr>
          <a:xfrm>
            <a:off x="502484" y="361092"/>
            <a:ext cx="11005457" cy="914400"/>
          </a:xfrm>
        </p:spPr>
        <p:txBody>
          <a:bodyPr>
            <a:normAutofit/>
          </a:bodyPr>
          <a:lstStyle/>
          <a:p>
            <a:r>
              <a:rPr lang="en-US" sz="3600" dirty="0"/>
              <a:t>General Background</a:t>
            </a:r>
          </a:p>
        </p:txBody>
      </p:sp>
      <p:sp>
        <p:nvSpPr>
          <p:cNvPr id="3" name="Content Placeholder 2">
            <a:extLst>
              <a:ext uri="{FF2B5EF4-FFF2-40B4-BE49-F238E27FC236}">
                <a16:creationId xmlns:a16="http://schemas.microsoft.com/office/drawing/2014/main" id="{38087EC5-E373-4E5D-88D5-6EAD27B26C9B}"/>
              </a:ext>
            </a:extLst>
          </p:cNvPr>
          <p:cNvSpPr>
            <a:spLocks noGrp="1"/>
          </p:cNvSpPr>
          <p:nvPr>
            <p:ph idx="1"/>
          </p:nvPr>
        </p:nvSpPr>
        <p:spPr/>
        <p:txBody>
          <a:bodyPr>
            <a:normAutofit/>
          </a:bodyPr>
          <a:lstStyle/>
          <a:p>
            <a:r>
              <a:rPr lang="en-US" sz="2400" dirty="0"/>
              <a:t>Looking at compliance is not enough to produce good results, so the focus has shifted to also looking at results. </a:t>
            </a:r>
          </a:p>
          <a:p>
            <a:r>
              <a:rPr lang="en-US" sz="2400" dirty="0"/>
              <a:t>All federal agencies are required to report on the outcomes achieved by their programs</a:t>
            </a:r>
            <a:r>
              <a:rPr lang="en-US" sz="2400" dirty="0">
                <a:solidFill>
                  <a:srgbClr val="FF0000"/>
                </a:solidFill>
              </a:rPr>
              <a:t>.</a:t>
            </a:r>
            <a:r>
              <a:rPr lang="en-US" sz="2400" dirty="0"/>
              <a:t> </a:t>
            </a:r>
          </a:p>
          <a:p>
            <a:r>
              <a:rPr lang="en-US" sz="2400" dirty="0"/>
              <a:t>The Office of Special Education Programs (OSEP) uses child outcomes data to: </a:t>
            </a:r>
          </a:p>
          <a:p>
            <a:pPr lvl="1"/>
            <a:r>
              <a:rPr lang="en-US" sz="2000" dirty="0"/>
              <a:t>Justify the funding for Part C and Part B Preschool. </a:t>
            </a:r>
          </a:p>
          <a:p>
            <a:pPr lvl="1"/>
            <a:r>
              <a:rPr lang="en-US" sz="2000" dirty="0"/>
              <a:t>Monitor state results through Results Driven Accountability processes (Part C only)</a:t>
            </a:r>
            <a:r>
              <a:rPr lang="en-US" sz="2000" dirty="0">
                <a:solidFill>
                  <a:srgbClr val="FF0000"/>
                </a:solidFill>
              </a:rPr>
              <a:t>.</a:t>
            </a:r>
            <a:endParaRPr lang="en-US" sz="2000" dirty="0"/>
          </a:p>
        </p:txBody>
      </p:sp>
      <p:sp>
        <p:nvSpPr>
          <p:cNvPr id="4" name="Slide Number Placeholder 3"/>
          <p:cNvSpPr>
            <a:spLocks noGrp="1"/>
          </p:cNvSpPr>
          <p:nvPr>
            <p:ph type="sldNum" sz="quarter" idx="4"/>
          </p:nvPr>
        </p:nvSpPr>
        <p:spPr/>
        <p:txBody>
          <a:bodyPr/>
          <a:lstStyle/>
          <a:p>
            <a:fld id="{8FF8BE51-C3B0-9B4F-9A06-4F809A9A7941}" type="slidenum">
              <a:rPr lang="en-US" smtClean="0"/>
              <a:pPr/>
              <a:t>4</a:t>
            </a:fld>
            <a:endParaRPr lang="en-US"/>
          </a:p>
        </p:txBody>
      </p:sp>
    </p:spTree>
    <p:extLst>
      <p:ext uri="{BB962C8B-B14F-4D97-AF65-F5344CB8AC3E}">
        <p14:creationId xmlns:p14="http://schemas.microsoft.com/office/powerpoint/2010/main" val="112075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5A85E-45CE-4321-A592-DF4F3F869225}"/>
              </a:ext>
            </a:extLst>
          </p:cNvPr>
          <p:cNvSpPr>
            <a:spLocks noGrp="1"/>
          </p:cNvSpPr>
          <p:nvPr>
            <p:ph type="title"/>
          </p:nvPr>
        </p:nvSpPr>
        <p:spPr>
          <a:xfrm>
            <a:off x="364804" y="572878"/>
            <a:ext cx="11005457" cy="683046"/>
          </a:xfrm>
        </p:spPr>
        <p:txBody>
          <a:bodyPr>
            <a:normAutofit/>
          </a:bodyPr>
          <a:lstStyle/>
          <a:p>
            <a:r>
              <a:rPr lang="en-US" sz="3600" dirty="0"/>
              <a:t>Three Child Outcomes</a:t>
            </a:r>
          </a:p>
        </p:txBody>
      </p:sp>
      <p:sp>
        <p:nvSpPr>
          <p:cNvPr id="3" name="Content Placeholder 2">
            <a:extLst>
              <a:ext uri="{FF2B5EF4-FFF2-40B4-BE49-F238E27FC236}">
                <a16:creationId xmlns:a16="http://schemas.microsoft.com/office/drawing/2014/main" id="{C2E71FB2-4862-4222-8BA3-4426E2E5579E}"/>
              </a:ext>
            </a:extLst>
          </p:cNvPr>
          <p:cNvSpPr>
            <a:spLocks noGrp="1"/>
          </p:cNvSpPr>
          <p:nvPr>
            <p:ph idx="1"/>
          </p:nvPr>
        </p:nvSpPr>
        <p:spPr>
          <a:xfrm>
            <a:off x="550844" y="1344058"/>
            <a:ext cx="11298920" cy="4538949"/>
          </a:xfrm>
        </p:spPr>
        <p:txBody>
          <a:bodyPr>
            <a:normAutofit/>
          </a:bodyPr>
          <a:lstStyle/>
          <a:p>
            <a:r>
              <a:rPr lang="en-US" sz="2800" dirty="0"/>
              <a:t>In 2005, OSEP required states to report data on 3 child outcomes</a:t>
            </a:r>
            <a:r>
              <a:rPr lang="en-US" sz="2800" dirty="0">
                <a:solidFill>
                  <a:srgbClr val="FF0000"/>
                </a:solidFill>
              </a:rPr>
              <a:t>.</a:t>
            </a:r>
            <a:endParaRPr lang="en-US" sz="2800" dirty="0"/>
          </a:p>
          <a:p>
            <a:pPr lvl="1"/>
            <a:r>
              <a:rPr lang="en-US" sz="2800" dirty="0"/>
              <a:t>Children have positive social emotional skills (including social relationships) </a:t>
            </a:r>
          </a:p>
          <a:p>
            <a:pPr lvl="1"/>
            <a:r>
              <a:rPr lang="en-US" sz="2800" dirty="0"/>
              <a:t>Children acquire and use knowledge and skills (including early language/ communication [and early literacy]) </a:t>
            </a:r>
          </a:p>
          <a:p>
            <a:pPr lvl="1"/>
            <a:r>
              <a:rPr lang="en-US" sz="2800" dirty="0"/>
              <a:t>Children use appropriate behaviors to meet their needs </a:t>
            </a:r>
          </a:p>
        </p:txBody>
      </p:sp>
      <p:sp>
        <p:nvSpPr>
          <p:cNvPr id="4" name="Slide Number Placeholder 3"/>
          <p:cNvSpPr>
            <a:spLocks noGrp="1"/>
          </p:cNvSpPr>
          <p:nvPr>
            <p:ph type="sldNum" sz="quarter" idx="4"/>
          </p:nvPr>
        </p:nvSpPr>
        <p:spPr/>
        <p:txBody>
          <a:bodyPr/>
          <a:lstStyle/>
          <a:p>
            <a:fld id="{8FF8BE51-C3B0-9B4F-9A06-4F809A9A7941}" type="slidenum">
              <a:rPr lang="en-US" smtClean="0"/>
              <a:pPr/>
              <a:t>5</a:t>
            </a:fld>
            <a:endParaRPr lang="en-US"/>
          </a:p>
        </p:txBody>
      </p:sp>
    </p:spTree>
    <p:extLst>
      <p:ext uri="{BB962C8B-B14F-4D97-AF65-F5344CB8AC3E}">
        <p14:creationId xmlns:p14="http://schemas.microsoft.com/office/powerpoint/2010/main" val="33763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841DCCD-5847-4DF2-9285-4278F9EB5E1C}"/>
              </a:ext>
            </a:extLst>
          </p:cNvPr>
          <p:cNvPicPr>
            <a:picLocks noChangeAspect="1"/>
          </p:cNvPicPr>
          <p:nvPr/>
        </p:nvPicPr>
        <p:blipFill>
          <a:blip r:embed="rId3"/>
          <a:stretch>
            <a:fillRect/>
          </a:stretch>
        </p:blipFill>
        <p:spPr>
          <a:xfrm>
            <a:off x="1698171" y="341333"/>
            <a:ext cx="9137758" cy="5425985"/>
          </a:xfrm>
          <a:prstGeom prst="rect">
            <a:avLst/>
          </a:prstGeom>
        </p:spPr>
      </p:pic>
      <p:sp>
        <p:nvSpPr>
          <p:cNvPr id="4" name="Slide Number Placeholder 3"/>
          <p:cNvSpPr>
            <a:spLocks noGrp="1"/>
          </p:cNvSpPr>
          <p:nvPr>
            <p:ph type="sldNum" sz="quarter" idx="4"/>
          </p:nvPr>
        </p:nvSpPr>
        <p:spPr>
          <a:xfrm>
            <a:off x="5474168" y="6354422"/>
            <a:ext cx="1232776" cy="503578"/>
          </a:xfrm>
        </p:spPr>
        <p:txBody>
          <a:bodyPr/>
          <a:lstStyle/>
          <a:p>
            <a:pPr algn="ctr"/>
            <a:fld id="{8FF8BE51-C3B0-9B4F-9A06-4F809A9A7941}" type="slidenum">
              <a:rPr lang="en-US" smtClean="0"/>
              <a:pPr algn="ctr"/>
              <a:t>6</a:t>
            </a:fld>
            <a:endParaRPr lang="en-US" dirty="0"/>
          </a:p>
        </p:txBody>
      </p:sp>
    </p:spTree>
    <p:extLst>
      <p:ext uri="{BB962C8B-B14F-4D97-AF65-F5344CB8AC3E}">
        <p14:creationId xmlns:p14="http://schemas.microsoft.com/office/powerpoint/2010/main" val="636035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5BCE3-DEB7-430B-BA26-A567B8F22A1E}"/>
              </a:ext>
            </a:extLst>
          </p:cNvPr>
          <p:cNvSpPr>
            <a:spLocks noGrp="1"/>
          </p:cNvSpPr>
          <p:nvPr>
            <p:ph type="title"/>
          </p:nvPr>
        </p:nvSpPr>
        <p:spPr>
          <a:xfrm>
            <a:off x="587828" y="733607"/>
            <a:ext cx="11005457" cy="914400"/>
          </a:xfrm>
        </p:spPr>
        <p:txBody>
          <a:bodyPr>
            <a:normAutofit/>
          </a:bodyPr>
          <a:lstStyle/>
          <a:p>
            <a:r>
              <a:rPr lang="en-US" sz="3600" dirty="0"/>
              <a:t>The Summary Statements</a:t>
            </a:r>
          </a:p>
        </p:txBody>
      </p:sp>
      <p:sp>
        <p:nvSpPr>
          <p:cNvPr id="3" name="Content Placeholder 2">
            <a:extLst>
              <a:ext uri="{FF2B5EF4-FFF2-40B4-BE49-F238E27FC236}">
                <a16:creationId xmlns:a16="http://schemas.microsoft.com/office/drawing/2014/main" id="{4503F29A-7149-48D2-938F-A7BA9B2712E1}"/>
              </a:ext>
            </a:extLst>
          </p:cNvPr>
          <p:cNvSpPr>
            <a:spLocks noGrp="1"/>
          </p:cNvSpPr>
          <p:nvPr>
            <p:ph idx="1"/>
          </p:nvPr>
        </p:nvSpPr>
        <p:spPr>
          <a:xfrm>
            <a:off x="686683" y="2035623"/>
            <a:ext cx="11005457" cy="4097988"/>
          </a:xfrm>
        </p:spPr>
        <p:txBody>
          <a:bodyPr>
            <a:normAutofit/>
          </a:bodyPr>
          <a:lstStyle/>
          <a:p>
            <a:pPr marL="514350" indent="-514350">
              <a:buAutoNum type="arabicPeriod"/>
            </a:pPr>
            <a:r>
              <a:rPr lang="en-US" sz="2400" dirty="0"/>
              <a:t>Of those children who entered or exited the program below age expectations in each outcome, the percent who substantially increased their rate of growth by program exit. </a:t>
            </a:r>
          </a:p>
          <a:p>
            <a:pPr marL="514350" indent="-514350">
              <a:buAutoNum type="arabicPeriod"/>
            </a:pPr>
            <a:r>
              <a:rPr lang="en-US" sz="2400" dirty="0"/>
              <a:t>The percent of children who were functioning within age expectations in each outcome by program exit.</a:t>
            </a:r>
          </a:p>
        </p:txBody>
      </p:sp>
      <p:sp>
        <p:nvSpPr>
          <p:cNvPr id="4" name="Slide Number Placeholder 3"/>
          <p:cNvSpPr>
            <a:spLocks noGrp="1"/>
          </p:cNvSpPr>
          <p:nvPr>
            <p:ph type="sldNum" sz="quarter" idx="4"/>
          </p:nvPr>
        </p:nvSpPr>
        <p:spPr/>
        <p:txBody>
          <a:bodyPr/>
          <a:lstStyle/>
          <a:p>
            <a:fld id="{8FF8BE51-C3B0-9B4F-9A06-4F809A9A7941}" type="slidenum">
              <a:rPr lang="en-US" smtClean="0"/>
              <a:pPr/>
              <a:t>7</a:t>
            </a:fld>
            <a:endParaRPr lang="en-US" dirty="0"/>
          </a:p>
        </p:txBody>
      </p:sp>
    </p:spTree>
    <p:extLst>
      <p:ext uri="{BB962C8B-B14F-4D97-AF65-F5344CB8AC3E}">
        <p14:creationId xmlns:p14="http://schemas.microsoft.com/office/powerpoint/2010/main" val="68377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20B65-D434-40DE-92EB-2546DFD8E4E8}"/>
              </a:ext>
            </a:extLst>
          </p:cNvPr>
          <p:cNvSpPr>
            <a:spLocks noGrp="1"/>
          </p:cNvSpPr>
          <p:nvPr>
            <p:ph type="title"/>
          </p:nvPr>
        </p:nvSpPr>
        <p:spPr/>
        <p:txBody>
          <a:bodyPr>
            <a:noAutofit/>
          </a:bodyPr>
          <a:lstStyle/>
          <a:p>
            <a:r>
              <a:rPr lang="en-US" sz="3600" dirty="0"/>
              <a:t>State Approaches to Measuring Child Outcomes: FFY 2018</a:t>
            </a:r>
          </a:p>
        </p:txBody>
      </p:sp>
      <p:graphicFrame>
        <p:nvGraphicFramePr>
          <p:cNvPr id="3" name="Table 2">
            <a:extLst>
              <a:ext uri="{FF2B5EF4-FFF2-40B4-BE49-F238E27FC236}">
                <a16:creationId xmlns:a16="http://schemas.microsoft.com/office/drawing/2014/main" id="{488EC067-B2D6-4EB9-9F35-ED7974505AAD}"/>
              </a:ext>
            </a:extLst>
          </p:cNvPr>
          <p:cNvGraphicFramePr>
            <a:graphicFrameLocks noGrp="1"/>
          </p:cNvGraphicFramePr>
          <p:nvPr>
            <p:extLst>
              <p:ext uri="{D42A27DB-BD31-4B8C-83A1-F6EECF244321}">
                <p14:modId xmlns:p14="http://schemas.microsoft.com/office/powerpoint/2010/main" val="233298998"/>
              </p:ext>
            </p:extLst>
          </p:nvPr>
        </p:nvGraphicFramePr>
        <p:xfrm>
          <a:off x="712172" y="1390607"/>
          <a:ext cx="10756768" cy="4070455"/>
        </p:xfrm>
        <a:graphic>
          <a:graphicData uri="http://schemas.openxmlformats.org/drawingml/2006/table">
            <a:tbl>
              <a:tblPr firstRow="1" firstCol="1" bandRow="1">
                <a:tableStyleId>{5C22544A-7EE6-4342-B048-85BDC9FD1C3A}</a:tableStyleId>
              </a:tblPr>
              <a:tblGrid>
                <a:gridCol w="4719463">
                  <a:extLst>
                    <a:ext uri="{9D8B030D-6E8A-4147-A177-3AD203B41FA5}">
                      <a16:colId xmlns:a16="http://schemas.microsoft.com/office/drawing/2014/main" val="2900851335"/>
                    </a:ext>
                  </a:extLst>
                </a:gridCol>
                <a:gridCol w="3026004">
                  <a:extLst>
                    <a:ext uri="{9D8B030D-6E8A-4147-A177-3AD203B41FA5}">
                      <a16:colId xmlns:a16="http://schemas.microsoft.com/office/drawing/2014/main" val="528501402"/>
                    </a:ext>
                  </a:extLst>
                </a:gridCol>
                <a:gridCol w="3011301">
                  <a:extLst>
                    <a:ext uri="{9D8B030D-6E8A-4147-A177-3AD203B41FA5}">
                      <a16:colId xmlns:a16="http://schemas.microsoft.com/office/drawing/2014/main" val="2726580239"/>
                    </a:ext>
                  </a:extLst>
                </a:gridCol>
              </a:tblGrid>
              <a:tr h="643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effectLst/>
                        </a:rPr>
                        <a:t>Approach</a:t>
                      </a:r>
                      <a:endParaRPr lang="en-US" sz="2800" dirty="0">
                        <a:effectLst/>
                        <a:latin typeface="+mn-lt"/>
                        <a:ea typeface="Calibri" panose="020F0502020204030204" pitchFamily="34" charset="0"/>
                      </a:endParaRPr>
                    </a:p>
                  </a:txBody>
                  <a:tcPr marL="68580" marR="68580" marT="0" marB="0" anchor="b"/>
                </a:tc>
                <a:tc>
                  <a:txBody>
                    <a:bodyPr/>
                    <a:lstStyle/>
                    <a:p>
                      <a:pPr algn="ctr"/>
                      <a:r>
                        <a:rPr lang="en-US" sz="2800" dirty="0">
                          <a:effectLst/>
                        </a:rPr>
                        <a:t>Part C </a:t>
                      </a:r>
                    </a:p>
                    <a:p>
                      <a:pPr algn="ctr"/>
                      <a:r>
                        <a:rPr lang="en-US" sz="2800" dirty="0">
                          <a:effectLst/>
                        </a:rPr>
                        <a:t>(N=56)</a:t>
                      </a:r>
                      <a:endParaRPr lang="en-US" sz="2800" dirty="0">
                        <a:effectLst/>
                        <a:latin typeface="+mn-lt"/>
                      </a:endParaRPr>
                    </a:p>
                  </a:txBody>
                  <a:tcPr marL="68580" marR="68580" marT="0" marB="0" anchor="b"/>
                </a:tc>
                <a:tc>
                  <a:txBody>
                    <a:bodyPr/>
                    <a:lstStyle/>
                    <a:p>
                      <a:pPr algn="ctr"/>
                      <a:r>
                        <a:rPr lang="en-US" sz="2800" dirty="0">
                          <a:effectLst/>
                        </a:rPr>
                        <a:t>Part B/619 (N=59)</a:t>
                      </a:r>
                      <a:endParaRPr lang="en-US" sz="2800" dirty="0">
                        <a:effectLst/>
                        <a:latin typeface="+mn-lt"/>
                      </a:endParaRPr>
                    </a:p>
                  </a:txBody>
                  <a:tcPr marL="68580" marR="68580" marT="0" marB="0" anchor="b"/>
                </a:tc>
                <a:extLst>
                  <a:ext uri="{0D108BD9-81ED-4DB2-BD59-A6C34878D82A}">
                    <a16:rowId xmlns:a16="http://schemas.microsoft.com/office/drawing/2014/main" val="1053431063"/>
                  </a:ext>
                </a:extLst>
              </a:tr>
              <a:tr h="643403">
                <a:tc>
                  <a:txBody>
                    <a:bodyPr/>
                    <a:lstStyle/>
                    <a:p>
                      <a:pPr marL="0" marR="0">
                        <a:spcBef>
                          <a:spcPts val="0"/>
                        </a:spcBef>
                        <a:spcAft>
                          <a:spcPts val="0"/>
                        </a:spcAft>
                      </a:pPr>
                      <a:r>
                        <a:rPr lang="en-US" sz="2400" dirty="0">
                          <a:effectLst/>
                        </a:rPr>
                        <a:t>COS</a:t>
                      </a:r>
                      <a:endParaRPr lang="en-US" sz="2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dirty="0">
                          <a:effectLst/>
                        </a:rPr>
                        <a:t>40 (71%)</a:t>
                      </a:r>
                    </a:p>
                    <a:p>
                      <a:pPr marL="0" marR="0" algn="ctr">
                        <a:spcBef>
                          <a:spcPts val="0"/>
                        </a:spcBef>
                        <a:spcAft>
                          <a:spcPts val="0"/>
                        </a:spcAft>
                      </a:pPr>
                      <a:r>
                        <a:rPr lang="en-US" sz="1800" dirty="0">
                          <a:effectLst/>
                          <a:latin typeface="+mn-lt"/>
                          <a:ea typeface="Calibri" panose="020F0502020204030204" pitchFamily="34" charset="0"/>
                        </a:rPr>
                        <a:t>(decrease -1)</a:t>
                      </a:r>
                    </a:p>
                  </a:txBody>
                  <a:tcPr marL="68580" marR="68580" marT="0" marB="0" anchor="ctr"/>
                </a:tc>
                <a:tc>
                  <a:txBody>
                    <a:bodyPr/>
                    <a:lstStyle/>
                    <a:p>
                      <a:pPr marL="0" marR="0" algn="ctr">
                        <a:spcBef>
                          <a:spcPts val="0"/>
                        </a:spcBef>
                        <a:spcAft>
                          <a:spcPts val="0"/>
                        </a:spcAft>
                      </a:pPr>
                      <a:r>
                        <a:rPr lang="en-US" sz="2400" dirty="0">
                          <a:effectLst/>
                        </a:rPr>
                        <a:t>40 (67%)</a:t>
                      </a:r>
                    </a:p>
                    <a:p>
                      <a:pPr marL="0" marR="0" algn="ctr">
                        <a:spcBef>
                          <a:spcPts val="0"/>
                        </a:spcBef>
                        <a:spcAft>
                          <a:spcPts val="0"/>
                        </a:spcAft>
                      </a:pPr>
                      <a:r>
                        <a:rPr lang="en-US" sz="1800" dirty="0">
                          <a:effectLst/>
                        </a:rPr>
                        <a:t>(decrease -2)</a:t>
                      </a:r>
                      <a:endParaRPr lang="en-US" sz="18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33179804"/>
                  </a:ext>
                </a:extLst>
              </a:tr>
              <a:tr h="643403">
                <a:tc>
                  <a:txBody>
                    <a:bodyPr/>
                    <a:lstStyle/>
                    <a:p>
                      <a:pPr marL="0" marR="0">
                        <a:spcBef>
                          <a:spcPts val="0"/>
                        </a:spcBef>
                        <a:spcAft>
                          <a:spcPts val="0"/>
                        </a:spcAft>
                      </a:pPr>
                      <a:r>
                        <a:rPr lang="en-US" sz="2400" dirty="0">
                          <a:effectLst/>
                        </a:rPr>
                        <a:t>One tool statewide</a:t>
                      </a:r>
                      <a:endParaRPr lang="en-US" sz="2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dirty="0">
                          <a:effectLst/>
                        </a:rPr>
                        <a:t>8 (14%)</a:t>
                      </a:r>
                    </a:p>
                    <a:p>
                      <a:pPr marL="0" marR="0" algn="ctr">
                        <a:spcBef>
                          <a:spcPts val="0"/>
                        </a:spcBef>
                        <a:spcAft>
                          <a:spcPts val="0"/>
                        </a:spcAft>
                      </a:pPr>
                      <a:r>
                        <a:rPr lang="en-US" sz="1800" dirty="0">
                          <a:effectLst/>
                          <a:latin typeface="+mn-lt"/>
                          <a:ea typeface="Calibri" panose="020F0502020204030204" pitchFamily="34" charset="0"/>
                        </a:rPr>
                        <a:t>(decrease -1)</a:t>
                      </a:r>
                    </a:p>
                  </a:txBody>
                  <a:tcPr marL="68580" marR="68580" marT="0" marB="0" anchor="ctr"/>
                </a:tc>
                <a:tc>
                  <a:txBody>
                    <a:bodyPr/>
                    <a:lstStyle/>
                    <a:p>
                      <a:pPr marL="0" marR="0" algn="ctr">
                        <a:spcBef>
                          <a:spcPts val="0"/>
                        </a:spcBef>
                        <a:spcAft>
                          <a:spcPts val="0"/>
                        </a:spcAft>
                      </a:pPr>
                      <a:r>
                        <a:rPr lang="en-US" sz="2400" dirty="0">
                          <a:effectLst/>
                        </a:rPr>
                        <a:t>9 (15%)</a:t>
                      </a:r>
                    </a:p>
                    <a:p>
                      <a:pPr marL="0" marR="0" algn="ctr">
                        <a:spcBef>
                          <a:spcPts val="0"/>
                        </a:spcBef>
                        <a:spcAft>
                          <a:spcPts val="0"/>
                        </a:spcAft>
                      </a:pPr>
                      <a:r>
                        <a:rPr lang="en-US" sz="1800" dirty="0">
                          <a:effectLst/>
                        </a:rPr>
                        <a:t>(increase +1)</a:t>
                      </a:r>
                      <a:endParaRPr lang="en-US" sz="18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702340644"/>
                  </a:ext>
                </a:extLst>
              </a:tr>
              <a:tr h="643403">
                <a:tc>
                  <a:txBody>
                    <a:bodyPr/>
                    <a:lstStyle/>
                    <a:p>
                      <a:pPr marL="0" marR="0">
                        <a:spcBef>
                          <a:spcPts val="0"/>
                        </a:spcBef>
                        <a:spcAft>
                          <a:spcPts val="0"/>
                        </a:spcAft>
                      </a:pPr>
                      <a:r>
                        <a:rPr lang="en-US" sz="2400" dirty="0">
                          <a:effectLst/>
                        </a:rPr>
                        <a:t>Publisher's online system</a:t>
                      </a:r>
                      <a:endParaRPr lang="en-US" sz="2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dirty="0">
                          <a:effectLst/>
                        </a:rPr>
                        <a:t>4 (7%)</a:t>
                      </a:r>
                    </a:p>
                    <a:p>
                      <a:pPr marL="0" marR="0" algn="ctr">
                        <a:spcBef>
                          <a:spcPts val="0"/>
                        </a:spcBef>
                        <a:spcAft>
                          <a:spcPts val="0"/>
                        </a:spcAft>
                      </a:pPr>
                      <a:r>
                        <a:rPr lang="en-US" sz="1800" dirty="0">
                          <a:effectLst/>
                          <a:latin typeface="+mn-lt"/>
                          <a:ea typeface="Calibri" panose="020F0502020204030204" pitchFamily="34" charset="0"/>
                        </a:rPr>
                        <a:t>(increase +1)</a:t>
                      </a:r>
                    </a:p>
                  </a:txBody>
                  <a:tcPr marL="68580" marR="68580" marT="0" marB="0" anchor="ctr"/>
                </a:tc>
                <a:tc>
                  <a:txBody>
                    <a:bodyPr/>
                    <a:lstStyle/>
                    <a:p>
                      <a:pPr marL="0" marR="0" algn="ctr">
                        <a:spcBef>
                          <a:spcPts val="0"/>
                        </a:spcBef>
                        <a:spcAft>
                          <a:spcPts val="0"/>
                        </a:spcAft>
                      </a:pPr>
                      <a:r>
                        <a:rPr lang="en-US" sz="2400" dirty="0">
                          <a:effectLst/>
                        </a:rPr>
                        <a:t>5 (8%)</a:t>
                      </a:r>
                    </a:p>
                    <a:p>
                      <a:pPr marL="0" marR="0" algn="ctr">
                        <a:spcBef>
                          <a:spcPts val="0"/>
                        </a:spcBef>
                        <a:spcAft>
                          <a:spcPts val="0"/>
                        </a:spcAft>
                      </a:pPr>
                      <a:r>
                        <a:rPr lang="en-US" sz="1800" dirty="0">
                          <a:effectLst/>
                          <a:latin typeface="+mn-lt"/>
                          <a:ea typeface="Calibri" panose="020F0502020204030204" pitchFamily="34" charset="0"/>
                        </a:rPr>
                        <a:t>(remained the same)</a:t>
                      </a:r>
                    </a:p>
                  </a:txBody>
                  <a:tcPr marL="68580" marR="68580" marT="0" marB="0" anchor="ctr"/>
                </a:tc>
                <a:extLst>
                  <a:ext uri="{0D108BD9-81ED-4DB2-BD59-A6C34878D82A}">
                    <a16:rowId xmlns:a16="http://schemas.microsoft.com/office/drawing/2014/main" val="395822185"/>
                  </a:ext>
                </a:extLst>
              </a:tr>
              <a:tr h="643403">
                <a:tc>
                  <a:txBody>
                    <a:bodyPr/>
                    <a:lstStyle/>
                    <a:p>
                      <a:pPr marL="0" marR="0">
                        <a:spcBef>
                          <a:spcPts val="0"/>
                        </a:spcBef>
                        <a:spcAft>
                          <a:spcPts val="0"/>
                        </a:spcAft>
                      </a:pPr>
                      <a:r>
                        <a:rPr lang="en-US" sz="2400" dirty="0">
                          <a:effectLst/>
                        </a:rPr>
                        <a:t>Other</a:t>
                      </a:r>
                      <a:endParaRPr lang="en-US" sz="2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dirty="0">
                          <a:effectLst/>
                        </a:rPr>
                        <a:t>4 (7%)</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effectLst/>
                          <a:latin typeface="+mn-lt"/>
                          <a:ea typeface="Calibri" panose="020F0502020204030204" pitchFamily="34" charset="0"/>
                        </a:rPr>
                        <a:t>(increase +1)</a:t>
                      </a:r>
                    </a:p>
                  </a:txBody>
                  <a:tcPr marL="68580" marR="68580" marT="0" marB="0" anchor="ctr"/>
                </a:tc>
                <a:tc>
                  <a:txBody>
                    <a:bodyPr/>
                    <a:lstStyle/>
                    <a:p>
                      <a:pPr marL="0" marR="0" algn="ctr">
                        <a:spcBef>
                          <a:spcPts val="0"/>
                        </a:spcBef>
                        <a:spcAft>
                          <a:spcPts val="0"/>
                        </a:spcAft>
                      </a:pPr>
                      <a:r>
                        <a:rPr lang="en-US" sz="2400" dirty="0">
                          <a:effectLst/>
                        </a:rPr>
                        <a:t>5 (8%)</a:t>
                      </a:r>
                    </a:p>
                    <a:p>
                      <a:pPr marL="0" marR="0" algn="ctr">
                        <a:spcBef>
                          <a:spcPts val="0"/>
                        </a:spcBef>
                        <a:spcAft>
                          <a:spcPts val="0"/>
                        </a:spcAft>
                      </a:pPr>
                      <a:r>
                        <a:rPr lang="en-US" sz="1800" dirty="0">
                          <a:effectLst/>
                          <a:latin typeface="+mn-lt"/>
                          <a:ea typeface="Calibri" panose="020F0502020204030204" pitchFamily="34" charset="0"/>
                        </a:rPr>
                        <a:t>(increased +1)</a:t>
                      </a:r>
                    </a:p>
                  </a:txBody>
                  <a:tcPr marL="68580" marR="68580" marT="0" marB="0" anchor="ctr"/>
                </a:tc>
                <a:extLst>
                  <a:ext uri="{0D108BD9-81ED-4DB2-BD59-A6C34878D82A}">
                    <a16:rowId xmlns:a16="http://schemas.microsoft.com/office/drawing/2014/main" val="614595586"/>
                  </a:ext>
                </a:extLst>
              </a:tr>
              <a:tr h="643403">
                <a:tc>
                  <a:txBody>
                    <a:bodyPr/>
                    <a:lstStyle/>
                    <a:p>
                      <a:pPr marL="0" marR="0">
                        <a:spcBef>
                          <a:spcPts val="0"/>
                        </a:spcBef>
                        <a:spcAft>
                          <a:spcPts val="0"/>
                        </a:spcAft>
                      </a:pPr>
                      <a:r>
                        <a:rPr lang="en-US" sz="2400" dirty="0">
                          <a:effectLst/>
                        </a:rPr>
                        <a:t>TOTAL</a:t>
                      </a:r>
                      <a:endParaRPr lang="en-US" sz="2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dirty="0">
                          <a:effectLst/>
                        </a:rPr>
                        <a:t>56</a:t>
                      </a:r>
                      <a:endParaRPr lang="en-US" sz="2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dirty="0">
                          <a:effectLst/>
                        </a:rPr>
                        <a:t>59</a:t>
                      </a:r>
                      <a:endParaRPr lang="en-US" sz="2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075406532"/>
                  </a:ext>
                </a:extLst>
              </a:tr>
            </a:tbl>
          </a:graphicData>
        </a:graphic>
      </p:graphicFrame>
      <p:sp>
        <p:nvSpPr>
          <p:cNvPr id="5" name="Slide Number Placeholder 3"/>
          <p:cNvSpPr txBox="1">
            <a:spLocks/>
          </p:cNvSpPr>
          <p:nvPr/>
        </p:nvSpPr>
        <p:spPr>
          <a:xfrm>
            <a:off x="5474168" y="6354422"/>
            <a:ext cx="1232776" cy="50357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schemeClr val="bg1"/>
                </a:solidFill>
              </a:rPr>
              <a:t>8</a:t>
            </a:r>
          </a:p>
        </p:txBody>
      </p:sp>
    </p:spTree>
    <p:extLst>
      <p:ext uri="{BB962C8B-B14F-4D97-AF65-F5344CB8AC3E}">
        <p14:creationId xmlns:p14="http://schemas.microsoft.com/office/powerpoint/2010/main" val="38661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69463-1AE7-4FCF-B675-3CF981D5FA81}"/>
              </a:ext>
            </a:extLst>
          </p:cNvPr>
          <p:cNvSpPr>
            <a:spLocks noGrp="1"/>
          </p:cNvSpPr>
          <p:nvPr>
            <p:ph type="title"/>
          </p:nvPr>
        </p:nvSpPr>
        <p:spPr/>
        <p:txBody>
          <a:bodyPr>
            <a:noAutofit/>
          </a:bodyPr>
          <a:lstStyle/>
          <a:p>
            <a:r>
              <a:rPr lang="en-US" sz="3600" dirty="0"/>
              <a:t>Method for Calculating National Estimates &amp; Criteria</a:t>
            </a:r>
          </a:p>
        </p:txBody>
      </p:sp>
      <p:sp>
        <p:nvSpPr>
          <p:cNvPr id="3" name="Content Placeholder 2">
            <a:extLst>
              <a:ext uri="{FF2B5EF4-FFF2-40B4-BE49-F238E27FC236}">
                <a16:creationId xmlns:a16="http://schemas.microsoft.com/office/drawing/2014/main" id="{37613FAC-E96E-4F19-8DDF-C1238B76B50B}"/>
              </a:ext>
            </a:extLst>
          </p:cNvPr>
          <p:cNvSpPr>
            <a:spLocks noGrp="1"/>
          </p:cNvSpPr>
          <p:nvPr>
            <p:ph idx="1"/>
          </p:nvPr>
        </p:nvSpPr>
        <p:spPr/>
        <p:txBody>
          <a:bodyPr>
            <a:normAutofit/>
          </a:bodyPr>
          <a:lstStyle/>
          <a:p>
            <a:r>
              <a:rPr lang="en-US" sz="2400" dirty="0"/>
              <a:t>Weighted average of states that met minimum quality criteria </a:t>
            </a:r>
          </a:p>
          <a:p>
            <a:r>
              <a:rPr lang="en-US" sz="2400" dirty="0"/>
              <a:t>Minimum quality criteria for inclusion in national analysis: </a:t>
            </a:r>
          </a:p>
          <a:p>
            <a:pPr lvl="1"/>
            <a:r>
              <a:rPr lang="en-US" sz="2400" dirty="0"/>
              <a:t>Reporting data on enough children </a:t>
            </a:r>
          </a:p>
          <a:p>
            <a:pPr lvl="2"/>
            <a:r>
              <a:rPr lang="en-US" sz="2000" dirty="0"/>
              <a:t>Part C – 28% or more of </a:t>
            </a:r>
            <a:r>
              <a:rPr lang="en-US" sz="2000" dirty="0" err="1"/>
              <a:t>exiters</a:t>
            </a:r>
            <a:r>
              <a:rPr lang="en-US" sz="2000" dirty="0"/>
              <a:t> </a:t>
            </a:r>
          </a:p>
          <a:p>
            <a:pPr lvl="2"/>
            <a:r>
              <a:rPr lang="en-US" sz="2000" dirty="0"/>
              <a:t>Part B Preschool – 12% or more of child count </a:t>
            </a:r>
          </a:p>
          <a:p>
            <a:pPr lvl="1"/>
            <a:r>
              <a:rPr lang="en-US" sz="2400" dirty="0"/>
              <a:t>Within expected patterns in the data </a:t>
            </a:r>
          </a:p>
          <a:p>
            <a:pPr lvl="2"/>
            <a:r>
              <a:rPr lang="en-US" sz="2000" dirty="0"/>
              <a:t>category ‘a’ not greater than 10% </a:t>
            </a:r>
          </a:p>
          <a:p>
            <a:pPr lvl="2"/>
            <a:r>
              <a:rPr lang="en-US" sz="2000" dirty="0"/>
              <a:t>category ‘e’ not greater than 65%</a:t>
            </a:r>
          </a:p>
        </p:txBody>
      </p:sp>
      <p:sp>
        <p:nvSpPr>
          <p:cNvPr id="4" name="Slide Number Placeholder 3"/>
          <p:cNvSpPr>
            <a:spLocks noGrp="1"/>
          </p:cNvSpPr>
          <p:nvPr>
            <p:ph type="sldNum" sz="quarter" idx="4"/>
          </p:nvPr>
        </p:nvSpPr>
        <p:spPr>
          <a:xfrm>
            <a:off x="5474168" y="6354422"/>
            <a:ext cx="1232776" cy="503578"/>
          </a:xfrm>
        </p:spPr>
        <p:txBody>
          <a:bodyPr/>
          <a:lstStyle/>
          <a:p>
            <a:pPr algn="ctr"/>
            <a:fld id="{8FF8BE51-C3B0-9B4F-9A06-4F809A9A7941}" type="slidenum">
              <a:rPr lang="en-US" smtClean="0"/>
              <a:pPr algn="ctr"/>
              <a:t>9</a:t>
            </a:fld>
            <a:endParaRPr lang="en-US" dirty="0"/>
          </a:p>
        </p:txBody>
      </p:sp>
    </p:spTree>
    <p:extLst>
      <p:ext uri="{BB962C8B-B14F-4D97-AF65-F5344CB8AC3E}">
        <p14:creationId xmlns:p14="http://schemas.microsoft.com/office/powerpoint/2010/main" val="42847908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FFY 2017 Child and Family Outcomes Data Highlights&amp;quot;&quot;/&gt;&lt;property id=&quot;20307&quot; value=&quot;296&quot;/&gt;&lt;/object&gt;&lt;object type=&quot;3&quot; unique_id=&quot;10004&quot;&gt;&lt;property id=&quot;20148&quot; value=&quot;5&quot;/&gt;&lt;property id=&quot;20300&quot; value=&quot;Slide 3 - &amp;quot;Webinar Intended Outcomes&amp;quot;&quot;/&gt;&lt;property id=&quot;20307&quot; value=&quot;273&quot;/&gt;&lt;/object&gt;&lt;object type=&quot;3&quot; unique_id=&quot;10005&quot;&gt;&lt;property id=&quot;20148&quot; value=&quot;5&quot;/&gt;&lt;property id=&quot;20300&quot; value=&quot;Slide 4&quot;/&gt;&lt;property id=&quot;20307&quot; value=&quot;314&quot;/&gt;&lt;/object&gt;&lt;object type=&quot;3&quot; unique_id=&quot;10006&quot;&gt;&lt;property id=&quot;20148&quot; value=&quot;5&quot;/&gt;&lt;property id=&quot;20300&quot; value=&quot;Slide 5 - &amp;quot;General Background&amp;quot;&quot;/&gt;&lt;property id=&quot;20307&quot; value=&quot;274&quot;/&gt;&lt;/object&gt;&lt;object type=&quot;3&quot; unique_id=&quot;10007&quot;&gt;&lt;property id=&quot;20148&quot; value=&quot;5&quot;/&gt;&lt;property id=&quot;20300&quot; value=&quot;Slide 6 - &amp;quot;Three Child Outcomes&amp;quot;&quot;/&gt;&lt;property id=&quot;20307&quot; value=&quot;275&quot;/&gt;&lt;/object&gt;&lt;object type=&quot;3&quot; unique_id=&quot;10008&quot;&gt;&lt;property id=&quot;20148&quot; value=&quot;5&quot;/&gt;&lt;property id=&quot;20300&quot; value=&quot;Slide 7&quot;/&gt;&lt;property id=&quot;20307&quot; value=&quot;276&quot;/&gt;&lt;/object&gt;&lt;object type=&quot;3&quot; unique_id=&quot;10009&quot;&gt;&lt;property id=&quot;20148&quot; value=&quot;5&quot;/&gt;&lt;property id=&quot;20300&quot; value=&quot;Slide 8 - &amp;quot;The Summary Statements&amp;quot;&quot;/&gt;&lt;property id=&quot;20307&quot; value=&quot;277&quot;/&gt;&lt;/object&gt;&lt;object type=&quot;3&quot; unique_id=&quot;10010&quot;&gt;&lt;property id=&quot;20148&quot; value=&quot;5&quot;/&gt;&lt;property id=&quot;20300&quot; value=&quot;Slide 9 - &amp;quot;State Approaches to Measuring Child Outcomes: FFY 2017&amp;quot;&quot;/&gt;&lt;property id=&quot;20307&quot; value=&quot;278&quot;/&gt;&lt;/object&gt;&lt;object type=&quot;3&quot; unique_id=&quot;10011&quot;&gt;&lt;property id=&quot;20148&quot; value=&quot;5&quot;/&gt;&lt;property id=&quot;20300&quot; value=&quot;Slide 10 - &amp;quot;Method for Calculating National Estimates &amp;amp; Criteria&amp;quot;&quot;/&gt;&lt;property id=&quot;20307&quot; value=&quot;279&quot;/&gt;&lt;/object&gt;&lt;object type=&quot;3&quot; unique_id=&quot;10012&quot;&gt;&lt;property id=&quot;20148&quot; value=&quot;5&quot;/&gt;&lt;property id=&quot;20300&quot; value=&quot;Slide 11 - &amp;quot;Number of States that Met Criteria for Inclusion in the National Analysis&amp;quot;&quot;/&gt;&lt;property id=&quot;20307&quot; value=&quot;304&quot;/&gt;&lt;/object&gt;&lt;object type=&quot;3&quot; unique_id=&quot;10013&quot;&gt;&lt;property id=&quot;20148&quot; value=&quot;5&quot;/&gt;&lt;property id=&quot;20300&quot; value=&quot;Slide 12&quot;/&gt;&lt;property id=&quot;20307&quot; value=&quot;302&quot;/&gt;&lt;/object&gt;&lt;object type=&quot;3&quot; unique_id=&quot;10014&quot;&gt;&lt;property id=&quot;20148&quot; value=&quot;5&quot;/&gt;&lt;property id=&quot;20300&quot; value=&quot;Slide 13&quot;/&gt;&lt;property id=&quot;20307&quot; value=&quot;282&quot;/&gt;&lt;/object&gt;&lt;object type=&quot;3&quot; unique_id=&quot;10015&quot;&gt;&lt;property id=&quot;20148&quot; value=&quot;5&quot;/&gt;&lt;property id=&quot;20300&quot; value=&quot;Slide 14 - &amp;quot;Part C Child Outcomes Data Trends: FFY2012-2017&amp;quot;&quot;/&gt;&lt;property id=&quot;20307&quot; value=&quot;312&quot;/&gt;&lt;/object&gt;&lt;object type=&quot;3&quot; unique_id=&quot;10016&quot;&gt;&lt;property id=&quot;20148&quot; value=&quot;5&quot;/&gt;&lt;property id=&quot;20300&quot; value=&quot;Slide 15 - &amp;quot;Preschool 619 Child Outcomes Data Trends, FFY 2012-17&amp;quot;&quot;/&gt;&lt;property id=&quot;20307&quot; value=&quot;313&quot;/&gt;&lt;/object&gt;&lt;object type=&quot;3&quot; unique_id=&quot;10017&quot;&gt;&lt;property id=&quot;20148&quot; value=&quot;5&quot;/&gt;&lt;property id=&quot;20300&quot; value=&quot;Slide 16 - &amp;quot;Part C Completeness of Child Outcomes Data (n=51) Completeness = Total with outcomes data/total exiters&amp;quot;&quot;/&gt;&lt;property id=&quot;20307&quot; value=&quot;306&quot;/&gt;&lt;/object&gt;&lt;object type=&quot;3&quot; unique_id=&quot;10018&quot;&gt;&lt;property id=&quot;20148&quot; value=&quot;5&quot;/&gt;&lt;property id=&quot;20300&quot; value=&quot;Slide 17 - &amp;quot;Part B Preschool: Completeness* of Child Outcomes Data (n=48) Completeness = Total with outcomes data/child count&amp;quot;&quot;/&gt;&lt;property id=&quot;20307&quot; value=&quot;308&quot;/&gt;&lt;/object&gt;&lt;object type=&quot;3&quot; unique_id=&quot;10019&quot;&gt;&lt;property id=&quot;20148&quot; value=&quot;5&quot;/&gt;&lt;property id=&quot;20300&quot; value=&quot;Slide 18 - &amp;quot;State-Level Variation and Patterns&amp;quot;&quot;/&gt;&lt;property id=&quot;20307&quot; value=&quot;287&quot;/&gt;&lt;/object&gt;&lt;object type=&quot;3&quot; unique_id=&quot;10020&quot;&gt;&lt;property id=&quot;20148&quot; value=&quot;5&quot;/&gt;&lt;property id=&quot;20300&quot; value=&quot;Slide 19 - &amp;quot;Part C State Variation: Exited within Age Expectations – Knowledge and Skills, 2017-18 (n=51)&amp;quot;&quot;/&gt;&lt;property id=&quot;20307&quot; value=&quot;309&quot;/&gt;&lt;/object&gt;&lt;object type=&quot;3&quot; unique_id=&quot;10021&quot;&gt;&lt;property id=&quot;20148&quot; value=&quot;5&quot;/&gt;&lt;property id=&quot;20300&quot; value=&quot;Slide 20 - &amp;quot;Part B State Variation: Exited within Age Expectations – Knowledge and Skills, 2017-2018 (n= 50)&amp;quot;&quot;/&gt;&lt;property id=&quot;20307&quot; value=&quot;310&quot;/&gt;&lt;/object&gt;&lt;object type=&quot;3&quot; unique_id=&quot;10022&quot;&gt;&lt;property id=&quot;20148&quot; value=&quot;5&quot;/&gt;&lt;property id=&quot;20300&quot; value=&quot;Slide 21 - &amp;quot;SS2 and Percent Served&amp;quot;&quot;/&gt;&lt;property id=&quot;20307&quot; value=&quot;322&quot;/&gt;&lt;/object&gt;&lt;object type=&quot;3&quot; unique_id=&quot;10023&quot;&gt;&lt;property id=&quot;20148&quot; value=&quot;5&quot;/&gt;&lt;property id=&quot;20300&quot; value=&quot;Slide 22 - &amp;quot;Part C: Average Percentage Who Exited within Age Expectations by State Percent Served, 2017-18 (n=51)&amp;quot;&quot;/&gt;&lt;property id=&quot;20307&quot; value=&quot;311&quot;/&gt;&lt;/object&gt;&lt;object type=&quot;3&quot; unique_id=&quot;10024&quot;&gt;&lt;property id=&quot;20148&quot; value=&quot;5&quot;/&gt;&lt;property id=&quot;20300&quot; value=&quot;Slide 23 - &amp;quot;Part B Preschool: Average Percentage Who Exited within Age Expectations by State 3-5 Percent Served, 2017-18 (n=49&quot;/&gt;&lt;property id=&quot;20307&quot; value=&quot;291&quot;/&gt;&lt;/object&gt;&lt;object type=&quot;3&quot; unique_id=&quot;10025&quot;&gt;&lt;property id=&quot;20148&quot; value=&quot;5&quot;/&gt;&lt;property id=&quot;20300&quot; value=&quot;Slide 24 - &amp;quot;2017 State Child Outcomes Data Quality Profiles&amp;quot;&quot;/&gt;&lt;property id=&quot;20307&quot; value=&quot;317&quot;/&gt;&lt;/object&gt;&lt;object type=&quot;3&quot; unique_id=&quot;10026&quot;&gt;&lt;property id=&quot;20148&quot; value=&quot;5&quot;/&gt;&lt;property id=&quot;20300&quot; value=&quot;Slide 25 - &amp;quot;2017 State Child Outcomes Data Quality Profiles&amp;quot;&quot;/&gt;&lt;property id=&quot;20307&quot; value=&quot;318&quot;/&gt;&lt;/object&gt;&lt;object type=&quot;3&quot; unique_id=&quot;10027&quot;&gt;&lt;property id=&quot;20148&quot; value=&quot;5&quot;/&gt;&lt;property id=&quot;20300&quot; value=&quot;Slide 26 - &amp;quot;2017 State Data Quality Profiles&amp;quot;&quot;/&gt;&lt;property id=&quot;20307&quot; value=&quot;319&quot;/&gt;&lt;/object&gt;&lt;object type=&quot;3&quot; unique_id=&quot;10028&quot;&gt;&lt;property id=&quot;20148&quot; value=&quot;5&quot;/&gt;&lt;property id=&quot;20300&quot; value=&quot;Slide 27 - &amp;quot;Some Child Outcomes Resources&amp;quot;&quot;/&gt;&lt;property id=&quot;20307&quot; value=&quot;320&quot;/&gt;&lt;/object&gt;&lt;object type=&quot;3&quot; unique_id=&quot;10029&quot;&gt;&lt;property id=&quot;20148&quot; value=&quot;5&quot;/&gt;&lt;property id=&quot;20300&quot; value=&quot;Slide 28 - &amp;quot;More Child Outcomes Resources&amp;quot;&quot;/&gt;&lt;property id=&quot;20307&quot; value=&quot;321&quot;/&gt;&lt;/object&gt;&lt;object type=&quot;3&quot; unique_id=&quot;10030&quot;&gt;&lt;property id=&quot;20148&quot; value=&quot;5&quot;/&gt;&lt;property id=&quot;20300&quot; value=&quot;Slide 54 - &amp;quot;Find out more at ectacenter.org and dasycenter.org&amp;quot;&quot;/&gt;&lt;property id=&quot;20307&quot; value=&quot;257&quot;/&gt;&lt;/object&gt;&lt;object type=&quot;3&quot; unique_id=&quot;26295&quot;&gt;&lt;property id=&quot;20148&quot; value=&quot;5&quot;/&gt;&lt;property id=&quot;20300&quot; value=&quot;Slide 2 - &amp;quot;Webinar Logistics&amp;quot;&quot;/&gt;&lt;property id=&quot;20307&quot; value=&quot;339&quot;/&gt;&lt;/object&gt;&lt;object type=&quot;3&quot; unique_id=&quot;26296&quot;&gt;&lt;property id=&quot;20148&quot; value=&quot;5&quot;/&gt;&lt;property id=&quot;20300&quot; value=&quot;Slide 29 - &amp;quot;Part C Indicator 4 Family Data FFY 2017&amp;quot;&quot;/&gt;&lt;property id=&quot;20307&quot; value=&quot;323&quot;/&gt;&lt;/object&gt;&lt;object type=&quot;3&quot; unique_id=&quot;26297&quot;&gt;&lt;property id=&quot;20148&quot; value=&quot;5&quot;/&gt;&lt;property id=&quot;20300&quot; value=&quot;Slide 30 - &amp;quot;Family Data &amp;quot;&quot;/&gt;&lt;property id=&quot;20307&quot; value=&quot;338&quot;/&gt;&lt;/object&gt;&lt;object type=&quot;3&quot; unique_id=&quot;26298&quot;&gt;&lt;property id=&quot;20148&quot; value=&quot;5&quot;/&gt;&lt;property id=&quot;20300&quot; value=&quot;Slide 31 - &amp;quot;What Data are Included?&amp;quot;&quot;/&gt;&lt;property id=&quot;20307&quot; value=&quot;341&quot;/&gt;&lt;/object&gt;&lt;object type=&quot;3&quot; unique_id=&quot;26299&quot;&gt;&lt;property id=&quot;20148&quot; value=&quot;5&quot;/&gt;&lt;property id=&quot;20300&quot; value=&quot;Slide 32 - &amp;quot;Part C APR Indicator 4&amp;quot;&quot;/&gt;&lt;property id=&quot;20307&quot; value=&quot;324&quot;/&gt;&lt;/object&gt;&lt;object type=&quot;3&quot; unique_id=&quot;26300&quot;&gt;&lt;property id=&quot;20148&quot; value=&quot;5&quot;/&gt;&lt;property id=&quot;20300&quot; value=&quot;Slide 33 - &amp;quot;State Approaches&amp;quot;&quot;/&gt;&lt;property id=&quot;20307&quot; value=&quot;343&quot;/&gt;&lt;/object&gt;&lt;object type=&quot;3&quot; unique_id=&quot;26301&quot;&gt;&lt;property id=&quot;20148&quot; value=&quot;5&quot;/&gt;&lt;property id=&quot;20300&quot; value=&quot;Slide 34 - &amp;quot;State Approaches:  Surveys Used&amp;quot;&quot;/&gt;&lt;property id=&quot;20307&quot; value=&quot;344&quot;/&gt;&lt;/object&gt;&lt;object type=&quot;3&quot; unique_id=&quot;26303&quot;&gt;&lt;property id=&quot;20148&quot; value=&quot;5&quot;/&gt;&lt;property id=&quot;20300&quot; value=&quot;Slide 36 - &amp;quot;State Approaches:  Family Populations Surveyed&amp;quot;&quot;/&gt;&lt;property id=&quot;20307&quot; value=&quot;346&quot;/&gt;&lt;/object&gt;&lt;object type=&quot;3&quot; unique_id=&quot;26304&quot;&gt;&lt;property id=&quot;20148&quot; value=&quot;5&quot;/&gt;&lt;property id=&quot;20300&quot; value=&quot;Slide 37 - &amp;quot;State Approaches:  Dissemination and Return&amp;quot;&quot;/&gt;&lt;property id=&quot;20307&quot; value=&quot;347&quot;/&gt;&lt;/object&gt;&lt;object type=&quot;3&quot; unique_id=&quot;26305&quot;&gt;&lt;property id=&quot;20148&quot; value=&quot;5&quot;/&gt;&lt;property id=&quot;20300&quot; value=&quot;Slide 38 - &amp;quot;State Approaches:  Survey Timing&amp;quot;&quot;/&gt;&lt;property id=&quot;20307&quot; value=&quot;348&quot;/&gt;&lt;/object&gt;&lt;object type=&quot;3&quot; unique_id=&quot;26306&quot;&gt;&lt;property id=&quot;20148&quot; value=&quot;5&quot;/&gt;&lt;property id=&quot;20300&quot; value=&quot;Slide 39 - &amp;quot;Data Quality&amp;quot;&quot;/&gt;&lt;property id=&quot;20307&quot; value=&quot;349&quot;/&gt;&lt;/object&gt;&lt;object type=&quot;3&quot; unique_id=&quot;26307&quot;&gt;&lt;property id=&quot;20148&quot; value=&quot;5&quot;/&gt;&lt;property id=&quot;20300&quot; value=&quot;Slide 40 - &amp;quot;Survey Response Rates&amp;quot;&quot;/&gt;&lt;property id=&quot;20307&quot; value=&quot;350&quot;/&gt;&lt;/object&gt;&lt;object type=&quot;3&quot; unique_id=&quot;26308&quot;&gt;&lt;property id=&quot;20148&quot; value=&quot;5&quot;/&gt;&lt;property id=&quot;20300&quot; value=&quot;Slide 42 - &amp;quot;Response Rates and Survey Methods&amp;quot;&quot;/&gt;&lt;property id=&quot;20307&quot; value=&quot;351&quot;/&gt;&lt;/object&gt;&lt;object type=&quot;3&quot; unique_id=&quot;26309&quot;&gt;&lt;property id=&quot;20148&quot; value=&quot;5&quot;/&gt;&lt;property id=&quot;20300&quot; value=&quot;Slide 44 - &amp;quot;Data Quality:  Representativeness of Family Data&amp;quot;&quot;/&gt;&lt;property id=&quot;20307&quot; value=&quot;352&quot;/&gt;&lt;/object&gt;&lt;object type=&quot;3&quot; unique_id=&quot;26310&quot;&gt;&lt;property id=&quot;20148&quot; value=&quot;5&quot;/&gt;&lt;property id=&quot;20300&quot; value=&quot;Slide 45 - &amp;quot;Data Quality:  Assessing Representativeness&amp;quot;&quot;/&gt;&lt;property id=&quot;20307&quot; value=&quot;353&quot;/&gt;&lt;/object&gt;&lt;object type=&quot;3&quot; unique_id=&quot;26311&quot;&gt;&lt;property id=&quot;20148&quot; value=&quot;5&quot;/&gt;&lt;property id=&quot;20300&quot; value=&quot;Slide 46 - &amp;quot;Performance Data&amp;quot;&quot;/&gt;&lt;property id=&quot;20307&quot; value=&quot;354&quot;/&gt;&lt;/object&gt;&lt;object type=&quot;3&quot; unique_id=&quot;26312&quot;&gt;&lt;property id=&quot;20148&quot; value=&quot;5&quot;/&gt;&lt;property id=&quot;20300&quot; value=&quot;Slide 47 - &amp;quot;FFY 2017 Performance&amp;quot;&quot;/&gt;&lt;property id=&quot;20307&quot; value=&quot;355&quot;/&gt;&lt;/object&gt;&lt;object type=&quot;3&quot; unique_id=&quot;26313&quot;&gt;&lt;property id=&quot;20148&quot; value=&quot;5&quot;/&gt;&lt;property id=&quot;20300&quot; value=&quot;Slide 49&quot;/&gt;&lt;property id=&quot;20307&quot; value=&quot;357&quot;/&gt;&lt;/object&gt;&lt;object type=&quot;3&quot; unique_id=&quot;26314&quot;&gt;&lt;property id=&quot;20148&quot; value=&quot;5&quot;/&gt;&lt;property id=&quot;20300&quot; value=&quot;Slide 50 - &amp;quot;Resources &amp;quot;&quot;/&gt;&lt;property id=&quot;20307&quot; value=&quot;358&quot;/&gt;&lt;/object&gt;&lt;object type=&quot;3&quot; unique_id=&quot;26315&quot;&gt;&lt;property id=&quot;20148&quot; value=&quot;5&quot;/&gt;&lt;property id=&quot;20300&quot; value=&quot;Slide 51 - &amp;quot;Additional Resources&amp;quot;&quot;/&gt;&lt;property id=&quot;20307&quot; value=&quot;359&quot;/&gt;&lt;/object&gt;&lt;object type=&quot;3&quot; unique_id=&quot;26316&quot;&gt;&lt;property id=&quot;20148&quot; value=&quot;5&quot;/&gt;&lt;property id=&quot;20300&quot; value=&quot;Slide 53 - &amp;quot;Contact us&amp;quot;&quot;/&gt;&lt;property id=&quot;20307&quot; value=&quot;360&quot;/&gt;&lt;/object&gt;&lt;object type=&quot;3&quot; unique_id=&quot;26318&quot;&gt;&lt;property id=&quot;20148&quot; value=&quot;5&quot;/&gt;&lt;property id=&quot;20300&quot; value=&quot;Slide 48&quot;/&gt;&lt;property id=&quot;20307&quot; value=&quot;325&quot;/&gt;&lt;/object&gt;&lt;object type=&quot;3&quot; unique_id=&quot;26320&quot;&gt;&lt;property id=&quot;20148&quot; value=&quot;5&quot;/&gt;&lt;property id=&quot;20300&quot; value=&quot;Slide 41 - &amp;quot;Indicator C4 Survey Response Rates FFY 2017&amp;quot;&quot;/&gt;&lt;property id=&quot;20307&quot; value=&quot;326&quot;/&gt;&lt;/object&gt;&lt;object type=&quot;3&quot; unique_id=&quot;26323&quot;&gt;&lt;property id=&quot;20148&quot; value=&quot;5&quot;/&gt;&lt;property id=&quot;20300&quot; value=&quot;Slide 43 - &amp;quot;Assessing and Determining Representativeness:  Considerations&amp;quot;&quot;/&gt;&lt;property id=&quot;20307&quot; value=&quot;335&quot;/&gt;&lt;/object&gt;&lt;object type=&quot;3&quot; unique_id=&quot;26460&quot;&gt;&lt;property id=&quot;20148&quot; value=&quot;5&quot;/&gt;&lt;property id=&quot;20300&quot; value=&quot;Slide 35&quot;/&gt;&lt;property id=&quot;20307&quot; value=&quot;363&quot;/&gt;&lt;/object&gt;&lt;object type=&quot;3&quot; unique_id=&quot;26715&quot;&gt;&lt;property id=&quot;20148&quot; value=&quot;5&quot;/&gt;&lt;property id=&quot;20300&quot; value=&quot;Slide 52 - &amp;quot;Family Outcomes Technical Assistance&amp;quot;&quot;/&gt;&lt;property id=&quot;20307&quot; value=&quot;364&quot;/&gt;&lt;/object&gt;&lt;/object&gt;&lt;object type=&quot;8&quot; unique_id=&quot;10060&quot;&gt;&lt;/object&gt;&lt;/object&gt;&lt;/database&gt;"/>
  <p:tag name="SECTOMILLISECCONVERTED" val="1"/>
</p:tagLst>
</file>

<file path=ppt/theme/theme1.xml><?xml version="1.0" encoding="utf-8"?>
<a:theme xmlns:a="http://schemas.openxmlformats.org/drawingml/2006/main" name="Gallery">
  <a:themeElements>
    <a:clrScheme name="ECTA-2018-Final">
      <a:dk1>
        <a:srgbClr val="000000"/>
      </a:dk1>
      <a:lt1>
        <a:srgbClr val="FFFFFF"/>
      </a:lt1>
      <a:dk2>
        <a:srgbClr val="13284B"/>
      </a:dk2>
      <a:lt2>
        <a:srgbClr val="EBF6FF"/>
      </a:lt2>
      <a:accent1>
        <a:srgbClr val="24B953"/>
      </a:accent1>
      <a:accent2>
        <a:srgbClr val="79D32A"/>
      </a:accent2>
      <a:accent3>
        <a:srgbClr val="0178D2"/>
      </a:accent3>
      <a:accent4>
        <a:srgbClr val="145083"/>
      </a:accent4>
      <a:accent5>
        <a:srgbClr val="9A2279"/>
      </a:accent5>
      <a:accent6>
        <a:srgbClr val="F7931D"/>
      </a:accent6>
      <a:hlink>
        <a:srgbClr val="9DD3FF"/>
      </a:hlink>
      <a:folHlink>
        <a:srgbClr val="1450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cta2-template" id="{E5C0DB02-524A-EA4E-8D6F-50CA54B66DB3}" vid="{F3436B59-AE16-654A-BAEA-9AD8E5CF8C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2C9FC4C8E81C74EA077FD4A6A616E7F" ma:contentTypeVersion="11" ma:contentTypeDescription="Create a new document." ma:contentTypeScope="" ma:versionID="e1b20d3fa2f84900e76f6057e6c59973">
  <xsd:schema xmlns:xsd="http://www.w3.org/2001/XMLSchema" xmlns:xs="http://www.w3.org/2001/XMLSchema" xmlns:p="http://schemas.microsoft.com/office/2006/metadata/properties" xmlns:ns2="8d8b1221-cb47-43e5-997b-7d0bdebf637a" xmlns:ns3="09c8a845-e7a6-41fb-9590-158bae58e4d1" targetNamespace="http://schemas.microsoft.com/office/2006/metadata/properties" ma:root="true" ma:fieldsID="d6a805ab112e715c366eaa5f8e71252f" ns2:_="" ns3:_="">
    <xsd:import namespace="8d8b1221-cb47-43e5-997b-7d0bdebf637a"/>
    <xsd:import namespace="09c8a845-e7a6-41fb-9590-158bae58e4d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8b1221-cb47-43e5-997b-7d0bdebf637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8a845-e7a6-41fb-9590-158bae58e4d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CF6B7A-E5E0-4877-B6CF-8A79427AF98C}">
  <ds:schemaRefs>
    <ds:schemaRef ds:uri="http://schemas.microsoft.com/sharepoint/v3/contenttype/forms"/>
  </ds:schemaRefs>
</ds:datastoreItem>
</file>

<file path=customXml/itemProps2.xml><?xml version="1.0" encoding="utf-8"?>
<ds:datastoreItem xmlns:ds="http://schemas.openxmlformats.org/officeDocument/2006/customXml" ds:itemID="{83DED297-0F05-48E1-B0A1-BC6FF0CA07F2}">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09c8a845-e7a6-41fb-9590-158bae58e4d1"/>
    <ds:schemaRef ds:uri="8d8b1221-cb47-43e5-997b-7d0bdebf637a"/>
    <ds:schemaRef ds:uri="http://www.w3.org/XML/1998/namespace"/>
    <ds:schemaRef ds:uri="http://purl.org/dc/terms/"/>
  </ds:schemaRefs>
</ds:datastoreItem>
</file>

<file path=customXml/itemProps3.xml><?xml version="1.0" encoding="utf-8"?>
<ds:datastoreItem xmlns:ds="http://schemas.openxmlformats.org/officeDocument/2006/customXml" ds:itemID="{411B782E-C63A-4859-A215-43686665FC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8b1221-cb47-43e5-997b-7d0bdebf637a"/>
    <ds:schemaRef ds:uri="09c8a845-e7a6-41fb-9590-158bae58e4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8526</TotalTime>
  <Words>5728</Words>
  <Application>Microsoft Office PowerPoint</Application>
  <PresentationFormat>Widescreen</PresentationFormat>
  <Paragraphs>296</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Gallery</vt:lpstr>
      <vt:lpstr>FFY 2018 Child Outcomes Data Highlights</vt:lpstr>
      <vt:lpstr>Webinar Intended Outcomes</vt:lpstr>
      <vt:lpstr>PowerPoint Presentation</vt:lpstr>
      <vt:lpstr>General Background</vt:lpstr>
      <vt:lpstr>Three Child Outcomes</vt:lpstr>
      <vt:lpstr>PowerPoint Presentation</vt:lpstr>
      <vt:lpstr>The Summary Statements</vt:lpstr>
      <vt:lpstr>State Approaches to Measuring Child Outcomes: FFY 2018</vt:lpstr>
      <vt:lpstr>Method for Calculating National Estimates &amp; Criteria</vt:lpstr>
      <vt:lpstr>Number of States that Met Criteria for Inclusion in the National Analysis</vt:lpstr>
      <vt:lpstr>PowerPoint Presentation</vt:lpstr>
      <vt:lpstr>PowerPoint Presentation</vt:lpstr>
      <vt:lpstr>Part C Child Outcomes Data Trends: FFY2012-2018</vt:lpstr>
      <vt:lpstr>Preschool 619 Child Outcomes Data Trends, FFY 2012-18</vt:lpstr>
      <vt:lpstr>Part C Completeness of Child Outcomes Data (n=51) Completeness = Total with outcomes data/total exiters</vt:lpstr>
      <vt:lpstr>Part B Preschool: Completeness of Child Outcomes Data (n=49) Completeness = Total with outcomes data/child count</vt:lpstr>
      <vt:lpstr>State-Level Variation and Patterns</vt:lpstr>
      <vt:lpstr>Part C State Variation: Exited within Age Expectations – Knowledge and Skills, 2018-19 (n=51)</vt:lpstr>
      <vt:lpstr>Part B State Variation: Exited within Age Expectations – Knowledge and Skills, 2018-2019 (n=50)</vt:lpstr>
      <vt:lpstr>SS2 and Percent Served</vt:lpstr>
      <vt:lpstr>Part C: Average Percentage Who Exited within Age Expectations by State Percent Served, 2018-19 (n=51)</vt:lpstr>
      <vt:lpstr>Part B Preschool: Average Percentage Who Exited within Age Expectations by State 3-5 Percent Served, 2018-19 (n=50)</vt:lpstr>
      <vt:lpstr>FFY 2018 State Child Outcomes Data Quality Profiles</vt:lpstr>
      <vt:lpstr>2018 State Data Quality Profiles</vt:lpstr>
      <vt:lpstr>DaSy/ECTA Resources to Help You Explain Current Status of Your Child Outcomes Data</vt:lpstr>
      <vt:lpstr>Some Child Outcomes Resources</vt:lpstr>
      <vt:lpstr>More Child Outcomes Resources</vt:lpstr>
      <vt:lpstr>Contact us</vt:lpstr>
      <vt:lpstr>Find out more at ectacenter.org and dasycenter.org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Slide Design</dc:title>
  <dc:creator>Kasprzak, Christina M</dc:creator>
  <cp:lastModifiedBy>Taylor, Cornelia B</cp:lastModifiedBy>
  <cp:revision>337</cp:revision>
  <cp:lastPrinted>2019-11-22T16:26:48Z</cp:lastPrinted>
  <dcterms:modified xsi:type="dcterms:W3CDTF">2021-01-25T17:02:02Z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0x010100C2C9FC4C8E81C74EA077FD4A6A616E7F</vt:lpwstr>
  </property>
</Properties>
</file>