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4" r:id="rId5"/>
  </p:sldMasterIdLst>
  <p:notesMasterIdLst>
    <p:notesMasterId r:id="rId27"/>
  </p:notesMasterIdLst>
  <p:sldIdLst>
    <p:sldId id="1315" r:id="rId6"/>
    <p:sldId id="1466" r:id="rId7"/>
    <p:sldId id="1485" r:id="rId8"/>
    <p:sldId id="1322" r:id="rId9"/>
    <p:sldId id="1496" r:id="rId10"/>
    <p:sldId id="1316" r:id="rId11"/>
    <p:sldId id="1497" r:id="rId12"/>
    <p:sldId id="1326" r:id="rId13"/>
    <p:sldId id="1498" r:id="rId14"/>
    <p:sldId id="1327" r:id="rId15"/>
    <p:sldId id="1499" r:id="rId16"/>
    <p:sldId id="1323" r:id="rId17"/>
    <p:sldId id="1500" r:id="rId18"/>
    <p:sldId id="1373" r:id="rId19"/>
    <p:sldId id="1450" r:id="rId20"/>
    <p:sldId id="1503" r:id="rId21"/>
    <p:sldId id="1362" r:id="rId22"/>
    <p:sldId id="1501" r:id="rId23"/>
    <p:sldId id="1502" r:id="rId24"/>
    <p:sldId id="1404" r:id="rId25"/>
    <p:sldId id="141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597214-485F-3104-4021-0D31EA409C08}" name="Barton, Lauren Michel Rosenkoetter" initials="LB" userId="S::bartonro@AD.UNC.EDU::3e4ba6e7-5b2e-44e0-85b1-81b1100843d7" providerId="AD"/>
  <p188:author id="{6ED1D03C-B947-5458-BF28-414CA7998B98}" name="Bennett, Denise Joyner" initials="DB" userId="S::djoynerd@AD.UNC.EDU::6bf83847-cbfa-495d-8409-1104e657aa22" providerId="AD"/>
  <p188:author id="{762FB25B-D820-1ACB-77B6-AA959303EF51}" name="naomi younggren" initials="ny" userId="S::naomi.younggren_gmail.com#ext#@adminliveunc.onmicrosoft.com::a0e4668d-9513-4f96-9d95-48668c6eb1f4" providerId="AD"/>
  <p188:author id="{AB29C77C-A11E-B710-FA76-55E9775FB0E2}" name="Younggren, Naomi O" initials="YN" userId="S::naomio@ad.unc.edu::6c36d537-1e53-4489-922f-60fbf495d734" providerId="AD"/>
  <p188:author id="{0B3A2489-145D-C479-62F3-57724478C667}" name="Stephanie Moss" initials="SM" userId="S::stephanie_p2pga.org#ext#@admin.live.unc.edu::da815fd5-358f-4618-872e-1b049cda9176" providerId="AD"/>
  <p188:author id="{DE16859F-957C-E867-765D-28BAFD60B860}" name="Barton, Lauren Michel Rosenkoetter" initials="BR" userId="S::bartonro@ad.unc.edu::3e4ba6e7-5b2e-44e0-85b1-81b1100843d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A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02755B-BBF9-46C6-8B66-731A35AFEA3C}" type="datetimeFigureOut">
              <a:rPr lang="en-US" smtClean="0"/>
              <a:t>5/29/2026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6ECC15-929B-422B-AE1F-2DE54E234F91}" type="slidenum">
              <a:rPr lang="en-US" smtClean="0"/>
              <a:t>‹#›</a:t>
            </a:fld>
            <a:endParaRPr lang="en-US"/>
          </a:p>
        </p:txBody>
      </p:sp>
    </p:spTree>
    <p:extLst>
      <p:ext uri="{BB962C8B-B14F-4D97-AF65-F5344CB8AC3E}">
        <p14:creationId xmlns:p14="http://schemas.microsoft.com/office/powerpoint/2010/main" val="1157540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7086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8548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76C7F4-3132-4B4B-9A81-6CFFA39C4A9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293054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endParaRPr lang="en-US"/>
          </a:p>
          <a:p>
            <a:pPr>
              <a:lnSpc>
                <a:spcPct val="150000"/>
              </a:lnSpc>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769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76C7F4-3132-4B4B-9A81-6CFFA39C4A9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973564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panose="020F0502020204030204"/>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82460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CEE03-DDEE-E350-E0D0-F563A17E6C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F015CB-FCC8-272F-DD61-8F19581135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B4DBF7-1A7D-0F3C-45AB-0B030DD4ED8D}"/>
              </a:ext>
            </a:extLst>
          </p:cNvPr>
          <p:cNvSpPr>
            <a:spLocks noGrp="1"/>
          </p:cNvSpPr>
          <p:nvPr>
            <p:ph type="body"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8FBA06CC-2C1B-D718-E866-A0FD8DA063D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BAE9E6-FC52-7F4E-B22E-76509B4751C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6265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6946B-DD0D-165E-2B61-C30B1C25C3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C229B3-FBF2-09CB-E261-7E273DD020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2852C2-2674-C5A8-ECE5-5D230879A3B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4B929D9-3172-7281-3C73-93CB1BCFE00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BAE9E6-FC52-7F4E-B22E-76509B4751C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0432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5715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B4B0F-A2E9-A687-775D-023D6FA502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CEAFAD-C5EB-ED27-F368-D6DA43B70A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69A7E0-FBB0-54BA-6E68-141111EA466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EA2157E-6B5C-58DD-5A8E-2898BFB00DB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BAE9E6-FC52-7F4E-B22E-76509B4751C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91793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3283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6ECC15-929B-422B-AE1F-2DE54E234F91}" type="slidenum">
              <a:rPr lang="en-US" smtClean="0"/>
              <a:t>2</a:t>
            </a:fld>
            <a:endParaRPr lang="en-US"/>
          </a:p>
        </p:txBody>
      </p:sp>
    </p:spTree>
    <p:extLst>
      <p:ext uri="{BB962C8B-B14F-4D97-AF65-F5344CB8AC3E}">
        <p14:creationId xmlns:p14="http://schemas.microsoft.com/office/powerpoint/2010/main" val="8155445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6156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5D517-C067-E2FE-E584-3FFABBCB0A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9465C5-6212-0ADB-B14F-D51F1C76FD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937F8D-B9A8-1280-69EC-C1AD72B0601C}"/>
              </a:ext>
            </a:extLst>
          </p:cNvPr>
          <p:cNvSpPr>
            <a:spLocks noGrp="1"/>
          </p:cNvSpPr>
          <p:nvPr>
            <p:ph type="body" idx="1"/>
          </p:nvPr>
        </p:nvSpPr>
        <p:spPr/>
        <p:txBody>
          <a:bodyPr/>
          <a:lstStyle/>
          <a:p>
            <a:endParaRPr lang="en-US">
              <a:cs typeface="Calibri"/>
            </a:endParaRPr>
          </a:p>
        </p:txBody>
      </p:sp>
      <p:sp>
        <p:nvSpPr>
          <p:cNvPr id="4" name="Slide Number Placeholder 3">
            <a:extLst>
              <a:ext uri="{FF2B5EF4-FFF2-40B4-BE49-F238E27FC236}">
                <a16:creationId xmlns:a16="http://schemas.microsoft.com/office/drawing/2014/main" id="{4D3A3F29-92CD-7D1B-864B-A92A3880477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226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4780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F94FE-DDF3-89A1-911A-A03F2A0842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EAAA49-0B40-7EDE-90D4-158B072399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09CD0-5FFB-CB92-C936-F21C477E6D9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6BF51C9-1492-942C-E84F-C7229050784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76C7F4-3132-4B4B-9A81-6CFFA39C4A9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94136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p>
          <a:p>
            <a:endParaRPr lang="en-US">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0127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76C7F4-3132-4B4B-9A81-6CFFA39C4A9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7640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BD4A42-36D4-4CCC-BE6D-A6E6A62DB0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6817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6B8B9-799F-A556-F4C3-9F14462C78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C50C50-4D7B-7123-CA4D-86AB056EDD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F92217-329E-55E7-B10F-E990CBE6F7E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40221E4-5BEB-F575-DE7B-8A6E00CE402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76C7F4-3132-4B4B-9A81-6CFFA39C4A9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845852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 Id="rId4" Type="http://schemas.openxmlformats.org/officeDocument/2006/relationships/image" Target="../media/image11.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ECTA">
    <p:bg>
      <p:bgPr>
        <a:gradFill>
          <a:gsLst>
            <a:gs pos="82000">
              <a:schemeClr val="bg1"/>
            </a:gs>
            <a:gs pos="89000">
              <a:schemeClr val="bg1">
                <a:lumMod val="95000"/>
              </a:schemeClr>
            </a:gs>
          </a:gsLst>
          <a:lin ang="540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183F405-385F-4347-8627-2FFAC5E4B36E}"/>
              </a:ext>
            </a:extLst>
          </p:cNvPr>
          <p:cNvCxnSpPr>
            <a:cxnSpLocks/>
          </p:cNvCxnSpPr>
          <p:nvPr userDrawn="1"/>
        </p:nvCxnSpPr>
        <p:spPr>
          <a:xfrm flipV="1">
            <a:off x="495300" y="4135995"/>
            <a:ext cx="11103142" cy="1"/>
          </a:xfrm>
          <a:prstGeom prst="line">
            <a:avLst/>
          </a:prstGeom>
          <a:ln w="28575">
            <a:solidFill>
              <a:srgbClr val="39B54A"/>
            </a:solidFill>
          </a:ln>
        </p:spPr>
        <p:style>
          <a:lnRef idx="1">
            <a:schemeClr val="accent1"/>
          </a:lnRef>
          <a:fillRef idx="0">
            <a:schemeClr val="accent1"/>
          </a:fillRef>
          <a:effectRef idx="0">
            <a:schemeClr val="accent1"/>
          </a:effectRef>
          <a:fontRef idx="minor">
            <a:schemeClr val="tx1"/>
          </a:fontRef>
        </p:style>
      </p:cxnSp>
      <p:pic>
        <p:nvPicPr>
          <p:cNvPr id="2" name="Picture 1" title="Logo: Early Childhood Technical Assistance (ECTA) Cent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5300" y="891304"/>
            <a:ext cx="5305312" cy="782751"/>
          </a:xfrm>
          <a:prstGeom prst="rect">
            <a:avLst/>
          </a:prstGeom>
        </p:spPr>
      </p:pic>
      <p:pic>
        <p:nvPicPr>
          <p:cNvPr id="4" name="Picture 3" title="Logo: The Center for IDEA Early Childhood Data Systems (DaSy)">
            <a:extLst>
              <a:ext uri="{FF2B5EF4-FFF2-40B4-BE49-F238E27FC236}">
                <a16:creationId xmlns:a16="http://schemas.microsoft.com/office/drawing/2014/main" id="{593F925B-A6DF-B144-8BF5-61A1B8D83AFB}"/>
              </a:ext>
            </a:extLst>
          </p:cNvPr>
          <p:cNvPicPr>
            <a:picLocks noChangeAspect="1"/>
          </p:cNvPicPr>
          <p:nvPr userDrawn="1"/>
        </p:nvPicPr>
        <p:blipFill>
          <a:blip r:embed="rId3"/>
          <a:stretch>
            <a:fillRect/>
          </a:stretch>
        </p:blipFill>
        <p:spPr>
          <a:xfrm>
            <a:off x="6279052" y="587326"/>
            <a:ext cx="5319390" cy="1202499"/>
          </a:xfrm>
          <a:prstGeom prst="rect">
            <a:avLst/>
          </a:prstGeom>
        </p:spPr>
      </p:pic>
      <p:sp>
        <p:nvSpPr>
          <p:cNvPr id="8" name="Subtitle 2"/>
          <p:cNvSpPr>
            <a:spLocks noGrp="1"/>
          </p:cNvSpPr>
          <p:nvPr>
            <p:ph type="subTitle" idx="1" hasCustomPrompt="1"/>
          </p:nvPr>
        </p:nvSpPr>
        <p:spPr>
          <a:xfrm>
            <a:off x="495300" y="4436836"/>
            <a:ext cx="11103142" cy="1702399"/>
          </a:xfrm>
        </p:spPr>
        <p:txBody>
          <a:bodyPr tIns="91440" bIns="91440" anchor="ctr" anchorCtr="0">
            <a:normAutofit/>
          </a:bodyPr>
          <a:lstStyle>
            <a:lvl1pPr marL="0" indent="0" algn="l">
              <a:buNone/>
              <a:defRPr sz="2400" b="0" cap="none"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Title 1"/>
          <p:cNvSpPr>
            <a:spLocks noGrp="1"/>
          </p:cNvSpPr>
          <p:nvPr>
            <p:ph type="ctrTitle" hasCustomPrompt="1"/>
          </p:nvPr>
        </p:nvSpPr>
        <p:spPr>
          <a:xfrm>
            <a:off x="495300" y="1993311"/>
            <a:ext cx="11103142" cy="1841842"/>
          </a:xfrm>
        </p:spPr>
        <p:txBody>
          <a:bodyPr bIns="0" anchor="b">
            <a:normAutofit/>
          </a:bodyPr>
          <a:lstStyle>
            <a:lvl1pPr algn="l">
              <a:defRPr sz="5400" b="0" cap="none">
                <a:solidFill>
                  <a:schemeClr val="accent5">
                    <a:lumMod val="75000"/>
                  </a:schemeClr>
                </a:solidFill>
              </a:defRPr>
            </a:lvl1pPr>
          </a:lstStyle>
          <a:p>
            <a:r>
              <a:rPr lang="en-US"/>
              <a:t>Click to edit master title style</a:t>
            </a:r>
          </a:p>
        </p:txBody>
      </p:sp>
    </p:spTree>
    <p:extLst>
      <p:ext uri="{BB962C8B-B14F-4D97-AF65-F5344CB8AC3E}">
        <p14:creationId xmlns:p14="http://schemas.microsoft.com/office/powerpoint/2010/main" val="25737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Content: No Logo">
    <p:spTree>
      <p:nvGrpSpPr>
        <p:cNvPr id="1" name=""/>
        <p:cNvGrpSpPr/>
        <p:nvPr/>
      </p:nvGrpSpPr>
      <p:grpSpPr>
        <a:xfrm>
          <a:off x="0" y="0"/>
          <a:ext cx="0" cy="0"/>
          <a:chOff x="0" y="0"/>
          <a:chExt cx="0" cy="0"/>
        </a:xfrm>
      </p:grpSpPr>
      <p:sp>
        <p:nvSpPr>
          <p:cNvPr id="11" name="Slide Number Placeholder 5">
            <a:extLst>
              <a:ext uri="{FF2B5EF4-FFF2-40B4-BE49-F238E27FC236}">
                <a16:creationId xmlns:a16="http://schemas.microsoft.com/office/drawing/2014/main" id="{1E7E2749-C774-FD43-A3E7-4BE38AA0A809}"/>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10" name="Footer Placeholder 4">
            <a:extLst>
              <a:ext uri="{FF2B5EF4-FFF2-40B4-BE49-F238E27FC236}">
                <a16:creationId xmlns:a16="http://schemas.microsoft.com/office/drawing/2014/main" id="{6FFCE1D0-9637-2942-9FC0-5730A9A40C69}"/>
              </a:ext>
            </a:extLst>
          </p:cNvPr>
          <p:cNvSpPr>
            <a:spLocks noGrp="1"/>
          </p:cNvSpPr>
          <p:nvPr>
            <p:ph type="ftr" sz="quarter" idx="3"/>
          </p:nvPr>
        </p:nvSpPr>
        <p:spPr>
          <a:xfrm>
            <a:off x="587829" y="6319553"/>
            <a:ext cx="9772682" cy="496463"/>
          </a:xfrm>
          <a:prstGeom prst="rect">
            <a:avLst/>
          </a:prstGeom>
        </p:spPr>
        <p:txBody>
          <a:bodyPr anchor="ctr" anchorCtr="0"/>
          <a:lstStyle>
            <a:lvl1pPr>
              <a:defRPr sz="1400">
                <a:solidFill>
                  <a:srgbClr val="104578"/>
                </a:solidFill>
              </a:defRPr>
            </a:lvl1pPr>
          </a:lstStyle>
          <a:p>
            <a:endParaRPr lang="en-US"/>
          </a:p>
        </p:txBody>
      </p:sp>
      <p:sp>
        <p:nvSpPr>
          <p:cNvPr id="3" name="Content Placeholder 2"/>
          <p:cNvSpPr>
            <a:spLocks noGrp="1"/>
          </p:cNvSpPr>
          <p:nvPr>
            <p:ph idx="1"/>
          </p:nvPr>
        </p:nvSpPr>
        <p:spPr>
          <a:xfrm>
            <a:off x="587829" y="1368358"/>
            <a:ext cx="11005457" cy="4477806"/>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hasCustomPrompt="1"/>
          </p:nvPr>
        </p:nvSpPr>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1562563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Content2: ECTA">
    <p:spTree>
      <p:nvGrpSpPr>
        <p:cNvPr id="1" name=""/>
        <p:cNvGrpSpPr/>
        <p:nvPr/>
      </p:nvGrpSpPr>
      <p:grpSpPr>
        <a:xfrm>
          <a:off x="0" y="0"/>
          <a:ext cx="0" cy="0"/>
          <a:chOff x="0" y="0"/>
          <a:chExt cx="0" cy="0"/>
        </a:xfrm>
      </p:grpSpPr>
      <p:pic>
        <p:nvPicPr>
          <p:cNvPr id="9" name="Picture 8" title="Logo: DaSy">
            <a:extLst>
              <a:ext uri="{FF2B5EF4-FFF2-40B4-BE49-F238E27FC236}">
                <a16:creationId xmlns:a16="http://schemas.microsoft.com/office/drawing/2014/main" id="{9A75216B-F3C0-0A41-A3DB-E796040CF3D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33464" y="6127771"/>
            <a:ext cx="895911" cy="643275"/>
          </a:xfrm>
          <a:prstGeom prst="rect">
            <a:avLst/>
          </a:prstGeom>
        </p:spPr>
      </p:pic>
      <p:pic>
        <p:nvPicPr>
          <p:cNvPr id="10" name="Picture 9" title="Logo: ECTA">
            <a:extLst>
              <a:ext uri="{FF2B5EF4-FFF2-40B4-BE49-F238E27FC236}">
                <a16:creationId xmlns:a16="http://schemas.microsoft.com/office/drawing/2014/main" id="{74302E6B-5405-5D49-8373-ACF0C8A0E8E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19012" y="6250394"/>
            <a:ext cx="1190767" cy="457987"/>
          </a:xfrm>
          <a:prstGeom prst="rect">
            <a:avLst/>
          </a:prstGeom>
        </p:spPr>
      </p:pic>
      <p:sp>
        <p:nvSpPr>
          <p:cNvPr id="14" name="Slide Number Placeholder 5">
            <a:extLst>
              <a:ext uri="{FF2B5EF4-FFF2-40B4-BE49-F238E27FC236}">
                <a16:creationId xmlns:a16="http://schemas.microsoft.com/office/drawing/2014/main" id="{E4D7F0D2-857C-7A42-A2C9-10B1AD0DC8BD}"/>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11" name="Footer Placeholder 4">
            <a:extLst>
              <a:ext uri="{FF2B5EF4-FFF2-40B4-BE49-F238E27FC236}">
                <a16:creationId xmlns:a16="http://schemas.microsoft.com/office/drawing/2014/main" id="{FC22B58D-2202-A346-8FF6-EC023667125E}"/>
              </a:ext>
            </a:extLst>
          </p:cNvPr>
          <p:cNvSpPr>
            <a:spLocks noGrp="1"/>
          </p:cNvSpPr>
          <p:nvPr>
            <p:ph type="ftr" sz="quarter" idx="3"/>
          </p:nvPr>
        </p:nvSpPr>
        <p:spPr>
          <a:xfrm>
            <a:off x="2953061" y="6319553"/>
            <a:ext cx="7407449" cy="496463"/>
          </a:xfrm>
          <a:prstGeom prst="rect">
            <a:avLst/>
          </a:prstGeom>
        </p:spPr>
        <p:txBody>
          <a:bodyPr anchor="ctr" anchorCtr="0"/>
          <a:lstStyle>
            <a:lvl1pPr>
              <a:defRPr sz="1400">
                <a:solidFill>
                  <a:srgbClr val="104578"/>
                </a:solidFill>
              </a:defRPr>
            </a:lvl1pPr>
          </a:lstStyle>
          <a:p>
            <a:endParaRPr lang="en-US"/>
          </a:p>
        </p:txBody>
      </p:sp>
      <p:sp>
        <p:nvSpPr>
          <p:cNvPr id="4" name="Content Placeholder 3"/>
          <p:cNvSpPr>
            <a:spLocks noGrp="1"/>
          </p:cNvSpPr>
          <p:nvPr>
            <p:ph sz="half" idx="2"/>
          </p:nvPr>
        </p:nvSpPr>
        <p:spPr>
          <a:xfrm>
            <a:off x="6204856" y="1376140"/>
            <a:ext cx="5388429" cy="44700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587829" y="1368357"/>
            <a:ext cx="5388428" cy="44792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hasCustomPrompt="1"/>
          </p:nvPr>
        </p:nvSpPr>
        <p:spPr>
          <a:xfrm>
            <a:off x="587829" y="226979"/>
            <a:ext cx="11005456" cy="899693"/>
          </a:xfrm>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4240200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Content2: DaSy">
    <p:spTree>
      <p:nvGrpSpPr>
        <p:cNvPr id="1" name=""/>
        <p:cNvGrpSpPr/>
        <p:nvPr/>
      </p:nvGrpSpPr>
      <p:grpSpPr>
        <a:xfrm>
          <a:off x="0" y="0"/>
          <a:ext cx="0" cy="0"/>
          <a:chOff x="0" y="0"/>
          <a:chExt cx="0" cy="0"/>
        </a:xfrm>
      </p:grpSpPr>
      <p:pic>
        <p:nvPicPr>
          <p:cNvPr id="13" name="Picture 12" title="Logo: ECTA">
            <a:extLst>
              <a:ext uri="{FF2B5EF4-FFF2-40B4-BE49-F238E27FC236}">
                <a16:creationId xmlns:a16="http://schemas.microsoft.com/office/drawing/2014/main" id="{6DC21DC3-FA2A-8947-AD46-863BD10708C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14556" y="6250394"/>
            <a:ext cx="1190767" cy="457987"/>
          </a:xfrm>
          <a:prstGeom prst="rect">
            <a:avLst/>
          </a:prstGeom>
        </p:spPr>
      </p:pic>
      <p:pic>
        <p:nvPicPr>
          <p:cNvPr id="12" name="Picture 11" title="Logo: DaSy">
            <a:extLst>
              <a:ext uri="{FF2B5EF4-FFF2-40B4-BE49-F238E27FC236}">
                <a16:creationId xmlns:a16="http://schemas.microsoft.com/office/drawing/2014/main" id="{B90E49D4-530B-6C45-A7BD-397A8BD4737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6461" y="6127771"/>
            <a:ext cx="895911" cy="643275"/>
          </a:xfrm>
          <a:prstGeom prst="rect">
            <a:avLst/>
          </a:prstGeom>
        </p:spPr>
      </p:pic>
      <p:sp>
        <p:nvSpPr>
          <p:cNvPr id="14" name="Slide Number Placeholder 5">
            <a:extLst>
              <a:ext uri="{FF2B5EF4-FFF2-40B4-BE49-F238E27FC236}">
                <a16:creationId xmlns:a16="http://schemas.microsoft.com/office/drawing/2014/main" id="{E4D7F0D2-857C-7A42-A2C9-10B1AD0DC8BD}"/>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11" name="Footer Placeholder 4">
            <a:extLst>
              <a:ext uri="{FF2B5EF4-FFF2-40B4-BE49-F238E27FC236}">
                <a16:creationId xmlns:a16="http://schemas.microsoft.com/office/drawing/2014/main" id="{FC22B58D-2202-A346-8FF6-EC023667125E}"/>
              </a:ext>
            </a:extLst>
          </p:cNvPr>
          <p:cNvSpPr>
            <a:spLocks noGrp="1"/>
          </p:cNvSpPr>
          <p:nvPr>
            <p:ph type="ftr" sz="quarter" idx="3"/>
          </p:nvPr>
        </p:nvSpPr>
        <p:spPr>
          <a:xfrm>
            <a:off x="2953061" y="6319553"/>
            <a:ext cx="7407449" cy="496463"/>
          </a:xfrm>
          <a:prstGeom prst="rect">
            <a:avLst/>
          </a:prstGeom>
        </p:spPr>
        <p:txBody>
          <a:bodyPr anchor="ctr" anchorCtr="0"/>
          <a:lstStyle>
            <a:lvl1pPr>
              <a:defRPr sz="1400">
                <a:solidFill>
                  <a:srgbClr val="104578"/>
                </a:solidFill>
              </a:defRPr>
            </a:lvl1pPr>
          </a:lstStyle>
          <a:p>
            <a:endParaRPr lang="en-US"/>
          </a:p>
        </p:txBody>
      </p:sp>
      <p:sp>
        <p:nvSpPr>
          <p:cNvPr id="4" name="Content Placeholder 3"/>
          <p:cNvSpPr>
            <a:spLocks noGrp="1"/>
          </p:cNvSpPr>
          <p:nvPr>
            <p:ph sz="half" idx="2"/>
          </p:nvPr>
        </p:nvSpPr>
        <p:spPr>
          <a:xfrm>
            <a:off x="6204856" y="1376140"/>
            <a:ext cx="5388429" cy="44686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587829" y="1368358"/>
            <a:ext cx="5388428" cy="4477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hasCustomPrompt="1"/>
          </p:nvPr>
        </p:nvSpPr>
        <p:spPr>
          <a:xfrm>
            <a:off x="587829" y="226979"/>
            <a:ext cx="11005456" cy="899693"/>
          </a:xfrm>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1590142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Content2: No Logo">
    <p:spTree>
      <p:nvGrpSpPr>
        <p:cNvPr id="1" name=""/>
        <p:cNvGrpSpPr/>
        <p:nvPr/>
      </p:nvGrpSpPr>
      <p:grpSpPr>
        <a:xfrm>
          <a:off x="0" y="0"/>
          <a:ext cx="0" cy="0"/>
          <a:chOff x="0" y="0"/>
          <a:chExt cx="0" cy="0"/>
        </a:xfrm>
      </p:grpSpPr>
      <p:sp>
        <p:nvSpPr>
          <p:cNvPr id="14" name="Slide Number Placeholder 5">
            <a:extLst>
              <a:ext uri="{FF2B5EF4-FFF2-40B4-BE49-F238E27FC236}">
                <a16:creationId xmlns:a16="http://schemas.microsoft.com/office/drawing/2014/main" id="{E4D7F0D2-857C-7A42-A2C9-10B1AD0DC8BD}"/>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11" name="Footer Placeholder 4">
            <a:extLst>
              <a:ext uri="{FF2B5EF4-FFF2-40B4-BE49-F238E27FC236}">
                <a16:creationId xmlns:a16="http://schemas.microsoft.com/office/drawing/2014/main" id="{FC22B58D-2202-A346-8FF6-EC023667125E}"/>
              </a:ext>
            </a:extLst>
          </p:cNvPr>
          <p:cNvSpPr>
            <a:spLocks noGrp="1"/>
          </p:cNvSpPr>
          <p:nvPr>
            <p:ph type="ftr" sz="quarter" idx="3"/>
          </p:nvPr>
        </p:nvSpPr>
        <p:spPr>
          <a:xfrm>
            <a:off x="587829" y="6319553"/>
            <a:ext cx="9772681" cy="496463"/>
          </a:xfrm>
          <a:prstGeom prst="rect">
            <a:avLst/>
          </a:prstGeom>
        </p:spPr>
        <p:txBody>
          <a:bodyPr anchor="ctr" anchorCtr="0"/>
          <a:lstStyle>
            <a:lvl1pPr>
              <a:defRPr sz="1400">
                <a:solidFill>
                  <a:srgbClr val="104578"/>
                </a:solidFill>
              </a:defRPr>
            </a:lvl1pPr>
          </a:lstStyle>
          <a:p>
            <a:endParaRPr lang="en-US"/>
          </a:p>
        </p:txBody>
      </p:sp>
      <p:sp>
        <p:nvSpPr>
          <p:cNvPr id="4" name="Content Placeholder 3"/>
          <p:cNvSpPr>
            <a:spLocks noGrp="1"/>
          </p:cNvSpPr>
          <p:nvPr>
            <p:ph sz="half" idx="2"/>
          </p:nvPr>
        </p:nvSpPr>
        <p:spPr>
          <a:xfrm>
            <a:off x="6204856" y="1376140"/>
            <a:ext cx="5388429" cy="44686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587829" y="1368358"/>
            <a:ext cx="5388428" cy="4477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hasCustomPrompt="1"/>
          </p:nvPr>
        </p:nvSpPr>
        <p:spPr>
          <a:xfrm>
            <a:off x="587829" y="226979"/>
            <a:ext cx="11005456" cy="899693"/>
          </a:xfrm>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33875013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4: Color Blocks 1">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E5DFC899-3EC5-DB43-A9CC-118545BCA960}"/>
              </a:ext>
            </a:extLst>
          </p:cNvPr>
          <p:cNvSpPr>
            <a:spLocks noGrp="1"/>
          </p:cNvSpPr>
          <p:nvPr>
            <p:ph type="sldNum" sz="quarter" idx="11"/>
          </p:nvPr>
        </p:nvSpPr>
        <p:spPr>
          <a:xfrm>
            <a:off x="10360510" y="634953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9" name="Footer Placeholder 4">
            <a:extLst>
              <a:ext uri="{FF2B5EF4-FFF2-40B4-BE49-F238E27FC236}">
                <a16:creationId xmlns:a16="http://schemas.microsoft.com/office/drawing/2014/main" id="{1C2A460B-0C02-0947-B29B-910DB98C9E32}"/>
              </a:ext>
            </a:extLst>
          </p:cNvPr>
          <p:cNvSpPr>
            <a:spLocks noGrp="1"/>
          </p:cNvSpPr>
          <p:nvPr>
            <p:ph type="ftr" sz="quarter" idx="10"/>
          </p:nvPr>
        </p:nvSpPr>
        <p:spPr>
          <a:xfrm>
            <a:off x="587829" y="6349533"/>
            <a:ext cx="9772682" cy="496463"/>
          </a:xfrm>
          <a:prstGeom prst="rect">
            <a:avLst/>
          </a:prstGeom>
        </p:spPr>
        <p:txBody>
          <a:bodyPr anchor="ctr" anchorCtr="0"/>
          <a:lstStyle>
            <a:lvl1pPr>
              <a:defRPr sz="1400">
                <a:solidFill>
                  <a:srgbClr val="104578"/>
                </a:solidFill>
              </a:defRPr>
            </a:lvl1pPr>
          </a:lstStyle>
          <a:p>
            <a:endParaRPr lang="en-US"/>
          </a:p>
        </p:txBody>
      </p:sp>
      <p:sp>
        <p:nvSpPr>
          <p:cNvPr id="6" name="Content Placeholder 5"/>
          <p:cNvSpPr>
            <a:spLocks noGrp="1"/>
          </p:cNvSpPr>
          <p:nvPr>
            <p:ph sz="quarter" idx="4"/>
          </p:nvPr>
        </p:nvSpPr>
        <p:spPr>
          <a:xfrm>
            <a:off x="6204857" y="2147817"/>
            <a:ext cx="5388429" cy="4012634"/>
          </a:xfrm>
          <a:solidFill>
            <a:schemeClr val="accent4">
              <a:lumMod val="20000"/>
              <a:lumOff val="80000"/>
            </a:schemeClr>
          </a:solidFill>
          <a:effectLst>
            <a:softEdge rad="12700"/>
          </a:effectLst>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04857" y="1261287"/>
            <a:ext cx="5388429" cy="771585"/>
          </a:xfrm>
          <a:solidFill>
            <a:schemeClr val="accent4">
              <a:lumMod val="50000"/>
            </a:schemeClr>
          </a:solidFill>
          <a:ln w="50800">
            <a:solidFill>
              <a:schemeClr val="accent4">
                <a:lumMod val="75000"/>
              </a:schemeClr>
            </a:solidFill>
          </a:ln>
        </p:spPr>
        <p:txBody>
          <a:bodyPr anchor="b">
            <a:normAutofit/>
          </a:bodyPr>
          <a:lstStyle>
            <a:lvl1pPr marL="0" indent="0">
              <a:lnSpc>
                <a:spcPct val="100000"/>
              </a:lnSpc>
              <a:buNone/>
              <a:defRPr sz="22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7829" y="2148784"/>
            <a:ext cx="5388428" cy="4023415"/>
          </a:xfrm>
          <a:solidFill>
            <a:schemeClr val="accent5">
              <a:lumMod val="20000"/>
              <a:lumOff val="80000"/>
            </a:schemeClr>
          </a:solidFill>
          <a:effectLst>
            <a:softEdge rad="12700"/>
          </a:effectLst>
        </p:spPr>
        <p:txBody>
          <a:bodyPr/>
          <a:lstStyle>
            <a:lvl1pPr>
              <a:buClr>
                <a:schemeClr val="accent5"/>
              </a:buClr>
              <a:defRPr/>
            </a:lvl1pPr>
            <a:lvl2pPr>
              <a:buClr>
                <a:schemeClr val="accent5"/>
              </a:buClr>
              <a:defRPr/>
            </a:lvl2pPr>
            <a:lvl3pPr>
              <a:buClr>
                <a:schemeClr val="accent5"/>
              </a:buClr>
              <a:defRPr/>
            </a:lvl3pPr>
            <a:lvl4pPr>
              <a:buClr>
                <a:schemeClr val="accent5"/>
              </a:buClr>
              <a:defRPr/>
            </a:lvl4pPr>
            <a:lvl5pPr>
              <a:buClr>
                <a:schemeClr val="accent5"/>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587829" y="1258112"/>
            <a:ext cx="5388428" cy="771302"/>
          </a:xfrm>
          <a:solidFill>
            <a:schemeClr val="accent5">
              <a:lumMod val="50000"/>
            </a:schemeClr>
          </a:solidFill>
          <a:ln w="50800">
            <a:solidFill>
              <a:schemeClr val="accent5"/>
            </a:solidFill>
          </a:ln>
        </p:spPr>
        <p:txBody>
          <a:bodyPr anchor="b">
            <a:normAutofit/>
          </a:bodyPr>
          <a:lstStyle>
            <a:lvl1pPr marL="0" indent="0">
              <a:lnSpc>
                <a:spcPct val="100000"/>
              </a:lnSpc>
              <a:buNone/>
              <a:defRPr sz="22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 name="Title 1"/>
          <p:cNvSpPr>
            <a:spLocks noGrp="1"/>
          </p:cNvSpPr>
          <p:nvPr>
            <p:ph type="title" hasCustomPrompt="1"/>
          </p:nvPr>
        </p:nvSpPr>
        <p:spPr>
          <a:xfrm>
            <a:off x="587829" y="226989"/>
            <a:ext cx="11005457" cy="911753"/>
          </a:xfrm>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3555111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ntent4: Color Blocks 2">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85F550C6-E3F1-3B41-A219-010D2B67CB95}"/>
              </a:ext>
            </a:extLst>
          </p:cNvPr>
          <p:cNvSpPr>
            <a:spLocks noGrp="1"/>
          </p:cNvSpPr>
          <p:nvPr>
            <p:ph type="sldNum" sz="quarter" idx="11"/>
          </p:nvPr>
        </p:nvSpPr>
        <p:spPr>
          <a:xfrm>
            <a:off x="10360510" y="634953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9" name="Footer Placeholder 4">
            <a:extLst>
              <a:ext uri="{FF2B5EF4-FFF2-40B4-BE49-F238E27FC236}">
                <a16:creationId xmlns:a16="http://schemas.microsoft.com/office/drawing/2014/main" id="{5CED27E4-1CB0-884A-BB5B-AE76B59F9324}"/>
              </a:ext>
            </a:extLst>
          </p:cNvPr>
          <p:cNvSpPr>
            <a:spLocks noGrp="1"/>
          </p:cNvSpPr>
          <p:nvPr>
            <p:ph type="ftr" sz="quarter" idx="10"/>
          </p:nvPr>
        </p:nvSpPr>
        <p:spPr>
          <a:xfrm>
            <a:off x="587829" y="6349533"/>
            <a:ext cx="9772682" cy="496463"/>
          </a:xfrm>
          <a:prstGeom prst="rect">
            <a:avLst/>
          </a:prstGeom>
        </p:spPr>
        <p:txBody>
          <a:bodyPr anchor="ctr" anchorCtr="0"/>
          <a:lstStyle>
            <a:lvl1pPr>
              <a:defRPr sz="1400">
                <a:solidFill>
                  <a:srgbClr val="104578"/>
                </a:solidFill>
              </a:defRPr>
            </a:lvl1pPr>
          </a:lstStyle>
          <a:p>
            <a:endParaRPr lang="en-US"/>
          </a:p>
        </p:txBody>
      </p:sp>
      <p:sp>
        <p:nvSpPr>
          <p:cNvPr id="4" name="Content Placeholder 3"/>
          <p:cNvSpPr>
            <a:spLocks noGrp="1"/>
          </p:cNvSpPr>
          <p:nvPr>
            <p:ph sz="half" idx="2"/>
          </p:nvPr>
        </p:nvSpPr>
        <p:spPr>
          <a:xfrm>
            <a:off x="587829" y="2148784"/>
            <a:ext cx="5388428" cy="4023415"/>
          </a:xfrm>
          <a:solidFill>
            <a:schemeClr val="accent2">
              <a:lumMod val="20000"/>
              <a:lumOff val="80000"/>
            </a:schemeClr>
          </a:solidFill>
          <a:effectLst>
            <a:softEdge rad="12700"/>
          </a:effectLst>
        </p:spPr>
        <p:txBody>
          <a:bodyPr/>
          <a:lstStyle>
            <a:lvl1pPr>
              <a:buClr>
                <a:schemeClr val="accent2">
                  <a:lumMod val="75000"/>
                </a:schemeClr>
              </a:buClr>
              <a:defRPr/>
            </a:lvl1pPr>
            <a:lvl2pPr>
              <a:buClr>
                <a:schemeClr val="accent2">
                  <a:lumMod val="75000"/>
                </a:schemeClr>
              </a:buClr>
              <a:defRPr/>
            </a:lvl2pPr>
            <a:lvl3pPr>
              <a:buClr>
                <a:schemeClr val="accent2">
                  <a:lumMod val="75000"/>
                </a:schemeClr>
              </a:buClr>
              <a:defRPr/>
            </a:lvl3pPr>
            <a:lvl4pPr>
              <a:buClr>
                <a:schemeClr val="accent2">
                  <a:lumMod val="75000"/>
                </a:schemeClr>
              </a:buClr>
              <a:defRPr/>
            </a:lvl4pPr>
            <a:lvl5pPr>
              <a:buClr>
                <a:schemeClr val="accent2">
                  <a:lumMod val="7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587829" y="1258112"/>
            <a:ext cx="5388428" cy="771302"/>
          </a:xfrm>
          <a:solidFill>
            <a:schemeClr val="accent2">
              <a:lumMod val="75000"/>
            </a:schemeClr>
          </a:solidFill>
          <a:ln w="50800">
            <a:solidFill>
              <a:schemeClr val="accent2">
                <a:lumMod val="60000"/>
                <a:lumOff val="40000"/>
              </a:schemeClr>
            </a:solidFill>
          </a:ln>
        </p:spPr>
        <p:txBody>
          <a:bodyPr anchor="b">
            <a:normAutofit/>
          </a:bodyPr>
          <a:lstStyle>
            <a:lvl1pPr marL="0" indent="0">
              <a:lnSpc>
                <a:spcPct val="100000"/>
              </a:lnSpc>
              <a:buNone/>
              <a:defRPr sz="22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4857" y="2147817"/>
            <a:ext cx="5388429" cy="4012634"/>
          </a:xfrm>
          <a:solidFill>
            <a:schemeClr val="accent6">
              <a:lumMod val="20000"/>
              <a:lumOff val="80000"/>
            </a:schemeClr>
          </a:solidFill>
          <a:effectLst>
            <a:softEdge rad="12700"/>
          </a:effectLst>
        </p:spPr>
        <p:txBody>
          <a:bodyPr/>
          <a:lstStyle>
            <a:lvl1pPr>
              <a:buClr>
                <a:schemeClr val="accent6"/>
              </a:buClr>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04857" y="1261287"/>
            <a:ext cx="5388429" cy="771585"/>
          </a:xfrm>
          <a:solidFill>
            <a:schemeClr val="accent6">
              <a:lumMod val="75000"/>
            </a:schemeClr>
          </a:solidFill>
          <a:ln w="50800">
            <a:solidFill>
              <a:schemeClr val="accent6"/>
            </a:solidFill>
          </a:ln>
        </p:spPr>
        <p:txBody>
          <a:bodyPr anchor="b">
            <a:normAutofit/>
          </a:bodyPr>
          <a:lstStyle>
            <a:lvl1pPr marL="0" indent="0">
              <a:lnSpc>
                <a:spcPct val="100000"/>
              </a:lnSpc>
              <a:buNone/>
              <a:defRPr sz="22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 name="Title 1"/>
          <p:cNvSpPr>
            <a:spLocks noGrp="1"/>
          </p:cNvSpPr>
          <p:nvPr>
            <p:ph type="title" hasCustomPrompt="1"/>
          </p:nvPr>
        </p:nvSpPr>
        <p:spPr>
          <a:xfrm>
            <a:off x="587829" y="226989"/>
            <a:ext cx="11005457" cy="911753"/>
          </a:xfrm>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6198037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tent4: Color Blocks 3">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85F550C6-E3F1-3B41-A219-010D2B67CB95}"/>
              </a:ext>
            </a:extLst>
          </p:cNvPr>
          <p:cNvSpPr>
            <a:spLocks noGrp="1"/>
          </p:cNvSpPr>
          <p:nvPr>
            <p:ph type="sldNum" sz="quarter" idx="11"/>
          </p:nvPr>
        </p:nvSpPr>
        <p:spPr>
          <a:xfrm>
            <a:off x="10360510" y="634953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9" name="Footer Placeholder 4">
            <a:extLst>
              <a:ext uri="{FF2B5EF4-FFF2-40B4-BE49-F238E27FC236}">
                <a16:creationId xmlns:a16="http://schemas.microsoft.com/office/drawing/2014/main" id="{5CED27E4-1CB0-884A-BB5B-AE76B59F9324}"/>
              </a:ext>
            </a:extLst>
          </p:cNvPr>
          <p:cNvSpPr>
            <a:spLocks noGrp="1"/>
          </p:cNvSpPr>
          <p:nvPr>
            <p:ph type="ftr" sz="quarter" idx="10"/>
          </p:nvPr>
        </p:nvSpPr>
        <p:spPr>
          <a:xfrm>
            <a:off x="587829" y="6349533"/>
            <a:ext cx="9772682" cy="496463"/>
          </a:xfrm>
          <a:prstGeom prst="rect">
            <a:avLst/>
          </a:prstGeom>
        </p:spPr>
        <p:txBody>
          <a:bodyPr anchor="ctr" anchorCtr="0"/>
          <a:lstStyle>
            <a:lvl1pPr>
              <a:defRPr sz="1400">
                <a:solidFill>
                  <a:srgbClr val="104578"/>
                </a:solidFill>
              </a:defRPr>
            </a:lvl1pPr>
          </a:lstStyle>
          <a:p>
            <a:endParaRPr lang="en-US"/>
          </a:p>
        </p:txBody>
      </p:sp>
      <p:sp>
        <p:nvSpPr>
          <p:cNvPr id="6" name="Content Placeholder 5"/>
          <p:cNvSpPr>
            <a:spLocks noGrp="1"/>
          </p:cNvSpPr>
          <p:nvPr>
            <p:ph sz="quarter" idx="4"/>
          </p:nvPr>
        </p:nvSpPr>
        <p:spPr>
          <a:xfrm>
            <a:off x="6204857" y="2147817"/>
            <a:ext cx="5388429" cy="4012634"/>
          </a:xfrm>
          <a:solidFill>
            <a:schemeClr val="accent3">
              <a:lumMod val="20000"/>
              <a:lumOff val="80000"/>
            </a:schemeClr>
          </a:solidFill>
          <a:ln>
            <a:noFill/>
          </a:ln>
          <a:effectLst>
            <a:softEdge rad="12700"/>
          </a:effectLst>
        </p:spPr>
        <p:txBody>
          <a:bodyPr/>
          <a:lstStyle>
            <a:lvl1pPr>
              <a:buClr>
                <a:schemeClr val="accent3">
                  <a:lumMod val="75000"/>
                </a:schemeClr>
              </a:buClr>
              <a:defRPr/>
            </a:lvl1pPr>
            <a:lvl2pPr>
              <a:buClr>
                <a:schemeClr val="accent3">
                  <a:lumMod val="75000"/>
                </a:schemeClr>
              </a:buClr>
              <a:defRPr/>
            </a:lvl2pPr>
            <a:lvl3pPr>
              <a:buClr>
                <a:schemeClr val="accent3">
                  <a:lumMod val="75000"/>
                </a:schemeClr>
              </a:buClr>
              <a:defRPr/>
            </a:lvl3pPr>
            <a:lvl4pPr>
              <a:buClr>
                <a:schemeClr val="accent3">
                  <a:lumMod val="75000"/>
                </a:schemeClr>
              </a:buClr>
              <a:defRPr/>
            </a:lvl4pPr>
            <a:lvl5pPr>
              <a:buClr>
                <a:schemeClr val="accent3">
                  <a:lumMod val="7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04857" y="1261287"/>
            <a:ext cx="5388429" cy="771585"/>
          </a:xfrm>
          <a:solidFill>
            <a:schemeClr val="accent3">
              <a:lumMod val="75000"/>
            </a:schemeClr>
          </a:solidFill>
          <a:ln w="50800">
            <a:solidFill>
              <a:schemeClr val="accent3">
                <a:lumMod val="60000"/>
                <a:lumOff val="40000"/>
              </a:schemeClr>
            </a:solidFill>
          </a:ln>
        </p:spPr>
        <p:txBody>
          <a:bodyPr anchor="b">
            <a:normAutofit/>
          </a:bodyPr>
          <a:lstStyle>
            <a:lvl1pPr marL="0" indent="0">
              <a:lnSpc>
                <a:spcPct val="100000"/>
              </a:lnSpc>
              <a:buNone/>
              <a:defRPr sz="22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7829" y="2148784"/>
            <a:ext cx="5388428" cy="4023415"/>
          </a:xfrm>
          <a:solidFill>
            <a:schemeClr val="accent1">
              <a:lumMod val="20000"/>
              <a:lumOff val="80000"/>
            </a:schemeClr>
          </a:solidFill>
          <a:effectLst>
            <a:softEdge rad="12700"/>
          </a:effectLst>
        </p:spPr>
        <p:txBody>
          <a:bodyP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587829" y="1258112"/>
            <a:ext cx="5388428" cy="771302"/>
          </a:xfrm>
          <a:solidFill>
            <a:schemeClr val="accent1">
              <a:lumMod val="50000"/>
            </a:schemeClr>
          </a:solidFill>
          <a:ln w="50800">
            <a:solidFill>
              <a:schemeClr val="accent1">
                <a:lumMod val="75000"/>
              </a:schemeClr>
            </a:solidFill>
          </a:ln>
        </p:spPr>
        <p:txBody>
          <a:bodyPr anchor="b">
            <a:normAutofit/>
          </a:bodyPr>
          <a:lstStyle>
            <a:lvl1pPr marL="0" indent="0">
              <a:lnSpc>
                <a:spcPct val="100000"/>
              </a:lnSpc>
              <a:buNone/>
              <a:defRPr sz="22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 name="Title 1"/>
          <p:cNvSpPr>
            <a:spLocks noGrp="1"/>
          </p:cNvSpPr>
          <p:nvPr>
            <p:ph type="title" hasCustomPrompt="1"/>
          </p:nvPr>
        </p:nvSpPr>
        <p:spPr>
          <a:xfrm>
            <a:off x="587829" y="226989"/>
            <a:ext cx="11005457" cy="911753"/>
          </a:xfrm>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5036353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5: Complex; No Logos">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A7F9705D-84BE-9B47-92B6-2C9E1EF227A6}"/>
              </a:ext>
            </a:extLst>
          </p:cNvPr>
          <p:cNvSpPr>
            <a:spLocks noGrp="1"/>
          </p:cNvSpPr>
          <p:nvPr>
            <p:ph type="sldNum" sz="quarter" idx="4"/>
          </p:nvPr>
        </p:nvSpPr>
        <p:spPr>
          <a:xfrm>
            <a:off x="10360510" y="634953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7" name="Footer Placeholder 4">
            <a:extLst>
              <a:ext uri="{FF2B5EF4-FFF2-40B4-BE49-F238E27FC236}">
                <a16:creationId xmlns:a16="http://schemas.microsoft.com/office/drawing/2014/main" id="{E3E57410-020D-7546-9C85-5557049FC25D}"/>
              </a:ext>
            </a:extLst>
          </p:cNvPr>
          <p:cNvSpPr>
            <a:spLocks noGrp="1"/>
          </p:cNvSpPr>
          <p:nvPr>
            <p:ph type="ftr" sz="quarter" idx="3"/>
          </p:nvPr>
        </p:nvSpPr>
        <p:spPr>
          <a:xfrm>
            <a:off x="587829" y="6349533"/>
            <a:ext cx="9772682" cy="496463"/>
          </a:xfrm>
          <a:prstGeom prst="rect">
            <a:avLst/>
          </a:prstGeom>
        </p:spPr>
        <p:txBody>
          <a:bodyPr anchor="ctr" anchorCtr="0"/>
          <a:lstStyle>
            <a:lvl1pPr>
              <a:defRPr sz="1400">
                <a:solidFill>
                  <a:srgbClr val="104578"/>
                </a:solidFill>
              </a:defRPr>
            </a:lvl1pPr>
          </a:lstStyle>
          <a:p>
            <a:endParaRPr lang="en-US"/>
          </a:p>
        </p:txBody>
      </p:sp>
      <p:sp>
        <p:nvSpPr>
          <p:cNvPr id="3" name="Content Placeholder 2"/>
          <p:cNvSpPr>
            <a:spLocks noGrp="1"/>
          </p:cNvSpPr>
          <p:nvPr>
            <p:ph idx="1"/>
          </p:nvPr>
        </p:nvSpPr>
        <p:spPr>
          <a:xfrm>
            <a:off x="5043714" y="798973"/>
            <a:ext cx="6549572" cy="5394997"/>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87329" y="3205491"/>
            <a:ext cx="4132356" cy="298847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Title 1"/>
          <p:cNvSpPr>
            <a:spLocks noGrp="1"/>
          </p:cNvSpPr>
          <p:nvPr>
            <p:ph type="title" hasCustomPrompt="1"/>
          </p:nvPr>
        </p:nvSpPr>
        <p:spPr>
          <a:xfrm>
            <a:off x="587829" y="798973"/>
            <a:ext cx="4129941" cy="2247117"/>
          </a:xfrm>
        </p:spPr>
        <p:txBody>
          <a:bodyPr anchor="b">
            <a:normAutofit/>
          </a:bodyPr>
          <a:lstStyle>
            <a:lvl1pPr algn="ctr">
              <a:defRPr sz="2400" cap="none">
                <a:solidFill>
                  <a:schemeClr val="accent5">
                    <a:lumMod val="50000"/>
                  </a:schemeClr>
                </a:solidFill>
              </a:defRPr>
            </a:lvl1pPr>
          </a:lstStyle>
          <a:p>
            <a:r>
              <a:rPr lang="en-US"/>
              <a:t>Click to edit master title style</a:t>
            </a:r>
          </a:p>
        </p:txBody>
      </p:sp>
    </p:spTree>
    <p:extLst>
      <p:ext uri="{BB962C8B-B14F-4D97-AF65-F5344CB8AC3E}">
        <p14:creationId xmlns:p14="http://schemas.microsoft.com/office/powerpoint/2010/main" val="547948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Blank: ECTA">
    <p:spTree>
      <p:nvGrpSpPr>
        <p:cNvPr id="1" name=""/>
        <p:cNvGrpSpPr/>
        <p:nvPr/>
      </p:nvGrpSpPr>
      <p:grpSpPr>
        <a:xfrm>
          <a:off x="0" y="0"/>
          <a:ext cx="0" cy="0"/>
          <a:chOff x="0" y="0"/>
          <a:chExt cx="0" cy="0"/>
        </a:xfrm>
      </p:grpSpPr>
      <p:pic>
        <p:nvPicPr>
          <p:cNvPr id="7" name="Picture 6" title="Logo: DaSy">
            <a:extLst>
              <a:ext uri="{FF2B5EF4-FFF2-40B4-BE49-F238E27FC236}">
                <a16:creationId xmlns:a16="http://schemas.microsoft.com/office/drawing/2014/main" id="{57FA37DA-13B6-714F-B5B5-B44257DAA2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33464" y="6127771"/>
            <a:ext cx="895911" cy="643275"/>
          </a:xfrm>
          <a:prstGeom prst="rect">
            <a:avLst/>
          </a:prstGeom>
        </p:spPr>
      </p:pic>
      <p:pic>
        <p:nvPicPr>
          <p:cNvPr id="8" name="Picture 7" title="Logo: ECTA">
            <a:extLst>
              <a:ext uri="{FF2B5EF4-FFF2-40B4-BE49-F238E27FC236}">
                <a16:creationId xmlns:a16="http://schemas.microsoft.com/office/drawing/2014/main" id="{CDC2E725-B364-8B4E-ADC5-CA79FA137D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19012" y="6250394"/>
            <a:ext cx="1190767" cy="457987"/>
          </a:xfrm>
          <a:prstGeom prst="rect">
            <a:avLst/>
          </a:prstGeom>
        </p:spPr>
      </p:pic>
      <p:sp>
        <p:nvSpPr>
          <p:cNvPr id="12" name="Slide Number Placeholder 5">
            <a:extLst>
              <a:ext uri="{FF2B5EF4-FFF2-40B4-BE49-F238E27FC236}">
                <a16:creationId xmlns:a16="http://schemas.microsoft.com/office/drawing/2014/main" id="{89DE2F01-BF07-1541-BAC6-892BA875643E}"/>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11" name="Footer Placeholder 4">
            <a:extLst>
              <a:ext uri="{FF2B5EF4-FFF2-40B4-BE49-F238E27FC236}">
                <a16:creationId xmlns:a16="http://schemas.microsoft.com/office/drawing/2014/main" id="{78896D6F-DBA9-4348-A229-82D25A72473E}"/>
              </a:ext>
            </a:extLst>
          </p:cNvPr>
          <p:cNvSpPr>
            <a:spLocks noGrp="1"/>
          </p:cNvSpPr>
          <p:nvPr>
            <p:ph type="ftr" sz="quarter" idx="3"/>
          </p:nvPr>
        </p:nvSpPr>
        <p:spPr>
          <a:xfrm>
            <a:off x="2953061" y="6319553"/>
            <a:ext cx="7407449" cy="496463"/>
          </a:xfrm>
          <a:prstGeom prst="rect">
            <a:avLst/>
          </a:prstGeom>
        </p:spPr>
        <p:txBody>
          <a:bodyPr anchor="ctr" anchorCtr="0"/>
          <a:lstStyle>
            <a:lvl1pPr>
              <a:defRPr sz="1400">
                <a:solidFill>
                  <a:srgbClr val="104578"/>
                </a:solidFill>
              </a:defRPr>
            </a:lvl1pPr>
          </a:lstStyle>
          <a:p>
            <a:endParaRPr lang="en-US"/>
          </a:p>
        </p:txBody>
      </p:sp>
      <p:sp>
        <p:nvSpPr>
          <p:cNvPr id="2" name="Title 1"/>
          <p:cNvSpPr>
            <a:spLocks noGrp="1"/>
          </p:cNvSpPr>
          <p:nvPr>
            <p:ph type="title" hasCustomPrompt="1"/>
          </p:nvPr>
        </p:nvSpPr>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2375090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DaSy">
    <p:spTree>
      <p:nvGrpSpPr>
        <p:cNvPr id="1" name=""/>
        <p:cNvGrpSpPr/>
        <p:nvPr/>
      </p:nvGrpSpPr>
      <p:grpSpPr>
        <a:xfrm>
          <a:off x="0" y="0"/>
          <a:ext cx="0" cy="0"/>
          <a:chOff x="0" y="0"/>
          <a:chExt cx="0" cy="0"/>
        </a:xfrm>
      </p:grpSpPr>
      <p:pic>
        <p:nvPicPr>
          <p:cNvPr id="11" name="Picture 10" title="Logo: ECTA">
            <a:extLst>
              <a:ext uri="{FF2B5EF4-FFF2-40B4-BE49-F238E27FC236}">
                <a16:creationId xmlns:a16="http://schemas.microsoft.com/office/drawing/2014/main" id="{9DA26D44-7A0D-9E49-AE51-4F7EF2A694E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14556" y="6250394"/>
            <a:ext cx="1190767" cy="457987"/>
          </a:xfrm>
          <a:prstGeom prst="rect">
            <a:avLst/>
          </a:prstGeom>
        </p:spPr>
      </p:pic>
      <p:pic>
        <p:nvPicPr>
          <p:cNvPr id="10" name="Picture 9" title="Logo: DaSy">
            <a:extLst>
              <a:ext uri="{FF2B5EF4-FFF2-40B4-BE49-F238E27FC236}">
                <a16:creationId xmlns:a16="http://schemas.microsoft.com/office/drawing/2014/main" id="{54682CFA-0607-B241-8E73-0D62C07A240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6461" y="6127771"/>
            <a:ext cx="895911" cy="643275"/>
          </a:xfrm>
          <a:prstGeom prst="rect">
            <a:avLst/>
          </a:prstGeom>
        </p:spPr>
      </p:pic>
      <p:sp>
        <p:nvSpPr>
          <p:cNvPr id="9" name="Slide Number Placeholder 5">
            <a:extLst>
              <a:ext uri="{FF2B5EF4-FFF2-40B4-BE49-F238E27FC236}">
                <a16:creationId xmlns:a16="http://schemas.microsoft.com/office/drawing/2014/main" id="{54ABE0DE-2F54-FA4D-A82C-11F51AB13AE3}"/>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8" name="Footer Placeholder 4">
            <a:extLst>
              <a:ext uri="{FF2B5EF4-FFF2-40B4-BE49-F238E27FC236}">
                <a16:creationId xmlns:a16="http://schemas.microsoft.com/office/drawing/2014/main" id="{DEC3398F-E097-534F-AB11-120DEF5A7050}"/>
              </a:ext>
            </a:extLst>
          </p:cNvPr>
          <p:cNvSpPr>
            <a:spLocks noGrp="1"/>
          </p:cNvSpPr>
          <p:nvPr>
            <p:ph type="ftr" sz="quarter" idx="3"/>
          </p:nvPr>
        </p:nvSpPr>
        <p:spPr>
          <a:xfrm>
            <a:off x="2953061" y="6319553"/>
            <a:ext cx="7407449" cy="496463"/>
          </a:xfrm>
          <a:prstGeom prst="rect">
            <a:avLst/>
          </a:prstGeom>
        </p:spPr>
        <p:txBody>
          <a:bodyPr anchor="ctr" anchorCtr="0"/>
          <a:lstStyle>
            <a:lvl1pPr>
              <a:defRPr sz="1400">
                <a:solidFill>
                  <a:srgbClr val="104578"/>
                </a:solidFill>
              </a:defRPr>
            </a:lvl1pPr>
          </a:lstStyle>
          <a:p>
            <a:endParaRPr lang="en-US"/>
          </a:p>
        </p:txBody>
      </p:sp>
      <p:sp>
        <p:nvSpPr>
          <p:cNvPr id="6" name="Title 1">
            <a:extLst>
              <a:ext uri="{FF2B5EF4-FFF2-40B4-BE49-F238E27FC236}">
                <a16:creationId xmlns:a16="http://schemas.microsoft.com/office/drawing/2014/main" id="{C245F5E8-80C8-524B-A9DF-4983789D51C0}"/>
              </a:ext>
            </a:extLst>
          </p:cNvPr>
          <p:cNvSpPr>
            <a:spLocks noGrp="1"/>
          </p:cNvSpPr>
          <p:nvPr>
            <p:ph type="title" hasCustomPrompt="1"/>
          </p:nvPr>
        </p:nvSpPr>
        <p:spPr>
          <a:xfrm>
            <a:off x="587828" y="226980"/>
            <a:ext cx="11005457" cy="914400"/>
          </a:xfrm>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4193941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DaSy">
    <p:bg>
      <p:bgPr>
        <a:gradFill>
          <a:gsLst>
            <a:gs pos="82000">
              <a:schemeClr val="bg1"/>
            </a:gs>
            <a:gs pos="89000">
              <a:schemeClr val="bg1">
                <a:lumMod val="95000"/>
              </a:schemeClr>
            </a:gs>
          </a:gsLst>
          <a:lin ang="5400000" scaled="1"/>
        </a:gradFill>
        <a:effectLst/>
      </p:bgPr>
    </p:bg>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51334B48-82A9-CF47-99E7-279285FAC58A}"/>
              </a:ext>
            </a:extLst>
          </p:cNvPr>
          <p:cNvCxnSpPr>
            <a:cxnSpLocks/>
          </p:cNvCxnSpPr>
          <p:nvPr userDrawn="1"/>
        </p:nvCxnSpPr>
        <p:spPr>
          <a:xfrm flipV="1">
            <a:off x="495300" y="4135995"/>
            <a:ext cx="11103142" cy="1"/>
          </a:xfrm>
          <a:prstGeom prst="line">
            <a:avLst/>
          </a:prstGeom>
          <a:ln w="28575">
            <a:solidFill>
              <a:srgbClr val="39B54A"/>
            </a:solidFill>
          </a:ln>
        </p:spPr>
        <p:style>
          <a:lnRef idx="1">
            <a:schemeClr val="accent1"/>
          </a:lnRef>
          <a:fillRef idx="0">
            <a:schemeClr val="accent1"/>
          </a:fillRef>
          <a:effectRef idx="0">
            <a:schemeClr val="accent1"/>
          </a:effectRef>
          <a:fontRef idx="minor">
            <a:schemeClr val="tx1"/>
          </a:fontRef>
        </p:style>
      </p:cxnSp>
      <p:pic>
        <p:nvPicPr>
          <p:cNvPr id="14" name="Picture 13" title="Logo: Early Childhood Technical Assistance (ECTA) Center">
            <a:extLst>
              <a:ext uri="{FF2B5EF4-FFF2-40B4-BE49-F238E27FC236}">
                <a16:creationId xmlns:a16="http://schemas.microsoft.com/office/drawing/2014/main" id="{C896FB86-43F6-CE40-B89B-A5E05498E9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93130" y="891304"/>
            <a:ext cx="5305312" cy="782751"/>
          </a:xfrm>
          <a:prstGeom prst="rect">
            <a:avLst/>
          </a:prstGeom>
        </p:spPr>
      </p:pic>
      <p:pic>
        <p:nvPicPr>
          <p:cNvPr id="15" name="Picture 14" title="Logo: The Center for IDEA Early Childhood Data Systems (DaSy)">
            <a:extLst>
              <a:ext uri="{FF2B5EF4-FFF2-40B4-BE49-F238E27FC236}">
                <a16:creationId xmlns:a16="http://schemas.microsoft.com/office/drawing/2014/main" id="{040FF9C1-73D0-2742-9053-7A2DA44C370C}"/>
              </a:ext>
            </a:extLst>
          </p:cNvPr>
          <p:cNvPicPr>
            <a:picLocks noChangeAspect="1"/>
          </p:cNvPicPr>
          <p:nvPr userDrawn="1"/>
        </p:nvPicPr>
        <p:blipFill>
          <a:blip r:embed="rId3"/>
          <a:stretch>
            <a:fillRect/>
          </a:stretch>
        </p:blipFill>
        <p:spPr>
          <a:xfrm>
            <a:off x="495300" y="587326"/>
            <a:ext cx="5319390" cy="1202499"/>
          </a:xfrm>
          <a:prstGeom prst="rect">
            <a:avLst/>
          </a:prstGeom>
        </p:spPr>
      </p:pic>
      <p:sp>
        <p:nvSpPr>
          <p:cNvPr id="8" name="Subtitle 2">
            <a:extLst>
              <a:ext uri="{FF2B5EF4-FFF2-40B4-BE49-F238E27FC236}">
                <a16:creationId xmlns:a16="http://schemas.microsoft.com/office/drawing/2014/main" id="{8761A80A-1896-1341-AB24-ABE0BB635E64}"/>
              </a:ext>
            </a:extLst>
          </p:cNvPr>
          <p:cNvSpPr>
            <a:spLocks noGrp="1"/>
          </p:cNvSpPr>
          <p:nvPr>
            <p:ph type="subTitle" idx="1" hasCustomPrompt="1"/>
          </p:nvPr>
        </p:nvSpPr>
        <p:spPr>
          <a:xfrm>
            <a:off x="495300" y="4436836"/>
            <a:ext cx="11103142" cy="1702399"/>
          </a:xfrm>
        </p:spPr>
        <p:txBody>
          <a:bodyPr tIns="91440" bIns="91440" anchor="ctr" anchorCtr="0">
            <a:normAutofit/>
          </a:bodyPr>
          <a:lstStyle>
            <a:lvl1pPr marL="0" indent="0" algn="l">
              <a:buNone/>
              <a:defRPr sz="2400" b="0" cap="none"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Title 1">
            <a:extLst>
              <a:ext uri="{FF2B5EF4-FFF2-40B4-BE49-F238E27FC236}">
                <a16:creationId xmlns:a16="http://schemas.microsoft.com/office/drawing/2014/main" id="{913B8F30-4749-634F-BCF0-D0A3B22CB2D1}"/>
              </a:ext>
            </a:extLst>
          </p:cNvPr>
          <p:cNvSpPr>
            <a:spLocks noGrp="1"/>
          </p:cNvSpPr>
          <p:nvPr>
            <p:ph type="ctrTitle" hasCustomPrompt="1"/>
          </p:nvPr>
        </p:nvSpPr>
        <p:spPr>
          <a:xfrm>
            <a:off x="495300" y="1993311"/>
            <a:ext cx="11103142" cy="1841842"/>
          </a:xfrm>
        </p:spPr>
        <p:txBody>
          <a:bodyPr bIns="0" anchor="b">
            <a:normAutofit/>
          </a:bodyPr>
          <a:lstStyle>
            <a:lvl1pPr algn="l">
              <a:defRPr sz="5400" b="0" cap="none"/>
            </a:lvl1pPr>
          </a:lstStyle>
          <a:p>
            <a:r>
              <a:rPr lang="en-US"/>
              <a:t>Click to edit master title style</a:t>
            </a:r>
          </a:p>
        </p:txBody>
      </p:sp>
    </p:spTree>
    <p:extLst>
      <p:ext uri="{BB962C8B-B14F-4D97-AF65-F5344CB8AC3E}">
        <p14:creationId xmlns:p14="http://schemas.microsoft.com/office/powerpoint/2010/main" val="1991393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No Logo">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54ABE0DE-2F54-FA4D-A82C-11F51AB13AE3}"/>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8" name="Footer Placeholder 4">
            <a:extLst>
              <a:ext uri="{FF2B5EF4-FFF2-40B4-BE49-F238E27FC236}">
                <a16:creationId xmlns:a16="http://schemas.microsoft.com/office/drawing/2014/main" id="{DEC3398F-E097-534F-AB11-120DEF5A7050}"/>
              </a:ext>
            </a:extLst>
          </p:cNvPr>
          <p:cNvSpPr>
            <a:spLocks noGrp="1"/>
          </p:cNvSpPr>
          <p:nvPr>
            <p:ph type="ftr" sz="quarter" idx="3"/>
          </p:nvPr>
        </p:nvSpPr>
        <p:spPr>
          <a:xfrm>
            <a:off x="587829" y="6319553"/>
            <a:ext cx="9772682" cy="496463"/>
          </a:xfrm>
          <a:prstGeom prst="rect">
            <a:avLst/>
          </a:prstGeom>
        </p:spPr>
        <p:txBody>
          <a:bodyPr anchor="ctr" anchorCtr="0"/>
          <a:lstStyle>
            <a:lvl1pPr>
              <a:defRPr sz="1400">
                <a:solidFill>
                  <a:srgbClr val="104578"/>
                </a:solidFill>
              </a:defRPr>
            </a:lvl1pPr>
          </a:lstStyle>
          <a:p>
            <a:endParaRPr lang="en-US"/>
          </a:p>
        </p:txBody>
      </p:sp>
      <p:sp>
        <p:nvSpPr>
          <p:cNvPr id="6" name="Title 1">
            <a:extLst>
              <a:ext uri="{FF2B5EF4-FFF2-40B4-BE49-F238E27FC236}">
                <a16:creationId xmlns:a16="http://schemas.microsoft.com/office/drawing/2014/main" id="{C245F5E8-80C8-524B-A9DF-4983789D51C0}"/>
              </a:ext>
            </a:extLst>
          </p:cNvPr>
          <p:cNvSpPr>
            <a:spLocks noGrp="1"/>
          </p:cNvSpPr>
          <p:nvPr>
            <p:ph type="title" hasCustomPrompt="1"/>
          </p:nvPr>
        </p:nvSpPr>
        <p:spPr>
          <a:xfrm>
            <a:off x="587828" y="226980"/>
            <a:ext cx="11005457" cy="914400"/>
          </a:xfrm>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13911695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lose: ECTA">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25CC5FE8-12C2-FD46-820B-4130229A6D41}"/>
              </a:ext>
            </a:extLst>
          </p:cNvPr>
          <p:cNvCxnSpPr/>
          <p:nvPr userDrawn="1"/>
        </p:nvCxnSpPr>
        <p:spPr>
          <a:xfrm>
            <a:off x="1973580" y="3349278"/>
            <a:ext cx="8259347"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F4B31A5-9F95-734E-8045-BD3BF0922473}"/>
              </a:ext>
            </a:extLst>
          </p:cNvPr>
          <p:cNvCxnSpPr/>
          <p:nvPr userDrawn="1"/>
        </p:nvCxnSpPr>
        <p:spPr>
          <a:xfrm>
            <a:off x="1973580" y="1863907"/>
            <a:ext cx="8259347"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2" name="Picture 11" title="Logo: OSEP: IDEAs that Work">
            <a:extLst>
              <a:ext uri="{FF2B5EF4-FFF2-40B4-BE49-F238E27FC236}">
                <a16:creationId xmlns:a16="http://schemas.microsoft.com/office/drawing/2014/main" id="{6390C289-AC1D-A143-ACE0-64A98DEF7E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49800" y="3613237"/>
            <a:ext cx="2183128" cy="1285333"/>
          </a:xfrm>
          <a:prstGeom prst="rect">
            <a:avLst/>
          </a:prstGeom>
        </p:spPr>
      </p:pic>
      <p:pic>
        <p:nvPicPr>
          <p:cNvPr id="19" name="Picture 18" title="Logo: DaSy">
            <a:extLst>
              <a:ext uri="{FF2B5EF4-FFF2-40B4-BE49-F238E27FC236}">
                <a16:creationId xmlns:a16="http://schemas.microsoft.com/office/drawing/2014/main" id="{122C5A05-9BF7-1742-8E7B-6DF6927D50FD}"/>
              </a:ext>
            </a:extLst>
          </p:cNvPr>
          <p:cNvPicPr>
            <a:picLocks noChangeAspect="1"/>
          </p:cNvPicPr>
          <p:nvPr userDrawn="1"/>
        </p:nvPicPr>
        <p:blipFill>
          <a:blip r:embed="rId3"/>
          <a:stretch>
            <a:fillRect/>
          </a:stretch>
        </p:blipFill>
        <p:spPr>
          <a:xfrm>
            <a:off x="6523094" y="660584"/>
            <a:ext cx="3709833" cy="838644"/>
          </a:xfrm>
          <a:prstGeom prst="rect">
            <a:avLst/>
          </a:prstGeom>
        </p:spPr>
      </p:pic>
      <p:pic>
        <p:nvPicPr>
          <p:cNvPr id="20" name="Picture 19" title="Logo: ECTA">
            <a:extLst>
              <a:ext uri="{FF2B5EF4-FFF2-40B4-BE49-F238E27FC236}">
                <a16:creationId xmlns:a16="http://schemas.microsoft.com/office/drawing/2014/main" id="{02C35E5C-BD99-5744-8777-5028F3250FB7}"/>
              </a:ext>
            </a:extLst>
          </p:cNvPr>
          <p:cNvPicPr>
            <a:picLocks noChangeAspect="1"/>
          </p:cNvPicPr>
          <p:nvPr userDrawn="1"/>
        </p:nvPicPr>
        <p:blipFill>
          <a:blip r:embed="rId4"/>
          <a:stretch>
            <a:fillRect/>
          </a:stretch>
        </p:blipFill>
        <p:spPr>
          <a:xfrm>
            <a:off x="1973580" y="786003"/>
            <a:ext cx="4218498" cy="620041"/>
          </a:xfrm>
          <a:prstGeom prst="rect">
            <a:avLst/>
          </a:prstGeom>
        </p:spPr>
      </p:pic>
      <p:sp>
        <p:nvSpPr>
          <p:cNvPr id="3" name="TextBox 2">
            <a:extLst>
              <a:ext uri="{FF2B5EF4-FFF2-40B4-BE49-F238E27FC236}">
                <a16:creationId xmlns:a16="http://schemas.microsoft.com/office/drawing/2014/main" id="{4B4C06CB-4F94-5A40-9177-5C4E1F343A0D}"/>
              </a:ext>
            </a:extLst>
          </p:cNvPr>
          <p:cNvSpPr txBox="1"/>
          <p:nvPr userDrawn="1"/>
        </p:nvSpPr>
        <p:spPr>
          <a:xfrm>
            <a:off x="1973580" y="3613237"/>
            <a:ext cx="5798820" cy="175432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Arial" panose="020B0604020202020204" pitchFamily="34" charset="0"/>
                <a:cs typeface="Arial" panose="020B0604020202020204" pitchFamily="34" charset="0"/>
              </a:rPr>
              <a:t>The contents of this document were developed under a cooperative agreement, #H326P170001, and a grant, #H373Z190002, from the Office of Special Education Programs, U.S. Department of Education. However, the content does not necessarily represent the policy of the U.S. Department of Education, and you should not assume endorsement by the Federal Government.</a:t>
            </a:r>
          </a:p>
          <a:p>
            <a:pPr marL="0" indent="0">
              <a:buNone/>
            </a:pPr>
            <a:endParaRPr lang="en-US" sz="1200">
              <a:latin typeface="Arial" panose="020B0604020202020204" pitchFamily="34" charset="0"/>
              <a:cs typeface="Arial" panose="020B0604020202020204" pitchFamily="34" charset="0"/>
            </a:endParaRPr>
          </a:p>
          <a:p>
            <a:pPr marL="0" indent="0">
              <a:buNone/>
            </a:pPr>
            <a:r>
              <a:rPr lang="en-US" sz="1200">
                <a:latin typeface="Arial" panose="020B0604020202020204" pitchFamily="34" charset="0"/>
                <a:cs typeface="Arial" panose="020B0604020202020204" pitchFamily="34" charset="0"/>
              </a:rPr>
              <a:t>ECTA Center Project Officer: Julia Martin </a:t>
            </a:r>
            <a:r>
              <a:rPr lang="en-US" sz="1200" err="1">
                <a:latin typeface="Arial" panose="020B0604020202020204" pitchFamily="34" charset="0"/>
                <a:cs typeface="Arial" panose="020B0604020202020204" pitchFamily="34" charset="0"/>
              </a:rPr>
              <a:t>Eile</a:t>
            </a:r>
            <a:endParaRPr lang="en-US" sz="1200">
              <a:latin typeface="Arial" panose="020B0604020202020204" pitchFamily="34" charset="0"/>
              <a:cs typeface="Arial" panose="020B0604020202020204" pitchFamily="34" charset="0"/>
            </a:endParaRPr>
          </a:p>
          <a:p>
            <a:pPr marL="0" indent="0">
              <a:buNone/>
            </a:pPr>
            <a:endParaRPr lang="en-US" sz="1200">
              <a:latin typeface="Arial" panose="020B0604020202020204" pitchFamily="34" charset="0"/>
              <a:cs typeface="Arial" panose="020B0604020202020204" pitchFamily="34" charset="0"/>
            </a:endParaRPr>
          </a:p>
          <a:p>
            <a:pPr marL="0" indent="0">
              <a:buNone/>
            </a:pPr>
            <a:r>
              <a:rPr lang="en-US" sz="1200" err="1">
                <a:latin typeface="Arial" panose="020B0604020202020204" pitchFamily="34" charset="0"/>
                <a:cs typeface="Arial" panose="020B0604020202020204" pitchFamily="34" charset="0"/>
              </a:rPr>
              <a:t>DaSy</a:t>
            </a:r>
            <a:r>
              <a:rPr lang="en-US" sz="1200">
                <a:latin typeface="Arial" panose="020B0604020202020204" pitchFamily="34" charset="0"/>
                <a:cs typeface="Arial" panose="020B0604020202020204" pitchFamily="34" charset="0"/>
              </a:rPr>
              <a:t> Center Project Officers: Meredith Miceli and Amy Bae</a:t>
            </a:r>
          </a:p>
        </p:txBody>
      </p:sp>
      <p:sp>
        <p:nvSpPr>
          <p:cNvPr id="24" name="Title 1">
            <a:extLst>
              <a:ext uri="{FF2B5EF4-FFF2-40B4-BE49-F238E27FC236}">
                <a16:creationId xmlns:a16="http://schemas.microsoft.com/office/drawing/2014/main" id="{AA3EA1C7-F4F9-944F-B906-67B63B9C34C5}"/>
              </a:ext>
            </a:extLst>
          </p:cNvPr>
          <p:cNvSpPr>
            <a:spLocks noGrp="1"/>
          </p:cNvSpPr>
          <p:nvPr>
            <p:ph type="title" hasCustomPrompt="1"/>
          </p:nvPr>
        </p:nvSpPr>
        <p:spPr>
          <a:xfrm>
            <a:off x="1973580" y="2170919"/>
            <a:ext cx="8259347" cy="914400"/>
          </a:xfrm>
        </p:spPr>
        <p:txBody>
          <a:bodyPr anchor="ctr" anchorCtr="0">
            <a:normAutofit fontScale="90000"/>
          </a:bodyPr>
          <a:lstStyle>
            <a:lvl1pPr>
              <a:defRPr b="1"/>
            </a:lvl1pPr>
          </a:lstStyle>
          <a:p>
            <a:r>
              <a:rPr lang="en-US" b="0"/>
              <a:t>Find out more at</a:t>
            </a:r>
            <a:r>
              <a:rPr lang="en-US"/>
              <a:t> </a:t>
            </a:r>
            <a:r>
              <a:rPr lang="en-US" err="1"/>
              <a:t>ectacenter.org</a:t>
            </a:r>
            <a:br>
              <a:rPr lang="en-US"/>
            </a:br>
            <a:r>
              <a:rPr lang="en-US" b="0"/>
              <a:t>and</a:t>
            </a:r>
            <a:r>
              <a:rPr lang="en-US"/>
              <a:t> </a:t>
            </a:r>
            <a:r>
              <a:rPr lang="en-US" err="1"/>
              <a:t>dasycenter.org</a:t>
            </a:r>
            <a:endParaRPr lang="en-US"/>
          </a:p>
        </p:txBody>
      </p:sp>
    </p:spTree>
    <p:extLst>
      <p:ext uri="{BB962C8B-B14F-4D97-AF65-F5344CB8AC3E}">
        <p14:creationId xmlns:p14="http://schemas.microsoft.com/office/powerpoint/2010/main" val="5841956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lose: DaSy">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8098D700-1770-E84C-870C-C000EF1C291B}"/>
              </a:ext>
            </a:extLst>
          </p:cNvPr>
          <p:cNvCxnSpPr/>
          <p:nvPr userDrawn="1"/>
        </p:nvCxnSpPr>
        <p:spPr>
          <a:xfrm>
            <a:off x="1973580" y="1863907"/>
            <a:ext cx="8259347"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E175660-4F39-C347-AFC6-E25DE82FC7C0}"/>
              </a:ext>
            </a:extLst>
          </p:cNvPr>
          <p:cNvCxnSpPr/>
          <p:nvPr userDrawn="1"/>
        </p:nvCxnSpPr>
        <p:spPr>
          <a:xfrm>
            <a:off x="1973580" y="3349278"/>
            <a:ext cx="8259347"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0" name="Picture 9" title="Logo: OSEP: IDEAs that Work">
            <a:extLst>
              <a:ext uri="{FF2B5EF4-FFF2-40B4-BE49-F238E27FC236}">
                <a16:creationId xmlns:a16="http://schemas.microsoft.com/office/drawing/2014/main" id="{26DFEC1E-414E-CC44-AB2A-4684EC4FC12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49800" y="3613237"/>
            <a:ext cx="2183128" cy="1285333"/>
          </a:xfrm>
          <a:prstGeom prst="rect">
            <a:avLst/>
          </a:prstGeom>
        </p:spPr>
      </p:pic>
      <p:pic>
        <p:nvPicPr>
          <p:cNvPr id="20" name="Picture 19" title="Logo: ECTA">
            <a:extLst>
              <a:ext uri="{FF2B5EF4-FFF2-40B4-BE49-F238E27FC236}">
                <a16:creationId xmlns:a16="http://schemas.microsoft.com/office/drawing/2014/main" id="{02C35E5C-BD99-5744-8777-5028F3250FB7}"/>
              </a:ext>
            </a:extLst>
          </p:cNvPr>
          <p:cNvPicPr>
            <a:picLocks noChangeAspect="1"/>
          </p:cNvPicPr>
          <p:nvPr userDrawn="1"/>
        </p:nvPicPr>
        <p:blipFill>
          <a:blip r:embed="rId3"/>
          <a:stretch>
            <a:fillRect/>
          </a:stretch>
        </p:blipFill>
        <p:spPr>
          <a:xfrm>
            <a:off x="6014429" y="786003"/>
            <a:ext cx="4218498" cy="620041"/>
          </a:xfrm>
          <a:prstGeom prst="rect">
            <a:avLst/>
          </a:prstGeom>
        </p:spPr>
      </p:pic>
      <p:pic>
        <p:nvPicPr>
          <p:cNvPr id="19" name="Picture 18" title="Logo: DaSy">
            <a:extLst>
              <a:ext uri="{FF2B5EF4-FFF2-40B4-BE49-F238E27FC236}">
                <a16:creationId xmlns:a16="http://schemas.microsoft.com/office/drawing/2014/main" id="{122C5A05-9BF7-1742-8E7B-6DF6927D50FD}"/>
              </a:ext>
            </a:extLst>
          </p:cNvPr>
          <p:cNvPicPr>
            <a:picLocks noChangeAspect="1"/>
          </p:cNvPicPr>
          <p:nvPr userDrawn="1"/>
        </p:nvPicPr>
        <p:blipFill>
          <a:blip r:embed="rId4"/>
          <a:stretch>
            <a:fillRect/>
          </a:stretch>
        </p:blipFill>
        <p:spPr>
          <a:xfrm>
            <a:off x="1975539" y="660584"/>
            <a:ext cx="3709833" cy="838644"/>
          </a:xfrm>
          <a:prstGeom prst="rect">
            <a:avLst/>
          </a:prstGeom>
        </p:spPr>
      </p:pic>
      <p:sp>
        <p:nvSpPr>
          <p:cNvPr id="9" name="TextBox 8">
            <a:extLst>
              <a:ext uri="{FF2B5EF4-FFF2-40B4-BE49-F238E27FC236}">
                <a16:creationId xmlns:a16="http://schemas.microsoft.com/office/drawing/2014/main" id="{5F2FE289-1EED-DF41-BE1B-9E86A92F7019}"/>
              </a:ext>
            </a:extLst>
          </p:cNvPr>
          <p:cNvSpPr txBox="1"/>
          <p:nvPr userDrawn="1"/>
        </p:nvSpPr>
        <p:spPr>
          <a:xfrm>
            <a:off x="1973580" y="3613237"/>
            <a:ext cx="5798820" cy="1754326"/>
          </a:xfrm>
          <a:prstGeom prst="rect">
            <a:avLst/>
          </a:prstGeom>
          <a:noFill/>
        </p:spPr>
        <p:txBody>
          <a:bodyPr wrap="square" rtlCol="0">
            <a:spAutoFit/>
          </a:bodyPr>
          <a:lstStyle/>
          <a:p>
            <a:pPr marL="0" indent="0">
              <a:buNone/>
            </a:pPr>
            <a:r>
              <a:rPr lang="en-US" sz="1200">
                <a:latin typeface="Arial" panose="020B0604020202020204" pitchFamily="34" charset="0"/>
                <a:cs typeface="Arial" panose="020B0604020202020204" pitchFamily="34" charset="0"/>
              </a:rPr>
              <a:t>The contents of this document were developed under a grant, #H373Z190002, and a cooperative agreement, #H326P170001, from the Office of Special Education Programs, U.S. Department of Education. However, the content does not necessarily represent the policy of the U.S. Department of Education, and you should not assume endorsement by the Federal Government.</a:t>
            </a:r>
          </a:p>
          <a:p>
            <a:pPr marL="0" indent="0">
              <a:buNone/>
            </a:pPr>
            <a:endParaRPr lang="en-US" sz="1200">
              <a:latin typeface="Arial" panose="020B0604020202020204" pitchFamily="34" charset="0"/>
              <a:cs typeface="Arial" panose="020B0604020202020204" pitchFamily="34" charset="0"/>
            </a:endParaRPr>
          </a:p>
          <a:p>
            <a:pPr marL="0" indent="0">
              <a:buNone/>
            </a:pPr>
            <a:r>
              <a:rPr lang="en-US" sz="1200" err="1">
                <a:latin typeface="Arial" panose="020B0604020202020204" pitchFamily="34" charset="0"/>
                <a:cs typeface="Arial" panose="020B0604020202020204" pitchFamily="34" charset="0"/>
              </a:rPr>
              <a:t>DaSy</a:t>
            </a:r>
            <a:r>
              <a:rPr lang="en-US" sz="1200">
                <a:latin typeface="Arial" panose="020B0604020202020204" pitchFamily="34" charset="0"/>
                <a:cs typeface="Arial" panose="020B0604020202020204" pitchFamily="34" charset="0"/>
              </a:rPr>
              <a:t> Center Project Officers: Meredith Miceli and Amy Bae</a:t>
            </a:r>
          </a:p>
          <a:p>
            <a:pPr marL="0" indent="0">
              <a:buNone/>
            </a:pPr>
            <a:endParaRPr lang="en-US" sz="120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Arial" panose="020B0604020202020204" pitchFamily="34" charset="0"/>
                <a:cs typeface="Arial" panose="020B0604020202020204" pitchFamily="34" charset="0"/>
              </a:rPr>
              <a:t>ECTA Center Project Officer: Julia Martin </a:t>
            </a:r>
            <a:r>
              <a:rPr lang="en-US" sz="1200" err="1">
                <a:latin typeface="Arial" panose="020B0604020202020204" pitchFamily="34" charset="0"/>
                <a:cs typeface="Arial" panose="020B0604020202020204" pitchFamily="34" charset="0"/>
              </a:rPr>
              <a:t>Eile</a:t>
            </a:r>
            <a:endParaRPr lang="en-US" sz="1200">
              <a:latin typeface="Arial" panose="020B0604020202020204" pitchFamily="34" charset="0"/>
              <a:cs typeface="Arial" panose="020B0604020202020204" pitchFamily="34" charset="0"/>
            </a:endParaRPr>
          </a:p>
        </p:txBody>
      </p:sp>
      <p:sp>
        <p:nvSpPr>
          <p:cNvPr id="22" name="Title 1">
            <a:extLst>
              <a:ext uri="{FF2B5EF4-FFF2-40B4-BE49-F238E27FC236}">
                <a16:creationId xmlns:a16="http://schemas.microsoft.com/office/drawing/2014/main" id="{466FE9D8-B2F8-F343-BB50-AC0590FAD917}"/>
              </a:ext>
            </a:extLst>
          </p:cNvPr>
          <p:cNvSpPr>
            <a:spLocks noGrp="1"/>
          </p:cNvSpPr>
          <p:nvPr>
            <p:ph type="title" hasCustomPrompt="1"/>
          </p:nvPr>
        </p:nvSpPr>
        <p:spPr>
          <a:xfrm>
            <a:off x="1973580" y="2170919"/>
            <a:ext cx="8259347" cy="914400"/>
          </a:xfrm>
        </p:spPr>
        <p:txBody>
          <a:bodyPr anchor="ctr" anchorCtr="0">
            <a:normAutofit fontScale="90000"/>
          </a:bodyPr>
          <a:lstStyle>
            <a:lvl1pPr>
              <a:defRPr b="1"/>
            </a:lvl1pPr>
          </a:lstStyle>
          <a:p>
            <a:r>
              <a:rPr lang="en-US" b="0"/>
              <a:t>Find out more at</a:t>
            </a:r>
            <a:r>
              <a:rPr lang="en-US"/>
              <a:t> </a:t>
            </a:r>
            <a:r>
              <a:rPr lang="en-US" err="1"/>
              <a:t>dasycenter.org</a:t>
            </a:r>
            <a:br>
              <a:rPr lang="en-US"/>
            </a:br>
            <a:r>
              <a:rPr lang="en-US" b="0"/>
              <a:t>and</a:t>
            </a:r>
            <a:r>
              <a:rPr lang="en-US"/>
              <a:t> </a:t>
            </a:r>
            <a:r>
              <a:rPr lang="en-US" err="1"/>
              <a:t>ectacenter.org</a:t>
            </a:r>
            <a:endParaRPr lang="en-US"/>
          </a:p>
        </p:txBody>
      </p:sp>
    </p:spTree>
    <p:extLst>
      <p:ext uri="{BB962C8B-B14F-4D97-AF65-F5344CB8AC3E}">
        <p14:creationId xmlns:p14="http://schemas.microsoft.com/office/powerpoint/2010/main" val="40590442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5/29/2026</a:t>
            </a:fld>
            <a:endParaRPr lang="en-US"/>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8455809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descr="The DaSy Center">
            <a:extLst>
              <a:ext uri="{FF2B5EF4-FFF2-40B4-BE49-F238E27FC236}">
                <a16:creationId xmlns:a16="http://schemas.microsoft.com/office/drawing/2014/main" id="{D384A9AD-C136-3A44-84DF-E5C7064F3C4C}"/>
              </a:ext>
            </a:extLst>
          </p:cNvPr>
          <p:cNvPicPr>
            <a:picLocks noChangeAspect="1"/>
          </p:cNvPicPr>
          <p:nvPr userDrawn="1"/>
        </p:nvPicPr>
        <p:blipFill>
          <a:blip r:embed="rId2"/>
          <a:stretch>
            <a:fillRect/>
          </a:stretch>
        </p:blipFill>
        <p:spPr>
          <a:xfrm>
            <a:off x="489932" y="193983"/>
            <a:ext cx="2509340" cy="640080"/>
          </a:xfrm>
          <a:prstGeom prst="rect">
            <a:avLst/>
          </a:prstGeom>
        </p:spPr>
      </p:pic>
      <p:sp>
        <p:nvSpPr>
          <p:cNvPr id="2" name="Title 1">
            <a:extLst>
              <a:ext uri="{FF2B5EF4-FFF2-40B4-BE49-F238E27FC236}">
                <a16:creationId xmlns:a16="http://schemas.microsoft.com/office/drawing/2014/main" id="{B804C3C2-9787-E940-96FB-F9FE96BC97C9}"/>
              </a:ext>
            </a:extLst>
          </p:cNvPr>
          <p:cNvSpPr>
            <a:spLocks noGrp="1"/>
          </p:cNvSpPr>
          <p:nvPr>
            <p:ph type="ctrTitle"/>
          </p:nvPr>
        </p:nvSpPr>
        <p:spPr>
          <a:xfrm>
            <a:off x="495358" y="1032734"/>
            <a:ext cx="5300664" cy="3255962"/>
          </a:xfrm>
        </p:spPr>
        <p:txBody>
          <a:bodyPr anchor="b">
            <a:normAutofit/>
          </a:bodyPr>
          <a:lstStyle>
            <a:lvl1pPr algn="l">
              <a:defRPr sz="4400">
                <a:solidFill>
                  <a:srgbClr val="154578"/>
                </a:solidFill>
              </a:defRPr>
            </a:lvl1pPr>
          </a:lstStyle>
          <a:p>
            <a:r>
              <a:rPr lang="en-US"/>
              <a:t>Click to edit Master title style</a:t>
            </a:r>
          </a:p>
        </p:txBody>
      </p:sp>
      <p:sp>
        <p:nvSpPr>
          <p:cNvPr id="3" name="Subtitle 2">
            <a:extLst>
              <a:ext uri="{FF2B5EF4-FFF2-40B4-BE49-F238E27FC236}">
                <a16:creationId xmlns:a16="http://schemas.microsoft.com/office/drawing/2014/main" id="{DB02FC7B-BC2F-E046-B777-77C923BDB4BF}"/>
              </a:ext>
            </a:extLst>
          </p:cNvPr>
          <p:cNvSpPr>
            <a:spLocks noGrp="1"/>
          </p:cNvSpPr>
          <p:nvPr>
            <p:ph type="subTitle" idx="1" hasCustomPrompt="1"/>
          </p:nvPr>
        </p:nvSpPr>
        <p:spPr>
          <a:xfrm>
            <a:off x="485775" y="4570743"/>
            <a:ext cx="5300664" cy="1739897"/>
          </a:xfrm>
        </p:spPr>
        <p:txBody>
          <a:bodyPr>
            <a:normAutofit/>
          </a:bodyPr>
          <a:lstStyle>
            <a:lvl1pPr marL="0" indent="0" algn="l">
              <a:buNone/>
              <a:defRPr sz="2400">
                <a:solidFill>
                  <a:srgbClr val="15457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Authors &amp; Affiliations</a:t>
            </a:r>
          </a:p>
        </p:txBody>
      </p:sp>
      <p:sp>
        <p:nvSpPr>
          <p:cNvPr id="8" name="Rectangle 7">
            <a:extLst>
              <a:ext uri="{FF2B5EF4-FFF2-40B4-BE49-F238E27FC236}">
                <a16:creationId xmlns:a16="http://schemas.microsoft.com/office/drawing/2014/main" id="{ABD73571-B3E4-DE42-9902-1FEBA637C67C}"/>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pic>
        <p:nvPicPr>
          <p:cNvPr id="10" name="Picture 9" descr="Early Childhood Technical Assistance Center logo">
            <a:extLst>
              <a:ext uri="{FF2B5EF4-FFF2-40B4-BE49-F238E27FC236}">
                <a16:creationId xmlns:a16="http://schemas.microsoft.com/office/drawing/2014/main" id="{41BF4FB8-EA28-1949-B0EE-85F3E625754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096350" y="383214"/>
            <a:ext cx="2486025" cy="366790"/>
          </a:xfrm>
          <a:prstGeom prst="rect">
            <a:avLst/>
          </a:prstGeom>
        </p:spPr>
      </p:pic>
      <p:pic>
        <p:nvPicPr>
          <p:cNvPr id="6" name="Picture 5" descr="SRI Education logo">
            <a:extLst>
              <a:ext uri="{FF2B5EF4-FFF2-40B4-BE49-F238E27FC236}">
                <a16:creationId xmlns:a16="http://schemas.microsoft.com/office/drawing/2014/main" id="{BF5EFA56-0BC7-554B-BCBA-901040FEAF89}"/>
              </a:ext>
            </a:extLst>
          </p:cNvPr>
          <p:cNvPicPr>
            <a:picLocks noChangeAspect="1"/>
          </p:cNvPicPr>
          <p:nvPr userDrawn="1"/>
        </p:nvPicPr>
        <p:blipFill>
          <a:blip r:embed="rId4"/>
          <a:stretch>
            <a:fillRect/>
          </a:stretch>
        </p:blipFill>
        <p:spPr>
          <a:xfrm>
            <a:off x="4212187" y="6356665"/>
            <a:ext cx="1615440" cy="365760"/>
          </a:xfrm>
          <a:prstGeom prst="rect">
            <a:avLst/>
          </a:prstGeom>
        </p:spPr>
      </p:pic>
    </p:spTree>
    <p:extLst>
      <p:ext uri="{BB962C8B-B14F-4D97-AF65-F5344CB8AC3E}">
        <p14:creationId xmlns:p14="http://schemas.microsoft.com/office/powerpoint/2010/main" val="3454020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Date Placeholder 3">
            <a:extLst>
              <a:ext uri="{FF2B5EF4-FFF2-40B4-BE49-F238E27FC236}">
                <a16:creationId xmlns:a16="http://schemas.microsoft.com/office/drawing/2014/main" id="{3B66B617-154B-C54C-916F-2E3EDB88AD40}"/>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pPr/>
              <a:t>‹#›</a:t>
            </a:fld>
            <a:endParaRPr lang="en-US"/>
          </a:p>
        </p:txBody>
      </p:sp>
      <p:sp>
        <p:nvSpPr>
          <p:cNvPr id="2" name="Title 1">
            <a:extLst>
              <a:ext uri="{FF2B5EF4-FFF2-40B4-BE49-F238E27FC236}">
                <a16:creationId xmlns:a16="http://schemas.microsoft.com/office/drawing/2014/main" id="{A6D0B1EF-4F8F-734F-A6F5-4BFA1D3E419D}"/>
              </a:ext>
            </a:extLst>
          </p:cNvPr>
          <p:cNvSpPr>
            <a:spLocks noGrp="1"/>
          </p:cNvSpPr>
          <p:nvPr>
            <p:ph type="title"/>
          </p:nvPr>
        </p:nvSpPr>
        <p:spPr/>
        <p:txBody>
          <a:bodyPr/>
          <a:lstStyle>
            <a:lvl1pPr>
              <a:defRPr>
                <a:solidFill>
                  <a:srgbClr val="154578"/>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96D54A78-A974-054E-9F5F-8441C1B19B45}"/>
              </a:ext>
            </a:extLst>
          </p:cNvPr>
          <p:cNvSpPr>
            <a:spLocks noGrp="1"/>
          </p:cNvSpPr>
          <p:nvPr>
            <p:ph idx="1"/>
          </p:nvPr>
        </p:nvSpPr>
        <p:spPr/>
        <p:txBody>
          <a:bodyPr>
            <a:normAutofit/>
          </a:bodyPr>
          <a:lstStyle>
            <a:lvl1pPr>
              <a:buClr>
                <a:srgbClr val="154578"/>
              </a:buClr>
              <a:defRPr sz="2400">
                <a:latin typeface="Tahoma" panose="020B0604030504040204" pitchFamily="34" charset="0"/>
                <a:ea typeface="Tahoma" panose="020B0604030504040204" pitchFamily="34" charset="0"/>
                <a:cs typeface="Tahoma" panose="020B0604030504040204" pitchFamily="34" charset="0"/>
              </a:defRPr>
            </a:lvl1pPr>
            <a:lvl2pPr marL="685800" indent="-228600">
              <a:buClr>
                <a:srgbClr val="154578"/>
              </a:buClr>
              <a:buFont typeface="System Font Regular"/>
              <a:buChar char="‒"/>
              <a:defRPr sz="2400">
                <a:latin typeface="Tahoma" panose="020B0604030504040204" pitchFamily="34" charset="0"/>
                <a:ea typeface="Tahoma" panose="020B0604030504040204" pitchFamily="34" charset="0"/>
                <a:cs typeface="Tahoma" panose="020B0604030504040204" pitchFamily="34" charset="0"/>
              </a:defRPr>
            </a:lvl2pPr>
            <a:lvl3pPr marL="1143000" indent="-228600">
              <a:buClr>
                <a:srgbClr val="154578"/>
              </a:buClr>
              <a:buFont typeface="Courier New" panose="02070309020205020404" pitchFamily="49" charset="0"/>
              <a:buChar char="o"/>
              <a:defRPr sz="2400">
                <a:latin typeface="Tahoma" panose="020B0604030504040204" pitchFamily="34" charset="0"/>
                <a:ea typeface="Tahoma" panose="020B0604030504040204" pitchFamily="34" charset="0"/>
                <a:cs typeface="Tahoma" panose="020B0604030504040204" pitchFamily="34" charset="0"/>
              </a:defRPr>
            </a:lvl3pPr>
            <a:lvl4pPr marL="1600200" indent="-228600">
              <a:buClr>
                <a:srgbClr val="154578"/>
              </a:buClr>
              <a:buFont typeface="Wingdings" pitchFamily="2" charset="2"/>
              <a:buChar char="§"/>
              <a:defRPr sz="2400">
                <a:latin typeface="Tahoma" panose="020B0604030504040204" pitchFamily="34" charset="0"/>
                <a:ea typeface="Tahoma" panose="020B0604030504040204" pitchFamily="34" charset="0"/>
                <a:cs typeface="Tahoma" panose="020B0604030504040204" pitchFamily="34" charset="0"/>
              </a:defRPr>
            </a:lvl4pPr>
            <a:lvl5pPr>
              <a:buClr>
                <a:srgbClr val="154578"/>
              </a:buClr>
              <a:defRPr sz="2400">
                <a:latin typeface="Tahoma" panose="020B0604030504040204" pitchFamily="34" charset="0"/>
                <a:ea typeface="Tahoma" panose="020B0604030504040204" pitchFamily="34" charset="0"/>
                <a:cs typeface="Tahom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503FFD93-FE4D-D84D-B881-E66389239AA7}"/>
              </a:ext>
            </a:extLst>
          </p:cNvPr>
          <p:cNvSpPr/>
          <p:nvPr userDrawn="1"/>
        </p:nvSpPr>
        <p:spPr>
          <a:xfrm>
            <a:off x="-14284" y="0"/>
            <a:ext cx="228597" cy="1691004"/>
          </a:xfrm>
          <a:prstGeom prst="rect">
            <a:avLst/>
          </a:prstGeom>
          <a:solidFill>
            <a:srgbClr val="154578"/>
          </a:solidFill>
          <a:ln w="9525" algn="ctr">
            <a:noFill/>
            <a:miter lim="800000"/>
            <a:headEnd/>
            <a:tailEnd/>
          </a:ln>
        </p:spPr>
        <p:txBody>
          <a:bodyPr wrap="none" anchor="ctr"/>
          <a:lstStyle/>
          <a:p>
            <a:pPr lvl="0"/>
            <a:endParaRPr lang="en-US"/>
          </a:p>
        </p:txBody>
      </p:sp>
      <p:cxnSp>
        <p:nvCxnSpPr>
          <p:cNvPr id="9" name="Straight Connector 8">
            <a:extLst>
              <a:ext uri="{FF2B5EF4-FFF2-40B4-BE49-F238E27FC236}">
                <a16:creationId xmlns:a16="http://schemas.microsoft.com/office/drawing/2014/main" id="{37175014-10F5-3648-8431-EED04F69B866}"/>
              </a:ext>
            </a:extLst>
          </p:cNvPr>
          <p:cNvCxnSpPr>
            <a:cxnSpLocks/>
          </p:cNvCxnSpPr>
          <p:nvPr userDrawn="1"/>
        </p:nvCxnSpPr>
        <p:spPr>
          <a:xfrm flipV="1">
            <a:off x="-14284" y="1662744"/>
            <a:ext cx="12207240" cy="28260"/>
          </a:xfrm>
          <a:prstGeom prst="line">
            <a:avLst/>
          </a:prstGeom>
          <a:ln>
            <a:solidFill>
              <a:srgbClr val="154578"/>
            </a:solidFill>
          </a:ln>
          <a:effectLst/>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6D9F3E1E-84EE-8D45-8BC6-C953E7BCA3F3}"/>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pic>
        <p:nvPicPr>
          <p:cNvPr id="11" name="Picture 10" descr="The DaSy Center">
            <a:extLst>
              <a:ext uri="{FF2B5EF4-FFF2-40B4-BE49-F238E27FC236}">
                <a16:creationId xmlns:a16="http://schemas.microsoft.com/office/drawing/2014/main" id="{F8B000F7-C794-344A-9990-06BB9BAB05EB}"/>
              </a:ext>
            </a:extLst>
          </p:cNvPr>
          <p:cNvPicPr>
            <a:picLocks noChangeAspect="1"/>
          </p:cNvPicPr>
          <p:nvPr userDrawn="1"/>
        </p:nvPicPr>
        <p:blipFill>
          <a:blip r:embed="rId2"/>
          <a:stretch>
            <a:fillRect/>
          </a:stretch>
        </p:blipFill>
        <p:spPr>
          <a:xfrm>
            <a:off x="6772573" y="6051234"/>
            <a:ext cx="2509340" cy="640080"/>
          </a:xfrm>
          <a:prstGeom prst="rect">
            <a:avLst/>
          </a:prstGeom>
        </p:spPr>
      </p:pic>
      <p:pic>
        <p:nvPicPr>
          <p:cNvPr id="12" name="Picture 11" descr="Early Childhood Technical Assistance Center logo">
            <a:extLst>
              <a:ext uri="{FF2B5EF4-FFF2-40B4-BE49-F238E27FC236}">
                <a16:creationId xmlns:a16="http://schemas.microsoft.com/office/drawing/2014/main" id="{2F558FB4-5B53-3943-A9EE-85BED114045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8991" y="6240465"/>
            <a:ext cx="2486025" cy="366790"/>
          </a:xfrm>
          <a:prstGeom prst="rect">
            <a:avLst/>
          </a:prstGeom>
        </p:spPr>
      </p:pic>
    </p:spTree>
    <p:extLst>
      <p:ext uri="{BB962C8B-B14F-4D97-AF65-F5344CB8AC3E}">
        <p14:creationId xmlns:p14="http://schemas.microsoft.com/office/powerpoint/2010/main" val="13635853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10" name="Date Placeholder 3">
            <a:extLst>
              <a:ext uri="{FF2B5EF4-FFF2-40B4-BE49-F238E27FC236}">
                <a16:creationId xmlns:a16="http://schemas.microsoft.com/office/drawing/2014/main" id="{D761EDC7-9D99-F748-847D-8BC8146F6C7D}"/>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pPr/>
              <a:t>‹#›</a:t>
            </a:fld>
            <a:endParaRPr lang="en-US"/>
          </a:p>
        </p:txBody>
      </p:sp>
      <p:sp>
        <p:nvSpPr>
          <p:cNvPr id="5" name="Rectangle 4">
            <a:extLst>
              <a:ext uri="{FF2B5EF4-FFF2-40B4-BE49-F238E27FC236}">
                <a16:creationId xmlns:a16="http://schemas.microsoft.com/office/drawing/2014/main" id="{77AB53C1-60F3-B84B-B1B7-D08E877590D9}"/>
              </a:ext>
            </a:extLst>
          </p:cNvPr>
          <p:cNvSpPr/>
          <p:nvPr userDrawn="1"/>
        </p:nvSpPr>
        <p:spPr>
          <a:xfrm>
            <a:off x="-14284" y="1691320"/>
            <a:ext cx="12206284" cy="40560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D0B1EF-4F8F-734F-A6F5-4BFA1D3E419D}"/>
              </a:ext>
            </a:extLst>
          </p:cNvPr>
          <p:cNvSpPr>
            <a:spLocks noGrp="1"/>
          </p:cNvSpPr>
          <p:nvPr>
            <p:ph type="title"/>
          </p:nvPr>
        </p:nvSpPr>
        <p:spPr/>
        <p:txBody>
          <a:bodyPr/>
          <a:lstStyle>
            <a:lvl1pPr>
              <a:defRPr>
                <a:solidFill>
                  <a:srgbClr val="154578"/>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96D54A78-A974-054E-9F5F-8441C1B19B45}"/>
              </a:ext>
            </a:extLst>
          </p:cNvPr>
          <p:cNvSpPr>
            <a:spLocks noGrp="1"/>
          </p:cNvSpPr>
          <p:nvPr>
            <p:ph idx="1"/>
          </p:nvPr>
        </p:nvSpPr>
        <p:spPr/>
        <p:txBody>
          <a:bodyPr>
            <a:normAutofit/>
          </a:bodyPr>
          <a:lstStyle>
            <a:lvl1pPr>
              <a:buClr>
                <a:srgbClr val="154578"/>
              </a:buClr>
              <a:defRPr sz="2200">
                <a:latin typeface="Tahoma" panose="020B0604030504040204" pitchFamily="34" charset="0"/>
                <a:ea typeface="Tahoma" panose="020B0604030504040204" pitchFamily="34" charset="0"/>
                <a:cs typeface="Tahoma" panose="020B0604030504040204" pitchFamily="34" charset="0"/>
              </a:defRPr>
            </a:lvl1pPr>
            <a:lvl2pPr marL="685800" indent="-228600">
              <a:buClr>
                <a:srgbClr val="154578"/>
              </a:buClr>
              <a:buFont typeface="System Font Regular"/>
              <a:buChar char="‒"/>
              <a:defRPr sz="2200">
                <a:latin typeface="Tahoma" panose="020B0604030504040204" pitchFamily="34" charset="0"/>
                <a:ea typeface="Tahoma" panose="020B0604030504040204" pitchFamily="34" charset="0"/>
                <a:cs typeface="Tahoma" panose="020B0604030504040204" pitchFamily="34" charset="0"/>
              </a:defRPr>
            </a:lvl2pPr>
            <a:lvl3pPr marL="1143000" indent="-228600">
              <a:buClr>
                <a:srgbClr val="154578"/>
              </a:buClr>
              <a:buFont typeface="Courier New" panose="02070309020205020404" pitchFamily="49" charset="0"/>
              <a:buChar char="o"/>
              <a:defRPr sz="2200">
                <a:latin typeface="Tahoma" panose="020B0604030504040204" pitchFamily="34" charset="0"/>
                <a:ea typeface="Tahoma" panose="020B0604030504040204" pitchFamily="34" charset="0"/>
                <a:cs typeface="Tahoma" panose="020B0604030504040204" pitchFamily="34" charset="0"/>
              </a:defRPr>
            </a:lvl3pPr>
            <a:lvl4pPr marL="1600200" indent="-228600">
              <a:buClr>
                <a:srgbClr val="154578"/>
              </a:buClr>
              <a:buFont typeface="Wingdings" pitchFamily="2" charset="2"/>
              <a:buChar char="§"/>
              <a:defRPr sz="2200">
                <a:latin typeface="Tahoma" panose="020B0604030504040204" pitchFamily="34" charset="0"/>
                <a:ea typeface="Tahoma" panose="020B0604030504040204" pitchFamily="34" charset="0"/>
                <a:cs typeface="Tahoma" panose="020B0604030504040204" pitchFamily="34" charset="0"/>
              </a:defRPr>
            </a:lvl4pPr>
            <a:lvl5pPr>
              <a:buClr>
                <a:srgbClr val="154578"/>
              </a:buClr>
              <a:defRPr sz="2200">
                <a:latin typeface="Tahoma" panose="020B0604030504040204" pitchFamily="34" charset="0"/>
                <a:ea typeface="Tahoma" panose="020B0604030504040204" pitchFamily="34" charset="0"/>
                <a:cs typeface="Tahom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503FFD93-FE4D-D84D-B881-E66389239AA7}"/>
              </a:ext>
            </a:extLst>
          </p:cNvPr>
          <p:cNvSpPr/>
          <p:nvPr userDrawn="1"/>
        </p:nvSpPr>
        <p:spPr>
          <a:xfrm>
            <a:off x="-14284" y="0"/>
            <a:ext cx="228597" cy="1691004"/>
          </a:xfrm>
          <a:prstGeom prst="rect">
            <a:avLst/>
          </a:prstGeom>
          <a:solidFill>
            <a:srgbClr val="154578"/>
          </a:solidFill>
          <a:ln w="9525" algn="ctr">
            <a:noFill/>
            <a:miter lim="800000"/>
            <a:headEnd/>
            <a:tailEnd/>
          </a:ln>
        </p:spPr>
        <p:txBody>
          <a:bodyPr wrap="none" anchor="ctr"/>
          <a:lstStyle/>
          <a:p>
            <a:pPr lvl="0"/>
            <a:endParaRPr lang="en-US"/>
          </a:p>
        </p:txBody>
      </p:sp>
      <p:cxnSp>
        <p:nvCxnSpPr>
          <p:cNvPr id="9" name="Straight Connector 8">
            <a:extLst>
              <a:ext uri="{FF2B5EF4-FFF2-40B4-BE49-F238E27FC236}">
                <a16:creationId xmlns:a16="http://schemas.microsoft.com/office/drawing/2014/main" id="{37175014-10F5-3648-8431-EED04F69B866}"/>
              </a:ext>
            </a:extLst>
          </p:cNvPr>
          <p:cNvCxnSpPr>
            <a:cxnSpLocks/>
          </p:cNvCxnSpPr>
          <p:nvPr userDrawn="1"/>
        </p:nvCxnSpPr>
        <p:spPr>
          <a:xfrm flipV="1">
            <a:off x="-14284" y="1662744"/>
            <a:ext cx="12207240" cy="28260"/>
          </a:xfrm>
          <a:prstGeom prst="line">
            <a:avLst/>
          </a:prstGeom>
          <a:ln>
            <a:solidFill>
              <a:srgbClr val="154578"/>
            </a:solidFill>
          </a:ln>
          <a:effectLst/>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6D9F3E1E-84EE-8D45-8BC6-C953E7BCA3F3}"/>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pic>
        <p:nvPicPr>
          <p:cNvPr id="11" name="Picture 10" descr="The DaSy Center">
            <a:extLst>
              <a:ext uri="{FF2B5EF4-FFF2-40B4-BE49-F238E27FC236}">
                <a16:creationId xmlns:a16="http://schemas.microsoft.com/office/drawing/2014/main" id="{3839254C-1BE2-6E4E-9590-230C6D2CA06F}"/>
              </a:ext>
            </a:extLst>
          </p:cNvPr>
          <p:cNvPicPr>
            <a:picLocks noChangeAspect="1"/>
          </p:cNvPicPr>
          <p:nvPr userDrawn="1"/>
        </p:nvPicPr>
        <p:blipFill>
          <a:blip r:embed="rId2"/>
          <a:stretch>
            <a:fillRect/>
          </a:stretch>
        </p:blipFill>
        <p:spPr>
          <a:xfrm>
            <a:off x="6772573" y="6051234"/>
            <a:ext cx="2509340" cy="640080"/>
          </a:xfrm>
          <a:prstGeom prst="rect">
            <a:avLst/>
          </a:prstGeom>
        </p:spPr>
      </p:pic>
      <p:pic>
        <p:nvPicPr>
          <p:cNvPr id="12" name="Picture 11" descr="Early Childhood Technical Assistance Center logo">
            <a:extLst>
              <a:ext uri="{FF2B5EF4-FFF2-40B4-BE49-F238E27FC236}">
                <a16:creationId xmlns:a16="http://schemas.microsoft.com/office/drawing/2014/main" id="{F0F096FF-AF5F-5845-A461-169B7E8C1C7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8991" y="6240465"/>
            <a:ext cx="2486025" cy="366790"/>
          </a:xfrm>
          <a:prstGeom prst="rect">
            <a:avLst/>
          </a:prstGeom>
        </p:spPr>
      </p:pic>
    </p:spTree>
    <p:extLst>
      <p:ext uri="{BB962C8B-B14F-4D97-AF65-F5344CB8AC3E}">
        <p14:creationId xmlns:p14="http://schemas.microsoft.com/office/powerpoint/2010/main" val="346847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067EE84-FA90-F048-BE34-262D4091903B}"/>
              </a:ext>
            </a:extLst>
          </p:cNvPr>
          <p:cNvSpPr/>
          <p:nvPr userDrawn="1"/>
        </p:nvSpPr>
        <p:spPr>
          <a:xfrm>
            <a:off x="0" y="0"/>
            <a:ext cx="6096000" cy="6858000"/>
          </a:xfrm>
          <a:prstGeom prst="rect">
            <a:avLst/>
          </a:prstGeom>
          <a:solidFill>
            <a:srgbClr val="1545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04C3C2-9787-E940-96FB-F9FE96BC97C9}"/>
              </a:ext>
            </a:extLst>
          </p:cNvPr>
          <p:cNvSpPr>
            <a:spLocks noGrp="1"/>
          </p:cNvSpPr>
          <p:nvPr>
            <p:ph type="ctrTitle" hasCustomPrompt="1"/>
          </p:nvPr>
        </p:nvSpPr>
        <p:spPr>
          <a:xfrm>
            <a:off x="485775" y="0"/>
            <a:ext cx="5300664" cy="3255962"/>
          </a:xfrm>
        </p:spPr>
        <p:txBody>
          <a:bodyPr anchor="b">
            <a:normAutofit/>
          </a:bodyPr>
          <a:lstStyle>
            <a:lvl1pPr algn="l">
              <a:defRPr sz="4800">
                <a:solidFill>
                  <a:schemeClr val="bg1"/>
                </a:solidFill>
              </a:defRPr>
            </a:lvl1pPr>
          </a:lstStyle>
          <a:p>
            <a:r>
              <a:rPr lang="en-US"/>
              <a:t>Section Divider</a:t>
            </a:r>
            <a:br>
              <a:rPr lang="en-US"/>
            </a:br>
            <a:r>
              <a:rPr lang="en-US"/>
              <a:t>(Photo optional)</a:t>
            </a:r>
          </a:p>
        </p:txBody>
      </p:sp>
      <p:sp>
        <p:nvSpPr>
          <p:cNvPr id="3" name="Subtitle 2">
            <a:extLst>
              <a:ext uri="{FF2B5EF4-FFF2-40B4-BE49-F238E27FC236}">
                <a16:creationId xmlns:a16="http://schemas.microsoft.com/office/drawing/2014/main" id="{DB02FC7B-BC2F-E046-B777-77C923BDB4BF}"/>
              </a:ext>
            </a:extLst>
          </p:cNvPr>
          <p:cNvSpPr>
            <a:spLocks noGrp="1"/>
          </p:cNvSpPr>
          <p:nvPr>
            <p:ph type="subTitle" idx="1" hasCustomPrompt="1"/>
          </p:nvPr>
        </p:nvSpPr>
        <p:spPr>
          <a:xfrm>
            <a:off x="485774" y="3603627"/>
            <a:ext cx="5300664" cy="1739897"/>
          </a:xfrm>
        </p:spPr>
        <p:txBody>
          <a:bodyPr>
            <a:normAutofit/>
          </a:bodyPr>
          <a:lstStyle>
            <a:lvl1pPr marL="0" indent="0" algn="l">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Subtitle</a:t>
            </a:r>
          </a:p>
        </p:txBody>
      </p:sp>
      <p:sp>
        <p:nvSpPr>
          <p:cNvPr id="8" name="Rectangle 7">
            <a:extLst>
              <a:ext uri="{FF2B5EF4-FFF2-40B4-BE49-F238E27FC236}">
                <a16:creationId xmlns:a16="http://schemas.microsoft.com/office/drawing/2014/main" id="{ABD73571-B3E4-DE42-9902-1FEBA637C67C}"/>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sp>
        <p:nvSpPr>
          <p:cNvPr id="11" name="Date Placeholder 3">
            <a:extLst>
              <a:ext uri="{FF2B5EF4-FFF2-40B4-BE49-F238E27FC236}">
                <a16:creationId xmlns:a16="http://schemas.microsoft.com/office/drawing/2014/main" id="{7C8EBEBC-955A-7444-8EA4-6958A0085BD5}"/>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solidFill>
                  <a:schemeClr val="bg1"/>
                </a:solidFill>
              </a:rPr>
              <a:pPr/>
              <a:t>‹#›</a:t>
            </a:fld>
            <a:endParaRPr lang="en-US">
              <a:solidFill>
                <a:schemeClr val="bg1"/>
              </a:solidFill>
            </a:endParaRPr>
          </a:p>
        </p:txBody>
      </p:sp>
      <p:pic>
        <p:nvPicPr>
          <p:cNvPr id="12" name="Picture 11">
            <a:extLst>
              <a:ext uri="{FF2B5EF4-FFF2-40B4-BE49-F238E27FC236}">
                <a16:creationId xmlns:a16="http://schemas.microsoft.com/office/drawing/2014/main" id="{074D4C22-E36C-3349-ACAF-E1264D82C093}"/>
              </a:ext>
            </a:extLst>
          </p:cNvPr>
          <p:cNvPicPr>
            <a:picLocks noChangeAspect="1"/>
          </p:cNvPicPr>
          <p:nvPr userDrawn="1"/>
        </p:nvPicPr>
        <p:blipFill>
          <a:blip r:embed="rId2"/>
          <a:stretch>
            <a:fillRect/>
          </a:stretch>
        </p:blipFill>
        <p:spPr>
          <a:xfrm>
            <a:off x="6772573" y="6051234"/>
            <a:ext cx="2509340" cy="640080"/>
          </a:xfrm>
          <a:prstGeom prst="rect">
            <a:avLst/>
          </a:prstGeom>
        </p:spPr>
      </p:pic>
      <p:pic>
        <p:nvPicPr>
          <p:cNvPr id="13" name="Picture 12" descr="Early Childhood Technical Assistance Center logo">
            <a:extLst>
              <a:ext uri="{FF2B5EF4-FFF2-40B4-BE49-F238E27FC236}">
                <a16:creationId xmlns:a16="http://schemas.microsoft.com/office/drawing/2014/main" id="{9818A703-85A6-A54F-A50C-63FC3570A89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8991" y="6240465"/>
            <a:ext cx="2486025" cy="366790"/>
          </a:xfrm>
          <a:prstGeom prst="rect">
            <a:avLst/>
          </a:prstGeom>
        </p:spPr>
      </p:pic>
    </p:spTree>
    <p:extLst>
      <p:ext uri="{BB962C8B-B14F-4D97-AF65-F5344CB8AC3E}">
        <p14:creationId xmlns:p14="http://schemas.microsoft.com/office/powerpoint/2010/main" val="30935684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0" name="Date Placeholder 3">
            <a:extLst>
              <a:ext uri="{FF2B5EF4-FFF2-40B4-BE49-F238E27FC236}">
                <a16:creationId xmlns:a16="http://schemas.microsoft.com/office/drawing/2014/main" id="{68447C44-2737-7F42-8E1E-A8E45703F055}"/>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pPr/>
              <a:t>‹#›</a:t>
            </a:fld>
            <a:endParaRPr lang="en-US"/>
          </a:p>
        </p:txBody>
      </p:sp>
      <p:sp>
        <p:nvSpPr>
          <p:cNvPr id="5" name="Rectangle 4">
            <a:extLst>
              <a:ext uri="{FF2B5EF4-FFF2-40B4-BE49-F238E27FC236}">
                <a16:creationId xmlns:a16="http://schemas.microsoft.com/office/drawing/2014/main" id="{77AB53C1-60F3-B84B-B1B7-D08E877590D9}"/>
              </a:ext>
            </a:extLst>
          </p:cNvPr>
          <p:cNvSpPr/>
          <p:nvPr userDrawn="1"/>
        </p:nvSpPr>
        <p:spPr>
          <a:xfrm>
            <a:off x="-14284" y="1691320"/>
            <a:ext cx="12206284" cy="40560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D0B1EF-4F8F-734F-A6F5-4BFA1D3E419D}"/>
              </a:ext>
            </a:extLst>
          </p:cNvPr>
          <p:cNvSpPr>
            <a:spLocks noGrp="1"/>
          </p:cNvSpPr>
          <p:nvPr>
            <p:ph type="title" hasCustomPrompt="1"/>
          </p:nvPr>
        </p:nvSpPr>
        <p:spPr/>
        <p:txBody>
          <a:bodyPr/>
          <a:lstStyle>
            <a:lvl1pPr>
              <a:defRPr>
                <a:solidFill>
                  <a:srgbClr val="154578"/>
                </a:solidFill>
                <a:latin typeface="Tahoma" panose="020B0604030504040204" pitchFamily="34" charset="0"/>
                <a:ea typeface="Tahoma" panose="020B0604030504040204" pitchFamily="34" charset="0"/>
                <a:cs typeface="Tahoma" panose="020B0604030504040204" pitchFamily="34" charset="0"/>
              </a:defRPr>
            </a:lvl1pPr>
          </a:lstStyle>
          <a:p>
            <a:r>
              <a:rPr lang="en-US"/>
              <a:t>Section Divider 2 (photo optional)</a:t>
            </a:r>
          </a:p>
        </p:txBody>
      </p:sp>
      <p:sp>
        <p:nvSpPr>
          <p:cNvPr id="7" name="Rectangle 6">
            <a:extLst>
              <a:ext uri="{FF2B5EF4-FFF2-40B4-BE49-F238E27FC236}">
                <a16:creationId xmlns:a16="http://schemas.microsoft.com/office/drawing/2014/main" id="{503FFD93-FE4D-D84D-B881-E66389239AA7}"/>
              </a:ext>
            </a:extLst>
          </p:cNvPr>
          <p:cNvSpPr/>
          <p:nvPr userDrawn="1"/>
        </p:nvSpPr>
        <p:spPr>
          <a:xfrm>
            <a:off x="-14284" y="0"/>
            <a:ext cx="228597" cy="1691004"/>
          </a:xfrm>
          <a:prstGeom prst="rect">
            <a:avLst/>
          </a:prstGeom>
          <a:solidFill>
            <a:srgbClr val="154578"/>
          </a:solidFill>
          <a:ln w="9525" algn="ctr">
            <a:noFill/>
            <a:miter lim="800000"/>
            <a:headEnd/>
            <a:tailEnd/>
          </a:ln>
        </p:spPr>
        <p:txBody>
          <a:bodyPr wrap="none" anchor="ctr"/>
          <a:lstStyle/>
          <a:p>
            <a:pPr lvl="0"/>
            <a:endParaRPr lang="en-US"/>
          </a:p>
        </p:txBody>
      </p:sp>
      <p:cxnSp>
        <p:nvCxnSpPr>
          <p:cNvPr id="9" name="Straight Connector 8">
            <a:extLst>
              <a:ext uri="{FF2B5EF4-FFF2-40B4-BE49-F238E27FC236}">
                <a16:creationId xmlns:a16="http://schemas.microsoft.com/office/drawing/2014/main" id="{37175014-10F5-3648-8431-EED04F69B866}"/>
              </a:ext>
            </a:extLst>
          </p:cNvPr>
          <p:cNvCxnSpPr>
            <a:cxnSpLocks/>
          </p:cNvCxnSpPr>
          <p:nvPr userDrawn="1"/>
        </p:nvCxnSpPr>
        <p:spPr>
          <a:xfrm flipV="1">
            <a:off x="-14284" y="1662744"/>
            <a:ext cx="12207240" cy="28260"/>
          </a:xfrm>
          <a:prstGeom prst="line">
            <a:avLst/>
          </a:prstGeom>
          <a:ln>
            <a:solidFill>
              <a:srgbClr val="154578"/>
            </a:solidFill>
          </a:ln>
          <a:effectLst/>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6D9F3E1E-84EE-8D45-8BC6-C953E7BCA3F3}"/>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pic>
        <p:nvPicPr>
          <p:cNvPr id="11" name="Picture 10" descr="The DaSy Center">
            <a:extLst>
              <a:ext uri="{FF2B5EF4-FFF2-40B4-BE49-F238E27FC236}">
                <a16:creationId xmlns:a16="http://schemas.microsoft.com/office/drawing/2014/main" id="{44D3F750-FB2C-6342-AE6A-0AAE11090924}"/>
              </a:ext>
            </a:extLst>
          </p:cNvPr>
          <p:cNvPicPr>
            <a:picLocks noChangeAspect="1"/>
          </p:cNvPicPr>
          <p:nvPr userDrawn="1"/>
        </p:nvPicPr>
        <p:blipFill>
          <a:blip r:embed="rId2"/>
          <a:stretch>
            <a:fillRect/>
          </a:stretch>
        </p:blipFill>
        <p:spPr>
          <a:xfrm>
            <a:off x="6772573" y="6051234"/>
            <a:ext cx="2509340" cy="640080"/>
          </a:xfrm>
          <a:prstGeom prst="rect">
            <a:avLst/>
          </a:prstGeom>
        </p:spPr>
      </p:pic>
      <p:pic>
        <p:nvPicPr>
          <p:cNvPr id="12" name="Picture 11" descr="Early Childhood Technical Assistance Center logo">
            <a:extLst>
              <a:ext uri="{FF2B5EF4-FFF2-40B4-BE49-F238E27FC236}">
                <a16:creationId xmlns:a16="http://schemas.microsoft.com/office/drawing/2014/main" id="{E5559544-E3A8-9D49-B972-E4A9F096936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8991" y="6240465"/>
            <a:ext cx="2486025" cy="366790"/>
          </a:xfrm>
          <a:prstGeom prst="rect">
            <a:avLst/>
          </a:prstGeom>
        </p:spPr>
      </p:pic>
    </p:spTree>
    <p:extLst>
      <p:ext uri="{BB962C8B-B14F-4D97-AF65-F5344CB8AC3E}">
        <p14:creationId xmlns:p14="http://schemas.microsoft.com/office/powerpoint/2010/main" val="29536688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95970-D6F6-774F-BF07-34E938FB62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B59CF2-639E-CA46-9257-7458C4FE36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E909C0-FFFF-DB45-8C73-7D44B50390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F836D627-FFBF-5F49-8FCD-F2BFAD59D9F1}"/>
              </a:ext>
            </a:extLst>
          </p:cNvPr>
          <p:cNvSpPr/>
          <p:nvPr userDrawn="1"/>
        </p:nvSpPr>
        <p:spPr>
          <a:xfrm>
            <a:off x="-14284" y="0"/>
            <a:ext cx="228597" cy="1691004"/>
          </a:xfrm>
          <a:prstGeom prst="rect">
            <a:avLst/>
          </a:prstGeom>
          <a:solidFill>
            <a:srgbClr val="154578"/>
          </a:solidFill>
          <a:ln w="9525" algn="ctr">
            <a:noFill/>
            <a:miter lim="800000"/>
            <a:headEnd/>
            <a:tailEnd/>
          </a:ln>
        </p:spPr>
        <p:txBody>
          <a:bodyPr wrap="none" anchor="ctr"/>
          <a:lstStyle/>
          <a:p>
            <a:pPr lvl="0"/>
            <a:endParaRPr lang="en-US"/>
          </a:p>
        </p:txBody>
      </p:sp>
      <p:cxnSp>
        <p:nvCxnSpPr>
          <p:cNvPr id="9" name="Straight Connector 8">
            <a:extLst>
              <a:ext uri="{FF2B5EF4-FFF2-40B4-BE49-F238E27FC236}">
                <a16:creationId xmlns:a16="http://schemas.microsoft.com/office/drawing/2014/main" id="{582CD4B0-1D5F-3244-A3CC-C6FD1F68B480}"/>
              </a:ext>
            </a:extLst>
          </p:cNvPr>
          <p:cNvCxnSpPr>
            <a:cxnSpLocks/>
          </p:cNvCxnSpPr>
          <p:nvPr userDrawn="1"/>
        </p:nvCxnSpPr>
        <p:spPr>
          <a:xfrm flipV="1">
            <a:off x="-14284" y="1662744"/>
            <a:ext cx="12207240" cy="28260"/>
          </a:xfrm>
          <a:prstGeom prst="line">
            <a:avLst/>
          </a:prstGeom>
          <a:ln>
            <a:solidFill>
              <a:srgbClr val="154578"/>
            </a:solidFill>
          </a:ln>
          <a:effectLst/>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274121BA-EBB7-FF4E-ACCA-E0998F4C510A}"/>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sp>
        <p:nvSpPr>
          <p:cNvPr id="12" name="Date Placeholder 3">
            <a:extLst>
              <a:ext uri="{FF2B5EF4-FFF2-40B4-BE49-F238E27FC236}">
                <a16:creationId xmlns:a16="http://schemas.microsoft.com/office/drawing/2014/main" id="{CE4F9A42-37D6-1B47-A882-8E818ECD952E}"/>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pPr/>
              <a:t>‹#›</a:t>
            </a:fld>
            <a:endParaRPr lang="en-US"/>
          </a:p>
        </p:txBody>
      </p:sp>
      <p:pic>
        <p:nvPicPr>
          <p:cNvPr id="13" name="Picture 12" descr="The DaSy Center">
            <a:extLst>
              <a:ext uri="{FF2B5EF4-FFF2-40B4-BE49-F238E27FC236}">
                <a16:creationId xmlns:a16="http://schemas.microsoft.com/office/drawing/2014/main" id="{AD821B0C-54FE-1941-8509-7196ECCF7DFC}"/>
              </a:ext>
            </a:extLst>
          </p:cNvPr>
          <p:cNvPicPr>
            <a:picLocks noChangeAspect="1"/>
          </p:cNvPicPr>
          <p:nvPr userDrawn="1"/>
        </p:nvPicPr>
        <p:blipFill>
          <a:blip r:embed="rId2"/>
          <a:stretch>
            <a:fillRect/>
          </a:stretch>
        </p:blipFill>
        <p:spPr>
          <a:xfrm>
            <a:off x="6772573" y="6051234"/>
            <a:ext cx="2509340" cy="640080"/>
          </a:xfrm>
          <a:prstGeom prst="rect">
            <a:avLst/>
          </a:prstGeom>
        </p:spPr>
      </p:pic>
      <p:pic>
        <p:nvPicPr>
          <p:cNvPr id="14" name="Picture 13" descr="Early Childhood Technical Assistance Center logo">
            <a:extLst>
              <a:ext uri="{FF2B5EF4-FFF2-40B4-BE49-F238E27FC236}">
                <a16:creationId xmlns:a16="http://schemas.microsoft.com/office/drawing/2014/main" id="{6D9C7F51-6E32-1D4D-A73E-EEE0AC7069B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8991" y="6240465"/>
            <a:ext cx="2486025" cy="366790"/>
          </a:xfrm>
          <a:prstGeom prst="rect">
            <a:avLst/>
          </a:prstGeom>
        </p:spPr>
      </p:pic>
    </p:spTree>
    <p:extLst>
      <p:ext uri="{BB962C8B-B14F-4D97-AF65-F5344CB8AC3E}">
        <p14:creationId xmlns:p14="http://schemas.microsoft.com/office/powerpoint/2010/main" val="2639718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2: ECTA">
    <p:spTree>
      <p:nvGrpSpPr>
        <p:cNvPr id="1" name=""/>
        <p:cNvGrpSpPr/>
        <p:nvPr/>
      </p:nvGrpSpPr>
      <p:grpSpPr>
        <a:xfrm>
          <a:off x="0" y="0"/>
          <a:ext cx="0" cy="0"/>
          <a:chOff x="0" y="0"/>
          <a:chExt cx="0" cy="0"/>
        </a:xfrm>
      </p:grpSpPr>
      <p:cxnSp>
        <p:nvCxnSpPr>
          <p:cNvPr id="7" name="Straight Connector 6"/>
          <p:cNvCxnSpPr/>
          <p:nvPr userDrawn="1"/>
        </p:nvCxnSpPr>
        <p:spPr>
          <a:xfrm flipV="1">
            <a:off x="571154" y="2743200"/>
            <a:ext cx="11009158" cy="1"/>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pic>
        <p:nvPicPr>
          <p:cNvPr id="8" name="Picture 7" title="Logo: DaSy">
            <a:extLst>
              <a:ext uri="{FF2B5EF4-FFF2-40B4-BE49-F238E27FC236}">
                <a16:creationId xmlns:a16="http://schemas.microsoft.com/office/drawing/2014/main" id="{C0A80A36-3B90-0A44-96A3-F09C55CDC58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10002" y="964540"/>
            <a:ext cx="2210057" cy="1586849"/>
          </a:xfrm>
          <a:prstGeom prst="rect">
            <a:avLst/>
          </a:prstGeom>
        </p:spPr>
      </p:pic>
      <p:pic>
        <p:nvPicPr>
          <p:cNvPr id="9" name="Picture 8" title="Logo: ECTA">
            <a:extLst>
              <a:ext uri="{FF2B5EF4-FFF2-40B4-BE49-F238E27FC236}">
                <a16:creationId xmlns:a16="http://schemas.microsoft.com/office/drawing/2014/main" id="{ABAE5F31-12CD-8642-8344-62FA90A8B57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2782" y="1292081"/>
            <a:ext cx="2937416" cy="1129775"/>
          </a:xfrm>
          <a:prstGeom prst="rect">
            <a:avLst/>
          </a:prstGeom>
        </p:spPr>
      </p:pic>
      <p:sp>
        <p:nvSpPr>
          <p:cNvPr id="3" name="Subtitle 2"/>
          <p:cNvSpPr>
            <a:spLocks noGrp="1"/>
          </p:cNvSpPr>
          <p:nvPr>
            <p:ph type="subTitle" idx="1" hasCustomPrompt="1"/>
          </p:nvPr>
        </p:nvSpPr>
        <p:spPr>
          <a:xfrm>
            <a:off x="571155" y="4588551"/>
            <a:ext cx="11027288" cy="977621"/>
          </a:xfrm>
        </p:spPr>
        <p:txBody>
          <a:bodyPr tIns="91440" bIns="91440">
            <a:normAutofit/>
          </a:bodyPr>
          <a:lstStyle>
            <a:lvl1pPr marL="0" indent="0" algn="l">
              <a:buNone/>
              <a:defRPr sz="1800" b="0" cap="none"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p:cNvSpPr>
            <a:spLocks noGrp="1"/>
          </p:cNvSpPr>
          <p:nvPr>
            <p:ph type="ctrTitle" hasCustomPrompt="1"/>
          </p:nvPr>
        </p:nvSpPr>
        <p:spPr>
          <a:xfrm>
            <a:off x="571154" y="3063240"/>
            <a:ext cx="11027289" cy="1333500"/>
          </a:xfrm>
        </p:spPr>
        <p:txBody>
          <a:bodyPr bIns="0" anchor="t" anchorCtr="0">
            <a:normAutofit/>
          </a:bodyPr>
          <a:lstStyle>
            <a:lvl1pPr algn="l">
              <a:defRPr sz="3600" cap="none"/>
            </a:lvl1pPr>
          </a:lstStyle>
          <a:p>
            <a:r>
              <a:rPr lang="en-US"/>
              <a:t>Click to edit master title style</a:t>
            </a:r>
          </a:p>
        </p:txBody>
      </p:sp>
    </p:spTree>
    <p:extLst>
      <p:ext uri="{BB962C8B-B14F-4D97-AF65-F5344CB8AC3E}">
        <p14:creationId xmlns:p14="http://schemas.microsoft.com/office/powerpoint/2010/main" val="26143602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103D5-7581-7446-9BA5-71760341D7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CCD1C-9DDE-EF4E-9C74-58EC21C04A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FE93F1-5FC8-2F40-81D0-9DAC4B874D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39045A-434F-0746-808F-64867B8BE5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2780A1-52E1-BC46-BC31-AC53F2D481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id="{DB072E45-4B20-644D-962E-4D6B7A78D9D3}"/>
              </a:ext>
            </a:extLst>
          </p:cNvPr>
          <p:cNvSpPr/>
          <p:nvPr userDrawn="1"/>
        </p:nvSpPr>
        <p:spPr>
          <a:xfrm>
            <a:off x="-14284" y="0"/>
            <a:ext cx="228597" cy="1691004"/>
          </a:xfrm>
          <a:prstGeom prst="rect">
            <a:avLst/>
          </a:prstGeom>
          <a:solidFill>
            <a:srgbClr val="154578"/>
          </a:solidFill>
          <a:ln w="9525" algn="ctr">
            <a:noFill/>
            <a:miter lim="800000"/>
            <a:headEnd/>
            <a:tailEnd/>
          </a:ln>
        </p:spPr>
        <p:txBody>
          <a:bodyPr wrap="none" anchor="ctr"/>
          <a:lstStyle/>
          <a:p>
            <a:pPr lvl="0"/>
            <a:endParaRPr lang="en-US"/>
          </a:p>
        </p:txBody>
      </p:sp>
      <p:cxnSp>
        <p:nvCxnSpPr>
          <p:cNvPr id="11" name="Straight Connector 10">
            <a:extLst>
              <a:ext uri="{FF2B5EF4-FFF2-40B4-BE49-F238E27FC236}">
                <a16:creationId xmlns:a16="http://schemas.microsoft.com/office/drawing/2014/main" id="{3CBBD6CB-057F-D64F-A807-7F441C5CA1BA}"/>
              </a:ext>
            </a:extLst>
          </p:cNvPr>
          <p:cNvCxnSpPr>
            <a:cxnSpLocks/>
          </p:cNvCxnSpPr>
          <p:nvPr userDrawn="1"/>
        </p:nvCxnSpPr>
        <p:spPr>
          <a:xfrm flipV="1">
            <a:off x="-14284" y="1662744"/>
            <a:ext cx="12207240" cy="28260"/>
          </a:xfrm>
          <a:prstGeom prst="line">
            <a:avLst/>
          </a:prstGeom>
          <a:ln>
            <a:solidFill>
              <a:srgbClr val="154578"/>
            </a:solidFill>
          </a:ln>
          <a:effectLst/>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7A421F6-47ED-3C46-9B55-97757160ED76}"/>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sp>
        <p:nvSpPr>
          <p:cNvPr id="14" name="Date Placeholder 3">
            <a:extLst>
              <a:ext uri="{FF2B5EF4-FFF2-40B4-BE49-F238E27FC236}">
                <a16:creationId xmlns:a16="http://schemas.microsoft.com/office/drawing/2014/main" id="{791FBF0D-7F99-2B4A-887A-CBCBB1894D34}"/>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pPr/>
              <a:t>‹#›</a:t>
            </a:fld>
            <a:endParaRPr lang="en-US"/>
          </a:p>
        </p:txBody>
      </p:sp>
      <p:pic>
        <p:nvPicPr>
          <p:cNvPr id="15" name="Picture 14" descr="The DaSy Center">
            <a:extLst>
              <a:ext uri="{FF2B5EF4-FFF2-40B4-BE49-F238E27FC236}">
                <a16:creationId xmlns:a16="http://schemas.microsoft.com/office/drawing/2014/main" id="{F9A04771-DF75-2647-B050-D8067D4E7397}"/>
              </a:ext>
            </a:extLst>
          </p:cNvPr>
          <p:cNvPicPr>
            <a:picLocks noChangeAspect="1"/>
          </p:cNvPicPr>
          <p:nvPr userDrawn="1"/>
        </p:nvPicPr>
        <p:blipFill>
          <a:blip r:embed="rId2"/>
          <a:stretch>
            <a:fillRect/>
          </a:stretch>
        </p:blipFill>
        <p:spPr>
          <a:xfrm>
            <a:off x="6772573" y="6051234"/>
            <a:ext cx="2509340" cy="640080"/>
          </a:xfrm>
          <a:prstGeom prst="rect">
            <a:avLst/>
          </a:prstGeom>
        </p:spPr>
      </p:pic>
      <p:pic>
        <p:nvPicPr>
          <p:cNvPr id="16" name="Picture 15" descr="Early Childhood Technical Assistance Center logo">
            <a:extLst>
              <a:ext uri="{FF2B5EF4-FFF2-40B4-BE49-F238E27FC236}">
                <a16:creationId xmlns:a16="http://schemas.microsoft.com/office/drawing/2014/main" id="{08C5D52C-11E5-3B41-A9A1-733611CDD00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8991" y="6240465"/>
            <a:ext cx="2486025" cy="366790"/>
          </a:xfrm>
          <a:prstGeom prst="rect">
            <a:avLst/>
          </a:prstGeom>
        </p:spPr>
      </p:pic>
    </p:spTree>
    <p:extLst>
      <p:ext uri="{BB962C8B-B14F-4D97-AF65-F5344CB8AC3E}">
        <p14:creationId xmlns:p14="http://schemas.microsoft.com/office/powerpoint/2010/main" val="41900260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5C43AA-3006-354C-98C1-058D814A2ED1}"/>
              </a:ext>
            </a:extLst>
          </p:cNvPr>
          <p:cNvSpPr/>
          <p:nvPr userDrawn="1"/>
        </p:nvSpPr>
        <p:spPr>
          <a:xfrm>
            <a:off x="-14284" y="0"/>
            <a:ext cx="12206284" cy="6858000"/>
          </a:xfrm>
          <a:prstGeom prst="rect">
            <a:avLst/>
          </a:prstGeom>
          <a:solidFill>
            <a:srgbClr val="1545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3">
            <a:extLst>
              <a:ext uri="{FF2B5EF4-FFF2-40B4-BE49-F238E27FC236}">
                <a16:creationId xmlns:a16="http://schemas.microsoft.com/office/drawing/2014/main" id="{3FEB0352-F9D2-B044-A614-D5D3D9482497}"/>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solidFill>
                  <a:schemeClr val="bg1"/>
                </a:solidFill>
              </a:rPr>
              <a:pPr/>
              <a:t>‹#›</a:t>
            </a:fld>
            <a:endParaRPr lang="en-US">
              <a:solidFill>
                <a:schemeClr val="bg1"/>
              </a:solidFill>
            </a:endParaRPr>
          </a:p>
        </p:txBody>
      </p:sp>
    </p:spTree>
    <p:extLst>
      <p:ext uri="{BB962C8B-B14F-4D97-AF65-F5344CB8AC3E}">
        <p14:creationId xmlns:p14="http://schemas.microsoft.com/office/powerpoint/2010/main" val="7651260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3FEB0352-F9D2-B044-A614-D5D3D9482497}"/>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solidFill>
                  <a:schemeClr val="bg1"/>
                </a:solidFill>
              </a:rPr>
              <a:pPr/>
              <a:t>‹#›</a:t>
            </a:fld>
            <a:endParaRPr lang="en-US">
              <a:solidFill>
                <a:schemeClr val="bg1"/>
              </a:solidFill>
            </a:endParaRPr>
          </a:p>
        </p:txBody>
      </p:sp>
    </p:spTree>
    <p:extLst>
      <p:ext uri="{BB962C8B-B14F-4D97-AF65-F5344CB8AC3E}">
        <p14:creationId xmlns:p14="http://schemas.microsoft.com/office/powerpoint/2010/main" val="30097414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DF9A3-8D34-A442-AB9A-B91240E802D8}"/>
              </a:ext>
            </a:extLst>
          </p:cNvPr>
          <p:cNvSpPr>
            <a:spLocks noGrp="1"/>
          </p:cNvSpPr>
          <p:nvPr>
            <p:ph type="title"/>
          </p:nvPr>
        </p:nvSpPr>
        <p:spPr>
          <a:xfrm>
            <a:off x="839788" y="457200"/>
            <a:ext cx="3932237" cy="1233804"/>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7B64D7-E98E-FD4C-8A40-6B870EBB35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F0CA11-0E82-7E47-8650-31921D8BF2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3">
            <a:extLst>
              <a:ext uri="{FF2B5EF4-FFF2-40B4-BE49-F238E27FC236}">
                <a16:creationId xmlns:a16="http://schemas.microsoft.com/office/drawing/2014/main" id="{30D33D83-16A1-B94D-9619-17DE350E462D}"/>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pPr/>
              <a:t>‹#›</a:t>
            </a:fld>
            <a:endParaRPr lang="en-US"/>
          </a:p>
        </p:txBody>
      </p:sp>
      <p:sp>
        <p:nvSpPr>
          <p:cNvPr id="9" name="Rectangle 8">
            <a:extLst>
              <a:ext uri="{FF2B5EF4-FFF2-40B4-BE49-F238E27FC236}">
                <a16:creationId xmlns:a16="http://schemas.microsoft.com/office/drawing/2014/main" id="{D5E6F029-3380-DA41-B576-60CC4FA826D5}"/>
              </a:ext>
            </a:extLst>
          </p:cNvPr>
          <p:cNvSpPr/>
          <p:nvPr userDrawn="1"/>
        </p:nvSpPr>
        <p:spPr>
          <a:xfrm>
            <a:off x="-14284" y="0"/>
            <a:ext cx="228597" cy="1691004"/>
          </a:xfrm>
          <a:prstGeom prst="rect">
            <a:avLst/>
          </a:prstGeom>
          <a:solidFill>
            <a:srgbClr val="154578"/>
          </a:solidFill>
          <a:ln w="9525" algn="ctr">
            <a:noFill/>
            <a:miter lim="800000"/>
            <a:headEnd/>
            <a:tailEnd/>
          </a:ln>
        </p:spPr>
        <p:txBody>
          <a:bodyPr wrap="none" anchor="ctr"/>
          <a:lstStyle/>
          <a:p>
            <a:pPr lvl="0"/>
            <a:endParaRPr lang="en-US"/>
          </a:p>
        </p:txBody>
      </p:sp>
      <p:sp>
        <p:nvSpPr>
          <p:cNvPr id="12" name="Rectangle 11">
            <a:extLst>
              <a:ext uri="{FF2B5EF4-FFF2-40B4-BE49-F238E27FC236}">
                <a16:creationId xmlns:a16="http://schemas.microsoft.com/office/drawing/2014/main" id="{3506C722-754B-9646-943B-C6D19FAED5F2}"/>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pic>
        <p:nvPicPr>
          <p:cNvPr id="10" name="Picture 9" descr="The DaSy Center">
            <a:extLst>
              <a:ext uri="{FF2B5EF4-FFF2-40B4-BE49-F238E27FC236}">
                <a16:creationId xmlns:a16="http://schemas.microsoft.com/office/drawing/2014/main" id="{D5C36842-AF9E-7644-805A-449773FAE39A}"/>
              </a:ext>
            </a:extLst>
          </p:cNvPr>
          <p:cNvPicPr>
            <a:picLocks noChangeAspect="1"/>
          </p:cNvPicPr>
          <p:nvPr userDrawn="1"/>
        </p:nvPicPr>
        <p:blipFill>
          <a:blip r:embed="rId2"/>
          <a:stretch>
            <a:fillRect/>
          </a:stretch>
        </p:blipFill>
        <p:spPr>
          <a:xfrm>
            <a:off x="6772573" y="6051234"/>
            <a:ext cx="2509340" cy="640080"/>
          </a:xfrm>
          <a:prstGeom prst="rect">
            <a:avLst/>
          </a:prstGeom>
        </p:spPr>
      </p:pic>
      <p:pic>
        <p:nvPicPr>
          <p:cNvPr id="13" name="Picture 12" descr="Early Childhood Technical Assistance Center logo">
            <a:extLst>
              <a:ext uri="{FF2B5EF4-FFF2-40B4-BE49-F238E27FC236}">
                <a16:creationId xmlns:a16="http://schemas.microsoft.com/office/drawing/2014/main" id="{FDCB4C18-C55C-E14F-B5E5-5152574A74C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8991" y="6240465"/>
            <a:ext cx="2486025" cy="366790"/>
          </a:xfrm>
          <a:prstGeom prst="rect">
            <a:avLst/>
          </a:prstGeom>
        </p:spPr>
      </p:pic>
    </p:spTree>
    <p:extLst>
      <p:ext uri="{BB962C8B-B14F-4D97-AF65-F5344CB8AC3E}">
        <p14:creationId xmlns:p14="http://schemas.microsoft.com/office/powerpoint/2010/main" val="271486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2E4B5-8307-A546-8E9F-F5DBD470596B}"/>
              </a:ext>
            </a:extLst>
          </p:cNvPr>
          <p:cNvSpPr>
            <a:spLocks noGrp="1"/>
          </p:cNvSpPr>
          <p:nvPr>
            <p:ph type="title"/>
          </p:nvPr>
        </p:nvSpPr>
        <p:spPr>
          <a:xfrm>
            <a:off x="839788" y="457200"/>
            <a:ext cx="3932237" cy="1233804"/>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55395DF-49A0-5F45-94AB-3900E8582D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DB567A-A5E4-E04D-A362-E0DA8568AB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Rectangle 7">
            <a:extLst>
              <a:ext uri="{FF2B5EF4-FFF2-40B4-BE49-F238E27FC236}">
                <a16:creationId xmlns:a16="http://schemas.microsoft.com/office/drawing/2014/main" id="{E03EBC57-A7C3-D844-840D-A3ABBF74C036}"/>
              </a:ext>
            </a:extLst>
          </p:cNvPr>
          <p:cNvSpPr/>
          <p:nvPr userDrawn="1"/>
        </p:nvSpPr>
        <p:spPr>
          <a:xfrm>
            <a:off x="-14284" y="0"/>
            <a:ext cx="228597" cy="1691004"/>
          </a:xfrm>
          <a:prstGeom prst="rect">
            <a:avLst/>
          </a:prstGeom>
          <a:solidFill>
            <a:srgbClr val="154578"/>
          </a:solidFill>
          <a:ln w="9525" algn="ctr">
            <a:noFill/>
            <a:miter lim="800000"/>
            <a:headEnd/>
            <a:tailEnd/>
          </a:ln>
        </p:spPr>
        <p:txBody>
          <a:bodyPr wrap="none" anchor="ctr"/>
          <a:lstStyle/>
          <a:p>
            <a:pPr lvl="0"/>
            <a:endParaRPr lang="en-US"/>
          </a:p>
        </p:txBody>
      </p:sp>
      <p:sp>
        <p:nvSpPr>
          <p:cNvPr id="11" name="Rectangle 10">
            <a:extLst>
              <a:ext uri="{FF2B5EF4-FFF2-40B4-BE49-F238E27FC236}">
                <a16:creationId xmlns:a16="http://schemas.microsoft.com/office/drawing/2014/main" id="{9FE2ABC8-C21A-6B44-9D8E-5E2C4F7613AB}"/>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sp>
        <p:nvSpPr>
          <p:cNvPr id="12" name="Date Placeholder 3">
            <a:extLst>
              <a:ext uri="{FF2B5EF4-FFF2-40B4-BE49-F238E27FC236}">
                <a16:creationId xmlns:a16="http://schemas.microsoft.com/office/drawing/2014/main" id="{FAA1E1D3-B500-0048-B59E-E681E97EA974}"/>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pPr/>
              <a:t>‹#›</a:t>
            </a:fld>
            <a:endParaRPr lang="en-US"/>
          </a:p>
        </p:txBody>
      </p:sp>
      <p:pic>
        <p:nvPicPr>
          <p:cNvPr id="9" name="Picture 8" descr="The DaSy Center">
            <a:extLst>
              <a:ext uri="{FF2B5EF4-FFF2-40B4-BE49-F238E27FC236}">
                <a16:creationId xmlns:a16="http://schemas.microsoft.com/office/drawing/2014/main" id="{5A3B85E5-C697-CB4C-94EF-B3053BC2E63C}"/>
              </a:ext>
            </a:extLst>
          </p:cNvPr>
          <p:cNvPicPr>
            <a:picLocks noChangeAspect="1"/>
          </p:cNvPicPr>
          <p:nvPr userDrawn="1"/>
        </p:nvPicPr>
        <p:blipFill>
          <a:blip r:embed="rId2"/>
          <a:stretch>
            <a:fillRect/>
          </a:stretch>
        </p:blipFill>
        <p:spPr>
          <a:xfrm>
            <a:off x="6772573" y="6051234"/>
            <a:ext cx="2509340" cy="640080"/>
          </a:xfrm>
          <a:prstGeom prst="rect">
            <a:avLst/>
          </a:prstGeom>
        </p:spPr>
      </p:pic>
      <p:pic>
        <p:nvPicPr>
          <p:cNvPr id="13" name="Picture 12" descr="Early Childhood Technical Assistance Center logo">
            <a:extLst>
              <a:ext uri="{FF2B5EF4-FFF2-40B4-BE49-F238E27FC236}">
                <a16:creationId xmlns:a16="http://schemas.microsoft.com/office/drawing/2014/main" id="{780AD97B-68D6-4148-95FC-53768E803CB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8991" y="6240465"/>
            <a:ext cx="2486025" cy="366790"/>
          </a:xfrm>
          <a:prstGeom prst="rect">
            <a:avLst/>
          </a:prstGeom>
        </p:spPr>
      </p:pic>
    </p:spTree>
    <p:extLst>
      <p:ext uri="{BB962C8B-B14F-4D97-AF65-F5344CB8AC3E}">
        <p14:creationId xmlns:p14="http://schemas.microsoft.com/office/powerpoint/2010/main" val="6597295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2E4B5-8307-A546-8E9F-F5DBD470596B}"/>
              </a:ext>
            </a:extLst>
          </p:cNvPr>
          <p:cNvSpPr>
            <a:spLocks noGrp="1"/>
          </p:cNvSpPr>
          <p:nvPr>
            <p:ph type="title"/>
          </p:nvPr>
        </p:nvSpPr>
        <p:spPr>
          <a:xfrm>
            <a:off x="7423151" y="458787"/>
            <a:ext cx="3932237" cy="1232217"/>
          </a:xfrm>
        </p:spPr>
        <p:txBody>
          <a:bodyPr anchor="b"/>
          <a:lstStyle>
            <a:lvl1pPr>
              <a:defRPr sz="3200"/>
            </a:lvl1pPr>
          </a:lstStyle>
          <a:p>
            <a:r>
              <a:rPr lang="en-US"/>
              <a:t>Click to edit Master title style</a:t>
            </a:r>
          </a:p>
        </p:txBody>
      </p:sp>
      <p:sp>
        <p:nvSpPr>
          <p:cNvPr id="4" name="Text Placeholder 3">
            <a:extLst>
              <a:ext uri="{FF2B5EF4-FFF2-40B4-BE49-F238E27FC236}">
                <a16:creationId xmlns:a16="http://schemas.microsoft.com/office/drawing/2014/main" id="{2EDB567A-A5E4-E04D-A362-E0DA8568AB92}"/>
              </a:ext>
            </a:extLst>
          </p:cNvPr>
          <p:cNvSpPr>
            <a:spLocks noGrp="1"/>
          </p:cNvSpPr>
          <p:nvPr>
            <p:ph type="body" sz="half" idx="2"/>
          </p:nvPr>
        </p:nvSpPr>
        <p:spPr>
          <a:xfrm>
            <a:off x="7423151" y="2058987"/>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Rectangle 7">
            <a:extLst>
              <a:ext uri="{FF2B5EF4-FFF2-40B4-BE49-F238E27FC236}">
                <a16:creationId xmlns:a16="http://schemas.microsoft.com/office/drawing/2014/main" id="{E03EBC57-A7C3-D844-840D-A3ABBF74C036}"/>
              </a:ext>
            </a:extLst>
          </p:cNvPr>
          <p:cNvSpPr/>
          <p:nvPr userDrawn="1"/>
        </p:nvSpPr>
        <p:spPr>
          <a:xfrm>
            <a:off x="-14284" y="0"/>
            <a:ext cx="228597" cy="1691004"/>
          </a:xfrm>
          <a:prstGeom prst="rect">
            <a:avLst/>
          </a:prstGeom>
          <a:solidFill>
            <a:srgbClr val="154578"/>
          </a:solidFill>
          <a:ln w="9525" algn="ctr">
            <a:noFill/>
            <a:miter lim="800000"/>
            <a:headEnd/>
            <a:tailEnd/>
          </a:ln>
        </p:spPr>
        <p:txBody>
          <a:bodyPr wrap="none" anchor="ctr"/>
          <a:lstStyle/>
          <a:p>
            <a:pPr lvl="0"/>
            <a:endParaRPr lang="en-US"/>
          </a:p>
        </p:txBody>
      </p:sp>
      <p:sp>
        <p:nvSpPr>
          <p:cNvPr id="11" name="Rectangle 10">
            <a:extLst>
              <a:ext uri="{FF2B5EF4-FFF2-40B4-BE49-F238E27FC236}">
                <a16:creationId xmlns:a16="http://schemas.microsoft.com/office/drawing/2014/main" id="{9FE2ABC8-C21A-6B44-9D8E-5E2C4F7613AB}"/>
              </a:ext>
            </a:extLst>
          </p:cNvPr>
          <p:cNvSpPr/>
          <p:nvPr userDrawn="1"/>
        </p:nvSpPr>
        <p:spPr>
          <a:xfrm>
            <a:off x="11963403" y="5762000"/>
            <a:ext cx="228597" cy="1097280"/>
          </a:xfrm>
          <a:prstGeom prst="rect">
            <a:avLst/>
          </a:prstGeom>
          <a:solidFill>
            <a:srgbClr val="154578"/>
          </a:solidFill>
          <a:ln w="9525" algn="ctr">
            <a:noFill/>
            <a:miter lim="800000"/>
            <a:headEnd/>
            <a:tailEnd/>
          </a:ln>
        </p:spPr>
        <p:txBody>
          <a:bodyPr wrap="none" anchor="ctr"/>
          <a:lstStyle/>
          <a:p>
            <a:pPr lvl="0"/>
            <a:endParaRPr lang="en-US"/>
          </a:p>
        </p:txBody>
      </p:sp>
      <p:sp>
        <p:nvSpPr>
          <p:cNvPr id="12" name="Date Placeholder 3">
            <a:extLst>
              <a:ext uri="{FF2B5EF4-FFF2-40B4-BE49-F238E27FC236}">
                <a16:creationId xmlns:a16="http://schemas.microsoft.com/office/drawing/2014/main" id="{FAA1E1D3-B500-0048-B59E-E681E97EA974}"/>
              </a:ext>
            </a:extLst>
          </p:cNvPr>
          <p:cNvSpPr txBox="1">
            <a:spLocks/>
          </p:cNvSpPr>
          <p:nvPr userDrawn="1"/>
        </p:nvSpPr>
        <p:spPr>
          <a:xfrm>
            <a:off x="838200" y="6326189"/>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630B18-F0C1-7D4C-8E26-779EB5C25781}" type="slidenum">
              <a:rPr lang="en-US" smtClean="0"/>
              <a:pPr/>
              <a:t>‹#›</a:t>
            </a:fld>
            <a:endParaRPr lang="en-US"/>
          </a:p>
        </p:txBody>
      </p:sp>
      <p:sp>
        <p:nvSpPr>
          <p:cNvPr id="9" name="Picture Placeholder 2">
            <a:extLst>
              <a:ext uri="{FF2B5EF4-FFF2-40B4-BE49-F238E27FC236}">
                <a16:creationId xmlns:a16="http://schemas.microsoft.com/office/drawing/2014/main" id="{8D2E7641-E5E6-DA46-BCEF-4F0045838D03}"/>
              </a:ext>
            </a:extLst>
          </p:cNvPr>
          <p:cNvSpPr>
            <a:spLocks noGrp="1"/>
          </p:cNvSpPr>
          <p:nvPr>
            <p:ph type="pic" idx="1"/>
          </p:nvPr>
        </p:nvSpPr>
        <p:spPr>
          <a:xfrm>
            <a:off x="836612" y="996950"/>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pic>
        <p:nvPicPr>
          <p:cNvPr id="13" name="Picture 12" descr="The DaSy Center">
            <a:extLst>
              <a:ext uri="{FF2B5EF4-FFF2-40B4-BE49-F238E27FC236}">
                <a16:creationId xmlns:a16="http://schemas.microsoft.com/office/drawing/2014/main" id="{6B4C5257-1C83-3D47-9996-AA3A3F0946EA}"/>
              </a:ext>
            </a:extLst>
          </p:cNvPr>
          <p:cNvPicPr>
            <a:picLocks noChangeAspect="1"/>
          </p:cNvPicPr>
          <p:nvPr userDrawn="1"/>
        </p:nvPicPr>
        <p:blipFill>
          <a:blip r:embed="rId2"/>
          <a:stretch>
            <a:fillRect/>
          </a:stretch>
        </p:blipFill>
        <p:spPr>
          <a:xfrm>
            <a:off x="6772573" y="6051234"/>
            <a:ext cx="2509340" cy="640080"/>
          </a:xfrm>
          <a:prstGeom prst="rect">
            <a:avLst/>
          </a:prstGeom>
        </p:spPr>
      </p:pic>
      <p:pic>
        <p:nvPicPr>
          <p:cNvPr id="14" name="Picture 13" descr="Early Childhood Technical Assistance Center logo">
            <a:extLst>
              <a:ext uri="{FF2B5EF4-FFF2-40B4-BE49-F238E27FC236}">
                <a16:creationId xmlns:a16="http://schemas.microsoft.com/office/drawing/2014/main" id="{7B6ADCE0-A87D-5C4F-8898-E8CAF74BDCB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8991" y="6240465"/>
            <a:ext cx="2486025" cy="366790"/>
          </a:xfrm>
          <a:prstGeom prst="rect">
            <a:avLst/>
          </a:prstGeom>
        </p:spPr>
      </p:pic>
    </p:spTree>
    <p:extLst>
      <p:ext uri="{BB962C8B-B14F-4D97-AF65-F5344CB8AC3E}">
        <p14:creationId xmlns:p14="http://schemas.microsoft.com/office/powerpoint/2010/main" val="14117485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707136" y="155448"/>
            <a:ext cx="10765536" cy="1143000"/>
          </a:xfrm>
        </p:spPr>
        <p:txBody>
          <a:bodyPr/>
          <a:lstStyle>
            <a:lvl1pPr>
              <a:defRPr/>
            </a:lvl1pPr>
          </a:lstStyle>
          <a:p>
            <a:r>
              <a:rPr lang="en-US"/>
              <a:t>Click to edit Master title style</a:t>
            </a:r>
          </a:p>
        </p:txBody>
      </p:sp>
      <p:sp>
        <p:nvSpPr>
          <p:cNvPr id="4" name="Content Placeholder 3"/>
          <p:cNvSpPr>
            <a:spLocks noGrp="1"/>
          </p:cNvSpPr>
          <p:nvPr>
            <p:ph sz="half" idx="2"/>
          </p:nvPr>
        </p:nvSpPr>
        <p:spPr>
          <a:xfrm>
            <a:off x="609600" y="2057400"/>
            <a:ext cx="5386917" cy="41879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2057400"/>
            <a:ext cx="5389033" cy="41879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17"/>
          <p:cNvSpPr>
            <a:spLocks noGrp="1"/>
          </p:cNvSpPr>
          <p:nvPr>
            <p:ph type="ftr" sz="quarter" idx="3"/>
          </p:nvPr>
        </p:nvSpPr>
        <p:spPr>
          <a:xfrm>
            <a:off x="2743200" y="6324601"/>
            <a:ext cx="6502400" cy="441325"/>
          </a:xfrm>
          <a:prstGeom prst="rect">
            <a:avLst/>
          </a:prstGeom>
        </p:spPr>
        <p:txBody>
          <a:bodyPr/>
          <a:lstStyle>
            <a:lvl1pPr>
              <a:defRPr sz="1400">
                <a:solidFill>
                  <a:schemeClr val="tx1"/>
                </a:solidFill>
              </a:defRPr>
            </a:lvl1pPr>
          </a:lstStyle>
          <a:p>
            <a:pPr>
              <a:defRPr/>
            </a:pPr>
            <a:endParaRPr lang="en-US"/>
          </a:p>
        </p:txBody>
      </p:sp>
    </p:spTree>
    <p:extLst>
      <p:ext uri="{BB962C8B-B14F-4D97-AF65-F5344CB8AC3E}">
        <p14:creationId xmlns:p14="http://schemas.microsoft.com/office/powerpoint/2010/main" val="121936764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Blank: ECTA">
    <p:spTree>
      <p:nvGrpSpPr>
        <p:cNvPr id="1" name=""/>
        <p:cNvGrpSpPr/>
        <p:nvPr/>
      </p:nvGrpSpPr>
      <p:grpSpPr>
        <a:xfrm>
          <a:off x="0" y="0"/>
          <a:ext cx="0" cy="0"/>
          <a:chOff x="0" y="0"/>
          <a:chExt cx="0" cy="0"/>
        </a:xfrm>
      </p:grpSpPr>
      <p:pic>
        <p:nvPicPr>
          <p:cNvPr id="7" name="Picture 6" title="Logo: DaSy">
            <a:extLst>
              <a:ext uri="{FF2B5EF4-FFF2-40B4-BE49-F238E27FC236}">
                <a16:creationId xmlns:a16="http://schemas.microsoft.com/office/drawing/2014/main" id="{57FA37DA-13B6-714F-B5B5-B44257DAA2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33464" y="6127771"/>
            <a:ext cx="895911" cy="643275"/>
          </a:xfrm>
          <a:prstGeom prst="rect">
            <a:avLst/>
          </a:prstGeom>
        </p:spPr>
      </p:pic>
      <p:pic>
        <p:nvPicPr>
          <p:cNvPr id="8" name="Picture 7" title="Logo: ECTA">
            <a:extLst>
              <a:ext uri="{FF2B5EF4-FFF2-40B4-BE49-F238E27FC236}">
                <a16:creationId xmlns:a16="http://schemas.microsoft.com/office/drawing/2014/main" id="{CDC2E725-B364-8B4E-ADC5-CA79FA137D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19012" y="6250394"/>
            <a:ext cx="1190767" cy="457987"/>
          </a:xfrm>
          <a:prstGeom prst="rect">
            <a:avLst/>
          </a:prstGeom>
        </p:spPr>
      </p:pic>
      <p:sp>
        <p:nvSpPr>
          <p:cNvPr id="12" name="Slide Number Placeholder 5">
            <a:extLst>
              <a:ext uri="{FF2B5EF4-FFF2-40B4-BE49-F238E27FC236}">
                <a16:creationId xmlns:a16="http://schemas.microsoft.com/office/drawing/2014/main" id="{89DE2F01-BF07-1541-BAC6-892BA875643E}"/>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11" name="Footer Placeholder 4">
            <a:extLst>
              <a:ext uri="{FF2B5EF4-FFF2-40B4-BE49-F238E27FC236}">
                <a16:creationId xmlns:a16="http://schemas.microsoft.com/office/drawing/2014/main" id="{78896D6F-DBA9-4348-A229-82D25A72473E}"/>
              </a:ext>
            </a:extLst>
          </p:cNvPr>
          <p:cNvSpPr>
            <a:spLocks noGrp="1"/>
          </p:cNvSpPr>
          <p:nvPr>
            <p:ph type="ftr" sz="quarter" idx="3"/>
          </p:nvPr>
        </p:nvSpPr>
        <p:spPr>
          <a:xfrm>
            <a:off x="2953061" y="6319553"/>
            <a:ext cx="7407449" cy="496463"/>
          </a:xfrm>
          <a:prstGeom prst="rect">
            <a:avLst/>
          </a:prstGeom>
        </p:spPr>
        <p:txBody>
          <a:bodyPr anchor="ctr" anchorCtr="0"/>
          <a:lstStyle>
            <a:lvl1pPr>
              <a:defRPr sz="1400">
                <a:solidFill>
                  <a:srgbClr val="104578"/>
                </a:solidFill>
              </a:defRPr>
            </a:lvl1pPr>
          </a:lstStyle>
          <a:p>
            <a:endParaRPr lang="en-US"/>
          </a:p>
        </p:txBody>
      </p:sp>
      <p:sp>
        <p:nvSpPr>
          <p:cNvPr id="2" name="Title 1"/>
          <p:cNvSpPr>
            <a:spLocks noGrp="1"/>
          </p:cNvSpPr>
          <p:nvPr>
            <p:ph type="title" hasCustomPrompt="1"/>
          </p:nvPr>
        </p:nvSpPr>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1516653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2: DaSy">
    <p:spTree>
      <p:nvGrpSpPr>
        <p:cNvPr id="1" name=""/>
        <p:cNvGrpSpPr/>
        <p:nvPr/>
      </p:nvGrpSpPr>
      <p:grpSpPr>
        <a:xfrm>
          <a:off x="0" y="0"/>
          <a:ext cx="0" cy="0"/>
          <a:chOff x="0" y="0"/>
          <a:chExt cx="0" cy="0"/>
        </a:xfrm>
      </p:grpSpPr>
      <p:cxnSp>
        <p:nvCxnSpPr>
          <p:cNvPr id="7" name="Straight Connector 6"/>
          <p:cNvCxnSpPr/>
          <p:nvPr userDrawn="1"/>
        </p:nvCxnSpPr>
        <p:spPr>
          <a:xfrm flipV="1">
            <a:off x="571154" y="2743200"/>
            <a:ext cx="11009158" cy="1"/>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pic>
        <p:nvPicPr>
          <p:cNvPr id="9" name="Picture 8" title="Logo: ECTA">
            <a:extLst>
              <a:ext uri="{FF2B5EF4-FFF2-40B4-BE49-F238E27FC236}">
                <a16:creationId xmlns:a16="http://schemas.microsoft.com/office/drawing/2014/main" id="{ABAE5F31-12CD-8642-8344-62FA90A8B57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46518" y="1292081"/>
            <a:ext cx="2937416" cy="1129775"/>
          </a:xfrm>
          <a:prstGeom prst="rect">
            <a:avLst/>
          </a:prstGeom>
        </p:spPr>
      </p:pic>
      <p:pic>
        <p:nvPicPr>
          <p:cNvPr id="8" name="Picture 7" title="Logo: DaSy">
            <a:extLst>
              <a:ext uri="{FF2B5EF4-FFF2-40B4-BE49-F238E27FC236}">
                <a16:creationId xmlns:a16="http://schemas.microsoft.com/office/drawing/2014/main" id="{C0A80A36-3B90-0A44-96A3-F09C55CDC58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6461" y="964540"/>
            <a:ext cx="2210057" cy="1586849"/>
          </a:xfrm>
          <a:prstGeom prst="rect">
            <a:avLst/>
          </a:prstGeom>
        </p:spPr>
      </p:pic>
      <p:sp>
        <p:nvSpPr>
          <p:cNvPr id="3" name="Subtitle 2"/>
          <p:cNvSpPr>
            <a:spLocks noGrp="1"/>
          </p:cNvSpPr>
          <p:nvPr>
            <p:ph type="subTitle" idx="1" hasCustomPrompt="1"/>
          </p:nvPr>
        </p:nvSpPr>
        <p:spPr>
          <a:xfrm>
            <a:off x="571155" y="4588551"/>
            <a:ext cx="11027288" cy="977621"/>
          </a:xfrm>
        </p:spPr>
        <p:txBody>
          <a:bodyPr tIns="91440" bIns="91440">
            <a:normAutofit/>
          </a:bodyPr>
          <a:lstStyle>
            <a:lvl1pPr marL="0" indent="0" algn="l">
              <a:buNone/>
              <a:defRPr sz="1800" b="0" cap="none"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p:cNvSpPr>
            <a:spLocks noGrp="1"/>
          </p:cNvSpPr>
          <p:nvPr>
            <p:ph type="ctrTitle" hasCustomPrompt="1"/>
          </p:nvPr>
        </p:nvSpPr>
        <p:spPr>
          <a:xfrm>
            <a:off x="571154" y="3063240"/>
            <a:ext cx="11027289" cy="1333500"/>
          </a:xfrm>
        </p:spPr>
        <p:txBody>
          <a:bodyPr bIns="0" anchor="t" anchorCtr="0">
            <a:normAutofit/>
          </a:bodyPr>
          <a:lstStyle>
            <a:lvl1pPr algn="l">
              <a:defRPr sz="3600" cap="none"/>
            </a:lvl1pPr>
          </a:lstStyle>
          <a:p>
            <a:r>
              <a:rPr lang="en-US"/>
              <a:t>Click to edit master title style</a:t>
            </a:r>
          </a:p>
        </p:txBody>
      </p:sp>
    </p:spTree>
    <p:extLst>
      <p:ext uri="{BB962C8B-B14F-4D97-AF65-F5344CB8AC3E}">
        <p14:creationId xmlns:p14="http://schemas.microsoft.com/office/powerpoint/2010/main" val="195992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Cover3: ECTA">
    <p:spTree>
      <p:nvGrpSpPr>
        <p:cNvPr id="1" name=""/>
        <p:cNvGrpSpPr/>
        <p:nvPr/>
      </p:nvGrpSpPr>
      <p:grpSpPr>
        <a:xfrm>
          <a:off x="0" y="0"/>
          <a:ext cx="0" cy="0"/>
          <a:chOff x="0" y="0"/>
          <a:chExt cx="0" cy="0"/>
        </a:xfrm>
      </p:grpSpPr>
      <p:cxnSp>
        <p:nvCxnSpPr>
          <p:cNvPr id="7" name="Straight Connector 6"/>
          <p:cNvCxnSpPr/>
          <p:nvPr userDrawn="1"/>
        </p:nvCxnSpPr>
        <p:spPr>
          <a:xfrm flipV="1">
            <a:off x="3497580" y="802299"/>
            <a:ext cx="0" cy="4661241"/>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4" name="Picture 13" title="Logo: DaSy"/>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035" y="2273883"/>
            <a:ext cx="2392815" cy="1718072"/>
          </a:xfrm>
          <a:prstGeom prst="rect">
            <a:avLst/>
          </a:prstGeom>
        </p:spPr>
      </p:pic>
      <p:pic>
        <p:nvPicPr>
          <p:cNvPr id="9" name="Picture 8" title="Logo: ECTA"/>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82841" y="720762"/>
            <a:ext cx="2937416" cy="1129775"/>
          </a:xfrm>
          <a:prstGeom prst="rect">
            <a:avLst/>
          </a:prstGeom>
        </p:spPr>
      </p:pic>
      <p:sp>
        <p:nvSpPr>
          <p:cNvPr id="3" name="Subtitle 2"/>
          <p:cNvSpPr>
            <a:spLocks noGrp="1"/>
          </p:cNvSpPr>
          <p:nvPr>
            <p:ph type="subTitle" idx="1" hasCustomPrompt="1"/>
          </p:nvPr>
        </p:nvSpPr>
        <p:spPr>
          <a:xfrm>
            <a:off x="3821723" y="3761141"/>
            <a:ext cx="7776719" cy="1702399"/>
          </a:xfrm>
        </p:spPr>
        <p:txBody>
          <a:bodyPr tIns="91440" bIns="91440" anchor="ctr" anchorCtr="0">
            <a:normAutofit/>
          </a:bodyPr>
          <a:lstStyle>
            <a:lvl1pPr marL="0" indent="0" algn="l">
              <a:buNone/>
              <a:defRPr sz="2400" b="0" cap="none"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 name="Title 1"/>
          <p:cNvSpPr>
            <a:spLocks noGrp="1"/>
          </p:cNvSpPr>
          <p:nvPr>
            <p:ph type="ctrTitle" hasCustomPrompt="1"/>
          </p:nvPr>
        </p:nvSpPr>
        <p:spPr>
          <a:xfrm>
            <a:off x="3821723" y="802298"/>
            <a:ext cx="7776720" cy="2541431"/>
          </a:xfrm>
        </p:spPr>
        <p:txBody>
          <a:bodyPr bIns="0" anchor="b">
            <a:normAutofit/>
          </a:bodyPr>
          <a:lstStyle>
            <a:lvl1pPr algn="l">
              <a:defRPr sz="6600" cap="none">
                <a:solidFill>
                  <a:srgbClr val="104578"/>
                </a:solidFill>
              </a:defRPr>
            </a:lvl1pPr>
          </a:lstStyle>
          <a:p>
            <a:r>
              <a:rPr lang="en-US"/>
              <a:t>Click to edit master title style</a:t>
            </a:r>
          </a:p>
        </p:txBody>
      </p:sp>
    </p:spTree>
    <p:extLst>
      <p:ext uri="{BB962C8B-B14F-4D97-AF65-F5344CB8AC3E}">
        <p14:creationId xmlns:p14="http://schemas.microsoft.com/office/powerpoint/2010/main" val="4072186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Cover3: DaSy">
    <p:spTree>
      <p:nvGrpSpPr>
        <p:cNvPr id="1" name=""/>
        <p:cNvGrpSpPr/>
        <p:nvPr/>
      </p:nvGrpSpPr>
      <p:grpSpPr>
        <a:xfrm>
          <a:off x="0" y="0"/>
          <a:ext cx="0" cy="0"/>
          <a:chOff x="0" y="0"/>
          <a:chExt cx="0" cy="0"/>
        </a:xfrm>
      </p:grpSpPr>
      <p:cxnSp>
        <p:nvCxnSpPr>
          <p:cNvPr id="7" name="Straight Connector 6"/>
          <p:cNvCxnSpPr/>
          <p:nvPr userDrawn="1"/>
        </p:nvCxnSpPr>
        <p:spPr>
          <a:xfrm flipV="1">
            <a:off x="3497580" y="802299"/>
            <a:ext cx="0" cy="4661241"/>
          </a:xfrm>
          <a:prstGeom prst="line">
            <a:avLst/>
          </a:prstGeom>
          <a:ln w="28575">
            <a:solidFill>
              <a:srgbClr val="39B54A"/>
            </a:solidFill>
          </a:ln>
        </p:spPr>
        <p:style>
          <a:lnRef idx="1">
            <a:schemeClr val="accent1"/>
          </a:lnRef>
          <a:fillRef idx="0">
            <a:schemeClr val="accent1"/>
          </a:fillRef>
          <a:effectRef idx="0">
            <a:schemeClr val="accent1"/>
          </a:effectRef>
          <a:fontRef idx="minor">
            <a:schemeClr val="tx1"/>
          </a:fontRef>
        </p:style>
      </p:cxnSp>
      <p:pic>
        <p:nvPicPr>
          <p:cNvPr id="8" name="Picture 7" title="Logo: DaSy">
            <a:extLst>
              <a:ext uri="{FF2B5EF4-FFF2-40B4-BE49-F238E27FC236}">
                <a16:creationId xmlns:a16="http://schemas.microsoft.com/office/drawing/2014/main" id="{B5B02B17-5D97-2644-97C5-C061AB48C6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035" y="802298"/>
            <a:ext cx="2392815" cy="1718072"/>
          </a:xfrm>
          <a:prstGeom prst="rect">
            <a:avLst/>
          </a:prstGeom>
        </p:spPr>
      </p:pic>
      <p:pic>
        <p:nvPicPr>
          <p:cNvPr id="9" name="Picture 8" title="Logo: ECTA">
            <a:extLst>
              <a:ext uri="{FF2B5EF4-FFF2-40B4-BE49-F238E27FC236}">
                <a16:creationId xmlns:a16="http://schemas.microsoft.com/office/drawing/2014/main" id="{71B0B65B-83C5-6A40-8F3D-059E802235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82841" y="2715774"/>
            <a:ext cx="2937416" cy="1129775"/>
          </a:xfrm>
          <a:prstGeom prst="rect">
            <a:avLst/>
          </a:prstGeom>
        </p:spPr>
      </p:pic>
      <p:sp>
        <p:nvSpPr>
          <p:cNvPr id="3" name="Subtitle 2"/>
          <p:cNvSpPr>
            <a:spLocks noGrp="1"/>
          </p:cNvSpPr>
          <p:nvPr>
            <p:ph type="subTitle" idx="1" hasCustomPrompt="1"/>
          </p:nvPr>
        </p:nvSpPr>
        <p:spPr>
          <a:xfrm>
            <a:off x="3821723" y="3761141"/>
            <a:ext cx="7776719" cy="1702399"/>
          </a:xfrm>
        </p:spPr>
        <p:txBody>
          <a:bodyPr tIns="91440" bIns="91440" anchor="ctr" anchorCtr="0">
            <a:normAutofit/>
          </a:bodyPr>
          <a:lstStyle>
            <a:lvl1pPr marL="0" indent="0" algn="l">
              <a:buNone/>
              <a:defRPr sz="2400" b="0" cap="none"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 name="Title 1"/>
          <p:cNvSpPr>
            <a:spLocks noGrp="1"/>
          </p:cNvSpPr>
          <p:nvPr>
            <p:ph type="ctrTitle" hasCustomPrompt="1"/>
          </p:nvPr>
        </p:nvSpPr>
        <p:spPr>
          <a:xfrm>
            <a:off x="3821723" y="802298"/>
            <a:ext cx="7776720" cy="2541431"/>
          </a:xfrm>
        </p:spPr>
        <p:txBody>
          <a:bodyPr bIns="0" anchor="b">
            <a:normAutofit/>
          </a:bodyPr>
          <a:lstStyle>
            <a:lvl1pPr algn="l">
              <a:defRPr sz="6600" cap="none"/>
            </a:lvl1pPr>
          </a:lstStyle>
          <a:p>
            <a:r>
              <a:rPr lang="en-US"/>
              <a:t>Click to edit master title style</a:t>
            </a:r>
          </a:p>
        </p:txBody>
      </p:sp>
    </p:spTree>
    <p:extLst>
      <p:ext uri="{BB962C8B-B14F-4D97-AF65-F5344CB8AC3E}">
        <p14:creationId xmlns:p14="http://schemas.microsoft.com/office/powerpoint/2010/main" val="2967467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No Logos">
    <p:spTree>
      <p:nvGrpSpPr>
        <p:cNvPr id="1" name=""/>
        <p:cNvGrpSpPr/>
        <p:nvPr/>
      </p:nvGrpSpPr>
      <p:grpSpPr>
        <a:xfrm>
          <a:off x="0" y="0"/>
          <a:ext cx="0" cy="0"/>
          <a:chOff x="0" y="0"/>
          <a:chExt cx="0" cy="0"/>
        </a:xfrm>
      </p:grpSpPr>
      <p:cxnSp>
        <p:nvCxnSpPr>
          <p:cNvPr id="8" name="Straight Connector 7"/>
          <p:cNvCxnSpPr/>
          <p:nvPr userDrawn="1"/>
        </p:nvCxnSpPr>
        <p:spPr>
          <a:xfrm>
            <a:off x="1941533" y="3713663"/>
            <a:ext cx="8299747" cy="0"/>
          </a:xfrm>
          <a:prstGeom prst="line">
            <a:avLst/>
          </a:prstGeom>
          <a:ln w="28575">
            <a:solidFill>
              <a:srgbClr val="39B54A"/>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1941679" y="3949888"/>
            <a:ext cx="8287544"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2" name="Title 1"/>
          <p:cNvSpPr>
            <a:spLocks noGrp="1"/>
          </p:cNvSpPr>
          <p:nvPr>
            <p:ph type="title" hasCustomPrompt="1"/>
          </p:nvPr>
        </p:nvSpPr>
        <p:spPr>
          <a:xfrm>
            <a:off x="1941533" y="1609738"/>
            <a:ext cx="8299747" cy="1887950"/>
          </a:xfrm>
        </p:spPr>
        <p:txBody>
          <a:bodyPr anchor="b">
            <a:normAutofit/>
          </a:bodyPr>
          <a:lstStyle>
            <a:lvl1pPr algn="ctr">
              <a:defRPr sz="3600" cap="none"/>
            </a:lvl1pPr>
          </a:lstStyle>
          <a:p>
            <a:r>
              <a:rPr lang="en-US"/>
              <a:t>Click to edit master title style</a:t>
            </a:r>
          </a:p>
        </p:txBody>
      </p:sp>
    </p:spTree>
    <p:extLst>
      <p:ext uri="{BB962C8B-B14F-4D97-AF65-F5344CB8AC3E}">
        <p14:creationId xmlns:p14="http://schemas.microsoft.com/office/powerpoint/2010/main" val="112467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Content: ECTA">
    <p:spTree>
      <p:nvGrpSpPr>
        <p:cNvPr id="1" name=""/>
        <p:cNvGrpSpPr/>
        <p:nvPr/>
      </p:nvGrpSpPr>
      <p:grpSpPr>
        <a:xfrm>
          <a:off x="0" y="0"/>
          <a:ext cx="0" cy="0"/>
          <a:chOff x="0" y="0"/>
          <a:chExt cx="0" cy="0"/>
        </a:xfrm>
      </p:grpSpPr>
      <p:pic>
        <p:nvPicPr>
          <p:cNvPr id="8" name="Picture 7" title="Logo: DaSy">
            <a:extLst>
              <a:ext uri="{FF2B5EF4-FFF2-40B4-BE49-F238E27FC236}">
                <a16:creationId xmlns:a16="http://schemas.microsoft.com/office/drawing/2014/main" id="{E119EBA2-A20F-F444-BAF3-F0B1372CFA8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33464" y="6127771"/>
            <a:ext cx="895911" cy="643275"/>
          </a:xfrm>
          <a:prstGeom prst="rect">
            <a:avLst/>
          </a:prstGeom>
        </p:spPr>
      </p:pic>
      <p:pic>
        <p:nvPicPr>
          <p:cNvPr id="9" name="Picture 8" title="Logo: ECTA">
            <a:extLst>
              <a:ext uri="{FF2B5EF4-FFF2-40B4-BE49-F238E27FC236}">
                <a16:creationId xmlns:a16="http://schemas.microsoft.com/office/drawing/2014/main" id="{2B16A54A-755C-A442-BD08-132F837F29F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19012" y="6250394"/>
            <a:ext cx="1190767" cy="457987"/>
          </a:xfrm>
          <a:prstGeom prst="rect">
            <a:avLst/>
          </a:prstGeom>
        </p:spPr>
      </p:pic>
      <p:sp>
        <p:nvSpPr>
          <p:cNvPr id="11" name="Slide Number Placeholder 5">
            <a:extLst>
              <a:ext uri="{FF2B5EF4-FFF2-40B4-BE49-F238E27FC236}">
                <a16:creationId xmlns:a16="http://schemas.microsoft.com/office/drawing/2014/main" id="{D32A7D1F-55B1-8F42-9218-AFF4F6DB44DB}"/>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10" name="Footer Placeholder 4">
            <a:extLst>
              <a:ext uri="{FF2B5EF4-FFF2-40B4-BE49-F238E27FC236}">
                <a16:creationId xmlns:a16="http://schemas.microsoft.com/office/drawing/2014/main" id="{65A037DF-05AD-7B4D-A7ED-3FAE44DBCF0D}"/>
              </a:ext>
            </a:extLst>
          </p:cNvPr>
          <p:cNvSpPr>
            <a:spLocks noGrp="1"/>
          </p:cNvSpPr>
          <p:nvPr>
            <p:ph type="ftr" sz="quarter" idx="3"/>
          </p:nvPr>
        </p:nvSpPr>
        <p:spPr>
          <a:xfrm>
            <a:off x="2953061" y="6319553"/>
            <a:ext cx="7407449" cy="496463"/>
          </a:xfrm>
          <a:prstGeom prst="rect">
            <a:avLst/>
          </a:prstGeom>
        </p:spPr>
        <p:txBody>
          <a:bodyPr anchor="ctr" anchorCtr="0"/>
          <a:lstStyle>
            <a:lvl1pPr>
              <a:defRPr sz="1400">
                <a:solidFill>
                  <a:srgbClr val="104578"/>
                </a:solidFill>
              </a:defRPr>
            </a:lvl1pPr>
          </a:lstStyle>
          <a:p>
            <a:endParaRPr lang="en-US"/>
          </a:p>
        </p:txBody>
      </p:sp>
      <p:sp>
        <p:nvSpPr>
          <p:cNvPr id="3" name="Content Placeholder 2"/>
          <p:cNvSpPr>
            <a:spLocks noGrp="1"/>
          </p:cNvSpPr>
          <p:nvPr>
            <p:ph idx="1"/>
          </p:nvPr>
        </p:nvSpPr>
        <p:spPr>
          <a:xfrm>
            <a:off x="587829" y="1368358"/>
            <a:ext cx="11005457" cy="4477806"/>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hasCustomPrompt="1"/>
          </p:nvPr>
        </p:nvSpPr>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3245283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Content: DaSy">
    <p:spTree>
      <p:nvGrpSpPr>
        <p:cNvPr id="1" name=""/>
        <p:cNvGrpSpPr/>
        <p:nvPr/>
      </p:nvGrpSpPr>
      <p:grpSpPr>
        <a:xfrm>
          <a:off x="0" y="0"/>
          <a:ext cx="0" cy="0"/>
          <a:chOff x="0" y="0"/>
          <a:chExt cx="0" cy="0"/>
        </a:xfrm>
      </p:grpSpPr>
      <p:pic>
        <p:nvPicPr>
          <p:cNvPr id="9" name="Picture 8" title="Logo: ECTA">
            <a:extLst>
              <a:ext uri="{FF2B5EF4-FFF2-40B4-BE49-F238E27FC236}">
                <a16:creationId xmlns:a16="http://schemas.microsoft.com/office/drawing/2014/main" id="{2B16A54A-755C-A442-BD08-132F837F29F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14556" y="6250394"/>
            <a:ext cx="1190767" cy="457987"/>
          </a:xfrm>
          <a:prstGeom prst="rect">
            <a:avLst/>
          </a:prstGeom>
        </p:spPr>
      </p:pic>
      <p:pic>
        <p:nvPicPr>
          <p:cNvPr id="8" name="Picture 7" title="Logo: DaSy">
            <a:extLst>
              <a:ext uri="{FF2B5EF4-FFF2-40B4-BE49-F238E27FC236}">
                <a16:creationId xmlns:a16="http://schemas.microsoft.com/office/drawing/2014/main" id="{E119EBA2-A20F-F444-BAF3-F0B1372CFA8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6461" y="6127771"/>
            <a:ext cx="895911" cy="643275"/>
          </a:xfrm>
          <a:prstGeom prst="rect">
            <a:avLst/>
          </a:prstGeom>
        </p:spPr>
      </p:pic>
      <p:sp>
        <p:nvSpPr>
          <p:cNvPr id="11" name="Slide Number Placeholder 5">
            <a:extLst>
              <a:ext uri="{FF2B5EF4-FFF2-40B4-BE49-F238E27FC236}">
                <a16:creationId xmlns:a16="http://schemas.microsoft.com/office/drawing/2014/main" id="{1E7E2749-C774-FD43-A3E7-4BE38AA0A809}"/>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10" name="Footer Placeholder 4">
            <a:extLst>
              <a:ext uri="{FF2B5EF4-FFF2-40B4-BE49-F238E27FC236}">
                <a16:creationId xmlns:a16="http://schemas.microsoft.com/office/drawing/2014/main" id="{6FFCE1D0-9637-2942-9FC0-5730A9A40C69}"/>
              </a:ext>
            </a:extLst>
          </p:cNvPr>
          <p:cNvSpPr>
            <a:spLocks noGrp="1"/>
          </p:cNvSpPr>
          <p:nvPr>
            <p:ph type="ftr" sz="quarter" idx="3"/>
          </p:nvPr>
        </p:nvSpPr>
        <p:spPr>
          <a:xfrm>
            <a:off x="2953061" y="6319553"/>
            <a:ext cx="7407449" cy="496463"/>
          </a:xfrm>
          <a:prstGeom prst="rect">
            <a:avLst/>
          </a:prstGeom>
        </p:spPr>
        <p:txBody>
          <a:bodyPr anchor="ctr" anchorCtr="0"/>
          <a:lstStyle>
            <a:lvl1pPr>
              <a:defRPr sz="1400">
                <a:solidFill>
                  <a:srgbClr val="104578"/>
                </a:solidFill>
              </a:defRPr>
            </a:lvl1pPr>
          </a:lstStyle>
          <a:p>
            <a:endParaRPr lang="en-US"/>
          </a:p>
        </p:txBody>
      </p:sp>
      <p:sp>
        <p:nvSpPr>
          <p:cNvPr id="3" name="Content Placeholder 2"/>
          <p:cNvSpPr>
            <a:spLocks noGrp="1"/>
          </p:cNvSpPr>
          <p:nvPr>
            <p:ph idx="1"/>
          </p:nvPr>
        </p:nvSpPr>
        <p:spPr>
          <a:xfrm>
            <a:off x="587829" y="1368358"/>
            <a:ext cx="11005457" cy="4477806"/>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hasCustomPrompt="1"/>
          </p:nvPr>
        </p:nvSpPr>
        <p:spPr/>
        <p:txBody>
          <a:bodyPr/>
          <a:lstStyle>
            <a:lvl1pPr>
              <a:defRPr cap="none"/>
            </a:lvl1pPr>
          </a:lstStyle>
          <a:p>
            <a:r>
              <a:rPr lang="en-US"/>
              <a:t>Click to edit master title style</a:t>
            </a:r>
          </a:p>
        </p:txBody>
      </p:sp>
    </p:spTree>
    <p:extLst>
      <p:ext uri="{BB962C8B-B14F-4D97-AF65-F5344CB8AC3E}">
        <p14:creationId xmlns:p14="http://schemas.microsoft.com/office/powerpoint/2010/main" val="1894187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theme" Target="../theme/theme2.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82000">
              <a:schemeClr val="bg1"/>
            </a:gs>
            <a:gs pos="89000">
              <a:schemeClr val="bg1">
                <a:lumMod val="95000"/>
              </a:schemeClr>
            </a:gs>
          </a:gsLst>
          <a:lin ang="5400000" scaled="1"/>
        </a:gradFill>
        <a:effectLst/>
      </p:bgPr>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5EA94B60-EE4C-FE4C-AFBC-B4BDBF4367A6}"/>
              </a:ext>
            </a:extLst>
          </p:cNvPr>
          <p:cNvSpPr>
            <a:spLocks noGrp="1"/>
          </p:cNvSpPr>
          <p:nvPr>
            <p:ph type="sldNum" sz="quarter" idx="4"/>
          </p:nvPr>
        </p:nvSpPr>
        <p:spPr>
          <a:xfrm>
            <a:off x="10360510" y="6319554"/>
            <a:ext cx="1232776" cy="503578"/>
          </a:xfrm>
          <a:prstGeom prst="rect">
            <a:avLst/>
          </a:prstGeom>
        </p:spPr>
        <p:txBody>
          <a:bodyPr anchor="ctr" anchorCtr="0"/>
          <a:lstStyle>
            <a:lvl1pPr algn="r">
              <a:defRPr sz="1400" b="0">
                <a:solidFill>
                  <a:srgbClr val="104578"/>
                </a:solidFill>
              </a:defRPr>
            </a:lvl1pPr>
          </a:lstStyle>
          <a:p>
            <a:fld id="{8FF8BE51-C3B0-9B4F-9A06-4F809A9A7941}" type="slidenum">
              <a:rPr lang="en-US" smtClean="0"/>
              <a:pPr/>
              <a:t>‹#›</a:t>
            </a:fld>
            <a:endParaRPr lang="en-US"/>
          </a:p>
        </p:txBody>
      </p:sp>
      <p:sp>
        <p:nvSpPr>
          <p:cNvPr id="6" name="Footer Placeholder 4">
            <a:extLst>
              <a:ext uri="{FF2B5EF4-FFF2-40B4-BE49-F238E27FC236}">
                <a16:creationId xmlns:a16="http://schemas.microsoft.com/office/drawing/2014/main" id="{7511721A-BFCF-7348-B8A7-84C708CA93D7}"/>
              </a:ext>
            </a:extLst>
          </p:cNvPr>
          <p:cNvSpPr>
            <a:spLocks noGrp="1"/>
          </p:cNvSpPr>
          <p:nvPr>
            <p:ph type="ftr" sz="quarter" idx="3"/>
          </p:nvPr>
        </p:nvSpPr>
        <p:spPr>
          <a:xfrm>
            <a:off x="587829" y="6319553"/>
            <a:ext cx="9772682" cy="496463"/>
          </a:xfrm>
          <a:prstGeom prst="rect">
            <a:avLst/>
          </a:prstGeom>
        </p:spPr>
        <p:txBody>
          <a:bodyPr anchor="ctr" anchorCtr="0"/>
          <a:lstStyle>
            <a:lvl1pPr>
              <a:defRPr sz="1400">
                <a:solidFill>
                  <a:srgbClr val="104578"/>
                </a:solidFill>
              </a:defRPr>
            </a:lvl1pPr>
          </a:lstStyle>
          <a:p>
            <a:endParaRPr lang="en-US"/>
          </a:p>
        </p:txBody>
      </p:sp>
      <p:sp>
        <p:nvSpPr>
          <p:cNvPr id="3" name="Text Placeholder 2"/>
          <p:cNvSpPr>
            <a:spLocks noGrp="1"/>
          </p:cNvSpPr>
          <p:nvPr>
            <p:ph type="body" idx="1"/>
          </p:nvPr>
        </p:nvSpPr>
        <p:spPr>
          <a:xfrm>
            <a:off x="587829" y="1368358"/>
            <a:ext cx="11005457" cy="447780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1"/>
          <p:cNvSpPr>
            <a:spLocks noGrp="1"/>
          </p:cNvSpPr>
          <p:nvPr>
            <p:ph type="title"/>
          </p:nvPr>
        </p:nvSpPr>
        <p:spPr>
          <a:xfrm>
            <a:off x="587828" y="226980"/>
            <a:ext cx="11005457" cy="914400"/>
          </a:xfrm>
          <a:prstGeom prst="rect">
            <a:avLst/>
          </a:prstGeom>
        </p:spPr>
        <p:txBody>
          <a:bodyPr vert="horz" lIns="91440" tIns="45720" rIns="91440" bIns="45720" rtlCol="0" anchor="t">
            <a:normAutofit/>
          </a:bodyPr>
          <a:lstStyle/>
          <a:p>
            <a:r>
              <a:rPr lang="en-US"/>
              <a:t>Click to edit Master title style</a:t>
            </a:r>
          </a:p>
        </p:txBody>
      </p:sp>
    </p:spTree>
    <p:extLst>
      <p:ext uri="{BB962C8B-B14F-4D97-AF65-F5344CB8AC3E}">
        <p14:creationId xmlns:p14="http://schemas.microsoft.com/office/powerpoint/2010/main" val="22884804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hf hdr="0"/>
  <p:txStyles>
    <p:title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p:titleStyle>
    <p:bodyStyle>
      <a:lvl1pPr marL="228600" indent="-228600" algn="l" defTabSz="914400" rtl="0" eaLnBrk="1" latinLnBrk="0" hangingPunct="1">
        <a:lnSpc>
          <a:spcPct val="120000"/>
        </a:lnSpc>
        <a:spcBef>
          <a:spcPts val="1000"/>
        </a:spcBef>
        <a:buClr>
          <a:srgbClr val="39B54A"/>
        </a:buClr>
        <a:buSzPct val="100000"/>
        <a:buFont typeface="Arial" panose="020B0604020202020204" pitchFamily="34" charset="0"/>
        <a:buChar char="•"/>
        <a:defRPr sz="2400" kern="1200">
          <a:solidFill>
            <a:schemeClr val="tx1"/>
          </a:solidFill>
          <a:effectLst/>
          <a:latin typeface="Arial" charset="0"/>
          <a:ea typeface="Arial" charset="0"/>
          <a:cs typeface="Arial" charset="0"/>
        </a:defRPr>
      </a:lvl1pPr>
      <a:lvl2pPr marL="685800" indent="-228600" algn="l" defTabSz="914400" rtl="0" eaLnBrk="1" latinLnBrk="0" hangingPunct="1">
        <a:lnSpc>
          <a:spcPct val="120000"/>
        </a:lnSpc>
        <a:spcBef>
          <a:spcPts val="500"/>
        </a:spcBef>
        <a:buClr>
          <a:srgbClr val="39B54A"/>
        </a:buClr>
        <a:buSzPct val="100000"/>
        <a:buFont typeface="Arial" panose="020B0604020202020204" pitchFamily="34" charset="0"/>
        <a:buChar char="•"/>
        <a:defRPr sz="2400" kern="1200" cap="none" baseline="0">
          <a:solidFill>
            <a:schemeClr val="tx1"/>
          </a:solidFill>
          <a:effectLst/>
          <a:latin typeface="Arial" charset="0"/>
          <a:ea typeface="Arial" charset="0"/>
          <a:cs typeface="Arial" charset="0"/>
        </a:defRPr>
      </a:lvl2pPr>
      <a:lvl3pPr marL="1143000" indent="-228600" algn="l" defTabSz="914400" rtl="0" eaLnBrk="1" latinLnBrk="0" hangingPunct="1">
        <a:lnSpc>
          <a:spcPct val="120000"/>
        </a:lnSpc>
        <a:spcBef>
          <a:spcPts val="500"/>
        </a:spcBef>
        <a:buClr>
          <a:srgbClr val="39B54A"/>
        </a:buClr>
        <a:buSzPct val="100000"/>
        <a:buFont typeface="Arial" panose="020B0604020202020204" pitchFamily="34" charset="0"/>
        <a:buChar char="•"/>
        <a:defRPr sz="2400" kern="1200">
          <a:solidFill>
            <a:schemeClr val="tx1"/>
          </a:solidFill>
          <a:effectLst/>
          <a:latin typeface="Arial" charset="0"/>
          <a:ea typeface="Arial" charset="0"/>
          <a:cs typeface="Arial" charset="0"/>
        </a:defRPr>
      </a:lvl3pPr>
      <a:lvl4pPr marL="1600200" indent="-228600" algn="l" defTabSz="914400" rtl="0" eaLnBrk="1" latinLnBrk="0" hangingPunct="1">
        <a:lnSpc>
          <a:spcPct val="120000"/>
        </a:lnSpc>
        <a:spcBef>
          <a:spcPts val="500"/>
        </a:spcBef>
        <a:buClr>
          <a:srgbClr val="39B54A"/>
        </a:buClr>
        <a:buSzPct val="100000"/>
        <a:buFont typeface="Arial" panose="020B0604020202020204" pitchFamily="34" charset="0"/>
        <a:buChar char="•"/>
        <a:defRPr sz="2400" kern="1200" cap="none" baseline="0">
          <a:solidFill>
            <a:schemeClr val="tx1"/>
          </a:solidFill>
          <a:effectLst/>
          <a:latin typeface="Arial" charset="0"/>
          <a:ea typeface="Arial" charset="0"/>
          <a:cs typeface="Arial" charset="0"/>
        </a:defRPr>
      </a:lvl4pPr>
      <a:lvl5pPr marL="2057400" indent="-228600" algn="l" defTabSz="914400" rtl="0" eaLnBrk="1" latinLnBrk="0" hangingPunct="1">
        <a:lnSpc>
          <a:spcPct val="120000"/>
        </a:lnSpc>
        <a:spcBef>
          <a:spcPts val="500"/>
        </a:spcBef>
        <a:buClr>
          <a:srgbClr val="39B54A"/>
        </a:buClr>
        <a:buSzPct val="100000"/>
        <a:buFont typeface="Arial" panose="020B0604020202020204" pitchFamily="34" charset="0"/>
        <a:buChar char="•"/>
        <a:defRPr sz="2400" kern="1200">
          <a:solidFill>
            <a:schemeClr val="tx1"/>
          </a:solidFill>
          <a:effectLst/>
          <a:latin typeface="Arial" charset="0"/>
          <a:ea typeface="Arial" charset="0"/>
          <a:cs typeface="Arial" charset="0"/>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D56D2A-DA1F-AE40-9BA3-336ADC5E51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F7827D-B12E-2F47-8C5F-C26A97D2EF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A356F8-D448-1441-9501-7BF1B3128D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F76742-9B88-9646-A1C9-33F60B794E5F}" type="datetimeFigureOut">
              <a:rPr lang="en-US" smtClean="0"/>
              <a:t>5/29/2026</a:t>
            </a:fld>
            <a:endParaRPr lang="en-US"/>
          </a:p>
        </p:txBody>
      </p:sp>
      <p:sp>
        <p:nvSpPr>
          <p:cNvPr id="5" name="Footer Placeholder 4">
            <a:extLst>
              <a:ext uri="{FF2B5EF4-FFF2-40B4-BE49-F238E27FC236}">
                <a16:creationId xmlns:a16="http://schemas.microsoft.com/office/drawing/2014/main" id="{69F351FE-43D5-6042-B65E-C810BA80CE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4BF078C-2072-CE4B-B33E-97C1D33EB1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726C4-0B4F-C543-B26D-F6E5E2F5EDCC}" type="slidenum">
              <a:rPr lang="en-US" smtClean="0"/>
              <a:t>‹#›</a:t>
            </a:fld>
            <a:endParaRPr lang="en-US"/>
          </a:p>
        </p:txBody>
      </p:sp>
    </p:spTree>
    <p:extLst>
      <p:ext uri="{BB962C8B-B14F-4D97-AF65-F5344CB8AC3E}">
        <p14:creationId xmlns:p14="http://schemas.microsoft.com/office/powerpoint/2010/main" val="8185999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Lst>
  <p:txStyles>
    <p:titleStyle>
      <a:lvl1pPr algn="l" defTabSz="914400" rtl="0" eaLnBrk="1" latinLnBrk="0" hangingPunct="1">
        <a:lnSpc>
          <a:spcPct val="90000"/>
        </a:lnSpc>
        <a:spcBef>
          <a:spcPct val="0"/>
        </a:spcBef>
        <a:buNone/>
        <a:defRPr sz="44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p:titleStyle>
    <p:bodyStyle>
      <a:lvl1pPr marL="228600" indent="-228600" algn="l" defTabSz="914400" rtl="0" eaLnBrk="1" latinLnBrk="0" hangingPunct="1">
        <a:lnSpc>
          <a:spcPct val="90000"/>
        </a:lnSpc>
        <a:spcBef>
          <a:spcPts val="1000"/>
        </a:spcBef>
        <a:buClr>
          <a:srgbClr val="154578"/>
        </a:buClr>
        <a:buFont typeface="Arial" panose="020B0604020202020204"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85800" indent="-228600" algn="l" defTabSz="914400" rtl="0" eaLnBrk="1" latinLnBrk="0" hangingPunct="1">
        <a:lnSpc>
          <a:spcPct val="90000"/>
        </a:lnSpc>
        <a:spcBef>
          <a:spcPts val="500"/>
        </a:spcBef>
        <a:buClr>
          <a:srgbClr val="154578"/>
        </a:buClr>
        <a:buFont typeface="System Font Regular"/>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lnSpc>
          <a:spcPct val="90000"/>
        </a:lnSpc>
        <a:spcBef>
          <a:spcPts val="500"/>
        </a:spcBef>
        <a:buClr>
          <a:srgbClr val="154578"/>
        </a:buClr>
        <a:buFont typeface="Courier New" panose="02070309020205020404" pitchFamily="49" charset="0"/>
        <a:buChar char="o"/>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lnSpc>
          <a:spcPct val="90000"/>
        </a:lnSpc>
        <a:spcBef>
          <a:spcPts val="500"/>
        </a:spcBef>
        <a:buClr>
          <a:srgbClr val="154578"/>
        </a:buClr>
        <a:buFont typeface="Wingdings" pitchFamily="2" charset="2"/>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lnSpc>
          <a:spcPct val="90000"/>
        </a:lnSpc>
        <a:spcBef>
          <a:spcPts val="500"/>
        </a:spcBef>
        <a:buClr>
          <a:srgbClr val="154578"/>
        </a:buClr>
        <a:buFont typeface="Arial" panose="020B0604020202020204"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7.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7.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7.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7.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hyperlink" Target="https://dasycenter.org" TargetMode="External"/><Relationship Id="rId2" Type="http://schemas.openxmlformats.org/officeDocument/2006/relationships/notesSlide" Target="../notesSlides/notesSlide20.xml"/><Relationship Id="rId1" Type="http://schemas.openxmlformats.org/officeDocument/2006/relationships/slideLayout" Target="../slideLayouts/slideLayout3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ectacenter.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7.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7.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91C0410-1F30-674D-A27B-975415CCA09E}"/>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
        <p:nvSpPr>
          <p:cNvPr id="7" name="Content Placeholder 6">
            <a:extLst>
              <a:ext uri="{FF2B5EF4-FFF2-40B4-BE49-F238E27FC236}">
                <a16:creationId xmlns:a16="http://schemas.microsoft.com/office/drawing/2014/main" id="{07DE8292-5BC1-26D9-3B31-3E979A8EDCFA}"/>
              </a:ext>
            </a:extLst>
          </p:cNvPr>
          <p:cNvSpPr>
            <a:spLocks noGrp="1"/>
          </p:cNvSpPr>
          <p:nvPr>
            <p:ph type="title" idx="4294967295"/>
          </p:nvPr>
        </p:nvSpPr>
        <p:spPr>
          <a:xfrm>
            <a:off x="134117" y="934378"/>
            <a:ext cx="6994087" cy="39306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lnSpc>
                <a:spcPct val="120000"/>
              </a:lnSpc>
              <a:spcBef>
                <a:spcPts val="1000"/>
              </a:spcBef>
              <a:buClr>
                <a:srgbClr val="39B54A"/>
              </a:buClr>
              <a:buSzPct val="100000"/>
              <a:defRPr/>
            </a:pPr>
            <a:r>
              <a:rPr kumimoji="0" lang="en-US" sz="4400" b="1" i="0" u="none" strike="noStrike" kern="1200" cap="none" spc="0" normalizeH="0" baseline="0" noProof="0">
                <a:ln>
                  <a:noFill/>
                </a:ln>
                <a:effectLst/>
                <a:uLnTx/>
                <a:uFillTx/>
                <a:latin typeface="+mn-lt"/>
                <a:cs typeface="Arial"/>
              </a:rPr>
              <a:t>Seven </a:t>
            </a:r>
            <a:r>
              <a:rPr lang="en-US" sz="4400" b="1">
                <a:latin typeface="+mn-lt"/>
                <a:cs typeface="Arial"/>
              </a:rPr>
              <a:t>Practitioner Tips</a:t>
            </a:r>
            <a:r>
              <a:rPr kumimoji="0" lang="en-US" sz="4400" b="1" i="0" u="none" strike="noStrike" kern="1200" cap="none" spc="0" normalizeH="0" baseline="0" noProof="0">
                <a:ln>
                  <a:noFill/>
                </a:ln>
                <a:effectLst/>
                <a:uLnTx/>
                <a:uFillTx/>
                <a:latin typeface="+mn-lt"/>
                <a:cs typeface="Arial"/>
              </a:rPr>
              <a:t> </a:t>
            </a:r>
          </a:p>
          <a:p>
            <a:pPr algn="l">
              <a:lnSpc>
                <a:spcPct val="120000"/>
              </a:lnSpc>
              <a:spcBef>
                <a:spcPts val="1000"/>
              </a:spcBef>
              <a:buClr>
                <a:srgbClr val="39B54A"/>
              </a:buClr>
              <a:buSzPct val="100000"/>
              <a:buFont typeface="Arial" panose="020B0604020202020204" pitchFamily="34" charset="0"/>
              <a:defRPr/>
            </a:pPr>
            <a:r>
              <a:rPr kumimoji="0" lang="en-US" sz="3600" b="1" i="0" u="none" strike="noStrike" kern="1200" cap="none" spc="0" normalizeH="0" baseline="0" noProof="0">
                <a:ln>
                  <a:noFill/>
                </a:ln>
                <a:effectLst/>
                <a:uLnTx/>
                <a:uFillTx/>
                <a:latin typeface="+mn-lt"/>
                <a:cs typeface="Arial"/>
              </a:rPr>
              <a:t>For </a:t>
            </a:r>
            <a:r>
              <a:rPr lang="en-US" sz="3600" b="1">
                <a:latin typeface="+mn-lt"/>
                <a:cs typeface="Arial"/>
              </a:rPr>
              <a:t>Having</a:t>
            </a:r>
            <a:r>
              <a:rPr kumimoji="0" lang="en-US" sz="3600" b="1" i="0" u="none" strike="noStrike" kern="1200" cap="none" spc="0" normalizeH="0" baseline="0" noProof="0">
                <a:ln>
                  <a:noFill/>
                </a:ln>
                <a:effectLst/>
                <a:uLnTx/>
                <a:uFillTx/>
                <a:latin typeface="+mn-lt"/>
                <a:cs typeface="Arial"/>
              </a:rPr>
              <a:t> </a:t>
            </a:r>
            <a:r>
              <a:rPr lang="en-US" sz="3600" b="1">
                <a:latin typeface="+mn-lt"/>
                <a:cs typeface="Arial"/>
              </a:rPr>
              <a:t>Quality</a:t>
            </a:r>
            <a:r>
              <a:rPr kumimoji="0" lang="en-US" sz="3600" b="1" i="0" u="none" strike="noStrike" kern="1200" cap="none" spc="0" normalizeH="0" baseline="0" noProof="0">
                <a:ln>
                  <a:noFill/>
                </a:ln>
                <a:effectLst/>
                <a:uLnTx/>
                <a:uFillTx/>
                <a:latin typeface="+mn-lt"/>
                <a:cs typeface="Arial"/>
              </a:rPr>
              <a:t> </a:t>
            </a:r>
            <a:r>
              <a:rPr lang="en-US" sz="3600" b="1">
                <a:latin typeface="+mn-lt"/>
                <a:cs typeface="Arial"/>
              </a:rPr>
              <a:t>Child Outcomes Summary (COS) Conversations with Families </a:t>
            </a:r>
            <a:endParaRPr lang="en-US" sz="3600" b="1" i="0" u="none" strike="noStrike" kern="1200" cap="none" spc="0" normalizeH="0" baseline="0" noProof="0">
              <a:ln>
                <a:noFill/>
              </a:ln>
              <a:effectLst/>
              <a:uLnTx/>
              <a:uFillTx/>
            </a:endParaRPr>
          </a:p>
        </p:txBody>
      </p:sp>
      <p:pic>
        <p:nvPicPr>
          <p:cNvPr id="24" name="Picture 23">
            <a:extLst>
              <a:ext uri="{FF2B5EF4-FFF2-40B4-BE49-F238E27FC236}">
                <a16:creationId xmlns:a16="http://schemas.microsoft.com/office/drawing/2014/main" id="{CAA60E55-FC92-C5CA-4C5F-E98E0B27A87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flipH="1">
            <a:off x="7132320" y="0"/>
            <a:ext cx="5059680" cy="6823132"/>
          </a:xfrm>
          <a:prstGeom prst="rect">
            <a:avLst/>
          </a:prstGeom>
          <a:effectLst>
            <a:softEdge rad="31750"/>
          </a:effectLst>
        </p:spPr>
      </p:pic>
      <p:sp>
        <p:nvSpPr>
          <p:cNvPr id="4" name="TextBox 3">
            <a:extLst>
              <a:ext uri="{FF2B5EF4-FFF2-40B4-BE49-F238E27FC236}">
                <a16:creationId xmlns:a16="http://schemas.microsoft.com/office/drawing/2014/main" id="{9C2DDD8A-3790-E112-DBE1-9F573765F6F3}"/>
              </a:ext>
            </a:extLst>
          </p:cNvPr>
          <p:cNvSpPr txBox="1"/>
          <p:nvPr/>
        </p:nvSpPr>
        <p:spPr>
          <a:xfrm>
            <a:off x="3629147" y="6298418"/>
            <a:ext cx="306805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solidFill>
                  <a:srgbClr val="002060"/>
                </a:solidFill>
                <a:cs typeface="Arial"/>
              </a:rPr>
              <a:t>May 2026</a:t>
            </a:r>
            <a:endParaRPr lang="en-US" sz="2800">
              <a:solidFill>
                <a:srgbClr val="002060"/>
              </a:solidFill>
            </a:endParaRPr>
          </a:p>
        </p:txBody>
      </p:sp>
    </p:spTree>
    <p:extLst>
      <p:ext uri="{BB962C8B-B14F-4D97-AF65-F5344CB8AC3E}">
        <p14:creationId xmlns:p14="http://schemas.microsoft.com/office/powerpoint/2010/main" val="1034307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ame 13">
            <a:extLst>
              <a:ext uri="{FF2B5EF4-FFF2-40B4-BE49-F238E27FC236}">
                <a16:creationId xmlns:a16="http://schemas.microsoft.com/office/drawing/2014/main" id="{E25FBB3D-B894-42D6-D80C-99DA3BE6250D}"/>
              </a:ext>
              <a:ext uri="{C183D7F6-B498-43B3-948B-1728B52AA6E4}">
                <adec:decorative xmlns:adec="http://schemas.microsoft.com/office/drawing/2017/decorative" val="1"/>
              </a:ext>
            </a:extLst>
          </p:cNvPr>
          <p:cNvSpPr/>
          <p:nvPr/>
        </p:nvSpPr>
        <p:spPr>
          <a:xfrm rot="10800000">
            <a:off x="0" y="0"/>
            <a:ext cx="12192000" cy="6858000"/>
          </a:xfrm>
          <a:prstGeom prst="frame">
            <a:avLst>
              <a:gd name="adj1" fmla="val 2053"/>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scene3d>
            <a:camera prst="orthographicFront"/>
            <a:lightRig rig="threePt" dir="t"/>
          </a:scene3d>
          <a:sp3d>
            <a:bevelT w="165100" prst="coolSlant"/>
          </a:sp3d>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 name="Slide Number Placeholder 1">
            <a:extLst>
              <a:ext uri="{FF2B5EF4-FFF2-40B4-BE49-F238E27FC236}">
                <a16:creationId xmlns:a16="http://schemas.microsoft.com/office/drawing/2014/main" id="{D301B1DE-D0F3-087C-F97D-E722A56CF17E}"/>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
        <p:nvSpPr>
          <p:cNvPr id="7" name="Title 6">
            <a:extLst>
              <a:ext uri="{FF2B5EF4-FFF2-40B4-BE49-F238E27FC236}">
                <a16:creationId xmlns:a16="http://schemas.microsoft.com/office/drawing/2014/main" id="{2D87F319-427D-827C-7F9B-19A741105EC2}"/>
              </a:ext>
            </a:extLst>
          </p:cNvPr>
          <p:cNvSpPr>
            <a:spLocks noGrp="1"/>
          </p:cNvSpPr>
          <p:nvPr>
            <p:ph type="title"/>
          </p:nvPr>
        </p:nvSpPr>
        <p:spPr>
          <a:xfrm rot="21362594">
            <a:off x="783606" y="560082"/>
            <a:ext cx="5785714" cy="4948672"/>
          </a:xfrm>
          <a:prstGeom prst="foldedCorner">
            <a:avLst>
              <a:gd name="adj" fmla="val 15137"/>
            </a:avLst>
          </a:prstGeom>
          <a:solidFill>
            <a:srgbClr val="FFFAEB"/>
          </a:solidFill>
          <a:ln>
            <a:solidFill>
              <a:schemeClr val="accent5"/>
            </a:solidFill>
          </a:ln>
        </p:spPr>
        <p:txBody>
          <a:bodyPr anchor="t">
            <a:normAutofit fontScale="90000"/>
          </a:bodyPr>
          <a:lstStyle/>
          <a:p>
            <a:pPr algn="l">
              <a:lnSpc>
                <a:spcPct val="100000"/>
              </a:lnSpc>
            </a:pPr>
            <a:r>
              <a:rPr lang="en-US" sz="6000" b="1">
                <a:solidFill>
                  <a:schemeClr val="tx1"/>
                </a:solidFill>
                <a:latin typeface="Arial"/>
                <a:cs typeface="Arial"/>
              </a:rPr>
              <a:t>Tip #4</a:t>
            </a:r>
            <a:br>
              <a:rPr lang="en-US" sz="6000" b="1"/>
            </a:br>
            <a:r>
              <a:rPr lang="en-US" sz="1200" b="1">
                <a:solidFill>
                  <a:schemeClr val="tx1"/>
                </a:solidFill>
                <a:latin typeface="Arial"/>
                <a:cs typeface="Arial"/>
              </a:rPr>
              <a:t>.</a:t>
            </a:r>
            <a:br>
              <a:rPr lang="en-US" sz="6000" b="1"/>
            </a:br>
            <a:r>
              <a:rPr lang="en-US" sz="6000" b="1">
                <a:solidFill>
                  <a:schemeClr val="tx1"/>
                </a:solidFill>
                <a:latin typeface="Arial"/>
                <a:cs typeface="Arial"/>
              </a:rPr>
              <a:t> </a:t>
            </a:r>
            <a:r>
              <a:rPr lang="en-US" sz="4900">
                <a:solidFill>
                  <a:schemeClr val="tx1"/>
                </a:solidFill>
                <a:latin typeface="Arial"/>
                <a:cs typeface="Arial"/>
              </a:rPr>
              <a:t>Individualize the </a:t>
            </a:r>
            <a:br>
              <a:rPr lang="en-US" sz="4900"/>
            </a:br>
            <a:r>
              <a:rPr lang="en-US" sz="4900">
                <a:solidFill>
                  <a:schemeClr val="tx1"/>
                </a:solidFill>
                <a:latin typeface="Arial"/>
                <a:cs typeface="Arial"/>
              </a:rPr>
              <a:t> process for each </a:t>
            </a:r>
            <a:br>
              <a:rPr lang="en-US" sz="4900"/>
            </a:br>
            <a:r>
              <a:rPr lang="en-US" sz="4900">
                <a:solidFill>
                  <a:schemeClr val="tx1"/>
                </a:solidFill>
                <a:latin typeface="Arial"/>
                <a:cs typeface="Arial"/>
              </a:rPr>
              <a:t> family and </a:t>
            </a:r>
            <a:br>
              <a:rPr lang="en-US" sz="4900"/>
            </a:br>
            <a:r>
              <a:rPr lang="en-US" sz="4900">
                <a:solidFill>
                  <a:schemeClr val="tx1"/>
                </a:solidFill>
                <a:latin typeface="Arial"/>
                <a:cs typeface="Arial"/>
              </a:rPr>
              <a:t> encourage their </a:t>
            </a:r>
            <a:br>
              <a:rPr lang="en-US" sz="4900"/>
            </a:br>
            <a:r>
              <a:rPr lang="en-US" sz="4900">
                <a:solidFill>
                  <a:schemeClr val="tx1"/>
                </a:solidFill>
                <a:latin typeface="Arial"/>
                <a:cs typeface="Arial"/>
              </a:rPr>
              <a:t> input and expertise</a:t>
            </a:r>
            <a:br>
              <a:rPr lang="en-US" sz="4900"/>
            </a:br>
            <a:endParaRPr lang="en-US" sz="4900"/>
          </a:p>
        </p:txBody>
      </p:sp>
      <p:pic>
        <p:nvPicPr>
          <p:cNvPr id="15" name="Picture 14">
            <a:extLst>
              <a:ext uri="{FF2B5EF4-FFF2-40B4-BE49-F238E27FC236}">
                <a16:creationId xmlns:a16="http://schemas.microsoft.com/office/drawing/2014/main" id="{392BADD7-D28B-9ECF-F1BE-2844D0DF56C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321" y="6160882"/>
            <a:ext cx="1190767" cy="457987"/>
          </a:xfrm>
          <a:prstGeom prst="rect">
            <a:avLst/>
          </a:prstGeom>
        </p:spPr>
      </p:pic>
      <p:pic>
        <p:nvPicPr>
          <p:cNvPr id="16" name="Picture 15">
            <a:extLst>
              <a:ext uri="{FF2B5EF4-FFF2-40B4-BE49-F238E27FC236}">
                <a16:creationId xmlns:a16="http://schemas.microsoft.com/office/drawing/2014/main" id="{F3B66E5C-3DF7-F55E-EA99-1C68AD2CB03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3409" y="6068239"/>
            <a:ext cx="895911" cy="643275"/>
          </a:xfrm>
          <a:prstGeom prst="rect">
            <a:avLst/>
          </a:prstGeom>
        </p:spPr>
      </p:pic>
      <p:sp>
        <p:nvSpPr>
          <p:cNvPr id="4" name="Content Placeholder 7">
            <a:extLst>
              <a:ext uri="{FF2B5EF4-FFF2-40B4-BE49-F238E27FC236}">
                <a16:creationId xmlns:a16="http://schemas.microsoft.com/office/drawing/2014/main" id="{42579ACA-4F56-932B-B16C-60EFC460D951}"/>
              </a:ext>
            </a:extLst>
          </p:cNvPr>
          <p:cNvSpPr txBox="1">
            <a:spLocks/>
          </p:cNvSpPr>
          <p:nvPr/>
        </p:nvSpPr>
        <p:spPr>
          <a:xfrm>
            <a:off x="7267424" y="2355168"/>
            <a:ext cx="4321060" cy="3560758"/>
          </a:xfrm>
          <a:prstGeom prst="wedgeRoundRectCallout">
            <a:avLst>
              <a:gd name="adj1" fmla="val 9159"/>
              <a:gd name="adj2" fmla="val -78124"/>
              <a:gd name="adj3" fmla="val 16667"/>
            </a:avLst>
          </a:prstGeom>
          <a:solidFill>
            <a:schemeClr val="bg1"/>
          </a:solidFill>
          <a:ln w="57150">
            <a:solidFill>
              <a:schemeClr val="accent6">
                <a:lumMod val="75000"/>
              </a:schemeClr>
            </a:solidFill>
          </a:ln>
        </p:spPr>
        <p:txBody>
          <a:bodyPr vert="horz" lIns="91440" tIns="45720" rIns="91440" bIns="45720" rtlCol="0" anchor="t">
            <a:noAutofit/>
          </a:bodyPr>
          <a:lstStyle>
            <a:lvl1pPr marL="228600" indent="-228600" algn="l" defTabSz="914400" rtl="0" eaLnBrk="1" latinLnBrk="0" hangingPunct="1">
              <a:lnSpc>
                <a:spcPct val="120000"/>
              </a:lnSpc>
              <a:spcBef>
                <a:spcPts val="1000"/>
              </a:spcBef>
              <a:buClr>
                <a:srgbClr val="39B54A"/>
              </a:buClr>
              <a:buSzPct val="100000"/>
              <a:buFont typeface="Arial" panose="020B0604020202020204" pitchFamily="34" charset="0"/>
              <a:buChar char="•"/>
              <a:defRPr sz="2400" kern="1200">
                <a:solidFill>
                  <a:schemeClr val="tx1"/>
                </a:solidFill>
                <a:effectLst/>
                <a:latin typeface="Arial" charset="0"/>
                <a:ea typeface="Arial" charset="0"/>
                <a:cs typeface="Arial" charset="0"/>
              </a:defRPr>
            </a:lvl1pPr>
            <a:lvl2pPr marL="685800" indent="-228600" algn="l" defTabSz="914400" rtl="0" eaLnBrk="1" latinLnBrk="0" hangingPunct="1">
              <a:lnSpc>
                <a:spcPct val="120000"/>
              </a:lnSpc>
              <a:spcBef>
                <a:spcPts val="500"/>
              </a:spcBef>
              <a:buClr>
                <a:srgbClr val="39B54A"/>
              </a:buClr>
              <a:buSzPct val="100000"/>
              <a:buFont typeface="Arial" panose="020B0604020202020204" pitchFamily="34" charset="0"/>
              <a:buChar char="•"/>
              <a:defRPr sz="2400" kern="1200" cap="none" baseline="0">
                <a:solidFill>
                  <a:schemeClr val="tx1"/>
                </a:solidFill>
                <a:effectLst/>
                <a:latin typeface="Arial" charset="0"/>
                <a:ea typeface="Arial" charset="0"/>
                <a:cs typeface="Arial" charset="0"/>
              </a:defRPr>
            </a:lvl2pPr>
            <a:lvl3pPr marL="1143000" indent="-228600" algn="l" defTabSz="914400" rtl="0" eaLnBrk="1" latinLnBrk="0" hangingPunct="1">
              <a:lnSpc>
                <a:spcPct val="120000"/>
              </a:lnSpc>
              <a:spcBef>
                <a:spcPts val="500"/>
              </a:spcBef>
              <a:buClr>
                <a:srgbClr val="39B54A"/>
              </a:buClr>
              <a:buSzPct val="100000"/>
              <a:buFont typeface="Arial" panose="020B0604020202020204" pitchFamily="34" charset="0"/>
              <a:buChar char="•"/>
              <a:defRPr sz="2400" kern="1200">
                <a:solidFill>
                  <a:schemeClr val="tx1"/>
                </a:solidFill>
                <a:effectLst/>
                <a:latin typeface="Arial" charset="0"/>
                <a:ea typeface="Arial" charset="0"/>
                <a:cs typeface="Arial" charset="0"/>
              </a:defRPr>
            </a:lvl3pPr>
            <a:lvl4pPr marL="1600200" indent="-228600" algn="l" defTabSz="914400" rtl="0" eaLnBrk="1" latinLnBrk="0" hangingPunct="1">
              <a:lnSpc>
                <a:spcPct val="120000"/>
              </a:lnSpc>
              <a:spcBef>
                <a:spcPts val="500"/>
              </a:spcBef>
              <a:buClr>
                <a:srgbClr val="39B54A"/>
              </a:buClr>
              <a:buSzPct val="100000"/>
              <a:buFont typeface="Arial" panose="020B0604020202020204" pitchFamily="34" charset="0"/>
              <a:buChar char="•"/>
              <a:defRPr sz="2400" kern="1200" cap="none" baseline="0">
                <a:solidFill>
                  <a:schemeClr val="tx1"/>
                </a:solidFill>
                <a:effectLst/>
                <a:latin typeface="Arial" charset="0"/>
                <a:ea typeface="Arial" charset="0"/>
                <a:cs typeface="Arial" charset="0"/>
              </a:defRPr>
            </a:lvl4pPr>
            <a:lvl5pPr marL="2057400" indent="-228600" algn="l" defTabSz="914400" rtl="0" eaLnBrk="1" latinLnBrk="0" hangingPunct="1">
              <a:lnSpc>
                <a:spcPct val="120000"/>
              </a:lnSpc>
              <a:spcBef>
                <a:spcPts val="500"/>
              </a:spcBef>
              <a:buClr>
                <a:srgbClr val="39B54A"/>
              </a:buClr>
              <a:buSzPct val="100000"/>
              <a:buFont typeface="Arial" panose="020B0604020202020204" pitchFamily="34" charset="0"/>
              <a:buChar char="•"/>
              <a:defRPr sz="2400" kern="1200">
                <a:solidFill>
                  <a:schemeClr val="tx1"/>
                </a:solidFill>
                <a:effectLst/>
                <a:latin typeface="Arial" charset="0"/>
                <a:ea typeface="Arial" charset="0"/>
                <a:cs typeface="Arial" charset="0"/>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defRPr/>
            </a:pP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Times New Roman"/>
              </a:rPr>
              <a:t>“I think ...that </a:t>
            </a:r>
            <a:r>
              <a:rPr kumimoji="0" lang="en-US" sz="2400" b="0" i="1" u="none" strike="noStrike" kern="1200" cap="none" spc="0" normalizeH="0" baseline="0" noProof="0">
                <a:ln>
                  <a:noFill/>
                </a:ln>
                <a:solidFill>
                  <a:srgbClr val="000000"/>
                </a:solidFill>
                <a:effectLst/>
                <a:uLnTx/>
                <a:uFillTx/>
                <a:latin typeface="Arial" panose="020B0604020202020204"/>
                <a:ea typeface="Calibri"/>
                <a:cs typeface="Times New Roman"/>
              </a:rPr>
              <a:t>not</a:t>
            </a: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Times New Roman"/>
              </a:rPr>
              <a:t> having the conversation at all is </a:t>
            </a:r>
            <a:r>
              <a:rPr kumimoji="0" lang="en-US" sz="2400" b="0" i="1" u="none" strike="noStrike" kern="1200" cap="none" spc="0" normalizeH="0" baseline="0" noProof="0">
                <a:ln>
                  <a:noFill/>
                </a:ln>
                <a:solidFill>
                  <a:srgbClr val="000000"/>
                </a:solidFill>
                <a:effectLst/>
                <a:uLnTx/>
                <a:uFillTx/>
                <a:latin typeface="Arial" panose="020B0604020202020204"/>
                <a:ea typeface="Calibri"/>
                <a:cs typeface="Times New Roman"/>
              </a:rPr>
              <a:t>not</a:t>
            </a: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Times New Roman"/>
              </a:rPr>
              <a:t> the way to go</a:t>
            </a:r>
            <a:r>
              <a:rPr lang="en-US">
                <a:solidFill>
                  <a:srgbClr val="000000"/>
                </a:solidFill>
                <a:latin typeface="Arial" panose="020B0604020202020204"/>
                <a:ea typeface="Calibri"/>
                <a:cs typeface="Times New Roman"/>
              </a:rPr>
              <a:t>.</a:t>
            </a:r>
            <a:endParaRPr lang="en-US">
              <a:solidFill>
                <a:srgbClr val="000000"/>
              </a:solidFill>
              <a:ea typeface="Calibri"/>
            </a:endParaRPr>
          </a:p>
          <a:p>
            <a:pPr marL="0" marR="0" lvl="0" indent="0" algn="l" defTabSz="914400">
              <a:lnSpc>
                <a:spcPct val="120000"/>
              </a:lnSpc>
              <a:spcBef>
                <a:spcPts val="1000"/>
              </a:spcBef>
              <a:spcAft>
                <a:spcPts val="0"/>
              </a:spcAft>
              <a:buFont typeface="Arial" panose="020B0604020202020204" pitchFamily="34" charset="0"/>
              <a:buNone/>
              <a:tabLst/>
              <a:defRPr/>
            </a:pPr>
            <a:r>
              <a:rPr lang="en-US">
                <a:solidFill>
                  <a:srgbClr val="000000"/>
                </a:solidFill>
                <a:latin typeface="Arial" panose="020B0604020202020204"/>
                <a:ea typeface="Calibri"/>
                <a:cs typeface="Times New Roman"/>
              </a:rPr>
              <a:t>…</a:t>
            </a: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Times New Roman"/>
              </a:rPr>
              <a:t>figuring out the right pace for each family is the way</a:t>
            </a:r>
            <a:r>
              <a:rPr lang="en-US">
                <a:solidFill>
                  <a:srgbClr val="000000"/>
                </a:solidFill>
                <a:latin typeface="Arial" panose="020B0604020202020204"/>
                <a:ea typeface="Calibri"/>
                <a:cs typeface="Times New Roman"/>
              </a:rPr>
              <a:t>.”</a:t>
            </a: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Times New Roman"/>
              </a:rPr>
              <a:t> </a:t>
            </a:r>
            <a:endParaRPr lang="en-US"/>
          </a:p>
          <a:p>
            <a:pPr marL="0" marR="0" lvl="0" indent="0" algn="l" defTabSz="914400" rtl="0" eaLnBrk="1" fontAlgn="auto" latinLnBrk="0" hangingPunct="1">
              <a:lnSpc>
                <a:spcPct val="120000"/>
              </a:lnSpc>
              <a:spcBef>
                <a:spcPts val="1000"/>
              </a:spcBef>
              <a:spcAft>
                <a:spcPts val="0"/>
              </a:spcAft>
              <a:buClr>
                <a:srgbClr val="39B54A"/>
              </a:buClr>
              <a:buSzPct val="100000"/>
              <a:buFont typeface="Arial" panose="020B0604020202020204" pitchFamily="34" charset="0"/>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Times New Roman"/>
              </a:rPr>
              <a:t>                              </a:t>
            </a:r>
            <a:r>
              <a:rPr kumimoji="0" lang="en-US" sz="2000" b="0" i="1" u="none" strike="noStrike" kern="1200" cap="none" spc="0" normalizeH="0" baseline="0" noProof="0">
                <a:ln>
                  <a:noFill/>
                </a:ln>
                <a:solidFill>
                  <a:srgbClr val="000000"/>
                </a:solidFill>
                <a:effectLst/>
                <a:uLnTx/>
                <a:uFillTx/>
                <a:latin typeface="Arial" panose="020B0604020202020204"/>
                <a:ea typeface="Calibri"/>
                <a:cs typeface="Times New Roman"/>
              </a:rPr>
              <a:t> Parent</a:t>
            </a:r>
            <a:endParaRPr kumimoji="0" lang="en-US" sz="2000" b="0" i="1" u="none" strike="noStrike" kern="1200" cap="none" spc="0" normalizeH="0" baseline="0" noProof="0">
              <a:ln>
                <a:noFill/>
              </a:ln>
              <a:solidFill>
                <a:srgbClr val="000000"/>
              </a:solidFill>
              <a:effectLst/>
              <a:uLnTx/>
              <a:uFillTx/>
              <a:latin typeface="Arial" charset="0"/>
              <a:ea typeface="Calibri"/>
              <a:cs typeface="Times New Roman"/>
            </a:endParaRPr>
          </a:p>
          <a:p>
            <a:pPr marL="228600" marR="0" lvl="0" indent="-228600" algn="l" defTabSz="914400" rtl="0" eaLnBrk="1" fontAlgn="auto" latinLnBrk="0" hangingPunct="1">
              <a:lnSpc>
                <a:spcPct val="120000"/>
              </a:lnSpc>
              <a:spcBef>
                <a:spcPts val="1000"/>
              </a:spcBef>
              <a:spcAft>
                <a:spcPts val="0"/>
              </a:spcAft>
              <a:buClr>
                <a:srgbClr val="39B54A"/>
              </a:buClr>
              <a:buSzPct val="100000"/>
              <a:buFont typeface="Arial" panose="020B0604020202020204" pitchFamily="34" charset="0"/>
              <a:buChar char="•"/>
              <a:tabLst/>
              <a:defRPr/>
            </a:pPr>
            <a:endParaRPr kumimoji="0" lang="en-US" sz="2400" b="0" i="0" u="none" strike="noStrike" kern="1200" cap="none" spc="0" normalizeH="0" baseline="0" noProof="0">
              <a:ln>
                <a:noFill/>
              </a:ln>
              <a:solidFill>
                <a:srgbClr val="000000"/>
              </a:solidFill>
              <a:effectLst/>
              <a:uLnTx/>
              <a:uFillTx/>
              <a:latin typeface="Arial" charset="0"/>
              <a:cs typeface="Arial" charset="0"/>
            </a:endParaRPr>
          </a:p>
        </p:txBody>
      </p:sp>
    </p:spTree>
    <p:extLst>
      <p:ext uri="{BB962C8B-B14F-4D97-AF65-F5344CB8AC3E}">
        <p14:creationId xmlns:p14="http://schemas.microsoft.com/office/powerpoint/2010/main" val="3638280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1877C-3DEF-0E8E-BF6E-0E8F0C064CD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AF5044C-0A62-8414-FFD4-DA8AC37893D4}"/>
              </a:ext>
            </a:extLst>
          </p:cNvPr>
          <p:cNvSpPr>
            <a:spLocks noGrp="1"/>
          </p:cNvSpPr>
          <p:nvPr>
            <p:ph type="title"/>
          </p:nvPr>
        </p:nvSpPr>
        <p:spPr>
          <a:xfrm>
            <a:off x="587826" y="44100"/>
            <a:ext cx="11005457" cy="914400"/>
          </a:xfrm>
        </p:spPr>
        <p:txBody>
          <a:bodyPr>
            <a:noAutofit/>
          </a:bodyPr>
          <a:lstStyle/>
          <a:p>
            <a:r>
              <a:rPr lang="en-US" sz="3600" b="1"/>
              <a:t>Tip #4</a:t>
            </a:r>
            <a:r>
              <a:rPr lang="en-US" sz="3600"/>
              <a:t>: Individualize the process for each family and encourage their input and expertise</a:t>
            </a:r>
            <a:br>
              <a:rPr lang="en-US" sz="3600"/>
            </a:br>
            <a:br>
              <a:rPr lang="en-US"/>
            </a:br>
            <a:endParaRPr lang="en-US"/>
          </a:p>
        </p:txBody>
      </p:sp>
      <p:graphicFrame>
        <p:nvGraphicFramePr>
          <p:cNvPr id="6" name="Content Placeholder 5">
            <a:extLst>
              <a:ext uri="{FF2B5EF4-FFF2-40B4-BE49-F238E27FC236}">
                <a16:creationId xmlns:a16="http://schemas.microsoft.com/office/drawing/2014/main" id="{A68218AB-4C25-12D6-CC09-49C7CF2EE9E1}"/>
              </a:ext>
            </a:extLst>
          </p:cNvPr>
          <p:cNvGraphicFramePr>
            <a:graphicFrameLocks noGrp="1"/>
          </p:cNvGraphicFramePr>
          <p:nvPr>
            <p:ph idx="1"/>
            <p:extLst>
              <p:ext uri="{D42A27DB-BD31-4B8C-83A1-F6EECF244321}">
                <p14:modId xmlns:p14="http://schemas.microsoft.com/office/powerpoint/2010/main" val="4219796696"/>
              </p:ext>
            </p:extLst>
          </p:nvPr>
        </p:nvGraphicFramePr>
        <p:xfrm>
          <a:off x="239418" y="1249231"/>
          <a:ext cx="11702271" cy="4826718"/>
        </p:xfrm>
        <a:graphic>
          <a:graphicData uri="http://schemas.openxmlformats.org/drawingml/2006/table">
            <a:tbl>
              <a:tblPr firstRow="1" bandRow="1">
                <a:tableStyleId>{8799B23B-EC83-4686-B30A-512413B5E67A}</a:tableStyleId>
              </a:tblPr>
              <a:tblGrid>
                <a:gridCol w="5961357">
                  <a:extLst>
                    <a:ext uri="{9D8B030D-6E8A-4147-A177-3AD203B41FA5}">
                      <a16:colId xmlns:a16="http://schemas.microsoft.com/office/drawing/2014/main" val="3504272837"/>
                    </a:ext>
                  </a:extLst>
                </a:gridCol>
                <a:gridCol w="5740914">
                  <a:extLst>
                    <a:ext uri="{9D8B030D-6E8A-4147-A177-3AD203B41FA5}">
                      <a16:colId xmlns:a16="http://schemas.microsoft.com/office/drawing/2014/main" val="1625295341"/>
                    </a:ext>
                  </a:extLst>
                </a:gridCol>
              </a:tblGrid>
              <a:tr h="378192">
                <a:tc>
                  <a:txBody>
                    <a:bodyPr/>
                    <a:lstStyle/>
                    <a:p>
                      <a:pPr algn="ctr"/>
                      <a:r>
                        <a:rPr lang="en-US" sz="2000" b="1">
                          <a:solidFill>
                            <a:schemeClr val="tx1"/>
                          </a:solidFill>
                        </a:rPr>
                        <a:t>This Tip Looks Like</a:t>
                      </a:r>
                    </a:p>
                  </a:txBody>
                  <a:tcPr anchor="ctr"/>
                </a:tc>
                <a:tc>
                  <a:txBody>
                    <a:bodyPr/>
                    <a:lstStyle/>
                    <a:p>
                      <a:pPr algn="ctr"/>
                      <a:r>
                        <a:rPr lang="en-US" sz="2000" b="1">
                          <a:solidFill>
                            <a:schemeClr val="tx1"/>
                          </a:solidFill>
                        </a:rPr>
                        <a:t>This Tip Does Not Look Like</a:t>
                      </a:r>
                    </a:p>
                  </a:txBody>
                  <a:tcPr anchor="ctr"/>
                </a:tc>
                <a:extLst>
                  <a:ext uri="{0D108BD9-81ED-4DB2-BD59-A6C34878D82A}">
                    <a16:rowId xmlns:a16="http://schemas.microsoft.com/office/drawing/2014/main" val="856531556"/>
                  </a:ext>
                </a:extLst>
              </a:tr>
              <a:tr h="787340">
                <a:tc>
                  <a:txBody>
                    <a:bodyPr/>
                    <a:lstStyle/>
                    <a:p>
                      <a:pPr marL="0" lvl="0" indent="0">
                        <a:spcBef>
                          <a:spcPts val="0"/>
                        </a:spcBef>
                        <a:spcAft>
                          <a:spcPts val="1200"/>
                        </a:spcAft>
                        <a:buFont typeface="Arial" panose="020B0604020202020204" pitchFamily="34" charset="0"/>
                        <a:buNone/>
                      </a:pPr>
                      <a:r>
                        <a:rPr lang="en-US" sz="2000"/>
                        <a:t>Learning about the child's interests, the family’s routines, and how the child participates. </a:t>
                      </a:r>
                    </a:p>
                  </a:txBody>
                  <a:tcPr anchor="ctr"/>
                </a:tc>
                <a:tc>
                  <a:txBody>
                    <a:bodyPr/>
                    <a:lstStyle/>
                    <a:p>
                      <a:pPr marL="0" lvl="0" indent="0">
                        <a:spcBef>
                          <a:spcPts val="0"/>
                        </a:spcBef>
                        <a:spcAft>
                          <a:spcPts val="1200"/>
                        </a:spcAft>
                        <a:buFont typeface="Arial" panose="020B0604020202020204" pitchFamily="34" charset="0"/>
                        <a:buNone/>
                      </a:pPr>
                      <a:r>
                        <a:rPr lang="en-US" sz="2000"/>
                        <a:t>Using the exact same process and language with every family.</a:t>
                      </a:r>
                    </a:p>
                  </a:txBody>
                  <a:tcPr anchor="ctr"/>
                </a:tc>
                <a:extLst>
                  <a:ext uri="{0D108BD9-81ED-4DB2-BD59-A6C34878D82A}">
                    <a16:rowId xmlns:a16="http://schemas.microsoft.com/office/drawing/2014/main" val="1923064072"/>
                  </a:ext>
                </a:extLst>
              </a:tr>
              <a:tr h="804568">
                <a:tc>
                  <a:txBody>
                    <a:bodyPr/>
                    <a:lstStyle/>
                    <a:p>
                      <a:pPr marL="0" lvl="0" indent="0">
                        <a:spcBef>
                          <a:spcPts val="0"/>
                        </a:spcBef>
                        <a:spcAft>
                          <a:spcPts val="1200"/>
                        </a:spcAft>
                        <a:buFont typeface="Arial" panose="020B0604020202020204" pitchFamily="34" charset="0"/>
                        <a:buNone/>
                      </a:pPr>
                      <a:r>
                        <a:rPr lang="en-US" sz="2000" b="0" i="0" u="none" strike="noStrike" noProof="0">
                          <a:solidFill>
                            <a:srgbClr val="000000"/>
                          </a:solidFill>
                          <a:latin typeface="+mn-lt"/>
                        </a:rPr>
                        <a:t>Considering which outcome to discuss first depending upon the child. </a:t>
                      </a:r>
                    </a:p>
                  </a:txBody>
                  <a:tcPr anchor="ctr"/>
                </a:tc>
                <a:tc>
                  <a:txBody>
                    <a:bodyPr/>
                    <a:lstStyle/>
                    <a:p>
                      <a:pPr marL="0" lvl="0" indent="0">
                        <a:spcBef>
                          <a:spcPts val="0"/>
                        </a:spcBef>
                        <a:spcAft>
                          <a:spcPts val="1200"/>
                        </a:spcAft>
                        <a:buFont typeface="Arial" panose="020B0604020202020204" pitchFamily="34" charset="0"/>
                        <a:buNone/>
                      </a:pPr>
                      <a:r>
                        <a:rPr lang="en-US" sz="2000"/>
                        <a:t>Addressing the outcomes sequentially, always starting with 1, then 2, then 3.</a:t>
                      </a:r>
                    </a:p>
                  </a:txBody>
                  <a:tcPr anchor="ctr"/>
                </a:tc>
                <a:extLst>
                  <a:ext uri="{0D108BD9-81ED-4DB2-BD59-A6C34878D82A}">
                    <a16:rowId xmlns:a16="http://schemas.microsoft.com/office/drawing/2014/main" val="522414420"/>
                  </a:ext>
                </a:extLst>
              </a:tr>
              <a:tr h="832797">
                <a:tc>
                  <a:txBody>
                    <a:bodyPr/>
                    <a:lstStyle/>
                    <a:p>
                      <a:pPr marL="0" lvl="0" indent="0">
                        <a:spcBef>
                          <a:spcPts val="0"/>
                        </a:spcBef>
                        <a:spcAft>
                          <a:spcPts val="1200"/>
                        </a:spcAft>
                        <a:buFont typeface="Arial" panose="020B0604020202020204" pitchFamily="34" charset="0"/>
                        <a:buNone/>
                      </a:pPr>
                      <a:r>
                        <a:rPr lang="en-US" sz="2000" b="0" i="0" u="none" strike="noStrike" noProof="0">
                          <a:solidFill>
                            <a:srgbClr val="000000"/>
                          </a:solidFill>
                          <a:latin typeface="+mn-lt"/>
                        </a:rPr>
                        <a:t>Using descriptive examples of the child’s functioning when determining COS ratings. </a:t>
                      </a:r>
                      <a:endParaRPr lang="en-US" sz="2000"/>
                    </a:p>
                  </a:txBody>
                  <a:tcPr anchor="ctr"/>
                </a:tc>
                <a:tc>
                  <a:txBody>
                    <a:bodyPr/>
                    <a:lstStyle/>
                    <a:p>
                      <a:pPr marL="0" lvl="0" indent="0">
                        <a:spcBef>
                          <a:spcPts val="0"/>
                        </a:spcBef>
                        <a:spcAft>
                          <a:spcPts val="1200"/>
                        </a:spcAft>
                        <a:buFont typeface="Arial" panose="020B0604020202020204" pitchFamily="34" charset="0"/>
                        <a:buNone/>
                      </a:pPr>
                      <a:r>
                        <a:rPr lang="en-US" sz="2000" b="0" i="0" u="none" strike="noStrike" noProof="0">
                          <a:solidFill>
                            <a:srgbClr val="000000"/>
                          </a:solidFill>
                          <a:latin typeface="+mn-lt"/>
                        </a:rPr>
                        <a:t>Answering decision tree questions without examples of the child's functioning.</a:t>
                      </a:r>
                      <a:endParaRPr lang="en-US" sz="2000"/>
                    </a:p>
                  </a:txBody>
                  <a:tcPr anchor="ctr"/>
                </a:tc>
                <a:extLst>
                  <a:ext uri="{0D108BD9-81ED-4DB2-BD59-A6C34878D82A}">
                    <a16:rowId xmlns:a16="http://schemas.microsoft.com/office/drawing/2014/main" val="4148238942"/>
                  </a:ext>
                </a:extLst>
              </a:tr>
              <a:tr h="829543">
                <a:tc>
                  <a:txBody>
                    <a:bodyPr/>
                    <a:lstStyle/>
                    <a:p>
                      <a:pPr marL="0" marR="0" lvl="0" indent="0" algn="l" rtl="0" eaLnBrk="1" fontAlgn="auto" latinLnBrk="0" hangingPunct="1">
                        <a:lnSpc>
                          <a:spcPct val="100000"/>
                        </a:lnSpc>
                        <a:spcBef>
                          <a:spcPts val="0"/>
                        </a:spcBef>
                        <a:spcAft>
                          <a:spcPts val="1200"/>
                        </a:spcAft>
                        <a:buClrTx/>
                        <a:buSzTx/>
                        <a:buFont typeface="Arial" panose="020B0604020202020204" pitchFamily="34" charset="0"/>
                        <a:buNone/>
                      </a:pPr>
                      <a:r>
                        <a:rPr lang="en-US" sz="2000" b="0" i="0" u="none" strike="noStrike" noProof="0">
                          <a:solidFill>
                            <a:srgbClr val="000000"/>
                          </a:solidFill>
                          <a:latin typeface="+mn-lt"/>
                        </a:rPr>
                        <a:t>Valuing family input and allowing time to fully address their questions and comments.</a:t>
                      </a:r>
                      <a:endParaRPr lang="en-US" sz="2000" b="0"/>
                    </a:p>
                  </a:txBody>
                  <a:tcPr anchor="ctr"/>
                </a:tc>
                <a:tc>
                  <a:txBody>
                    <a:bodyPr/>
                    <a:lstStyle/>
                    <a:p>
                      <a:pPr marL="0" marR="0" lvl="0" indent="0" algn="l" rtl="0" eaLnBrk="1" fontAlgn="auto" latinLnBrk="0" hangingPunct="1">
                        <a:lnSpc>
                          <a:spcPct val="100000"/>
                        </a:lnSpc>
                        <a:spcBef>
                          <a:spcPts val="0"/>
                        </a:spcBef>
                        <a:spcAft>
                          <a:spcPts val="1200"/>
                        </a:spcAft>
                        <a:buClrTx/>
                        <a:buSzTx/>
                        <a:buFont typeface="Arial" panose="020B0604020202020204" pitchFamily="34" charset="0"/>
                        <a:buNone/>
                      </a:pPr>
                      <a:r>
                        <a:rPr lang="en-US" sz="2000" b="0" i="0" u="none" strike="noStrike" noProof="0">
                          <a:solidFill>
                            <a:srgbClr val="000000"/>
                          </a:solidFill>
                          <a:latin typeface="+mn-lt"/>
                        </a:rPr>
                        <a:t>Scheduling meetings without ample time for family input.</a:t>
                      </a:r>
                      <a:endParaRPr lang="en-US" sz="2000"/>
                    </a:p>
                  </a:txBody>
                  <a:tcPr anchor="ctr"/>
                </a:tc>
                <a:extLst>
                  <a:ext uri="{0D108BD9-81ED-4DB2-BD59-A6C34878D82A}">
                    <a16:rowId xmlns:a16="http://schemas.microsoft.com/office/drawing/2014/main" val="2577632329"/>
                  </a:ext>
                </a:extLst>
              </a:tr>
              <a:tr h="1176230">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a:t>Making decisions as a team with full family input.</a:t>
                      </a:r>
                    </a:p>
                  </a:txBody>
                  <a:tcPr anchor="ctr"/>
                </a:tc>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a:t>Telling the family your opinion and asking if they agree, implying professionals know best, or deciding without the family.</a:t>
                      </a:r>
                    </a:p>
                  </a:txBody>
                  <a:tcPr anchor="ctr"/>
                </a:tc>
                <a:extLst>
                  <a:ext uri="{0D108BD9-81ED-4DB2-BD59-A6C34878D82A}">
                    <a16:rowId xmlns:a16="http://schemas.microsoft.com/office/drawing/2014/main" val="2102556426"/>
                  </a:ext>
                </a:extLst>
              </a:tr>
            </a:tbl>
          </a:graphicData>
        </a:graphic>
      </p:graphicFrame>
    </p:spTree>
    <p:extLst>
      <p:ext uri="{BB962C8B-B14F-4D97-AF65-F5344CB8AC3E}">
        <p14:creationId xmlns:p14="http://schemas.microsoft.com/office/powerpoint/2010/main" val="2650997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ame 13">
            <a:extLst>
              <a:ext uri="{FF2B5EF4-FFF2-40B4-BE49-F238E27FC236}">
                <a16:creationId xmlns:a16="http://schemas.microsoft.com/office/drawing/2014/main" id="{E25FBB3D-B894-42D6-D80C-99DA3BE6250D}"/>
              </a:ext>
              <a:ext uri="{C183D7F6-B498-43B3-948B-1728B52AA6E4}">
                <adec:decorative xmlns:adec="http://schemas.microsoft.com/office/drawing/2017/decorative" val="1"/>
              </a:ext>
            </a:extLst>
          </p:cNvPr>
          <p:cNvSpPr/>
          <p:nvPr/>
        </p:nvSpPr>
        <p:spPr>
          <a:xfrm rot="10800000">
            <a:off x="0" y="0"/>
            <a:ext cx="12192000" cy="6858000"/>
          </a:xfrm>
          <a:prstGeom prst="frame">
            <a:avLst>
              <a:gd name="adj1" fmla="val 2053"/>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scene3d>
            <a:camera prst="orthographicFront"/>
            <a:lightRig rig="threePt" dir="t"/>
          </a:scene3d>
          <a:sp3d>
            <a:bevelT w="165100" prst="coolSlant"/>
          </a:sp3d>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 name="Slide Number Placeholder 1">
            <a:extLst>
              <a:ext uri="{FF2B5EF4-FFF2-40B4-BE49-F238E27FC236}">
                <a16:creationId xmlns:a16="http://schemas.microsoft.com/office/drawing/2014/main" id="{D301B1DE-D0F3-087C-F97D-E722A56CF17E}"/>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
        <p:nvSpPr>
          <p:cNvPr id="7" name="Title 6">
            <a:extLst>
              <a:ext uri="{FF2B5EF4-FFF2-40B4-BE49-F238E27FC236}">
                <a16:creationId xmlns:a16="http://schemas.microsoft.com/office/drawing/2014/main" id="{2D87F319-427D-827C-7F9B-19A741105EC2}"/>
              </a:ext>
            </a:extLst>
          </p:cNvPr>
          <p:cNvSpPr>
            <a:spLocks noGrp="1"/>
          </p:cNvSpPr>
          <p:nvPr>
            <p:ph type="title"/>
          </p:nvPr>
        </p:nvSpPr>
        <p:spPr>
          <a:xfrm rot="21428008">
            <a:off x="956373" y="1635280"/>
            <a:ext cx="3927894" cy="3036094"/>
          </a:xfrm>
          <a:prstGeom prst="foldedCorner">
            <a:avLst/>
          </a:prstGeom>
          <a:solidFill>
            <a:srgbClr val="FFFAEB"/>
          </a:solidFill>
          <a:ln>
            <a:solidFill>
              <a:schemeClr val="accent5">
                <a:lumMod val="75000"/>
              </a:schemeClr>
            </a:solidFill>
          </a:ln>
        </p:spPr>
        <p:txBody>
          <a:bodyPr anchor="t">
            <a:normAutofit fontScale="90000"/>
          </a:bodyPr>
          <a:lstStyle/>
          <a:p>
            <a:pPr algn="l">
              <a:lnSpc>
                <a:spcPct val="100000"/>
              </a:lnSpc>
            </a:pPr>
            <a:r>
              <a:rPr lang="en-US" sz="6000" b="1">
                <a:solidFill>
                  <a:schemeClr val="tx1"/>
                </a:solidFill>
                <a:latin typeface="Arial"/>
                <a:cs typeface="Arial"/>
              </a:rPr>
              <a:t>Tip # 5</a:t>
            </a:r>
            <a:br>
              <a:rPr lang="en-US" sz="6000" b="1">
                <a:solidFill>
                  <a:schemeClr val="tx1"/>
                </a:solidFill>
              </a:rPr>
            </a:br>
            <a:r>
              <a:rPr lang="en-US" sz="1200" b="1">
                <a:solidFill>
                  <a:schemeClr val="tx1"/>
                </a:solidFill>
                <a:latin typeface="Arial"/>
                <a:cs typeface="Arial"/>
              </a:rPr>
              <a:t>.</a:t>
            </a:r>
            <a:br>
              <a:rPr lang="en-US" sz="6000" b="1">
                <a:solidFill>
                  <a:schemeClr val="tx1"/>
                </a:solidFill>
              </a:rPr>
            </a:br>
            <a:r>
              <a:rPr lang="en-US" sz="4400">
                <a:solidFill>
                  <a:schemeClr val="tx1"/>
                </a:solidFill>
                <a:latin typeface="Arial"/>
                <a:cs typeface="Arial"/>
              </a:rPr>
              <a:t>Listen and acknowledge emotions</a:t>
            </a:r>
          </a:p>
        </p:txBody>
      </p:sp>
      <p:sp>
        <p:nvSpPr>
          <p:cNvPr id="18" name="text box">
            <a:extLst>
              <a:ext uri="{FF2B5EF4-FFF2-40B4-BE49-F238E27FC236}">
                <a16:creationId xmlns:a16="http://schemas.microsoft.com/office/drawing/2014/main" id="{295C6D73-C369-1B60-7F3C-EF240D07C049}"/>
              </a:ext>
            </a:extLst>
          </p:cNvPr>
          <p:cNvSpPr txBox="1"/>
          <p:nvPr/>
        </p:nvSpPr>
        <p:spPr>
          <a:xfrm flipH="1">
            <a:off x="5415217" y="2886972"/>
            <a:ext cx="6177998" cy="3064635"/>
          </a:xfrm>
          <a:prstGeom prst="wedgeRoundRectCallout">
            <a:avLst>
              <a:gd name="adj1" fmla="val 52867"/>
              <a:gd name="adj2" fmla="val 16582"/>
              <a:gd name="adj3" fmla="val 16667"/>
            </a:avLst>
          </a:prstGeom>
          <a:noFill/>
          <a:ln w="57150">
            <a:solidFill>
              <a:schemeClr val="accent2">
                <a:lumMod val="75000"/>
              </a:schemeClr>
            </a:solid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Calibri"/>
                <a:sym typeface="Calibri"/>
              </a:rPr>
              <a:t>“</a:t>
            </a: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Times New Roman"/>
              </a:rPr>
              <a:t>When</a:t>
            </a:r>
            <a:r>
              <a:rPr kumimoji="0" lang="en-US" sz="2400" b="0" i="0" u="none" strike="noStrike" kern="1200" cap="none" spc="0" normalizeH="0" baseline="0" noProof="0">
                <a:ln>
                  <a:noFill/>
                </a:ln>
                <a:solidFill>
                  <a:srgbClr val="000000"/>
                </a:solidFill>
                <a:effectLst/>
                <a:uLnTx/>
                <a:uFillTx/>
                <a:latin typeface="Arial" panose="020B0604020202020204"/>
                <a:ea typeface="Times New Roman" panose="02020603050405020304" pitchFamily="18" charset="0"/>
                <a:cs typeface="Times New Roman"/>
              </a:rPr>
              <a:t> parents share concerns, validate and listen without adding too much; show concern or care; focus on the good and reassure that we are here to support. We don’t end the meeting with this conversation!”</a:t>
            </a:r>
          </a:p>
          <a:p>
            <a:pPr marL="0" marR="0" lvl="0" indent="0" algn="l" defTabSz="914400" rtl="0" eaLnBrk="1" fontAlgn="auto" latinLnBrk="0" hangingPunct="1">
              <a:lnSpc>
                <a:spcPct val="100000"/>
              </a:lnSpc>
              <a:spcBef>
                <a:spcPts val="0"/>
              </a:spcBef>
              <a:spcAft>
                <a:spcPts val="0"/>
              </a:spcAft>
              <a:buClrTx/>
              <a:buSzPts val="1800"/>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Times New Roman"/>
              </a:rPr>
              <a:t>                                           </a:t>
            </a:r>
            <a:r>
              <a:rPr kumimoji="0" lang="en-US" sz="2000" b="0" i="1" u="none" strike="noStrike" kern="1200" cap="none" spc="0" normalizeH="0" baseline="0" noProof="0">
                <a:ln>
                  <a:noFill/>
                </a:ln>
                <a:solidFill>
                  <a:srgbClr val="000000"/>
                </a:solidFill>
                <a:effectLst/>
                <a:uLnTx/>
                <a:uFillTx/>
                <a:latin typeface="Arial" panose="020B0604020202020204"/>
                <a:ea typeface="+mn-ea"/>
                <a:cs typeface="Arial"/>
              </a:rPr>
              <a:t>Practitioner</a:t>
            </a:r>
            <a:endParaRPr kumimoji="0" lang="en-US" sz="2000" b="0" i="0" u="none" strike="noStrike" kern="1200" cap="none" spc="0" normalizeH="0" baseline="0" noProof="0">
              <a:ln>
                <a:noFill/>
              </a:ln>
              <a:solidFill>
                <a:srgbClr val="000000"/>
              </a:solidFill>
              <a:effectLst/>
              <a:uLnTx/>
              <a:uFillTx/>
              <a:latin typeface="Arial" panose="020B0604020202020204"/>
              <a:ea typeface="+mn-ea"/>
              <a:cs typeface="Arial"/>
            </a:endParaRPr>
          </a:p>
        </p:txBody>
      </p:sp>
      <p:pic>
        <p:nvPicPr>
          <p:cNvPr id="15" name="Picture 14">
            <a:extLst>
              <a:ext uri="{FF2B5EF4-FFF2-40B4-BE49-F238E27FC236}">
                <a16:creationId xmlns:a16="http://schemas.microsoft.com/office/drawing/2014/main" id="{392BADD7-D28B-9ECF-F1BE-2844D0DF56C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321" y="6160882"/>
            <a:ext cx="1190767" cy="457987"/>
          </a:xfrm>
          <a:prstGeom prst="rect">
            <a:avLst/>
          </a:prstGeom>
        </p:spPr>
      </p:pic>
      <p:pic>
        <p:nvPicPr>
          <p:cNvPr id="16" name="Picture 15">
            <a:extLst>
              <a:ext uri="{FF2B5EF4-FFF2-40B4-BE49-F238E27FC236}">
                <a16:creationId xmlns:a16="http://schemas.microsoft.com/office/drawing/2014/main" id="{F3B66E5C-3DF7-F55E-EA99-1C68AD2CB03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3409" y="6068239"/>
            <a:ext cx="895911" cy="643275"/>
          </a:xfrm>
          <a:prstGeom prst="rect">
            <a:avLst/>
          </a:prstGeom>
        </p:spPr>
      </p:pic>
    </p:spTree>
    <p:extLst>
      <p:ext uri="{BB962C8B-B14F-4D97-AF65-F5344CB8AC3E}">
        <p14:creationId xmlns:p14="http://schemas.microsoft.com/office/powerpoint/2010/main" val="2788173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2B0B8-3822-4C8F-D6E4-138C3BE984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086AA2B-C1C6-02B2-A800-9AEFE8B17ABB}"/>
              </a:ext>
            </a:extLst>
          </p:cNvPr>
          <p:cNvSpPr>
            <a:spLocks noGrp="1"/>
          </p:cNvSpPr>
          <p:nvPr>
            <p:ph type="title"/>
          </p:nvPr>
        </p:nvSpPr>
        <p:spPr>
          <a:xfrm>
            <a:off x="587825" y="115537"/>
            <a:ext cx="11005457" cy="653244"/>
          </a:xfrm>
        </p:spPr>
        <p:txBody>
          <a:bodyPr>
            <a:noAutofit/>
          </a:bodyPr>
          <a:lstStyle/>
          <a:p>
            <a:r>
              <a:rPr lang="en-US" sz="3600" b="1"/>
              <a:t>Tip #5</a:t>
            </a:r>
            <a:r>
              <a:rPr lang="en-US" sz="3600"/>
              <a:t>: Listen and acknowledge emotions</a:t>
            </a:r>
          </a:p>
        </p:txBody>
      </p:sp>
      <p:graphicFrame>
        <p:nvGraphicFramePr>
          <p:cNvPr id="6" name="Content Placeholder 5">
            <a:extLst>
              <a:ext uri="{FF2B5EF4-FFF2-40B4-BE49-F238E27FC236}">
                <a16:creationId xmlns:a16="http://schemas.microsoft.com/office/drawing/2014/main" id="{6F9B18C9-B8FE-6D51-C024-EAE69FE8A951}"/>
              </a:ext>
            </a:extLst>
          </p:cNvPr>
          <p:cNvGraphicFramePr>
            <a:graphicFrameLocks noGrp="1"/>
          </p:cNvGraphicFramePr>
          <p:nvPr>
            <p:ph idx="1"/>
            <p:extLst>
              <p:ext uri="{D42A27DB-BD31-4B8C-83A1-F6EECF244321}">
                <p14:modId xmlns:p14="http://schemas.microsoft.com/office/powerpoint/2010/main" val="2866955918"/>
              </p:ext>
            </p:extLst>
          </p:nvPr>
        </p:nvGraphicFramePr>
        <p:xfrm>
          <a:off x="232718" y="771645"/>
          <a:ext cx="11715670" cy="5352159"/>
        </p:xfrm>
        <a:graphic>
          <a:graphicData uri="http://schemas.openxmlformats.org/drawingml/2006/table">
            <a:tbl>
              <a:tblPr firstRow="1" bandRow="1">
                <a:tableStyleId>{8799B23B-EC83-4686-B30A-512413B5E67A}</a:tableStyleId>
              </a:tblPr>
              <a:tblGrid>
                <a:gridCol w="5875734">
                  <a:extLst>
                    <a:ext uri="{9D8B030D-6E8A-4147-A177-3AD203B41FA5}">
                      <a16:colId xmlns:a16="http://schemas.microsoft.com/office/drawing/2014/main" val="3504272837"/>
                    </a:ext>
                  </a:extLst>
                </a:gridCol>
                <a:gridCol w="5839936">
                  <a:extLst>
                    <a:ext uri="{9D8B030D-6E8A-4147-A177-3AD203B41FA5}">
                      <a16:colId xmlns:a16="http://schemas.microsoft.com/office/drawing/2014/main" val="1625295341"/>
                    </a:ext>
                  </a:extLst>
                </a:gridCol>
              </a:tblGrid>
              <a:tr h="505218">
                <a:tc>
                  <a:txBody>
                    <a:bodyPr/>
                    <a:lstStyle/>
                    <a:p>
                      <a:pPr algn="ctr"/>
                      <a:r>
                        <a:rPr lang="en-US" sz="2000" b="1">
                          <a:solidFill>
                            <a:schemeClr val="tx1"/>
                          </a:solidFill>
                        </a:rPr>
                        <a:t>This Tip Looks Like</a:t>
                      </a:r>
                    </a:p>
                  </a:txBody>
                  <a:tcPr anchor="ctr"/>
                </a:tc>
                <a:tc>
                  <a:txBody>
                    <a:bodyPr/>
                    <a:lstStyle/>
                    <a:p>
                      <a:pPr algn="ctr"/>
                      <a:r>
                        <a:rPr lang="en-US" sz="2000" b="1">
                          <a:solidFill>
                            <a:schemeClr val="tx1"/>
                          </a:solidFill>
                        </a:rPr>
                        <a:t>This Tip Does Not Look Like</a:t>
                      </a:r>
                    </a:p>
                  </a:txBody>
                  <a:tcPr anchor="ctr"/>
                </a:tc>
                <a:extLst>
                  <a:ext uri="{0D108BD9-81ED-4DB2-BD59-A6C34878D82A}">
                    <a16:rowId xmlns:a16="http://schemas.microsoft.com/office/drawing/2014/main" val="856531556"/>
                  </a:ext>
                </a:extLst>
              </a:tr>
              <a:tr h="776979">
                <a:tc>
                  <a:txBody>
                    <a:bodyPr/>
                    <a:lstStyle/>
                    <a:p>
                      <a:pPr marL="0" lvl="0" indent="0">
                        <a:spcAft>
                          <a:spcPts val="1200"/>
                        </a:spcAft>
                        <a:buFont typeface="Arial" panose="020B0604020202020204" pitchFamily="34" charset="0"/>
                        <a:buNone/>
                      </a:pPr>
                      <a:r>
                        <a:rPr lang="en-US" sz="2000" b="0" i="0" u="none" strike="noStrike" noProof="0">
                          <a:solidFill>
                            <a:srgbClr val="000000"/>
                          </a:solidFill>
                          <a:latin typeface="Arial"/>
                        </a:rPr>
                        <a:t>Acknowledging that the family knows their child best across a variety of settings. </a:t>
                      </a:r>
                      <a:endParaRPr lang="en-US" sz="2000"/>
                    </a:p>
                  </a:txBody>
                  <a:tcPr anchor="ctr"/>
                </a:tc>
                <a:tc>
                  <a:txBody>
                    <a:bodyPr/>
                    <a:lstStyle/>
                    <a:p>
                      <a:pPr marL="0" lvl="0" indent="0">
                        <a:spcAft>
                          <a:spcPts val="1200"/>
                        </a:spcAft>
                        <a:buFont typeface="Arial" panose="020B0604020202020204" pitchFamily="34" charset="0"/>
                        <a:buNone/>
                      </a:pPr>
                      <a:r>
                        <a:rPr lang="en-US" sz="2000"/>
                        <a:t>Telling the family what you think you know about their child. Talking at, not with, them.</a:t>
                      </a:r>
                    </a:p>
                  </a:txBody>
                  <a:tcPr anchor="ctr"/>
                </a:tc>
                <a:extLst>
                  <a:ext uri="{0D108BD9-81ED-4DB2-BD59-A6C34878D82A}">
                    <a16:rowId xmlns:a16="http://schemas.microsoft.com/office/drawing/2014/main" val="1923064072"/>
                  </a:ext>
                </a:extLst>
              </a:tr>
              <a:tr h="804475">
                <a:tc>
                  <a:txBody>
                    <a:bodyPr/>
                    <a:lstStyle/>
                    <a:p>
                      <a:pPr marL="0" lvl="0" indent="0">
                        <a:spcAft>
                          <a:spcPts val="1200"/>
                        </a:spcAft>
                        <a:buFont typeface="Arial" panose="020B0604020202020204" pitchFamily="34" charset="0"/>
                        <a:buNone/>
                      </a:pPr>
                      <a:r>
                        <a:rPr lang="en-US" sz="2000"/>
                        <a:t>Inviting the family to share while focusing on </a:t>
                      </a:r>
                      <a:r>
                        <a:rPr lang="en-US" sz="2000" i="1"/>
                        <a:t>listening </a:t>
                      </a:r>
                      <a:r>
                        <a:rPr lang="en-US" sz="2000" i="0"/>
                        <a:t>beyond simply </a:t>
                      </a:r>
                      <a:r>
                        <a:rPr lang="en-US" sz="2000" i="1"/>
                        <a:t>hearing.</a:t>
                      </a:r>
                      <a:endParaRPr lang="en-US" sz="2000"/>
                    </a:p>
                  </a:txBody>
                  <a:tcPr anchor="ctr"/>
                </a:tc>
                <a:tc>
                  <a:txBody>
                    <a:bodyPr/>
                    <a:lstStyle/>
                    <a:p>
                      <a:pPr marL="0" lvl="0" indent="0">
                        <a:spcAft>
                          <a:spcPts val="1200"/>
                        </a:spcAft>
                        <a:buFont typeface="Arial" panose="020B0604020202020204" pitchFamily="34" charset="0"/>
                        <a:buNone/>
                      </a:pPr>
                      <a:r>
                        <a:rPr lang="en-US" sz="2000" b="0" i="0" u="none" strike="noStrike" noProof="0">
                          <a:solidFill>
                            <a:srgbClr val="000000"/>
                          </a:solidFill>
                          <a:latin typeface="+mn-lt"/>
                        </a:rPr>
                        <a:t>Discouraging family input by rushing through without giving the family time to think and respond. </a:t>
                      </a:r>
                    </a:p>
                  </a:txBody>
                  <a:tcPr anchor="ctr"/>
                </a:tc>
                <a:extLst>
                  <a:ext uri="{0D108BD9-81ED-4DB2-BD59-A6C34878D82A}">
                    <a16:rowId xmlns:a16="http://schemas.microsoft.com/office/drawing/2014/main" val="2679641895"/>
                  </a:ext>
                </a:extLst>
              </a:tr>
              <a:tr h="1052442">
                <a:tc>
                  <a:txBody>
                    <a:bodyPr/>
                    <a:lstStyle/>
                    <a:p>
                      <a:pPr marL="0" lvl="0" indent="0">
                        <a:spcAft>
                          <a:spcPts val="1200"/>
                        </a:spcAft>
                        <a:buFont typeface="Arial" panose="020B0604020202020204" pitchFamily="34" charset="0"/>
                        <a:buNone/>
                      </a:pPr>
                      <a:r>
                        <a:rPr lang="en-US" sz="2000"/>
                        <a:t>Using words and phrases the family uses to describe their child's functioning, reinforcing that their input is valued.</a:t>
                      </a:r>
                    </a:p>
                  </a:txBody>
                  <a:tcPr anchor="ctr"/>
                </a:tc>
                <a:tc>
                  <a:txBody>
                    <a:bodyPr/>
                    <a:lstStyle/>
                    <a:p>
                      <a:pPr marL="0" lvl="0" indent="0">
                        <a:spcAft>
                          <a:spcPts val="1200"/>
                        </a:spcAft>
                        <a:buFont typeface="Arial" panose="020B0604020202020204" pitchFamily="34" charset="0"/>
                        <a:buNone/>
                      </a:pPr>
                      <a:r>
                        <a:rPr lang="en-US" sz="2000"/>
                        <a:t>Asking closed-ended questions and relying on assessment items to describe the child's functioning.</a:t>
                      </a:r>
                    </a:p>
                  </a:txBody>
                  <a:tcPr anchor="ctr"/>
                </a:tc>
                <a:extLst>
                  <a:ext uri="{0D108BD9-81ED-4DB2-BD59-A6C34878D82A}">
                    <a16:rowId xmlns:a16="http://schemas.microsoft.com/office/drawing/2014/main" val="1206456041"/>
                  </a:ext>
                </a:extLst>
              </a:tr>
              <a:tr h="1000125">
                <a:tc>
                  <a:txBody>
                    <a:bodyPr/>
                    <a:lstStyle/>
                    <a:p>
                      <a:pPr marL="0" marR="0" lvl="0" indent="0" algn="l">
                        <a:lnSpc>
                          <a:spcPct val="100000"/>
                        </a:lnSpc>
                        <a:spcBef>
                          <a:spcPts val="0"/>
                        </a:spcBef>
                        <a:spcAft>
                          <a:spcPts val="1200"/>
                        </a:spcAft>
                        <a:buClrTx/>
                        <a:buSzTx/>
                        <a:buFont typeface="Arial" panose="020B0604020202020204" pitchFamily="34" charset="0"/>
                        <a:buNone/>
                      </a:pPr>
                      <a:r>
                        <a:rPr lang="en-US" sz="2000" b="0" i="0" u="none" strike="noStrike" noProof="0">
                          <a:solidFill>
                            <a:srgbClr val="000000"/>
                          </a:solidFill>
                          <a:latin typeface="+mn-lt"/>
                        </a:rPr>
                        <a:t>Recognizing families continue to hope, even when there are challenges. </a:t>
                      </a:r>
                    </a:p>
                  </a:txBody>
                  <a:tcPr anchor="ctr"/>
                </a:tc>
                <a:tc>
                  <a:txBody>
                    <a:bodyPr/>
                    <a:lstStyle/>
                    <a:p>
                      <a:pPr marL="0" marR="0" lvl="0" indent="0" algn="l">
                        <a:lnSpc>
                          <a:spcPct val="100000"/>
                        </a:lnSpc>
                        <a:spcBef>
                          <a:spcPts val="0"/>
                        </a:spcBef>
                        <a:spcAft>
                          <a:spcPts val="1200"/>
                        </a:spcAft>
                        <a:buClr>
                          <a:srgbClr val="000000"/>
                        </a:buClr>
                        <a:buFont typeface="Arial,Sans-Serif" panose="020B0604020202020204" pitchFamily="34" charset="0"/>
                        <a:buNone/>
                      </a:pPr>
                      <a:r>
                        <a:rPr lang="en-US" sz="2000" b="0" i="0" u="none" strike="noStrike" noProof="0">
                          <a:solidFill>
                            <a:srgbClr val="000000"/>
                          </a:solidFill>
                          <a:latin typeface="+mn-lt"/>
                        </a:rPr>
                        <a:t>Using language that dismisses the family's hopes and dreams or regards them as unrealistic (e.g., denial).</a:t>
                      </a:r>
                    </a:p>
                  </a:txBody>
                  <a:tcPr anchor="ctr"/>
                </a:tc>
                <a:extLst>
                  <a:ext uri="{0D108BD9-81ED-4DB2-BD59-A6C34878D82A}">
                    <a16:rowId xmlns:a16="http://schemas.microsoft.com/office/drawing/2014/main" val="1115134437"/>
                  </a:ext>
                </a:extLst>
              </a:tr>
              <a:tr h="715407">
                <a:tc>
                  <a:txBody>
                    <a:bodyPr/>
                    <a:lstStyle/>
                    <a:p>
                      <a:pPr marL="0" marR="0" lvl="0" indent="0" algn="l" rtl="0" eaLnBrk="1" fontAlgn="auto" latinLnBrk="0" hangingPunct="1">
                        <a:lnSpc>
                          <a:spcPct val="100000"/>
                        </a:lnSpc>
                        <a:spcBef>
                          <a:spcPts val="0"/>
                        </a:spcBef>
                        <a:spcAft>
                          <a:spcPts val="1200"/>
                        </a:spcAft>
                        <a:buClrTx/>
                        <a:buSzTx/>
                        <a:buFont typeface="Arial" panose="020B0604020202020204" pitchFamily="34" charset="0"/>
                        <a:buNone/>
                      </a:pPr>
                      <a:r>
                        <a:rPr lang="en-US" sz="2000" b="0" i="0" u="none" strike="noStrike" noProof="0">
                          <a:solidFill>
                            <a:srgbClr val="000000"/>
                          </a:solidFill>
                          <a:latin typeface="+mn-lt"/>
                        </a:rPr>
                        <a:t>Showing the family that you care. People remember how you made them feel beyond what you say.</a:t>
                      </a:r>
                      <a:endParaRPr lang="en-US" sz="2000"/>
                    </a:p>
                  </a:txBody>
                  <a:tcPr anchor="ctr"/>
                </a:tc>
                <a:tc>
                  <a:txBody>
                    <a:bodyPr/>
                    <a:lstStyle/>
                    <a:p>
                      <a:pPr marL="0" marR="0" lvl="0" indent="0" algn="l" defTabSz="914400" rtl="0" eaLnBrk="1" fontAlgn="auto" latinLnBrk="0" hangingPunct="1">
                        <a:lnSpc>
                          <a:spcPct val="100000"/>
                        </a:lnSpc>
                        <a:spcBef>
                          <a:spcPts val="0"/>
                        </a:spcBef>
                        <a:spcAft>
                          <a:spcPts val="1200"/>
                        </a:spcAft>
                        <a:buClr>
                          <a:srgbClr val="000000"/>
                        </a:buClr>
                        <a:buSzTx/>
                        <a:buFont typeface="Arial,Sans-Serif" panose="020B0604020202020204" pitchFamily="34" charset="0"/>
                        <a:buNone/>
                        <a:tabLst/>
                        <a:defRPr/>
                      </a:pPr>
                      <a:r>
                        <a:rPr lang="en-US" sz="2000" b="0" i="0" u="none" strike="noStrike" noProof="0">
                          <a:solidFill>
                            <a:srgbClr val="000000"/>
                          </a:solidFill>
                          <a:latin typeface="+mn-lt"/>
                        </a:rPr>
                        <a:t>Going through the process in a perfunctory manner without a focus on the family’s feelings.</a:t>
                      </a:r>
                    </a:p>
                  </a:txBody>
                  <a:tcPr anchor="ctr"/>
                </a:tc>
                <a:extLst>
                  <a:ext uri="{0D108BD9-81ED-4DB2-BD59-A6C34878D82A}">
                    <a16:rowId xmlns:a16="http://schemas.microsoft.com/office/drawing/2014/main" val="3669206089"/>
                  </a:ext>
                </a:extLst>
              </a:tr>
            </a:tbl>
          </a:graphicData>
        </a:graphic>
      </p:graphicFrame>
    </p:spTree>
    <p:extLst>
      <p:ext uri="{BB962C8B-B14F-4D97-AF65-F5344CB8AC3E}">
        <p14:creationId xmlns:p14="http://schemas.microsoft.com/office/powerpoint/2010/main" val="2488134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ame 13">
            <a:extLst>
              <a:ext uri="{FF2B5EF4-FFF2-40B4-BE49-F238E27FC236}">
                <a16:creationId xmlns:a16="http://schemas.microsoft.com/office/drawing/2014/main" id="{E25FBB3D-B894-42D6-D80C-99DA3BE6250D}"/>
              </a:ext>
              <a:ext uri="{C183D7F6-B498-43B3-948B-1728B52AA6E4}">
                <adec:decorative xmlns:adec="http://schemas.microsoft.com/office/drawing/2017/decorative" val="1"/>
              </a:ext>
            </a:extLst>
          </p:cNvPr>
          <p:cNvSpPr/>
          <p:nvPr/>
        </p:nvSpPr>
        <p:spPr>
          <a:xfrm rot="10800000">
            <a:off x="0" y="0"/>
            <a:ext cx="12192000" cy="6858000"/>
          </a:xfrm>
          <a:prstGeom prst="frame">
            <a:avLst>
              <a:gd name="adj1" fmla="val 2053"/>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scene3d>
            <a:camera prst="orthographicFront"/>
            <a:lightRig rig="threePt" dir="t"/>
          </a:scene3d>
          <a:sp3d>
            <a:bevelT w="165100" prst="coolSlant"/>
          </a:sp3d>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 name="Slide Number Placeholder 1">
            <a:extLst>
              <a:ext uri="{FF2B5EF4-FFF2-40B4-BE49-F238E27FC236}">
                <a16:creationId xmlns:a16="http://schemas.microsoft.com/office/drawing/2014/main" id="{D301B1DE-D0F3-087C-F97D-E722A56CF17E}"/>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
        <p:nvSpPr>
          <p:cNvPr id="7" name="Title 6">
            <a:extLst>
              <a:ext uri="{FF2B5EF4-FFF2-40B4-BE49-F238E27FC236}">
                <a16:creationId xmlns:a16="http://schemas.microsoft.com/office/drawing/2014/main" id="{2D87F319-427D-827C-7F9B-19A741105EC2}"/>
              </a:ext>
            </a:extLst>
          </p:cNvPr>
          <p:cNvSpPr>
            <a:spLocks noGrp="1"/>
          </p:cNvSpPr>
          <p:nvPr>
            <p:ph type="title"/>
          </p:nvPr>
        </p:nvSpPr>
        <p:spPr>
          <a:xfrm rot="21358016">
            <a:off x="1574309" y="1498175"/>
            <a:ext cx="3829582" cy="3414164"/>
          </a:xfrm>
          <a:prstGeom prst="foldedCorner">
            <a:avLst/>
          </a:prstGeom>
          <a:solidFill>
            <a:srgbClr val="FFFAEB"/>
          </a:solidFill>
          <a:ln>
            <a:solidFill>
              <a:schemeClr val="accent5">
                <a:lumMod val="75000"/>
              </a:schemeClr>
            </a:solidFill>
          </a:ln>
        </p:spPr>
        <p:txBody>
          <a:bodyPr anchor="t">
            <a:normAutofit fontScale="90000"/>
          </a:bodyPr>
          <a:lstStyle/>
          <a:p>
            <a:pPr algn="l">
              <a:lnSpc>
                <a:spcPct val="100000"/>
              </a:lnSpc>
            </a:pPr>
            <a:r>
              <a:rPr lang="en-US" sz="6000" b="1">
                <a:solidFill>
                  <a:schemeClr val="tx1"/>
                </a:solidFill>
                <a:latin typeface="Arial"/>
                <a:cs typeface="Arial"/>
              </a:rPr>
              <a:t>Tip # 6</a:t>
            </a:r>
            <a:br>
              <a:rPr lang="en-US" sz="6000" b="1">
                <a:solidFill>
                  <a:schemeClr val="tx1"/>
                </a:solidFill>
              </a:rPr>
            </a:br>
            <a:r>
              <a:rPr lang="en-US" sz="1200" b="1">
                <a:solidFill>
                  <a:schemeClr val="tx1"/>
                </a:solidFill>
                <a:latin typeface="Arial"/>
                <a:cs typeface="Arial"/>
              </a:rPr>
              <a:t>.</a:t>
            </a:r>
            <a:br>
              <a:rPr lang="en-US" sz="6000" b="1">
                <a:solidFill>
                  <a:schemeClr val="tx1"/>
                </a:solidFill>
              </a:rPr>
            </a:br>
            <a:r>
              <a:rPr lang="en-US" sz="6000" b="1">
                <a:solidFill>
                  <a:schemeClr val="tx1"/>
                </a:solidFill>
                <a:latin typeface="Arial"/>
                <a:cs typeface="Arial"/>
              </a:rPr>
              <a:t> </a:t>
            </a:r>
            <a:r>
              <a:rPr lang="en-US" sz="4900">
                <a:solidFill>
                  <a:schemeClr val="tx1"/>
                </a:solidFill>
                <a:latin typeface="Arial"/>
                <a:cs typeface="Arial"/>
              </a:rPr>
              <a:t>Remember  </a:t>
            </a:r>
            <a:br>
              <a:rPr lang="en-US" sz="4900">
                <a:solidFill>
                  <a:schemeClr val="tx1"/>
                </a:solidFill>
                <a:latin typeface="Arial"/>
                <a:cs typeface="Arial"/>
              </a:rPr>
            </a:br>
            <a:r>
              <a:rPr lang="en-US" sz="4900">
                <a:solidFill>
                  <a:schemeClr val="tx1"/>
                </a:solidFill>
                <a:latin typeface="Arial"/>
                <a:cs typeface="Arial"/>
              </a:rPr>
              <a:t> that words </a:t>
            </a:r>
            <a:br>
              <a:rPr lang="en-US" sz="4900">
                <a:solidFill>
                  <a:schemeClr val="tx1"/>
                </a:solidFill>
              </a:rPr>
            </a:br>
            <a:r>
              <a:rPr lang="en-US" sz="4900">
                <a:solidFill>
                  <a:schemeClr val="tx1"/>
                </a:solidFill>
                <a:latin typeface="Arial"/>
                <a:cs typeface="Arial"/>
              </a:rPr>
              <a:t> matter</a:t>
            </a:r>
            <a:br>
              <a:rPr lang="en-US" sz="4900">
                <a:solidFill>
                  <a:schemeClr val="tx1"/>
                </a:solidFill>
              </a:rPr>
            </a:br>
            <a:r>
              <a:rPr lang="en-US" sz="4900">
                <a:latin typeface="Arial"/>
                <a:cs typeface="Arial"/>
              </a:rPr>
              <a:t> </a:t>
            </a:r>
            <a:endParaRPr lang="en-US" sz="4900"/>
          </a:p>
        </p:txBody>
      </p:sp>
      <p:pic>
        <p:nvPicPr>
          <p:cNvPr id="15" name="Picture 14">
            <a:extLst>
              <a:ext uri="{FF2B5EF4-FFF2-40B4-BE49-F238E27FC236}">
                <a16:creationId xmlns:a16="http://schemas.microsoft.com/office/drawing/2014/main" id="{392BADD7-D28B-9ECF-F1BE-2844D0DF56C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4688" y="6120540"/>
            <a:ext cx="1190767" cy="457987"/>
          </a:xfrm>
          <a:prstGeom prst="rect">
            <a:avLst/>
          </a:prstGeom>
        </p:spPr>
      </p:pic>
      <p:pic>
        <p:nvPicPr>
          <p:cNvPr id="16" name="Picture 15">
            <a:extLst>
              <a:ext uri="{FF2B5EF4-FFF2-40B4-BE49-F238E27FC236}">
                <a16:creationId xmlns:a16="http://schemas.microsoft.com/office/drawing/2014/main" id="{F3B66E5C-3DF7-F55E-EA99-1C68AD2CB03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3409" y="6068239"/>
            <a:ext cx="895911" cy="643275"/>
          </a:xfrm>
          <a:prstGeom prst="rect">
            <a:avLst/>
          </a:prstGeom>
        </p:spPr>
      </p:pic>
      <p:sp>
        <p:nvSpPr>
          <p:cNvPr id="6" name="TextBox 5">
            <a:extLst>
              <a:ext uri="{FF2B5EF4-FFF2-40B4-BE49-F238E27FC236}">
                <a16:creationId xmlns:a16="http://schemas.microsoft.com/office/drawing/2014/main" id="{735F3AC9-99F1-1B7A-E8B7-B8997DAD5EDE}"/>
              </a:ext>
            </a:extLst>
          </p:cNvPr>
          <p:cNvSpPr txBox="1"/>
          <p:nvPr/>
        </p:nvSpPr>
        <p:spPr>
          <a:xfrm>
            <a:off x="6506619" y="3582368"/>
            <a:ext cx="4625746" cy="2145268"/>
          </a:xfrm>
          <a:prstGeom prst="wedgeRoundRectCallout">
            <a:avLst>
              <a:gd name="adj1" fmla="val -41944"/>
              <a:gd name="adj2" fmla="val -81045"/>
              <a:gd name="adj3" fmla="val 16667"/>
            </a:avLst>
          </a:prstGeom>
          <a:noFill/>
          <a:ln w="57150">
            <a:solidFill>
              <a:schemeClr val="accent2">
                <a:lumMod val="75000"/>
              </a:schemeClr>
            </a:solidFill>
          </a:ln>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mn-cs"/>
              </a:rPr>
              <a:t>“</a:t>
            </a:r>
            <a:r>
              <a:rPr kumimoji="0" lang="en-US" sz="2400" b="0" i="0" u="none" strike="noStrike" kern="1200" cap="none" spc="0" normalizeH="0" baseline="0" noProof="0">
                <a:ln>
                  <a:noFill/>
                </a:ln>
                <a:solidFill>
                  <a:srgbClr val="000000"/>
                </a:solidFill>
                <a:effectLst/>
                <a:uLnTx/>
                <a:uFillTx/>
                <a:latin typeface="Arial" panose="020B0604020202020204"/>
                <a:ea typeface="+mn-lt"/>
                <a:cs typeface="Arial" panose="020B0604020202020204"/>
              </a:rPr>
              <a:t>How we share information and meeting the family where they are is just as important as the information."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Arial"/>
              </a:rPr>
              <a:t>                             </a:t>
            </a:r>
            <a:r>
              <a:rPr kumimoji="0" lang="en-US" sz="2000" b="0" i="1" u="none" strike="noStrike" kern="1200" cap="none" spc="0" normalizeH="0" baseline="0" noProof="0">
                <a:ln>
                  <a:noFill/>
                </a:ln>
                <a:solidFill>
                  <a:srgbClr val="000000"/>
                </a:solidFill>
                <a:effectLst/>
                <a:uLnTx/>
                <a:uFillTx/>
                <a:latin typeface="Arial" panose="020B0604020202020204"/>
                <a:ea typeface="+mn-ea"/>
                <a:cs typeface="Arial"/>
              </a:rPr>
              <a:t>Practitioner</a:t>
            </a:r>
          </a:p>
        </p:txBody>
      </p:sp>
    </p:spTree>
    <p:extLst>
      <p:ext uri="{BB962C8B-B14F-4D97-AF65-F5344CB8AC3E}">
        <p14:creationId xmlns:p14="http://schemas.microsoft.com/office/powerpoint/2010/main" val="922273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19BE0-DE50-F3CF-38C6-D4DDE6E8578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9E2D036-4BA4-9D78-E71F-5E89B7D75136}"/>
              </a:ext>
            </a:extLst>
          </p:cNvPr>
          <p:cNvSpPr>
            <a:spLocks noGrp="1"/>
          </p:cNvSpPr>
          <p:nvPr>
            <p:ph type="title"/>
          </p:nvPr>
        </p:nvSpPr>
        <p:spPr>
          <a:xfrm>
            <a:off x="587828" y="226979"/>
            <a:ext cx="11005457" cy="763621"/>
          </a:xfrm>
        </p:spPr>
        <p:txBody>
          <a:bodyPr>
            <a:noAutofit/>
          </a:bodyPr>
          <a:lstStyle/>
          <a:p>
            <a:r>
              <a:rPr lang="en-US" sz="3600" b="1"/>
              <a:t>Tip #6</a:t>
            </a:r>
            <a:r>
              <a:rPr lang="en-US" sz="3600"/>
              <a:t>: Remember that words matter</a:t>
            </a:r>
          </a:p>
        </p:txBody>
      </p:sp>
      <p:graphicFrame>
        <p:nvGraphicFramePr>
          <p:cNvPr id="6" name="Content Placeholder 5">
            <a:extLst>
              <a:ext uri="{FF2B5EF4-FFF2-40B4-BE49-F238E27FC236}">
                <a16:creationId xmlns:a16="http://schemas.microsoft.com/office/drawing/2014/main" id="{332BFF06-B542-D970-D585-5B480272E873}"/>
              </a:ext>
            </a:extLst>
          </p:cNvPr>
          <p:cNvGraphicFramePr>
            <a:graphicFrameLocks noGrp="1"/>
          </p:cNvGraphicFramePr>
          <p:nvPr>
            <p:ph idx="1"/>
            <p:extLst>
              <p:ext uri="{D42A27DB-BD31-4B8C-83A1-F6EECF244321}">
                <p14:modId xmlns:p14="http://schemas.microsoft.com/office/powerpoint/2010/main" val="3561889053"/>
              </p:ext>
            </p:extLst>
          </p:nvPr>
        </p:nvGraphicFramePr>
        <p:xfrm>
          <a:off x="416077" y="1211580"/>
          <a:ext cx="11462657" cy="4017644"/>
        </p:xfrm>
        <a:graphic>
          <a:graphicData uri="http://schemas.openxmlformats.org/drawingml/2006/table">
            <a:tbl>
              <a:tblPr firstRow="1" bandRow="1">
                <a:tableStyleId>{8799B23B-EC83-4686-B30A-512413B5E67A}</a:tableStyleId>
              </a:tblPr>
              <a:tblGrid>
                <a:gridCol w="5794223">
                  <a:extLst>
                    <a:ext uri="{9D8B030D-6E8A-4147-A177-3AD203B41FA5}">
                      <a16:colId xmlns:a16="http://schemas.microsoft.com/office/drawing/2014/main" val="3504272837"/>
                    </a:ext>
                  </a:extLst>
                </a:gridCol>
                <a:gridCol w="5668434">
                  <a:extLst>
                    <a:ext uri="{9D8B030D-6E8A-4147-A177-3AD203B41FA5}">
                      <a16:colId xmlns:a16="http://schemas.microsoft.com/office/drawing/2014/main" val="1625295341"/>
                    </a:ext>
                  </a:extLst>
                </a:gridCol>
              </a:tblGrid>
              <a:tr h="413827">
                <a:tc>
                  <a:txBody>
                    <a:bodyPr/>
                    <a:lstStyle/>
                    <a:p>
                      <a:pPr algn="ctr"/>
                      <a:r>
                        <a:rPr lang="en-US" sz="2000" b="1">
                          <a:solidFill>
                            <a:schemeClr val="tx1"/>
                          </a:solidFill>
                        </a:rPr>
                        <a:t>This Tip Looks Like</a:t>
                      </a:r>
                    </a:p>
                  </a:txBody>
                  <a:tcPr anchor="ctr"/>
                </a:tc>
                <a:tc>
                  <a:txBody>
                    <a:bodyPr/>
                    <a:lstStyle/>
                    <a:p>
                      <a:pPr algn="ctr"/>
                      <a:r>
                        <a:rPr lang="en-US" sz="2000" b="1">
                          <a:solidFill>
                            <a:schemeClr val="tx1"/>
                          </a:solidFill>
                        </a:rPr>
                        <a:t>This Tip Does Not Look Like</a:t>
                      </a:r>
                    </a:p>
                  </a:txBody>
                  <a:tcPr anchor="ctr"/>
                </a:tc>
                <a:extLst>
                  <a:ext uri="{0D108BD9-81ED-4DB2-BD59-A6C34878D82A}">
                    <a16:rowId xmlns:a16="http://schemas.microsoft.com/office/drawing/2014/main" val="856531556"/>
                  </a:ext>
                </a:extLst>
              </a:tr>
              <a:tr h="1368814">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a:t>Explaining the meaning of any jargon to help the family understand and advocate for their child. Use concrete examples of the child’s functioning.</a:t>
                      </a:r>
                    </a:p>
                  </a:txBody>
                  <a:tcPr anchor="ctr"/>
                </a:tc>
                <a:tc>
                  <a:txBody>
                    <a:bodyPr/>
                    <a:lstStyle/>
                    <a:p>
                      <a:pPr marL="0" lvl="0" indent="0">
                        <a:spcAft>
                          <a:spcPts val="1200"/>
                        </a:spcAft>
                        <a:buFont typeface="Arial" panose="020B0604020202020204" pitchFamily="34" charset="0"/>
                        <a:buNone/>
                      </a:pPr>
                      <a:r>
                        <a:rPr lang="en-US" sz="2000"/>
                        <a:t>Using acronyms and jargon without explanations potentially making the family feel inferior, undermining their confidence, and confusing them.</a:t>
                      </a:r>
                    </a:p>
                  </a:txBody>
                  <a:tcPr anchor="ctr"/>
                </a:tc>
                <a:extLst>
                  <a:ext uri="{0D108BD9-81ED-4DB2-BD59-A6C34878D82A}">
                    <a16:rowId xmlns:a16="http://schemas.microsoft.com/office/drawing/2014/main" val="1923064072"/>
                  </a:ext>
                </a:extLst>
              </a:tr>
              <a:tr h="1050485">
                <a:tc>
                  <a:txBody>
                    <a:bodyPr/>
                    <a:lstStyle/>
                    <a:p>
                      <a:pPr marL="0" lvl="0" indent="0">
                        <a:spcAft>
                          <a:spcPts val="1200"/>
                        </a:spcAft>
                        <a:buFont typeface="Arial" panose="020B0604020202020204" pitchFamily="34" charset="0"/>
                        <a:buNone/>
                      </a:pPr>
                      <a:r>
                        <a:rPr lang="en-US" sz="2000"/>
                        <a:t>Realizing that your word choices may evoke memories and feelings for the family that could influence their participation.  </a:t>
                      </a:r>
                      <a:endParaRPr lang="en-US" sz="2000" u="none" strike="noStrike" noProof="0">
                        <a:solidFill>
                          <a:srgbClr val="000000"/>
                        </a:solidFill>
                      </a:endParaRPr>
                    </a:p>
                  </a:txBody>
                  <a:tcPr anchor="ctr"/>
                </a:tc>
                <a:tc>
                  <a:txBody>
                    <a:bodyPr/>
                    <a:lstStyle/>
                    <a:p>
                      <a:pPr marL="0" lvl="0" indent="0">
                        <a:spcAft>
                          <a:spcPts val="1200"/>
                        </a:spcAft>
                        <a:buFont typeface="Arial" panose="020B0604020202020204" pitchFamily="34" charset="0"/>
                        <a:buNone/>
                      </a:pPr>
                      <a:r>
                        <a:rPr lang="en-US" sz="2000"/>
                        <a:t>Referencing delays matter-of-factly without acknowledging if the family has heard the information before. </a:t>
                      </a:r>
                    </a:p>
                  </a:txBody>
                  <a:tcPr anchor="ctr"/>
                </a:tc>
                <a:extLst>
                  <a:ext uri="{0D108BD9-81ED-4DB2-BD59-A6C34878D82A}">
                    <a16:rowId xmlns:a16="http://schemas.microsoft.com/office/drawing/2014/main" val="286422360"/>
                  </a:ext>
                </a:extLst>
              </a:tr>
              <a:tr h="1184518">
                <a:tc>
                  <a:txBody>
                    <a:bodyPr/>
                    <a:lstStyle/>
                    <a:p>
                      <a:pPr marL="0" marR="0" lvl="0" indent="0" algn="l" rtl="0" eaLnBrk="1" fontAlgn="auto" latinLnBrk="0" hangingPunct="1">
                        <a:lnSpc>
                          <a:spcPct val="100000"/>
                        </a:lnSpc>
                        <a:spcBef>
                          <a:spcPts val="0"/>
                        </a:spcBef>
                        <a:spcAft>
                          <a:spcPts val="1200"/>
                        </a:spcAft>
                        <a:buClrTx/>
                        <a:buSzTx/>
                        <a:buFont typeface="Arial" panose="020B0604020202020204" pitchFamily="34" charset="0"/>
                        <a:buNone/>
                      </a:pPr>
                      <a:r>
                        <a:rPr lang="en-US" sz="2000" u="none" strike="noStrike" noProof="0">
                          <a:solidFill>
                            <a:srgbClr val="000000"/>
                          </a:solidFill>
                        </a:rPr>
                        <a:t>Using language that conveys respect for the family as a valued team member.</a:t>
                      </a:r>
                    </a:p>
                  </a:txBody>
                  <a:tcPr anchor="ctr"/>
                </a:tc>
                <a:tc>
                  <a:txBody>
                    <a:bodyPr/>
                    <a:lstStyle/>
                    <a:p>
                      <a:pPr marL="0" marR="0" lvl="0" indent="0" algn="l" rtl="0" eaLnBrk="1" fontAlgn="auto" latinLnBrk="0" hangingPunct="1">
                        <a:lnSpc>
                          <a:spcPct val="100000"/>
                        </a:lnSpc>
                        <a:spcBef>
                          <a:spcPts val="0"/>
                        </a:spcBef>
                        <a:spcAft>
                          <a:spcPts val="1200"/>
                        </a:spcAft>
                        <a:buClrTx/>
                        <a:buSzTx/>
                        <a:buFont typeface="Arial" panose="020B0604020202020204" pitchFamily="34" charset="0"/>
                        <a:buNone/>
                      </a:pPr>
                      <a:r>
                        <a:rPr lang="en-US" sz="2000" u="none" strike="noStrike" noProof="0">
                          <a:solidFill>
                            <a:srgbClr val="000000"/>
                          </a:solidFill>
                        </a:rPr>
                        <a:t>Referring to family members generically, such as Mom, Dad, Brother, without using their preferred name. </a:t>
                      </a:r>
                    </a:p>
                  </a:txBody>
                  <a:tcPr anchor="ctr"/>
                </a:tc>
                <a:extLst>
                  <a:ext uri="{0D108BD9-81ED-4DB2-BD59-A6C34878D82A}">
                    <a16:rowId xmlns:a16="http://schemas.microsoft.com/office/drawing/2014/main" val="3399028294"/>
                  </a:ext>
                </a:extLst>
              </a:tr>
            </a:tbl>
          </a:graphicData>
        </a:graphic>
      </p:graphicFrame>
    </p:spTree>
    <p:extLst>
      <p:ext uri="{BB962C8B-B14F-4D97-AF65-F5344CB8AC3E}">
        <p14:creationId xmlns:p14="http://schemas.microsoft.com/office/powerpoint/2010/main" val="2325815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324DB-96BA-9857-A87A-AE883AB16FD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441D382-E680-F21F-CECE-AB59DD24413F}"/>
              </a:ext>
            </a:extLst>
          </p:cNvPr>
          <p:cNvSpPr>
            <a:spLocks noGrp="1"/>
          </p:cNvSpPr>
          <p:nvPr>
            <p:ph type="title"/>
          </p:nvPr>
        </p:nvSpPr>
        <p:spPr>
          <a:xfrm>
            <a:off x="593271" y="59340"/>
            <a:ext cx="11005457" cy="914400"/>
          </a:xfrm>
        </p:spPr>
        <p:txBody>
          <a:bodyPr>
            <a:noAutofit/>
          </a:bodyPr>
          <a:lstStyle/>
          <a:p>
            <a:r>
              <a:rPr lang="en-US" sz="4000"/>
              <a:t>Words Matter</a:t>
            </a:r>
            <a:br>
              <a:rPr lang="en-US" sz="4800"/>
            </a:br>
            <a:br>
              <a:rPr lang="en-US" sz="4800"/>
            </a:br>
            <a:endParaRPr lang="en-US" sz="4800"/>
          </a:p>
        </p:txBody>
      </p:sp>
      <p:graphicFrame>
        <p:nvGraphicFramePr>
          <p:cNvPr id="6" name="Content Placeholder 5">
            <a:extLst>
              <a:ext uri="{FF2B5EF4-FFF2-40B4-BE49-F238E27FC236}">
                <a16:creationId xmlns:a16="http://schemas.microsoft.com/office/drawing/2014/main" id="{A543467F-1867-52B4-22A1-AB53BE2448B4}"/>
              </a:ext>
            </a:extLst>
          </p:cNvPr>
          <p:cNvGraphicFramePr>
            <a:graphicFrameLocks noGrp="1"/>
          </p:cNvGraphicFramePr>
          <p:nvPr>
            <p:ph idx="1"/>
            <p:extLst>
              <p:ext uri="{D42A27DB-BD31-4B8C-83A1-F6EECF244321}">
                <p14:modId xmlns:p14="http://schemas.microsoft.com/office/powerpoint/2010/main" val="3988765322"/>
              </p:ext>
            </p:extLst>
          </p:nvPr>
        </p:nvGraphicFramePr>
        <p:xfrm>
          <a:off x="464343" y="976312"/>
          <a:ext cx="11322018" cy="4958233"/>
        </p:xfrm>
        <a:graphic>
          <a:graphicData uri="http://schemas.openxmlformats.org/drawingml/2006/table">
            <a:tbl>
              <a:tblPr firstRow="1" bandRow="1">
                <a:tableStyleId>{BDBED569-4797-4DF1-A0F4-6AAB3CD982D8}</a:tableStyleId>
              </a:tblPr>
              <a:tblGrid>
                <a:gridCol w="5749232">
                  <a:extLst>
                    <a:ext uri="{9D8B030D-6E8A-4147-A177-3AD203B41FA5}">
                      <a16:colId xmlns:a16="http://schemas.microsoft.com/office/drawing/2014/main" val="3504272837"/>
                    </a:ext>
                  </a:extLst>
                </a:gridCol>
                <a:gridCol w="5572786">
                  <a:extLst>
                    <a:ext uri="{9D8B030D-6E8A-4147-A177-3AD203B41FA5}">
                      <a16:colId xmlns:a16="http://schemas.microsoft.com/office/drawing/2014/main" val="1625295341"/>
                    </a:ext>
                  </a:extLst>
                </a:gridCol>
              </a:tblGrid>
              <a:tr h="586554">
                <a:tc>
                  <a:txBody>
                    <a:bodyPr/>
                    <a:lstStyle/>
                    <a:p>
                      <a:pPr algn="ctr"/>
                      <a:r>
                        <a:rPr lang="en-US" sz="2400">
                          <a:solidFill>
                            <a:schemeClr val="tx1"/>
                          </a:solidFill>
                        </a:rPr>
                        <a:t>Use these phrases</a:t>
                      </a:r>
                    </a:p>
                  </a:txBody>
                  <a:tcPr/>
                </a:tc>
                <a:tc>
                  <a:txBody>
                    <a:bodyPr/>
                    <a:lstStyle/>
                    <a:p>
                      <a:pPr algn="ctr"/>
                      <a:r>
                        <a:rPr lang="en-US" sz="2400">
                          <a:solidFill>
                            <a:schemeClr val="tx1"/>
                          </a:solidFill>
                        </a:rPr>
                        <a:t>Instead of these phrases</a:t>
                      </a:r>
                    </a:p>
                  </a:txBody>
                  <a:tcPr/>
                </a:tc>
                <a:extLst>
                  <a:ext uri="{0D108BD9-81ED-4DB2-BD59-A6C34878D82A}">
                    <a16:rowId xmlns:a16="http://schemas.microsoft.com/office/drawing/2014/main" val="856531556"/>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Areas of concern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Delays or delayed</a:t>
                      </a:r>
                    </a:p>
                  </a:txBody>
                  <a:tcPr anchor="ctr"/>
                </a:tc>
                <a:extLst>
                  <a:ext uri="{0D108BD9-81ED-4DB2-BD59-A6C34878D82A}">
                    <a16:rowId xmlns:a16="http://schemas.microsoft.com/office/drawing/2014/main" val="1923064072"/>
                  </a:ext>
                </a:extLst>
              </a:tr>
              <a:tr h="459435">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Often</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Typically</a:t>
                      </a:r>
                    </a:p>
                  </a:txBody>
                  <a:tcPr anchor="ctr"/>
                </a:tc>
                <a:extLst>
                  <a:ext uri="{0D108BD9-81ED-4DB2-BD59-A6C34878D82A}">
                    <a16:rowId xmlns:a16="http://schemas.microsoft.com/office/drawing/2014/main" val="2690278078"/>
                  </a:ext>
                </a:extLst>
              </a:tr>
              <a:tr h="452630">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Age-expected</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Age-appropriate</a:t>
                      </a:r>
                    </a:p>
                  </a:txBody>
                  <a:tcPr anchor="ctr"/>
                </a:tc>
                <a:extLst>
                  <a:ext uri="{0D108BD9-81ED-4DB2-BD59-A6C34878D82A}">
                    <a16:rowId xmlns:a16="http://schemas.microsoft.com/office/drawing/2014/main" val="1883816888"/>
                  </a:ext>
                </a:extLst>
              </a:tr>
              <a:tr h="371475">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Not yet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Not or no</a:t>
                      </a:r>
                    </a:p>
                  </a:txBody>
                  <a:tcPr anchor="ctr"/>
                </a:tc>
                <a:extLst>
                  <a:ext uri="{0D108BD9-81ED-4DB2-BD59-A6C34878D82A}">
                    <a16:rowId xmlns:a16="http://schemas.microsoft.com/office/drawing/2014/main" val="1372356952"/>
                  </a:ext>
                </a:extLst>
              </a:tr>
              <a:tr h="416242">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At this time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Will always, never, or likely won’t</a:t>
                      </a:r>
                    </a:p>
                  </a:txBody>
                  <a:tcPr anchor="ctr"/>
                </a:tc>
                <a:extLst>
                  <a:ext uri="{0D108BD9-81ED-4DB2-BD59-A6C34878D82A}">
                    <a16:rowId xmlns:a16="http://schemas.microsoft.com/office/drawing/2014/main" val="2359971072"/>
                  </a:ext>
                </a:extLst>
              </a:tr>
              <a:tr h="528964">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A first step is…which leads to…</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He/she is not ready for…</a:t>
                      </a:r>
                    </a:p>
                  </a:txBody>
                  <a:tcPr anchor="ctr"/>
                </a:tc>
                <a:extLst>
                  <a:ext uri="{0D108BD9-81ED-4DB2-BD59-A6C34878D82A}">
                    <a16:rowId xmlns:a16="http://schemas.microsoft.com/office/drawing/2014/main" val="3161003468"/>
                  </a:ext>
                </a:extLst>
              </a:tr>
              <a:tr h="709457">
                <a:tc>
                  <a:txBody>
                    <a:bodyPr/>
                    <a:lstStyle/>
                    <a:p>
                      <a:pPr marL="0" marR="0" lvl="0" indent="0" algn="l" defTabSz="914400" rtl="0" eaLnBrk="1" fontAlgn="auto" latinLnBrk="0" hangingPunct="1">
                        <a:lnSpc>
                          <a:spcPct val="100000"/>
                        </a:lnSpc>
                        <a:spcBef>
                          <a:spcPts val="0"/>
                        </a:spcBef>
                        <a:spcAft>
                          <a:spcPts val="0"/>
                        </a:spcAft>
                        <a:buClrTx/>
                        <a:buSzTx/>
                        <a:buFont typeface="Courier New" panose="020B0604020202020204" pitchFamily="34" charset="0"/>
                        <a:buNone/>
                        <a:tabLst/>
                        <a:defRPr/>
                      </a:pPr>
                      <a:r>
                        <a:rPr lang="en-US" sz="2400"/>
                        <a:t>Describe the child’s functioning and how development progresses </a:t>
                      </a:r>
                    </a:p>
                  </a:txBody>
                  <a:tcPr anchor="ctr"/>
                </a:tc>
                <a:tc>
                  <a:txBody>
                    <a:bodyPr/>
                    <a:lstStyle/>
                    <a:p>
                      <a:pPr marL="0" marR="0" lvl="0" indent="0" algn="l" rtl="0" eaLnBrk="1" fontAlgn="auto" latinLnBrk="0" hangingPunct="1">
                        <a:lnSpc>
                          <a:spcPct val="100000"/>
                        </a:lnSpc>
                        <a:spcBef>
                          <a:spcPts val="0"/>
                        </a:spcBef>
                        <a:spcAft>
                          <a:spcPts val="0"/>
                        </a:spcAft>
                        <a:buClrTx/>
                        <a:buSzTx/>
                        <a:buFont typeface="Courier New" panose="020B0604020202020204" pitchFamily="34" charset="0"/>
                        <a:buNone/>
                      </a:pPr>
                      <a:r>
                        <a:rPr lang="en-US" sz="2400"/>
                        <a:t>Focus on age and describing the child as a being like a certain age (month/year) child (e.g., ...functioning like an 18-month-old child)</a:t>
                      </a:r>
                    </a:p>
                  </a:txBody>
                  <a:tcPr anchor="ctr"/>
                </a:tc>
                <a:extLst>
                  <a:ext uri="{0D108BD9-81ED-4DB2-BD59-A6C34878D82A}">
                    <a16:rowId xmlns:a16="http://schemas.microsoft.com/office/drawing/2014/main" val="96219713"/>
                  </a:ext>
                </a:extLst>
              </a:tr>
            </a:tbl>
          </a:graphicData>
        </a:graphic>
      </p:graphicFrame>
    </p:spTree>
    <p:extLst>
      <p:ext uri="{BB962C8B-B14F-4D97-AF65-F5344CB8AC3E}">
        <p14:creationId xmlns:p14="http://schemas.microsoft.com/office/powerpoint/2010/main" val="3170294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301B1DE-D0F3-087C-F97D-E722A56CF17E}"/>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
        <p:nvSpPr>
          <p:cNvPr id="14" name="Frame 13">
            <a:extLst>
              <a:ext uri="{FF2B5EF4-FFF2-40B4-BE49-F238E27FC236}">
                <a16:creationId xmlns:a16="http://schemas.microsoft.com/office/drawing/2014/main" id="{E25FBB3D-B894-42D6-D80C-99DA3BE6250D}"/>
              </a:ext>
              <a:ext uri="{C183D7F6-B498-43B3-948B-1728B52AA6E4}">
                <adec:decorative xmlns:adec="http://schemas.microsoft.com/office/drawing/2017/decorative" val="1"/>
              </a:ext>
            </a:extLst>
          </p:cNvPr>
          <p:cNvSpPr/>
          <p:nvPr/>
        </p:nvSpPr>
        <p:spPr>
          <a:xfrm rot="10800000">
            <a:off x="0" y="0"/>
            <a:ext cx="12192000" cy="6858000"/>
          </a:xfrm>
          <a:prstGeom prst="frame">
            <a:avLst>
              <a:gd name="adj1" fmla="val 2053"/>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scene3d>
            <a:camera prst="orthographicFront"/>
            <a:lightRig rig="threePt" dir="t"/>
          </a:scene3d>
          <a:sp3d>
            <a:bevelT w="165100" prst="coolSlant"/>
          </a:sp3d>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 name="Title 6">
            <a:extLst>
              <a:ext uri="{FF2B5EF4-FFF2-40B4-BE49-F238E27FC236}">
                <a16:creationId xmlns:a16="http://schemas.microsoft.com/office/drawing/2014/main" id="{2D87F319-427D-827C-7F9B-19A741105EC2}"/>
              </a:ext>
            </a:extLst>
          </p:cNvPr>
          <p:cNvSpPr>
            <a:spLocks noGrp="1"/>
          </p:cNvSpPr>
          <p:nvPr>
            <p:ph type="title"/>
          </p:nvPr>
        </p:nvSpPr>
        <p:spPr>
          <a:xfrm rot="21358016">
            <a:off x="802397" y="1143140"/>
            <a:ext cx="5411050" cy="4153884"/>
          </a:xfrm>
          <a:prstGeom prst="foldedCorner">
            <a:avLst/>
          </a:prstGeom>
          <a:solidFill>
            <a:srgbClr val="FFFAEB"/>
          </a:solidFill>
          <a:ln>
            <a:solidFill>
              <a:schemeClr val="accent5">
                <a:lumMod val="75000"/>
              </a:schemeClr>
            </a:solidFill>
          </a:ln>
        </p:spPr>
        <p:txBody>
          <a:bodyPr anchor="t">
            <a:normAutofit fontScale="90000"/>
          </a:bodyPr>
          <a:lstStyle/>
          <a:p>
            <a:pPr algn="l">
              <a:lnSpc>
                <a:spcPct val="100000"/>
              </a:lnSpc>
            </a:pPr>
            <a:r>
              <a:rPr lang="en-US" sz="6000" b="1">
                <a:solidFill>
                  <a:schemeClr val="tx1"/>
                </a:solidFill>
                <a:latin typeface="Arial"/>
                <a:cs typeface="Arial"/>
              </a:rPr>
              <a:t>Tip # 7</a:t>
            </a:r>
            <a:br>
              <a:rPr lang="en-US" sz="6000" b="1">
                <a:solidFill>
                  <a:schemeClr val="tx1"/>
                </a:solidFill>
              </a:rPr>
            </a:br>
            <a:r>
              <a:rPr lang="en-US" sz="1200" b="1">
                <a:solidFill>
                  <a:schemeClr val="tx1"/>
                </a:solidFill>
                <a:latin typeface="Arial"/>
                <a:cs typeface="Arial"/>
              </a:rPr>
              <a:t>.</a:t>
            </a:r>
            <a:br>
              <a:rPr lang="en-US" sz="6000" b="1">
                <a:solidFill>
                  <a:schemeClr val="tx1"/>
                </a:solidFill>
              </a:rPr>
            </a:br>
            <a:r>
              <a:rPr lang="en-US" sz="6000" b="1">
                <a:solidFill>
                  <a:schemeClr val="tx1"/>
                </a:solidFill>
                <a:latin typeface="Arial"/>
                <a:cs typeface="Arial"/>
              </a:rPr>
              <a:t> </a:t>
            </a:r>
            <a:r>
              <a:rPr lang="en-US" sz="4400">
                <a:solidFill>
                  <a:schemeClr val="tx1"/>
                </a:solidFill>
                <a:latin typeface="Arial"/>
                <a:cs typeface="Arial"/>
              </a:rPr>
              <a:t>Use COS concepts  </a:t>
            </a:r>
            <a:br>
              <a:rPr lang="en-US" sz="4400">
                <a:solidFill>
                  <a:schemeClr val="tx1"/>
                </a:solidFill>
                <a:latin typeface="Arial"/>
                <a:cs typeface="Arial"/>
              </a:rPr>
            </a:br>
            <a:r>
              <a:rPr lang="en-US" sz="4400">
                <a:solidFill>
                  <a:schemeClr val="tx1"/>
                </a:solidFill>
                <a:latin typeface="Arial"/>
                <a:cs typeface="Arial"/>
              </a:rPr>
              <a:t> throughout IFSP/IEP </a:t>
            </a:r>
            <a:br>
              <a:rPr lang="en-US" sz="4400">
                <a:solidFill>
                  <a:schemeClr val="tx1"/>
                </a:solidFill>
              </a:rPr>
            </a:br>
            <a:r>
              <a:rPr lang="en-US" sz="4400">
                <a:solidFill>
                  <a:schemeClr val="tx1"/>
                </a:solidFill>
                <a:latin typeface="Arial"/>
                <a:cs typeface="Arial"/>
              </a:rPr>
              <a:t> entry to exit processes</a:t>
            </a:r>
            <a:br>
              <a:rPr lang="en-US" sz="4400"/>
            </a:br>
            <a:r>
              <a:rPr lang="en-US" sz="4900">
                <a:latin typeface="Arial"/>
                <a:cs typeface="Arial"/>
              </a:rPr>
              <a:t> </a:t>
            </a:r>
            <a:endParaRPr lang="en-US" sz="4900"/>
          </a:p>
        </p:txBody>
      </p:sp>
      <p:pic>
        <p:nvPicPr>
          <p:cNvPr id="15" name="Picture 14">
            <a:extLst>
              <a:ext uri="{FF2B5EF4-FFF2-40B4-BE49-F238E27FC236}">
                <a16:creationId xmlns:a16="http://schemas.microsoft.com/office/drawing/2014/main" id="{392BADD7-D28B-9ECF-F1BE-2844D0DF56C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321" y="6160882"/>
            <a:ext cx="1190767" cy="457987"/>
          </a:xfrm>
          <a:prstGeom prst="rect">
            <a:avLst/>
          </a:prstGeom>
        </p:spPr>
      </p:pic>
      <p:pic>
        <p:nvPicPr>
          <p:cNvPr id="16" name="Picture 15">
            <a:extLst>
              <a:ext uri="{FF2B5EF4-FFF2-40B4-BE49-F238E27FC236}">
                <a16:creationId xmlns:a16="http://schemas.microsoft.com/office/drawing/2014/main" id="{F3B66E5C-3DF7-F55E-EA99-1C68AD2CB03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3409" y="6068239"/>
            <a:ext cx="895911" cy="643275"/>
          </a:xfrm>
          <a:prstGeom prst="rect">
            <a:avLst/>
          </a:prstGeom>
        </p:spPr>
      </p:pic>
      <p:sp>
        <p:nvSpPr>
          <p:cNvPr id="4" name="TextBox 3">
            <a:extLst>
              <a:ext uri="{FF2B5EF4-FFF2-40B4-BE49-F238E27FC236}">
                <a16:creationId xmlns:a16="http://schemas.microsoft.com/office/drawing/2014/main" id="{E741E214-AF52-E6F1-B132-7F97F9D2B006}"/>
              </a:ext>
            </a:extLst>
          </p:cNvPr>
          <p:cNvSpPr txBox="1"/>
          <p:nvPr/>
        </p:nvSpPr>
        <p:spPr>
          <a:xfrm flipH="1">
            <a:off x="7124528" y="3426746"/>
            <a:ext cx="4197912" cy="2553891"/>
          </a:xfrm>
          <a:prstGeom prst="wedgeRoundRectCallout">
            <a:avLst>
              <a:gd name="adj1" fmla="val 56030"/>
              <a:gd name="adj2" fmla="val -50198"/>
              <a:gd name="adj3" fmla="val 16667"/>
            </a:avLst>
          </a:prstGeom>
          <a:noFill/>
          <a:ln w="57150">
            <a:solidFill>
              <a:schemeClr val="accent2">
                <a:lumMod val="75000"/>
              </a:schemeClr>
            </a:solidFill>
          </a:ln>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mn-cs"/>
              </a:rPr>
              <a:t>“</a:t>
            </a: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Calibri"/>
              </a:rPr>
              <a:t>Assessing and screening function at every step of the process…sets you up for knowing function rather than discrete skills alone.”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Calibri"/>
                <a:cs typeface="Calibri"/>
              </a:rPr>
              <a:t>                         </a:t>
            </a:r>
            <a:r>
              <a:rPr kumimoji="0" lang="en-US" sz="2000" b="0" i="1" u="none" strike="noStrike" kern="1200" cap="none" spc="0" normalizeH="0" baseline="0" noProof="0">
                <a:ln>
                  <a:noFill/>
                </a:ln>
                <a:solidFill>
                  <a:srgbClr val="000000"/>
                </a:solidFill>
                <a:effectLst/>
                <a:uLnTx/>
                <a:uFillTx/>
                <a:latin typeface="Arial" panose="020B0604020202020204"/>
                <a:ea typeface="Calibri"/>
                <a:cs typeface="Calibri"/>
              </a:rPr>
              <a:t>Practitioner</a:t>
            </a:r>
          </a:p>
        </p:txBody>
      </p:sp>
    </p:spTree>
    <p:extLst>
      <p:ext uri="{BB962C8B-B14F-4D97-AF65-F5344CB8AC3E}">
        <p14:creationId xmlns:p14="http://schemas.microsoft.com/office/powerpoint/2010/main" val="426904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267BF-782E-C51F-337F-3EC910095E6E}"/>
            </a:ext>
          </a:extLst>
        </p:cNvPr>
        <p:cNvGrpSpPr/>
        <p:nvPr/>
      </p:nvGrpSpPr>
      <p:grpSpPr>
        <a:xfrm>
          <a:off x="0" y="0"/>
          <a:ext cx="0" cy="0"/>
          <a:chOff x="0" y="0"/>
          <a:chExt cx="0" cy="0"/>
        </a:xfrm>
      </p:grpSpPr>
      <p:sp>
        <p:nvSpPr>
          <p:cNvPr id="4" name="Title 3" descr="COS Concepts Throughout the IFSP/IEP Process">
            <a:extLst>
              <a:ext uri="{FF2B5EF4-FFF2-40B4-BE49-F238E27FC236}">
                <a16:creationId xmlns:a16="http://schemas.microsoft.com/office/drawing/2014/main" id="{5DD0278D-1EE3-34D3-68FE-2B6EC18248F5}"/>
              </a:ext>
              <a:ext uri="{C183D7F6-B498-43B3-948B-1728B52AA6E4}">
                <adec:decorative xmlns:adec="http://schemas.microsoft.com/office/drawing/2017/decorative" val="0"/>
              </a:ext>
            </a:extLst>
          </p:cNvPr>
          <p:cNvSpPr>
            <a:spLocks noGrp="1"/>
          </p:cNvSpPr>
          <p:nvPr>
            <p:ph type="title"/>
          </p:nvPr>
        </p:nvSpPr>
        <p:spPr>
          <a:xfrm>
            <a:off x="0" y="89415"/>
            <a:ext cx="12191999" cy="914400"/>
          </a:xfrm>
        </p:spPr>
        <p:txBody>
          <a:bodyPr>
            <a:normAutofit fontScale="90000"/>
          </a:bodyPr>
          <a:lstStyle/>
          <a:p>
            <a:r>
              <a:rPr lang="en-US" sz="4400">
                <a:solidFill>
                  <a:srgbClr val="154578"/>
                </a:solidFill>
                <a:latin typeface="Arial"/>
                <a:ea typeface="Tahoma" panose="020B0604030504040204" pitchFamily="34" charset="0"/>
                <a:cs typeface="Arial"/>
              </a:rPr>
              <a:t>COS Concepts Throughout the IFSP/IEP Process</a:t>
            </a:r>
            <a:br>
              <a:rPr lang="en-US">
                <a:solidFill>
                  <a:srgbClr val="154578"/>
                </a:solidFill>
                <a:latin typeface="Tahoma" panose="020B0604030504040204" pitchFamily="34" charset="0"/>
                <a:ea typeface="Tahoma" panose="020B0604030504040204" pitchFamily="34" charset="0"/>
                <a:cs typeface="Tahoma" panose="020B0604030504040204" pitchFamily="34" charset="0"/>
              </a:rPr>
            </a:br>
            <a:endParaRPr lang="en-US"/>
          </a:p>
        </p:txBody>
      </p:sp>
      <p:pic>
        <p:nvPicPr>
          <p:cNvPr id="20" name="Picture 19">
            <a:extLst>
              <a:ext uri="{FF2B5EF4-FFF2-40B4-BE49-F238E27FC236}">
                <a16:creationId xmlns:a16="http://schemas.microsoft.com/office/drawing/2014/main" id="{97448C89-93F6-704D-0D48-5D85B3F225C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52436" y="-148469"/>
            <a:ext cx="14554047" cy="7354963"/>
          </a:xfrm>
          <a:prstGeom prst="rect">
            <a:avLst/>
          </a:prstGeom>
        </p:spPr>
      </p:pic>
      <p:sp>
        <p:nvSpPr>
          <p:cNvPr id="14" name="TextBox 13">
            <a:extLst>
              <a:ext uri="{FF2B5EF4-FFF2-40B4-BE49-F238E27FC236}">
                <a16:creationId xmlns:a16="http://schemas.microsoft.com/office/drawing/2014/main" id="{2996C32A-E93D-D5E3-57D9-C2B924B6DD78}"/>
              </a:ext>
            </a:extLst>
          </p:cNvPr>
          <p:cNvSpPr txBox="1">
            <a:spLocks/>
          </p:cNvSpPr>
          <p:nvPr/>
        </p:nvSpPr>
        <p:spPr>
          <a:xfrm>
            <a:off x="1581912" y="4306373"/>
            <a:ext cx="177503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a:ea typeface="Tahoma"/>
                <a:cs typeface="Tahoma"/>
              </a:rPr>
              <a:t>Referral</a:t>
            </a:r>
          </a:p>
        </p:txBody>
      </p:sp>
      <p:sp>
        <p:nvSpPr>
          <p:cNvPr id="15" name="TextBox 14">
            <a:extLst>
              <a:ext uri="{FF2B5EF4-FFF2-40B4-BE49-F238E27FC236}">
                <a16:creationId xmlns:a16="http://schemas.microsoft.com/office/drawing/2014/main" id="{DA0E0098-F330-E355-C7AF-2C34C6F1E607}"/>
              </a:ext>
            </a:extLst>
          </p:cNvPr>
          <p:cNvSpPr txBox="1">
            <a:spLocks/>
          </p:cNvSpPr>
          <p:nvPr/>
        </p:nvSpPr>
        <p:spPr>
          <a:xfrm>
            <a:off x="1182771" y="1669610"/>
            <a:ext cx="378284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a:ea typeface="Tahoma"/>
                <a:cs typeface="Tahoma"/>
              </a:rPr>
              <a:t>Evaluation/</a:t>
            </a:r>
            <a:endParaRPr kumimoji="0" lang="en-US" sz="1800" b="0" i="0" u="none" strike="noStrike" kern="1200" cap="none" spc="0" normalizeH="0" baseline="0" noProof="0">
              <a:ln>
                <a:noFill/>
              </a:ln>
              <a:solidFill>
                <a:srgbClr val="000000"/>
              </a:solidFill>
              <a:effectLst/>
              <a:uLnTx/>
              <a:uFillTx/>
              <a:latin typeface="Comic Sans MS"/>
              <a:ea typeface="Tahoma"/>
              <a:cs typeface="Tahom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a:ea typeface="Tahoma"/>
                <a:cs typeface="Tahoma"/>
              </a:rPr>
              <a:t>Assessment</a:t>
            </a:r>
            <a:endParaRPr kumimoji="0" lang="en-US" sz="1800" b="0" i="0" u="none" strike="noStrike" kern="1200" cap="none" spc="0" normalizeH="0" baseline="0" noProof="0">
              <a:ln>
                <a:noFill/>
              </a:ln>
              <a:solidFill>
                <a:prstClr val="black"/>
              </a:solidFill>
              <a:effectLst/>
              <a:uLnTx/>
              <a:uFillTx/>
              <a:latin typeface="Comic Sans MS"/>
              <a:ea typeface="Tahoma"/>
              <a:cs typeface="Tahoma"/>
            </a:endParaRPr>
          </a:p>
        </p:txBody>
      </p:sp>
      <p:sp>
        <p:nvSpPr>
          <p:cNvPr id="16" name="TextBox 15">
            <a:extLst>
              <a:ext uri="{FF2B5EF4-FFF2-40B4-BE49-F238E27FC236}">
                <a16:creationId xmlns:a16="http://schemas.microsoft.com/office/drawing/2014/main" id="{71175FE0-B2E1-DC8F-78BA-D8AE7F184A38}"/>
              </a:ext>
            </a:extLst>
          </p:cNvPr>
          <p:cNvSpPr txBox="1">
            <a:spLocks/>
          </p:cNvSpPr>
          <p:nvPr/>
        </p:nvSpPr>
        <p:spPr>
          <a:xfrm>
            <a:off x="4496865" y="1863134"/>
            <a:ext cx="2101608"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a:ea typeface="Tahoma"/>
                <a:cs typeface="Tahoma"/>
              </a:rPr>
              <a:t>Eligibility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Comic Sans MS"/>
              <a:ea typeface="Tahoma"/>
              <a:cs typeface="Tahoma"/>
            </a:endParaRPr>
          </a:p>
        </p:txBody>
      </p:sp>
      <p:sp>
        <p:nvSpPr>
          <p:cNvPr id="17" name="TextBox 16">
            <a:extLst>
              <a:ext uri="{FF2B5EF4-FFF2-40B4-BE49-F238E27FC236}">
                <a16:creationId xmlns:a16="http://schemas.microsoft.com/office/drawing/2014/main" id="{AA38A259-A8B6-B795-9317-7401DAF0EBB2}"/>
              </a:ext>
            </a:extLst>
          </p:cNvPr>
          <p:cNvSpPr txBox="1">
            <a:spLocks/>
          </p:cNvSpPr>
          <p:nvPr/>
        </p:nvSpPr>
        <p:spPr>
          <a:xfrm>
            <a:off x="6674007" y="1693801"/>
            <a:ext cx="269427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a:ea typeface="Tahoma"/>
                <a:cs typeface="Tahoma"/>
              </a:rPr>
              <a:t>IFSP/IEP Development</a:t>
            </a:r>
          </a:p>
        </p:txBody>
      </p:sp>
      <p:sp>
        <p:nvSpPr>
          <p:cNvPr id="18" name="TextBox 17">
            <a:extLst>
              <a:ext uri="{FF2B5EF4-FFF2-40B4-BE49-F238E27FC236}">
                <a16:creationId xmlns:a16="http://schemas.microsoft.com/office/drawing/2014/main" id="{704CED9D-D211-5B38-257C-5F0FD9A07061}"/>
              </a:ext>
            </a:extLst>
          </p:cNvPr>
          <p:cNvSpPr txBox="1">
            <a:spLocks/>
          </p:cNvSpPr>
          <p:nvPr/>
        </p:nvSpPr>
        <p:spPr>
          <a:xfrm>
            <a:off x="9371246" y="3955611"/>
            <a:ext cx="252494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a:ea typeface="Tahoma"/>
                <a:cs typeface="Tahoma"/>
              </a:rPr>
              <a:t>Intervention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a:ea typeface="Tahoma"/>
                <a:cs typeface="Tahoma"/>
              </a:rPr>
              <a:t>and Instruction</a:t>
            </a:r>
            <a:endParaRPr kumimoji="0" lang="en-US" sz="2400" b="0" i="0" u="none" strike="noStrike" kern="1200" cap="none" spc="0" normalizeH="0" baseline="0" noProof="0">
              <a:ln>
                <a:noFill/>
              </a:ln>
              <a:solidFill>
                <a:prstClr val="black"/>
              </a:solidFill>
              <a:effectLst/>
              <a:uLnTx/>
              <a:uFillTx/>
              <a:latin typeface="Comic Sans MS"/>
              <a:ea typeface="Tahoma"/>
              <a:cs typeface="Tahoma"/>
            </a:endParaRPr>
          </a:p>
        </p:txBody>
      </p:sp>
      <p:sp>
        <p:nvSpPr>
          <p:cNvPr id="19" name="TextBox 18">
            <a:extLst>
              <a:ext uri="{FF2B5EF4-FFF2-40B4-BE49-F238E27FC236}">
                <a16:creationId xmlns:a16="http://schemas.microsoft.com/office/drawing/2014/main" id="{9187FFA5-FEA5-BAAE-5DBC-4949411D35FA}"/>
              </a:ext>
            </a:extLst>
          </p:cNvPr>
          <p:cNvSpPr txBox="1">
            <a:spLocks/>
          </p:cNvSpPr>
          <p:nvPr/>
        </p:nvSpPr>
        <p:spPr>
          <a:xfrm>
            <a:off x="7133627" y="5552183"/>
            <a:ext cx="177503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Comic Sans MS"/>
                <a:ea typeface="Tahoma"/>
                <a:cs typeface="Tahoma"/>
              </a:rPr>
              <a:t>Transition</a:t>
            </a:r>
            <a:endParaRPr kumimoji="0" lang="en-US" sz="1800" b="0" i="0" u="none" strike="noStrike" kern="1200" cap="none" spc="0" normalizeH="0" baseline="0" noProof="0">
              <a:ln>
                <a:noFill/>
              </a:ln>
              <a:solidFill>
                <a:prstClr val="black"/>
              </a:solidFill>
              <a:effectLst/>
              <a:uLnTx/>
              <a:uFillTx/>
              <a:latin typeface="Comic Sans MS"/>
              <a:ea typeface="Tahoma"/>
              <a:cs typeface="Tahoma"/>
            </a:endParaRPr>
          </a:p>
        </p:txBody>
      </p:sp>
      <p:sp>
        <p:nvSpPr>
          <p:cNvPr id="23" name="TextBox 22" descr="COS Concepts&#10;Focusing on children's functioning​&#10;Covering the breadth of the three outcomes​&#10;Age anchoring functioning to age expectations​&#10;Teaming with shared understanding &#10;Applying COS ratings using established criteria&#10;">
            <a:extLst>
              <a:ext uri="{FF2B5EF4-FFF2-40B4-BE49-F238E27FC236}">
                <a16:creationId xmlns:a16="http://schemas.microsoft.com/office/drawing/2014/main" id="{F013C16F-D898-054C-3B54-A7047A84456D}"/>
              </a:ext>
            </a:extLst>
          </p:cNvPr>
          <p:cNvSpPr txBox="1"/>
          <p:nvPr/>
        </p:nvSpPr>
        <p:spPr>
          <a:xfrm>
            <a:off x="3774763" y="2923374"/>
            <a:ext cx="5870849" cy="18466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srgbClr val="000000"/>
                </a:solidFill>
                <a:effectLst/>
                <a:uLnTx/>
                <a:uFillTx/>
                <a:latin typeface="Tahoma"/>
                <a:ea typeface="Tahoma"/>
                <a:cs typeface="Tahoma"/>
              </a:rPr>
              <a:t>COS Concepts</a:t>
            </a:r>
          </a:p>
          <a:p>
            <a:pPr marL="219075" marR="0" lvl="0" indent="-219075" algn="l" defTabSz="914400" rtl="0" eaLnBrk="1" fontAlgn="auto" latinLnBrk="0" hangingPunct="1">
              <a:lnSpc>
                <a:spcPct val="100000"/>
              </a:lnSpc>
              <a:spcBef>
                <a:spcPts val="0"/>
              </a:spcBef>
              <a:spcAft>
                <a:spcPts val="0"/>
              </a:spcAft>
              <a:buClrTx/>
              <a:buSzTx/>
              <a:buFont typeface="Arial"/>
              <a:buChar char="•"/>
              <a:tabLst/>
              <a:defRPr/>
            </a:pPr>
            <a:r>
              <a:rPr kumimoji="0" lang="en-US" sz="1900" b="0" i="0" u="none" strike="noStrike" kern="1200" cap="none" spc="0" normalizeH="0" baseline="0" noProof="0">
                <a:ln>
                  <a:noFill/>
                </a:ln>
                <a:solidFill>
                  <a:srgbClr val="000000"/>
                </a:solidFill>
                <a:effectLst/>
                <a:uLnTx/>
                <a:uFillTx/>
                <a:latin typeface="Tahoma"/>
                <a:ea typeface="Tahoma"/>
                <a:cs typeface="Tahoma"/>
              </a:rPr>
              <a:t>Focusing on children's functioning​</a:t>
            </a:r>
            <a:endParaRPr kumimoji="0" lang="en-US" sz="1900" b="0" i="0" u="none" strike="noStrike" kern="1200" cap="none" spc="0" normalizeH="0" baseline="0" noProof="0">
              <a:ln>
                <a:noFill/>
              </a:ln>
              <a:solidFill>
                <a:prstClr val="black"/>
              </a:solidFill>
              <a:effectLst/>
              <a:uLnTx/>
              <a:uFillTx/>
              <a:latin typeface="Tahoma"/>
              <a:ea typeface="Tahoma"/>
              <a:cs typeface="Tahoma"/>
            </a:endParaRPr>
          </a:p>
          <a:p>
            <a:pPr marL="219075" marR="0" lvl="0" indent="-219075" algn="l" defTabSz="914400" rtl="0" eaLnBrk="1" fontAlgn="auto" latinLnBrk="0" hangingPunct="1">
              <a:lnSpc>
                <a:spcPct val="100000"/>
              </a:lnSpc>
              <a:spcBef>
                <a:spcPts val="0"/>
              </a:spcBef>
              <a:spcAft>
                <a:spcPts val="0"/>
              </a:spcAft>
              <a:buClrTx/>
              <a:buSzTx/>
              <a:buFont typeface="Arial"/>
              <a:buChar char="•"/>
              <a:tabLst/>
              <a:defRPr/>
            </a:pPr>
            <a:r>
              <a:rPr kumimoji="0" lang="en-US" sz="1900" b="0" i="0" u="none" strike="noStrike" kern="1200" cap="none" spc="0" normalizeH="0" baseline="0" noProof="0">
                <a:ln>
                  <a:noFill/>
                </a:ln>
                <a:solidFill>
                  <a:srgbClr val="000000"/>
                </a:solidFill>
                <a:effectLst/>
                <a:uLnTx/>
                <a:uFillTx/>
                <a:latin typeface="Tahoma"/>
                <a:ea typeface="Tahoma"/>
                <a:cs typeface="Tahoma"/>
              </a:rPr>
              <a:t>Covering the breadth of the three outcomes​</a:t>
            </a:r>
          </a:p>
          <a:p>
            <a:pPr marL="219075" marR="0" lvl="0" indent="-219075" algn="l" defTabSz="914400" rtl="0" eaLnBrk="1" fontAlgn="auto" latinLnBrk="0" hangingPunct="1">
              <a:lnSpc>
                <a:spcPct val="100000"/>
              </a:lnSpc>
              <a:spcBef>
                <a:spcPts val="0"/>
              </a:spcBef>
              <a:spcAft>
                <a:spcPts val="0"/>
              </a:spcAft>
              <a:buClrTx/>
              <a:buSzTx/>
              <a:buFont typeface="Arial"/>
              <a:buChar char="•"/>
              <a:tabLst/>
              <a:defRPr/>
            </a:pPr>
            <a:r>
              <a:rPr kumimoji="0" lang="en-US" sz="1900" b="0" i="0" u="none" strike="noStrike" kern="1200" cap="none" spc="0" normalizeH="0" baseline="0" noProof="0">
                <a:ln>
                  <a:noFill/>
                </a:ln>
                <a:solidFill>
                  <a:srgbClr val="000000"/>
                </a:solidFill>
                <a:effectLst/>
                <a:uLnTx/>
                <a:uFillTx/>
                <a:latin typeface="Tahoma"/>
                <a:ea typeface="Tahoma"/>
                <a:cs typeface="Tahoma"/>
              </a:rPr>
              <a:t>Age anchoring functioning to age expectations​</a:t>
            </a:r>
          </a:p>
          <a:p>
            <a:pPr marL="219075" marR="0" lvl="0" indent="-219075" algn="l" defTabSz="914400" rtl="0" eaLnBrk="1" fontAlgn="auto" latinLnBrk="0" hangingPunct="1">
              <a:lnSpc>
                <a:spcPct val="100000"/>
              </a:lnSpc>
              <a:spcBef>
                <a:spcPts val="0"/>
              </a:spcBef>
              <a:spcAft>
                <a:spcPts val="0"/>
              </a:spcAft>
              <a:buClrTx/>
              <a:buSzTx/>
              <a:buFont typeface="Arial"/>
              <a:buChar char="•"/>
              <a:tabLst/>
              <a:defRPr/>
            </a:pPr>
            <a:r>
              <a:rPr kumimoji="0" lang="en-US" sz="1900" b="0" i="0" u="none" strike="noStrike" kern="1200" cap="none" spc="0" normalizeH="0" baseline="0" noProof="0">
                <a:ln>
                  <a:noFill/>
                </a:ln>
                <a:solidFill>
                  <a:srgbClr val="000000"/>
                </a:solidFill>
                <a:effectLst/>
                <a:uLnTx/>
                <a:uFillTx/>
                <a:latin typeface="Tahoma"/>
                <a:ea typeface="Tahoma"/>
                <a:cs typeface="Tahoma"/>
              </a:rPr>
              <a:t>Teaming with shared understanding </a:t>
            </a:r>
          </a:p>
          <a:p>
            <a:pPr marL="219075" marR="0" lvl="0" indent="-219075" algn="l" defTabSz="914400" rtl="0" eaLnBrk="1" fontAlgn="auto" latinLnBrk="0" hangingPunct="1">
              <a:lnSpc>
                <a:spcPct val="100000"/>
              </a:lnSpc>
              <a:spcBef>
                <a:spcPts val="0"/>
              </a:spcBef>
              <a:spcAft>
                <a:spcPts val="0"/>
              </a:spcAft>
              <a:buClrTx/>
              <a:buSzTx/>
              <a:buFont typeface="Arial"/>
              <a:buChar char="•"/>
              <a:tabLst/>
              <a:defRPr/>
            </a:pPr>
            <a:r>
              <a:rPr kumimoji="0" lang="en-US" sz="1900" b="0" i="0" u="none" strike="noStrike" kern="1200" cap="none" spc="0" normalizeH="0" baseline="0" noProof="0">
                <a:ln>
                  <a:noFill/>
                </a:ln>
                <a:solidFill>
                  <a:srgbClr val="000000"/>
                </a:solidFill>
                <a:effectLst/>
                <a:uLnTx/>
                <a:uFillTx/>
                <a:latin typeface="Tahoma"/>
                <a:ea typeface="Tahoma"/>
                <a:cs typeface="Tahoma"/>
              </a:rPr>
              <a:t>Applying COS ratings using established criteria</a:t>
            </a:r>
            <a:endParaRPr kumimoji="0" lang="en-US" sz="1900" b="0" i="0" u="none" strike="noStrike" kern="1200" cap="none" spc="0" normalizeH="0" baseline="0" noProof="0">
              <a:ln>
                <a:noFill/>
              </a:ln>
              <a:solidFill>
                <a:prstClr val="black"/>
              </a:solidFill>
              <a:effectLst/>
              <a:uLnTx/>
              <a:uFillTx/>
              <a:latin typeface="Tahoma"/>
              <a:ea typeface="Tahoma"/>
              <a:cs typeface="Tahoma"/>
            </a:endParaRPr>
          </a:p>
        </p:txBody>
      </p:sp>
      <p:sp>
        <p:nvSpPr>
          <p:cNvPr id="22" name="Arrow: Up 21">
            <a:extLst>
              <a:ext uri="{FF2B5EF4-FFF2-40B4-BE49-F238E27FC236}">
                <a16:creationId xmlns:a16="http://schemas.microsoft.com/office/drawing/2014/main" id="{91C97E03-1FE3-52A3-C036-94006F5BED35}"/>
              </a:ext>
              <a:ext uri="{C183D7F6-B498-43B3-948B-1728B52AA6E4}">
                <adec:decorative xmlns:adec="http://schemas.microsoft.com/office/drawing/2017/decorative" val="1"/>
              </a:ext>
            </a:extLst>
          </p:cNvPr>
          <p:cNvSpPr/>
          <p:nvPr/>
        </p:nvSpPr>
        <p:spPr>
          <a:xfrm rot="14100000">
            <a:off x="9509924" y="5006802"/>
            <a:ext cx="344175" cy="625859"/>
          </a:xfrm>
          <a:prstGeom prst="upArrow">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EED744C1-C2D2-4031-09DF-39692BB97110}"/>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Title 5">
            <a:extLst>
              <a:ext uri="{FF2B5EF4-FFF2-40B4-BE49-F238E27FC236}">
                <a16:creationId xmlns:a16="http://schemas.microsoft.com/office/drawing/2014/main" id="{DDB91783-27CC-E66D-CF5C-07040BBE39C0}"/>
              </a:ext>
              <a:ext uri="{C183D7F6-B498-43B3-948B-1728B52AA6E4}">
                <adec:decorative xmlns:adec="http://schemas.microsoft.com/office/drawing/2017/decorative" val="1"/>
              </a:ext>
            </a:extLst>
          </p:cNvPr>
          <p:cNvSpPr txBox="1">
            <a:spLocks/>
          </p:cNvSpPr>
          <p:nvPr/>
        </p:nvSpPr>
        <p:spPr>
          <a:xfrm>
            <a:off x="344249" y="84850"/>
            <a:ext cx="11551937" cy="91440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4000" b="0" i="0" u="none" strike="noStrike" kern="1200" cap="none" spc="0" normalizeH="0" baseline="0" noProof="0">
              <a:ln>
                <a:noFill/>
              </a:ln>
              <a:solidFill>
                <a:srgbClr val="154578"/>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09973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C5A02-2B16-799A-F7C3-EAB81500C70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8C9897-EFF2-0BD8-75E8-571910F3982C}"/>
              </a:ext>
            </a:extLst>
          </p:cNvPr>
          <p:cNvSpPr>
            <a:spLocks noGrp="1"/>
          </p:cNvSpPr>
          <p:nvPr>
            <p:ph type="title"/>
          </p:nvPr>
        </p:nvSpPr>
        <p:spPr>
          <a:xfrm>
            <a:off x="1850499" y="90300"/>
            <a:ext cx="8902168" cy="1078173"/>
          </a:xfrm>
        </p:spPr>
        <p:txBody>
          <a:bodyPr>
            <a:noAutofit/>
          </a:bodyPr>
          <a:lstStyle/>
          <a:p>
            <a:r>
              <a:rPr lang="en-US" sz="4000" b="1"/>
              <a:t>Tip #7: </a:t>
            </a:r>
            <a:r>
              <a:rPr lang="en-US" sz="4000"/>
              <a:t>Use COS concepts throughout IFSP/IEP entry to exit processes</a:t>
            </a:r>
          </a:p>
        </p:txBody>
      </p:sp>
      <p:graphicFrame>
        <p:nvGraphicFramePr>
          <p:cNvPr id="6" name="Content Placeholder 5">
            <a:extLst>
              <a:ext uri="{FF2B5EF4-FFF2-40B4-BE49-F238E27FC236}">
                <a16:creationId xmlns:a16="http://schemas.microsoft.com/office/drawing/2014/main" id="{229BBBB5-33F0-B18A-3237-ED75DFD26CC3}"/>
              </a:ext>
            </a:extLst>
          </p:cNvPr>
          <p:cNvGraphicFramePr>
            <a:graphicFrameLocks noGrp="1"/>
          </p:cNvGraphicFramePr>
          <p:nvPr>
            <p:ph idx="1"/>
            <p:extLst>
              <p:ext uri="{D42A27DB-BD31-4B8C-83A1-F6EECF244321}">
                <p14:modId xmlns:p14="http://schemas.microsoft.com/office/powerpoint/2010/main" val="3263805460"/>
              </p:ext>
            </p:extLst>
          </p:nvPr>
        </p:nvGraphicFramePr>
        <p:xfrm>
          <a:off x="313266" y="1671637"/>
          <a:ext cx="11565467" cy="3934849"/>
        </p:xfrm>
        <a:graphic>
          <a:graphicData uri="http://schemas.openxmlformats.org/drawingml/2006/table">
            <a:tbl>
              <a:tblPr firstRow="1" bandRow="1">
                <a:tableStyleId>{8799B23B-EC83-4686-B30A-512413B5E67A}</a:tableStyleId>
              </a:tblPr>
              <a:tblGrid>
                <a:gridCol w="6163734">
                  <a:extLst>
                    <a:ext uri="{9D8B030D-6E8A-4147-A177-3AD203B41FA5}">
                      <a16:colId xmlns:a16="http://schemas.microsoft.com/office/drawing/2014/main" val="3504272837"/>
                    </a:ext>
                  </a:extLst>
                </a:gridCol>
                <a:gridCol w="5401733">
                  <a:extLst>
                    <a:ext uri="{9D8B030D-6E8A-4147-A177-3AD203B41FA5}">
                      <a16:colId xmlns:a16="http://schemas.microsoft.com/office/drawing/2014/main" val="1625295341"/>
                    </a:ext>
                  </a:extLst>
                </a:gridCol>
              </a:tblGrid>
              <a:tr h="427833">
                <a:tc>
                  <a:txBody>
                    <a:bodyPr/>
                    <a:lstStyle/>
                    <a:p>
                      <a:pPr algn="ctr"/>
                      <a:r>
                        <a:rPr lang="en-US" sz="2000" b="1">
                          <a:solidFill>
                            <a:schemeClr val="tx1"/>
                          </a:solidFill>
                        </a:rPr>
                        <a:t>This Tip Looks Like</a:t>
                      </a:r>
                    </a:p>
                  </a:txBody>
                  <a:tcPr anchor="ctr"/>
                </a:tc>
                <a:tc>
                  <a:txBody>
                    <a:bodyPr/>
                    <a:lstStyle/>
                    <a:p>
                      <a:pPr algn="ctr"/>
                      <a:r>
                        <a:rPr lang="en-US" sz="2000" b="1">
                          <a:solidFill>
                            <a:schemeClr val="tx1"/>
                          </a:solidFill>
                        </a:rPr>
                        <a:t>This Tip Does Not Look Like</a:t>
                      </a:r>
                    </a:p>
                  </a:txBody>
                  <a:tcPr anchor="ctr"/>
                </a:tc>
                <a:extLst>
                  <a:ext uri="{0D108BD9-81ED-4DB2-BD59-A6C34878D82A}">
                    <a16:rowId xmlns:a16="http://schemas.microsoft.com/office/drawing/2014/main" val="856531556"/>
                  </a:ext>
                </a:extLst>
              </a:tr>
              <a:tr h="1415139">
                <a:tc>
                  <a:txBody>
                    <a:bodyPr/>
                    <a:lstStyle/>
                    <a:p>
                      <a:pPr marL="0" lvl="0" indent="0">
                        <a:spcAft>
                          <a:spcPts val="1200"/>
                        </a:spcAft>
                        <a:buFont typeface="Arial" panose="020B0604020202020204" pitchFamily="34" charset="0"/>
                        <a:buNone/>
                      </a:pPr>
                      <a:r>
                        <a:rPr lang="en-US" sz="2000"/>
                        <a:t>Understanding how COS concepts support quality IFSP/IEP processes and practices (e.g., focus on function yields functional individualized outcomes/goals).</a:t>
                      </a:r>
                    </a:p>
                  </a:txBody>
                  <a:tcPr anchor="ctr"/>
                </a:tc>
                <a:tc>
                  <a:txBody>
                    <a:bodyPr/>
                    <a:lstStyle/>
                    <a:p>
                      <a:pPr marL="0" lvl="0" indent="0">
                        <a:spcAft>
                          <a:spcPts val="1200"/>
                        </a:spcAft>
                        <a:buFont typeface="Arial" panose="020B0604020202020204" pitchFamily="34" charset="0"/>
                        <a:buNone/>
                      </a:pPr>
                      <a:r>
                        <a:rPr lang="en-US" sz="2000"/>
                        <a:t>Regarding COS as a separate process independent from the IFSP/IEP process and ongoing intervention and instruction. </a:t>
                      </a:r>
                    </a:p>
                  </a:txBody>
                  <a:tcPr anchor="ctr"/>
                </a:tc>
                <a:extLst>
                  <a:ext uri="{0D108BD9-81ED-4DB2-BD59-A6C34878D82A}">
                    <a16:rowId xmlns:a16="http://schemas.microsoft.com/office/drawing/2014/main" val="1923064072"/>
                  </a:ext>
                </a:extLst>
              </a:tr>
              <a:tr h="914330">
                <a:tc>
                  <a:txBody>
                    <a:bodyPr/>
                    <a:lstStyle/>
                    <a:p>
                      <a:pPr marL="0" lvl="0" indent="0">
                        <a:spcAft>
                          <a:spcPts val="1200"/>
                        </a:spcAft>
                        <a:buFont typeface="Arial" panose="020B0604020202020204" pitchFamily="34" charset="0"/>
                        <a:buNone/>
                      </a:pPr>
                      <a:r>
                        <a:rPr lang="en-US" sz="2000" b="0" i="0" u="none" strike="noStrike" kern="1200" cap="none" spc="0" normalizeH="0" baseline="0" noProof="0">
                          <a:ln>
                            <a:noFill/>
                          </a:ln>
                          <a:solidFill>
                            <a:srgbClr val="000000"/>
                          </a:solidFill>
                          <a:effectLst/>
                          <a:uLnTx/>
                          <a:uFillTx/>
                          <a:latin typeface="+mn-lt"/>
                          <a:ea typeface="+mn-ea"/>
                          <a:cs typeface="+mn-cs"/>
                        </a:rPr>
                        <a:t>Applying</a:t>
                      </a:r>
                      <a:r>
                        <a:rPr kumimoji="0" lang="en-US" sz="2000" b="0" i="0" u="none" strike="noStrike" kern="1200" cap="none" spc="0" normalizeH="0" baseline="0" noProof="0">
                          <a:ln>
                            <a:noFill/>
                          </a:ln>
                          <a:solidFill>
                            <a:srgbClr val="000000"/>
                          </a:solidFill>
                          <a:effectLst/>
                          <a:uLnTx/>
                          <a:uFillTx/>
                          <a:latin typeface="+mn-lt"/>
                          <a:ea typeface="+mn-ea"/>
                          <a:cs typeface="+mn-cs"/>
                        </a:rPr>
                        <a:t> key COS concepts at different steps to enhance IFSP/IEP </a:t>
                      </a:r>
                      <a:r>
                        <a:rPr lang="en-US" sz="2000" b="0" i="0" u="none" strike="noStrike" kern="1200" cap="none" spc="0" normalizeH="0" baseline="0" noProof="0">
                          <a:ln>
                            <a:noFill/>
                          </a:ln>
                          <a:solidFill>
                            <a:srgbClr val="000000"/>
                          </a:solidFill>
                          <a:effectLst/>
                          <a:uLnTx/>
                          <a:uFillTx/>
                          <a:latin typeface="+mn-lt"/>
                          <a:ea typeface="+mn-ea"/>
                          <a:cs typeface="+mn-cs"/>
                        </a:rPr>
                        <a:t>development and</a:t>
                      </a:r>
                      <a:r>
                        <a:rPr kumimoji="0" lang="en-US" sz="2000" b="0" i="0" u="none" strike="noStrike" kern="1200" cap="none" spc="0" normalizeH="0" baseline="0" noProof="0">
                          <a:ln>
                            <a:noFill/>
                          </a:ln>
                          <a:solidFill>
                            <a:srgbClr val="000000"/>
                          </a:solidFill>
                          <a:effectLst/>
                          <a:uLnTx/>
                          <a:uFillTx/>
                          <a:latin typeface="+mn-lt"/>
                          <a:ea typeface="+mn-ea"/>
                          <a:cs typeface="+mn-cs"/>
                        </a:rPr>
                        <a:t> COS </a:t>
                      </a:r>
                      <a:r>
                        <a:rPr lang="en-US" sz="2000" b="0" i="0" u="none" strike="noStrike" kern="1200" cap="none" spc="0" normalizeH="0" baseline="0" noProof="0">
                          <a:ln>
                            <a:noFill/>
                          </a:ln>
                          <a:solidFill>
                            <a:srgbClr val="000000"/>
                          </a:solidFill>
                          <a:effectLst/>
                          <a:uLnTx/>
                          <a:uFillTx/>
                          <a:latin typeface="+mn-lt"/>
                          <a:ea typeface="+mn-ea"/>
                          <a:cs typeface="+mn-cs"/>
                        </a:rPr>
                        <a:t>data</a:t>
                      </a:r>
                      <a:r>
                        <a:rPr kumimoji="0" lang="en-US" sz="2000" b="0" i="0" u="none" strike="noStrike" kern="1200" cap="none" spc="0" normalizeH="0" baseline="0" noProof="0">
                          <a:ln>
                            <a:noFill/>
                          </a:ln>
                          <a:solidFill>
                            <a:srgbClr val="000000"/>
                          </a:solidFill>
                          <a:effectLst/>
                          <a:uLnTx/>
                          <a:uFillTx/>
                          <a:latin typeface="+mn-lt"/>
                          <a:ea typeface="+mn-ea"/>
                          <a:cs typeface="+mn-cs"/>
                        </a:rPr>
                        <a:t>. </a:t>
                      </a:r>
                    </a:p>
                  </a:txBody>
                  <a:tcPr anchor="ctr"/>
                </a:tc>
                <a:tc>
                  <a:txBody>
                    <a:bodyPr/>
                    <a:lstStyle/>
                    <a:p>
                      <a:pPr marL="0" marR="0" lvl="0" indent="0" algn="l" rtl="0" eaLnBrk="1" fontAlgn="auto" latinLnBrk="0" hangingPunct="1">
                        <a:lnSpc>
                          <a:spcPct val="100000"/>
                        </a:lnSpc>
                        <a:spcBef>
                          <a:spcPts val="0"/>
                        </a:spcBef>
                        <a:spcAft>
                          <a:spcPts val="1200"/>
                        </a:spcAft>
                        <a:buClrTx/>
                        <a:buSzTx/>
                        <a:buFont typeface="Arial" panose="020B0604020202020204" pitchFamily="34" charset="0"/>
                        <a:buNone/>
                      </a:pPr>
                      <a:r>
                        <a:rPr kumimoji="0" lang="en-US" sz="2000" b="0" i="0" u="none" strike="noStrike" kern="1200" cap="none" spc="0" normalizeH="0" baseline="0" noProof="0">
                          <a:ln>
                            <a:noFill/>
                          </a:ln>
                          <a:solidFill>
                            <a:srgbClr val="000000"/>
                          </a:solidFill>
                          <a:effectLst/>
                          <a:uLnTx/>
                          <a:uFillTx/>
                          <a:latin typeface="+mn-lt"/>
                          <a:ea typeface="+mn-ea"/>
                          <a:cs typeface="+mn-cs"/>
                        </a:rPr>
                        <a:t>Overlooking the connection between COS concepts and ongoing intervention and instruction. </a:t>
                      </a:r>
                    </a:p>
                  </a:txBody>
                  <a:tcPr anchor="ctr"/>
                </a:tc>
                <a:extLst>
                  <a:ext uri="{0D108BD9-81ED-4DB2-BD59-A6C34878D82A}">
                    <a16:rowId xmlns:a16="http://schemas.microsoft.com/office/drawing/2014/main" val="2006442998"/>
                  </a:ext>
                </a:extLst>
              </a:tr>
              <a:tr h="1086037">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b="0" i="0" u="none" strike="noStrike" kern="1200" cap="none" spc="0" normalizeH="0" baseline="0" noProof="0">
                          <a:ln>
                            <a:noFill/>
                          </a:ln>
                          <a:solidFill>
                            <a:srgbClr val="000000"/>
                          </a:solidFill>
                          <a:effectLst/>
                          <a:uLnTx/>
                          <a:uFillTx/>
                          <a:latin typeface="+mn-lt"/>
                          <a:ea typeface="+mn-ea"/>
                          <a:cs typeface="+mn-cs"/>
                        </a:rPr>
                        <a:t>Helping</a:t>
                      </a:r>
                      <a:r>
                        <a:rPr kumimoji="0" lang="en-US" sz="2000" b="0" i="0" u="none" strike="noStrike" kern="1200" cap="none" spc="0" normalizeH="0" baseline="0" noProof="0">
                          <a:ln>
                            <a:noFill/>
                          </a:ln>
                          <a:solidFill>
                            <a:srgbClr val="000000"/>
                          </a:solidFill>
                          <a:effectLst/>
                          <a:uLnTx/>
                          <a:uFillTx/>
                          <a:latin typeface="+mn-lt"/>
                          <a:ea typeface="+mn-ea"/>
                          <a:cs typeface="+mn-cs"/>
                        </a:rPr>
                        <a:t> families </a:t>
                      </a:r>
                      <a:r>
                        <a:rPr lang="en-US" sz="2000" b="0" i="0" u="none" strike="noStrike" kern="1200" cap="none" spc="0" normalizeH="0" baseline="0" noProof="0">
                          <a:ln>
                            <a:noFill/>
                          </a:ln>
                          <a:solidFill>
                            <a:srgbClr val="000000"/>
                          </a:solidFill>
                          <a:effectLst/>
                          <a:uLnTx/>
                          <a:uFillTx/>
                          <a:latin typeface="+mn-lt"/>
                          <a:ea typeface="+mn-ea"/>
                          <a:cs typeface="+mn-cs"/>
                        </a:rPr>
                        <a:t>understand</a:t>
                      </a:r>
                      <a:r>
                        <a:rPr kumimoji="0" lang="en-US" sz="2000" b="0" i="0" u="none" strike="noStrike" kern="1200" cap="none" spc="0" normalizeH="0" baseline="0" noProof="0">
                          <a:ln>
                            <a:noFill/>
                          </a:ln>
                          <a:solidFill>
                            <a:srgbClr val="000000"/>
                          </a:solidFill>
                          <a:effectLst/>
                          <a:uLnTx/>
                          <a:uFillTx/>
                          <a:latin typeface="+mn-lt"/>
                          <a:ea typeface="+mn-ea"/>
                          <a:cs typeface="+mn-cs"/>
                        </a:rPr>
                        <a:t> </a:t>
                      </a:r>
                      <a:r>
                        <a:rPr lang="en-US" sz="2000" b="0" i="0" u="none" strike="noStrike" kern="1200" cap="none" spc="0" normalizeH="0" baseline="0" noProof="0">
                          <a:ln>
                            <a:noFill/>
                          </a:ln>
                          <a:solidFill>
                            <a:srgbClr val="000000"/>
                          </a:solidFill>
                          <a:effectLst/>
                          <a:uLnTx/>
                          <a:uFillTx/>
                          <a:latin typeface="+mn-lt"/>
                          <a:ea typeface="+mn-ea"/>
                          <a:cs typeface="+mn-cs"/>
                        </a:rPr>
                        <a:t>the COS concepts as they apply to their child at different steps in the IFSP/IEP process.  </a:t>
                      </a:r>
                      <a:endParaRPr kumimoji="0" lang="en-US" sz="2000" b="0" i="0" u="none" strike="noStrike" kern="1200" cap="none" spc="0" normalizeH="0" baseline="0" noProof="0">
                        <a:ln>
                          <a:noFill/>
                        </a:ln>
                        <a:solidFill>
                          <a:srgbClr val="000000"/>
                        </a:solidFill>
                        <a:effectLst/>
                        <a:uLnTx/>
                        <a:uFillTx/>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1200"/>
                        </a:spcAft>
                        <a:buClr>
                          <a:srgbClr val="000000"/>
                        </a:buClr>
                        <a:buSzTx/>
                        <a:buFont typeface="Arial" panose="020B0604020202020204" pitchFamily="34" charset="0"/>
                        <a:buNone/>
                        <a:tabLst/>
                        <a:defRPr/>
                      </a:pPr>
                      <a:r>
                        <a:rPr lang="en-US" sz="2000" b="0" i="0" u="none" strike="noStrike" kern="1200" cap="none" spc="0" normalizeH="0" baseline="0" noProof="0">
                          <a:ln>
                            <a:noFill/>
                          </a:ln>
                          <a:solidFill>
                            <a:srgbClr val="000000"/>
                          </a:solidFill>
                          <a:effectLst/>
                          <a:uLnTx/>
                          <a:uFillTx/>
                          <a:latin typeface="+mn-lt"/>
                        </a:rPr>
                        <a:t>Waiting until the COS rating process to introduce and apply COS concepts with families.</a:t>
                      </a:r>
                      <a:endParaRPr lang="en-US" sz="2000" b="0" i="0" u="none" strike="noStrike" kern="1200" cap="none" spc="0" normalizeH="0" baseline="0" noProof="0">
                        <a:ln>
                          <a:noFill/>
                        </a:ln>
                        <a:solidFill>
                          <a:srgbClr val="000000"/>
                        </a:solidFill>
                        <a:effectLst/>
                        <a:uLnTx/>
                        <a:uFillTx/>
                        <a:latin typeface="+mn-lt"/>
                        <a:ea typeface="+mn-ea"/>
                        <a:cs typeface="+mn-cs"/>
                      </a:endParaRPr>
                    </a:p>
                  </a:txBody>
                  <a:tcPr anchor="ctr"/>
                </a:tc>
                <a:extLst>
                  <a:ext uri="{0D108BD9-81ED-4DB2-BD59-A6C34878D82A}">
                    <a16:rowId xmlns:a16="http://schemas.microsoft.com/office/drawing/2014/main" val="95851112"/>
                  </a:ext>
                </a:extLst>
              </a:tr>
            </a:tbl>
          </a:graphicData>
        </a:graphic>
      </p:graphicFrame>
    </p:spTree>
    <p:extLst>
      <p:ext uri="{BB962C8B-B14F-4D97-AF65-F5344CB8AC3E}">
        <p14:creationId xmlns:p14="http://schemas.microsoft.com/office/powerpoint/2010/main" val="242304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3A62CEB-18F1-67B6-DFD6-9306C7FF1ED2}"/>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
        <p:nvSpPr>
          <p:cNvPr id="6" name="Title 5">
            <a:extLst>
              <a:ext uri="{FF2B5EF4-FFF2-40B4-BE49-F238E27FC236}">
                <a16:creationId xmlns:a16="http://schemas.microsoft.com/office/drawing/2014/main" id="{0CD4FD9F-ED60-1E04-C6DF-15CE4FDC53DF}"/>
              </a:ext>
            </a:extLst>
          </p:cNvPr>
          <p:cNvSpPr>
            <a:spLocks noGrp="1"/>
          </p:cNvSpPr>
          <p:nvPr>
            <p:ph type="title"/>
          </p:nvPr>
        </p:nvSpPr>
        <p:spPr/>
        <p:txBody>
          <a:bodyPr>
            <a:normAutofit/>
          </a:bodyPr>
          <a:lstStyle/>
          <a:p>
            <a:r>
              <a:rPr lang="en-US" sz="4400">
                <a:latin typeface="Arial"/>
                <a:cs typeface="Arial"/>
              </a:rPr>
              <a:t>Objectives and Audience</a:t>
            </a:r>
            <a:endParaRPr lang="en-US" sz="4400"/>
          </a:p>
        </p:txBody>
      </p:sp>
      <p:sp>
        <p:nvSpPr>
          <p:cNvPr id="5" name="Content Placeholder 4">
            <a:extLst>
              <a:ext uri="{FF2B5EF4-FFF2-40B4-BE49-F238E27FC236}">
                <a16:creationId xmlns:a16="http://schemas.microsoft.com/office/drawing/2014/main" id="{5778F919-1530-06DF-4CF2-A1C9945971B6}"/>
              </a:ext>
            </a:extLst>
          </p:cNvPr>
          <p:cNvSpPr>
            <a:spLocks noGrp="1"/>
          </p:cNvSpPr>
          <p:nvPr>
            <p:ph sz="half" idx="1"/>
          </p:nvPr>
        </p:nvSpPr>
        <p:spPr/>
        <p:txBody>
          <a:bodyPr vert="horz" lIns="91440" tIns="45720" rIns="91440" bIns="45720" rtlCol="0" anchor="t">
            <a:normAutofit/>
          </a:bodyPr>
          <a:lstStyle/>
          <a:p>
            <a:pPr marL="0" indent="0">
              <a:buNone/>
            </a:pPr>
            <a:r>
              <a:rPr lang="en-US" sz="2800" b="1">
                <a:latin typeface="Arial"/>
                <a:cs typeface="Arial"/>
              </a:rPr>
              <a:t>Objectives</a:t>
            </a:r>
            <a:endParaRPr lang="en-US" sz="2800" b="1">
              <a:cs typeface="Arial"/>
            </a:endParaRPr>
          </a:p>
          <a:p>
            <a:r>
              <a:rPr lang="en-US">
                <a:latin typeface="Arial"/>
                <a:cs typeface="Arial"/>
              </a:rPr>
              <a:t>Identify seven tips that support quality COS conversations with families.</a:t>
            </a:r>
            <a:endParaRPr lang="en-US"/>
          </a:p>
          <a:p>
            <a:r>
              <a:rPr lang="en-US">
                <a:latin typeface="Arial"/>
                <a:cs typeface="Arial"/>
              </a:rPr>
              <a:t>Describe what the application of each tip looks like and does not  look like.</a:t>
            </a:r>
            <a:endParaRPr lang="en-US"/>
          </a:p>
        </p:txBody>
      </p:sp>
      <p:sp>
        <p:nvSpPr>
          <p:cNvPr id="4" name="Content Placeholder 3">
            <a:extLst>
              <a:ext uri="{FF2B5EF4-FFF2-40B4-BE49-F238E27FC236}">
                <a16:creationId xmlns:a16="http://schemas.microsoft.com/office/drawing/2014/main" id="{944CB82D-FF3B-B80B-B387-E49CDD191338}"/>
              </a:ext>
            </a:extLst>
          </p:cNvPr>
          <p:cNvSpPr>
            <a:spLocks noGrp="1"/>
          </p:cNvSpPr>
          <p:nvPr>
            <p:ph sz="half" idx="2"/>
          </p:nvPr>
        </p:nvSpPr>
        <p:spPr>
          <a:xfrm>
            <a:off x="6445488" y="1202351"/>
            <a:ext cx="5388429" cy="4470024"/>
          </a:xfrm>
        </p:spPr>
        <p:txBody>
          <a:bodyPr vert="horz" lIns="91440" tIns="45720" rIns="91440" bIns="45720" rtlCol="0" anchor="t">
            <a:normAutofit/>
          </a:bodyPr>
          <a:lstStyle/>
          <a:p>
            <a:pPr marL="0" indent="0">
              <a:buNone/>
            </a:pPr>
            <a:r>
              <a:rPr lang="en-US" sz="2800" b="1">
                <a:latin typeface="Arial"/>
                <a:cs typeface="Arial"/>
              </a:rPr>
              <a:t>Audience</a:t>
            </a:r>
            <a:endParaRPr lang="en-US" sz="2800" b="1">
              <a:cs typeface="Arial"/>
            </a:endParaRPr>
          </a:p>
          <a:p>
            <a:r>
              <a:rPr lang="en-US">
                <a:latin typeface="Arial"/>
                <a:cs typeface="Arial"/>
              </a:rPr>
              <a:t>Professional development (PD) providers supporting early intervention (EI) and early childhood special education (ECSE) practitioners.</a:t>
            </a:r>
          </a:p>
          <a:p>
            <a:r>
              <a:rPr lang="en-US">
                <a:latin typeface="Arial"/>
                <a:cs typeface="Arial"/>
              </a:rPr>
              <a:t>EI and ECSE practitioners.</a:t>
            </a:r>
          </a:p>
          <a:p>
            <a:endParaRPr lang="en-US">
              <a:latin typeface="Arial"/>
              <a:cs typeface="Arial"/>
            </a:endParaRPr>
          </a:p>
          <a:p>
            <a:endParaRPr lang="en-US"/>
          </a:p>
        </p:txBody>
      </p:sp>
    </p:spTree>
    <p:extLst>
      <p:ext uri="{BB962C8B-B14F-4D97-AF65-F5344CB8AC3E}">
        <p14:creationId xmlns:p14="http://schemas.microsoft.com/office/powerpoint/2010/main" val="1973719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DC4BFDE7-F416-A6A6-91D5-8FAA0C8D65BD}"/>
              </a:ext>
            </a:extLst>
          </p:cNvPr>
          <p:cNvSpPr txBox="1"/>
          <p:nvPr/>
        </p:nvSpPr>
        <p:spPr>
          <a:xfrm>
            <a:off x="1214438" y="-671513"/>
            <a:ext cx="10601325" cy="369332"/>
          </a:xfrm>
          <a:prstGeom prst="rect">
            <a:avLst/>
          </a:prstGeom>
          <a:noFill/>
        </p:spPr>
        <p:txBody>
          <a:bodyPr wrap="square" rtlCol="0">
            <a:spAutoFit/>
          </a:bodyPr>
          <a:lstStyle/>
          <a:p>
            <a:r>
              <a:rPr lang="en-US"/>
              <a:t>Tips 1 through 7 </a:t>
            </a:r>
          </a:p>
        </p:txBody>
      </p:sp>
      <p:sp>
        <p:nvSpPr>
          <p:cNvPr id="10" name="Tip 1">
            <a:extLst>
              <a:ext uri="{FF2B5EF4-FFF2-40B4-BE49-F238E27FC236}">
                <a16:creationId xmlns:a16="http://schemas.microsoft.com/office/drawing/2014/main" id="{18F28EF5-B048-74B7-3B94-A7C8D08D0050}"/>
              </a:ext>
            </a:extLst>
          </p:cNvPr>
          <p:cNvSpPr txBox="1">
            <a:spLocks/>
          </p:cNvSpPr>
          <p:nvPr/>
        </p:nvSpPr>
        <p:spPr>
          <a:xfrm>
            <a:off x="893993" y="430309"/>
            <a:ext cx="3021356" cy="2266852"/>
          </a:xfrm>
          <a:prstGeom prst="foldedCorner">
            <a:avLst/>
          </a:prstGeom>
          <a:solidFill>
            <a:schemeClr val="accent3">
              <a:lumMod val="20000"/>
              <a:lumOff val="80000"/>
            </a:schemeClr>
          </a:solidFill>
          <a:ln w="15875" cap="flat" cmpd="sng" algn="ctr">
            <a:solidFill>
              <a:schemeClr val="accent5">
                <a:lumMod val="75000"/>
              </a:schemeClr>
            </a:solidFill>
            <a:prstDash val="solid"/>
          </a:ln>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lt1"/>
                </a:solidFill>
                <a:effectLst/>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panose="020B0604020202020204"/>
                <a:ea typeface="+mn-ea"/>
                <a:cs typeface="+mn-cs"/>
              </a:rPr>
              <a:t>Tip #1</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a:ln>
                  <a:noFill/>
                </a:ln>
                <a:solidFill>
                  <a:srgbClr val="0070C0"/>
                </a:solidFill>
                <a:effectLst/>
                <a:uLnTx/>
                <a:uFillTx/>
                <a:latin typeface="Arial" panose="020B0604020202020204"/>
                <a:ea typeface="+mn-ea"/>
                <a:cs typeface="+mn-cs"/>
              </a:rPr>
              <a:t>Build COS capacity and be prepared for each family conversation</a:t>
            </a:r>
            <a:endParaRPr kumimoji="0" lang="en-US" sz="2400" b="0" i="0" u="none" strike="noStrike" kern="1200" cap="none" spc="0" normalizeH="0" baseline="0" noProof="0">
              <a:ln>
                <a:noFill/>
              </a:ln>
              <a:solidFill>
                <a:srgbClr val="0070C0"/>
              </a:solidFill>
              <a:effectLst/>
              <a:uLnTx/>
              <a:uFillTx/>
              <a:latin typeface="Arial" panose="020B0604020202020204"/>
              <a:ea typeface="+mn-ea"/>
              <a:cs typeface="Arial"/>
            </a:endParaRPr>
          </a:p>
        </p:txBody>
      </p:sp>
      <p:sp>
        <p:nvSpPr>
          <p:cNvPr id="11" name="Tip 2">
            <a:extLst>
              <a:ext uri="{FF2B5EF4-FFF2-40B4-BE49-F238E27FC236}">
                <a16:creationId xmlns:a16="http://schemas.microsoft.com/office/drawing/2014/main" id="{77F38A2A-2C63-A036-2432-A88DB41D26A0}"/>
              </a:ext>
            </a:extLst>
          </p:cNvPr>
          <p:cNvSpPr txBox="1">
            <a:spLocks/>
          </p:cNvSpPr>
          <p:nvPr/>
        </p:nvSpPr>
        <p:spPr>
          <a:xfrm>
            <a:off x="4791654" y="710562"/>
            <a:ext cx="2661553" cy="2368513"/>
          </a:xfrm>
          <a:prstGeom prst="foldedCorner">
            <a:avLst/>
          </a:prstGeom>
          <a:solidFill>
            <a:schemeClr val="accent3">
              <a:lumMod val="20000"/>
              <a:lumOff val="80000"/>
            </a:schemeClr>
          </a:solidFill>
          <a:ln>
            <a:solidFill>
              <a:schemeClr val="accent5">
                <a:lumMod val="75000"/>
              </a:schemeClr>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a:cs typeface="Arial"/>
              </a:rPr>
              <a:t>Tip #2</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Help each family understand why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we measure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outcomes and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what to expect</a:t>
            </a:r>
            <a:br>
              <a:rPr kumimoji="0" lang="en-US" sz="2400" b="0" i="0" u="none" strike="noStrike" kern="1200" cap="none" spc="0" normalizeH="0" baseline="0" noProof="0">
                <a:ln>
                  <a:noFill/>
                </a:ln>
                <a:solidFill>
                  <a:srgbClr val="2777B9">
                    <a:lumMod val="75000"/>
                  </a:srgbClr>
                </a:solidFill>
                <a:effectLst/>
                <a:uLnTx/>
                <a:uFillTx/>
                <a:latin typeface="Arial" charset="0"/>
                <a:cs typeface="Arial" charset="0"/>
              </a:rPr>
            </a:br>
            <a:endParaRPr kumimoji="0" lang="en-US" sz="2400" b="0" i="0" u="none" strike="noStrike" kern="1200" cap="none" spc="0" normalizeH="0" baseline="0" noProof="0">
              <a:ln>
                <a:noFill/>
              </a:ln>
              <a:solidFill>
                <a:srgbClr val="2777B9">
                  <a:lumMod val="75000"/>
                </a:srgbClr>
              </a:solidFill>
              <a:effectLst/>
              <a:uLnTx/>
              <a:uFillTx/>
              <a:latin typeface="Arial" charset="0"/>
              <a:cs typeface="Arial" charset="0"/>
            </a:endParaRPr>
          </a:p>
        </p:txBody>
      </p:sp>
      <p:sp>
        <p:nvSpPr>
          <p:cNvPr id="12" name="Tip 3">
            <a:extLst>
              <a:ext uri="{FF2B5EF4-FFF2-40B4-BE49-F238E27FC236}">
                <a16:creationId xmlns:a16="http://schemas.microsoft.com/office/drawing/2014/main" id="{4A0C91AE-B825-453A-CF58-D7B9BC677EE1}"/>
              </a:ext>
            </a:extLst>
          </p:cNvPr>
          <p:cNvSpPr txBox="1">
            <a:spLocks/>
          </p:cNvSpPr>
          <p:nvPr/>
        </p:nvSpPr>
        <p:spPr>
          <a:xfrm>
            <a:off x="8253673" y="1195152"/>
            <a:ext cx="3244057" cy="2243664"/>
          </a:xfrm>
          <a:prstGeom prst="foldedCorner">
            <a:avLst/>
          </a:prstGeom>
          <a:solidFill>
            <a:schemeClr val="accent3">
              <a:lumMod val="20000"/>
              <a:lumOff val="80000"/>
            </a:schemeClr>
          </a:solidFill>
          <a:ln>
            <a:solidFill>
              <a:schemeClr val="accent5">
                <a:lumMod val="75000"/>
              </a:schemeClr>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50000"/>
                  </a:srgbClr>
                </a:solidFill>
                <a:effectLst/>
                <a:uLnTx/>
                <a:uFillTx/>
                <a:latin typeface="Arial"/>
                <a:cs typeface="Arial"/>
              </a:rPr>
              <a:t>Tip # 3</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Intentionally discuss  </a:t>
            </a:r>
            <a:br>
              <a:rPr kumimoji="0" lang="en-US" sz="2400" b="0" i="0" u="none" strike="noStrike" kern="1200" cap="none" spc="0" normalizeH="0" baseline="0" noProof="0">
                <a:ln>
                  <a:noFill/>
                </a:ln>
                <a:solidFill>
                  <a:srgbClr val="0070C0"/>
                </a:solidFill>
                <a:effectLst/>
                <a:uLnTx/>
                <a:uFillTx/>
                <a:latin typeface="Arial"/>
                <a:cs typeface="Arial"/>
              </a:rPr>
            </a:br>
            <a:r>
              <a:rPr kumimoji="0" lang="en-US" sz="2400" b="0" i="0" u="none" strike="noStrike" kern="1200" cap="none" spc="0" normalizeH="0" baseline="0" noProof="0">
                <a:ln>
                  <a:noFill/>
                </a:ln>
                <a:solidFill>
                  <a:srgbClr val="0070C0"/>
                </a:solidFill>
                <a:effectLst/>
                <a:uLnTx/>
                <a:uFillTx/>
                <a:latin typeface="Arial"/>
                <a:cs typeface="Arial"/>
              </a:rPr>
              <a:t> the child’s functional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 use of skills relative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 to age expectations </a:t>
            </a:r>
            <a:endParaRPr kumimoji="0" lang="en-US" sz="2400" b="0" i="0" u="none" strike="noStrike" kern="1200" cap="none" spc="0" normalizeH="0" baseline="0" noProof="0">
              <a:ln>
                <a:noFill/>
              </a:ln>
              <a:solidFill>
                <a:srgbClr val="0070C0"/>
              </a:solidFill>
              <a:effectLst/>
              <a:uLnTx/>
              <a:uFillTx/>
              <a:latin typeface="Arial" charset="0"/>
              <a:cs typeface="Arial" charset="0"/>
            </a:endParaRPr>
          </a:p>
        </p:txBody>
      </p:sp>
      <p:sp>
        <p:nvSpPr>
          <p:cNvPr id="9" name="Tip 4">
            <a:extLst>
              <a:ext uri="{FF2B5EF4-FFF2-40B4-BE49-F238E27FC236}">
                <a16:creationId xmlns:a16="http://schemas.microsoft.com/office/drawing/2014/main" id="{B12875CD-774A-6799-3097-AB34EE6AF02C}"/>
              </a:ext>
            </a:extLst>
          </p:cNvPr>
          <p:cNvSpPr txBox="1">
            <a:spLocks/>
          </p:cNvSpPr>
          <p:nvPr/>
        </p:nvSpPr>
        <p:spPr>
          <a:xfrm>
            <a:off x="373992" y="2894928"/>
            <a:ext cx="3021356" cy="2460595"/>
          </a:xfrm>
          <a:prstGeom prst="foldedCorner">
            <a:avLst>
              <a:gd name="adj" fmla="val 15137"/>
            </a:avLst>
          </a:prstGeom>
          <a:solidFill>
            <a:schemeClr val="accent3">
              <a:lumMod val="20000"/>
              <a:lumOff val="80000"/>
            </a:schemeClr>
          </a:solidFill>
          <a:ln>
            <a:solidFill>
              <a:schemeClr val="accent5">
                <a:lumMod val="75000"/>
              </a:schemeClr>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a:cs typeface="Arial"/>
              </a:rPr>
              <a:t>Tip #4</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Individualize the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process for each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family and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encourage their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input and expertise</a:t>
            </a:r>
            <a:br>
              <a:rPr kumimoji="0" lang="en-US" sz="2400" b="0" i="0" u="none" strike="noStrike" kern="1200" cap="none" spc="0" normalizeH="0" baseline="0" noProof="0">
                <a:ln>
                  <a:noFill/>
                </a:ln>
                <a:solidFill>
                  <a:srgbClr val="0070C0"/>
                </a:solidFill>
                <a:effectLst/>
                <a:uLnTx/>
                <a:uFillTx/>
                <a:latin typeface="Arial" charset="0"/>
                <a:cs typeface="Arial" charset="0"/>
              </a:rPr>
            </a:br>
            <a:endParaRPr kumimoji="0" lang="en-US" sz="2400" b="0" i="0" u="none" strike="noStrike" kern="1200" cap="none" spc="0" normalizeH="0" baseline="0" noProof="0">
              <a:ln>
                <a:noFill/>
              </a:ln>
              <a:solidFill>
                <a:srgbClr val="2777B9">
                  <a:lumMod val="75000"/>
                </a:srgbClr>
              </a:solidFill>
              <a:effectLst/>
              <a:uLnTx/>
              <a:uFillTx/>
              <a:latin typeface="Arial" charset="0"/>
              <a:cs typeface="Arial" charset="0"/>
            </a:endParaRPr>
          </a:p>
        </p:txBody>
      </p:sp>
      <p:sp>
        <p:nvSpPr>
          <p:cNvPr id="8" name="Tip 5">
            <a:extLst>
              <a:ext uri="{FF2B5EF4-FFF2-40B4-BE49-F238E27FC236}">
                <a16:creationId xmlns:a16="http://schemas.microsoft.com/office/drawing/2014/main" id="{6751C54F-63D8-A480-C184-BB36F93AFA76}"/>
              </a:ext>
            </a:extLst>
          </p:cNvPr>
          <p:cNvSpPr txBox="1">
            <a:spLocks/>
          </p:cNvSpPr>
          <p:nvPr/>
        </p:nvSpPr>
        <p:spPr>
          <a:xfrm>
            <a:off x="3715204" y="3364250"/>
            <a:ext cx="2119824" cy="1615688"/>
          </a:xfrm>
          <a:prstGeom prst="foldedCorner">
            <a:avLst/>
          </a:prstGeom>
          <a:solidFill>
            <a:schemeClr val="accent3">
              <a:lumMod val="20000"/>
              <a:lumOff val="80000"/>
            </a:schemeClr>
          </a:solidFill>
          <a:ln>
            <a:solidFill>
              <a:schemeClr val="accent5">
                <a:lumMod val="75000"/>
              </a:schemeClr>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a:cs typeface="Arial"/>
              </a:rPr>
              <a:t>Tip # 5</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Listen and acknowledge emotions</a:t>
            </a:r>
          </a:p>
        </p:txBody>
      </p:sp>
      <p:sp>
        <p:nvSpPr>
          <p:cNvPr id="7" name="Title 6">
            <a:extLst>
              <a:ext uri="{FF2B5EF4-FFF2-40B4-BE49-F238E27FC236}">
                <a16:creationId xmlns:a16="http://schemas.microsoft.com/office/drawing/2014/main" id="{EF66DC29-2894-4FBB-F888-C6D26B2D1A41}"/>
              </a:ext>
            </a:extLst>
          </p:cNvPr>
          <p:cNvSpPr txBox="1">
            <a:spLocks/>
          </p:cNvSpPr>
          <p:nvPr/>
        </p:nvSpPr>
        <p:spPr>
          <a:xfrm>
            <a:off x="6035744" y="3726688"/>
            <a:ext cx="1861379" cy="1657878"/>
          </a:xfrm>
          <a:prstGeom prst="foldedCorner">
            <a:avLst/>
          </a:prstGeom>
          <a:solidFill>
            <a:schemeClr val="accent3">
              <a:lumMod val="20000"/>
              <a:lumOff val="80000"/>
            </a:schemeClr>
          </a:solidFill>
          <a:ln>
            <a:solidFill>
              <a:schemeClr val="accent5">
                <a:lumMod val="75000"/>
              </a:schemeClr>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a:cs typeface="Arial"/>
              </a:rPr>
              <a:t>Tip # 6</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Remember  </a:t>
            </a:r>
            <a:br>
              <a:rPr kumimoji="0" lang="en-US" sz="2400" b="0" i="0" u="none" strike="noStrike" kern="1200" cap="none" spc="0" normalizeH="0" baseline="0" noProof="0">
                <a:ln>
                  <a:noFill/>
                </a:ln>
                <a:solidFill>
                  <a:srgbClr val="0070C0"/>
                </a:solidFill>
                <a:effectLst/>
                <a:uLnTx/>
                <a:uFillTx/>
                <a:latin typeface="Arial"/>
                <a:cs typeface="Arial"/>
              </a:rPr>
            </a:br>
            <a:r>
              <a:rPr kumimoji="0" lang="en-US" sz="2400" b="0" i="0" u="none" strike="noStrike" kern="1200" cap="none" spc="0" normalizeH="0" baseline="0" noProof="0">
                <a:ln>
                  <a:noFill/>
                </a:ln>
                <a:solidFill>
                  <a:srgbClr val="0070C0"/>
                </a:solidFill>
                <a:effectLst/>
                <a:uLnTx/>
                <a:uFillTx/>
                <a:latin typeface="Arial"/>
                <a:cs typeface="Arial"/>
              </a:rPr>
              <a:t>that words </a:t>
            </a:r>
            <a:br>
              <a:rPr kumimoji="0" lang="en-US" sz="2400" b="0" i="0" u="none" strike="noStrike" kern="1200" cap="none" spc="0" normalizeH="0" baseline="0" noProof="0">
                <a:ln>
                  <a:noFill/>
                </a:ln>
                <a:solidFill>
                  <a:srgbClr val="0070C0"/>
                </a:solidFill>
                <a:effectLst/>
                <a:uLnTx/>
                <a:uFillTx/>
                <a:latin typeface="Arial" charset="0"/>
                <a:cs typeface="Arial" charset="0"/>
              </a:rPr>
            </a:br>
            <a:r>
              <a:rPr kumimoji="0" lang="en-US" sz="2400" b="0" i="0" u="none" strike="noStrike" kern="1200" cap="none" spc="0" normalizeH="0" baseline="0" noProof="0">
                <a:ln>
                  <a:noFill/>
                </a:ln>
                <a:solidFill>
                  <a:srgbClr val="0070C0"/>
                </a:solidFill>
                <a:effectLst/>
                <a:uLnTx/>
                <a:uFillTx/>
                <a:latin typeface="Arial"/>
                <a:cs typeface="Arial"/>
              </a:rPr>
              <a:t>matter</a:t>
            </a:r>
            <a:br>
              <a:rPr kumimoji="0" lang="en-US" sz="2400" b="0"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2777B9">
                    <a:lumMod val="75000"/>
                  </a:srgbClr>
                </a:solidFill>
                <a:effectLst/>
                <a:uLnTx/>
                <a:uFillTx/>
                <a:latin typeface="Arial"/>
                <a:cs typeface="Arial"/>
              </a:rPr>
              <a:t> </a:t>
            </a:r>
            <a:endParaRPr kumimoji="0" lang="en-US" sz="2400" b="0" i="0" u="none" strike="noStrike" kern="1200" cap="none" spc="0" normalizeH="0" baseline="0" noProof="0">
              <a:ln>
                <a:noFill/>
              </a:ln>
              <a:solidFill>
                <a:srgbClr val="2777B9">
                  <a:lumMod val="75000"/>
                </a:srgbClr>
              </a:solidFill>
              <a:effectLst/>
              <a:uLnTx/>
              <a:uFillTx/>
              <a:latin typeface="Arial" charset="0"/>
              <a:cs typeface="Arial" charset="0"/>
            </a:endParaRPr>
          </a:p>
        </p:txBody>
      </p:sp>
      <p:sp>
        <p:nvSpPr>
          <p:cNvPr id="6" name="Tip 7">
            <a:extLst>
              <a:ext uri="{FF2B5EF4-FFF2-40B4-BE49-F238E27FC236}">
                <a16:creationId xmlns:a16="http://schemas.microsoft.com/office/drawing/2014/main" id="{2416940F-1281-3489-BDFD-91E232E469D8}"/>
              </a:ext>
            </a:extLst>
          </p:cNvPr>
          <p:cNvSpPr>
            <a:spLocks noGrp="1"/>
          </p:cNvSpPr>
          <p:nvPr>
            <p:ph type="title"/>
          </p:nvPr>
        </p:nvSpPr>
        <p:spPr>
          <a:xfrm>
            <a:off x="8173218" y="3978662"/>
            <a:ext cx="3404968" cy="2002553"/>
          </a:xfrm>
          <a:prstGeom prst="foldedCorner">
            <a:avLst/>
          </a:prstGeom>
          <a:solidFill>
            <a:schemeClr val="accent3">
              <a:lumMod val="20000"/>
              <a:lumOff val="80000"/>
            </a:schemeClr>
          </a:solidFill>
          <a:ln>
            <a:solidFill>
              <a:schemeClr val="accent5">
                <a:lumMod val="75000"/>
              </a:schemeClr>
            </a:solidFill>
          </a:ln>
        </p:spPr>
        <p:txBody>
          <a:bodyPr anchor="t">
            <a:noAutofit/>
          </a:bodyPr>
          <a:lstStyle/>
          <a:p>
            <a:pPr algn="l">
              <a:lnSpc>
                <a:spcPct val="100000"/>
              </a:lnSpc>
            </a:pPr>
            <a:r>
              <a:rPr lang="en-US" sz="2400" b="1">
                <a:solidFill>
                  <a:schemeClr val="accent5">
                    <a:lumMod val="50000"/>
                  </a:schemeClr>
                </a:solidFill>
                <a:latin typeface="Arial"/>
                <a:cs typeface="Arial"/>
              </a:rPr>
              <a:t>Tip # 7</a:t>
            </a:r>
            <a:br>
              <a:rPr lang="en-US" sz="2400" b="1"/>
            </a:br>
            <a:r>
              <a:rPr lang="en-US" sz="2400">
                <a:solidFill>
                  <a:srgbClr val="0070C0"/>
                </a:solidFill>
                <a:latin typeface="Arial"/>
                <a:cs typeface="Arial"/>
              </a:rPr>
              <a:t>Use COS concepts  </a:t>
            </a:r>
            <a:br>
              <a:rPr lang="en-US" sz="2400">
                <a:solidFill>
                  <a:srgbClr val="0070C0"/>
                </a:solidFill>
                <a:latin typeface="Arial"/>
                <a:cs typeface="Arial"/>
              </a:rPr>
            </a:br>
            <a:r>
              <a:rPr lang="en-US" sz="2400">
                <a:solidFill>
                  <a:srgbClr val="0070C0"/>
                </a:solidFill>
                <a:latin typeface="Arial"/>
                <a:cs typeface="Arial"/>
              </a:rPr>
              <a:t> throughout IFSP/IEP </a:t>
            </a:r>
            <a:br>
              <a:rPr lang="en-US" sz="2400">
                <a:solidFill>
                  <a:srgbClr val="0070C0"/>
                </a:solidFill>
              </a:rPr>
            </a:br>
            <a:r>
              <a:rPr lang="en-US" sz="2400">
                <a:solidFill>
                  <a:srgbClr val="0070C0"/>
                </a:solidFill>
                <a:latin typeface="Arial"/>
                <a:cs typeface="Arial"/>
              </a:rPr>
              <a:t> entry to exit processes</a:t>
            </a:r>
            <a:br>
              <a:rPr lang="en-US" sz="2400"/>
            </a:br>
            <a:r>
              <a:rPr lang="en-US" sz="2400">
                <a:solidFill>
                  <a:schemeClr val="accent5">
                    <a:lumMod val="50000"/>
                  </a:schemeClr>
                </a:solidFill>
                <a:latin typeface="Arial"/>
                <a:cs typeface="Arial"/>
              </a:rPr>
              <a:t> </a:t>
            </a:r>
            <a:endParaRPr lang="en-US" sz="2400">
              <a:solidFill>
                <a:schemeClr val="accent5">
                  <a:lumMod val="50000"/>
                </a:schemeClr>
              </a:solidFill>
            </a:endParaRPr>
          </a:p>
        </p:txBody>
      </p:sp>
      <p:sp>
        <p:nvSpPr>
          <p:cNvPr id="2" name="Slide Number Placeholder 1">
            <a:extLst>
              <a:ext uri="{FF2B5EF4-FFF2-40B4-BE49-F238E27FC236}">
                <a16:creationId xmlns:a16="http://schemas.microsoft.com/office/drawing/2014/main" id="{BB6236C4-718B-99D4-AC1D-1CEC0705F1A0}"/>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Tree>
    <p:extLst>
      <p:ext uri="{BB962C8B-B14F-4D97-AF65-F5344CB8AC3E}">
        <p14:creationId xmlns:p14="http://schemas.microsoft.com/office/powerpoint/2010/main" val="3843125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75DC96A-8B8F-7046-A2E9-DD201715C8CF}"/>
              </a:ext>
            </a:extLst>
          </p:cNvPr>
          <p:cNvSpPr txBox="1">
            <a:spLocks noGrp="1"/>
          </p:cNvSpPr>
          <p:nvPr>
            <p:ph type="title" idx="4294967295"/>
          </p:nvPr>
        </p:nvSpPr>
        <p:spPr>
          <a:xfrm>
            <a:off x="-5666" y="557075"/>
            <a:ext cx="12203331" cy="161244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stStyle>
          <a:p>
            <a:pPr algn="ctr">
              <a:defRPr/>
            </a:pPr>
            <a:r>
              <a:rPr lang="en-US" b="1">
                <a:solidFill>
                  <a:srgbClr val="000000"/>
                </a:solidFill>
                <a:latin typeface="Arial"/>
                <a:ea typeface="Tahoma"/>
                <a:cs typeface="Arial"/>
              </a:rPr>
              <a:t>For More Information </a:t>
            </a:r>
            <a:br>
              <a:rPr lang="en-US" b="1">
                <a:latin typeface="Arial" panose="020B0604020202020204" pitchFamily="34" charset="0"/>
                <a:ea typeface="Tahoma"/>
                <a:cs typeface="Arial" panose="020B0604020202020204" pitchFamily="34" charset="0"/>
              </a:rPr>
            </a:br>
            <a:r>
              <a:rPr lang="en-US" sz="3600">
                <a:solidFill>
                  <a:srgbClr val="000000"/>
                </a:solidFill>
                <a:latin typeface="Arial"/>
                <a:ea typeface="Tahoma"/>
                <a:cs typeface="Arial"/>
              </a:rPr>
              <a:t>please visit these websites or reach out to your </a:t>
            </a:r>
            <a:br>
              <a:rPr lang="en-US" sz="3600">
                <a:solidFill>
                  <a:srgbClr val="000000"/>
                </a:solidFill>
                <a:latin typeface="Arial"/>
                <a:ea typeface="Tahoma"/>
                <a:cs typeface="Arial"/>
              </a:rPr>
            </a:br>
            <a:r>
              <a:rPr lang="en-US" sz="3600">
                <a:solidFill>
                  <a:srgbClr val="000000"/>
                </a:solidFill>
                <a:latin typeface="Arial"/>
                <a:ea typeface="Tahoma"/>
                <a:cs typeface="Arial"/>
              </a:rPr>
              <a:t>ECTA state contact or DaSy TA liaison.</a:t>
            </a:r>
            <a:br>
              <a:rPr lang="en-US" sz="3600">
                <a:latin typeface="Arial" panose="020B0604020202020204" pitchFamily="34" charset="0"/>
                <a:ea typeface="Tahoma"/>
                <a:cs typeface="Arial" panose="020B0604020202020204" pitchFamily="34" charset="0"/>
              </a:rPr>
            </a:br>
            <a:endParaRPr lang="en-US" sz="3200">
              <a:solidFill>
                <a:srgbClr val="000000"/>
              </a:solidFill>
              <a:latin typeface="Arial" panose="020B0604020202020204" pitchFamily="34" charset="0"/>
              <a:ea typeface="Tahoma"/>
              <a:cs typeface="Arial" panose="020B0604020202020204" pitchFamily="34" charset="0"/>
            </a:endParaRPr>
          </a:p>
        </p:txBody>
      </p:sp>
      <p:sp>
        <p:nvSpPr>
          <p:cNvPr id="4" name="Title 1">
            <a:extLst>
              <a:ext uri="{FF2B5EF4-FFF2-40B4-BE49-F238E27FC236}">
                <a16:creationId xmlns:a16="http://schemas.microsoft.com/office/drawing/2014/main" id="{36B9CF03-FF25-E047-A157-B3A5F78BDE3E}"/>
              </a:ext>
              <a:ext uri="{C183D7F6-B498-43B3-948B-1728B52AA6E4}">
                <adec:decorative xmlns:adec="http://schemas.microsoft.com/office/drawing/2017/decorative" val="0"/>
              </a:ext>
            </a:extLst>
          </p:cNvPr>
          <p:cNvSpPr txBox="1">
            <a:spLocks/>
          </p:cNvSpPr>
          <p:nvPr/>
        </p:nvSpPr>
        <p:spPr>
          <a:xfrm>
            <a:off x="680453" y="4132581"/>
            <a:ext cx="4859758" cy="653377"/>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stStyle>
          <a:p>
            <a:pPr algn="ctr">
              <a:defRPr/>
            </a:pPr>
            <a:r>
              <a:rPr kumimoji="0" lang="en-US" sz="2400" b="0" i="0" u="none" strike="noStrike" kern="1200" cap="none" spc="0" normalizeH="0" baseline="0" noProof="0">
                <a:ln>
                  <a:noFill/>
                </a:ln>
                <a:solidFill>
                  <a:srgbClr val="154578"/>
                </a:solidFill>
                <a:effectLst/>
                <a:uLnTx/>
                <a:uFillTx/>
                <a:latin typeface="Tahoma"/>
                <a:ea typeface="Tahoma"/>
                <a:cs typeface="Tahoma"/>
                <a:hlinkClick r:id="rId3"/>
              </a:rPr>
              <a:t>https://dasycenter.org</a:t>
            </a:r>
            <a:r>
              <a:rPr lang="en-US" sz="2400">
                <a:latin typeface="Tahoma"/>
                <a:ea typeface="Tahoma"/>
                <a:cs typeface="Tahoma"/>
              </a:rPr>
              <a:t> </a:t>
            </a:r>
            <a:endParaRPr lang="en-US"/>
          </a:p>
        </p:txBody>
      </p:sp>
      <p:sp>
        <p:nvSpPr>
          <p:cNvPr id="9" name="Title 1">
            <a:extLst>
              <a:ext uri="{FF2B5EF4-FFF2-40B4-BE49-F238E27FC236}">
                <a16:creationId xmlns:a16="http://schemas.microsoft.com/office/drawing/2014/main" id="{E114E715-2DA4-3748-97B8-FC506222FCCA}"/>
              </a:ext>
              <a:ext uri="{C183D7F6-B498-43B3-948B-1728B52AA6E4}">
                <adec:decorative xmlns:adec="http://schemas.microsoft.com/office/drawing/2017/decorative" val="0"/>
              </a:ext>
            </a:extLst>
          </p:cNvPr>
          <p:cNvSpPr txBox="1">
            <a:spLocks/>
          </p:cNvSpPr>
          <p:nvPr/>
        </p:nvSpPr>
        <p:spPr>
          <a:xfrm>
            <a:off x="6904208" y="4132581"/>
            <a:ext cx="4926795" cy="653377"/>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2400">
                <a:latin typeface="Tahoma"/>
                <a:ea typeface="Tahoma"/>
                <a:cs typeface="Tahoma"/>
                <a:hlinkClick r:id="rId4"/>
              </a:rPr>
              <a:t>https://ectacenter</a:t>
            </a:r>
            <a:r>
              <a:rPr kumimoji="0" lang="en-US" sz="2400" b="0" i="0" u="none" strike="noStrike" kern="1200" cap="none" spc="0" normalizeH="0" baseline="0" noProof="0">
                <a:ln>
                  <a:noFill/>
                </a:ln>
                <a:solidFill>
                  <a:srgbClr val="154578"/>
                </a:solidFill>
                <a:effectLst/>
                <a:uLnTx/>
                <a:uFillTx/>
                <a:latin typeface="Tahoma"/>
                <a:ea typeface="Tahoma"/>
                <a:cs typeface="Tahoma"/>
                <a:hlinkClick r:id="rId4"/>
              </a:rPr>
              <a:t>.org</a:t>
            </a:r>
            <a:endParaRPr lang="en-US" sz="2400" b="0" i="0" u="none" strike="noStrike" kern="1200" cap="none" spc="0" normalizeH="0" baseline="0" noProof="0">
              <a:ln>
                <a:noFill/>
              </a:ln>
              <a:solidFill>
                <a:srgbClr val="154578"/>
              </a:solidFill>
              <a:effectLst/>
              <a:uLnTx/>
              <a:uFillTx/>
              <a:latin typeface="Tahoma"/>
              <a:ea typeface="Tahoma"/>
              <a:cs typeface="Tahoma"/>
            </a:endParaRPr>
          </a:p>
        </p:txBody>
      </p:sp>
      <p:sp>
        <p:nvSpPr>
          <p:cNvPr id="5" name="Title 1">
            <a:extLst>
              <a:ext uri="{FF2B5EF4-FFF2-40B4-BE49-F238E27FC236}">
                <a16:creationId xmlns:a16="http://schemas.microsoft.com/office/drawing/2014/main" id="{82868270-1D6E-A64D-BEBF-EAE6FFC751AF}"/>
              </a:ext>
              <a:ext uri="{C183D7F6-B498-43B3-948B-1728B52AA6E4}">
                <adec:decorative xmlns:adec="http://schemas.microsoft.com/office/drawing/2017/decorative" val="1"/>
              </a:ext>
            </a:extLst>
          </p:cNvPr>
          <p:cNvSpPr txBox="1">
            <a:spLocks/>
          </p:cNvSpPr>
          <p:nvPr/>
        </p:nvSpPr>
        <p:spPr>
          <a:xfrm>
            <a:off x="380999" y="5910943"/>
            <a:ext cx="11436101" cy="951502"/>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rgbClr val="154578"/>
                </a:solidFill>
                <a:latin typeface="Tahoma" panose="020B0604030504040204" pitchFamily="34" charset="0"/>
                <a:ea typeface="Tahoma" panose="020B0604030504040204" pitchFamily="34" charset="0"/>
                <a:cs typeface="Tahoma" panose="020B0604030504040204" pitchFamily="34" charset="0"/>
              </a:defRPr>
            </a:lvl1pPr>
          </a:lstStyle>
          <a:p>
            <a:pPr>
              <a:defRPr/>
            </a:pPr>
            <a:r>
              <a:rPr lang="en-US" sz="1400">
                <a:latin typeface="Segoe UI"/>
                <a:ea typeface="Tahoma"/>
                <a:cs typeface="Segoe UI"/>
              </a:rPr>
              <a:t>Developed </a:t>
            </a:r>
            <a:r>
              <a:rPr kumimoji="0" lang="en-US" sz="1400" b="0" i="0" u="none" strike="noStrike" kern="1200" cap="none" spc="0" normalizeH="0" baseline="0" noProof="0">
                <a:ln>
                  <a:noFill/>
                </a:ln>
                <a:solidFill>
                  <a:srgbClr val="154578"/>
                </a:solidFill>
                <a:effectLst/>
                <a:uLnTx/>
                <a:uFillTx/>
                <a:latin typeface="Segoe UI"/>
                <a:ea typeface="Tahoma"/>
                <a:cs typeface="Segoe UI"/>
              </a:rPr>
              <a:t>under </a:t>
            </a:r>
            <a:r>
              <a:rPr lang="en-US" sz="1400">
                <a:latin typeface="Segoe UI"/>
                <a:ea typeface="Tahoma"/>
                <a:cs typeface="Segoe UI"/>
              </a:rPr>
              <a:t>cooperative agreement #H326P220002 (ECTA), and grant #H373Z190002 (DaSy) </a:t>
            </a:r>
            <a:r>
              <a:rPr kumimoji="0" lang="en-US" sz="1400" b="0" i="0" u="none" strike="noStrike" kern="1200" cap="none" spc="0" normalizeH="0" baseline="0" noProof="0">
                <a:ln>
                  <a:noFill/>
                </a:ln>
                <a:solidFill>
                  <a:srgbClr val="154578"/>
                </a:solidFill>
                <a:effectLst/>
                <a:uLnTx/>
                <a:uFillTx/>
                <a:latin typeface="Segoe UI"/>
                <a:ea typeface="Tahoma"/>
                <a:cs typeface="Segoe UI"/>
              </a:rPr>
              <a:t>from the </a:t>
            </a:r>
            <a:r>
              <a:rPr lang="en-US" sz="1400">
                <a:latin typeface="Segoe UI"/>
                <a:ea typeface="Tahoma"/>
                <a:cs typeface="Segoe UI"/>
              </a:rPr>
              <a:t>Office of Special Education Programs, </a:t>
            </a:r>
            <a:r>
              <a:rPr kumimoji="0" lang="en-US" sz="1400" b="0" i="0" u="none" strike="noStrike" kern="1200" cap="none" spc="0" normalizeH="0" baseline="0" noProof="0">
                <a:ln>
                  <a:noFill/>
                </a:ln>
                <a:solidFill>
                  <a:srgbClr val="154578"/>
                </a:solidFill>
                <a:effectLst/>
                <a:uLnTx/>
                <a:uFillTx/>
                <a:latin typeface="Segoe UI"/>
                <a:ea typeface="Tahoma"/>
                <a:cs typeface="Segoe UI"/>
              </a:rPr>
              <a:t>U.S. Department of Education. </a:t>
            </a:r>
            <a:r>
              <a:rPr lang="en-US" sz="1400">
                <a:latin typeface="Segoe UI"/>
                <a:ea typeface="Tahoma"/>
                <a:cs typeface="Segoe UI"/>
              </a:rPr>
              <a:t>Opinions expressed </a:t>
            </a:r>
            <a:r>
              <a:rPr kumimoji="0" lang="en-US" sz="1400" b="0" i="0" u="none" strike="noStrike" kern="1200" cap="none" spc="0" normalizeH="0" baseline="0" noProof="0">
                <a:ln>
                  <a:noFill/>
                </a:ln>
                <a:solidFill>
                  <a:srgbClr val="154578"/>
                </a:solidFill>
                <a:effectLst/>
                <a:uLnTx/>
                <a:uFillTx/>
                <a:latin typeface="Segoe UI"/>
                <a:ea typeface="Tahoma"/>
                <a:cs typeface="Segoe UI"/>
              </a:rPr>
              <a:t>do not represent the Department of </a:t>
            </a:r>
            <a:r>
              <a:rPr lang="en-US" sz="1400">
                <a:latin typeface="Segoe UI"/>
                <a:ea typeface="Tahoma"/>
                <a:cs typeface="Segoe UI"/>
              </a:rPr>
              <a:t>Education's position or policy. ECTA Project Officer: Julia Martin Eile</a:t>
            </a:r>
            <a:r>
              <a:rPr kumimoji="0" lang="en-US" sz="1400" b="0" i="0" u="none" strike="noStrike" kern="1200" cap="none" spc="0" normalizeH="0" baseline="0" noProof="0">
                <a:ln>
                  <a:noFill/>
                </a:ln>
                <a:solidFill>
                  <a:srgbClr val="154578"/>
                </a:solidFill>
                <a:effectLst/>
                <a:uLnTx/>
                <a:uFillTx/>
                <a:latin typeface="Segoe UI"/>
                <a:ea typeface="Tahoma"/>
                <a:cs typeface="Segoe UI"/>
              </a:rPr>
              <a:t>. </a:t>
            </a:r>
            <a:r>
              <a:rPr lang="en-US" sz="1400">
                <a:latin typeface="Segoe UI"/>
                <a:ea typeface="Tahoma"/>
                <a:cs typeface="Segoe UI"/>
              </a:rPr>
              <a:t>DaSy </a:t>
            </a:r>
            <a:r>
              <a:rPr kumimoji="0" lang="en-US" sz="1400" b="0" i="0" u="none" strike="noStrike" kern="1200" cap="none" spc="0" normalizeH="0" baseline="0" noProof="0">
                <a:ln>
                  <a:noFill/>
                </a:ln>
                <a:solidFill>
                  <a:srgbClr val="154578"/>
                </a:solidFill>
                <a:effectLst/>
                <a:uLnTx/>
                <a:uFillTx/>
                <a:latin typeface="Segoe UI"/>
                <a:ea typeface="Tahoma"/>
                <a:cs typeface="Segoe UI"/>
              </a:rPr>
              <a:t>Project Officers: Meredith Miceli and </a:t>
            </a:r>
            <a:r>
              <a:rPr lang="en-US" sz="1400">
                <a:latin typeface="Segoe UI"/>
                <a:ea typeface="Tahoma"/>
                <a:cs typeface="Segoe UI"/>
              </a:rPr>
              <a:t>Alexis Lessans</a:t>
            </a:r>
            <a:r>
              <a:rPr kumimoji="0" lang="en-US" sz="1400" b="0" i="0" u="none" strike="noStrike" kern="1200" cap="none" spc="0" normalizeH="0" baseline="0" noProof="0">
                <a:ln>
                  <a:noFill/>
                </a:ln>
                <a:solidFill>
                  <a:srgbClr val="154578"/>
                </a:solidFill>
                <a:effectLst/>
                <a:uLnTx/>
                <a:uFillTx/>
                <a:latin typeface="Segoe UI"/>
                <a:ea typeface="Tahoma"/>
                <a:cs typeface="Segoe UI"/>
              </a:rPr>
              <a:t>.</a:t>
            </a:r>
            <a:endParaRPr lang="en-US">
              <a:latin typeface="Segoe UI"/>
              <a:ea typeface="Tahoma"/>
              <a:cs typeface="Segoe UI"/>
            </a:endParaRPr>
          </a:p>
        </p:txBody>
      </p:sp>
      <p:pic>
        <p:nvPicPr>
          <p:cNvPr id="7" name="Picture 6">
            <a:extLst>
              <a:ext uri="{FF2B5EF4-FFF2-40B4-BE49-F238E27FC236}">
                <a16:creationId xmlns:a16="http://schemas.microsoft.com/office/drawing/2014/main" id="{4CC8E228-E7E2-C941-9F1E-37BCCD4AAB8A}"/>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67211" y="2785776"/>
            <a:ext cx="4973000" cy="1268508"/>
          </a:xfrm>
          <a:prstGeom prst="rect">
            <a:avLst/>
          </a:prstGeom>
          <a:ln>
            <a:noFill/>
          </a:ln>
        </p:spPr>
      </p:pic>
      <p:pic>
        <p:nvPicPr>
          <p:cNvPr id="8" name="Picture 7">
            <a:extLst>
              <a:ext uri="{FF2B5EF4-FFF2-40B4-BE49-F238E27FC236}">
                <a16:creationId xmlns:a16="http://schemas.microsoft.com/office/drawing/2014/main" id="{267E9251-7E86-5C42-8E24-6C1DDEA2F7EE}"/>
              </a:ext>
              <a:ext uri="{C183D7F6-B498-43B3-948B-1728B52AA6E4}">
                <adec:decorative xmlns:adec="http://schemas.microsoft.com/office/drawing/2017/decorative" val="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81204" y="3112481"/>
            <a:ext cx="4926795" cy="726903"/>
          </a:xfrm>
          <a:prstGeom prst="rect">
            <a:avLst/>
          </a:prstGeom>
        </p:spPr>
      </p:pic>
    </p:spTree>
    <p:extLst>
      <p:ext uri="{BB962C8B-B14F-4D97-AF65-F5344CB8AC3E}">
        <p14:creationId xmlns:p14="http://schemas.microsoft.com/office/powerpoint/2010/main" val="2779099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6EBB9-A874-3430-CFB4-A4E4C19BF85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96B5765-314E-EB9E-FEFC-6AA3D0092DDE}"/>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
        <p:nvSpPr>
          <p:cNvPr id="3" name="Title">
            <a:extLst>
              <a:ext uri="{FF2B5EF4-FFF2-40B4-BE49-F238E27FC236}">
                <a16:creationId xmlns:a16="http://schemas.microsoft.com/office/drawing/2014/main" id="{EE1233FF-8303-6274-79A8-7A767A273830}"/>
              </a:ext>
            </a:extLst>
          </p:cNvPr>
          <p:cNvSpPr txBox="1">
            <a:spLocks/>
          </p:cNvSpPr>
          <p:nvPr/>
        </p:nvSpPr>
        <p:spPr>
          <a:xfrm>
            <a:off x="316364" y="66658"/>
            <a:ext cx="11005457" cy="730327"/>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000" b="0" i="0" u="none" strike="noStrike" kern="1200" cap="none" spc="0" normalizeH="0" baseline="0" noProof="0">
                <a:ln>
                  <a:noFill/>
                </a:ln>
                <a:solidFill>
                  <a:srgbClr val="2777B9">
                    <a:lumMod val="75000"/>
                  </a:srgbClr>
                </a:solidFill>
                <a:effectLst/>
                <a:uLnTx/>
                <a:uFillTx/>
                <a:latin typeface="Arial" charset="0"/>
                <a:cs typeface="Arial" charset="0"/>
              </a:rPr>
              <a:t>Practitioner Tips</a:t>
            </a:r>
            <a:br>
              <a:rPr kumimoji="0" lang="en-US" sz="4000" b="0" i="0" u="none" strike="noStrike" kern="1200" cap="none" spc="0" normalizeH="0" baseline="0" noProof="0">
                <a:ln>
                  <a:noFill/>
                </a:ln>
                <a:solidFill>
                  <a:srgbClr val="2777B9">
                    <a:lumMod val="75000"/>
                  </a:srgbClr>
                </a:solidFill>
                <a:effectLst/>
                <a:uLnTx/>
                <a:uFillTx/>
                <a:latin typeface="Arial" charset="0"/>
                <a:cs typeface="Arial" charset="0"/>
              </a:rPr>
            </a:br>
            <a:br>
              <a:rPr kumimoji="0" lang="en-US" sz="3200" b="0" i="0" u="none" strike="noStrike" kern="1200" cap="none" spc="0" normalizeH="0" baseline="0" noProof="0">
                <a:ln>
                  <a:noFill/>
                </a:ln>
                <a:solidFill>
                  <a:srgbClr val="2777B9">
                    <a:lumMod val="75000"/>
                  </a:srgbClr>
                </a:solidFill>
                <a:effectLst/>
                <a:uLnTx/>
                <a:uFillTx/>
                <a:latin typeface="Arial" charset="0"/>
                <a:cs typeface="Arial" charset="0"/>
              </a:rPr>
            </a:br>
            <a:endParaRPr kumimoji="0" lang="en-US" sz="3200" b="0" i="0" u="none" strike="noStrike" kern="1200" cap="none" spc="0" normalizeH="0" baseline="0" noProof="0">
              <a:ln>
                <a:noFill/>
              </a:ln>
              <a:solidFill>
                <a:srgbClr val="2777B9">
                  <a:lumMod val="75000"/>
                </a:srgbClr>
              </a:solidFill>
              <a:effectLst/>
              <a:uLnTx/>
              <a:uFillTx/>
              <a:latin typeface="Arial" charset="0"/>
              <a:cs typeface="Arial" charset="0"/>
            </a:endParaRPr>
          </a:p>
        </p:txBody>
      </p:sp>
      <p:sp>
        <p:nvSpPr>
          <p:cNvPr id="10" name="Tip 1">
            <a:extLst>
              <a:ext uri="{FF2B5EF4-FFF2-40B4-BE49-F238E27FC236}">
                <a16:creationId xmlns:a16="http://schemas.microsoft.com/office/drawing/2014/main" id="{B472C5A2-4101-3BB7-CD87-134459FB2ABF}"/>
              </a:ext>
            </a:extLst>
          </p:cNvPr>
          <p:cNvSpPr txBox="1">
            <a:spLocks/>
          </p:cNvSpPr>
          <p:nvPr/>
        </p:nvSpPr>
        <p:spPr>
          <a:xfrm>
            <a:off x="919445" y="796985"/>
            <a:ext cx="3021356" cy="2266852"/>
          </a:xfrm>
          <a:prstGeom prst="foldedCorner">
            <a:avLst/>
          </a:prstGeom>
          <a:solidFill>
            <a:srgbClr val="FFF8E5"/>
          </a:solidFill>
          <a:ln w="19050" cap="flat" cmpd="sng" algn="ctr">
            <a:solidFill>
              <a:schemeClr val="tx2"/>
            </a:solidFill>
            <a:prstDash val="solid"/>
          </a:ln>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lt1"/>
                </a:solidFill>
                <a:effectLst/>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panose="020B0604020202020204"/>
                <a:ea typeface="+mn-ea"/>
                <a:cs typeface="+mn-cs"/>
              </a:rPr>
              <a:t>Tip #1</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mn-cs"/>
              </a:rPr>
              <a:t>Build COS capacity and be prepared for each family conversation</a:t>
            </a:r>
            <a:endParaRPr kumimoji="0" lang="en-US" sz="2400" b="0" i="0" u="none" strike="noStrike" kern="1200" cap="none" spc="0" normalizeH="0" baseline="0" noProof="0">
              <a:ln>
                <a:noFill/>
              </a:ln>
              <a:solidFill>
                <a:srgbClr val="000000"/>
              </a:solidFill>
              <a:effectLst/>
              <a:uLnTx/>
              <a:uFillTx/>
              <a:latin typeface="Arial" panose="020B0604020202020204"/>
              <a:ea typeface="+mn-ea"/>
              <a:cs typeface="Arial"/>
            </a:endParaRPr>
          </a:p>
        </p:txBody>
      </p:sp>
      <p:sp>
        <p:nvSpPr>
          <p:cNvPr id="11" name="Tip 2">
            <a:extLst>
              <a:ext uri="{FF2B5EF4-FFF2-40B4-BE49-F238E27FC236}">
                <a16:creationId xmlns:a16="http://schemas.microsoft.com/office/drawing/2014/main" id="{08C5B7C8-0ACE-2612-2ECF-70ABBFD64752}"/>
              </a:ext>
            </a:extLst>
          </p:cNvPr>
          <p:cNvSpPr txBox="1">
            <a:spLocks/>
          </p:cNvSpPr>
          <p:nvPr/>
        </p:nvSpPr>
        <p:spPr>
          <a:xfrm>
            <a:off x="4791654" y="1170068"/>
            <a:ext cx="2661553" cy="2368513"/>
          </a:xfrm>
          <a:prstGeom prst="foldedCorner">
            <a:avLst/>
          </a:prstGeom>
          <a:solidFill>
            <a:srgbClr val="FFF8E5"/>
          </a:solidFill>
          <a:ln w="19050">
            <a:solidFill>
              <a:schemeClr val="tx2"/>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a:cs typeface="Arial"/>
              </a:rPr>
              <a:t>Tip #2</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Help each family understand why </a:t>
            </a:r>
            <a:br>
              <a:rPr kumimoji="0" lang="en-US" sz="2400" b="0" i="0" u="none" strike="noStrike" kern="1200" cap="none" spc="0" normalizeH="0" baseline="0" noProof="0">
                <a:ln>
                  <a:noFill/>
                </a:ln>
                <a:solidFill>
                  <a:srgbClr val="000000"/>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we measure </a:t>
            </a:r>
            <a:br>
              <a:rPr kumimoji="0" lang="en-US" sz="2400" b="0" i="0" u="none" strike="noStrike" kern="1200" cap="none" spc="0" normalizeH="0" baseline="0" noProof="0">
                <a:ln>
                  <a:noFill/>
                </a:ln>
                <a:solidFill>
                  <a:srgbClr val="000000"/>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outcomes and </a:t>
            </a:r>
            <a:br>
              <a:rPr kumimoji="0" lang="en-US" sz="2400" b="0" i="0" u="none" strike="noStrike" kern="1200" cap="none" spc="0" normalizeH="0" baseline="0" noProof="0">
                <a:ln>
                  <a:noFill/>
                </a:ln>
                <a:solidFill>
                  <a:srgbClr val="000000"/>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what to expect</a:t>
            </a:r>
            <a:br>
              <a:rPr kumimoji="0" lang="en-US" sz="2400" b="0" i="0" u="none" strike="noStrike" kern="1200" cap="none" spc="0" normalizeH="0" baseline="0" noProof="0">
                <a:ln>
                  <a:noFill/>
                </a:ln>
                <a:solidFill>
                  <a:srgbClr val="2777B9">
                    <a:lumMod val="75000"/>
                  </a:srgbClr>
                </a:solidFill>
                <a:effectLst/>
                <a:uLnTx/>
                <a:uFillTx/>
                <a:latin typeface="Arial" charset="0"/>
                <a:cs typeface="Arial" charset="0"/>
              </a:rPr>
            </a:br>
            <a:endParaRPr kumimoji="0" lang="en-US" sz="2400" b="0" i="0" u="none" strike="noStrike" kern="1200" cap="none" spc="0" normalizeH="0" baseline="0" noProof="0">
              <a:ln>
                <a:noFill/>
              </a:ln>
              <a:solidFill>
                <a:srgbClr val="2777B9">
                  <a:lumMod val="75000"/>
                </a:srgbClr>
              </a:solidFill>
              <a:effectLst/>
              <a:uLnTx/>
              <a:uFillTx/>
              <a:latin typeface="Arial" charset="0"/>
              <a:cs typeface="Arial" charset="0"/>
            </a:endParaRPr>
          </a:p>
        </p:txBody>
      </p:sp>
      <p:sp>
        <p:nvSpPr>
          <p:cNvPr id="12" name="Tip 3">
            <a:extLst>
              <a:ext uri="{FF2B5EF4-FFF2-40B4-BE49-F238E27FC236}">
                <a16:creationId xmlns:a16="http://schemas.microsoft.com/office/drawing/2014/main" id="{9971523B-7CC1-4A82-AB51-138F6D5F65CD}"/>
              </a:ext>
              <a:ext uri="{C183D7F6-B498-43B3-948B-1728B52AA6E4}">
                <adec:decorative xmlns:adec="http://schemas.microsoft.com/office/drawing/2017/decorative" val="0"/>
              </a:ext>
            </a:extLst>
          </p:cNvPr>
          <p:cNvSpPr txBox="1">
            <a:spLocks/>
          </p:cNvSpPr>
          <p:nvPr/>
        </p:nvSpPr>
        <p:spPr>
          <a:xfrm>
            <a:off x="8253673" y="1654658"/>
            <a:ext cx="3244057" cy="2243664"/>
          </a:xfrm>
          <a:prstGeom prst="foldedCorner">
            <a:avLst/>
          </a:prstGeom>
          <a:solidFill>
            <a:srgbClr val="FFF8E5"/>
          </a:solidFill>
          <a:ln w="19050">
            <a:solidFill>
              <a:schemeClr val="tx2"/>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a:cs typeface="Arial"/>
              </a:rPr>
              <a:t>Tip # 3</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Intentionally discuss the child’s functional use of skills relative to age expectations </a:t>
            </a:r>
            <a:endParaRPr kumimoji="0" lang="en-US" sz="2400" b="0" i="0" u="none" strike="noStrike" kern="1200" cap="none" spc="0" normalizeH="0" baseline="0" noProof="0">
              <a:ln>
                <a:noFill/>
              </a:ln>
              <a:solidFill>
                <a:srgbClr val="000000"/>
              </a:solidFill>
              <a:effectLst/>
              <a:uLnTx/>
              <a:uFillTx/>
              <a:latin typeface="Arial" charset="0"/>
              <a:cs typeface="Arial" charset="0"/>
            </a:endParaRPr>
          </a:p>
        </p:txBody>
      </p:sp>
      <p:sp>
        <p:nvSpPr>
          <p:cNvPr id="9" name="Tip 4">
            <a:extLst>
              <a:ext uri="{FF2B5EF4-FFF2-40B4-BE49-F238E27FC236}">
                <a16:creationId xmlns:a16="http://schemas.microsoft.com/office/drawing/2014/main" id="{4FF0C2C2-05BA-4C38-73CE-BC22C60FC28C}"/>
              </a:ext>
            </a:extLst>
          </p:cNvPr>
          <p:cNvSpPr txBox="1">
            <a:spLocks/>
          </p:cNvSpPr>
          <p:nvPr/>
        </p:nvSpPr>
        <p:spPr>
          <a:xfrm>
            <a:off x="454447" y="3429000"/>
            <a:ext cx="3021356" cy="2460595"/>
          </a:xfrm>
          <a:prstGeom prst="foldedCorner">
            <a:avLst>
              <a:gd name="adj" fmla="val 15137"/>
            </a:avLst>
          </a:prstGeom>
          <a:solidFill>
            <a:srgbClr val="FFF8E5"/>
          </a:solidFill>
          <a:ln w="19050">
            <a:solidFill>
              <a:schemeClr val="tx2"/>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a:cs typeface="Arial"/>
              </a:rPr>
              <a:t>Tip #4</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Individualize the </a:t>
            </a:r>
            <a:br>
              <a:rPr kumimoji="0" lang="en-US" sz="2400" b="0" i="0" u="none" strike="noStrike" kern="1200" cap="none" spc="0" normalizeH="0" baseline="0" noProof="0">
                <a:ln>
                  <a:noFill/>
                </a:ln>
                <a:solidFill>
                  <a:srgbClr val="000000"/>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process for each </a:t>
            </a:r>
            <a:br>
              <a:rPr kumimoji="0" lang="en-US" sz="2400" b="0" i="0" u="none" strike="noStrike" kern="1200" cap="none" spc="0" normalizeH="0" baseline="0" noProof="0">
                <a:ln>
                  <a:noFill/>
                </a:ln>
                <a:solidFill>
                  <a:srgbClr val="000000"/>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family and </a:t>
            </a:r>
            <a:br>
              <a:rPr kumimoji="0" lang="en-US" sz="2400" b="0" i="0" u="none" strike="noStrike" kern="1200" cap="none" spc="0" normalizeH="0" baseline="0" noProof="0">
                <a:ln>
                  <a:noFill/>
                </a:ln>
                <a:solidFill>
                  <a:srgbClr val="000000"/>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encourage their </a:t>
            </a:r>
            <a:br>
              <a:rPr kumimoji="0" lang="en-US" sz="2400" b="0" i="0" u="none" strike="noStrike" kern="1200" cap="none" spc="0" normalizeH="0" baseline="0" noProof="0">
                <a:ln>
                  <a:noFill/>
                </a:ln>
                <a:solidFill>
                  <a:srgbClr val="000000"/>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input and expertise</a:t>
            </a:r>
            <a:br>
              <a:rPr kumimoji="0" lang="en-US" sz="2400" b="0" i="0" u="none" strike="noStrike" kern="1200" cap="none" spc="0" normalizeH="0" baseline="0" noProof="0">
                <a:ln>
                  <a:noFill/>
                </a:ln>
                <a:solidFill>
                  <a:srgbClr val="0070C0"/>
                </a:solidFill>
                <a:effectLst/>
                <a:uLnTx/>
                <a:uFillTx/>
                <a:latin typeface="Arial" charset="0"/>
                <a:cs typeface="Arial" charset="0"/>
              </a:rPr>
            </a:br>
            <a:endParaRPr kumimoji="0" lang="en-US" sz="2400" b="0" i="0" u="none" strike="noStrike" kern="1200" cap="none" spc="0" normalizeH="0" baseline="0" noProof="0">
              <a:ln>
                <a:noFill/>
              </a:ln>
              <a:solidFill>
                <a:srgbClr val="2777B9">
                  <a:lumMod val="75000"/>
                </a:srgbClr>
              </a:solidFill>
              <a:effectLst/>
              <a:uLnTx/>
              <a:uFillTx/>
              <a:latin typeface="Arial" charset="0"/>
              <a:cs typeface="Arial" charset="0"/>
            </a:endParaRPr>
          </a:p>
        </p:txBody>
      </p:sp>
      <p:sp>
        <p:nvSpPr>
          <p:cNvPr id="8" name="Tip 5">
            <a:extLst>
              <a:ext uri="{FF2B5EF4-FFF2-40B4-BE49-F238E27FC236}">
                <a16:creationId xmlns:a16="http://schemas.microsoft.com/office/drawing/2014/main" id="{EDEE02E0-DC78-1DAD-3D1F-C01F28AAF2E0}"/>
              </a:ext>
            </a:extLst>
          </p:cNvPr>
          <p:cNvSpPr txBox="1">
            <a:spLocks/>
          </p:cNvSpPr>
          <p:nvPr/>
        </p:nvSpPr>
        <p:spPr>
          <a:xfrm>
            <a:off x="3768711" y="3794163"/>
            <a:ext cx="2119824" cy="1615688"/>
          </a:xfrm>
          <a:prstGeom prst="foldedCorner">
            <a:avLst/>
          </a:prstGeom>
          <a:solidFill>
            <a:srgbClr val="FFF8E5"/>
          </a:solidFill>
          <a:ln w="19050">
            <a:solidFill>
              <a:schemeClr val="tx2"/>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a:cs typeface="Arial"/>
              </a:rPr>
              <a:t>Tip # 5</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Listen and acknowledge emotions</a:t>
            </a:r>
          </a:p>
        </p:txBody>
      </p:sp>
      <p:sp>
        <p:nvSpPr>
          <p:cNvPr id="7" name="Tip 6">
            <a:extLst>
              <a:ext uri="{FF2B5EF4-FFF2-40B4-BE49-F238E27FC236}">
                <a16:creationId xmlns:a16="http://schemas.microsoft.com/office/drawing/2014/main" id="{61B0D1C5-C1BA-356D-3159-5A89FB2899B2}"/>
              </a:ext>
            </a:extLst>
          </p:cNvPr>
          <p:cNvSpPr txBox="1">
            <a:spLocks/>
          </p:cNvSpPr>
          <p:nvPr/>
        </p:nvSpPr>
        <p:spPr>
          <a:xfrm>
            <a:off x="6181444" y="3773068"/>
            <a:ext cx="1861379" cy="1657878"/>
          </a:xfrm>
          <a:prstGeom prst="foldedCorner">
            <a:avLst/>
          </a:prstGeom>
          <a:solidFill>
            <a:srgbClr val="FFF8E5"/>
          </a:solidFill>
          <a:ln w="19050">
            <a:solidFill>
              <a:schemeClr val="tx2"/>
            </a:solidFill>
          </a:ln>
        </p:spPr>
        <p:txBody>
          <a:bodyPr vert="horz" lIns="91440" tIns="45720" rIns="91440" bIns="45720" rtlCol="0" anchor="t">
            <a:noAutofit/>
          </a:bodyPr>
          <a:lstStyle>
            <a:lvl1pPr algn="ctr" defTabSz="914400" rtl="0" eaLnBrk="1" latinLnBrk="0" hangingPunct="1">
              <a:lnSpc>
                <a:spcPct val="90000"/>
              </a:lnSpc>
              <a:spcBef>
                <a:spcPct val="0"/>
              </a:spcBef>
              <a:buNone/>
              <a:defRPr sz="3200" b="0" i="0" kern="1200" cap="none">
                <a:solidFill>
                  <a:schemeClr val="accent5">
                    <a:lumMod val="75000"/>
                  </a:schemeClr>
                </a:solidFill>
                <a:effectLst/>
                <a:latin typeface="Arial" charset="0"/>
                <a:ea typeface="Arial" charset="0"/>
                <a:cs typeface="Arial"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a:ln>
                  <a:noFill/>
                </a:ln>
                <a:solidFill>
                  <a:srgbClr val="2777B9">
                    <a:lumMod val="75000"/>
                  </a:srgbClr>
                </a:solidFill>
                <a:effectLst/>
                <a:uLnTx/>
                <a:uFillTx/>
                <a:latin typeface="Arial"/>
                <a:cs typeface="Arial"/>
              </a:rPr>
              <a:t>Tip # 6</a:t>
            </a:r>
            <a:br>
              <a:rPr kumimoji="0" lang="en-US" sz="2400" b="1"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000000"/>
                </a:solidFill>
                <a:effectLst/>
                <a:uLnTx/>
                <a:uFillTx/>
                <a:latin typeface="Arial"/>
                <a:cs typeface="Arial"/>
              </a:rPr>
              <a:t>Remember that words matter</a:t>
            </a:r>
            <a:br>
              <a:rPr kumimoji="0" lang="en-US" sz="2400" b="0" i="0" u="none" strike="noStrike" kern="1200" cap="none" spc="0" normalizeH="0" baseline="0" noProof="0">
                <a:ln>
                  <a:noFill/>
                </a:ln>
                <a:solidFill>
                  <a:srgbClr val="2777B9">
                    <a:lumMod val="75000"/>
                  </a:srgbClr>
                </a:solidFill>
                <a:effectLst/>
                <a:uLnTx/>
                <a:uFillTx/>
                <a:latin typeface="Arial" charset="0"/>
                <a:cs typeface="Arial" charset="0"/>
              </a:rPr>
            </a:br>
            <a:r>
              <a:rPr kumimoji="0" lang="en-US" sz="2400" b="0" i="0" u="none" strike="noStrike" kern="1200" cap="none" spc="0" normalizeH="0" baseline="0" noProof="0">
                <a:ln>
                  <a:noFill/>
                </a:ln>
                <a:solidFill>
                  <a:srgbClr val="2777B9">
                    <a:lumMod val="75000"/>
                  </a:srgbClr>
                </a:solidFill>
                <a:effectLst/>
                <a:uLnTx/>
                <a:uFillTx/>
                <a:latin typeface="Arial"/>
                <a:cs typeface="Arial"/>
              </a:rPr>
              <a:t> </a:t>
            </a:r>
            <a:endParaRPr kumimoji="0" lang="en-US" sz="2400" b="0" i="0" u="none" strike="noStrike" kern="1200" cap="none" spc="0" normalizeH="0" baseline="0" noProof="0">
              <a:ln>
                <a:noFill/>
              </a:ln>
              <a:solidFill>
                <a:srgbClr val="2777B9">
                  <a:lumMod val="75000"/>
                </a:srgbClr>
              </a:solidFill>
              <a:effectLst/>
              <a:uLnTx/>
              <a:uFillTx/>
              <a:latin typeface="Arial" charset="0"/>
              <a:cs typeface="Arial" charset="0"/>
            </a:endParaRPr>
          </a:p>
        </p:txBody>
      </p:sp>
      <p:sp>
        <p:nvSpPr>
          <p:cNvPr id="6" name="Tip 7">
            <a:extLst>
              <a:ext uri="{FF2B5EF4-FFF2-40B4-BE49-F238E27FC236}">
                <a16:creationId xmlns:a16="http://schemas.microsoft.com/office/drawing/2014/main" id="{96517F1C-A2CA-5F93-9CEA-2B48E11ED06C}"/>
              </a:ext>
            </a:extLst>
          </p:cNvPr>
          <p:cNvSpPr>
            <a:spLocks noGrp="1"/>
          </p:cNvSpPr>
          <p:nvPr>
            <p:ph type="title"/>
          </p:nvPr>
        </p:nvSpPr>
        <p:spPr>
          <a:xfrm>
            <a:off x="8253673" y="4202065"/>
            <a:ext cx="3404968" cy="2002553"/>
          </a:xfrm>
          <a:prstGeom prst="foldedCorner">
            <a:avLst/>
          </a:prstGeom>
          <a:solidFill>
            <a:srgbClr val="FFF8E5"/>
          </a:solidFill>
          <a:ln w="19050">
            <a:solidFill>
              <a:schemeClr val="tx2"/>
            </a:solidFill>
          </a:ln>
        </p:spPr>
        <p:txBody>
          <a:bodyPr anchor="t">
            <a:noAutofit/>
          </a:bodyPr>
          <a:lstStyle/>
          <a:p>
            <a:pPr algn="l">
              <a:lnSpc>
                <a:spcPct val="100000"/>
              </a:lnSpc>
            </a:pPr>
            <a:r>
              <a:rPr lang="en-US" sz="2400" b="1">
                <a:latin typeface="Arial"/>
                <a:cs typeface="Arial"/>
              </a:rPr>
              <a:t>Tip # 7</a:t>
            </a:r>
            <a:br>
              <a:rPr lang="en-US" sz="2400" b="1"/>
            </a:br>
            <a:r>
              <a:rPr lang="en-US" sz="2400">
                <a:solidFill>
                  <a:schemeClr val="tx1"/>
                </a:solidFill>
                <a:latin typeface="Arial"/>
                <a:cs typeface="Arial"/>
              </a:rPr>
              <a:t>Use COS concepts throughout IFSP/IEP entry to exit processes</a:t>
            </a:r>
            <a:br>
              <a:rPr lang="en-US" sz="2400"/>
            </a:br>
            <a:r>
              <a:rPr lang="en-US" sz="2400">
                <a:solidFill>
                  <a:schemeClr val="accent5">
                    <a:lumMod val="50000"/>
                  </a:schemeClr>
                </a:solidFill>
                <a:latin typeface="Arial"/>
                <a:cs typeface="Arial"/>
              </a:rPr>
              <a:t> </a:t>
            </a:r>
            <a:endParaRPr lang="en-US" sz="2400">
              <a:solidFill>
                <a:schemeClr val="accent5">
                  <a:lumMod val="50000"/>
                </a:schemeClr>
              </a:solidFill>
            </a:endParaRPr>
          </a:p>
        </p:txBody>
      </p:sp>
    </p:spTree>
    <p:extLst>
      <p:ext uri="{BB962C8B-B14F-4D97-AF65-F5344CB8AC3E}">
        <p14:creationId xmlns:p14="http://schemas.microsoft.com/office/powerpoint/2010/main" val="3827711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D87F319-427D-827C-7F9B-19A741105EC2}"/>
              </a:ext>
            </a:extLst>
          </p:cNvPr>
          <p:cNvSpPr>
            <a:spLocks noGrp="1"/>
          </p:cNvSpPr>
          <p:nvPr>
            <p:ph type="title"/>
          </p:nvPr>
        </p:nvSpPr>
        <p:spPr>
          <a:xfrm rot="21372578">
            <a:off x="1147762" y="843181"/>
            <a:ext cx="6217220" cy="3919323"/>
          </a:xfrm>
          <a:prstGeom prst="foldedCorner">
            <a:avLst/>
          </a:prstGeom>
          <a:solidFill>
            <a:srgbClr val="FFFAEB"/>
          </a:solidFill>
          <a:ln>
            <a:solidFill>
              <a:schemeClr val="accent5">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t">
            <a:normAutofit fontScale="90000"/>
          </a:bodyPr>
          <a:lstStyle/>
          <a:p>
            <a:pPr algn="l">
              <a:lnSpc>
                <a:spcPct val="100000"/>
              </a:lnSpc>
            </a:pPr>
            <a:r>
              <a:rPr lang="en-US" sz="6000" b="1">
                <a:solidFill>
                  <a:schemeClr val="tx1"/>
                </a:solidFill>
              </a:rPr>
              <a:t>Tip #1</a:t>
            </a:r>
            <a:br>
              <a:rPr lang="en-US" sz="6000" b="1">
                <a:solidFill>
                  <a:schemeClr val="tx1"/>
                </a:solidFill>
              </a:rPr>
            </a:br>
            <a:r>
              <a:rPr lang="en-US" sz="4900">
                <a:solidFill>
                  <a:schemeClr val="tx1"/>
                </a:solidFill>
              </a:rPr>
              <a:t>Build COS capacity and be prepared for each family conversation</a:t>
            </a:r>
          </a:p>
        </p:txBody>
      </p:sp>
      <p:sp>
        <p:nvSpPr>
          <p:cNvPr id="17" name="TextBox 16">
            <a:extLst>
              <a:ext uri="{FF2B5EF4-FFF2-40B4-BE49-F238E27FC236}">
                <a16:creationId xmlns:a16="http://schemas.microsoft.com/office/drawing/2014/main" id="{B04BCF65-5360-8601-FB5A-BB1790B7BF58}"/>
              </a:ext>
            </a:extLst>
          </p:cNvPr>
          <p:cNvSpPr txBox="1"/>
          <p:nvPr/>
        </p:nvSpPr>
        <p:spPr>
          <a:xfrm>
            <a:off x="7667247" y="4250588"/>
            <a:ext cx="3784134" cy="1736646"/>
          </a:xfrm>
          <a:prstGeom prst="wedgeRoundRectCallout">
            <a:avLst>
              <a:gd name="adj1" fmla="val -41944"/>
              <a:gd name="adj2" fmla="val -81045"/>
              <a:gd name="adj3" fmla="val 16667"/>
            </a:avLst>
          </a:prstGeom>
          <a:noFill/>
          <a:ln w="57150">
            <a:solidFill>
              <a:schemeClr val="accent2">
                <a:lumMod val="75000"/>
              </a:schemeClr>
            </a:solidFill>
          </a:ln>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mn-cs"/>
              </a:rPr>
              <a:t>“I would say that now COS is easier as I have a better understanding.”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Arial"/>
              </a:rPr>
              <a:t>                      </a:t>
            </a:r>
            <a:r>
              <a:rPr kumimoji="0" lang="en-US" sz="2000" b="0" i="1" u="none" strike="noStrike" kern="1200" cap="none" spc="0" normalizeH="0" baseline="0" noProof="0">
                <a:ln>
                  <a:noFill/>
                </a:ln>
                <a:solidFill>
                  <a:srgbClr val="000000"/>
                </a:solidFill>
                <a:effectLst/>
                <a:uLnTx/>
                <a:uFillTx/>
                <a:latin typeface="Arial" panose="020B0604020202020204"/>
                <a:ea typeface="+mn-ea"/>
                <a:cs typeface="Arial"/>
              </a:rPr>
              <a:t>Practitioner</a:t>
            </a:r>
          </a:p>
        </p:txBody>
      </p:sp>
      <p:sp>
        <p:nvSpPr>
          <p:cNvPr id="14" name="Frame 13">
            <a:extLst>
              <a:ext uri="{FF2B5EF4-FFF2-40B4-BE49-F238E27FC236}">
                <a16:creationId xmlns:a16="http://schemas.microsoft.com/office/drawing/2014/main" id="{E25FBB3D-B894-42D6-D80C-99DA3BE6250D}"/>
              </a:ext>
              <a:ext uri="{C183D7F6-B498-43B3-948B-1728B52AA6E4}">
                <adec:decorative xmlns:adec="http://schemas.microsoft.com/office/drawing/2017/decorative" val="1"/>
              </a:ext>
            </a:extLst>
          </p:cNvPr>
          <p:cNvSpPr/>
          <p:nvPr/>
        </p:nvSpPr>
        <p:spPr>
          <a:xfrm rot="10800000">
            <a:off x="0" y="0"/>
            <a:ext cx="12192000" cy="6858000"/>
          </a:xfrm>
          <a:prstGeom prst="frame">
            <a:avLst>
              <a:gd name="adj1" fmla="val 2053"/>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solidFill>
              <a:srgbClr val="4472C4"/>
            </a:solidFill>
          </a:ln>
          <a:scene3d>
            <a:camera prst="orthographicFront"/>
            <a:lightRig rig="threePt" dir="t"/>
          </a:scene3d>
          <a:sp3d>
            <a:bevelT w="165100" prst="coolSlant"/>
          </a:sp3d>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pic>
        <p:nvPicPr>
          <p:cNvPr id="15" name="Picture 14">
            <a:extLst>
              <a:ext uri="{FF2B5EF4-FFF2-40B4-BE49-F238E27FC236}">
                <a16:creationId xmlns:a16="http://schemas.microsoft.com/office/drawing/2014/main" id="{392BADD7-D28B-9ECF-F1BE-2844D0DF56C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321" y="6160882"/>
            <a:ext cx="1190767" cy="457987"/>
          </a:xfrm>
          <a:prstGeom prst="rect">
            <a:avLst/>
          </a:prstGeom>
        </p:spPr>
      </p:pic>
      <p:pic>
        <p:nvPicPr>
          <p:cNvPr id="16" name="Picture 15">
            <a:extLst>
              <a:ext uri="{FF2B5EF4-FFF2-40B4-BE49-F238E27FC236}">
                <a16:creationId xmlns:a16="http://schemas.microsoft.com/office/drawing/2014/main" id="{F3B66E5C-3DF7-F55E-EA99-1C68AD2CB03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3409" y="6068239"/>
            <a:ext cx="895911" cy="643275"/>
          </a:xfrm>
          <a:prstGeom prst="rect">
            <a:avLst/>
          </a:prstGeom>
        </p:spPr>
      </p:pic>
      <p:sp>
        <p:nvSpPr>
          <p:cNvPr id="2" name="Slide Number Placeholder 1">
            <a:extLst>
              <a:ext uri="{FF2B5EF4-FFF2-40B4-BE49-F238E27FC236}">
                <a16:creationId xmlns:a16="http://schemas.microsoft.com/office/drawing/2014/main" id="{D301B1DE-D0F3-087C-F97D-E722A56CF17E}"/>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Tree>
    <p:extLst>
      <p:ext uri="{BB962C8B-B14F-4D97-AF65-F5344CB8AC3E}">
        <p14:creationId xmlns:p14="http://schemas.microsoft.com/office/powerpoint/2010/main" val="2630382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077B1-F4B3-AE0A-2DAB-F06B46BEDD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0CF84E7-370E-1394-51C5-6031C0F177C9}"/>
              </a:ext>
            </a:extLst>
          </p:cNvPr>
          <p:cNvSpPr>
            <a:spLocks noGrp="1"/>
          </p:cNvSpPr>
          <p:nvPr>
            <p:ph type="title"/>
          </p:nvPr>
        </p:nvSpPr>
        <p:spPr>
          <a:xfrm>
            <a:off x="1398764" y="95249"/>
            <a:ext cx="9394468" cy="914400"/>
          </a:xfrm>
        </p:spPr>
        <p:txBody>
          <a:bodyPr>
            <a:noAutofit/>
          </a:bodyPr>
          <a:lstStyle/>
          <a:p>
            <a:r>
              <a:rPr lang="en-US" sz="3600" b="1"/>
              <a:t>Tip#1: </a:t>
            </a:r>
            <a:r>
              <a:rPr lang="en-US" sz="3600"/>
              <a:t>Build COS capacity and be prepared for each family conversation</a:t>
            </a:r>
          </a:p>
        </p:txBody>
      </p:sp>
      <p:graphicFrame>
        <p:nvGraphicFramePr>
          <p:cNvPr id="6" name="Content Placeholder 5">
            <a:extLst>
              <a:ext uri="{FF2B5EF4-FFF2-40B4-BE49-F238E27FC236}">
                <a16:creationId xmlns:a16="http://schemas.microsoft.com/office/drawing/2014/main" id="{C0965F17-7F92-7264-33F0-AD7BD3277794}"/>
              </a:ext>
            </a:extLst>
          </p:cNvPr>
          <p:cNvGraphicFramePr>
            <a:graphicFrameLocks noGrp="1"/>
          </p:cNvGraphicFramePr>
          <p:nvPr>
            <p:ph idx="1"/>
            <p:extLst>
              <p:ext uri="{D42A27DB-BD31-4B8C-83A1-F6EECF244321}">
                <p14:modId xmlns:p14="http://schemas.microsoft.com/office/powerpoint/2010/main" val="2935059090"/>
              </p:ext>
            </p:extLst>
          </p:nvPr>
        </p:nvGraphicFramePr>
        <p:xfrm>
          <a:off x="322264" y="1351275"/>
          <a:ext cx="11679236" cy="4554478"/>
        </p:xfrm>
        <a:graphic>
          <a:graphicData uri="http://schemas.openxmlformats.org/drawingml/2006/table">
            <a:tbl>
              <a:tblPr firstRow="1" bandRow="1">
                <a:tableStyleId>{8799B23B-EC83-4686-B30A-512413B5E67A}</a:tableStyleId>
              </a:tblPr>
              <a:tblGrid>
                <a:gridCol w="5535611">
                  <a:extLst>
                    <a:ext uri="{9D8B030D-6E8A-4147-A177-3AD203B41FA5}">
                      <a16:colId xmlns:a16="http://schemas.microsoft.com/office/drawing/2014/main" val="3504272837"/>
                    </a:ext>
                  </a:extLst>
                </a:gridCol>
                <a:gridCol w="6143625">
                  <a:extLst>
                    <a:ext uri="{9D8B030D-6E8A-4147-A177-3AD203B41FA5}">
                      <a16:colId xmlns:a16="http://schemas.microsoft.com/office/drawing/2014/main" val="1625295341"/>
                    </a:ext>
                  </a:extLst>
                </a:gridCol>
              </a:tblGrid>
              <a:tr h="294744">
                <a:tc>
                  <a:txBody>
                    <a:bodyPr/>
                    <a:lstStyle/>
                    <a:p>
                      <a:pPr algn="ctr"/>
                      <a:r>
                        <a:rPr lang="en-US" sz="2000" b="1">
                          <a:solidFill>
                            <a:schemeClr val="tx1"/>
                          </a:solidFill>
                        </a:rPr>
                        <a:t>This Tip Looks Like</a:t>
                      </a:r>
                    </a:p>
                  </a:txBody>
                  <a:tcPr anchor="ctr"/>
                </a:tc>
                <a:tc>
                  <a:txBody>
                    <a:bodyPr/>
                    <a:lstStyle/>
                    <a:p>
                      <a:pPr algn="ctr"/>
                      <a:r>
                        <a:rPr lang="en-US" sz="2000" b="1">
                          <a:solidFill>
                            <a:schemeClr val="tx1"/>
                          </a:solidFill>
                        </a:rPr>
                        <a:t>This Tip Does Not Look Like</a:t>
                      </a:r>
                    </a:p>
                  </a:txBody>
                  <a:tcPr anchor="ctr"/>
                </a:tc>
                <a:extLst>
                  <a:ext uri="{0D108BD9-81ED-4DB2-BD59-A6C34878D82A}">
                    <a16:rowId xmlns:a16="http://schemas.microsoft.com/office/drawing/2014/main" val="856531556"/>
                  </a:ext>
                </a:extLst>
              </a:tr>
              <a:tr h="835765">
                <a:tc>
                  <a:txBody>
                    <a:bodyPr/>
                    <a:lstStyle/>
                    <a:p>
                      <a:pPr marL="0" lvl="0" indent="0">
                        <a:spcAft>
                          <a:spcPts val="1200"/>
                        </a:spcAft>
                        <a:buFont typeface="Arial" panose="020B0604020202020204" pitchFamily="34" charset="0"/>
                        <a:buNone/>
                      </a:pPr>
                      <a:r>
                        <a:rPr lang="en-US" sz="2000"/>
                        <a:t>Engaging in PD to gain confidence about child outcomes measurement.</a:t>
                      </a:r>
                    </a:p>
                  </a:txBody>
                  <a:tcPr anchor="ctr"/>
                </a:tc>
                <a:tc>
                  <a:txBody>
                    <a:bodyPr/>
                    <a:lstStyle/>
                    <a:p>
                      <a:pPr marL="0" lvl="0" indent="0">
                        <a:spcAft>
                          <a:spcPts val="1200"/>
                        </a:spcAft>
                        <a:buFont typeface="Arial" panose="020B0604020202020204" pitchFamily="34" charset="0"/>
                        <a:buNone/>
                      </a:pPr>
                      <a:r>
                        <a:rPr lang="en-US" sz="2000"/>
                        <a:t>Relying on historical memory without staying abreast of updates including COS PD and resources.</a:t>
                      </a:r>
                    </a:p>
                  </a:txBody>
                  <a:tcPr anchor="ctr"/>
                </a:tc>
                <a:extLst>
                  <a:ext uri="{0D108BD9-81ED-4DB2-BD59-A6C34878D82A}">
                    <a16:rowId xmlns:a16="http://schemas.microsoft.com/office/drawing/2014/main" val="1923064072"/>
                  </a:ext>
                </a:extLst>
              </a:tr>
              <a:tr h="1110854">
                <a:tc>
                  <a:txBody>
                    <a:bodyPr/>
                    <a:lstStyle/>
                    <a:p>
                      <a:pPr marL="0" lvl="0" indent="0">
                        <a:spcAft>
                          <a:spcPts val="1200"/>
                        </a:spcAft>
                        <a:buFont typeface="Arial" panose="020B0604020202020204" pitchFamily="34" charset="0"/>
                        <a:buNone/>
                      </a:pPr>
                      <a:r>
                        <a:rPr lang="en-US" sz="2000"/>
                        <a:t>Reviewing developmental progressions and age anchoring resources for the child’s age with whom you are working.</a:t>
                      </a:r>
                    </a:p>
                  </a:txBody>
                  <a:tcPr anchor="ctr"/>
                </a:tc>
                <a:tc>
                  <a:txBody>
                    <a:bodyPr/>
                    <a:lstStyle/>
                    <a:p>
                      <a:pPr marL="0" lvl="0" indent="0">
                        <a:spcAft>
                          <a:spcPts val="1200"/>
                        </a:spcAft>
                        <a:buFont typeface="Arial" panose="020B0604020202020204" pitchFamily="34" charset="0"/>
                        <a:buNone/>
                      </a:pPr>
                      <a:r>
                        <a:rPr lang="en-US" sz="2000"/>
                        <a:t>Depending only upon what you recall about the child’s development.</a:t>
                      </a:r>
                    </a:p>
                  </a:txBody>
                  <a:tcPr anchor="ctr"/>
                </a:tc>
                <a:extLst>
                  <a:ext uri="{0D108BD9-81ED-4DB2-BD59-A6C34878D82A}">
                    <a16:rowId xmlns:a16="http://schemas.microsoft.com/office/drawing/2014/main" val="3699530574"/>
                  </a:ext>
                </a:extLst>
              </a:tr>
              <a:tr h="1095689">
                <a:tc>
                  <a:txBody>
                    <a:bodyPr/>
                    <a:lstStyle/>
                    <a:p>
                      <a:pPr marL="0" lvl="0" indent="0">
                        <a:spcAft>
                          <a:spcPts val="1200"/>
                        </a:spcAft>
                        <a:buFont typeface="Arial" panose="020B0604020202020204" pitchFamily="34" charset="0"/>
                        <a:buNone/>
                      </a:pPr>
                      <a:r>
                        <a:rPr lang="en-US" sz="2000"/>
                        <a:t>Reviewing materials and being prepared to explain information about COS to facilitate family understanding.</a:t>
                      </a:r>
                    </a:p>
                  </a:txBody>
                  <a:tcPr anchor="ctr"/>
                </a:tc>
                <a:tc>
                  <a:txBody>
                    <a:bodyPr/>
                    <a:lstStyle/>
                    <a:p>
                      <a:pPr marL="0" lvl="0" indent="0">
                        <a:spcAft>
                          <a:spcPts val="1200"/>
                        </a:spcAft>
                        <a:buFont typeface="Arial" panose="020B0604020202020204" pitchFamily="34" charset="0"/>
                        <a:buNone/>
                      </a:pPr>
                      <a:r>
                        <a:rPr lang="en-US" sz="2000"/>
                        <a:t>Using a rote script to talk with families about COS without individualizing the information for the child and family.</a:t>
                      </a:r>
                    </a:p>
                  </a:txBody>
                  <a:tcPr anchor="ctr"/>
                </a:tc>
                <a:extLst>
                  <a:ext uri="{0D108BD9-81ED-4DB2-BD59-A6C34878D82A}">
                    <a16:rowId xmlns:a16="http://schemas.microsoft.com/office/drawing/2014/main" val="3737159298"/>
                  </a:ext>
                </a:extLst>
              </a:tr>
              <a:tr h="1115930">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b="0"/>
                        <a:t>Organizing information about the child’s functioning to prepare for the discussion.</a:t>
                      </a:r>
                    </a:p>
                  </a:txBody>
                  <a:tcPr anchor="ctr"/>
                </a:tc>
                <a:tc>
                  <a:txBody>
                    <a:bodyPr/>
                    <a:lstStyle/>
                    <a:p>
                      <a:pPr marL="0" marR="0" lvl="0" indent="0" algn="l" rtl="0" eaLnBrk="1" fontAlgn="auto" latinLnBrk="0" hangingPunct="1">
                        <a:lnSpc>
                          <a:spcPct val="100000"/>
                        </a:lnSpc>
                        <a:spcBef>
                          <a:spcPts val="0"/>
                        </a:spcBef>
                        <a:spcAft>
                          <a:spcPts val="1200"/>
                        </a:spcAft>
                        <a:buClrTx/>
                        <a:buSzTx/>
                        <a:buFont typeface="Arial" panose="020B0604020202020204" pitchFamily="34" charset="0"/>
                        <a:buNone/>
                      </a:pPr>
                      <a:r>
                        <a:rPr lang="en-US" sz="2000" b="0"/>
                        <a:t>Relying on general explanations rather than being describing specifics for this child.</a:t>
                      </a:r>
                    </a:p>
                  </a:txBody>
                  <a:tcPr anchor="ctr"/>
                </a:tc>
                <a:extLst>
                  <a:ext uri="{0D108BD9-81ED-4DB2-BD59-A6C34878D82A}">
                    <a16:rowId xmlns:a16="http://schemas.microsoft.com/office/drawing/2014/main" val="3197088837"/>
                  </a:ext>
                </a:extLst>
              </a:tr>
            </a:tbl>
          </a:graphicData>
        </a:graphic>
      </p:graphicFrame>
    </p:spTree>
    <p:extLst>
      <p:ext uri="{BB962C8B-B14F-4D97-AF65-F5344CB8AC3E}">
        <p14:creationId xmlns:p14="http://schemas.microsoft.com/office/powerpoint/2010/main" val="3755485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ame 13">
            <a:extLst>
              <a:ext uri="{FF2B5EF4-FFF2-40B4-BE49-F238E27FC236}">
                <a16:creationId xmlns:a16="http://schemas.microsoft.com/office/drawing/2014/main" id="{E25FBB3D-B894-42D6-D80C-99DA3BE6250D}"/>
              </a:ext>
              <a:ext uri="{C183D7F6-B498-43B3-948B-1728B52AA6E4}">
                <adec:decorative xmlns:adec="http://schemas.microsoft.com/office/drawing/2017/decorative" val="1"/>
              </a:ext>
            </a:extLst>
          </p:cNvPr>
          <p:cNvSpPr/>
          <p:nvPr/>
        </p:nvSpPr>
        <p:spPr>
          <a:xfrm rot="10800000">
            <a:off x="0" y="0"/>
            <a:ext cx="12192000" cy="6858000"/>
          </a:xfrm>
          <a:prstGeom prst="frame">
            <a:avLst>
              <a:gd name="adj1" fmla="val 2053"/>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scene3d>
            <a:camera prst="orthographicFront"/>
            <a:lightRig rig="threePt" dir="t"/>
          </a:scene3d>
          <a:sp3d>
            <a:bevelT w="165100" prst="coolSlant"/>
          </a:sp3d>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 name="Slide Number Placeholder 1">
            <a:extLst>
              <a:ext uri="{FF2B5EF4-FFF2-40B4-BE49-F238E27FC236}">
                <a16:creationId xmlns:a16="http://schemas.microsoft.com/office/drawing/2014/main" id="{D301B1DE-D0F3-087C-F97D-E722A56CF17E}"/>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
        <p:nvSpPr>
          <p:cNvPr id="7" name="Title 6">
            <a:extLst>
              <a:ext uri="{FF2B5EF4-FFF2-40B4-BE49-F238E27FC236}">
                <a16:creationId xmlns:a16="http://schemas.microsoft.com/office/drawing/2014/main" id="{2D87F319-427D-827C-7F9B-19A741105EC2}"/>
              </a:ext>
            </a:extLst>
          </p:cNvPr>
          <p:cNvSpPr>
            <a:spLocks noGrp="1"/>
          </p:cNvSpPr>
          <p:nvPr>
            <p:ph type="title"/>
          </p:nvPr>
        </p:nvSpPr>
        <p:spPr>
          <a:xfrm rot="21375121">
            <a:off x="890947" y="655541"/>
            <a:ext cx="4901887" cy="4753256"/>
          </a:xfrm>
          <a:prstGeom prst="foldedCorner">
            <a:avLst/>
          </a:prstGeom>
          <a:solidFill>
            <a:srgbClr val="FFFAEB"/>
          </a:solidFill>
          <a:ln>
            <a:solidFill>
              <a:schemeClr val="accent5">
                <a:lumMod val="75000"/>
              </a:schemeClr>
            </a:solidFill>
          </a:ln>
        </p:spPr>
        <p:txBody>
          <a:bodyPr anchor="t">
            <a:normAutofit fontScale="90000"/>
          </a:bodyPr>
          <a:lstStyle/>
          <a:p>
            <a:pPr algn="l">
              <a:lnSpc>
                <a:spcPct val="100000"/>
              </a:lnSpc>
            </a:pPr>
            <a:r>
              <a:rPr lang="en-US" sz="6000" b="1">
                <a:solidFill>
                  <a:schemeClr val="tx1"/>
                </a:solidFill>
                <a:latin typeface="Arial"/>
                <a:cs typeface="Arial"/>
              </a:rPr>
              <a:t>Tip #2</a:t>
            </a:r>
            <a:br>
              <a:rPr lang="en-US" sz="6000" b="1">
                <a:solidFill>
                  <a:schemeClr val="tx1"/>
                </a:solidFill>
              </a:rPr>
            </a:br>
            <a:r>
              <a:rPr lang="en-US" sz="1200" b="1">
                <a:solidFill>
                  <a:schemeClr val="tx1"/>
                </a:solidFill>
                <a:latin typeface="Arial"/>
                <a:cs typeface="Arial"/>
              </a:rPr>
              <a:t>.</a:t>
            </a:r>
            <a:br>
              <a:rPr lang="en-US" sz="6000" b="1">
                <a:solidFill>
                  <a:schemeClr val="tx1"/>
                </a:solidFill>
              </a:rPr>
            </a:br>
            <a:r>
              <a:rPr lang="en-US" sz="4900">
                <a:solidFill>
                  <a:schemeClr val="tx1"/>
                </a:solidFill>
                <a:latin typeface="Arial"/>
                <a:cs typeface="Arial"/>
              </a:rPr>
              <a:t>Help each family understand why we measure </a:t>
            </a:r>
            <a:br>
              <a:rPr lang="en-US" sz="4900">
                <a:solidFill>
                  <a:schemeClr val="tx1"/>
                </a:solidFill>
              </a:rPr>
            </a:br>
            <a:r>
              <a:rPr lang="en-US" sz="4900">
                <a:solidFill>
                  <a:schemeClr val="tx1"/>
                </a:solidFill>
                <a:latin typeface="Arial"/>
                <a:cs typeface="Arial"/>
              </a:rPr>
              <a:t>outcomes and what to expect</a:t>
            </a:r>
            <a:br>
              <a:rPr lang="en-US" sz="4900"/>
            </a:br>
            <a:endParaRPr lang="en-US" sz="4900"/>
          </a:p>
        </p:txBody>
      </p:sp>
      <p:pic>
        <p:nvPicPr>
          <p:cNvPr id="15" name="Picture 14">
            <a:extLst>
              <a:ext uri="{FF2B5EF4-FFF2-40B4-BE49-F238E27FC236}">
                <a16:creationId xmlns:a16="http://schemas.microsoft.com/office/drawing/2014/main" id="{392BADD7-D28B-9ECF-F1BE-2844D0DF56C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321" y="6160882"/>
            <a:ext cx="1190767" cy="457987"/>
          </a:xfrm>
          <a:prstGeom prst="rect">
            <a:avLst/>
          </a:prstGeom>
        </p:spPr>
      </p:pic>
      <p:pic>
        <p:nvPicPr>
          <p:cNvPr id="16" name="Picture 15">
            <a:extLst>
              <a:ext uri="{FF2B5EF4-FFF2-40B4-BE49-F238E27FC236}">
                <a16:creationId xmlns:a16="http://schemas.microsoft.com/office/drawing/2014/main" id="{F3B66E5C-3DF7-F55E-EA99-1C68AD2CB03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3409" y="6068239"/>
            <a:ext cx="895911" cy="643275"/>
          </a:xfrm>
          <a:prstGeom prst="rect">
            <a:avLst/>
          </a:prstGeom>
        </p:spPr>
      </p:pic>
      <p:sp>
        <p:nvSpPr>
          <p:cNvPr id="4" name="TextBox 3">
            <a:extLst>
              <a:ext uri="{FF2B5EF4-FFF2-40B4-BE49-F238E27FC236}">
                <a16:creationId xmlns:a16="http://schemas.microsoft.com/office/drawing/2014/main" id="{282194B2-DCC3-70C2-C3F6-AFA3A17C78D9}"/>
              </a:ext>
            </a:extLst>
          </p:cNvPr>
          <p:cNvSpPr txBox="1"/>
          <p:nvPr/>
        </p:nvSpPr>
        <p:spPr>
          <a:xfrm>
            <a:off x="6434400" y="4423601"/>
            <a:ext cx="4512015" cy="1736646"/>
          </a:xfrm>
          <a:prstGeom prst="wedgeRoundRectCallout">
            <a:avLst>
              <a:gd name="adj1" fmla="val -41944"/>
              <a:gd name="adj2" fmla="val -81045"/>
              <a:gd name="adj3" fmla="val 16667"/>
            </a:avLst>
          </a:prstGeom>
          <a:noFill/>
          <a:ln w="57150">
            <a:solidFill>
              <a:schemeClr val="accent2">
                <a:lumMod val="75000"/>
              </a:schemeClr>
            </a:solidFill>
          </a:ln>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Arial"/>
              </a:rPr>
              <a:t>“I wish I had known more and been more comfortable to ask my questions…”</a:t>
            </a:r>
            <a:endParaRPr kumimoji="0" lang="en-US"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Arial"/>
              </a:rPr>
              <a:t>                                   </a:t>
            </a:r>
            <a:r>
              <a:rPr kumimoji="0" lang="en-US" sz="2000" b="0" i="0" u="none" strike="noStrike" kern="1200" cap="none" spc="0" normalizeH="0" baseline="0" noProof="0">
                <a:ln>
                  <a:noFill/>
                </a:ln>
                <a:solidFill>
                  <a:srgbClr val="000000"/>
                </a:solidFill>
                <a:effectLst/>
                <a:uLnTx/>
                <a:uFillTx/>
                <a:latin typeface="Arial" panose="020B0604020202020204"/>
                <a:ea typeface="+mn-ea"/>
                <a:cs typeface="Arial"/>
              </a:rPr>
              <a:t> </a:t>
            </a:r>
            <a:r>
              <a:rPr kumimoji="0" lang="en-US" sz="2000" b="0" i="1" u="none" strike="noStrike" kern="1200" cap="none" spc="0" normalizeH="0" baseline="0" noProof="0">
                <a:ln>
                  <a:noFill/>
                </a:ln>
                <a:solidFill>
                  <a:srgbClr val="000000"/>
                </a:solidFill>
                <a:effectLst/>
                <a:uLnTx/>
                <a:uFillTx/>
                <a:latin typeface="Arial" panose="020B0604020202020204"/>
                <a:ea typeface="+mn-ea"/>
                <a:cs typeface="Arial"/>
              </a:rPr>
              <a:t>Parent</a:t>
            </a:r>
          </a:p>
        </p:txBody>
      </p:sp>
    </p:spTree>
    <p:extLst>
      <p:ext uri="{BB962C8B-B14F-4D97-AF65-F5344CB8AC3E}">
        <p14:creationId xmlns:p14="http://schemas.microsoft.com/office/powerpoint/2010/main" val="2175608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2D079-D027-B74C-F4EA-A46272AF617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7D47F27-1F61-E6A7-A101-6C3BA51D1518}"/>
              </a:ext>
            </a:extLst>
          </p:cNvPr>
          <p:cNvSpPr>
            <a:spLocks noGrp="1"/>
          </p:cNvSpPr>
          <p:nvPr>
            <p:ph type="title"/>
          </p:nvPr>
        </p:nvSpPr>
        <p:spPr>
          <a:xfrm>
            <a:off x="593271" y="101250"/>
            <a:ext cx="11005457" cy="914400"/>
          </a:xfrm>
        </p:spPr>
        <p:txBody>
          <a:bodyPr>
            <a:noAutofit/>
          </a:bodyPr>
          <a:lstStyle/>
          <a:p>
            <a:r>
              <a:rPr lang="en-US" sz="3600" b="1"/>
              <a:t>Tip#2: </a:t>
            </a:r>
            <a:r>
              <a:rPr lang="en-US" sz="3600">
                <a:cs typeface="Arial"/>
              </a:rPr>
              <a:t>Help each family understand why we measure outcomes and what to expect</a:t>
            </a:r>
            <a:br>
              <a:rPr lang="en-US" sz="3600" b="1"/>
            </a:br>
            <a:br>
              <a:rPr lang="en-US">
                <a:solidFill>
                  <a:schemeClr val="tx1"/>
                </a:solidFill>
              </a:rPr>
            </a:br>
            <a:endParaRPr lang="en-US">
              <a:solidFill>
                <a:schemeClr val="tx1"/>
              </a:solidFill>
            </a:endParaRPr>
          </a:p>
        </p:txBody>
      </p:sp>
      <p:graphicFrame>
        <p:nvGraphicFramePr>
          <p:cNvPr id="6" name="Content Placeholder 5">
            <a:extLst>
              <a:ext uri="{FF2B5EF4-FFF2-40B4-BE49-F238E27FC236}">
                <a16:creationId xmlns:a16="http://schemas.microsoft.com/office/drawing/2014/main" id="{A7FAF241-1DD3-5A8E-744A-73F63A044C03}"/>
              </a:ext>
            </a:extLst>
          </p:cNvPr>
          <p:cNvGraphicFramePr>
            <a:graphicFrameLocks noGrp="1"/>
          </p:cNvGraphicFramePr>
          <p:nvPr>
            <p:ph idx="1"/>
            <p:extLst>
              <p:ext uri="{D42A27DB-BD31-4B8C-83A1-F6EECF244321}">
                <p14:modId xmlns:p14="http://schemas.microsoft.com/office/powerpoint/2010/main" val="1373090057"/>
              </p:ext>
            </p:extLst>
          </p:nvPr>
        </p:nvGraphicFramePr>
        <p:xfrm>
          <a:off x="251302" y="1573078"/>
          <a:ext cx="11689393" cy="4255664"/>
        </p:xfrm>
        <a:graphic>
          <a:graphicData uri="http://schemas.openxmlformats.org/drawingml/2006/table">
            <a:tbl>
              <a:tblPr firstRow="1" bandRow="1">
                <a:tableStyleId>{8799B23B-EC83-4686-B30A-512413B5E67A}</a:tableStyleId>
              </a:tblPr>
              <a:tblGrid>
                <a:gridCol w="5634660">
                  <a:extLst>
                    <a:ext uri="{9D8B030D-6E8A-4147-A177-3AD203B41FA5}">
                      <a16:colId xmlns:a16="http://schemas.microsoft.com/office/drawing/2014/main" val="3504272837"/>
                    </a:ext>
                  </a:extLst>
                </a:gridCol>
                <a:gridCol w="6054733">
                  <a:extLst>
                    <a:ext uri="{9D8B030D-6E8A-4147-A177-3AD203B41FA5}">
                      <a16:colId xmlns:a16="http://schemas.microsoft.com/office/drawing/2014/main" val="1625295341"/>
                    </a:ext>
                  </a:extLst>
                </a:gridCol>
              </a:tblGrid>
              <a:tr h="375967">
                <a:tc>
                  <a:txBody>
                    <a:bodyPr/>
                    <a:lstStyle/>
                    <a:p>
                      <a:pPr algn="ctr"/>
                      <a:r>
                        <a:rPr lang="en-US" sz="2000" b="1">
                          <a:solidFill>
                            <a:schemeClr val="tx1"/>
                          </a:solidFill>
                        </a:rPr>
                        <a:t>This Tip Looks Like</a:t>
                      </a:r>
                    </a:p>
                  </a:txBody>
                  <a:tcPr anchor="ctr"/>
                </a:tc>
                <a:tc>
                  <a:txBody>
                    <a:bodyPr/>
                    <a:lstStyle/>
                    <a:p>
                      <a:pPr algn="ctr"/>
                      <a:r>
                        <a:rPr lang="en-US" sz="2000" b="1">
                          <a:solidFill>
                            <a:schemeClr val="tx1"/>
                          </a:solidFill>
                        </a:rPr>
                        <a:t>This Tip Does Not Look Like</a:t>
                      </a:r>
                    </a:p>
                  </a:txBody>
                  <a:tcPr anchor="ctr"/>
                </a:tc>
                <a:extLst>
                  <a:ext uri="{0D108BD9-81ED-4DB2-BD59-A6C34878D82A}">
                    <a16:rowId xmlns:a16="http://schemas.microsoft.com/office/drawing/2014/main" val="856531556"/>
                  </a:ext>
                </a:extLst>
              </a:tr>
              <a:tr h="723014">
                <a:tc>
                  <a:txBody>
                    <a:bodyPr/>
                    <a:lstStyle/>
                    <a:p>
                      <a:pPr marL="0" lvl="0" indent="0">
                        <a:spcAft>
                          <a:spcPts val="1200"/>
                        </a:spcAft>
                        <a:buFont typeface="Arial" panose="020B0604020202020204" pitchFamily="34" charset="0"/>
                        <a:buNone/>
                      </a:pPr>
                      <a:r>
                        <a:rPr lang="en-US" sz="2000"/>
                        <a:t>Talking with the family about why and how outcomes are measured. </a:t>
                      </a:r>
                    </a:p>
                  </a:txBody>
                  <a:tcPr anchor="ctr"/>
                </a:tc>
                <a:tc>
                  <a:txBody>
                    <a:bodyPr/>
                    <a:lstStyle/>
                    <a:p>
                      <a:pPr marL="0" lvl="0" indent="0">
                        <a:spcAft>
                          <a:spcPts val="1200"/>
                        </a:spcAft>
                        <a:buFont typeface="Arial" panose="020B0604020202020204" pitchFamily="34" charset="0"/>
                        <a:buNone/>
                      </a:pPr>
                      <a:r>
                        <a:rPr lang="en-US" sz="2000"/>
                        <a:t>Giving the family written information without reviewing and explaining it.</a:t>
                      </a:r>
                    </a:p>
                  </a:txBody>
                  <a:tcPr anchor="ctr"/>
                </a:tc>
                <a:extLst>
                  <a:ext uri="{0D108BD9-81ED-4DB2-BD59-A6C34878D82A}">
                    <a16:rowId xmlns:a16="http://schemas.microsoft.com/office/drawing/2014/main" val="1923064072"/>
                  </a:ext>
                </a:extLst>
              </a:tr>
              <a:tr h="1041141">
                <a:tc>
                  <a:txBody>
                    <a:bodyPr/>
                    <a:lstStyle/>
                    <a:p>
                      <a:pPr marL="0" lvl="0" indent="0">
                        <a:spcAft>
                          <a:spcPts val="1200"/>
                        </a:spcAft>
                        <a:buFont typeface="Arial" panose="020B0604020202020204" pitchFamily="34" charset="0"/>
                        <a:buNone/>
                      </a:pPr>
                      <a:r>
                        <a:rPr lang="en-US" sz="2000"/>
                        <a:t>Informing the family about the three outcomes and how they focus on children’s day-to-day functioning. </a:t>
                      </a:r>
                    </a:p>
                  </a:txBody>
                  <a:tcPr anchor="ctr"/>
                </a:tc>
                <a:tc>
                  <a:txBody>
                    <a:bodyPr/>
                    <a:lstStyle/>
                    <a:p>
                      <a:pPr marL="0" lvl="0" indent="0">
                        <a:spcAft>
                          <a:spcPts val="1200"/>
                        </a:spcAft>
                        <a:buFont typeface="Arial" panose="020B0604020202020204" pitchFamily="34" charset="0"/>
                        <a:buNone/>
                      </a:pPr>
                      <a:r>
                        <a:rPr lang="en-US" sz="2000"/>
                        <a:t>Referencing the three outcomes without explaining what they are to the family.</a:t>
                      </a:r>
                    </a:p>
                  </a:txBody>
                  <a:tcPr anchor="ctr"/>
                </a:tc>
                <a:extLst>
                  <a:ext uri="{0D108BD9-81ED-4DB2-BD59-A6C34878D82A}">
                    <a16:rowId xmlns:a16="http://schemas.microsoft.com/office/drawing/2014/main" val="624516364"/>
                  </a:ext>
                </a:extLst>
              </a:tr>
              <a:tr h="1086786">
                <a:tc>
                  <a:txBody>
                    <a:bodyPr/>
                    <a:lstStyle/>
                    <a:p>
                      <a:pPr marL="0" lvl="0" indent="0">
                        <a:spcAft>
                          <a:spcPts val="1200"/>
                        </a:spcAft>
                        <a:buFont typeface="Arial" panose="020B0604020202020204" pitchFamily="34" charset="0"/>
                        <a:buNone/>
                      </a:pPr>
                      <a:r>
                        <a:rPr lang="en-US" sz="2000"/>
                        <a:t>Helping the family talk about what they see their child do in daily routines by asking open-ended questions. </a:t>
                      </a:r>
                    </a:p>
                  </a:txBody>
                  <a:tcPr anchor="ctr"/>
                </a:tc>
                <a:tc>
                  <a:txBody>
                    <a:bodyPr/>
                    <a:lstStyle/>
                    <a:p>
                      <a:pPr marL="0" lvl="0" indent="0">
                        <a:spcAft>
                          <a:spcPts val="1200"/>
                        </a:spcAft>
                        <a:buFont typeface="Arial" panose="020B0604020202020204" pitchFamily="34" charset="0"/>
                        <a:buNone/>
                      </a:pPr>
                      <a:r>
                        <a:rPr lang="en-US" sz="2000"/>
                        <a:t>Relying solely on assessment tools to gather information about a child’s functioning.  </a:t>
                      </a:r>
                    </a:p>
                  </a:txBody>
                  <a:tcPr anchor="ctr"/>
                </a:tc>
                <a:extLst>
                  <a:ext uri="{0D108BD9-81ED-4DB2-BD59-A6C34878D82A}">
                    <a16:rowId xmlns:a16="http://schemas.microsoft.com/office/drawing/2014/main" val="3474290113"/>
                  </a:ext>
                </a:extLst>
              </a:tr>
              <a:tr h="1008483">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a:t>Sharing information and encouraging questions about program data collection and use.</a:t>
                      </a:r>
                    </a:p>
                  </a:txBody>
                  <a:tcPr anchor="ctr"/>
                </a:tc>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a:t>Referring the family to data on a website without an opportunity for discussion.</a:t>
                      </a:r>
                    </a:p>
                  </a:txBody>
                  <a:tcPr anchor="ctr"/>
                </a:tc>
                <a:extLst>
                  <a:ext uri="{0D108BD9-81ED-4DB2-BD59-A6C34878D82A}">
                    <a16:rowId xmlns:a16="http://schemas.microsoft.com/office/drawing/2014/main" val="742297160"/>
                  </a:ext>
                </a:extLst>
              </a:tr>
            </a:tbl>
          </a:graphicData>
        </a:graphic>
      </p:graphicFrame>
    </p:spTree>
    <p:extLst>
      <p:ext uri="{BB962C8B-B14F-4D97-AF65-F5344CB8AC3E}">
        <p14:creationId xmlns:p14="http://schemas.microsoft.com/office/powerpoint/2010/main" val="2183265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ame 13">
            <a:extLst>
              <a:ext uri="{FF2B5EF4-FFF2-40B4-BE49-F238E27FC236}">
                <a16:creationId xmlns:a16="http://schemas.microsoft.com/office/drawing/2014/main" id="{E25FBB3D-B894-42D6-D80C-99DA3BE6250D}"/>
              </a:ext>
              <a:ext uri="{C183D7F6-B498-43B3-948B-1728B52AA6E4}">
                <adec:decorative xmlns:adec="http://schemas.microsoft.com/office/drawing/2017/decorative" val="1"/>
              </a:ext>
            </a:extLst>
          </p:cNvPr>
          <p:cNvSpPr/>
          <p:nvPr/>
        </p:nvSpPr>
        <p:spPr>
          <a:xfrm rot="10800000">
            <a:off x="0" y="-4888"/>
            <a:ext cx="12192000" cy="6858000"/>
          </a:xfrm>
          <a:prstGeom prst="frame">
            <a:avLst>
              <a:gd name="adj1" fmla="val 2053"/>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scene3d>
            <a:camera prst="orthographicFront"/>
            <a:lightRig rig="threePt" dir="t"/>
          </a:scene3d>
          <a:sp3d>
            <a:bevelT w="165100" prst="coolSlant"/>
          </a:sp3d>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 name="Slide Number Placeholder 1">
            <a:extLst>
              <a:ext uri="{FF2B5EF4-FFF2-40B4-BE49-F238E27FC236}">
                <a16:creationId xmlns:a16="http://schemas.microsoft.com/office/drawing/2014/main" id="{D301B1DE-D0F3-087C-F97D-E722A56CF17E}"/>
              </a:ext>
              <a:ext uri="{C183D7F6-B498-43B3-948B-1728B52AA6E4}">
                <adec:decorative xmlns:adec="http://schemas.microsoft.com/office/drawing/2017/decorative" val="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F8BE51-C3B0-9B4F-9A06-4F809A9A7941}" type="slidenum">
              <a:rPr kumimoji="0" lang="en-US" sz="1400" b="0" i="0" u="none" strike="noStrike" kern="1200" cap="none" spc="0" normalizeH="0" baseline="0" noProof="0" smtClean="0">
                <a:ln>
                  <a:noFill/>
                </a:ln>
                <a:solidFill>
                  <a:srgbClr val="104578"/>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srgbClr val="104578"/>
              </a:solidFill>
              <a:effectLst/>
              <a:uLnTx/>
              <a:uFillTx/>
              <a:latin typeface="Arial" panose="020B0604020202020204"/>
              <a:ea typeface="+mn-ea"/>
              <a:cs typeface="+mn-cs"/>
            </a:endParaRPr>
          </a:p>
        </p:txBody>
      </p:sp>
      <p:sp>
        <p:nvSpPr>
          <p:cNvPr id="7" name="Title 6">
            <a:extLst>
              <a:ext uri="{FF2B5EF4-FFF2-40B4-BE49-F238E27FC236}">
                <a16:creationId xmlns:a16="http://schemas.microsoft.com/office/drawing/2014/main" id="{2D87F319-427D-827C-7F9B-19A741105EC2}"/>
              </a:ext>
            </a:extLst>
          </p:cNvPr>
          <p:cNvSpPr>
            <a:spLocks noGrp="1"/>
          </p:cNvSpPr>
          <p:nvPr>
            <p:ph type="title"/>
          </p:nvPr>
        </p:nvSpPr>
        <p:spPr>
          <a:xfrm rot="21358016">
            <a:off x="698836" y="878952"/>
            <a:ext cx="5560909" cy="4682077"/>
          </a:xfrm>
          <a:prstGeom prst="foldedCorner">
            <a:avLst/>
          </a:prstGeom>
          <a:solidFill>
            <a:srgbClr val="FFFAEB"/>
          </a:solidFill>
          <a:ln>
            <a:solidFill>
              <a:schemeClr val="accent5">
                <a:lumMod val="75000"/>
              </a:schemeClr>
            </a:solidFill>
          </a:ln>
        </p:spPr>
        <p:txBody>
          <a:bodyPr anchor="t">
            <a:normAutofit fontScale="90000"/>
          </a:bodyPr>
          <a:lstStyle/>
          <a:p>
            <a:pPr algn="l">
              <a:lnSpc>
                <a:spcPct val="100000"/>
              </a:lnSpc>
            </a:pPr>
            <a:r>
              <a:rPr lang="en-US" sz="6000" b="1">
                <a:solidFill>
                  <a:schemeClr val="tx1"/>
                </a:solidFill>
                <a:latin typeface="Arial"/>
                <a:cs typeface="Arial"/>
              </a:rPr>
              <a:t>Tip # 3</a:t>
            </a:r>
            <a:br>
              <a:rPr lang="en-US" sz="6000" b="1">
                <a:solidFill>
                  <a:schemeClr val="tx1"/>
                </a:solidFill>
              </a:rPr>
            </a:br>
            <a:r>
              <a:rPr lang="en-US" sz="1200" b="1">
                <a:solidFill>
                  <a:schemeClr val="tx1"/>
                </a:solidFill>
                <a:latin typeface="Arial"/>
                <a:cs typeface="Arial"/>
              </a:rPr>
              <a:t>.</a:t>
            </a:r>
            <a:br>
              <a:rPr lang="en-US" sz="6000" b="1">
                <a:solidFill>
                  <a:schemeClr val="tx1"/>
                </a:solidFill>
              </a:rPr>
            </a:br>
            <a:r>
              <a:rPr lang="en-US" sz="6000" b="1">
                <a:solidFill>
                  <a:schemeClr val="tx1"/>
                </a:solidFill>
                <a:latin typeface="Arial"/>
                <a:cs typeface="Arial"/>
              </a:rPr>
              <a:t> </a:t>
            </a:r>
            <a:r>
              <a:rPr lang="en-US" sz="4900">
                <a:solidFill>
                  <a:schemeClr val="tx1"/>
                </a:solidFill>
                <a:latin typeface="Arial"/>
                <a:cs typeface="Arial"/>
              </a:rPr>
              <a:t>Intentionally discuss </a:t>
            </a:r>
            <a:br>
              <a:rPr lang="en-US" sz="4900">
                <a:solidFill>
                  <a:schemeClr val="tx1"/>
                </a:solidFill>
                <a:latin typeface="Arial"/>
                <a:cs typeface="Arial"/>
              </a:rPr>
            </a:br>
            <a:r>
              <a:rPr lang="en-US" sz="4900">
                <a:solidFill>
                  <a:schemeClr val="tx1"/>
                </a:solidFill>
                <a:latin typeface="Arial"/>
                <a:cs typeface="Arial"/>
              </a:rPr>
              <a:t> the child’s functional </a:t>
            </a:r>
            <a:br>
              <a:rPr lang="en-US" sz="4900">
                <a:solidFill>
                  <a:schemeClr val="tx1"/>
                </a:solidFill>
              </a:rPr>
            </a:br>
            <a:r>
              <a:rPr lang="en-US" sz="4900">
                <a:solidFill>
                  <a:schemeClr val="tx1"/>
                </a:solidFill>
                <a:latin typeface="Arial"/>
                <a:cs typeface="Arial"/>
              </a:rPr>
              <a:t> use of skills relative </a:t>
            </a:r>
            <a:br>
              <a:rPr lang="en-US" sz="4900">
                <a:solidFill>
                  <a:schemeClr val="tx1"/>
                </a:solidFill>
              </a:rPr>
            </a:br>
            <a:r>
              <a:rPr lang="en-US" sz="4900">
                <a:solidFill>
                  <a:schemeClr val="tx1"/>
                </a:solidFill>
                <a:latin typeface="Arial"/>
                <a:cs typeface="Arial"/>
              </a:rPr>
              <a:t> to age expectations </a:t>
            </a:r>
            <a:br>
              <a:rPr lang="en-US" sz="4900"/>
            </a:br>
            <a:r>
              <a:rPr lang="en-US" sz="4900">
                <a:latin typeface="Arial"/>
                <a:cs typeface="Arial"/>
              </a:rPr>
              <a:t> </a:t>
            </a:r>
            <a:endParaRPr lang="en-US" sz="4900"/>
          </a:p>
        </p:txBody>
      </p:sp>
      <p:pic>
        <p:nvPicPr>
          <p:cNvPr id="15" name="Picture 14">
            <a:extLst>
              <a:ext uri="{FF2B5EF4-FFF2-40B4-BE49-F238E27FC236}">
                <a16:creationId xmlns:a16="http://schemas.microsoft.com/office/drawing/2014/main" id="{392BADD7-D28B-9ECF-F1BE-2844D0DF56C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321" y="6160882"/>
            <a:ext cx="1190767" cy="457987"/>
          </a:xfrm>
          <a:prstGeom prst="rect">
            <a:avLst/>
          </a:prstGeom>
        </p:spPr>
      </p:pic>
      <p:pic>
        <p:nvPicPr>
          <p:cNvPr id="16" name="Picture 15">
            <a:extLst>
              <a:ext uri="{FF2B5EF4-FFF2-40B4-BE49-F238E27FC236}">
                <a16:creationId xmlns:a16="http://schemas.microsoft.com/office/drawing/2014/main" id="{F3B66E5C-3DF7-F55E-EA99-1C68AD2CB03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3409" y="6068239"/>
            <a:ext cx="895911" cy="643275"/>
          </a:xfrm>
          <a:prstGeom prst="rect">
            <a:avLst/>
          </a:prstGeom>
        </p:spPr>
      </p:pic>
      <p:sp>
        <p:nvSpPr>
          <p:cNvPr id="6" name="TextBox 5">
            <a:extLst>
              <a:ext uri="{FF2B5EF4-FFF2-40B4-BE49-F238E27FC236}">
                <a16:creationId xmlns:a16="http://schemas.microsoft.com/office/drawing/2014/main" id="{8C7505BC-A87D-9D08-C21A-16C5F020A593}"/>
              </a:ext>
            </a:extLst>
          </p:cNvPr>
          <p:cNvSpPr txBox="1"/>
          <p:nvPr/>
        </p:nvSpPr>
        <p:spPr>
          <a:xfrm flipH="1">
            <a:off x="6853331" y="2458686"/>
            <a:ext cx="5002148" cy="3779758"/>
          </a:xfrm>
          <a:prstGeom prst="wedgeRoundRectCallout">
            <a:avLst>
              <a:gd name="adj1" fmla="val 56163"/>
              <a:gd name="adj2" fmla="val -41655"/>
              <a:gd name="adj3" fmla="val 16667"/>
            </a:avLst>
          </a:prstGeom>
          <a:noFill/>
          <a:ln w="57150">
            <a:solidFill>
              <a:schemeClr val="accent2">
                <a:lumMod val="75000"/>
              </a:schemeClr>
            </a:solidFill>
          </a:ln>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mn-cs"/>
              </a:rPr>
              <a:t>“I try to always make sure I’m thinking in terms of the child’s actual age and am able to discuss those expected developmental skills, etc. with families.  When you are able to tell them what to expect, it’s easier to share this information.”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0000"/>
                </a:solidFill>
                <a:effectLst/>
                <a:uLnTx/>
                <a:uFillTx/>
                <a:latin typeface="Arial" panose="020B0604020202020204"/>
                <a:ea typeface="+mn-ea"/>
                <a:cs typeface="Arial"/>
              </a:rPr>
              <a:t>                             </a:t>
            </a:r>
            <a:r>
              <a:rPr kumimoji="0" lang="en-US" sz="2000" b="0" i="1" u="none" strike="noStrike" kern="1200" cap="none" spc="0" normalizeH="0" baseline="0" noProof="0">
                <a:ln>
                  <a:noFill/>
                </a:ln>
                <a:solidFill>
                  <a:srgbClr val="000000"/>
                </a:solidFill>
                <a:effectLst/>
                <a:uLnTx/>
                <a:uFillTx/>
                <a:latin typeface="Arial" panose="020B0604020202020204"/>
                <a:ea typeface="+mn-ea"/>
                <a:cs typeface="Arial"/>
              </a:rPr>
              <a:t>Practitioner</a:t>
            </a:r>
          </a:p>
        </p:txBody>
      </p:sp>
    </p:spTree>
    <p:extLst>
      <p:ext uri="{BB962C8B-B14F-4D97-AF65-F5344CB8AC3E}">
        <p14:creationId xmlns:p14="http://schemas.microsoft.com/office/powerpoint/2010/main" val="3189660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AF52D-A90B-E53E-8E80-615B40FCF36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5B6A3F7-040E-AADE-411A-6CCD9E5EEAC4}"/>
              </a:ext>
            </a:extLst>
          </p:cNvPr>
          <p:cNvSpPr>
            <a:spLocks noGrp="1"/>
          </p:cNvSpPr>
          <p:nvPr>
            <p:ph type="title"/>
          </p:nvPr>
        </p:nvSpPr>
        <p:spPr>
          <a:xfrm>
            <a:off x="0" y="20825"/>
            <a:ext cx="11927067" cy="914400"/>
          </a:xfrm>
        </p:spPr>
        <p:txBody>
          <a:bodyPr>
            <a:noAutofit/>
          </a:bodyPr>
          <a:lstStyle/>
          <a:p>
            <a:r>
              <a:rPr lang="en-US" sz="3600" b="1"/>
              <a:t>Tip #3:</a:t>
            </a:r>
            <a:r>
              <a:rPr lang="en-US" sz="3600"/>
              <a:t> Intentionally discuss the child’s functional use of skills relative to age expectations </a:t>
            </a:r>
          </a:p>
        </p:txBody>
      </p:sp>
      <p:graphicFrame>
        <p:nvGraphicFramePr>
          <p:cNvPr id="6" name="Content Placeholder 5">
            <a:extLst>
              <a:ext uri="{FF2B5EF4-FFF2-40B4-BE49-F238E27FC236}">
                <a16:creationId xmlns:a16="http://schemas.microsoft.com/office/drawing/2014/main" id="{DAAEA6D0-C76A-12DF-A3AA-AD15DFBBB1A1}"/>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2238389706"/>
              </p:ext>
            </p:extLst>
          </p:nvPr>
        </p:nvGraphicFramePr>
        <p:xfrm>
          <a:off x="132466" y="1275455"/>
          <a:ext cx="11927067" cy="4643475"/>
        </p:xfrm>
        <a:graphic>
          <a:graphicData uri="http://schemas.openxmlformats.org/drawingml/2006/table">
            <a:tbl>
              <a:tblPr firstRow="1" bandRow="1">
                <a:tableStyleId>{8799B23B-EC83-4686-B30A-512413B5E67A}</a:tableStyleId>
              </a:tblPr>
              <a:tblGrid>
                <a:gridCol w="6026124">
                  <a:extLst>
                    <a:ext uri="{9D8B030D-6E8A-4147-A177-3AD203B41FA5}">
                      <a16:colId xmlns:a16="http://schemas.microsoft.com/office/drawing/2014/main" val="3504272837"/>
                    </a:ext>
                  </a:extLst>
                </a:gridCol>
                <a:gridCol w="5900943">
                  <a:extLst>
                    <a:ext uri="{9D8B030D-6E8A-4147-A177-3AD203B41FA5}">
                      <a16:colId xmlns:a16="http://schemas.microsoft.com/office/drawing/2014/main" val="1625295341"/>
                    </a:ext>
                  </a:extLst>
                </a:gridCol>
              </a:tblGrid>
              <a:tr h="219714">
                <a:tc>
                  <a:txBody>
                    <a:bodyPr/>
                    <a:lstStyle/>
                    <a:p>
                      <a:pPr algn="ctr"/>
                      <a:r>
                        <a:rPr lang="en-US" sz="2000" b="1">
                          <a:solidFill>
                            <a:schemeClr val="tx1"/>
                          </a:solidFill>
                        </a:rPr>
                        <a:t>This Tip Looks Like</a:t>
                      </a:r>
                    </a:p>
                  </a:txBody>
                  <a:tcPr anchor="ctr"/>
                </a:tc>
                <a:tc>
                  <a:txBody>
                    <a:bodyPr/>
                    <a:lstStyle/>
                    <a:p>
                      <a:pPr algn="ctr"/>
                      <a:r>
                        <a:rPr lang="en-US" sz="2000" b="1">
                          <a:solidFill>
                            <a:schemeClr val="tx1"/>
                          </a:solidFill>
                        </a:rPr>
                        <a:t>This Tip Does Not Look Like</a:t>
                      </a:r>
                    </a:p>
                  </a:txBody>
                  <a:tcPr anchor="ctr"/>
                </a:tc>
                <a:extLst>
                  <a:ext uri="{0D108BD9-81ED-4DB2-BD59-A6C34878D82A}">
                    <a16:rowId xmlns:a16="http://schemas.microsoft.com/office/drawing/2014/main" val="856531556"/>
                  </a:ext>
                </a:extLst>
              </a:tr>
              <a:tr h="752037">
                <a:tc>
                  <a:txBody>
                    <a:bodyPr/>
                    <a:lstStyle/>
                    <a:p>
                      <a:pPr marL="0" marR="0" lvl="0" indent="0" algn="l" rtl="0" eaLnBrk="1" fontAlgn="auto" latinLnBrk="0" hangingPunct="1">
                        <a:lnSpc>
                          <a:spcPct val="100000"/>
                        </a:lnSpc>
                        <a:spcBef>
                          <a:spcPts val="0"/>
                        </a:spcBef>
                        <a:spcAft>
                          <a:spcPts val="1200"/>
                        </a:spcAft>
                        <a:buClrTx/>
                        <a:buSzTx/>
                        <a:buFont typeface="Arial" panose="020B0604020202020204" pitchFamily="34" charset="0"/>
                        <a:buNone/>
                      </a:pPr>
                      <a:r>
                        <a:rPr lang="en-US" sz="2000" b="0" i="0" u="none" strike="noStrike" noProof="0">
                          <a:solidFill>
                            <a:srgbClr val="000000"/>
                          </a:solidFill>
                          <a:latin typeface="Arial"/>
                        </a:rPr>
                        <a:t>Asking the family what they see, do, and expect regarding their child’s functioning in daily routines.</a:t>
                      </a:r>
                    </a:p>
                  </a:txBody>
                  <a:tcPr anchor="ctr"/>
                </a:tc>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a:t>Observing and recording without talking with the family. </a:t>
                      </a:r>
                    </a:p>
                  </a:txBody>
                  <a:tcPr anchor="ctr"/>
                </a:tc>
                <a:extLst>
                  <a:ext uri="{0D108BD9-81ED-4DB2-BD59-A6C34878D82A}">
                    <a16:rowId xmlns:a16="http://schemas.microsoft.com/office/drawing/2014/main" val="1923064072"/>
                  </a:ext>
                </a:extLst>
              </a:tr>
              <a:tr h="236038">
                <a:tc>
                  <a:txBody>
                    <a:bodyPr/>
                    <a:lstStyle/>
                    <a:p>
                      <a:pPr marL="0" marR="0" lvl="0" indent="0" algn="l">
                        <a:lnSpc>
                          <a:spcPct val="100000"/>
                        </a:lnSpc>
                        <a:spcBef>
                          <a:spcPts val="0"/>
                        </a:spcBef>
                        <a:spcAft>
                          <a:spcPts val="1200"/>
                        </a:spcAft>
                        <a:buClrTx/>
                        <a:buSzTx/>
                        <a:buFont typeface="Arial" panose="020B0604020202020204" pitchFamily="34" charset="0"/>
                        <a:buNone/>
                      </a:pPr>
                      <a:r>
                        <a:rPr lang="en-US" sz="2000"/>
                        <a:t>Thinking out loud with the family about what practitioners see the child doing and relating that to </a:t>
                      </a:r>
                      <a:r>
                        <a:rPr lang="en-US" sz="2000">
                          <a:solidFill>
                            <a:schemeClr val="tx1"/>
                          </a:solidFill>
                        </a:rPr>
                        <a:t>age expectations.</a:t>
                      </a:r>
                    </a:p>
                  </a:txBody>
                  <a:tcPr anchor="ctr"/>
                </a:tc>
                <a:tc>
                  <a:txBody>
                    <a:bodyPr/>
                    <a:lstStyle/>
                    <a:p>
                      <a:pPr marL="0" marR="0" lvl="0" indent="0" algn="l">
                        <a:lnSpc>
                          <a:spcPct val="100000"/>
                        </a:lnSpc>
                        <a:spcBef>
                          <a:spcPts val="0"/>
                        </a:spcBef>
                        <a:spcAft>
                          <a:spcPts val="1200"/>
                        </a:spcAft>
                        <a:buClrTx/>
                        <a:buSzTx/>
                        <a:buFont typeface="Arial" panose="020B0604020202020204" pitchFamily="34" charset="0"/>
                        <a:buNone/>
                      </a:pPr>
                      <a:r>
                        <a:rPr lang="en-US" sz="2000" u="none" strike="noStrike" noProof="0">
                          <a:solidFill>
                            <a:srgbClr val="000000"/>
                          </a:solidFill>
                        </a:rPr>
                        <a:t>Holding sidebar conversations with colleagues and withholding information based on inferences about the family’s readiness.</a:t>
                      </a:r>
                      <a:endParaRPr lang="en-US" sz="2000"/>
                    </a:p>
                  </a:txBody>
                  <a:tcPr anchor="ctr"/>
                </a:tc>
                <a:extLst>
                  <a:ext uri="{0D108BD9-81ED-4DB2-BD59-A6C34878D82A}">
                    <a16:rowId xmlns:a16="http://schemas.microsoft.com/office/drawing/2014/main" val="1383945655"/>
                  </a:ext>
                </a:extLst>
              </a:tr>
              <a:tr h="946192">
                <a:tc>
                  <a:txBody>
                    <a:bodyPr/>
                    <a:lstStyle/>
                    <a:p>
                      <a:pPr marL="0" marR="0" lvl="0" indent="0" algn="l">
                        <a:lnSpc>
                          <a:spcPct val="100000"/>
                        </a:lnSpc>
                        <a:spcBef>
                          <a:spcPts val="0"/>
                        </a:spcBef>
                        <a:spcAft>
                          <a:spcPts val="1200"/>
                        </a:spcAft>
                        <a:buClrTx/>
                        <a:buSzTx/>
                        <a:buFont typeface="Arial" panose="020B0604020202020204" pitchFamily="34" charset="0"/>
                        <a:buNone/>
                      </a:pPr>
                      <a:r>
                        <a:rPr lang="en-US" sz="2000" u="none" strike="noStrike" noProof="0">
                          <a:solidFill>
                            <a:srgbClr val="000000"/>
                          </a:solidFill>
                        </a:rPr>
                        <a:t>Referencing what is known about the child's abilities to guide intervention and instruction to help the child move closer to or maintain age expected functioning.  </a:t>
                      </a:r>
                    </a:p>
                  </a:txBody>
                  <a:tcPr anchor="ctr"/>
                </a:tc>
                <a:tc>
                  <a:txBody>
                    <a:bodyPr/>
                    <a:lstStyle/>
                    <a:p>
                      <a:pPr marL="0" indent="0">
                        <a:spcAft>
                          <a:spcPts val="1200"/>
                        </a:spcAft>
                        <a:buFont typeface="Arial" panose="020B0604020202020204" pitchFamily="34" charset="0"/>
                        <a:buNone/>
                      </a:pPr>
                      <a:r>
                        <a:rPr lang="en-US" sz="2000"/>
                        <a:t>Matching every comment about the child’s abilities with a comment about what he/she is not yet doing (e.g., does this... but doesn’t …).</a:t>
                      </a:r>
                    </a:p>
                  </a:txBody>
                  <a:tcPr anchor="ctr"/>
                </a:tc>
                <a:extLst>
                  <a:ext uri="{0D108BD9-81ED-4DB2-BD59-A6C34878D82A}">
                    <a16:rowId xmlns:a16="http://schemas.microsoft.com/office/drawing/2014/main" val="806329630"/>
                  </a:ext>
                </a:extLst>
              </a:tr>
              <a:tr h="1178718">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u="none" strike="noStrike" noProof="0">
                          <a:solidFill>
                            <a:srgbClr val="000000"/>
                          </a:solidFill>
                        </a:rPr>
                        <a:t>Sharing documentation with families including details about the child’s functioning and how close or far it is to age expectations.    </a:t>
                      </a:r>
                    </a:p>
                  </a:txBody>
                  <a:tcPr anchor="ctr"/>
                </a:tc>
                <a:tc>
                  <a:txBody>
                    <a:body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lang="en-US" sz="2000" u="none" strike="noStrike" noProof="0">
                          <a:solidFill>
                            <a:srgbClr val="000000"/>
                          </a:solidFill>
                        </a:rPr>
                        <a:t>Giving cursory or sugar-coated descriptions of the child's abilities without referring to functional skills of same age peers. </a:t>
                      </a:r>
                      <a:endParaRPr lang="en-US" sz="2000"/>
                    </a:p>
                  </a:txBody>
                  <a:tcPr anchor="ctr"/>
                </a:tc>
                <a:extLst>
                  <a:ext uri="{0D108BD9-81ED-4DB2-BD59-A6C34878D82A}">
                    <a16:rowId xmlns:a16="http://schemas.microsoft.com/office/drawing/2014/main" val="2279356204"/>
                  </a:ext>
                </a:extLst>
              </a:tr>
            </a:tbl>
          </a:graphicData>
        </a:graphic>
      </p:graphicFrame>
    </p:spTree>
    <p:extLst>
      <p:ext uri="{BB962C8B-B14F-4D97-AF65-F5344CB8AC3E}">
        <p14:creationId xmlns:p14="http://schemas.microsoft.com/office/powerpoint/2010/main" val="1487470892"/>
      </p:ext>
    </p:extLst>
  </p:cSld>
  <p:clrMapOvr>
    <a:masterClrMapping/>
  </p:clrMapOvr>
</p:sld>
</file>

<file path=ppt/theme/theme1.xml><?xml version="1.0" encoding="utf-8"?>
<a:theme xmlns:a="http://schemas.openxmlformats.org/drawingml/2006/main" name="Gallery">
  <a:themeElements>
    <a:clrScheme name="ECTA-DaSy">
      <a:dk1>
        <a:srgbClr val="000000"/>
      </a:dk1>
      <a:lt1>
        <a:srgbClr val="FFFFFF"/>
      </a:lt1>
      <a:dk2>
        <a:srgbClr val="222222"/>
      </a:dk2>
      <a:lt2>
        <a:srgbClr val="CCCCCC"/>
      </a:lt2>
      <a:accent1>
        <a:srgbClr val="ED3232"/>
      </a:accent1>
      <a:accent2>
        <a:srgbClr val="FF6600"/>
      </a:accent2>
      <a:accent3>
        <a:srgbClr val="FFBE00"/>
      </a:accent3>
      <a:accent4>
        <a:srgbClr val="38B549"/>
      </a:accent4>
      <a:accent5>
        <a:srgbClr val="2777B9"/>
      </a:accent5>
      <a:accent6>
        <a:srgbClr val="982C78"/>
      </a:accent6>
      <a:hlink>
        <a:srgbClr val="007BFF"/>
      </a:hlink>
      <a:folHlink>
        <a:srgbClr val="007B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cta2-template" id="{E5C0DB02-524A-EA4E-8D6F-50CA54B66DB3}" vid="{F3436B59-AE16-654A-BAEA-9AD8E5CF8C60}"/>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436c572-21bc-4fc1-bb65-153c842e904d" xsi:nil="true"/>
    <lcf76f155ced4ddcb4097134ff3c332f xmlns="09c8a845-e7a6-41fb-9590-158bae58e4d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2C9FC4C8E81C74EA077FD4A6A616E7F" ma:contentTypeVersion="19" ma:contentTypeDescription="Create a new document." ma:contentTypeScope="" ma:versionID="806dbec6a4fd7e57f6ac559f87788b2d">
  <xsd:schema xmlns:xsd="http://www.w3.org/2001/XMLSchema" xmlns:xs="http://www.w3.org/2001/XMLSchema" xmlns:p="http://schemas.microsoft.com/office/2006/metadata/properties" xmlns:ns2="8d8b1221-cb47-43e5-997b-7d0bdebf637a" xmlns:ns3="09c8a845-e7a6-41fb-9590-158bae58e4d1" xmlns:ns4="c436c572-21bc-4fc1-bb65-153c842e904d" targetNamespace="http://schemas.microsoft.com/office/2006/metadata/properties" ma:root="true" ma:fieldsID="0ee4bdc3d794ceb74daece53ab3e5516" ns2:_="" ns3:_="" ns4:_="">
    <xsd:import namespace="8d8b1221-cb47-43e5-997b-7d0bdebf637a"/>
    <xsd:import namespace="09c8a845-e7a6-41fb-9590-158bae58e4d1"/>
    <xsd:import namespace="c436c572-21bc-4fc1-bb65-153c842e904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MediaServiceLocation"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8b1221-cb47-43e5-997b-7d0bdebf637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9c8a845-e7a6-41fb-9590-158bae58e4d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3fdc6da-32ca-4a2b-983e-32d6a4a8ae6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36c572-21bc-4fc1-bb65-153c842e904d"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780e1644-1452-4b3d-990c-3b27352efd04}" ma:internalName="TaxCatchAll" ma:showField="CatchAllData" ma:web="c436c572-21bc-4fc1-bb65-153c842e904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2A4DC5-E0F3-4A8B-B471-131E6FE3317B}">
  <ds:schemaRefs>
    <ds:schemaRef ds:uri="09c8a845-e7a6-41fb-9590-158bae58e4d1"/>
    <ds:schemaRef ds:uri="8d8b1221-cb47-43e5-997b-7d0bdebf637a"/>
    <ds:schemaRef ds:uri="c436c572-21bc-4fc1-bb65-153c842e904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E000FA7-3A6A-4925-AC00-C6447F820551}">
  <ds:schemaRefs>
    <ds:schemaRef ds:uri="09c8a845-e7a6-41fb-9590-158bae58e4d1"/>
    <ds:schemaRef ds:uri="8d8b1221-cb47-43e5-997b-7d0bdebf637a"/>
    <ds:schemaRef ds:uri="c436c572-21bc-4fc1-bb65-153c842e90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B02DBFD-DF41-48AD-BA27-35637633F8F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21</Slides>
  <Notes>20</Notes>
  <HiddenSlides>0</HiddenSlide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Gallery</vt:lpstr>
      <vt:lpstr>2_Office Theme</vt:lpstr>
      <vt:lpstr>Seven Practitioner Tips  For Having Quality Child Outcomes Summary (COS) Conversations with Families </vt:lpstr>
      <vt:lpstr>Objectives and Audience</vt:lpstr>
      <vt:lpstr>Tip # 7 Use COS concepts throughout IFSP/IEP entry to exit processes  </vt:lpstr>
      <vt:lpstr>Tip #1 Build COS capacity and be prepared for each family conversation</vt:lpstr>
      <vt:lpstr>Tip#1: Build COS capacity and be prepared for each family conversation</vt:lpstr>
      <vt:lpstr>Tip #2 . Help each family understand why we measure  outcomes and what to expect </vt:lpstr>
      <vt:lpstr>Tip#2: Help each family understand why we measure outcomes and what to expect  </vt:lpstr>
      <vt:lpstr>Tip # 3 .  Intentionally discuss   the child’s functional   use of skills relative   to age expectations   </vt:lpstr>
      <vt:lpstr>Tip #3: Intentionally discuss the child’s functional use of skills relative to age expectations </vt:lpstr>
      <vt:lpstr>Tip #4 .  Individualize the   process for each   family and   encourage their   input and expertise </vt:lpstr>
      <vt:lpstr>Tip #4: Individualize the process for each family and encourage their input and expertise  </vt:lpstr>
      <vt:lpstr>Tip # 5 . Listen and acknowledge emotions</vt:lpstr>
      <vt:lpstr>Tip #5: Listen and acknowledge emotions</vt:lpstr>
      <vt:lpstr>Tip # 6 .  Remember    that words   matter  </vt:lpstr>
      <vt:lpstr>Tip #6: Remember that words matter</vt:lpstr>
      <vt:lpstr>Words Matter  </vt:lpstr>
      <vt:lpstr>Tip # 7 .  Use COS concepts    throughout IFSP/IEP   entry to exit processes  </vt:lpstr>
      <vt:lpstr>COS Concepts Throughout the IFSP/IEP Process </vt:lpstr>
      <vt:lpstr>Tip #7: Use COS concepts throughout IFSP/IEP entry to exit processes</vt:lpstr>
      <vt:lpstr>Tip # 7 Use COS concepts    throughout IFSP/IEP   entry to exit processes  </vt:lpstr>
      <vt:lpstr>For More Information  please visit these websites or reach out to your  ECTA state contact or DaSy TA liaison.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naomi younggren</dc:creator>
  <cp:revision>4</cp:revision>
  <dcterms:created xsi:type="dcterms:W3CDTF">2026-03-04T19:49:48Z</dcterms:created>
  <dcterms:modified xsi:type="dcterms:W3CDTF">2026-05-29T14:16:28Z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0x010100C2C9FC4C8E81C74EA077FD4A6A616E7F</vt:lpwstr>
  </property>
  <property fmtid="{D5CDD505-2E9C-101B-9397-08002B2CF9AE}" pid="3" name="MediaServiceImageTags">
    <vt:lpwstr/>
  </property>
</Properties>
</file>