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02" r:id="rId4"/>
    <p:sldMasterId id="2147485017" r:id="rId5"/>
    <p:sldMasterId id="2147485023" r:id="rId6"/>
  </p:sldMasterIdLst>
  <p:notesMasterIdLst>
    <p:notesMasterId r:id="rId26"/>
  </p:notesMasterIdLst>
  <p:handoutMasterIdLst>
    <p:handoutMasterId r:id="rId27"/>
  </p:handoutMasterIdLst>
  <p:sldIdLst>
    <p:sldId id="256" r:id="rId7"/>
    <p:sldId id="297" r:id="rId8"/>
    <p:sldId id="412" r:id="rId9"/>
    <p:sldId id="257" r:id="rId10"/>
    <p:sldId id="411" r:id="rId11"/>
    <p:sldId id="388" r:id="rId12"/>
    <p:sldId id="303" r:id="rId13"/>
    <p:sldId id="296" r:id="rId14"/>
    <p:sldId id="413" r:id="rId15"/>
    <p:sldId id="266" r:id="rId16"/>
    <p:sldId id="309" r:id="rId17"/>
    <p:sldId id="414" r:id="rId18"/>
    <p:sldId id="415" r:id="rId19"/>
    <p:sldId id="416" r:id="rId20"/>
    <p:sldId id="422" r:id="rId21"/>
    <p:sldId id="418" r:id="rId22"/>
    <p:sldId id="419" r:id="rId23"/>
    <p:sldId id="421" r:id="rId24"/>
    <p:sldId id="410" r:id="rId25"/>
  </p:sldIdLst>
  <p:sldSz cx="9144000" cy="6858000" type="screen4x3"/>
  <p:notesSz cx="6858000" cy="1847850"/>
  <p:custDataLst>
    <p:tags r:id="rId28"/>
  </p:custDataLst>
  <p:defaultTextStyle>
    <a:defPPr>
      <a:defRPr lang="en-US"/>
    </a:defPPr>
    <a:lvl1pPr algn="l"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erri Tapia" initials="TT" lastIdx="2" clrIdx="0"/>
  <p:cmAuthor id="1" name="Stephanie" initials="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5000"/>
    <a:srgbClr val="CC7900"/>
    <a:srgbClr val="FFCC00"/>
    <a:srgbClr val="FFFF99"/>
    <a:srgbClr val="B86E00"/>
    <a:srgbClr val="FFC000"/>
    <a:srgbClr val="FFEBAB"/>
    <a:srgbClr val="965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38095" autoAdjust="0"/>
  </p:normalViewPr>
  <p:slideViewPr>
    <p:cSldViewPr snapToGrid="0">
      <p:cViewPr varScale="1">
        <p:scale>
          <a:sx n="38" d="100"/>
          <a:sy n="38" d="100"/>
        </p:scale>
        <p:origin x="2496" y="54"/>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gs" Target="tags/tag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5E1B58C3-851F-5B45-8883-EA141B9BE990}" type="datetimeFigureOut">
              <a:rPr lang="en-US"/>
              <a:pPr>
                <a:defRPr/>
              </a:pPr>
              <a:t>6/25/2019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mn-cs"/>
              </a:defRPr>
            </a:lvl1pPr>
          </a:lstStyle>
          <a:p>
            <a:pPr>
              <a:defRPr/>
            </a:pPr>
            <a:r>
              <a:rPr lang="en-US"/>
              <a:t>NECTAC/ECO/WRRC 2012</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5C8AB40-CF82-EC44-8D16-67C18E2223AA}" type="slidenum">
              <a:rPr lang="en-US"/>
              <a:pPr>
                <a:defRPr/>
              </a:pPr>
              <a:t>‹#›</a:t>
            </a:fld>
            <a:endParaRPr lang="en-US"/>
          </a:p>
        </p:txBody>
      </p:sp>
    </p:spTree>
    <p:extLst>
      <p:ext uri="{BB962C8B-B14F-4D97-AF65-F5344CB8AC3E}">
        <p14:creationId xmlns:p14="http://schemas.microsoft.com/office/powerpoint/2010/main" val="352632556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a:cs typeface="Arial"/>
              </a:defRPr>
            </a:lvl1pPr>
          </a:lstStyle>
          <a:p>
            <a:pPr>
              <a:defRPr/>
            </a:pPr>
            <a:fld id="{3C87139F-DDB3-5943-B055-E279F8F9EF39}" type="datetimeFigureOut">
              <a:rPr lang="en-US" smtClean="0"/>
              <a:pPr>
                <a:defRPr/>
              </a:pPr>
              <a:t>6/25/2019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i="1">
                <a:latin typeface="Arial"/>
                <a:ea typeface="+mn-ea"/>
                <a:cs typeface="Arial"/>
              </a:defRPr>
            </a:lvl1pPr>
          </a:lstStyle>
          <a:p>
            <a:pPr>
              <a:defRPr/>
            </a:pPr>
            <a:r>
              <a:rPr lang="en-US"/>
              <a:t>ECTACenter.org</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a:cs typeface="Arial"/>
              </a:defRPr>
            </a:lvl1pPr>
          </a:lstStyle>
          <a:p>
            <a:pPr>
              <a:defRPr/>
            </a:pPr>
            <a:fld id="{A4D4A29D-0E5E-E34D-8579-0D1C1BBCA53C}" type="slidenum">
              <a:rPr lang="en-US" smtClean="0"/>
              <a:pPr>
                <a:defRPr/>
              </a:pPr>
              <a:t>‹#›</a:t>
            </a:fld>
            <a:endParaRPr lang="en-US"/>
          </a:p>
        </p:txBody>
      </p:sp>
    </p:spTree>
    <p:extLst>
      <p:ext uri="{BB962C8B-B14F-4D97-AF65-F5344CB8AC3E}">
        <p14:creationId xmlns:p14="http://schemas.microsoft.com/office/powerpoint/2010/main" val="105967366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a:ea typeface="ＭＳ Ｐゴシック" charset="0"/>
        <a:cs typeface="Arial"/>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cs typeface="Calibri"/>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1</a:t>
            </a:fld>
            <a:endParaRPr lang="en-US"/>
          </a:p>
        </p:txBody>
      </p:sp>
    </p:spTree>
    <p:extLst>
      <p:ext uri="{BB962C8B-B14F-4D97-AF65-F5344CB8AC3E}">
        <p14:creationId xmlns:p14="http://schemas.microsoft.com/office/powerpoint/2010/main" val="928629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ＭＳ Ｐゴシック"/>
            </a:endParaRPr>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10</a:t>
            </a:fld>
            <a:endParaRPr lang="en-US"/>
          </a:p>
        </p:txBody>
      </p:sp>
    </p:spTree>
    <p:extLst>
      <p:ext uri="{BB962C8B-B14F-4D97-AF65-F5344CB8AC3E}">
        <p14:creationId xmlns:p14="http://schemas.microsoft.com/office/powerpoint/2010/main" val="2375679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sz="1200" b="0" i="0" kern="1200" dirty="0">
              <a:solidFill>
                <a:schemeClr val="tx1"/>
              </a:solidFill>
              <a:effectLst/>
              <a:latin typeface="Arial"/>
              <a:ea typeface="ＭＳ Ｐゴシック" charset="0"/>
              <a:cs typeface="Arial"/>
            </a:endParaRPr>
          </a:p>
        </p:txBody>
      </p:sp>
      <p:sp>
        <p:nvSpPr>
          <p:cNvPr id="4" name="Slide Number Placeholder 3"/>
          <p:cNvSpPr>
            <a:spLocks noGrp="1"/>
          </p:cNvSpPr>
          <p:nvPr>
            <p:ph type="sldNum" sz="quarter" idx="10"/>
          </p:nvPr>
        </p:nvSpPr>
        <p:spPr/>
        <p:txBody>
          <a:bodyPr/>
          <a:lstStyle/>
          <a:p>
            <a:pPr>
              <a:defRPr/>
            </a:pPr>
            <a:fld id="{F301A615-0DC0-4125-9A7D-DA1C8F6FD644}" type="slidenum">
              <a:rPr lang="en-US" smtClean="0">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val="3374377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dirty="0">
              <a:ea typeface="ＭＳ Ｐゴシック"/>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12</a:t>
            </a:fld>
            <a:endParaRPr lang="en-US"/>
          </a:p>
        </p:txBody>
      </p:sp>
    </p:spTree>
    <p:extLst>
      <p:ext uri="{BB962C8B-B14F-4D97-AF65-F5344CB8AC3E}">
        <p14:creationId xmlns:p14="http://schemas.microsoft.com/office/powerpoint/2010/main" val="1478205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sz="1200" b="0" i="0" kern="1200" dirty="0">
              <a:solidFill>
                <a:schemeClr val="tx1"/>
              </a:solidFill>
              <a:effectLst/>
              <a:latin typeface="Arial"/>
              <a:ea typeface="ＭＳ Ｐゴシック" charset="0"/>
              <a:cs typeface="Arial"/>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13</a:t>
            </a:fld>
            <a:endParaRPr lang="en-US"/>
          </a:p>
        </p:txBody>
      </p:sp>
    </p:spTree>
    <p:extLst>
      <p:ext uri="{BB962C8B-B14F-4D97-AF65-F5344CB8AC3E}">
        <p14:creationId xmlns:p14="http://schemas.microsoft.com/office/powerpoint/2010/main" val="4092327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b="1" dirty="0">
              <a:ea typeface="ＭＳ Ｐゴシック"/>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14</a:t>
            </a:fld>
            <a:endParaRPr lang="en-US"/>
          </a:p>
        </p:txBody>
      </p:sp>
    </p:spTree>
    <p:extLst>
      <p:ext uri="{BB962C8B-B14F-4D97-AF65-F5344CB8AC3E}">
        <p14:creationId xmlns:p14="http://schemas.microsoft.com/office/powerpoint/2010/main" val="2367892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15</a:t>
            </a:fld>
            <a:endParaRPr lang="en-US"/>
          </a:p>
        </p:txBody>
      </p:sp>
    </p:spTree>
    <p:extLst>
      <p:ext uri="{BB962C8B-B14F-4D97-AF65-F5344CB8AC3E}">
        <p14:creationId xmlns:p14="http://schemas.microsoft.com/office/powerpoint/2010/main" val="2563793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16</a:t>
            </a:fld>
            <a:endParaRPr lang="en-US"/>
          </a:p>
        </p:txBody>
      </p:sp>
    </p:spTree>
    <p:extLst>
      <p:ext uri="{BB962C8B-B14F-4D97-AF65-F5344CB8AC3E}">
        <p14:creationId xmlns:p14="http://schemas.microsoft.com/office/powerpoint/2010/main" val="3762942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17</a:t>
            </a:fld>
            <a:endParaRPr lang="en-US"/>
          </a:p>
        </p:txBody>
      </p:sp>
    </p:spTree>
    <p:extLst>
      <p:ext uri="{BB962C8B-B14F-4D97-AF65-F5344CB8AC3E}">
        <p14:creationId xmlns:p14="http://schemas.microsoft.com/office/powerpoint/2010/main" val="2242010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sz="1200" b="0" i="0" kern="1200" dirty="0">
              <a:solidFill>
                <a:schemeClr val="tx1"/>
              </a:solidFill>
              <a:effectLst/>
              <a:latin typeface="Arial"/>
              <a:ea typeface="ＭＳ Ｐゴシック" charset="0"/>
              <a:cs typeface="Arial"/>
            </a:endParaRPr>
          </a:p>
        </p:txBody>
      </p:sp>
      <p:sp>
        <p:nvSpPr>
          <p:cNvPr id="4" name="Slide Number Placeholder 3"/>
          <p:cNvSpPr>
            <a:spLocks noGrp="1"/>
          </p:cNvSpPr>
          <p:nvPr>
            <p:ph type="sldNum" sz="quarter" idx="10"/>
          </p:nvPr>
        </p:nvSpPr>
        <p:spPr/>
        <p:txBody>
          <a:bodyPr/>
          <a:lstStyle/>
          <a:p>
            <a:pPr>
              <a:defRPr/>
            </a:pPr>
            <a:fld id="{F301A615-0DC0-4125-9A7D-DA1C8F6FD644}" type="slidenum">
              <a:rPr lang="en-US" smtClean="0">
                <a:solidFill>
                  <a:prstClr val="black"/>
                </a:solidFill>
              </a:rPr>
              <a:pPr>
                <a:defRPr/>
              </a:pPr>
              <a:t>18</a:t>
            </a:fld>
            <a:endParaRPr lang="en-US">
              <a:solidFill>
                <a:prstClr val="black"/>
              </a:solidFill>
            </a:endParaRPr>
          </a:p>
        </p:txBody>
      </p:sp>
    </p:spTree>
    <p:extLst>
      <p:ext uri="{BB962C8B-B14F-4D97-AF65-F5344CB8AC3E}">
        <p14:creationId xmlns:p14="http://schemas.microsoft.com/office/powerpoint/2010/main" val="16940646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kern="1200" dirty="0">
                <a:solidFill>
                  <a:schemeClr val="tx1"/>
                </a:solidFill>
                <a:effectLst/>
                <a:latin typeface="Arial"/>
                <a:ea typeface="ＭＳ Ｐゴシック" charset="0"/>
                <a:cs typeface="Arial"/>
              </a:rPr>
              <a:t> </a:t>
            </a:r>
          </a:p>
          <a:p>
            <a:pPr rtl="0" fontAlgn="base"/>
            <a:r>
              <a:rPr lang="en-US" sz="1200" b="0" i="0" kern="1200" dirty="0">
                <a:solidFill>
                  <a:schemeClr val="tx1"/>
                </a:solidFill>
                <a:effectLst/>
                <a:latin typeface="Arial"/>
                <a:ea typeface="ＭＳ Ｐゴシック" charset="0"/>
                <a:cs typeface="Arial"/>
              </a:rPr>
              <a:t> </a:t>
            </a:r>
          </a:p>
          <a:p>
            <a:pPr rtl="0" fontAlgn="base"/>
            <a:endParaRPr lang="en-US" sz="1200" b="0" i="0" kern="1200">
              <a:solidFill>
                <a:schemeClr val="tx1"/>
              </a:solidFill>
              <a:effectLst/>
              <a:latin typeface="Arial"/>
              <a:ea typeface="ＭＳ Ｐゴシック" charset="0"/>
              <a:cs typeface="Arial"/>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19</a:t>
            </a:fld>
            <a:endParaRPr lang="en-US"/>
          </a:p>
        </p:txBody>
      </p:sp>
    </p:spTree>
    <p:extLst>
      <p:ext uri="{BB962C8B-B14F-4D97-AF65-F5344CB8AC3E}">
        <p14:creationId xmlns:p14="http://schemas.microsoft.com/office/powerpoint/2010/main" val="3188879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a:t>
            </a:fld>
            <a:endParaRPr lang="en-US"/>
          </a:p>
        </p:txBody>
      </p:sp>
    </p:spTree>
    <p:extLst>
      <p:ext uri="{BB962C8B-B14F-4D97-AF65-F5344CB8AC3E}">
        <p14:creationId xmlns:p14="http://schemas.microsoft.com/office/powerpoint/2010/main" val="1705752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3</a:t>
            </a:fld>
            <a:endParaRPr lang="en-US"/>
          </a:p>
        </p:txBody>
      </p:sp>
    </p:spTree>
    <p:extLst>
      <p:ext uri="{BB962C8B-B14F-4D97-AF65-F5344CB8AC3E}">
        <p14:creationId xmlns:p14="http://schemas.microsoft.com/office/powerpoint/2010/main" val="932742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cs typeface="Calibri"/>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4</a:t>
            </a:fld>
            <a:endParaRPr lang="en-US"/>
          </a:p>
        </p:txBody>
      </p:sp>
    </p:spTree>
    <p:extLst>
      <p:ext uri="{BB962C8B-B14F-4D97-AF65-F5344CB8AC3E}">
        <p14:creationId xmlns:p14="http://schemas.microsoft.com/office/powerpoint/2010/main" val="663318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cs typeface="Calibri"/>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5</a:t>
            </a:fld>
            <a:endParaRPr lang="en-US"/>
          </a:p>
        </p:txBody>
      </p:sp>
    </p:spTree>
    <p:extLst>
      <p:ext uri="{BB962C8B-B14F-4D97-AF65-F5344CB8AC3E}">
        <p14:creationId xmlns:p14="http://schemas.microsoft.com/office/powerpoint/2010/main" val="4038666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6</a:t>
            </a:fld>
            <a:endParaRPr lang="en-US"/>
          </a:p>
        </p:txBody>
      </p:sp>
    </p:spTree>
    <p:extLst>
      <p:ext uri="{BB962C8B-B14F-4D97-AF65-F5344CB8AC3E}">
        <p14:creationId xmlns:p14="http://schemas.microsoft.com/office/powerpoint/2010/main" val="1119669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cs typeface="Calibri"/>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7</a:t>
            </a:fld>
            <a:endParaRPr lang="en-US"/>
          </a:p>
        </p:txBody>
      </p:sp>
    </p:spTree>
    <p:extLst>
      <p:ext uri="{BB962C8B-B14F-4D97-AF65-F5344CB8AC3E}">
        <p14:creationId xmlns:p14="http://schemas.microsoft.com/office/powerpoint/2010/main" val="2258097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sz="1200" b="0" i="0" kern="1200" dirty="0">
              <a:solidFill>
                <a:schemeClr val="tx1"/>
              </a:solidFill>
              <a:effectLst/>
              <a:latin typeface="Arial"/>
              <a:ea typeface="ＭＳ Ｐゴシック" charset="0"/>
              <a:cs typeface="Arial"/>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8</a:t>
            </a:fld>
            <a:endParaRPr lang="en-US"/>
          </a:p>
        </p:txBody>
      </p:sp>
    </p:spTree>
    <p:extLst>
      <p:ext uri="{BB962C8B-B14F-4D97-AF65-F5344CB8AC3E}">
        <p14:creationId xmlns:p14="http://schemas.microsoft.com/office/powerpoint/2010/main" val="1906892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kern="1200" dirty="0">
                <a:solidFill>
                  <a:schemeClr val="tx1"/>
                </a:solidFill>
                <a:effectLst/>
                <a:latin typeface="Arial"/>
                <a:ea typeface="ＭＳ Ｐゴシック" charset="0"/>
                <a:cs typeface="Arial"/>
              </a:rPr>
              <a:t> </a:t>
            </a:r>
          </a:p>
          <a:p>
            <a:pPr rtl="0" fontAlgn="base"/>
            <a:endParaRPr lang="en-US" sz="1200" b="0" i="0" kern="1200" dirty="0">
              <a:solidFill>
                <a:schemeClr val="tx1"/>
              </a:solidFill>
              <a:effectLst/>
              <a:latin typeface="Arial"/>
              <a:ea typeface="ＭＳ Ｐゴシック" charset="0"/>
              <a:cs typeface="Arial"/>
            </a:endParaRPr>
          </a:p>
        </p:txBody>
      </p:sp>
      <p:sp>
        <p:nvSpPr>
          <p:cNvPr id="4" name="Footer Placeholder 3"/>
          <p:cNvSpPr>
            <a:spLocks noGrp="1"/>
          </p:cNvSpPr>
          <p:nvPr>
            <p:ph type="ftr" sz="quarter" idx="4"/>
          </p:nvPr>
        </p:nvSpPr>
        <p:spPr/>
        <p:txBody>
          <a:bodyPr/>
          <a:lstStyle/>
          <a:p>
            <a:pPr>
              <a:defRPr/>
            </a:pPr>
            <a:r>
              <a:rPr lang="en-US"/>
              <a:t>ECTACenter.org</a:t>
            </a:r>
          </a:p>
        </p:txBody>
      </p:sp>
      <p:sp>
        <p:nvSpPr>
          <p:cNvPr id="5" name="Slide Number Placeholder 4"/>
          <p:cNvSpPr>
            <a:spLocks noGrp="1"/>
          </p:cNvSpPr>
          <p:nvPr>
            <p:ph type="sldNum" sz="quarter" idx="5"/>
          </p:nvPr>
        </p:nvSpPr>
        <p:spPr/>
        <p:txBody>
          <a:bodyPr/>
          <a:lstStyle/>
          <a:p>
            <a:pPr>
              <a:defRPr/>
            </a:pPr>
            <a:fld id="{A4D4A29D-0E5E-E34D-8579-0D1C1BBCA53C}" type="slidenum">
              <a:rPr lang="en-US" smtClean="0"/>
              <a:pPr>
                <a:defRPr/>
              </a:pPr>
              <a:t>9</a:t>
            </a:fld>
            <a:endParaRPr lang="en-US"/>
          </a:p>
        </p:txBody>
      </p:sp>
    </p:spTree>
    <p:extLst>
      <p:ext uri="{BB962C8B-B14F-4D97-AF65-F5344CB8AC3E}">
        <p14:creationId xmlns:p14="http://schemas.microsoft.com/office/powerpoint/2010/main" val="3644331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 y="4038600"/>
            <a:ext cx="8839200" cy="762000"/>
          </a:xfrm>
        </p:spPr>
        <p:txBody>
          <a:bodyPr/>
          <a:lstStyle>
            <a:lvl1pPr algn="l">
              <a:defRPr sz="3200" b="0"/>
            </a:lvl1pPr>
          </a:lstStyle>
          <a:p>
            <a:r>
              <a:rPr lang="en-US"/>
              <a:t>Click to edit Master title style</a:t>
            </a:r>
          </a:p>
        </p:txBody>
      </p:sp>
      <p:sp>
        <p:nvSpPr>
          <p:cNvPr id="3" name="Picture Placeholder 2"/>
          <p:cNvSpPr>
            <a:spLocks noGrp="1"/>
          </p:cNvSpPr>
          <p:nvPr>
            <p:ph type="pic" idx="1"/>
          </p:nvPr>
        </p:nvSpPr>
        <p:spPr>
          <a:xfrm>
            <a:off x="152400" y="152400"/>
            <a:ext cx="8839200" cy="3733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52400" y="4953000"/>
            <a:ext cx="8839200" cy="1752600"/>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41334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23527" y="2273883"/>
            <a:ext cx="1794611" cy="1718072"/>
          </a:xfrm>
          <a:prstGeom prst="rect">
            <a:avLst/>
          </a:prstGeom>
        </p:spPr>
      </p:pic>
      <p:pic>
        <p:nvPicPr>
          <p:cNvPr id="9" name="Picture 8" title="Logo: ECTA"/>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spTree>
    <p:extLst>
      <p:ext uri="{BB962C8B-B14F-4D97-AF65-F5344CB8AC3E}">
        <p14:creationId xmlns:p14="http://schemas.microsoft.com/office/powerpoint/2010/main" val="2759324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spTree>
    <p:extLst>
      <p:ext uri="{BB962C8B-B14F-4D97-AF65-F5344CB8AC3E}">
        <p14:creationId xmlns:p14="http://schemas.microsoft.com/office/powerpoint/2010/main" val="1904961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96058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35653198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56150" y="1609738"/>
            <a:ext cx="6224810" cy="1887950"/>
          </a:xfrm>
        </p:spPr>
        <p:txBody>
          <a:bodyPr anchor="b">
            <a:normAutofit/>
          </a:bodyPr>
          <a:lstStyle>
            <a:lvl1pPr algn="ctr">
              <a:defRPr sz="2700" cap="none"/>
            </a:lvl1pPr>
          </a:lstStyle>
          <a:p>
            <a:r>
              <a:rPr lang="en-US"/>
              <a:t>Click to edit master title style</a:t>
            </a:r>
          </a:p>
        </p:txBody>
      </p:sp>
      <p:sp>
        <p:nvSpPr>
          <p:cNvPr id="3" name="Text Placeholder 2"/>
          <p:cNvSpPr>
            <a:spLocks noGrp="1"/>
          </p:cNvSpPr>
          <p:nvPr>
            <p:ph type="body" idx="1"/>
          </p:nvPr>
        </p:nvSpPr>
        <p:spPr>
          <a:xfrm>
            <a:off x="1456259" y="3851916"/>
            <a:ext cx="6215658" cy="1012929"/>
          </a:xfrm>
        </p:spPr>
        <p:txBody>
          <a:bodyPr tIns="91440">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7" name="Picture 6"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cxnSp>
        <p:nvCxnSpPr>
          <p:cNvPr id="8" name="Straight Connector 7"/>
          <p:cNvCxnSpPr/>
          <p:nvPr userDrawn="1"/>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9077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80"/>
            <a:ext cx="8254092"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440872" y="1368358"/>
            <a:ext cx="4041321"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53642" y="1376141"/>
            <a:ext cx="4041322"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881870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14031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8585217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287400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7"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735307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771210" y="6130437"/>
            <a:ext cx="859712" cy="370396"/>
          </a:xfrm>
          <a:prstGeom prst="rect">
            <a:avLst/>
          </a:prstGeom>
        </p:spPr>
        <p:txBody>
          <a:bodyPr/>
          <a:lstStyle/>
          <a:p>
            <a:endParaRPr lang="en-US"/>
          </a:p>
        </p:txBody>
      </p:sp>
      <p:sp>
        <p:nvSpPr>
          <p:cNvPr id="3" name="Footer Placeholder 2"/>
          <p:cNvSpPr>
            <a:spLocks noGrp="1"/>
          </p:cNvSpPr>
          <p:nvPr>
            <p:ph type="ftr" sz="quarter" idx="11"/>
          </p:nvPr>
        </p:nvSpPr>
        <p:spPr>
          <a:xfrm>
            <a:off x="1941910" y="6135809"/>
            <a:ext cx="5714999" cy="365125"/>
          </a:xfrm>
          <a:prstGeom prst="rect">
            <a:avLst/>
          </a:prstGeom>
        </p:spPr>
        <p:txBody>
          <a:bodyPr/>
          <a:lstStyle/>
          <a:p>
            <a:endParaRPr lang="en-US"/>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a:xfrm>
            <a:off x="398860" y="787783"/>
            <a:ext cx="584825" cy="365125"/>
          </a:xfrm>
          <a:prstGeom prst="rect">
            <a:avLst/>
          </a:prstGeom>
        </p:spPr>
        <p:txBody>
          <a:bodyPr/>
          <a:lstStyle/>
          <a:p>
            <a:fld id="{D57F1E4F-1CFF-5643-939E-217C01CDF565}" type="slidenum">
              <a:rPr lang="en-US" dirty="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798973"/>
            <a:ext cx="3097456" cy="2247117"/>
          </a:xfrm>
        </p:spPr>
        <p:txBody>
          <a:bodyPr anchor="b">
            <a:normAutofit/>
          </a:bodyPr>
          <a:lstStyle>
            <a:lvl1pPr algn="ctr">
              <a:defRPr sz="18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3782786" y="798974"/>
            <a:ext cx="4912179"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40497" y="3205492"/>
            <a:ext cx="3099267" cy="2248181"/>
          </a:xfrm>
        </p:spPr>
        <p:txBody>
          <a:bodyPr/>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2"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0276160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480186" y="2523098"/>
            <a:ext cx="6194510"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429390" y="3846281"/>
            <a:ext cx="6245306" cy="1012929"/>
          </a:xfrm>
        </p:spPr>
        <p:txBody>
          <a:bodyPr>
            <a:noAutofit/>
          </a:bodyPr>
          <a:lstStyle>
            <a:lvl1pPr>
              <a:defRPr baseline="0"/>
            </a:lvl1pPr>
          </a:lstStyle>
          <a:p>
            <a:r>
              <a:rPr lang="en-US" sz="900"/>
              <a:t>The ECTA Center is a program of the FPG Child Development Institute of the University of North Carolina at Chapel Hill, funded through cooperative agreement number </a:t>
            </a:r>
            <a:r>
              <a:rPr lang="is-IS" sz="900"/>
              <a:t>H326P170001 </a:t>
            </a:r>
            <a:r>
              <a:rPr lang="en-US" sz="900"/>
              <a:t>from the Office of Special Education Programs, U.S. Department of Education. Opinions expressed herein do not necessarily represent the Department of Education's position or policy. Project Officer: Julia Martin </a:t>
            </a:r>
            <a:r>
              <a:rPr lang="en-US" sz="900" err="1"/>
              <a:t>Eile</a:t>
            </a:r>
            <a:endParaRPr lang="en-US" sz="900"/>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429389" y="5058531"/>
            <a:ext cx="2834640" cy="585216"/>
          </a:xfrm>
          <a:prstGeom prst="rect">
            <a:avLst/>
          </a:prstGeom>
        </p:spPr>
      </p:pic>
      <p:pic>
        <p:nvPicPr>
          <p:cNvPr id="14" name="Picture 13"/>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80252" y="4750570"/>
            <a:ext cx="1400708" cy="1099570"/>
          </a:xfrm>
          <a:prstGeom prst="rect">
            <a:avLst/>
          </a:prstGeom>
        </p:spPr>
      </p:pic>
      <p:cxnSp>
        <p:nvCxnSpPr>
          <p:cNvPr id="15" name="Straight Connector 14"/>
          <p:cNvCxnSpPr/>
          <p:nvPr userDrawn="1"/>
        </p:nvCxnSpPr>
        <p:spPr>
          <a:xfrm>
            <a:off x="1480186" y="2270760"/>
            <a:ext cx="61945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480186" y="833546"/>
            <a:ext cx="5536832" cy="1089213"/>
          </a:xfrm>
          <a:prstGeom prst="rect">
            <a:avLst/>
          </a:prstGeom>
        </p:spPr>
      </p:pic>
    </p:spTree>
    <p:extLst>
      <p:ext uri="{BB962C8B-B14F-4D97-AF65-F5344CB8AC3E}">
        <p14:creationId xmlns:p14="http://schemas.microsoft.com/office/powerpoint/2010/main" val="1491806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 y="4038600"/>
            <a:ext cx="8839200" cy="762000"/>
          </a:xfrm>
        </p:spPr>
        <p:txBody>
          <a:bodyPr/>
          <a:lstStyle>
            <a:lvl1pPr algn="l">
              <a:defRPr sz="3200" b="0"/>
            </a:lvl1pPr>
          </a:lstStyle>
          <a:p>
            <a:r>
              <a:rPr lang="en-US"/>
              <a:t>Click to edit Master title style</a:t>
            </a:r>
          </a:p>
        </p:txBody>
      </p:sp>
      <p:sp>
        <p:nvSpPr>
          <p:cNvPr id="3" name="Picture Placeholder 2"/>
          <p:cNvSpPr>
            <a:spLocks noGrp="1"/>
          </p:cNvSpPr>
          <p:nvPr>
            <p:ph type="pic" idx="1"/>
          </p:nvPr>
        </p:nvSpPr>
        <p:spPr>
          <a:xfrm>
            <a:off x="152400" y="152400"/>
            <a:ext cx="8839200" cy="3733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52400" y="4953000"/>
            <a:ext cx="8839200" cy="1752600"/>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13295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771210" y="6130437"/>
            <a:ext cx="859712" cy="370396"/>
          </a:xfrm>
          <a:prstGeom prst="rect">
            <a:avLst/>
          </a:prstGeom>
        </p:spPr>
        <p:txBody>
          <a:bodyPr/>
          <a:lstStyle/>
          <a:p>
            <a:endParaRPr lang="en-US"/>
          </a:p>
        </p:txBody>
      </p:sp>
      <p:sp>
        <p:nvSpPr>
          <p:cNvPr id="3" name="Footer Placeholder 2"/>
          <p:cNvSpPr>
            <a:spLocks noGrp="1"/>
          </p:cNvSpPr>
          <p:nvPr>
            <p:ph type="ftr" sz="quarter" idx="11"/>
          </p:nvPr>
        </p:nvSpPr>
        <p:spPr>
          <a:xfrm>
            <a:off x="1941910" y="6135809"/>
            <a:ext cx="5714999" cy="365125"/>
          </a:xfrm>
          <a:prstGeom prst="rect">
            <a:avLst/>
          </a:prstGeom>
        </p:spPr>
        <p:txBody>
          <a:bodyPr/>
          <a:lstStyle/>
          <a:p>
            <a:endParaRPr lang="en-US"/>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a:xfrm>
            <a:off x="398860" y="787783"/>
            <a:ext cx="584825" cy="365125"/>
          </a:xfrm>
          <a:prstGeom prst="rect">
            <a:avLst/>
          </a:prstGeom>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950703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26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90600"/>
            <a:ext cx="43434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a:xfrm>
            <a:off x="228600" y="6400800"/>
            <a:ext cx="1600200" cy="365125"/>
          </a:xfrm>
          <a:prstGeom prst="rect">
            <a:avLst/>
          </a:prstGeom>
        </p:spPr>
        <p:txBody>
          <a:bodyPr/>
          <a:lstStyle>
            <a:lvl1pPr>
              <a:defRPr/>
            </a:lvl1pPr>
          </a:lstStyle>
          <a:p>
            <a:pPr>
              <a:defRPr/>
            </a:pPr>
            <a:fld id="{D62A7FBC-1EA9-1B4F-B2BD-AE682071CD69}" type="slidenum">
              <a:rPr lang="en-US"/>
              <a:pPr>
                <a:defRPr/>
              </a:pPr>
              <a:t>‹#›</a:t>
            </a:fld>
            <a:endParaRPr lang="en-US"/>
          </a:p>
        </p:txBody>
      </p:sp>
    </p:spTree>
    <p:extLst>
      <p:ext uri="{BB962C8B-B14F-4D97-AF65-F5344CB8AC3E}">
        <p14:creationId xmlns:p14="http://schemas.microsoft.com/office/powerpoint/2010/main" val="2233457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4480560" y="2410119"/>
            <a:ext cx="4218272" cy="1841842"/>
          </a:xfrm>
        </p:spPr>
        <p:txBody>
          <a:bodyPr bIns="0" anchor="b">
            <a:normAutofit/>
          </a:bodyPr>
          <a:lstStyle>
            <a:lvl1pPr algn="l">
              <a:defRPr sz="4050" cap="none"/>
            </a:lvl1pPr>
          </a:lstStyle>
          <a:p>
            <a:r>
              <a:rPr lang="en-US"/>
              <a:t>Click to edit master title style</a:t>
            </a:r>
          </a:p>
        </p:txBody>
      </p:sp>
      <p:sp>
        <p:nvSpPr>
          <p:cNvPr id="8" name="Subtitle 2"/>
          <p:cNvSpPr>
            <a:spLocks noGrp="1"/>
          </p:cNvSpPr>
          <p:nvPr>
            <p:ph type="subTitle" idx="1" hasCustomPrompt="1"/>
          </p:nvPr>
        </p:nvSpPr>
        <p:spPr>
          <a:xfrm>
            <a:off x="4480560" y="4436837"/>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9" name="Subtitle 2"/>
          <p:cNvSpPr txBox="1">
            <a:spLocks/>
          </p:cNvSpPr>
          <p:nvPr userDrawn="1"/>
        </p:nvSpPr>
        <p:spPr>
          <a:xfrm>
            <a:off x="371475" y="2410119"/>
            <a:ext cx="2588895" cy="3729116"/>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cxnSp>
        <p:nvCxnSpPr>
          <p:cNvPr id="13" name="Straight Connector 12"/>
          <p:cNvCxnSpPr/>
          <p:nvPr userDrawn="1"/>
        </p:nvCxnSpPr>
        <p:spPr>
          <a:xfrm>
            <a:off x="4480560" y="1906003"/>
            <a:ext cx="421827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480560" y="891304"/>
            <a:ext cx="4218272" cy="829824"/>
          </a:xfrm>
          <a:prstGeom prst="rect">
            <a:avLst/>
          </a:prstGeom>
        </p:spPr>
      </p:pic>
    </p:spTree>
    <p:extLst>
      <p:ext uri="{BB962C8B-B14F-4D97-AF65-F5344CB8AC3E}">
        <p14:creationId xmlns:p14="http://schemas.microsoft.com/office/powerpoint/2010/main" val="3600680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userDrawn="1"/>
        </p:nvSpPr>
        <p:spPr>
          <a:xfrm>
            <a:off x="371475" y="337478"/>
            <a:ext cx="2588895"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pic>
        <p:nvPicPr>
          <p:cNvPr id="11" name="Picture 10" title="Logo: DaSy"/>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144251" y="5250567"/>
            <a:ext cx="1491115" cy="1427519"/>
          </a:xfrm>
          <a:prstGeom prst="rect">
            <a:avLst/>
          </a:prstGeom>
        </p:spPr>
      </p:pic>
      <p:pic>
        <p:nvPicPr>
          <p:cNvPr id="4" name="Picture 3" title="Logo: ECTA"/>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4480560" y="5524684"/>
            <a:ext cx="2044067" cy="1048239"/>
          </a:xfrm>
          <a:prstGeom prst="rect">
            <a:avLst/>
          </a:prstGeom>
        </p:spPr>
      </p:pic>
    </p:spTree>
    <p:extLst>
      <p:ext uri="{BB962C8B-B14F-4D97-AF65-F5344CB8AC3E}">
        <p14:creationId xmlns:p14="http://schemas.microsoft.com/office/powerpoint/2010/main" val="1785873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userDrawn="1"/>
        </p:nvSpPr>
        <p:spPr>
          <a:xfrm>
            <a:off x="371475" y="337478"/>
            <a:ext cx="2588895"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spTree>
    <p:extLst>
      <p:ext uri="{BB962C8B-B14F-4D97-AF65-F5344CB8AC3E}">
        <p14:creationId xmlns:p14="http://schemas.microsoft.com/office/powerpoint/2010/main" val="434487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28366" y="4588552"/>
            <a:ext cx="8270466" cy="977621"/>
          </a:xfrm>
        </p:spPr>
        <p:txBody>
          <a:bodyPr tIns="91440" bIns="9144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428365" y="2743201"/>
            <a:ext cx="8256869"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428366" y="3063240"/>
            <a:ext cx="8270467" cy="1333500"/>
          </a:xfrm>
        </p:spPr>
        <p:txBody>
          <a:bodyPr bIns="0" anchor="t" anchorCtr="0">
            <a:normAutofit/>
          </a:bodyPr>
          <a:lstStyle>
            <a:lvl1pPr algn="l">
              <a:defRPr sz="27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28366" y="1333948"/>
            <a:ext cx="5536832" cy="1089213"/>
          </a:xfrm>
          <a:prstGeom prst="rect">
            <a:avLst/>
          </a:prstGeom>
        </p:spPr>
      </p:pic>
    </p:spTree>
    <p:extLst>
      <p:ext uri="{BB962C8B-B14F-4D97-AF65-F5344CB8AC3E}">
        <p14:creationId xmlns:p14="http://schemas.microsoft.com/office/powerpoint/2010/main" val="3045251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image" Target="../media/image2.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theme" Target="../theme/theme3.xml"/><Relationship Id="rId2" Type="http://schemas.openxmlformats.org/officeDocument/2006/relationships/slideLayout" Target="../slideLayouts/slideLayout7.xml"/><Relationship Id="rId16" Type="http://schemas.openxmlformats.org/officeDocument/2006/relationships/slideLayout" Target="../slideLayouts/slideLayout21.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228600"/>
            <a:ext cx="8763000" cy="762000"/>
          </a:xfrm>
          <a:prstGeom prst="rect">
            <a:avLst/>
          </a:prstGeom>
        </p:spPr>
        <p:txBody>
          <a:bodyPr vert="horz" lIns="91440" tIns="45720" rIns="91440" bIns="45720" rtlCol="0" anchor="t" anchorCtr="0">
            <a:normAutofit/>
          </a:bodyPr>
          <a:lstStyle/>
          <a:p>
            <a:r>
              <a:rPr lang="en-US"/>
              <a:t>Click to edit Master title style</a:t>
            </a:r>
          </a:p>
        </p:txBody>
      </p:sp>
      <p:sp>
        <p:nvSpPr>
          <p:cNvPr id="11267" name="Text Placeholder 2"/>
          <p:cNvSpPr>
            <a:spLocks noGrp="1"/>
          </p:cNvSpPr>
          <p:nvPr>
            <p:ph type="body" idx="1"/>
          </p:nvPr>
        </p:nvSpPr>
        <p:spPr bwMode="auto">
          <a:xfrm>
            <a:off x="228600" y="1143000"/>
            <a:ext cx="8763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5012" r:id="rId1"/>
    <p:sldLayoutId id="2147485016" r:id="rId2"/>
  </p:sldLayoutIdLst>
  <p:hf sldNum="0" hdr="0" ftr="0" dt="0"/>
  <p:txStyles>
    <p:titleStyle>
      <a:lvl1pPr algn="ctr" defTabSz="457200" rtl="0" eaLnBrk="0" fontAlgn="base" hangingPunct="0">
        <a:spcBef>
          <a:spcPct val="0"/>
        </a:spcBef>
        <a:spcAft>
          <a:spcPct val="0"/>
        </a:spcAft>
        <a:defRPr sz="3200" kern="1200">
          <a:solidFill>
            <a:schemeClr val="tx2"/>
          </a:solidFill>
          <a:effectLst>
            <a:outerShdw dist="25400" dir="2400000" algn="tl" rotWithShape="0">
              <a:schemeClr val="bg2"/>
            </a:outerShdw>
          </a:effectLst>
          <a:latin typeface="Helvetica"/>
          <a:ea typeface="ＭＳ Ｐゴシック" charset="0"/>
          <a:cs typeface="Helvetica"/>
        </a:defRPr>
      </a:lvl1pPr>
      <a:lvl2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2pPr>
      <a:lvl3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3pPr>
      <a:lvl4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4pPr>
      <a:lvl5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5pPr>
      <a:lvl6pPr marL="457200" algn="ctr" defTabSz="457200" rtl="0" fontAlgn="base">
        <a:spcBef>
          <a:spcPct val="0"/>
        </a:spcBef>
        <a:spcAft>
          <a:spcPct val="0"/>
        </a:spcAft>
        <a:defRPr sz="3200" i="1">
          <a:solidFill>
            <a:srgbClr val="EF6011"/>
          </a:solidFill>
          <a:latin typeface="Georgia" charset="0"/>
          <a:ea typeface="ＭＳ Ｐゴシック" charset="0"/>
        </a:defRPr>
      </a:lvl6pPr>
      <a:lvl7pPr marL="914400" algn="ctr" defTabSz="457200" rtl="0" fontAlgn="base">
        <a:spcBef>
          <a:spcPct val="0"/>
        </a:spcBef>
        <a:spcAft>
          <a:spcPct val="0"/>
        </a:spcAft>
        <a:defRPr sz="3200" i="1">
          <a:solidFill>
            <a:srgbClr val="EF6011"/>
          </a:solidFill>
          <a:latin typeface="Georgia" charset="0"/>
          <a:ea typeface="ＭＳ Ｐゴシック" charset="0"/>
        </a:defRPr>
      </a:lvl7pPr>
      <a:lvl8pPr marL="1371600" algn="ctr" defTabSz="457200" rtl="0" fontAlgn="base">
        <a:spcBef>
          <a:spcPct val="0"/>
        </a:spcBef>
        <a:spcAft>
          <a:spcPct val="0"/>
        </a:spcAft>
        <a:defRPr sz="3200" i="1">
          <a:solidFill>
            <a:srgbClr val="EF6011"/>
          </a:solidFill>
          <a:latin typeface="Georgia" charset="0"/>
          <a:ea typeface="ＭＳ Ｐゴシック" charset="0"/>
        </a:defRPr>
      </a:lvl8pPr>
      <a:lvl9pPr marL="1828800" algn="ctr" defTabSz="457200" rtl="0" fontAlgn="base">
        <a:spcBef>
          <a:spcPct val="0"/>
        </a:spcBef>
        <a:spcAft>
          <a:spcPct val="0"/>
        </a:spcAft>
        <a:defRPr sz="3200" i="1">
          <a:solidFill>
            <a:srgbClr val="EF6011"/>
          </a:solidFill>
          <a:latin typeface="Georgia" charset="0"/>
          <a:ea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1pPr>
      <a:lvl2pPr marL="742950" indent="-28575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2pPr>
      <a:lvl3pPr marL="11430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3pPr>
      <a:lvl4pPr marL="16002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4pPr>
      <a:lvl5pPr marL="20574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228600"/>
            <a:ext cx="8763000" cy="762000"/>
          </a:xfrm>
          <a:prstGeom prst="rect">
            <a:avLst/>
          </a:prstGeom>
        </p:spPr>
        <p:txBody>
          <a:bodyPr vert="horz" lIns="91440" tIns="45720" rIns="91440" bIns="45720" rtlCol="0" anchor="t" anchorCtr="0">
            <a:normAutofit/>
          </a:bodyPr>
          <a:lstStyle/>
          <a:p>
            <a:r>
              <a:rPr lang="en-US"/>
              <a:t>Click to edit Master title style</a:t>
            </a:r>
          </a:p>
        </p:txBody>
      </p:sp>
      <p:sp>
        <p:nvSpPr>
          <p:cNvPr id="11267" name="Text Placeholder 2"/>
          <p:cNvSpPr>
            <a:spLocks noGrp="1"/>
          </p:cNvSpPr>
          <p:nvPr>
            <p:ph type="body" idx="1"/>
          </p:nvPr>
        </p:nvSpPr>
        <p:spPr bwMode="auto">
          <a:xfrm>
            <a:off x="228600" y="1143000"/>
            <a:ext cx="8763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39948975"/>
      </p:ext>
    </p:extLst>
  </p:cSld>
  <p:clrMap bg1="lt1" tx1="dk1" bg2="lt2" tx2="dk2" accent1="accent1" accent2="accent2" accent3="accent3" accent4="accent4" accent5="accent5" accent6="accent6" hlink="hlink" folHlink="folHlink"/>
  <p:sldLayoutIdLst>
    <p:sldLayoutId id="2147485018" r:id="rId1"/>
    <p:sldLayoutId id="2147485020" r:id="rId2"/>
    <p:sldLayoutId id="2147485022" r:id="rId3"/>
  </p:sldLayoutIdLst>
  <p:hf sldNum="0" hdr="0" ftr="0" dt="0"/>
  <p:txStyles>
    <p:titleStyle>
      <a:lvl1pPr algn="ctr" defTabSz="457200" rtl="0" eaLnBrk="0" fontAlgn="base" hangingPunct="0">
        <a:spcBef>
          <a:spcPct val="0"/>
        </a:spcBef>
        <a:spcAft>
          <a:spcPct val="0"/>
        </a:spcAft>
        <a:defRPr sz="3200" kern="1200">
          <a:solidFill>
            <a:schemeClr val="tx2"/>
          </a:solidFill>
          <a:effectLst>
            <a:outerShdw dist="25400" dir="2400000" algn="tl" rotWithShape="0">
              <a:schemeClr val="bg2"/>
            </a:outerShdw>
          </a:effectLst>
          <a:latin typeface="Helvetica"/>
          <a:ea typeface="ＭＳ Ｐゴシック" charset="0"/>
          <a:cs typeface="Helvetica"/>
        </a:defRPr>
      </a:lvl1pPr>
      <a:lvl2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2pPr>
      <a:lvl3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3pPr>
      <a:lvl4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4pPr>
      <a:lvl5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5pPr>
      <a:lvl6pPr marL="457200" algn="ctr" defTabSz="457200" rtl="0" fontAlgn="base">
        <a:spcBef>
          <a:spcPct val="0"/>
        </a:spcBef>
        <a:spcAft>
          <a:spcPct val="0"/>
        </a:spcAft>
        <a:defRPr sz="3200" i="1">
          <a:solidFill>
            <a:srgbClr val="EF6011"/>
          </a:solidFill>
          <a:latin typeface="Georgia" charset="0"/>
          <a:ea typeface="ＭＳ Ｐゴシック" charset="0"/>
        </a:defRPr>
      </a:lvl6pPr>
      <a:lvl7pPr marL="914400" algn="ctr" defTabSz="457200" rtl="0" fontAlgn="base">
        <a:spcBef>
          <a:spcPct val="0"/>
        </a:spcBef>
        <a:spcAft>
          <a:spcPct val="0"/>
        </a:spcAft>
        <a:defRPr sz="3200" i="1">
          <a:solidFill>
            <a:srgbClr val="EF6011"/>
          </a:solidFill>
          <a:latin typeface="Georgia" charset="0"/>
          <a:ea typeface="ＭＳ Ｐゴシック" charset="0"/>
        </a:defRPr>
      </a:lvl7pPr>
      <a:lvl8pPr marL="1371600" algn="ctr" defTabSz="457200" rtl="0" fontAlgn="base">
        <a:spcBef>
          <a:spcPct val="0"/>
        </a:spcBef>
        <a:spcAft>
          <a:spcPct val="0"/>
        </a:spcAft>
        <a:defRPr sz="3200" i="1">
          <a:solidFill>
            <a:srgbClr val="EF6011"/>
          </a:solidFill>
          <a:latin typeface="Georgia" charset="0"/>
          <a:ea typeface="ＭＳ Ｐゴシック" charset="0"/>
        </a:defRPr>
      </a:lvl8pPr>
      <a:lvl9pPr marL="1828800" algn="ctr" defTabSz="457200" rtl="0" fontAlgn="base">
        <a:spcBef>
          <a:spcPct val="0"/>
        </a:spcBef>
        <a:spcAft>
          <a:spcPct val="0"/>
        </a:spcAft>
        <a:defRPr sz="3200" i="1">
          <a:solidFill>
            <a:srgbClr val="EF6011"/>
          </a:solidFill>
          <a:latin typeface="Georgia" charset="0"/>
          <a:ea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1pPr>
      <a:lvl2pPr marL="742950" indent="-28575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2pPr>
      <a:lvl3pPr marL="11430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3pPr>
      <a:lvl4pPr marL="16002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4pPr>
      <a:lvl5pPr marL="20574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0871" y="226980"/>
            <a:ext cx="8254093"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440872" y="1368358"/>
            <a:ext cx="8254093"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2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1481646447"/>
      </p:ext>
    </p:extLst>
  </p:cSld>
  <p:clrMap bg1="lt1" tx1="dk1" bg2="lt2" tx2="dk2" accent1="accent1" accent2="accent2" accent3="accent3" accent4="accent4" accent5="accent5" accent6="accent6" hlink="hlink" folHlink="folHlink"/>
  <p:sldLayoutIdLst>
    <p:sldLayoutId id="2147485024" r:id="rId1"/>
    <p:sldLayoutId id="2147485025" r:id="rId2"/>
    <p:sldLayoutId id="2147485026" r:id="rId3"/>
    <p:sldLayoutId id="2147485027" r:id="rId4"/>
    <p:sldLayoutId id="2147485028" r:id="rId5"/>
    <p:sldLayoutId id="2147485029" r:id="rId6"/>
    <p:sldLayoutId id="2147485030" r:id="rId7"/>
    <p:sldLayoutId id="2147485031" r:id="rId8"/>
    <p:sldLayoutId id="2147485032" r:id="rId9"/>
    <p:sldLayoutId id="2147485033" r:id="rId10"/>
    <p:sldLayoutId id="2147485034" r:id="rId11"/>
    <p:sldLayoutId id="2147485035" r:id="rId12"/>
    <p:sldLayoutId id="2147485036" r:id="rId13"/>
    <p:sldLayoutId id="2147485037" r:id="rId14"/>
    <p:sldLayoutId id="2147485038" r:id="rId15"/>
    <p:sldLayoutId id="2147485039" r:id="rId16"/>
  </p:sldLayoutIdLst>
  <p:hf sldNum="0" hdr="0" ftr="0" dt="0"/>
  <p:txStyles>
    <p:titleStyle>
      <a:lvl1pPr algn="ctr" defTabSz="685800" rtl="0" eaLnBrk="1" latinLnBrk="0" hangingPunct="1">
        <a:lnSpc>
          <a:spcPct val="90000"/>
        </a:lnSpc>
        <a:spcBef>
          <a:spcPct val="0"/>
        </a:spcBef>
        <a:buNone/>
        <a:defRPr sz="2400" b="1" i="0" kern="1200" cap="none">
          <a:solidFill>
            <a:schemeClr val="accent4"/>
          </a:solidFill>
          <a:effectLst/>
          <a:latin typeface="Arial" charset="0"/>
          <a:ea typeface="Arial" charset="0"/>
          <a:cs typeface="Arial" charset="0"/>
        </a:defRPr>
      </a:lvl1pPr>
    </p:titleStyle>
    <p:bodyStyle>
      <a:lvl1pPr marL="171450" indent="-171450" algn="l" defTabSz="685800" rtl="0" eaLnBrk="1" latinLnBrk="0" hangingPunct="1">
        <a:lnSpc>
          <a:spcPct val="120000"/>
        </a:lnSpc>
        <a:spcBef>
          <a:spcPts val="750"/>
        </a:spcBef>
        <a:buClr>
          <a:schemeClr val="accent1"/>
        </a:buClr>
        <a:buSzPct val="100000"/>
        <a:buFont typeface="Arial" panose="020B0604020202020204" pitchFamily="34" charset="0"/>
        <a:buChar char="•"/>
        <a:defRPr sz="1500" kern="1200">
          <a:solidFill>
            <a:schemeClr val="tx1"/>
          </a:solidFill>
          <a:effectLst/>
          <a:latin typeface="Arial" charset="0"/>
          <a:ea typeface="Arial" charset="0"/>
          <a:cs typeface="Arial" charset="0"/>
        </a:defRPr>
      </a:lvl1pPr>
      <a:lvl2pPr marL="5143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350" kern="1200" cap="none" baseline="0">
          <a:solidFill>
            <a:schemeClr val="tx1"/>
          </a:solidFill>
          <a:effectLst/>
          <a:latin typeface="Arial" charset="0"/>
          <a:ea typeface="Arial" charset="0"/>
          <a:cs typeface="Arial" charset="0"/>
        </a:defRPr>
      </a:lvl2pPr>
      <a:lvl3pPr marL="8572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3pPr>
      <a:lvl4pPr marL="12001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050" kern="1200" cap="none" baseline="0">
          <a:solidFill>
            <a:schemeClr val="tx1"/>
          </a:solidFill>
          <a:effectLst/>
          <a:latin typeface="Arial" charset="0"/>
          <a:ea typeface="Arial" charset="0"/>
          <a:cs typeface="Arial" charset="0"/>
        </a:defRPr>
      </a:lvl4pPr>
      <a:lvl5pPr marL="15430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Arial" charset="0"/>
          <a:ea typeface="Arial" charset="0"/>
          <a:cs typeface="Arial" charset="0"/>
        </a:defRPr>
      </a:lvl5pPr>
      <a:lvl6pPr marL="18859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hyperlink" Target="https://www.dec-sped.org/dec-recommended-practices" TargetMode="Externa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hyperlink" Target="http://ectacenter.org/events/webinars.asp" TargetMode="External"/><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8" Type="http://schemas.openxmlformats.org/officeDocument/2006/relationships/hyperlink" Target="http://www.p2pga.org/" TargetMode="External"/><Relationship Id="rId3" Type="http://schemas.openxmlformats.org/officeDocument/2006/relationships/hyperlink" Target="mailto:betsy.Ayankoya@unc.edu" TargetMode="External"/><Relationship Id="rId7" Type="http://schemas.openxmlformats.org/officeDocument/2006/relationships/hyperlink" Target="http://ectacenter.org/"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hyperlink" Target="http://www.dec-sped.org/" TargetMode="External"/><Relationship Id="rId5" Type="http://schemas.openxmlformats.org/officeDocument/2006/relationships/hyperlink" Target="mailto:stephanie@p2pga.org" TargetMode="External"/><Relationship Id="rId4" Type="http://schemas.openxmlformats.org/officeDocument/2006/relationships/hyperlink" Target="mailto:peggy@dec-sped.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1191866"/>
            <a:ext cx="6203576" cy="2832847"/>
          </a:xfrm>
        </p:spPr>
        <p:txBody>
          <a:bodyPr>
            <a:normAutofit/>
          </a:bodyPr>
          <a:lstStyle/>
          <a:p>
            <a:pPr algn="ctr"/>
            <a:r>
              <a:rPr lang="en-US" sz="4000" i="1" dirty="0">
                <a:solidFill>
                  <a:schemeClr val="tx2"/>
                </a:solidFill>
                <a:latin typeface="Arial"/>
                <a:cs typeface="Arial"/>
              </a:rPr>
              <a:t>Recommended Practices for Engaging Families</a:t>
            </a:r>
            <a:br>
              <a:rPr lang="en-US" sz="4000" i="1" dirty="0">
                <a:latin typeface="Arial"/>
                <a:cs typeface="Arial"/>
              </a:rPr>
            </a:br>
            <a:br>
              <a:rPr lang="en-US" sz="4000" i="1" dirty="0">
                <a:latin typeface="Arial"/>
                <a:cs typeface="Arial"/>
              </a:rPr>
            </a:br>
            <a:endParaRPr lang="en-US" sz="4000" i="1" dirty="0">
              <a:solidFill>
                <a:schemeClr val="tx2"/>
              </a:solidFill>
              <a:latin typeface="Arial"/>
              <a:cs typeface="Arial"/>
            </a:endParaRPr>
          </a:p>
        </p:txBody>
      </p:sp>
      <p:pic>
        <p:nvPicPr>
          <p:cNvPr id="5" name="Picture 4">
            <a:extLst>
              <a:ext uri="{FF2B5EF4-FFF2-40B4-BE49-F238E27FC236}">
                <a16:creationId xmlns:a16="http://schemas.microsoft.com/office/drawing/2014/main" id="{8338D626-F844-4749-A265-9C6796FE4958}"/>
              </a:ext>
            </a:extLst>
          </p:cNvPr>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03945" y="4199966"/>
            <a:ext cx="2209801" cy="1053352"/>
          </a:xfrm>
          <a:prstGeom prst="rect">
            <a:avLst/>
          </a:prstGeom>
          <a:noFill/>
          <a:ln>
            <a:noFill/>
          </a:ln>
        </p:spPr>
      </p:pic>
      <p:pic>
        <p:nvPicPr>
          <p:cNvPr id="1026" name="Picture 2" descr="Logo: RPTAC">
            <a:extLst>
              <a:ext uri="{FF2B5EF4-FFF2-40B4-BE49-F238E27FC236}">
                <a16:creationId xmlns:a16="http://schemas.microsoft.com/office/drawing/2014/main" id="{CA9B2686-12D7-4F95-A754-DAE4CF03CD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46" y="2111190"/>
            <a:ext cx="1905000" cy="19145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44C085A-FF0F-4567-BC76-147C8D8BFE3E}"/>
              </a:ext>
            </a:extLst>
          </p:cNvPr>
          <p:cNvSpPr txBox="1"/>
          <p:nvPr/>
        </p:nvSpPr>
        <p:spPr>
          <a:xfrm>
            <a:off x="2820317" y="4109100"/>
            <a:ext cx="4814138" cy="1292662"/>
          </a:xfrm>
          <a:prstGeom prst="rect">
            <a:avLst/>
          </a:prstGeom>
          <a:noFill/>
        </p:spPr>
        <p:txBody>
          <a:bodyPr wrap="none" rtlCol="0" anchor="t">
            <a:spAutoFit/>
          </a:bodyPr>
          <a:lstStyle/>
          <a:p>
            <a:r>
              <a:rPr lang="en-US" b="1" dirty="0">
                <a:solidFill>
                  <a:schemeClr val="tx2"/>
                </a:solidFill>
                <a:latin typeface="Arial"/>
                <a:ea typeface="ＭＳ Ｐゴシック"/>
                <a:cs typeface="Arial"/>
              </a:rPr>
              <a:t>Introduction: DEC and the DEC </a:t>
            </a:r>
            <a:br>
              <a:rPr lang="en-US" b="1" dirty="0">
                <a:latin typeface="Arial"/>
                <a:cs typeface="Arial"/>
              </a:rPr>
            </a:br>
            <a:r>
              <a:rPr lang="en-US" b="1" dirty="0">
                <a:solidFill>
                  <a:schemeClr val="tx2"/>
                </a:solidFill>
                <a:latin typeface="Arial"/>
                <a:ea typeface="ＭＳ Ｐゴシック"/>
                <a:cs typeface="Arial"/>
              </a:rPr>
              <a:t>Recommended Practices</a:t>
            </a:r>
            <a:endParaRPr lang="en-US">
              <a:solidFill>
                <a:schemeClr val="tx2"/>
              </a:solidFill>
              <a:latin typeface="Arial"/>
              <a:ea typeface="ＭＳ Ｐゴシック"/>
              <a:cs typeface="Arial"/>
            </a:endParaRPr>
          </a:p>
          <a:p>
            <a:endParaRPr lang="en-US" sz="3000" dirty="0"/>
          </a:p>
        </p:txBody>
      </p:sp>
    </p:spTree>
    <p:extLst>
      <p:ext uri="{BB962C8B-B14F-4D97-AF65-F5344CB8AC3E}">
        <p14:creationId xmlns:p14="http://schemas.microsoft.com/office/powerpoint/2010/main" val="76914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71" y="226980"/>
            <a:ext cx="8254093" cy="664271"/>
          </a:xfrm>
        </p:spPr>
        <p:txBody>
          <a:bodyPr/>
          <a:lstStyle/>
          <a:p>
            <a:r>
              <a:rPr lang="en-US" dirty="0"/>
              <a:t>History Cont’d</a:t>
            </a:r>
          </a:p>
        </p:txBody>
      </p:sp>
      <p:sp>
        <p:nvSpPr>
          <p:cNvPr id="3" name="Content Placeholder 2"/>
          <p:cNvSpPr>
            <a:spLocks noGrp="1"/>
          </p:cNvSpPr>
          <p:nvPr>
            <p:ph idx="1"/>
          </p:nvPr>
        </p:nvSpPr>
        <p:spPr>
          <a:xfrm>
            <a:off x="393247" y="891251"/>
            <a:ext cx="8301719" cy="4960596"/>
          </a:xfrm>
        </p:spPr>
        <p:txBody>
          <a:bodyPr>
            <a:normAutofit lnSpcReduction="10000"/>
          </a:bodyPr>
          <a:lstStyle/>
          <a:p>
            <a:r>
              <a:rPr lang="en-US" sz="2000" dirty="0">
                <a:latin typeface="Arial"/>
                <a:cs typeface="Arial"/>
              </a:rPr>
              <a:t>2012: DEC created a </a:t>
            </a:r>
            <a:r>
              <a:rPr lang="en-US" sz="2000" b="1" dirty="0">
                <a:latin typeface="Arial"/>
                <a:cs typeface="Arial"/>
              </a:rPr>
              <a:t>Recommended Practices Commission</a:t>
            </a:r>
            <a:r>
              <a:rPr lang="en-US" sz="2000" dirty="0">
                <a:latin typeface="Arial"/>
                <a:cs typeface="Arial"/>
              </a:rPr>
              <a:t> tasked with updating and revising the Recommended Practices. The members of the commission included representatives from families  of children with special needs, university faculty, researchers, practitioners, professional development specialists and university graduate students.  </a:t>
            </a:r>
            <a:endParaRPr lang="en-US" sz="2000" dirty="0">
              <a:latin typeface="Arial"/>
            </a:endParaRPr>
          </a:p>
          <a:p>
            <a:r>
              <a:rPr lang="en-US" sz="2000" dirty="0">
                <a:latin typeface="Arial"/>
                <a:cs typeface="Arial"/>
              </a:rPr>
              <a:t>ECTA Center was able to support DEC and its Commissioners to update the RPs through its OSEP funding, which included a provision on updating and helping the field to use the practices and in 2014, the newly revised  </a:t>
            </a:r>
            <a:r>
              <a:rPr lang="en-US" sz="2000" b="1" dirty="0">
                <a:latin typeface="Arial"/>
                <a:cs typeface="Arial"/>
              </a:rPr>
              <a:t>DEC Recommended Practices </a:t>
            </a:r>
            <a:r>
              <a:rPr lang="en-US" sz="2000" dirty="0">
                <a:latin typeface="Arial"/>
                <a:cs typeface="Arial"/>
              </a:rPr>
              <a:t>were released.</a:t>
            </a:r>
          </a:p>
          <a:p>
            <a:r>
              <a:rPr lang="en-US" sz="2000" dirty="0">
                <a:latin typeface="Arial"/>
                <a:cs typeface="Arial"/>
              </a:rPr>
              <a:t>As the field continues to evolve and new research emerges, the RPs will continue to be revisited and revised to remain current and relevant. </a:t>
            </a:r>
            <a:endParaRPr lang="en-US" sz="2000" dirty="0">
              <a:latin typeface="Arial"/>
            </a:endParaRPr>
          </a:p>
          <a:p>
            <a:endParaRPr lang="en-US" sz="2000" dirty="0">
              <a:latin typeface="Cambria" pitchFamily="18" charset="0"/>
            </a:endParaRPr>
          </a:p>
          <a:p>
            <a:endParaRPr lang="en-US" sz="2000" dirty="0"/>
          </a:p>
          <a:p>
            <a:endParaRPr lang="en-US" sz="2000" dirty="0">
              <a:latin typeface="Cambria" pitchFamily="18" charset="0"/>
            </a:endParaRPr>
          </a:p>
          <a:p>
            <a:endParaRPr lang="en-US" sz="2000" dirty="0">
              <a:latin typeface="Cambria" pitchFamily="18" charset="0"/>
            </a:endParaRPr>
          </a:p>
          <a:p>
            <a:endParaRPr lang="en-US" sz="2000" dirty="0">
              <a:latin typeface="Cambria" pitchFamily="18" charset="0"/>
            </a:endParaRPr>
          </a:p>
          <a:p>
            <a:endParaRPr lang="en-US" dirty="0"/>
          </a:p>
        </p:txBody>
      </p:sp>
    </p:spTree>
    <p:extLst>
      <p:ext uri="{BB962C8B-B14F-4D97-AF65-F5344CB8AC3E}">
        <p14:creationId xmlns:p14="http://schemas.microsoft.com/office/powerpoint/2010/main" val="1060669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normAutofit/>
          </a:bodyPr>
          <a:lstStyle/>
          <a:p>
            <a:r>
              <a:rPr lang="en-US" altLang="en-US" sz="3200" dirty="0"/>
              <a:t>Eight Topic Areas</a:t>
            </a:r>
          </a:p>
        </p:txBody>
      </p:sp>
      <p:sp>
        <p:nvSpPr>
          <p:cNvPr id="17411" name="Content Placeholder 2"/>
          <p:cNvSpPr>
            <a:spLocks noGrp="1"/>
          </p:cNvSpPr>
          <p:nvPr>
            <p:ph sz="half" idx="1"/>
          </p:nvPr>
        </p:nvSpPr>
        <p:spPr>
          <a:xfrm>
            <a:off x="30707" y="990600"/>
            <a:ext cx="4495800" cy="4876800"/>
          </a:xfrm>
        </p:spPr>
        <p:txBody>
          <a:bodyPr>
            <a:normAutofit lnSpcReduction="10000"/>
          </a:bodyPr>
          <a:lstStyle/>
          <a:p>
            <a:r>
              <a:rPr lang="en-US" altLang="en-US" sz="3200" dirty="0"/>
              <a:t>Leadership (14) </a:t>
            </a:r>
          </a:p>
          <a:p>
            <a:endParaRPr lang="en-US" altLang="en-US" sz="3200" dirty="0"/>
          </a:p>
          <a:p>
            <a:r>
              <a:rPr lang="en-US" altLang="en-US" sz="3200" dirty="0"/>
              <a:t>Assessment (11)</a:t>
            </a:r>
          </a:p>
          <a:p>
            <a:endParaRPr lang="en-US" altLang="en-US" sz="3200" dirty="0"/>
          </a:p>
          <a:p>
            <a:r>
              <a:rPr lang="en-US" altLang="en-US" sz="3200" dirty="0"/>
              <a:t>Environment (6)</a:t>
            </a:r>
          </a:p>
          <a:p>
            <a:endParaRPr lang="en-US" altLang="en-US" sz="3200" dirty="0"/>
          </a:p>
          <a:p>
            <a:r>
              <a:rPr lang="en-US" altLang="en-US" sz="3200" dirty="0"/>
              <a:t>Family (10)</a:t>
            </a:r>
          </a:p>
          <a:p>
            <a:pPr marL="457200" lvl="1" indent="0">
              <a:buFont typeface="Arial" pitchFamily="34" charset="0"/>
              <a:buNone/>
            </a:pPr>
            <a:endParaRPr lang="en-US" altLang="en-US" dirty="0"/>
          </a:p>
        </p:txBody>
      </p:sp>
      <p:sp>
        <p:nvSpPr>
          <p:cNvPr id="17412" name="Content Placeholder 3"/>
          <p:cNvSpPr>
            <a:spLocks noGrp="1"/>
          </p:cNvSpPr>
          <p:nvPr>
            <p:ph sz="half" idx="2"/>
          </p:nvPr>
        </p:nvSpPr>
        <p:spPr>
          <a:xfrm>
            <a:off x="3705828" y="990600"/>
            <a:ext cx="5303293" cy="4525963"/>
          </a:xfrm>
        </p:spPr>
        <p:txBody>
          <a:bodyPr>
            <a:normAutofit lnSpcReduction="10000"/>
          </a:bodyPr>
          <a:lstStyle/>
          <a:p>
            <a:r>
              <a:rPr lang="en-US" altLang="en-US" sz="3200" dirty="0"/>
              <a:t>Instruction (13)</a:t>
            </a:r>
          </a:p>
          <a:p>
            <a:endParaRPr lang="en-US" altLang="en-US" sz="3200" dirty="0"/>
          </a:p>
          <a:p>
            <a:r>
              <a:rPr lang="en-US" altLang="en-US" sz="3200" dirty="0"/>
              <a:t>Interaction (5)</a:t>
            </a:r>
          </a:p>
          <a:p>
            <a:endParaRPr lang="en-US" altLang="en-US" sz="3200" dirty="0"/>
          </a:p>
          <a:p>
            <a:r>
              <a:rPr lang="en-US" altLang="en-US" sz="3000" dirty="0"/>
              <a:t>Teaming &amp; Collaboration (5)</a:t>
            </a:r>
          </a:p>
          <a:p>
            <a:endParaRPr lang="en-US" altLang="en-US" sz="3200" dirty="0"/>
          </a:p>
          <a:p>
            <a:r>
              <a:rPr lang="en-US" altLang="en-US" sz="3200" dirty="0"/>
              <a:t>Transition (2)</a:t>
            </a:r>
          </a:p>
          <a:p>
            <a:endParaRPr lang="en-US" altLang="en-US" sz="3200" dirty="0"/>
          </a:p>
        </p:txBody>
      </p:sp>
    </p:spTree>
    <p:extLst>
      <p:ext uri="{BB962C8B-B14F-4D97-AF65-F5344CB8AC3E}">
        <p14:creationId xmlns:p14="http://schemas.microsoft.com/office/powerpoint/2010/main" val="4234013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F327-C955-4553-BDC6-F25BAA2CD6E9}"/>
              </a:ext>
            </a:extLst>
          </p:cNvPr>
          <p:cNvSpPr>
            <a:spLocks noGrp="1"/>
          </p:cNvSpPr>
          <p:nvPr>
            <p:ph type="title"/>
          </p:nvPr>
        </p:nvSpPr>
        <p:spPr/>
        <p:txBody>
          <a:bodyPr>
            <a:normAutofit fontScale="90000"/>
          </a:bodyPr>
          <a:lstStyle/>
          <a:p>
            <a:r>
              <a:rPr lang="en-US" sz="4000" dirty="0">
                <a:latin typeface="Arial"/>
                <a:cs typeface="Arial"/>
              </a:rPr>
              <a:t>Three Themes of Family Practices </a:t>
            </a:r>
            <a:r>
              <a:rPr lang="en-US" sz="3600" dirty="0">
                <a:latin typeface="Arial"/>
                <a:cs typeface="Arial"/>
              </a:rPr>
              <a:t> </a:t>
            </a:r>
            <a:endParaRPr lang="en-US" sz="3600"/>
          </a:p>
        </p:txBody>
      </p:sp>
      <p:sp>
        <p:nvSpPr>
          <p:cNvPr id="3" name="Content Placeholder 2">
            <a:extLst>
              <a:ext uri="{FF2B5EF4-FFF2-40B4-BE49-F238E27FC236}">
                <a16:creationId xmlns:a16="http://schemas.microsoft.com/office/drawing/2014/main" id="{344A3601-14DC-45C9-AC22-3A9D03EFE9C4}"/>
              </a:ext>
            </a:extLst>
          </p:cNvPr>
          <p:cNvSpPr>
            <a:spLocks noGrp="1"/>
          </p:cNvSpPr>
          <p:nvPr>
            <p:ph sz="half" idx="1"/>
          </p:nvPr>
        </p:nvSpPr>
        <p:spPr>
          <a:xfrm>
            <a:off x="440872" y="1368358"/>
            <a:ext cx="7967277" cy="4091116"/>
          </a:xfrm>
        </p:spPr>
        <p:txBody>
          <a:bodyPr vert="horz" lIns="91440" tIns="45720" rIns="91440" bIns="45720" rtlCol="0" anchor="t">
            <a:normAutofit/>
          </a:bodyPr>
          <a:lstStyle/>
          <a:p>
            <a:r>
              <a:rPr lang="en-US" sz="3600" dirty="0">
                <a:latin typeface="Arial"/>
                <a:cs typeface="Arial"/>
              </a:rPr>
              <a:t>Family-centered practices </a:t>
            </a:r>
          </a:p>
          <a:p>
            <a:endParaRPr lang="en-US" sz="3600" dirty="0">
              <a:latin typeface="Arial"/>
              <a:cs typeface="Arial"/>
            </a:endParaRPr>
          </a:p>
          <a:p>
            <a:r>
              <a:rPr lang="en-US" sz="3600" dirty="0">
                <a:latin typeface="Arial"/>
                <a:cs typeface="Arial"/>
              </a:rPr>
              <a:t>Family capacity-building practices</a:t>
            </a:r>
            <a:endParaRPr lang="en-US" sz="3600" dirty="0"/>
          </a:p>
          <a:p>
            <a:endParaRPr lang="en-US" sz="3600"/>
          </a:p>
          <a:p>
            <a:r>
              <a:rPr lang="en-US" sz="3600" dirty="0">
                <a:latin typeface="Arial"/>
                <a:cs typeface="Arial"/>
              </a:rPr>
              <a:t>Family and professional collaboration</a:t>
            </a:r>
            <a:endParaRPr lang="en-US" sz="3600" dirty="0"/>
          </a:p>
        </p:txBody>
      </p:sp>
    </p:spTree>
    <p:extLst>
      <p:ext uri="{BB962C8B-B14F-4D97-AF65-F5344CB8AC3E}">
        <p14:creationId xmlns:p14="http://schemas.microsoft.com/office/powerpoint/2010/main" val="3026658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F327-C955-4553-BDC6-F25BAA2CD6E9}"/>
              </a:ext>
            </a:extLst>
          </p:cNvPr>
          <p:cNvSpPr>
            <a:spLocks noGrp="1"/>
          </p:cNvSpPr>
          <p:nvPr>
            <p:ph type="title"/>
          </p:nvPr>
        </p:nvSpPr>
        <p:spPr/>
        <p:txBody>
          <a:bodyPr/>
          <a:lstStyle/>
          <a:p>
            <a:r>
              <a:rPr lang="en-US" sz="3600" dirty="0">
                <a:latin typeface="Arial"/>
                <a:cs typeface="Arial"/>
              </a:rPr>
              <a:t>Family Practice Example</a:t>
            </a:r>
            <a:endParaRPr lang="en-US" dirty="0"/>
          </a:p>
        </p:txBody>
      </p:sp>
      <p:sp>
        <p:nvSpPr>
          <p:cNvPr id="3" name="Content Placeholder 2">
            <a:extLst>
              <a:ext uri="{FF2B5EF4-FFF2-40B4-BE49-F238E27FC236}">
                <a16:creationId xmlns:a16="http://schemas.microsoft.com/office/drawing/2014/main" id="{344A3601-14DC-45C9-AC22-3A9D03EFE9C4}"/>
              </a:ext>
            </a:extLst>
          </p:cNvPr>
          <p:cNvSpPr>
            <a:spLocks noGrp="1"/>
          </p:cNvSpPr>
          <p:nvPr>
            <p:ph sz="half" idx="1"/>
          </p:nvPr>
        </p:nvSpPr>
        <p:spPr>
          <a:xfrm>
            <a:off x="440872" y="1368358"/>
            <a:ext cx="7942429" cy="4091116"/>
          </a:xfrm>
        </p:spPr>
        <p:txBody>
          <a:bodyPr vert="horz" lIns="91440" tIns="45720" rIns="91440" bIns="45720" rtlCol="0" anchor="t">
            <a:noAutofit/>
          </a:bodyPr>
          <a:lstStyle/>
          <a:p>
            <a:pPr marL="0" indent="0">
              <a:buNone/>
            </a:pPr>
            <a:r>
              <a:rPr lang="en-US" sz="3200" b="1" dirty="0">
                <a:latin typeface="Arial"/>
                <a:cs typeface="Arial"/>
              </a:rPr>
              <a:t>F6. </a:t>
            </a:r>
            <a:r>
              <a:rPr lang="en-US" sz="3200" dirty="0">
                <a:latin typeface="Arial"/>
                <a:cs typeface="Arial"/>
              </a:rPr>
              <a:t>Practitioners engage the family in opportunities that support and strengthen parenting knowledge and skills and parenting competence and confidence in ways that are flexible, individualized, and tailored to the family's preferences.</a:t>
            </a:r>
            <a:endParaRPr lang="en-US"/>
          </a:p>
        </p:txBody>
      </p:sp>
    </p:spTree>
    <p:extLst>
      <p:ext uri="{BB962C8B-B14F-4D97-AF65-F5344CB8AC3E}">
        <p14:creationId xmlns:p14="http://schemas.microsoft.com/office/powerpoint/2010/main" val="3101087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F327-C955-4553-BDC6-F25BAA2CD6E9}"/>
              </a:ext>
            </a:extLst>
          </p:cNvPr>
          <p:cNvSpPr>
            <a:spLocks noGrp="1"/>
          </p:cNvSpPr>
          <p:nvPr>
            <p:ph type="title"/>
          </p:nvPr>
        </p:nvSpPr>
        <p:spPr/>
        <p:txBody>
          <a:bodyPr/>
          <a:lstStyle/>
          <a:p>
            <a:r>
              <a:rPr lang="en-US" sz="3600" dirty="0">
                <a:latin typeface="Arial"/>
                <a:cs typeface="Arial"/>
              </a:rPr>
              <a:t>Family Practice Example</a:t>
            </a:r>
            <a:endParaRPr lang="en-US" dirty="0"/>
          </a:p>
        </p:txBody>
      </p:sp>
      <p:sp>
        <p:nvSpPr>
          <p:cNvPr id="3" name="Content Placeholder 2">
            <a:extLst>
              <a:ext uri="{FF2B5EF4-FFF2-40B4-BE49-F238E27FC236}">
                <a16:creationId xmlns:a16="http://schemas.microsoft.com/office/drawing/2014/main" id="{344A3601-14DC-45C9-AC22-3A9D03EFE9C4}"/>
              </a:ext>
            </a:extLst>
          </p:cNvPr>
          <p:cNvSpPr>
            <a:spLocks noGrp="1"/>
          </p:cNvSpPr>
          <p:nvPr>
            <p:ph sz="half" idx="1"/>
          </p:nvPr>
        </p:nvSpPr>
        <p:spPr>
          <a:xfrm>
            <a:off x="440872" y="1368358"/>
            <a:ext cx="7942429" cy="4091116"/>
          </a:xfrm>
        </p:spPr>
        <p:txBody>
          <a:bodyPr vert="horz" lIns="91440" tIns="45720" rIns="91440" bIns="45720" rtlCol="0" anchor="t">
            <a:noAutofit/>
          </a:bodyPr>
          <a:lstStyle/>
          <a:p>
            <a:pPr marL="0" indent="0">
              <a:buNone/>
            </a:pPr>
            <a:r>
              <a:rPr lang="en-US" sz="3200" b="1" dirty="0">
                <a:latin typeface="Arial"/>
                <a:cs typeface="Arial"/>
              </a:rPr>
              <a:t>F4. </a:t>
            </a:r>
            <a:r>
              <a:rPr lang="en-US" sz="3200" dirty="0">
                <a:latin typeface="Arial"/>
                <a:cs typeface="Arial"/>
              </a:rPr>
              <a:t>Practitioners and the family work together to create outcomes or goals, develop individualized plans, and implement practices that address the family's priorities and concerns and the child's strengths and needs.</a:t>
            </a:r>
            <a:endParaRPr lang="en-US" dirty="0"/>
          </a:p>
        </p:txBody>
      </p:sp>
    </p:spTree>
    <p:extLst>
      <p:ext uri="{BB962C8B-B14F-4D97-AF65-F5344CB8AC3E}">
        <p14:creationId xmlns:p14="http://schemas.microsoft.com/office/powerpoint/2010/main" val="3325654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 Resources Available for Download</a:t>
            </a:r>
          </a:p>
        </p:txBody>
      </p:sp>
      <p:pic>
        <p:nvPicPr>
          <p:cNvPr id="6" name="Picture 5">
            <a:extLst>
              <a:ext uri="{FF2B5EF4-FFF2-40B4-BE49-F238E27FC236}">
                <a16:creationId xmlns:a16="http://schemas.microsoft.com/office/drawing/2014/main" id="{25197251-5C29-4EAA-B606-66EBC63B1256}"/>
              </a:ext>
            </a:extLst>
          </p:cNvPr>
          <p:cNvPicPr>
            <a:picLocks noChangeAspect="1"/>
          </p:cNvPicPr>
          <p:nvPr/>
        </p:nvPicPr>
        <p:blipFill>
          <a:blip r:embed="rId3"/>
          <a:stretch>
            <a:fillRect/>
          </a:stretch>
        </p:blipFill>
        <p:spPr>
          <a:xfrm>
            <a:off x="0" y="1429907"/>
            <a:ext cx="9144000" cy="3998186"/>
          </a:xfrm>
          <a:prstGeom prst="rect">
            <a:avLst/>
          </a:prstGeom>
        </p:spPr>
      </p:pic>
    </p:spTree>
    <p:extLst>
      <p:ext uri="{BB962C8B-B14F-4D97-AF65-F5344CB8AC3E}">
        <p14:creationId xmlns:p14="http://schemas.microsoft.com/office/powerpoint/2010/main" val="881331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0EDD3-884D-4638-99F6-91E615773E11}"/>
              </a:ext>
            </a:extLst>
          </p:cNvPr>
          <p:cNvSpPr>
            <a:spLocks noGrp="1"/>
          </p:cNvSpPr>
          <p:nvPr>
            <p:ph type="title"/>
          </p:nvPr>
        </p:nvSpPr>
        <p:spPr>
          <a:xfrm>
            <a:off x="311059" y="165618"/>
            <a:ext cx="8254093" cy="914400"/>
          </a:xfrm>
        </p:spPr>
        <p:txBody>
          <a:bodyPr>
            <a:normAutofit fontScale="90000"/>
          </a:bodyPr>
          <a:lstStyle/>
          <a:p>
            <a:r>
              <a:rPr lang="en-US" sz="3600" dirty="0"/>
              <a:t>Other Recommended Practice Materials </a:t>
            </a:r>
          </a:p>
        </p:txBody>
      </p:sp>
      <p:pic>
        <p:nvPicPr>
          <p:cNvPr id="3" name="Picture 3" descr="A picture containing person, sky&#10;&#10;Description generated with very high confidence">
            <a:extLst>
              <a:ext uri="{FF2B5EF4-FFF2-40B4-BE49-F238E27FC236}">
                <a16:creationId xmlns:a16="http://schemas.microsoft.com/office/drawing/2014/main" id="{163C869C-ABF2-43DC-AC72-7272ED566ADD}"/>
              </a:ext>
            </a:extLst>
          </p:cNvPr>
          <p:cNvPicPr>
            <a:picLocks noChangeAspect="1"/>
          </p:cNvPicPr>
          <p:nvPr/>
        </p:nvPicPr>
        <p:blipFill>
          <a:blip r:embed="rId3"/>
          <a:stretch>
            <a:fillRect/>
          </a:stretch>
        </p:blipFill>
        <p:spPr>
          <a:xfrm rot="19760677">
            <a:off x="1679779" y="934199"/>
            <a:ext cx="2179598" cy="2816118"/>
          </a:xfrm>
          <a:prstGeom prst="rect">
            <a:avLst/>
          </a:prstGeom>
        </p:spPr>
      </p:pic>
      <p:pic>
        <p:nvPicPr>
          <p:cNvPr id="5" name="Picture 5">
            <a:extLst>
              <a:ext uri="{FF2B5EF4-FFF2-40B4-BE49-F238E27FC236}">
                <a16:creationId xmlns:a16="http://schemas.microsoft.com/office/drawing/2014/main" id="{28ADA743-A034-474F-A069-D13EF7B78940}"/>
              </a:ext>
            </a:extLst>
          </p:cNvPr>
          <p:cNvPicPr>
            <a:picLocks noChangeAspect="1"/>
          </p:cNvPicPr>
          <p:nvPr/>
        </p:nvPicPr>
        <p:blipFill>
          <a:blip r:embed="rId4"/>
          <a:stretch>
            <a:fillRect/>
          </a:stretch>
        </p:blipFill>
        <p:spPr>
          <a:xfrm rot="1599894">
            <a:off x="6318959" y="1044961"/>
            <a:ext cx="2152650" cy="1524000"/>
          </a:xfrm>
          <a:prstGeom prst="rect">
            <a:avLst/>
          </a:prstGeom>
        </p:spPr>
      </p:pic>
      <p:sp>
        <p:nvSpPr>
          <p:cNvPr id="9" name="TextBox 8">
            <a:extLst>
              <a:ext uri="{FF2B5EF4-FFF2-40B4-BE49-F238E27FC236}">
                <a16:creationId xmlns:a16="http://schemas.microsoft.com/office/drawing/2014/main" id="{6E00826B-74C3-4C05-AC49-DF026813FE28}"/>
              </a:ext>
            </a:extLst>
          </p:cNvPr>
          <p:cNvSpPr txBox="1"/>
          <p:nvPr/>
        </p:nvSpPr>
        <p:spPr>
          <a:xfrm>
            <a:off x="133219" y="5374287"/>
            <a:ext cx="856174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solidFill>
                  <a:schemeClr val="tx2">
                    <a:lumMod val="90000"/>
                    <a:lumOff val="10000"/>
                  </a:schemeClr>
                </a:solidFill>
                <a:hlinkClick r:id="rId5">
                  <a:extLst>
                    <a:ext uri="{A12FA001-AC4F-418D-AE19-62706E023703}">
                      <ahyp:hlinkClr xmlns:ahyp="http://schemas.microsoft.com/office/drawing/2018/hyperlinkcolor" val="tx"/>
                    </a:ext>
                  </a:extLst>
                </a:hlinkClick>
              </a:rPr>
              <a:t>https://www.dec-sped.org/dec-recommended-practices</a:t>
            </a:r>
            <a:endParaRPr lang="en-US" dirty="0">
              <a:solidFill>
                <a:schemeClr val="tx2">
                  <a:lumMod val="90000"/>
                  <a:lumOff val="10000"/>
                </a:schemeClr>
              </a:solidFill>
            </a:endParaRPr>
          </a:p>
        </p:txBody>
      </p:sp>
      <p:sp>
        <p:nvSpPr>
          <p:cNvPr id="6" name="AutoShape 4" descr="https://static.wixstatic.com/media/e37417_6f64118b58d04306b67232578d0529cd~mv2.png/v1/crop/x_365,y_56,w_2042,h_910/fill/w_987,h_441,al_c,q_85,usm_0.66_1.00_0.01/e37417_6f64118b58d04306b67232578d0529cd~mv2.webp">
            <a:extLst>
              <a:ext uri="{FF2B5EF4-FFF2-40B4-BE49-F238E27FC236}">
                <a16:creationId xmlns:a16="http://schemas.microsoft.com/office/drawing/2014/main" id="{BA70D3BF-E0A9-476C-A553-432EA10C421D}"/>
              </a:ext>
            </a:extLst>
          </p:cNvPr>
          <p:cNvSpPr>
            <a:spLocks noChangeAspect="1" noChangeArrowheads="1"/>
          </p:cNvSpPr>
          <p:nvPr/>
        </p:nvSpPr>
        <p:spPr bwMode="auto">
          <a:xfrm>
            <a:off x="3580157" y="2568961"/>
            <a:ext cx="991844" cy="9918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DEC Recommended Practices Monograph Series No. 6: Teaming and Collaboration">
            <a:extLst>
              <a:ext uri="{FF2B5EF4-FFF2-40B4-BE49-F238E27FC236}">
                <a16:creationId xmlns:a16="http://schemas.microsoft.com/office/drawing/2014/main" id="{8949D5D7-CD4C-4EAA-B0FA-2389720E6C2E}"/>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0" descr="DEC Recommended Practices Monograph Series No. 6: Teaming and Collaboration">
            <a:extLst>
              <a:ext uri="{FF2B5EF4-FFF2-40B4-BE49-F238E27FC236}">
                <a16:creationId xmlns:a16="http://schemas.microsoft.com/office/drawing/2014/main" id="{45DC3EDF-09B3-4657-914D-BE1BBD2F5A96}"/>
              </a:ext>
            </a:extLst>
          </p:cNvPr>
          <p:cNvSpPr>
            <a:spLocks noChangeAspect="1" noChangeArrowheads="1"/>
          </p:cNvSpPr>
          <p:nvPr/>
        </p:nvSpPr>
        <p:spPr bwMode="auto">
          <a:xfrm>
            <a:off x="2380422" y="1237422"/>
            <a:ext cx="2343978" cy="234397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Picture 11">
            <a:extLst>
              <a:ext uri="{FF2B5EF4-FFF2-40B4-BE49-F238E27FC236}">
                <a16:creationId xmlns:a16="http://schemas.microsoft.com/office/drawing/2014/main" id="{65992CCE-54E9-4D3F-897F-641BFBCC436A}"/>
              </a:ext>
            </a:extLst>
          </p:cNvPr>
          <p:cNvPicPr>
            <a:picLocks noChangeAspect="1"/>
          </p:cNvPicPr>
          <p:nvPr/>
        </p:nvPicPr>
        <p:blipFill>
          <a:blip r:embed="rId6"/>
          <a:stretch>
            <a:fillRect/>
          </a:stretch>
        </p:blipFill>
        <p:spPr>
          <a:xfrm rot="1302120">
            <a:off x="6027510" y="2533138"/>
            <a:ext cx="1831777" cy="2391036"/>
          </a:xfrm>
          <a:prstGeom prst="rect">
            <a:avLst/>
          </a:prstGeom>
        </p:spPr>
      </p:pic>
      <p:pic>
        <p:nvPicPr>
          <p:cNvPr id="13" name="Picture 12">
            <a:extLst>
              <a:ext uri="{FF2B5EF4-FFF2-40B4-BE49-F238E27FC236}">
                <a16:creationId xmlns:a16="http://schemas.microsoft.com/office/drawing/2014/main" id="{C4009402-2093-4A7E-B4A3-B6498BD8531D}"/>
              </a:ext>
            </a:extLst>
          </p:cNvPr>
          <p:cNvPicPr>
            <a:picLocks noChangeAspect="1"/>
          </p:cNvPicPr>
          <p:nvPr/>
        </p:nvPicPr>
        <p:blipFill>
          <a:blip r:embed="rId7"/>
          <a:stretch>
            <a:fillRect/>
          </a:stretch>
        </p:blipFill>
        <p:spPr>
          <a:xfrm>
            <a:off x="3850025" y="959955"/>
            <a:ext cx="2220861" cy="2898912"/>
          </a:xfrm>
          <a:prstGeom prst="rect">
            <a:avLst/>
          </a:prstGeom>
        </p:spPr>
      </p:pic>
      <p:pic>
        <p:nvPicPr>
          <p:cNvPr id="14" name="Picture 13">
            <a:extLst>
              <a:ext uri="{FF2B5EF4-FFF2-40B4-BE49-F238E27FC236}">
                <a16:creationId xmlns:a16="http://schemas.microsoft.com/office/drawing/2014/main" id="{D1EDBB68-6CE1-41A1-A07C-A2B10744315C}"/>
              </a:ext>
            </a:extLst>
          </p:cNvPr>
          <p:cNvPicPr>
            <a:picLocks noChangeAspect="1"/>
          </p:cNvPicPr>
          <p:nvPr/>
        </p:nvPicPr>
        <p:blipFill>
          <a:blip r:embed="rId8"/>
          <a:stretch>
            <a:fillRect/>
          </a:stretch>
        </p:blipFill>
        <p:spPr>
          <a:xfrm rot="18412134">
            <a:off x="775377" y="2790320"/>
            <a:ext cx="1899065" cy="2478868"/>
          </a:xfrm>
          <a:prstGeom prst="rect">
            <a:avLst/>
          </a:prstGeom>
        </p:spPr>
      </p:pic>
    </p:spTree>
    <p:extLst>
      <p:ext uri="{BB962C8B-B14F-4D97-AF65-F5344CB8AC3E}">
        <p14:creationId xmlns:p14="http://schemas.microsoft.com/office/powerpoint/2010/main" val="7704981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FE7EE-DF6A-442A-BEF8-B5A484FB5931}"/>
              </a:ext>
            </a:extLst>
          </p:cNvPr>
          <p:cNvSpPr>
            <a:spLocks noGrp="1"/>
          </p:cNvSpPr>
          <p:nvPr>
            <p:ph type="title"/>
          </p:nvPr>
        </p:nvSpPr>
        <p:spPr>
          <a:xfrm>
            <a:off x="440871" y="226980"/>
            <a:ext cx="8254093" cy="1873670"/>
          </a:xfrm>
        </p:spPr>
        <p:txBody>
          <a:bodyPr>
            <a:noAutofit/>
          </a:bodyPr>
          <a:lstStyle/>
          <a:p>
            <a:r>
              <a:rPr lang="en-US" sz="6000" dirty="0"/>
              <a:t>WHAT QUESTIONS DO YOU HAVE?</a:t>
            </a:r>
          </a:p>
        </p:txBody>
      </p:sp>
    </p:spTree>
    <p:extLst>
      <p:ext uri="{BB962C8B-B14F-4D97-AF65-F5344CB8AC3E}">
        <p14:creationId xmlns:p14="http://schemas.microsoft.com/office/powerpoint/2010/main" val="3728127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normAutofit/>
          </a:bodyPr>
          <a:lstStyle/>
          <a:p>
            <a:r>
              <a:rPr lang="en-US" altLang="en-US" sz="3200" dirty="0"/>
              <a:t>Upcoming Webinars</a:t>
            </a:r>
          </a:p>
        </p:txBody>
      </p:sp>
      <p:sp>
        <p:nvSpPr>
          <p:cNvPr id="17411" name="Content Placeholder 2"/>
          <p:cNvSpPr>
            <a:spLocks noGrp="1"/>
          </p:cNvSpPr>
          <p:nvPr>
            <p:ph sz="half" idx="1"/>
          </p:nvPr>
        </p:nvSpPr>
        <p:spPr>
          <a:xfrm>
            <a:off x="605481" y="990600"/>
            <a:ext cx="7834184" cy="4876800"/>
          </a:xfrm>
        </p:spPr>
        <p:txBody>
          <a:bodyPr>
            <a:normAutofit/>
          </a:bodyPr>
          <a:lstStyle/>
          <a:p>
            <a:r>
              <a:rPr lang="en-US" altLang="en-US" sz="3200" dirty="0"/>
              <a:t>July 16 - Resources and materials that support family use of the RPs</a:t>
            </a:r>
          </a:p>
          <a:p>
            <a:r>
              <a:rPr lang="en-US" altLang="en-US" sz="3200" dirty="0"/>
              <a:t>August 7- Resources and Supports for Parent Centers</a:t>
            </a:r>
          </a:p>
          <a:p>
            <a:r>
              <a:rPr lang="en-US" altLang="en-US" sz="3200" dirty="0"/>
              <a:t>September 11- aRPy Ambassador Initiative</a:t>
            </a:r>
          </a:p>
          <a:p>
            <a:pPr marL="457200" lvl="1" indent="0">
              <a:buFont typeface="Arial" pitchFamily="34" charset="0"/>
              <a:buNone/>
            </a:pPr>
            <a:endParaRPr lang="en-US" altLang="en-US" dirty="0"/>
          </a:p>
          <a:p>
            <a:pPr marL="457200" lvl="1" indent="0">
              <a:buFont typeface="Arial" pitchFamily="34" charset="0"/>
              <a:buNone/>
            </a:pPr>
            <a:r>
              <a:rPr lang="en-US" altLang="en-US" dirty="0"/>
              <a:t> </a:t>
            </a:r>
          </a:p>
        </p:txBody>
      </p:sp>
      <p:sp>
        <p:nvSpPr>
          <p:cNvPr id="4" name="Rectangle 3">
            <a:extLst>
              <a:ext uri="{FF2B5EF4-FFF2-40B4-BE49-F238E27FC236}">
                <a16:creationId xmlns:a16="http://schemas.microsoft.com/office/drawing/2014/main" id="{A3CDD948-CA19-4778-AD51-E9DA53852D43}"/>
              </a:ext>
            </a:extLst>
          </p:cNvPr>
          <p:cNvSpPr/>
          <p:nvPr/>
        </p:nvSpPr>
        <p:spPr>
          <a:xfrm>
            <a:off x="704334" y="4904086"/>
            <a:ext cx="6870357" cy="461665"/>
          </a:xfrm>
          <a:prstGeom prst="rect">
            <a:avLst/>
          </a:prstGeom>
        </p:spPr>
        <p:txBody>
          <a:bodyPr wrap="square">
            <a:spAutoFit/>
          </a:bodyPr>
          <a:lstStyle/>
          <a:p>
            <a:r>
              <a:rPr lang="en-US" b="1" dirty="0">
                <a:hlinkClick r:id="rId3">
                  <a:extLst>
                    <a:ext uri="{A12FA001-AC4F-418D-AE19-62706E023703}">
                      <ahyp:hlinkClr xmlns:ahyp="http://schemas.microsoft.com/office/drawing/2018/hyperlinkcolor" val="tx"/>
                    </a:ext>
                  </a:extLst>
                </a:hlinkClick>
              </a:rPr>
              <a:t>http://ectacenter.org/events/webinars.asp</a:t>
            </a:r>
            <a:endParaRPr lang="en-US" b="1" dirty="0"/>
          </a:p>
        </p:txBody>
      </p:sp>
    </p:spTree>
    <p:extLst>
      <p:ext uri="{BB962C8B-B14F-4D97-AF65-F5344CB8AC3E}">
        <p14:creationId xmlns:p14="http://schemas.microsoft.com/office/powerpoint/2010/main" val="13133028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B60B4-CE39-4B48-B7FE-2276AA078431}"/>
              </a:ext>
            </a:extLst>
          </p:cNvPr>
          <p:cNvSpPr>
            <a:spLocks noGrp="1"/>
          </p:cNvSpPr>
          <p:nvPr>
            <p:ph type="title"/>
          </p:nvPr>
        </p:nvSpPr>
        <p:spPr/>
        <p:txBody>
          <a:bodyPr/>
          <a:lstStyle/>
          <a:p>
            <a:r>
              <a:rPr lang="en-US" dirty="0"/>
              <a:t>Contact Information</a:t>
            </a:r>
          </a:p>
        </p:txBody>
      </p:sp>
      <p:sp>
        <p:nvSpPr>
          <p:cNvPr id="3" name="Content Placeholder 2">
            <a:extLst>
              <a:ext uri="{FF2B5EF4-FFF2-40B4-BE49-F238E27FC236}">
                <a16:creationId xmlns:a16="http://schemas.microsoft.com/office/drawing/2014/main" id="{0538F4A2-071A-4FB8-9F99-8C5F345D4A13}"/>
              </a:ext>
            </a:extLst>
          </p:cNvPr>
          <p:cNvSpPr>
            <a:spLocks noGrp="1"/>
          </p:cNvSpPr>
          <p:nvPr>
            <p:ph idx="1"/>
          </p:nvPr>
        </p:nvSpPr>
        <p:spPr>
          <a:xfrm>
            <a:off x="440872" y="1368358"/>
            <a:ext cx="8349022" cy="4304060"/>
          </a:xfrm>
        </p:spPr>
        <p:txBody>
          <a:bodyPr>
            <a:normAutofit/>
          </a:bodyPr>
          <a:lstStyle/>
          <a:p>
            <a:r>
              <a:rPr lang="en-US" sz="2000" dirty="0"/>
              <a:t>Betsy Ayankoya, ECTA Center: </a:t>
            </a:r>
            <a:r>
              <a:rPr lang="en-US" sz="2000" dirty="0">
                <a:solidFill>
                  <a:srgbClr val="7030A0"/>
                </a:solidFill>
                <a:hlinkClick r:id="rId3">
                  <a:extLst>
                    <a:ext uri="{A12FA001-AC4F-418D-AE19-62706E023703}">
                      <ahyp:hlinkClr xmlns:ahyp="http://schemas.microsoft.com/office/drawing/2018/hyperlinkcolor" val="tx"/>
                    </a:ext>
                  </a:extLst>
                </a:hlinkClick>
              </a:rPr>
              <a:t>betsy.ayankoya@unc.edu</a:t>
            </a:r>
            <a:endParaRPr lang="en-US" sz="2000" dirty="0">
              <a:solidFill>
                <a:srgbClr val="7030A0"/>
              </a:solidFill>
            </a:endParaRPr>
          </a:p>
          <a:p>
            <a:r>
              <a:rPr lang="en-US" sz="2000" dirty="0"/>
              <a:t>Peggy Kemp, Executive Director, Division for Early Childhood: </a:t>
            </a:r>
            <a:r>
              <a:rPr lang="en-US" sz="2000" dirty="0">
                <a:solidFill>
                  <a:srgbClr val="7030A0"/>
                </a:solidFill>
                <a:hlinkClick r:id="rId4">
                  <a:extLst>
                    <a:ext uri="{A12FA001-AC4F-418D-AE19-62706E023703}">
                      <ahyp:hlinkClr xmlns:ahyp="http://schemas.microsoft.com/office/drawing/2018/hyperlinkcolor" val="tx"/>
                    </a:ext>
                  </a:extLst>
                </a:hlinkClick>
              </a:rPr>
              <a:t>peggy@dec-sped.org</a:t>
            </a:r>
            <a:endParaRPr lang="en-US" sz="2000" dirty="0">
              <a:solidFill>
                <a:srgbClr val="7030A0"/>
              </a:solidFill>
            </a:endParaRPr>
          </a:p>
          <a:p>
            <a:r>
              <a:rPr lang="en-US" sz="2000" dirty="0"/>
              <a:t>Stephanie Moss, Region B PTAC and ECTA Center: </a:t>
            </a:r>
            <a:r>
              <a:rPr lang="en-US" sz="2000" dirty="0">
                <a:solidFill>
                  <a:srgbClr val="7030A0"/>
                </a:solidFill>
                <a:hlinkClick r:id="rId5">
                  <a:extLst>
                    <a:ext uri="{A12FA001-AC4F-418D-AE19-62706E023703}">
                      <ahyp:hlinkClr xmlns:ahyp="http://schemas.microsoft.com/office/drawing/2018/hyperlinkcolor" val="tx"/>
                    </a:ext>
                  </a:extLst>
                </a:hlinkClick>
              </a:rPr>
              <a:t>stephanie@p2pga.org</a:t>
            </a:r>
            <a:endParaRPr lang="en-US" sz="2000" dirty="0">
              <a:solidFill>
                <a:srgbClr val="7030A0"/>
              </a:solidFill>
            </a:endParaRPr>
          </a:p>
          <a:p>
            <a:r>
              <a:rPr lang="en-US" sz="2000" dirty="0"/>
              <a:t>DEC:</a:t>
            </a:r>
            <a:r>
              <a:rPr lang="en-US" sz="2000" dirty="0">
                <a:solidFill>
                  <a:srgbClr val="7030A0"/>
                </a:solidFill>
              </a:rPr>
              <a:t>  </a:t>
            </a:r>
            <a:r>
              <a:rPr lang="en-US" sz="2000" dirty="0">
                <a:solidFill>
                  <a:srgbClr val="7030A0"/>
                </a:solidFill>
                <a:hlinkClick r:id="rId6">
                  <a:extLst>
                    <a:ext uri="{A12FA001-AC4F-418D-AE19-62706E023703}">
                      <ahyp:hlinkClr xmlns:ahyp="http://schemas.microsoft.com/office/drawing/2018/hyperlinkcolor" val="tx"/>
                    </a:ext>
                  </a:extLst>
                </a:hlinkClick>
              </a:rPr>
              <a:t>http://www.dec-sped.org/</a:t>
            </a:r>
            <a:endParaRPr lang="en-US" sz="2000" dirty="0">
              <a:solidFill>
                <a:srgbClr val="7030A0"/>
              </a:solidFill>
            </a:endParaRPr>
          </a:p>
          <a:p>
            <a:r>
              <a:rPr lang="en-US" sz="2000" dirty="0"/>
              <a:t>The Early Childhood Technical Assistance Center: </a:t>
            </a:r>
            <a:r>
              <a:rPr lang="en-US" sz="2000" dirty="0">
                <a:solidFill>
                  <a:srgbClr val="7030A0"/>
                </a:solidFill>
                <a:hlinkClick r:id="rId7">
                  <a:extLst>
                    <a:ext uri="{A12FA001-AC4F-418D-AE19-62706E023703}">
                      <ahyp:hlinkClr xmlns:ahyp="http://schemas.microsoft.com/office/drawing/2018/hyperlinkcolor" val="tx"/>
                    </a:ext>
                  </a:extLst>
                </a:hlinkClick>
              </a:rPr>
              <a:t>http://ectacenter.org</a:t>
            </a:r>
            <a:endParaRPr lang="en-US" sz="2000" dirty="0">
              <a:solidFill>
                <a:srgbClr val="7030A0"/>
              </a:solidFill>
            </a:endParaRPr>
          </a:p>
          <a:p>
            <a:r>
              <a:rPr lang="en-US" sz="2000" dirty="0"/>
              <a:t>Region B Parent Technical Assistance Center at Parent to Parent of Georgia: </a:t>
            </a:r>
            <a:r>
              <a:rPr lang="en-US" sz="2000" dirty="0">
                <a:solidFill>
                  <a:srgbClr val="7030A0"/>
                </a:solidFill>
                <a:hlinkClick r:id="rId8">
                  <a:extLst>
                    <a:ext uri="{A12FA001-AC4F-418D-AE19-62706E023703}">
                      <ahyp:hlinkClr xmlns:ahyp="http://schemas.microsoft.com/office/drawing/2018/hyperlinkcolor" val="tx"/>
                    </a:ext>
                  </a:extLst>
                </a:hlinkClick>
              </a:rPr>
              <a:t>www.p2pga.org</a:t>
            </a:r>
            <a:endParaRPr lang="en-US" sz="2000" dirty="0">
              <a:solidFill>
                <a:srgbClr val="7030A0"/>
              </a:solidFill>
            </a:endParaRPr>
          </a:p>
          <a:p>
            <a:pPr marL="0" indent="0">
              <a:buNone/>
            </a:pPr>
            <a:endParaRPr lang="en-US" sz="2000" dirty="0"/>
          </a:p>
          <a:p>
            <a:endParaRPr lang="en-US" sz="2000" dirty="0"/>
          </a:p>
          <a:p>
            <a:endParaRPr lang="en-US" sz="2000" dirty="0"/>
          </a:p>
        </p:txBody>
      </p:sp>
    </p:spTree>
    <p:extLst>
      <p:ext uri="{BB962C8B-B14F-4D97-AF65-F5344CB8AC3E}">
        <p14:creationId xmlns:p14="http://schemas.microsoft.com/office/powerpoint/2010/main" val="3222938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r>
              <a:rPr lang="en-US" sz="3200" dirty="0"/>
              <a:t>Session Objectives</a:t>
            </a:r>
          </a:p>
        </p:txBody>
      </p:sp>
      <p:sp>
        <p:nvSpPr>
          <p:cNvPr id="3" name="Content Placeholder 2"/>
          <p:cNvSpPr>
            <a:spLocks noGrp="1"/>
          </p:cNvSpPr>
          <p:nvPr>
            <p:ph idx="1"/>
          </p:nvPr>
        </p:nvSpPr>
        <p:spPr>
          <a:xfrm>
            <a:off x="329877" y="1321443"/>
            <a:ext cx="8254093" cy="4419600"/>
          </a:xfrm>
        </p:spPr>
        <p:txBody>
          <a:bodyPr>
            <a:normAutofit/>
          </a:bodyPr>
          <a:lstStyle/>
          <a:p>
            <a:r>
              <a:rPr lang="en-US" sz="2800" dirty="0">
                <a:latin typeface="Arial"/>
                <a:cs typeface="Arial"/>
              </a:rPr>
              <a:t>Provide an overview of the Division for Early Childhood of the Council for Exceptional Children </a:t>
            </a:r>
            <a:endParaRPr lang="en-US" sz="2800" dirty="0"/>
          </a:p>
          <a:p>
            <a:r>
              <a:rPr lang="en-US" sz="2800" dirty="0">
                <a:latin typeface="Arial"/>
                <a:cs typeface="Arial"/>
              </a:rPr>
              <a:t>Describe the origin and purpose of DEC Recommended Practices</a:t>
            </a:r>
          </a:p>
          <a:p>
            <a:r>
              <a:rPr lang="en-US" sz="2800" dirty="0">
                <a:latin typeface="Arial"/>
                <a:cs typeface="Arial"/>
              </a:rPr>
              <a:t>Share why DEC is important for families and</a:t>
            </a:r>
          </a:p>
          <a:p>
            <a:r>
              <a:rPr lang="en-US" sz="2800" dirty="0">
                <a:latin typeface="Arial"/>
                <a:cs typeface="Arial"/>
              </a:rPr>
              <a:t>Share where you can locate the Recommended Practices</a:t>
            </a:r>
            <a:endParaRPr lang="en-US"/>
          </a:p>
          <a:p>
            <a:endParaRPr lang="en-US" sz="2800" dirty="0"/>
          </a:p>
        </p:txBody>
      </p:sp>
    </p:spTree>
    <p:extLst>
      <p:ext uri="{BB962C8B-B14F-4D97-AF65-F5344CB8AC3E}">
        <p14:creationId xmlns:p14="http://schemas.microsoft.com/office/powerpoint/2010/main" val="386006104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7620000" cy="897299"/>
          </a:xfrm>
        </p:spPr>
        <p:txBody>
          <a:bodyPr>
            <a:normAutofit/>
          </a:bodyPr>
          <a:lstStyle/>
          <a:p>
            <a:r>
              <a:rPr lang="en-US" sz="3200" dirty="0">
                <a:solidFill>
                  <a:schemeClr val="tx2">
                    <a:lumMod val="90000"/>
                    <a:lumOff val="10000"/>
                  </a:schemeClr>
                </a:solidFill>
              </a:rPr>
              <a:t>What is DEC?</a:t>
            </a:r>
          </a:p>
        </p:txBody>
      </p:sp>
      <p:sp>
        <p:nvSpPr>
          <p:cNvPr id="3" name="Content Placeholder 2"/>
          <p:cNvSpPr>
            <a:spLocks noGrp="1"/>
          </p:cNvSpPr>
          <p:nvPr>
            <p:ph idx="1"/>
          </p:nvPr>
        </p:nvSpPr>
        <p:spPr>
          <a:xfrm>
            <a:off x="502024" y="826795"/>
            <a:ext cx="8184776" cy="4265158"/>
          </a:xfrm>
        </p:spPr>
        <p:txBody>
          <a:bodyPr>
            <a:noAutofit/>
          </a:bodyPr>
          <a:lstStyle/>
          <a:p>
            <a:endParaRPr lang="en-US" sz="2400" dirty="0">
              <a:latin typeface="Cambria" pitchFamily="18" charset="0"/>
            </a:endParaRPr>
          </a:p>
          <a:p>
            <a:endParaRPr lang="en-US" sz="2400" dirty="0">
              <a:latin typeface="Cambria" pitchFamily="18" charset="0"/>
            </a:endParaRPr>
          </a:p>
          <a:p>
            <a:r>
              <a:rPr lang="en-US" sz="2400" dirty="0">
                <a:latin typeface="Arial"/>
                <a:cs typeface="Arial"/>
              </a:rPr>
              <a:t>The Division for Early Childhood (DEC) of the Council for Exceptional Children (CEC) is an international membership organization for those who work with or on behalf of young children (0-8) with disabilities and other special needs and their families. ​</a:t>
            </a:r>
          </a:p>
        </p:txBody>
      </p:sp>
    </p:spTree>
    <p:extLst>
      <p:ext uri="{BB962C8B-B14F-4D97-AF65-F5344CB8AC3E}">
        <p14:creationId xmlns:p14="http://schemas.microsoft.com/office/powerpoint/2010/main" val="1027904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7620000" cy="897299"/>
          </a:xfrm>
        </p:spPr>
        <p:txBody>
          <a:bodyPr>
            <a:normAutofit/>
          </a:bodyPr>
          <a:lstStyle/>
          <a:p>
            <a:r>
              <a:rPr lang="en-US" sz="3200" dirty="0">
                <a:solidFill>
                  <a:schemeClr val="tx2">
                    <a:lumMod val="90000"/>
                    <a:lumOff val="10000"/>
                  </a:schemeClr>
                </a:solidFill>
                <a:latin typeface="Arial"/>
                <a:cs typeface="Arial"/>
              </a:rPr>
              <a:t>What does DEC do for Families?</a:t>
            </a:r>
          </a:p>
        </p:txBody>
      </p:sp>
      <p:sp>
        <p:nvSpPr>
          <p:cNvPr id="3" name="Content Placeholder 2"/>
          <p:cNvSpPr>
            <a:spLocks noGrp="1"/>
          </p:cNvSpPr>
          <p:nvPr>
            <p:ph idx="1"/>
          </p:nvPr>
        </p:nvSpPr>
        <p:spPr>
          <a:xfrm>
            <a:off x="658906" y="1075765"/>
            <a:ext cx="7185212" cy="4513729"/>
          </a:xfrm>
        </p:spPr>
        <p:txBody>
          <a:bodyPr>
            <a:noAutofit/>
          </a:bodyPr>
          <a:lstStyle/>
          <a:p>
            <a:r>
              <a:rPr lang="en-US" sz="2400" dirty="0">
                <a:latin typeface="Arial"/>
                <a:cs typeface="Arial"/>
              </a:rPr>
              <a:t>DEC promotes policies and practices that support families and enhance the optimal development of young children (0-8) who have or are at risk for developmental delays and disabilities.</a:t>
            </a:r>
          </a:p>
          <a:p>
            <a:r>
              <a:rPr lang="en-US" sz="2400" dirty="0">
                <a:latin typeface="Arial"/>
                <a:cs typeface="Arial"/>
              </a:rPr>
              <a:t>Provides guidance on EI/ECSE practices related to better outcomes for young children with disabilities and/or delays, their families, and the personnel who serve them. </a:t>
            </a:r>
            <a:endParaRPr lang="en-US" sz="2400" dirty="0">
              <a:latin typeface="Arial"/>
            </a:endParaRPr>
          </a:p>
        </p:txBody>
      </p:sp>
    </p:spTree>
    <p:extLst>
      <p:ext uri="{BB962C8B-B14F-4D97-AF65-F5344CB8AC3E}">
        <p14:creationId xmlns:p14="http://schemas.microsoft.com/office/powerpoint/2010/main" val="1590939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7620000" cy="897299"/>
          </a:xfrm>
        </p:spPr>
        <p:txBody>
          <a:bodyPr>
            <a:normAutofit/>
          </a:bodyPr>
          <a:lstStyle/>
          <a:p>
            <a:r>
              <a:rPr lang="en-US" sz="3200" dirty="0">
                <a:solidFill>
                  <a:schemeClr val="tx2">
                    <a:lumMod val="90000"/>
                    <a:lumOff val="10000"/>
                  </a:schemeClr>
                </a:solidFill>
              </a:rPr>
              <a:t>Who are the DEC Members?</a:t>
            </a:r>
          </a:p>
        </p:txBody>
      </p:sp>
      <p:sp>
        <p:nvSpPr>
          <p:cNvPr id="3" name="Content Placeholder 2"/>
          <p:cNvSpPr>
            <a:spLocks noGrp="1"/>
          </p:cNvSpPr>
          <p:nvPr>
            <p:ph idx="1"/>
          </p:nvPr>
        </p:nvSpPr>
        <p:spPr>
          <a:xfrm>
            <a:off x="457200" y="1171936"/>
            <a:ext cx="7620000" cy="4800600"/>
          </a:xfrm>
        </p:spPr>
        <p:txBody>
          <a:bodyPr>
            <a:noAutofit/>
          </a:bodyPr>
          <a:lstStyle/>
          <a:p>
            <a:r>
              <a:rPr lang="en-US" sz="2400" dirty="0">
                <a:latin typeface="Arial"/>
                <a:cs typeface="Arial"/>
              </a:rPr>
              <a:t>DEC is the voice for early intervention and early childhood special education.</a:t>
            </a:r>
          </a:p>
          <a:p>
            <a:endParaRPr lang="en-US" sz="2400" dirty="0">
              <a:latin typeface="Arial"/>
            </a:endParaRPr>
          </a:p>
          <a:p>
            <a:r>
              <a:rPr lang="en-US" sz="2400" dirty="0">
                <a:latin typeface="Arial"/>
                <a:cs typeface="Arial"/>
              </a:rPr>
              <a:t>DEC members are representative of local, state and national levels.  Members are practitioners, parent and family members, program administrators, higher education faculty, researchers, policy makers, professional development and technical assistance specialists as well as students.</a:t>
            </a:r>
          </a:p>
          <a:p>
            <a:pPr marL="0" indent="0">
              <a:buNone/>
            </a:pPr>
            <a:endParaRPr lang="en-US" sz="2400" dirty="0">
              <a:latin typeface="Cambria" pitchFamily="18" charset="0"/>
            </a:endParaRPr>
          </a:p>
        </p:txBody>
      </p:sp>
    </p:spTree>
    <p:extLst>
      <p:ext uri="{BB962C8B-B14F-4D97-AF65-F5344CB8AC3E}">
        <p14:creationId xmlns:p14="http://schemas.microsoft.com/office/powerpoint/2010/main" val="1486746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dirty="0"/>
            </a:br>
            <a:r>
              <a:rPr lang="en-US" sz="3200" dirty="0"/>
              <a:t>What are the DEC Recommended Practices?</a:t>
            </a:r>
          </a:p>
        </p:txBody>
      </p:sp>
      <p:sp>
        <p:nvSpPr>
          <p:cNvPr id="3" name="Subtitle 2"/>
          <p:cNvSpPr>
            <a:spLocks noGrp="1"/>
          </p:cNvSpPr>
          <p:nvPr>
            <p:ph idx="1"/>
          </p:nvPr>
        </p:nvSpPr>
        <p:spPr/>
        <p:txBody>
          <a:bodyPr>
            <a:normAutofit/>
          </a:bodyPr>
          <a:lstStyle/>
          <a:p>
            <a:r>
              <a:rPr lang="en-US" sz="2800" dirty="0">
                <a:latin typeface="Arial" panose="020B0604020202020204" pitchFamily="34" charset="0"/>
                <a:cs typeface="Arial" panose="020B0604020202020204" pitchFamily="34" charset="0"/>
              </a:rPr>
              <a:t>The primary goal of the Recommended Practices (RPs) is to inform and improve the quality of services provided to young children with or at risk of disabilities or delays and their families.</a:t>
            </a:r>
          </a:p>
          <a:p>
            <a:pPr lvl="0"/>
            <a:r>
              <a:rPr lang="en-US" sz="2800" dirty="0"/>
              <a:t>Practices represent the “essential”, “biggest bang” or highest leverage/impact practices</a:t>
            </a:r>
          </a:p>
          <a:p>
            <a:pPr lvl="0"/>
            <a:r>
              <a:rPr lang="en-US" sz="2800" dirty="0"/>
              <a:t>Practices should be viewed holistically</a:t>
            </a:r>
          </a:p>
        </p:txBody>
      </p:sp>
    </p:spTree>
    <p:extLst>
      <p:ext uri="{BB962C8B-B14F-4D97-AF65-F5344CB8AC3E}">
        <p14:creationId xmlns:p14="http://schemas.microsoft.com/office/powerpoint/2010/main" val="1028980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868362"/>
          </a:xfrm>
        </p:spPr>
        <p:txBody>
          <a:bodyPr>
            <a:normAutofit/>
          </a:bodyPr>
          <a:lstStyle/>
          <a:p>
            <a:r>
              <a:rPr lang="en-US" sz="3200" dirty="0"/>
              <a:t>More Parameters……</a:t>
            </a:r>
          </a:p>
        </p:txBody>
      </p:sp>
      <p:sp>
        <p:nvSpPr>
          <p:cNvPr id="3" name="Content Placeholder 2"/>
          <p:cNvSpPr>
            <a:spLocks noGrp="1"/>
          </p:cNvSpPr>
          <p:nvPr>
            <p:ph idx="1"/>
          </p:nvPr>
        </p:nvSpPr>
        <p:spPr>
          <a:xfrm>
            <a:off x="230187" y="923101"/>
            <a:ext cx="8456613" cy="5284787"/>
          </a:xfrm>
        </p:spPr>
        <p:txBody>
          <a:bodyPr>
            <a:normAutofit/>
          </a:bodyPr>
          <a:lstStyle/>
          <a:p>
            <a:pPr lvl="0"/>
            <a:r>
              <a:rPr lang="en-US" sz="2800" dirty="0"/>
              <a:t>Practices are observable</a:t>
            </a:r>
          </a:p>
          <a:p>
            <a:pPr lvl="0"/>
            <a:r>
              <a:rPr lang="en-US" sz="2800" dirty="0"/>
              <a:t>Practices are written in active voice</a:t>
            </a:r>
          </a:p>
          <a:p>
            <a:pPr lvl="0"/>
            <a:r>
              <a:rPr lang="en-US" sz="2800" dirty="0"/>
              <a:t>Practices are </a:t>
            </a:r>
            <a:r>
              <a:rPr lang="en-US" sz="2800" u="sng" dirty="0"/>
              <a:t>not</a:t>
            </a:r>
            <a:r>
              <a:rPr lang="en-US" sz="2800" dirty="0"/>
              <a:t> disability specific</a:t>
            </a:r>
          </a:p>
          <a:p>
            <a:pPr lvl="0"/>
            <a:r>
              <a:rPr lang="en-US" sz="2800" dirty="0"/>
              <a:t>Practices can be delivered in all settings including natural/inclusive environments</a:t>
            </a:r>
          </a:p>
          <a:p>
            <a:pPr lvl="0"/>
            <a:r>
              <a:rPr lang="en-US" sz="2800" dirty="0"/>
              <a:t>Practices should build on, but not duplicate, standards for typical early childhood settings (e.g. Developmentally Appropriate Practices [DAP])</a:t>
            </a:r>
          </a:p>
          <a:p>
            <a:endParaRPr lang="en-US" dirty="0"/>
          </a:p>
        </p:txBody>
      </p:sp>
    </p:spTree>
    <p:extLst>
      <p:ext uri="{BB962C8B-B14F-4D97-AF65-F5344CB8AC3E}">
        <p14:creationId xmlns:p14="http://schemas.microsoft.com/office/powerpoint/2010/main" val="145958872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868362"/>
          </a:xfrm>
        </p:spPr>
        <p:txBody>
          <a:bodyPr>
            <a:normAutofit/>
          </a:bodyPr>
          <a:lstStyle/>
          <a:p>
            <a:r>
              <a:rPr lang="en-US" sz="3200" dirty="0"/>
              <a:t>Why do we need the Practices?</a:t>
            </a:r>
          </a:p>
        </p:txBody>
      </p:sp>
      <p:sp>
        <p:nvSpPr>
          <p:cNvPr id="3" name="Content Placeholder 2"/>
          <p:cNvSpPr>
            <a:spLocks noGrp="1"/>
          </p:cNvSpPr>
          <p:nvPr>
            <p:ph idx="1"/>
          </p:nvPr>
        </p:nvSpPr>
        <p:spPr>
          <a:xfrm>
            <a:off x="228599" y="1420812"/>
            <a:ext cx="8074025" cy="5284787"/>
          </a:xfrm>
        </p:spPr>
        <p:txBody>
          <a:bodyPr>
            <a:normAutofit/>
          </a:bodyPr>
          <a:lstStyle/>
          <a:p>
            <a:pPr lvl="0"/>
            <a:r>
              <a:rPr lang="en-US" sz="2800" dirty="0"/>
              <a:t>The practices support young children, birth-5 (through kindergarten), who have or are at risk for developmental delays and disabilities; not limited to those eligible for IDEA services (e.g. children with severe challenging behavior).</a:t>
            </a:r>
          </a:p>
          <a:p>
            <a:pPr lvl="0"/>
            <a:r>
              <a:rPr lang="en-US" sz="2800" dirty="0"/>
              <a:t>The Recommended Practices support development and learning for all children.</a:t>
            </a:r>
          </a:p>
          <a:p>
            <a:endParaRPr lang="en-US" dirty="0"/>
          </a:p>
        </p:txBody>
      </p:sp>
    </p:spTree>
    <p:extLst>
      <p:ext uri="{BB962C8B-B14F-4D97-AF65-F5344CB8AC3E}">
        <p14:creationId xmlns:p14="http://schemas.microsoft.com/office/powerpoint/2010/main" val="407853430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7620000" cy="897299"/>
          </a:xfrm>
        </p:spPr>
        <p:txBody>
          <a:bodyPr>
            <a:normAutofit fontScale="90000"/>
          </a:bodyPr>
          <a:lstStyle/>
          <a:p>
            <a:r>
              <a:rPr lang="en-US" sz="3200" dirty="0">
                <a:solidFill>
                  <a:schemeClr val="tx2">
                    <a:lumMod val="90000"/>
                    <a:lumOff val="10000"/>
                  </a:schemeClr>
                </a:solidFill>
              </a:rPr>
              <a:t>Where did the DEC Recommended Practices come from?</a:t>
            </a:r>
          </a:p>
        </p:txBody>
      </p:sp>
      <p:sp>
        <p:nvSpPr>
          <p:cNvPr id="3" name="Content Placeholder 2"/>
          <p:cNvSpPr>
            <a:spLocks noGrp="1"/>
          </p:cNvSpPr>
          <p:nvPr>
            <p:ph idx="1"/>
          </p:nvPr>
        </p:nvSpPr>
        <p:spPr>
          <a:xfrm>
            <a:off x="457200" y="1171936"/>
            <a:ext cx="7620000" cy="4800600"/>
          </a:xfrm>
        </p:spPr>
        <p:txBody>
          <a:bodyPr>
            <a:noAutofit/>
          </a:bodyPr>
          <a:lstStyle/>
          <a:p>
            <a:r>
              <a:rPr lang="en-US" sz="2400" dirty="0">
                <a:latin typeface="Arial"/>
                <a:cs typeface="Arial"/>
              </a:rPr>
              <a:t>1993: DEC produced the first set of Recommended Practices (RPs). This set of RPs was based on practices generated by focus groups and a field validation.</a:t>
            </a:r>
          </a:p>
          <a:p>
            <a:r>
              <a:rPr lang="en-US" sz="2400" dirty="0">
                <a:latin typeface="Arial"/>
                <a:cs typeface="Arial"/>
              </a:rPr>
              <a:t>2000: The first set of DEC RPs was updated and revised with a grant from the Office of Special Education Programs from the US Dept of Education and included a thorough review of the research literature, new focus groups and a new field validation. Several products were produced. </a:t>
            </a:r>
            <a:endParaRPr lang="en-US" sz="2400" dirty="0">
              <a:latin typeface="Arial"/>
            </a:endParaRPr>
          </a:p>
          <a:p>
            <a:endParaRPr lang="en-US" sz="2400" dirty="0">
              <a:latin typeface="Cambria" pitchFamily="18" charset="0"/>
            </a:endParaRPr>
          </a:p>
        </p:txBody>
      </p:sp>
    </p:spTree>
    <p:extLst>
      <p:ext uri="{BB962C8B-B14F-4D97-AF65-F5344CB8AC3E}">
        <p14:creationId xmlns:p14="http://schemas.microsoft.com/office/powerpoint/2010/main" val="30020167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Developing &amp;#x0D;&amp;#x0A;High-Quality, &amp;#x0D;&amp;#x0A;Functional &amp;#x0D;&amp;#x0A;IFSP Outcomes &amp;#x0D;&amp;#x0A;and IEP Goals&amp;quot;&quot;/&gt;&lt;property id=&quot;20307&quot; value=&quot;466&quot;/&gt;&lt;/object&gt;&lt;object type=&quot;3&quot; unique_id=&quot;10005&quot;&gt;&lt;property id=&quot;20148&quot; value=&quot;5&quot;/&gt;&lt;property id=&quot;20300&quot; value=&quot;Slide 3 - &amp;quot;Session Purpose&amp;quot;&quot;/&gt;&lt;property id=&quot;20307&quot; value=&quot;467&quot;/&gt;&lt;/object&gt;&lt;object type=&quot;3&quot; unique_id=&quot;10006&quot;&gt;&lt;property id=&quot;20148&quot; value=&quot;5&quot;/&gt;&lt;property id=&quot;20300&quot; value=&quot;Slide 4 - &amp;quot;Session Outline&amp;quot;&quot;/&gt;&lt;property id=&quot;20307&quot; value=&quot;303&quot;/&gt;&lt;/object&gt;&lt;object type=&quot;3&quot; unique_id=&quot;10021&quot;&gt;&lt;property id=&quot;20148&quot; value=&quot;5&quot;/&gt;&lt;property id=&quot;20300&quot; value=&quot;Slide 48 - &amp;quot;Linking Information Gathering &amp;#x0D;&amp;#x0A;to IFSP Outcomes / IEP Goals&amp;quot;&quot;/&gt;&lt;property id=&quot;20307&quot; value=&quot;371&quot;/&gt;&lt;/object&gt;&lt;object type=&quot;3&quot; unique_id=&quot;10022&quot;&gt;&lt;property id=&quot;20148&quot; value=&quot;5&quot;/&gt;&lt;property id=&quot;20300&quot; value=&quot;Slide 49 - &amp;quot;Key Steps: IFSP/IEP Process &amp;quot;&quot;/&gt;&lt;property id=&quot;20307&quot; value=&quot;333&quot;/&gt;&lt;/object&gt;&lt;object type=&quot;3&quot; unique_id=&quot;10023&quot;&gt;&lt;property id=&quot;20148&quot; value=&quot;5&quot;/&gt;&lt;property id=&quot;20300&quot; value=&quot;Slide 50 - &amp;quot;Using Information              &amp;#x0D;&amp;#x0A;       within the IFSP/IEP Process&amp;quot;&quot;/&gt;&lt;property id=&quot;20307&quot; value=&quot;436&quot;/&gt;&lt;/object&gt;&lt;object type=&quot;3&quot; unique_id=&quot;10024&quot;&gt;&lt;property id=&quot;20148&quot; value=&quot;5&quot;/&gt;&lt;property id=&quot;20300&quot; value=&quot;Slide 54 - &amp;quot;Video&amp;#x0D;&amp;#x0A;“Nolan”&amp;quot;&quot;/&gt;&lt;property id=&quot;20307&quot; value=&quot;416&quot;/&gt;&lt;/object&gt;&lt;object type=&quot;3&quot; unique_id=&quot;11040&quot;&gt;&lt;property id=&quot;20148&quot; value=&quot;5&quot;/&gt;&lt;property id=&quot;20300&quot; value=&quot;Slide 18 - &amp;quot;Goals of Early Intervention and Early Childhood Special Education&amp;quot;&quot;/&gt;&lt;property id=&quot;20307&quot; value=&quot;507&quot;/&gt;&lt;/object&gt;&lt;object type=&quot;3&quot; unique_id=&quot;11042&quot;&gt;&lt;property id=&quot;20148&quot; value=&quot;5&quot;/&gt;&lt;property id=&quot;20300&quot; value=&quot;Slide 21 - &amp;quot;3 Global Child Outcomes &amp;quot;&quot;/&gt;&lt;property id=&quot;20307&quot; value=&quot;509&quot;/&gt;&lt;/object&gt;&lt;object type=&quot;3&quot; unique_id=&quot;11043&quot;&gt;&lt;property id=&quot;20148&quot; value=&quot;5&quot;/&gt;&lt;property id=&quot;20300&quot; value=&quot;Slide 26 - &amp;quot; Family Outcomes&amp;quot;&quot;/&gt;&lt;property id=&quot;20307&quot; value=&quot;508&quot;/&gt;&lt;/object&gt;&lt;object type=&quot;3&quot; unique_id=&quot;11044&quot;&gt;&lt;property id=&quot;20148&quot; value=&quot;5&quot;/&gt;&lt;property id=&quot;20300&quot; value=&quot;Slide 27 - &amp;quot;Integrating Outcome Measurement&amp;#x0D;&amp;#x0A;into IFSP/IEP Process&amp;quot;&quot;/&gt;&lt;property id=&quot;20307&quot; value=&quot;514&quot;/&gt;&lt;/object&gt;&lt;object type=&quot;3&quot; unique_id=&quot;11045&quot;&gt;&lt;property id=&quot;20148&quot; value=&quot;5&quot;/&gt;&lt;property id=&quot;20300&quot; value=&quot;Slide 28 - &amp;quot;Making the Connection:&amp;#x0D;&amp;#x0A;Using Functional Assessment&amp;quot;&quot;/&gt;&lt;property id=&quot;20307&quot; value=&quot;513&quot;/&gt;&lt;/object&gt;&lt;object type=&quot;3&quot; unique_id=&quot;11046&quot;&gt;&lt;property id=&quot;20148&quot; value=&quot;5&quot;/&gt;&lt;property id=&quot;20300&quot; value=&quot;Slide 29 - &amp;quot;The Right People, the Right Situation,&amp;#x0D;&amp;#x0A;the Right Time&amp;quot;&quot;/&gt;&lt;property id=&quot;20307&quot; value=&quot;515&quot;/&gt;&lt;/object&gt;&lt;object type=&quot;3&quot; unique_id=&quot;11295&quot;&gt;&lt;property id=&quot;20148&quot; value=&quot;5&quot;/&gt;&lt;property id=&quot;20300&quot; value=&quot;Slide 51 - &amp;quot;Integrating Outcomes Measurement&amp;#x0D;&amp;#x0A;into IFSP/IEP Process&amp;quot;&quot;/&gt;&lt;property id=&quot;20307&quot; value=&quot;516&quot;/&gt;&lt;/object&gt;&lt;object type=&quot;3&quot; unique_id=&quot;11296&quot;&gt;&lt;property id=&quot;20148&quot; value=&quot;5&quot;/&gt;&lt;property id=&quot;20300&quot; value=&quot;Slide 52 - &amp;quot;Additional Benefits&amp;#x0D;&amp;#x0A;of an Integrated Process&amp;quot;&quot;/&gt;&lt;property id=&quot;20307&quot; value=&quot;517&quot;/&gt;&lt;/object&gt;&lt;object type=&quot;3&quot; unique_id=&quot;11297&quot;&gt;&lt;property id=&quot;20148&quot; value=&quot;5&quot;/&gt;&lt;property id=&quot;20300&quot; value=&quot;Slide 20 - &amp;quot;Goal of Preschool Special Education&amp;quot;&quot;/&gt;&lt;property id=&quot;20307&quot; value=&quot;518&quot;/&gt;&lt;/object&gt;&lt;object type=&quot;3&quot; unique_id=&quot;11636&quot;&gt;&lt;property id=&quot;20148&quot; value=&quot;5&quot;/&gt;&lt;property id=&quot;20300&quot; value=&quot;Slide 2 - &amp;quot;Authors&amp;quot;&quot;/&gt;&lt;property id=&quot;20307&quot; value=&quot;523&quot;/&gt;&lt;/object&gt;&lt;object type=&quot;3&quot; unique_id=&quot;13203&quot;&gt;&lt;property id=&quot;20148&quot; value=&quot;5&quot;/&gt;&lt;property id=&quot;20300&quot; value=&quot;Slide 5 - &amp;quot;SECTION 1&amp;#x0D;&amp;#x0A;___________________________________________________________&amp;#x0D;&amp;#x0A;&amp;#x0D;&amp;#x0A;Setting the Context&amp;quot;&quot;/&gt;&lt;property id=&quot;20307&quot; value=&quot;528&quot;/&gt;&lt;/object&gt;&lt;object type=&quot;3&quot; unique_id=&quot;13204&quot;&gt;&lt;property id=&quot;20148&quot; value=&quot;5&quot;/&gt;&lt;property id=&quot;20300&quot; value=&quot;Slide 6 - &amp;quot;How Children Learn&amp;quot;&quot;/&gt;&lt;property id=&quot;20307&quot; value=&quot;529&quot;/&gt;&lt;/object&gt;&lt;object type=&quot;3&quot; unique_id=&quot;13205&quot;&gt;&lt;property id=&quot;20148&quot; value=&quot;5&quot;/&gt;&lt;property id=&quot;20300&quot; value=&quot;Slide 7 - &amp;quot;Context for Learning: &amp;#x0D;&amp;#x0A;Child Interest and Competence &amp;quot;&quot;/&gt;&lt;property id=&quot;20307&quot; value=&quot;530&quot;/&gt;&lt;/object&gt;&lt;object type=&quot;3&quot; unique_id=&quot;13206&quot;&gt;&lt;property id=&quot;20148&quot; value=&quot;5&quot;/&gt;&lt;property id=&quot;20300&quot; value=&quot;Slide 8 - &amp;quot;Interest-based Learning&amp;quot;&quot;/&gt;&lt;property id=&quot;20307&quot; value=&quot;531&quot;/&gt;&lt;/object&gt;&lt;object type=&quot;3&quot; unique_id=&quot;13208&quot;&gt;&lt;property id=&quot;20148&quot; value=&quot;5&quot;/&gt;&lt;property id=&quot;20300&quot; value=&quot;Slide 13 - &amp;quot;Mastery  &amp;quot;&quot;/&gt;&lt;property id=&quot;20307&quot; value=&quot;533&quot;/&gt;&lt;/object&gt;&lt;object type=&quot;3&quot; unique_id=&quot;13209&quot;&gt;&lt;property id=&quot;20148&quot; value=&quot;5&quot;/&gt;&lt;property id=&quot;20300&quot; value=&quot;Slide 12 - &amp;quot;Children Learn through&amp;#x0D;&amp;#x0A;Incredible Amounts of Practice!&amp;quot;&quot;/&gt;&lt;property id=&quot;20307&quot; value=&quot;534&quot;/&gt;&lt;/object&gt;&lt;object type=&quot;3&quot; unique_id=&quot;13211&quot;&gt;&lt;property id=&quot;20148&quot; value=&quot;5&quot;/&gt;&lt;property id=&quot;20300&quot; value=&quot;Slide 11 - &amp;quot;Practice for Children with Disabilities&amp;quot;&quot;/&gt;&lt;property id=&quot;20307&quot; value=&quot;536&quot;/&gt;&lt;/object&gt;&lt;object type=&quot;3&quot; unique_id=&quot;13303&quot;&gt;&lt;property id=&quot;20148&quot; value=&quot;5&quot;/&gt;&lt;property id=&quot;20300&quot; value=&quot;Slide 31 - &amp;quot;What is Functional Assessment?&amp;quot;&quot;/&gt;&lt;property id=&quot;20307&quot; value=&quot;538&quot;/&gt;&lt;/object&gt;&lt;object type=&quot;3&quot; unique_id=&quot;13304&quot;&gt;&lt;property id=&quot;20148&quot; value=&quot;5&quot;/&gt;&lt;property id=&quot;20300&quot; value=&quot;Slide 32 - &amp;quot;Functional Assessment is…&amp;quot;&quot;/&gt;&lt;property id=&quot;20307&quot; value=&quot;539&quot;/&gt;&lt;/object&gt;&lt;object type=&quot;3&quot; unique_id=&quot;13306&quot;&gt;&lt;property id=&quot;20148&quot; value=&quot;5&quot;/&gt;&lt;property id=&quot;20300&quot; value=&quot;Slide 34 - &amp;quot;Functional Assessment is Authentic&amp;quot;&quot;/&gt;&lt;property id=&quot;20307&quot; value=&quot;541&quot;/&gt;&lt;/object&gt;&lt;object type=&quot;3&quot; unique_id=&quot;13307&quot;&gt;&lt;property id=&quot;20148&quot; value=&quot;5&quot;/&gt;&lt;property id=&quot;20300&quot; value=&quot;Slide 35 - &amp;quot;Conventional Assessment&amp;quot;&quot;/&gt;&lt;property id=&quot;20307&quot; value=&quot;542&quot;/&gt;&lt;/object&gt;&lt;object type=&quot;3&quot; unique_id=&quot;13308&quot;&gt;&lt;property id=&quot;20148&quot; value=&quot;5&quot;/&gt;&lt;property id=&quot;20300&quot; value=&quot;Slide 37 - &amp;quot;Why is Functional Fundamental? &amp;quot;&quot;/&gt;&lt;property id=&quot;20307&quot; value=&quot;543&quot;/&gt;&lt;/object&gt;&lt;object type=&quot;3&quot; unique_id=&quot;13309&quot;&gt;&lt;property id=&quot;20148&quot; value=&quot;5&quot;/&gt;&lt;property id=&quot;20300&quot; value=&quot;Slide 38 - &amp;quot;Who Does Functional Assessment?&amp;quot;&quot;/&gt;&lt;property id=&quot;20307&quot; value=&quot;544&quot;/&gt;&lt;/object&gt;&lt;object type=&quot;3&quot; unique_id=&quot;13310&quot;&gt;&lt;property id=&quot;20148&quot; value=&quot;5&quot;/&gt;&lt;property id=&quot;20300&quot; value=&quot;Slide 39 - &amp;quot;When is Functional Assessment Done?&amp;quot;&quot;/&gt;&lt;property id=&quot;20307&quot; value=&quot;545&quot;/&gt;&lt;/object&gt;&lt;object type=&quot;3&quot; unique_id=&quot;13311&quot;&gt;&lt;property id=&quot;20148&quot; value=&quot;5&quot;/&gt;&lt;property id=&quot;20300&quot; value=&quot;Slide 40 - &amp;quot;How is Functional Assessment Done?&amp;quot;&quot;/&gt;&lt;property id=&quot;20307&quot; value=&quot;546&quot;/&gt;&lt;/object&gt;&lt;object type=&quot;3&quot; unique_id=&quot;13312&quot;&gt;&lt;property id=&quot;20148&quot; value=&quot;5&quot;/&gt;&lt;property id=&quot;20300&quot; value=&quot;Slide 41 - &amp;quot;Involving Families…&amp;quot;&quot;/&gt;&lt;property id=&quot;20307&quot; value=&quot;547&quot;/&gt;&lt;/object&gt;&lt;object type=&quot;3&quot; unique_id=&quot;13313&quot;&gt;&lt;property id=&quot;20148&quot; value=&quot;5&quot;/&gt;&lt;property id=&quot;20300&quot; value=&quot;Slide 42 - &amp;quot;Questions Related to &amp;#x0D;&amp;#x0A;Everyday Activities and Routines&amp;quot;&quot;/&gt;&lt;property id=&quot;20307&quot; value=&quot;548&quot;/&gt;&lt;/object&gt;&lt;object type=&quot;3&quot; unique_id=&quot;13314&quot;&gt;&lt;property id=&quot;20148&quot; value=&quot;5&quot;/&gt;&lt;property id=&quot;20300&quot; value=&quot;Slide 43 - &amp;quot;Questions Related to &amp;#x0D;&amp;#x0A;Everyday Activities and Routines&amp;#x0D;&amp;#x0A;&amp;quot;&quot;/&gt;&lt;property id=&quot;20307&quot; value=&quot;549&quot;/&gt;&lt;/object&gt;&lt;object type=&quot;3&quot; unique_id=&quot;13316&quot;&gt;&lt;property id=&quot;20148&quot; value=&quot;5&quot;/&gt;&lt;property id=&quot;20300&quot; value=&quot;Slide 45 - &amp;quot;Where is Functional Assessment Done?&amp;quot;&quot;/&gt;&lt;property id=&quot;20307&quot; value=&quot;551&quot;/&gt;&lt;/object&gt;&lt;object type=&quot;3&quot; unique_id=&quot;13317&quot;&gt;&lt;property id=&quot;20148&quot; value=&quot;5&quot;/&gt;&lt;property id=&quot;20300&quot; value=&quot;Slide 46 - &amp;quot;Table Talk Activity&amp;#x0D;&amp;#x0A;Authentic Assessment&amp;quot;&quot;/&gt;&lt;property id=&quot;20307&quot; value=&quot;552&quot;/&gt;&lt;/object&gt;&lt;object type=&quot;3&quot; unique_id=&quot;13319&quot;&gt;&lt;property id=&quot;20148&quot; value=&quot;5&quot;/&gt;&lt;property id=&quot;20300&quot; value=&quot;Slide 57 - &amp;quot;Using Information to Develop Outcomes/Goals&amp;quot;&quot;/&gt;&lt;property id=&quot;20307&quot; value=&quot;554&quot;/&gt;&lt;/object&gt;&lt;object type=&quot;3&quot; unique_id=&quot;13321&quot;&gt;&lt;property id=&quot;20148&quot; value=&quot;5&quot;/&gt;&lt;property id=&quot;20300&quot; value=&quot;Slide 58 - &amp;quot;Relationship of Outcomes/Goals&amp;#x0D;&amp;#x0A;to Placement and Services &amp;quot;&quot;/&gt;&lt;property id=&quot;20307&quot; value=&quot;556&quot;/&gt;&lt;/object&gt;&lt;object type=&quot;3&quot; unique_id=&quot;13322&quot;&gt;&lt;property id=&quot;20148&quot; value=&quot;5&quot;/&gt;&lt;property id=&quot;20300&quot; value=&quot;Slide 59 - &amp;quot;Requirements for IFSP Outcomes&amp;quot;&quot;/&gt;&lt;property id=&quot;20307&quot; value=&quot;557&quot;/&gt;&lt;/object&gt;&lt;object type=&quot;3&quot; unique_id=&quot;13323&quot;&gt;&lt;property id=&quot;20148&quot; value=&quot;5&quot;/&gt;&lt;property id=&quot;20300&quot; value=&quot;Slide 60 - &amp;quot;IFSP Outcomes&amp;quot;&quot;/&gt;&lt;property id=&quot;20307&quot; value=&quot;558&quot;/&gt;&lt;/object&gt;&lt;object type=&quot;3&quot; unique_id=&quot;13324&quot;&gt;&lt;property id=&quot;20148&quot; value=&quot;5&quot;/&gt;&lt;property id=&quot;20300&quot; value=&quot;Slide 63 - &amp;quot;Developing  IFSP Outcome Statements&amp;quot;&quot;/&gt;&lt;property id=&quot;20307&quot; value=&quot;559&quot;/&gt;&lt;/object&gt;&lt;object type=&quot;3&quot; unique_id=&quot;13325&quot;&gt;&lt;property id=&quot;20148&quot; value=&quot;5&quot;/&gt;&lt;property id=&quot;20300&quot; value=&quot;Slide 65 - &amp;quot;Developing Criteria, &amp;#x0D;&amp;#x0A;Procedures and Timelines&amp;quot;&quot;/&gt;&lt;property id=&quot;20307&quot; value=&quot;560&quot;/&gt;&lt;/object&gt;&lt;object type=&quot;3&quot; unique_id=&quot;13326&quot;&gt;&lt;property id=&quot;20148&quot; value=&quot;5&quot;/&gt;&lt;property id=&quot;20300&quot; value=&quot;Slide 67 - &amp;quot;High Quality, Functional&amp;#x0D;&amp;#x0A;IFSP Outcomes&amp;quot;&quot;/&gt;&lt;property id=&quot;20307&quot; value=&quot;561&quot;/&gt;&lt;/object&gt;&lt;object type=&quot;3&quot; unique_id=&quot;13327&quot;&gt;&lt;property id=&quot;20148&quot; value=&quot;5&quot;/&gt;&lt;property id=&quot;20300&quot; value=&quot;Slide 66 - &amp;quot;High-Quality, Functional &amp;#x0D;&amp;#x0A;IFSP Outcomes&amp;quot;&quot;/&gt;&lt;property id=&quot;20307&quot; value=&quot;562&quot;/&gt;&lt;/object&gt;&lt;object type=&quot;3&quot; unique_id=&quot;13328&quot;&gt;&lt;property id=&quot;20148&quot; value=&quot;5&quot;/&gt;&lt;property id=&quot;20300&quot; value=&quot;Slide 68 - &amp;quot;Developing Child Outcomes&amp;quot;&quot;/&gt;&lt;property id=&quot;20307&quot; value=&quot;563&quot;/&gt;&lt;/object&gt;&lt;object type=&quot;3&quot; unique_id=&quot;13329&quot;&gt;&lt;property id=&quot;20148&quot; value=&quot;5&quot;/&gt;&lt;property id=&quot;20300&quot; value=&quot;Slide 69 - &amp;quot;Child Outcome:  Example&amp;quot;&quot;/&gt;&lt;property id=&quot;20307&quot; value=&quot;564&quot;/&gt;&lt;/object&gt;&lt;object type=&quot;3&quot; unique_id=&quot;13330&quot;&gt;&lt;property id=&quot;20148&quot; value=&quot;5&quot;/&gt;&lt;property id=&quot;20300&quot; value=&quot;Slide 70 - &amp;quot;Developing Family Outcomes&amp;quot;&quot;/&gt;&lt;property id=&quot;20307&quot; value=&quot;565&quot;/&gt;&lt;/object&gt;&lt;object type=&quot;3&quot; unique_id=&quot;13512&quot;&gt;&lt;property id=&quot;20148&quot; value=&quot;5&quot;/&gt;&lt;property id=&quot;20300&quot; value=&quot;Slide 72 - &amp;quot;The IEP:  IDEA Requirements&amp;#x0D;&amp;#x0A;&amp;quot;&quot;/&gt;&lt;property id=&quot;20307&quot; value=&quot;567&quot;/&gt;&lt;/object&gt;&lt;object type=&quot;3&quot; unique_id=&quot;13516&quot;&gt;&lt;property id=&quot;20148&quot; value=&quot;5&quot;/&gt;&lt;property id=&quot;20300&quot; value=&quot;Slide 79 - &amp;quot;IEP Goals&amp;quot;&quot;/&gt;&lt;property id=&quot;20307&quot; value=&quot;571&quot;/&gt;&lt;/object&gt;&lt;object type=&quot;3&quot; unique_id=&quot;13517&quot;&gt;&lt;property id=&quot;20148&quot; value=&quot;5&quot;/&gt;&lt;property id=&quot;20300&quot; value=&quot;Slide 80 - &amp;quot;High-Quality, Functional IEP Goals&amp;quot;&quot;/&gt;&lt;property id=&quot;20307&quot; value=&quot;572&quot;/&gt;&lt;/object&gt;&lt;object type=&quot;3&quot; unique_id=&quot;13518&quot;&gt;&lt;property id=&quot;20148&quot; value=&quot;5&quot;/&gt;&lt;property id=&quot;20300&quot; value=&quot;Slide 82 - &amp;quot;Developing IEP Goals&amp;quot;&quot;/&gt;&lt;property id=&quot;20307&quot; value=&quot;573&quot;/&gt;&lt;/object&gt;&lt;object type=&quot;3&quot; unique_id=&quot;13523&quot;&gt;&lt;property id=&quot;20148&quot; value=&quot;5&quot;/&gt;&lt;property id=&quot;20300&quot; value=&quot;Slide 85 - &amp;quot;Rating&amp;#x0D;&amp;#x0A;IFSP Outcomes&amp;#x0D;&amp;#x0A;and IEP Goals&amp;quot;&quot;/&gt;&lt;property id=&quot;20307&quot; value=&quot;578&quot;/&gt;&lt;/object&gt;&lt;object type=&quot;3&quot; unique_id=&quot;13528&quot;&gt;&lt;property id=&quot;20148&quot; value=&quot;5&quot;/&gt;&lt;property id=&quot;20300&quot; value=&quot;Slide 103 - &amp;quot;Application&amp;#x0D;&amp;#x0A;Kim’s Story&amp;quot;&quot;/&gt;&lt;property id=&quot;20307&quot; value=&quot;583&quot;/&gt;&lt;/object&gt;&lt;object type=&quot;3&quot; unique_id=&quot;13530&quot;&gt;&lt;property id=&quot;20148&quot; value=&quot;5&quot;/&gt;&lt;property id=&quot;20300&quot; value=&quot;Slide 104 - &amp;quot;Questions?&amp;quot;&quot;/&gt;&lt;property id=&quot;20307&quot; value=&quot;585&quot;/&gt;&lt;/object&gt;&lt;object type=&quot;3&quot; unique_id=&quot;13531&quot;&gt;&lt;property id=&quot;20148&quot; value=&quot;5&quot;/&gt;&lt;property id=&quot;20300&quot; value=&quot;Slide 105 - &amp;quot;Contact Information&amp;quot;&quot;/&gt;&lt;property id=&quot;20307&quot; value=&quot;586&quot;/&gt;&lt;/object&gt;&lt;object type=&quot;3&quot; unique_id=&quot;13772&quot;&gt;&lt;property id=&quot;20148&quot; value=&quot;5&quot;/&gt;&lt;property id=&quot;20300&quot; value=&quot;Slide 91 - &amp;quot;Enhancing Recognition &amp;#x0D;&amp;#x0A;of High-Quality, Functional IFSP Outcomes and IEP Goals&amp;quot;&quot;/&gt;&lt;property id=&quot;20307&quot; value=&quot;587&quot;/&gt;&lt;/object&gt;&lt;object type=&quot;3&quot; unique_id=&quot;14421&quot;&gt;&lt;property id=&quot;20148&quot; value=&quot;5&quot;/&gt;&lt;property id=&quot;20300&quot; value=&quot;Slide 14 - &amp;quot; Keys to Development&amp;quot;&quot;/&gt;&lt;property id=&quot;20307&quot; value=&quot;588&quot;/&gt;&lt;/object&gt;&lt;object type=&quot;3&quot; unique_id=&quot;14422&quot;&gt;&lt;property id=&quot;20148&quot; value=&quot;5&quot;/&gt;&lt;property id=&quot;20300&quot; value=&quot;Slide 15 - &amp;quot;Services Focus on Successful Participation&amp;quot;&quot;/&gt;&lt;property id=&quot;20307&quot; value=&quot;589&quot;/&gt;&lt;/object&gt;&lt;object type=&quot;3&quot; unique_id=&quot;14423&quot;&gt;&lt;property id=&quot;20148&quot; value=&quot;5&quot;/&gt;&lt;property id=&quot;20300&quot; value=&quot;Slide 16 - &amp;quot;Parents and Caregivers Influence Learning&amp;quot;&quot;/&gt;&lt;property id=&quot;20307&quot; value=&quot;590&quot;/&gt;&lt;/object&gt;&lt;object type=&quot;3&quot; unique_id=&quot;14424&quot;&gt;&lt;property id=&quot;20148&quot; value=&quot;5&quot;/&gt;&lt;property id=&quot;20300&quot; value=&quot;Slide 17 - &amp;quot; Supporting Parents and Caregivers&amp;quot;&quot;/&gt;&lt;property id=&quot;20307&quot; value=&quot;591&quot;/&gt;&lt;/object&gt;&lt;object type=&quot;3&quot; unique_id=&quot;14425&quot;&gt;&lt;property id=&quot;20148&quot; value=&quot;5&quot;/&gt;&lt;property id=&quot;20300&quot; value=&quot;Slide 92 - &amp;quot;Resources on IFSPs and IEPs&amp;quot;&quot;/&gt;&lt;property id=&quot;20307&quot; value=&quot;592&quot;/&gt;&lt;/object&gt;&lt;object type=&quot;3&quot; unique_id=&quot;14426&quot;&gt;&lt;property id=&quot;20148&quot; value=&quot;5&quot;/&gt;&lt;property id=&quot;20300&quot; value=&quot;Slide 95 - &amp;quot;Developing Strategies&amp;#x0D;&amp;#x0A;to Meet IFSP Outcomes&amp;quot;&quot;/&gt;&lt;property id=&quot;20307&quot; value=&quot;593&quot;/&gt;&lt;/object&gt;&lt;object type=&quot;3&quot; unique_id=&quot;14429&quot;&gt;&lt;property id=&quot;20148&quot; value=&quot;5&quot;/&gt;&lt;property id=&quot;20300&quot; value=&quot;Slide 98 - &amp;quot;Services to Meet &amp;#x0D;&amp;#x0A;Outcomes and Goals&amp;quot;&quot;/&gt;&lt;property id=&quot;20307&quot; value=&quot;596&quot;/&gt;&lt;/object&gt;&lt;object type=&quot;3&quot; unique_id=&quot;14430&quot;&gt;&lt;property id=&quot;20148&quot; value=&quot;5&quot;/&gt;&lt;property id=&quot;20300&quot; value=&quot;Slide 99 - &amp;quot;Services to Meet IFSP Outcomes&amp;quot;&quot;/&gt;&lt;property id=&quot;20307&quot; value=&quot;597&quot;/&gt;&lt;/object&gt;&lt;object type=&quot;3&quot; unique_id=&quot;14431&quot;&gt;&lt;property id=&quot;20148&quot; value=&quot;5&quot;/&gt;&lt;property id=&quot;20300&quot; value=&quot;Slide 100 - &amp;quot;Services to Meet IEP Goals&amp;quot;&quot;/&gt;&lt;property id=&quot;20307&quot; value=&quot;598&quot;/&gt;&lt;/object&gt;&lt;object type=&quot;3&quot; unique_id=&quot;14432&quot;&gt;&lt;property id=&quot;20148&quot; value=&quot;5&quot;/&gt;&lt;property id=&quot;20300&quot; value=&quot;Slide 101 - &amp;quot;Services to Meet the Outcomes/Goals&amp;quot;&quot;/&gt;&lt;property id=&quot;20307&quot; value=&quot;599&quot;/&gt;&lt;/object&gt;&lt;object type=&quot;3&quot; unique_id=&quot;14615&quot;&gt;&lt;property id=&quot;20148&quot; value=&quot;5&quot;/&gt;&lt;property id=&quot;20300&quot; value=&quot;Slide 19 - &amp;quot;Mission of Early Intervention Services&amp;quot;&quot;/&gt;&lt;property id=&quot;20307&quot; value=&quot;600&quot;/&gt;&lt;/object&gt;&lt;object type=&quot;3&quot; unique_id=&quot;14892&quot;&gt;&lt;property id=&quot;20148&quot; value=&quot;5&quot;/&gt;&lt;property id=&quot;20300&quot; value=&quot;Slide 33 - &amp;quot;Functional Assessment&amp;quot;&quot;/&gt;&lt;property id=&quot;20307&quot; value=&quot;601&quot;/&gt;&lt;/object&gt;&lt;object type=&quot;3&quot; unique_id=&quot;14982&quot;&gt;&lt;property id=&quot;20148&quot; value=&quot;5&quot;/&gt;&lt;property id=&quot;20300&quot; value=&quot;Slide 22 - &amp;quot;Which global child outcome &amp;#x0D;&amp;#x0A;do these IFSP outcomes support?&amp;quot;&quot;/&gt;&lt;property id=&quot;20307&quot; value=&quot;602&quot;/&gt;&lt;/object&gt;&lt;object type=&quot;3&quot; unique_id=&quot;14983&quot;&gt;&lt;property id=&quot;20148&quot; value=&quot;5&quot;/&gt;&lt;property id=&quot;20300&quot; value=&quot;Slide 23 - &amp;quot;Which global child outcome &amp;#x0D;&amp;#x0A;do these IEP goals support?&amp;quot;&quot;/&gt;&lt;property id=&quot;20307&quot; value=&quot;603&quot;/&gt;&lt;/object&gt;&lt;object type=&quot;3&quot; unique_id=&quot;14984&quot;&gt;&lt;property id=&quot;20148&quot; value=&quot;5&quot;/&gt;&lt;property id=&quot;20300&quot; value=&quot;Slide 24 - &amp;quot;Which global child outcome &amp;#x0D;&amp;#x0A;do these IEP goals support?&amp;quot;&quot;/&gt;&lt;property id=&quot;20307&quot; value=&quot;610&quot;/&gt;&lt;/object&gt;&lt;object type=&quot;3&quot; unique_id=&quot;14985&quot;&gt;&lt;property id=&quot;20148&quot; value=&quot;5&quot;/&gt;&lt;property id=&quot;20300&quot; value=&quot;Slide 25 - &amp;quot;Group Reflection&amp;#x0D;&amp;#x0A;on Functional IFSP Outcomes/IEP Goals &amp;#x0D;&amp;#x0A;and the Global Child Outcomes&amp;quot;&quot;/&gt;&lt;property id=&quot;20307&quot; value=&quot;609&quot;/&gt;&lt;/object&gt;&lt;object type=&quot;3&quot; unique_id=&quot;14987&quot;&gt;&lt;property id=&quot;20148&quot; value=&quot;5&quot;/&gt;&lt;property id=&quot;20300&quot; value=&quot;Slide 36 - &amp;quot;Group Reflection&amp;#x0D;&amp;#x0A;on Functional Assessment&amp;quot;&quot;/&gt;&lt;property id=&quot;20307&quot; value=&quot;604&quot;/&gt;&lt;/object&gt;&lt;object type=&quot;3&quot; unique_id=&quot;14989&quot;&gt;&lt;property id=&quot;20148&quot; value=&quot;5&quot;/&gt;&lt;property id=&quot;20300&quot; value=&quot;Slide 53 - &amp;quot;Group Reflection&amp;#x0D;&amp;#x0A;on Using Functional Assessment&amp;#x0D;&amp;#x0A;and Integrating&amp;#x0D;&amp;#x0A;the Child Outcomes Measurement Process&amp;#x0D;&amp;#x0A;into the IF&quot;/&gt;&lt;property id=&quot;20307&quot; value=&quot;606&quot;/&gt;&lt;/object&gt;&lt;object type=&quot;3&quot; unique_id=&quot;14990&quot;&gt;&lt;property id=&quot;20148&quot; value=&quot;5&quot;/&gt;&lt;property id=&quot;20300&quot; value=&quot;Slide 55 - &amp;quot;Video&amp;#x0D;&amp;#x0A;“Tim”&amp;quot;&quot;/&gt;&lt;property id=&quot;20307&quot; value=&quot;605&quot;/&gt;&lt;/object&gt;&lt;object type=&quot;3&quot; unique_id=&quot;14991&quot;&gt;&lt;property id=&quot;20148&quot; value=&quot;5&quot;/&gt;&lt;property id=&quot;20300&quot; value=&quot;Slide 61 - &amp;quot;IFSP Child Outcomes&amp;quot;&quot;/&gt;&lt;property id=&quot;20307&quot; value=&quot;613&quot;/&gt;&lt;/object&gt;&lt;object type=&quot;3&quot; unique_id=&quot;14992&quot;&gt;&lt;property id=&quot;20148&quot; value=&quot;5&quot;/&gt;&lt;property id=&quot;20300&quot; value=&quot;Slide 62 - &amp;quot;IFSP Family Outcomes&amp;quot;&quot;/&gt;&lt;property id=&quot;20307&quot; value=&quot;614&quot;/&gt;&lt;/object&gt;&lt;object type=&quot;3&quot; unique_id=&quot;14993&quot;&gt;&lt;property id=&quot;20148&quot; value=&quot;5&quot;/&gt;&lt;property id=&quot;20300&quot; value=&quot;Slide 64 - &amp;quot;Third Word Rule&amp;quot;&quot;/&gt;&lt;property id=&quot;20307&quot; value=&quot;607&quot;/&gt;&lt;/object&gt;&lt;object type=&quot;3&quot; unique_id=&quot;14994&quot;&gt;&lt;property id=&quot;20148&quot; value=&quot;5&quot;/&gt;&lt;property id=&quot;20300&quot; value=&quot;Slide 90 - &amp;quot;Debrief&amp;#x0D;&amp;#x0A;Rating IFSP Outcomes&amp;#x0D;&amp;#x0A;and IEP Goals&amp;quot;&quot;/&gt;&lt;property id=&quot;20307&quot; value=&quot;608&quot;/&gt;&lt;/object&gt;&lt;object type=&quot;3&quot; unique_id=&quot;16046&quot;&gt;&lt;property id=&quot;20148&quot; value=&quot;5&quot;/&gt;&lt;property id=&quot;20300&quot; value=&quot;Slide 81 - &amp;quot;High-Quality, Functional IEP Goals&amp;quot;&quot;/&gt;&lt;property id=&quot;20307&quot; value=&quot;620&quot;/&gt;&lt;/object&gt;&lt;object type=&quot;3&quot; unique_id=&quot;16047&quot;&gt;&lt;property id=&quot;20148&quot; value=&quot;5&quot;/&gt;&lt;property id=&quot;20300&quot; value=&quot;Slide 94 - &amp;quot;Strategies to Meet IFSP Outcomes &amp;#x0D;&amp;#x0A;and Objectives to Meet IEP Goals&amp;quot;&quot;/&gt;&lt;property id=&quot;20307&quot; value=&quot;621&quot;/&gt;&lt;/object&gt;&lt;object type=&quot;3&quot; unique_id=&quot;16048&quot;&gt;&lt;property id=&quot;20148&quot; value=&quot;5&quot;/&gt;&lt;property id=&quot;20300&quot; value=&quot;Slide 9 - &amp;quot;Defining Engagement&amp;quot;&quot;/&gt;&lt;property id=&quot;20307&quot; value=&quot;628&quot;/&gt;&lt;/object&gt;&lt;object type=&quot;3&quot; unique_id=&quot;16049&quot;&gt;&lt;property id=&quot;20148&quot; value=&quot;5&quot;/&gt;&lt;property id=&quot;20300&quot; value=&quot;Slide 10 - &amp;quot;Engagement of Children with Disabilities&amp;quot;&quot;/&gt;&lt;property id=&quot;20307&quot; value=&quot;629&quot;/&gt;&lt;/object&gt;&lt;object type=&quot;3&quot; unique_id=&quot;16050&quot;&gt;&lt;property id=&quot;20148&quot; value=&quot;5&quot;/&gt;&lt;property id=&quot;20300&quot; value=&quot;Slide 30 - &amp;quot;SECTION 2&amp;#x0D;&amp;#x0A;___________________________________________________________&amp;#x0D;&amp;#x0A;&amp;#x0D;&amp;#x0A;Functional Assessment&amp;#x0D;&amp;#x0A;Adapted from material&quot;/&gt;&lt;property id=&quot;20307&quot; value=&quot;623&quot;/&gt;&lt;/object&gt;&lt;object type=&quot;3&quot; unique_id=&quot;16051&quot;&gt;&lt;property id=&quot;20148&quot; value=&quot;5&quot;/&gt;&lt;property id=&quot;20300&quot; value=&quot;Slide 44 - &amp;quot;How: Gathering Relevant Information…&amp;quot;&quot;/&gt;&lt;property id=&quot;20307&quot; value=&quot;622&quot;/&gt;&lt;/object&gt;&lt;object type=&quot;3&quot; unique_id=&quot;16052&quot;&gt;&lt;property id=&quot;20148&quot; value=&quot;5&quot;/&gt;&lt;property id=&quot;20300&quot; value=&quot;Slide 47 - &amp;quot;SECTION 3&amp;#x0D;&amp;#x0A;___________________________________________________________&amp;#x0D;&amp;#x0A;&amp;#x0D;&amp;#x0A;Integrating Functional Assessment and Outco&quot;/&gt;&lt;property id=&quot;20307&quot; value=&quot;624&quot;/&gt;&lt;/object&gt;&lt;object type=&quot;3&quot; unique_id=&quot;16053&quot;&gt;&lt;property id=&quot;20148&quot; value=&quot;5&quot;/&gt;&lt;property id=&quot;20300&quot; value=&quot;Slide 56 - &amp;quot;SECTION 4&amp;#x0D;&amp;#x0A;___________________________________________________________&amp;#x0D;&amp;#x0A;&amp;#x0D;&amp;#x0A;Functional, High-Quality IFSP Outcomes and &quot;/&gt;&lt;property id=&quot;20307&quot; value=&quot;625&quot;/&gt;&lt;/object&gt;&lt;object type=&quot;3&quot; unique_id=&quot;16054&quot;&gt;&lt;property id=&quot;20148&quot; value=&quot;5&quot;/&gt;&lt;property id=&quot;20300&quot; value=&quot;Slide 71 - &amp;quot;Family Outcome:  Example&amp;quot;&quot;/&gt;&lt;property id=&quot;20307&quot; value=&quot;630&quot;/&gt;&lt;/object&gt;&lt;object type=&quot;3&quot; unique_id=&quot;16055&quot;&gt;&lt;property id=&quot;20148&quot; value=&quot;5&quot;/&gt;&lt;property id=&quot;20300&quot; value=&quot;Slide 73 - &amp;quot;The IEP:  IDEA Requirements&amp;#x0D;&amp;#x0A;&amp;quot;&quot;/&gt;&lt;property id=&quot;20307&quot; value=&quot;631&quot;/&gt;&lt;/object&gt;&lt;object type=&quot;3&quot; unique_id=&quot;16056&quot;&gt;&lt;property id=&quot;20148&quot; value=&quot;5&quot;/&gt;&lt;property id=&quot;20300&quot; value=&quot;Slide 74 - &amp;quot;The IEP:  IDEA Requirements&amp;#x0D;&amp;#x0A;&amp;quot;&quot;/&gt;&lt;property id=&quot;20307&quot; value=&quot;632&quot;/&gt;&lt;/object&gt;&lt;object type=&quot;3&quot; unique_id=&quot;16057&quot;&gt;&lt;property id=&quot;20148&quot; value=&quot;5&quot;/&gt;&lt;property id=&quot;20300&quot; value=&quot;Slide 75 - &amp;quot;The IEP:  IDEA Requirements&amp;#x0D;&amp;#x0A;&amp;quot;&quot;/&gt;&lt;property id=&quot;20307&quot; value=&quot;633&quot;/&gt;&lt;/object&gt;&lt;object type=&quot;3&quot; unique_id=&quot;16058&quot;&gt;&lt;property id=&quot;20148&quot; value=&quot;5&quot;/&gt;&lt;property id=&quot;20300&quot; value=&quot;Slide 76 - &amp;quot;The IEP:  IDEA Requirements&amp;#x0D;&amp;#x0A;&amp;quot;&quot;/&gt;&lt;property id=&quot;20307&quot; value=&quot;634&quot;/&gt;&lt;/object&gt;&lt;object type=&quot;3&quot; unique_id=&quot;16059&quot;&gt;&lt;property id=&quot;20148&quot; value=&quot;5&quot;/&gt;&lt;property id=&quot;20300&quot; value=&quot;Slide 77 - &amp;quot;The IEP:  IDEA Requirements&amp;#x0D;&amp;#x0A;&amp;quot;&quot;/&gt;&lt;property id=&quot;20307&quot; value=&quot;635&quot;/&gt;&lt;/object&gt;&lt;object type=&quot;3&quot; unique_id=&quot;16060&quot;&gt;&lt;property id=&quot;20148&quot; value=&quot;5&quot;/&gt;&lt;property id=&quot;20300&quot; value=&quot;Slide 78 - &amp;quot;The IEP:  IDEA Requirements&amp;#x0D;&amp;#x0A;&amp;quot;&quot;/&gt;&lt;property id=&quot;20307&quot; value=&quot;636&quot;/&gt;&lt;/object&gt;&lt;object type=&quot;3&quot; unique_id=&quot;16061&quot;&gt;&lt;property id=&quot;20148&quot; value=&quot;5&quot;/&gt;&lt;property id=&quot;20300&quot; value=&quot;Slide 83 - &amp;quot;Developing  Functional IEP Goals&amp;quot;&quot;/&gt;&lt;property id=&quot;20307&quot; value=&quot;637&quot;/&gt;&lt;/object&gt;&lt;object type=&quot;3&quot; unique_id=&quot;16062&quot;&gt;&lt;property id=&quot;20148&quot; value=&quot;5&quot;/&gt;&lt;property id=&quot;20300&quot; value=&quot;Slide 84 - &amp;quot;Family Outcome:  Example&amp;quot;&quot;/&gt;&lt;property id=&quot;20307&quot; value=&quot;638&quot;/&gt;&lt;/object&gt;&lt;object type=&quot;3&quot; unique_id=&quot;16063&quot;&gt;&lt;property id=&quot;20148&quot; value=&quot;5&quot;/&gt;&lt;property id=&quot;20300&quot; value=&quot;Slide 86&quot;/&gt;&lt;property id=&quot;20307&quot; value=&quot;641&quot;/&gt;&lt;/object&gt;&lt;object type=&quot;3&quot; unique_id=&quot;16064&quot;&gt;&lt;property id=&quot;20148&quot; value=&quot;5&quot;/&gt;&lt;property id=&quot;20300&quot; value=&quot;Slide 87&quot;/&gt;&lt;property id=&quot;20307&quot; value=&quot;642&quot;/&gt;&lt;/object&gt;&lt;object type=&quot;3&quot; unique_id=&quot;16065&quot;&gt;&lt;property id=&quot;20148&quot; value=&quot;5&quot;/&gt;&lt;property id=&quot;20300&quot; value=&quot;Slide 88&quot;/&gt;&lt;property id=&quot;20307&quot; value=&quot;643&quot;/&gt;&lt;/object&gt;&lt;object type=&quot;3&quot; unique_id=&quot;16066&quot;&gt;&lt;property id=&quot;20148&quot; value=&quot;5&quot;/&gt;&lt;property id=&quot;20300&quot; value=&quot;Slide 89&quot;/&gt;&lt;property id=&quot;20307&quot; value=&quot;644&quot;/&gt;&lt;/object&gt;&lt;object type=&quot;3&quot; unique_id=&quot;16067&quot;&gt;&lt;property id=&quot;20148&quot; value=&quot;5&quot;/&gt;&lt;property id=&quot;20300&quot; value=&quot;Slide 93 - &amp;quot;SECTION 5&amp;#x0D;&amp;#x0A;___________________________________________________________&amp;#x0D;&amp;#x0A;&amp;#x0D;&amp;#x0A;IFSP Strategies to Meet Outcomes and IEP Ob&quot;/&gt;&lt;property id=&quot;20307&quot; value=&quot;626&quot;/&gt;&lt;/object&gt;&lt;object type=&quot;3&quot; unique_id=&quot;16068&quot;&gt;&lt;property id=&quot;20148&quot; value=&quot;5&quot;/&gt;&lt;property id=&quot;20300&quot; value=&quot;Slide 96 - &amp;quot;Developing Strategies&amp;#x0D;&amp;#x0A;to Meet IFSP Outcomes&amp;quot;&quot;/&gt;&lt;property id=&quot;20307&quot; value=&quot;639&quot;/&gt;&lt;/object&gt;&lt;object type=&quot;3&quot; unique_id=&quot;16069&quot;&gt;&lt;property id=&quot;20148&quot; value=&quot;5&quot;/&gt;&lt;property id=&quot;20300&quot; value=&quot;Slide 97 - &amp;quot;Developing Strategies&amp;#x0D;&amp;#x0A;to Meet IEP Goals&amp;quot;&quot;/&gt;&lt;property id=&quot;20307&quot; value=&quot;640&quot;/&gt;&lt;/object&gt;&lt;object type=&quot;3&quot; unique_id=&quot;16070&quot;&gt;&lt;property id=&quot;20148&quot; value=&quot;5&quot;/&gt;&lt;property id=&quot;20300&quot; value=&quot;Slide 102 - &amp;quot;SECTION 6&amp;#x0D;&amp;#x0A;___________________________________________________________&amp;#x0D;&amp;#x0A;&amp;#x0D;&amp;#x0A;Applying the Information: Practical Learni&quot;/&gt;&lt;property id=&quot;20307&quot; value=&quot;627&quot;/&gt;&lt;/object&gt;&lt;/object&gt;&lt;/object&gt;&lt;/database&gt;"/>
  <p:tag name="SECTOMILLISECCONVERTED" val="1"/>
</p:tagLst>
</file>

<file path=ppt/theme/theme1.xml><?xml version="1.0" encoding="utf-8"?>
<a:theme xmlns:a="http://schemas.openxmlformats.org/drawingml/2006/main" name="1_Office Theme">
  <a:themeElements>
    <a:clrScheme name="Custom 3">
      <a:dk1>
        <a:sysClr val="windowText" lastClr="000000"/>
      </a:dk1>
      <a:lt1>
        <a:sysClr val="window" lastClr="FFFFFF"/>
      </a:lt1>
      <a:dk2>
        <a:srgbClr val="1B416C"/>
      </a:dk2>
      <a:lt2>
        <a:srgbClr val="D4E6F4"/>
      </a:lt2>
      <a:accent1>
        <a:srgbClr val="FE9B00"/>
      </a:accent1>
      <a:accent2>
        <a:srgbClr val="EF6011"/>
      </a:accent2>
      <a:accent3>
        <a:srgbClr val="3F3F3F"/>
      </a:accent3>
      <a:accent4>
        <a:srgbClr val="929292"/>
      </a:accent4>
      <a:accent5>
        <a:srgbClr val="4B5A6F"/>
      </a:accent5>
      <a:accent6>
        <a:srgbClr val="F1EEE4"/>
      </a:accent6>
      <a:hlink>
        <a:srgbClr val="3F86C3"/>
      </a:hlink>
      <a:folHlink>
        <a:srgbClr val="1B416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Custom 3">
      <a:dk1>
        <a:sysClr val="windowText" lastClr="000000"/>
      </a:dk1>
      <a:lt1>
        <a:sysClr val="window" lastClr="FFFFFF"/>
      </a:lt1>
      <a:dk2>
        <a:srgbClr val="1B416C"/>
      </a:dk2>
      <a:lt2>
        <a:srgbClr val="D4E6F4"/>
      </a:lt2>
      <a:accent1>
        <a:srgbClr val="FE9B00"/>
      </a:accent1>
      <a:accent2>
        <a:srgbClr val="EF6011"/>
      </a:accent2>
      <a:accent3>
        <a:srgbClr val="3F3F3F"/>
      </a:accent3>
      <a:accent4>
        <a:srgbClr val="929292"/>
      </a:accent4>
      <a:accent5>
        <a:srgbClr val="4B5A6F"/>
      </a:accent5>
      <a:accent6>
        <a:srgbClr val="F1EEE4"/>
      </a:accent6>
      <a:hlink>
        <a:srgbClr val="3F86C3"/>
      </a:hlink>
      <a:folHlink>
        <a:srgbClr val="1B416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d8b1221-cb47-43e5-997b-7d0bdebf637a">
      <UserInfo>
        <DisplayName>Allison Jones</DisplayName>
        <AccountId>50</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9" ma:contentTypeDescription="Create a new document." ma:contentTypeScope="" ma:versionID="708f0ba975f8abfa58fed72932f95109">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8423b6513ce5fe5cf4ecba9f3486d0fa"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85476A-16B9-493C-9DE9-AFDCBCF6CB01}">
  <ds:schemaRefs>
    <ds:schemaRef ds:uri="http://schemas.microsoft.com/office/2006/metadata/properties"/>
    <ds:schemaRef ds:uri="http://schemas.microsoft.com/office/infopath/2007/PartnerControls"/>
    <ds:schemaRef ds:uri="8d8b1221-cb47-43e5-997b-7d0bdebf637a"/>
  </ds:schemaRefs>
</ds:datastoreItem>
</file>

<file path=customXml/itemProps2.xml><?xml version="1.0" encoding="utf-8"?>
<ds:datastoreItem xmlns:ds="http://schemas.openxmlformats.org/officeDocument/2006/customXml" ds:itemID="{44BA7498-E567-4905-B0EB-546DA7F6C1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E769B0C-EB75-4D94-8B83-C031D08ED87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229</TotalTime>
  <Words>994</Words>
  <Application>Microsoft Office PowerPoint</Application>
  <PresentationFormat>On-screen Show (4:3)</PresentationFormat>
  <Paragraphs>185</Paragraphs>
  <Slides>19</Slides>
  <Notes>19</Notes>
  <HiddenSlides>0</HiddenSlides>
  <MMClips>0</MMClips>
  <ScaleCrop>false</ScaleCrop>
  <HeadingPairs>
    <vt:vector size="4" baseType="variant">
      <vt:variant>
        <vt:lpstr>Theme</vt:lpstr>
      </vt:variant>
      <vt:variant>
        <vt:i4>3</vt:i4>
      </vt:variant>
      <vt:variant>
        <vt:lpstr>Slide Titles</vt:lpstr>
      </vt:variant>
      <vt:variant>
        <vt:i4>19</vt:i4>
      </vt:variant>
    </vt:vector>
  </HeadingPairs>
  <TitlesOfParts>
    <vt:vector size="22" baseType="lpstr">
      <vt:lpstr>1_Office Theme</vt:lpstr>
      <vt:lpstr>2_Office Theme</vt:lpstr>
      <vt:lpstr>Gallery</vt:lpstr>
      <vt:lpstr>Recommended Practices for Engaging Families  </vt:lpstr>
      <vt:lpstr> Session Objectives</vt:lpstr>
      <vt:lpstr>What is DEC?</vt:lpstr>
      <vt:lpstr>What does DEC do for Families?</vt:lpstr>
      <vt:lpstr>Who are the DEC Members?</vt:lpstr>
      <vt:lpstr> What are the DEC Recommended Practices?</vt:lpstr>
      <vt:lpstr>More Parameters……</vt:lpstr>
      <vt:lpstr>Why do we need the Practices?</vt:lpstr>
      <vt:lpstr>Where did the DEC Recommended Practices come from?</vt:lpstr>
      <vt:lpstr>History Cont’d</vt:lpstr>
      <vt:lpstr>Eight Topic Areas</vt:lpstr>
      <vt:lpstr>Three Themes of Family Practices  </vt:lpstr>
      <vt:lpstr>Family Practice Example</vt:lpstr>
      <vt:lpstr>Family Practice Example</vt:lpstr>
      <vt:lpstr>DEC Resources Available for Download</vt:lpstr>
      <vt:lpstr>Other Recommended Practice Materials </vt:lpstr>
      <vt:lpstr>WHAT QUESTIONS DO YOU HAVE?</vt:lpstr>
      <vt:lpstr>Upcoming Webinars</vt:lpstr>
      <vt:lpstr>Contact Information</vt:lpstr>
    </vt:vector>
  </TitlesOfParts>
  <Company>MEDCOM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Younggno</dc:creator>
  <cp:lastModifiedBy>Ayankoya, Betsy Clifton</cp:lastModifiedBy>
  <cp:revision>1538</cp:revision>
  <cp:lastPrinted>2017-10-02T21:00:54Z</cp:lastPrinted>
  <dcterms:created xsi:type="dcterms:W3CDTF">2011-03-23T13:50:48Z</dcterms:created>
  <dcterms:modified xsi:type="dcterms:W3CDTF">2019-06-25T18:16:36Z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