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258_B95DAFFA.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47_77E73E7D.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253_9D24B549.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7FE4E629_4DE3B28C.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275" r:id="rId5"/>
    <p:sldId id="2141411336" r:id="rId6"/>
    <p:sldId id="2141411236" r:id="rId7"/>
    <p:sldId id="4260" r:id="rId8"/>
    <p:sldId id="1509" r:id="rId9"/>
    <p:sldId id="2141411313" r:id="rId10"/>
    <p:sldId id="2145707569" r:id="rId11"/>
    <p:sldId id="1510" r:id="rId12"/>
    <p:sldId id="1511" r:id="rId13"/>
    <p:sldId id="584" r:id="rId14"/>
    <p:sldId id="309" r:id="rId15"/>
    <p:sldId id="592" r:id="rId16"/>
    <p:sldId id="600" r:id="rId17"/>
    <p:sldId id="2145707557" r:id="rId18"/>
    <p:sldId id="1512" r:id="rId19"/>
    <p:sldId id="325" r:id="rId20"/>
    <p:sldId id="343" r:id="rId21"/>
    <p:sldId id="342" r:id="rId22"/>
    <p:sldId id="2145707567" r:id="rId23"/>
    <p:sldId id="2145707565" r:id="rId24"/>
    <p:sldId id="2145707571" r:id="rId25"/>
    <p:sldId id="1506" r:id="rId26"/>
    <p:sldId id="349" r:id="rId27"/>
    <p:sldId id="348" r:id="rId28"/>
    <p:sldId id="351" r:id="rId29"/>
    <p:sldId id="347" r:id="rId30"/>
    <p:sldId id="1520" r:id="rId31"/>
    <p:sldId id="327" r:id="rId32"/>
    <p:sldId id="353" r:id="rId33"/>
    <p:sldId id="354" r:id="rId34"/>
    <p:sldId id="352" r:id="rId35"/>
    <p:sldId id="2145707566" r:id="rId36"/>
    <p:sldId id="1507" r:id="rId37"/>
    <p:sldId id="1514" r:id="rId38"/>
    <p:sldId id="1525" r:id="rId39"/>
    <p:sldId id="585" r:id="rId40"/>
    <p:sldId id="594" r:id="rId41"/>
    <p:sldId id="597" r:id="rId42"/>
    <p:sldId id="578" r:id="rId43"/>
    <p:sldId id="595" r:id="rId44"/>
    <p:sldId id="598" r:id="rId45"/>
    <p:sldId id="2145707559" r:id="rId46"/>
    <p:sldId id="2145707563" r:id="rId47"/>
    <p:sldId id="2145707564" r:id="rId48"/>
    <p:sldId id="2145707561" r:id="rId49"/>
    <p:sldId id="1526" r:id="rId50"/>
    <p:sldId id="1523" r:id="rId51"/>
    <p:sldId id="1524" r:id="rId52"/>
    <p:sldId id="2145707570" r:id="rId53"/>
    <p:sldId id="27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E98F05-29F3-FD01-5C98-EA4B34428CDA}" name="Sally Shepherd" initials="SS" userId="S::sshepherd_sriinternational.com#ext#@admin.live.unc.edu::c757e511-4dca-4552-a4bc-dfe0fb3a2d7b" providerId="AD"/>
  <p188:author id="{4DC15009-3D9A-69C1-1CEA-5ABC67CE17BB}" name="McCullough, Katy" initials="MK" userId="S::kdmccull@ad.unc.edu::59481862-36b9-4a79-8810-ddc29bafb380" providerId="AD"/>
  <p188:author id="{07AD8A10-6EA9-7BEE-72DD-800919BB7163}" name="Lucas, Anne" initials="AL" userId="S::allucas@AD.UNC.EDU::0caac941-d622-4ec3-8146-8ab1324ccdef" providerId="AD"/>
  <p188:author id="{02A85433-7AA6-F5C3-6D06-E85107267013}" name="Michelle Lewis" initials="ML" userId="S::mlewis_picnh.org#ext#@admin.live.unc.edu::a01a70f6-11d7-40ef-adf2-c11914c0401f" providerId="AD"/>
  <p188:author id="{8321673A-23BA-678B-CFC7-F09CC936E6BB}" name="Lunn, Sharon" initials="LS" userId="S::shasharo@ad.unc.edu::011c5302-6926-4a49-ae01-3b2a0ea65233" providerId="AD"/>
  <p188:author id="{6ED1D03C-B947-5458-BF28-414CA7998B98}" name="Bennett, Denise Joyner" initials="DB" userId="S::djoynerd@AD.UNC.EDU::6bf83847-cbfa-495d-8409-1104e657aa22" providerId="AD"/>
  <p188:author id="{5EAFEE96-400C-6139-4191-B2124429EB8A}" name="Lucas, Anne" initials="" userId="S::allucas@ad.unc.edu::0caac941-d622-4ec3-8146-8ab1324ccdef" providerId="AD"/>
  <p188:author id="{A3034DB3-7FCD-114E-84BA-4B181AB19979}" name="Sally Shepherd" initials="SS" userId="S::SShepherd@sriinternational.com::276e0854-6c87-4819-89ef-b02acdcd32ae" providerId="AD"/>
  <p188:author id="{5AE3ADCB-4E6D-C770-CCCD-AF8A5A34A02F}" name="Nancy Surbrook Goins" initials="NS" userId="234082608f7d88e6" providerId="Windows Live"/>
  <p188:author id="{B6A46FF1-556A-C7DD-086B-7FBF0265AA98}" name="ruthgallucci" initials="ru" userId="S::ruthgallucci_outlook.com#ext#@sriit.onmicrosoft.com::1e765724-1f4d-41f8-a1f0-5a8d89fcade6" providerId="AD"/>
  <p188:author id="{C6C89AF2-91D6-A666-AEDA-4606F0536131}" name="Nancy Goins" initials="NG" userId="S::ngoins_anlar.com#ext#@sriit.onmicrosoft.com::e459a040-040b-45f9-8f8e-887999bec4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54A"/>
    <a:srgbClr val="10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776" autoAdjust="0"/>
  </p:normalViewPr>
  <p:slideViewPr>
    <p:cSldViewPr snapToGrid="0">
      <p:cViewPr varScale="1">
        <p:scale>
          <a:sx n="53" d="100"/>
          <a:sy n="53" d="100"/>
        </p:scale>
        <p:origin x="11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47_77E73E7D.xml><?xml version="1.0" encoding="utf-8"?>
<p188:cmLst xmlns:a="http://schemas.openxmlformats.org/drawingml/2006/main" xmlns:r="http://schemas.openxmlformats.org/officeDocument/2006/relationships" xmlns:p188="http://schemas.microsoft.com/office/powerpoint/2018/8/main">
  <p188:cm id="{E3474BC4-2098-4623-B3CD-FAB71BECED35}" authorId="{4DC15009-3D9A-69C1-1CEA-5ABC67CE17BB}" status="resolved" created="2026-05-22T14:06:01.134" complete="100000">
    <ac:deMkLst xmlns:ac="http://schemas.microsoft.com/office/drawing/2013/main/command">
      <pc:docMk xmlns:pc="http://schemas.microsoft.com/office/powerpoint/2013/main/command"/>
      <pc:sldMk xmlns:pc="http://schemas.microsoft.com/office/powerpoint/2013/main/command" cId="2011643517" sldId="327"/>
      <ac:picMk id="11" creationId="{513FA246-FD59-611B-1B97-C0854D518606}"/>
    </ac:deMkLst>
    <p188:txBody>
      <a:bodyPr/>
      <a:lstStyle/>
      <a:p>
        <a:r>
          <a:rPr lang="en-US"/>
          <a:t>Should this be deleted?</a:t>
        </a:r>
      </a:p>
    </p188:txBody>
  </p188:cm>
</p188:cmLst>
</file>

<file path=ppt/comments/modernComment_253_9D24B549.xml><?xml version="1.0" encoding="utf-8"?>
<p188:cmLst xmlns:a="http://schemas.openxmlformats.org/drawingml/2006/main" xmlns:r="http://schemas.openxmlformats.org/officeDocument/2006/relationships" xmlns:p188="http://schemas.microsoft.com/office/powerpoint/2018/8/main">
  <p188:cm id="{5687F7D6-270F-4B34-A231-B479361FDA11}" authorId="{A3034DB3-7FCD-114E-84BA-4B181AB19979}" status="resolved" created="2026-05-18T13:38:10.383" complete="100000">
    <ac:txMkLst xmlns:ac="http://schemas.microsoft.com/office/drawing/2013/main/command">
      <pc:docMk xmlns:pc="http://schemas.microsoft.com/office/powerpoint/2013/main/command"/>
      <pc:sldMk xmlns:pc="http://schemas.microsoft.com/office/powerpoint/2013/main/command" cId="2636428617" sldId="595"/>
      <ac:spMk id="6" creationId="{0FCFF3E2-AE19-DC6D-0765-74C19713C087}"/>
      <ac:txMk cp="121" len="26">
        <ac:context len="384" hash="664533959"/>
      </ac:txMk>
    </ac:txMkLst>
    <p188:pos x="3924101" y="3102195"/>
    <p188:txBody>
      <a:bodyPr/>
      <a:lstStyle/>
      <a:p>
        <a:r>
          <a:rPr lang="en-US"/>
          <a:t>Anne will check on this</a:t>
        </a:r>
      </a:p>
    </p188:txBody>
  </p188:cm>
</p188:cmLst>
</file>

<file path=ppt/comments/modernComment_258_B95DAFFA.xml><?xml version="1.0" encoding="utf-8"?>
<p188:cmLst xmlns:a="http://schemas.openxmlformats.org/drawingml/2006/main" xmlns:r="http://schemas.openxmlformats.org/officeDocument/2006/relationships" xmlns:p188="http://schemas.microsoft.com/office/powerpoint/2018/8/main">
  <p188:cm id="{8A7B1936-36D6-486B-A521-B98DD463EC12}" authorId="{4DC15009-3D9A-69C1-1CEA-5ABC67CE17BB}" status="resolved" created="2026-05-22T14:02:16.589" complete="100000">
    <pc:sldMkLst xmlns:pc="http://schemas.microsoft.com/office/powerpoint/2013/main/command">
      <pc:docMk/>
      <pc:sldMk cId="3109924858" sldId="600"/>
    </pc:sldMkLst>
    <p188:replyLst>
      <p188:reply id="{AEABA3B0-8940-4798-B071-718B74509BB8}" authorId="{4DC15009-3D9A-69C1-1CEA-5ABC67CE17BB}" created="2026-05-22T14:03:02.326">
        <p188:txBody>
          <a:bodyPr/>
          <a:lstStyle/>
          <a:p>
            <a:r>
              <a:rPr lang="en-US"/>
              <a:t>And maybe moves these slides towards the end, when you're talking about resources. 
You may have included them here because of the proposed activity for 8A, but I think you already have so much detailed information to share.  I worry about overwhelming participants with information at this stage of the presentation. Maybe consider another activity (if you have the time).</a:t>
            </a:r>
          </a:p>
        </p188:txBody>
      </p188:reply>
      <p188:reply id="{B067D37D-871F-44FE-A47B-D33236472568}" authorId="{A3034DB3-7FCD-114E-84BA-4B181AB19979}" created="2026-05-26T12:23:08.459">
        <p188:txBody>
          <a:bodyPr/>
          <a:lstStyle/>
          <a:p>
            <a:r>
              <a:rPr lang="en-US"/>
              <a:t>Anne Fix slide 13 and 14</a:t>
            </a:r>
          </a:p>
        </p188:txBody>
      </p188:reply>
    </p188:replyLst>
    <p188:txBody>
      <a:bodyPr/>
      <a:lstStyle/>
      <a:p>
        <a:r>
          <a:rPr lang="en-US"/>
          <a:t>The screen shots for this slide and the following are fuzzy and text heavy.  Consider only using the top portion of each page or find another way of simplifying the display.  Christine W. could possibly assist with ideas on this.  </a:t>
        </a:r>
      </a:p>
    </p188:txBody>
  </p188:cm>
</p188:cmLst>
</file>

<file path=ppt/comments/modernComment_7FE4E629_4DE3B28C.xml><?xml version="1.0" encoding="utf-8"?>
<p188:cmLst xmlns:a="http://schemas.openxmlformats.org/drawingml/2006/main" xmlns:r="http://schemas.openxmlformats.org/officeDocument/2006/relationships" xmlns:p188="http://schemas.microsoft.com/office/powerpoint/2018/8/main">
  <p188:cm id="{22357631-8C19-4B9F-A652-8707AC5B7F97}" authorId="{4DC15009-3D9A-69C1-1CEA-5ABC67CE17BB}" status="resolved" created="2026-05-22T13:53:02.752" complete="100000">
    <pc:sldMkLst xmlns:pc="http://schemas.microsoft.com/office/powerpoint/2013/main/command">
      <pc:docMk/>
      <pc:sldMk cId="1306768012" sldId="2145707561"/>
    </pc:sldMkLst>
    <p188:txBody>
      <a:bodyPr/>
      <a:lstStyle/>
      <a:p>
        <a:r>
          <a:rPr lang="en-US"/>
          <a:t>Do you have a sense of how many slides AK will have?  You are already at a high number with 55 on current content.  May want to consider what content could be condensed, if needed.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98058-8D94-324A-88BA-6357AD2FDE55}" type="datetimeFigureOut">
              <a:rPr lang="en-US" smtClean="0"/>
              <a:t>6/11/2026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20747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23FA6-E043-9F4E-99C7-7E8AF99961B7}" type="datetimeFigureOut">
              <a:rPr lang="en-US" smtClean="0"/>
              <a:t>6/11/2026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AE9E6-FC52-7F4E-B22E-76509B4751CB}" type="slidenum">
              <a:rPr lang="en-US" smtClean="0"/>
              <a:t>‹#›</a:t>
            </a:fld>
            <a:endParaRPr lang="en-US"/>
          </a:p>
        </p:txBody>
      </p:sp>
    </p:spTree>
    <p:extLst>
      <p:ext uri="{BB962C8B-B14F-4D97-AF65-F5344CB8AC3E}">
        <p14:creationId xmlns:p14="http://schemas.microsoft.com/office/powerpoint/2010/main" val="1988391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ahoma"/>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t>1</a:t>
            </a:fld>
            <a:endParaRPr lang="en-US"/>
          </a:p>
        </p:txBody>
      </p:sp>
    </p:spTree>
    <p:extLst>
      <p:ext uri="{BB962C8B-B14F-4D97-AF65-F5344CB8AC3E}">
        <p14:creationId xmlns:p14="http://schemas.microsoft.com/office/powerpoint/2010/main" val="2481186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p:txBody>
      </p:sp>
      <p:sp>
        <p:nvSpPr>
          <p:cNvPr id="4" name="Slide Number Placeholder 3"/>
          <p:cNvSpPr>
            <a:spLocks noGrp="1"/>
          </p:cNvSpPr>
          <p:nvPr>
            <p:ph type="sldNum" sz="quarter" idx="5"/>
          </p:nvPr>
        </p:nvSpPr>
        <p:spPr/>
        <p:txBody>
          <a:bodyPr/>
          <a:lstStyle/>
          <a:p>
            <a:fld id="{D1FCE4B3-CC91-5247-8BF9-D4EDD1049D7D}" type="slidenum">
              <a:rPr lang="en-US" smtClean="0"/>
              <a:t>11</a:t>
            </a:fld>
            <a:endParaRPr lang="en-US"/>
          </a:p>
        </p:txBody>
      </p:sp>
    </p:spTree>
    <p:extLst>
      <p:ext uri="{BB962C8B-B14F-4D97-AF65-F5344CB8AC3E}">
        <p14:creationId xmlns:p14="http://schemas.microsoft.com/office/powerpoint/2010/main" val="331753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ahoma"/>
              <a:ea typeface="Tahoma"/>
              <a:cs typeface="Tahoma"/>
            </a:endParaRPr>
          </a:p>
        </p:txBody>
      </p:sp>
      <p:sp>
        <p:nvSpPr>
          <p:cNvPr id="4" name="Slide Number Placeholder 3"/>
          <p:cNvSpPr>
            <a:spLocks noGrp="1"/>
          </p:cNvSpPr>
          <p:nvPr>
            <p:ph type="sldNum" sz="quarter" idx="5"/>
          </p:nvPr>
        </p:nvSpPr>
        <p:spPr/>
        <p:txBody>
          <a:bodyPr/>
          <a:lstStyle/>
          <a:p>
            <a:fld id="{A8604C68-F7B3-4502-B83E-8B97F8BDF2FF}" type="slidenum">
              <a:rPr lang="en-US" smtClean="0"/>
              <a:t>12</a:t>
            </a:fld>
            <a:endParaRPr lang="en-US"/>
          </a:p>
        </p:txBody>
      </p:sp>
    </p:spTree>
    <p:extLst>
      <p:ext uri="{BB962C8B-B14F-4D97-AF65-F5344CB8AC3E}">
        <p14:creationId xmlns:p14="http://schemas.microsoft.com/office/powerpoint/2010/main" val="3771926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842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14</a:t>
            </a:fld>
            <a:endParaRPr lang="en-US"/>
          </a:p>
        </p:txBody>
      </p:sp>
    </p:spTree>
    <p:extLst>
      <p:ext uri="{BB962C8B-B14F-4D97-AF65-F5344CB8AC3E}">
        <p14:creationId xmlns:p14="http://schemas.microsoft.com/office/powerpoint/2010/main" val="3721037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15</a:t>
            </a:fld>
            <a:endParaRPr lang="en-US"/>
          </a:p>
        </p:txBody>
      </p:sp>
    </p:spTree>
    <p:extLst>
      <p:ext uri="{BB962C8B-B14F-4D97-AF65-F5344CB8AC3E}">
        <p14:creationId xmlns:p14="http://schemas.microsoft.com/office/powerpoint/2010/main" val="289954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D1FCE4B3-CC91-5247-8BF9-D4EDD1049D7D}" type="slidenum">
              <a:rPr lang="en-US" smtClean="0"/>
              <a:t>16</a:t>
            </a:fld>
            <a:endParaRPr lang="en-US"/>
          </a:p>
        </p:txBody>
      </p:sp>
    </p:spTree>
    <p:extLst>
      <p:ext uri="{BB962C8B-B14F-4D97-AF65-F5344CB8AC3E}">
        <p14:creationId xmlns:p14="http://schemas.microsoft.com/office/powerpoint/2010/main" val="4982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ahoma"/>
              <a:ea typeface="Tahoma"/>
              <a:cs typeface="Tahoma"/>
            </a:endParaRPr>
          </a:p>
        </p:txBody>
      </p:sp>
      <p:sp>
        <p:nvSpPr>
          <p:cNvPr id="4" name="Slide Number Placeholder 3"/>
          <p:cNvSpPr>
            <a:spLocks noGrp="1"/>
          </p:cNvSpPr>
          <p:nvPr>
            <p:ph type="sldNum" sz="quarter" idx="5"/>
          </p:nvPr>
        </p:nvSpPr>
        <p:spPr/>
        <p:txBody>
          <a:bodyPr/>
          <a:lstStyle/>
          <a:p>
            <a:fld id="{D1FCE4B3-CC91-5247-8BF9-D4EDD1049D7D}" type="slidenum">
              <a:rPr lang="en-US" smtClean="0"/>
              <a:t>17</a:t>
            </a:fld>
            <a:endParaRPr lang="en-US"/>
          </a:p>
        </p:txBody>
      </p:sp>
    </p:spTree>
    <p:extLst>
      <p:ext uri="{BB962C8B-B14F-4D97-AF65-F5344CB8AC3E}">
        <p14:creationId xmlns:p14="http://schemas.microsoft.com/office/powerpoint/2010/main" val="195278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D1FCE4B3-CC91-5247-8BF9-D4EDD1049D7D}" type="slidenum">
              <a:rPr lang="en-US" smtClean="0"/>
              <a:t>18</a:t>
            </a:fld>
            <a:endParaRPr lang="en-US"/>
          </a:p>
        </p:txBody>
      </p:sp>
    </p:spTree>
    <p:extLst>
      <p:ext uri="{BB962C8B-B14F-4D97-AF65-F5344CB8AC3E}">
        <p14:creationId xmlns:p14="http://schemas.microsoft.com/office/powerpoint/2010/main" val="540605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19</a:t>
            </a:fld>
            <a:endParaRPr lang="en-US"/>
          </a:p>
        </p:txBody>
      </p:sp>
    </p:spTree>
    <p:extLst>
      <p:ext uri="{BB962C8B-B14F-4D97-AF65-F5344CB8AC3E}">
        <p14:creationId xmlns:p14="http://schemas.microsoft.com/office/powerpoint/2010/main" val="3958342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20</a:t>
            </a:fld>
            <a:endParaRPr lang="en-US"/>
          </a:p>
        </p:txBody>
      </p:sp>
    </p:spTree>
    <p:extLst>
      <p:ext uri="{BB962C8B-B14F-4D97-AF65-F5344CB8AC3E}">
        <p14:creationId xmlns:p14="http://schemas.microsoft.com/office/powerpoint/2010/main" val="183269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2</a:t>
            </a:fld>
            <a:endParaRPr lang="en-US"/>
          </a:p>
        </p:txBody>
      </p:sp>
    </p:spTree>
    <p:extLst>
      <p:ext uri="{BB962C8B-B14F-4D97-AF65-F5344CB8AC3E}">
        <p14:creationId xmlns:p14="http://schemas.microsoft.com/office/powerpoint/2010/main" val="2567857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D1FCE4B3-CC91-5247-8BF9-D4EDD1049D7D}" type="slidenum">
              <a:rPr lang="en-US" smtClean="0"/>
              <a:t>22</a:t>
            </a:fld>
            <a:endParaRPr lang="en-US"/>
          </a:p>
        </p:txBody>
      </p:sp>
    </p:spTree>
    <p:extLst>
      <p:ext uri="{BB962C8B-B14F-4D97-AF65-F5344CB8AC3E}">
        <p14:creationId xmlns:p14="http://schemas.microsoft.com/office/powerpoint/2010/main" val="239218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23</a:t>
            </a:fld>
            <a:endParaRPr lang="en-US"/>
          </a:p>
        </p:txBody>
      </p:sp>
    </p:spTree>
    <p:extLst>
      <p:ext uri="{BB962C8B-B14F-4D97-AF65-F5344CB8AC3E}">
        <p14:creationId xmlns:p14="http://schemas.microsoft.com/office/powerpoint/2010/main" val="2873639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24</a:t>
            </a:fld>
            <a:endParaRPr lang="en-US"/>
          </a:p>
        </p:txBody>
      </p:sp>
    </p:spTree>
    <p:extLst>
      <p:ext uri="{BB962C8B-B14F-4D97-AF65-F5344CB8AC3E}">
        <p14:creationId xmlns:p14="http://schemas.microsoft.com/office/powerpoint/2010/main" val="2851064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25</a:t>
            </a:fld>
            <a:endParaRPr lang="en-US"/>
          </a:p>
        </p:txBody>
      </p:sp>
    </p:spTree>
    <p:extLst>
      <p:ext uri="{BB962C8B-B14F-4D97-AF65-F5344CB8AC3E}">
        <p14:creationId xmlns:p14="http://schemas.microsoft.com/office/powerpoint/2010/main" val="2998144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26</a:t>
            </a:fld>
            <a:endParaRPr lang="en-US"/>
          </a:p>
        </p:txBody>
      </p:sp>
    </p:spTree>
    <p:extLst>
      <p:ext uri="{BB962C8B-B14F-4D97-AF65-F5344CB8AC3E}">
        <p14:creationId xmlns:p14="http://schemas.microsoft.com/office/powerpoint/2010/main" val="1814609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27</a:t>
            </a:fld>
            <a:endParaRPr lang="en-US"/>
          </a:p>
        </p:txBody>
      </p:sp>
    </p:spTree>
    <p:extLst>
      <p:ext uri="{BB962C8B-B14F-4D97-AF65-F5344CB8AC3E}">
        <p14:creationId xmlns:p14="http://schemas.microsoft.com/office/powerpoint/2010/main" val="4229778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D1FCE4B3-CC91-5247-8BF9-D4EDD1049D7D}" type="slidenum">
              <a:rPr lang="en-US" smtClean="0"/>
              <a:t>28</a:t>
            </a:fld>
            <a:endParaRPr lang="en-US"/>
          </a:p>
        </p:txBody>
      </p:sp>
    </p:spTree>
    <p:extLst>
      <p:ext uri="{BB962C8B-B14F-4D97-AF65-F5344CB8AC3E}">
        <p14:creationId xmlns:p14="http://schemas.microsoft.com/office/powerpoint/2010/main" val="158351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ahoma"/>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29</a:t>
            </a:fld>
            <a:endParaRPr lang="en-US"/>
          </a:p>
        </p:txBody>
      </p:sp>
    </p:spTree>
    <p:extLst>
      <p:ext uri="{BB962C8B-B14F-4D97-AF65-F5344CB8AC3E}">
        <p14:creationId xmlns:p14="http://schemas.microsoft.com/office/powerpoint/2010/main" val="2969971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30</a:t>
            </a:fld>
            <a:endParaRPr lang="en-US"/>
          </a:p>
        </p:txBody>
      </p:sp>
    </p:spTree>
    <p:extLst>
      <p:ext uri="{BB962C8B-B14F-4D97-AF65-F5344CB8AC3E}">
        <p14:creationId xmlns:p14="http://schemas.microsoft.com/office/powerpoint/2010/main" val="3826489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31</a:t>
            </a:fld>
            <a:endParaRPr lang="en-US"/>
          </a:p>
        </p:txBody>
      </p:sp>
    </p:spTree>
    <p:extLst>
      <p:ext uri="{BB962C8B-B14F-4D97-AF65-F5344CB8AC3E}">
        <p14:creationId xmlns:p14="http://schemas.microsoft.com/office/powerpoint/2010/main" val="3237466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3</a:t>
            </a:fld>
            <a:endParaRPr lang="en-US"/>
          </a:p>
        </p:txBody>
      </p:sp>
    </p:spTree>
    <p:extLst>
      <p:ext uri="{BB962C8B-B14F-4D97-AF65-F5344CB8AC3E}">
        <p14:creationId xmlns:p14="http://schemas.microsoft.com/office/powerpoint/2010/main" val="4231725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EA509-DCD4-AC01-6B6E-37BD549C8A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693B7-372A-AC25-1F53-A2AA5B9A2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5A10E-D891-DC55-CA5C-E9F06BB078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80C7BB2-CB76-04FF-B132-F9DFE6461872}"/>
              </a:ext>
            </a:extLst>
          </p:cNvPr>
          <p:cNvSpPr>
            <a:spLocks noGrp="1"/>
          </p:cNvSpPr>
          <p:nvPr>
            <p:ph type="sldNum" sz="quarter" idx="5"/>
          </p:nvPr>
        </p:nvSpPr>
        <p:spPr/>
        <p:txBody>
          <a:bodyPr/>
          <a:lstStyle/>
          <a:p>
            <a:fld id="{44BAE9E6-FC52-7F4E-B22E-76509B4751CB}" type="slidenum">
              <a:rPr lang="en-US" smtClean="0"/>
              <a:t>32</a:t>
            </a:fld>
            <a:endParaRPr lang="en-US"/>
          </a:p>
        </p:txBody>
      </p:sp>
    </p:spTree>
    <p:extLst>
      <p:ext uri="{BB962C8B-B14F-4D97-AF65-F5344CB8AC3E}">
        <p14:creationId xmlns:p14="http://schemas.microsoft.com/office/powerpoint/2010/main" val="55822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33</a:t>
            </a:fld>
            <a:endParaRPr lang="en-US"/>
          </a:p>
        </p:txBody>
      </p:sp>
    </p:spTree>
    <p:extLst>
      <p:ext uri="{BB962C8B-B14F-4D97-AF65-F5344CB8AC3E}">
        <p14:creationId xmlns:p14="http://schemas.microsoft.com/office/powerpoint/2010/main" val="52010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34</a:t>
            </a:fld>
            <a:endParaRPr lang="en-US"/>
          </a:p>
        </p:txBody>
      </p:sp>
    </p:spTree>
    <p:extLst>
      <p:ext uri="{BB962C8B-B14F-4D97-AF65-F5344CB8AC3E}">
        <p14:creationId xmlns:p14="http://schemas.microsoft.com/office/powerpoint/2010/main" val="124549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7CE84-C0C4-985F-5460-565578169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02EE5-D07F-AF6D-0089-F84688C3A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7EA14-CAD9-5698-4713-AD8A0E83A3E2}"/>
              </a:ext>
            </a:extLst>
          </p:cNvPr>
          <p:cNvSpPr>
            <a:spLocks noGrp="1"/>
          </p:cNvSpPr>
          <p:nvPr>
            <p:ph type="body" idx="1"/>
          </p:nvPr>
        </p:nvSpPr>
        <p:spPr/>
        <p:txBody>
          <a:bodyPr/>
          <a:lstStyle/>
          <a:p>
            <a:endParaRPr lang="en-US" dirty="0">
              <a:ea typeface="Tahoma"/>
              <a:cs typeface="Tahoma"/>
            </a:endParaRPr>
          </a:p>
        </p:txBody>
      </p:sp>
      <p:sp>
        <p:nvSpPr>
          <p:cNvPr id="4" name="Slide Number Placeholder 3">
            <a:extLst>
              <a:ext uri="{FF2B5EF4-FFF2-40B4-BE49-F238E27FC236}">
                <a16:creationId xmlns:a16="http://schemas.microsoft.com/office/drawing/2014/main" id="{8F3F6425-52E4-26BA-0529-DF9F2A3FD951}"/>
              </a:ext>
            </a:extLst>
          </p:cNvPr>
          <p:cNvSpPr>
            <a:spLocks noGrp="1"/>
          </p:cNvSpPr>
          <p:nvPr>
            <p:ph type="sldNum" sz="quarter" idx="5"/>
          </p:nvPr>
        </p:nvSpPr>
        <p:spPr/>
        <p:txBody>
          <a:bodyPr/>
          <a:lstStyle/>
          <a:p>
            <a:fld id="{5AE7A38C-5F75-D34C-8EEB-9617AEF57B70}" type="slidenum">
              <a:rPr lang="en-US" smtClean="0"/>
              <a:pPr/>
              <a:t>35</a:t>
            </a:fld>
            <a:endParaRPr lang="en-US"/>
          </a:p>
        </p:txBody>
      </p:sp>
    </p:spTree>
    <p:extLst>
      <p:ext uri="{BB962C8B-B14F-4D97-AF65-F5344CB8AC3E}">
        <p14:creationId xmlns:p14="http://schemas.microsoft.com/office/powerpoint/2010/main" val="3721081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ahoma"/>
              <a:ea typeface="Tahoma"/>
              <a:cs typeface="Tahom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264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0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F6517-2C5E-F652-9DC7-D2DD845F5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489A1-674F-74B2-F32C-F8C7E433B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06078A-1556-C69A-8840-DF61ADEAA8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406481-9ACF-F29E-2839-FA9D93FF75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984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199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E1216-E1D5-FCEF-22B6-1BC85BB63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CC389-4B9D-9D49-6195-C11922A71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BE4032-247E-3A7B-E1E4-380C56EDB4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 </a:t>
            </a:r>
            <a:endParaRPr lang="en-US" dirty="0"/>
          </a:p>
        </p:txBody>
      </p:sp>
      <p:sp>
        <p:nvSpPr>
          <p:cNvPr id="4" name="Slide Number Placeholder 3">
            <a:extLst>
              <a:ext uri="{FF2B5EF4-FFF2-40B4-BE49-F238E27FC236}">
                <a16:creationId xmlns:a16="http://schemas.microsoft.com/office/drawing/2014/main" id="{219F463B-7413-3E62-4C2A-6D555D2B58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347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70511-41C9-0568-6EFE-ADCAD44EA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FF4214-CC37-5C53-C867-40969DD78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B21BD-66A7-BE10-A3E3-9B7ABF8BAC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D4F935-BE95-C9C9-8C5F-0A8116A15C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58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BAE9E6-FC52-7F4E-B22E-76509B4751CB}" type="slidenum">
              <a:rPr lang="en-US" smtClean="0"/>
              <a:t>4</a:t>
            </a:fld>
            <a:endParaRPr lang="en-US"/>
          </a:p>
        </p:txBody>
      </p:sp>
    </p:spTree>
    <p:extLst>
      <p:ext uri="{BB962C8B-B14F-4D97-AF65-F5344CB8AC3E}">
        <p14:creationId xmlns:p14="http://schemas.microsoft.com/office/powerpoint/2010/main" val="2795224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42</a:t>
            </a:fld>
            <a:endParaRPr lang="en-US"/>
          </a:p>
        </p:txBody>
      </p:sp>
    </p:spTree>
    <p:extLst>
      <p:ext uri="{BB962C8B-B14F-4D97-AF65-F5344CB8AC3E}">
        <p14:creationId xmlns:p14="http://schemas.microsoft.com/office/powerpoint/2010/main" val="2842594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DB017-301D-7A7E-AD9A-0605E5AF6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98112-C5BD-099D-7337-5CB71305C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3BBE6-434A-220C-DE22-D70986136087}"/>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380C596D-C1ED-2CDF-5FEB-83FC01D0DF4A}"/>
              </a:ext>
            </a:extLst>
          </p:cNvPr>
          <p:cNvSpPr>
            <a:spLocks noGrp="1"/>
          </p:cNvSpPr>
          <p:nvPr>
            <p:ph type="sldNum" sz="quarter" idx="5"/>
          </p:nvPr>
        </p:nvSpPr>
        <p:spPr/>
        <p:txBody>
          <a:bodyPr/>
          <a:lstStyle/>
          <a:p>
            <a:fld id="{5AE7A38C-5F75-D34C-8EEB-9617AEF57B70}" type="slidenum">
              <a:rPr lang="en-US" smtClean="0"/>
              <a:pPr/>
              <a:t>43</a:t>
            </a:fld>
            <a:endParaRPr lang="en-US"/>
          </a:p>
        </p:txBody>
      </p:sp>
    </p:spTree>
    <p:extLst>
      <p:ext uri="{BB962C8B-B14F-4D97-AF65-F5344CB8AC3E}">
        <p14:creationId xmlns:p14="http://schemas.microsoft.com/office/powerpoint/2010/main" val="7227961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44</a:t>
            </a:fld>
            <a:endParaRPr lang="en-US"/>
          </a:p>
        </p:txBody>
      </p:sp>
    </p:spTree>
    <p:extLst>
      <p:ext uri="{BB962C8B-B14F-4D97-AF65-F5344CB8AC3E}">
        <p14:creationId xmlns:p14="http://schemas.microsoft.com/office/powerpoint/2010/main" val="3322055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45</a:t>
            </a:fld>
            <a:endParaRPr lang="en-US"/>
          </a:p>
        </p:txBody>
      </p:sp>
    </p:spTree>
    <p:extLst>
      <p:ext uri="{BB962C8B-B14F-4D97-AF65-F5344CB8AC3E}">
        <p14:creationId xmlns:p14="http://schemas.microsoft.com/office/powerpoint/2010/main" val="37756311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46</a:t>
            </a:fld>
            <a:endParaRPr lang="en-US"/>
          </a:p>
        </p:txBody>
      </p:sp>
    </p:spTree>
    <p:extLst>
      <p:ext uri="{BB962C8B-B14F-4D97-AF65-F5344CB8AC3E}">
        <p14:creationId xmlns:p14="http://schemas.microsoft.com/office/powerpoint/2010/main" val="3557794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5AE7A38C-5F75-D34C-8EEB-9617AEF57B70}" type="slidenum">
              <a:rPr lang="en-US" smtClean="0"/>
              <a:pPr/>
              <a:t>47</a:t>
            </a:fld>
            <a:endParaRPr lang="en-US"/>
          </a:p>
        </p:txBody>
      </p:sp>
    </p:spTree>
    <p:extLst>
      <p:ext uri="{BB962C8B-B14F-4D97-AF65-F5344CB8AC3E}">
        <p14:creationId xmlns:p14="http://schemas.microsoft.com/office/powerpoint/2010/main" val="40757044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48</a:t>
            </a:fld>
            <a:endParaRPr lang="en-US"/>
          </a:p>
        </p:txBody>
      </p:sp>
    </p:spTree>
    <p:extLst>
      <p:ext uri="{BB962C8B-B14F-4D97-AF65-F5344CB8AC3E}">
        <p14:creationId xmlns:p14="http://schemas.microsoft.com/office/powerpoint/2010/main" val="881645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AE9E6-FC52-7F4E-B22E-76509B4751CB}" type="slidenum">
              <a:rPr lang="en-US" smtClean="0"/>
              <a:t>49</a:t>
            </a:fld>
            <a:endParaRPr lang="en-US"/>
          </a:p>
        </p:txBody>
      </p:sp>
    </p:spTree>
    <p:extLst>
      <p:ext uri="{BB962C8B-B14F-4D97-AF65-F5344CB8AC3E}">
        <p14:creationId xmlns:p14="http://schemas.microsoft.com/office/powerpoint/2010/main" val="125984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5</a:t>
            </a:fld>
            <a:endParaRPr lang="en-US"/>
          </a:p>
        </p:txBody>
      </p:sp>
    </p:spTree>
    <p:extLst>
      <p:ext uri="{BB962C8B-B14F-4D97-AF65-F5344CB8AC3E}">
        <p14:creationId xmlns:p14="http://schemas.microsoft.com/office/powerpoint/2010/main" val="17208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6</a:t>
            </a:fld>
            <a:endParaRPr lang="en-US"/>
          </a:p>
        </p:txBody>
      </p:sp>
    </p:spTree>
    <p:extLst>
      <p:ext uri="{BB962C8B-B14F-4D97-AF65-F5344CB8AC3E}">
        <p14:creationId xmlns:p14="http://schemas.microsoft.com/office/powerpoint/2010/main" val="2770812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BAE9E6-FC52-7F4E-B22E-76509B4751CB}" type="slidenum">
              <a:rPr lang="en-US" smtClean="0"/>
              <a:t>8</a:t>
            </a:fld>
            <a:endParaRPr lang="en-US"/>
          </a:p>
        </p:txBody>
      </p:sp>
    </p:spTree>
    <p:extLst>
      <p:ext uri="{BB962C8B-B14F-4D97-AF65-F5344CB8AC3E}">
        <p14:creationId xmlns:p14="http://schemas.microsoft.com/office/powerpoint/2010/main" val="334288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Tahoma"/>
              <a:cs typeface="Tahoma"/>
            </a:endParaRPr>
          </a:p>
        </p:txBody>
      </p:sp>
      <p:sp>
        <p:nvSpPr>
          <p:cNvPr id="4" name="Slide Number Placeholder 3"/>
          <p:cNvSpPr>
            <a:spLocks noGrp="1"/>
          </p:cNvSpPr>
          <p:nvPr>
            <p:ph type="sldNum" sz="quarter" idx="5"/>
          </p:nvPr>
        </p:nvSpPr>
        <p:spPr/>
        <p:txBody>
          <a:bodyPr/>
          <a:lstStyle/>
          <a:p>
            <a:fld id="{5AE7A38C-5F75-D34C-8EEB-9617AEF57B70}" type="slidenum">
              <a:rPr lang="en-US" smtClean="0"/>
              <a:pPr/>
              <a:t>9</a:t>
            </a:fld>
            <a:endParaRPr lang="en-US"/>
          </a:p>
        </p:txBody>
      </p:sp>
    </p:spTree>
    <p:extLst>
      <p:ext uri="{BB962C8B-B14F-4D97-AF65-F5344CB8AC3E}">
        <p14:creationId xmlns:p14="http://schemas.microsoft.com/office/powerpoint/2010/main" val="97238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604C68-F7B3-4502-B83E-8B97F8BDF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199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ECTA">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83F405-385F-4347-8627-2FFAC5E4B36E}"/>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2" name="Picture 1" title="Logo: Early Childhood Technical Assistance (ECTA) Cen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300" y="891304"/>
            <a:ext cx="5305312" cy="782751"/>
          </a:xfrm>
          <a:prstGeom prst="rect">
            <a:avLst/>
          </a:prstGeom>
        </p:spPr>
      </p:pic>
      <p:pic>
        <p:nvPicPr>
          <p:cNvPr id="4" name="Picture 3" title="Logo: The Center for IDEA Early Childhood Data Systems (DaSy)">
            <a:extLst>
              <a:ext uri="{FF2B5EF4-FFF2-40B4-BE49-F238E27FC236}">
                <a16:creationId xmlns:a16="http://schemas.microsoft.com/office/drawing/2014/main" id="{593F925B-A6DF-B144-8BF5-61A1B8D83AFB}"/>
              </a:ext>
            </a:extLst>
          </p:cNvPr>
          <p:cNvPicPr>
            <a:picLocks noChangeAspect="1"/>
          </p:cNvPicPr>
          <p:nvPr userDrawn="1"/>
        </p:nvPicPr>
        <p:blipFill>
          <a:blip r:embed="rId3"/>
          <a:stretch>
            <a:fillRect/>
          </a:stretch>
        </p:blipFill>
        <p:spPr>
          <a:xfrm>
            <a:off x="6279052" y="587326"/>
            <a:ext cx="5319390" cy="1202499"/>
          </a:xfrm>
          <a:prstGeom prst="rect">
            <a:avLst/>
          </a:prstGeom>
        </p:spPr>
      </p:pic>
      <p:sp>
        <p:nvSpPr>
          <p:cNvPr id="8" name="Subtitle 2"/>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p:cNvSpPr>
            <a:spLocks noGrp="1"/>
          </p:cNvSpPr>
          <p:nvPr>
            <p:ph type="ctrTitle" hasCustomPrompt="1"/>
          </p:nvPr>
        </p:nvSpPr>
        <p:spPr>
          <a:xfrm>
            <a:off x="495300" y="1993311"/>
            <a:ext cx="11103142" cy="1841842"/>
          </a:xfrm>
        </p:spPr>
        <p:txBody>
          <a:bodyPr bIns="0" anchor="b">
            <a:normAutofit/>
          </a:bodyPr>
          <a:lstStyle>
            <a:lvl1pPr algn="l">
              <a:defRPr sz="5400" b="0" cap="none">
                <a:solidFill>
                  <a:schemeClr val="accent5">
                    <a:lumMod val="75000"/>
                  </a:schemeClr>
                </a:solidFill>
              </a:defRPr>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2: ECTA">
    <p:spTree>
      <p:nvGrpSpPr>
        <p:cNvPr id="1" name=""/>
        <p:cNvGrpSpPr/>
        <p:nvPr/>
      </p:nvGrpSpPr>
      <p:grpSpPr>
        <a:xfrm>
          <a:off x="0" y="0"/>
          <a:ext cx="0" cy="0"/>
          <a:chOff x="0" y="0"/>
          <a:chExt cx="0" cy="0"/>
        </a:xfrm>
      </p:grpSpPr>
      <p:pic>
        <p:nvPicPr>
          <p:cNvPr id="9" name="Picture 8" title="Logo: DaSy">
            <a:extLst>
              <a:ext uri="{FF2B5EF4-FFF2-40B4-BE49-F238E27FC236}">
                <a16:creationId xmlns:a16="http://schemas.microsoft.com/office/drawing/2014/main" id="{9A75216B-F3C0-0A41-A3DB-E796040CF3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10" name="Picture 9" title="Logo: ECTA">
            <a:extLst>
              <a:ext uri="{FF2B5EF4-FFF2-40B4-BE49-F238E27FC236}">
                <a16:creationId xmlns:a16="http://schemas.microsoft.com/office/drawing/2014/main" id="{74302E6B-5405-5D49-8373-ACF0C8A0E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70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7"/>
            <a:ext cx="5388428" cy="4479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t2: DaSy">
    <p:spTree>
      <p:nvGrpSpPr>
        <p:cNvPr id="1" name=""/>
        <p:cNvGrpSpPr/>
        <p:nvPr/>
      </p:nvGrpSpPr>
      <p:grpSpPr>
        <a:xfrm>
          <a:off x="0" y="0"/>
          <a:ext cx="0" cy="0"/>
          <a:chOff x="0" y="0"/>
          <a:chExt cx="0" cy="0"/>
        </a:xfrm>
      </p:grpSpPr>
      <p:pic>
        <p:nvPicPr>
          <p:cNvPr id="13" name="Picture 12" title="Logo: ECTA">
            <a:extLst>
              <a:ext uri="{FF2B5EF4-FFF2-40B4-BE49-F238E27FC236}">
                <a16:creationId xmlns:a16="http://schemas.microsoft.com/office/drawing/2014/main" id="{6DC21DC3-FA2A-8947-AD46-863BD10708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2" name="Picture 11" title="Logo: DaSy">
            <a:extLst>
              <a:ext uri="{FF2B5EF4-FFF2-40B4-BE49-F238E27FC236}">
                <a16:creationId xmlns:a16="http://schemas.microsoft.com/office/drawing/2014/main" id="{B90E49D4-530B-6C45-A7BD-397A8BD47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4" name="Slide Number Placeholder 5">
            <a:extLst>
              <a:ext uri="{FF2B5EF4-FFF2-40B4-BE49-F238E27FC236}">
                <a16:creationId xmlns:a16="http://schemas.microsoft.com/office/drawing/2014/main" id="{E4D7F0D2-857C-7A42-A2C9-10B1AD0DC8BD}"/>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FC22B58D-2202-A346-8FF6-EC023667125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6204856" y="1376140"/>
            <a:ext cx="5388429" cy="44686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587829" y="1368358"/>
            <a:ext cx="5388428" cy="4477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587829" y="226979"/>
            <a:ext cx="11005456" cy="89969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332261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4: Color Blocks 1">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DFC899-3EC5-DB43-A9CC-118545BCA960}"/>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1C2A460B-0C02-0947-B29B-910DB98C9E32}"/>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4">
              <a:lumMod val="20000"/>
              <a:lumOff val="80000"/>
            </a:schemeClr>
          </a:solidFill>
          <a:effectLst>
            <a:softEdge rad="12700"/>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4">
              <a:lumMod val="50000"/>
            </a:schemeClr>
          </a:solidFill>
          <a:ln w="50800">
            <a:solidFill>
              <a:schemeClr val="accent4">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5">
              <a:lumMod val="20000"/>
              <a:lumOff val="80000"/>
            </a:schemeClr>
          </a:solidFill>
          <a:effectLst>
            <a:softEdge rad="12700"/>
          </a:effectLst>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5">
              <a:lumMod val="50000"/>
            </a:schemeClr>
          </a:solidFill>
          <a:ln w="50800">
            <a:solidFill>
              <a:schemeClr val="accent5"/>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tent4: Color Blocks 2">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4" name="Content Placeholder 3"/>
          <p:cNvSpPr>
            <a:spLocks noGrp="1"/>
          </p:cNvSpPr>
          <p:nvPr>
            <p:ph sz="half" idx="2"/>
          </p:nvPr>
        </p:nvSpPr>
        <p:spPr>
          <a:xfrm>
            <a:off x="587829" y="2148784"/>
            <a:ext cx="5388428" cy="4023415"/>
          </a:xfrm>
          <a:solidFill>
            <a:schemeClr val="accent2">
              <a:lumMod val="20000"/>
              <a:lumOff val="80000"/>
            </a:schemeClr>
          </a:solidFill>
          <a:effectLst>
            <a:softEdge rad="12700"/>
          </a:effectLst>
        </p:spPr>
        <p:txBody>
          <a:bodyPr/>
          <a:lstStyle>
            <a:lvl1pPr>
              <a:buClr>
                <a:schemeClr val="accent2">
                  <a:lumMod val="75000"/>
                </a:schemeClr>
              </a:buClr>
              <a:defRPr/>
            </a:lvl1pPr>
            <a:lvl2pPr>
              <a:buClr>
                <a:schemeClr val="accent2">
                  <a:lumMod val="75000"/>
                </a:schemeClr>
              </a:buClr>
              <a:defRPr/>
            </a:lvl2pPr>
            <a:lvl3pPr>
              <a:buClr>
                <a:schemeClr val="accent2">
                  <a:lumMod val="75000"/>
                </a:schemeClr>
              </a:buClr>
              <a:defRPr/>
            </a:lvl3pPr>
            <a:lvl4pPr>
              <a:buClr>
                <a:schemeClr val="accent2">
                  <a:lumMod val="75000"/>
                </a:schemeClr>
              </a:buClr>
              <a:defRPr/>
            </a:lvl4pPr>
            <a:lvl5pPr>
              <a:buClr>
                <a:schemeClr val="accent2">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2">
              <a:lumMod val="75000"/>
            </a:schemeClr>
          </a:solidFill>
          <a:ln w="50800">
            <a:solidFill>
              <a:schemeClr val="accent2">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4857" y="2147817"/>
            <a:ext cx="5388429" cy="4012634"/>
          </a:xfrm>
          <a:solidFill>
            <a:schemeClr val="accent6">
              <a:lumMod val="20000"/>
              <a:lumOff val="80000"/>
            </a:schemeClr>
          </a:solidFill>
          <a:effectLst>
            <a:softEdge rad="12700"/>
          </a:effectLst>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6">
              <a:lumMod val="75000"/>
            </a:schemeClr>
          </a:solidFill>
          <a:ln w="50800">
            <a:solidFill>
              <a:schemeClr val="accent6"/>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ntent4: Color Blocks 3">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85F550C6-E3F1-3B41-A219-010D2B67CB95}"/>
              </a:ext>
            </a:extLst>
          </p:cNvPr>
          <p:cNvSpPr>
            <a:spLocks noGrp="1"/>
          </p:cNvSpPr>
          <p:nvPr>
            <p:ph type="sldNum" sz="quarter" idx="11"/>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9" name="Footer Placeholder 4">
            <a:extLst>
              <a:ext uri="{FF2B5EF4-FFF2-40B4-BE49-F238E27FC236}">
                <a16:creationId xmlns:a16="http://schemas.microsoft.com/office/drawing/2014/main" id="{5CED27E4-1CB0-884A-BB5B-AE76B59F9324}"/>
              </a:ext>
            </a:extLst>
          </p:cNvPr>
          <p:cNvSpPr>
            <a:spLocks noGrp="1"/>
          </p:cNvSpPr>
          <p:nvPr>
            <p:ph type="ftr" sz="quarter" idx="10"/>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6" name="Content Placeholder 5"/>
          <p:cNvSpPr>
            <a:spLocks noGrp="1"/>
          </p:cNvSpPr>
          <p:nvPr>
            <p:ph sz="quarter" idx="4"/>
          </p:nvPr>
        </p:nvSpPr>
        <p:spPr>
          <a:xfrm>
            <a:off x="6204857" y="2147817"/>
            <a:ext cx="5388429" cy="4012634"/>
          </a:xfrm>
          <a:solidFill>
            <a:schemeClr val="accent3">
              <a:lumMod val="20000"/>
              <a:lumOff val="80000"/>
            </a:schemeClr>
          </a:solidFill>
          <a:ln>
            <a:noFill/>
          </a:ln>
          <a:effectLst>
            <a:softEdge rad="12700"/>
          </a:effectLst>
        </p:spPr>
        <p:txBody>
          <a:bodyPr/>
          <a:lstStyle>
            <a:lvl1pPr>
              <a:buClr>
                <a:schemeClr val="accent3">
                  <a:lumMod val="75000"/>
                </a:schemeClr>
              </a:buClr>
              <a:defRPr/>
            </a:lvl1pPr>
            <a:lvl2pPr>
              <a:buClr>
                <a:schemeClr val="accent3">
                  <a:lumMod val="75000"/>
                </a:schemeClr>
              </a:buClr>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4857" y="1261287"/>
            <a:ext cx="5388429" cy="771585"/>
          </a:xfrm>
          <a:solidFill>
            <a:schemeClr val="accent3">
              <a:lumMod val="75000"/>
            </a:schemeClr>
          </a:solidFill>
          <a:ln w="50800">
            <a:solidFill>
              <a:schemeClr val="accent3">
                <a:lumMod val="60000"/>
                <a:lumOff val="40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7829" y="2148784"/>
            <a:ext cx="5388428" cy="4023415"/>
          </a:xfrm>
          <a:solidFill>
            <a:schemeClr val="accent1">
              <a:lumMod val="20000"/>
              <a:lumOff val="80000"/>
            </a:schemeClr>
          </a:solidFill>
          <a:effectLst>
            <a:softEdge rad="12700"/>
          </a:effectLst>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587829" y="1258112"/>
            <a:ext cx="5388428" cy="771302"/>
          </a:xfrm>
          <a:solidFill>
            <a:schemeClr val="accent1">
              <a:lumMod val="50000"/>
            </a:schemeClr>
          </a:solidFill>
          <a:ln w="50800">
            <a:solidFill>
              <a:schemeClr val="accent1">
                <a:lumMod val="75000"/>
              </a:schemeClr>
            </a:solidFill>
          </a:ln>
        </p:spPr>
        <p:txBody>
          <a:bodyPr anchor="b">
            <a:normAutofit/>
          </a:bodyPr>
          <a:lstStyle>
            <a:lvl1pPr marL="0" indent="0">
              <a:lnSpc>
                <a:spcPct val="100000"/>
              </a:lnSpc>
              <a:buNone/>
              <a:defRPr sz="22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hasCustomPrompt="1"/>
          </p:nvPr>
        </p:nvSpPr>
        <p:spPr>
          <a:xfrm>
            <a:off x="587829" y="226989"/>
            <a:ext cx="11005457" cy="911753"/>
          </a:xfrm>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228053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5: Complex; No Logos">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7F9705D-84BE-9B47-92B6-2C9E1EF227A6}"/>
              </a:ext>
            </a:extLst>
          </p:cNvPr>
          <p:cNvSpPr>
            <a:spLocks noGrp="1"/>
          </p:cNvSpPr>
          <p:nvPr>
            <p:ph type="sldNum" sz="quarter" idx="4"/>
          </p:nvPr>
        </p:nvSpPr>
        <p:spPr>
          <a:xfrm>
            <a:off x="10360510" y="634953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7" name="Footer Placeholder 4">
            <a:extLst>
              <a:ext uri="{FF2B5EF4-FFF2-40B4-BE49-F238E27FC236}">
                <a16:creationId xmlns:a16="http://schemas.microsoft.com/office/drawing/2014/main" id="{E3E57410-020D-7546-9C85-5557049FC25D}"/>
              </a:ext>
            </a:extLst>
          </p:cNvPr>
          <p:cNvSpPr>
            <a:spLocks noGrp="1"/>
          </p:cNvSpPr>
          <p:nvPr>
            <p:ph type="ftr" sz="quarter" idx="3"/>
          </p:nvPr>
        </p:nvSpPr>
        <p:spPr>
          <a:xfrm>
            <a:off x="587829" y="6349533"/>
            <a:ext cx="9772682"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043714" y="798973"/>
            <a:ext cx="6549572" cy="53949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87329" y="3205491"/>
            <a:ext cx="4132356" cy="298847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p:cNvSpPr>
            <a:spLocks noGrp="1"/>
          </p:cNvSpPr>
          <p:nvPr>
            <p:ph type="title" hasCustomPrompt="1"/>
          </p:nvPr>
        </p:nvSpPr>
        <p:spPr>
          <a:xfrm>
            <a:off x="587829" y="798973"/>
            <a:ext cx="4129941" cy="2247117"/>
          </a:xfrm>
        </p:spPr>
        <p:txBody>
          <a:bodyPr anchor="b">
            <a:normAutofit/>
          </a:bodyPr>
          <a:lstStyle>
            <a:lvl1pPr algn="ctr">
              <a:defRPr sz="2400" cap="none">
                <a:solidFill>
                  <a:schemeClr val="accent5">
                    <a:lumMod val="50000"/>
                  </a:schemeClr>
                </a:solidFill>
              </a:defRPr>
            </a:lvl1p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lank: ECTA">
    <p:spTree>
      <p:nvGrpSpPr>
        <p:cNvPr id="1" name=""/>
        <p:cNvGrpSpPr/>
        <p:nvPr/>
      </p:nvGrpSpPr>
      <p:grpSpPr>
        <a:xfrm>
          <a:off x="0" y="0"/>
          <a:ext cx="0" cy="0"/>
          <a:chOff x="0" y="0"/>
          <a:chExt cx="0" cy="0"/>
        </a:xfrm>
      </p:grpSpPr>
      <p:pic>
        <p:nvPicPr>
          <p:cNvPr id="7" name="Picture 6" title="Logo: DaSy">
            <a:extLst>
              <a:ext uri="{FF2B5EF4-FFF2-40B4-BE49-F238E27FC236}">
                <a16:creationId xmlns:a16="http://schemas.microsoft.com/office/drawing/2014/main" id="{57FA37DA-13B6-714F-B5B5-B44257DAA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8" name="Picture 7" title="Logo: ECTA">
            <a:extLst>
              <a:ext uri="{FF2B5EF4-FFF2-40B4-BE49-F238E27FC236}">
                <a16:creationId xmlns:a16="http://schemas.microsoft.com/office/drawing/2014/main" id="{CDC2E725-B364-8B4E-ADC5-CA79FA137D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2" name="Slide Number Placeholder 5">
            <a:extLst>
              <a:ext uri="{FF2B5EF4-FFF2-40B4-BE49-F238E27FC236}">
                <a16:creationId xmlns:a16="http://schemas.microsoft.com/office/drawing/2014/main" id="{89DE2F01-BF07-1541-BAC6-892BA875643E}"/>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1" name="Footer Placeholder 4">
            <a:extLst>
              <a:ext uri="{FF2B5EF4-FFF2-40B4-BE49-F238E27FC236}">
                <a16:creationId xmlns:a16="http://schemas.microsoft.com/office/drawing/2014/main" id="{78896D6F-DBA9-4348-A229-82D25A72473E}"/>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DaSy">
    <p:spTree>
      <p:nvGrpSpPr>
        <p:cNvPr id="1" name=""/>
        <p:cNvGrpSpPr/>
        <p:nvPr/>
      </p:nvGrpSpPr>
      <p:grpSpPr>
        <a:xfrm>
          <a:off x="0" y="0"/>
          <a:ext cx="0" cy="0"/>
          <a:chOff x="0" y="0"/>
          <a:chExt cx="0" cy="0"/>
        </a:xfrm>
      </p:grpSpPr>
      <p:pic>
        <p:nvPicPr>
          <p:cNvPr id="11" name="Picture 10" title="Logo: ECTA">
            <a:extLst>
              <a:ext uri="{FF2B5EF4-FFF2-40B4-BE49-F238E27FC236}">
                <a16:creationId xmlns:a16="http://schemas.microsoft.com/office/drawing/2014/main" id="{9DA26D44-7A0D-9E49-AE51-4F7EF2A694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10" name="Picture 9" title="Logo: DaSy">
            <a:extLst>
              <a:ext uri="{FF2B5EF4-FFF2-40B4-BE49-F238E27FC236}">
                <a16:creationId xmlns:a16="http://schemas.microsoft.com/office/drawing/2014/main" id="{54682CFA-0607-B241-8E73-0D62C07A24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9" name="Slide Number Placeholder 5">
            <a:extLst>
              <a:ext uri="{FF2B5EF4-FFF2-40B4-BE49-F238E27FC236}">
                <a16:creationId xmlns:a16="http://schemas.microsoft.com/office/drawing/2014/main" id="{54ABE0DE-2F54-FA4D-A82C-11F51AB13AE3}"/>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8" name="Footer Placeholder 4">
            <a:extLst>
              <a:ext uri="{FF2B5EF4-FFF2-40B4-BE49-F238E27FC236}">
                <a16:creationId xmlns:a16="http://schemas.microsoft.com/office/drawing/2014/main" id="{DEC3398F-E097-534F-AB11-120DEF5A7050}"/>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6" name="Title 1">
            <a:extLst>
              <a:ext uri="{FF2B5EF4-FFF2-40B4-BE49-F238E27FC236}">
                <a16:creationId xmlns:a16="http://schemas.microsoft.com/office/drawing/2014/main" id="{C245F5E8-80C8-524B-A9DF-4983789D51C0}"/>
              </a:ext>
            </a:extLst>
          </p:cNvPr>
          <p:cNvSpPr>
            <a:spLocks noGrp="1"/>
          </p:cNvSpPr>
          <p:nvPr>
            <p:ph type="title" hasCustomPrompt="1"/>
          </p:nvPr>
        </p:nvSpPr>
        <p:spPr>
          <a:xfrm>
            <a:off x="587828" y="226980"/>
            <a:ext cx="11005457" cy="914400"/>
          </a:xfrm>
        </p:spPr>
        <p:txBody>
          <a:bodyPr/>
          <a:lstStyle>
            <a:lvl1pPr>
              <a:defRPr cap="none"/>
            </a:lvl1pPr>
          </a:lstStyle>
          <a:p>
            <a:r>
              <a:rPr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 ECTA">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5CC5FE8-12C2-FD46-820B-4130229A6D41}"/>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4B31A5-9F95-734E-8045-BD3BF0922473}"/>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2"/>
          <a:stretch>
            <a:fillRect/>
          </a:stretch>
        </p:blipFill>
        <p:spPr>
          <a:xfrm>
            <a:off x="6523094" y="660584"/>
            <a:ext cx="3709833" cy="838644"/>
          </a:xfrm>
          <a:prstGeom prst="rect">
            <a:avLst/>
          </a:prstGeom>
        </p:spPr>
      </p:pic>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3"/>
          <a:stretch>
            <a:fillRect/>
          </a:stretch>
        </p:blipFill>
        <p:spPr>
          <a:xfrm>
            <a:off x="1973580" y="786003"/>
            <a:ext cx="4218498" cy="620041"/>
          </a:xfrm>
          <a:prstGeom prst="rect">
            <a:avLst/>
          </a:prstGeom>
        </p:spPr>
      </p:pic>
      <p:sp>
        <p:nvSpPr>
          <p:cNvPr id="3" name="TextBox 2">
            <a:extLst>
              <a:ext uri="{FF2B5EF4-FFF2-40B4-BE49-F238E27FC236}">
                <a16:creationId xmlns:a16="http://schemas.microsoft.com/office/drawing/2014/main" id="{4B4C06CB-4F94-5A40-9177-5C4E1F343A0D}"/>
              </a:ext>
            </a:extLst>
          </p:cNvPr>
          <p:cNvSpPr txBox="1"/>
          <p:nvPr userDrawn="1"/>
        </p:nvSpPr>
        <p:spPr>
          <a:xfrm>
            <a:off x="1973580" y="3613237"/>
            <a:ext cx="825934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cooperative agreement, </a:t>
            </a:r>
            <a:r>
              <a:rPr lang="en-US" sz="1200" kern="1200">
                <a:solidFill>
                  <a:schemeClr val="tx1"/>
                </a:solidFill>
                <a:latin typeface="Arial" panose="020B0604020202020204" pitchFamily="34" charset="0"/>
                <a:ea typeface="+mn-ea"/>
                <a:cs typeface="Arial" panose="020B0604020202020204" pitchFamily="34" charset="0"/>
              </a:rPr>
              <a:t>#H326P220002</a:t>
            </a:r>
            <a:r>
              <a:rPr lang="en-US" sz="1200">
                <a:latin typeface="Arial" panose="020B0604020202020204" pitchFamily="34" charset="0"/>
                <a:cs typeface="Arial" panose="020B0604020202020204" pitchFamily="34" charset="0"/>
              </a:rPr>
              <a:t>, and a grant, #</a:t>
            </a:r>
            <a:r>
              <a:rPr lang="en-US" sz="1200">
                <a:effectLst/>
                <a:latin typeface="Arial" panose="020B0604020202020204" pitchFamily="34" charset="0"/>
                <a:cs typeface="Arial" panose="020B0604020202020204" pitchFamily="34" charset="0"/>
              </a:rPr>
              <a:t>H373Z240001</a:t>
            </a:r>
            <a:r>
              <a:rPr lang="en-US" sz="1200">
                <a:latin typeface="Arial" panose="020B0604020202020204" pitchFamily="34" charset="0"/>
                <a:cs typeface="Arial" panose="020B0604020202020204" pitchFamily="34" charset="0"/>
              </a:rPr>
              <a:t>,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indent="0">
              <a:buNone/>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a:t>
            </a:r>
            <a:r>
              <a:rPr lang="en-US" sz="1200">
                <a:effectLst/>
                <a:latin typeface="Arial" panose="020B0604020202020204" pitchFamily="34" charset="0"/>
                <a:cs typeface="Arial" panose="020B0604020202020204" pitchFamily="34" charset="0"/>
              </a:rPr>
              <a:t>Meredith Miceli and Alexis </a:t>
            </a:r>
            <a:r>
              <a:rPr lang="en-US" sz="1200" err="1">
                <a:effectLst/>
                <a:latin typeface="Arial" panose="020B0604020202020204" pitchFamily="34" charset="0"/>
                <a:cs typeface="Arial" panose="020B0604020202020204" pitchFamily="34" charset="0"/>
              </a:rPr>
              <a:t>Lessans</a:t>
            </a:r>
            <a:endParaRPr lang="en-US" sz="1200">
              <a:effectLst/>
              <a:latin typeface="Arial" panose="020B0604020202020204" pitchFamily="34" charset="0"/>
              <a:cs typeface="Arial" panose="020B0604020202020204" pitchFamily="34" charset="0"/>
            </a:endParaRPr>
          </a:p>
        </p:txBody>
      </p:sp>
      <p:sp>
        <p:nvSpPr>
          <p:cNvPr id="24" name="Title 1">
            <a:extLst>
              <a:ext uri="{FF2B5EF4-FFF2-40B4-BE49-F238E27FC236}">
                <a16:creationId xmlns:a16="http://schemas.microsoft.com/office/drawing/2014/main" id="{AA3EA1C7-F4F9-944F-B906-67B63B9C34C5}"/>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ectacenter.org</a:t>
            </a:r>
            <a:br>
              <a:rPr lang="en-US"/>
            </a:br>
            <a:r>
              <a:rPr lang="en-US" b="0"/>
              <a:t>and</a:t>
            </a:r>
            <a:r>
              <a:rPr lang="en-US"/>
              <a:t> </a:t>
            </a:r>
            <a:r>
              <a:rPr lang="en-US" err="1"/>
              <a:t>dasycenter.org</a:t>
            </a:r>
            <a:endParaRPr lang="en-US"/>
          </a:p>
        </p:txBody>
      </p:sp>
    </p:spTree>
    <p:extLst>
      <p:ext uri="{BB962C8B-B14F-4D97-AF65-F5344CB8AC3E}">
        <p14:creationId xmlns:p14="http://schemas.microsoft.com/office/powerpoint/2010/main" val="2370758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 DaSy">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098D700-1770-E84C-870C-C000EF1C291B}"/>
              </a:ext>
            </a:extLst>
          </p:cNvPr>
          <p:cNvCxnSpPr/>
          <p:nvPr userDrawn="1"/>
        </p:nvCxnSpPr>
        <p:spPr>
          <a:xfrm>
            <a:off x="1973580" y="1863907"/>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175660-4F39-C347-AFC6-E25DE82FC7C0}"/>
              </a:ext>
            </a:extLst>
          </p:cNvPr>
          <p:cNvCxnSpPr/>
          <p:nvPr userDrawn="1"/>
        </p:nvCxnSpPr>
        <p:spPr>
          <a:xfrm>
            <a:off x="1973580" y="3349278"/>
            <a:ext cx="8259347"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 name="Picture 19" title="Logo: ECTA">
            <a:extLst>
              <a:ext uri="{FF2B5EF4-FFF2-40B4-BE49-F238E27FC236}">
                <a16:creationId xmlns:a16="http://schemas.microsoft.com/office/drawing/2014/main" id="{02C35E5C-BD99-5744-8777-5028F3250FB7}"/>
              </a:ext>
            </a:extLst>
          </p:cNvPr>
          <p:cNvPicPr>
            <a:picLocks noChangeAspect="1"/>
          </p:cNvPicPr>
          <p:nvPr userDrawn="1"/>
        </p:nvPicPr>
        <p:blipFill>
          <a:blip r:embed="rId2"/>
          <a:stretch>
            <a:fillRect/>
          </a:stretch>
        </p:blipFill>
        <p:spPr>
          <a:xfrm>
            <a:off x="6014429" y="786003"/>
            <a:ext cx="4218498" cy="620041"/>
          </a:xfrm>
          <a:prstGeom prst="rect">
            <a:avLst/>
          </a:prstGeom>
        </p:spPr>
      </p:pic>
      <p:pic>
        <p:nvPicPr>
          <p:cNvPr id="19" name="Picture 18" title="Logo: DaSy">
            <a:extLst>
              <a:ext uri="{FF2B5EF4-FFF2-40B4-BE49-F238E27FC236}">
                <a16:creationId xmlns:a16="http://schemas.microsoft.com/office/drawing/2014/main" id="{122C5A05-9BF7-1742-8E7B-6DF6927D50FD}"/>
              </a:ext>
            </a:extLst>
          </p:cNvPr>
          <p:cNvPicPr>
            <a:picLocks noChangeAspect="1"/>
          </p:cNvPicPr>
          <p:nvPr userDrawn="1"/>
        </p:nvPicPr>
        <p:blipFill>
          <a:blip r:embed="rId3"/>
          <a:stretch>
            <a:fillRect/>
          </a:stretch>
        </p:blipFill>
        <p:spPr>
          <a:xfrm>
            <a:off x="1975539" y="660584"/>
            <a:ext cx="3709833" cy="838644"/>
          </a:xfrm>
          <a:prstGeom prst="rect">
            <a:avLst/>
          </a:prstGeom>
        </p:spPr>
      </p:pic>
      <p:sp>
        <p:nvSpPr>
          <p:cNvPr id="9" name="TextBox 8">
            <a:extLst>
              <a:ext uri="{FF2B5EF4-FFF2-40B4-BE49-F238E27FC236}">
                <a16:creationId xmlns:a16="http://schemas.microsoft.com/office/drawing/2014/main" id="{5F2FE289-1EED-DF41-BE1B-9E86A92F7019}"/>
              </a:ext>
            </a:extLst>
          </p:cNvPr>
          <p:cNvSpPr txBox="1"/>
          <p:nvPr userDrawn="1"/>
        </p:nvSpPr>
        <p:spPr>
          <a:xfrm>
            <a:off x="1973580" y="3613237"/>
            <a:ext cx="825934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The contents of this document were developed under a grant, #</a:t>
            </a:r>
            <a:r>
              <a:rPr lang="en-US" sz="1200">
                <a:effectLst/>
                <a:latin typeface="Arial" panose="020B0604020202020204" pitchFamily="34" charset="0"/>
                <a:cs typeface="Arial" panose="020B0604020202020204" pitchFamily="34" charset="0"/>
              </a:rPr>
              <a:t>H373Z240001</a:t>
            </a:r>
            <a:r>
              <a:rPr lang="en-US" sz="1200">
                <a:latin typeface="Arial" panose="020B0604020202020204" pitchFamily="34" charset="0"/>
                <a:cs typeface="Arial" panose="020B0604020202020204" pitchFamily="34" charset="0"/>
              </a:rPr>
              <a:t>, and a cooperative agreement, </a:t>
            </a:r>
            <a:r>
              <a:rPr lang="en-US" sz="1200" kern="1200">
                <a:solidFill>
                  <a:schemeClr val="tx1"/>
                </a:solidFill>
                <a:latin typeface="Arial" panose="020B0604020202020204" pitchFamily="34" charset="0"/>
                <a:ea typeface="+mn-ea"/>
                <a:cs typeface="Arial" panose="020B0604020202020204" pitchFamily="34" charset="0"/>
              </a:rPr>
              <a:t>#H326P220002</a:t>
            </a:r>
            <a:r>
              <a:rPr lang="en-US" sz="1200">
                <a:latin typeface="Arial" panose="020B0604020202020204" pitchFamily="34" charset="0"/>
                <a:cs typeface="Arial" panose="020B0604020202020204" pitchFamily="34" charset="0"/>
              </a:rPr>
              <a:t>, from the Office of Special Education Programs, U.S. Department of Education. However, the content does not necessarily represent the policy of the U.S. Department of Education, and you should not assume endorsement by the Federal Government.</a:t>
            </a: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latin typeface="Arial" panose="020B0604020202020204" pitchFamily="34" charset="0"/>
                <a:cs typeface="Arial" panose="020B0604020202020204" pitchFamily="34" charset="0"/>
              </a:rPr>
              <a:t>DaSy</a:t>
            </a:r>
            <a:r>
              <a:rPr lang="en-US" sz="1200">
                <a:latin typeface="Arial" panose="020B0604020202020204" pitchFamily="34" charset="0"/>
                <a:cs typeface="Arial" panose="020B0604020202020204" pitchFamily="34" charset="0"/>
              </a:rPr>
              <a:t> Center Project Officers: </a:t>
            </a:r>
            <a:r>
              <a:rPr lang="en-US" sz="1200">
                <a:effectLst/>
                <a:latin typeface="Arial" panose="020B0604020202020204" pitchFamily="34" charset="0"/>
                <a:cs typeface="Arial" panose="020B0604020202020204" pitchFamily="34" charset="0"/>
              </a:rPr>
              <a:t>Meredith Miceli and Alexis </a:t>
            </a:r>
            <a:r>
              <a:rPr lang="en-US" sz="1200" err="1">
                <a:effectLst/>
                <a:latin typeface="Arial" panose="020B0604020202020204" pitchFamily="34" charset="0"/>
                <a:cs typeface="Arial" panose="020B0604020202020204" pitchFamily="34" charset="0"/>
              </a:rPr>
              <a:t>Lessans</a:t>
            </a:r>
            <a:endParaRPr lang="en-US" sz="1200">
              <a:latin typeface="Arial" panose="020B0604020202020204" pitchFamily="34" charset="0"/>
              <a:cs typeface="Arial" panose="020B0604020202020204" pitchFamily="34" charset="0"/>
            </a:endParaRPr>
          </a:p>
          <a:p>
            <a:pPr marL="0" indent="0">
              <a:buNone/>
            </a:pPr>
            <a:endParaRPr lang="en-US" sz="12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ECTA Center Project Officer: Julia Martin </a:t>
            </a:r>
            <a:r>
              <a:rPr lang="en-US" sz="1200" err="1">
                <a:latin typeface="Arial" panose="020B0604020202020204" pitchFamily="34" charset="0"/>
                <a:cs typeface="Arial" panose="020B0604020202020204" pitchFamily="34" charset="0"/>
              </a:rPr>
              <a:t>Eile</a:t>
            </a:r>
            <a:endParaRPr lang="en-US" sz="1200">
              <a:latin typeface="Arial" panose="020B0604020202020204" pitchFamily="34" charset="0"/>
              <a:cs typeface="Arial" panose="020B0604020202020204" pitchFamily="34" charset="0"/>
            </a:endParaRPr>
          </a:p>
        </p:txBody>
      </p:sp>
      <p:sp>
        <p:nvSpPr>
          <p:cNvPr id="22" name="Title 1">
            <a:extLst>
              <a:ext uri="{FF2B5EF4-FFF2-40B4-BE49-F238E27FC236}">
                <a16:creationId xmlns:a16="http://schemas.microsoft.com/office/drawing/2014/main" id="{466FE9D8-B2F8-F343-BB50-AC0590FAD917}"/>
              </a:ext>
            </a:extLst>
          </p:cNvPr>
          <p:cNvSpPr>
            <a:spLocks noGrp="1"/>
          </p:cNvSpPr>
          <p:nvPr>
            <p:ph type="title" hasCustomPrompt="1"/>
          </p:nvPr>
        </p:nvSpPr>
        <p:spPr>
          <a:xfrm>
            <a:off x="1973580" y="2170919"/>
            <a:ext cx="8259347" cy="914400"/>
          </a:xfrm>
        </p:spPr>
        <p:txBody>
          <a:bodyPr anchor="ctr" anchorCtr="0">
            <a:normAutofit fontScale="90000"/>
          </a:bodyPr>
          <a:lstStyle>
            <a:lvl1pPr>
              <a:defRPr b="1"/>
            </a:lvl1pPr>
          </a:lstStyle>
          <a:p>
            <a:r>
              <a:rPr lang="en-US" b="0"/>
              <a:t>Find out more at</a:t>
            </a:r>
            <a:r>
              <a:rPr lang="en-US"/>
              <a:t> </a:t>
            </a:r>
            <a:r>
              <a:rPr lang="en-US" err="1"/>
              <a:t>dasycenter.org</a:t>
            </a:r>
            <a:br>
              <a:rPr lang="en-US"/>
            </a:br>
            <a:r>
              <a:rPr lang="en-US" b="0"/>
              <a:t>and</a:t>
            </a:r>
            <a:r>
              <a:rPr lang="en-US"/>
              <a:t> </a:t>
            </a:r>
            <a:r>
              <a:rPr lang="en-US" err="1"/>
              <a:t>ectacenter.org</a:t>
            </a:r>
            <a:endParaRPr lang="en-US"/>
          </a:p>
        </p:txBody>
      </p:sp>
    </p:spTree>
    <p:extLst>
      <p:ext uri="{BB962C8B-B14F-4D97-AF65-F5344CB8AC3E}">
        <p14:creationId xmlns:p14="http://schemas.microsoft.com/office/powerpoint/2010/main" val="4143380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Sy">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1334B48-82A9-CF47-99E7-279285FAC58A}"/>
              </a:ext>
            </a:extLst>
          </p:cNvPr>
          <p:cNvCxnSpPr>
            <a:cxnSpLocks/>
          </p:cNvCxnSpPr>
          <p:nvPr userDrawn="1"/>
        </p:nvCxnSpPr>
        <p:spPr>
          <a:xfrm flipV="1">
            <a:off x="495300" y="4135995"/>
            <a:ext cx="11103142" cy="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14" name="Picture 13" title="Logo: Early Childhood Technical Assistance (ECTA) Center">
            <a:extLst>
              <a:ext uri="{FF2B5EF4-FFF2-40B4-BE49-F238E27FC236}">
                <a16:creationId xmlns:a16="http://schemas.microsoft.com/office/drawing/2014/main" id="{C896FB86-43F6-CE40-B89B-A5E05498E9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3130" y="891304"/>
            <a:ext cx="5305312" cy="782751"/>
          </a:xfrm>
          <a:prstGeom prst="rect">
            <a:avLst/>
          </a:prstGeom>
        </p:spPr>
      </p:pic>
      <p:pic>
        <p:nvPicPr>
          <p:cNvPr id="15" name="Picture 14" title="Logo: The Center for IDEA Early Childhood Data Systems (DaSy)">
            <a:extLst>
              <a:ext uri="{FF2B5EF4-FFF2-40B4-BE49-F238E27FC236}">
                <a16:creationId xmlns:a16="http://schemas.microsoft.com/office/drawing/2014/main" id="{040FF9C1-73D0-2742-9053-7A2DA44C370C}"/>
              </a:ext>
            </a:extLst>
          </p:cNvPr>
          <p:cNvPicPr>
            <a:picLocks noChangeAspect="1"/>
          </p:cNvPicPr>
          <p:nvPr userDrawn="1"/>
        </p:nvPicPr>
        <p:blipFill>
          <a:blip r:embed="rId3"/>
          <a:stretch>
            <a:fillRect/>
          </a:stretch>
        </p:blipFill>
        <p:spPr>
          <a:xfrm>
            <a:off x="495300" y="587326"/>
            <a:ext cx="5319390" cy="1202499"/>
          </a:xfrm>
          <a:prstGeom prst="rect">
            <a:avLst/>
          </a:prstGeom>
        </p:spPr>
      </p:pic>
      <p:sp>
        <p:nvSpPr>
          <p:cNvPr id="8" name="Subtitle 2">
            <a:extLst>
              <a:ext uri="{FF2B5EF4-FFF2-40B4-BE49-F238E27FC236}">
                <a16:creationId xmlns:a16="http://schemas.microsoft.com/office/drawing/2014/main" id="{8761A80A-1896-1341-AB24-ABE0BB635E64}"/>
              </a:ext>
            </a:extLst>
          </p:cNvPr>
          <p:cNvSpPr>
            <a:spLocks noGrp="1"/>
          </p:cNvSpPr>
          <p:nvPr>
            <p:ph type="subTitle" idx="1" hasCustomPrompt="1"/>
          </p:nvPr>
        </p:nvSpPr>
        <p:spPr>
          <a:xfrm>
            <a:off x="495300" y="4436836"/>
            <a:ext cx="11103142"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1">
            <a:extLst>
              <a:ext uri="{FF2B5EF4-FFF2-40B4-BE49-F238E27FC236}">
                <a16:creationId xmlns:a16="http://schemas.microsoft.com/office/drawing/2014/main" id="{913B8F30-4749-634F-BCF0-D0A3B22CB2D1}"/>
              </a:ext>
            </a:extLst>
          </p:cNvPr>
          <p:cNvSpPr>
            <a:spLocks noGrp="1"/>
          </p:cNvSpPr>
          <p:nvPr>
            <p:ph type="ctrTitle" hasCustomPrompt="1"/>
          </p:nvPr>
        </p:nvSpPr>
        <p:spPr>
          <a:xfrm>
            <a:off x="495300" y="1993311"/>
            <a:ext cx="11103142" cy="1841842"/>
          </a:xfrm>
        </p:spPr>
        <p:txBody>
          <a:bodyPr bIns="0" anchor="b">
            <a:normAutofit/>
          </a:bodyPr>
          <a:lstStyle>
            <a:lvl1pPr algn="l">
              <a:defRPr sz="5400" b="0" cap="none"/>
            </a:lvl1p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SEP Two Content">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2567050D-E64D-2A4E-393A-76991AB02767}"/>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618EE4D-8DDC-463E-8FFA-1615BC69D7DD}" type="slidenum">
              <a:rPr lang="en-US" smtClean="0"/>
              <a:pPr fontAlgn="auto">
                <a:spcBef>
                  <a:spcPts val="0"/>
                </a:spcBef>
                <a:spcAft>
                  <a:spcPts val="0"/>
                </a:spcAft>
                <a:defRPr/>
              </a:pPr>
              <a:t>‹#›</a:t>
            </a:fld>
            <a:endParaRPr lang="en-US"/>
          </a:p>
        </p:txBody>
      </p:sp>
      <p:sp>
        <p:nvSpPr>
          <p:cNvPr id="7" name="Title Placeholder 1"/>
          <p:cNvSpPr>
            <a:spLocks noGrp="1"/>
          </p:cNvSpPr>
          <p:nvPr>
            <p:ph type="title"/>
          </p:nvPr>
        </p:nvSpPr>
        <p:spPr>
          <a:xfrm>
            <a:off x="638175" y="0"/>
            <a:ext cx="10944225" cy="672111"/>
          </a:xfrm>
          <a:prstGeom prst="rect">
            <a:avLst/>
          </a:prstGeom>
          <a:effectLst/>
        </p:spPr>
        <p:txBody>
          <a:bodyPr rtlCol="0">
            <a:noAutofit/>
          </a:bodyPr>
          <a:lstStyle>
            <a:lvl1pPr>
              <a:defRPr/>
            </a:lvl1pPr>
          </a:lstStyle>
          <a:p>
            <a:r>
              <a:rPr lang="en-US"/>
              <a:t>Click to edit Master title style</a:t>
            </a:r>
          </a:p>
        </p:txBody>
      </p:sp>
      <p:sp>
        <p:nvSpPr>
          <p:cNvPr id="3" name="Content Placeholder 2"/>
          <p:cNvSpPr>
            <a:spLocks noGrp="1"/>
          </p:cNvSpPr>
          <p:nvPr>
            <p:ph sz="half" idx="1"/>
          </p:nvPr>
        </p:nvSpPr>
        <p:spPr>
          <a:xfrm>
            <a:off x="638175" y="1143001"/>
            <a:ext cx="5381625"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43001"/>
            <a:ext cx="5410200" cy="4572000"/>
          </a:xfrm>
          <a:prstGeom prst="rect">
            <a:avLst/>
          </a:prstGeo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45E3B41-5FCB-9919-C436-12D187EFF771}"/>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416290902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SEP Title and Content">
    <p:spTree>
      <p:nvGrpSpPr>
        <p:cNvPr id="1" name=""/>
        <p:cNvGrpSpPr/>
        <p:nvPr/>
      </p:nvGrpSpPr>
      <p:grpSpPr>
        <a:xfrm>
          <a:off x="0" y="0"/>
          <a:ext cx="0" cy="0"/>
          <a:chOff x="0" y="0"/>
          <a:chExt cx="0" cy="0"/>
        </a:xfrm>
      </p:grpSpPr>
      <p:sp>
        <p:nvSpPr>
          <p:cNvPr id="2" name="Slide Number Placeholder 5" descr="Slide number">
            <a:extLst>
              <a:ext uri="{FF2B5EF4-FFF2-40B4-BE49-F238E27FC236}">
                <a16:creationId xmlns:a16="http://schemas.microsoft.com/office/drawing/2014/main" id="{99690A0B-B8C0-6419-584E-26B99280B143}"/>
              </a:ext>
            </a:extLst>
          </p:cNvPr>
          <p:cNvSpPr txBox="1">
            <a:spLocks/>
          </p:cNvSpPr>
          <p:nvPr userDrawn="1"/>
        </p:nvSpPr>
        <p:spPr>
          <a:xfrm>
            <a:off x="-3175" y="6172200"/>
            <a:ext cx="654050" cy="685800"/>
          </a:xfrm>
          <a:prstGeom prst="rect">
            <a:avLst/>
          </a:prstGeom>
        </p:spPr>
        <p:txBody>
          <a:bodyPr anchor="ctr"/>
          <a:lstStyle>
            <a:defPPr>
              <a:defRPr lang="en-US"/>
            </a:defPPr>
            <a:lvl1pPr marL="0" algn="ctr" defTabSz="457200" rtl="0" eaLnBrk="1" latinLnBrk="0" hangingPunct="1">
              <a:defRPr sz="1400" b="1" i="0" kern="1200">
                <a:solidFill>
                  <a:schemeClr val="bg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60CE5B25-524A-4F8C-8760-8D4C6F1FD898}" type="slidenum">
              <a:rPr lang="en-US" smtClean="0"/>
              <a:pPr fontAlgn="auto">
                <a:spcBef>
                  <a:spcPts val="0"/>
                </a:spcBef>
                <a:spcAft>
                  <a:spcPts val="0"/>
                </a:spcAft>
                <a:defRPr/>
              </a:pPr>
              <a:t>‹#›</a:t>
            </a:fld>
            <a:endParaRPr lang="en-US"/>
          </a:p>
        </p:txBody>
      </p:sp>
      <p:sp>
        <p:nvSpPr>
          <p:cNvPr id="6" name="Title Placeholder 1"/>
          <p:cNvSpPr>
            <a:spLocks noGrp="1"/>
          </p:cNvSpPr>
          <p:nvPr>
            <p:ph type="title"/>
          </p:nvPr>
        </p:nvSpPr>
        <p:spPr>
          <a:xfrm>
            <a:off x="638175" y="0"/>
            <a:ext cx="10944225" cy="672111"/>
          </a:xfrm>
          <a:prstGeom prst="rect">
            <a:avLst/>
          </a:prstGeom>
          <a:effectLst/>
        </p:spPr>
        <p:txBody>
          <a:bodyPr rtlCol="0">
            <a:noAutofit/>
          </a:bodyPr>
          <a:lstStyle>
            <a:lvl1pPr>
              <a:defRPr/>
            </a:lvl1pPr>
          </a:lstStyle>
          <a:p>
            <a:r>
              <a:rPr lang="en-US"/>
              <a:t>Click to edit Master title style</a:t>
            </a:r>
          </a:p>
        </p:txBody>
      </p:sp>
      <p:sp>
        <p:nvSpPr>
          <p:cNvPr id="3" name="Content Placeholder 2"/>
          <p:cNvSpPr>
            <a:spLocks noGrp="1"/>
          </p:cNvSpPr>
          <p:nvPr>
            <p:ph idx="1"/>
          </p:nvPr>
        </p:nvSpPr>
        <p:spPr>
          <a:xfrm>
            <a:off x="609600" y="1143001"/>
            <a:ext cx="10972800" cy="4648200"/>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6DFBD-B63D-DC3A-2C2A-62F28D461CA6}"/>
              </a:ext>
            </a:extLst>
          </p:cNvPr>
          <p:cNvSpPr>
            <a:spLocks noGrp="1"/>
          </p:cNvSpPr>
          <p:nvPr>
            <p:ph type="dt" sz="half" idx="10"/>
          </p:nvPr>
        </p:nvSpPr>
        <p:spPr/>
        <p:txBody>
          <a:bodyPr/>
          <a:lstStyle>
            <a:lvl1pPr algn="ctr">
              <a:defRPr sz="1100" b="0" i="0">
                <a:solidFill>
                  <a:schemeClr val="bg1"/>
                </a:solidFill>
                <a:latin typeface="Century Gothic" panose="020B0502020202020204" pitchFamily="34" charset="0"/>
              </a:defRPr>
            </a:lvl1pPr>
          </a:lstStyle>
          <a:p>
            <a:pPr>
              <a:defRPr/>
            </a:pPr>
            <a:endParaRPr lang="en-US"/>
          </a:p>
        </p:txBody>
      </p:sp>
    </p:spTree>
    <p:extLst>
      <p:ext uri="{BB962C8B-B14F-4D97-AF65-F5344CB8AC3E}">
        <p14:creationId xmlns:p14="http://schemas.microsoft.com/office/powerpoint/2010/main" val="2831198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2: ECTA">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0002" y="964540"/>
            <a:ext cx="2210057" cy="1586849"/>
          </a:xfrm>
          <a:prstGeom prst="rect">
            <a:avLst/>
          </a:prstGeom>
        </p:spPr>
      </p:pic>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782" y="1292081"/>
            <a:ext cx="2937416" cy="1129775"/>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2: DaSy">
    <p:spTree>
      <p:nvGrpSpPr>
        <p:cNvPr id="1" name=""/>
        <p:cNvGrpSpPr/>
        <p:nvPr/>
      </p:nvGrpSpPr>
      <p:grpSpPr>
        <a:xfrm>
          <a:off x="0" y="0"/>
          <a:ext cx="0" cy="0"/>
          <a:chOff x="0" y="0"/>
          <a:chExt cx="0" cy="0"/>
        </a:xfrm>
      </p:grpSpPr>
      <p:cxnSp>
        <p:nvCxnSpPr>
          <p:cNvPr id="7" name="Straight Connector 6"/>
          <p:cNvCxnSpPr/>
          <p:nvPr userDrawn="1"/>
        </p:nvCxnSpPr>
        <p:spPr>
          <a:xfrm flipV="1">
            <a:off x="571154" y="2743200"/>
            <a:ext cx="11009158" cy="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title="Logo: ECTA">
            <a:extLst>
              <a:ext uri="{FF2B5EF4-FFF2-40B4-BE49-F238E27FC236}">
                <a16:creationId xmlns:a16="http://schemas.microsoft.com/office/drawing/2014/main" id="{ABAE5F31-12CD-8642-8344-62FA90A8B5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46518" y="1292081"/>
            <a:ext cx="2937416" cy="1129775"/>
          </a:xfrm>
          <a:prstGeom prst="rect">
            <a:avLst/>
          </a:prstGeom>
        </p:spPr>
      </p:pic>
      <p:pic>
        <p:nvPicPr>
          <p:cNvPr id="8" name="Picture 7" title="Logo: DaSy">
            <a:extLst>
              <a:ext uri="{FF2B5EF4-FFF2-40B4-BE49-F238E27FC236}">
                <a16:creationId xmlns:a16="http://schemas.microsoft.com/office/drawing/2014/main" id="{C0A80A36-3B90-0A44-96A3-F09C55CDC5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964540"/>
            <a:ext cx="2210057" cy="1586849"/>
          </a:xfrm>
          <a:prstGeom prst="rect">
            <a:avLst/>
          </a:prstGeom>
        </p:spPr>
      </p:pic>
      <p:sp>
        <p:nvSpPr>
          <p:cNvPr id="3" name="Subtitle 2"/>
          <p:cNvSpPr>
            <a:spLocks noGrp="1"/>
          </p:cNvSpPr>
          <p:nvPr>
            <p:ph type="subTitle" idx="1" hasCustomPrompt="1"/>
          </p:nvPr>
        </p:nvSpPr>
        <p:spPr>
          <a:xfrm>
            <a:off x="571155" y="4588551"/>
            <a:ext cx="11027288" cy="977621"/>
          </a:xfrm>
        </p:spPr>
        <p:txBody>
          <a:bodyPr tIns="91440" bIns="91440">
            <a:normAutofit/>
          </a:bodyPr>
          <a:lstStyle>
            <a:lvl1pPr marL="0" indent="0" algn="l">
              <a:buNone/>
              <a:defRPr sz="18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p:cNvSpPr>
            <a:spLocks noGrp="1"/>
          </p:cNvSpPr>
          <p:nvPr>
            <p:ph type="ctrTitle" hasCustomPrompt="1"/>
          </p:nvPr>
        </p:nvSpPr>
        <p:spPr>
          <a:xfrm>
            <a:off x="571154" y="3063240"/>
            <a:ext cx="11027289" cy="1333500"/>
          </a:xfrm>
        </p:spPr>
        <p:txBody>
          <a:bodyPr bIns="0" anchor="t" anchorCtr="0">
            <a:normAutofit/>
          </a:bodyPr>
          <a:lstStyle>
            <a:lvl1pPr algn="l">
              <a:defRPr sz="3600" cap="none"/>
            </a:lvl1pPr>
          </a:lstStyle>
          <a:p>
            <a:r>
              <a:rPr lang="en-US"/>
              <a:t>Click to edit master title style</a:t>
            </a:r>
          </a:p>
        </p:txBody>
      </p:sp>
    </p:spTree>
    <p:extLst>
      <p:ext uri="{BB962C8B-B14F-4D97-AF65-F5344CB8AC3E}">
        <p14:creationId xmlns:p14="http://schemas.microsoft.com/office/powerpoint/2010/main" val="4016102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3: ECTA">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Picture 13" title="Logo: DaSy"/>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2273883"/>
            <a:ext cx="2392815" cy="1718072"/>
          </a:xfrm>
          <a:prstGeom prst="rect">
            <a:avLst/>
          </a:prstGeom>
        </p:spPr>
      </p:pic>
      <p:pic>
        <p:nvPicPr>
          <p:cNvPr id="9" name="Picture 8" title="Logo: ECTA"/>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720762"/>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solidFill>
                  <a:srgbClr val="104578"/>
                </a:solidFill>
              </a:defRPr>
            </a:lvl1p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3: DaSy">
    <p:spTree>
      <p:nvGrpSpPr>
        <p:cNvPr id="1" name=""/>
        <p:cNvGrpSpPr/>
        <p:nvPr/>
      </p:nvGrpSpPr>
      <p:grpSpPr>
        <a:xfrm>
          <a:off x="0" y="0"/>
          <a:ext cx="0" cy="0"/>
          <a:chOff x="0" y="0"/>
          <a:chExt cx="0" cy="0"/>
        </a:xfrm>
      </p:grpSpPr>
      <p:cxnSp>
        <p:nvCxnSpPr>
          <p:cNvPr id="7" name="Straight Connector 6"/>
          <p:cNvCxnSpPr/>
          <p:nvPr userDrawn="1"/>
        </p:nvCxnSpPr>
        <p:spPr>
          <a:xfrm flipV="1">
            <a:off x="3497580" y="802299"/>
            <a:ext cx="0" cy="4661241"/>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pic>
        <p:nvPicPr>
          <p:cNvPr id="8" name="Picture 7" title="Logo: DaSy">
            <a:extLst>
              <a:ext uri="{FF2B5EF4-FFF2-40B4-BE49-F238E27FC236}">
                <a16:creationId xmlns:a16="http://schemas.microsoft.com/office/drawing/2014/main" id="{B5B02B17-5D97-2644-97C5-C061AB48C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5" y="802298"/>
            <a:ext cx="2392815" cy="1718072"/>
          </a:xfrm>
          <a:prstGeom prst="rect">
            <a:avLst/>
          </a:prstGeom>
        </p:spPr>
      </p:pic>
      <p:pic>
        <p:nvPicPr>
          <p:cNvPr id="9" name="Picture 8" title="Logo: ECTA">
            <a:extLst>
              <a:ext uri="{FF2B5EF4-FFF2-40B4-BE49-F238E27FC236}">
                <a16:creationId xmlns:a16="http://schemas.microsoft.com/office/drawing/2014/main" id="{71B0B65B-83C5-6A40-8F3D-059E802235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841" y="2715774"/>
            <a:ext cx="2937416" cy="1129775"/>
          </a:xfrm>
          <a:prstGeom prst="rect">
            <a:avLst/>
          </a:prstGeom>
        </p:spPr>
      </p:pic>
      <p:sp>
        <p:nvSpPr>
          <p:cNvPr id="3" name="Subtitle 2"/>
          <p:cNvSpPr>
            <a:spLocks noGrp="1"/>
          </p:cNvSpPr>
          <p:nvPr>
            <p:ph type="subTitle" idx="1" hasCustomPrompt="1"/>
          </p:nvPr>
        </p:nvSpPr>
        <p:spPr>
          <a:xfrm>
            <a:off x="3821723" y="3761141"/>
            <a:ext cx="7776719" cy="1702399"/>
          </a:xfrm>
        </p:spPr>
        <p:txBody>
          <a:bodyPr tIns="91440" bIns="91440" anchor="ctr" anchorCtr="0">
            <a:normAutofit/>
          </a:bodyPr>
          <a:lstStyle>
            <a:lvl1pPr marL="0" indent="0" algn="l">
              <a:buNone/>
              <a:defRPr sz="2400" b="0" cap="none"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3821723" y="802298"/>
            <a:ext cx="7776720" cy="2541431"/>
          </a:xfrm>
        </p:spPr>
        <p:txBody>
          <a:bodyPr bIns="0" anchor="b">
            <a:normAutofit/>
          </a:bodyPr>
          <a:lstStyle>
            <a:lvl1pPr algn="l">
              <a:defRPr sz="6600" cap="none"/>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No Logos">
    <p:spTree>
      <p:nvGrpSpPr>
        <p:cNvPr id="1" name=""/>
        <p:cNvGrpSpPr/>
        <p:nvPr/>
      </p:nvGrpSpPr>
      <p:grpSpPr>
        <a:xfrm>
          <a:off x="0" y="0"/>
          <a:ext cx="0" cy="0"/>
          <a:chOff x="0" y="0"/>
          <a:chExt cx="0" cy="0"/>
        </a:xfrm>
      </p:grpSpPr>
      <p:cxnSp>
        <p:nvCxnSpPr>
          <p:cNvPr id="8" name="Straight Connector 7"/>
          <p:cNvCxnSpPr/>
          <p:nvPr userDrawn="1"/>
        </p:nvCxnSpPr>
        <p:spPr>
          <a:xfrm>
            <a:off x="1941533" y="3713663"/>
            <a:ext cx="8299747" cy="0"/>
          </a:xfrm>
          <a:prstGeom prst="line">
            <a:avLst/>
          </a:prstGeom>
          <a:ln w="28575">
            <a:solidFill>
              <a:srgbClr val="39B54A"/>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941679" y="3949888"/>
            <a:ext cx="8287544"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p:ph type="title" hasCustomPrompt="1"/>
          </p:nvPr>
        </p:nvSpPr>
        <p:spPr>
          <a:xfrm>
            <a:off x="1941533" y="1609738"/>
            <a:ext cx="8299747" cy="1887950"/>
          </a:xfrm>
        </p:spPr>
        <p:txBody>
          <a:bodyPr anchor="b">
            <a:normAutofit/>
          </a:bodyPr>
          <a:lstStyle>
            <a:lvl1pPr algn="ctr">
              <a:defRPr sz="3600" cap="none"/>
            </a:lvl1p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ECTA">
    <p:spTree>
      <p:nvGrpSpPr>
        <p:cNvPr id="1" name=""/>
        <p:cNvGrpSpPr/>
        <p:nvPr/>
      </p:nvGrpSpPr>
      <p:grpSpPr>
        <a:xfrm>
          <a:off x="0" y="0"/>
          <a:ext cx="0" cy="0"/>
          <a:chOff x="0" y="0"/>
          <a:chExt cx="0" cy="0"/>
        </a:xfrm>
      </p:grpSpPr>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464" y="6127771"/>
            <a:ext cx="895911" cy="643275"/>
          </a:xfrm>
          <a:prstGeom prst="rect">
            <a:avLst/>
          </a:prstGeom>
        </p:spPr>
      </p:pic>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9012" y="6250394"/>
            <a:ext cx="1190767" cy="457987"/>
          </a:xfrm>
          <a:prstGeom prst="rect">
            <a:avLst/>
          </a:prstGeom>
        </p:spPr>
      </p:pic>
      <p:sp>
        <p:nvSpPr>
          <p:cNvPr id="11" name="Slide Number Placeholder 5">
            <a:extLst>
              <a:ext uri="{FF2B5EF4-FFF2-40B4-BE49-F238E27FC236}">
                <a16:creationId xmlns:a16="http://schemas.microsoft.com/office/drawing/2014/main" id="{D32A7D1F-55B1-8F42-9218-AFF4F6DB44DB}"/>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5A037DF-05AD-7B4D-A7ED-3FAE44DBCF0D}"/>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DaSy">
    <p:spTree>
      <p:nvGrpSpPr>
        <p:cNvPr id="1" name=""/>
        <p:cNvGrpSpPr/>
        <p:nvPr/>
      </p:nvGrpSpPr>
      <p:grpSpPr>
        <a:xfrm>
          <a:off x="0" y="0"/>
          <a:ext cx="0" cy="0"/>
          <a:chOff x="0" y="0"/>
          <a:chExt cx="0" cy="0"/>
        </a:xfrm>
      </p:grpSpPr>
      <p:pic>
        <p:nvPicPr>
          <p:cNvPr id="9" name="Picture 8" title="Logo: ECTA">
            <a:extLst>
              <a:ext uri="{FF2B5EF4-FFF2-40B4-BE49-F238E27FC236}">
                <a16:creationId xmlns:a16="http://schemas.microsoft.com/office/drawing/2014/main" id="{2B16A54A-755C-A442-BD08-132F837F29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4556" y="6250394"/>
            <a:ext cx="1190767" cy="457987"/>
          </a:xfrm>
          <a:prstGeom prst="rect">
            <a:avLst/>
          </a:prstGeom>
        </p:spPr>
      </p:pic>
      <p:pic>
        <p:nvPicPr>
          <p:cNvPr id="8" name="Picture 7" title="Logo: DaSy">
            <a:extLst>
              <a:ext uri="{FF2B5EF4-FFF2-40B4-BE49-F238E27FC236}">
                <a16:creationId xmlns:a16="http://schemas.microsoft.com/office/drawing/2014/main" id="{E119EBA2-A20F-F444-BAF3-F0B1372CFA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6461" y="6127771"/>
            <a:ext cx="895911" cy="643275"/>
          </a:xfrm>
          <a:prstGeom prst="rect">
            <a:avLst/>
          </a:prstGeom>
        </p:spPr>
      </p:pic>
      <p:sp>
        <p:nvSpPr>
          <p:cNvPr id="11" name="Slide Number Placeholder 5">
            <a:extLst>
              <a:ext uri="{FF2B5EF4-FFF2-40B4-BE49-F238E27FC236}">
                <a16:creationId xmlns:a16="http://schemas.microsoft.com/office/drawing/2014/main" id="{1E7E2749-C774-FD43-A3E7-4BE38AA0A809}"/>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10" name="Footer Placeholder 4">
            <a:extLst>
              <a:ext uri="{FF2B5EF4-FFF2-40B4-BE49-F238E27FC236}">
                <a16:creationId xmlns:a16="http://schemas.microsoft.com/office/drawing/2014/main" id="{6FFCE1D0-9637-2942-9FC0-5730A9A40C69}"/>
              </a:ext>
            </a:extLst>
          </p:cNvPr>
          <p:cNvSpPr>
            <a:spLocks noGrp="1"/>
          </p:cNvSpPr>
          <p:nvPr>
            <p:ph type="ftr" sz="quarter" idx="3"/>
          </p:nvPr>
        </p:nvSpPr>
        <p:spPr>
          <a:xfrm>
            <a:off x="2953061" y="6319553"/>
            <a:ext cx="7407449" cy="496463"/>
          </a:xfrm>
          <a:prstGeom prst="rect">
            <a:avLst/>
          </a:prstGeom>
        </p:spPr>
        <p:txBody>
          <a:bodyPr anchor="ctr" anchorCtr="0"/>
          <a:lstStyle>
            <a:lvl1pPr>
              <a:defRPr sz="1400">
                <a:solidFill>
                  <a:srgbClr val="104578"/>
                </a:solidFill>
              </a:defRPr>
            </a:lvl1pPr>
          </a:lstStyle>
          <a:p>
            <a:endParaRPr lang="en-US"/>
          </a:p>
        </p:txBody>
      </p:sp>
      <p:sp>
        <p:nvSpPr>
          <p:cNvPr id="3" name="Content Placeholder 2"/>
          <p:cNvSpPr>
            <a:spLocks noGrp="1"/>
          </p:cNvSpPr>
          <p:nvPr>
            <p:ph idx="1"/>
          </p:nvPr>
        </p:nvSpPr>
        <p:spPr>
          <a:xfrm>
            <a:off x="587829" y="1368358"/>
            <a:ext cx="11005457" cy="447780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cap="none"/>
            </a:lvl1pPr>
          </a:lstStyle>
          <a:p>
            <a:r>
              <a:rPr lang="en-US"/>
              <a:t>Click to edit master title style</a:t>
            </a:r>
          </a:p>
        </p:txBody>
      </p:sp>
    </p:spTree>
    <p:extLst>
      <p:ext uri="{BB962C8B-B14F-4D97-AF65-F5344CB8AC3E}">
        <p14:creationId xmlns:p14="http://schemas.microsoft.com/office/powerpoint/2010/main" val="327653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82000">
              <a:schemeClr val="bg1"/>
            </a:gs>
            <a:gs pos="89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EA94B60-EE4C-FE4C-AFBC-B4BDBF4367A6}"/>
              </a:ext>
            </a:extLst>
          </p:cNvPr>
          <p:cNvSpPr>
            <a:spLocks noGrp="1"/>
          </p:cNvSpPr>
          <p:nvPr>
            <p:ph type="sldNum" sz="quarter" idx="4"/>
          </p:nvPr>
        </p:nvSpPr>
        <p:spPr>
          <a:xfrm>
            <a:off x="10360510" y="6319554"/>
            <a:ext cx="1232776" cy="503578"/>
          </a:xfrm>
          <a:prstGeom prst="rect">
            <a:avLst/>
          </a:prstGeom>
        </p:spPr>
        <p:txBody>
          <a:bodyPr anchor="ctr" anchorCtr="0"/>
          <a:lstStyle>
            <a:lvl1pPr algn="r">
              <a:defRPr sz="1400" b="0">
                <a:solidFill>
                  <a:srgbClr val="104578"/>
                </a:solidFill>
              </a:defRPr>
            </a:lvl1pPr>
          </a:lstStyle>
          <a:p>
            <a:fld id="{8FF8BE51-C3B0-9B4F-9A06-4F809A9A7941}" type="slidenum">
              <a:rPr lang="en-US" smtClean="0"/>
              <a:pPr/>
              <a:t>‹#›</a:t>
            </a:fld>
            <a:endParaRPr lang="en-US"/>
          </a:p>
        </p:txBody>
      </p:sp>
      <p:sp>
        <p:nvSpPr>
          <p:cNvPr id="6" name="Footer Placeholder 4">
            <a:extLst>
              <a:ext uri="{FF2B5EF4-FFF2-40B4-BE49-F238E27FC236}">
                <a16:creationId xmlns:a16="http://schemas.microsoft.com/office/drawing/2014/main" id="{7511721A-BFCF-7348-B8A7-84C708CA93D7}"/>
              </a:ext>
            </a:extLst>
          </p:cNvPr>
          <p:cNvSpPr>
            <a:spLocks noGrp="1"/>
          </p:cNvSpPr>
          <p:nvPr>
            <p:ph type="ftr" sz="quarter" idx="3"/>
          </p:nvPr>
        </p:nvSpPr>
        <p:spPr>
          <a:xfrm>
            <a:off x="587829" y="6319553"/>
            <a:ext cx="9772682" cy="496463"/>
          </a:xfrm>
          <a:prstGeom prst="rect">
            <a:avLst/>
          </a:prstGeom>
        </p:spPr>
        <p:txBody>
          <a:bodyPr anchor="ctr" anchorCtr="0"/>
          <a:lstStyle>
            <a:lvl1pPr>
              <a:defRPr sz="1400">
                <a:solidFill>
                  <a:srgbClr val="104578"/>
                </a:solidFill>
              </a:defRPr>
            </a:lvl1pPr>
          </a:lstStyle>
          <a:p>
            <a:endParaRPr lang="en-US"/>
          </a:p>
        </p:txBody>
      </p:sp>
      <p:sp>
        <p:nvSpPr>
          <p:cNvPr id="3" name="Text Placeholder 2"/>
          <p:cNvSpPr>
            <a:spLocks noGrp="1"/>
          </p:cNvSpPr>
          <p:nvPr>
            <p:ph type="body" idx="1"/>
          </p:nvPr>
        </p:nvSpPr>
        <p:spPr>
          <a:xfrm>
            <a:off x="587829" y="1368358"/>
            <a:ext cx="11005457" cy="44778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7828" y="226980"/>
            <a:ext cx="11005457" cy="914400"/>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2" r:id="rId3"/>
    <p:sldLayoutId id="2147483681" r:id="rId4"/>
    <p:sldLayoutId id="2147483661" r:id="rId5"/>
    <p:sldLayoutId id="2147483673" r:id="rId6"/>
    <p:sldLayoutId id="2147483663" r:id="rId7"/>
    <p:sldLayoutId id="2147483662" r:id="rId8"/>
    <p:sldLayoutId id="2147483682" r:id="rId9"/>
    <p:sldLayoutId id="2147483664" r:id="rId10"/>
    <p:sldLayoutId id="2147483684" r:id="rId11"/>
    <p:sldLayoutId id="2147483665" r:id="rId12"/>
    <p:sldLayoutId id="2147483671" r:id="rId13"/>
    <p:sldLayoutId id="2147483685" r:id="rId14"/>
    <p:sldLayoutId id="2147483668" r:id="rId15"/>
    <p:sldLayoutId id="2147483666" r:id="rId16"/>
    <p:sldLayoutId id="2147483667" r:id="rId17"/>
    <p:sldLayoutId id="2147483679" r:id="rId18"/>
    <p:sldLayoutId id="2147483680" r:id="rId19"/>
    <p:sldLayoutId id="2147483688" r:id="rId20"/>
    <p:sldLayoutId id="2147483689" r:id="rId21"/>
  </p:sldLayoutIdLst>
  <p:hf hdr="0" ftr="0" dt="0"/>
  <p:txStyles>
    <p:titleStyle>
      <a:lvl1pPr algn="ctr" defTabSz="914400" rtl="0" eaLnBrk="1" latinLnBrk="0" hangingPunct="1">
        <a:lnSpc>
          <a:spcPct val="90000"/>
        </a:lnSpc>
        <a:spcBef>
          <a:spcPct val="0"/>
        </a:spcBef>
        <a:buNone/>
        <a:defRPr sz="3200" b="0" i="0" kern="1200" cap="none">
          <a:solidFill>
            <a:schemeClr val="accent5">
              <a:lumMod val="75000"/>
            </a:schemeClr>
          </a:solidFill>
          <a:effectLst/>
          <a:latin typeface="Arial" charset="0"/>
          <a:ea typeface="Arial" charset="0"/>
          <a:cs typeface="Arial" charset="0"/>
        </a:defRPr>
      </a:lvl1pPr>
    </p:titleStyle>
    <p:bodyStyle>
      <a:lvl1pPr marL="228600" indent="-228600" algn="l" defTabSz="914400" rtl="0" eaLnBrk="1" latinLnBrk="0" hangingPunct="1">
        <a:lnSpc>
          <a:spcPct val="120000"/>
        </a:lnSpc>
        <a:spcBef>
          <a:spcPts val="10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1pPr>
      <a:lvl2pPr marL="6858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2pPr>
      <a:lvl3pPr marL="11430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3pPr>
      <a:lvl4pPr marL="16002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cap="none" baseline="0">
          <a:solidFill>
            <a:schemeClr val="tx1"/>
          </a:solidFill>
          <a:effectLst/>
          <a:latin typeface="Arial" charset="0"/>
          <a:ea typeface="Arial" charset="0"/>
          <a:cs typeface="Arial" charset="0"/>
        </a:defRPr>
      </a:lvl4pPr>
      <a:lvl5pPr marL="2057400" indent="-228600" algn="l" defTabSz="914400" rtl="0" eaLnBrk="1" latinLnBrk="0" hangingPunct="1">
        <a:lnSpc>
          <a:spcPct val="120000"/>
        </a:lnSpc>
        <a:spcBef>
          <a:spcPts val="500"/>
        </a:spcBef>
        <a:buClr>
          <a:srgbClr val="39B54A"/>
        </a:buClr>
        <a:buSzPct val="100000"/>
        <a:buFont typeface="Arial" panose="020B0604020202020204" pitchFamily="34" charset="0"/>
        <a:buChar char="•"/>
        <a:defRPr sz="2400" kern="1200">
          <a:solidFill>
            <a:schemeClr val="tx1"/>
          </a:solidFill>
          <a:effectLst/>
          <a:latin typeface="Arial" charset="0"/>
          <a:ea typeface="Arial" charset="0"/>
          <a:cs typeface="Arial" charset="0"/>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sites.ed.gov/idea/grantees/#SPP-APR"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microsoft.com/office/2018/10/relationships/comments" Target="../comments/modernComment_258_B95DAFFA.xml"/><Relationship Id="rId7" Type="http://schemas.openxmlformats.org/officeDocument/2006/relationships/hyperlink" Target="https://ectacenter.org/idea/sppaprmodule/"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s://dasycenter.org/spp-apr-checklists-and-tips/"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sites.ed.gov/idea/grantees/#SPP-APR"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sites.ed.gov/idea/grantees/#SPP-APR" TargetMode="External"/><Relationship Id="rId5" Type="http://schemas.openxmlformats.org/officeDocument/2006/relationships/image" Target="../media/image20.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47_77E73E7D.xml"/><Relationship Id="rId7" Type="http://schemas.openxmlformats.org/officeDocument/2006/relationships/hyperlink" Target="https://sites.ed.gov/idea/grantees/#SPP-APR"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dasycenter.org/wp-content/uploads/2024/10/DaSy_APRCalculations_Indicator_C8C_Acc.pdf"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sites.ed.gov/idea/grantees/#SPP-APR"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sites.ed.gov/idea/grantees/#SPP-APR"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253_9D24B549.xm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E4E629_4DE3B28C.xml"/><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sites.ed.gov/idea/idea-files/2023-early-childhood-transition-questions-and-answers/" TargetMode="External"/><Relationship Id="rId7" Type="http://schemas.openxmlformats.org/officeDocument/2006/relationships/hyperlink" Target="https://dasycenter.org/spp-apr-checklists-and-tips/"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hyperlink" Target="https://dasycenter.org/spp-apr-basics-what-you-need-to-know/" TargetMode="External"/><Relationship Id="rId5" Type="http://schemas.openxmlformats.org/officeDocument/2006/relationships/hyperlink" Target="https://sites.ed.gov/idea/files/FFY2023-Part-C-SPP-APR-Reformatted-Measurement-Table.pdf" TargetMode="External"/><Relationship Id="rId4" Type="http://schemas.openxmlformats.org/officeDocument/2006/relationships/hyperlink" Target="https://sites.ed.gov/idea/idea-files/guidance-on-state-general-supervision-responsibilities-under-parts-b-and-c-of-the-idea-july-24-2023/"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ctacenter.org/~pdfs/topics/transition/timeline_flowchart_APR_indicators_09-12_OSEP_approved.pdf"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hyperlink" Target="https://dasycenter.org/dasytalks-podcast/" TargetMode="External"/><Relationship Id="rId4" Type="http://schemas.openxmlformats.org/officeDocument/2006/relationships/hyperlink" Target="https://ectacenter.org/~pdfs/topics/transition/Timeline_for_late_referral.pd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334E-6C98-6746-9080-918888B03E0B}"/>
              </a:ext>
            </a:extLst>
          </p:cNvPr>
          <p:cNvSpPr>
            <a:spLocks noGrp="1"/>
          </p:cNvSpPr>
          <p:nvPr>
            <p:ph type="ctrTitle"/>
          </p:nvPr>
        </p:nvSpPr>
        <p:spPr>
          <a:xfrm>
            <a:off x="3539614" y="802298"/>
            <a:ext cx="8652386" cy="2455252"/>
          </a:xfrm>
        </p:spPr>
        <p:txBody>
          <a:bodyPr>
            <a:normAutofit/>
          </a:bodyPr>
          <a:lstStyle/>
          <a:p>
            <a:r>
              <a:rPr lang="en-US" sz="5400"/>
              <a:t>Early Childhood Transition Basics:</a:t>
            </a:r>
            <a:br>
              <a:rPr lang="en-US" sz="5400"/>
            </a:br>
            <a:r>
              <a:rPr lang="en-US" sz="5400"/>
              <a:t>Accurate Annual Reporting</a:t>
            </a:r>
          </a:p>
        </p:txBody>
      </p:sp>
      <p:sp>
        <p:nvSpPr>
          <p:cNvPr id="6" name="Subtitle 2">
            <a:extLst>
              <a:ext uri="{FF2B5EF4-FFF2-40B4-BE49-F238E27FC236}">
                <a16:creationId xmlns:a16="http://schemas.microsoft.com/office/drawing/2014/main" id="{DDD9773E-4D7A-6B40-93BB-006355B9B13C}"/>
              </a:ext>
            </a:extLst>
          </p:cNvPr>
          <p:cNvSpPr txBox="1">
            <a:spLocks/>
          </p:cNvSpPr>
          <p:nvPr/>
        </p:nvSpPr>
        <p:spPr>
          <a:xfrm>
            <a:off x="5130800" y="4308260"/>
            <a:ext cx="6656388" cy="74453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b="1">
                <a:solidFill>
                  <a:srgbClr val="154578"/>
                </a:solidFill>
                <a:latin typeface="Arial"/>
                <a:ea typeface="Tahoma"/>
                <a:cs typeface="Arial"/>
              </a:rPr>
              <a:t>Transition 101 Series – Session 3</a:t>
            </a:r>
          </a:p>
          <a:p>
            <a:pPr algn="l"/>
            <a:r>
              <a:rPr lang="en-US" sz="2400" b="1">
                <a:solidFill>
                  <a:srgbClr val="154578"/>
                </a:solidFill>
                <a:latin typeface="Arial"/>
                <a:ea typeface="Tahoma"/>
                <a:cs typeface="Arial"/>
              </a:rPr>
              <a:t>Anne Lucas and Sally Shepherd</a:t>
            </a:r>
            <a:endParaRPr lang="en-US" sz="2400" b="1">
              <a:solidFill>
                <a:srgbClr val="154578"/>
              </a:solidFill>
              <a:latin typeface="Arial"/>
              <a:cs typeface="Arial"/>
            </a:endParaRPr>
          </a:p>
        </p:txBody>
      </p:sp>
      <p:sp>
        <p:nvSpPr>
          <p:cNvPr id="5" name="Subtitle 2">
            <a:extLst>
              <a:ext uri="{FF2B5EF4-FFF2-40B4-BE49-F238E27FC236}">
                <a16:creationId xmlns:a16="http://schemas.microsoft.com/office/drawing/2014/main" id="{A5DFBCD2-8FCE-A049-A1EB-C8F7F5B3C29F}"/>
              </a:ext>
            </a:extLst>
          </p:cNvPr>
          <p:cNvSpPr txBox="1">
            <a:spLocks/>
          </p:cNvSpPr>
          <p:nvPr/>
        </p:nvSpPr>
        <p:spPr>
          <a:xfrm>
            <a:off x="6286500" y="5886450"/>
            <a:ext cx="5500688" cy="74453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154578"/>
              </a:buClr>
              <a:buFont typeface="Arial" panose="020B0604020202020204" pitchFamily="34" charset="0"/>
              <a:buNone/>
              <a:defRPr sz="32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defTabSz="914400" rtl="0" eaLnBrk="1" latinLnBrk="0" hangingPunct="1">
              <a:lnSpc>
                <a:spcPct val="90000"/>
              </a:lnSpc>
              <a:spcBef>
                <a:spcPts val="500"/>
              </a:spcBef>
              <a:buClr>
                <a:srgbClr val="154578"/>
              </a:buClr>
              <a:buFont typeface="System Font Regular"/>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ctr" defTabSz="914400" rtl="0" eaLnBrk="1" latinLnBrk="0" hangingPunct="1">
              <a:lnSpc>
                <a:spcPct val="90000"/>
              </a:lnSpc>
              <a:spcBef>
                <a:spcPts val="500"/>
              </a:spcBef>
              <a:buClr>
                <a:srgbClr val="154578"/>
              </a:buClr>
              <a:buFont typeface="Courier New" panose="02070309020205020404" pitchFamily="49" charset="0"/>
              <a:buNone/>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ctr" defTabSz="914400" rtl="0" eaLnBrk="1" latinLnBrk="0" hangingPunct="1">
              <a:lnSpc>
                <a:spcPct val="90000"/>
              </a:lnSpc>
              <a:spcBef>
                <a:spcPts val="500"/>
              </a:spcBef>
              <a:buClr>
                <a:srgbClr val="154578"/>
              </a:buClr>
              <a:buFont typeface="Wingdings" pitchFamily="2" charset="2"/>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ctr" defTabSz="914400" rtl="0" eaLnBrk="1" latinLnBrk="0" hangingPunct="1">
              <a:lnSpc>
                <a:spcPct val="90000"/>
              </a:lnSpc>
              <a:spcBef>
                <a:spcPts val="500"/>
              </a:spcBef>
              <a:buClr>
                <a:srgbClr val="154578"/>
              </a:buClr>
              <a:buFont typeface="Arial" panose="020B0604020202020204" pitchFamily="34" charset="0"/>
              <a:buNone/>
              <a:defRPr sz="1600" kern="1200">
                <a:solidFill>
                  <a:srgbClr val="404A55"/>
                </a:solidFill>
                <a:latin typeface="Tahoma" panose="020B0604030504040204" pitchFamily="34" charset="0"/>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rgbClr val="154578"/>
                </a:solidFill>
                <a:latin typeface="Tahoma"/>
                <a:ea typeface="Tahoma"/>
                <a:cs typeface="Tahoma"/>
              </a:rPr>
              <a:t> </a:t>
            </a:r>
            <a:r>
              <a:rPr lang="en-US" sz="2000">
                <a:solidFill>
                  <a:srgbClr val="154578"/>
                </a:solidFill>
                <a:latin typeface="Arial"/>
                <a:cs typeface="Arial"/>
              </a:rPr>
              <a:t>May 28, 2026</a:t>
            </a:r>
          </a:p>
        </p:txBody>
      </p:sp>
    </p:spTree>
    <p:extLst>
      <p:ext uri="{BB962C8B-B14F-4D97-AF65-F5344CB8AC3E}">
        <p14:creationId xmlns:p14="http://schemas.microsoft.com/office/powerpoint/2010/main" val="616654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968E-39E8-ABE6-2B6C-CFC48AB35440}"/>
              </a:ext>
            </a:extLst>
          </p:cNvPr>
          <p:cNvSpPr>
            <a:spLocks noGrp="1"/>
          </p:cNvSpPr>
          <p:nvPr>
            <p:ph type="title"/>
          </p:nvPr>
        </p:nvSpPr>
        <p:spPr>
          <a:xfrm>
            <a:off x="838200" y="365125"/>
            <a:ext cx="10515600" cy="1325563"/>
          </a:xfrm>
        </p:spPr>
        <p:txBody>
          <a:bodyPr/>
          <a:lstStyle/>
          <a:p>
            <a:r>
              <a:rPr lang="en-US"/>
              <a:t>Indicator C8 Overview</a:t>
            </a:r>
          </a:p>
        </p:txBody>
      </p:sp>
      <p:sp>
        <p:nvSpPr>
          <p:cNvPr id="3" name="Content Placeholder 2">
            <a:extLst>
              <a:ext uri="{FF2B5EF4-FFF2-40B4-BE49-F238E27FC236}">
                <a16:creationId xmlns:a16="http://schemas.microsoft.com/office/drawing/2014/main" id="{37C02392-ADC5-CC8A-3821-8441DE249B62}"/>
              </a:ext>
            </a:extLst>
          </p:cNvPr>
          <p:cNvSpPr>
            <a:spLocks noGrp="1"/>
          </p:cNvSpPr>
          <p:nvPr>
            <p:ph idx="1"/>
          </p:nvPr>
        </p:nvSpPr>
        <p:spPr>
          <a:xfrm>
            <a:off x="838200" y="1825625"/>
            <a:ext cx="10515600" cy="3822821"/>
          </a:xfrm>
        </p:spPr>
        <p:txBody>
          <a:bodyPr>
            <a:normAutofit lnSpcReduction="10000"/>
          </a:bodyPr>
          <a:lstStyle/>
          <a:p>
            <a:pPr marL="0" lvl="0" indent="0">
              <a:buNone/>
            </a:pPr>
            <a:r>
              <a:rPr lang="en-US"/>
              <a:t>Percent of all children exiting Part C who received timely transition planning to support the child's transition to preschool and other appropriate programs by their third birthday, including:</a:t>
            </a:r>
          </a:p>
          <a:p>
            <a:pPr lvl="1"/>
            <a:r>
              <a:rPr lang="en-US"/>
              <a:t>IFSPs with transition steps and services;</a:t>
            </a:r>
          </a:p>
          <a:p>
            <a:pPr lvl="1"/>
            <a:r>
              <a:rPr lang="en-US"/>
              <a:t>Notification to SEA and LEA, for child potentially eligible for Part B; and</a:t>
            </a:r>
          </a:p>
          <a:p>
            <a:pPr lvl="1"/>
            <a:r>
              <a:rPr lang="en-US"/>
              <a:t>Transition conference, for child potentially eligible for Part B.</a:t>
            </a:r>
          </a:p>
          <a:p>
            <a:pPr marL="457200" lvl="1" indent="0">
              <a:buNone/>
            </a:pPr>
            <a:endParaRPr lang="en-US"/>
          </a:p>
          <a:p>
            <a:pPr marL="457200" lvl="1" indent="0">
              <a:buNone/>
            </a:pPr>
            <a:r>
              <a:rPr lang="en-US"/>
              <a:t>(20 U.S.C. 1416(a)(3)(B) and 1442)</a:t>
            </a:r>
          </a:p>
          <a:p>
            <a:endParaRPr lang="en-US"/>
          </a:p>
        </p:txBody>
      </p:sp>
      <p:sp>
        <p:nvSpPr>
          <p:cNvPr id="4" name="Slide Number Placeholder 3">
            <a:extLst>
              <a:ext uri="{FF2B5EF4-FFF2-40B4-BE49-F238E27FC236}">
                <a16:creationId xmlns:a16="http://schemas.microsoft.com/office/drawing/2014/main" id="{D64D7AC5-3F9C-E7B3-4B2A-A2F62FA5DF62}"/>
              </a:ext>
            </a:extLst>
          </p:cNvPr>
          <p:cNvSpPr>
            <a:spLocks noGrp="1"/>
          </p:cNvSpPr>
          <p:nvPr>
            <p:ph type="sldNum" sz="quarter" idx="4"/>
          </p:nvPr>
        </p:nvSpPr>
        <p:spPr/>
        <p:txBody>
          <a:bodyPr/>
          <a:lstStyle/>
          <a:p>
            <a:fld id="{8FF8BE51-C3B0-9B4F-9A06-4F809A9A7941}" type="slidenum">
              <a:rPr lang="en-US" smtClean="0"/>
              <a:pPr/>
              <a:t>10</a:t>
            </a:fld>
            <a:endParaRPr lang="en-US"/>
          </a:p>
        </p:txBody>
      </p:sp>
    </p:spTree>
    <p:extLst>
      <p:ext uri="{BB962C8B-B14F-4D97-AF65-F5344CB8AC3E}">
        <p14:creationId xmlns:p14="http://schemas.microsoft.com/office/powerpoint/2010/main" val="3315447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314A-9BA9-AA33-0524-7E3ECDFA122A}"/>
              </a:ext>
            </a:extLst>
          </p:cNvPr>
          <p:cNvSpPr>
            <a:spLocks noGrp="1"/>
          </p:cNvSpPr>
          <p:nvPr>
            <p:ph type="title"/>
          </p:nvPr>
        </p:nvSpPr>
        <p:spPr>
          <a:xfrm>
            <a:off x="838200" y="365125"/>
            <a:ext cx="10515600" cy="1325563"/>
          </a:xfrm>
        </p:spPr>
        <p:txBody>
          <a:bodyPr/>
          <a:lstStyle/>
          <a:p>
            <a:r>
              <a:rPr lang="en-US">
                <a:latin typeface="+mj-lt"/>
              </a:rPr>
              <a:t>Indicator</a:t>
            </a:r>
            <a:r>
              <a:rPr lang="en-US"/>
              <a:t> C8: Early Childhood Transition</a:t>
            </a:r>
          </a:p>
        </p:txBody>
      </p:sp>
      <p:sp>
        <p:nvSpPr>
          <p:cNvPr id="3" name="Content Placeholder 2">
            <a:extLst>
              <a:ext uri="{FF2B5EF4-FFF2-40B4-BE49-F238E27FC236}">
                <a16:creationId xmlns:a16="http://schemas.microsoft.com/office/drawing/2014/main" id="{921A028A-C7C3-709E-7E77-97C3EA812346}"/>
              </a:ext>
            </a:extLst>
          </p:cNvPr>
          <p:cNvSpPr>
            <a:spLocks noGrp="1"/>
          </p:cNvSpPr>
          <p:nvPr>
            <p:ph idx="1"/>
          </p:nvPr>
        </p:nvSpPr>
        <p:spPr>
          <a:xfrm>
            <a:off x="838200" y="1825625"/>
            <a:ext cx="10515600" cy="4121788"/>
          </a:xfrm>
        </p:spPr>
        <p:txBody>
          <a:bodyPr vert="horz" lIns="91440" tIns="45720" rIns="91440" bIns="45720" rtlCol="0" anchor="t">
            <a:normAutofit fontScale="85000" lnSpcReduction="10000"/>
          </a:bodyPr>
          <a:lstStyle/>
          <a:p>
            <a:pPr marL="0" indent="0">
              <a:buNone/>
            </a:pPr>
            <a:r>
              <a:rPr lang="en-US">
                <a:latin typeface="+mn-lt"/>
              </a:rPr>
              <a:t>The percentage of toddlers with disabilities exiting Part C with timely transition planning for whom the lead agency has…</a:t>
            </a:r>
          </a:p>
          <a:p>
            <a:pPr marL="914400" lvl="1" indent="-457200">
              <a:buFont typeface="+mj-lt"/>
              <a:buAutoNum type="alphaUcPeriod"/>
            </a:pPr>
            <a:r>
              <a:rPr lang="en-US">
                <a:latin typeface="+mn-lt"/>
                <a:ea typeface="Tahoma"/>
                <a:cs typeface="Tahoma"/>
              </a:rPr>
              <a:t>Developed an IFSP with transition steps and services at least 90 days, and at the discretion of all parties, not more than 9 months, prior to the toddler’s 3rd birthday.</a:t>
            </a:r>
            <a:endParaRPr lang="en-US">
              <a:latin typeface="+mn-lt"/>
            </a:endParaRPr>
          </a:p>
          <a:p>
            <a:pPr marL="914400" lvl="1" indent="-457200">
              <a:buFont typeface="+mj-lt"/>
              <a:buAutoNum type="alphaUcPeriod"/>
            </a:pPr>
            <a:r>
              <a:rPr lang="en-US">
                <a:latin typeface="+mn-lt"/>
                <a:ea typeface="Tahoma"/>
                <a:cs typeface="Tahoma"/>
              </a:rPr>
              <a:t>Provided notification (consistent with any opt-out policy adopted by the state) to the SEA and LEA where the toddler resides at least 90 days prior to the toddler’s 3rd birthday for toddlers potentially eligible for Part B preschool services.</a:t>
            </a:r>
            <a:endParaRPr lang="en-US">
              <a:latin typeface="+mn-lt"/>
            </a:endParaRPr>
          </a:p>
          <a:p>
            <a:pPr marL="914400" lvl="1" indent="-457200">
              <a:buFont typeface="+mj-lt"/>
              <a:buAutoNum type="alphaUcPeriod"/>
            </a:pPr>
            <a:r>
              <a:rPr lang="en-US">
                <a:latin typeface="+mn-lt"/>
                <a:ea typeface="Tahoma"/>
                <a:cs typeface="Tahoma"/>
              </a:rPr>
              <a:t>Conducted the transition conference held with the family’s approval at least 90 days, and at the discretion of all parties, not more than 9 months, prior to the toddler’s 3rd birthday.</a:t>
            </a:r>
            <a:endParaRPr lang="en-US">
              <a:latin typeface="+mn-lt"/>
            </a:endParaRPr>
          </a:p>
        </p:txBody>
      </p:sp>
      <p:sp>
        <p:nvSpPr>
          <p:cNvPr id="4" name="Slide Number Placeholder 3">
            <a:extLst>
              <a:ext uri="{FF2B5EF4-FFF2-40B4-BE49-F238E27FC236}">
                <a16:creationId xmlns:a16="http://schemas.microsoft.com/office/drawing/2014/main" id="{6A96E35B-DD90-6CA0-03A2-C9C1F7441EA1}"/>
              </a:ext>
            </a:extLst>
          </p:cNvPr>
          <p:cNvSpPr>
            <a:spLocks noGrp="1"/>
          </p:cNvSpPr>
          <p:nvPr>
            <p:ph type="sldNum" sz="quarter" idx="4"/>
          </p:nvPr>
        </p:nvSpPr>
        <p:spPr/>
        <p:txBody>
          <a:bodyPr/>
          <a:lstStyle/>
          <a:p>
            <a:fld id="{8FF8BE51-C3B0-9B4F-9A06-4F809A9A7941}" type="slidenum">
              <a:rPr lang="en-US" smtClean="0"/>
              <a:pPr/>
              <a:t>11</a:t>
            </a:fld>
            <a:endParaRPr lang="en-US"/>
          </a:p>
        </p:txBody>
      </p:sp>
    </p:spTree>
    <p:extLst>
      <p:ext uri="{BB962C8B-B14F-4D97-AF65-F5344CB8AC3E}">
        <p14:creationId xmlns:p14="http://schemas.microsoft.com/office/powerpoint/2010/main" val="276249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C1FA-EFC2-513C-0857-6439701403C8}"/>
              </a:ext>
            </a:extLst>
          </p:cNvPr>
          <p:cNvSpPr>
            <a:spLocks noGrp="1"/>
          </p:cNvSpPr>
          <p:nvPr>
            <p:ph type="title"/>
          </p:nvPr>
        </p:nvSpPr>
        <p:spPr/>
        <p:txBody>
          <a:bodyPr/>
          <a:lstStyle/>
          <a:p>
            <a:r>
              <a:rPr lang="en-US"/>
              <a:t>C8: Details</a:t>
            </a:r>
          </a:p>
        </p:txBody>
      </p:sp>
      <p:sp>
        <p:nvSpPr>
          <p:cNvPr id="3" name="Content Placeholder 2">
            <a:extLst>
              <a:ext uri="{FF2B5EF4-FFF2-40B4-BE49-F238E27FC236}">
                <a16:creationId xmlns:a16="http://schemas.microsoft.com/office/drawing/2014/main" id="{BEA0C969-FC08-C09C-938D-C38FBD95B7AF}"/>
              </a:ext>
            </a:extLst>
          </p:cNvPr>
          <p:cNvSpPr>
            <a:spLocks noGrp="1"/>
          </p:cNvSpPr>
          <p:nvPr>
            <p:ph idx="1"/>
          </p:nvPr>
        </p:nvSpPr>
        <p:spPr/>
        <p:txBody>
          <a:bodyPr vert="horz" lIns="91440" tIns="45720" rIns="91440" bIns="45720" rtlCol="0" anchor="t">
            <a:normAutofit/>
          </a:bodyPr>
          <a:lstStyle/>
          <a:p>
            <a:r>
              <a:rPr lang="en-US"/>
              <a:t>Compliance indicator (100% target)</a:t>
            </a:r>
          </a:p>
          <a:p>
            <a:r>
              <a:rPr lang="en-US"/>
              <a:t>Data Source:</a:t>
            </a:r>
          </a:p>
          <a:p>
            <a:pPr lvl="1"/>
            <a:r>
              <a:rPr lang="en-US"/>
              <a:t>Database</a:t>
            </a:r>
          </a:p>
          <a:p>
            <a:pPr lvl="2"/>
            <a:r>
              <a:rPr lang="en-US"/>
              <a:t>Full year or partial year</a:t>
            </a:r>
          </a:p>
          <a:p>
            <a:pPr lvl="1"/>
            <a:r>
              <a:rPr lang="en-US"/>
              <a:t>Monitoring processes</a:t>
            </a:r>
          </a:p>
          <a:p>
            <a:r>
              <a:rPr lang="en-US"/>
              <a:t>Resource:</a:t>
            </a:r>
          </a:p>
          <a:p>
            <a:pPr lvl="1"/>
            <a:r>
              <a:rPr lang="en-US">
                <a:latin typeface="Tahoma"/>
                <a:ea typeface="Tahoma"/>
                <a:cs typeface="Tahoma"/>
              </a:rPr>
              <a:t>Part C SPP/APR Measurement Table: </a:t>
            </a:r>
            <a:r>
              <a:rPr lang="en-US">
                <a:solidFill>
                  <a:srgbClr val="000000"/>
                </a:solidFill>
                <a:latin typeface="Tahoma"/>
                <a:ea typeface="Tahoma"/>
                <a:cs typeface="Tahoma"/>
              </a:rPr>
              <a:t> </a:t>
            </a:r>
            <a:endParaRPr lang="en-US">
              <a:solidFill>
                <a:srgbClr val="0000EE"/>
              </a:solidFill>
              <a:latin typeface="Tahoma"/>
              <a:ea typeface="Tahoma"/>
              <a:cs typeface="Segoe UI"/>
            </a:endParaRPr>
          </a:p>
          <a:p>
            <a:pPr marL="457200" lvl="1" indent="0">
              <a:buNone/>
            </a:pPr>
            <a:r>
              <a:rPr lang="en-US">
                <a:solidFill>
                  <a:srgbClr val="0000EE"/>
                </a:solidFill>
                <a:latin typeface="Tahoma"/>
                <a:ea typeface="Tahoma"/>
                <a:cs typeface="Segoe UI"/>
                <a:hlinkClick r:id="rId3"/>
              </a:rPr>
              <a:t>https://sites.ed.gov/idea/grantees/#SPP-APR</a:t>
            </a:r>
            <a:endParaRPr lang="en-US">
              <a:solidFill>
                <a:srgbClr val="0000EE"/>
              </a:solidFill>
              <a:latin typeface="Tahoma"/>
              <a:ea typeface="Tahoma"/>
              <a:cs typeface="Segoe UI"/>
            </a:endParaRPr>
          </a:p>
        </p:txBody>
      </p:sp>
      <p:pic>
        <p:nvPicPr>
          <p:cNvPr id="5" name="Picture 4">
            <a:extLst>
              <a:ext uri="{FF2B5EF4-FFF2-40B4-BE49-F238E27FC236}">
                <a16:creationId xmlns:a16="http://schemas.microsoft.com/office/drawing/2014/main" id="{7808388B-DB48-0FBF-105F-257E3861DA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13702" y="1754294"/>
            <a:ext cx="3613877" cy="2980266"/>
          </a:xfrm>
          <a:prstGeom prst="rect">
            <a:avLst/>
          </a:prstGeom>
          <a:effectLst>
            <a:softEdge rad="63500"/>
          </a:effectLst>
        </p:spPr>
      </p:pic>
      <p:sp>
        <p:nvSpPr>
          <p:cNvPr id="4" name="Slide Number Placeholder 3">
            <a:extLst>
              <a:ext uri="{FF2B5EF4-FFF2-40B4-BE49-F238E27FC236}">
                <a16:creationId xmlns:a16="http://schemas.microsoft.com/office/drawing/2014/main" id="{D3CA29A6-2B21-B396-AD8D-2F4D75D0DB1F}"/>
              </a:ext>
            </a:extLst>
          </p:cNvPr>
          <p:cNvSpPr>
            <a:spLocks noGrp="1"/>
          </p:cNvSpPr>
          <p:nvPr>
            <p:ph type="sldNum" sz="quarter" idx="4"/>
          </p:nvPr>
        </p:nvSpPr>
        <p:spPr/>
        <p:txBody>
          <a:bodyPr/>
          <a:lstStyle/>
          <a:p>
            <a:fld id="{8FF8BE51-C3B0-9B4F-9A06-4F809A9A7941}" type="slidenum">
              <a:rPr lang="en-US" smtClean="0"/>
              <a:pPr/>
              <a:t>12</a:t>
            </a:fld>
            <a:endParaRPr lang="en-US"/>
          </a:p>
        </p:txBody>
      </p:sp>
    </p:spTree>
    <p:extLst>
      <p:ext uri="{BB962C8B-B14F-4D97-AF65-F5344CB8AC3E}">
        <p14:creationId xmlns:p14="http://schemas.microsoft.com/office/powerpoint/2010/main" val="20068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EF8F3-1182-7185-E622-C5EF799AE78B}"/>
              </a:ext>
            </a:extLst>
          </p:cNvPr>
          <p:cNvSpPr>
            <a:spLocks noGrp="1"/>
          </p:cNvSpPr>
          <p:nvPr>
            <p:ph type="title"/>
          </p:nvPr>
        </p:nvSpPr>
        <p:spPr/>
        <p:txBody>
          <a:bodyPr/>
          <a:lstStyle/>
          <a:p>
            <a:r>
              <a:rPr lang="en-US"/>
              <a:t>SPP/APR Checklists and Tips</a:t>
            </a:r>
          </a:p>
        </p:txBody>
      </p:sp>
      <p:pic>
        <p:nvPicPr>
          <p:cNvPr id="11" name="Picture 10" descr="Page one of SPP/APR Checklist and Tips for Indicator B-12.&#10;">
            <a:extLst>
              <a:ext uri="{FF2B5EF4-FFF2-40B4-BE49-F238E27FC236}">
                <a16:creationId xmlns:a16="http://schemas.microsoft.com/office/drawing/2014/main" id="{4DA0B961-4BC3-8BB8-2BCC-D51211267626}"/>
              </a:ext>
            </a:extLst>
          </p:cNvPr>
          <p:cNvPicPr>
            <a:picLocks noChangeAspect="1"/>
          </p:cNvPicPr>
          <p:nvPr/>
        </p:nvPicPr>
        <p:blipFill>
          <a:blip r:embed="rId4"/>
          <a:stretch>
            <a:fillRect/>
          </a:stretch>
        </p:blipFill>
        <p:spPr>
          <a:xfrm>
            <a:off x="1107359" y="1141381"/>
            <a:ext cx="3015773" cy="4068294"/>
          </a:xfrm>
          <a:prstGeom prst="rect">
            <a:avLst/>
          </a:prstGeom>
          <a:ln>
            <a:noFill/>
          </a:ln>
          <a:effectLst>
            <a:outerShdw blurRad="292100" dist="139700" dir="2700000" algn="tl" rotWithShape="0">
              <a:srgbClr val="333333">
                <a:alpha val="65000"/>
              </a:srgbClr>
            </a:outerShdw>
          </a:effectLst>
          <a:scene3d>
            <a:camera prst="orthographicFront">
              <a:rot lat="0" lon="0" rev="300000"/>
            </a:camera>
            <a:lightRig rig="threePt" dir="t"/>
          </a:scene3d>
        </p:spPr>
      </p:pic>
      <p:pic>
        <p:nvPicPr>
          <p:cNvPr id="16" name="Content Placeholder 4" descr="Page one of SPP/APR Checklist and Tips for Indicator C-8A.&#10;">
            <a:extLst>
              <a:ext uri="{FF2B5EF4-FFF2-40B4-BE49-F238E27FC236}">
                <a16:creationId xmlns:a16="http://schemas.microsoft.com/office/drawing/2014/main" id="{34495577-EA7A-674D-8940-4DACB17F8E92}"/>
              </a:ext>
            </a:extLst>
          </p:cNvPr>
          <p:cNvPicPr>
            <a:picLocks noGrp="1" noChangeAspect="1"/>
          </p:cNvPicPr>
          <p:nvPr>
            <p:ph idx="1"/>
          </p:nvPr>
        </p:nvPicPr>
        <p:blipFill>
          <a:blip r:embed="rId5"/>
          <a:srcRect t="-1" b="1369"/>
          <a:stretch>
            <a:fillRect/>
          </a:stretch>
        </p:blipFill>
        <p:spPr>
          <a:xfrm>
            <a:off x="3154369" y="2008492"/>
            <a:ext cx="2976587" cy="3916520"/>
          </a:xfrm>
          <a:prstGeom prst="rect">
            <a:avLst/>
          </a:prstGeom>
          <a:ln>
            <a:noFill/>
          </a:ln>
          <a:effectLst>
            <a:outerShdw blurRad="292100" dist="139700" dir="2700000" algn="tl" rotWithShape="0">
              <a:srgbClr val="333333">
                <a:alpha val="65000"/>
              </a:srgbClr>
            </a:outerShdw>
          </a:effectLst>
          <a:scene3d>
            <a:camera prst="orthographicFront">
              <a:rot lat="0" lon="0" rev="21299999"/>
            </a:camera>
            <a:lightRig rig="threePt" dir="t"/>
          </a:scene3d>
        </p:spPr>
      </p:pic>
      <p:sp>
        <p:nvSpPr>
          <p:cNvPr id="17" name="TextBox 16">
            <a:extLst>
              <a:ext uri="{FF2B5EF4-FFF2-40B4-BE49-F238E27FC236}">
                <a16:creationId xmlns:a16="http://schemas.microsoft.com/office/drawing/2014/main" id="{6B2E4C9A-CCD2-10DF-C61C-98A52AFC5330}"/>
              </a:ext>
            </a:extLst>
          </p:cNvPr>
          <p:cNvSpPr txBox="1"/>
          <p:nvPr/>
        </p:nvSpPr>
        <p:spPr>
          <a:xfrm>
            <a:off x="6745874" y="775819"/>
            <a:ext cx="5097733"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ACD433">
                  <a:lumMod val="60000"/>
                  <a:lumOff val="40000"/>
                </a:srgbClr>
              </a:buClr>
              <a:buSzTx/>
              <a:buFontTx/>
              <a:buNone/>
              <a:tabLst/>
              <a:defRPr/>
            </a:pPr>
            <a:r>
              <a:rPr kumimoji="0" lang="en-US" sz="2000" b="0" i="0" u="none" strike="noStrike" kern="1200" cap="none" spc="0" normalizeH="0" baseline="0" noProof="0">
                <a:ln>
                  <a:noFill/>
                </a:ln>
                <a:solidFill>
                  <a:srgbClr val="141414"/>
                </a:solidFill>
                <a:effectLst/>
                <a:uLnTx/>
                <a:uFillTx/>
                <a:ea typeface="+mn-ea"/>
                <a:cs typeface="+mn-cs"/>
              </a:rPr>
              <a:t>Checklists:</a:t>
            </a:r>
          </a:p>
          <a:p>
            <a:pPr marL="800100" marR="0" lvl="1" indent="-342900" algn="l" defTabSz="914400" rtl="0" eaLnBrk="1" fontAlgn="auto" latinLnBrk="0" hangingPunct="1">
              <a:lnSpc>
                <a:spcPct val="100000"/>
              </a:lnSpc>
              <a:spcBef>
                <a:spcPts val="0"/>
              </a:spcBef>
              <a:spcAft>
                <a:spcPts val="0"/>
              </a:spcAft>
              <a:buClr>
                <a:srgbClr val="ACD433">
                  <a:lumMod val="60000"/>
                  <a:lumOff val="40000"/>
                </a:srgbClr>
              </a:buClr>
              <a:buSzTx/>
              <a:buFont typeface="Wingdings" panose="05000000000000000000" pitchFamily="2" charset="2"/>
              <a:buChar char="Ø"/>
              <a:tabLst/>
              <a:defRPr/>
            </a:pPr>
            <a:r>
              <a:rPr kumimoji="0" lang="en-US" sz="2000" b="0" i="0" u="none" strike="noStrike" kern="1200" cap="none" spc="0" normalizeH="0" baseline="0" noProof="0">
                <a:ln>
                  <a:noFill/>
                </a:ln>
                <a:effectLst/>
                <a:uLnTx/>
                <a:uFillTx/>
                <a:ea typeface="+mn-ea"/>
                <a:cs typeface="+mn-cs"/>
              </a:rPr>
              <a:t>Developed to support states in annually preparing their SPP/APRs.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000" b="0" i="0" u="none" strike="noStrike" kern="1200" cap="none" spc="0" normalizeH="0" baseline="0" noProof="0">
              <a:ln>
                <a:noFill/>
              </a:ln>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
                <a:srgbClr val="ACD433">
                  <a:lumMod val="60000"/>
                  <a:lumOff val="40000"/>
                </a:srgbClr>
              </a:buClr>
              <a:buSzTx/>
              <a:buFont typeface="Wingdings" panose="05000000000000000000" pitchFamily="2" charset="2"/>
              <a:buChar char="Ø"/>
              <a:tabLst/>
              <a:defRPr/>
            </a:pPr>
            <a:r>
              <a:rPr kumimoji="0" lang="en-US" sz="2000" b="0" i="0" u="none" strike="noStrike" kern="1200" cap="none" spc="0" normalizeH="0" baseline="0" noProof="0">
                <a:ln>
                  <a:noFill/>
                </a:ln>
                <a:effectLst/>
                <a:uLnTx/>
                <a:uFillTx/>
                <a:ea typeface="+mn-ea"/>
                <a:cs typeface="+mn-cs"/>
              </a:rPr>
              <a:t>Organized by indicator and the fields as they appear in the SPP/APR submission platform. </a:t>
            </a:r>
          </a:p>
          <a:p>
            <a:pPr marL="342900" marR="0" lvl="0" indent="-342900" algn="l" defTabSz="914400" rtl="0" eaLnBrk="1" fontAlgn="auto" latinLnBrk="0" hangingPunct="1">
              <a:lnSpc>
                <a:spcPct val="100000"/>
              </a:lnSpc>
              <a:spcBef>
                <a:spcPts val="0"/>
              </a:spcBef>
              <a:spcAft>
                <a:spcPts val="0"/>
              </a:spcAft>
              <a:buClr>
                <a:srgbClr val="ACD433">
                  <a:lumMod val="60000"/>
                  <a:lumOff val="40000"/>
                </a:srgbClr>
              </a:buClr>
              <a:buSzTx/>
              <a:buFont typeface="Wingdings" panose="05000000000000000000" pitchFamily="2" charset="2"/>
              <a:buChar char="Ø"/>
              <a:tabLst/>
              <a:defRPr/>
            </a:pPr>
            <a:endParaRPr kumimoji="0" lang="en-US" sz="2000" b="0" i="0" u="none" strike="noStrike" kern="1200" cap="none" spc="0" normalizeH="0" baseline="0" noProof="0">
              <a:ln>
                <a:noFill/>
              </a:ln>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
                <a:srgbClr val="ACD433">
                  <a:lumMod val="60000"/>
                  <a:lumOff val="40000"/>
                </a:srgbClr>
              </a:buClr>
              <a:buSzTx/>
              <a:buFont typeface="Wingdings" panose="05000000000000000000" pitchFamily="2" charset="2"/>
              <a:buChar char="Ø"/>
              <a:tabLst/>
              <a:defRPr/>
            </a:pPr>
            <a:r>
              <a:rPr kumimoji="0" lang="en-US" sz="2000" b="0" i="0" u="none" strike="noStrike" kern="1200" cap="none" spc="0" normalizeH="0" baseline="0" noProof="0">
                <a:ln>
                  <a:noFill/>
                </a:ln>
                <a:effectLst/>
                <a:uLnTx/>
                <a:uFillTx/>
                <a:ea typeface="+mn-ea"/>
                <a:cs typeface="+mn-cs"/>
              </a:rPr>
              <a:t>Formatted to help states determine if all required fields have been completed.</a:t>
            </a:r>
          </a:p>
          <a:p>
            <a:pPr marL="285750" marR="0" lvl="0" indent="-285750" algn="l" defTabSz="914400" rtl="0" eaLnBrk="1" fontAlgn="auto" latinLnBrk="0" hangingPunct="1">
              <a:lnSpc>
                <a:spcPct val="100000"/>
              </a:lnSpc>
              <a:spcBef>
                <a:spcPts val="0"/>
              </a:spcBef>
              <a:spcAft>
                <a:spcPts val="0"/>
              </a:spcAft>
              <a:buClr>
                <a:srgbClr val="ACD433">
                  <a:lumMod val="60000"/>
                  <a:lumOff val="40000"/>
                </a:srgbClr>
              </a:buClr>
              <a:buSzTx/>
              <a:buFont typeface="Wingdings" panose="05000000000000000000" pitchFamily="2" charset="2"/>
              <a:buChar char="Ø"/>
              <a:tabLst/>
              <a:defRPr/>
            </a:pPr>
            <a:endParaRPr kumimoji="0" lang="en-US" sz="2000" b="0" i="0" u="none" strike="noStrike" kern="1200" cap="none" spc="0" normalizeH="0" baseline="0" noProof="0">
              <a:ln>
                <a:noFill/>
              </a:ln>
              <a:solidFill>
                <a:srgbClr val="141414"/>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
                <a:srgbClr val="ACD433">
                  <a:lumMod val="60000"/>
                  <a:lumOff val="40000"/>
                </a:srgbClr>
              </a:buClr>
              <a:buSzTx/>
              <a:buFontTx/>
              <a:buNone/>
              <a:tabLst/>
              <a:defRPr/>
            </a:pPr>
            <a:r>
              <a:rPr kumimoji="0" lang="en-US" sz="2000" b="0" i="0" u="none" strike="noStrike" kern="1200" cap="none" spc="0" normalizeH="0" baseline="0" noProof="0">
                <a:ln>
                  <a:noFill/>
                </a:ln>
                <a:solidFill>
                  <a:srgbClr val="141414"/>
                </a:solidFill>
                <a:effectLst/>
                <a:uLnTx/>
                <a:uFillTx/>
                <a:ea typeface="+mn-ea"/>
                <a:cs typeface="+mn-cs"/>
              </a:rPr>
              <a:t>Tips: </a:t>
            </a:r>
          </a:p>
          <a:p>
            <a:pPr marL="742950" marR="0" lvl="1" indent="-285750" algn="l" defTabSz="914400" rtl="0" eaLnBrk="1" fontAlgn="auto" latinLnBrk="0" hangingPunct="1">
              <a:lnSpc>
                <a:spcPct val="100000"/>
              </a:lnSpc>
              <a:spcBef>
                <a:spcPts val="0"/>
              </a:spcBef>
              <a:spcAft>
                <a:spcPts val="0"/>
              </a:spcAft>
              <a:buClr>
                <a:srgbClr val="ACD433">
                  <a:lumMod val="60000"/>
                  <a:lumOff val="40000"/>
                </a:srgbClr>
              </a:buClr>
              <a:buSzTx/>
              <a:buFont typeface="Wingdings" panose="05000000000000000000" pitchFamily="2" charset="2"/>
              <a:buChar char="Ø"/>
              <a:tabLst/>
              <a:defRPr/>
            </a:pPr>
            <a:r>
              <a:rPr kumimoji="0" lang="en-US" sz="2000" b="0" i="0" u="none" strike="noStrike" kern="1200" cap="none" spc="0" normalizeH="0" baseline="0" noProof="0">
                <a:ln>
                  <a:noFill/>
                </a:ln>
                <a:solidFill>
                  <a:srgbClr val="141414"/>
                </a:solidFill>
                <a:effectLst/>
                <a:uLnTx/>
                <a:uFillTx/>
                <a:ea typeface="+mn-ea"/>
                <a:cs typeface="+mn-cs"/>
              </a:rPr>
              <a:t>Provided to ensure all relevant instructions are addressed for each indicator. </a:t>
            </a:r>
            <a:endParaRPr kumimoji="0" lang="en-US" sz="2000" b="0" i="0" u="none" strike="noStrike" kern="1200" cap="none" spc="0" normalizeH="0" baseline="0" noProof="0">
              <a:ln>
                <a:noFill/>
              </a:ln>
              <a:solidFill>
                <a:prstClr val="black"/>
              </a:solidFill>
              <a:effectLst/>
              <a:uLnTx/>
              <a:uFillTx/>
              <a:ea typeface="+mn-ea"/>
              <a:cs typeface="+mn-cs"/>
            </a:endParaRPr>
          </a:p>
        </p:txBody>
      </p:sp>
      <p:sp>
        <p:nvSpPr>
          <p:cNvPr id="18" name="TextBox 17">
            <a:extLst>
              <a:ext uri="{FF2B5EF4-FFF2-40B4-BE49-F238E27FC236}">
                <a16:creationId xmlns:a16="http://schemas.microsoft.com/office/drawing/2014/main" id="{D06B3871-0AAB-3ADE-32EC-ABBED7CF2BFA}"/>
              </a:ext>
            </a:extLst>
          </p:cNvPr>
          <p:cNvSpPr txBox="1"/>
          <p:nvPr/>
        </p:nvSpPr>
        <p:spPr>
          <a:xfrm>
            <a:off x="7511643" y="5925012"/>
            <a:ext cx="39853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5580"/>
                </a:solidFill>
                <a:effectLst/>
                <a:uLnTx/>
                <a:uFillTx/>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https://dasycenter.org/spp-apr-checklists-and-tips/</a:t>
            </a:r>
            <a:endParaRPr kumimoji="0" lang="en-US" sz="1200" b="0" i="0" u="none" strike="noStrike" kern="1200" cap="none" spc="0" normalizeH="0" baseline="0" noProof="0">
              <a:ln>
                <a:noFill/>
              </a:ln>
              <a:solidFill>
                <a:srgbClr val="0E558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5580"/>
                </a:solidFill>
                <a:effectLst/>
                <a:uLnTx/>
                <a:uFillTx/>
                <a:latin typeface="Century Gothic" panose="020B0502020202020204" pitchFamily="34" charset="0"/>
                <a:ea typeface="+mn-ea"/>
                <a:cs typeface="+mn-cs"/>
                <a:hlinkClick r:id="rId7">
                  <a:extLst>
                    <a:ext uri="{A12FA001-AC4F-418D-AE19-62706E023703}">
                      <ahyp:hlinkClr xmlns:ahyp="http://schemas.microsoft.com/office/drawing/2018/hyperlinkcolor" val="tx"/>
                    </a:ext>
                  </a:extLst>
                </a:hlinkClick>
              </a:rPr>
              <a:t>https://ectacenter.org/idea/sppaprmodule/</a:t>
            </a:r>
            <a:endParaRPr kumimoji="0" lang="en-US" sz="1200" b="0" i="0" u="none" strike="noStrike" kern="1200" cap="none" spc="0" normalizeH="0" baseline="0" noProof="0">
              <a:ln>
                <a:noFill/>
              </a:ln>
              <a:solidFill>
                <a:srgbClr val="0E558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5580"/>
              </a:solidFill>
              <a:effectLst/>
              <a:uLnTx/>
              <a:uFillTx/>
              <a:latin typeface="Century Gothic" panose="020B0502020202020204" pitchFamily="34" charset="0"/>
              <a:ea typeface="+mn-ea"/>
              <a:cs typeface="+mn-cs"/>
            </a:endParaRPr>
          </a:p>
        </p:txBody>
      </p:sp>
      <p:sp>
        <p:nvSpPr>
          <p:cNvPr id="3" name="Slide Number Placeholder 2">
            <a:extLst>
              <a:ext uri="{FF2B5EF4-FFF2-40B4-BE49-F238E27FC236}">
                <a16:creationId xmlns:a16="http://schemas.microsoft.com/office/drawing/2014/main" id="{6FE1067E-AACA-83C1-53DE-4A4C9EF89093}"/>
              </a:ext>
            </a:extLst>
          </p:cNvPr>
          <p:cNvSpPr>
            <a:spLocks noGrp="1"/>
          </p:cNvSpPr>
          <p:nvPr>
            <p:ph type="sldNum" sz="quarter" idx="4"/>
          </p:nvPr>
        </p:nvSpPr>
        <p:spPr/>
        <p:txBody>
          <a:bodyPr/>
          <a:lstStyle/>
          <a:p>
            <a:fld id="{8FF8BE51-C3B0-9B4F-9A06-4F809A9A7941}" type="slidenum">
              <a:rPr lang="en-US" smtClean="0"/>
              <a:pPr/>
              <a:t>13</a:t>
            </a:fld>
            <a:endParaRPr lang="en-US"/>
          </a:p>
        </p:txBody>
      </p:sp>
    </p:spTree>
    <p:extLst>
      <p:ext uri="{BB962C8B-B14F-4D97-AF65-F5344CB8AC3E}">
        <p14:creationId xmlns:p14="http://schemas.microsoft.com/office/powerpoint/2010/main" val="3109924858"/>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E17A9F-4F28-387B-7A03-BD4003669149}"/>
              </a:ext>
            </a:extLst>
          </p:cNvPr>
          <p:cNvSpPr>
            <a:spLocks noGrp="1"/>
          </p:cNvSpPr>
          <p:nvPr>
            <p:ph type="title"/>
          </p:nvPr>
        </p:nvSpPr>
        <p:spPr/>
        <p:txBody>
          <a:bodyPr/>
          <a:lstStyle/>
          <a:p>
            <a:r>
              <a:rPr lang="en-US"/>
              <a:t>Data Calculations</a:t>
            </a:r>
          </a:p>
        </p:txBody>
      </p:sp>
      <p:pic>
        <p:nvPicPr>
          <p:cNvPr id="12" name="Content Placeholder 11" descr="screenshot of Data Calculation  docuemnt for Indicator CA">
            <a:extLst>
              <a:ext uri="{FF2B5EF4-FFF2-40B4-BE49-F238E27FC236}">
                <a16:creationId xmlns:a16="http://schemas.microsoft.com/office/drawing/2014/main" id="{5DAC1C03-FEE5-8F07-5EEF-FF071952D5BE}"/>
              </a:ext>
            </a:extLst>
          </p:cNvPr>
          <p:cNvPicPr>
            <a:picLocks noGrp="1" noChangeAspect="1"/>
          </p:cNvPicPr>
          <p:nvPr>
            <p:ph sz="half" idx="1"/>
          </p:nvPr>
        </p:nvPicPr>
        <p:blipFill>
          <a:blip r:embed="rId3"/>
          <a:stretch>
            <a:fillRect/>
          </a:stretch>
        </p:blipFill>
        <p:spPr>
          <a:xfrm>
            <a:off x="1086077" y="1126672"/>
            <a:ext cx="3468716" cy="4427508"/>
          </a:xfrm>
          <a:prstGeom prst="rect">
            <a:avLst/>
          </a:prstGeom>
          <a:ln>
            <a:noFill/>
          </a:ln>
          <a:effectLst>
            <a:outerShdw blurRad="292100" dist="139700" dir="2700000" algn="tl" rotWithShape="0">
              <a:srgbClr val="333333">
                <a:alpha val="65000"/>
              </a:srgbClr>
            </a:outerShdw>
          </a:effectLst>
          <a:scene3d>
            <a:camera prst="orthographicFront">
              <a:rot lat="0" lon="0" rev="300000"/>
            </a:camera>
            <a:lightRig rig="threePt" dir="t"/>
          </a:scene3d>
        </p:spPr>
      </p:pic>
      <p:pic>
        <p:nvPicPr>
          <p:cNvPr id="14" name="Content Placeholder 13" descr="screenshot of Data Calculation  docuemnt for Indicator B12">
            <a:extLst>
              <a:ext uri="{FF2B5EF4-FFF2-40B4-BE49-F238E27FC236}">
                <a16:creationId xmlns:a16="http://schemas.microsoft.com/office/drawing/2014/main" id="{438C556A-4323-E0F2-38A0-687F8AB5AD25}"/>
              </a:ext>
            </a:extLst>
          </p:cNvPr>
          <p:cNvPicPr>
            <a:picLocks noGrp="1" noChangeAspect="1"/>
          </p:cNvPicPr>
          <p:nvPr>
            <p:ph sz="half" idx="2"/>
          </p:nvPr>
        </p:nvPicPr>
        <p:blipFill>
          <a:blip r:embed="rId4"/>
          <a:stretch>
            <a:fillRect/>
          </a:stretch>
        </p:blipFill>
        <p:spPr>
          <a:xfrm>
            <a:off x="3278192" y="1913020"/>
            <a:ext cx="3276175" cy="4272832"/>
          </a:xfrm>
          <a:prstGeom prst="rect">
            <a:avLst/>
          </a:prstGeom>
          <a:ln>
            <a:noFill/>
          </a:ln>
          <a:effectLst>
            <a:outerShdw blurRad="292100" dist="139700" dir="2700000" algn="tl" rotWithShape="0">
              <a:srgbClr val="333333">
                <a:alpha val="65000"/>
              </a:srgbClr>
            </a:outerShdw>
          </a:effectLst>
          <a:scene3d>
            <a:camera prst="orthographicFront">
              <a:rot lat="0" lon="0" rev="21299999"/>
            </a:camera>
            <a:lightRig rig="threePt" dir="t"/>
          </a:scene3d>
        </p:spPr>
      </p:pic>
      <p:sp>
        <p:nvSpPr>
          <p:cNvPr id="15" name="TextBox 14">
            <a:extLst>
              <a:ext uri="{FF2B5EF4-FFF2-40B4-BE49-F238E27FC236}">
                <a16:creationId xmlns:a16="http://schemas.microsoft.com/office/drawing/2014/main" id="{6CAC63CB-AE34-683A-1813-993FE220ABA1}"/>
              </a:ext>
            </a:extLst>
          </p:cNvPr>
          <p:cNvSpPr txBox="1"/>
          <p:nvPr/>
        </p:nvSpPr>
        <p:spPr>
          <a:xfrm>
            <a:off x="7409267" y="1245456"/>
            <a:ext cx="3696656" cy="4093428"/>
          </a:xfrm>
          <a:prstGeom prst="rect">
            <a:avLst/>
          </a:prstGeom>
          <a:noFill/>
        </p:spPr>
        <p:txBody>
          <a:bodyPr wrap="square" rtlCol="0">
            <a:spAutoFit/>
          </a:bodyPr>
          <a:lstStyle/>
          <a:p>
            <a:pPr marL="285750" indent="-285750">
              <a:buFont typeface="Wingdings" panose="05000000000000000000" pitchFamily="2" charset="2"/>
              <a:buChar char="Ø"/>
            </a:pPr>
            <a:r>
              <a:rPr lang="en-US" sz="2000"/>
              <a:t>Provide detailed information about the data needed for each indicator’s calculation based on the federal measurement tables and related documentation. </a:t>
            </a:r>
          </a:p>
          <a:p>
            <a:endParaRPr lang="en-US" sz="2000"/>
          </a:p>
          <a:p>
            <a:pPr marL="285750" indent="-285750">
              <a:buFont typeface="Wingdings" panose="05000000000000000000" pitchFamily="2" charset="2"/>
              <a:buChar char="Ø"/>
            </a:pPr>
            <a:r>
              <a:rPr lang="en-US" sz="2000"/>
              <a:t>Provide information about the data for the numerator and denominator, data points for the calculation, data sources, and example calculations. </a:t>
            </a:r>
          </a:p>
        </p:txBody>
      </p:sp>
      <p:sp>
        <p:nvSpPr>
          <p:cNvPr id="2" name="Slide Number Placeholder 1">
            <a:extLst>
              <a:ext uri="{FF2B5EF4-FFF2-40B4-BE49-F238E27FC236}">
                <a16:creationId xmlns:a16="http://schemas.microsoft.com/office/drawing/2014/main" id="{AC203FE8-E7C5-38C1-9A20-3F061481E603}"/>
              </a:ext>
            </a:extLst>
          </p:cNvPr>
          <p:cNvSpPr>
            <a:spLocks noGrp="1"/>
          </p:cNvSpPr>
          <p:nvPr>
            <p:ph type="sldNum" sz="quarter" idx="4"/>
          </p:nvPr>
        </p:nvSpPr>
        <p:spPr/>
        <p:txBody>
          <a:bodyPr/>
          <a:lstStyle/>
          <a:p>
            <a:fld id="{8FF8BE51-C3B0-9B4F-9A06-4F809A9A7941}" type="slidenum">
              <a:rPr lang="en-US" smtClean="0"/>
              <a:pPr/>
              <a:t>14</a:t>
            </a:fld>
            <a:endParaRPr lang="en-US"/>
          </a:p>
        </p:txBody>
      </p:sp>
    </p:spTree>
    <p:extLst>
      <p:ext uri="{BB962C8B-B14F-4D97-AF65-F5344CB8AC3E}">
        <p14:creationId xmlns:p14="http://schemas.microsoft.com/office/powerpoint/2010/main" val="3035001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FB396-BDE8-B3C1-399C-7F0558E8940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885C79-1755-E5BE-FA56-6261BFB80421}"/>
              </a:ext>
            </a:extLst>
          </p:cNvPr>
          <p:cNvSpPr>
            <a:spLocks noGrp="1"/>
          </p:cNvSpPr>
          <p:nvPr>
            <p:ph type="ctrTitle"/>
          </p:nvPr>
        </p:nvSpPr>
        <p:spPr>
          <a:xfrm>
            <a:off x="3821723" y="903892"/>
            <a:ext cx="7878664" cy="1702399"/>
          </a:xfrm>
        </p:spPr>
        <p:txBody>
          <a:bodyPr>
            <a:normAutofit/>
          </a:bodyPr>
          <a:lstStyle/>
          <a:p>
            <a:r>
              <a:rPr lang="en-US" sz="5400"/>
              <a:t>Calculations and Data</a:t>
            </a:r>
          </a:p>
        </p:txBody>
      </p:sp>
    </p:spTree>
    <p:extLst>
      <p:ext uri="{BB962C8B-B14F-4D97-AF65-F5344CB8AC3E}">
        <p14:creationId xmlns:p14="http://schemas.microsoft.com/office/powerpoint/2010/main" val="3658764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314A-9BA9-AA33-0524-7E3ECDFA122A}"/>
              </a:ext>
            </a:extLst>
          </p:cNvPr>
          <p:cNvSpPr>
            <a:spLocks noGrp="1"/>
          </p:cNvSpPr>
          <p:nvPr>
            <p:ph type="title"/>
          </p:nvPr>
        </p:nvSpPr>
        <p:spPr/>
        <p:txBody>
          <a:bodyPr/>
          <a:lstStyle/>
          <a:p>
            <a:r>
              <a:rPr lang="en-US">
                <a:latin typeface="+mj-lt"/>
              </a:rPr>
              <a:t>C</a:t>
            </a:r>
            <a:r>
              <a:rPr lang="en-US">
                <a:latin typeface="+mj-lt"/>
                <a:ea typeface="Tahoma"/>
                <a:cs typeface="Tahoma"/>
              </a:rPr>
              <a:t>alculating </a:t>
            </a:r>
            <a:r>
              <a:rPr lang="en-US">
                <a:latin typeface="+mj-lt"/>
              </a:rPr>
              <a:t>C8A/</a:t>
            </a:r>
            <a:r>
              <a:rPr lang="en-US">
                <a:latin typeface="+mj-lt"/>
                <a:ea typeface="Tahoma"/>
                <a:cs typeface="Tahoma"/>
              </a:rPr>
              <a:t>Transition Planning</a:t>
            </a:r>
            <a:endParaRPr lang="en-US">
              <a:latin typeface="+mj-lt"/>
            </a:endParaRPr>
          </a:p>
        </p:txBody>
      </p:sp>
      <p:sp>
        <p:nvSpPr>
          <p:cNvPr id="5" name="Rounded Rectangle 4" descr="numerator for indicator C8a calculation">
            <a:extLst>
              <a:ext uri="{FF2B5EF4-FFF2-40B4-BE49-F238E27FC236}">
                <a16:creationId xmlns:a16="http://schemas.microsoft.com/office/drawing/2014/main" id="{AB7FD027-BC34-2314-15AE-7A99D6D14860}"/>
              </a:ext>
            </a:extLst>
          </p:cNvPr>
          <p:cNvSpPr/>
          <p:nvPr/>
        </p:nvSpPr>
        <p:spPr>
          <a:xfrm>
            <a:off x="769001" y="1542574"/>
            <a:ext cx="8008620" cy="1886426"/>
          </a:xfrm>
          <a:prstGeom prst="roundRect">
            <a:avLst/>
          </a:prstGeom>
          <a:solidFill>
            <a:srgbClr val="15457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2430A7D-7172-6F18-86AD-C535A0B6CCDD}"/>
              </a:ext>
            </a:extLst>
          </p:cNvPr>
          <p:cNvSpPr>
            <a:spLocks noGrp="1"/>
          </p:cNvSpPr>
          <p:nvPr>
            <p:ph idx="1"/>
          </p:nvPr>
        </p:nvSpPr>
        <p:spPr>
          <a:xfrm>
            <a:off x="809260" y="1724676"/>
            <a:ext cx="7928102" cy="1444744"/>
          </a:xfrm>
        </p:spPr>
        <p:txBody>
          <a:bodyPr vert="horz" lIns="91440" tIns="45720" rIns="91440" bIns="45720" rtlCol="0" anchor="ctr">
            <a:normAutofit fontScale="70000" lnSpcReduction="20000"/>
          </a:bodyPr>
          <a:lstStyle/>
          <a:p>
            <a:pPr marL="0" indent="0" algn="ctr">
              <a:buNone/>
            </a:pPr>
            <a:r>
              <a:rPr lang="en-US" sz="3200" dirty="0">
                <a:solidFill>
                  <a:schemeClr val="bg1"/>
                </a:solidFill>
              </a:rPr>
              <a:t># of toddlers with disabilities exiting Part C at age 3 who have an IFSP with transition steps and services at least 90 days prior to 3rd birthday (and not more than 9 months)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EA6C60-8396-C382-00B6-81C9F9E9E50C}"/>
                  </a:ext>
                </a:extLst>
              </p:cNvPr>
              <p:cNvSpPr txBox="1"/>
              <p:nvPr/>
            </p:nvSpPr>
            <p:spPr>
              <a:xfrm>
                <a:off x="4647002" y="3226916"/>
                <a:ext cx="596111" cy="9233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Cambria Math" panose="02040503050406030204" pitchFamily="18" charset="0"/>
                        </a:rPr>
                        <m:t>÷</m:t>
                      </m:r>
                    </m:oMath>
                  </m:oMathPara>
                </a14:m>
                <a:endParaRPr lang="en-US" sz="6000"/>
              </a:p>
            </p:txBody>
          </p:sp>
        </mc:Choice>
        <mc:Fallback xmlns="">
          <p:sp>
            <p:nvSpPr>
              <p:cNvPr id="13" name="TextBox 12">
                <a:extLst>
                  <a:ext uri="{FF2B5EF4-FFF2-40B4-BE49-F238E27FC236}">
                    <a16:creationId xmlns:a16="http://schemas.microsoft.com/office/drawing/2014/main" id="{E9EA6C60-8396-C382-00B6-81C9F9E9E50C}"/>
                  </a:ext>
                </a:extLst>
              </p:cNvPr>
              <p:cNvSpPr txBox="1">
                <a:spLocks noRot="1" noChangeAspect="1" noMove="1" noResize="1" noEditPoints="1" noAdjustHandles="1" noChangeArrowheads="1" noChangeShapeType="1" noTextEdit="1"/>
              </p:cNvSpPr>
              <p:nvPr/>
            </p:nvSpPr>
            <p:spPr>
              <a:xfrm>
                <a:off x="4647002" y="3226916"/>
                <a:ext cx="596111" cy="923330"/>
              </a:xfrm>
              <a:prstGeom prst="rect">
                <a:avLst/>
              </a:prstGeom>
              <a:blipFill>
                <a:blip r:embed="rId3"/>
                <a:stretch>
                  <a:fillRect/>
                </a:stretch>
              </a:blipFill>
            </p:spPr>
            <p:txBody>
              <a:bodyPr/>
              <a:lstStyle/>
              <a:p>
                <a:r>
                  <a:rPr lang="en-US">
                    <a:noFill/>
                  </a:rPr>
                  <a:t> </a:t>
                </a:r>
              </a:p>
            </p:txBody>
          </p:sp>
        </mc:Fallback>
      </mc:AlternateContent>
      <p:grpSp>
        <p:nvGrpSpPr>
          <p:cNvPr id="15" name="Group 14" descr="demoninator calculation for Indicator C8a">
            <a:extLst>
              <a:ext uri="{FF2B5EF4-FFF2-40B4-BE49-F238E27FC236}">
                <a16:creationId xmlns:a16="http://schemas.microsoft.com/office/drawing/2014/main" id="{324836C7-59AC-89F4-F770-70BCBD0A6DD6}"/>
              </a:ext>
            </a:extLst>
          </p:cNvPr>
          <p:cNvGrpSpPr/>
          <p:nvPr/>
        </p:nvGrpSpPr>
        <p:grpSpPr>
          <a:xfrm>
            <a:off x="809260" y="4486147"/>
            <a:ext cx="8135970" cy="1261455"/>
            <a:chOff x="871773" y="4894899"/>
            <a:chExt cx="7200902" cy="1082258"/>
          </a:xfrm>
        </p:grpSpPr>
        <p:sp>
          <p:nvSpPr>
            <p:cNvPr id="9" name="Rounded Rectangle 8">
              <a:extLst>
                <a:ext uri="{FF2B5EF4-FFF2-40B4-BE49-F238E27FC236}">
                  <a16:creationId xmlns:a16="http://schemas.microsoft.com/office/drawing/2014/main" id="{0AE2E103-9C8C-A07B-E2B8-D409E8337CCB}"/>
                </a:ext>
              </a:extLst>
            </p:cNvPr>
            <p:cNvSpPr/>
            <p:nvPr/>
          </p:nvSpPr>
          <p:spPr>
            <a:xfrm>
              <a:off x="871773" y="4894899"/>
              <a:ext cx="7200902" cy="1082258"/>
            </a:xfrm>
            <a:prstGeom prst="roundRect">
              <a:avLst/>
            </a:prstGeom>
            <a:solidFill>
              <a:srgbClr val="15457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813B34C-418A-C5F6-3BB9-976357998396}"/>
                </a:ext>
              </a:extLst>
            </p:cNvPr>
            <p:cNvSpPr txBox="1">
              <a:spLocks/>
            </p:cNvSpPr>
            <p:nvPr/>
          </p:nvSpPr>
          <p:spPr>
            <a:xfrm>
              <a:off x="1056959" y="4985981"/>
              <a:ext cx="6934384" cy="9109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latin typeface="Tahoma"/>
                  <a:ea typeface="Tahoma"/>
                  <a:cs typeface="Tahoma"/>
                </a:rPr>
                <a:t># of toddlers with disabilities exiting Part C at age 3 </a:t>
              </a:r>
              <a:endParaRPr lang="en-US" dirty="0">
                <a:solidFill>
                  <a:schemeClr val="bg1"/>
                </a:solidFill>
              </a:endParaRPr>
            </a:p>
          </p:txBody>
        </p:sp>
      </p:grpSp>
      <p:pic>
        <p:nvPicPr>
          <p:cNvPr id="11" name="Content Placeholder 19">
            <a:extLst>
              <a:ext uri="{FF2B5EF4-FFF2-40B4-BE49-F238E27FC236}">
                <a16:creationId xmlns:a16="http://schemas.microsoft.com/office/drawing/2014/main" id="{513FA246-FD59-611B-1B97-C0854D518606}"/>
              </a:ext>
              <a:ext uri="{C183D7F6-B498-43B3-948B-1728B52AA6E4}">
                <adec:decorative xmlns:adec="http://schemas.microsoft.com/office/drawing/2017/decorative" val="1"/>
              </a:ext>
            </a:extLst>
          </p:cNvPr>
          <p:cNvPicPr>
            <a:picLocks noChangeAspect="1"/>
          </p:cNvPicPr>
          <p:nvPr/>
        </p:nvPicPr>
        <p:blipFill rotWithShape="1">
          <a:blip r:embed="rId4"/>
          <a:srcRect l="21568" t="67359" r="35719" b="23165"/>
          <a:stretch/>
        </p:blipFill>
        <p:spPr>
          <a:xfrm>
            <a:off x="4083135" y="4015385"/>
            <a:ext cx="1723843" cy="378631"/>
          </a:xfrm>
          <a:prstGeom prst="rect">
            <a:avLst/>
          </a:prstGeom>
        </p:spPr>
      </p:pic>
      <p:pic>
        <p:nvPicPr>
          <p:cNvPr id="12" name="Content Placeholder 19">
            <a:extLst>
              <a:ext uri="{FF2B5EF4-FFF2-40B4-BE49-F238E27FC236}">
                <a16:creationId xmlns:a16="http://schemas.microsoft.com/office/drawing/2014/main" id="{7B6C6050-0655-376A-5CFF-17E90D510037}"/>
              </a:ext>
              <a:ext uri="{C183D7F6-B498-43B3-948B-1728B52AA6E4}">
                <adec:decorative xmlns:adec="http://schemas.microsoft.com/office/drawing/2017/decorative" val="1"/>
              </a:ext>
            </a:extLst>
          </p:cNvPr>
          <p:cNvPicPr>
            <a:picLocks noChangeAspect="1"/>
          </p:cNvPicPr>
          <p:nvPr/>
        </p:nvPicPr>
        <p:blipFill rotWithShape="1">
          <a:blip r:embed="rId4"/>
          <a:srcRect l="28483" t="17420" r="43644" b="68562"/>
          <a:stretch/>
        </p:blipFill>
        <p:spPr>
          <a:xfrm>
            <a:off x="4354460" y="902647"/>
            <a:ext cx="1181194" cy="47746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2A14646-E42E-1AD6-E78E-DF31DF8B7D7C}"/>
                  </a:ext>
                </a:extLst>
              </p:cNvPr>
              <p:cNvSpPr txBox="1"/>
              <p:nvPr/>
            </p:nvSpPr>
            <p:spPr>
              <a:xfrm>
                <a:off x="8945230" y="3288744"/>
                <a:ext cx="2410403"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Cambria Math" panose="02040503050406030204" pitchFamily="18" charset="0"/>
                        </a:rPr>
                        <m:t>×</m:t>
                      </m:r>
                      <m:r>
                        <a:rPr lang="en-US" sz="6000" b="0" i="1" smtClean="0">
                          <a:latin typeface="Cambria Math" panose="02040503050406030204" pitchFamily="18" charset="0"/>
                          <a:ea typeface="Cambria Math" panose="02040503050406030204" pitchFamily="18" charset="0"/>
                        </a:rPr>
                        <m:t> 100</m:t>
                      </m:r>
                    </m:oMath>
                  </m:oMathPara>
                </a14:m>
                <a:endParaRPr lang="en-US" sz="60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4" name="TextBox 13">
                <a:extLst>
                  <a:ext uri="{FF2B5EF4-FFF2-40B4-BE49-F238E27FC236}">
                    <a16:creationId xmlns:a16="http://schemas.microsoft.com/office/drawing/2014/main" id="{A2A14646-E42E-1AD6-E78E-DF31DF8B7D7C}"/>
                  </a:ext>
                </a:extLst>
              </p:cNvPr>
              <p:cNvSpPr txBox="1">
                <a:spLocks noRot="1" noChangeAspect="1" noMove="1" noResize="1" noEditPoints="1" noAdjustHandles="1" noChangeArrowheads="1" noChangeShapeType="1" noTextEdit="1"/>
              </p:cNvSpPr>
              <p:nvPr/>
            </p:nvSpPr>
            <p:spPr>
              <a:xfrm>
                <a:off x="8945230" y="3288744"/>
                <a:ext cx="2410403" cy="923330"/>
              </a:xfrm>
              <a:prstGeom prst="rect">
                <a:avLst/>
              </a:prstGeom>
              <a:blipFill>
                <a:blip r:embed="rId5"/>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449EDEE-D967-B6E3-0E2A-7AE5AA086CB8}"/>
              </a:ext>
            </a:extLst>
          </p:cNvPr>
          <p:cNvSpPr txBox="1"/>
          <p:nvPr/>
        </p:nvSpPr>
        <p:spPr>
          <a:xfrm>
            <a:off x="3065308" y="6189863"/>
            <a:ext cx="86930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U.S. DEPARTMENT OF EDUCATION </a:t>
            </a:r>
            <a:r>
              <a:rPr lang="fr-FR" sz="1200">
                <a:latin typeface="Times New Roman"/>
                <a:cs typeface="Times New Roman"/>
              </a:rPr>
              <a:t>Part C SPP/APR </a:t>
            </a:r>
            <a:r>
              <a:rPr lang="fr-FR" sz="1200" err="1">
                <a:latin typeface="Times New Roman"/>
                <a:cs typeface="Times New Roman"/>
              </a:rPr>
              <a:t>Measurement</a:t>
            </a:r>
            <a:r>
              <a:rPr lang="fr-FR" sz="1200">
                <a:latin typeface="Times New Roman"/>
                <a:cs typeface="Times New Roman"/>
              </a:rPr>
              <a:t> Table: </a:t>
            </a:r>
            <a:r>
              <a:rPr lang="fr-FR" sz="1200">
                <a:latin typeface="Times New Roman"/>
                <a:cs typeface="Times New Roman"/>
                <a:hlinkClick r:id="rId6"/>
              </a:rPr>
              <a:t>https://sites.ed.gov/idea/grantees/#SPP-APR</a:t>
            </a:r>
            <a:endParaRPr lang="fr-FR" sz="1200">
              <a:latin typeface="Times New Roman"/>
              <a:cs typeface="Times New Roman"/>
            </a:endParaRPr>
          </a:p>
          <a:p>
            <a:endParaRPr lang="en-US"/>
          </a:p>
        </p:txBody>
      </p:sp>
      <p:sp>
        <p:nvSpPr>
          <p:cNvPr id="4" name="Slide Number Placeholder 3">
            <a:extLst>
              <a:ext uri="{FF2B5EF4-FFF2-40B4-BE49-F238E27FC236}">
                <a16:creationId xmlns:a16="http://schemas.microsoft.com/office/drawing/2014/main" id="{CB8290CF-44DD-19ED-5403-AE90FF95BB04}"/>
              </a:ext>
            </a:extLst>
          </p:cNvPr>
          <p:cNvSpPr>
            <a:spLocks noGrp="1"/>
          </p:cNvSpPr>
          <p:nvPr>
            <p:ph type="sldNum" sz="quarter" idx="4"/>
          </p:nvPr>
        </p:nvSpPr>
        <p:spPr/>
        <p:txBody>
          <a:bodyPr/>
          <a:lstStyle/>
          <a:p>
            <a:fld id="{8FF8BE51-C3B0-9B4F-9A06-4F809A9A7941}" type="slidenum">
              <a:rPr lang="en-US" smtClean="0"/>
              <a:pPr/>
              <a:t>16</a:t>
            </a:fld>
            <a:endParaRPr lang="en-US"/>
          </a:p>
        </p:txBody>
      </p:sp>
    </p:spTree>
    <p:extLst>
      <p:ext uri="{BB962C8B-B14F-4D97-AF65-F5344CB8AC3E}">
        <p14:creationId xmlns:p14="http://schemas.microsoft.com/office/powerpoint/2010/main" val="2279985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314A-9BA9-AA33-0524-7E3ECDFA122A}"/>
              </a:ext>
            </a:extLst>
          </p:cNvPr>
          <p:cNvSpPr>
            <a:spLocks noGrp="1"/>
          </p:cNvSpPr>
          <p:nvPr>
            <p:ph type="title"/>
          </p:nvPr>
        </p:nvSpPr>
        <p:spPr>
          <a:xfrm>
            <a:off x="838200" y="365125"/>
            <a:ext cx="10515600" cy="1325563"/>
          </a:xfrm>
        </p:spPr>
        <p:txBody>
          <a:bodyPr>
            <a:normAutofit/>
          </a:bodyPr>
          <a:lstStyle/>
          <a:p>
            <a:r>
              <a:rPr lang="en-US">
                <a:latin typeface="+mj-lt"/>
              </a:rPr>
              <a:t>C8A: </a:t>
            </a:r>
            <a:r>
              <a:rPr lang="en-US">
                <a:latin typeface="+mj-lt"/>
                <a:ea typeface="Tahoma"/>
                <a:cs typeface="Tahoma"/>
              </a:rPr>
              <a:t>Numerator and Denominator Guidance</a:t>
            </a:r>
            <a:endParaRPr lang="en-US">
              <a:latin typeface="+mj-lt"/>
            </a:endParaRPr>
          </a:p>
        </p:txBody>
      </p:sp>
      <p:sp>
        <p:nvSpPr>
          <p:cNvPr id="5" name="Content Placeholder 4">
            <a:extLst>
              <a:ext uri="{FF2B5EF4-FFF2-40B4-BE49-F238E27FC236}">
                <a16:creationId xmlns:a16="http://schemas.microsoft.com/office/drawing/2014/main" id="{955C7CAC-3172-309F-C62A-5F0F971B6421}"/>
              </a:ext>
            </a:extLst>
          </p:cNvPr>
          <p:cNvSpPr>
            <a:spLocks noGrp="1"/>
          </p:cNvSpPr>
          <p:nvPr>
            <p:ph idx="1"/>
          </p:nvPr>
        </p:nvSpPr>
        <p:spPr>
          <a:xfrm>
            <a:off x="982488" y="1150936"/>
            <a:ext cx="10515600" cy="4121788"/>
          </a:xfrm>
        </p:spPr>
        <p:txBody>
          <a:bodyPr vert="horz" lIns="91440" tIns="45720" rIns="91440" bIns="45720" rtlCol="0" anchor="t">
            <a:noAutofit/>
          </a:bodyPr>
          <a:lstStyle/>
          <a:p>
            <a:r>
              <a:rPr lang="en-US" dirty="0">
                <a:latin typeface="+mn-lt"/>
                <a:ea typeface="Tahoma"/>
                <a:cs typeface="Tahoma"/>
              </a:rPr>
              <a:t>The </a:t>
            </a:r>
            <a:r>
              <a:rPr lang="en-US" b="1" dirty="0">
                <a:latin typeface="+mn-lt"/>
                <a:ea typeface="Tahoma"/>
                <a:cs typeface="Tahoma"/>
              </a:rPr>
              <a:t>numerator</a:t>
            </a:r>
            <a:r>
              <a:rPr lang="en-US" dirty="0">
                <a:latin typeface="+mn-lt"/>
                <a:ea typeface="Tahoma"/>
                <a:cs typeface="Tahoma"/>
              </a:rPr>
              <a:t> includes all toddlers who exited Part C at age 3 who had transition steps and services:</a:t>
            </a:r>
          </a:p>
          <a:p>
            <a:pPr lvl="1"/>
            <a:r>
              <a:rPr lang="en-US" dirty="0">
                <a:latin typeface="+mn-lt"/>
                <a:ea typeface="Tahoma"/>
                <a:cs typeface="Tahoma"/>
              </a:rPr>
              <a:t>Documented timely in their IFSPs</a:t>
            </a:r>
          </a:p>
          <a:p>
            <a:pPr lvl="1"/>
            <a:r>
              <a:rPr lang="en-US" dirty="0">
                <a:latin typeface="+mn-lt"/>
                <a:ea typeface="Tahoma"/>
                <a:cs typeface="Tahoma"/>
              </a:rPr>
              <a:t>Documented late due to exceptional family circumstances, if the state chooses to include this data</a:t>
            </a:r>
          </a:p>
          <a:p>
            <a:r>
              <a:rPr lang="en-US" dirty="0">
                <a:latin typeface="+mn-lt"/>
                <a:ea typeface="Tahoma"/>
                <a:cs typeface="Tahoma"/>
              </a:rPr>
              <a:t>The </a:t>
            </a:r>
            <a:r>
              <a:rPr lang="en-US" b="1" dirty="0">
                <a:latin typeface="+mn-lt"/>
                <a:ea typeface="Tahoma"/>
                <a:cs typeface="Tahoma"/>
              </a:rPr>
              <a:t>denominator</a:t>
            </a:r>
            <a:r>
              <a:rPr lang="en-US" dirty="0">
                <a:latin typeface="+mn-lt"/>
                <a:ea typeface="Tahoma"/>
                <a:cs typeface="Tahoma"/>
              </a:rPr>
              <a:t> includes toddlers with IFSPs who exited Part C at age 3 regardless of whether the transition plan was delayed due to:</a:t>
            </a:r>
          </a:p>
          <a:p>
            <a:pPr lvl="1"/>
            <a:r>
              <a:rPr lang="en-US" dirty="0">
                <a:latin typeface="+mn-lt"/>
                <a:ea typeface="Tahoma"/>
                <a:cs typeface="Tahoma"/>
              </a:rPr>
              <a:t>Program reasons </a:t>
            </a:r>
          </a:p>
          <a:p>
            <a:pPr lvl="1"/>
            <a:r>
              <a:rPr lang="en-US" dirty="0">
                <a:latin typeface="+mn-lt"/>
                <a:ea typeface="Tahoma"/>
                <a:cs typeface="Tahoma"/>
              </a:rPr>
              <a:t>Exceptional family circumstances, if state choses to include this data.</a:t>
            </a:r>
          </a:p>
          <a:p>
            <a:pPr lvl="1"/>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AC7469BF-65C5-3050-4CDB-E396A0D1440E}"/>
              </a:ext>
            </a:extLst>
          </p:cNvPr>
          <p:cNvSpPr>
            <a:spLocks noGrp="1"/>
          </p:cNvSpPr>
          <p:nvPr>
            <p:ph type="sldNum" sz="quarter" idx="4"/>
          </p:nvPr>
        </p:nvSpPr>
        <p:spPr/>
        <p:txBody>
          <a:bodyPr/>
          <a:lstStyle/>
          <a:p>
            <a:fld id="{8FF8BE51-C3B0-9B4F-9A06-4F809A9A7941}" type="slidenum">
              <a:rPr lang="en-US" smtClean="0"/>
              <a:pPr/>
              <a:t>17</a:t>
            </a:fld>
            <a:endParaRPr lang="en-US"/>
          </a:p>
        </p:txBody>
      </p:sp>
    </p:spTree>
    <p:extLst>
      <p:ext uri="{BB962C8B-B14F-4D97-AF65-F5344CB8AC3E}">
        <p14:creationId xmlns:p14="http://schemas.microsoft.com/office/powerpoint/2010/main" val="928385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314A-9BA9-AA33-0524-7E3ECDFA122A}"/>
              </a:ext>
            </a:extLst>
          </p:cNvPr>
          <p:cNvSpPr>
            <a:spLocks noGrp="1"/>
          </p:cNvSpPr>
          <p:nvPr>
            <p:ph type="title"/>
          </p:nvPr>
        </p:nvSpPr>
        <p:spPr/>
        <p:txBody>
          <a:bodyPr/>
          <a:lstStyle/>
          <a:p>
            <a:r>
              <a:rPr lang="en-US">
                <a:latin typeface="+mj-lt"/>
                <a:ea typeface="Tahoma"/>
                <a:cs typeface="Tahoma"/>
              </a:rPr>
              <a:t>C8A: Who is Not Reported</a:t>
            </a:r>
            <a:endParaRPr lang="en-US">
              <a:latin typeface="+mj-lt"/>
            </a:endParaRPr>
          </a:p>
        </p:txBody>
      </p:sp>
      <p:sp>
        <p:nvSpPr>
          <p:cNvPr id="5" name="Content Placeholder 4">
            <a:extLst>
              <a:ext uri="{FF2B5EF4-FFF2-40B4-BE49-F238E27FC236}">
                <a16:creationId xmlns:a16="http://schemas.microsoft.com/office/drawing/2014/main" id="{955C7CAC-3172-309F-C62A-5F0F971B6421}"/>
              </a:ext>
            </a:extLst>
          </p:cNvPr>
          <p:cNvSpPr>
            <a:spLocks noGrp="1"/>
          </p:cNvSpPr>
          <p:nvPr>
            <p:ph idx="1"/>
          </p:nvPr>
        </p:nvSpPr>
        <p:spPr/>
        <p:txBody>
          <a:bodyPr vert="horz" lIns="91440" tIns="45720" rIns="91440" bIns="45720" rtlCol="0" anchor="t">
            <a:normAutofit/>
          </a:bodyPr>
          <a:lstStyle/>
          <a:p>
            <a:r>
              <a:rPr lang="en-US">
                <a:latin typeface="Tahoma"/>
                <a:ea typeface="Verdana"/>
                <a:cs typeface="Tahoma"/>
              </a:rPr>
              <a:t>Children </a:t>
            </a:r>
            <a:r>
              <a:rPr lang="en-US" b="1">
                <a:latin typeface="Tahoma"/>
                <a:ea typeface="Verdana"/>
                <a:cs typeface="Tahoma"/>
              </a:rPr>
              <a:t>found eligible less than 90 days </a:t>
            </a:r>
            <a:r>
              <a:rPr lang="en-US">
                <a:latin typeface="Tahoma"/>
                <a:ea typeface="Verdana"/>
                <a:cs typeface="Tahoma"/>
              </a:rPr>
              <a:t>prior to the child’s third birthday.</a:t>
            </a:r>
          </a:p>
          <a:p>
            <a:pPr lvl="1"/>
            <a:r>
              <a:rPr lang="en-US">
                <a:latin typeface="Tahoma"/>
                <a:ea typeface="Verdana"/>
                <a:cs typeface="Tahoma"/>
              </a:rPr>
              <a:t>A transition plan is not required for these children, but an initial IFSP is required and must include appropriate transition content. </a:t>
            </a:r>
            <a:endParaRPr lang="en-US" b="1">
              <a:latin typeface="Tahoma"/>
              <a:ea typeface="Verdana"/>
              <a:cs typeface="Tahoma"/>
            </a:endParaRPr>
          </a:p>
          <a:p>
            <a:r>
              <a:rPr lang="en-US">
                <a:latin typeface="Tahoma"/>
                <a:ea typeface="Verdana"/>
                <a:cs typeface="Tahoma"/>
              </a:rPr>
              <a:t>Children </a:t>
            </a:r>
            <a:r>
              <a:rPr lang="en-US" b="1">
                <a:latin typeface="Tahoma"/>
                <a:ea typeface="Verdana"/>
                <a:cs typeface="Tahoma"/>
              </a:rPr>
              <a:t>referred less than 45 days</a:t>
            </a:r>
            <a:r>
              <a:rPr lang="en-US">
                <a:latin typeface="Tahoma"/>
                <a:ea typeface="Verdana"/>
                <a:cs typeface="Tahoma"/>
              </a:rPr>
              <a:t> prior to the child’s third birthday and are </a:t>
            </a:r>
            <a:r>
              <a:rPr lang="en-US" b="1">
                <a:latin typeface="Tahoma"/>
                <a:ea typeface="Verdana"/>
                <a:cs typeface="Tahoma"/>
              </a:rPr>
              <a:t>referred to Part B with parental consent </a:t>
            </a:r>
            <a:r>
              <a:rPr lang="en-US">
                <a:latin typeface="Tahoma"/>
                <a:ea typeface="Verdana"/>
                <a:cs typeface="Tahoma"/>
              </a:rPr>
              <a:t>if they may be eligible for  Part B. </a:t>
            </a:r>
          </a:p>
          <a:p>
            <a:pPr lvl="1"/>
            <a:r>
              <a:rPr lang="en-US">
                <a:latin typeface="Tahoma"/>
                <a:ea typeface="Verdana"/>
                <a:cs typeface="Tahoma"/>
              </a:rPr>
              <a:t>Evaluation and assessment and initial IFSP for Part C is not required for these children.</a:t>
            </a:r>
          </a:p>
          <a:p>
            <a:endParaRPr lang="en-US" sz="2000"/>
          </a:p>
        </p:txBody>
      </p:sp>
      <p:sp>
        <p:nvSpPr>
          <p:cNvPr id="3" name="Slide Number Placeholder 2">
            <a:extLst>
              <a:ext uri="{FF2B5EF4-FFF2-40B4-BE49-F238E27FC236}">
                <a16:creationId xmlns:a16="http://schemas.microsoft.com/office/drawing/2014/main" id="{E3936D79-227C-B8DD-E106-1E23C4F87C09}"/>
              </a:ext>
            </a:extLst>
          </p:cNvPr>
          <p:cNvSpPr>
            <a:spLocks noGrp="1"/>
          </p:cNvSpPr>
          <p:nvPr>
            <p:ph type="sldNum" sz="quarter" idx="4"/>
          </p:nvPr>
        </p:nvSpPr>
        <p:spPr/>
        <p:txBody>
          <a:bodyPr/>
          <a:lstStyle/>
          <a:p>
            <a:fld id="{8FF8BE51-C3B0-9B4F-9A06-4F809A9A7941}" type="slidenum">
              <a:rPr lang="en-US" smtClean="0"/>
              <a:pPr/>
              <a:t>18</a:t>
            </a:fld>
            <a:endParaRPr lang="en-US"/>
          </a:p>
        </p:txBody>
      </p:sp>
    </p:spTree>
    <p:extLst>
      <p:ext uri="{BB962C8B-B14F-4D97-AF65-F5344CB8AC3E}">
        <p14:creationId xmlns:p14="http://schemas.microsoft.com/office/powerpoint/2010/main" val="333868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C92369-42A8-DCCD-6368-1C7F7345E802}"/>
              </a:ext>
            </a:extLst>
          </p:cNvPr>
          <p:cNvSpPr>
            <a:spLocks noGrp="1"/>
          </p:cNvSpPr>
          <p:nvPr>
            <p:ph type="title"/>
          </p:nvPr>
        </p:nvSpPr>
        <p:spPr/>
        <p:txBody>
          <a:bodyPr/>
          <a:lstStyle/>
          <a:p>
            <a:r>
              <a:rPr lang="en-US"/>
              <a:t>Data Points Needed for Calculation</a:t>
            </a:r>
          </a:p>
        </p:txBody>
      </p:sp>
      <p:sp>
        <p:nvSpPr>
          <p:cNvPr id="4" name="Content Placeholder 3">
            <a:extLst>
              <a:ext uri="{FF2B5EF4-FFF2-40B4-BE49-F238E27FC236}">
                <a16:creationId xmlns:a16="http://schemas.microsoft.com/office/drawing/2014/main" id="{0DA5E722-47BB-E29A-0A58-2F8ED40F73F6}"/>
              </a:ext>
            </a:extLst>
          </p:cNvPr>
          <p:cNvSpPr>
            <a:spLocks noGrp="1"/>
          </p:cNvSpPr>
          <p:nvPr>
            <p:ph idx="1"/>
          </p:nvPr>
        </p:nvSpPr>
        <p:spPr/>
        <p:txBody>
          <a:bodyPr>
            <a:normAutofit lnSpcReduction="10000"/>
          </a:bodyPr>
          <a:lstStyle/>
          <a:p>
            <a:r>
              <a:rPr lang="en-US"/>
              <a:t>Child’s DOB</a:t>
            </a:r>
          </a:p>
          <a:p>
            <a:r>
              <a:rPr lang="en-US"/>
              <a:t>Whether the IFSP includes transition steps and services that meet the requirements of 34 CFR 303.344(h)(2)</a:t>
            </a:r>
          </a:p>
          <a:p>
            <a:r>
              <a:rPr lang="en-US"/>
              <a:t>Date transition steps were documented in IFSP</a:t>
            </a:r>
          </a:p>
          <a:p>
            <a:r>
              <a:rPr lang="en-US"/>
              <a:t>Reason for delay</a:t>
            </a:r>
          </a:p>
          <a:p>
            <a:r>
              <a:rPr lang="en-US"/>
              <a:t>Date of exit from Part C</a:t>
            </a:r>
          </a:p>
          <a:p>
            <a:pPr marL="0" indent="0">
              <a:buNone/>
            </a:pPr>
            <a:r>
              <a:rPr lang="en-US" b="1"/>
              <a:t>NOTE: To determine if a child is considered a “Late Referral to Part C” (when child is found eligible for Part C 89 days or less prior to the child’s third birthday), the Part C eligibility date is needed.</a:t>
            </a:r>
          </a:p>
          <a:p>
            <a:pPr marL="0" indent="0">
              <a:buNone/>
            </a:pPr>
            <a:endParaRPr lang="en-US"/>
          </a:p>
        </p:txBody>
      </p:sp>
      <p:sp>
        <p:nvSpPr>
          <p:cNvPr id="2" name="Slide Number Placeholder 1">
            <a:extLst>
              <a:ext uri="{FF2B5EF4-FFF2-40B4-BE49-F238E27FC236}">
                <a16:creationId xmlns:a16="http://schemas.microsoft.com/office/drawing/2014/main" id="{92CC5559-5A90-FF9A-5384-2A06CE69372F}"/>
              </a:ext>
            </a:extLst>
          </p:cNvPr>
          <p:cNvSpPr>
            <a:spLocks noGrp="1"/>
          </p:cNvSpPr>
          <p:nvPr>
            <p:ph type="sldNum" sz="quarter" idx="4"/>
          </p:nvPr>
        </p:nvSpPr>
        <p:spPr/>
        <p:txBody>
          <a:bodyPr/>
          <a:lstStyle/>
          <a:p>
            <a:fld id="{8FF8BE51-C3B0-9B4F-9A06-4F809A9A7941}" type="slidenum">
              <a:rPr lang="en-US" smtClean="0"/>
              <a:pPr/>
              <a:t>19</a:t>
            </a:fld>
            <a:endParaRPr lang="en-US"/>
          </a:p>
        </p:txBody>
      </p:sp>
    </p:spTree>
    <p:extLst>
      <p:ext uri="{BB962C8B-B14F-4D97-AF65-F5344CB8AC3E}">
        <p14:creationId xmlns:p14="http://schemas.microsoft.com/office/powerpoint/2010/main" val="2596441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9B989D-7C67-5EC0-57D0-88F2C799F19B}"/>
              </a:ext>
            </a:extLst>
          </p:cNvPr>
          <p:cNvSpPr>
            <a:spLocks noGrp="1"/>
          </p:cNvSpPr>
          <p:nvPr>
            <p:ph type="title"/>
          </p:nvPr>
        </p:nvSpPr>
        <p:spPr/>
        <p:txBody>
          <a:bodyPr/>
          <a:lstStyle/>
          <a:p>
            <a:r>
              <a:rPr lang="en-US"/>
              <a:t>Captions for the webinar</a:t>
            </a:r>
          </a:p>
        </p:txBody>
      </p:sp>
      <p:sp>
        <p:nvSpPr>
          <p:cNvPr id="7" name="TextBox 6">
            <a:extLst>
              <a:ext uri="{FF2B5EF4-FFF2-40B4-BE49-F238E27FC236}">
                <a16:creationId xmlns:a16="http://schemas.microsoft.com/office/drawing/2014/main" id="{3B250D5A-0CBF-B71D-80E0-5487394B4578}"/>
              </a:ext>
            </a:extLst>
          </p:cNvPr>
          <p:cNvSpPr txBox="1"/>
          <p:nvPr/>
        </p:nvSpPr>
        <p:spPr>
          <a:xfrm>
            <a:off x="438912" y="1258361"/>
            <a:ext cx="6922008" cy="4708981"/>
          </a:xfrm>
          <a:prstGeom prst="rect">
            <a:avLst/>
          </a:prstGeom>
          <a:noFill/>
        </p:spPr>
        <p:txBody>
          <a:bodyPr wrap="square" rtlCol="0">
            <a:spAutoFit/>
          </a:bodyPr>
          <a:lstStyle/>
          <a:p>
            <a:pPr marL="457200" lvl="0" indent="-457200" eaLnBrk="0" fontAlgn="base" hangingPunct="0">
              <a:spcBef>
                <a:spcPct val="0"/>
              </a:spcBef>
              <a:spcAft>
                <a:spcPct val="0"/>
              </a:spcAft>
              <a:buFont typeface="+mj-lt"/>
              <a:buAutoNum type="arabicPeriod"/>
            </a:pPr>
            <a:r>
              <a:rPr lang="en-US" altLang="en-US" sz="2000">
                <a:latin typeface="Arial" panose="020B0604020202020204" pitchFamily="34" charset="0"/>
                <a:ea typeface="Times New Roman" panose="02020603050405020304" pitchFamily="18" charset="0"/>
                <a:cs typeface="Aptos" panose="020B0004020202020204" pitchFamily="34" charset="0"/>
              </a:rPr>
              <a:t>On the menu bar, find the “Show Captions” option. You may need to click on the “More” or 3 dots to see this option. </a:t>
            </a:r>
            <a:endParaRPr lang="en-US" altLang="en-US" sz="2000">
              <a:latin typeface="Arial" panose="020B0604020202020204" pitchFamily="34" charset="0"/>
              <a:ea typeface="Aptos" panose="020B0004020202020204" pitchFamily="34" charset="0"/>
              <a:cs typeface="Aptos" panose="020B0004020202020204" pitchFamily="34" charset="0"/>
            </a:endParaRPr>
          </a:p>
          <a:p>
            <a:pPr marL="457200" lvl="0" indent="-457200" eaLnBrk="0" fontAlgn="base" hangingPunct="0">
              <a:spcBef>
                <a:spcPct val="0"/>
              </a:spcBef>
              <a:spcAft>
                <a:spcPct val="0"/>
              </a:spcAft>
              <a:buFont typeface="+mj-lt"/>
              <a:buAutoNum type="arabicPeriod"/>
            </a:pPr>
            <a:r>
              <a:rPr lang="en-US" altLang="en-US" sz="2000">
                <a:latin typeface="Arial" panose="020B0604020202020204" pitchFamily="34" charset="0"/>
                <a:ea typeface="Times New Roman" panose="02020603050405020304" pitchFamily="18" charset="0"/>
                <a:cs typeface="Aptos" panose="020B0004020202020204" pitchFamily="34" charset="0"/>
              </a:rPr>
              <a:t>Toggle on “Translation” and select the language you want to see. You can opt to show both English and the other language at the same time, or toggle off the “Show original and translated captions” option to show just the translation. </a:t>
            </a:r>
            <a:endParaRPr lang="en-US" altLang="en-US" sz="2000">
              <a:latin typeface="Arial" panose="020B0604020202020204" pitchFamily="34" charset="0"/>
              <a:ea typeface="Aptos" panose="020B0004020202020204" pitchFamily="34" charset="0"/>
              <a:cs typeface="Aptos" panose="020B0004020202020204" pitchFamily="34" charset="0"/>
            </a:endParaRPr>
          </a:p>
          <a:p>
            <a:pPr marL="457200" lvl="0" indent="-457200" eaLnBrk="0" fontAlgn="base" hangingPunct="0">
              <a:spcBef>
                <a:spcPct val="0"/>
              </a:spcBef>
              <a:spcAft>
                <a:spcPct val="0"/>
              </a:spcAft>
              <a:buFont typeface="+mj-lt"/>
              <a:buAutoNum type="arabicPeriod"/>
            </a:pPr>
            <a:r>
              <a:rPr lang="en-US" altLang="en-US" sz="2000">
                <a:latin typeface="Arial" panose="020B0604020202020204" pitchFamily="34" charset="0"/>
                <a:ea typeface="Times New Roman" panose="02020603050405020304" pitchFamily="18" charset="0"/>
                <a:cs typeface="Aptos" panose="020B0004020202020204" pitchFamily="34" charset="0"/>
              </a:rPr>
              <a:t>Captions will appear on your screen as the presenters are talking. Translated captions are auto-generated and may lag a few seconds at times. </a:t>
            </a:r>
          </a:p>
          <a:p>
            <a:pPr marL="457200" lvl="0" indent="-457200" eaLnBrk="0" fontAlgn="base" hangingPunct="0">
              <a:spcBef>
                <a:spcPct val="0"/>
              </a:spcBef>
              <a:spcAft>
                <a:spcPct val="0"/>
              </a:spcAft>
              <a:buFont typeface="+mj-lt"/>
              <a:buAutoNum type="arabicPeriod"/>
            </a:pPr>
            <a:r>
              <a:rPr lang="en-US" altLang="en-US" sz="2000">
                <a:latin typeface="Arial" panose="020B0604020202020204" pitchFamily="34" charset="0"/>
              </a:rPr>
              <a:t>Captions are available in many languages including Spanish. By default, captions are shown in English- there is no need to do anything unless you want a different language.</a:t>
            </a:r>
          </a:p>
        </p:txBody>
      </p:sp>
      <p:pic>
        <p:nvPicPr>
          <p:cNvPr id="6" name="Picture 5" descr="screenshot of the Zoom menu bar showing the options for captions settings">
            <a:extLst>
              <a:ext uri="{FF2B5EF4-FFF2-40B4-BE49-F238E27FC236}">
                <a16:creationId xmlns:a16="http://schemas.microsoft.com/office/drawing/2014/main" id="{79DA931E-1F0B-922A-112F-22C7BDE7801A}"/>
              </a:ext>
            </a:extLst>
          </p:cNvPr>
          <p:cNvPicPr>
            <a:picLocks noChangeAspect="1"/>
          </p:cNvPicPr>
          <p:nvPr/>
        </p:nvPicPr>
        <p:blipFill>
          <a:blip r:embed="rId3"/>
          <a:stretch>
            <a:fillRect/>
          </a:stretch>
        </p:blipFill>
        <p:spPr>
          <a:xfrm>
            <a:off x="7581452" y="1714500"/>
            <a:ext cx="3807732" cy="3429000"/>
          </a:xfrm>
          <a:prstGeom prst="rect">
            <a:avLst/>
          </a:prstGeom>
        </p:spPr>
      </p:pic>
      <p:sp>
        <p:nvSpPr>
          <p:cNvPr id="9" name="Arrow: Right 8" descr="red arrow number one pointing to the captions button on the Zoom menu/tool bar">
            <a:extLst>
              <a:ext uri="{FF2B5EF4-FFF2-40B4-BE49-F238E27FC236}">
                <a16:creationId xmlns:a16="http://schemas.microsoft.com/office/drawing/2014/main" id="{84B0C0EC-D176-D1F2-827A-4015276B0DCF}"/>
              </a:ext>
            </a:extLst>
          </p:cNvPr>
          <p:cNvSpPr/>
          <p:nvPr/>
        </p:nvSpPr>
        <p:spPr>
          <a:xfrm rot="18188848">
            <a:off x="7562626" y="529283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0" name="Arrow: Right 9" descr="red arrow number two pointing to the translation on/off toggle button and the show original and translated captions button on the Zoom menu/tool bar">
            <a:extLst>
              <a:ext uri="{FF2B5EF4-FFF2-40B4-BE49-F238E27FC236}">
                <a16:creationId xmlns:a16="http://schemas.microsoft.com/office/drawing/2014/main" id="{113EE824-7470-BB59-F443-1B56D3E4A0D2}"/>
              </a:ext>
            </a:extLst>
          </p:cNvPr>
          <p:cNvSpPr/>
          <p:nvPr/>
        </p:nvSpPr>
        <p:spPr>
          <a:xfrm rot="5400000">
            <a:off x="10296144" y="136593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a:t>2</a:t>
            </a:r>
          </a:p>
        </p:txBody>
      </p:sp>
      <p:sp>
        <p:nvSpPr>
          <p:cNvPr id="12" name="Arrow: Down 11" descr="red arrow number four pointing to the caption language selection button on the Zoom menu/tool bar">
            <a:extLst>
              <a:ext uri="{FF2B5EF4-FFF2-40B4-BE49-F238E27FC236}">
                <a16:creationId xmlns:a16="http://schemas.microsoft.com/office/drawing/2014/main" id="{AC77EECC-1F4B-4189-DC52-F4028F0738CE}"/>
              </a:ext>
            </a:extLst>
          </p:cNvPr>
          <p:cNvSpPr/>
          <p:nvPr/>
        </p:nvSpPr>
        <p:spPr>
          <a:xfrm rot="5400000">
            <a:off x="11274552" y="2784304"/>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a:t>4</a:t>
            </a:r>
          </a:p>
        </p:txBody>
      </p:sp>
      <p:sp>
        <p:nvSpPr>
          <p:cNvPr id="2" name="Slide Number Placeholder 1">
            <a:extLst>
              <a:ext uri="{FF2B5EF4-FFF2-40B4-BE49-F238E27FC236}">
                <a16:creationId xmlns:a16="http://schemas.microsoft.com/office/drawing/2014/main" id="{E6DE2C76-C1B7-CC78-2012-50CFE73F3BA6}"/>
              </a:ext>
            </a:extLst>
          </p:cNvPr>
          <p:cNvSpPr>
            <a:spLocks noGrp="1"/>
          </p:cNvSpPr>
          <p:nvPr>
            <p:ph type="sldNum" sz="quarter" idx="4"/>
          </p:nvPr>
        </p:nvSpPr>
        <p:spPr/>
        <p:txBody>
          <a:bodyPr/>
          <a:lstStyle/>
          <a:p>
            <a:fld id="{8FF8BE51-C3B0-9B4F-9A06-4F809A9A7941}" type="slidenum">
              <a:rPr lang="en-US" smtClean="0"/>
              <a:pPr/>
              <a:t>2</a:t>
            </a:fld>
            <a:endParaRPr lang="en-US"/>
          </a:p>
        </p:txBody>
      </p:sp>
    </p:spTree>
    <p:extLst>
      <p:ext uri="{BB962C8B-B14F-4D97-AF65-F5344CB8AC3E}">
        <p14:creationId xmlns:p14="http://schemas.microsoft.com/office/powerpoint/2010/main" val="356766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76D3F2-4C61-18E1-E202-CDF11FF342E8}"/>
              </a:ext>
            </a:extLst>
          </p:cNvPr>
          <p:cNvSpPr>
            <a:spLocks noGrp="1"/>
          </p:cNvSpPr>
          <p:nvPr>
            <p:ph type="title"/>
          </p:nvPr>
        </p:nvSpPr>
        <p:spPr/>
        <p:txBody>
          <a:bodyPr/>
          <a:lstStyle/>
          <a:p>
            <a:r>
              <a:rPr lang="en-US"/>
              <a:t>Scavenger Hunt #1</a:t>
            </a:r>
          </a:p>
        </p:txBody>
      </p:sp>
      <p:sp>
        <p:nvSpPr>
          <p:cNvPr id="4" name="Content Placeholder 3">
            <a:extLst>
              <a:ext uri="{FF2B5EF4-FFF2-40B4-BE49-F238E27FC236}">
                <a16:creationId xmlns:a16="http://schemas.microsoft.com/office/drawing/2014/main" id="{56470DD4-9D36-A80D-5482-25064742745C}"/>
              </a:ext>
            </a:extLst>
          </p:cNvPr>
          <p:cNvSpPr>
            <a:spLocks noGrp="1"/>
          </p:cNvSpPr>
          <p:nvPr>
            <p:ph idx="1"/>
          </p:nvPr>
        </p:nvSpPr>
        <p:spPr/>
        <p:txBody>
          <a:bodyPr/>
          <a:lstStyle/>
          <a:p>
            <a:pPr marL="457200" indent="-457200">
              <a:buFont typeface="+mj-lt"/>
              <a:buAutoNum type="arabicPeriod"/>
            </a:pPr>
            <a:r>
              <a:rPr lang="en-US"/>
              <a:t>Open the Checklist and Tips Document for Indicator 8A:Transition Planning</a:t>
            </a:r>
          </a:p>
          <a:p>
            <a:pPr marL="457200" indent="-457200">
              <a:buFont typeface="+mj-lt"/>
              <a:buAutoNum type="arabicPeriod"/>
            </a:pPr>
            <a:r>
              <a:rPr lang="en-US"/>
              <a:t>In the chat, put the page number where you can find tips on reporting Exceptional Family Circumstances and Reasons for Delay.</a:t>
            </a:r>
          </a:p>
        </p:txBody>
      </p:sp>
      <p:sp>
        <p:nvSpPr>
          <p:cNvPr id="2" name="Slide Number Placeholder 1">
            <a:extLst>
              <a:ext uri="{FF2B5EF4-FFF2-40B4-BE49-F238E27FC236}">
                <a16:creationId xmlns:a16="http://schemas.microsoft.com/office/drawing/2014/main" id="{480EC96F-796B-457C-2A5D-FA7D7FB1F07B}"/>
              </a:ext>
            </a:extLst>
          </p:cNvPr>
          <p:cNvSpPr>
            <a:spLocks noGrp="1"/>
          </p:cNvSpPr>
          <p:nvPr>
            <p:ph type="sldNum" sz="quarter" idx="4"/>
          </p:nvPr>
        </p:nvSpPr>
        <p:spPr/>
        <p:txBody>
          <a:bodyPr/>
          <a:lstStyle/>
          <a:p>
            <a:fld id="{8FF8BE51-C3B0-9B4F-9A06-4F809A9A7941}" type="slidenum">
              <a:rPr lang="en-US" smtClean="0"/>
              <a:pPr/>
              <a:t>20</a:t>
            </a:fld>
            <a:endParaRPr lang="en-US"/>
          </a:p>
        </p:txBody>
      </p:sp>
    </p:spTree>
    <p:extLst>
      <p:ext uri="{BB962C8B-B14F-4D97-AF65-F5344CB8AC3E}">
        <p14:creationId xmlns:p14="http://schemas.microsoft.com/office/powerpoint/2010/main" val="2525421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FF1FD9-5598-E4A4-B809-D3C3E06C5B3D}"/>
              </a:ext>
            </a:extLst>
          </p:cNvPr>
          <p:cNvSpPr>
            <a:spLocks noGrp="1"/>
          </p:cNvSpPr>
          <p:nvPr>
            <p:ph type="title"/>
          </p:nvPr>
        </p:nvSpPr>
        <p:spPr>
          <a:xfrm>
            <a:off x="720175" y="311201"/>
            <a:ext cx="11005457" cy="914400"/>
          </a:xfrm>
        </p:spPr>
        <p:txBody>
          <a:bodyPr/>
          <a:lstStyle/>
          <a:p>
            <a:r>
              <a:rPr lang="en-US"/>
              <a:t>Checklist and Tips: Indicator C8A</a:t>
            </a:r>
          </a:p>
        </p:txBody>
      </p:sp>
      <p:sp>
        <p:nvSpPr>
          <p:cNvPr id="3" name="Content Placeholder 2">
            <a:extLst>
              <a:ext uri="{FF2B5EF4-FFF2-40B4-BE49-F238E27FC236}">
                <a16:creationId xmlns:a16="http://schemas.microsoft.com/office/drawing/2014/main" id="{C1F06058-BA06-13AC-ABD9-205BD37789D7}"/>
              </a:ext>
            </a:extLst>
          </p:cNvPr>
          <p:cNvSpPr>
            <a:spLocks noGrp="1"/>
          </p:cNvSpPr>
          <p:nvPr>
            <p:ph idx="1"/>
          </p:nvPr>
        </p:nvSpPr>
        <p:spPr>
          <a:xfrm>
            <a:off x="587829" y="1368358"/>
            <a:ext cx="5165958" cy="4477806"/>
          </a:xfrm>
        </p:spPr>
        <p:txBody>
          <a:bodyPr/>
          <a:lstStyle/>
          <a:p>
            <a:r>
              <a:rPr lang="en-US" b="1" i="1"/>
              <a:t>Exceptional Family Circumstances and Reasons for Delay </a:t>
            </a:r>
            <a:r>
              <a:rPr lang="en-US"/>
              <a:t>is on Page 4 2B</a:t>
            </a:r>
          </a:p>
        </p:txBody>
      </p:sp>
      <p:pic>
        <p:nvPicPr>
          <p:cNvPr id="6" name="Picture 5" descr="Snapshot of the Indicator C8A checklist document">
            <a:extLst>
              <a:ext uri="{FF2B5EF4-FFF2-40B4-BE49-F238E27FC236}">
                <a16:creationId xmlns:a16="http://schemas.microsoft.com/office/drawing/2014/main" id="{0C03A862-7466-33E1-DB39-3110F94C3597}"/>
              </a:ext>
            </a:extLst>
          </p:cNvPr>
          <p:cNvPicPr>
            <a:picLocks noChangeAspect="1"/>
          </p:cNvPicPr>
          <p:nvPr/>
        </p:nvPicPr>
        <p:blipFill>
          <a:blip r:embed="rId2"/>
          <a:srcRect l="51023" t="25088" r="18275" b="9619"/>
          <a:stretch>
            <a:fillRect/>
          </a:stretch>
        </p:blipFill>
        <p:spPr>
          <a:xfrm>
            <a:off x="6438214" y="1000538"/>
            <a:ext cx="3922296" cy="5213446"/>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11786235-3161-AADA-5A43-83576BB5FE50}"/>
              </a:ext>
            </a:extLst>
          </p:cNvPr>
          <p:cNvSpPr>
            <a:spLocks noGrp="1"/>
          </p:cNvSpPr>
          <p:nvPr>
            <p:ph type="sldNum" sz="quarter" idx="4"/>
          </p:nvPr>
        </p:nvSpPr>
        <p:spPr/>
        <p:txBody>
          <a:bodyPr/>
          <a:lstStyle/>
          <a:p>
            <a:fld id="{8FF8BE51-C3B0-9B4F-9A06-4F809A9A7941}" type="slidenum">
              <a:rPr lang="en-US" smtClean="0"/>
              <a:pPr/>
              <a:t>21</a:t>
            </a:fld>
            <a:endParaRPr lang="en-US"/>
          </a:p>
        </p:txBody>
      </p:sp>
    </p:spTree>
    <p:extLst>
      <p:ext uri="{BB962C8B-B14F-4D97-AF65-F5344CB8AC3E}">
        <p14:creationId xmlns:p14="http://schemas.microsoft.com/office/powerpoint/2010/main" val="405241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314A-9BA9-AA33-0524-7E3ECDFA122A}"/>
              </a:ext>
            </a:extLst>
          </p:cNvPr>
          <p:cNvSpPr>
            <a:spLocks noGrp="1"/>
          </p:cNvSpPr>
          <p:nvPr>
            <p:ph type="title"/>
          </p:nvPr>
        </p:nvSpPr>
        <p:spPr/>
        <p:txBody>
          <a:bodyPr/>
          <a:lstStyle/>
          <a:p>
            <a:r>
              <a:rPr lang="en-US">
                <a:latin typeface="+mj-lt"/>
                <a:ea typeface="Tahoma"/>
                <a:cs typeface="Tahoma"/>
              </a:rPr>
              <a:t>Calculating </a:t>
            </a:r>
            <a:r>
              <a:rPr lang="en-US">
                <a:latin typeface="+mj-lt"/>
              </a:rPr>
              <a:t>C8B/</a:t>
            </a:r>
            <a:r>
              <a:rPr lang="en-US">
                <a:latin typeface="+mj-lt"/>
                <a:ea typeface="Tahoma"/>
                <a:cs typeface="Tahoma"/>
              </a:rPr>
              <a:t>Notification</a:t>
            </a:r>
            <a:endParaRPr lang="en-US">
              <a:latin typeface="+mj-lt"/>
            </a:endParaRPr>
          </a:p>
        </p:txBody>
      </p:sp>
      <p:sp>
        <p:nvSpPr>
          <p:cNvPr id="5" name="Rounded Rectangle 4" descr="Numerator calculation for C8b">
            <a:extLst>
              <a:ext uri="{FF2B5EF4-FFF2-40B4-BE49-F238E27FC236}">
                <a16:creationId xmlns:a16="http://schemas.microsoft.com/office/drawing/2014/main" id="{AB7FD027-BC34-2314-15AE-7A99D6D14860}"/>
              </a:ext>
            </a:extLst>
          </p:cNvPr>
          <p:cNvSpPr/>
          <p:nvPr/>
        </p:nvSpPr>
        <p:spPr>
          <a:xfrm>
            <a:off x="791255" y="1291389"/>
            <a:ext cx="8008620" cy="1886426"/>
          </a:xfrm>
          <a:prstGeom prst="roundRect">
            <a:avLst/>
          </a:prstGeom>
          <a:solidFill>
            <a:srgbClr val="15457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2430A7D-7172-6F18-86AD-C535A0B6CCDD}"/>
              </a:ext>
            </a:extLst>
          </p:cNvPr>
          <p:cNvSpPr>
            <a:spLocks noGrp="1"/>
          </p:cNvSpPr>
          <p:nvPr>
            <p:ph idx="1"/>
          </p:nvPr>
        </p:nvSpPr>
        <p:spPr>
          <a:xfrm>
            <a:off x="896431" y="1453354"/>
            <a:ext cx="7928102" cy="1444744"/>
          </a:xfrm>
        </p:spPr>
        <p:txBody>
          <a:bodyPr vert="horz" lIns="91440" tIns="45720" rIns="91440" bIns="45720" rtlCol="0" anchor="ctr">
            <a:normAutofit fontScale="70000" lnSpcReduction="20000"/>
          </a:bodyPr>
          <a:lstStyle/>
          <a:p>
            <a:pPr marL="0" indent="0" algn="ctr">
              <a:buNone/>
            </a:pPr>
            <a:r>
              <a:rPr lang="en-US" sz="3200">
                <a:solidFill>
                  <a:schemeClr val="bg1"/>
                </a:solidFill>
              </a:rPr>
              <a:t># of toddlers with disabilities exiting Part C where notification (consistent with any opt-out policy adopted by state) to the SEA and LEA occurred at least 90 days prior to 3rd birthday for toddlers potentially eligible for Part B preschool services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EA6C60-8396-C382-00B6-81C9F9E9E50C}"/>
                  </a:ext>
                </a:extLst>
              </p:cNvPr>
              <p:cNvSpPr txBox="1"/>
              <p:nvPr/>
            </p:nvSpPr>
            <p:spPr>
              <a:xfrm>
                <a:off x="4494630" y="2934368"/>
                <a:ext cx="750205"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Cambria Math" panose="02040503050406030204" pitchFamily="18" charset="0"/>
                        </a:rPr>
                        <m:t>÷</m:t>
                      </m:r>
                    </m:oMath>
                  </m:oMathPara>
                </a14:m>
                <a:endParaRPr lang="en-US" sz="6000"/>
              </a:p>
            </p:txBody>
          </p:sp>
        </mc:Choice>
        <mc:Fallback xmlns="">
          <p:sp>
            <p:nvSpPr>
              <p:cNvPr id="13" name="TextBox 12">
                <a:extLst>
                  <a:ext uri="{FF2B5EF4-FFF2-40B4-BE49-F238E27FC236}">
                    <a16:creationId xmlns:a16="http://schemas.microsoft.com/office/drawing/2014/main" id="{E9EA6C60-8396-C382-00B6-81C9F9E9E50C}"/>
                  </a:ext>
                </a:extLst>
              </p:cNvPr>
              <p:cNvSpPr txBox="1">
                <a:spLocks noRot="1" noChangeAspect="1" noMove="1" noResize="1" noEditPoints="1" noAdjustHandles="1" noChangeArrowheads="1" noChangeShapeType="1" noTextEdit="1"/>
              </p:cNvSpPr>
              <p:nvPr/>
            </p:nvSpPr>
            <p:spPr>
              <a:xfrm>
                <a:off x="4494630" y="2934368"/>
                <a:ext cx="750205" cy="923330"/>
              </a:xfrm>
              <a:prstGeom prst="rect">
                <a:avLst/>
              </a:prstGeom>
              <a:blipFill>
                <a:blip r:embed="rId3"/>
                <a:stretch>
                  <a:fillRect/>
                </a:stretch>
              </a:blipFill>
            </p:spPr>
            <p:txBody>
              <a:bodyPr/>
              <a:lstStyle/>
              <a:p>
                <a:r>
                  <a:rPr lang="en-US">
                    <a:noFill/>
                  </a:rPr>
                  <a:t> </a:t>
                </a:r>
              </a:p>
            </p:txBody>
          </p:sp>
        </mc:Fallback>
      </mc:AlternateContent>
      <p:grpSp>
        <p:nvGrpSpPr>
          <p:cNvPr id="15" name="Group 14" descr="Demoninator calculation for C8b">
            <a:extLst>
              <a:ext uri="{FF2B5EF4-FFF2-40B4-BE49-F238E27FC236}">
                <a16:creationId xmlns:a16="http://schemas.microsoft.com/office/drawing/2014/main" id="{324836C7-59AC-89F4-F770-70BCBD0A6DD6}"/>
              </a:ext>
            </a:extLst>
          </p:cNvPr>
          <p:cNvGrpSpPr/>
          <p:nvPr/>
        </p:nvGrpSpPr>
        <p:grpSpPr>
          <a:xfrm>
            <a:off x="882210" y="4168703"/>
            <a:ext cx="7975047" cy="1437321"/>
            <a:chOff x="871773" y="4894899"/>
            <a:chExt cx="7200902" cy="1082258"/>
          </a:xfrm>
        </p:grpSpPr>
        <p:sp>
          <p:nvSpPr>
            <p:cNvPr id="9" name="Rounded Rectangle 8">
              <a:extLst>
                <a:ext uri="{FF2B5EF4-FFF2-40B4-BE49-F238E27FC236}">
                  <a16:creationId xmlns:a16="http://schemas.microsoft.com/office/drawing/2014/main" id="{0AE2E103-9C8C-A07B-E2B8-D409E8337CCB}"/>
                </a:ext>
              </a:extLst>
            </p:cNvPr>
            <p:cNvSpPr/>
            <p:nvPr/>
          </p:nvSpPr>
          <p:spPr>
            <a:xfrm>
              <a:off x="871773" y="4894899"/>
              <a:ext cx="7200902" cy="1082258"/>
            </a:xfrm>
            <a:prstGeom prst="roundRect">
              <a:avLst/>
            </a:prstGeom>
            <a:solidFill>
              <a:srgbClr val="15457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813B34C-418A-C5F6-3BB9-976357998396}"/>
                </a:ext>
              </a:extLst>
            </p:cNvPr>
            <p:cNvSpPr txBox="1">
              <a:spLocks/>
            </p:cNvSpPr>
            <p:nvPr/>
          </p:nvSpPr>
          <p:spPr>
            <a:xfrm>
              <a:off x="914159" y="5109331"/>
              <a:ext cx="7116129" cy="7259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latin typeface="Tahoma"/>
                  <a:ea typeface="Tahoma"/>
                  <a:cs typeface="Tahoma"/>
                </a:rPr>
                <a:t># of toddlers with disabilities exiting Part C who were potentially eligible for Part B</a:t>
              </a:r>
            </a:p>
          </p:txBody>
        </p:sp>
      </p:grpSp>
      <p:pic>
        <p:nvPicPr>
          <p:cNvPr id="11" name="Content Placeholder 19">
            <a:extLst>
              <a:ext uri="{FF2B5EF4-FFF2-40B4-BE49-F238E27FC236}">
                <a16:creationId xmlns:a16="http://schemas.microsoft.com/office/drawing/2014/main" id="{513FA246-FD59-611B-1B97-C0854D518606}"/>
              </a:ext>
              <a:ext uri="{C183D7F6-B498-43B3-948B-1728B52AA6E4}">
                <adec:decorative xmlns:adec="http://schemas.microsoft.com/office/drawing/2017/decorative" val="1"/>
              </a:ext>
            </a:extLst>
          </p:cNvPr>
          <p:cNvPicPr>
            <a:picLocks noChangeAspect="1"/>
          </p:cNvPicPr>
          <p:nvPr/>
        </p:nvPicPr>
        <p:blipFill rotWithShape="1">
          <a:blip r:embed="rId4"/>
          <a:srcRect l="21568" t="67359" r="35719" b="23165"/>
          <a:stretch/>
        </p:blipFill>
        <p:spPr>
          <a:xfrm>
            <a:off x="3976776" y="3740290"/>
            <a:ext cx="1723843" cy="307355"/>
          </a:xfrm>
          <a:prstGeom prst="rect">
            <a:avLst/>
          </a:prstGeom>
        </p:spPr>
      </p:pic>
      <p:pic>
        <p:nvPicPr>
          <p:cNvPr id="12" name="Content Placeholder 19">
            <a:extLst>
              <a:ext uri="{FF2B5EF4-FFF2-40B4-BE49-F238E27FC236}">
                <a16:creationId xmlns:a16="http://schemas.microsoft.com/office/drawing/2014/main" id="{7B6C6050-0655-376A-5CFF-17E90D510037}"/>
              </a:ext>
              <a:ext uri="{C183D7F6-B498-43B3-948B-1728B52AA6E4}">
                <adec:decorative xmlns:adec="http://schemas.microsoft.com/office/drawing/2017/decorative" val="1"/>
              </a:ext>
            </a:extLst>
          </p:cNvPr>
          <p:cNvPicPr>
            <a:picLocks noChangeAspect="1"/>
          </p:cNvPicPr>
          <p:nvPr/>
        </p:nvPicPr>
        <p:blipFill rotWithShape="1">
          <a:blip r:embed="rId4"/>
          <a:srcRect l="28483" t="17420" r="43644" b="68562"/>
          <a:stretch/>
        </p:blipFill>
        <p:spPr>
          <a:xfrm>
            <a:off x="4245227" y="723923"/>
            <a:ext cx="1181194" cy="47746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2A14646-E42E-1AD6-E78E-DF31DF8B7D7C}"/>
                  </a:ext>
                </a:extLst>
              </p:cNvPr>
              <p:cNvSpPr txBox="1"/>
              <p:nvPr/>
            </p:nvSpPr>
            <p:spPr>
              <a:xfrm>
                <a:off x="9182882" y="2967335"/>
                <a:ext cx="2410403"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Cambria Math" panose="02040503050406030204" pitchFamily="18" charset="0"/>
                        </a:rPr>
                        <m:t>×</m:t>
                      </m:r>
                      <m:r>
                        <a:rPr lang="en-US" sz="6000" b="0" i="1" smtClean="0">
                          <a:latin typeface="Cambria Math" panose="02040503050406030204" pitchFamily="18" charset="0"/>
                          <a:ea typeface="Cambria Math" panose="02040503050406030204" pitchFamily="18" charset="0"/>
                        </a:rPr>
                        <m:t> 100</m:t>
                      </m:r>
                    </m:oMath>
                  </m:oMathPara>
                </a14:m>
                <a:endParaRPr lang="en-US" sz="60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4" name="TextBox 13">
                <a:extLst>
                  <a:ext uri="{FF2B5EF4-FFF2-40B4-BE49-F238E27FC236}">
                    <a16:creationId xmlns:a16="http://schemas.microsoft.com/office/drawing/2014/main" id="{A2A14646-E42E-1AD6-E78E-DF31DF8B7D7C}"/>
                  </a:ext>
                </a:extLst>
              </p:cNvPr>
              <p:cNvSpPr txBox="1">
                <a:spLocks noRot="1" noChangeAspect="1" noMove="1" noResize="1" noEditPoints="1" noAdjustHandles="1" noChangeArrowheads="1" noChangeShapeType="1" noTextEdit="1"/>
              </p:cNvSpPr>
              <p:nvPr/>
            </p:nvSpPr>
            <p:spPr>
              <a:xfrm>
                <a:off x="9182882" y="2967335"/>
                <a:ext cx="2410403" cy="923330"/>
              </a:xfrm>
              <a:prstGeom prst="rect">
                <a:avLst/>
              </a:prstGeom>
              <a:blipFill>
                <a:blip r:embed="rId5"/>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59AB18D-DC97-0412-F9A5-9C447DDCE903}"/>
              </a:ext>
            </a:extLst>
          </p:cNvPr>
          <p:cNvSpPr txBox="1"/>
          <p:nvPr/>
        </p:nvSpPr>
        <p:spPr>
          <a:xfrm>
            <a:off x="3075140" y="6046175"/>
            <a:ext cx="86930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U.S. DEPARTMENT OF EDUCATION </a:t>
            </a:r>
            <a:r>
              <a:rPr lang="fr-FR" sz="1200">
                <a:latin typeface="Times New Roman"/>
                <a:cs typeface="Times New Roman"/>
              </a:rPr>
              <a:t>Part C SPP/APR </a:t>
            </a:r>
            <a:r>
              <a:rPr lang="fr-FR" sz="1200" err="1">
                <a:latin typeface="Times New Roman"/>
                <a:cs typeface="Times New Roman"/>
              </a:rPr>
              <a:t>Measurement</a:t>
            </a:r>
            <a:r>
              <a:rPr lang="fr-FR" sz="1200">
                <a:latin typeface="Times New Roman"/>
                <a:cs typeface="Times New Roman"/>
              </a:rPr>
              <a:t> Table: </a:t>
            </a:r>
            <a:r>
              <a:rPr lang="fr-FR" sz="1200">
                <a:latin typeface="Times New Roman"/>
                <a:cs typeface="Times New Roman"/>
                <a:hlinkClick r:id="rId6"/>
              </a:rPr>
              <a:t>https://sites.ed.gov/idea/grantees/#SPP-APR</a:t>
            </a:r>
            <a:endParaRPr lang="fr-FR" sz="1200">
              <a:latin typeface="Times New Roman"/>
              <a:cs typeface="Times New Roman"/>
            </a:endParaRPr>
          </a:p>
        </p:txBody>
      </p:sp>
      <p:sp>
        <p:nvSpPr>
          <p:cNvPr id="3" name="Slide Number Placeholder 2">
            <a:extLst>
              <a:ext uri="{FF2B5EF4-FFF2-40B4-BE49-F238E27FC236}">
                <a16:creationId xmlns:a16="http://schemas.microsoft.com/office/drawing/2014/main" id="{44C499A6-8A52-25E8-76CA-E8A240D8AEDD}"/>
              </a:ext>
            </a:extLst>
          </p:cNvPr>
          <p:cNvSpPr>
            <a:spLocks noGrp="1"/>
          </p:cNvSpPr>
          <p:nvPr>
            <p:ph type="sldNum" sz="quarter" idx="4"/>
          </p:nvPr>
        </p:nvSpPr>
        <p:spPr/>
        <p:txBody>
          <a:bodyPr/>
          <a:lstStyle/>
          <a:p>
            <a:fld id="{8FF8BE51-C3B0-9B4F-9A06-4F809A9A7941}" type="slidenum">
              <a:rPr lang="en-US" smtClean="0"/>
              <a:pPr/>
              <a:t>22</a:t>
            </a:fld>
            <a:endParaRPr lang="en-US"/>
          </a:p>
        </p:txBody>
      </p:sp>
    </p:spTree>
    <p:extLst>
      <p:ext uri="{BB962C8B-B14F-4D97-AF65-F5344CB8AC3E}">
        <p14:creationId xmlns:p14="http://schemas.microsoft.com/office/powerpoint/2010/main" val="723525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F3C2-86D4-6B66-EC96-B04A6128A9C9}"/>
              </a:ext>
            </a:extLst>
          </p:cNvPr>
          <p:cNvSpPr>
            <a:spLocks noGrp="1"/>
          </p:cNvSpPr>
          <p:nvPr>
            <p:ph type="title"/>
          </p:nvPr>
        </p:nvSpPr>
        <p:spPr>
          <a:xfrm>
            <a:off x="838200" y="365125"/>
            <a:ext cx="10688782" cy="1325563"/>
          </a:xfrm>
        </p:spPr>
        <p:txBody>
          <a:bodyPr>
            <a:normAutofit/>
          </a:bodyPr>
          <a:lstStyle/>
          <a:p>
            <a:r>
              <a:rPr lang="en-US">
                <a:latin typeface="+mj-lt"/>
                <a:ea typeface="Tahoma"/>
                <a:cs typeface="Tahoma"/>
              </a:rPr>
              <a:t>C8B: Numerator and Denominator Guidance</a:t>
            </a:r>
            <a:endParaRPr lang="en-US">
              <a:latin typeface="+mj-lt"/>
            </a:endParaRPr>
          </a:p>
        </p:txBody>
      </p:sp>
      <p:sp>
        <p:nvSpPr>
          <p:cNvPr id="6" name="Content Placeholder 5">
            <a:extLst>
              <a:ext uri="{FF2B5EF4-FFF2-40B4-BE49-F238E27FC236}">
                <a16:creationId xmlns:a16="http://schemas.microsoft.com/office/drawing/2014/main" id="{58AD2674-654E-A414-290B-979C1742D813}"/>
              </a:ext>
            </a:extLst>
          </p:cNvPr>
          <p:cNvSpPr>
            <a:spLocks noGrp="1"/>
          </p:cNvSpPr>
          <p:nvPr>
            <p:ph idx="1"/>
          </p:nvPr>
        </p:nvSpPr>
        <p:spPr/>
        <p:txBody>
          <a:bodyPr vert="horz" lIns="91440" tIns="45720" rIns="91440" bIns="45720" rtlCol="0" anchor="t">
            <a:normAutofit/>
          </a:bodyPr>
          <a:lstStyle/>
          <a:p>
            <a:pPr>
              <a:buNone/>
            </a:pPr>
            <a:r>
              <a:rPr lang="en-US">
                <a:latin typeface="+mn-lt"/>
                <a:ea typeface="Tahoma"/>
                <a:cs typeface="Tahoma"/>
              </a:rPr>
              <a:t>The </a:t>
            </a:r>
            <a:r>
              <a:rPr lang="en-US" b="1">
                <a:latin typeface="+mn-lt"/>
                <a:ea typeface="Tahoma"/>
                <a:cs typeface="Tahoma"/>
              </a:rPr>
              <a:t>numerator</a:t>
            </a:r>
            <a:r>
              <a:rPr lang="en-US">
                <a:latin typeface="+mn-lt"/>
                <a:ea typeface="Tahoma"/>
                <a:cs typeface="Tahoma"/>
              </a:rPr>
              <a:t> includes:</a:t>
            </a:r>
          </a:p>
          <a:p>
            <a:pPr>
              <a:buFont typeface="Arial"/>
              <a:buChar char="•"/>
            </a:pPr>
            <a:r>
              <a:rPr lang="en-US">
                <a:latin typeface="+mn-lt"/>
                <a:ea typeface="Verdana"/>
                <a:cs typeface="Tahoma"/>
              </a:rPr>
              <a:t>Toddlers who exited Part C who were potentially eligible for Part B and for whom a notification was sent to the SEA and LEA at least 90 days prior to their third birthday </a:t>
            </a:r>
          </a:p>
          <a:p>
            <a:pPr indent="0">
              <a:buNone/>
            </a:pPr>
            <a:endParaRPr lang="en-US">
              <a:latin typeface="+mn-lt"/>
              <a:ea typeface="Tahoma"/>
              <a:cs typeface="Tahoma"/>
            </a:endParaRPr>
          </a:p>
          <a:p>
            <a:pPr>
              <a:buNone/>
            </a:pPr>
            <a:r>
              <a:rPr lang="en-US">
                <a:latin typeface="+mn-lt"/>
                <a:ea typeface="Tahoma"/>
                <a:cs typeface="Tahoma"/>
              </a:rPr>
              <a:t>The </a:t>
            </a:r>
            <a:r>
              <a:rPr lang="en-US" b="1">
                <a:latin typeface="+mn-lt"/>
                <a:ea typeface="Tahoma"/>
                <a:cs typeface="Tahoma"/>
              </a:rPr>
              <a:t>denominator</a:t>
            </a:r>
            <a:r>
              <a:rPr lang="en-US">
                <a:latin typeface="+mn-lt"/>
                <a:ea typeface="Tahoma"/>
                <a:cs typeface="Tahoma"/>
              </a:rPr>
              <a:t> includes:</a:t>
            </a:r>
          </a:p>
          <a:p>
            <a:pPr>
              <a:buFont typeface="Arial"/>
              <a:buChar char="•"/>
            </a:pPr>
            <a:r>
              <a:rPr lang="en-US">
                <a:latin typeface="+mn-lt"/>
                <a:ea typeface="Verdana"/>
                <a:cs typeface="Tahoma"/>
              </a:rPr>
              <a:t>Toddlers who exited Part C who were potentially eligible for Part B, and whose parents did not opt-out of notification (if state has an opt-out policy)</a:t>
            </a:r>
          </a:p>
          <a:p>
            <a:pPr marL="0" indent="0">
              <a:buNone/>
            </a:pPr>
            <a:endParaRPr lang="en-US">
              <a:latin typeface="Tahoma"/>
              <a:ea typeface="Tahoma"/>
              <a:cs typeface="Tahoma"/>
            </a:endParaRPr>
          </a:p>
        </p:txBody>
      </p:sp>
      <p:sp>
        <p:nvSpPr>
          <p:cNvPr id="3" name="Slide Number Placeholder 2">
            <a:extLst>
              <a:ext uri="{FF2B5EF4-FFF2-40B4-BE49-F238E27FC236}">
                <a16:creationId xmlns:a16="http://schemas.microsoft.com/office/drawing/2014/main" id="{75B9FB09-11E8-94C4-D77C-CBF0DC5E5723}"/>
              </a:ext>
            </a:extLst>
          </p:cNvPr>
          <p:cNvSpPr>
            <a:spLocks noGrp="1"/>
          </p:cNvSpPr>
          <p:nvPr>
            <p:ph type="sldNum" sz="quarter" idx="4"/>
          </p:nvPr>
        </p:nvSpPr>
        <p:spPr/>
        <p:txBody>
          <a:bodyPr/>
          <a:lstStyle/>
          <a:p>
            <a:fld id="{8FF8BE51-C3B0-9B4F-9A06-4F809A9A7941}" type="slidenum">
              <a:rPr lang="en-US" smtClean="0"/>
              <a:pPr/>
              <a:t>23</a:t>
            </a:fld>
            <a:endParaRPr lang="en-US"/>
          </a:p>
        </p:txBody>
      </p:sp>
    </p:spTree>
    <p:extLst>
      <p:ext uri="{BB962C8B-B14F-4D97-AF65-F5344CB8AC3E}">
        <p14:creationId xmlns:p14="http://schemas.microsoft.com/office/powerpoint/2010/main" val="3897277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F3C2-86D4-6B66-EC96-B04A6128A9C9}"/>
              </a:ext>
            </a:extLst>
          </p:cNvPr>
          <p:cNvSpPr>
            <a:spLocks noGrp="1"/>
          </p:cNvSpPr>
          <p:nvPr>
            <p:ph type="title"/>
          </p:nvPr>
        </p:nvSpPr>
        <p:spPr/>
        <p:txBody>
          <a:bodyPr/>
          <a:lstStyle/>
          <a:p>
            <a:r>
              <a:rPr lang="en-US">
                <a:latin typeface="+mj-lt"/>
                <a:ea typeface="Tahoma"/>
                <a:cs typeface="Tahoma"/>
              </a:rPr>
              <a:t>C8B: Who is Not Reported</a:t>
            </a:r>
            <a:endParaRPr lang="en-US">
              <a:latin typeface="+mj-lt"/>
            </a:endParaRPr>
          </a:p>
        </p:txBody>
      </p:sp>
      <p:sp>
        <p:nvSpPr>
          <p:cNvPr id="6" name="Content Placeholder 5">
            <a:extLst>
              <a:ext uri="{FF2B5EF4-FFF2-40B4-BE49-F238E27FC236}">
                <a16:creationId xmlns:a16="http://schemas.microsoft.com/office/drawing/2014/main" id="{58AD2674-654E-A414-290B-979C1742D813}"/>
              </a:ext>
            </a:extLst>
          </p:cNvPr>
          <p:cNvSpPr>
            <a:spLocks noGrp="1"/>
          </p:cNvSpPr>
          <p:nvPr>
            <p:ph idx="1"/>
          </p:nvPr>
        </p:nvSpPr>
        <p:spPr>
          <a:xfrm>
            <a:off x="587829" y="1190096"/>
            <a:ext cx="11005457" cy="4844943"/>
          </a:xfrm>
        </p:spPr>
        <p:txBody>
          <a:bodyPr vert="horz" lIns="91440" tIns="45720" rIns="91440" bIns="45720" rtlCol="0" anchor="t">
            <a:normAutofit fontScale="92500" lnSpcReduction="10000"/>
          </a:bodyPr>
          <a:lstStyle/>
          <a:p>
            <a:r>
              <a:rPr lang="en-US" sz="2600">
                <a:ea typeface="Verdana"/>
                <a:cs typeface="Tahoma"/>
              </a:rPr>
              <a:t>Children who are </a:t>
            </a:r>
            <a:r>
              <a:rPr lang="en-US" sz="2600" b="1">
                <a:ea typeface="Verdana"/>
                <a:cs typeface="Tahoma"/>
              </a:rPr>
              <a:t>not considered potentially eligible </a:t>
            </a:r>
            <a:r>
              <a:rPr lang="en-US" sz="2600">
                <a:ea typeface="Verdana"/>
                <a:cs typeface="Tahoma"/>
              </a:rPr>
              <a:t>for Part B.</a:t>
            </a:r>
            <a:endParaRPr lang="en-US" sz="2600" b="1" i="1">
              <a:ea typeface="Verdana"/>
              <a:cs typeface="Tahoma"/>
            </a:endParaRPr>
          </a:p>
          <a:p>
            <a:r>
              <a:rPr lang="en-US" sz="2600">
                <a:latin typeface="+mn-lt"/>
                <a:ea typeface="Verdana"/>
                <a:cs typeface="Tahoma"/>
              </a:rPr>
              <a:t>Children </a:t>
            </a:r>
            <a:r>
              <a:rPr lang="en-US" sz="2600" b="1">
                <a:latin typeface="+mn-lt"/>
                <a:ea typeface="Verdana"/>
                <a:cs typeface="Tahoma"/>
              </a:rPr>
              <a:t>found eligible for Part C less than 90 days</a:t>
            </a:r>
            <a:r>
              <a:rPr lang="en-US" sz="2600">
                <a:latin typeface="+mn-lt"/>
                <a:ea typeface="Verdana"/>
                <a:cs typeface="Tahoma"/>
              </a:rPr>
              <a:t> before the child’s third birthday, </a:t>
            </a:r>
          </a:p>
          <a:p>
            <a:pPr lvl="1"/>
            <a:r>
              <a:rPr lang="en-US" sz="2600">
                <a:latin typeface="+mn-lt"/>
                <a:ea typeface="Verdana"/>
                <a:cs typeface="Tahoma"/>
              </a:rPr>
              <a:t>Transition notification to the SEA and LEA of residence for these children is required as soon as possible (unless the State has an opt-out policy, and the parent chooses to opt-out). </a:t>
            </a:r>
          </a:p>
          <a:p>
            <a:r>
              <a:rPr lang="en-US" sz="2600">
                <a:latin typeface="+mn-lt"/>
                <a:ea typeface="Verdana"/>
                <a:cs typeface="Tahoma"/>
              </a:rPr>
              <a:t>Children </a:t>
            </a:r>
            <a:r>
              <a:rPr lang="en-US" sz="2600" b="1">
                <a:latin typeface="+mn-lt"/>
                <a:ea typeface="Verdana"/>
                <a:cs typeface="Tahoma"/>
              </a:rPr>
              <a:t>referred to Part C less than 45 days </a:t>
            </a:r>
            <a:r>
              <a:rPr lang="en-US" sz="2600">
                <a:latin typeface="+mn-lt"/>
                <a:ea typeface="Verdana"/>
                <a:cs typeface="Tahoma"/>
              </a:rPr>
              <a:t>from the child’s third birthday and the child is referred directly to Part B if he/she may be eligible for Part B.</a:t>
            </a:r>
          </a:p>
          <a:p>
            <a:pPr lvl="1"/>
            <a:r>
              <a:rPr lang="en-US" sz="2600">
                <a:latin typeface="+mn-lt"/>
                <a:ea typeface="Verdana"/>
                <a:cs typeface="Tahoma"/>
              </a:rPr>
              <a:t>The notification to the SEA and LEA of residence is NOT required for these children. </a:t>
            </a:r>
            <a:endParaRPr lang="en-US" sz="2600" b="1" i="1">
              <a:latin typeface="+mn-lt"/>
              <a:ea typeface="Verdana"/>
              <a:cs typeface="Tahoma"/>
            </a:endParaRPr>
          </a:p>
          <a:p>
            <a:pPr marL="0" indent="0">
              <a:buNone/>
            </a:pPr>
            <a:endParaRPr lang="en-US">
              <a:latin typeface="Tahoma"/>
              <a:ea typeface="Tahoma"/>
              <a:cs typeface="Tahoma"/>
            </a:endParaRPr>
          </a:p>
        </p:txBody>
      </p:sp>
      <p:sp>
        <p:nvSpPr>
          <p:cNvPr id="3" name="Slide Number Placeholder 2">
            <a:extLst>
              <a:ext uri="{FF2B5EF4-FFF2-40B4-BE49-F238E27FC236}">
                <a16:creationId xmlns:a16="http://schemas.microsoft.com/office/drawing/2014/main" id="{2940407C-00E3-D1F7-8321-CC753B4782A5}"/>
              </a:ext>
            </a:extLst>
          </p:cNvPr>
          <p:cNvSpPr>
            <a:spLocks noGrp="1"/>
          </p:cNvSpPr>
          <p:nvPr>
            <p:ph type="sldNum" sz="quarter" idx="4"/>
          </p:nvPr>
        </p:nvSpPr>
        <p:spPr/>
        <p:txBody>
          <a:bodyPr/>
          <a:lstStyle/>
          <a:p>
            <a:fld id="{8FF8BE51-C3B0-9B4F-9A06-4F809A9A7941}" type="slidenum">
              <a:rPr lang="en-US" smtClean="0"/>
              <a:pPr/>
              <a:t>24</a:t>
            </a:fld>
            <a:endParaRPr lang="en-US"/>
          </a:p>
        </p:txBody>
      </p:sp>
    </p:spTree>
    <p:extLst>
      <p:ext uri="{BB962C8B-B14F-4D97-AF65-F5344CB8AC3E}">
        <p14:creationId xmlns:p14="http://schemas.microsoft.com/office/powerpoint/2010/main" val="3992184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9FC7-1F24-D7D1-4E24-5536C0F2C3C1}"/>
              </a:ext>
            </a:extLst>
          </p:cNvPr>
          <p:cNvSpPr>
            <a:spLocks noGrp="1"/>
          </p:cNvSpPr>
          <p:nvPr>
            <p:ph type="title"/>
          </p:nvPr>
        </p:nvSpPr>
        <p:spPr>
          <a:xfrm>
            <a:off x="838200" y="365125"/>
            <a:ext cx="10515600" cy="1325563"/>
          </a:xfrm>
        </p:spPr>
        <p:txBody>
          <a:bodyPr/>
          <a:lstStyle/>
          <a:p>
            <a:r>
              <a:rPr lang="en-US"/>
              <a:t>C8B: Data Points Needed for Calculation</a:t>
            </a:r>
          </a:p>
        </p:txBody>
      </p:sp>
      <p:sp>
        <p:nvSpPr>
          <p:cNvPr id="3" name="Content Placeholder 2">
            <a:extLst>
              <a:ext uri="{FF2B5EF4-FFF2-40B4-BE49-F238E27FC236}">
                <a16:creationId xmlns:a16="http://schemas.microsoft.com/office/drawing/2014/main" id="{CC55C63D-617D-05AE-FE6D-2D64FF0BBFB6}"/>
              </a:ext>
            </a:extLst>
          </p:cNvPr>
          <p:cNvSpPr>
            <a:spLocks noGrp="1"/>
          </p:cNvSpPr>
          <p:nvPr>
            <p:ph idx="1"/>
          </p:nvPr>
        </p:nvSpPr>
        <p:spPr>
          <a:xfrm>
            <a:off x="838200" y="1498060"/>
            <a:ext cx="10515600" cy="4591844"/>
          </a:xfrm>
        </p:spPr>
        <p:txBody>
          <a:bodyPr vert="horz" lIns="91440" tIns="45720" rIns="91440" bIns="45720" rtlCol="0" anchor="t">
            <a:normAutofit fontScale="92500" lnSpcReduction="20000"/>
          </a:bodyPr>
          <a:lstStyle/>
          <a:p>
            <a:r>
              <a:rPr lang="en-US"/>
              <a:t>Child’s DOB</a:t>
            </a:r>
          </a:p>
          <a:p>
            <a:r>
              <a:rPr lang="en-US"/>
              <a:t>Whether child is potentially eligible for Part B</a:t>
            </a:r>
          </a:p>
          <a:p>
            <a:r>
              <a:rPr lang="en-US"/>
              <a:t>Date of SEA notification</a:t>
            </a:r>
          </a:p>
          <a:p>
            <a:r>
              <a:rPr lang="en-US"/>
              <a:t>Date of LEA notification</a:t>
            </a:r>
          </a:p>
          <a:p>
            <a:r>
              <a:rPr lang="en-US"/>
              <a:t>Documentation of parents’ decision to opt-out of SEA and LEA notification (If applicable)</a:t>
            </a:r>
          </a:p>
          <a:p>
            <a:r>
              <a:rPr lang="en-US"/>
              <a:t>Date of exit from Part C</a:t>
            </a:r>
          </a:p>
          <a:p>
            <a:pPr marL="0" indent="0">
              <a:buNone/>
            </a:pPr>
            <a:r>
              <a:rPr lang="en-US" b="1"/>
              <a:t>NOTE: To determine if a child is considered a “Late Referral to Part C” (child is found eligible for Part C 89 days or less prior to the child’s third birthday unless the parent opted out of notification), the Part C eligibility date is needed.</a:t>
            </a:r>
          </a:p>
          <a:p>
            <a:endParaRPr lang="en-US" b="1"/>
          </a:p>
          <a:p>
            <a:endParaRPr lang="en-US"/>
          </a:p>
        </p:txBody>
      </p:sp>
      <p:sp>
        <p:nvSpPr>
          <p:cNvPr id="4" name="Slide Number Placeholder 3">
            <a:extLst>
              <a:ext uri="{FF2B5EF4-FFF2-40B4-BE49-F238E27FC236}">
                <a16:creationId xmlns:a16="http://schemas.microsoft.com/office/drawing/2014/main" id="{AB412516-71CD-BE09-D2F1-A6B13DFCABBE}"/>
              </a:ext>
            </a:extLst>
          </p:cNvPr>
          <p:cNvSpPr>
            <a:spLocks noGrp="1"/>
          </p:cNvSpPr>
          <p:nvPr>
            <p:ph type="sldNum" sz="quarter" idx="4"/>
          </p:nvPr>
        </p:nvSpPr>
        <p:spPr/>
        <p:txBody>
          <a:bodyPr/>
          <a:lstStyle/>
          <a:p>
            <a:fld id="{8FF8BE51-C3B0-9B4F-9A06-4F809A9A7941}" type="slidenum">
              <a:rPr lang="en-US" smtClean="0"/>
              <a:pPr/>
              <a:t>25</a:t>
            </a:fld>
            <a:endParaRPr lang="en-US"/>
          </a:p>
        </p:txBody>
      </p:sp>
    </p:spTree>
    <p:extLst>
      <p:ext uri="{BB962C8B-B14F-4D97-AF65-F5344CB8AC3E}">
        <p14:creationId xmlns:p14="http://schemas.microsoft.com/office/powerpoint/2010/main" val="1014847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F3C2-86D4-6B66-EC96-B04A6128A9C9}"/>
              </a:ext>
            </a:extLst>
          </p:cNvPr>
          <p:cNvSpPr>
            <a:spLocks noGrp="1"/>
          </p:cNvSpPr>
          <p:nvPr>
            <p:ph type="title"/>
          </p:nvPr>
        </p:nvSpPr>
        <p:spPr/>
        <p:txBody>
          <a:bodyPr/>
          <a:lstStyle/>
          <a:p>
            <a:r>
              <a:rPr lang="en-US">
                <a:latin typeface="+mj-lt"/>
                <a:ea typeface="Tahoma"/>
                <a:cs typeface="Tahoma"/>
              </a:rPr>
              <a:t>C8B: General Considerations</a:t>
            </a:r>
            <a:endParaRPr lang="en-US">
              <a:latin typeface="+mj-lt"/>
            </a:endParaRPr>
          </a:p>
        </p:txBody>
      </p:sp>
      <p:sp>
        <p:nvSpPr>
          <p:cNvPr id="6" name="Content Placeholder 5">
            <a:extLst>
              <a:ext uri="{FF2B5EF4-FFF2-40B4-BE49-F238E27FC236}">
                <a16:creationId xmlns:a16="http://schemas.microsoft.com/office/drawing/2014/main" id="{58AD2674-654E-A414-290B-979C1742D813}"/>
              </a:ext>
            </a:extLst>
          </p:cNvPr>
          <p:cNvSpPr>
            <a:spLocks noGrp="1"/>
          </p:cNvSpPr>
          <p:nvPr>
            <p:ph idx="1"/>
          </p:nvPr>
        </p:nvSpPr>
        <p:spPr/>
        <p:txBody>
          <a:bodyPr vert="horz" lIns="91440" tIns="45720" rIns="91440" bIns="45720" rtlCol="0" anchor="t">
            <a:normAutofit lnSpcReduction="10000"/>
          </a:bodyPr>
          <a:lstStyle/>
          <a:p>
            <a:r>
              <a:rPr lang="en-US" b="1">
                <a:latin typeface="+mn-lt"/>
                <a:ea typeface="Tahoma"/>
                <a:cs typeface="Tahoma"/>
              </a:rPr>
              <a:t>Exceptional family circumstances do not apply </a:t>
            </a:r>
            <a:r>
              <a:rPr lang="en-US">
                <a:latin typeface="+mn-lt"/>
                <a:ea typeface="Tahoma"/>
                <a:cs typeface="Tahoma"/>
              </a:rPr>
              <a:t>to Indicator 8B</a:t>
            </a:r>
            <a:r>
              <a:rPr lang="en-US" b="1">
                <a:latin typeface="+mn-lt"/>
                <a:ea typeface="Tahoma"/>
                <a:cs typeface="Tahoma"/>
              </a:rPr>
              <a:t>.</a:t>
            </a:r>
            <a:r>
              <a:rPr lang="en-US">
                <a:latin typeface="+mn-lt"/>
                <a:ea typeface="Tahoma"/>
                <a:cs typeface="Tahoma"/>
              </a:rPr>
              <a:t> </a:t>
            </a:r>
          </a:p>
          <a:p>
            <a:r>
              <a:rPr lang="en-US">
                <a:latin typeface="+mn-lt"/>
                <a:ea typeface="Tahoma"/>
                <a:cs typeface="Tahoma"/>
              </a:rPr>
              <a:t>The transition notification</a:t>
            </a:r>
            <a:r>
              <a:rPr lang="en-US" b="1">
                <a:latin typeface="+mn-lt"/>
                <a:ea typeface="Tahoma"/>
                <a:cs typeface="Tahoma"/>
              </a:rPr>
              <a:t> must be sent to the SEA and LEA </a:t>
            </a:r>
            <a:r>
              <a:rPr lang="en-US">
                <a:latin typeface="+mn-lt"/>
                <a:ea typeface="Tahoma"/>
                <a:cs typeface="Tahoma"/>
              </a:rPr>
              <a:t>unless state has an opt-out policy on file with OSEP, and parent chooses to opt out. </a:t>
            </a:r>
            <a:r>
              <a:rPr lang="en-US" b="1">
                <a:latin typeface="+mn-lt"/>
                <a:ea typeface="Tahoma"/>
                <a:cs typeface="Tahoma"/>
              </a:rPr>
              <a:t>Parental consent does not apply</a:t>
            </a:r>
            <a:r>
              <a:rPr lang="en-US">
                <a:latin typeface="+mn-lt"/>
                <a:ea typeface="Tahoma"/>
                <a:cs typeface="Tahoma"/>
              </a:rPr>
              <a:t>.</a:t>
            </a:r>
          </a:p>
          <a:p>
            <a:r>
              <a:rPr lang="en-US">
                <a:latin typeface="+mn-lt"/>
                <a:ea typeface="Tahoma"/>
                <a:cs typeface="Tahoma"/>
              </a:rPr>
              <a:t>State’s definition of “</a:t>
            </a:r>
            <a:r>
              <a:rPr lang="en-US" b="1">
                <a:latin typeface="+mn-lt"/>
                <a:ea typeface="Tahoma"/>
                <a:cs typeface="Tahoma"/>
              </a:rPr>
              <a:t>potentially eligible” impacts calculation</a:t>
            </a:r>
            <a:r>
              <a:rPr lang="en-US">
                <a:latin typeface="+mn-lt"/>
                <a:ea typeface="Tahoma"/>
                <a:cs typeface="Tahoma"/>
              </a:rPr>
              <a:t>. Example, if all children with IFSPs are potentially eligible, then the denominator is the same as the denominator for Indicator C8A, if the same data source is used </a:t>
            </a:r>
            <a:r>
              <a:rPr lang="en-US" i="1">
                <a:latin typeface="+mn-lt"/>
                <a:ea typeface="Tahoma"/>
                <a:cs typeface="Tahoma"/>
              </a:rPr>
              <a:t>and</a:t>
            </a:r>
            <a:r>
              <a:rPr lang="en-US">
                <a:latin typeface="+mn-lt"/>
                <a:ea typeface="Tahoma"/>
                <a:cs typeface="Tahoma"/>
              </a:rPr>
              <a:t> if the state does not have an opt-out policy.</a:t>
            </a:r>
          </a:p>
          <a:p>
            <a:r>
              <a:rPr lang="en-US">
                <a:latin typeface="+mn-lt"/>
                <a:ea typeface="Tahoma"/>
                <a:cs typeface="Tahoma"/>
              </a:rPr>
              <a:t>The notification must be sent to both the SEA and the LEA </a:t>
            </a:r>
            <a:r>
              <a:rPr lang="en-US" b="1">
                <a:latin typeface="+mn-lt"/>
                <a:ea typeface="Tahoma"/>
                <a:cs typeface="Tahoma"/>
              </a:rPr>
              <a:t>at least 90 days prior to the child’s third birthday for timely notification</a:t>
            </a:r>
            <a:r>
              <a:rPr lang="en-US">
                <a:latin typeface="+mn-lt"/>
                <a:ea typeface="Tahoma"/>
                <a:cs typeface="Tahoma"/>
              </a:rPr>
              <a:t>. </a:t>
            </a:r>
          </a:p>
        </p:txBody>
      </p:sp>
      <p:sp>
        <p:nvSpPr>
          <p:cNvPr id="3" name="Slide Number Placeholder 2">
            <a:extLst>
              <a:ext uri="{FF2B5EF4-FFF2-40B4-BE49-F238E27FC236}">
                <a16:creationId xmlns:a16="http://schemas.microsoft.com/office/drawing/2014/main" id="{7AA355B8-2F63-5E0E-1FBE-8B1F6B35FFC6}"/>
              </a:ext>
            </a:extLst>
          </p:cNvPr>
          <p:cNvSpPr>
            <a:spLocks noGrp="1"/>
          </p:cNvSpPr>
          <p:nvPr>
            <p:ph type="sldNum" sz="quarter" idx="4"/>
          </p:nvPr>
        </p:nvSpPr>
        <p:spPr/>
        <p:txBody>
          <a:bodyPr/>
          <a:lstStyle/>
          <a:p>
            <a:fld id="{8FF8BE51-C3B0-9B4F-9A06-4F809A9A7941}" type="slidenum">
              <a:rPr lang="en-US" smtClean="0"/>
              <a:pPr/>
              <a:t>26</a:t>
            </a:fld>
            <a:endParaRPr lang="en-US"/>
          </a:p>
        </p:txBody>
      </p:sp>
    </p:spTree>
    <p:extLst>
      <p:ext uri="{BB962C8B-B14F-4D97-AF65-F5344CB8AC3E}">
        <p14:creationId xmlns:p14="http://schemas.microsoft.com/office/powerpoint/2010/main" val="4086300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0CC6-3A4C-45A4-F9F8-BE85A4A12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AAC03-DCD9-B54F-2B51-0E1AE0396811}"/>
              </a:ext>
            </a:extLst>
          </p:cNvPr>
          <p:cNvSpPr>
            <a:spLocks noGrp="1"/>
          </p:cNvSpPr>
          <p:nvPr>
            <p:ph type="title"/>
          </p:nvPr>
        </p:nvSpPr>
        <p:spPr>
          <a:xfrm>
            <a:off x="838200" y="365125"/>
            <a:ext cx="10515600" cy="1325563"/>
          </a:xfrm>
        </p:spPr>
        <p:txBody>
          <a:bodyPr anchor="ctr">
            <a:normAutofit/>
          </a:bodyPr>
          <a:lstStyle/>
          <a:p>
            <a:r>
              <a:rPr lang="en-US">
                <a:latin typeface="+mj-lt"/>
                <a:ea typeface="Tahoma"/>
                <a:cs typeface="Tahoma"/>
              </a:rPr>
              <a:t>C8B: Chat Discussion</a:t>
            </a:r>
            <a:endParaRPr lang="en-US">
              <a:latin typeface="+mj-lt"/>
            </a:endParaRPr>
          </a:p>
        </p:txBody>
      </p:sp>
      <p:pic>
        <p:nvPicPr>
          <p:cNvPr id="6" name="Picture Placeholder 5" descr="A person and a child making hand gestures">
            <a:extLst>
              <a:ext uri="{FF2B5EF4-FFF2-40B4-BE49-F238E27FC236}">
                <a16:creationId xmlns:a16="http://schemas.microsoft.com/office/drawing/2014/main" id="{222890C0-D2BA-63F2-AECB-D628E2639833}"/>
              </a:ext>
            </a:extLst>
          </p:cNvPr>
          <p:cNvPicPr>
            <a:picLocks noGrp="1" noChangeAspect="1"/>
          </p:cNvPicPr>
          <p:nvPr>
            <p:ph sz="half" idx="1"/>
          </p:nvPr>
        </p:nvPicPr>
        <p:blipFill>
          <a:blip r:embed="rId3"/>
          <a:srcRect l="8044" r="8041" b="-3"/>
          <a:stretch>
            <a:fillRect/>
          </a:stretch>
        </p:blipFill>
        <p:spPr>
          <a:xfrm>
            <a:off x="838200" y="1825625"/>
            <a:ext cx="5181600" cy="4121788"/>
          </a:xfrm>
          <a:noFill/>
        </p:spPr>
      </p:pic>
      <p:sp>
        <p:nvSpPr>
          <p:cNvPr id="3" name="Content Placeholder 2">
            <a:extLst>
              <a:ext uri="{FF2B5EF4-FFF2-40B4-BE49-F238E27FC236}">
                <a16:creationId xmlns:a16="http://schemas.microsoft.com/office/drawing/2014/main" id="{492C2476-F1B3-D436-CCDE-ED62BF6C76F7}"/>
              </a:ext>
            </a:extLst>
          </p:cNvPr>
          <p:cNvSpPr>
            <a:spLocks noGrp="1"/>
          </p:cNvSpPr>
          <p:nvPr>
            <p:ph sz="half" idx="2"/>
          </p:nvPr>
        </p:nvSpPr>
        <p:spPr>
          <a:xfrm>
            <a:off x="6172200" y="2629378"/>
            <a:ext cx="5181600" cy="3318035"/>
          </a:xfrm>
        </p:spPr>
        <p:txBody>
          <a:bodyPr vert="horz" lIns="91440" tIns="45720" rIns="91440" bIns="45720" rtlCol="0" anchor="t">
            <a:normAutofit/>
          </a:bodyPr>
          <a:lstStyle/>
          <a:p>
            <a:r>
              <a:rPr lang="en-US">
                <a:latin typeface="+mn-lt"/>
                <a:ea typeface="Tahoma"/>
                <a:cs typeface="Tahoma"/>
              </a:rPr>
              <a:t>To ensure timely notification, how does your state track timelines for when the notification should be sent to Part B?</a:t>
            </a:r>
          </a:p>
          <a:p>
            <a:endParaRPr lang="en-US"/>
          </a:p>
        </p:txBody>
      </p:sp>
      <p:sp>
        <p:nvSpPr>
          <p:cNvPr id="4" name="Slide Number Placeholder 3">
            <a:extLst>
              <a:ext uri="{FF2B5EF4-FFF2-40B4-BE49-F238E27FC236}">
                <a16:creationId xmlns:a16="http://schemas.microsoft.com/office/drawing/2014/main" id="{E9971F66-F693-65AD-FE94-A1182D1C8E53}"/>
              </a:ext>
            </a:extLst>
          </p:cNvPr>
          <p:cNvSpPr>
            <a:spLocks noGrp="1"/>
          </p:cNvSpPr>
          <p:nvPr>
            <p:ph type="sldNum" sz="quarter" idx="4"/>
          </p:nvPr>
        </p:nvSpPr>
        <p:spPr/>
        <p:txBody>
          <a:bodyPr/>
          <a:lstStyle/>
          <a:p>
            <a:fld id="{8FF8BE51-C3B0-9B4F-9A06-4F809A9A7941}" type="slidenum">
              <a:rPr lang="en-US" smtClean="0"/>
              <a:pPr/>
              <a:t>27</a:t>
            </a:fld>
            <a:endParaRPr lang="en-US"/>
          </a:p>
        </p:txBody>
      </p:sp>
    </p:spTree>
    <p:extLst>
      <p:ext uri="{BB962C8B-B14F-4D97-AF65-F5344CB8AC3E}">
        <p14:creationId xmlns:p14="http://schemas.microsoft.com/office/powerpoint/2010/main" val="1814285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314A-9BA9-AA33-0524-7E3ECDFA122A}"/>
              </a:ext>
            </a:extLst>
          </p:cNvPr>
          <p:cNvSpPr>
            <a:spLocks noGrp="1"/>
          </p:cNvSpPr>
          <p:nvPr>
            <p:ph type="title"/>
          </p:nvPr>
        </p:nvSpPr>
        <p:spPr/>
        <p:txBody>
          <a:bodyPr/>
          <a:lstStyle/>
          <a:p>
            <a:r>
              <a:rPr lang="en-US"/>
              <a:t>Calculating C8C/</a:t>
            </a:r>
            <a:r>
              <a:rPr lang="en-US">
                <a:latin typeface="Tahoma"/>
                <a:ea typeface="Tahoma"/>
                <a:cs typeface="Tahoma"/>
              </a:rPr>
              <a:t>Transition Conference</a:t>
            </a:r>
            <a:endParaRPr lang="en-US"/>
          </a:p>
        </p:txBody>
      </p:sp>
      <p:sp>
        <p:nvSpPr>
          <p:cNvPr id="5" name="Rounded Rectangle 4">
            <a:extLst>
              <a:ext uri="{FF2B5EF4-FFF2-40B4-BE49-F238E27FC236}">
                <a16:creationId xmlns:a16="http://schemas.microsoft.com/office/drawing/2014/main" id="{AB7FD027-BC34-2314-15AE-7A99D6D14860}"/>
              </a:ext>
              <a:ext uri="{C183D7F6-B498-43B3-948B-1728B52AA6E4}">
                <adec:decorative xmlns:adec="http://schemas.microsoft.com/office/drawing/2017/decorative" val="1"/>
              </a:ext>
            </a:extLst>
          </p:cNvPr>
          <p:cNvSpPr/>
          <p:nvPr/>
        </p:nvSpPr>
        <p:spPr>
          <a:xfrm>
            <a:off x="1036663" y="1326265"/>
            <a:ext cx="8008620" cy="1886426"/>
          </a:xfrm>
          <a:prstGeom prst="roundRect">
            <a:avLst/>
          </a:prstGeom>
          <a:solidFill>
            <a:srgbClr val="15457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2430A7D-7172-6F18-86AD-C535A0B6CCDD}"/>
              </a:ext>
            </a:extLst>
          </p:cNvPr>
          <p:cNvSpPr>
            <a:spLocks noGrp="1"/>
          </p:cNvSpPr>
          <p:nvPr>
            <p:ph idx="1"/>
          </p:nvPr>
        </p:nvSpPr>
        <p:spPr>
          <a:xfrm>
            <a:off x="1076922" y="1512134"/>
            <a:ext cx="7928102" cy="1444744"/>
          </a:xfrm>
        </p:spPr>
        <p:txBody>
          <a:bodyPr vert="horz" lIns="91440" tIns="45720" rIns="91440" bIns="45720" rtlCol="0" anchor="ctr">
            <a:normAutofit fontScale="70000" lnSpcReduction="20000"/>
          </a:bodyPr>
          <a:lstStyle/>
          <a:p>
            <a:pPr marL="0" indent="0" algn="ctr">
              <a:buNone/>
            </a:pPr>
            <a:r>
              <a:rPr lang="en-US" sz="3200">
                <a:solidFill>
                  <a:schemeClr val="bg1"/>
                </a:solidFill>
              </a:rPr>
              <a:t># of toddlers  exiting Part C where the transition conference occurred at least 90 days – and at the discretion of all parties, not more than 9 months – prior to toddler’s 3rd birthday for those potentially eligible for Part B</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9EA6C60-8396-C382-00B6-81C9F9E9E50C}"/>
                  </a:ext>
                </a:extLst>
              </p:cNvPr>
              <p:cNvSpPr txBox="1"/>
              <p:nvPr/>
            </p:nvSpPr>
            <p:spPr>
              <a:xfrm>
                <a:off x="4505069" y="3189794"/>
                <a:ext cx="750205"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Cambria Math" panose="02040503050406030204" pitchFamily="18" charset="0"/>
                        </a:rPr>
                        <m:t>÷</m:t>
                      </m:r>
                    </m:oMath>
                  </m:oMathPara>
                </a14:m>
                <a:endParaRPr lang="en-US" sz="6000"/>
              </a:p>
            </p:txBody>
          </p:sp>
        </mc:Choice>
        <mc:Fallback xmlns="">
          <p:sp>
            <p:nvSpPr>
              <p:cNvPr id="13" name="TextBox 12">
                <a:extLst>
                  <a:ext uri="{FF2B5EF4-FFF2-40B4-BE49-F238E27FC236}">
                    <a16:creationId xmlns:a16="http://schemas.microsoft.com/office/drawing/2014/main" id="{E9EA6C60-8396-C382-00B6-81C9F9E9E50C}"/>
                  </a:ext>
                </a:extLst>
              </p:cNvPr>
              <p:cNvSpPr txBox="1">
                <a:spLocks noRot="1" noChangeAspect="1" noMove="1" noResize="1" noEditPoints="1" noAdjustHandles="1" noChangeArrowheads="1" noChangeShapeType="1" noTextEdit="1"/>
              </p:cNvSpPr>
              <p:nvPr/>
            </p:nvSpPr>
            <p:spPr>
              <a:xfrm>
                <a:off x="4505069" y="3189794"/>
                <a:ext cx="750205" cy="923330"/>
              </a:xfrm>
              <a:prstGeom prst="rect">
                <a:avLst/>
              </a:prstGeom>
              <a:blipFill>
                <a:blip r:embed="rId4"/>
                <a:stretch>
                  <a:fillRect/>
                </a:stretch>
              </a:blipFill>
            </p:spPr>
            <p:txBody>
              <a:bodyPr/>
              <a:lstStyle/>
              <a:p>
                <a:r>
                  <a:rPr lang="en-US">
                    <a:noFill/>
                  </a:rPr>
                  <a:t> </a:t>
                </a:r>
              </a:p>
            </p:txBody>
          </p:sp>
        </mc:Fallback>
      </mc:AlternateContent>
      <p:grpSp>
        <p:nvGrpSpPr>
          <p:cNvPr id="15" name="Group 14" descr="Demoninator calculation for C8b">
            <a:extLst>
              <a:ext uri="{FF2B5EF4-FFF2-40B4-BE49-F238E27FC236}">
                <a16:creationId xmlns:a16="http://schemas.microsoft.com/office/drawing/2014/main" id="{324836C7-59AC-89F4-F770-70BCBD0A6DD6}"/>
              </a:ext>
            </a:extLst>
          </p:cNvPr>
          <p:cNvGrpSpPr/>
          <p:nvPr/>
        </p:nvGrpSpPr>
        <p:grpSpPr>
          <a:xfrm>
            <a:off x="888837" y="4307320"/>
            <a:ext cx="7975047" cy="1437321"/>
            <a:chOff x="871773" y="4894899"/>
            <a:chExt cx="7200902" cy="1082258"/>
          </a:xfrm>
        </p:grpSpPr>
        <p:sp>
          <p:nvSpPr>
            <p:cNvPr id="9" name="Rounded Rectangle 8">
              <a:extLst>
                <a:ext uri="{FF2B5EF4-FFF2-40B4-BE49-F238E27FC236}">
                  <a16:creationId xmlns:a16="http://schemas.microsoft.com/office/drawing/2014/main" id="{0AE2E103-9C8C-A07B-E2B8-D409E8337CCB}"/>
                </a:ext>
              </a:extLst>
            </p:cNvPr>
            <p:cNvSpPr/>
            <p:nvPr/>
          </p:nvSpPr>
          <p:spPr>
            <a:xfrm>
              <a:off x="871773" y="4894899"/>
              <a:ext cx="7200902" cy="1082258"/>
            </a:xfrm>
            <a:prstGeom prst="roundRect">
              <a:avLst/>
            </a:prstGeom>
            <a:solidFill>
              <a:srgbClr val="15457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813B34C-418A-C5F6-3BB9-976357998396}"/>
                </a:ext>
              </a:extLst>
            </p:cNvPr>
            <p:cNvSpPr txBox="1">
              <a:spLocks/>
            </p:cNvSpPr>
            <p:nvPr/>
          </p:nvSpPr>
          <p:spPr>
            <a:xfrm>
              <a:off x="875214" y="5109331"/>
              <a:ext cx="7194019" cy="72593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154578"/>
                </a:buClr>
                <a:buFont typeface="System Font Regular"/>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154578"/>
                </a:buClr>
                <a:buFont typeface="Courier New" panose="02070309020205020404" pitchFamily="49" charset="0"/>
                <a:buChar char="o"/>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154578"/>
                </a:buClr>
                <a:buFont typeface="Wingdings" pitchFamily="2" charset="2"/>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154578"/>
                </a:buClr>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latin typeface="Tahoma"/>
                  <a:ea typeface="Tahoma"/>
                  <a:cs typeface="Tahoma"/>
                </a:rPr>
                <a:t># of toddlers between 2 years 3 months and 2 years 9 months exiting Part C who were potentially eligible for Part B</a:t>
              </a:r>
            </a:p>
          </p:txBody>
        </p:sp>
      </p:grpSp>
      <p:pic>
        <p:nvPicPr>
          <p:cNvPr id="12" name="Content Placeholder 19">
            <a:extLst>
              <a:ext uri="{FF2B5EF4-FFF2-40B4-BE49-F238E27FC236}">
                <a16:creationId xmlns:a16="http://schemas.microsoft.com/office/drawing/2014/main" id="{7B6C6050-0655-376A-5CFF-17E90D510037}"/>
              </a:ext>
              <a:ext uri="{C183D7F6-B498-43B3-948B-1728B52AA6E4}">
                <adec:decorative xmlns:adec="http://schemas.microsoft.com/office/drawing/2017/decorative" val="1"/>
              </a:ext>
            </a:extLst>
          </p:cNvPr>
          <p:cNvPicPr>
            <a:picLocks noChangeAspect="1"/>
          </p:cNvPicPr>
          <p:nvPr/>
        </p:nvPicPr>
        <p:blipFill rotWithShape="1">
          <a:blip r:embed="rId5"/>
          <a:srcRect l="28483" t="17420" r="43644" b="68562"/>
          <a:stretch/>
        </p:blipFill>
        <p:spPr>
          <a:xfrm>
            <a:off x="4375920" y="724641"/>
            <a:ext cx="1181194" cy="47746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2A14646-E42E-1AD6-E78E-DF31DF8B7D7C}"/>
                  </a:ext>
                </a:extLst>
              </p:cNvPr>
              <p:cNvSpPr txBox="1"/>
              <p:nvPr/>
            </p:nvSpPr>
            <p:spPr>
              <a:xfrm>
                <a:off x="9419613" y="3214214"/>
                <a:ext cx="2173672"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6000" i="1" smtClean="0">
                          <a:latin typeface="Cambria Math" panose="02040503050406030204" pitchFamily="18" charset="0"/>
                          <a:ea typeface="Cambria Math" panose="02040503050406030204" pitchFamily="18" charset="0"/>
                        </a:rPr>
                        <m:t>×</m:t>
                      </m:r>
                      <m:r>
                        <a:rPr lang="en-US" sz="6000" b="0" i="1" smtClean="0">
                          <a:latin typeface="Cambria Math" panose="02040503050406030204" pitchFamily="18" charset="0"/>
                          <a:ea typeface="Cambria Math" panose="02040503050406030204" pitchFamily="18" charset="0"/>
                        </a:rPr>
                        <m:t> 100</m:t>
                      </m:r>
                    </m:oMath>
                  </m:oMathPara>
                </a14:m>
                <a:endParaRPr lang="en-US" sz="6000"/>
              </a:p>
            </p:txBody>
          </p:sp>
        </mc:Choice>
        <mc:Fallback xmlns="">
          <p:sp>
            <p:nvSpPr>
              <p:cNvPr id="14" name="TextBox 13">
                <a:extLst>
                  <a:ext uri="{FF2B5EF4-FFF2-40B4-BE49-F238E27FC236}">
                    <a16:creationId xmlns:a16="http://schemas.microsoft.com/office/drawing/2014/main" id="{A2A14646-E42E-1AD6-E78E-DF31DF8B7D7C}"/>
                  </a:ext>
                </a:extLst>
              </p:cNvPr>
              <p:cNvSpPr txBox="1">
                <a:spLocks noRot="1" noChangeAspect="1" noMove="1" noResize="1" noEditPoints="1" noAdjustHandles="1" noChangeArrowheads="1" noChangeShapeType="1" noTextEdit="1"/>
              </p:cNvSpPr>
              <p:nvPr/>
            </p:nvSpPr>
            <p:spPr>
              <a:xfrm>
                <a:off x="9419613" y="3214214"/>
                <a:ext cx="2173672" cy="923330"/>
              </a:xfrm>
              <a:prstGeom prst="rect">
                <a:avLst/>
              </a:prstGeom>
              <a:blipFill>
                <a:blip r:embed="rId6"/>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7CCEC0F7-09AB-85DA-E141-0C55AEA6B532}"/>
              </a:ext>
            </a:extLst>
          </p:cNvPr>
          <p:cNvSpPr txBox="1"/>
          <p:nvPr/>
        </p:nvSpPr>
        <p:spPr>
          <a:xfrm>
            <a:off x="3124302" y="6055465"/>
            <a:ext cx="86930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U.S. DEPARTMENT OF EDUCATION </a:t>
            </a:r>
            <a:r>
              <a:rPr lang="fr-FR" sz="1200">
                <a:latin typeface="Times New Roman"/>
                <a:cs typeface="Times New Roman"/>
              </a:rPr>
              <a:t>Part C SPP/APR </a:t>
            </a:r>
            <a:r>
              <a:rPr lang="fr-FR" sz="1200" err="1">
                <a:latin typeface="Times New Roman"/>
                <a:cs typeface="Times New Roman"/>
              </a:rPr>
              <a:t>Measurement</a:t>
            </a:r>
            <a:r>
              <a:rPr lang="fr-FR" sz="1200">
                <a:latin typeface="Times New Roman"/>
                <a:cs typeface="Times New Roman"/>
              </a:rPr>
              <a:t> Table: </a:t>
            </a:r>
            <a:r>
              <a:rPr lang="fr-FR" sz="1200">
                <a:latin typeface="Times New Roman"/>
                <a:cs typeface="Times New Roman"/>
                <a:hlinkClick r:id="rId7"/>
              </a:rPr>
              <a:t>https://sites.ed.gov/idea/grantees/#SPP-APR</a:t>
            </a:r>
            <a:endParaRPr lang="fr-FR" sz="1200">
              <a:latin typeface="Times New Roman"/>
              <a:cs typeface="Times New Roman"/>
            </a:endParaRPr>
          </a:p>
        </p:txBody>
      </p:sp>
      <p:sp>
        <p:nvSpPr>
          <p:cNvPr id="3" name="Slide Number Placeholder 2">
            <a:extLst>
              <a:ext uri="{FF2B5EF4-FFF2-40B4-BE49-F238E27FC236}">
                <a16:creationId xmlns:a16="http://schemas.microsoft.com/office/drawing/2014/main" id="{D1ECC7DF-571F-1457-7330-E5CB65D9F387}"/>
              </a:ext>
            </a:extLst>
          </p:cNvPr>
          <p:cNvSpPr>
            <a:spLocks noGrp="1"/>
          </p:cNvSpPr>
          <p:nvPr>
            <p:ph type="sldNum" sz="quarter" idx="4"/>
          </p:nvPr>
        </p:nvSpPr>
        <p:spPr/>
        <p:txBody>
          <a:bodyPr/>
          <a:lstStyle/>
          <a:p>
            <a:fld id="{8FF8BE51-C3B0-9B4F-9A06-4F809A9A7941}" type="slidenum">
              <a:rPr lang="en-US" smtClean="0"/>
              <a:pPr/>
              <a:t>28</a:t>
            </a:fld>
            <a:endParaRPr lang="en-US"/>
          </a:p>
        </p:txBody>
      </p:sp>
    </p:spTree>
    <p:extLst>
      <p:ext uri="{BB962C8B-B14F-4D97-AF65-F5344CB8AC3E}">
        <p14:creationId xmlns:p14="http://schemas.microsoft.com/office/powerpoint/2010/main" val="2011643517"/>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9167D-291A-C051-F774-B29B2C77F5BA}"/>
              </a:ext>
            </a:extLst>
          </p:cNvPr>
          <p:cNvSpPr>
            <a:spLocks noGrp="1"/>
          </p:cNvSpPr>
          <p:nvPr>
            <p:ph type="title"/>
          </p:nvPr>
        </p:nvSpPr>
        <p:spPr/>
        <p:txBody>
          <a:bodyPr>
            <a:normAutofit/>
          </a:bodyPr>
          <a:lstStyle/>
          <a:p>
            <a:r>
              <a:rPr lang="en-US">
                <a:latin typeface="+mj-lt"/>
                <a:ea typeface="Tahoma"/>
                <a:cs typeface="Tahoma"/>
              </a:rPr>
              <a:t>C8C: Numerator and Denominator Guidance</a:t>
            </a:r>
            <a:endParaRPr lang="en-US">
              <a:latin typeface="+mj-lt"/>
            </a:endParaRPr>
          </a:p>
        </p:txBody>
      </p:sp>
      <p:sp>
        <p:nvSpPr>
          <p:cNvPr id="3" name="Content Placeholder 2">
            <a:extLst>
              <a:ext uri="{FF2B5EF4-FFF2-40B4-BE49-F238E27FC236}">
                <a16:creationId xmlns:a16="http://schemas.microsoft.com/office/drawing/2014/main" id="{2B03EA16-7FE6-0C69-E3A4-4D09A3FE6068}"/>
              </a:ext>
            </a:extLst>
          </p:cNvPr>
          <p:cNvSpPr>
            <a:spLocks noGrp="1"/>
          </p:cNvSpPr>
          <p:nvPr>
            <p:ph idx="1"/>
          </p:nvPr>
        </p:nvSpPr>
        <p:spPr>
          <a:xfrm>
            <a:off x="598715" y="994731"/>
            <a:ext cx="11005457" cy="5209423"/>
          </a:xfrm>
        </p:spPr>
        <p:txBody>
          <a:bodyPr vert="horz" lIns="91440" tIns="45720" rIns="91440" bIns="45720" rtlCol="0" anchor="t">
            <a:normAutofit fontScale="85000" lnSpcReduction="20000"/>
          </a:bodyPr>
          <a:lstStyle/>
          <a:p>
            <a:pPr marL="0" indent="0">
              <a:buNone/>
            </a:pPr>
            <a:r>
              <a:rPr lang="en-US" sz="2800">
                <a:latin typeface="+mn-lt"/>
                <a:ea typeface="Tahoma"/>
                <a:cs typeface="Tahoma"/>
              </a:rPr>
              <a:t>The </a:t>
            </a:r>
            <a:r>
              <a:rPr lang="en-US" sz="2800" b="1">
                <a:latin typeface="+mn-lt"/>
                <a:ea typeface="Tahoma"/>
                <a:cs typeface="Tahoma"/>
              </a:rPr>
              <a:t>numerator</a:t>
            </a:r>
            <a:r>
              <a:rPr lang="en-US" sz="2800">
                <a:latin typeface="+mn-lt"/>
                <a:ea typeface="Tahoma"/>
                <a:cs typeface="Tahoma"/>
              </a:rPr>
              <a:t> includes:</a:t>
            </a:r>
            <a:endParaRPr lang="en-US" sz="2800" b="1">
              <a:latin typeface="+mn-lt"/>
            </a:endParaRPr>
          </a:p>
          <a:p>
            <a:r>
              <a:rPr lang="en-US" sz="2800">
                <a:latin typeface="+mn-lt"/>
                <a:ea typeface="Verdana"/>
                <a:cs typeface="Tahoma"/>
              </a:rPr>
              <a:t>All toddlers who exited Part C who were potentially eligible for Part B where the transition conference:</a:t>
            </a:r>
          </a:p>
          <a:p>
            <a:pPr lvl="1">
              <a:buFont typeface="System Font Regular" panose="020B0604020202020204" pitchFamily="34" charset="0"/>
              <a:buChar char="‒"/>
            </a:pPr>
            <a:r>
              <a:rPr lang="en-US" sz="2800">
                <a:latin typeface="+mn-lt"/>
                <a:ea typeface="Verdana"/>
                <a:cs typeface="Tahoma"/>
              </a:rPr>
              <a:t>occurred at least 90 days but not more than 9 months before toddler’s third birthday, or</a:t>
            </a:r>
          </a:p>
          <a:p>
            <a:pPr lvl="1">
              <a:buFont typeface="System Font Regular" panose="020B0604020202020204" pitchFamily="34" charset="0"/>
              <a:buChar char="‒"/>
            </a:pPr>
            <a:r>
              <a:rPr lang="en-US" sz="2800">
                <a:latin typeface="+mn-lt"/>
                <a:ea typeface="Verdana"/>
                <a:cs typeface="Tahoma"/>
              </a:rPr>
              <a:t>was delayed due to exceptional family circumstances, if state chooses to include this data</a:t>
            </a:r>
            <a:endParaRPr lang="en-US" sz="2800">
              <a:latin typeface="+mn-lt"/>
              <a:ea typeface="Tahoma"/>
              <a:cs typeface="Tahoma"/>
            </a:endParaRPr>
          </a:p>
          <a:p>
            <a:pPr marL="0" indent="0">
              <a:buNone/>
            </a:pPr>
            <a:r>
              <a:rPr lang="en-US" sz="2800">
                <a:latin typeface="+mn-lt"/>
                <a:ea typeface="Tahoma"/>
                <a:cs typeface="Tahoma"/>
              </a:rPr>
              <a:t>The </a:t>
            </a:r>
            <a:r>
              <a:rPr lang="en-US" sz="2800" b="1">
                <a:latin typeface="+mn-lt"/>
                <a:ea typeface="Tahoma"/>
                <a:cs typeface="Tahoma"/>
              </a:rPr>
              <a:t>denominator</a:t>
            </a:r>
            <a:r>
              <a:rPr lang="en-US" sz="2800">
                <a:latin typeface="+mn-lt"/>
                <a:ea typeface="Tahoma"/>
                <a:cs typeface="Tahoma"/>
              </a:rPr>
              <a:t> includes:</a:t>
            </a:r>
            <a:endParaRPr lang="en-US" sz="2800">
              <a:latin typeface="+mn-lt"/>
            </a:endParaRPr>
          </a:p>
          <a:p>
            <a:r>
              <a:rPr lang="en-US" sz="2800">
                <a:latin typeface="+mn-lt"/>
                <a:ea typeface="Verdana"/>
                <a:cs typeface="Tahoma"/>
              </a:rPr>
              <a:t>Toddlers between 2 years 3 months and 2 years 9 months of age who exited Part C and were potentially eligible for Part B</a:t>
            </a:r>
            <a:endParaRPr lang="en-US" sz="2800">
              <a:latin typeface="+mn-lt"/>
              <a:ea typeface="Verdana"/>
            </a:endParaRPr>
          </a:p>
          <a:p>
            <a:pPr lvl="1"/>
            <a:r>
              <a:rPr lang="en-US" sz="2800">
                <a:latin typeface="+mn-lt"/>
                <a:ea typeface="Tahoma"/>
                <a:cs typeface="Tahoma"/>
              </a:rPr>
              <a:t>Including those who had a late transition conference due to exceptional family circumstances, if state chooses to include this data</a:t>
            </a:r>
            <a:endParaRPr lang="en-US" sz="2800">
              <a:latin typeface="+mn-lt"/>
              <a:ea typeface="Verdana"/>
              <a:cs typeface="Tahoma"/>
            </a:endParaRPr>
          </a:p>
          <a:p>
            <a:endParaRPr lang="en-US"/>
          </a:p>
        </p:txBody>
      </p:sp>
      <p:sp>
        <p:nvSpPr>
          <p:cNvPr id="4" name="Slide Number Placeholder 3">
            <a:extLst>
              <a:ext uri="{FF2B5EF4-FFF2-40B4-BE49-F238E27FC236}">
                <a16:creationId xmlns:a16="http://schemas.microsoft.com/office/drawing/2014/main" id="{533F55C7-8044-32E5-BE2D-800B38485134}"/>
              </a:ext>
            </a:extLst>
          </p:cNvPr>
          <p:cNvSpPr>
            <a:spLocks noGrp="1"/>
          </p:cNvSpPr>
          <p:nvPr>
            <p:ph type="sldNum" sz="quarter" idx="4"/>
          </p:nvPr>
        </p:nvSpPr>
        <p:spPr/>
        <p:txBody>
          <a:bodyPr/>
          <a:lstStyle/>
          <a:p>
            <a:fld id="{8FF8BE51-C3B0-9B4F-9A06-4F809A9A7941}" type="slidenum">
              <a:rPr lang="en-US" smtClean="0"/>
              <a:pPr/>
              <a:t>29</a:t>
            </a:fld>
            <a:endParaRPr lang="en-US"/>
          </a:p>
        </p:txBody>
      </p:sp>
    </p:spTree>
    <p:extLst>
      <p:ext uri="{BB962C8B-B14F-4D97-AF65-F5344CB8AC3E}">
        <p14:creationId xmlns:p14="http://schemas.microsoft.com/office/powerpoint/2010/main" val="106258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AB9F2E-89B7-8489-84E2-EC950E7767BB}"/>
              </a:ext>
            </a:extLst>
          </p:cNvPr>
          <p:cNvSpPr>
            <a:spLocks noGrp="1"/>
          </p:cNvSpPr>
          <p:nvPr>
            <p:ph type="title"/>
          </p:nvPr>
        </p:nvSpPr>
        <p:spPr>
          <a:xfrm>
            <a:off x="587829" y="226979"/>
            <a:ext cx="11005456" cy="899693"/>
          </a:xfrm>
        </p:spPr>
        <p:txBody>
          <a:bodyPr anchor="t">
            <a:normAutofit/>
          </a:bodyPr>
          <a:lstStyle/>
          <a:p>
            <a:r>
              <a:rPr lang="en-US">
                <a:latin typeface="Arial"/>
                <a:cs typeface="Arial"/>
              </a:rPr>
              <a:t>Engagement, Questions, and Follow-up</a:t>
            </a:r>
          </a:p>
        </p:txBody>
      </p:sp>
      <p:sp>
        <p:nvSpPr>
          <p:cNvPr id="4" name="Content Placeholder 3">
            <a:extLst>
              <a:ext uri="{FF2B5EF4-FFF2-40B4-BE49-F238E27FC236}">
                <a16:creationId xmlns:a16="http://schemas.microsoft.com/office/drawing/2014/main" id="{00D747D6-AEDF-D582-1F2A-8C7A2452BF75}"/>
              </a:ext>
            </a:extLst>
          </p:cNvPr>
          <p:cNvSpPr>
            <a:spLocks noGrp="1"/>
          </p:cNvSpPr>
          <p:nvPr>
            <p:ph sz="half" idx="1"/>
          </p:nvPr>
        </p:nvSpPr>
        <p:spPr>
          <a:xfrm>
            <a:off x="271527" y="1113086"/>
            <a:ext cx="7680520" cy="4950362"/>
          </a:xfrm>
        </p:spPr>
        <p:txBody>
          <a:bodyPr vert="horz" lIns="91440" tIns="45720" rIns="91440" bIns="45720" rtlCol="0" anchor="t">
            <a:normAutofit/>
          </a:bodyPr>
          <a:lstStyle/>
          <a:p>
            <a:pPr>
              <a:lnSpc>
                <a:spcPct val="150000"/>
              </a:lnSpc>
            </a:pPr>
            <a:r>
              <a:rPr lang="en-US" sz="2600">
                <a:latin typeface="Arial"/>
                <a:cs typeface="Arial"/>
              </a:rPr>
              <a:t>Today’s session will include interactive polls, chats, and state sharing.</a:t>
            </a:r>
            <a:endParaRPr lang="en-US" sz="2600">
              <a:highlight>
                <a:srgbClr val="FFFF00"/>
              </a:highlight>
              <a:latin typeface="Arial"/>
              <a:cs typeface="Arial"/>
            </a:endParaRPr>
          </a:p>
          <a:p>
            <a:pPr>
              <a:lnSpc>
                <a:spcPct val="150000"/>
              </a:lnSpc>
            </a:pPr>
            <a:r>
              <a:rPr lang="en-US" sz="2600">
                <a:latin typeface="Arial"/>
                <a:cs typeface="Arial"/>
              </a:rPr>
              <a:t>Please submit questions using the Q&amp;A feature.</a:t>
            </a:r>
          </a:p>
          <a:p>
            <a:pPr>
              <a:lnSpc>
                <a:spcPct val="150000"/>
              </a:lnSpc>
            </a:pPr>
            <a:r>
              <a:rPr lang="en-US" sz="2600">
                <a:latin typeface="Arial"/>
                <a:cs typeface="Arial"/>
              </a:rPr>
              <a:t>Questions will be addressed in a posted FAQ.</a:t>
            </a:r>
          </a:p>
          <a:p>
            <a:pPr>
              <a:lnSpc>
                <a:spcPct val="150000"/>
              </a:lnSpc>
            </a:pPr>
            <a:r>
              <a:rPr lang="en-US" sz="2600">
                <a:latin typeface="Arial"/>
                <a:cs typeface="Arial"/>
              </a:rPr>
              <a:t>Participants will be notified when the FAQ is available on our website.</a:t>
            </a:r>
          </a:p>
          <a:p>
            <a:endParaRPr lang="en-US" sz="2200"/>
          </a:p>
        </p:txBody>
      </p:sp>
      <p:pic>
        <p:nvPicPr>
          <p:cNvPr id="7" name="Graphic 6" descr="diagram of two people with a question mark beside them.">
            <a:extLst>
              <a:ext uri="{FF2B5EF4-FFF2-40B4-BE49-F238E27FC236}">
                <a16:creationId xmlns:a16="http://schemas.microsoft.com/office/drawing/2014/main" id="{2CF5BE83-9197-7E47-2F42-7867AF2BFDF2}"/>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416205" y="1190100"/>
            <a:ext cx="4167259" cy="4470024"/>
          </a:xfrm>
          <a:prstGeom prst="rect">
            <a:avLst/>
          </a:prstGeom>
        </p:spPr>
      </p:pic>
      <p:sp>
        <p:nvSpPr>
          <p:cNvPr id="2" name="Slide Number Placeholder 1">
            <a:extLst>
              <a:ext uri="{FF2B5EF4-FFF2-40B4-BE49-F238E27FC236}">
                <a16:creationId xmlns:a16="http://schemas.microsoft.com/office/drawing/2014/main" id="{3BA32988-3194-9647-DC0D-1CFDB59DF0CB}"/>
              </a:ext>
              <a:ext uri="{C183D7F6-B498-43B3-948B-1728B52AA6E4}">
                <adec:decorative xmlns:adec="http://schemas.microsoft.com/office/drawing/2017/decorative" val="0"/>
              </a:ext>
            </a:extLst>
          </p:cNvPr>
          <p:cNvSpPr>
            <a:spLocks noGrp="1"/>
          </p:cNvSpPr>
          <p:nvPr>
            <p:ph type="sldNum" sz="quarter" idx="4"/>
          </p:nvPr>
        </p:nvSpPr>
        <p:spPr>
          <a:xfrm>
            <a:off x="10360510" y="6319554"/>
            <a:ext cx="1232776" cy="503578"/>
          </a:xfrm>
        </p:spPr>
        <p:txBody>
          <a:bodyPr anchor="ctr">
            <a:normAutofit/>
          </a:bodyPr>
          <a:lstStyle/>
          <a:p>
            <a:pPr>
              <a:spcAft>
                <a:spcPts val="600"/>
              </a:spcAft>
            </a:pPr>
            <a:fld id="{8FF8BE51-C3B0-9B4F-9A06-4F809A9A7941}" type="slidenum">
              <a:rPr lang="en-US" smtClean="0"/>
              <a:pPr>
                <a:spcAft>
                  <a:spcPts val="600"/>
                </a:spcAft>
              </a:pPr>
              <a:t>3</a:t>
            </a:fld>
            <a:endParaRPr lang="en-US"/>
          </a:p>
        </p:txBody>
      </p:sp>
    </p:spTree>
    <p:extLst>
      <p:ext uri="{BB962C8B-B14F-4D97-AF65-F5344CB8AC3E}">
        <p14:creationId xmlns:p14="http://schemas.microsoft.com/office/powerpoint/2010/main" val="1586762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96BC-F4F8-70A6-D035-1EBBA4CD12AE}"/>
              </a:ext>
            </a:extLst>
          </p:cNvPr>
          <p:cNvSpPr>
            <a:spLocks noGrp="1"/>
          </p:cNvSpPr>
          <p:nvPr>
            <p:ph type="title"/>
          </p:nvPr>
        </p:nvSpPr>
        <p:spPr/>
        <p:txBody>
          <a:bodyPr>
            <a:normAutofit/>
          </a:bodyPr>
          <a:lstStyle/>
          <a:p>
            <a:r>
              <a:rPr lang="en-US">
                <a:latin typeface="+mj-lt"/>
                <a:ea typeface="Tahoma"/>
                <a:cs typeface="Tahoma"/>
              </a:rPr>
              <a:t>C8C: Data Points Needed for Calculation</a:t>
            </a:r>
            <a:endParaRPr lang="en-US">
              <a:latin typeface="+mj-lt"/>
            </a:endParaRPr>
          </a:p>
        </p:txBody>
      </p:sp>
      <p:sp>
        <p:nvSpPr>
          <p:cNvPr id="3" name="Content Placeholder 2">
            <a:extLst>
              <a:ext uri="{FF2B5EF4-FFF2-40B4-BE49-F238E27FC236}">
                <a16:creationId xmlns:a16="http://schemas.microsoft.com/office/drawing/2014/main" id="{AE2CB60E-23B1-C5A7-2626-EAFE99AE4EBE}"/>
              </a:ext>
            </a:extLst>
          </p:cNvPr>
          <p:cNvSpPr>
            <a:spLocks noGrp="1"/>
          </p:cNvSpPr>
          <p:nvPr>
            <p:ph idx="1"/>
          </p:nvPr>
        </p:nvSpPr>
        <p:spPr>
          <a:xfrm>
            <a:off x="587829" y="1368358"/>
            <a:ext cx="6684841" cy="4477806"/>
          </a:xfrm>
        </p:spPr>
        <p:txBody>
          <a:bodyPr vert="horz" lIns="91440" tIns="45720" rIns="91440" bIns="45720" rtlCol="0" anchor="t">
            <a:normAutofit fontScale="92500" lnSpcReduction="10000"/>
          </a:bodyPr>
          <a:lstStyle/>
          <a:p>
            <a:r>
              <a:rPr lang="en-US">
                <a:latin typeface="+mn-lt"/>
                <a:ea typeface="Verdana"/>
                <a:cs typeface="Tahoma"/>
              </a:rPr>
              <a:t>Child’s DOB</a:t>
            </a:r>
          </a:p>
          <a:p>
            <a:r>
              <a:rPr lang="en-US">
                <a:latin typeface="+mn-lt"/>
                <a:ea typeface="Verdana"/>
                <a:cs typeface="Tahoma"/>
              </a:rPr>
              <a:t>Whether child is potentially eligible for Part B</a:t>
            </a:r>
          </a:p>
          <a:p>
            <a:r>
              <a:rPr lang="en-US">
                <a:latin typeface="+mn-lt"/>
                <a:ea typeface="Verdana"/>
                <a:cs typeface="Tahoma"/>
              </a:rPr>
              <a:t>Date of transition conference</a:t>
            </a:r>
          </a:p>
          <a:p>
            <a:r>
              <a:rPr lang="en-US">
                <a:latin typeface="+mn-lt"/>
                <a:ea typeface="Verdana"/>
                <a:cs typeface="Tahoma"/>
              </a:rPr>
              <a:t>Reason for delay, if applicable</a:t>
            </a:r>
          </a:p>
          <a:p>
            <a:r>
              <a:rPr lang="en-US">
                <a:latin typeface="+mn-lt"/>
                <a:ea typeface="Verdana"/>
                <a:cs typeface="Tahoma"/>
              </a:rPr>
              <a:t>Date of exit from Part C</a:t>
            </a:r>
          </a:p>
          <a:p>
            <a:pPr marL="0" indent="0">
              <a:buNone/>
            </a:pPr>
            <a:r>
              <a:rPr lang="en-US" b="1"/>
              <a:t>NOTE: To determine if a child is considered a “Late Referral to Part C” (when child is found eligible for Part C 89 days or less prior to the child’s third birthday), the Part C eligibility date is needed.</a:t>
            </a:r>
          </a:p>
          <a:p>
            <a:pPr marL="0" indent="0">
              <a:buNone/>
            </a:pPr>
            <a:endParaRPr lang="en-US"/>
          </a:p>
        </p:txBody>
      </p:sp>
      <p:pic>
        <p:nvPicPr>
          <p:cNvPr id="11" name="Picture 10">
            <a:extLst>
              <a:ext uri="{FF2B5EF4-FFF2-40B4-BE49-F238E27FC236}">
                <a16:creationId xmlns:a16="http://schemas.microsoft.com/office/drawing/2014/main" id="{3EF1D861-F28F-F2B7-47C9-AD1F827B50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28219" y="1837045"/>
            <a:ext cx="4057080" cy="2658740"/>
          </a:xfrm>
          <a:prstGeom prst="rect">
            <a:avLst/>
          </a:prstGeom>
          <a:effectLst>
            <a:softEdge rad="31750"/>
          </a:effectLst>
        </p:spPr>
      </p:pic>
      <p:sp>
        <p:nvSpPr>
          <p:cNvPr id="4" name="Slide Number Placeholder 3">
            <a:extLst>
              <a:ext uri="{FF2B5EF4-FFF2-40B4-BE49-F238E27FC236}">
                <a16:creationId xmlns:a16="http://schemas.microsoft.com/office/drawing/2014/main" id="{90B85BA5-5C04-804E-558A-B4216F22BBB3}"/>
              </a:ext>
            </a:extLst>
          </p:cNvPr>
          <p:cNvSpPr>
            <a:spLocks noGrp="1"/>
          </p:cNvSpPr>
          <p:nvPr>
            <p:ph type="sldNum" sz="quarter" idx="4"/>
          </p:nvPr>
        </p:nvSpPr>
        <p:spPr/>
        <p:txBody>
          <a:bodyPr/>
          <a:lstStyle/>
          <a:p>
            <a:fld id="{8FF8BE51-C3B0-9B4F-9A06-4F809A9A7941}" type="slidenum">
              <a:rPr lang="en-US" smtClean="0"/>
              <a:pPr/>
              <a:t>30</a:t>
            </a:fld>
            <a:endParaRPr lang="en-US"/>
          </a:p>
        </p:txBody>
      </p:sp>
    </p:spTree>
    <p:extLst>
      <p:ext uri="{BB962C8B-B14F-4D97-AF65-F5344CB8AC3E}">
        <p14:creationId xmlns:p14="http://schemas.microsoft.com/office/powerpoint/2010/main" val="1897440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6647E-34E5-C5EE-FA2B-FDB5A6573793}"/>
              </a:ext>
            </a:extLst>
          </p:cNvPr>
          <p:cNvSpPr>
            <a:spLocks noGrp="1"/>
          </p:cNvSpPr>
          <p:nvPr>
            <p:ph type="title"/>
          </p:nvPr>
        </p:nvSpPr>
        <p:spPr/>
        <p:txBody>
          <a:bodyPr/>
          <a:lstStyle/>
          <a:p>
            <a:r>
              <a:rPr lang="en-US">
                <a:latin typeface="+mj-lt"/>
                <a:ea typeface="Tahoma"/>
                <a:cs typeface="Tahoma"/>
              </a:rPr>
              <a:t>C8C: Who is Not Reported</a:t>
            </a:r>
            <a:endParaRPr lang="en-US">
              <a:latin typeface="+mj-lt"/>
            </a:endParaRPr>
          </a:p>
        </p:txBody>
      </p:sp>
      <p:sp>
        <p:nvSpPr>
          <p:cNvPr id="3" name="Content Placeholder 2">
            <a:extLst>
              <a:ext uri="{FF2B5EF4-FFF2-40B4-BE49-F238E27FC236}">
                <a16:creationId xmlns:a16="http://schemas.microsoft.com/office/drawing/2014/main" id="{86A9E2A8-06EC-6973-8208-C738BE18F849}"/>
              </a:ext>
            </a:extLst>
          </p:cNvPr>
          <p:cNvSpPr>
            <a:spLocks noGrp="1"/>
          </p:cNvSpPr>
          <p:nvPr>
            <p:ph idx="1"/>
          </p:nvPr>
        </p:nvSpPr>
        <p:spPr/>
        <p:txBody>
          <a:bodyPr vert="horz" lIns="91440" tIns="45720" rIns="91440" bIns="45720" rtlCol="0" anchor="t">
            <a:normAutofit/>
          </a:bodyPr>
          <a:lstStyle/>
          <a:p>
            <a:r>
              <a:rPr lang="en-US" dirty="0">
                <a:latin typeface="+mn-lt"/>
                <a:ea typeface="Verdana"/>
                <a:cs typeface="Tahoma"/>
              </a:rPr>
              <a:t>Children who are </a:t>
            </a:r>
            <a:r>
              <a:rPr lang="en-US" b="1" dirty="0">
                <a:latin typeface="+mn-lt"/>
                <a:ea typeface="Verdana"/>
                <a:cs typeface="Tahoma"/>
              </a:rPr>
              <a:t>not considered potentially eligible </a:t>
            </a:r>
            <a:r>
              <a:rPr lang="en-US" dirty="0">
                <a:latin typeface="+mn-lt"/>
                <a:ea typeface="Verdana"/>
                <a:cs typeface="Tahoma"/>
              </a:rPr>
              <a:t>for Part B</a:t>
            </a:r>
          </a:p>
          <a:p>
            <a:r>
              <a:rPr lang="en-US" dirty="0">
                <a:latin typeface="+mn-lt"/>
                <a:ea typeface="Verdana"/>
                <a:cs typeface="Tahoma"/>
              </a:rPr>
              <a:t>Children who were </a:t>
            </a:r>
            <a:r>
              <a:rPr lang="en-US" b="1" dirty="0">
                <a:latin typeface="+mn-lt"/>
                <a:ea typeface="Verdana"/>
                <a:cs typeface="Tahoma"/>
              </a:rPr>
              <a:t>found eligible less than 90 days </a:t>
            </a:r>
            <a:r>
              <a:rPr lang="en-US" dirty="0">
                <a:latin typeface="+mn-lt"/>
                <a:ea typeface="Verdana"/>
                <a:cs typeface="Tahoma"/>
              </a:rPr>
              <a:t>before the child’s third birthday</a:t>
            </a:r>
          </a:p>
          <a:p>
            <a:pPr lvl="1"/>
            <a:r>
              <a:rPr lang="en-US" dirty="0">
                <a:latin typeface="+mn-lt"/>
                <a:ea typeface="Verdana"/>
                <a:cs typeface="Tahoma"/>
              </a:rPr>
              <a:t>No transition conference is required for these children </a:t>
            </a:r>
          </a:p>
          <a:p>
            <a:r>
              <a:rPr lang="en-US" dirty="0">
                <a:latin typeface="+mn-lt"/>
                <a:ea typeface="Verdana"/>
                <a:cs typeface="Tahoma"/>
              </a:rPr>
              <a:t>Children </a:t>
            </a:r>
            <a:r>
              <a:rPr lang="en-US" b="1" dirty="0">
                <a:latin typeface="+mn-lt"/>
                <a:ea typeface="Verdana"/>
                <a:cs typeface="Tahoma"/>
              </a:rPr>
              <a:t>referred to Part C less than 45 days </a:t>
            </a:r>
            <a:r>
              <a:rPr lang="en-US" dirty="0">
                <a:latin typeface="+mn-lt"/>
                <a:ea typeface="Verdana"/>
                <a:cs typeface="Tahoma"/>
              </a:rPr>
              <a:t>before the child’s third birthday and if they may be eligible for Part B are referred directly to Part B</a:t>
            </a:r>
            <a:endParaRPr lang="en-US" dirty="0">
              <a:latin typeface="+mn-lt"/>
              <a:ea typeface="Verdana"/>
            </a:endParaRPr>
          </a:p>
        </p:txBody>
      </p:sp>
      <p:sp>
        <p:nvSpPr>
          <p:cNvPr id="4" name="Slide Number Placeholder 3">
            <a:extLst>
              <a:ext uri="{FF2B5EF4-FFF2-40B4-BE49-F238E27FC236}">
                <a16:creationId xmlns:a16="http://schemas.microsoft.com/office/drawing/2014/main" id="{56E18AD1-BA73-5163-5674-18A464BCEEEC}"/>
              </a:ext>
            </a:extLst>
          </p:cNvPr>
          <p:cNvSpPr>
            <a:spLocks noGrp="1"/>
          </p:cNvSpPr>
          <p:nvPr>
            <p:ph type="sldNum" sz="quarter" idx="4"/>
          </p:nvPr>
        </p:nvSpPr>
        <p:spPr/>
        <p:txBody>
          <a:bodyPr/>
          <a:lstStyle/>
          <a:p>
            <a:fld id="{8FF8BE51-C3B0-9B4F-9A06-4F809A9A7941}" type="slidenum">
              <a:rPr lang="en-US" smtClean="0"/>
              <a:pPr/>
              <a:t>31</a:t>
            </a:fld>
            <a:endParaRPr lang="en-US"/>
          </a:p>
        </p:txBody>
      </p:sp>
    </p:spTree>
    <p:extLst>
      <p:ext uri="{BB962C8B-B14F-4D97-AF65-F5344CB8AC3E}">
        <p14:creationId xmlns:p14="http://schemas.microsoft.com/office/powerpoint/2010/main" val="1296495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0C1FA-CEA9-BB17-98AC-CFFB2C4BC8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9A903C-9252-FC23-CD6F-40961E6F259C}"/>
              </a:ext>
            </a:extLst>
          </p:cNvPr>
          <p:cNvSpPr>
            <a:spLocks noGrp="1"/>
          </p:cNvSpPr>
          <p:nvPr>
            <p:ph type="title"/>
          </p:nvPr>
        </p:nvSpPr>
        <p:spPr/>
        <p:txBody>
          <a:bodyPr/>
          <a:lstStyle/>
          <a:p>
            <a:r>
              <a:rPr lang="en-US"/>
              <a:t>Scavenger Hunt #2</a:t>
            </a:r>
          </a:p>
        </p:txBody>
      </p:sp>
      <p:sp>
        <p:nvSpPr>
          <p:cNvPr id="4" name="Content Placeholder 3">
            <a:extLst>
              <a:ext uri="{FF2B5EF4-FFF2-40B4-BE49-F238E27FC236}">
                <a16:creationId xmlns:a16="http://schemas.microsoft.com/office/drawing/2014/main" id="{306A9EBB-DEE4-2ED5-8AA7-31BD63830BA9}"/>
              </a:ext>
            </a:extLst>
          </p:cNvPr>
          <p:cNvSpPr>
            <a:spLocks noGrp="1"/>
          </p:cNvSpPr>
          <p:nvPr>
            <p:ph idx="1"/>
          </p:nvPr>
        </p:nvSpPr>
        <p:spPr/>
        <p:txBody>
          <a:bodyPr/>
          <a:lstStyle/>
          <a:p>
            <a:pPr marL="457200" indent="-457200">
              <a:buFont typeface="+mj-lt"/>
              <a:buAutoNum type="arabicPeriod"/>
            </a:pPr>
            <a:r>
              <a:rPr lang="en-US"/>
              <a:t>Open the Data Calculations Document for Indicator 8C</a:t>
            </a:r>
          </a:p>
          <a:p>
            <a:pPr marL="457200" indent="-457200">
              <a:buFont typeface="+mj-lt"/>
              <a:buAutoNum type="arabicPeriod"/>
            </a:pPr>
            <a:r>
              <a:rPr lang="en-US"/>
              <a:t>Find the Example Calculation </a:t>
            </a:r>
          </a:p>
          <a:p>
            <a:pPr marL="457200" indent="-457200">
              <a:buFont typeface="+mj-lt"/>
              <a:buAutoNum type="arabicPeriod"/>
            </a:pPr>
            <a:r>
              <a:rPr lang="en-US"/>
              <a:t>In the chat, put number of toddlers whose conferences were delayed due to exceptional family circumstances</a:t>
            </a:r>
          </a:p>
          <a:p>
            <a:pPr marL="457200" indent="-457200">
              <a:buFont typeface="+mj-lt"/>
              <a:buAutoNum type="arabicPeriod"/>
            </a:pPr>
            <a:endParaRPr lang="en-US"/>
          </a:p>
        </p:txBody>
      </p:sp>
      <p:pic>
        <p:nvPicPr>
          <p:cNvPr id="7" name="Picture 6">
            <a:extLst>
              <a:ext uri="{FF2B5EF4-FFF2-40B4-BE49-F238E27FC236}">
                <a16:creationId xmlns:a16="http://schemas.microsoft.com/office/drawing/2014/main" id="{35632CFB-344D-8672-7995-33A977D087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68159" y="3514231"/>
            <a:ext cx="4349879" cy="2798205"/>
          </a:xfrm>
          <a:prstGeom prst="rect">
            <a:avLst/>
          </a:prstGeom>
          <a:effectLst>
            <a:softEdge rad="63500"/>
          </a:effectLst>
        </p:spPr>
      </p:pic>
      <p:sp>
        <p:nvSpPr>
          <p:cNvPr id="2" name="Slide Number Placeholder 1">
            <a:extLst>
              <a:ext uri="{FF2B5EF4-FFF2-40B4-BE49-F238E27FC236}">
                <a16:creationId xmlns:a16="http://schemas.microsoft.com/office/drawing/2014/main" id="{CFBD6E66-D039-C536-BD61-0EDE7A5E6A2E}"/>
              </a:ext>
            </a:extLst>
          </p:cNvPr>
          <p:cNvSpPr>
            <a:spLocks noGrp="1"/>
          </p:cNvSpPr>
          <p:nvPr>
            <p:ph type="sldNum" sz="quarter" idx="4"/>
          </p:nvPr>
        </p:nvSpPr>
        <p:spPr/>
        <p:txBody>
          <a:bodyPr/>
          <a:lstStyle/>
          <a:p>
            <a:fld id="{8FF8BE51-C3B0-9B4F-9A06-4F809A9A7941}" type="slidenum">
              <a:rPr lang="en-US" smtClean="0"/>
              <a:pPr/>
              <a:t>32</a:t>
            </a:fld>
            <a:endParaRPr lang="en-US"/>
          </a:p>
        </p:txBody>
      </p:sp>
    </p:spTree>
    <p:extLst>
      <p:ext uri="{BB962C8B-B14F-4D97-AF65-F5344CB8AC3E}">
        <p14:creationId xmlns:p14="http://schemas.microsoft.com/office/powerpoint/2010/main" val="2928674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15331D-2E4D-406D-FFD8-6D3673B597BB}"/>
              </a:ext>
            </a:extLst>
          </p:cNvPr>
          <p:cNvSpPr>
            <a:spLocks noGrp="1"/>
          </p:cNvSpPr>
          <p:nvPr>
            <p:ph type="title"/>
          </p:nvPr>
        </p:nvSpPr>
        <p:spPr/>
        <p:txBody>
          <a:bodyPr/>
          <a:lstStyle/>
          <a:p>
            <a:r>
              <a:rPr lang="en-US">
                <a:latin typeface="+mj-lt"/>
                <a:ea typeface="Tahoma"/>
                <a:cs typeface="Tahoma"/>
              </a:rPr>
              <a:t>C8C: Example Calculation</a:t>
            </a:r>
            <a:endParaRPr lang="en-US">
              <a:latin typeface="+mj-lt"/>
            </a:endParaRPr>
          </a:p>
        </p:txBody>
      </p:sp>
      <p:sp>
        <p:nvSpPr>
          <p:cNvPr id="8" name="Content Placeholder 7">
            <a:extLst>
              <a:ext uri="{FF2B5EF4-FFF2-40B4-BE49-F238E27FC236}">
                <a16:creationId xmlns:a16="http://schemas.microsoft.com/office/drawing/2014/main" id="{B98095D4-8C32-1718-7F9D-B38C9F98752C}"/>
              </a:ext>
            </a:extLst>
          </p:cNvPr>
          <p:cNvSpPr>
            <a:spLocks noGrp="1"/>
          </p:cNvSpPr>
          <p:nvPr>
            <p:ph idx="1"/>
          </p:nvPr>
        </p:nvSpPr>
        <p:spPr>
          <a:xfrm>
            <a:off x="838200" y="1167701"/>
            <a:ext cx="10515600" cy="4366831"/>
          </a:xfrm>
        </p:spPr>
        <p:txBody>
          <a:bodyPr vert="horz" lIns="91440" tIns="45720" rIns="91440" bIns="45720" rtlCol="0" anchor="t">
            <a:noAutofit/>
          </a:bodyPr>
          <a:lstStyle/>
          <a:p>
            <a:r>
              <a:rPr lang="en-US">
                <a:latin typeface="+mn-lt"/>
                <a:ea typeface="Tahoma"/>
                <a:cs typeface="Segoe UI"/>
              </a:rPr>
              <a:t>A state data system included 1,525 children exiting Part C who were potentially eligible for Part B</a:t>
            </a:r>
            <a:endParaRPr lang="en-US">
              <a:latin typeface="+mn-lt"/>
              <a:ea typeface="Tahoma"/>
            </a:endParaRPr>
          </a:p>
          <a:p>
            <a:r>
              <a:rPr lang="en-US">
                <a:latin typeface="+mn-lt"/>
                <a:ea typeface="Tahoma"/>
                <a:cs typeface="Segoe UI"/>
              </a:rPr>
              <a:t>Families of 1,410 toddlers experienced a timely transition conference</a:t>
            </a:r>
            <a:endParaRPr lang="en-US">
              <a:latin typeface="+mn-lt"/>
              <a:ea typeface="Tahoma"/>
            </a:endParaRPr>
          </a:p>
          <a:p>
            <a:r>
              <a:rPr lang="en-US">
                <a:latin typeface="+mn-lt"/>
                <a:ea typeface="Tahoma"/>
                <a:cs typeface="Segoe UI"/>
              </a:rPr>
              <a:t>Transition </a:t>
            </a:r>
            <a:r>
              <a:rPr lang="en-US" b="1">
                <a:latin typeface="+mn-lt"/>
                <a:ea typeface="Tahoma"/>
                <a:cs typeface="Segoe UI"/>
              </a:rPr>
              <a:t>conferences for </a:t>
            </a:r>
            <a:r>
              <a:rPr lang="en-US" b="1">
                <a:solidFill>
                  <a:srgbClr val="7030A0"/>
                </a:solidFill>
                <a:latin typeface="+mn-lt"/>
                <a:ea typeface="Tahoma"/>
                <a:cs typeface="Segoe UI"/>
              </a:rPr>
              <a:t>22</a:t>
            </a:r>
            <a:r>
              <a:rPr lang="en-US" b="1">
                <a:latin typeface="+mn-lt"/>
                <a:ea typeface="Tahoma"/>
                <a:cs typeface="Segoe UI"/>
              </a:rPr>
              <a:t> toddlers </a:t>
            </a:r>
            <a:r>
              <a:rPr lang="en-US">
                <a:latin typeface="+mn-lt"/>
                <a:ea typeface="Tahoma"/>
                <a:cs typeface="Segoe UI"/>
              </a:rPr>
              <a:t>whose conferences were delayed </a:t>
            </a:r>
            <a:r>
              <a:rPr lang="en-US" b="1">
                <a:latin typeface="+mn-lt"/>
                <a:ea typeface="Tahoma"/>
                <a:cs typeface="Segoe UI"/>
              </a:rPr>
              <a:t>due to exceptional family circumstances</a:t>
            </a:r>
            <a:endParaRPr lang="en-US" b="1">
              <a:latin typeface="+mn-lt"/>
              <a:ea typeface="Tahoma"/>
            </a:endParaRPr>
          </a:p>
          <a:p>
            <a:pPr marL="0" indent="0">
              <a:buNone/>
            </a:pPr>
            <a:endParaRPr lang="en-US">
              <a:latin typeface="+mn-lt"/>
              <a:ea typeface="Tahoma"/>
              <a:cs typeface="Segoe UI"/>
            </a:endParaRPr>
          </a:p>
          <a:p>
            <a:pPr>
              <a:buNone/>
            </a:pPr>
            <a:r>
              <a:rPr lang="en-US">
                <a:latin typeface="+mn-lt"/>
                <a:ea typeface="Tahoma"/>
                <a:cs typeface="Segoe UI"/>
              </a:rPr>
              <a:t>(1,410 + 22) / 1,525 = 0.939 x 100 = 93.9% of toddlers who exited Part C had timely transition conferences </a:t>
            </a:r>
            <a:endParaRPr lang="en-US">
              <a:latin typeface="+mn-lt"/>
            </a:endParaRPr>
          </a:p>
          <a:p>
            <a:pPr marL="0" indent="0">
              <a:buNone/>
            </a:pPr>
            <a:endParaRPr lang="en-US" sz="2600"/>
          </a:p>
        </p:txBody>
      </p:sp>
      <p:sp>
        <p:nvSpPr>
          <p:cNvPr id="2" name="TextBox 1">
            <a:extLst>
              <a:ext uri="{FF2B5EF4-FFF2-40B4-BE49-F238E27FC236}">
                <a16:creationId xmlns:a16="http://schemas.microsoft.com/office/drawing/2014/main" id="{201E9C8E-38B8-1FF7-42E3-E3E25A9F6857}"/>
              </a:ext>
            </a:extLst>
          </p:cNvPr>
          <p:cNvSpPr txBox="1"/>
          <p:nvPr/>
        </p:nvSpPr>
        <p:spPr>
          <a:xfrm>
            <a:off x="4662791" y="6500215"/>
            <a:ext cx="7135731" cy="261610"/>
          </a:xfrm>
          <a:prstGeom prst="rect">
            <a:avLst/>
          </a:prstGeom>
          <a:noFill/>
        </p:spPr>
        <p:txBody>
          <a:bodyPr wrap="square" rtlCol="0">
            <a:spAutoFit/>
          </a:bodyPr>
          <a:lstStyle/>
          <a:p>
            <a:r>
              <a:rPr lang="en-US" sz="1100">
                <a:hlinkClick r:id="rId3"/>
              </a:rPr>
              <a:t>https://dasycenter.org/wp-content/uploads/2024/10/DaSy_APRCalculations_Indicator_C8C_Acc.pdf</a:t>
            </a:r>
            <a:endParaRPr lang="en-US" sz="1100"/>
          </a:p>
        </p:txBody>
      </p:sp>
      <p:sp>
        <p:nvSpPr>
          <p:cNvPr id="3" name="Slide Number Placeholder 2">
            <a:extLst>
              <a:ext uri="{FF2B5EF4-FFF2-40B4-BE49-F238E27FC236}">
                <a16:creationId xmlns:a16="http://schemas.microsoft.com/office/drawing/2014/main" id="{89B603DC-FBB2-69DB-FC09-CD4D235BDC87}"/>
              </a:ext>
            </a:extLst>
          </p:cNvPr>
          <p:cNvSpPr>
            <a:spLocks noGrp="1"/>
          </p:cNvSpPr>
          <p:nvPr>
            <p:ph type="sldNum" sz="quarter" idx="4"/>
          </p:nvPr>
        </p:nvSpPr>
        <p:spPr/>
        <p:txBody>
          <a:bodyPr/>
          <a:lstStyle/>
          <a:p>
            <a:fld id="{8FF8BE51-C3B0-9B4F-9A06-4F809A9A7941}" type="slidenum">
              <a:rPr lang="en-US" smtClean="0"/>
              <a:pPr/>
              <a:t>33</a:t>
            </a:fld>
            <a:endParaRPr lang="en-US"/>
          </a:p>
        </p:txBody>
      </p:sp>
    </p:spTree>
    <p:extLst>
      <p:ext uri="{BB962C8B-B14F-4D97-AF65-F5344CB8AC3E}">
        <p14:creationId xmlns:p14="http://schemas.microsoft.com/office/powerpoint/2010/main" val="14178868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92D8D-C3BF-CBE9-D713-C76B4B2216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9176C8-0DC9-6B70-5A9E-7ADB8C620048}"/>
              </a:ext>
            </a:extLst>
          </p:cNvPr>
          <p:cNvSpPr>
            <a:spLocks noGrp="1"/>
          </p:cNvSpPr>
          <p:nvPr>
            <p:ph type="ctrTitle"/>
          </p:nvPr>
        </p:nvSpPr>
        <p:spPr/>
        <p:txBody>
          <a:bodyPr>
            <a:normAutofit/>
          </a:bodyPr>
          <a:lstStyle/>
          <a:p>
            <a:br>
              <a:rPr lang="en-US" sz="5400"/>
            </a:br>
            <a:r>
              <a:rPr lang="en-US" sz="5400"/>
              <a:t>SPP/APR Indicator B12</a:t>
            </a:r>
          </a:p>
        </p:txBody>
      </p:sp>
    </p:spTree>
    <p:extLst>
      <p:ext uri="{BB962C8B-B14F-4D97-AF65-F5344CB8AC3E}">
        <p14:creationId xmlns:p14="http://schemas.microsoft.com/office/powerpoint/2010/main" val="1244267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A6EFE-B421-E189-DA02-6AB92C182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D88611-158D-5C9D-CE17-68158B00299F}"/>
              </a:ext>
            </a:extLst>
          </p:cNvPr>
          <p:cNvSpPr>
            <a:spLocks noGrp="1"/>
          </p:cNvSpPr>
          <p:nvPr>
            <p:ph type="title"/>
          </p:nvPr>
        </p:nvSpPr>
        <p:spPr/>
        <p:txBody>
          <a:bodyPr/>
          <a:lstStyle/>
          <a:p>
            <a:r>
              <a:rPr lang="en-US"/>
              <a:t>Why Indicator B12</a:t>
            </a:r>
          </a:p>
        </p:txBody>
      </p:sp>
      <p:sp>
        <p:nvSpPr>
          <p:cNvPr id="3" name="Content Placeholder 2">
            <a:extLst>
              <a:ext uri="{FF2B5EF4-FFF2-40B4-BE49-F238E27FC236}">
                <a16:creationId xmlns:a16="http://schemas.microsoft.com/office/drawing/2014/main" id="{64D1298E-70D0-8AF0-23A5-51143D46CEBC}"/>
              </a:ext>
            </a:extLst>
          </p:cNvPr>
          <p:cNvSpPr>
            <a:spLocks noGrp="1"/>
          </p:cNvSpPr>
          <p:nvPr>
            <p:ph idx="1"/>
          </p:nvPr>
        </p:nvSpPr>
        <p:spPr/>
        <p:txBody>
          <a:bodyPr vert="horz" lIns="91440" tIns="45720" rIns="91440" bIns="45720" rtlCol="0" anchor="t">
            <a:normAutofit/>
          </a:bodyPr>
          <a:lstStyle/>
          <a:p>
            <a:r>
              <a:rPr lang="en-US">
                <a:latin typeface="+mn-lt"/>
                <a:ea typeface="Tahoma"/>
                <a:cs typeface="Tahoma"/>
              </a:rPr>
              <a:t>The transition processes and timeliness allow children to have </a:t>
            </a:r>
            <a:r>
              <a:rPr lang="en-US" b="1">
                <a:latin typeface="+mn-lt"/>
                <a:ea typeface="Tahoma"/>
                <a:cs typeface="Tahoma"/>
              </a:rPr>
              <a:t>continuity of services and minimal interruption of services.</a:t>
            </a:r>
            <a:endParaRPr lang="en-US">
              <a:latin typeface="+mn-lt"/>
              <a:ea typeface="Tahoma"/>
              <a:cs typeface="Tahoma"/>
            </a:endParaRPr>
          </a:p>
          <a:p>
            <a:r>
              <a:rPr lang="en-US">
                <a:latin typeface="+mn-lt"/>
                <a:ea typeface="Tahoma"/>
                <a:cs typeface="Tahoma"/>
              </a:rPr>
              <a:t>Timely notifications are critical as they serve as the Part B referral, initiating Part B regulatory requirements and allowing for sufficient time to complete the process.</a:t>
            </a:r>
          </a:p>
          <a:p>
            <a:endParaRPr lang="en-US"/>
          </a:p>
          <a:p>
            <a:endParaRPr lang="en-US"/>
          </a:p>
          <a:p>
            <a:pPr lvl="1"/>
            <a:endParaRPr lang="en-US"/>
          </a:p>
          <a:p>
            <a:endParaRPr lang="en-US"/>
          </a:p>
        </p:txBody>
      </p:sp>
      <p:sp>
        <p:nvSpPr>
          <p:cNvPr id="4" name="Slide Number Placeholder 3">
            <a:extLst>
              <a:ext uri="{FF2B5EF4-FFF2-40B4-BE49-F238E27FC236}">
                <a16:creationId xmlns:a16="http://schemas.microsoft.com/office/drawing/2014/main" id="{18E1C44C-F0C2-88BC-FBE2-79509C639E04}"/>
              </a:ext>
            </a:extLst>
          </p:cNvPr>
          <p:cNvSpPr>
            <a:spLocks noGrp="1"/>
          </p:cNvSpPr>
          <p:nvPr>
            <p:ph type="sldNum" sz="quarter" idx="4"/>
          </p:nvPr>
        </p:nvSpPr>
        <p:spPr/>
        <p:txBody>
          <a:bodyPr/>
          <a:lstStyle/>
          <a:p>
            <a:fld id="{8FF8BE51-C3B0-9B4F-9A06-4F809A9A7941}" type="slidenum">
              <a:rPr lang="en-US" smtClean="0"/>
              <a:pPr/>
              <a:t>35</a:t>
            </a:fld>
            <a:endParaRPr lang="en-US"/>
          </a:p>
        </p:txBody>
      </p:sp>
    </p:spTree>
    <p:extLst>
      <p:ext uri="{BB962C8B-B14F-4D97-AF65-F5344CB8AC3E}">
        <p14:creationId xmlns:p14="http://schemas.microsoft.com/office/powerpoint/2010/main" val="2309548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968E-39E8-ABE6-2B6C-CFC48AB35440}"/>
              </a:ext>
            </a:extLst>
          </p:cNvPr>
          <p:cNvSpPr>
            <a:spLocks noGrp="1"/>
          </p:cNvSpPr>
          <p:nvPr>
            <p:ph type="title"/>
          </p:nvPr>
        </p:nvSpPr>
        <p:spPr/>
        <p:txBody>
          <a:bodyPr/>
          <a:lstStyle/>
          <a:p>
            <a:r>
              <a:rPr lang="en-US">
                <a:latin typeface="+mj-lt"/>
                <a:ea typeface="Tahoma"/>
                <a:cs typeface="Tahoma"/>
              </a:rPr>
              <a:t>Indicator B12 Overview</a:t>
            </a:r>
          </a:p>
        </p:txBody>
      </p:sp>
      <p:sp>
        <p:nvSpPr>
          <p:cNvPr id="3" name="Content Placeholder 2">
            <a:extLst>
              <a:ext uri="{FF2B5EF4-FFF2-40B4-BE49-F238E27FC236}">
                <a16:creationId xmlns:a16="http://schemas.microsoft.com/office/drawing/2014/main" id="{37C02392-ADC5-CC8A-3821-8441DE249B62}"/>
              </a:ext>
            </a:extLst>
          </p:cNvPr>
          <p:cNvSpPr>
            <a:spLocks noGrp="1"/>
          </p:cNvSpPr>
          <p:nvPr>
            <p:ph idx="1"/>
          </p:nvPr>
        </p:nvSpPr>
        <p:spPr/>
        <p:txBody>
          <a:bodyPr vert="horz" lIns="91440" tIns="45720" rIns="91440" bIns="45720" rtlCol="0" anchor="t">
            <a:normAutofit/>
          </a:bodyPr>
          <a:lstStyle/>
          <a:p>
            <a:pPr marL="0" lvl="0" indent="0" defTabSz="914377" eaLnBrk="1" fontAlgn="auto" hangingPunct="1">
              <a:lnSpc>
                <a:spcPct val="90000"/>
              </a:lnSpc>
              <a:spcBef>
                <a:spcPts val="1000"/>
              </a:spcBef>
              <a:spcAft>
                <a:spcPts val="0"/>
              </a:spcAft>
              <a:buClrTx/>
              <a:buNone/>
            </a:pPr>
            <a:endParaRPr lang="en-US" sz="3000">
              <a:solidFill>
                <a:srgbClr val="212529"/>
              </a:solidFill>
            </a:endParaRPr>
          </a:p>
          <a:p>
            <a:pPr marL="0" lvl="0" indent="0" defTabSz="914377" eaLnBrk="1" fontAlgn="auto" hangingPunct="1">
              <a:lnSpc>
                <a:spcPct val="90000"/>
              </a:lnSpc>
              <a:spcBef>
                <a:spcPts val="1000"/>
              </a:spcBef>
              <a:spcAft>
                <a:spcPts val="0"/>
              </a:spcAft>
              <a:buClrTx/>
              <a:buNone/>
            </a:pPr>
            <a:r>
              <a:rPr lang="en-US">
                <a:solidFill>
                  <a:schemeClr val="tx2">
                    <a:lumMod val="75000"/>
                  </a:schemeClr>
                </a:solidFill>
                <a:latin typeface="+mn-lt"/>
                <a:ea typeface="Tahoma"/>
                <a:cs typeface="Tahoma"/>
              </a:rPr>
              <a:t>Percent of children referred by Part C prior to age 3, who are found eligible for Part B, and who have an IEP developed and implemented by their third birthdays. </a:t>
            </a:r>
          </a:p>
          <a:p>
            <a:pPr marL="0" lvl="0" indent="0" algn="r" defTabSz="914377" eaLnBrk="1" fontAlgn="auto" hangingPunct="1">
              <a:lnSpc>
                <a:spcPct val="90000"/>
              </a:lnSpc>
              <a:spcBef>
                <a:spcPts val="1000"/>
              </a:spcBef>
              <a:spcAft>
                <a:spcPts val="0"/>
              </a:spcAft>
              <a:buClrTx/>
              <a:buNone/>
            </a:pPr>
            <a:r>
              <a:rPr lang="en-US">
                <a:solidFill>
                  <a:schemeClr val="tx2">
                    <a:lumMod val="75000"/>
                  </a:schemeClr>
                </a:solidFill>
                <a:latin typeface="+mn-lt"/>
                <a:ea typeface="Tahoma"/>
                <a:cs typeface="Tahoma"/>
              </a:rPr>
              <a:t>(20 U.S.C. 1416(a)(3)(B))</a:t>
            </a:r>
          </a:p>
        </p:txBody>
      </p:sp>
      <p:sp>
        <p:nvSpPr>
          <p:cNvPr id="5" name="TextBox 4">
            <a:extLst>
              <a:ext uri="{FF2B5EF4-FFF2-40B4-BE49-F238E27FC236}">
                <a16:creationId xmlns:a16="http://schemas.microsoft.com/office/drawing/2014/main" id="{E3E3F81C-D40B-546C-1405-25EFCC9C2D15}"/>
              </a:ext>
            </a:extLst>
          </p:cNvPr>
          <p:cNvSpPr txBox="1"/>
          <p:nvPr/>
        </p:nvSpPr>
        <p:spPr>
          <a:xfrm>
            <a:off x="3117273" y="6073142"/>
            <a:ext cx="783578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mes New Roman"/>
                <a:cs typeface="Times New Roman"/>
              </a:rPr>
              <a:t>U.S. DEPARTMENT OF EDUCATION </a:t>
            </a:r>
            <a:r>
              <a:rPr lang="fr-FR" sz="1200">
                <a:latin typeface="Times New Roman"/>
                <a:cs typeface="Times New Roman"/>
              </a:rPr>
              <a:t>Part B SPP/APR </a:t>
            </a:r>
            <a:r>
              <a:rPr lang="fr-FR" sz="1200" err="1">
                <a:latin typeface="Times New Roman"/>
                <a:cs typeface="Times New Roman"/>
              </a:rPr>
              <a:t>Measurement</a:t>
            </a:r>
            <a:r>
              <a:rPr lang="fr-FR" sz="1200">
                <a:latin typeface="Times New Roman"/>
                <a:cs typeface="Times New Roman"/>
              </a:rPr>
              <a:t> Table: </a:t>
            </a:r>
            <a:r>
              <a:rPr lang="fr-FR" sz="1200">
                <a:latin typeface="Times New Roman"/>
                <a:cs typeface="Times New Roman"/>
                <a:hlinkClick r:id="rId3"/>
              </a:rPr>
              <a:t>https://sites.ed.gov/idea/grantees/#SPP-APR</a:t>
            </a:r>
            <a:endParaRPr lang="fr-FR" sz="1200">
              <a:latin typeface="Times New Roman"/>
              <a:cs typeface="Times New Roman"/>
            </a:endParaRPr>
          </a:p>
        </p:txBody>
      </p:sp>
      <p:sp>
        <p:nvSpPr>
          <p:cNvPr id="4" name="Slide Number Placeholder 3">
            <a:extLst>
              <a:ext uri="{FF2B5EF4-FFF2-40B4-BE49-F238E27FC236}">
                <a16:creationId xmlns:a16="http://schemas.microsoft.com/office/drawing/2014/main" id="{D7867370-A18A-F07A-C9E1-9BD2D6AB12A6}"/>
              </a:ext>
            </a:extLst>
          </p:cNvPr>
          <p:cNvSpPr>
            <a:spLocks noGrp="1"/>
          </p:cNvSpPr>
          <p:nvPr>
            <p:ph type="sldNum" sz="quarter" idx="4"/>
          </p:nvPr>
        </p:nvSpPr>
        <p:spPr/>
        <p:txBody>
          <a:bodyPr/>
          <a:lstStyle/>
          <a:p>
            <a:fld id="{8FF8BE51-C3B0-9B4F-9A06-4F809A9A7941}" type="slidenum">
              <a:rPr lang="en-US" smtClean="0"/>
              <a:pPr/>
              <a:t>36</a:t>
            </a:fld>
            <a:endParaRPr lang="en-US"/>
          </a:p>
        </p:txBody>
      </p:sp>
    </p:spTree>
    <p:extLst>
      <p:ext uri="{BB962C8B-B14F-4D97-AF65-F5344CB8AC3E}">
        <p14:creationId xmlns:p14="http://schemas.microsoft.com/office/powerpoint/2010/main" val="1124023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6286-9872-84BE-A181-86657D8AD6CB}"/>
              </a:ext>
            </a:extLst>
          </p:cNvPr>
          <p:cNvSpPr>
            <a:spLocks noGrp="1"/>
          </p:cNvSpPr>
          <p:nvPr>
            <p:ph type="title"/>
          </p:nvPr>
        </p:nvSpPr>
        <p:spPr/>
        <p:txBody>
          <a:bodyPr/>
          <a:lstStyle/>
          <a:p>
            <a:r>
              <a:rPr lang="en-US"/>
              <a:t>B12: Measurement</a:t>
            </a:r>
          </a:p>
        </p:txBody>
      </p:sp>
      <p:sp>
        <p:nvSpPr>
          <p:cNvPr id="3" name="Content Placeholder 2">
            <a:extLst>
              <a:ext uri="{FF2B5EF4-FFF2-40B4-BE49-F238E27FC236}">
                <a16:creationId xmlns:a16="http://schemas.microsoft.com/office/drawing/2014/main" id="{93A5F76E-B977-4B13-2606-79DD54B13497}"/>
              </a:ext>
            </a:extLst>
          </p:cNvPr>
          <p:cNvSpPr>
            <a:spLocks noGrp="1"/>
          </p:cNvSpPr>
          <p:nvPr>
            <p:ph idx="1"/>
          </p:nvPr>
        </p:nvSpPr>
        <p:spPr/>
        <p:txBody>
          <a:bodyPr/>
          <a:lstStyle/>
          <a:p>
            <a:pPr marL="514350" indent="-514350">
              <a:buClr>
                <a:schemeClr val="accent2">
                  <a:lumMod val="75000"/>
                </a:schemeClr>
              </a:buClr>
              <a:buFont typeface="+mj-lt"/>
              <a:buAutoNum type="alphaLcPeriod"/>
            </a:pPr>
            <a:r>
              <a:rPr lang="en-US"/>
              <a:t># of children who have been served in Part C and referred to Part B for Part B eligibility determination</a:t>
            </a:r>
          </a:p>
          <a:p>
            <a:pPr marL="514350" indent="-514350">
              <a:buClr>
                <a:schemeClr val="accent2">
                  <a:lumMod val="75000"/>
                </a:schemeClr>
              </a:buClr>
              <a:buFont typeface="+mj-lt"/>
              <a:buAutoNum type="alphaLcPeriod"/>
            </a:pPr>
            <a:r>
              <a:rPr lang="en-US">
                <a:latin typeface="Arial"/>
                <a:cs typeface="Arial"/>
              </a:rPr>
              <a:t># of those referred determined to be NOT eligible and whose eligibility was determined prior to their third birthdays</a:t>
            </a:r>
          </a:p>
          <a:p>
            <a:pPr marL="514350" indent="-514350">
              <a:buClr>
                <a:schemeClr val="accent2">
                  <a:lumMod val="75000"/>
                </a:schemeClr>
              </a:buClr>
              <a:buFont typeface="+mj-lt"/>
              <a:buAutoNum type="alphaLcPeriod"/>
            </a:pPr>
            <a:r>
              <a:rPr lang="en-US"/>
              <a:t># of those found eligible who have an IEP developed and implemented by their third birthdays</a:t>
            </a:r>
          </a:p>
        </p:txBody>
      </p:sp>
      <p:sp>
        <p:nvSpPr>
          <p:cNvPr id="4" name="Slide Number Placeholder 3">
            <a:extLst>
              <a:ext uri="{FF2B5EF4-FFF2-40B4-BE49-F238E27FC236}">
                <a16:creationId xmlns:a16="http://schemas.microsoft.com/office/drawing/2014/main" id="{19DA5B01-440C-75A9-A5E3-BA7AC3D3E8FD}"/>
              </a:ext>
            </a:extLst>
          </p:cNvPr>
          <p:cNvSpPr>
            <a:spLocks noGrp="1"/>
          </p:cNvSpPr>
          <p:nvPr>
            <p:ph type="sldNum" sz="quarter" idx="4"/>
          </p:nvPr>
        </p:nvSpPr>
        <p:spPr/>
        <p:txBody>
          <a:bodyPr/>
          <a:lstStyle/>
          <a:p>
            <a:fld id="{8FF8BE51-C3B0-9B4F-9A06-4F809A9A7941}" type="slidenum">
              <a:rPr lang="en-US" smtClean="0"/>
              <a:pPr/>
              <a:t>37</a:t>
            </a:fld>
            <a:endParaRPr lang="en-US"/>
          </a:p>
        </p:txBody>
      </p:sp>
    </p:spTree>
    <p:extLst>
      <p:ext uri="{BB962C8B-B14F-4D97-AF65-F5344CB8AC3E}">
        <p14:creationId xmlns:p14="http://schemas.microsoft.com/office/powerpoint/2010/main" val="259361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C9307-D32D-0540-D7E1-48D1A42C4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CE37D-3352-8375-B467-567217BF45A0}"/>
              </a:ext>
            </a:extLst>
          </p:cNvPr>
          <p:cNvSpPr>
            <a:spLocks noGrp="1"/>
          </p:cNvSpPr>
          <p:nvPr>
            <p:ph type="title"/>
          </p:nvPr>
        </p:nvSpPr>
        <p:spPr/>
        <p:txBody>
          <a:bodyPr/>
          <a:lstStyle/>
          <a:p>
            <a:r>
              <a:rPr lang="en-US">
                <a:latin typeface="+mj-lt"/>
              </a:rPr>
              <a:t>B12: Measurement cont'd</a:t>
            </a:r>
          </a:p>
        </p:txBody>
      </p:sp>
      <p:sp>
        <p:nvSpPr>
          <p:cNvPr id="3" name="Content Placeholder 2">
            <a:extLst>
              <a:ext uri="{FF2B5EF4-FFF2-40B4-BE49-F238E27FC236}">
                <a16:creationId xmlns:a16="http://schemas.microsoft.com/office/drawing/2014/main" id="{0099A3AD-A029-5798-CE00-87B2D66A55D1}"/>
              </a:ext>
            </a:extLst>
          </p:cNvPr>
          <p:cNvSpPr>
            <a:spLocks noGrp="1"/>
          </p:cNvSpPr>
          <p:nvPr>
            <p:ph idx="1"/>
          </p:nvPr>
        </p:nvSpPr>
        <p:spPr/>
        <p:txBody>
          <a:bodyPr/>
          <a:lstStyle/>
          <a:p>
            <a:pPr marL="514350" indent="-514350">
              <a:buClr>
                <a:schemeClr val="accent2">
                  <a:lumMod val="75000"/>
                </a:schemeClr>
              </a:buClr>
              <a:buFont typeface="+mj-lt"/>
              <a:buAutoNum type="alphaLcPeriod" startAt="4"/>
            </a:pPr>
            <a:r>
              <a:rPr lang="en-US"/>
              <a:t># of children for whom parent refusal to provide consent caused delays in evaluation or initial services or to whom exceptions under 34 C.F.R. § 300.301(d) applied</a:t>
            </a:r>
          </a:p>
          <a:p>
            <a:pPr marL="514350" indent="-514350">
              <a:buClr>
                <a:schemeClr val="accent2">
                  <a:lumMod val="75000"/>
                </a:schemeClr>
              </a:buClr>
              <a:buFont typeface="+mj-lt"/>
              <a:buAutoNum type="alphaLcPeriod" startAt="4"/>
            </a:pPr>
            <a:r>
              <a:rPr lang="en-US"/>
              <a:t># of children determined to be eligible for early intervention services under Part C less than 90 days before their third birthdays</a:t>
            </a:r>
          </a:p>
          <a:p>
            <a:pPr marL="514350" indent="-514350">
              <a:buClr>
                <a:schemeClr val="accent2">
                  <a:lumMod val="75000"/>
                </a:schemeClr>
              </a:buClr>
              <a:buFont typeface="+mj-lt"/>
              <a:buAutoNum type="alphaLcPeriod" startAt="4"/>
            </a:pPr>
            <a:r>
              <a:rPr lang="en-US"/>
              <a:t># of children whose parents chose to continue early intervention services beyond the child’s third birthday through a State’s policy under 34 C.F.R. § 303.211 or a similar State option, if relevant</a:t>
            </a:r>
          </a:p>
        </p:txBody>
      </p:sp>
      <p:sp>
        <p:nvSpPr>
          <p:cNvPr id="4" name="Slide Number Placeholder 3">
            <a:extLst>
              <a:ext uri="{FF2B5EF4-FFF2-40B4-BE49-F238E27FC236}">
                <a16:creationId xmlns:a16="http://schemas.microsoft.com/office/drawing/2014/main" id="{D1B32003-427E-7113-689A-0323932F464D}"/>
              </a:ext>
            </a:extLst>
          </p:cNvPr>
          <p:cNvSpPr>
            <a:spLocks noGrp="1"/>
          </p:cNvSpPr>
          <p:nvPr>
            <p:ph type="sldNum" sz="quarter" idx="4"/>
          </p:nvPr>
        </p:nvSpPr>
        <p:spPr/>
        <p:txBody>
          <a:bodyPr/>
          <a:lstStyle/>
          <a:p>
            <a:fld id="{8FF8BE51-C3B0-9B4F-9A06-4F809A9A7941}" type="slidenum">
              <a:rPr lang="en-US" smtClean="0"/>
              <a:pPr/>
              <a:t>38</a:t>
            </a:fld>
            <a:endParaRPr lang="en-US"/>
          </a:p>
        </p:txBody>
      </p:sp>
    </p:spTree>
    <p:extLst>
      <p:ext uri="{BB962C8B-B14F-4D97-AF65-F5344CB8AC3E}">
        <p14:creationId xmlns:p14="http://schemas.microsoft.com/office/powerpoint/2010/main" val="2850871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968E-39E8-ABE6-2B6C-CFC48AB35440}"/>
              </a:ext>
            </a:extLst>
          </p:cNvPr>
          <p:cNvSpPr>
            <a:spLocks noGrp="1"/>
          </p:cNvSpPr>
          <p:nvPr>
            <p:ph type="title"/>
          </p:nvPr>
        </p:nvSpPr>
        <p:spPr/>
        <p:txBody>
          <a:bodyPr/>
          <a:lstStyle/>
          <a:p>
            <a:r>
              <a:rPr lang="en-US"/>
              <a:t>B12: Details</a:t>
            </a:r>
          </a:p>
        </p:txBody>
      </p:sp>
      <p:sp>
        <p:nvSpPr>
          <p:cNvPr id="3" name="Content Placeholder 2">
            <a:extLst>
              <a:ext uri="{FF2B5EF4-FFF2-40B4-BE49-F238E27FC236}">
                <a16:creationId xmlns:a16="http://schemas.microsoft.com/office/drawing/2014/main" id="{37C02392-ADC5-CC8A-3821-8441DE249B62}"/>
              </a:ext>
            </a:extLst>
          </p:cNvPr>
          <p:cNvSpPr>
            <a:spLocks noGrp="1"/>
          </p:cNvSpPr>
          <p:nvPr>
            <p:ph idx="1"/>
          </p:nvPr>
        </p:nvSpPr>
        <p:spPr/>
        <p:txBody>
          <a:bodyPr>
            <a:normAutofit lnSpcReduction="10000"/>
          </a:bodyPr>
          <a:lstStyle/>
          <a:p>
            <a:r>
              <a:rPr lang="en-US"/>
              <a:t>Compliance indicator (100% Target)</a:t>
            </a:r>
          </a:p>
          <a:p>
            <a:r>
              <a:rPr lang="en-US"/>
              <a:t>Data sources</a:t>
            </a:r>
          </a:p>
          <a:p>
            <a:pPr lvl="1"/>
            <a:r>
              <a:rPr lang="en-US"/>
              <a:t>State Monitoring</a:t>
            </a:r>
          </a:p>
          <a:p>
            <a:pPr lvl="2"/>
            <a:r>
              <a:rPr lang="en-US" sz="2200"/>
              <a:t>Describe method used to select LEAs for monitoring</a:t>
            </a:r>
          </a:p>
          <a:p>
            <a:pPr lvl="1"/>
            <a:r>
              <a:rPr lang="en-US"/>
              <a:t>State Database</a:t>
            </a:r>
          </a:p>
          <a:p>
            <a:pPr lvl="2"/>
            <a:r>
              <a:rPr lang="en-US" sz="2200"/>
              <a:t>Include data for entire reporting year</a:t>
            </a:r>
          </a:p>
          <a:p>
            <a:r>
              <a:rPr lang="en-US"/>
              <a:t>Resource:</a:t>
            </a:r>
          </a:p>
          <a:p>
            <a:pPr lvl="1"/>
            <a:r>
              <a:rPr lang="en-US"/>
              <a:t>Part B SPP/APR Measurement Table: </a:t>
            </a:r>
            <a:r>
              <a:rPr lang="en-US">
                <a:hlinkClick r:id="rId3"/>
              </a:rPr>
              <a:t>https://sites.ed.gov/idea/grantees/#SPP-APR</a:t>
            </a:r>
            <a:r>
              <a:rPr lang="en-US"/>
              <a:t> </a:t>
            </a:r>
          </a:p>
        </p:txBody>
      </p:sp>
      <p:sp>
        <p:nvSpPr>
          <p:cNvPr id="4" name="Slide Number Placeholder 3">
            <a:extLst>
              <a:ext uri="{FF2B5EF4-FFF2-40B4-BE49-F238E27FC236}">
                <a16:creationId xmlns:a16="http://schemas.microsoft.com/office/drawing/2014/main" id="{F20E0762-B34B-53CB-4EC5-2D9A803765FD}"/>
              </a:ext>
            </a:extLst>
          </p:cNvPr>
          <p:cNvSpPr>
            <a:spLocks noGrp="1"/>
          </p:cNvSpPr>
          <p:nvPr>
            <p:ph type="sldNum" sz="quarter" idx="4"/>
          </p:nvPr>
        </p:nvSpPr>
        <p:spPr/>
        <p:txBody>
          <a:bodyPr/>
          <a:lstStyle/>
          <a:p>
            <a:fld id="{8FF8BE51-C3B0-9B4F-9A06-4F809A9A7941}" type="slidenum">
              <a:rPr lang="en-US" smtClean="0"/>
              <a:pPr/>
              <a:t>39</a:t>
            </a:fld>
            <a:endParaRPr lang="en-US"/>
          </a:p>
        </p:txBody>
      </p:sp>
    </p:spTree>
    <p:extLst>
      <p:ext uri="{BB962C8B-B14F-4D97-AF65-F5344CB8AC3E}">
        <p14:creationId xmlns:p14="http://schemas.microsoft.com/office/powerpoint/2010/main" val="391338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BB3678-ABD9-3DEB-980F-ADD46054140F}"/>
              </a:ext>
            </a:extLst>
          </p:cNvPr>
          <p:cNvSpPr>
            <a:spLocks noGrp="1"/>
          </p:cNvSpPr>
          <p:nvPr>
            <p:ph type="title"/>
          </p:nvPr>
        </p:nvSpPr>
        <p:spPr/>
        <p:txBody>
          <a:bodyPr/>
          <a:lstStyle/>
          <a:p>
            <a:r>
              <a:rPr lang="en-US"/>
              <a:t>Q&amp;A Feature</a:t>
            </a:r>
          </a:p>
        </p:txBody>
      </p:sp>
      <p:sp>
        <p:nvSpPr>
          <p:cNvPr id="7" name="Content Placeholder 6">
            <a:extLst>
              <a:ext uri="{FF2B5EF4-FFF2-40B4-BE49-F238E27FC236}">
                <a16:creationId xmlns:a16="http://schemas.microsoft.com/office/drawing/2014/main" id="{B9DE5CF9-3FC3-99C9-27C9-E00C52083B8D}"/>
              </a:ext>
            </a:extLst>
          </p:cNvPr>
          <p:cNvSpPr>
            <a:spLocks noGrp="1"/>
          </p:cNvSpPr>
          <p:nvPr>
            <p:ph idx="1"/>
          </p:nvPr>
        </p:nvSpPr>
        <p:spPr/>
        <p:txBody>
          <a:bodyPr>
            <a:normAutofit/>
          </a:bodyPr>
          <a:lstStyle/>
          <a:p>
            <a:r>
              <a:rPr lang="en-US">
                <a:solidFill>
                  <a:srgbClr val="000000"/>
                </a:solidFill>
                <a:latin typeface="Arial"/>
                <a:ea typeface="Calibri"/>
                <a:cs typeface="Calibri"/>
              </a:rPr>
              <a:t>The Q&amp;A feature allows you an option to submit questions during the call.</a:t>
            </a:r>
            <a:endParaRPr lang="en-US">
              <a:solidFill>
                <a:srgbClr val="00053D"/>
              </a:solidFill>
              <a:latin typeface="Arial"/>
              <a:ea typeface="Calibri"/>
            </a:endParaRPr>
          </a:p>
          <a:p>
            <a:endParaRPr lang="en-US">
              <a:solidFill>
                <a:srgbClr val="00053D"/>
              </a:solidFill>
              <a:latin typeface="Arial"/>
              <a:ea typeface="Calibri"/>
            </a:endParaRPr>
          </a:p>
          <a:p>
            <a:r>
              <a:rPr lang="en-US" b="1">
                <a:latin typeface="Arial"/>
                <a:ea typeface="Calibri"/>
                <a:cs typeface="Calibri"/>
              </a:rPr>
              <a:t>To submit a question: </a:t>
            </a:r>
            <a:endParaRPr lang="en-US" b="1">
              <a:latin typeface="Arial"/>
              <a:ea typeface="Calibri"/>
            </a:endParaRPr>
          </a:p>
          <a:p>
            <a:pPr lvl="1">
              <a:buFont typeface="Courier New" panose="020B0604020202020204" pitchFamily="34" charset="0"/>
              <a:buChar char="o"/>
            </a:pPr>
            <a:r>
              <a:rPr lang="en-US">
                <a:latin typeface="Arial"/>
                <a:ea typeface="Calibri"/>
                <a:cs typeface="Calibri"/>
              </a:rPr>
              <a:t>Locate the "More" icon in the meeting toolbar</a:t>
            </a:r>
          </a:p>
          <a:p>
            <a:pPr lvl="1">
              <a:buFont typeface="Courier New" panose="020B0604020202020204" pitchFamily="34" charset="0"/>
              <a:buChar char="o"/>
            </a:pPr>
            <a:r>
              <a:rPr lang="en-US">
                <a:latin typeface="Arial"/>
                <a:ea typeface="Calibri"/>
                <a:cs typeface="Calibri"/>
              </a:rPr>
              <a:t>Choose "Q&amp;A" from the drop-down menu</a:t>
            </a:r>
            <a:endParaRPr lang="en-US">
              <a:latin typeface="Arial"/>
              <a:ea typeface="Calibri"/>
            </a:endParaRPr>
          </a:p>
          <a:p>
            <a:pPr lvl="1">
              <a:buFont typeface="Courier New" panose="020B0604020202020204" pitchFamily="34" charset="0"/>
              <a:buChar char="o"/>
            </a:pPr>
            <a:r>
              <a:rPr lang="en-US">
                <a:latin typeface="Arial"/>
                <a:ea typeface="Calibri"/>
                <a:cs typeface="Calibri"/>
              </a:rPr>
              <a:t>Type a question in the box, and hit "Send"</a:t>
            </a:r>
          </a:p>
        </p:txBody>
      </p:sp>
      <p:sp>
        <p:nvSpPr>
          <p:cNvPr id="5" name="Slide Number Placeholder 4">
            <a:extLst>
              <a:ext uri="{FF2B5EF4-FFF2-40B4-BE49-F238E27FC236}">
                <a16:creationId xmlns:a16="http://schemas.microsoft.com/office/drawing/2014/main" id="{A9698C29-64CB-4FC3-E59F-B8FED89EFF4E}"/>
              </a:ext>
              <a:ext uri="{C183D7F6-B498-43B3-948B-1728B52AA6E4}">
                <adec:decorative xmlns:adec="http://schemas.microsoft.com/office/drawing/2017/decorative" val="0"/>
              </a:ext>
            </a:extLst>
          </p:cNvPr>
          <p:cNvSpPr>
            <a:spLocks noGrp="1"/>
          </p:cNvSpPr>
          <p:nvPr>
            <p:ph type="sldNum" sz="quarter" idx="4"/>
          </p:nvPr>
        </p:nvSpPr>
        <p:spPr/>
        <p:txBody>
          <a:bodyPr/>
          <a:lstStyle/>
          <a:p>
            <a:fld id="{8FF8BE51-C3B0-9B4F-9A06-4F809A9A7941}" type="slidenum">
              <a:rPr lang="en-US" smtClean="0"/>
              <a:pPr/>
              <a:t>4</a:t>
            </a:fld>
            <a:endParaRPr lang="en-US"/>
          </a:p>
        </p:txBody>
      </p:sp>
    </p:spTree>
    <p:extLst>
      <p:ext uri="{BB962C8B-B14F-4D97-AF65-F5344CB8AC3E}">
        <p14:creationId xmlns:p14="http://schemas.microsoft.com/office/powerpoint/2010/main" val="1964020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2C038-5034-2453-6E4C-E514BE405F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89487-4E69-5D57-FCB3-9901CA9BA591}"/>
              </a:ext>
            </a:extLst>
          </p:cNvPr>
          <p:cNvSpPr>
            <a:spLocks noGrp="1"/>
          </p:cNvSpPr>
          <p:nvPr>
            <p:ph type="title"/>
          </p:nvPr>
        </p:nvSpPr>
        <p:spPr/>
        <p:txBody>
          <a:bodyPr/>
          <a:lstStyle/>
          <a:p>
            <a:r>
              <a:rPr lang="en-US">
                <a:latin typeface="+mj-lt"/>
              </a:rPr>
              <a:t>B12 : Timely Transition</a:t>
            </a:r>
          </a:p>
        </p:txBody>
      </p:sp>
      <p:sp>
        <p:nvSpPr>
          <p:cNvPr id="3" name="Content Placeholder 2">
            <a:extLst>
              <a:ext uri="{FF2B5EF4-FFF2-40B4-BE49-F238E27FC236}">
                <a16:creationId xmlns:a16="http://schemas.microsoft.com/office/drawing/2014/main" id="{35A92FAD-35E7-12BB-A69F-DE4B1957CCCD}"/>
              </a:ext>
              <a:ext uri="{C183D7F6-B498-43B3-948B-1728B52AA6E4}">
                <adec:decorative xmlns:adec="http://schemas.microsoft.com/office/drawing/2017/decorative" val="1"/>
              </a:ext>
            </a:extLst>
          </p:cNvPr>
          <p:cNvSpPr>
            <a:spLocks noGrp="1"/>
          </p:cNvSpPr>
          <p:nvPr>
            <p:ph idx="1"/>
          </p:nvPr>
        </p:nvSpPr>
        <p:spPr/>
        <p:txBody>
          <a:bodyPr/>
          <a:lstStyle/>
          <a:p>
            <a:pPr lvl="1"/>
            <a:endParaRPr lang="en-US"/>
          </a:p>
          <a:p>
            <a:endParaRPr lang="en-US"/>
          </a:p>
          <a:p>
            <a:pPr lvl="0"/>
            <a:endParaRPr lang="en-US"/>
          </a:p>
        </p:txBody>
      </p:sp>
      <p:sp>
        <p:nvSpPr>
          <p:cNvPr id="6" name="Content Placeholder 5">
            <a:extLst>
              <a:ext uri="{FF2B5EF4-FFF2-40B4-BE49-F238E27FC236}">
                <a16:creationId xmlns:a16="http://schemas.microsoft.com/office/drawing/2014/main" id="{0FCFF3E2-AE19-DC6D-0765-74C19713C087}"/>
              </a:ext>
            </a:extLst>
          </p:cNvPr>
          <p:cNvSpPr>
            <a:spLocks noGrp="1"/>
          </p:cNvSpPr>
          <p:nvPr>
            <p:ph sz="half" idx="4294967295"/>
          </p:nvPr>
        </p:nvSpPr>
        <p:spPr>
          <a:xfrm>
            <a:off x="587829" y="1376362"/>
            <a:ext cx="10796451" cy="4696780"/>
          </a:xfrm>
        </p:spPr>
        <p:txBody>
          <a:bodyPr>
            <a:normAutofit lnSpcReduction="10000"/>
          </a:bodyPr>
          <a:lstStyle/>
          <a:p>
            <a:pPr marL="0" indent="0">
              <a:buNone/>
            </a:pPr>
            <a:r>
              <a:rPr lang="en-US" b="1"/>
              <a:t>Data elements needed:</a:t>
            </a:r>
          </a:p>
          <a:p>
            <a:pPr lvl="1"/>
            <a:r>
              <a:rPr lang="en-US"/>
              <a:t>Date of third birthday</a:t>
            </a:r>
          </a:p>
          <a:p>
            <a:pPr lvl="1"/>
            <a:r>
              <a:rPr lang="en-US"/>
              <a:t>Date of referral (notification) from Part C</a:t>
            </a:r>
          </a:p>
          <a:p>
            <a:pPr lvl="1"/>
            <a:r>
              <a:rPr lang="en-US"/>
              <a:t>Eligibility for Part B</a:t>
            </a:r>
          </a:p>
          <a:p>
            <a:pPr lvl="1"/>
            <a:r>
              <a:rPr lang="en-US"/>
              <a:t>IEP date</a:t>
            </a:r>
          </a:p>
          <a:p>
            <a:pPr lvl="1"/>
            <a:r>
              <a:rPr lang="en-US"/>
              <a:t>Date of referral to Part C</a:t>
            </a:r>
          </a:p>
          <a:p>
            <a:pPr lvl="1"/>
            <a:r>
              <a:rPr lang="en-US"/>
              <a:t>If delayed, reason for delay</a:t>
            </a:r>
          </a:p>
          <a:p>
            <a:pPr marL="0" indent="0">
              <a:buNone/>
            </a:pPr>
            <a:r>
              <a:rPr lang="en-US" b="1"/>
              <a:t>NOTE: To determine if a child is considered a “Late Referral to Part C” (when child is found eligible for Part C 89 days or less prior to the child’s third birthday), the Part C eligibility date is needed.</a:t>
            </a:r>
          </a:p>
          <a:p>
            <a:pPr marL="0" indent="0">
              <a:buNone/>
            </a:pPr>
            <a:endParaRPr lang="en-US"/>
          </a:p>
        </p:txBody>
      </p:sp>
      <p:pic>
        <p:nvPicPr>
          <p:cNvPr id="5" name="Picture 4" descr="Hourglass in spotlight">
            <a:extLst>
              <a:ext uri="{FF2B5EF4-FFF2-40B4-BE49-F238E27FC236}">
                <a16:creationId xmlns:a16="http://schemas.microsoft.com/office/drawing/2014/main" id="{5B2F77BD-C1A9-4C62-0970-82ABCF15E11B}"/>
              </a:ext>
            </a:extLst>
          </p:cNvPr>
          <p:cNvPicPr>
            <a:picLocks noChangeAspect="1"/>
          </p:cNvPicPr>
          <p:nvPr/>
        </p:nvPicPr>
        <p:blipFill>
          <a:blip r:embed="rId4"/>
          <a:stretch>
            <a:fillRect/>
          </a:stretch>
        </p:blipFill>
        <p:spPr>
          <a:xfrm>
            <a:off x="7068312" y="1468392"/>
            <a:ext cx="4051484" cy="2702584"/>
          </a:xfrm>
          <a:prstGeom prst="rect">
            <a:avLst/>
          </a:prstGeom>
        </p:spPr>
      </p:pic>
      <p:sp>
        <p:nvSpPr>
          <p:cNvPr id="4" name="Slide Number Placeholder 3">
            <a:extLst>
              <a:ext uri="{FF2B5EF4-FFF2-40B4-BE49-F238E27FC236}">
                <a16:creationId xmlns:a16="http://schemas.microsoft.com/office/drawing/2014/main" id="{BEB833CD-4CB5-2D40-6B41-75F58E141484}"/>
              </a:ext>
            </a:extLst>
          </p:cNvPr>
          <p:cNvSpPr>
            <a:spLocks noGrp="1"/>
          </p:cNvSpPr>
          <p:nvPr>
            <p:ph type="sldNum" sz="quarter" idx="4"/>
          </p:nvPr>
        </p:nvSpPr>
        <p:spPr/>
        <p:txBody>
          <a:bodyPr/>
          <a:lstStyle/>
          <a:p>
            <a:fld id="{8FF8BE51-C3B0-9B4F-9A06-4F809A9A7941}" type="slidenum">
              <a:rPr lang="en-US" smtClean="0"/>
              <a:pPr/>
              <a:t>40</a:t>
            </a:fld>
            <a:endParaRPr lang="en-US"/>
          </a:p>
        </p:txBody>
      </p:sp>
    </p:spTree>
    <p:extLst>
      <p:ext uri="{BB962C8B-B14F-4D97-AF65-F5344CB8AC3E}">
        <p14:creationId xmlns:p14="http://schemas.microsoft.com/office/powerpoint/2010/main" val="2636428617"/>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2FDD8-0E1A-7E09-20B2-C59D4B7458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3E2AA5-E631-4FE9-8A41-83806B3D6152}"/>
              </a:ext>
            </a:extLst>
          </p:cNvPr>
          <p:cNvSpPr>
            <a:spLocks noGrp="1"/>
          </p:cNvSpPr>
          <p:nvPr>
            <p:ph type="title"/>
          </p:nvPr>
        </p:nvSpPr>
        <p:spPr/>
        <p:txBody>
          <a:bodyPr/>
          <a:lstStyle/>
          <a:p>
            <a:r>
              <a:rPr lang="en-US"/>
              <a:t>B12: Calculation</a:t>
            </a:r>
          </a:p>
        </p:txBody>
      </p:sp>
      <p:sp>
        <p:nvSpPr>
          <p:cNvPr id="3" name="Content Placeholder 2">
            <a:extLst>
              <a:ext uri="{FF2B5EF4-FFF2-40B4-BE49-F238E27FC236}">
                <a16:creationId xmlns:a16="http://schemas.microsoft.com/office/drawing/2014/main" id="{4065340D-B70D-C716-F6D6-901285531CF6}"/>
              </a:ext>
            </a:extLst>
          </p:cNvPr>
          <p:cNvSpPr>
            <a:spLocks noGrp="1"/>
          </p:cNvSpPr>
          <p:nvPr>
            <p:ph idx="1"/>
          </p:nvPr>
        </p:nvSpPr>
        <p:spPr/>
        <p:txBody>
          <a:bodyPr/>
          <a:lstStyle/>
          <a:p>
            <a:pPr marL="0" indent="0" algn="ctr">
              <a:spcBef>
                <a:spcPts val="0"/>
              </a:spcBef>
              <a:buNone/>
            </a:pPr>
            <a:r>
              <a:rPr lang="en-US"/>
              <a:t>c.  # of those found eligible who have an IEP developed and implemented by their third birthdays </a:t>
            </a:r>
          </a:p>
          <a:p>
            <a:pPr marL="0" indent="0" algn="ctr">
              <a:spcBef>
                <a:spcPts val="0"/>
              </a:spcBef>
              <a:buNone/>
            </a:pPr>
            <a:endParaRPr lang="en-US"/>
          </a:p>
          <a:p>
            <a:pPr marL="0" indent="0" algn="ctr">
              <a:spcBef>
                <a:spcPts val="0"/>
              </a:spcBef>
              <a:buNone/>
            </a:pPr>
            <a:r>
              <a:rPr lang="en-US"/>
              <a:t>a – b – d – e - f</a:t>
            </a:r>
          </a:p>
          <a:p>
            <a:endParaRPr lang="en-US"/>
          </a:p>
          <a:p>
            <a:r>
              <a:rPr lang="en-US"/>
              <a:t>States must account for children included in the total who do not fall into one of the other categories.</a:t>
            </a:r>
          </a:p>
          <a:p>
            <a:r>
              <a:rPr lang="en-US"/>
              <a:t>States must report the range of days beyond the third birthday when eligibility was determined and the IEP developed, and the reasons for the delays. </a:t>
            </a:r>
          </a:p>
          <a:p>
            <a:endParaRPr lang="en-US" sz="2400"/>
          </a:p>
          <a:p>
            <a:endParaRPr lang="en-US" sz="2400"/>
          </a:p>
          <a:p>
            <a:endParaRPr lang="en-US"/>
          </a:p>
        </p:txBody>
      </p:sp>
      <p:cxnSp>
        <p:nvCxnSpPr>
          <p:cNvPr id="4" name="Straight Connector 3">
            <a:extLst>
              <a:ext uri="{FF2B5EF4-FFF2-40B4-BE49-F238E27FC236}">
                <a16:creationId xmlns:a16="http://schemas.microsoft.com/office/drawing/2014/main" id="{29230E98-7E90-C68F-BBC0-068641D162C5}"/>
              </a:ext>
              <a:ext uri="{C183D7F6-B498-43B3-948B-1728B52AA6E4}">
                <adec:decorative xmlns:adec="http://schemas.microsoft.com/office/drawing/2017/decorative" val="1"/>
              </a:ext>
            </a:extLst>
          </p:cNvPr>
          <p:cNvCxnSpPr>
            <a:cxnSpLocks/>
          </p:cNvCxnSpPr>
          <p:nvPr/>
        </p:nvCxnSpPr>
        <p:spPr>
          <a:xfrm>
            <a:off x="1401650" y="2508672"/>
            <a:ext cx="9388699"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AA57A5B-2104-5C97-6FB0-299820B6C745}"/>
              </a:ext>
            </a:extLst>
          </p:cNvPr>
          <p:cNvSpPr>
            <a:spLocks noGrp="1"/>
          </p:cNvSpPr>
          <p:nvPr>
            <p:ph type="sldNum" sz="quarter" idx="4"/>
          </p:nvPr>
        </p:nvSpPr>
        <p:spPr/>
        <p:txBody>
          <a:bodyPr/>
          <a:lstStyle/>
          <a:p>
            <a:fld id="{8FF8BE51-C3B0-9B4F-9A06-4F809A9A7941}" type="slidenum">
              <a:rPr lang="en-US" smtClean="0"/>
              <a:pPr/>
              <a:t>41</a:t>
            </a:fld>
            <a:endParaRPr lang="en-US"/>
          </a:p>
        </p:txBody>
      </p:sp>
    </p:spTree>
    <p:extLst>
      <p:ext uri="{BB962C8B-B14F-4D97-AF65-F5344CB8AC3E}">
        <p14:creationId xmlns:p14="http://schemas.microsoft.com/office/powerpoint/2010/main" val="4134463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A47D-8A51-1377-E018-83914BE38E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69ACC6-8C0A-4E96-BFDF-2BBDC53BA014}"/>
              </a:ext>
            </a:extLst>
          </p:cNvPr>
          <p:cNvSpPr>
            <a:spLocks noGrp="1"/>
          </p:cNvSpPr>
          <p:nvPr>
            <p:ph type="ctrTitle"/>
          </p:nvPr>
        </p:nvSpPr>
        <p:spPr>
          <a:xfrm>
            <a:off x="3821723" y="802298"/>
            <a:ext cx="8173632" cy="2541431"/>
          </a:xfrm>
        </p:spPr>
        <p:txBody>
          <a:bodyPr>
            <a:normAutofit fontScale="90000"/>
          </a:bodyPr>
          <a:lstStyle/>
          <a:p>
            <a:r>
              <a:rPr lang="en-US" sz="5400"/>
              <a:t>Additional APR </a:t>
            </a:r>
            <a:br>
              <a:rPr lang="en-US" sz="5400"/>
            </a:br>
            <a:r>
              <a:rPr lang="en-US" sz="5400"/>
              <a:t>Compliance Requirements for C8 &amp; B12</a:t>
            </a:r>
          </a:p>
        </p:txBody>
      </p:sp>
    </p:spTree>
    <p:extLst>
      <p:ext uri="{BB962C8B-B14F-4D97-AF65-F5344CB8AC3E}">
        <p14:creationId xmlns:p14="http://schemas.microsoft.com/office/powerpoint/2010/main" val="3221170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6B506-C218-E796-43FF-3A59C5C5E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B1075-DC00-DD69-4347-74F6AA90E2A8}"/>
              </a:ext>
            </a:extLst>
          </p:cNvPr>
          <p:cNvSpPr>
            <a:spLocks noGrp="1"/>
          </p:cNvSpPr>
          <p:nvPr>
            <p:ph type="title"/>
          </p:nvPr>
        </p:nvSpPr>
        <p:spPr>
          <a:xfrm>
            <a:off x="838200" y="365125"/>
            <a:ext cx="10933134" cy="1356878"/>
          </a:xfrm>
        </p:spPr>
        <p:txBody>
          <a:bodyPr>
            <a:normAutofit/>
          </a:bodyPr>
          <a:lstStyle/>
          <a:p>
            <a:r>
              <a:rPr lang="en-US">
                <a:latin typeface="+mj-lt"/>
                <a:ea typeface="Tahoma"/>
                <a:cs typeface="Tahoma"/>
              </a:rPr>
              <a:t>Narrative to Include in SPP/APR Reporting</a:t>
            </a:r>
          </a:p>
        </p:txBody>
      </p:sp>
      <p:sp>
        <p:nvSpPr>
          <p:cNvPr id="3" name="Content Placeholder 2">
            <a:extLst>
              <a:ext uri="{FF2B5EF4-FFF2-40B4-BE49-F238E27FC236}">
                <a16:creationId xmlns:a16="http://schemas.microsoft.com/office/drawing/2014/main" id="{EAA4B228-817F-F6B8-42D2-2154DCBE6FA3}"/>
              </a:ext>
            </a:extLst>
          </p:cNvPr>
          <p:cNvSpPr>
            <a:spLocks noGrp="1"/>
          </p:cNvSpPr>
          <p:nvPr>
            <p:ph idx="1"/>
          </p:nvPr>
        </p:nvSpPr>
        <p:spPr>
          <a:xfrm>
            <a:off x="587829" y="1228099"/>
            <a:ext cx="11005457" cy="5012513"/>
          </a:xfrm>
        </p:spPr>
        <p:txBody>
          <a:bodyPr vert="horz" lIns="91440" tIns="45720" rIns="91440" bIns="45720" rtlCol="0" anchor="t">
            <a:normAutofit fontScale="85000" lnSpcReduction="20000"/>
          </a:bodyPr>
          <a:lstStyle/>
          <a:p>
            <a:r>
              <a:rPr lang="en-US" dirty="0">
                <a:latin typeface="+mn-lt"/>
              </a:rPr>
              <a:t>Description of reasons for delay</a:t>
            </a:r>
          </a:p>
          <a:p>
            <a:pPr lvl="1"/>
            <a:r>
              <a:rPr lang="en-US" dirty="0">
                <a:latin typeface="+mn-lt"/>
                <a:cs typeface="Arial"/>
              </a:rPr>
              <a:t>C8: </a:t>
            </a:r>
            <a:r>
              <a:rPr lang="en-US" dirty="0">
                <a:latin typeface="Arial"/>
                <a:cs typeface="Arial"/>
              </a:rPr>
              <a:t>Report specific reasons for program delay based on review of records. Include both program reasons for delay resulting in noncompliance.  Reasons for delay due to exceptional family circumstances are NOT required to be reported.</a:t>
            </a:r>
          </a:p>
          <a:p>
            <a:pPr lvl="1"/>
            <a:r>
              <a:rPr lang="en-US" dirty="0">
                <a:latin typeface="+mn-lt"/>
                <a:cs typeface="Arial"/>
              </a:rPr>
              <a:t>B12: Report </a:t>
            </a:r>
            <a:r>
              <a:rPr lang="en-US" dirty="0">
                <a:latin typeface="Arial"/>
                <a:cs typeface="Arial"/>
              </a:rPr>
              <a:t>specific reasons for the delays based on review of records for children whose eligibility evaluation and IEP development were delayed due to the LEA.</a:t>
            </a:r>
          </a:p>
          <a:p>
            <a:r>
              <a:rPr lang="en-US" dirty="0">
                <a:latin typeface="+mn-lt"/>
              </a:rPr>
              <a:t>Description of slippage</a:t>
            </a:r>
          </a:p>
          <a:p>
            <a:r>
              <a:rPr lang="en-US" dirty="0">
                <a:latin typeface="+mn-lt"/>
              </a:rPr>
              <a:t>Number of findings issued in the prior year</a:t>
            </a:r>
          </a:p>
          <a:p>
            <a:r>
              <a:rPr lang="en-US" dirty="0">
                <a:latin typeface="+mn-lt"/>
              </a:rPr>
              <a:t>Number of findings corrected or subsequently corrected</a:t>
            </a:r>
          </a:p>
          <a:p>
            <a:r>
              <a:rPr lang="en-US" dirty="0">
                <a:latin typeface="+mn-lt"/>
                <a:ea typeface="Tahoma"/>
                <a:cs typeface="Tahoma"/>
              </a:rPr>
              <a:t>Description of how previously identified noncompliance was verified as corrected at the individual and system levels</a:t>
            </a:r>
          </a:p>
          <a:p>
            <a:r>
              <a:rPr lang="en-US" dirty="0">
                <a:latin typeface="+mn-lt"/>
                <a:ea typeface="Tahoma"/>
                <a:cs typeface="Tahoma"/>
              </a:rPr>
              <a:t>Description of actions taken to ensure subsequent correction when timely correction has not occurred</a:t>
            </a:r>
            <a:endParaRPr lang="en-US" dirty="0">
              <a:latin typeface="+mn-lt"/>
            </a:endParaRPr>
          </a:p>
          <a:p>
            <a:endParaRPr lang="en-US" dirty="0"/>
          </a:p>
        </p:txBody>
      </p:sp>
      <p:sp>
        <p:nvSpPr>
          <p:cNvPr id="4" name="Slide Number Placeholder 3">
            <a:extLst>
              <a:ext uri="{FF2B5EF4-FFF2-40B4-BE49-F238E27FC236}">
                <a16:creationId xmlns:a16="http://schemas.microsoft.com/office/drawing/2014/main" id="{70D4DEDD-6A0E-C960-4592-8BAFA9AC02CB}"/>
              </a:ext>
            </a:extLst>
          </p:cNvPr>
          <p:cNvSpPr>
            <a:spLocks noGrp="1"/>
          </p:cNvSpPr>
          <p:nvPr>
            <p:ph type="sldNum" sz="quarter" idx="4"/>
          </p:nvPr>
        </p:nvSpPr>
        <p:spPr/>
        <p:txBody>
          <a:bodyPr/>
          <a:lstStyle/>
          <a:p>
            <a:fld id="{8FF8BE51-C3B0-9B4F-9A06-4F809A9A7941}" type="slidenum">
              <a:rPr lang="en-US" smtClean="0"/>
              <a:pPr/>
              <a:t>43</a:t>
            </a:fld>
            <a:endParaRPr lang="en-US"/>
          </a:p>
        </p:txBody>
      </p:sp>
    </p:spTree>
    <p:extLst>
      <p:ext uri="{BB962C8B-B14F-4D97-AF65-F5344CB8AC3E}">
        <p14:creationId xmlns:p14="http://schemas.microsoft.com/office/powerpoint/2010/main" val="2650951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9C037-E0C8-1BB6-D531-A154FE0F02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E9ECC06-06C7-FCDE-A054-DEB1464E530A}"/>
              </a:ext>
            </a:extLst>
          </p:cNvPr>
          <p:cNvSpPr>
            <a:spLocks noGrp="1"/>
          </p:cNvSpPr>
          <p:nvPr>
            <p:ph type="title"/>
          </p:nvPr>
        </p:nvSpPr>
        <p:spPr/>
        <p:txBody>
          <a:bodyPr/>
          <a:lstStyle/>
          <a:p>
            <a:r>
              <a:rPr lang="en-US"/>
              <a:t>Narrative Tips</a:t>
            </a:r>
          </a:p>
        </p:txBody>
      </p:sp>
      <p:sp>
        <p:nvSpPr>
          <p:cNvPr id="4" name="Content Placeholder 3">
            <a:extLst>
              <a:ext uri="{FF2B5EF4-FFF2-40B4-BE49-F238E27FC236}">
                <a16:creationId xmlns:a16="http://schemas.microsoft.com/office/drawing/2014/main" id="{D9C345CC-44BB-7266-321F-70AD0D38C239}"/>
              </a:ext>
            </a:extLst>
          </p:cNvPr>
          <p:cNvSpPr>
            <a:spLocks noGrp="1"/>
          </p:cNvSpPr>
          <p:nvPr>
            <p:ph idx="1"/>
          </p:nvPr>
        </p:nvSpPr>
        <p:spPr/>
        <p:txBody>
          <a:bodyPr>
            <a:normAutofit fontScale="92500" lnSpcReduction="10000"/>
          </a:bodyPr>
          <a:lstStyle/>
          <a:p>
            <a:r>
              <a:rPr lang="en-US" dirty="0"/>
              <a:t>Respond only to the narrative question/prompt – do not provide more information than what is being asked to avoid confusion</a:t>
            </a:r>
          </a:p>
          <a:p>
            <a:r>
              <a:rPr lang="en-US" dirty="0">
                <a:latin typeface="Arial"/>
                <a:cs typeface="Arial"/>
              </a:rPr>
              <a:t>Describe reasons for program delays if data is less than 100%</a:t>
            </a:r>
          </a:p>
          <a:p>
            <a:r>
              <a:rPr lang="en-US" dirty="0"/>
              <a:t>Describe reasons for slippage to reflect what occurred in current year that caused slippage</a:t>
            </a:r>
          </a:p>
          <a:p>
            <a:r>
              <a:rPr lang="en-US" dirty="0"/>
              <a:t>Describe how the state verified correction of noncompliance - specifically what the state “did” (past tense) to verify correction of the specific findings that were issued </a:t>
            </a:r>
          </a:p>
          <a:p>
            <a:pPr lvl="1"/>
            <a:r>
              <a:rPr lang="en-US" dirty="0"/>
              <a:t>Should not be a description of general process to verify correction</a:t>
            </a:r>
          </a:p>
          <a:p>
            <a:pPr lvl="1"/>
            <a:r>
              <a:rPr lang="en-US" dirty="0"/>
              <a:t>Use terminology from OSEP QA 23-01</a:t>
            </a:r>
          </a:p>
          <a:p>
            <a:r>
              <a:rPr lang="en-US" dirty="0"/>
              <a:t>Check data/math in narrative to ensure it matches data in APR tables</a:t>
            </a:r>
          </a:p>
          <a:p>
            <a:endParaRPr lang="en-US" dirty="0"/>
          </a:p>
        </p:txBody>
      </p:sp>
      <p:sp>
        <p:nvSpPr>
          <p:cNvPr id="2" name="Slide Number Placeholder 1">
            <a:extLst>
              <a:ext uri="{FF2B5EF4-FFF2-40B4-BE49-F238E27FC236}">
                <a16:creationId xmlns:a16="http://schemas.microsoft.com/office/drawing/2014/main" id="{8B3C708D-D6E7-CD2E-C3BE-F467BBC48BBB}"/>
              </a:ext>
            </a:extLst>
          </p:cNvPr>
          <p:cNvSpPr>
            <a:spLocks noGrp="1"/>
          </p:cNvSpPr>
          <p:nvPr>
            <p:ph type="sldNum" sz="quarter" idx="4"/>
          </p:nvPr>
        </p:nvSpPr>
        <p:spPr/>
        <p:txBody>
          <a:bodyPr/>
          <a:lstStyle/>
          <a:p>
            <a:fld id="{8FF8BE51-C3B0-9B4F-9A06-4F809A9A7941}" type="slidenum">
              <a:rPr lang="en-US" smtClean="0"/>
              <a:pPr/>
              <a:t>44</a:t>
            </a:fld>
            <a:endParaRPr lang="en-US"/>
          </a:p>
        </p:txBody>
      </p:sp>
    </p:spTree>
    <p:extLst>
      <p:ext uri="{BB962C8B-B14F-4D97-AF65-F5344CB8AC3E}">
        <p14:creationId xmlns:p14="http://schemas.microsoft.com/office/powerpoint/2010/main" val="517248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37B6F-C42C-4224-FF2A-1EA15F7C12E8}"/>
              </a:ext>
            </a:extLst>
          </p:cNvPr>
          <p:cNvSpPr>
            <a:spLocks noGrp="1"/>
          </p:cNvSpPr>
          <p:nvPr>
            <p:ph type="ctrTitle"/>
          </p:nvPr>
        </p:nvSpPr>
        <p:spPr/>
        <p:txBody>
          <a:bodyPr/>
          <a:lstStyle/>
          <a:p>
            <a:r>
              <a:rPr lang="en-US"/>
              <a:t>Alaska</a:t>
            </a:r>
          </a:p>
        </p:txBody>
      </p:sp>
    </p:spTree>
    <p:extLst>
      <p:ext uri="{BB962C8B-B14F-4D97-AF65-F5344CB8AC3E}">
        <p14:creationId xmlns:p14="http://schemas.microsoft.com/office/powerpoint/2010/main" val="1306768012"/>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F27-62D8-534D-A4A9-AB0E32E9CF84}"/>
              </a:ext>
            </a:extLst>
          </p:cNvPr>
          <p:cNvSpPr>
            <a:spLocks noGrp="1"/>
          </p:cNvSpPr>
          <p:nvPr>
            <p:ph type="ctrTitle"/>
          </p:nvPr>
        </p:nvSpPr>
        <p:spPr/>
        <p:txBody>
          <a:bodyPr>
            <a:normAutofit/>
          </a:bodyPr>
          <a:lstStyle/>
          <a:p>
            <a:r>
              <a:rPr lang="en-US" sz="5400"/>
              <a:t>Resources</a:t>
            </a:r>
          </a:p>
        </p:txBody>
      </p:sp>
    </p:spTree>
    <p:extLst>
      <p:ext uri="{BB962C8B-B14F-4D97-AF65-F5344CB8AC3E}">
        <p14:creationId xmlns:p14="http://schemas.microsoft.com/office/powerpoint/2010/main" val="2803879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DBC80-5025-3F22-316E-B3977584EF24}"/>
              </a:ext>
            </a:extLst>
          </p:cNvPr>
          <p:cNvSpPr>
            <a:spLocks noGrp="1"/>
          </p:cNvSpPr>
          <p:nvPr>
            <p:ph type="title"/>
          </p:nvPr>
        </p:nvSpPr>
        <p:spPr/>
        <p:txBody>
          <a:bodyPr/>
          <a:lstStyle/>
          <a:p>
            <a:r>
              <a:rPr lang="en-US"/>
              <a:t>General Supervision &amp; Data Reporting</a:t>
            </a:r>
          </a:p>
        </p:txBody>
      </p:sp>
      <p:sp>
        <p:nvSpPr>
          <p:cNvPr id="3" name="Content Placeholder 2">
            <a:extLst>
              <a:ext uri="{FF2B5EF4-FFF2-40B4-BE49-F238E27FC236}">
                <a16:creationId xmlns:a16="http://schemas.microsoft.com/office/drawing/2014/main" id="{E038C6B0-0529-1E08-5952-683C526D851A}"/>
              </a:ext>
            </a:extLst>
          </p:cNvPr>
          <p:cNvSpPr>
            <a:spLocks noGrp="1"/>
          </p:cNvSpPr>
          <p:nvPr>
            <p:ph idx="1"/>
          </p:nvPr>
        </p:nvSpPr>
        <p:spPr>
          <a:xfrm>
            <a:off x="838200" y="1209745"/>
            <a:ext cx="11081084" cy="4667250"/>
          </a:xfrm>
        </p:spPr>
        <p:txBody>
          <a:bodyPr>
            <a:normAutofit/>
          </a:bodyPr>
          <a:lstStyle/>
          <a:p>
            <a:r>
              <a:rPr lang="en-US" dirty="0"/>
              <a:t>General Supervision</a:t>
            </a:r>
          </a:p>
          <a:p>
            <a:pPr lvl="1"/>
            <a:r>
              <a:rPr lang="en-US" u="sng" dirty="0">
                <a:solidFill>
                  <a:srgbClr val="0070C0"/>
                </a:solidFill>
                <a:hlinkClick r:id="rId3">
                  <a:extLst>
                    <a:ext uri="{A12FA001-AC4F-418D-AE19-62706E023703}">
                      <ahyp:hlinkClr xmlns:ahyp="http://schemas.microsoft.com/office/drawing/2018/hyperlinkcolor" val="tx"/>
                    </a:ext>
                  </a:extLst>
                </a:hlinkClick>
              </a:rPr>
              <a:t>2023 Early Childhood Transition Questions and Answers (OSEP QA 24-01)</a:t>
            </a:r>
            <a:endParaRPr lang="en-US" dirty="0">
              <a:solidFill>
                <a:srgbClr val="0070C0"/>
              </a:solidFill>
            </a:endParaRPr>
          </a:p>
          <a:p>
            <a:pPr lvl="1"/>
            <a:r>
              <a:rPr lang="en-US" u="sng">
                <a:solidFill>
                  <a:srgbClr val="0070C0"/>
                </a:solidFill>
                <a:hlinkClick r:id="rId4">
                  <a:extLst>
                    <a:ext uri="{A12FA001-AC4F-418D-AE19-62706E023703}">
                      <ahyp:hlinkClr xmlns:ahyp="http://schemas.microsoft.com/office/drawing/2018/hyperlinkcolor" val="tx"/>
                    </a:ext>
                  </a:extLst>
                </a:hlinkClick>
              </a:rPr>
              <a:t>Guidance on State General Supervision Responsibilities under Parts B and C of the IDEA</a:t>
            </a:r>
            <a:r>
              <a:rPr lang="en-US" u="sng">
                <a:solidFill>
                  <a:srgbClr val="0070C0"/>
                </a:solidFill>
              </a:rPr>
              <a:t> (OSEP QA 23-01)</a:t>
            </a:r>
            <a:endParaRPr lang="en-US">
              <a:solidFill>
                <a:srgbClr val="0070C0"/>
              </a:solidFill>
            </a:endParaRPr>
          </a:p>
          <a:p>
            <a:r>
              <a:rPr lang="en-US" dirty="0"/>
              <a:t>SPP/APR Data Reporting</a:t>
            </a:r>
          </a:p>
          <a:p>
            <a:pPr lvl="1"/>
            <a:r>
              <a:rPr lang="en-US" dirty="0">
                <a:solidFill>
                  <a:srgbClr val="0070C0"/>
                </a:solidFill>
                <a:hlinkClick r:id="rId5">
                  <a:extLst>
                    <a:ext uri="{A12FA001-AC4F-418D-AE19-62706E023703}">
                      <ahyp:hlinkClr xmlns:ahyp="http://schemas.microsoft.com/office/drawing/2018/hyperlinkcolor" val="tx"/>
                    </a:ext>
                  </a:extLst>
                </a:hlinkClick>
              </a:rPr>
              <a:t>Part C State Performance Plan (SPP) and Annual Performance Report (APR) Indicator Measurement Table (FFY 2023)</a:t>
            </a:r>
            <a:endParaRPr lang="en-US" dirty="0">
              <a:solidFill>
                <a:srgbClr val="0070C0"/>
              </a:solidFill>
            </a:endParaRPr>
          </a:p>
          <a:p>
            <a:pPr lvl="1"/>
            <a:r>
              <a:rPr lang="en-US" dirty="0">
                <a:solidFill>
                  <a:srgbClr val="0563C1"/>
                </a:solidFill>
                <a:hlinkClick r:id="rId6"/>
              </a:rPr>
              <a:t>SPP/APR Modules on Indicator </a:t>
            </a:r>
            <a:r>
              <a:rPr lang="en-US" dirty="0">
                <a:solidFill>
                  <a:srgbClr val="0070C0"/>
                </a:solidFill>
                <a:hlinkClick r:id="rId6"/>
              </a:rPr>
              <a:t>C8 and B12</a:t>
            </a:r>
            <a:endParaRPr lang="en-US" dirty="0">
              <a:solidFill>
                <a:srgbClr val="0070C0"/>
              </a:solidFill>
            </a:endParaRPr>
          </a:p>
          <a:p>
            <a:pPr lvl="1"/>
            <a:r>
              <a:rPr lang="en-US" dirty="0">
                <a:solidFill>
                  <a:srgbClr val="0563C1"/>
                </a:solidFill>
                <a:hlinkClick r:id="rId7"/>
              </a:rPr>
              <a:t>SPP/APR Checklists/Tips and Data Calculations</a:t>
            </a:r>
            <a:endParaRPr lang="en-US" dirty="0">
              <a:solidFill>
                <a:srgbClr val="0070C0"/>
              </a:solidFill>
            </a:endParaRPr>
          </a:p>
        </p:txBody>
      </p:sp>
      <p:sp>
        <p:nvSpPr>
          <p:cNvPr id="4" name="Slide Number Placeholder 3">
            <a:extLst>
              <a:ext uri="{FF2B5EF4-FFF2-40B4-BE49-F238E27FC236}">
                <a16:creationId xmlns:a16="http://schemas.microsoft.com/office/drawing/2014/main" id="{B881BE77-AF31-1CC4-2DEA-CDB5D135471B}"/>
              </a:ext>
            </a:extLst>
          </p:cNvPr>
          <p:cNvSpPr>
            <a:spLocks noGrp="1"/>
          </p:cNvSpPr>
          <p:nvPr>
            <p:ph type="sldNum" sz="quarter" idx="4"/>
          </p:nvPr>
        </p:nvSpPr>
        <p:spPr/>
        <p:txBody>
          <a:bodyPr/>
          <a:lstStyle/>
          <a:p>
            <a:fld id="{8FF8BE51-C3B0-9B4F-9A06-4F809A9A7941}" type="slidenum">
              <a:rPr lang="en-US" smtClean="0"/>
              <a:pPr/>
              <a:t>47</a:t>
            </a:fld>
            <a:endParaRPr lang="en-US"/>
          </a:p>
        </p:txBody>
      </p:sp>
    </p:spTree>
    <p:extLst>
      <p:ext uri="{BB962C8B-B14F-4D97-AF65-F5344CB8AC3E}">
        <p14:creationId xmlns:p14="http://schemas.microsoft.com/office/powerpoint/2010/main" val="1990783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9783E8-C002-39E1-F756-37C049AC55DC}"/>
              </a:ext>
            </a:extLst>
          </p:cNvPr>
          <p:cNvSpPr>
            <a:spLocks noGrp="1"/>
          </p:cNvSpPr>
          <p:nvPr>
            <p:ph type="title"/>
          </p:nvPr>
        </p:nvSpPr>
        <p:spPr/>
        <p:txBody>
          <a:bodyPr/>
          <a:lstStyle/>
          <a:p>
            <a:r>
              <a:rPr lang="en-US"/>
              <a:t>Other Related Resources</a:t>
            </a:r>
          </a:p>
        </p:txBody>
      </p:sp>
      <p:sp>
        <p:nvSpPr>
          <p:cNvPr id="5" name="Content Placeholder 4">
            <a:extLst>
              <a:ext uri="{FF2B5EF4-FFF2-40B4-BE49-F238E27FC236}">
                <a16:creationId xmlns:a16="http://schemas.microsoft.com/office/drawing/2014/main" id="{A983AE37-85BA-5A4C-6B93-84BDBB59F400}"/>
              </a:ext>
            </a:extLst>
          </p:cNvPr>
          <p:cNvSpPr>
            <a:spLocks noGrp="1"/>
          </p:cNvSpPr>
          <p:nvPr>
            <p:ph idx="1"/>
          </p:nvPr>
        </p:nvSpPr>
        <p:spPr/>
        <p:txBody>
          <a:bodyPr vert="horz" lIns="91440" tIns="45720" rIns="91440" bIns="45720" rtlCol="0" anchor="t">
            <a:normAutofit/>
          </a:bodyPr>
          <a:lstStyle/>
          <a:p>
            <a:r>
              <a:rPr lang="en-US">
                <a:solidFill>
                  <a:srgbClr val="0070C0"/>
                </a:solidFill>
                <a:latin typeface="+mn-lt"/>
                <a:ea typeface="Tahoma"/>
                <a:cs typeface="Tahoma"/>
                <a:hlinkClick r:id="rId3">
                  <a:extLst>
                    <a:ext uri="{A12FA001-AC4F-418D-AE19-62706E023703}">
                      <ahyp:hlinkClr xmlns:ahyp="http://schemas.microsoft.com/office/drawing/2018/hyperlinkcolor" val="tx"/>
                    </a:ext>
                  </a:extLst>
                </a:hlinkClick>
              </a:rPr>
              <a:t>Part C to Part B Early Childhood Transition Timeline for SPP/APR Indicator C-8, B-11, and B-12 for Part C Children Determined Eligible at Least 90 Days Prior to Their 3</a:t>
            </a:r>
            <a:r>
              <a:rPr lang="en-US" baseline="30000">
                <a:solidFill>
                  <a:srgbClr val="0070C0"/>
                </a:solidFill>
                <a:latin typeface="+mn-lt"/>
                <a:ea typeface="Tahoma"/>
                <a:cs typeface="Tahoma"/>
                <a:hlinkClick r:id="rId3">
                  <a:extLst>
                    <a:ext uri="{A12FA001-AC4F-418D-AE19-62706E023703}">
                      <ahyp:hlinkClr xmlns:ahyp="http://schemas.microsoft.com/office/drawing/2018/hyperlinkcolor" val="tx"/>
                    </a:ext>
                  </a:extLst>
                </a:hlinkClick>
              </a:rPr>
              <a:t>rd</a:t>
            </a:r>
            <a:r>
              <a:rPr lang="en-US">
                <a:solidFill>
                  <a:srgbClr val="0070C0"/>
                </a:solidFill>
                <a:latin typeface="+mn-lt"/>
                <a:ea typeface="Tahoma"/>
                <a:cs typeface="Tahoma"/>
                <a:hlinkClick r:id="rId3">
                  <a:extLst>
                    <a:ext uri="{A12FA001-AC4F-418D-AE19-62706E023703}">
                      <ahyp:hlinkClr xmlns:ahyp="http://schemas.microsoft.com/office/drawing/2018/hyperlinkcolor" val="tx"/>
                    </a:ext>
                  </a:extLst>
                </a:hlinkClick>
              </a:rPr>
              <a:t> Birthday</a:t>
            </a:r>
            <a:endParaRPr lang="en-US">
              <a:solidFill>
                <a:srgbClr val="0070C0"/>
              </a:solidFill>
              <a:latin typeface="+mn-lt"/>
              <a:ea typeface="Tahoma"/>
              <a:cs typeface="Tahoma"/>
            </a:endParaRPr>
          </a:p>
          <a:p>
            <a:r>
              <a:rPr lang="en-US">
                <a:solidFill>
                  <a:srgbClr val="0070C0"/>
                </a:solidFill>
                <a:latin typeface="+mn-lt"/>
                <a:ea typeface="Tahoma"/>
                <a:cs typeface="Tahoma"/>
                <a:hlinkClick r:id="rId4">
                  <a:extLst>
                    <a:ext uri="{A12FA001-AC4F-418D-AE19-62706E023703}">
                      <ahyp:hlinkClr xmlns:ahyp="http://schemas.microsoft.com/office/drawing/2018/hyperlinkcolor" val="tx"/>
                    </a:ext>
                  </a:extLst>
                </a:hlinkClick>
              </a:rPr>
              <a:t>Federal IDEA Part C &amp; Part B Transition Requirements for Late Referrals to IDEA Part C</a:t>
            </a:r>
          </a:p>
          <a:p>
            <a:r>
              <a:rPr lang="en-US">
                <a:latin typeface="+mn-lt"/>
                <a:ea typeface="Tahoma"/>
                <a:cs typeface="Tahoma"/>
              </a:rPr>
              <a:t>*NEW*</a:t>
            </a:r>
            <a:r>
              <a:rPr lang="en-US">
                <a:solidFill>
                  <a:srgbClr val="0070C0"/>
                </a:solidFill>
                <a:latin typeface="+mn-lt"/>
                <a:ea typeface="Tahoma"/>
                <a:cs typeface="Tahoma"/>
              </a:rPr>
              <a:t> </a:t>
            </a:r>
            <a:r>
              <a:rPr lang="en-US">
                <a:solidFill>
                  <a:srgbClr val="0070C0"/>
                </a:solidFill>
                <a:latin typeface="+mn-lt"/>
                <a:ea typeface="Tahoma"/>
                <a:cs typeface="Tahoma"/>
                <a:hlinkClick r:id="rId5"/>
              </a:rPr>
              <a:t>DaSyTalks Podcasts – Real talk for States by States</a:t>
            </a:r>
            <a:endParaRPr lang="en-US">
              <a:solidFill>
                <a:srgbClr val="0070C0"/>
              </a:solidFill>
              <a:latin typeface="+mn-lt"/>
            </a:endParaRPr>
          </a:p>
          <a:p>
            <a:endParaRPr lang="en-US">
              <a:solidFill>
                <a:srgbClr val="0070C0"/>
              </a:solidFill>
            </a:endParaRPr>
          </a:p>
        </p:txBody>
      </p:sp>
      <p:sp>
        <p:nvSpPr>
          <p:cNvPr id="2" name="Slide Number Placeholder 1">
            <a:extLst>
              <a:ext uri="{FF2B5EF4-FFF2-40B4-BE49-F238E27FC236}">
                <a16:creationId xmlns:a16="http://schemas.microsoft.com/office/drawing/2014/main" id="{E83F15CC-0777-94D3-1FC0-3B850825674E}"/>
              </a:ext>
            </a:extLst>
          </p:cNvPr>
          <p:cNvSpPr>
            <a:spLocks noGrp="1"/>
          </p:cNvSpPr>
          <p:nvPr>
            <p:ph type="sldNum" sz="quarter" idx="4"/>
          </p:nvPr>
        </p:nvSpPr>
        <p:spPr/>
        <p:txBody>
          <a:bodyPr/>
          <a:lstStyle/>
          <a:p>
            <a:fld id="{8FF8BE51-C3B0-9B4F-9A06-4F809A9A7941}" type="slidenum">
              <a:rPr lang="en-US" smtClean="0"/>
              <a:pPr/>
              <a:t>48</a:t>
            </a:fld>
            <a:endParaRPr lang="en-US"/>
          </a:p>
        </p:txBody>
      </p:sp>
    </p:spTree>
    <p:extLst>
      <p:ext uri="{BB962C8B-B14F-4D97-AF65-F5344CB8AC3E}">
        <p14:creationId xmlns:p14="http://schemas.microsoft.com/office/powerpoint/2010/main" val="634484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BD8673-36F7-54C9-4A69-29A505A088E4}"/>
              </a:ext>
            </a:extLst>
          </p:cNvPr>
          <p:cNvSpPr>
            <a:spLocks noGrp="1"/>
          </p:cNvSpPr>
          <p:nvPr>
            <p:ph type="title"/>
          </p:nvPr>
        </p:nvSpPr>
        <p:spPr/>
        <p:txBody>
          <a:bodyPr>
            <a:normAutofit/>
          </a:bodyPr>
          <a:lstStyle/>
          <a:p>
            <a:pPr fontAlgn="base"/>
            <a:r>
              <a:rPr lang="en-US"/>
              <a:t>Next Steps and Follow-up​</a:t>
            </a:r>
          </a:p>
        </p:txBody>
      </p:sp>
      <p:sp>
        <p:nvSpPr>
          <p:cNvPr id="3" name="Content Placeholder 2">
            <a:extLst>
              <a:ext uri="{FF2B5EF4-FFF2-40B4-BE49-F238E27FC236}">
                <a16:creationId xmlns:a16="http://schemas.microsoft.com/office/drawing/2014/main" id="{818F17BC-BDD2-E659-4CEC-D535CBFC8E95}"/>
              </a:ext>
            </a:extLst>
          </p:cNvPr>
          <p:cNvSpPr>
            <a:spLocks noGrp="1"/>
          </p:cNvSpPr>
          <p:nvPr>
            <p:ph idx="1"/>
          </p:nvPr>
        </p:nvSpPr>
        <p:spPr/>
        <p:txBody>
          <a:bodyPr>
            <a:normAutofit fontScale="85000" lnSpcReduction="20000"/>
          </a:bodyPr>
          <a:lstStyle/>
          <a:p>
            <a:pPr fontAlgn="base"/>
            <a:r>
              <a:rPr lang="en-US" b="1"/>
              <a:t>Complete Session 3 Evaluation</a:t>
            </a:r>
            <a:r>
              <a:rPr lang="en-US"/>
              <a:t>​</a:t>
            </a:r>
          </a:p>
          <a:p>
            <a:pPr fontAlgn="base"/>
            <a:r>
              <a:rPr lang="en-US"/>
              <a:t>Link forthcoming after today's call​</a:t>
            </a:r>
          </a:p>
          <a:p>
            <a:pPr fontAlgn="base"/>
            <a:endParaRPr lang="en-US"/>
          </a:p>
          <a:p>
            <a:pPr fontAlgn="base"/>
            <a:r>
              <a:rPr lang="en-US" b="1"/>
              <a:t>Plan to Attend Session 4: Final Reflection and Listening Session </a:t>
            </a:r>
            <a:endParaRPr lang="en-US"/>
          </a:p>
          <a:p>
            <a:pPr fontAlgn="base"/>
            <a:r>
              <a:rPr lang="en-US"/>
              <a:t>Thursday, July 30, 2026, 3:00–4:30 PM </a:t>
            </a:r>
            <a:r>
              <a:rPr lang="en-US" i="1"/>
              <a:t>EDT</a:t>
            </a:r>
            <a:r>
              <a:rPr lang="en-US"/>
              <a:t>​</a:t>
            </a:r>
          </a:p>
          <a:p>
            <a:pPr fontAlgn="base"/>
            <a:r>
              <a:rPr lang="en-US"/>
              <a:t>Will culminate the series focusing on related topics such as state definition of potentially eligible, opt-out policies, and state specific practices  </a:t>
            </a:r>
          </a:p>
          <a:p>
            <a:pPr fontAlgn="base"/>
            <a:endParaRPr lang="en-US"/>
          </a:p>
          <a:p>
            <a:pPr fontAlgn="base"/>
            <a:r>
              <a:rPr lang="en-US"/>
              <a:t>​</a:t>
            </a:r>
            <a:r>
              <a:rPr lang="en-US" b="1"/>
              <a:t>REMINDER: </a:t>
            </a:r>
            <a:r>
              <a:rPr lang="en-US"/>
              <a:t>Questions submitted through the Q&amp;A feature will be addressed in a follow-up FAQ, which will be posted on our website. All participants will be notified when it is available.​</a:t>
            </a:r>
            <a:br>
              <a:rPr lang="en-US"/>
            </a:br>
            <a:endParaRPr lang="en-US"/>
          </a:p>
          <a:p>
            <a:endParaRPr lang="en-US"/>
          </a:p>
        </p:txBody>
      </p:sp>
      <p:sp>
        <p:nvSpPr>
          <p:cNvPr id="2" name="Slide Number Placeholder 1">
            <a:extLst>
              <a:ext uri="{FF2B5EF4-FFF2-40B4-BE49-F238E27FC236}">
                <a16:creationId xmlns:a16="http://schemas.microsoft.com/office/drawing/2014/main" id="{0C453DF4-68F2-B51F-3976-0985DDB73411}"/>
              </a:ext>
            </a:extLst>
          </p:cNvPr>
          <p:cNvSpPr>
            <a:spLocks noGrp="1"/>
          </p:cNvSpPr>
          <p:nvPr>
            <p:ph type="sldNum" sz="quarter" idx="4"/>
          </p:nvPr>
        </p:nvSpPr>
        <p:spPr/>
        <p:txBody>
          <a:bodyPr/>
          <a:lstStyle/>
          <a:p>
            <a:fld id="{8FF8BE51-C3B0-9B4F-9A06-4F809A9A7941}" type="slidenum">
              <a:rPr lang="en-US" smtClean="0"/>
              <a:pPr/>
              <a:t>49</a:t>
            </a:fld>
            <a:endParaRPr lang="en-US"/>
          </a:p>
        </p:txBody>
      </p:sp>
    </p:spTree>
    <p:extLst>
      <p:ext uri="{BB962C8B-B14F-4D97-AF65-F5344CB8AC3E}">
        <p14:creationId xmlns:p14="http://schemas.microsoft.com/office/powerpoint/2010/main" val="3053683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1F28A7-BBE5-86E6-AC2D-3401A56D0821}"/>
              </a:ext>
            </a:extLst>
          </p:cNvPr>
          <p:cNvSpPr>
            <a:spLocks noGrp="1"/>
          </p:cNvSpPr>
          <p:nvPr>
            <p:ph type="title"/>
          </p:nvPr>
        </p:nvSpPr>
        <p:spPr>
          <a:xfrm>
            <a:off x="968124" y="225310"/>
            <a:ext cx="3932237" cy="1233804"/>
          </a:xfrm>
        </p:spPr>
        <p:txBody>
          <a:bodyPr anchor="b">
            <a:normAutofit/>
          </a:bodyPr>
          <a:lstStyle/>
          <a:p>
            <a:r>
              <a:rPr lang="en-US" sz="4400"/>
              <a:t>Welcome</a:t>
            </a:r>
          </a:p>
        </p:txBody>
      </p:sp>
      <p:pic>
        <p:nvPicPr>
          <p:cNvPr id="3" name="Content Placeholder 2" descr="A baby with down syndrome painted on his hand">
            <a:extLst>
              <a:ext uri="{FF2B5EF4-FFF2-40B4-BE49-F238E27FC236}">
                <a16:creationId xmlns:a16="http://schemas.microsoft.com/office/drawing/2014/main" id="{4D8119E1-230A-968A-8E00-612692AE31D1}"/>
              </a:ext>
            </a:extLst>
          </p:cNvPr>
          <p:cNvPicPr>
            <a:picLocks noGrp="1" noChangeAspect="1"/>
          </p:cNvPicPr>
          <p:nvPr>
            <p:ph idx="1"/>
          </p:nvPr>
        </p:nvPicPr>
        <p:blipFill>
          <a:blip r:embed="rId3"/>
          <a:stretch>
            <a:fillRect/>
          </a:stretch>
        </p:blipFill>
        <p:spPr>
          <a:xfrm>
            <a:off x="7596853" y="-36497"/>
            <a:ext cx="4595147" cy="6894497"/>
          </a:xfrm>
          <a:noFill/>
        </p:spPr>
      </p:pic>
      <p:sp>
        <p:nvSpPr>
          <p:cNvPr id="2" name="Slide Number Placeholder 1">
            <a:extLst>
              <a:ext uri="{FF2B5EF4-FFF2-40B4-BE49-F238E27FC236}">
                <a16:creationId xmlns:a16="http://schemas.microsoft.com/office/drawing/2014/main" id="{600ED161-7CF7-D7F9-B606-69B1C461B5EC}"/>
              </a:ext>
            </a:extLst>
          </p:cNvPr>
          <p:cNvSpPr>
            <a:spLocks noGrp="1"/>
          </p:cNvSpPr>
          <p:nvPr>
            <p:ph type="sldNum" sz="quarter" idx="4"/>
          </p:nvPr>
        </p:nvSpPr>
        <p:spPr/>
        <p:txBody>
          <a:bodyPr/>
          <a:lstStyle/>
          <a:p>
            <a:fld id="{8FF8BE51-C3B0-9B4F-9A06-4F809A9A7941}" type="slidenum">
              <a:rPr lang="en-US" smtClean="0"/>
              <a:pPr/>
              <a:t>5</a:t>
            </a:fld>
            <a:endParaRPr lang="en-US"/>
          </a:p>
        </p:txBody>
      </p:sp>
    </p:spTree>
    <p:extLst>
      <p:ext uri="{BB962C8B-B14F-4D97-AF65-F5344CB8AC3E}">
        <p14:creationId xmlns:p14="http://schemas.microsoft.com/office/powerpoint/2010/main" val="829588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84BB26-87AB-3A4C-83B5-BF8749AC93EE}"/>
              </a:ext>
            </a:extLst>
          </p:cNvPr>
          <p:cNvSpPr>
            <a:spLocks noGrp="1"/>
          </p:cNvSpPr>
          <p:nvPr>
            <p:ph type="title"/>
          </p:nvPr>
        </p:nvSpPr>
        <p:spPr/>
        <p:txBody>
          <a:bodyPr>
            <a:normAutofit fontScale="90000"/>
          </a:bodyPr>
          <a:lstStyle/>
          <a:p>
            <a:r>
              <a:rPr lang="en-US" b="0"/>
              <a:t>Find out more at</a:t>
            </a:r>
            <a:r>
              <a:rPr lang="en-US"/>
              <a:t> ectacenter.org</a:t>
            </a:r>
            <a:br>
              <a:rPr lang="en-US"/>
            </a:br>
            <a:r>
              <a:rPr lang="en-US" b="0"/>
              <a:t>and</a:t>
            </a:r>
            <a:r>
              <a:rPr lang="en-US"/>
              <a:t> dasycenter.org</a:t>
            </a:r>
          </a:p>
        </p:txBody>
      </p:sp>
      <p:sp>
        <p:nvSpPr>
          <p:cNvPr id="2" name="Slide Number Placeholder 1">
            <a:extLst>
              <a:ext uri="{FF2B5EF4-FFF2-40B4-BE49-F238E27FC236}">
                <a16:creationId xmlns:a16="http://schemas.microsoft.com/office/drawing/2014/main" id="{A7CC8EDC-3B81-DB4D-84C2-AB08F0BD3EF3}"/>
              </a:ext>
            </a:extLst>
          </p:cNvPr>
          <p:cNvSpPr>
            <a:spLocks noGrp="1"/>
          </p:cNvSpPr>
          <p:nvPr>
            <p:ph type="sldNum" sz="quarter" idx="4294967295"/>
          </p:nvPr>
        </p:nvSpPr>
        <p:spPr>
          <a:xfrm>
            <a:off x="10958513" y="6319838"/>
            <a:ext cx="1233487" cy="503237"/>
          </a:xfrm>
        </p:spPr>
        <p:txBody>
          <a:bodyPr/>
          <a:lstStyle/>
          <a:p>
            <a:fld id="{8FF8BE51-C3B0-9B4F-9A06-4F809A9A7941}" type="slidenum">
              <a:rPr lang="en-US" smtClean="0"/>
              <a:pPr/>
              <a:t>50</a:t>
            </a:fld>
            <a:endParaRPr lang="en-US"/>
          </a:p>
        </p:txBody>
      </p:sp>
    </p:spTree>
    <p:extLst>
      <p:ext uri="{BB962C8B-B14F-4D97-AF65-F5344CB8AC3E}">
        <p14:creationId xmlns:p14="http://schemas.microsoft.com/office/powerpoint/2010/main" val="2515480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CE150C-9A29-8F87-D251-DE306D8059ED}"/>
              </a:ext>
            </a:extLst>
          </p:cNvPr>
          <p:cNvSpPr>
            <a:spLocks noGrp="1"/>
          </p:cNvSpPr>
          <p:nvPr>
            <p:ph type="title"/>
          </p:nvPr>
        </p:nvSpPr>
        <p:spPr>
          <a:xfrm>
            <a:off x="587829" y="226979"/>
            <a:ext cx="11005456" cy="899693"/>
          </a:xfrm>
        </p:spPr>
        <p:txBody>
          <a:bodyPr anchor="t">
            <a:normAutofit/>
          </a:bodyPr>
          <a:lstStyle/>
          <a:p>
            <a:r>
              <a:rPr lang="en-US"/>
              <a:t>Poll #1- Who’s Here Today?</a:t>
            </a:r>
          </a:p>
        </p:txBody>
      </p:sp>
      <p:sp>
        <p:nvSpPr>
          <p:cNvPr id="4" name="Content Placeholder 3">
            <a:extLst>
              <a:ext uri="{FF2B5EF4-FFF2-40B4-BE49-F238E27FC236}">
                <a16:creationId xmlns:a16="http://schemas.microsoft.com/office/drawing/2014/main" id="{1AAC07C7-EAFC-8F19-2E64-8F2DE329AB32}"/>
              </a:ext>
              <a:ext uri="{C183D7F6-B498-43B3-948B-1728B52AA6E4}">
                <adec:decorative xmlns:adec="http://schemas.microsoft.com/office/drawing/2017/decorative" val="0"/>
              </a:ext>
            </a:extLst>
          </p:cNvPr>
          <p:cNvSpPr>
            <a:spLocks noGrp="1"/>
          </p:cNvSpPr>
          <p:nvPr>
            <p:ph sz="half" idx="1"/>
          </p:nvPr>
        </p:nvSpPr>
        <p:spPr>
          <a:xfrm>
            <a:off x="466234" y="1376463"/>
            <a:ext cx="6288235" cy="4471107"/>
          </a:xfrm>
        </p:spPr>
        <p:txBody>
          <a:bodyPr vert="horz" lIns="91440" tIns="45720" rIns="91440" bIns="45720" rtlCol="0" anchor="t">
            <a:normAutofit/>
          </a:bodyPr>
          <a:lstStyle/>
          <a:p>
            <a:r>
              <a:rPr lang="en-US" sz="3200" i="1"/>
              <a:t>What best describes your role?</a:t>
            </a:r>
            <a:endParaRPr lang="en-US" sz="3200"/>
          </a:p>
          <a:p>
            <a:pPr marL="0" indent="0">
              <a:buNone/>
            </a:pPr>
            <a:endParaRPr lang="en-US" sz="3200" i="1">
              <a:latin typeface="Arial"/>
              <a:cs typeface="Arial"/>
            </a:endParaRPr>
          </a:p>
          <a:p>
            <a:r>
              <a:rPr lang="en-US" sz="3200" i="1">
                <a:latin typeface="Arial"/>
                <a:cs typeface="Arial"/>
              </a:rPr>
              <a:t>How long have you worked in your current role supporting early childhood transition?</a:t>
            </a:r>
            <a:endParaRPr lang="en-US" sz="3200" i="1"/>
          </a:p>
          <a:p>
            <a:pPr marL="0" indent="0">
              <a:buNone/>
            </a:pPr>
            <a:endParaRPr lang="en-US" sz="3600" i="1"/>
          </a:p>
          <a:p>
            <a:pPr>
              <a:buNone/>
            </a:pPr>
            <a:endParaRPr lang="en-US" sz="3600" i="1">
              <a:latin typeface="Arial"/>
              <a:cs typeface="Arial"/>
            </a:endParaRPr>
          </a:p>
          <a:p>
            <a:pPr marL="0" indent="0">
              <a:buNone/>
            </a:pPr>
            <a:endParaRPr lang="en-US" sz="3600" i="1"/>
          </a:p>
        </p:txBody>
      </p:sp>
      <p:pic>
        <p:nvPicPr>
          <p:cNvPr id="7" name="Graphic 6" descr="icon of a checklist">
            <a:extLst>
              <a:ext uri="{FF2B5EF4-FFF2-40B4-BE49-F238E27FC236}">
                <a16:creationId xmlns:a16="http://schemas.microsoft.com/office/drawing/2014/main" id="{F5CC38C1-92EF-D1D6-B44D-6759B32BAD40}"/>
              </a:ext>
              <a:ext uri="{C183D7F6-B498-43B3-948B-1728B52AA6E4}">
                <adec:decorative xmlns:adec="http://schemas.microsoft.com/office/drawing/2017/decorative" val="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64058" y="1376140"/>
            <a:ext cx="4470024" cy="4470024"/>
          </a:xfrm>
          <a:prstGeom prst="rect">
            <a:avLst/>
          </a:prstGeom>
        </p:spPr>
      </p:pic>
      <p:sp>
        <p:nvSpPr>
          <p:cNvPr id="2" name="Slide Number Placeholder 1">
            <a:extLst>
              <a:ext uri="{FF2B5EF4-FFF2-40B4-BE49-F238E27FC236}">
                <a16:creationId xmlns:a16="http://schemas.microsoft.com/office/drawing/2014/main" id="{9B9D0DD7-D8A1-E782-5357-9E506F1E29A0}"/>
              </a:ext>
              <a:ext uri="{C183D7F6-B498-43B3-948B-1728B52AA6E4}">
                <adec:decorative xmlns:adec="http://schemas.microsoft.com/office/drawing/2017/decorative" val="0"/>
              </a:ext>
            </a:extLst>
          </p:cNvPr>
          <p:cNvSpPr>
            <a:spLocks noGrp="1"/>
          </p:cNvSpPr>
          <p:nvPr>
            <p:ph type="sldNum" sz="quarter" idx="4"/>
          </p:nvPr>
        </p:nvSpPr>
        <p:spPr>
          <a:xfrm>
            <a:off x="10360510" y="6319554"/>
            <a:ext cx="1232776" cy="503578"/>
          </a:xfrm>
        </p:spPr>
        <p:txBody>
          <a:bodyPr anchor="ctr">
            <a:normAutofit/>
          </a:bodyPr>
          <a:lstStyle/>
          <a:p>
            <a:pPr>
              <a:spcAft>
                <a:spcPts val="600"/>
              </a:spcAft>
            </a:pPr>
            <a:fld id="{8FF8BE51-C3B0-9B4F-9A06-4F809A9A7941}" type="slidenum">
              <a:rPr lang="en-US" smtClean="0"/>
              <a:pPr>
                <a:spcAft>
                  <a:spcPts val="600"/>
                </a:spcAft>
              </a:pPr>
              <a:t>6</a:t>
            </a:fld>
            <a:endParaRPr lang="en-US"/>
          </a:p>
        </p:txBody>
      </p:sp>
    </p:spTree>
    <p:extLst>
      <p:ext uri="{BB962C8B-B14F-4D97-AF65-F5344CB8AC3E}">
        <p14:creationId xmlns:p14="http://schemas.microsoft.com/office/powerpoint/2010/main" val="57569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93A086-97F3-3F77-4EA0-46839AF02D36}"/>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7E45681D-8A59-8280-2A8E-C9E4BA65DC11}"/>
              </a:ext>
            </a:extLst>
          </p:cNvPr>
          <p:cNvSpPr>
            <a:spLocks noGrp="1"/>
          </p:cNvSpPr>
          <p:nvPr>
            <p:ph idx="1"/>
          </p:nvPr>
        </p:nvSpPr>
        <p:spPr>
          <a:xfrm>
            <a:off x="5954486" y="1368358"/>
            <a:ext cx="5638800" cy="4477806"/>
          </a:xfrm>
        </p:spPr>
        <p:txBody>
          <a:bodyPr>
            <a:normAutofit/>
          </a:bodyPr>
          <a:lstStyle/>
          <a:p>
            <a:pPr marL="342900" indent="-342900" fontAlgn="base"/>
            <a:r>
              <a:rPr lang="en-US"/>
              <a:t>SPP/APR Indicator C8 Overview and Calculations &amp; Data​</a:t>
            </a:r>
          </a:p>
          <a:p>
            <a:pPr marL="342900" indent="-342900" fontAlgn="base"/>
            <a:r>
              <a:rPr lang="en-US"/>
              <a:t>SPP/APR Indicator B12 Overview and  Calculations &amp; Data​</a:t>
            </a:r>
          </a:p>
          <a:p>
            <a:pPr marL="342900" indent="-342900" fontAlgn="base"/>
            <a:r>
              <a:rPr lang="en-US"/>
              <a:t>Additional APR Compliance Requirements</a:t>
            </a:r>
          </a:p>
          <a:p>
            <a:pPr marL="342900" indent="-342900" fontAlgn="base"/>
            <a:r>
              <a:rPr lang="en-US"/>
              <a:t>Presentation from Alaska</a:t>
            </a:r>
          </a:p>
          <a:p>
            <a:pPr marL="342900" indent="-342900" fontAlgn="base"/>
            <a:r>
              <a:rPr lang="en-US"/>
              <a:t>Tips and Resources​</a:t>
            </a:r>
          </a:p>
          <a:p>
            <a:endParaRPr lang="en-US"/>
          </a:p>
        </p:txBody>
      </p:sp>
      <p:pic>
        <p:nvPicPr>
          <p:cNvPr id="5" name="Picture Placeholder 9">
            <a:extLst>
              <a:ext uri="{FF2B5EF4-FFF2-40B4-BE49-F238E27FC236}">
                <a16:creationId xmlns:a16="http://schemas.microsoft.com/office/drawing/2014/main" id="{E0B9FDA7-02BD-55F1-D8D3-F82DFAC97757}"/>
              </a:ext>
              <a:ext uri="{C183D7F6-B498-43B3-948B-1728B52AA6E4}">
                <adec:decorative xmlns:adec="http://schemas.microsoft.com/office/drawing/2017/decorative" val="1"/>
              </a:ext>
            </a:extLst>
          </p:cNvPr>
          <p:cNvPicPr>
            <a:picLocks noChangeAspect="1"/>
          </p:cNvPicPr>
          <p:nvPr/>
        </p:nvPicPr>
        <p:blipFill>
          <a:blip r:embed="rId2"/>
          <a:srcRect t="3684" b="3684"/>
          <a:stretch/>
        </p:blipFill>
        <p:spPr>
          <a:xfrm>
            <a:off x="793070" y="1523206"/>
            <a:ext cx="4905428" cy="3811588"/>
          </a:xfrm>
          <a:prstGeom prst="rect">
            <a:avLst/>
          </a:prstGeom>
        </p:spPr>
      </p:pic>
      <p:sp>
        <p:nvSpPr>
          <p:cNvPr id="2" name="Slide Number Placeholder 1">
            <a:extLst>
              <a:ext uri="{FF2B5EF4-FFF2-40B4-BE49-F238E27FC236}">
                <a16:creationId xmlns:a16="http://schemas.microsoft.com/office/drawing/2014/main" id="{4029EC3E-157E-93D0-752D-0518F482ABD9}"/>
              </a:ext>
            </a:extLst>
          </p:cNvPr>
          <p:cNvSpPr>
            <a:spLocks noGrp="1"/>
          </p:cNvSpPr>
          <p:nvPr>
            <p:ph type="sldNum" sz="quarter" idx="4"/>
          </p:nvPr>
        </p:nvSpPr>
        <p:spPr/>
        <p:txBody>
          <a:bodyPr/>
          <a:lstStyle/>
          <a:p>
            <a:fld id="{8FF8BE51-C3B0-9B4F-9A06-4F809A9A7941}" type="slidenum">
              <a:rPr lang="en-US" smtClean="0"/>
              <a:pPr/>
              <a:t>7</a:t>
            </a:fld>
            <a:endParaRPr lang="en-US"/>
          </a:p>
        </p:txBody>
      </p:sp>
    </p:spTree>
    <p:extLst>
      <p:ext uri="{BB962C8B-B14F-4D97-AF65-F5344CB8AC3E}">
        <p14:creationId xmlns:p14="http://schemas.microsoft.com/office/powerpoint/2010/main" val="249199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C21572-E2B6-F3CE-B7A7-E82ADA23898F}"/>
              </a:ext>
            </a:extLst>
          </p:cNvPr>
          <p:cNvSpPr>
            <a:spLocks noGrp="1"/>
          </p:cNvSpPr>
          <p:nvPr>
            <p:ph type="ctrTitle"/>
          </p:nvPr>
        </p:nvSpPr>
        <p:spPr>
          <a:xfrm>
            <a:off x="3687696" y="825910"/>
            <a:ext cx="7910746" cy="2430052"/>
          </a:xfrm>
        </p:spPr>
        <p:txBody>
          <a:bodyPr>
            <a:normAutofit/>
          </a:bodyPr>
          <a:lstStyle/>
          <a:p>
            <a:r>
              <a:rPr lang="en-US" sz="5400"/>
              <a:t>SPP/APR Indicator C8</a:t>
            </a:r>
          </a:p>
        </p:txBody>
      </p:sp>
    </p:spTree>
    <p:extLst>
      <p:ext uri="{BB962C8B-B14F-4D97-AF65-F5344CB8AC3E}">
        <p14:creationId xmlns:p14="http://schemas.microsoft.com/office/powerpoint/2010/main" val="2367552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13AA97-720B-9A06-2015-A2753BDFE8E3}"/>
              </a:ext>
            </a:extLst>
          </p:cNvPr>
          <p:cNvSpPr>
            <a:spLocks noGrp="1"/>
          </p:cNvSpPr>
          <p:nvPr>
            <p:ph type="title"/>
          </p:nvPr>
        </p:nvSpPr>
        <p:spPr>
          <a:xfrm>
            <a:off x="838200" y="365125"/>
            <a:ext cx="10515600" cy="1325563"/>
          </a:xfrm>
        </p:spPr>
        <p:txBody>
          <a:bodyPr/>
          <a:lstStyle/>
          <a:p>
            <a:r>
              <a:rPr lang="en-US"/>
              <a:t>Why Indicator C8</a:t>
            </a:r>
          </a:p>
        </p:txBody>
      </p:sp>
      <p:sp>
        <p:nvSpPr>
          <p:cNvPr id="5" name="Content Placeholder 4">
            <a:extLst>
              <a:ext uri="{FF2B5EF4-FFF2-40B4-BE49-F238E27FC236}">
                <a16:creationId xmlns:a16="http://schemas.microsoft.com/office/drawing/2014/main" id="{EBADE09B-E367-6415-F017-AC9898DF240E}"/>
              </a:ext>
            </a:extLst>
          </p:cNvPr>
          <p:cNvSpPr>
            <a:spLocks noGrp="1"/>
          </p:cNvSpPr>
          <p:nvPr>
            <p:ph idx="1"/>
          </p:nvPr>
        </p:nvSpPr>
        <p:spPr>
          <a:xfrm>
            <a:off x="838200" y="1825625"/>
            <a:ext cx="10515600" cy="4121788"/>
          </a:xfrm>
        </p:spPr>
        <p:txBody>
          <a:bodyPr vert="horz" lIns="91440" tIns="45720" rIns="91440" bIns="45720" rtlCol="0" anchor="t">
            <a:normAutofit/>
          </a:bodyPr>
          <a:lstStyle/>
          <a:p>
            <a:r>
              <a:rPr lang="en-US">
                <a:latin typeface="Tahoma"/>
                <a:ea typeface="Tahoma"/>
                <a:cs typeface="Tahoma"/>
              </a:rPr>
              <a:t>Ensure a seamless transition for children with disabilities who receive early intervention services under IDEA Part C to determine eligibility for and receipt of preschool services under IDEA Part B.</a:t>
            </a:r>
            <a:endParaRPr lang="en-US"/>
          </a:p>
          <a:p>
            <a:r>
              <a:rPr lang="en-US">
                <a:latin typeface="Tahoma"/>
                <a:ea typeface="Tahoma"/>
                <a:cs typeface="Tahoma"/>
              </a:rPr>
              <a:t>Ensure children continue to receive necessary supports and interventions during and after transition from Part C services.</a:t>
            </a:r>
            <a:endParaRPr lang="en-US"/>
          </a:p>
          <a:p>
            <a:r>
              <a:rPr lang="en-US">
                <a:latin typeface="Tahoma"/>
                <a:ea typeface="Tahoma"/>
                <a:cs typeface="Tahoma"/>
              </a:rPr>
              <a:t>Use transition data to assess if children are receiving timely transition plans, transition notifications, and transition conferences.</a:t>
            </a:r>
          </a:p>
        </p:txBody>
      </p:sp>
      <p:sp>
        <p:nvSpPr>
          <p:cNvPr id="2" name="Slide Number Placeholder 1">
            <a:extLst>
              <a:ext uri="{FF2B5EF4-FFF2-40B4-BE49-F238E27FC236}">
                <a16:creationId xmlns:a16="http://schemas.microsoft.com/office/drawing/2014/main" id="{1359A23A-6F66-C1C8-C673-187853C44E0E}"/>
              </a:ext>
            </a:extLst>
          </p:cNvPr>
          <p:cNvSpPr>
            <a:spLocks noGrp="1"/>
          </p:cNvSpPr>
          <p:nvPr>
            <p:ph type="sldNum" sz="quarter" idx="4"/>
          </p:nvPr>
        </p:nvSpPr>
        <p:spPr/>
        <p:txBody>
          <a:bodyPr/>
          <a:lstStyle/>
          <a:p>
            <a:fld id="{8FF8BE51-C3B0-9B4F-9A06-4F809A9A7941}" type="slidenum">
              <a:rPr lang="en-US" smtClean="0"/>
              <a:pPr/>
              <a:t>9</a:t>
            </a:fld>
            <a:endParaRPr lang="en-US"/>
          </a:p>
        </p:txBody>
      </p:sp>
    </p:spTree>
    <p:extLst>
      <p:ext uri="{BB962C8B-B14F-4D97-AF65-F5344CB8AC3E}">
        <p14:creationId xmlns:p14="http://schemas.microsoft.com/office/powerpoint/2010/main" val="4039315322"/>
      </p:ext>
    </p:extLst>
  </p:cSld>
  <p:clrMapOvr>
    <a:masterClrMapping/>
  </p:clrMapOvr>
</p:sld>
</file>

<file path=ppt/theme/theme1.xml><?xml version="1.0" encoding="utf-8"?>
<a:theme xmlns:a="http://schemas.openxmlformats.org/drawingml/2006/main" name="Gallery">
  <a:themeElements>
    <a:clrScheme name="ECTA-DaSy">
      <a:dk1>
        <a:srgbClr val="000000"/>
      </a:dk1>
      <a:lt1>
        <a:srgbClr val="FFFFFF"/>
      </a:lt1>
      <a:dk2>
        <a:srgbClr val="222222"/>
      </a:dk2>
      <a:lt2>
        <a:srgbClr val="CCCCCC"/>
      </a:lt2>
      <a:accent1>
        <a:srgbClr val="ED3232"/>
      </a:accent1>
      <a:accent2>
        <a:srgbClr val="FF6600"/>
      </a:accent2>
      <a:accent3>
        <a:srgbClr val="FFBE00"/>
      </a:accent3>
      <a:accent4>
        <a:srgbClr val="38B549"/>
      </a:accent4>
      <a:accent5>
        <a:srgbClr val="2777B9"/>
      </a:accent5>
      <a:accent6>
        <a:srgbClr val="982C78"/>
      </a:accent6>
      <a:hlink>
        <a:srgbClr val="007BFF"/>
      </a:hlink>
      <a:folHlink>
        <a:srgbClr val="007B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ta2-template" id="{E5C0DB02-524A-EA4E-8D6F-50CA54B66DB3}" vid="{F3436B59-AE16-654A-BAEA-9AD8E5CF8C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9FC4C8E81C74EA077FD4A6A616E7F" ma:contentTypeVersion="19" ma:contentTypeDescription="Create a new document." ma:contentTypeScope="" ma:versionID="806dbec6a4fd7e57f6ac559f87788b2d">
  <xsd:schema xmlns:xsd="http://www.w3.org/2001/XMLSchema" xmlns:xs="http://www.w3.org/2001/XMLSchema" xmlns:p="http://schemas.microsoft.com/office/2006/metadata/properties" xmlns:ns2="8d8b1221-cb47-43e5-997b-7d0bdebf637a" xmlns:ns3="09c8a845-e7a6-41fb-9590-158bae58e4d1" xmlns:ns4="c436c572-21bc-4fc1-bb65-153c842e904d" targetNamespace="http://schemas.microsoft.com/office/2006/metadata/properties" ma:root="true" ma:fieldsID="0ee4bdc3d794ceb74daece53ab3e5516" ns2:_="" ns3:_="" ns4:_="">
    <xsd:import namespace="8d8b1221-cb47-43e5-997b-7d0bdebf637a"/>
    <xsd:import namespace="09c8a845-e7a6-41fb-9590-158bae58e4d1"/>
    <xsd:import namespace="c436c572-21bc-4fc1-bb65-153c842e90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8b1221-cb47-43e5-997b-7d0bdebf637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c8a845-e7a6-41fb-9590-158bae58e4d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36c572-21bc-4fc1-bb65-153c842e90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780e1644-1452-4b3d-990c-3b27352efd04}" ma:internalName="TaxCatchAll" ma:showField="CatchAllData" ma:web="c436c572-21bc-4fc1-bb65-153c842e90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436c572-21bc-4fc1-bb65-153c842e904d" xsi:nil="true"/>
    <lcf76f155ced4ddcb4097134ff3c332f xmlns="09c8a845-e7a6-41fb-9590-158bae58e4d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02C10B-8211-4B33-B76D-95C75E9EE01A}">
  <ds:schemaRefs>
    <ds:schemaRef ds:uri="09c8a845-e7a6-41fb-9590-158bae58e4d1"/>
    <ds:schemaRef ds:uri="8d8b1221-cb47-43e5-997b-7d0bdebf637a"/>
    <ds:schemaRef ds:uri="c436c572-21bc-4fc1-bb65-153c842e90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97BB4A-2583-418C-B318-B2081ED201AE}">
  <ds:schemaRefs>
    <ds:schemaRef ds:uri="09c8a845-e7a6-41fb-9590-158bae58e4d1"/>
    <ds:schemaRef ds:uri="http://purl.org/dc/dcmitype/"/>
    <ds:schemaRef ds:uri="8d8b1221-cb47-43e5-997b-7d0bdebf637a"/>
    <ds:schemaRef ds:uri="http://www.w3.org/XML/1998/namespace"/>
    <ds:schemaRef ds:uri="http://purl.org/dc/elements/1.1/"/>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c436c572-21bc-4fc1-bb65-153c842e904d"/>
  </ds:schemaRefs>
</ds:datastoreItem>
</file>

<file path=customXml/itemProps3.xml><?xml version="1.0" encoding="utf-8"?>
<ds:datastoreItem xmlns:ds="http://schemas.openxmlformats.org/officeDocument/2006/customXml" ds:itemID="{ECEDFB18-B309-4C57-A094-79E7199066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ecta2-template-v1</Template>
  <TotalTime>59</TotalTime>
  <Words>3340</Words>
  <Application>Microsoft Office PowerPoint</Application>
  <PresentationFormat>Widescreen</PresentationFormat>
  <Paragraphs>361</Paragraphs>
  <Slides>50</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Calibri</vt:lpstr>
      <vt:lpstr>Cambria Math</vt:lpstr>
      <vt:lpstr>Century Gothic</vt:lpstr>
      <vt:lpstr>Courier New</vt:lpstr>
      <vt:lpstr>System Font Regular</vt:lpstr>
      <vt:lpstr>Tahoma</vt:lpstr>
      <vt:lpstr>Times New Roman</vt:lpstr>
      <vt:lpstr>Verdana</vt:lpstr>
      <vt:lpstr>Wingdings</vt:lpstr>
      <vt:lpstr>Gallery</vt:lpstr>
      <vt:lpstr>Early Childhood Transition Basics: Accurate Annual Reporting</vt:lpstr>
      <vt:lpstr>Captions for the webinar</vt:lpstr>
      <vt:lpstr>Engagement, Questions, and Follow-up</vt:lpstr>
      <vt:lpstr>Q&amp;A Feature</vt:lpstr>
      <vt:lpstr>Welcome</vt:lpstr>
      <vt:lpstr>Poll #1- Who’s Here Today?</vt:lpstr>
      <vt:lpstr>Agenda</vt:lpstr>
      <vt:lpstr>SPP/APR Indicator C8</vt:lpstr>
      <vt:lpstr>Why Indicator C8</vt:lpstr>
      <vt:lpstr>Indicator C8 Overview</vt:lpstr>
      <vt:lpstr>Indicator C8: Early Childhood Transition</vt:lpstr>
      <vt:lpstr>C8: Details</vt:lpstr>
      <vt:lpstr>SPP/APR Checklists and Tips</vt:lpstr>
      <vt:lpstr>Data Calculations</vt:lpstr>
      <vt:lpstr>Calculations and Data</vt:lpstr>
      <vt:lpstr>Calculating C8A/Transition Planning</vt:lpstr>
      <vt:lpstr>C8A: Numerator and Denominator Guidance</vt:lpstr>
      <vt:lpstr>C8A: Who is Not Reported</vt:lpstr>
      <vt:lpstr>Data Points Needed for Calculation</vt:lpstr>
      <vt:lpstr>Scavenger Hunt #1</vt:lpstr>
      <vt:lpstr>Checklist and Tips: Indicator C8A</vt:lpstr>
      <vt:lpstr>Calculating C8B/Notification</vt:lpstr>
      <vt:lpstr>C8B: Numerator and Denominator Guidance</vt:lpstr>
      <vt:lpstr>C8B: Who is Not Reported</vt:lpstr>
      <vt:lpstr>C8B: Data Points Needed for Calculation</vt:lpstr>
      <vt:lpstr>C8B: General Considerations</vt:lpstr>
      <vt:lpstr>C8B: Chat Discussion</vt:lpstr>
      <vt:lpstr>Calculating C8C/Transition Conference</vt:lpstr>
      <vt:lpstr>C8C: Numerator and Denominator Guidance</vt:lpstr>
      <vt:lpstr>C8C: Data Points Needed for Calculation</vt:lpstr>
      <vt:lpstr>C8C: Who is Not Reported</vt:lpstr>
      <vt:lpstr>Scavenger Hunt #2</vt:lpstr>
      <vt:lpstr>C8C: Example Calculation</vt:lpstr>
      <vt:lpstr> SPP/APR Indicator B12</vt:lpstr>
      <vt:lpstr>Why Indicator B12</vt:lpstr>
      <vt:lpstr>Indicator B12 Overview</vt:lpstr>
      <vt:lpstr>B12: Measurement</vt:lpstr>
      <vt:lpstr>B12: Measurement cont'd</vt:lpstr>
      <vt:lpstr>B12: Details</vt:lpstr>
      <vt:lpstr>B12 : Timely Transition</vt:lpstr>
      <vt:lpstr>B12: Calculation</vt:lpstr>
      <vt:lpstr>Additional APR  Compliance Requirements for C8 &amp; B12</vt:lpstr>
      <vt:lpstr>Narrative to Include in SPP/APR Reporting</vt:lpstr>
      <vt:lpstr>Narrative Tips</vt:lpstr>
      <vt:lpstr>Alaska</vt:lpstr>
      <vt:lpstr>Resources</vt:lpstr>
      <vt:lpstr>General Supervision &amp; Data Reporting</vt:lpstr>
      <vt:lpstr>Other Related Resources</vt:lpstr>
      <vt:lpstr>Next Steps and Follow-up​</vt:lpstr>
      <vt:lpstr>Find out more at ectacenter.org and dasycenter.org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Logo and Powerpoint Template</dc:title>
  <dc:creator>Lazara, Alexander Morris</dc:creator>
  <cp:lastModifiedBy>Wagner, Christine D</cp:lastModifiedBy>
  <cp:revision>3</cp:revision>
  <dcterms:created xsi:type="dcterms:W3CDTF">2017-11-28T16:39:02Z</dcterms:created>
  <dcterms:modified xsi:type="dcterms:W3CDTF">2026-06-11T18:46:38Z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0x010100C2C9FC4C8E81C74EA077FD4A6A616E7F</vt:lpwstr>
  </property>
  <property fmtid="{D5CDD505-2E9C-101B-9397-08002B2CF9AE}" pid="3" name="MediaServiceImageTags">
    <vt:lpwstr/>
  </property>
  <property fmtid="{D5CDD505-2E9C-101B-9397-08002B2CF9AE}" pid="4" name="Language">
    <vt:lpwstr>English</vt:lpwstr>
  </property>
</Properties>
</file>