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A357B7_267361D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A35806_9C86815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66_40A6727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7FA357E0_2F85E4B2.xml" ContentType="application/vnd.ms-powerpoint.comments+xml"/>
  <Override PartName="/ppt/notesSlides/notesSlide20.xml" ContentType="application/vnd.openxmlformats-officedocument.presentationml.notesSlide+xml"/>
  <Override PartName="/ppt/comments/modernComment_7FA35803_FA38144E.xml" ContentType="application/vnd.ms-powerpoint.comments+xml"/>
  <Override PartName="/ppt/notesSlides/notesSlide21.xml" ContentType="application/vnd.openxmlformats-officedocument.presentationml.notesSlide+xml"/>
  <Override PartName="/ppt/comments/modernComment_7FA35800_DA2465E2.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26A_71EEB6A0.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2" r:id="rId5"/>
  </p:sldMasterIdLst>
  <p:notesMasterIdLst>
    <p:notesMasterId r:id="rId40"/>
  </p:notesMasterIdLst>
  <p:handoutMasterIdLst>
    <p:handoutMasterId r:id="rId41"/>
  </p:handoutMasterIdLst>
  <p:sldIdLst>
    <p:sldId id="2141411252" r:id="rId6"/>
    <p:sldId id="2141411313" r:id="rId7"/>
    <p:sldId id="2141411255" r:id="rId8"/>
    <p:sldId id="2141411236" r:id="rId9"/>
    <p:sldId id="4260" r:id="rId10"/>
    <p:sldId id="262" r:id="rId11"/>
    <p:sldId id="2141411281" r:id="rId12"/>
    <p:sldId id="2141411314" r:id="rId13"/>
    <p:sldId id="2141411317" r:id="rId14"/>
    <p:sldId id="2141411334" r:id="rId15"/>
    <p:sldId id="2141411228" r:id="rId16"/>
    <p:sldId id="2141411316" r:id="rId17"/>
    <p:sldId id="614" r:id="rId18"/>
    <p:sldId id="2141411290" r:id="rId19"/>
    <p:sldId id="2141411302" r:id="rId20"/>
    <p:sldId id="2141411318" r:id="rId21"/>
    <p:sldId id="2141411293" r:id="rId22"/>
    <p:sldId id="2141411326" r:id="rId23"/>
    <p:sldId id="2141411296" r:id="rId24"/>
    <p:sldId id="2141411331" r:id="rId25"/>
    <p:sldId id="2141411328" r:id="rId26"/>
    <p:sldId id="2141411329" r:id="rId27"/>
    <p:sldId id="2141411277" r:id="rId28"/>
    <p:sldId id="2141411311" r:id="rId29"/>
    <p:sldId id="618" r:id="rId30"/>
    <p:sldId id="2141411332" r:id="rId31"/>
    <p:sldId id="2141411178" r:id="rId32"/>
    <p:sldId id="2141411223" r:id="rId33"/>
    <p:sldId id="2141411330" r:id="rId34"/>
    <p:sldId id="2141411224" r:id="rId35"/>
    <p:sldId id="2141411279" r:id="rId36"/>
    <p:sldId id="2141411262" r:id="rId37"/>
    <p:sldId id="2141411275"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5CDA03-7D67-0EDB-4E08-4606B8F752D6}" name="Sheresa Blanchard" initials="SB" userId="S::sblanchard_sriinternational.com#ext#@adminliveunc.onmicrosoft.com::1b50269e-13eb-4b46-a055-e17862604c46" providerId="AD"/>
  <p188:author id="{4DC15009-3D9A-69C1-1CEA-5ABC67CE17BB}" name="McCullough, Katy" initials="MK" userId="S::kdmccull@ad.unc.edu::59481862-36b9-4a79-8810-ddc29bafb380" providerId="AD"/>
  <p188:author id="{CD8FC010-43CF-1B19-CBCC-7E61B1C8041E}" name="Lunn, Sharon" initials="SL" userId="S::shasharo@AD.UNC.EDU::011c5302-6926-4a49-ae01-3b2a0ea65233" providerId="AD"/>
  <p188:author id="{02A85433-7AA6-F5C3-6D06-E85107267013}" name="Michelle Lewis" initials="ML" userId="S::mlewis_picnh.org#ext#@admin.live.unc.edu::a01a70f6-11d7-40ef-adf2-c11914c0401f" providerId="AD"/>
  <p188:author id="{8321673A-23BA-678B-CFC7-F09CC936E6BB}" name="Lunn, Sharon" initials="LS" userId="S::shasharo@ad.unc.edu::011c5302-6926-4a49-ae01-3b2a0ea65233" providerId="AD"/>
  <p188:author id="{6ED1D03C-B947-5458-BF28-414CA7998B98}" name="Bennett, Denise Joyner" initials="DB" userId="S::djoynerd@AD.UNC.EDU::6bf83847-cbfa-495d-8409-1104e657aa22" providerId="AD"/>
  <p188:author id="{A3034DB3-7FCD-114E-84BA-4B181AB19979}" name="Sally Shepherd" initials="SS" userId="S::SShepherd@sriinternational.com::276e0854-6c87-4819-89ef-b02acdcd32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04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97" autoAdjust="0"/>
  </p:normalViewPr>
  <p:slideViewPr>
    <p:cSldViewPr snapToGrid="0">
      <p:cViewPr varScale="1">
        <p:scale>
          <a:sx n="51" d="100"/>
          <a:sy n="51" d="100"/>
        </p:scale>
        <p:origin x="9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omments/modernComment_266_40A6727C.xml><?xml version="1.0" encoding="utf-8"?>
<p188:cmLst xmlns:a="http://schemas.openxmlformats.org/drawingml/2006/main" xmlns:r="http://schemas.openxmlformats.org/officeDocument/2006/relationships" xmlns:p188="http://schemas.microsoft.com/office/powerpoint/2018/8/main">
  <p188:cm id="{80C4CE22-51B9-4881-B8E5-36ABD930C100}" authorId="{4DC15009-3D9A-69C1-1CEA-5ABC67CE17BB}" status="resolved" created="2026-03-24T22:32:17.816" complete="100000">
    <ac:txMkLst xmlns:ac="http://schemas.microsoft.com/office/drawing/2013/main/command">
      <pc:docMk xmlns:pc="http://schemas.microsoft.com/office/powerpoint/2013/main/command"/>
      <pc:sldMk xmlns:pc="http://schemas.microsoft.com/office/powerpoint/2013/main/command" cId="1084650108" sldId="614"/>
      <ac:spMk id="3" creationId="{D4B441BA-E7EF-46AA-3832-81759B6432B4}"/>
      <ac:txMk cp="91">
        <ac:context len="515" hash="3131906348"/>
      </ac:txMk>
    </ac:txMkLst>
    <p188:pos x="1581509" y="862641"/>
    <p188:replyLst>
      <p188:reply id="{4386675E-FD35-4235-A7C4-0ECBD2CB9FEA}" authorId="{02A85433-7AA6-F5C3-6D06-E85107267013}" created="2026-03-25T13:06:40.164">
        <p188:txBody>
          <a:bodyPr/>
          <a:lstStyle/>
          <a:p>
            <a:r>
              <a:rPr lang="en-US"/>
              <a:t>good catch </a:t>
            </a:r>
          </a:p>
        </p188:txBody>
      </p188:reply>
    </p188:replyLst>
    <p188:txBody>
      <a:bodyPr/>
      <a:lstStyle/>
      <a:p>
        <a:r>
          <a:rPr lang="en-US"/>
          <a:t>different? various?</a:t>
        </a:r>
      </a:p>
    </p188:txBody>
  </p188:cm>
</p188:cmLst>
</file>

<file path=ppt/comments/modernComment_26A_71EEB6A0.xml><?xml version="1.0" encoding="utf-8"?>
<p188:cmLst xmlns:a="http://schemas.openxmlformats.org/drawingml/2006/main" xmlns:r="http://schemas.openxmlformats.org/officeDocument/2006/relationships" xmlns:p188="http://schemas.microsoft.com/office/powerpoint/2018/8/main">
  <p188:cm id="{9AE3F2FB-1D1C-48F9-B4F7-184D678F08D9}" authorId="{6ED1D03C-B947-5458-BF28-414CA7998B98}" status="resolved" created="2026-03-26T22:09:04.620" complete="100000">
    <ac:deMkLst xmlns:ac="http://schemas.microsoft.com/office/drawing/2013/main/command">
      <pc:docMk xmlns:pc="http://schemas.microsoft.com/office/powerpoint/2013/main/command"/>
      <pc:sldMk xmlns:pc="http://schemas.microsoft.com/office/powerpoint/2013/main/command" cId="1911469728" sldId="618"/>
      <ac:spMk id="3" creationId="{01ECEA7F-AC6D-A209-76AC-B26B12857F4F}"/>
    </ac:deMkLst>
    <p188:replyLst>
      <p188:reply id="{CE662E7B-17EE-478E-AFD2-C0E23E731A12}" authorId="{02A85433-7AA6-F5C3-6D06-E85107267013}" created="2026-03-26T23:23:20.502">
        <p188:txBody>
          <a:bodyPr/>
          <a:lstStyle/>
          <a:p>
            <a:r>
              <a:rPr lang="en-US"/>
              <a:t>done</a:t>
            </a:r>
          </a:p>
        </p188:txBody>
      </p188:reply>
    </p188:replyLst>
    <p188:txBody>
      <a:bodyPr/>
      <a:lstStyle/>
      <a:p>
        <a:r>
          <a:rPr lang="en-US"/>
          <a:t>Address and resolve potential conflicts respectfully and professionally.</a:t>
        </a:r>
      </a:p>
    </p188:txBody>
  </p188:cm>
</p188:cmLst>
</file>

<file path=ppt/comments/modernComment_7FA357B7_267361D1.xml><?xml version="1.0" encoding="utf-8"?>
<p188:cmLst xmlns:a="http://schemas.openxmlformats.org/drawingml/2006/main" xmlns:r="http://schemas.openxmlformats.org/officeDocument/2006/relationships" xmlns:p188="http://schemas.microsoft.com/office/powerpoint/2018/8/main">
  <p188:cm id="{644E949E-2667-4935-BF67-78A637153647}" authorId="{6ED1D03C-B947-5458-BF28-414CA7998B98}" status="resolved" created="2026-03-26T22:14:36.156" complete="100000">
    <ac:deMkLst xmlns:ac="http://schemas.microsoft.com/office/drawing/2013/main/command">
      <pc:docMk xmlns:pc="http://schemas.microsoft.com/office/powerpoint/2013/main/command"/>
      <pc:sldMk xmlns:pc="http://schemas.microsoft.com/office/powerpoint/2013/main/command" cId="645095889" sldId="2141411255"/>
      <ac:spMk id="4" creationId="{B8733188-F9E4-F13E-D13D-DFCC782C926F}"/>
    </ac:deMkLst>
    <p188:replyLst>
      <p188:reply id="{0A119DD1-DC9E-4009-BA5D-EBF464122118}" authorId="{02A85433-7AA6-F5C3-6D06-E85107267013}" created="2026-03-26T23:17:30.313">
        <p188:txBody>
          <a:bodyPr/>
          <a:lstStyle/>
          <a:p>
            <a:r>
              <a:rPr lang="en-US"/>
              <a:t>resolved </a:t>
            </a:r>
          </a:p>
        </p188:txBody>
      </p188:reply>
    </p188:replyLst>
    <p188:txBody>
      <a:bodyPr/>
      <a:lstStyle/>
      <a:p>
        <a:r>
          <a:rPr lang="en-US"/>
          <a:t>Remove quotation marks on title</a:t>
        </a:r>
      </a:p>
    </p188:txBody>
  </p188:cm>
</p188:cmLst>
</file>

<file path=ppt/comments/modernComment_7FA357E0_2F85E4B2.xml><?xml version="1.0" encoding="utf-8"?>
<p188:cmLst xmlns:a="http://schemas.openxmlformats.org/drawingml/2006/main" xmlns:r="http://schemas.openxmlformats.org/officeDocument/2006/relationships" xmlns:p188="http://schemas.microsoft.com/office/powerpoint/2018/8/main">
  <p188:cm id="{5291CF5F-41E9-4212-8235-923D3A37E301}" authorId="{6ED1D03C-B947-5458-BF28-414CA7998B98}" status="resolved" created="2026-03-26T22:22:07.410" complete="100000">
    <ac:deMkLst xmlns:ac="http://schemas.microsoft.com/office/drawing/2013/main/command">
      <pc:docMk xmlns:pc="http://schemas.microsoft.com/office/powerpoint/2013/main/command"/>
      <pc:sldMk xmlns:pc="http://schemas.microsoft.com/office/powerpoint/2013/main/command" cId="797303986" sldId="2141411296"/>
      <ac:spMk id="4" creationId="{71B4E651-73B2-79FE-F662-76CA545F1204}"/>
    </ac:deMkLst>
    <p188:replyLst>
      <p188:reply id="{EBE6508C-7A6C-49F7-9B69-C4335230E48C}" authorId="{02A85433-7AA6-F5C3-6D06-E85107267013}" created="2026-03-26T23:19:32.751">
        <p188:txBody>
          <a:bodyPr/>
          <a:lstStyle/>
          <a:p>
            <a:r>
              <a:rPr lang="en-US"/>
              <a:t>done </a:t>
            </a:r>
          </a:p>
        </p188:txBody>
      </p188:reply>
    </p188:replyLst>
    <p188:txBody>
      <a:bodyPr/>
      <a:lstStyle/>
      <a:p>
        <a:r>
          <a:rPr lang="en-US"/>
          <a:t>To make all bullets parallel, change first bullet to:
Developed and presented jointly by Part C and Part B.</a:t>
        </a:r>
      </a:p>
    </p188:txBody>
  </p188:cm>
</p188:cmLst>
</file>

<file path=ppt/comments/modernComment_7FA35800_DA2465E2.xml><?xml version="1.0" encoding="utf-8"?>
<p188:cmLst xmlns:a="http://schemas.openxmlformats.org/drawingml/2006/main" xmlns:r="http://schemas.openxmlformats.org/officeDocument/2006/relationships" xmlns:p188="http://schemas.microsoft.com/office/powerpoint/2018/8/main">
  <p188:cm id="{611666D1-463F-437F-9BEA-5D7919269391}" authorId="{4DC15009-3D9A-69C1-1CEA-5ABC67CE17BB}" status="resolved" created="2026-03-24T22:34:44.745" complete="100000">
    <ac:txMkLst xmlns:ac="http://schemas.microsoft.com/office/drawing/2013/main/command">
      <pc:docMk xmlns:pc="http://schemas.microsoft.com/office/powerpoint/2013/main/command"/>
      <pc:sldMk xmlns:pc="http://schemas.microsoft.com/office/powerpoint/2013/main/command" cId="3659818466" sldId="2141411328"/>
      <ac:spMk id="11" creationId="{9590BCF7-BACE-EDAA-A08F-4BF28B145F08}"/>
      <ac:txMk cp="13" len="1">
        <ac:context len="249" hash="1398302980"/>
      </ac:txMk>
    </ac:txMkLst>
    <p188:pos x="819509" y="1078301"/>
    <p188:replyLst>
      <p188:reply id="{96737E26-FC9D-49E7-A007-F0C34A7F2715}" authorId="{02A85433-7AA6-F5C3-6D06-E85107267013}" created="2026-03-25T13:11:44.276">
        <p188:txBody>
          <a:bodyPr/>
          <a:lstStyle/>
          <a:p>
            <a:r>
              <a:rPr lang="en-US"/>
              <a:t>done!</a:t>
            </a:r>
          </a:p>
        </p188:txBody>
      </p188:reply>
    </p188:replyLst>
    <p188:txBody>
      <a:bodyPr/>
      <a:lstStyle/>
      <a:p>
        <a:r>
          <a:rPr lang="en-US"/>
          <a:t>Spell out</a:t>
        </a:r>
      </a:p>
    </p188:txBody>
  </p188:cm>
</p188:cmLst>
</file>

<file path=ppt/comments/modernComment_7FA35803_FA38144E.xml><?xml version="1.0" encoding="utf-8"?>
<p188:cmLst xmlns:a="http://schemas.openxmlformats.org/drawingml/2006/main" xmlns:r="http://schemas.openxmlformats.org/officeDocument/2006/relationships" xmlns:p188="http://schemas.microsoft.com/office/powerpoint/2018/8/main">
  <p188:cm id="{634B6E67-C777-4010-9D04-BCBCEB4B456C}" authorId="{6ED1D03C-B947-5458-BF28-414CA7998B98}" status="resolved" created="2026-03-26T22:36:23.432" complete="100000">
    <ac:deMkLst xmlns:ac="http://schemas.microsoft.com/office/drawing/2013/main/command">
      <pc:docMk xmlns:pc="http://schemas.microsoft.com/office/powerpoint/2013/main/command"/>
      <pc:sldMk xmlns:pc="http://schemas.microsoft.com/office/powerpoint/2013/main/command" cId="4197979214" sldId="2141411331"/>
      <ac:spMk id="4" creationId="{00055D2F-2D48-6B3B-0558-8A1E6249C9A6}"/>
    </ac:deMkLst>
    <p188:replyLst>
      <p188:reply id="{5CF4063D-4CD5-42DE-AE63-548DF61F4288}" authorId="{02A85433-7AA6-F5C3-6D06-E85107267013}" created="2026-03-26T23:24:21.663">
        <p188:txBody>
          <a:bodyPr/>
          <a:lstStyle/>
          <a:p>
            <a:r>
              <a:rPr lang="en-US"/>
              <a:t>done</a:t>
            </a:r>
          </a:p>
        </p188:txBody>
      </p188:reply>
    </p188:replyLst>
    <p188:txBody>
      <a:bodyPr/>
      <a:lstStyle/>
      <a:p>
        <a:r>
          <a:rPr lang="en-US"/>
          <a:t>For clarity, change to
Standard mechanisms can be a:
-Separate data-sharing agreement (DSA).
-DSA incorporated into a transition agreement,</a:t>
        </a:r>
      </a:p>
    </p188:txBody>
  </p188:cm>
</p188:cmLst>
</file>

<file path=ppt/comments/modernComment_7FA35806_9C868152.xml><?xml version="1.0" encoding="utf-8"?>
<p188:cmLst xmlns:a="http://schemas.openxmlformats.org/drawingml/2006/main" xmlns:r="http://schemas.openxmlformats.org/officeDocument/2006/relationships" xmlns:p188="http://schemas.microsoft.com/office/powerpoint/2018/8/main">
  <p188:cm id="{13B753D0-36E6-4398-8A7F-E736CF94015B}" authorId="{6ED1D03C-B947-5458-BF28-414CA7998B98}" status="resolved" created="2026-03-26T22:17:05.939" complete="100000">
    <pc:sldMkLst xmlns:pc="http://schemas.microsoft.com/office/powerpoint/2013/main/command">
      <pc:docMk/>
      <pc:sldMk cId="2626060626" sldId="2141411334"/>
    </pc:sldMkLst>
    <p188:replyLst>
      <p188:reply id="{ECF1C322-0561-4D7B-A594-B0B058FE111D}" authorId="{02A85433-7AA6-F5C3-6D06-E85107267013}" created="2026-03-26T23:18:17.282">
        <p188:txBody>
          <a:bodyPr/>
          <a:lstStyle/>
          <a:p>
            <a:r>
              <a:rPr lang="en-US"/>
              <a:t>done </a:t>
            </a:r>
          </a:p>
        </p188:txBody>
      </p188:reply>
    </p188:replyLst>
    <p188:txBody>
      <a:bodyPr/>
      <a:lstStyle/>
      <a:p>
        <a:r>
          <a:rPr lang="en-US"/>
          <a:t>Punctuate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4/15/2026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02724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B536-3892-BB64-2D58-AF439D5C4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3FF65-159A-A35C-9791-B600852DD3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F891C8-7D3A-5B4E-670D-554C822B6815}"/>
              </a:ext>
            </a:extLst>
          </p:cNvPr>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60C82BD-18EC-BC73-6439-73B254BAD7CC}"/>
              </a:ext>
            </a:extLst>
          </p:cNvPr>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353341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10000"/>
              </a:lnSpc>
            </a:pPr>
            <a:endParaRPr lang="en-US">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110396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302503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kern="100" dirty="0">
                <a:effectLst/>
                <a:latin typeface="Calibri"/>
                <a:ea typeface="Calibri"/>
                <a:cs typeface="Calibri"/>
              </a:rPr>
              <a:t> </a:t>
            </a:r>
            <a:endParaRPr lang="en-US" sz="1100" kern="1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A8604C68-F7B3-4502-B83E-8B97F8BDF2FF}" type="slidenum">
              <a:rPr lang="en-US" smtClean="0"/>
              <a:t>13</a:t>
            </a:fld>
            <a:endParaRPr lang="en-US"/>
          </a:p>
        </p:txBody>
      </p:sp>
    </p:spTree>
    <p:extLst>
      <p:ext uri="{BB962C8B-B14F-4D97-AF65-F5344CB8AC3E}">
        <p14:creationId xmlns:p14="http://schemas.microsoft.com/office/powerpoint/2010/main" val="311926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4072-33E0-41C0-E96E-5EF197D02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D7110-2579-6F9D-DD82-74308257EE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E81D28-C1B6-3913-E996-D8E8509221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defRPr/>
            </a:pPr>
            <a:endParaRPr lang="en-US" kern="100" dirty="0">
              <a:ea typeface="Calibri"/>
              <a:cs typeface="Calibri"/>
            </a:endParaRPr>
          </a:p>
        </p:txBody>
      </p:sp>
      <p:sp>
        <p:nvSpPr>
          <p:cNvPr id="4" name="Slide Number Placeholder 3">
            <a:extLst>
              <a:ext uri="{FF2B5EF4-FFF2-40B4-BE49-F238E27FC236}">
                <a16:creationId xmlns:a16="http://schemas.microsoft.com/office/drawing/2014/main" id="{8D8DC8A3-7712-D181-D893-2E63162CDC57}"/>
              </a:ext>
            </a:extLst>
          </p:cNvPr>
          <p:cNvSpPr>
            <a:spLocks noGrp="1"/>
          </p:cNvSpPr>
          <p:nvPr>
            <p:ph type="sldNum" sz="quarter" idx="5"/>
          </p:nvPr>
        </p:nvSpPr>
        <p:spPr/>
        <p:txBody>
          <a:bodyPr/>
          <a:lstStyle/>
          <a:p>
            <a:fld id="{A8604C68-F7B3-4502-B83E-8B97F8BDF2FF}" type="slidenum">
              <a:rPr lang="en-US" smtClean="0"/>
              <a:t>14</a:t>
            </a:fld>
            <a:endParaRPr lang="en-US"/>
          </a:p>
        </p:txBody>
      </p:sp>
    </p:spTree>
    <p:extLst>
      <p:ext uri="{BB962C8B-B14F-4D97-AF65-F5344CB8AC3E}">
        <p14:creationId xmlns:p14="http://schemas.microsoft.com/office/powerpoint/2010/main" val="65580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418398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01422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1">
              <a:lnSpc>
                <a:spcPct val="120000"/>
              </a:lnSpc>
              <a:spcBef>
                <a:spcPts val="5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130617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Clr>
                <a:srgbClr val="C00000"/>
              </a:buCl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8604C68-F7B3-4502-B83E-8B97F8BDF2FF}" type="slidenum">
              <a:rPr lang="en-US" smtClean="0"/>
              <a:t>18</a:t>
            </a:fld>
            <a:endParaRPr lang="en-US"/>
          </a:p>
        </p:txBody>
      </p:sp>
    </p:spTree>
    <p:extLst>
      <p:ext uri="{BB962C8B-B14F-4D97-AF65-F5344CB8AC3E}">
        <p14:creationId xmlns:p14="http://schemas.microsoft.com/office/powerpoint/2010/main" val="309677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275437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a:buChar char="•"/>
            </a:pPr>
            <a:endParaRPr lang="en-US" b="1"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277081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7715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425325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22</a:t>
            </a:fld>
            <a:endParaRPr lang="en-US"/>
          </a:p>
        </p:txBody>
      </p:sp>
    </p:spTree>
    <p:extLst>
      <p:ext uri="{BB962C8B-B14F-4D97-AF65-F5344CB8AC3E}">
        <p14:creationId xmlns:p14="http://schemas.microsoft.com/office/powerpoint/2010/main" val="420300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206469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23F57-ADFA-41CF-9418-1C69F03CE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8E3B4-B430-B790-5DAB-EECC2CAAC9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580E52-9E6E-11D2-8520-77127FC05B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solidFill>
                <a:srgbClr val="2D3748"/>
              </a:solidFill>
              <a:effectLst/>
              <a:latin typeface="Open Sans" panose="020B0606030504020204" pitchFamily="34" charset="0"/>
              <a:ea typeface="Open Sans"/>
              <a:cs typeface="Open Sans"/>
            </a:endParaRPr>
          </a:p>
          <a:p>
            <a:endParaRPr lang="en-US"/>
          </a:p>
        </p:txBody>
      </p:sp>
      <p:sp>
        <p:nvSpPr>
          <p:cNvPr id="4" name="Slide Number Placeholder 3">
            <a:extLst>
              <a:ext uri="{FF2B5EF4-FFF2-40B4-BE49-F238E27FC236}">
                <a16:creationId xmlns:a16="http://schemas.microsoft.com/office/drawing/2014/main" id="{E783AD21-E48F-D0FF-7C6D-9CC398AD2278}"/>
              </a:ext>
            </a:extLst>
          </p:cNvPr>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140864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buFont typeface="+mj-lt"/>
            </a:pPr>
            <a:endParaRPr lang="en-US" sz="1100" kern="100" dirty="0">
              <a:latin typeface="Calibri"/>
              <a:ea typeface="Calibri"/>
              <a:cs typeface="Calibri"/>
            </a:endParaRPr>
          </a:p>
          <a:p>
            <a:pPr>
              <a:lnSpc>
                <a:spcPct val="107000"/>
              </a:lnSpc>
              <a:buFont typeface="+mj-lt"/>
            </a:pPr>
            <a:endParaRPr lang="en-US" sz="1100" kern="100" dirty="0">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6098008F-DB08-4554-A422-21F93A4BCC90}" type="slidenum">
              <a:rPr lang="en-US" smtClean="0"/>
              <a:t>25</a:t>
            </a:fld>
            <a:endParaRPr lang="en-US"/>
          </a:p>
        </p:txBody>
      </p:sp>
    </p:spTree>
    <p:extLst>
      <p:ext uri="{BB962C8B-B14F-4D97-AF65-F5344CB8AC3E}">
        <p14:creationId xmlns:p14="http://schemas.microsoft.com/office/powerpoint/2010/main" val="2946455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27881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a:solidFill>
                <a:srgbClr val="000000"/>
              </a:solidFill>
              <a:latin typeface="Aptos"/>
              <a:ea typeface="Calibri" panose="020F0502020204030204"/>
              <a:cs typeface="Calibri" panose="020F0502020204030204"/>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217682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txBody>
          <a:bodyPr/>
          <a:lstStyle/>
          <a:p>
            <a:endParaRPr lang="en-US"/>
          </a:p>
        </p:txBody>
      </p:sp>
      <p:sp>
        <p:nvSpPr>
          <p:cNvPr id="3" name="Notes Placeholder 2"/>
          <p:cNvSpPr>
            <a:spLocks noGrp="1"/>
          </p:cNvSpPr>
          <p:nvPr>
            <p:ph type="body" idx="1"/>
          </p:nvPr>
        </p:nvSpPr>
        <p:spPr/>
        <p:txBody>
          <a:bodyPr/>
          <a:lstStyle/>
          <a:p>
            <a:pPr>
              <a:lnSpc>
                <a:spcPct val="107000"/>
              </a:lnSpc>
              <a:spcBef>
                <a:spcPts val="618"/>
              </a:spcBef>
              <a:spcAft>
                <a:spcPts val="618"/>
              </a:spcAft>
              <a:defRPr/>
            </a:pPr>
            <a:endParaRPr lang="en-US" dirty="0">
              <a:solidFill>
                <a:srgbClr val="000000"/>
              </a:solidFill>
              <a:ea typeface="Calibri"/>
              <a:cs typeface="Calibri"/>
            </a:endParaRPr>
          </a:p>
          <a:p>
            <a:pP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A8604C68-F7B3-4502-B83E-8B97F8BDF2F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39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29</a:t>
            </a:fld>
            <a:endParaRPr lang="en-US"/>
          </a:p>
        </p:txBody>
      </p:sp>
    </p:spTree>
    <p:extLst>
      <p:ext uri="{BB962C8B-B14F-4D97-AF65-F5344CB8AC3E}">
        <p14:creationId xmlns:p14="http://schemas.microsoft.com/office/powerpoint/2010/main" val="259657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i="1" dirty="0">
              <a:highlight>
                <a:srgbClr val="FFFFFF"/>
              </a:highlight>
            </a:endParaRPr>
          </a:p>
          <a:p>
            <a:endParaRPr lang="en-US" dirty="0">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2463120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38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31</a:t>
            </a:fld>
            <a:endParaRPr lang="en-US"/>
          </a:p>
        </p:txBody>
      </p:sp>
    </p:spTree>
    <p:extLst>
      <p:ext uri="{BB962C8B-B14F-4D97-AF65-F5344CB8AC3E}">
        <p14:creationId xmlns:p14="http://schemas.microsoft.com/office/powerpoint/2010/main" val="2402756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32</a:t>
            </a:fld>
            <a:endParaRPr lang="en-US"/>
          </a:p>
        </p:txBody>
      </p:sp>
    </p:spTree>
    <p:extLst>
      <p:ext uri="{BB962C8B-B14F-4D97-AF65-F5344CB8AC3E}">
        <p14:creationId xmlns:p14="http://schemas.microsoft.com/office/powerpoint/2010/main" val="3483531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4021504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26023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ea typeface="Calibri"/>
              <a:cs typeface="Calibri"/>
            </a:endParaRP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423172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27952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210468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71525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37BD4-F8DE-B252-9E49-A952F720A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0ED04-F04E-271E-78D0-9683A7690D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299FC9-61EB-F68A-0953-2659C9F4ADF7}"/>
              </a:ext>
            </a:extLst>
          </p:cNvPr>
          <p:cNvSpPr>
            <a:spLocks noGrp="1"/>
          </p:cNvSpPr>
          <p:nvPr>
            <p:ph type="body" idx="1"/>
          </p:nvPr>
        </p:nvSpPr>
        <p:spPr/>
        <p:txBody>
          <a:bodyPr/>
          <a:lstStyle/>
          <a:p>
            <a:endParaRPr lang="en-US">
              <a:solidFill>
                <a:srgbClr val="333333"/>
              </a:solidFill>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440F4BF8-1B43-2458-C11C-7FB826B10F71}"/>
              </a:ext>
            </a:extLst>
          </p:cNvPr>
          <p:cNvSpPr>
            <a:spLocks noGrp="1"/>
          </p:cNvSpPr>
          <p:nvPr>
            <p:ph type="sldNum" sz="quarter" idx="5"/>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237533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A7CBD-3B20-0A95-3E8F-003590886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001AD-D530-C8E2-ED6B-769B98FB64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286452-9692-9BF9-FC0D-2D327EB5ED97}"/>
              </a:ext>
            </a:extLst>
          </p:cNvPr>
          <p:cNvSpPr>
            <a:spLocks noGrp="1"/>
          </p:cNvSpPr>
          <p:nvPr>
            <p:ph type="body" idx="1"/>
          </p:nvPr>
        </p:nvSpPr>
        <p:spPr/>
        <p:txBody>
          <a:bodyPr/>
          <a:lstStyle/>
          <a:p>
            <a:pPr>
              <a:lnSpc>
                <a:spcPct val="120000"/>
              </a:lnSpc>
              <a:spcBef>
                <a:spcPts val="1000"/>
              </a:spcBef>
            </a:pPr>
            <a:endParaRPr lang="en-US" dirty="0">
              <a:highlight>
                <a:srgbClr val="FFFFFF"/>
              </a:highlight>
              <a:ea typeface="Calibri" panose="020F0502020204030204"/>
              <a:cs typeface="Calibri" panose="020F0502020204030204"/>
            </a:endParaRPr>
          </a:p>
          <a:p>
            <a:pPr>
              <a:lnSpc>
                <a:spcPct val="120000"/>
              </a:lnSpc>
              <a:spcBef>
                <a:spcPts val="1000"/>
              </a:spcBef>
            </a:pPr>
            <a:endParaRPr lang="en-US">
              <a:highlight>
                <a:srgbClr val="FFFFFF"/>
              </a:highligh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D5DCFE8-D5C2-1AE5-4925-6A2C04CF6F88}"/>
              </a:ext>
            </a:extLst>
          </p:cNvPr>
          <p:cNvSpPr>
            <a:spLocks noGrp="1"/>
          </p:cNvSpPr>
          <p:nvPr>
            <p:ph type="sldNum" sz="quarter" idx="5"/>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347467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No Logo">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2113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3226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2: No Logo">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587829" y="6319553"/>
            <a:ext cx="9772681"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909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28053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and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effectLst/>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25815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and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152722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498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a:t>H326P220002</a:t>
            </a:r>
            <a:r>
              <a:rPr lang="en-US" sz="1200">
                <a:latin typeface="Arial" panose="020B0604020202020204" pitchFamily="34" charset="0"/>
                <a:cs typeface="Arial" panose="020B0604020202020204" pitchFamily="34" charset="0"/>
              </a:rPr>
              <a:t>, and a grant, #H373Z190002,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Meredith Miceli and Amy Bae</a:t>
            </a: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370758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5798820" cy="1754326"/>
          </a:xfrm>
          <a:prstGeom prst="rect">
            <a:avLst/>
          </a:prstGeom>
          <a:noFill/>
        </p:spPr>
        <p:txBody>
          <a:bodyPr wrap="square" rtlCol="0">
            <a:spAutoFit/>
          </a:bodyPr>
          <a:lstStyle/>
          <a:p>
            <a:pPr marL="0" indent="0">
              <a:buNone/>
            </a:pPr>
            <a:r>
              <a:rPr lang="en-US" sz="1200">
                <a:latin typeface="Arial" panose="020B0604020202020204" pitchFamily="34" charset="0"/>
                <a:cs typeface="Arial" panose="020B0604020202020204" pitchFamily="34" charset="0"/>
              </a:rPr>
              <a:t>The contents of this document were developed under a grant, #H373Z190002, and a cooperative agreement, #</a:t>
            </a:r>
            <a:r>
              <a:rPr lang="en-US" sz="1200"/>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Meredith Miceli and Amy Bae</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4143380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SERS Title and Content">
    <p:spTree>
      <p:nvGrpSpPr>
        <p:cNvPr id="1" name=""/>
        <p:cNvGrpSpPr/>
        <p:nvPr/>
      </p:nvGrpSpPr>
      <p:grpSpPr>
        <a:xfrm>
          <a:off x="0" y="0"/>
          <a:ext cx="0" cy="0"/>
          <a:chOff x="0" y="0"/>
          <a:chExt cx="0" cy="0"/>
        </a:xfrm>
      </p:grpSpPr>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userDrawn="1"/>
        </p:nvSpPr>
        <p:spPr>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latin typeface="Times New Roman" panose="02020603050405020304" pitchFamily="18" charset="0"/>
              </a:rPr>
              <a:pPr/>
              <a:t>‹#›</a:t>
            </a:fld>
            <a:endParaRPr lang="en-US">
              <a:latin typeface="Times New Roman" panose="02020603050405020304" pitchFamily="18" charset="0"/>
            </a:endParaRPr>
          </a:p>
        </p:txBody>
      </p:sp>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OSERS Title and Content</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
        <p:nvSpPr>
          <p:cNvPr id="7" name="Date Placeholder 3">
            <a:extLst>
              <a:ext uri="{FF2B5EF4-FFF2-40B4-BE49-F238E27FC236}">
                <a16:creationId xmlns:a16="http://schemas.microsoft.com/office/drawing/2014/main" id="{CCFD5C6B-7889-4339-8F75-3B4A510288F0}"/>
              </a:ext>
            </a:extLst>
          </p:cNvPr>
          <p:cNvSpPr>
            <a:spLocks noGrp="1"/>
          </p:cNvSpPr>
          <p:nvPr>
            <p:ph type="dt" sz="half" idx="2"/>
          </p:nvPr>
        </p:nvSpPr>
        <p:spPr>
          <a:xfrm>
            <a:off x="1066800" y="6172199"/>
            <a:ext cx="914400" cy="685800"/>
          </a:xfrm>
          <a:prstGeom prst="rect">
            <a:avLst/>
          </a:prstGeom>
          <a:effectLst>
            <a:outerShdw blurRad="76200" dist="38100" dir="2700000" algn="tl" rotWithShape="0">
              <a:prstClr val="black">
                <a:alpha val="20000"/>
              </a:prstClr>
            </a:outerShdw>
          </a:effectLst>
        </p:spPr>
        <p:txBody>
          <a:bodyPr vert="horz" lIns="91440" tIns="0" rIns="91440" bIns="0" rtlCol="0" anchor="ctr" anchorCtr="0"/>
          <a:lstStyle>
            <a:lvl1pPr algn="ctr">
              <a:defRPr sz="1100" b="0" i="0">
                <a:solidFill>
                  <a:schemeClr val="bg1"/>
                </a:solidFill>
                <a:latin typeface="Times New Roman" panose="02020603050405020304" pitchFamily="18" charset="0"/>
              </a:defRPr>
            </a:lvl1pPr>
          </a:lstStyle>
          <a:p>
            <a:endParaRPr lang="en-US"/>
          </a:p>
        </p:txBody>
      </p:sp>
    </p:spTree>
    <p:extLst>
      <p:ext uri="{BB962C8B-B14F-4D97-AF65-F5344CB8AC3E}">
        <p14:creationId xmlns:p14="http://schemas.microsoft.com/office/powerpoint/2010/main" val="12131221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SEP Two Content">
    <p:spTree>
      <p:nvGrpSpPr>
        <p:cNvPr id="1" name=""/>
        <p:cNvGrpSpPr/>
        <p:nvPr/>
      </p:nvGrpSpPr>
      <p:grpSpPr>
        <a:xfrm>
          <a:off x="0" y="0"/>
          <a:ext cx="0" cy="0"/>
          <a:chOff x="0" y="0"/>
          <a:chExt cx="0" cy="0"/>
        </a:xfrm>
      </p:grpSpPr>
      <p:sp>
        <p:nvSpPr>
          <p:cNvPr id="2" name="Slide Number Placeholder 5" descr="Slide number">
            <a:extLst>
              <a:ext uri="{FF2B5EF4-FFF2-40B4-BE49-F238E27FC236}">
                <a16:creationId xmlns:a16="http://schemas.microsoft.com/office/drawing/2014/main" id="{2567050D-E64D-2A4E-393A-76991AB02767}"/>
              </a:ext>
            </a:extLst>
          </p:cNvPr>
          <p:cNvSpPr txBox="1">
            <a:spLocks/>
          </p:cNvSpPr>
          <p:nvPr userDrawn="1"/>
        </p:nvSpPr>
        <p:spPr>
          <a:xfrm>
            <a:off x="-3175" y="6172200"/>
            <a:ext cx="654050" cy="685800"/>
          </a:xfrm>
          <a:prstGeom prst="rect">
            <a:avLst/>
          </a:prstGeom>
        </p:spPr>
        <p:txBody>
          <a:bodyPr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618EE4D-8DDC-463E-8FFA-1615BC69D7DD}" type="slidenum">
              <a:rPr lang="en-US" smtClean="0"/>
              <a:pPr fontAlgn="auto">
                <a:spcBef>
                  <a:spcPts val="0"/>
                </a:spcBef>
                <a:spcAft>
                  <a:spcPts val="0"/>
                </a:spcAft>
                <a:defRPr/>
              </a:pPr>
              <a:t>‹#›</a:t>
            </a:fld>
            <a:endParaRPr lang="en-US"/>
          </a:p>
        </p:txBody>
      </p:sp>
      <p:sp>
        <p:nvSpPr>
          <p:cNvPr id="7" name="Title Placeholder 1"/>
          <p:cNvSpPr>
            <a:spLocks noGrp="1"/>
          </p:cNvSpPr>
          <p:nvPr>
            <p:ph type="title"/>
          </p:nvPr>
        </p:nvSpPr>
        <p:spPr>
          <a:xfrm>
            <a:off x="638175" y="0"/>
            <a:ext cx="10944225" cy="672111"/>
          </a:xfrm>
          <a:prstGeom prst="rect">
            <a:avLst/>
          </a:prstGeom>
          <a:effectLst/>
        </p:spPr>
        <p:txBody>
          <a:bodyPr rtlCol="0">
            <a:noAutofit/>
          </a:bodyPr>
          <a:lstStyle>
            <a:lvl1pPr>
              <a:defRPr/>
            </a:lvl1pPr>
          </a:lstStyle>
          <a:p>
            <a:r>
              <a:rPr lang="en-US"/>
              <a:t>Click to edit Master title style</a:t>
            </a:r>
          </a:p>
        </p:txBody>
      </p:sp>
      <p:sp>
        <p:nvSpPr>
          <p:cNvPr id="3" name="Content Placeholder 2"/>
          <p:cNvSpPr>
            <a:spLocks noGrp="1"/>
          </p:cNvSpPr>
          <p:nvPr>
            <p:ph sz="half" idx="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5E3B41-5FCB-9919-C436-12D187EFF771}"/>
              </a:ext>
            </a:extLst>
          </p:cNvPr>
          <p:cNvSpPr>
            <a:spLocks noGrp="1"/>
          </p:cNvSpPr>
          <p:nvPr>
            <p:ph type="dt" sz="half" idx="10"/>
          </p:nvPr>
        </p:nvSpPr>
        <p:spPr/>
        <p:txBody>
          <a:bodyPr/>
          <a:lstStyle>
            <a:lvl1pPr algn="ctr">
              <a:defRPr sz="1100" b="0" i="0">
                <a:solidFill>
                  <a:schemeClr val="bg1"/>
                </a:solidFill>
                <a:latin typeface="Century Gothic" panose="020B0502020202020204" pitchFamily="34" charset="0"/>
              </a:defRPr>
            </a:lvl1pPr>
          </a:lstStyle>
          <a:p>
            <a:pPr>
              <a:defRPr/>
            </a:pPr>
            <a:endParaRPr lang="en-US"/>
          </a:p>
        </p:txBody>
      </p:sp>
    </p:spTree>
    <p:extLst>
      <p:ext uri="{BB962C8B-B14F-4D97-AF65-F5344CB8AC3E}">
        <p14:creationId xmlns:p14="http://schemas.microsoft.com/office/powerpoint/2010/main" val="5619599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SEP Title and Content">
    <p:spTree>
      <p:nvGrpSpPr>
        <p:cNvPr id="1" name=""/>
        <p:cNvGrpSpPr/>
        <p:nvPr/>
      </p:nvGrpSpPr>
      <p:grpSpPr>
        <a:xfrm>
          <a:off x="0" y="0"/>
          <a:ext cx="0" cy="0"/>
          <a:chOff x="0" y="0"/>
          <a:chExt cx="0" cy="0"/>
        </a:xfrm>
      </p:grpSpPr>
      <p:sp>
        <p:nvSpPr>
          <p:cNvPr id="2" name="Slide Number Placeholder 5" descr="Slide number">
            <a:extLst>
              <a:ext uri="{FF2B5EF4-FFF2-40B4-BE49-F238E27FC236}">
                <a16:creationId xmlns:a16="http://schemas.microsoft.com/office/drawing/2014/main" id="{99690A0B-B8C0-6419-584E-26B99280B143}"/>
              </a:ext>
            </a:extLst>
          </p:cNvPr>
          <p:cNvSpPr txBox="1">
            <a:spLocks/>
          </p:cNvSpPr>
          <p:nvPr userDrawn="1"/>
        </p:nvSpPr>
        <p:spPr>
          <a:xfrm>
            <a:off x="-3175" y="6172200"/>
            <a:ext cx="654050" cy="685800"/>
          </a:xfrm>
          <a:prstGeom prst="rect">
            <a:avLst/>
          </a:prstGeom>
        </p:spPr>
        <p:txBody>
          <a:bodyPr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0CE5B25-524A-4F8C-8760-8D4C6F1FD898}" type="slidenum">
              <a:rPr lang="en-US" smtClean="0"/>
              <a:pPr fontAlgn="auto">
                <a:spcBef>
                  <a:spcPts val="0"/>
                </a:spcBef>
                <a:spcAft>
                  <a:spcPts val="0"/>
                </a:spcAft>
                <a:defRPr/>
              </a:pPr>
              <a:t>‹#›</a:t>
            </a:fld>
            <a:endParaRPr lang="en-US"/>
          </a:p>
        </p:txBody>
      </p:sp>
      <p:sp>
        <p:nvSpPr>
          <p:cNvPr id="6" name="Title Placeholder 1"/>
          <p:cNvSpPr>
            <a:spLocks noGrp="1"/>
          </p:cNvSpPr>
          <p:nvPr>
            <p:ph type="title"/>
          </p:nvPr>
        </p:nvSpPr>
        <p:spPr>
          <a:xfrm>
            <a:off x="638175" y="0"/>
            <a:ext cx="10944225" cy="672111"/>
          </a:xfrm>
          <a:prstGeom prst="rect">
            <a:avLst/>
          </a:prstGeom>
          <a:effectLst/>
        </p:spPr>
        <p:txBody>
          <a:bodyPr rtlCol="0">
            <a:noAutofit/>
          </a:bodyPr>
          <a:lstStyle>
            <a:lvl1pPr>
              <a:defRPr/>
            </a:lvl1pPr>
          </a:lstStyle>
          <a:p>
            <a:r>
              <a:rPr lang="en-US"/>
              <a:t>Click to edit Master title style</a:t>
            </a:r>
          </a:p>
        </p:txBody>
      </p:sp>
      <p:sp>
        <p:nvSpPr>
          <p:cNvPr id="3" name="Content Placeholder 2"/>
          <p:cNvSpPr>
            <a:spLocks noGrp="1"/>
          </p:cNvSpPr>
          <p:nvPr>
            <p:ph idx="1"/>
          </p:nvPr>
        </p:nvSpPr>
        <p:spPr>
          <a:xfrm>
            <a:off x="609600" y="1143001"/>
            <a:ext cx="10972800" cy="4648200"/>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6DFBD-B63D-DC3A-2C2A-62F28D461CA6}"/>
              </a:ext>
            </a:extLst>
          </p:cNvPr>
          <p:cNvSpPr>
            <a:spLocks noGrp="1"/>
          </p:cNvSpPr>
          <p:nvPr>
            <p:ph type="dt" sz="half" idx="10"/>
          </p:nvPr>
        </p:nvSpPr>
        <p:spPr/>
        <p:txBody>
          <a:bodyPr/>
          <a:lstStyle>
            <a:lvl1pPr algn="ctr">
              <a:defRPr sz="1100" b="0" i="0">
                <a:solidFill>
                  <a:schemeClr val="bg1"/>
                </a:solidFill>
                <a:latin typeface="Century Gothic" panose="020B0502020202020204" pitchFamily="34" charset="0"/>
              </a:defRPr>
            </a:lvl1pPr>
          </a:lstStyle>
          <a:p>
            <a:pPr>
              <a:defRPr/>
            </a:pPr>
            <a:endParaRPr lang="en-US"/>
          </a:p>
        </p:txBody>
      </p:sp>
    </p:spTree>
    <p:extLst>
      <p:ext uri="{BB962C8B-B14F-4D97-AF65-F5344CB8AC3E}">
        <p14:creationId xmlns:p14="http://schemas.microsoft.com/office/powerpoint/2010/main" val="9628902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userDrawn="1"/>
        </p:nvPicPr>
        <p:blipFill>
          <a:blip r:embed="rId3"/>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extLst>
      <p:ext uri="{BB962C8B-B14F-4D97-AF65-F5344CB8AC3E}">
        <p14:creationId xmlns:p14="http://schemas.microsoft.com/office/powerpoint/2010/main" val="413798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userDrawn="1"/>
        </p:nvPicPr>
        <p:blipFill>
          <a:blip r:embed="rId3"/>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extLst>
      <p:ext uri="{BB962C8B-B14F-4D97-AF65-F5344CB8AC3E}">
        <p14:creationId xmlns:p14="http://schemas.microsoft.com/office/powerpoint/2010/main" val="7534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2: ECTA">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2: ECTA">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4018986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2: DaSy">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171916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extLst>
      <p:ext uri="{BB962C8B-B14F-4D97-AF65-F5344CB8AC3E}">
        <p14:creationId xmlns:p14="http://schemas.microsoft.com/office/powerpoint/2010/main" val="35717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extLst>
      <p:ext uri="{BB962C8B-B14F-4D97-AF65-F5344CB8AC3E}">
        <p14:creationId xmlns:p14="http://schemas.microsoft.com/office/powerpoint/2010/main" val="528693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userDrawn="1"/>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extLst>
      <p:ext uri="{BB962C8B-B14F-4D97-AF65-F5344CB8AC3E}">
        <p14:creationId xmlns:p14="http://schemas.microsoft.com/office/powerpoint/2010/main" val="3855152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103093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818896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45988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543680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89295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2: DaSy">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401610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214550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652192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extLst>
      <p:ext uri="{BB962C8B-B14F-4D97-AF65-F5344CB8AC3E}">
        <p14:creationId xmlns:p14="http://schemas.microsoft.com/office/powerpoint/2010/main" val="2863411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4171131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670406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2"/>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825934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and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effectLst/>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345060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2"/>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825934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grant, #</a:t>
            </a:r>
            <a:r>
              <a:rPr lang="en-US" sz="1200">
                <a:effectLst/>
                <a:latin typeface="Arial" panose="020B0604020202020204" pitchFamily="34" charset="0"/>
                <a:cs typeface="Arial" panose="020B0604020202020204" pitchFamily="34" charset="0"/>
              </a:rPr>
              <a:t>H373Z240001</a:t>
            </a:r>
            <a:r>
              <a:rPr lang="en-US" sz="1200">
                <a:latin typeface="Arial" panose="020B0604020202020204" pitchFamily="34" charset="0"/>
                <a:cs typeface="Arial" panose="020B0604020202020204" pitchFamily="34" charset="0"/>
              </a:rPr>
              <a:t>, and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a:t>
            </a:r>
            <a:r>
              <a:rPr lang="en-US" sz="1200">
                <a:effectLst/>
                <a:latin typeface="Arial" panose="020B0604020202020204" pitchFamily="34" charset="0"/>
                <a:cs typeface="Arial" panose="020B0604020202020204" pitchFamily="34" charset="0"/>
              </a:rPr>
              <a:t>Meredith Miceli and Alexis </a:t>
            </a:r>
            <a:r>
              <a:rPr lang="en-US" sz="1200" err="1">
                <a:effectLst/>
                <a:latin typeface="Arial" panose="020B0604020202020204" pitchFamily="34" charset="0"/>
                <a:cs typeface="Arial" panose="020B0604020202020204" pitchFamily="34" charset="0"/>
              </a:rPr>
              <a:t>Lessans</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303476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userDrawn="1"/>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27653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2" r:id="rId3"/>
    <p:sldLayoutId id="2147483681" r:id="rId4"/>
    <p:sldLayoutId id="2147483661" r:id="rId5"/>
    <p:sldLayoutId id="2147483673" r:id="rId6"/>
    <p:sldLayoutId id="2147483663" r:id="rId7"/>
    <p:sldLayoutId id="2147483662" r:id="rId8"/>
    <p:sldLayoutId id="2147483682" r:id="rId9"/>
    <p:sldLayoutId id="2147483686" r:id="rId10"/>
    <p:sldLayoutId id="2147483664" r:id="rId11"/>
    <p:sldLayoutId id="2147483684" r:id="rId12"/>
    <p:sldLayoutId id="2147483687" r:id="rId13"/>
    <p:sldLayoutId id="2147483665" r:id="rId14"/>
    <p:sldLayoutId id="2147483671" r:id="rId15"/>
    <p:sldLayoutId id="2147483685" r:id="rId16"/>
    <p:sldLayoutId id="2147483668" r:id="rId17"/>
    <p:sldLayoutId id="2147483666" r:id="rId18"/>
    <p:sldLayoutId id="2147483667" r:id="rId19"/>
    <p:sldLayoutId id="2147483710" r:id="rId20"/>
    <p:sldLayoutId id="2147483711" r:id="rId21"/>
    <p:sldLayoutId id="2147483688" r:id="rId22"/>
    <p:sldLayoutId id="2147483679" r:id="rId23"/>
    <p:sldLayoutId id="2147483680" r:id="rId24"/>
    <p:sldLayoutId id="2147483689" r:id="rId25"/>
    <p:sldLayoutId id="2147483690" r:id="rId26"/>
    <p:sldLayoutId id="2147483692" r:id="rId27"/>
  </p:sldLayoutIdLst>
  <p:hf hdr="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5849703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hdr="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A35806_9C868152.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hyperlink" Target="https://ectacenter.org/decrp/decrp.asp"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66_40A6727C.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sites.ed.gov/idea/idea-files/guidance-on-creating-an-effective-memorandum-of-understanding-to-support-high-quality-inclusive-early-childhood-systems-oct-5-202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7FA357E0_2F85E4B2.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A35803_FA38144E.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A35800_DA2465E2.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26A_71EEB6A0.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sites.ed.gov/idea/idea-files/guidance-on-creating-an-effective-memorandum-of-understanding-to-support-high-quality-inclusive-early-childhood-systems-oct-5-2022/" TargetMode="External"/><Relationship Id="rId7" Type="http://schemas.openxmlformats.org/officeDocument/2006/relationships/hyperlink" Target="https://ectacenter.org/events/webinars.asp"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NULL" TargetMode="External"/><Relationship Id="rId5" Type="http://schemas.openxmlformats.org/officeDocument/2006/relationships/hyperlink" Target="https://sites.ed.gov/idea/idea-files/2023-early-childhood-transition-questions-and-answers/" TargetMode="External"/><Relationship Id="rId4" Type="http://schemas.openxmlformats.org/officeDocument/2006/relationships/hyperlink" Target="https://sites.ed.gov/idea/files/Grants-C-Transition-Checklist.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A357B7_267361D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ectacenter.org/topics/transition/stateex.asp" TargetMode="External"/><Relationship Id="rId3" Type="http://schemas.openxmlformats.org/officeDocument/2006/relationships/hyperlink" Target="https://ectacenter.org/topics/transition/transition.asp" TargetMode="External"/><Relationship Id="rId7" Type="http://schemas.openxmlformats.org/officeDocument/2006/relationships/hyperlink" Target="https://ectacenter.org/topics/transition/monitrans.asp"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ectacenter.org/topics/transition/transctrs.asp" TargetMode="External"/><Relationship Id="rId11" Type="http://schemas.openxmlformats.org/officeDocument/2006/relationships/image" Target="../media/image22.png"/><Relationship Id="rId5" Type="http://schemas.openxmlformats.org/officeDocument/2006/relationships/hyperlink" Target="https://ectacenter.org/topics/transition/osep.asp" TargetMode="External"/><Relationship Id="rId10" Type="http://schemas.openxmlformats.org/officeDocument/2006/relationships/hyperlink" Target="https://ectacenter.org/topics/transition/transtok.asp" TargetMode="External"/><Relationship Id="rId4" Type="http://schemas.openxmlformats.org/officeDocument/2006/relationships/hyperlink" Target="https://ectacenter.org/topics/transition/reglaw.asp" TargetMode="External"/><Relationship Id="rId9" Type="http://schemas.openxmlformats.org/officeDocument/2006/relationships/hyperlink" Target="https://ectacenter.org/topics/transition/eligibility.as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sharon.lunn@unc.edu"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https://dasycenter.org/technical-assistance/state-technical-assistance-liaisons/" TargetMode="External"/><Relationship Id="rId5" Type="http://schemas.openxmlformats.org/officeDocument/2006/relationships/hyperlink" Target="mailto:mlewis@picnh.org" TargetMode="External"/><Relationship Id="rId4" Type="http://schemas.openxmlformats.org/officeDocument/2006/relationships/hyperlink" Target="https://ectacenter.org/contact/state-assignments.as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7323-677C-714C-9180-C0FA395F34B8}"/>
              </a:ext>
            </a:extLst>
          </p:cNvPr>
          <p:cNvSpPr>
            <a:spLocks noGrp="1"/>
          </p:cNvSpPr>
          <p:nvPr>
            <p:ph type="ctrTitle"/>
          </p:nvPr>
        </p:nvSpPr>
        <p:spPr/>
        <p:txBody>
          <a:bodyPr/>
          <a:lstStyle/>
          <a:p>
            <a:r>
              <a:rPr lang="en-US">
                <a:latin typeface="Arial"/>
                <a:cs typeface="Arial"/>
              </a:rPr>
              <a:t>Transition 101: Session 2</a:t>
            </a:r>
            <a:endParaRPr lang="en-US"/>
          </a:p>
        </p:txBody>
      </p:sp>
      <p:sp>
        <p:nvSpPr>
          <p:cNvPr id="3" name="Subtitle 2">
            <a:extLst>
              <a:ext uri="{FF2B5EF4-FFF2-40B4-BE49-F238E27FC236}">
                <a16:creationId xmlns:a16="http://schemas.microsoft.com/office/drawing/2014/main" id="{D875D2F0-EA7E-0244-A293-FB0C89A08954}"/>
              </a:ext>
            </a:extLst>
          </p:cNvPr>
          <p:cNvSpPr>
            <a:spLocks noGrp="1"/>
          </p:cNvSpPr>
          <p:nvPr>
            <p:ph type="subTitle" idx="1"/>
          </p:nvPr>
        </p:nvSpPr>
        <p:spPr>
          <a:xfrm>
            <a:off x="495300" y="4244454"/>
            <a:ext cx="10068999" cy="1894781"/>
          </a:xfrm>
        </p:spPr>
        <p:txBody>
          <a:bodyPr>
            <a:normAutofit fontScale="77500" lnSpcReduction="20000"/>
          </a:bodyPr>
          <a:lstStyle/>
          <a:p>
            <a:pPr>
              <a:spcBef>
                <a:spcPts val="0"/>
              </a:spcBef>
            </a:pPr>
            <a:r>
              <a:rPr lang="en-US" sz="2800" b="1">
                <a:latin typeface="Aptos"/>
                <a:cs typeface="Arial"/>
              </a:rPr>
              <a:t>Agency Collaboration: Creating and Implementing an Effective Transition Agreement/MOU</a:t>
            </a:r>
            <a:endParaRPr lang="en-US"/>
          </a:p>
          <a:p>
            <a:pPr>
              <a:spcBef>
                <a:spcPts val="0"/>
              </a:spcBef>
            </a:pPr>
            <a:r>
              <a:rPr lang="en-US" sz="2800">
                <a:latin typeface="Aptos"/>
                <a:cs typeface="Arial"/>
              </a:rPr>
              <a:t>April 2, 2026</a:t>
            </a:r>
          </a:p>
          <a:p>
            <a:pPr>
              <a:spcBef>
                <a:spcPts val="0"/>
              </a:spcBef>
            </a:pPr>
            <a:endParaRPr lang="en-US" sz="2800" strike="sngStrike">
              <a:latin typeface="Aptos"/>
            </a:endParaRPr>
          </a:p>
          <a:p>
            <a:pPr>
              <a:spcBef>
                <a:spcPts val="0"/>
              </a:spcBef>
            </a:pPr>
            <a:r>
              <a:rPr lang="en-US" sz="2800">
                <a:latin typeface="Aptos"/>
                <a:cs typeface="Arial"/>
              </a:rPr>
              <a:t>Michelle Lewis, Sheresa Blanchard, Howard Morrison</a:t>
            </a:r>
            <a:endParaRPr lang="en-US" sz="2800">
              <a:highlight>
                <a:srgbClr val="FFFF00"/>
              </a:highlight>
              <a:cs typeface="Arial"/>
            </a:endParaRPr>
          </a:p>
        </p:txBody>
      </p:sp>
    </p:spTree>
    <p:extLst>
      <p:ext uri="{BB962C8B-B14F-4D97-AF65-F5344CB8AC3E}">
        <p14:creationId xmlns:p14="http://schemas.microsoft.com/office/powerpoint/2010/main" val="267012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001B-9A67-7E69-91E9-D43DCC7F7F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615186-07C4-7A04-829A-15EBF3DFA25D}"/>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Poll Question #2</a:t>
            </a:r>
            <a:endParaRPr lang="en-US"/>
          </a:p>
        </p:txBody>
      </p:sp>
      <p:sp>
        <p:nvSpPr>
          <p:cNvPr id="4" name="Content Placeholder 3">
            <a:extLst>
              <a:ext uri="{FF2B5EF4-FFF2-40B4-BE49-F238E27FC236}">
                <a16:creationId xmlns:a16="http://schemas.microsoft.com/office/drawing/2014/main" id="{6DDF0E13-E45B-9B26-99FE-AEA00CF8C62F}"/>
              </a:ext>
            </a:extLst>
          </p:cNvPr>
          <p:cNvSpPr>
            <a:spLocks noGrp="1"/>
          </p:cNvSpPr>
          <p:nvPr>
            <p:ph sz="half" idx="1"/>
          </p:nvPr>
        </p:nvSpPr>
        <p:spPr>
          <a:xfrm>
            <a:off x="587828" y="1126672"/>
            <a:ext cx="7014755" cy="4934493"/>
          </a:xfrm>
        </p:spPr>
        <p:txBody>
          <a:bodyPr vert="horz" lIns="91440" tIns="45720" rIns="91440" bIns="45720" rtlCol="0" anchor="t">
            <a:normAutofit fontScale="92500" lnSpcReduction="20000"/>
          </a:bodyPr>
          <a:lstStyle/>
          <a:p>
            <a:pPr marL="285750" indent="-285750">
              <a:lnSpc>
                <a:spcPct val="100000"/>
              </a:lnSpc>
              <a:spcBef>
                <a:spcPts val="0"/>
              </a:spcBef>
            </a:pPr>
            <a:r>
              <a:rPr lang="en-US" sz="2600" b="1">
                <a:latin typeface="Arial"/>
                <a:ea typeface="Calibri"/>
                <a:cs typeface="Arial"/>
              </a:rPr>
              <a:t>How familiar are you with your state’s Part C/ Part B transition agreement?</a:t>
            </a:r>
            <a:endParaRPr lang="en-US" sz="2600" b="1">
              <a:solidFill>
                <a:srgbClr val="444444"/>
              </a:solidFill>
              <a:latin typeface="Arial"/>
              <a:ea typeface="Calibri"/>
              <a:cs typeface="Arial"/>
            </a:endParaRPr>
          </a:p>
          <a:p>
            <a:pPr marL="285750" indent="-285750">
              <a:lnSpc>
                <a:spcPct val="100000"/>
              </a:lnSpc>
              <a:spcBef>
                <a:spcPts val="0"/>
              </a:spcBef>
            </a:pPr>
            <a:endParaRPr lang="en-US" sz="2600" b="1">
              <a:solidFill>
                <a:srgbClr val="000000"/>
              </a:solidFill>
              <a:latin typeface="Arial"/>
              <a:ea typeface="Calibri"/>
              <a:cs typeface="Arial"/>
            </a:endParaRPr>
          </a:p>
          <a:p>
            <a:pPr marL="742950" lvl="1">
              <a:lnSpc>
                <a:spcPct val="150000"/>
              </a:lnSpc>
              <a:spcBef>
                <a:spcPts val="0"/>
              </a:spcBef>
              <a:buFont typeface="Courier New" panose="020B0604020202020204" pitchFamily="34" charset="0"/>
              <a:buChar char="o"/>
            </a:pPr>
            <a:r>
              <a:rPr lang="en-US" sz="2600">
                <a:solidFill>
                  <a:srgbClr val="000000"/>
                </a:solidFill>
                <a:latin typeface="Arial"/>
                <a:ea typeface="Calibri"/>
                <a:cs typeface="Arial"/>
              </a:rPr>
              <a:t>I’ve got this agreement memorized like the lyrics to my favorite song.</a:t>
            </a:r>
          </a:p>
          <a:p>
            <a:pPr marL="742950" lvl="1">
              <a:lnSpc>
                <a:spcPct val="150000"/>
              </a:lnSpc>
              <a:spcBef>
                <a:spcPts val="0"/>
              </a:spcBef>
              <a:buFont typeface="Courier New" panose="020B0604020202020204" pitchFamily="34" charset="0"/>
              <a:buChar char="o"/>
            </a:pPr>
            <a:r>
              <a:rPr lang="en-US" sz="2600">
                <a:latin typeface="Arial"/>
                <a:ea typeface="Calibri"/>
                <a:cs typeface="Arial"/>
              </a:rPr>
              <a:t>I know enough to nod wisely in meetings… most of the time.</a:t>
            </a:r>
          </a:p>
          <a:p>
            <a:pPr marL="742950" lvl="1">
              <a:lnSpc>
                <a:spcPct val="150000"/>
              </a:lnSpc>
              <a:spcBef>
                <a:spcPts val="0"/>
              </a:spcBef>
              <a:buFont typeface="Courier New" panose="020B0604020202020204" pitchFamily="34" charset="0"/>
              <a:buChar char="o"/>
            </a:pPr>
            <a:r>
              <a:rPr lang="en-US" sz="2600">
                <a:latin typeface="Arial"/>
                <a:ea typeface="Calibri"/>
                <a:cs typeface="Arial"/>
              </a:rPr>
              <a:t>Sounds important… but does it come with snacks?</a:t>
            </a:r>
          </a:p>
          <a:p>
            <a:pPr marL="742950" lvl="1">
              <a:lnSpc>
                <a:spcPct val="150000"/>
              </a:lnSpc>
              <a:spcBef>
                <a:spcPts val="0"/>
              </a:spcBef>
              <a:buFont typeface="Courier New" panose="020B0604020202020204" pitchFamily="34" charset="0"/>
              <a:buChar char="o"/>
            </a:pPr>
            <a:r>
              <a:rPr lang="en-US" sz="2600">
                <a:latin typeface="Arial"/>
                <a:ea typeface="Calibri"/>
                <a:cs typeface="Arial"/>
              </a:rPr>
              <a:t>I’ve heard of it but haven’t read it, so explain it like I am five.</a:t>
            </a:r>
            <a:endParaRPr lang="en-US" sz="2600">
              <a:solidFill>
                <a:srgbClr val="444444"/>
              </a:solidFill>
              <a:latin typeface="Arial"/>
              <a:ea typeface="Calibri"/>
              <a:cs typeface="Arial"/>
            </a:endParaRPr>
          </a:p>
          <a:p>
            <a:pPr marL="742950" lvl="1">
              <a:lnSpc>
                <a:spcPct val="100000"/>
              </a:lnSpc>
              <a:spcBef>
                <a:spcPts val="0"/>
              </a:spcBef>
              <a:buFont typeface="Courier New" panose="020B0604020202020204" pitchFamily="34" charset="0"/>
              <a:buChar char="o"/>
            </a:pPr>
            <a:endParaRPr lang="en-US">
              <a:latin typeface="Calibri"/>
              <a:ea typeface="Calibri"/>
              <a:cs typeface="Arial"/>
            </a:endParaRPr>
          </a:p>
        </p:txBody>
      </p:sp>
      <p:pic>
        <p:nvPicPr>
          <p:cNvPr id="3" name="Graphic 2" descr="icon of a checklist">
            <a:extLst>
              <a:ext uri="{FF2B5EF4-FFF2-40B4-BE49-F238E27FC236}">
                <a16:creationId xmlns:a16="http://schemas.microsoft.com/office/drawing/2014/main" id="{39A28AE9-5FF8-1CEE-2BFA-6DB2B7CBD77C}"/>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39247" y="1376140"/>
            <a:ext cx="4470024" cy="4470024"/>
          </a:xfrm>
          <a:prstGeom prst="rect">
            <a:avLst/>
          </a:prstGeom>
        </p:spPr>
      </p:pic>
      <p:sp>
        <p:nvSpPr>
          <p:cNvPr id="2" name="Slide Number Placeholder 1">
            <a:extLst>
              <a:ext uri="{FF2B5EF4-FFF2-40B4-BE49-F238E27FC236}">
                <a16:creationId xmlns:a16="http://schemas.microsoft.com/office/drawing/2014/main" id="{102F9E97-5A30-FBB2-4BC0-1727D0D08507}"/>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10</a:t>
            </a:fld>
            <a:endParaRPr lang="en-US"/>
          </a:p>
        </p:txBody>
      </p:sp>
    </p:spTree>
    <p:extLst>
      <p:ext uri="{BB962C8B-B14F-4D97-AF65-F5344CB8AC3E}">
        <p14:creationId xmlns:p14="http://schemas.microsoft.com/office/powerpoint/2010/main" val="262606062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3EED9F-1E04-E960-C347-3771DCEB0E47}"/>
              </a:ext>
            </a:extLst>
          </p:cNvPr>
          <p:cNvSpPr>
            <a:spLocks noGrp="1"/>
          </p:cNvSpPr>
          <p:nvPr>
            <p:ph type="title"/>
          </p:nvPr>
        </p:nvSpPr>
        <p:spPr>
          <a:xfrm>
            <a:off x="381185" y="226978"/>
            <a:ext cx="11225015" cy="873401"/>
          </a:xfrm>
        </p:spPr>
        <p:txBody>
          <a:bodyPr anchor="t">
            <a:noAutofit/>
          </a:bodyPr>
          <a:lstStyle/>
          <a:p>
            <a:r>
              <a:rPr lang="en-US">
                <a:latin typeface="Arial"/>
                <a:cs typeface="Arial"/>
                <a:hlinkClick r:id="rId3"/>
              </a:rPr>
              <a:t>Division for Early Childhood (DEC) Recommended Practices</a:t>
            </a:r>
            <a:br>
              <a:rPr lang="en-US">
                <a:latin typeface="Arial"/>
                <a:cs typeface="Arial"/>
              </a:rPr>
            </a:br>
            <a:r>
              <a:rPr lang="en-US">
                <a:latin typeface="Arial"/>
                <a:cs typeface="Arial"/>
              </a:rPr>
              <a:t>TEAMING AND COLLABORATION</a:t>
            </a:r>
            <a:endParaRPr lang="en-US"/>
          </a:p>
        </p:txBody>
      </p:sp>
      <p:sp>
        <p:nvSpPr>
          <p:cNvPr id="4" name="Content Placeholder 3">
            <a:extLst>
              <a:ext uri="{FF2B5EF4-FFF2-40B4-BE49-F238E27FC236}">
                <a16:creationId xmlns:a16="http://schemas.microsoft.com/office/drawing/2014/main" id="{DE550F0F-27EF-F6D7-E05E-37D42D654452}"/>
              </a:ext>
            </a:extLst>
          </p:cNvPr>
          <p:cNvSpPr>
            <a:spLocks noGrp="1"/>
          </p:cNvSpPr>
          <p:nvPr>
            <p:ph sz="half" idx="1"/>
          </p:nvPr>
        </p:nvSpPr>
        <p:spPr>
          <a:xfrm>
            <a:off x="393501" y="1143594"/>
            <a:ext cx="8083035" cy="4733213"/>
          </a:xfrm>
        </p:spPr>
        <p:txBody>
          <a:bodyPr vert="horz" lIns="68580" tIns="34290" rIns="68580" bIns="34290" rtlCol="0" anchor="t">
            <a:noAutofit/>
          </a:bodyPr>
          <a:lstStyle/>
          <a:p>
            <a:pPr>
              <a:lnSpc>
                <a:spcPct val="110000"/>
              </a:lnSpc>
            </a:pPr>
            <a:endParaRPr lang="en-US" sz="2200">
              <a:latin typeface="Arial"/>
              <a:cs typeface="Arial"/>
            </a:endParaRPr>
          </a:p>
          <a:p>
            <a:pPr>
              <a:lnSpc>
                <a:spcPct val="110000"/>
              </a:lnSpc>
            </a:pPr>
            <a:r>
              <a:rPr lang="en-US">
                <a:latin typeface="Arial"/>
                <a:cs typeface="Arial"/>
              </a:rPr>
              <a:t>Educational programs and services for young children with disabilities always involve a team of adults. </a:t>
            </a:r>
          </a:p>
          <a:p>
            <a:pPr>
              <a:lnSpc>
                <a:spcPct val="110000"/>
              </a:lnSpc>
            </a:pPr>
            <a:r>
              <a:rPr lang="en-US"/>
              <a:t>The family is an essential member of the team.</a:t>
            </a:r>
          </a:p>
          <a:p>
            <a:pPr>
              <a:lnSpc>
                <a:spcPct val="110000"/>
              </a:lnSpc>
            </a:pPr>
            <a:r>
              <a:rPr lang="en-US"/>
              <a:t>The quality of the relationships and interactions among these teams affects program success.</a:t>
            </a:r>
          </a:p>
          <a:p>
            <a:pPr>
              <a:lnSpc>
                <a:spcPct val="110000"/>
              </a:lnSpc>
            </a:pPr>
            <a:r>
              <a:rPr lang="en-US"/>
              <a:t>Teaming and collaboration practices promote and sustain collaborative partnerships ensuring that programs and services achieve desired child and family outcomes/goals.</a:t>
            </a:r>
          </a:p>
        </p:txBody>
      </p:sp>
      <p:pic>
        <p:nvPicPr>
          <p:cNvPr id="6" name="Picture 5" descr="A black and white QR code for the web address listed on the slide.">
            <a:extLst>
              <a:ext uri="{FF2B5EF4-FFF2-40B4-BE49-F238E27FC236}">
                <a16:creationId xmlns:a16="http://schemas.microsoft.com/office/drawing/2014/main" id="{4A9A4E1D-8BA7-2F59-A0CB-EC6290AB485B}"/>
              </a:ext>
            </a:extLst>
          </p:cNvPr>
          <p:cNvPicPr>
            <a:picLocks noChangeAspect="1"/>
          </p:cNvPicPr>
          <p:nvPr/>
        </p:nvPicPr>
        <p:blipFill>
          <a:blip r:embed="rId4"/>
          <a:stretch>
            <a:fillRect/>
          </a:stretch>
        </p:blipFill>
        <p:spPr>
          <a:xfrm>
            <a:off x="8569039" y="1530712"/>
            <a:ext cx="3122721" cy="312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39C03FF-C1A0-3EA1-B395-B4C47FBA8BCC}"/>
              </a:ext>
            </a:extLst>
          </p:cNvPr>
          <p:cNvSpPr txBox="1"/>
          <p:nvPr/>
        </p:nvSpPr>
        <p:spPr>
          <a:xfrm>
            <a:off x="8576624" y="4766872"/>
            <a:ext cx="3186834" cy="307777"/>
          </a:xfrm>
          <a:prstGeom prst="rect">
            <a:avLst/>
          </a:prstGeom>
          <a:noFill/>
        </p:spPr>
        <p:txBody>
          <a:bodyPr wrap="none" rtlCol="0">
            <a:spAutoFit/>
          </a:bodyPr>
          <a:lstStyle/>
          <a:p>
            <a:r>
              <a:rPr lang="en-US" sz="1400">
                <a:hlinkClick r:id="rId3"/>
              </a:rPr>
              <a:t>https://ectacenter.org/decrp/decrp.asp</a:t>
            </a:r>
            <a:endParaRPr lang="en-US" sz="1400"/>
          </a:p>
        </p:txBody>
      </p:sp>
      <p:sp>
        <p:nvSpPr>
          <p:cNvPr id="3" name="Footer Placeholder 2">
            <a:extLst>
              <a:ext uri="{FF2B5EF4-FFF2-40B4-BE49-F238E27FC236}">
                <a16:creationId xmlns:a16="http://schemas.microsoft.com/office/drawing/2014/main" id="{8BC77C3A-0D04-39B7-A52C-738AEA68147B}"/>
              </a:ext>
            </a:extLst>
          </p:cNvPr>
          <p:cNvSpPr>
            <a:spLocks noGrp="1"/>
          </p:cNvSpPr>
          <p:nvPr>
            <p:ph type="ftr" sz="quarter" idx="3"/>
          </p:nvPr>
        </p:nvSpPr>
        <p:spPr>
          <a:xfrm>
            <a:off x="2953061" y="5944075"/>
            <a:ext cx="7407449" cy="882984"/>
          </a:xfrm>
        </p:spPr>
        <p:txBody>
          <a:bodyPr lIns="91440" tIns="45720" rIns="91440" bIns="45720" anchor="ctr" anchorCtr="0">
            <a:noAutofit/>
          </a:bodyPr>
          <a:lstStyle/>
          <a:p>
            <a:pPr>
              <a:lnSpc>
                <a:spcPct val="90000"/>
              </a:lnSpc>
              <a:spcAft>
                <a:spcPts val="600"/>
              </a:spcAft>
            </a:pPr>
            <a:r>
              <a:rPr lang="en-US">
                <a:solidFill>
                  <a:schemeClr val="tx1"/>
                </a:solidFill>
              </a:rPr>
              <a:t>The Division for Early Childhood (DEC), a division of the Council for Exceptional Children (CEC), is an international professional organization that supports families and young children with or at risk for developmental delays and disabilities by advancing evidence-based practices and policies that promote optimal development.</a:t>
            </a:r>
          </a:p>
        </p:txBody>
      </p:sp>
      <p:sp>
        <p:nvSpPr>
          <p:cNvPr id="2" name="Slide Number Placeholder 1">
            <a:extLst>
              <a:ext uri="{FF2B5EF4-FFF2-40B4-BE49-F238E27FC236}">
                <a16:creationId xmlns:a16="http://schemas.microsoft.com/office/drawing/2014/main" id="{EBB8B5C1-051F-C1A0-5F70-8A3375AB8FC2}"/>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11</a:t>
            </a:fld>
            <a:endParaRPr lang="en-US"/>
          </a:p>
        </p:txBody>
      </p:sp>
    </p:spTree>
    <p:extLst>
      <p:ext uri="{BB962C8B-B14F-4D97-AF65-F5344CB8AC3E}">
        <p14:creationId xmlns:p14="http://schemas.microsoft.com/office/powerpoint/2010/main" val="76950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104D4B-A888-FD6D-5F3D-D1D42BCAF909}"/>
              </a:ext>
            </a:extLst>
          </p:cNvPr>
          <p:cNvSpPr>
            <a:spLocks noGrp="1"/>
          </p:cNvSpPr>
          <p:nvPr>
            <p:ph type="title"/>
          </p:nvPr>
        </p:nvSpPr>
        <p:spPr>
          <a:xfrm>
            <a:off x="578059" y="-105174"/>
            <a:ext cx="11005457" cy="914400"/>
          </a:xfrm>
        </p:spPr>
        <p:txBody>
          <a:bodyPr/>
          <a:lstStyle/>
          <a:p>
            <a:br>
              <a:rPr lang="en-US" sz="2800">
                <a:latin typeface="Arial"/>
                <a:cs typeface="Arial"/>
              </a:rPr>
            </a:br>
            <a:r>
              <a:rPr kumimoji="0" lang="en-US" b="0" i="0" u="none" strike="noStrike" kern="1200" cap="none" spc="0" normalizeH="0" baseline="0" noProof="0">
                <a:ln>
                  <a:noFill/>
                </a:ln>
                <a:solidFill>
                  <a:srgbClr val="2777B9">
                    <a:lumMod val="75000"/>
                  </a:srgbClr>
                </a:solidFill>
                <a:effectLst/>
                <a:uLnTx/>
                <a:uFillTx/>
                <a:latin typeface="Arial"/>
                <a:cs typeface="Arial"/>
              </a:rPr>
              <a:t>TEAMING AND COLLABORATION</a:t>
            </a:r>
            <a:endParaRPr lang="en-US"/>
          </a:p>
        </p:txBody>
      </p:sp>
      <p:sp>
        <p:nvSpPr>
          <p:cNvPr id="5" name="Content Placeholder 4">
            <a:extLst>
              <a:ext uri="{FF2B5EF4-FFF2-40B4-BE49-F238E27FC236}">
                <a16:creationId xmlns:a16="http://schemas.microsoft.com/office/drawing/2014/main" id="{54B34522-8DF5-7FC9-9C3D-D099DED649A6}"/>
              </a:ext>
            </a:extLst>
          </p:cNvPr>
          <p:cNvSpPr>
            <a:spLocks noGrp="1"/>
          </p:cNvSpPr>
          <p:nvPr>
            <p:ph idx="1"/>
          </p:nvPr>
        </p:nvSpPr>
        <p:spPr>
          <a:xfrm>
            <a:off x="578060" y="809225"/>
            <a:ext cx="11168742" cy="5311672"/>
          </a:xfrm>
        </p:spPr>
        <p:txBody>
          <a:bodyPr>
            <a:normAutofit fontScale="85000" lnSpcReduction="20000"/>
          </a:bodyPr>
          <a:lstStyle/>
          <a:p>
            <a:pPr>
              <a:lnSpc>
                <a:spcPct val="160000"/>
              </a:lnSpc>
            </a:pPr>
            <a:r>
              <a:rPr lang="en-US" sz="2600" b="1" err="1">
                <a:latin typeface="Arial"/>
                <a:cs typeface="Arial"/>
              </a:rPr>
              <a:t>TC1</a:t>
            </a:r>
            <a:r>
              <a:rPr lang="en-US" sz="2600" b="1">
                <a:latin typeface="Arial"/>
                <a:cs typeface="Arial"/>
              </a:rPr>
              <a:t>.</a:t>
            </a:r>
            <a:r>
              <a:rPr lang="en-US" sz="2600">
                <a:latin typeface="Arial"/>
                <a:cs typeface="Arial"/>
              </a:rPr>
              <a:t> …Work together as a team to plan and implement supports and services to meet the unique needs of each child and family.</a:t>
            </a:r>
          </a:p>
          <a:p>
            <a:pPr>
              <a:lnSpc>
                <a:spcPct val="160000"/>
              </a:lnSpc>
            </a:pPr>
            <a:r>
              <a:rPr lang="en-US" sz="2600" b="1">
                <a:latin typeface="Arial"/>
                <a:cs typeface="Arial"/>
              </a:rPr>
              <a:t>TC2.</a:t>
            </a:r>
            <a:r>
              <a:rPr lang="en-US" sz="2600">
                <a:latin typeface="Arial"/>
                <a:cs typeface="Arial"/>
              </a:rPr>
              <a:t> …Work together as a team to systematically and regularly exchange expertise, knowledge, and information to build team capacity and jointly solve problems, plan, and implement interventions.</a:t>
            </a:r>
          </a:p>
          <a:p>
            <a:pPr>
              <a:lnSpc>
                <a:spcPct val="160000"/>
              </a:lnSpc>
            </a:pPr>
            <a:r>
              <a:rPr lang="en-US" sz="2600" b="1">
                <a:latin typeface="Arial"/>
                <a:cs typeface="Arial"/>
              </a:rPr>
              <a:t>TC3.</a:t>
            </a:r>
            <a:r>
              <a:rPr lang="en-US" sz="2600">
                <a:latin typeface="Arial"/>
                <a:cs typeface="Arial"/>
              </a:rPr>
              <a:t> …Use communication and group facilitation strategies to enhance team functioning and interpersonal relationships with and among team members.</a:t>
            </a:r>
            <a:endParaRPr lang="en-US" sz="2600"/>
          </a:p>
          <a:p>
            <a:pPr>
              <a:lnSpc>
                <a:spcPct val="160000"/>
              </a:lnSpc>
            </a:pPr>
            <a:r>
              <a:rPr lang="en-US" sz="2600" b="1">
                <a:latin typeface="Arial"/>
                <a:cs typeface="Arial"/>
              </a:rPr>
              <a:t>TC4. </a:t>
            </a:r>
            <a:r>
              <a:rPr lang="en-US" sz="2600">
                <a:latin typeface="Arial"/>
                <a:cs typeface="Arial"/>
              </a:rPr>
              <a:t>Team members assist each other to discover and access community-based services and other informal and formal resources to meet family-identified child or family needs.</a:t>
            </a:r>
          </a:p>
          <a:p>
            <a:endParaRPr lang="en-US" sz="3200"/>
          </a:p>
          <a:p>
            <a:endParaRPr lang="en-US"/>
          </a:p>
          <a:p>
            <a:endParaRPr lang="en-US"/>
          </a:p>
          <a:p>
            <a:endParaRPr lang="en-US"/>
          </a:p>
        </p:txBody>
      </p:sp>
      <p:sp>
        <p:nvSpPr>
          <p:cNvPr id="2" name="Slide Number Placeholder 1">
            <a:extLst>
              <a:ext uri="{FF2B5EF4-FFF2-40B4-BE49-F238E27FC236}">
                <a16:creationId xmlns:a16="http://schemas.microsoft.com/office/drawing/2014/main" id="{F14D57D3-D50D-2BCD-B977-86638524CFDB}"/>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12</a:t>
            </a:fld>
            <a:endParaRPr lang="en-US"/>
          </a:p>
        </p:txBody>
      </p:sp>
    </p:spTree>
    <p:extLst>
      <p:ext uri="{BB962C8B-B14F-4D97-AF65-F5344CB8AC3E}">
        <p14:creationId xmlns:p14="http://schemas.microsoft.com/office/powerpoint/2010/main" val="412024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DD3C-B366-1707-4AE5-B542BCD8C70D}"/>
              </a:ext>
            </a:extLst>
          </p:cNvPr>
          <p:cNvSpPr>
            <a:spLocks noGrp="1"/>
          </p:cNvSpPr>
          <p:nvPr>
            <p:ph type="title"/>
          </p:nvPr>
        </p:nvSpPr>
        <p:spPr/>
        <p:txBody>
          <a:bodyPr>
            <a:noAutofit/>
          </a:bodyPr>
          <a:lstStyle/>
          <a:p>
            <a:pPr algn="ctr"/>
            <a:r>
              <a:rPr lang="en-US"/>
              <a:t>Five W’s for Creating </a:t>
            </a:r>
            <a:br>
              <a:rPr lang="en-US"/>
            </a:br>
            <a:r>
              <a:rPr lang="en-US"/>
              <a:t>an Effective Agreement/MOU</a:t>
            </a:r>
          </a:p>
        </p:txBody>
      </p:sp>
      <p:sp>
        <p:nvSpPr>
          <p:cNvPr id="3" name="Content Placeholder 2">
            <a:extLst>
              <a:ext uri="{FF2B5EF4-FFF2-40B4-BE49-F238E27FC236}">
                <a16:creationId xmlns:a16="http://schemas.microsoft.com/office/drawing/2014/main" id="{D4B441BA-E7EF-46AA-3832-81759B6432B4}"/>
              </a:ext>
            </a:extLst>
          </p:cNvPr>
          <p:cNvSpPr>
            <a:spLocks noGrp="1"/>
          </p:cNvSpPr>
          <p:nvPr>
            <p:ph idx="1"/>
          </p:nvPr>
        </p:nvSpPr>
        <p:spPr/>
        <p:txBody>
          <a:bodyPr vert="horz" lIns="91440" tIns="45720" rIns="91440" bIns="45720" rtlCol="0" anchor="t">
            <a:normAutofit lnSpcReduction="10000"/>
          </a:bodyPr>
          <a:lstStyle/>
          <a:p>
            <a:pPr marL="457200" indent="-457200">
              <a:buAutoNum type="arabicPeriod"/>
            </a:pPr>
            <a:r>
              <a:rPr lang="en-US" b="1" i="1">
                <a:latin typeface="Arial"/>
                <a:cs typeface="Arial"/>
              </a:rPr>
              <a:t>WHO</a:t>
            </a:r>
            <a:r>
              <a:rPr lang="en-US" b="1">
                <a:latin typeface="Arial"/>
                <a:cs typeface="Arial"/>
              </a:rPr>
              <a:t>: </a:t>
            </a:r>
            <a:r>
              <a:rPr lang="en-US">
                <a:effectLst/>
                <a:latin typeface="Arial"/>
                <a:ea typeface="Calibri"/>
                <a:cs typeface="Arial"/>
              </a:rPr>
              <a:t>Identify </a:t>
            </a:r>
            <a:r>
              <a:rPr lang="en-US" b="1">
                <a:effectLst/>
                <a:latin typeface="Arial"/>
                <a:ea typeface="Calibri"/>
                <a:cs typeface="Arial"/>
              </a:rPr>
              <a:t>leadership across agencies</a:t>
            </a:r>
            <a:r>
              <a:rPr lang="en-US">
                <a:effectLst/>
                <a:latin typeface="Arial"/>
                <a:ea typeface="Calibri"/>
                <a:cs typeface="Arial"/>
              </a:rPr>
              <a:t>, ensuring representation from </a:t>
            </a:r>
            <a:r>
              <a:rPr lang="en-US">
                <a:latin typeface="Arial"/>
                <a:ea typeface="Calibri"/>
                <a:cs typeface="Arial"/>
              </a:rPr>
              <a:t>various perspectives</a:t>
            </a:r>
            <a:r>
              <a:rPr lang="en-US">
                <a:effectLst/>
                <a:latin typeface="Arial"/>
                <a:ea typeface="Calibri"/>
                <a:cs typeface="Arial"/>
              </a:rPr>
              <a:t>, areas of expertise, and responsibilities, and those </a:t>
            </a:r>
            <a:r>
              <a:rPr lang="en-US" b="1">
                <a:effectLst/>
                <a:latin typeface="Arial"/>
                <a:ea typeface="Calibri"/>
                <a:cs typeface="Arial"/>
              </a:rPr>
              <a:t>with decision-making authority to oversee development, implementation, and update</a:t>
            </a:r>
            <a:r>
              <a:rPr lang="en-US">
                <a:effectLst/>
                <a:latin typeface="Arial"/>
                <a:ea typeface="Calibri"/>
                <a:cs typeface="Arial"/>
              </a:rPr>
              <a:t>.</a:t>
            </a:r>
            <a:endParaRPr lang="en-US">
              <a:latin typeface="Arial"/>
              <a:ea typeface="Calibri"/>
              <a:cs typeface="Arial"/>
            </a:endParaRPr>
          </a:p>
          <a:p>
            <a:pPr marL="457200" indent="-457200">
              <a:buAutoNum type="arabicPeriod"/>
            </a:pPr>
            <a:endParaRPr lang="en-US">
              <a:latin typeface="Arial" panose="020B0604020202020204" pitchFamily="34" charset="0"/>
              <a:ea typeface="Calibri"/>
              <a:cs typeface="Arial" panose="020B0604020202020204" pitchFamily="34" charset="0"/>
            </a:endParaRPr>
          </a:p>
          <a:p>
            <a:pPr marL="514350" indent="-514350">
              <a:buAutoNum type="arabicPeriod"/>
            </a:pPr>
            <a:r>
              <a:rPr lang="en-US" b="1" i="1">
                <a:latin typeface="Arial"/>
                <a:cs typeface="Arial"/>
              </a:rPr>
              <a:t>WHAT</a:t>
            </a:r>
            <a:r>
              <a:rPr lang="en-US" b="1">
                <a:latin typeface="Arial"/>
                <a:cs typeface="Arial"/>
              </a:rPr>
              <a:t>:</a:t>
            </a:r>
            <a:r>
              <a:rPr lang="en-US" b="1" kern="100">
                <a:effectLst/>
                <a:latin typeface="Arial"/>
                <a:ea typeface="Calibri"/>
                <a:cs typeface="Arial"/>
              </a:rPr>
              <a:t> </a:t>
            </a:r>
            <a:r>
              <a:rPr lang="en-US" kern="100">
                <a:effectLst/>
                <a:latin typeface="Arial"/>
                <a:ea typeface="Calibri"/>
                <a:cs typeface="Arial"/>
              </a:rPr>
              <a:t>The written document </a:t>
            </a:r>
            <a:r>
              <a:rPr lang="en-US" kern="100">
                <a:solidFill>
                  <a:prstClr val="black"/>
                </a:solidFill>
                <a:latin typeface="Arial"/>
                <a:ea typeface="Calibri"/>
                <a:cs typeface="Arial"/>
              </a:rPr>
              <a:t>addresses</a:t>
            </a:r>
            <a:r>
              <a:rPr kumimoji="0" lang="en-US" i="0" u="none" strike="noStrike" kern="100" cap="none" spc="0" normalizeH="0" baseline="0" noProof="0">
                <a:ln>
                  <a:noFill/>
                </a:ln>
                <a:solidFill>
                  <a:prstClr val="black"/>
                </a:solidFill>
                <a:effectLst/>
                <a:uLnTx/>
                <a:uFillTx/>
                <a:latin typeface="Arial"/>
                <a:ea typeface="Calibri"/>
                <a:cs typeface="Arial"/>
              </a:rPr>
              <a:t> </a:t>
            </a:r>
            <a:r>
              <a:rPr kumimoji="0" lang="en-US" b="0" i="0" u="none" strike="noStrike" kern="100" cap="none" spc="0" normalizeH="0" baseline="0" noProof="0">
                <a:ln>
                  <a:noFill/>
                </a:ln>
                <a:solidFill>
                  <a:prstClr val="black"/>
                </a:solidFill>
                <a:effectLst/>
                <a:uLnTx/>
                <a:uFillTx/>
                <a:latin typeface="Arial"/>
                <a:ea typeface="Calibri"/>
                <a:cs typeface="Arial"/>
              </a:rPr>
              <a:t>pertinent </a:t>
            </a:r>
            <a:r>
              <a:rPr lang="en-US" kern="100">
                <a:latin typeface="Arial"/>
                <a:ea typeface="Calibri"/>
                <a:cs typeface="Arial"/>
              </a:rPr>
              <a:t>factors across EI and ECSE system components;</a:t>
            </a:r>
            <a:r>
              <a:rPr lang="en-US" kern="100">
                <a:effectLst/>
                <a:latin typeface="Arial"/>
                <a:ea typeface="Calibri"/>
                <a:cs typeface="Arial"/>
              </a:rPr>
              <a:t> </a:t>
            </a:r>
            <a:r>
              <a:rPr lang="en-US" b="1" kern="100">
                <a:effectLst/>
                <a:latin typeface="Arial"/>
                <a:ea typeface="Calibri"/>
                <a:cs typeface="Arial"/>
              </a:rPr>
              <a:t>Reflects what has been negotiated and agreed upon across agencies</a:t>
            </a:r>
            <a:r>
              <a:rPr lang="en-US" kern="100">
                <a:effectLst/>
                <a:latin typeface="Arial"/>
                <a:ea typeface="Calibri"/>
                <a:cs typeface="Arial"/>
              </a:rPr>
              <a:t>;</a:t>
            </a:r>
            <a:r>
              <a:rPr kumimoji="0" lang="en-US" b="0" i="0" u="none" strike="noStrike" kern="100" cap="none" spc="0" normalizeH="0" baseline="0" noProof="0">
                <a:ln>
                  <a:noFill/>
                </a:ln>
                <a:solidFill>
                  <a:prstClr val="black"/>
                </a:solidFill>
                <a:effectLst/>
                <a:uLnTx/>
                <a:uFillTx/>
                <a:latin typeface="Arial"/>
                <a:ea typeface="Calibri"/>
                <a:cs typeface="Arial"/>
              </a:rPr>
              <a:t> </a:t>
            </a:r>
            <a:r>
              <a:rPr lang="en-US" kern="100">
                <a:solidFill>
                  <a:prstClr val="black"/>
                </a:solidFill>
                <a:effectLst/>
                <a:latin typeface="Arial"/>
                <a:ea typeface="Calibri"/>
                <a:cs typeface="Arial"/>
              </a:rPr>
              <a:t>W</a:t>
            </a:r>
            <a:r>
              <a:rPr lang="en-US" kern="100">
                <a:effectLst/>
                <a:latin typeface="Arial"/>
                <a:ea typeface="Calibri"/>
                <a:cs typeface="Arial"/>
              </a:rPr>
              <a:t>ritten so that it is clearly understood using </a:t>
            </a:r>
            <a:r>
              <a:rPr lang="en-US" kern="100">
                <a:solidFill>
                  <a:prstClr val="black"/>
                </a:solidFill>
                <a:effectLst/>
                <a:latin typeface="Arial"/>
                <a:ea typeface="Calibri"/>
                <a:cs typeface="Arial"/>
              </a:rPr>
              <a:t>l</a:t>
            </a:r>
            <a:r>
              <a:rPr lang="en-US" kern="100">
                <a:effectLst/>
                <a:latin typeface="Arial"/>
                <a:ea typeface="Calibri"/>
                <a:cs typeface="Arial"/>
              </a:rPr>
              <a:t>anguage that is </a:t>
            </a:r>
            <a:r>
              <a:rPr kumimoji="0" lang="en-US" b="0" i="0" u="none" strike="noStrike" kern="100" cap="none" spc="0" normalizeH="0" baseline="0" noProof="0">
                <a:ln>
                  <a:noFill/>
                </a:ln>
                <a:solidFill>
                  <a:prstClr val="black"/>
                </a:solidFill>
                <a:effectLst/>
                <a:uLnTx/>
                <a:uFillTx/>
                <a:latin typeface="Arial"/>
                <a:ea typeface="Calibri"/>
                <a:cs typeface="Arial"/>
              </a:rPr>
              <a:t>simple and straightforward</a:t>
            </a:r>
            <a:r>
              <a:rPr lang="en-US" kern="100">
                <a:effectLst/>
                <a:latin typeface="Arial"/>
                <a:ea typeface="Calibri"/>
                <a:cs typeface="Arial"/>
              </a:rPr>
              <a:t>. (There is no standard format). </a:t>
            </a:r>
            <a:endParaRPr lang="en-US">
              <a:latin typeface="Arial"/>
              <a:ea typeface="Calibri"/>
              <a:cs typeface="Arial"/>
            </a:endParaRPr>
          </a:p>
          <a:p>
            <a:pPr marL="514350" indent="-514350">
              <a:buAutoNum type="arabicPeriod"/>
            </a:pPr>
            <a:endParaRPr lang="en-US" sz="1900">
              <a:latin typeface="Calibri"/>
              <a:ea typeface="Calibri"/>
              <a:cs typeface="Times New Roman"/>
            </a:endParaRPr>
          </a:p>
          <a:p>
            <a:pPr marL="514350" indent="-514350">
              <a:buAutoNum type="arabicPeriod"/>
            </a:pPr>
            <a:endParaRPr lang="en-US" sz="1900">
              <a:cs typeface="Arial"/>
            </a:endParaRPr>
          </a:p>
        </p:txBody>
      </p:sp>
      <p:sp>
        <p:nvSpPr>
          <p:cNvPr id="4" name="Slide Number Placeholder 3">
            <a:extLst>
              <a:ext uri="{FF2B5EF4-FFF2-40B4-BE49-F238E27FC236}">
                <a16:creationId xmlns:a16="http://schemas.microsoft.com/office/drawing/2014/main" id="{E94D87BF-7E0E-DF81-4506-C0118CAA84EC}"/>
              </a:ext>
            </a:extLst>
          </p:cNvPr>
          <p:cNvSpPr>
            <a:spLocks noGrp="1"/>
          </p:cNvSpPr>
          <p:nvPr>
            <p:ph type="sldNum" sz="quarter" idx="4"/>
          </p:nvPr>
        </p:nvSpPr>
        <p:spPr/>
        <p:txBody>
          <a:bodyPr/>
          <a:lstStyle/>
          <a:p>
            <a:fld id="{8FF8BE51-C3B0-9B4F-9A06-4F809A9A7941}" type="slidenum">
              <a:rPr lang="en-US" smtClean="0"/>
              <a:pPr/>
              <a:t>13</a:t>
            </a:fld>
            <a:endParaRPr lang="en-US"/>
          </a:p>
        </p:txBody>
      </p:sp>
    </p:spTree>
    <p:extLst>
      <p:ext uri="{BB962C8B-B14F-4D97-AF65-F5344CB8AC3E}">
        <p14:creationId xmlns:p14="http://schemas.microsoft.com/office/powerpoint/2010/main" val="108465010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DF637-F035-7BE5-C0AD-F72804329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5CED6-B41A-61BD-D24B-8770E308F3F4}"/>
              </a:ext>
            </a:extLst>
          </p:cNvPr>
          <p:cNvSpPr>
            <a:spLocks noGrp="1"/>
          </p:cNvSpPr>
          <p:nvPr>
            <p:ph type="title"/>
          </p:nvPr>
        </p:nvSpPr>
        <p:spPr/>
        <p:txBody>
          <a:bodyPr>
            <a:noAutofit/>
          </a:bodyPr>
          <a:lstStyle/>
          <a:p>
            <a:r>
              <a:rPr lang="en-US">
                <a:latin typeface="Arial"/>
                <a:cs typeface="Arial"/>
              </a:rPr>
              <a:t>Five W’s for Creating </a:t>
            </a:r>
            <a:br>
              <a:rPr lang="en-US"/>
            </a:br>
            <a:r>
              <a:rPr lang="en-US">
                <a:latin typeface="Arial"/>
                <a:cs typeface="Arial"/>
              </a:rPr>
              <a:t>an Effective Agreement continued</a:t>
            </a:r>
            <a:endParaRPr lang="en-US"/>
          </a:p>
        </p:txBody>
      </p:sp>
      <p:sp>
        <p:nvSpPr>
          <p:cNvPr id="3" name="Content Placeholder 2">
            <a:extLst>
              <a:ext uri="{FF2B5EF4-FFF2-40B4-BE49-F238E27FC236}">
                <a16:creationId xmlns:a16="http://schemas.microsoft.com/office/drawing/2014/main" id="{AF66D902-22B3-9CD5-463B-F4F3991A2EE3}"/>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startAt="3"/>
            </a:pPr>
            <a:r>
              <a:rPr lang="en-US" b="1" i="1">
                <a:latin typeface="Arial" panose="020B0604020202020204" pitchFamily="34" charset="0"/>
                <a:cs typeface="Arial" panose="020B0604020202020204" pitchFamily="34" charset="0"/>
              </a:rPr>
              <a:t>WHERE</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I</a:t>
            </a:r>
            <a:r>
              <a:rPr lang="en-US">
                <a:effectLst/>
                <a:latin typeface="Arial" panose="020B0604020202020204" pitchFamily="34" charset="0"/>
                <a:ea typeface="Calibri"/>
                <a:cs typeface="Arial" panose="020B0604020202020204" pitchFamily="34" charset="0"/>
              </a:rPr>
              <a:t>t is important to </a:t>
            </a:r>
            <a:r>
              <a:rPr lang="en-US" b="1">
                <a:effectLst/>
                <a:latin typeface="Arial" panose="020B0604020202020204" pitchFamily="34" charset="0"/>
                <a:ea typeface="Calibri"/>
                <a:cs typeface="Arial" panose="020B0604020202020204" pitchFamily="34" charset="0"/>
              </a:rPr>
              <a:t>know where the MOU is located</a:t>
            </a:r>
            <a:r>
              <a:rPr lang="en-US" b="1">
                <a:latin typeface="Arial" panose="020B0604020202020204" pitchFamily="34" charset="0"/>
                <a:ea typeface="Calibri"/>
                <a:cs typeface="Arial" panose="020B0604020202020204" pitchFamily="34" charset="0"/>
              </a:rPr>
              <a:t> and </a:t>
            </a:r>
            <a:r>
              <a:rPr lang="en-US" b="1">
                <a:effectLst/>
                <a:latin typeface="Arial" panose="020B0604020202020204" pitchFamily="34" charset="0"/>
                <a:ea typeface="Calibri"/>
                <a:cs typeface="Arial" panose="020B0604020202020204" pitchFamily="34" charset="0"/>
              </a:rPr>
              <a:t>who has access</a:t>
            </a:r>
            <a:r>
              <a:rPr lang="en-US">
                <a:effectLst/>
                <a:latin typeface="Arial" panose="020B0604020202020204" pitchFamily="34" charset="0"/>
                <a:ea typeface="Calibri"/>
                <a:cs typeface="Arial" panose="020B0604020202020204" pitchFamily="34" charset="0"/>
              </a:rPr>
              <a:t>.</a:t>
            </a:r>
            <a:endParaRPr lang="en-US">
              <a:latin typeface="Arial" panose="020B0604020202020204" pitchFamily="34" charset="0"/>
              <a:cs typeface="Arial" panose="020B0604020202020204" pitchFamily="34" charset="0"/>
            </a:endParaRPr>
          </a:p>
          <a:p>
            <a:pPr marL="514350" indent="-514350">
              <a:buAutoNum type="arabicPeriod" startAt="3"/>
            </a:pPr>
            <a:endParaRPr lang="en-US">
              <a:latin typeface="Arial" panose="020B0604020202020204" pitchFamily="34" charset="0"/>
              <a:ea typeface="Calibri"/>
              <a:cs typeface="Arial" panose="020B0604020202020204" pitchFamily="34" charset="0"/>
            </a:endParaRPr>
          </a:p>
          <a:p>
            <a:pPr marL="514350" indent="-514350">
              <a:buAutoNum type="arabicPeriod" startAt="3"/>
            </a:pPr>
            <a:r>
              <a:rPr lang="en-US" b="1" i="1">
                <a:latin typeface="Arial" panose="020B0604020202020204" pitchFamily="34" charset="0"/>
                <a:cs typeface="Arial" panose="020B0604020202020204" pitchFamily="34" charset="0"/>
              </a:rPr>
              <a:t>WHEN</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Once an effective agreement/MOU </a:t>
            </a:r>
            <a:r>
              <a:rPr lang="en-US">
                <a:effectLst/>
                <a:latin typeface="Arial" panose="020B0604020202020204" pitchFamily="34" charset="0"/>
                <a:ea typeface="Calibri"/>
                <a:cs typeface="Arial" panose="020B0604020202020204" pitchFamily="34" charset="0"/>
              </a:rPr>
              <a:t>has been created and signed, the next steps are to implement and sustain the agreement. </a:t>
            </a:r>
            <a:r>
              <a:rPr lang="en-US" b="1" err="1">
                <a:effectLst/>
                <a:latin typeface="Arial" panose="020B0604020202020204" pitchFamily="34" charset="0"/>
                <a:cs typeface="Arial" panose="020B0604020202020204" pitchFamily="34" charset="0"/>
              </a:rPr>
              <a:t>OSEP</a:t>
            </a:r>
            <a:r>
              <a:rPr lang="en-US" b="1">
                <a:effectLst/>
                <a:latin typeface="Arial" panose="020B0604020202020204" pitchFamily="34" charset="0"/>
                <a:cs typeface="Arial" panose="020B0604020202020204" pitchFamily="34" charset="0"/>
              </a:rPr>
              <a:t> encourages states to conduct an annual review. </a:t>
            </a:r>
            <a:endParaRPr lang="en-US">
              <a:latin typeface="Arial" panose="020B0604020202020204" pitchFamily="34" charset="0"/>
              <a:ea typeface="Calibri"/>
              <a:cs typeface="Arial" panose="020B0604020202020204" pitchFamily="34" charset="0"/>
            </a:endParaRPr>
          </a:p>
          <a:p>
            <a:pPr marL="514350" indent="-514350">
              <a:buAutoNum type="arabicPeriod" startAt="3"/>
            </a:pPr>
            <a:endParaRPr lang="en-US" sz="1900">
              <a:cs typeface="Arial"/>
            </a:endParaRPr>
          </a:p>
        </p:txBody>
      </p:sp>
      <p:sp>
        <p:nvSpPr>
          <p:cNvPr id="4" name="Slide Number Placeholder 3">
            <a:extLst>
              <a:ext uri="{FF2B5EF4-FFF2-40B4-BE49-F238E27FC236}">
                <a16:creationId xmlns:a16="http://schemas.microsoft.com/office/drawing/2014/main" id="{52AD50CE-1B85-D122-5A6E-4D3F472C52ED}"/>
              </a:ext>
            </a:extLst>
          </p:cNvPr>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197030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FFEFD-A8E0-6D68-241B-DDCC0A23D7AD}"/>
              </a:ext>
            </a:extLst>
          </p:cNvPr>
          <p:cNvSpPr>
            <a:spLocks noGrp="1"/>
          </p:cNvSpPr>
          <p:nvPr>
            <p:ph type="title"/>
          </p:nvPr>
        </p:nvSpPr>
        <p:spPr>
          <a:xfrm>
            <a:off x="587829" y="226979"/>
            <a:ext cx="11005456" cy="881028"/>
          </a:xfrm>
        </p:spPr>
        <p:txBody>
          <a:bodyPr anchor="t">
            <a:noAutofit/>
          </a:bodyPr>
          <a:lstStyle/>
          <a:p>
            <a:r>
              <a:rPr lang="en-US">
                <a:latin typeface="Arial"/>
                <a:cs typeface="Arial"/>
              </a:rPr>
              <a:t>The Fifth W: Why</a:t>
            </a:r>
            <a:endParaRPr lang="en-US"/>
          </a:p>
        </p:txBody>
      </p:sp>
      <p:sp>
        <p:nvSpPr>
          <p:cNvPr id="4" name="Content Placeholder 3">
            <a:extLst>
              <a:ext uri="{FF2B5EF4-FFF2-40B4-BE49-F238E27FC236}">
                <a16:creationId xmlns:a16="http://schemas.microsoft.com/office/drawing/2014/main" id="{A972766B-8DDE-0A47-A86C-4C5FCECEE760}"/>
              </a:ext>
            </a:extLst>
          </p:cNvPr>
          <p:cNvSpPr>
            <a:spLocks noGrp="1"/>
          </p:cNvSpPr>
          <p:nvPr>
            <p:ph sz="half" idx="1"/>
          </p:nvPr>
        </p:nvSpPr>
        <p:spPr>
          <a:xfrm>
            <a:off x="263122" y="1108007"/>
            <a:ext cx="8216735" cy="5057662"/>
          </a:xfrm>
        </p:spPr>
        <p:txBody>
          <a:bodyPr vert="horz" lIns="91440" tIns="45720" rIns="91440" bIns="45720" rtlCol="0" anchor="t">
            <a:noAutofit/>
          </a:bodyPr>
          <a:lstStyle/>
          <a:p>
            <a:pPr marL="457200" indent="-457200">
              <a:lnSpc>
                <a:spcPct val="110000"/>
              </a:lnSpc>
              <a:buFont typeface="+mj-lt"/>
              <a:buAutoNum type="arabicPeriod" startAt="5"/>
            </a:pPr>
            <a:r>
              <a:rPr lang="en-US" sz="2000" b="1" i="1"/>
              <a:t>WHY</a:t>
            </a:r>
            <a:r>
              <a:rPr lang="en-US" sz="2000" b="1"/>
              <a:t>:</a:t>
            </a:r>
          </a:p>
          <a:p>
            <a:pPr lvl="1">
              <a:lnSpc>
                <a:spcPct val="100000"/>
              </a:lnSpc>
            </a:pPr>
            <a:r>
              <a:rPr lang="en-US">
                <a:latin typeface="Arial"/>
                <a:cs typeface="Arial"/>
              </a:rPr>
              <a:t>Increases access to services. </a:t>
            </a:r>
          </a:p>
          <a:p>
            <a:pPr lvl="1">
              <a:lnSpc>
                <a:spcPct val="100000"/>
              </a:lnSpc>
              <a:buFont typeface="Arial" panose="020B0604020202020204"/>
              <a:buChar char="•"/>
            </a:pPr>
            <a:r>
              <a:rPr lang="en-US">
                <a:latin typeface="Arial"/>
                <a:cs typeface="Arial"/>
              </a:rPr>
              <a:t>Improves collaboration and defines responsibility across agencies.</a:t>
            </a:r>
            <a:endParaRPr lang="en-US"/>
          </a:p>
          <a:p>
            <a:pPr lvl="1">
              <a:lnSpc>
                <a:spcPct val="100000"/>
              </a:lnSpc>
              <a:buFont typeface="Arial" panose="020B0604020202020204"/>
              <a:buChar char="•"/>
            </a:pPr>
            <a:r>
              <a:rPr lang="en-US">
                <a:latin typeface="Arial"/>
                <a:cs typeface="Arial"/>
              </a:rPr>
              <a:t>Maximizes resources and reduces duplication of effort. </a:t>
            </a:r>
          </a:p>
          <a:p>
            <a:pPr lvl="1">
              <a:lnSpc>
                <a:spcPct val="100000"/>
              </a:lnSpc>
              <a:buFont typeface="Arial" panose="020B0604020202020204"/>
              <a:buChar char="•"/>
            </a:pPr>
            <a:r>
              <a:rPr lang="en-US">
                <a:latin typeface="Arial"/>
                <a:cs typeface="Arial"/>
              </a:rPr>
              <a:t>Increases cross-sector professional development opportunities. </a:t>
            </a:r>
          </a:p>
          <a:p>
            <a:pPr lvl="1">
              <a:lnSpc>
                <a:spcPct val="100000"/>
              </a:lnSpc>
              <a:buFont typeface="Arial" panose="020B0604020202020204"/>
              <a:buChar char="•"/>
            </a:pPr>
            <a:r>
              <a:rPr lang="en-US">
                <a:latin typeface="Arial"/>
                <a:cs typeface="Arial"/>
              </a:rPr>
              <a:t>Strengthens services to young children with disabilities and their families.</a:t>
            </a:r>
          </a:p>
          <a:p>
            <a:pPr lvl="1">
              <a:lnSpc>
                <a:spcPct val="100000"/>
              </a:lnSpc>
              <a:buFont typeface="Arial" panose="020B0604020202020204"/>
              <a:buChar char="•"/>
            </a:pPr>
            <a:r>
              <a:rPr lang="en-US"/>
              <a:t>Improves child and family outcomes.</a:t>
            </a:r>
          </a:p>
          <a:p>
            <a:pPr>
              <a:lnSpc>
                <a:spcPct val="110000"/>
              </a:lnSpc>
            </a:pPr>
            <a:endParaRPr lang="en-US"/>
          </a:p>
        </p:txBody>
      </p:sp>
      <p:pic>
        <p:nvPicPr>
          <p:cNvPr id="6" name="Picture 5" descr="A man and woman holding children&#10;&#10;">
            <a:extLst>
              <a:ext uri="{FF2B5EF4-FFF2-40B4-BE49-F238E27FC236}">
                <a16:creationId xmlns:a16="http://schemas.microsoft.com/office/drawing/2014/main" id="{D0956DD6-4500-44FE-C46D-68A32EE021B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l="3247" r="17493" b="-2"/>
          <a:stretch>
            <a:fillRect/>
          </a:stretch>
        </p:blipFill>
        <p:spPr>
          <a:xfrm>
            <a:off x="7969718" y="1504095"/>
            <a:ext cx="4097154" cy="3849809"/>
          </a:xfrm>
          <a:prstGeom prst="rect">
            <a:avLst/>
          </a:prstGeom>
          <a:noFill/>
        </p:spPr>
      </p:pic>
      <p:sp>
        <p:nvSpPr>
          <p:cNvPr id="3" name="Footer Placeholder 2">
            <a:extLst>
              <a:ext uri="{FF2B5EF4-FFF2-40B4-BE49-F238E27FC236}">
                <a16:creationId xmlns:a16="http://schemas.microsoft.com/office/drawing/2014/main" id="{CF20F0C7-07E2-53C5-6060-7D65F7C63CBC}"/>
              </a:ext>
            </a:extLst>
          </p:cNvPr>
          <p:cNvSpPr>
            <a:spLocks noGrp="1"/>
          </p:cNvSpPr>
          <p:nvPr>
            <p:ph type="ftr" sz="quarter" idx="3"/>
          </p:nvPr>
        </p:nvSpPr>
        <p:spPr>
          <a:xfrm>
            <a:off x="2953061" y="5943601"/>
            <a:ext cx="7889110" cy="872416"/>
          </a:xfrm>
        </p:spPr>
        <p:txBody>
          <a:bodyPr anchor="ctr">
            <a:normAutofit/>
          </a:bodyPr>
          <a:lstStyle/>
          <a:p>
            <a:pPr>
              <a:lnSpc>
                <a:spcPct val="90000"/>
              </a:lnSpc>
              <a:spcAft>
                <a:spcPts val="600"/>
              </a:spcAft>
            </a:pPr>
            <a:r>
              <a:rPr lang="en-US" sz="2000">
                <a:hlinkClick r:id="rId4">
                  <a:extLst>
                    <a:ext uri="{A12FA001-AC4F-418D-AE19-62706E023703}">
                      <ahyp:hlinkClr xmlns:ahyp="http://schemas.microsoft.com/office/drawing/2018/hyperlinkcolor" val="tx"/>
                    </a:ext>
                  </a:extLst>
                </a:hlinkClick>
              </a:rPr>
              <a:t>Guidance on Creating an Effective Memorandum of Understanding to Support High-Quality Inclusive Early Childhood Systems (ed.gov)</a:t>
            </a:r>
            <a:endParaRPr lang="en-US" sz="2000"/>
          </a:p>
          <a:p>
            <a:pPr>
              <a:lnSpc>
                <a:spcPct val="90000"/>
              </a:lnSpc>
              <a:spcAft>
                <a:spcPts val="600"/>
              </a:spcAft>
            </a:pPr>
            <a:endParaRPr lang="en-US" sz="1100"/>
          </a:p>
        </p:txBody>
      </p:sp>
      <p:sp>
        <p:nvSpPr>
          <p:cNvPr id="2" name="Slide Number Placeholder 1">
            <a:extLst>
              <a:ext uri="{FF2B5EF4-FFF2-40B4-BE49-F238E27FC236}">
                <a16:creationId xmlns:a16="http://schemas.microsoft.com/office/drawing/2014/main" id="{BFE6DAE5-B58B-0F85-6C7D-AC859A01A5C2}"/>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15</a:t>
            </a:fld>
            <a:endParaRPr lang="en-US"/>
          </a:p>
        </p:txBody>
      </p:sp>
    </p:spTree>
    <p:extLst>
      <p:ext uri="{BB962C8B-B14F-4D97-AF65-F5344CB8AC3E}">
        <p14:creationId xmlns:p14="http://schemas.microsoft.com/office/powerpoint/2010/main" val="115009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FC5AE1-62AE-5E08-4E32-BC7CF47F124F}"/>
              </a:ext>
            </a:extLst>
          </p:cNvPr>
          <p:cNvSpPr>
            <a:spLocks noGrp="1"/>
          </p:cNvSpPr>
          <p:nvPr>
            <p:ph type="title"/>
          </p:nvPr>
        </p:nvSpPr>
        <p:spPr/>
        <p:txBody>
          <a:bodyPr/>
          <a:lstStyle/>
          <a:p>
            <a:r>
              <a:rPr lang="en-US">
                <a:latin typeface="Arial"/>
                <a:cs typeface="Arial"/>
              </a:rPr>
              <a:t>Content of Transition Agreements</a:t>
            </a:r>
            <a:endParaRPr lang="en-US"/>
          </a:p>
        </p:txBody>
      </p:sp>
    </p:spTree>
    <p:extLst>
      <p:ext uri="{BB962C8B-B14F-4D97-AF65-F5344CB8AC3E}">
        <p14:creationId xmlns:p14="http://schemas.microsoft.com/office/powerpoint/2010/main" val="218357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3032-E0E0-9802-A5BD-126A5A2092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7AD207-55F4-8CE6-0F72-AF47D7DBDB54}"/>
              </a:ext>
            </a:extLst>
          </p:cNvPr>
          <p:cNvSpPr>
            <a:spLocks noGrp="1"/>
          </p:cNvSpPr>
          <p:nvPr>
            <p:ph type="title"/>
          </p:nvPr>
        </p:nvSpPr>
        <p:spPr>
          <a:xfrm>
            <a:off x="578059" y="422365"/>
            <a:ext cx="11005457" cy="914400"/>
          </a:xfrm>
        </p:spPr>
        <p:txBody>
          <a:bodyPr/>
          <a:lstStyle/>
          <a:p>
            <a:r>
              <a:rPr lang="en-US">
                <a:latin typeface="Arial"/>
                <a:cs typeface="Arial"/>
              </a:rPr>
              <a:t>General Overview Content of Transition Agreements</a:t>
            </a:r>
            <a:endParaRPr lang="en-US"/>
          </a:p>
        </p:txBody>
      </p:sp>
      <p:sp>
        <p:nvSpPr>
          <p:cNvPr id="4" name="Content Placeholder 3">
            <a:extLst>
              <a:ext uri="{FF2B5EF4-FFF2-40B4-BE49-F238E27FC236}">
                <a16:creationId xmlns:a16="http://schemas.microsoft.com/office/drawing/2014/main" id="{B7840716-286C-5BF9-DC61-E37A0B197CC4}"/>
              </a:ext>
            </a:extLst>
          </p:cNvPr>
          <p:cNvSpPr>
            <a:spLocks noGrp="1"/>
          </p:cNvSpPr>
          <p:nvPr>
            <p:ph idx="1"/>
          </p:nvPr>
        </p:nvSpPr>
        <p:spPr>
          <a:xfrm>
            <a:off x="587829" y="1348820"/>
            <a:ext cx="10995688" cy="4927190"/>
          </a:xfrm>
        </p:spPr>
        <p:txBody>
          <a:bodyPr>
            <a:normAutofit/>
          </a:bodyPr>
          <a:lstStyle/>
          <a:p>
            <a:r>
              <a:rPr lang="en-US">
                <a:latin typeface="Arial"/>
                <a:cs typeface="Arial"/>
              </a:rPr>
              <a:t>Include all transition requirements of Part C and Part B to ensure a smooth and effective transition.</a:t>
            </a:r>
            <a:endParaRPr lang="en-US"/>
          </a:p>
          <a:p>
            <a:pPr marL="0" indent="0">
              <a:buNone/>
            </a:pPr>
            <a:endParaRPr lang="en-US"/>
          </a:p>
          <a:p>
            <a:r>
              <a:rPr lang="en-US">
                <a:latin typeface="Arial"/>
                <a:cs typeface="Arial"/>
              </a:rPr>
              <a:t>Includes state policies, procedures and practices, operationalizing the day-to-day processes.  </a:t>
            </a:r>
            <a:endParaRPr lang="en-US"/>
          </a:p>
          <a:p>
            <a:endParaRPr lang="en-US">
              <a:latin typeface="Arial"/>
              <a:cs typeface="Arial"/>
            </a:endParaRPr>
          </a:p>
          <a:p>
            <a:r>
              <a:rPr lang="en-US">
                <a:latin typeface="Arial"/>
                <a:cs typeface="Arial"/>
              </a:rPr>
              <a:t>Collaborative practices and steps to be taken when practices are inconsistent with agreed upon procedures.</a:t>
            </a:r>
          </a:p>
          <a:p>
            <a:pPr lvl="2">
              <a:buFont typeface="Wingdings" panose="020B0604020202020204" pitchFamily="34" charset="0"/>
              <a:buChar char="§"/>
            </a:pPr>
            <a:endParaRPr lang="en-US"/>
          </a:p>
          <a:p>
            <a:pPr lvl="2">
              <a:buFont typeface="Wingdings" panose="020B0604020202020204" pitchFamily="34" charset="0"/>
              <a:buChar char="§"/>
            </a:pPr>
            <a:endParaRPr lang="en-US"/>
          </a:p>
          <a:p>
            <a:pPr lvl="1">
              <a:buFont typeface="Courier New" panose="020B0604020202020204" pitchFamily="34" charset="0"/>
              <a:buChar char="o"/>
            </a:pPr>
            <a:endParaRPr lang="en-US"/>
          </a:p>
        </p:txBody>
      </p:sp>
      <p:sp>
        <p:nvSpPr>
          <p:cNvPr id="2" name="Slide Number Placeholder 1">
            <a:extLst>
              <a:ext uri="{FF2B5EF4-FFF2-40B4-BE49-F238E27FC236}">
                <a16:creationId xmlns:a16="http://schemas.microsoft.com/office/drawing/2014/main" id="{2A935A5C-7DB1-4C38-1902-3B42FF9256DF}"/>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17</a:t>
            </a:fld>
            <a:endParaRPr lang="en-US"/>
          </a:p>
        </p:txBody>
      </p:sp>
    </p:spTree>
    <p:extLst>
      <p:ext uri="{BB962C8B-B14F-4D97-AF65-F5344CB8AC3E}">
        <p14:creationId xmlns:p14="http://schemas.microsoft.com/office/powerpoint/2010/main" val="179642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E296-4AB8-1960-93AB-B5CC97053CBC}"/>
              </a:ext>
            </a:extLst>
          </p:cNvPr>
          <p:cNvSpPr>
            <a:spLocks noGrp="1"/>
          </p:cNvSpPr>
          <p:nvPr>
            <p:ph type="title"/>
          </p:nvPr>
        </p:nvSpPr>
        <p:spPr>
          <a:xfrm>
            <a:off x="587829" y="226979"/>
            <a:ext cx="11005456" cy="899693"/>
          </a:xfrm>
        </p:spPr>
        <p:txBody>
          <a:bodyPr vert="horz" lIns="91440" tIns="45720" rIns="91440" bIns="45720" rtlCol="0" anchor="t">
            <a:normAutofit/>
          </a:bodyPr>
          <a:lstStyle/>
          <a:p>
            <a:r>
              <a:rPr lang="en-US">
                <a:latin typeface="Arial"/>
                <a:cs typeface="Arial"/>
              </a:rPr>
              <a:t>Effective Transition Agreements</a:t>
            </a:r>
            <a:endParaRPr lang="en-US" b="0" i="0" kern="1200" cap="none">
              <a:effectLst/>
              <a:latin typeface="Arial"/>
              <a:cs typeface="Arial" charset="0"/>
            </a:endParaRPr>
          </a:p>
        </p:txBody>
      </p:sp>
      <p:sp>
        <p:nvSpPr>
          <p:cNvPr id="6" name="TextBox 5">
            <a:extLst>
              <a:ext uri="{FF2B5EF4-FFF2-40B4-BE49-F238E27FC236}">
                <a16:creationId xmlns:a16="http://schemas.microsoft.com/office/drawing/2014/main" id="{7091D3F6-D404-90D2-658E-AEADCA8BA8D6}"/>
              </a:ext>
            </a:extLst>
          </p:cNvPr>
          <p:cNvSpPr txBox="1"/>
          <p:nvPr/>
        </p:nvSpPr>
        <p:spPr>
          <a:xfrm>
            <a:off x="655064" y="1362693"/>
            <a:ext cx="7188774" cy="4661588"/>
          </a:xfrm>
          <a:prstGeom prst="rect">
            <a:avLst/>
          </a:prstGeom>
        </p:spPr>
        <p:txBody>
          <a:bodyPr vert="horz" lIns="91440" tIns="45720" rIns="91440" bIns="45720" rtlCol="0">
            <a:noAutofit/>
          </a:bodyPr>
          <a:lstStyle/>
          <a:p>
            <a:pPr marL="228600" indent="-228600">
              <a:lnSpc>
                <a:spcPct val="150000"/>
              </a:lnSpc>
              <a:spcBef>
                <a:spcPts val="1000"/>
              </a:spcBef>
              <a:buClr>
                <a:srgbClr val="39B54A"/>
              </a:buClr>
              <a:buSzPct val="100000"/>
              <a:buFont typeface="Arial" panose="020B0604020202020204" pitchFamily="34" charset="0"/>
              <a:buChar char="•"/>
            </a:pPr>
            <a:r>
              <a:rPr lang="en-US" sz="2400">
                <a:latin typeface="Arial" charset="0"/>
                <a:cs typeface="Arial" charset="0"/>
              </a:rPr>
              <a:t>Define roles and responsibilities</a:t>
            </a:r>
          </a:p>
          <a:p>
            <a:pPr marL="228600" indent="-228600">
              <a:lnSpc>
                <a:spcPct val="150000"/>
              </a:lnSpc>
              <a:spcBef>
                <a:spcPts val="1000"/>
              </a:spcBef>
              <a:buClr>
                <a:srgbClr val="39B54A"/>
              </a:buClr>
              <a:buSzPct val="100000"/>
              <a:buFont typeface="Arial" panose="020B0604020202020204" pitchFamily="34" charset="0"/>
              <a:buChar char="•"/>
            </a:pPr>
            <a:r>
              <a:rPr lang="en-US" sz="2400">
                <a:latin typeface="Arial" charset="0"/>
                <a:cs typeface="Arial" charset="0"/>
              </a:rPr>
              <a:t>Provide information on policy, procedures, and practices to support nonduplication, seamless service delivery</a:t>
            </a:r>
          </a:p>
          <a:p>
            <a:pPr marL="228600" indent="-228600">
              <a:lnSpc>
                <a:spcPct val="150000"/>
              </a:lnSpc>
              <a:spcBef>
                <a:spcPts val="1000"/>
              </a:spcBef>
              <a:buClr>
                <a:srgbClr val="39B54A"/>
              </a:buClr>
              <a:buSzPct val="100000"/>
              <a:buFont typeface="Arial" panose="020B0604020202020204" pitchFamily="34" charset="0"/>
              <a:buChar char="•"/>
            </a:pPr>
            <a:r>
              <a:rPr lang="en-US" sz="2400">
                <a:latin typeface="Arial" charset="0"/>
                <a:cs typeface="Arial" charset="0"/>
              </a:rPr>
              <a:t>Identify methods and timelines for communication</a:t>
            </a:r>
          </a:p>
          <a:p>
            <a:pPr marL="228600" indent="-228600">
              <a:lnSpc>
                <a:spcPct val="150000"/>
              </a:lnSpc>
              <a:spcBef>
                <a:spcPts val="1000"/>
              </a:spcBef>
              <a:buClr>
                <a:srgbClr val="39B54A"/>
              </a:buClr>
              <a:buSzPct val="100000"/>
              <a:buFont typeface="Arial" panose="020B0604020202020204" pitchFamily="34" charset="0"/>
              <a:buChar char="•"/>
            </a:pPr>
            <a:r>
              <a:rPr lang="en-US" sz="2400">
                <a:latin typeface="Arial" charset="0"/>
                <a:cs typeface="Arial" charset="0"/>
              </a:rPr>
              <a:t>Describe plan for professional development</a:t>
            </a:r>
          </a:p>
          <a:p>
            <a:pPr marL="228600" indent="-228600">
              <a:lnSpc>
                <a:spcPct val="150000"/>
              </a:lnSpc>
              <a:spcBef>
                <a:spcPts val="1000"/>
              </a:spcBef>
              <a:buClr>
                <a:srgbClr val="39B54A"/>
              </a:buClr>
              <a:buSzPct val="100000"/>
              <a:buFont typeface="Arial" panose="020B0604020202020204" pitchFamily="34" charset="0"/>
              <a:buChar char="•"/>
            </a:pPr>
            <a:r>
              <a:rPr lang="en-US" sz="2400">
                <a:latin typeface="Arial" charset="0"/>
                <a:cs typeface="Arial" charset="0"/>
              </a:rPr>
              <a:t>Identify how data are to be shared</a:t>
            </a:r>
          </a:p>
          <a:p>
            <a:pPr marL="228600" indent="-228600">
              <a:spcBef>
                <a:spcPts val="1000"/>
              </a:spcBef>
              <a:buClr>
                <a:srgbClr val="39B54A"/>
              </a:buClr>
              <a:buSzPct val="100000"/>
              <a:buFont typeface="Arial" panose="020B0604020202020204" pitchFamily="34" charset="0"/>
              <a:buChar char="•"/>
            </a:pPr>
            <a:endParaRPr lang="en-US" sz="2200">
              <a:latin typeface="Arial" charset="0"/>
              <a:cs typeface="Arial" charset="0"/>
            </a:endParaRPr>
          </a:p>
        </p:txBody>
      </p:sp>
      <p:pic>
        <p:nvPicPr>
          <p:cNvPr id="4" name="Content Placeholder 3" descr="icon of a handshake">
            <a:extLst>
              <a:ext uri="{FF2B5EF4-FFF2-40B4-BE49-F238E27FC236}">
                <a16:creationId xmlns:a16="http://schemas.microsoft.com/office/drawing/2014/main" id="{C56ECCBE-11BE-D99E-F73E-2363E046BA1E}"/>
              </a:ext>
            </a:extLst>
          </p:cNvPr>
          <p:cNvPicPr>
            <a:picLocks noGrp="1" noChangeAspect="1"/>
          </p:cNvPicPr>
          <p:nvPr>
            <p:ph sz="half" idx="2"/>
          </p:nvPr>
        </p:nvPicPr>
        <p:blipFill>
          <a:blip r:embed="rId3"/>
          <a:stretch>
            <a:fillRect/>
          </a:stretch>
        </p:blipFill>
        <p:spPr>
          <a:xfrm>
            <a:off x="7405352" y="1362693"/>
            <a:ext cx="4360742" cy="4360742"/>
          </a:xfrm>
          <a:prstGeom prst="rect">
            <a:avLst/>
          </a:prstGeom>
          <a:noFill/>
        </p:spPr>
      </p:pic>
      <p:sp>
        <p:nvSpPr>
          <p:cNvPr id="11" name="Slide Number Placeholder 1">
            <a:extLst>
              <a:ext uri="{FF2B5EF4-FFF2-40B4-BE49-F238E27FC236}">
                <a16:creationId xmlns:a16="http://schemas.microsoft.com/office/drawing/2014/main" id="{9C0070F6-A605-F30E-7759-1FA68A590CED}"/>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lstStyle/>
          <a:p>
            <a:pPr>
              <a:spcAft>
                <a:spcPts val="600"/>
              </a:spcAft>
            </a:pPr>
            <a:fld id="{8FF8BE51-C3B0-9B4F-9A06-4F809A9A7941}" type="slidenum">
              <a:rPr lang="en-US" smtClean="0"/>
              <a:pPr>
                <a:spcAft>
                  <a:spcPts val="600"/>
                </a:spcAft>
              </a:pPr>
              <a:t>18</a:t>
            </a:fld>
            <a:endParaRPr lang="en-US"/>
          </a:p>
        </p:txBody>
      </p:sp>
    </p:spTree>
    <p:extLst>
      <p:ext uri="{BB962C8B-B14F-4D97-AF65-F5344CB8AC3E}">
        <p14:creationId xmlns:p14="http://schemas.microsoft.com/office/powerpoint/2010/main" val="148503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FC3E3-D7B5-1E85-9436-4D9C37F528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FFBCED-11CC-2D97-4FDA-2D42F1C9EF7A}"/>
              </a:ext>
            </a:extLst>
          </p:cNvPr>
          <p:cNvSpPr>
            <a:spLocks noGrp="1"/>
          </p:cNvSpPr>
          <p:nvPr>
            <p:ph type="title"/>
          </p:nvPr>
        </p:nvSpPr>
        <p:spPr/>
        <p:txBody>
          <a:bodyPr/>
          <a:lstStyle/>
          <a:p>
            <a:r>
              <a:rPr lang="en-US">
                <a:latin typeface="Arial"/>
                <a:cs typeface="Arial"/>
              </a:rPr>
              <a:t>Professional Development Plan</a:t>
            </a:r>
            <a:endParaRPr lang="en-US"/>
          </a:p>
        </p:txBody>
      </p:sp>
      <p:sp>
        <p:nvSpPr>
          <p:cNvPr id="4" name="Content Placeholder 3">
            <a:extLst>
              <a:ext uri="{FF2B5EF4-FFF2-40B4-BE49-F238E27FC236}">
                <a16:creationId xmlns:a16="http://schemas.microsoft.com/office/drawing/2014/main" id="{71B4E651-73B2-79FE-F662-76CA545F1204}"/>
              </a:ext>
            </a:extLst>
          </p:cNvPr>
          <p:cNvSpPr>
            <a:spLocks noGrp="1"/>
          </p:cNvSpPr>
          <p:nvPr>
            <p:ph idx="1"/>
          </p:nvPr>
        </p:nvSpPr>
        <p:spPr/>
        <p:txBody>
          <a:bodyPr>
            <a:normAutofit/>
          </a:bodyPr>
          <a:lstStyle/>
          <a:p>
            <a:r>
              <a:rPr lang="en-US">
                <a:latin typeface="Arial"/>
                <a:cs typeface="Arial"/>
              </a:rPr>
              <a:t>Developed and presented jointly by Part C and Part B. </a:t>
            </a:r>
          </a:p>
          <a:p>
            <a:r>
              <a:rPr lang="en-US">
                <a:latin typeface="Arial"/>
                <a:cs typeface="Arial"/>
              </a:rPr>
              <a:t>Include varying methods.  </a:t>
            </a:r>
          </a:p>
          <a:p>
            <a:r>
              <a:rPr lang="en-US">
                <a:latin typeface="Arial"/>
                <a:cs typeface="Arial"/>
              </a:rPr>
              <a:t>Address how the plan will be implemented and evaluated. </a:t>
            </a:r>
          </a:p>
          <a:p>
            <a:r>
              <a:rPr lang="en-US">
                <a:latin typeface="Arial"/>
                <a:cs typeface="Arial"/>
              </a:rPr>
              <a:t>Embed communication and information sharing with families in professional development activities so families can effectively partner with Part C and Part B throughout the transition process. </a:t>
            </a:r>
          </a:p>
          <a:p>
            <a:pPr marL="0" indent="0">
              <a:buNone/>
            </a:pPr>
            <a:endParaRPr lang="en-US" sz="2800">
              <a:cs typeface="Arial"/>
            </a:endParaRPr>
          </a:p>
          <a:p>
            <a:pPr marL="0" indent="0">
              <a:buNone/>
            </a:pPr>
            <a:endParaRPr lang="en-US">
              <a:latin typeface="Arial"/>
              <a:cs typeface="Arial"/>
            </a:endParaRPr>
          </a:p>
        </p:txBody>
      </p:sp>
      <p:sp>
        <p:nvSpPr>
          <p:cNvPr id="2" name="Slide Number Placeholder 1">
            <a:extLst>
              <a:ext uri="{FF2B5EF4-FFF2-40B4-BE49-F238E27FC236}">
                <a16:creationId xmlns:a16="http://schemas.microsoft.com/office/drawing/2014/main" id="{46118E16-A74A-637C-D3F1-7A154F035B1D}"/>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19</a:t>
            </a:fld>
            <a:endParaRPr lang="en-US"/>
          </a:p>
        </p:txBody>
      </p:sp>
    </p:spTree>
    <p:extLst>
      <p:ext uri="{BB962C8B-B14F-4D97-AF65-F5344CB8AC3E}">
        <p14:creationId xmlns:p14="http://schemas.microsoft.com/office/powerpoint/2010/main" val="79730398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E150C-9A29-8F87-D251-DE306D8059ED}"/>
              </a:ext>
            </a:extLst>
          </p:cNvPr>
          <p:cNvSpPr>
            <a:spLocks noGrp="1"/>
          </p:cNvSpPr>
          <p:nvPr>
            <p:ph type="title"/>
          </p:nvPr>
        </p:nvSpPr>
        <p:spPr>
          <a:xfrm>
            <a:off x="587829" y="226979"/>
            <a:ext cx="11005456" cy="899693"/>
          </a:xfrm>
        </p:spPr>
        <p:txBody>
          <a:bodyPr anchor="t">
            <a:normAutofit/>
          </a:bodyPr>
          <a:lstStyle/>
          <a:p>
            <a:r>
              <a:rPr lang="en-US"/>
              <a:t>Poll #1- Who’s Here Today?</a:t>
            </a:r>
          </a:p>
        </p:txBody>
      </p:sp>
      <p:sp>
        <p:nvSpPr>
          <p:cNvPr id="4" name="Content Placeholder 3">
            <a:extLst>
              <a:ext uri="{FF2B5EF4-FFF2-40B4-BE49-F238E27FC236}">
                <a16:creationId xmlns:a16="http://schemas.microsoft.com/office/drawing/2014/main" id="{1AAC07C7-EAFC-8F19-2E64-8F2DE329AB32}"/>
              </a:ext>
              <a:ext uri="{C183D7F6-B498-43B3-948B-1728B52AA6E4}">
                <adec:decorative xmlns:adec="http://schemas.microsoft.com/office/drawing/2017/decorative" val="0"/>
              </a:ext>
            </a:extLst>
          </p:cNvPr>
          <p:cNvSpPr>
            <a:spLocks noGrp="1"/>
          </p:cNvSpPr>
          <p:nvPr>
            <p:ph sz="half" idx="1"/>
          </p:nvPr>
        </p:nvSpPr>
        <p:spPr>
          <a:xfrm>
            <a:off x="466234" y="1376463"/>
            <a:ext cx="6288235" cy="4471107"/>
          </a:xfrm>
        </p:spPr>
        <p:txBody>
          <a:bodyPr vert="horz" lIns="91440" tIns="45720" rIns="91440" bIns="45720" rtlCol="0" anchor="t">
            <a:normAutofit/>
          </a:bodyPr>
          <a:lstStyle/>
          <a:p>
            <a:r>
              <a:rPr lang="en-US" sz="3200" i="1"/>
              <a:t>What best describes your role?</a:t>
            </a:r>
            <a:endParaRPr lang="en-US" sz="3200"/>
          </a:p>
          <a:p>
            <a:pPr marL="0" indent="0">
              <a:buNone/>
            </a:pPr>
            <a:endParaRPr lang="en-US" sz="3200" i="1">
              <a:latin typeface="Arial"/>
              <a:cs typeface="Arial"/>
            </a:endParaRPr>
          </a:p>
          <a:p>
            <a:r>
              <a:rPr lang="en-US" sz="3200" i="1">
                <a:latin typeface="Arial"/>
                <a:cs typeface="Arial"/>
              </a:rPr>
              <a:t>How long have you worked in your current role supporting early childhood transition?</a:t>
            </a:r>
            <a:endParaRPr lang="en-US" sz="3200" i="1"/>
          </a:p>
          <a:p>
            <a:pPr marL="0" indent="0">
              <a:buNone/>
            </a:pPr>
            <a:endParaRPr lang="en-US" sz="3600" i="1"/>
          </a:p>
          <a:p>
            <a:pPr>
              <a:buNone/>
            </a:pPr>
            <a:endParaRPr lang="en-US" sz="3600" i="1">
              <a:latin typeface="Arial"/>
              <a:cs typeface="Arial"/>
            </a:endParaRPr>
          </a:p>
          <a:p>
            <a:pPr marL="0" indent="0">
              <a:buNone/>
            </a:pPr>
            <a:endParaRPr lang="en-US" sz="3600" i="1"/>
          </a:p>
        </p:txBody>
      </p:sp>
      <p:pic>
        <p:nvPicPr>
          <p:cNvPr id="7" name="Graphic 6" descr="icon of a checklist">
            <a:extLst>
              <a:ext uri="{FF2B5EF4-FFF2-40B4-BE49-F238E27FC236}">
                <a16:creationId xmlns:a16="http://schemas.microsoft.com/office/drawing/2014/main" id="{F5CC38C1-92EF-D1D6-B44D-6759B32BAD40}"/>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64058" y="1376140"/>
            <a:ext cx="4470024" cy="4470024"/>
          </a:xfrm>
          <a:prstGeom prst="rect">
            <a:avLst/>
          </a:prstGeom>
        </p:spPr>
      </p:pic>
      <p:sp>
        <p:nvSpPr>
          <p:cNvPr id="2" name="Slide Number Placeholder 1">
            <a:extLst>
              <a:ext uri="{FF2B5EF4-FFF2-40B4-BE49-F238E27FC236}">
                <a16:creationId xmlns:a16="http://schemas.microsoft.com/office/drawing/2014/main" id="{9B9D0DD7-D8A1-E782-5357-9E506F1E29A0}"/>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2</a:t>
            </a:fld>
            <a:endParaRPr lang="en-US"/>
          </a:p>
        </p:txBody>
      </p:sp>
    </p:spTree>
    <p:extLst>
      <p:ext uri="{BB962C8B-B14F-4D97-AF65-F5344CB8AC3E}">
        <p14:creationId xmlns:p14="http://schemas.microsoft.com/office/powerpoint/2010/main" val="57569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E7E2B-8158-3792-3784-E142C5502F13}"/>
              </a:ext>
            </a:extLst>
          </p:cNvPr>
          <p:cNvSpPr>
            <a:spLocks noGrp="1"/>
          </p:cNvSpPr>
          <p:nvPr>
            <p:ph type="title"/>
          </p:nvPr>
        </p:nvSpPr>
        <p:spPr/>
        <p:txBody>
          <a:bodyPr/>
          <a:lstStyle/>
          <a:p>
            <a:r>
              <a:rPr lang="en-US">
                <a:latin typeface="Arial"/>
                <a:cs typeface="Arial"/>
              </a:rPr>
              <a:t>Data Sharing Mechanisms</a:t>
            </a:r>
            <a:endParaRPr lang="en-US"/>
          </a:p>
        </p:txBody>
      </p:sp>
      <p:sp>
        <p:nvSpPr>
          <p:cNvPr id="4" name="Content Placeholder 3">
            <a:extLst>
              <a:ext uri="{FF2B5EF4-FFF2-40B4-BE49-F238E27FC236}">
                <a16:creationId xmlns:a16="http://schemas.microsoft.com/office/drawing/2014/main" id="{00055D2F-2D48-6B3B-0558-8A1E6249C9A6}"/>
              </a:ext>
            </a:extLst>
          </p:cNvPr>
          <p:cNvSpPr>
            <a:spLocks noGrp="1"/>
          </p:cNvSpPr>
          <p:nvPr>
            <p:ph idx="1"/>
          </p:nvPr>
        </p:nvSpPr>
        <p:spPr/>
        <p:txBody>
          <a:bodyPr/>
          <a:lstStyle/>
          <a:p>
            <a:r>
              <a:rPr lang="en-US" b="1"/>
              <a:t>Transition agreements need to specify:</a:t>
            </a:r>
          </a:p>
          <a:p>
            <a:pPr lvl="1"/>
            <a:r>
              <a:rPr lang="en-US"/>
              <a:t>What data will be shared, when, by whom, and how.</a:t>
            </a:r>
          </a:p>
          <a:p>
            <a:pPr lvl="1"/>
            <a:r>
              <a:rPr lang="en-US"/>
              <a:t>How those data will be protected.</a:t>
            </a:r>
          </a:p>
          <a:p>
            <a:r>
              <a:rPr lang="en-US" b="1">
                <a:latin typeface="Arial"/>
                <a:cs typeface="Arial"/>
              </a:rPr>
              <a:t>Standard mechanisms can be a:</a:t>
            </a:r>
            <a:endParaRPr lang="en-US">
              <a:cs typeface="Arial"/>
            </a:endParaRPr>
          </a:p>
          <a:p>
            <a:pPr lvl="1"/>
            <a:r>
              <a:rPr lang="en-US">
                <a:latin typeface="Arial"/>
                <a:cs typeface="Arial"/>
              </a:rPr>
              <a:t>Data sharing agreement (DSA) that is separate or </a:t>
            </a:r>
            <a:endParaRPr lang="en-US">
              <a:cs typeface="Arial"/>
            </a:endParaRPr>
          </a:p>
          <a:p>
            <a:pPr lvl="1"/>
            <a:r>
              <a:rPr lang="en-US">
                <a:latin typeface="Arial"/>
                <a:cs typeface="Arial"/>
              </a:rPr>
              <a:t>Incorporated into a Transition Agreement</a:t>
            </a:r>
            <a:endParaRPr lang="en-US">
              <a:cs typeface="Arial"/>
            </a:endParaRPr>
          </a:p>
          <a:p>
            <a:pPr lvl="1"/>
            <a:endParaRPr lang="en-US"/>
          </a:p>
        </p:txBody>
      </p:sp>
      <p:sp>
        <p:nvSpPr>
          <p:cNvPr id="2" name="Slide Number Placeholder 1">
            <a:extLst>
              <a:ext uri="{FF2B5EF4-FFF2-40B4-BE49-F238E27FC236}">
                <a16:creationId xmlns:a16="http://schemas.microsoft.com/office/drawing/2014/main" id="{705E032F-9932-5630-4991-E1FA12FB2C84}"/>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20</a:t>
            </a:fld>
            <a:endParaRPr lang="en-US"/>
          </a:p>
        </p:txBody>
      </p:sp>
    </p:spTree>
    <p:extLst>
      <p:ext uri="{BB962C8B-B14F-4D97-AF65-F5344CB8AC3E}">
        <p14:creationId xmlns:p14="http://schemas.microsoft.com/office/powerpoint/2010/main" val="419797921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8665DD-A9EF-1ED8-3C68-B2F11A641D06}"/>
              </a:ext>
            </a:extLst>
          </p:cNvPr>
          <p:cNvSpPr>
            <a:spLocks noGrp="1"/>
          </p:cNvSpPr>
          <p:nvPr>
            <p:ph type="title"/>
          </p:nvPr>
        </p:nvSpPr>
        <p:spPr>
          <a:xfrm>
            <a:off x="587829" y="226979"/>
            <a:ext cx="11005456" cy="899693"/>
          </a:xfrm>
        </p:spPr>
        <p:txBody>
          <a:bodyPr anchor="t">
            <a:normAutofit/>
          </a:bodyPr>
          <a:lstStyle/>
          <a:p>
            <a:r>
              <a:rPr lang="en-US"/>
              <a:t>Purpose and When to Use DSAs</a:t>
            </a:r>
          </a:p>
        </p:txBody>
      </p:sp>
      <p:sp>
        <p:nvSpPr>
          <p:cNvPr id="10" name="Content Placeholder 9">
            <a:extLst>
              <a:ext uri="{FF2B5EF4-FFF2-40B4-BE49-F238E27FC236}">
                <a16:creationId xmlns:a16="http://schemas.microsoft.com/office/drawing/2014/main" id="{C9758D80-41E9-7C81-C906-BE1CE0016612}"/>
              </a:ext>
            </a:extLst>
          </p:cNvPr>
          <p:cNvSpPr>
            <a:spLocks noGrp="1"/>
          </p:cNvSpPr>
          <p:nvPr>
            <p:ph sz="half" idx="1"/>
          </p:nvPr>
        </p:nvSpPr>
        <p:spPr>
          <a:xfrm>
            <a:off x="587829" y="1368357"/>
            <a:ext cx="5388428" cy="4479213"/>
          </a:xfrm>
        </p:spPr>
        <p:txBody>
          <a:bodyPr vert="horz" lIns="91440" tIns="45720" rIns="91440" bIns="45720" rtlCol="0" anchor="t">
            <a:normAutofit lnSpcReduction="10000"/>
          </a:bodyPr>
          <a:lstStyle/>
          <a:p>
            <a:pPr marL="0" indent="0" fontAlgn="base">
              <a:buNone/>
            </a:pPr>
            <a:r>
              <a:rPr lang="en-US" b="1">
                <a:latin typeface="Arial"/>
                <a:cs typeface="Arial"/>
              </a:rPr>
              <a:t>Purpose</a:t>
            </a:r>
            <a:r>
              <a:rPr lang="en-US">
                <a:latin typeface="Arial"/>
                <a:cs typeface="Arial"/>
              </a:rPr>
              <a:t> </a:t>
            </a:r>
          </a:p>
          <a:p>
            <a:pPr fontAlgn="base"/>
            <a:r>
              <a:rPr lang="en-US">
                <a:latin typeface="Arial"/>
                <a:cs typeface="Arial"/>
              </a:rPr>
              <a:t>Define why, how, and for how long data (often confidential or regulated) will be shared between parties. </a:t>
            </a:r>
          </a:p>
          <a:p>
            <a:pPr fontAlgn="base"/>
            <a:r>
              <a:rPr lang="en-US">
                <a:latin typeface="Arial"/>
                <a:cs typeface="Arial"/>
              </a:rPr>
              <a:t>Ensure compliance with FERPA and IDEA, and state-level privacy regulations. </a:t>
            </a:r>
          </a:p>
        </p:txBody>
      </p:sp>
      <p:sp>
        <p:nvSpPr>
          <p:cNvPr id="11" name="Content Placeholder 10">
            <a:extLst>
              <a:ext uri="{FF2B5EF4-FFF2-40B4-BE49-F238E27FC236}">
                <a16:creationId xmlns:a16="http://schemas.microsoft.com/office/drawing/2014/main" id="{9590BCF7-BACE-EDAA-A08F-4BF28B145F08}"/>
              </a:ext>
            </a:extLst>
          </p:cNvPr>
          <p:cNvSpPr>
            <a:spLocks noGrp="1"/>
          </p:cNvSpPr>
          <p:nvPr>
            <p:ph sz="half" idx="2"/>
          </p:nvPr>
        </p:nvSpPr>
        <p:spPr>
          <a:xfrm>
            <a:off x="6204856" y="1376140"/>
            <a:ext cx="5388429" cy="4470024"/>
          </a:xfrm>
        </p:spPr>
        <p:txBody>
          <a:bodyPr vert="horz" lIns="91440" tIns="45720" rIns="91440" bIns="45720" rtlCol="0" anchor="t">
            <a:normAutofit lnSpcReduction="10000"/>
          </a:bodyPr>
          <a:lstStyle/>
          <a:p>
            <a:pPr marL="0" indent="0">
              <a:buNone/>
            </a:pPr>
            <a:r>
              <a:rPr lang="en-US" b="1"/>
              <a:t>When to Use </a:t>
            </a:r>
          </a:p>
          <a:p>
            <a:r>
              <a:rPr lang="en-US">
                <a:latin typeface="Arial"/>
                <a:cs typeface="Arial"/>
              </a:rPr>
              <a:t>Personally Identifiable Information (PII) is being shared. </a:t>
            </a:r>
          </a:p>
          <a:p>
            <a:r>
              <a:rPr lang="en-US">
                <a:latin typeface="Arial"/>
                <a:cs typeface="Arial"/>
              </a:rPr>
              <a:t>Federal or state law requires explicit data protection measures.</a:t>
            </a:r>
          </a:p>
          <a:p>
            <a:r>
              <a:rPr lang="en-US">
                <a:latin typeface="Arial"/>
                <a:cs typeface="Arial"/>
              </a:rPr>
              <a:t>To formalize data flows between agencies or programs. </a:t>
            </a:r>
          </a:p>
          <a:p>
            <a:r>
              <a:rPr lang="en-US">
                <a:latin typeface="Arial"/>
                <a:cs typeface="Arial"/>
              </a:rPr>
              <a:t>When data sharing must occur across agency boundaries.</a:t>
            </a:r>
            <a:endParaRPr lang="en-US"/>
          </a:p>
          <a:p>
            <a:endParaRPr lang="en-US"/>
          </a:p>
        </p:txBody>
      </p:sp>
      <p:sp>
        <p:nvSpPr>
          <p:cNvPr id="2" name="Slide Number Placeholder 1">
            <a:extLst>
              <a:ext uri="{FF2B5EF4-FFF2-40B4-BE49-F238E27FC236}">
                <a16:creationId xmlns:a16="http://schemas.microsoft.com/office/drawing/2014/main" id="{DB9C4C85-F838-C554-98DA-E6197BF7D4DA}"/>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21</a:t>
            </a:fld>
            <a:endParaRPr lang="en-US"/>
          </a:p>
        </p:txBody>
      </p:sp>
    </p:spTree>
    <p:extLst>
      <p:ext uri="{BB962C8B-B14F-4D97-AF65-F5344CB8AC3E}">
        <p14:creationId xmlns:p14="http://schemas.microsoft.com/office/powerpoint/2010/main" val="3659818466"/>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3F2BC6-3EA4-0286-16A6-C617B17FA3C4}"/>
              </a:ext>
            </a:extLst>
          </p:cNvPr>
          <p:cNvSpPr>
            <a:spLocks noGrp="1"/>
          </p:cNvSpPr>
          <p:nvPr>
            <p:ph type="title"/>
          </p:nvPr>
        </p:nvSpPr>
        <p:spPr/>
        <p:txBody>
          <a:bodyPr/>
          <a:lstStyle/>
          <a:p>
            <a:r>
              <a:rPr lang="en-US"/>
              <a:t>Key Elements of DSAs</a:t>
            </a:r>
          </a:p>
        </p:txBody>
      </p:sp>
      <p:sp>
        <p:nvSpPr>
          <p:cNvPr id="2" name="Slide Number Placeholder 1">
            <a:extLst>
              <a:ext uri="{FF2B5EF4-FFF2-40B4-BE49-F238E27FC236}">
                <a16:creationId xmlns:a16="http://schemas.microsoft.com/office/drawing/2014/main" id="{78109BCA-84A7-0D9C-B9FE-A86DAA29E537}"/>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22</a:t>
            </a:fld>
            <a:endParaRPr lang="en-US"/>
          </a:p>
        </p:txBody>
      </p:sp>
      <p:sp>
        <p:nvSpPr>
          <p:cNvPr id="5" name="Content Placeholder 4">
            <a:extLst>
              <a:ext uri="{FF2B5EF4-FFF2-40B4-BE49-F238E27FC236}">
                <a16:creationId xmlns:a16="http://schemas.microsoft.com/office/drawing/2014/main" id="{1266AD11-408E-4115-49B4-5D694DB46880}"/>
              </a:ext>
            </a:extLst>
          </p:cNvPr>
          <p:cNvSpPr>
            <a:spLocks noGrp="1"/>
          </p:cNvSpPr>
          <p:nvPr>
            <p:ph idx="1"/>
          </p:nvPr>
        </p:nvSpPr>
        <p:spPr>
          <a:xfrm>
            <a:off x="587829" y="1055743"/>
            <a:ext cx="10995688" cy="4634113"/>
          </a:xfrm>
        </p:spPr>
        <p:txBody>
          <a:bodyPr>
            <a:normAutofit/>
          </a:bodyPr>
          <a:lstStyle/>
          <a:p>
            <a:r>
              <a:rPr lang="en-US">
                <a:latin typeface="Arial"/>
                <a:cs typeface="Arial"/>
              </a:rPr>
              <a:t>Description of the data being shared </a:t>
            </a:r>
          </a:p>
          <a:p>
            <a:r>
              <a:rPr lang="en-US"/>
              <a:t>Purpose of the data sharing </a:t>
            </a:r>
          </a:p>
          <a:p>
            <a:r>
              <a:rPr lang="en-US"/>
              <a:t>Legal authority for sharing the data </a:t>
            </a:r>
          </a:p>
          <a:p>
            <a:r>
              <a:rPr lang="en-US"/>
              <a:t>Roles and responsibilities of each party </a:t>
            </a:r>
          </a:p>
          <a:p>
            <a:r>
              <a:rPr lang="en-US"/>
              <a:t>FERPA/IDEA compliance requirements </a:t>
            </a:r>
          </a:p>
          <a:p>
            <a:r>
              <a:rPr lang="en-US"/>
              <a:t>Security, confidentiality, data access, and data retention/destruction protocols </a:t>
            </a:r>
          </a:p>
          <a:p>
            <a:r>
              <a:rPr lang="en-US"/>
              <a:t>Liability and breach notification procedures </a:t>
            </a:r>
          </a:p>
          <a:p>
            <a:r>
              <a:rPr lang="en-US"/>
              <a:t>Procedures for refreshing/updating data</a:t>
            </a:r>
          </a:p>
        </p:txBody>
      </p:sp>
    </p:spTree>
    <p:extLst>
      <p:ext uri="{BB962C8B-B14F-4D97-AF65-F5344CB8AC3E}">
        <p14:creationId xmlns:p14="http://schemas.microsoft.com/office/powerpoint/2010/main" val="196708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E5C5-73FF-6826-E760-1A77EDA719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DD45A-FF0F-2836-E9E4-01960D7A37A2}"/>
              </a:ext>
            </a:extLst>
          </p:cNvPr>
          <p:cNvSpPr>
            <a:spLocks noGrp="1"/>
          </p:cNvSpPr>
          <p:nvPr>
            <p:ph type="title"/>
          </p:nvPr>
        </p:nvSpPr>
        <p:spPr/>
        <p:txBody>
          <a:bodyPr>
            <a:normAutofit/>
          </a:bodyPr>
          <a:lstStyle/>
          <a:p>
            <a:r>
              <a:rPr lang="en-US">
                <a:latin typeface="Arial"/>
                <a:cs typeface="Arial"/>
              </a:rPr>
              <a:t>Strategies to Effectively Implement, Monitor and Maintain </a:t>
            </a:r>
            <a:br>
              <a:rPr lang="en-US">
                <a:latin typeface="Arial"/>
                <a:cs typeface="Arial"/>
              </a:rPr>
            </a:br>
            <a:r>
              <a:rPr lang="en-US">
                <a:latin typeface="Arial"/>
                <a:cs typeface="Arial"/>
              </a:rPr>
              <a:t>Transition Agreements</a:t>
            </a:r>
            <a:endParaRPr lang="en-US"/>
          </a:p>
        </p:txBody>
      </p:sp>
    </p:spTree>
    <p:extLst>
      <p:ext uri="{BB962C8B-B14F-4D97-AF65-F5344CB8AC3E}">
        <p14:creationId xmlns:p14="http://schemas.microsoft.com/office/powerpoint/2010/main" val="286756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8E78A-FE10-8C76-9A0E-36D7020B21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DE620-35B8-33DE-1E0D-218C0CA9E1D3}"/>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Poll Question #3</a:t>
            </a:r>
            <a:endParaRPr lang="en-US"/>
          </a:p>
        </p:txBody>
      </p:sp>
      <p:sp>
        <p:nvSpPr>
          <p:cNvPr id="4" name="Content Placeholder 3">
            <a:extLst>
              <a:ext uri="{FF2B5EF4-FFF2-40B4-BE49-F238E27FC236}">
                <a16:creationId xmlns:a16="http://schemas.microsoft.com/office/drawing/2014/main" id="{91903A04-3012-D9A0-E45D-54EADB82EAF2}"/>
              </a:ext>
            </a:extLst>
          </p:cNvPr>
          <p:cNvSpPr>
            <a:spLocks noGrp="1"/>
          </p:cNvSpPr>
          <p:nvPr>
            <p:ph sz="half" idx="1"/>
          </p:nvPr>
        </p:nvSpPr>
        <p:spPr>
          <a:xfrm>
            <a:off x="587828" y="1378517"/>
            <a:ext cx="7367452" cy="4941037"/>
          </a:xfrm>
        </p:spPr>
        <p:txBody>
          <a:bodyPr vert="horz" lIns="91440" tIns="45720" rIns="91440" bIns="45720" rtlCol="0" anchor="t">
            <a:normAutofit/>
          </a:bodyPr>
          <a:lstStyle/>
          <a:p>
            <a:pPr>
              <a:lnSpc>
                <a:spcPct val="100000"/>
              </a:lnSpc>
              <a:spcBef>
                <a:spcPts val="0"/>
              </a:spcBef>
            </a:pPr>
            <a:r>
              <a:rPr lang="en-US" b="1">
                <a:latin typeface="Arial"/>
                <a:ea typeface="Calibri"/>
                <a:cs typeface="Arial"/>
              </a:rPr>
              <a:t>Does your state have regular cross-agency meetings</a:t>
            </a:r>
            <a:r>
              <a:rPr lang="en-US">
                <a:latin typeface="Arial"/>
                <a:ea typeface="Calibri"/>
                <a:cs typeface="Arial"/>
              </a:rPr>
              <a:t> </a:t>
            </a:r>
            <a:r>
              <a:rPr lang="en-US" b="1">
                <a:latin typeface="Arial"/>
                <a:ea typeface="Calibri"/>
                <a:cs typeface="Arial"/>
              </a:rPr>
              <a:t>between Part B and Part C staff?</a:t>
            </a:r>
            <a:endParaRPr lang="en-US" b="1">
              <a:solidFill>
                <a:srgbClr val="444444"/>
              </a:solidFill>
              <a:latin typeface="Arial"/>
              <a:ea typeface="Calibri"/>
              <a:cs typeface="Arial"/>
            </a:endParaRPr>
          </a:p>
          <a:p>
            <a:pPr marL="742950" lvl="1">
              <a:lnSpc>
                <a:spcPct val="100000"/>
              </a:lnSpc>
              <a:spcBef>
                <a:spcPts val="0"/>
              </a:spcBef>
              <a:buFont typeface="Courier New" panose="020B0604020202020204" pitchFamily="34" charset="0"/>
              <a:buChar char="o"/>
            </a:pPr>
            <a:endParaRPr lang="en-US">
              <a:solidFill>
                <a:srgbClr val="000000"/>
              </a:solidFill>
              <a:latin typeface="Arial"/>
              <a:ea typeface="Calibri"/>
              <a:cs typeface="Arial"/>
            </a:endParaRPr>
          </a:p>
          <a:p>
            <a:pPr marL="742950" lvl="1">
              <a:lnSpc>
                <a:spcPct val="100000"/>
              </a:lnSpc>
              <a:spcBef>
                <a:spcPts val="0"/>
              </a:spcBef>
              <a:buFont typeface="Courier New" panose="020B0604020202020204" pitchFamily="34" charset="0"/>
              <a:buChar char="o"/>
            </a:pPr>
            <a:r>
              <a:rPr lang="en-US">
                <a:solidFill>
                  <a:srgbClr val="000000"/>
                </a:solidFill>
                <a:latin typeface="Arial"/>
                <a:ea typeface="Calibri"/>
                <a:cs typeface="Arial"/>
              </a:rPr>
              <a:t>These meetings pop up like my screen time notifications—constantly.</a:t>
            </a:r>
          </a:p>
          <a:p>
            <a:pPr marL="742950" lvl="1">
              <a:lnSpc>
                <a:spcPct val="100000"/>
              </a:lnSpc>
              <a:spcBef>
                <a:spcPts val="0"/>
              </a:spcBef>
              <a:buFont typeface="Courier New" panose="020B0604020202020204" pitchFamily="34" charset="0"/>
              <a:buChar char="o"/>
            </a:pPr>
            <a:r>
              <a:rPr lang="en-US">
                <a:solidFill>
                  <a:srgbClr val="000000"/>
                </a:solidFill>
                <a:latin typeface="Arial"/>
                <a:ea typeface="Calibri"/>
                <a:cs typeface="Arial"/>
              </a:rPr>
              <a:t>It happens… but feels a little like rolling dice.</a:t>
            </a:r>
          </a:p>
          <a:p>
            <a:pPr marL="742950" lvl="1">
              <a:lnSpc>
                <a:spcPct val="100000"/>
              </a:lnSpc>
              <a:spcBef>
                <a:spcPts val="0"/>
              </a:spcBef>
              <a:buFont typeface="Courier New" panose="020B0604020202020204" pitchFamily="34" charset="0"/>
              <a:buChar char="o"/>
            </a:pPr>
            <a:r>
              <a:rPr lang="en-US">
                <a:solidFill>
                  <a:srgbClr val="000000"/>
                </a:solidFill>
                <a:latin typeface="Arial"/>
                <a:ea typeface="Calibri"/>
                <a:cs typeface="Arial"/>
              </a:rPr>
              <a:t>I’ve heard legends… whispers… but have I </a:t>
            </a:r>
            <a:r>
              <a:rPr lang="en-US" i="1">
                <a:solidFill>
                  <a:srgbClr val="000000"/>
                </a:solidFill>
                <a:latin typeface="Arial"/>
                <a:ea typeface="Calibri"/>
                <a:cs typeface="Arial"/>
              </a:rPr>
              <a:t>seen</a:t>
            </a:r>
            <a:r>
              <a:rPr lang="en-US">
                <a:solidFill>
                  <a:srgbClr val="000000"/>
                </a:solidFill>
                <a:latin typeface="Arial"/>
                <a:ea typeface="Calibri"/>
                <a:cs typeface="Arial"/>
              </a:rPr>
              <a:t> one.</a:t>
            </a:r>
          </a:p>
          <a:p>
            <a:pPr marL="742950" lvl="1">
              <a:lnSpc>
                <a:spcPct val="100000"/>
              </a:lnSpc>
              <a:spcBef>
                <a:spcPts val="0"/>
              </a:spcBef>
              <a:buFont typeface="Courier New" panose="020B0604020202020204" pitchFamily="34" charset="0"/>
              <a:buChar char="o"/>
            </a:pPr>
            <a:r>
              <a:rPr lang="en-US">
                <a:latin typeface="Arial"/>
                <a:ea typeface="Calibri"/>
                <a:cs typeface="Arial"/>
              </a:rPr>
              <a:t>A total meeting desert. Nothing but sand and unanswered emails.</a:t>
            </a:r>
            <a:endParaRPr lang="en-US">
              <a:solidFill>
                <a:srgbClr val="444444"/>
              </a:solidFill>
              <a:latin typeface="Arial"/>
              <a:ea typeface="Calibri"/>
              <a:cs typeface="Arial"/>
            </a:endParaRPr>
          </a:p>
          <a:p>
            <a:pPr marL="742950" lvl="1">
              <a:lnSpc>
                <a:spcPct val="100000"/>
              </a:lnSpc>
              <a:spcBef>
                <a:spcPts val="0"/>
              </a:spcBef>
              <a:buFont typeface="Courier New" panose="020B0604020202020204" pitchFamily="34" charset="0"/>
              <a:buChar char="o"/>
            </a:pPr>
            <a:r>
              <a:rPr lang="en-US">
                <a:latin typeface="Arial"/>
                <a:ea typeface="Calibri"/>
                <a:cs typeface="Arial"/>
              </a:rPr>
              <a:t>This feels like something I </a:t>
            </a:r>
            <a:r>
              <a:rPr lang="en-US" i="1">
                <a:latin typeface="Arial"/>
                <a:ea typeface="Calibri"/>
                <a:cs typeface="Arial"/>
              </a:rPr>
              <a:t>should</a:t>
            </a:r>
            <a:r>
              <a:rPr lang="en-US">
                <a:latin typeface="Arial"/>
                <a:ea typeface="Calibri"/>
                <a:cs typeface="Arial"/>
              </a:rPr>
              <a:t> know, but here we are.</a:t>
            </a:r>
            <a:endParaRPr lang="en-US">
              <a:latin typeface="Calibri"/>
              <a:ea typeface="Calibri"/>
              <a:cs typeface="Arial"/>
            </a:endParaRPr>
          </a:p>
        </p:txBody>
      </p:sp>
      <p:pic>
        <p:nvPicPr>
          <p:cNvPr id="3" name="Graphic 2" descr="icon of a checklist">
            <a:extLst>
              <a:ext uri="{FF2B5EF4-FFF2-40B4-BE49-F238E27FC236}">
                <a16:creationId xmlns:a16="http://schemas.microsoft.com/office/drawing/2014/main" id="{88DBF48E-2136-F3DC-2AC2-615774E8D1B1}"/>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4571" y="1376140"/>
            <a:ext cx="4470024" cy="4470024"/>
          </a:xfrm>
          <a:prstGeom prst="rect">
            <a:avLst/>
          </a:prstGeom>
        </p:spPr>
      </p:pic>
      <p:sp>
        <p:nvSpPr>
          <p:cNvPr id="2" name="Slide Number Placeholder 1">
            <a:extLst>
              <a:ext uri="{FF2B5EF4-FFF2-40B4-BE49-F238E27FC236}">
                <a16:creationId xmlns:a16="http://schemas.microsoft.com/office/drawing/2014/main" id="{8503CB5F-95E5-BFCB-B787-AE5BE2C578E3}"/>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24</a:t>
            </a:fld>
            <a:endParaRPr lang="en-US"/>
          </a:p>
        </p:txBody>
      </p:sp>
    </p:spTree>
    <p:extLst>
      <p:ext uri="{BB962C8B-B14F-4D97-AF65-F5344CB8AC3E}">
        <p14:creationId xmlns:p14="http://schemas.microsoft.com/office/powerpoint/2010/main" val="305382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112F-BDA1-7605-4C7D-237A7954742B}"/>
              </a:ext>
            </a:extLst>
          </p:cNvPr>
          <p:cNvSpPr>
            <a:spLocks noGrp="1"/>
          </p:cNvSpPr>
          <p:nvPr>
            <p:ph type="title"/>
          </p:nvPr>
        </p:nvSpPr>
        <p:spPr/>
        <p:txBody>
          <a:bodyPr>
            <a:noAutofit/>
          </a:bodyPr>
          <a:lstStyle/>
          <a:p>
            <a:r>
              <a:rPr lang="en-US">
                <a:latin typeface="Arial"/>
                <a:cs typeface="Arial"/>
              </a:rPr>
              <a:t>Strategies to Implement, Monitor, and Sustain </a:t>
            </a:r>
            <a:br>
              <a:rPr lang="en-US"/>
            </a:br>
            <a:r>
              <a:rPr lang="en-US">
                <a:latin typeface="Arial"/>
                <a:cs typeface="Arial"/>
              </a:rPr>
              <a:t>Transition Agreements</a:t>
            </a:r>
          </a:p>
        </p:txBody>
      </p:sp>
      <p:sp>
        <p:nvSpPr>
          <p:cNvPr id="3" name="Content Placeholder 2">
            <a:extLst>
              <a:ext uri="{FF2B5EF4-FFF2-40B4-BE49-F238E27FC236}">
                <a16:creationId xmlns:a16="http://schemas.microsoft.com/office/drawing/2014/main" id="{01ECEA7F-AC6D-A209-76AC-B26B12857F4F}"/>
              </a:ext>
            </a:extLst>
          </p:cNvPr>
          <p:cNvSpPr>
            <a:spLocks noGrp="1"/>
          </p:cNvSpPr>
          <p:nvPr>
            <p:ph sz="half" idx="1"/>
          </p:nvPr>
        </p:nvSpPr>
        <p:spPr>
          <a:xfrm>
            <a:off x="587829" y="1376139"/>
            <a:ext cx="5489069" cy="4715845"/>
          </a:xfrm>
        </p:spPr>
        <p:txBody>
          <a:bodyPr vert="horz" lIns="91440" tIns="45720" rIns="91440" bIns="45720" rtlCol="0" anchor="t">
            <a:noAutofit/>
          </a:bodyPr>
          <a:lstStyle/>
          <a:p>
            <a:pPr marL="742950" lvl="1" indent="-285750">
              <a:lnSpc>
                <a:spcPct val="107000"/>
              </a:lnSpc>
              <a:spcBef>
                <a:spcPts val="0"/>
              </a:spcBef>
              <a:buFont typeface="Calibri" panose="020F0502020204030204" pitchFamily="34" charset="0"/>
              <a:buChar char="•"/>
            </a:pPr>
            <a:r>
              <a:rPr lang="en-US" kern="100">
                <a:effectLst/>
                <a:latin typeface="Arial"/>
                <a:ea typeface="Calibri"/>
                <a:cs typeface="Arial"/>
              </a:rPr>
              <a:t>Maintain </a:t>
            </a:r>
            <a:r>
              <a:rPr lang="en-US" kern="100">
                <a:latin typeface="Arial"/>
                <a:ea typeface="Calibri"/>
                <a:cs typeface="Arial"/>
              </a:rPr>
              <a:t>intentional and purposeful collaboration. </a:t>
            </a:r>
            <a:endParaRPr lang="en-US" kern="100">
              <a:effectLst/>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kern="100">
              <a:latin typeface="Arial"/>
              <a:ea typeface="Calibri"/>
              <a:cs typeface="Arial"/>
            </a:endParaRPr>
          </a:p>
          <a:p>
            <a:pPr marL="742950" lvl="1" indent="-285750">
              <a:lnSpc>
                <a:spcPct val="107000"/>
              </a:lnSpc>
              <a:spcBef>
                <a:spcPts val="0"/>
              </a:spcBef>
              <a:buFont typeface="Calibri" panose="020F0502020204030204" pitchFamily="34" charset="0"/>
              <a:buChar char="•"/>
            </a:pPr>
            <a:r>
              <a:rPr lang="en-US" kern="100">
                <a:effectLst/>
                <a:latin typeface="Arial"/>
                <a:ea typeface="Calibri"/>
                <a:cs typeface="Times New Roman"/>
              </a:rPr>
              <a:t>Establish a regular meeting schedule (e.g., quarterly, semi-annually, annually) to discuss the progress of implementation and potential areas of change</a:t>
            </a:r>
            <a:r>
              <a:rPr lang="en-US" kern="100">
                <a:latin typeface="Arial"/>
                <a:ea typeface="Calibri"/>
                <a:cs typeface="Times New Roman"/>
              </a:rPr>
              <a:t>.  </a:t>
            </a:r>
            <a:endParaRPr lang="en-US" kern="100">
              <a:effectLst/>
              <a:latin typeface="Arial"/>
              <a:ea typeface="Calibri"/>
              <a:cs typeface="Times New Roman"/>
            </a:endParaRPr>
          </a:p>
          <a:p>
            <a:pPr marL="742950" marR="0" lvl="1" indent="-285750">
              <a:lnSpc>
                <a:spcPct val="107000"/>
              </a:lnSpc>
              <a:spcBef>
                <a:spcPts val="0"/>
              </a:spcBef>
              <a:spcAft>
                <a:spcPts val="0"/>
              </a:spcAft>
              <a:buFont typeface="Calibri" panose="020F0502020204030204" pitchFamily="34" charset="0"/>
              <a:buChar char="•"/>
            </a:pPr>
            <a:endParaRPr lang="en-US" kern="100">
              <a:effectLst/>
              <a:ea typeface="Calibri" panose="020F0502020204030204" pitchFamily="34" charset="0"/>
              <a:cs typeface="Times New Roman" panose="02020603050405020304" pitchFamily="18" charset="0"/>
            </a:endParaRPr>
          </a:p>
          <a:p>
            <a:pPr marL="742950" lvl="1" indent="-285750">
              <a:lnSpc>
                <a:spcPct val="107000"/>
              </a:lnSpc>
              <a:spcBef>
                <a:spcPts val="0"/>
              </a:spcBef>
              <a:buFont typeface="Calibri" panose="020F0502020204030204" pitchFamily="34" charset="0"/>
              <a:buChar char="•"/>
            </a:pPr>
            <a:r>
              <a:rPr lang="en-US" kern="100">
                <a:effectLst/>
                <a:latin typeface="Arial"/>
                <a:ea typeface="Calibri"/>
                <a:cs typeface="Times New Roman"/>
              </a:rPr>
              <a:t>Address</a:t>
            </a:r>
            <a:r>
              <a:rPr lang="en-US" kern="100">
                <a:latin typeface="Arial"/>
                <a:ea typeface="Calibri"/>
                <a:cs typeface="Times New Roman"/>
              </a:rPr>
              <a:t> and resolve</a:t>
            </a:r>
            <a:r>
              <a:rPr lang="en-US" kern="100">
                <a:effectLst/>
                <a:latin typeface="Arial"/>
                <a:ea typeface="Calibri"/>
                <a:cs typeface="Times New Roman"/>
              </a:rPr>
              <a:t> potential conflicts </a:t>
            </a:r>
            <a:r>
              <a:rPr lang="en-US" kern="100">
                <a:latin typeface="Arial"/>
                <a:ea typeface="Calibri"/>
                <a:cs typeface="Times New Roman"/>
              </a:rPr>
              <a:t>respectfully </a:t>
            </a:r>
            <a:r>
              <a:rPr lang="en-US" kern="100">
                <a:effectLst/>
                <a:latin typeface="Arial"/>
                <a:ea typeface="Calibri"/>
                <a:cs typeface="Times New Roman"/>
              </a:rPr>
              <a:t>and </a:t>
            </a:r>
            <a:r>
              <a:rPr lang="en-US" kern="100">
                <a:latin typeface="Arial"/>
                <a:ea typeface="Calibri"/>
                <a:cs typeface="Times New Roman"/>
              </a:rPr>
              <a:t>professionally. </a:t>
            </a:r>
            <a:endParaRPr lang="en-US" kern="100">
              <a:effectLst/>
              <a:latin typeface="Arial"/>
              <a:ea typeface="Calibri"/>
              <a:cs typeface="Times New Roman"/>
            </a:endParaRPr>
          </a:p>
          <a:p>
            <a:pPr marL="742950" marR="0" lvl="1" indent="-285750">
              <a:lnSpc>
                <a:spcPct val="107000"/>
              </a:lnSpc>
              <a:spcBef>
                <a:spcPts val="0"/>
              </a:spcBef>
              <a:spcAft>
                <a:spcPts val="0"/>
              </a:spcAft>
              <a:buFont typeface="Calibri" panose="020F0502020204030204" pitchFamily="34" charset="0"/>
              <a:buChar char="•"/>
            </a:pPr>
            <a:endParaRPr lang="en-US" sz="3200" kern="10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alibri" panose="020F0502020204030204" pitchFamily="34" charset="0"/>
              <a:buChar char="•"/>
            </a:pPr>
            <a:endParaRPr lang="en-US" sz="3200" kern="100">
              <a:effectLst/>
              <a:ea typeface="Calibri" panose="020F0502020204030204" pitchFamily="34" charset="0"/>
              <a:cs typeface="Times New Roman" panose="02020603050405020304" pitchFamily="18" charset="0"/>
            </a:endParaRPr>
          </a:p>
          <a:p>
            <a:endParaRPr lang="en-US"/>
          </a:p>
        </p:txBody>
      </p:sp>
      <p:sp>
        <p:nvSpPr>
          <p:cNvPr id="4" name="Content Placeholder 3">
            <a:extLst>
              <a:ext uri="{FF2B5EF4-FFF2-40B4-BE49-F238E27FC236}">
                <a16:creationId xmlns:a16="http://schemas.microsoft.com/office/drawing/2014/main" id="{E41087C7-39BB-BA0B-7602-436FA3A9347E}"/>
              </a:ext>
            </a:extLst>
          </p:cNvPr>
          <p:cNvSpPr>
            <a:spLocks noGrp="1"/>
          </p:cNvSpPr>
          <p:nvPr>
            <p:ph sz="half" idx="2"/>
          </p:nvPr>
        </p:nvSpPr>
        <p:spPr>
          <a:xfrm>
            <a:off x="6204856" y="1376139"/>
            <a:ext cx="5388429" cy="5254882"/>
          </a:xfrm>
        </p:spPr>
        <p:txBody>
          <a:bodyPr vert="horz" lIns="91440" tIns="45720" rIns="91440" bIns="45720" rtlCol="0" anchor="t">
            <a:noAutofit/>
          </a:bodyPr>
          <a:lstStyle/>
          <a:p>
            <a:pPr marL="742950" marR="0" lvl="1" indent="-285750">
              <a:lnSpc>
                <a:spcPct val="107000"/>
              </a:lnSpc>
              <a:spcBef>
                <a:spcPts val="0"/>
              </a:spcBef>
              <a:spcAft>
                <a:spcPts val="0"/>
              </a:spcAft>
              <a:buFont typeface="Calibri" panose="020F0502020204030204" pitchFamily="34" charset="0"/>
              <a:buChar char="•"/>
            </a:pPr>
            <a:r>
              <a:rPr lang="en-US" kern="100">
                <a:effectLst/>
                <a:latin typeface="Arial"/>
                <a:ea typeface="Calibri"/>
                <a:cs typeface="Times New Roman"/>
              </a:rPr>
              <a:t>Provide training and orientation on the collaboration for all new staff at each agency involved</a:t>
            </a:r>
            <a:r>
              <a:rPr lang="en-US" kern="100">
                <a:latin typeface="Arial"/>
                <a:ea typeface="Calibri"/>
                <a:cs typeface="Times New Roman"/>
              </a:rPr>
              <a:t>.</a:t>
            </a:r>
            <a:endParaRPr lang="en-US" kern="100">
              <a:effectLst/>
              <a:latin typeface="Arial"/>
              <a:ea typeface="Calibri"/>
              <a:cs typeface="Times New Roman"/>
            </a:endParaRPr>
          </a:p>
          <a:p>
            <a:pPr marL="742950" marR="0" lvl="1" indent="-285750">
              <a:lnSpc>
                <a:spcPct val="107000"/>
              </a:lnSpc>
              <a:spcBef>
                <a:spcPts val="0"/>
              </a:spcBef>
              <a:spcAft>
                <a:spcPts val="0"/>
              </a:spcAft>
              <a:buFont typeface="Calibri" panose="020F0502020204030204" pitchFamily="34" charset="0"/>
              <a:buChar char="•"/>
            </a:pPr>
            <a:endParaRPr lang="en-US" kern="10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alibri" panose="020F0502020204030204" pitchFamily="34" charset="0"/>
              <a:buChar char="•"/>
            </a:pPr>
            <a:r>
              <a:rPr lang="en-US" kern="100">
                <a:effectLst/>
                <a:latin typeface="Arial"/>
                <a:ea typeface="Calibri"/>
                <a:cs typeface="Times New Roman"/>
              </a:rPr>
              <a:t>Provide a centralized file location or repository for documents and meeting notes to be accessible by all involved</a:t>
            </a:r>
            <a:r>
              <a:rPr lang="en-US" kern="100">
                <a:latin typeface="Arial"/>
                <a:ea typeface="Calibri"/>
                <a:cs typeface="Times New Roman"/>
              </a:rPr>
              <a:t>.</a:t>
            </a:r>
            <a:endParaRPr lang="en-US" kern="100">
              <a:effectLst/>
              <a:latin typeface="Arial"/>
              <a:ea typeface="Calibri"/>
              <a:cs typeface="Times New Roman"/>
            </a:endParaRPr>
          </a:p>
          <a:p>
            <a:pPr marL="742950" marR="0" lvl="1" indent="-285750">
              <a:lnSpc>
                <a:spcPct val="107000"/>
              </a:lnSpc>
              <a:spcBef>
                <a:spcPts val="0"/>
              </a:spcBef>
              <a:spcAft>
                <a:spcPts val="0"/>
              </a:spcAft>
              <a:buFont typeface="Calibri" panose="020F0502020204030204" pitchFamily="34" charset="0"/>
              <a:buChar char="•"/>
            </a:pPr>
            <a:endParaRPr lang="en-US" kern="10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alibri" panose="020F0502020204030204" pitchFamily="34" charset="0"/>
              <a:buChar char="•"/>
            </a:pPr>
            <a:r>
              <a:rPr lang="en-US" kern="100">
                <a:effectLst/>
                <a:latin typeface="Arial"/>
                <a:ea typeface="Calibri"/>
                <a:cs typeface="Times New Roman"/>
              </a:rPr>
              <a:t>Determine timelines for revisions, updates, and overall schedules of reoccurring activities</a:t>
            </a:r>
            <a:r>
              <a:rPr lang="en-US" kern="100">
                <a:latin typeface="Arial"/>
                <a:ea typeface="Calibri"/>
                <a:cs typeface="Times New Roman"/>
              </a:rPr>
              <a:t>.</a:t>
            </a:r>
            <a:endParaRPr lang="en-US" kern="100">
              <a:ea typeface="Calibri"/>
              <a:cs typeface="Times New Roman"/>
            </a:endParaRPr>
          </a:p>
        </p:txBody>
      </p:sp>
      <p:sp>
        <p:nvSpPr>
          <p:cNvPr id="5" name="Slide Number Placeholder 4">
            <a:extLst>
              <a:ext uri="{FF2B5EF4-FFF2-40B4-BE49-F238E27FC236}">
                <a16:creationId xmlns:a16="http://schemas.microsoft.com/office/drawing/2014/main" id="{D0723F81-8776-21F0-FFE5-83E0CA894811}"/>
              </a:ext>
            </a:extLst>
          </p:cNvPr>
          <p:cNvSpPr>
            <a:spLocks noGrp="1"/>
          </p:cNvSpPr>
          <p:nvPr>
            <p:ph type="sldNum" sz="quarter" idx="4"/>
          </p:nvPr>
        </p:nvSpPr>
        <p:spPr/>
        <p:txBody>
          <a:bodyPr/>
          <a:lstStyle/>
          <a:p>
            <a:fld id="{8FF8BE51-C3B0-9B4F-9A06-4F809A9A7941}" type="slidenum">
              <a:rPr lang="en-US" smtClean="0"/>
              <a:pPr/>
              <a:t>25</a:t>
            </a:fld>
            <a:endParaRPr lang="en-US"/>
          </a:p>
        </p:txBody>
      </p:sp>
    </p:spTree>
    <p:extLst>
      <p:ext uri="{BB962C8B-B14F-4D97-AF65-F5344CB8AC3E}">
        <p14:creationId xmlns:p14="http://schemas.microsoft.com/office/powerpoint/2010/main" val="191146972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8C2B4-3DEB-1D35-29F2-EAEDFDB59069}"/>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26</a:t>
            </a:fld>
            <a:endParaRPr lang="en-US"/>
          </a:p>
        </p:txBody>
      </p:sp>
      <p:sp>
        <p:nvSpPr>
          <p:cNvPr id="4" name="Content Placeholder 3">
            <a:extLst>
              <a:ext uri="{FF2B5EF4-FFF2-40B4-BE49-F238E27FC236}">
                <a16:creationId xmlns:a16="http://schemas.microsoft.com/office/drawing/2014/main" id="{5813863F-1255-389A-BA32-B176FFD04A18}"/>
              </a:ext>
            </a:extLst>
          </p:cNvPr>
          <p:cNvSpPr>
            <a:spLocks noGrp="1"/>
          </p:cNvSpPr>
          <p:nvPr>
            <p:ph idx="1"/>
          </p:nvPr>
        </p:nvSpPr>
        <p:spPr>
          <a:xfrm>
            <a:off x="602206" y="1095188"/>
            <a:ext cx="11005457" cy="5469843"/>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Transition Agreements help ensure smooth and effective transition for children and families from Part C to Part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Operationalizing the process is critical for shared understanding of roles and responsibilities.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Part C and Part B need to know when and how data is to be 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Monitoring and evaluation are important steps to ensure effective implementation. </a:t>
            </a:r>
          </a:p>
          <a:p>
            <a:pPr marL="0" indent="0">
              <a:lnSpc>
                <a:spcPct val="100000"/>
              </a:lnSpc>
              <a:spcBef>
                <a:spcPts val="0"/>
              </a:spcBef>
              <a:buClrTx/>
              <a:buSzTx/>
              <a:buNone/>
            </a:pPr>
            <a:endParaRPr lang="en-US">
              <a:cs typeface="Arial"/>
            </a:endParaRPr>
          </a:p>
          <a:p>
            <a:pPr marL="285750" indent="-285750">
              <a:lnSpc>
                <a:spcPct val="100000"/>
              </a:lnSpc>
              <a:spcBef>
                <a:spcPts val="0"/>
              </a:spcBef>
              <a:buFont typeface="Arial,Sans-Serif"/>
            </a:pPr>
            <a:r>
              <a:rPr lang="en-US"/>
              <a:t>Ensure families understand the process so they can partner effectively with both Part C and Part B. </a:t>
            </a:r>
          </a:p>
          <a:p>
            <a:pPr marL="285750" indent="-285750">
              <a:lnSpc>
                <a:spcPct val="100000"/>
              </a:lnSpc>
              <a:spcBef>
                <a:spcPts val="0"/>
              </a:spcBef>
              <a:buClrTx/>
              <a:buSzTx/>
              <a:buFont typeface="Arial"/>
            </a:pPr>
            <a:endParaRPr lang="en-US"/>
          </a:p>
          <a:p>
            <a:endParaRPr lang="en-US"/>
          </a:p>
        </p:txBody>
      </p:sp>
      <p:sp>
        <p:nvSpPr>
          <p:cNvPr id="5" name="Title 4">
            <a:extLst>
              <a:ext uri="{FF2B5EF4-FFF2-40B4-BE49-F238E27FC236}">
                <a16:creationId xmlns:a16="http://schemas.microsoft.com/office/drawing/2014/main" id="{AD463D08-2470-4319-F588-55130B59A9BA}"/>
              </a:ext>
            </a:extLst>
          </p:cNvPr>
          <p:cNvSpPr>
            <a:spLocks noGrp="1"/>
          </p:cNvSpPr>
          <p:nvPr>
            <p:ph type="title"/>
          </p:nvPr>
        </p:nvSpPr>
        <p:spPr/>
        <p:txBody>
          <a:bodyPr/>
          <a:lstStyle/>
          <a:p>
            <a:r>
              <a:rPr lang="en-US">
                <a:latin typeface="Arial"/>
                <a:cs typeface="Arial"/>
              </a:rPr>
              <a:t>Final Considerations or Key Takeaways</a:t>
            </a:r>
            <a:endParaRPr lang="en-US"/>
          </a:p>
        </p:txBody>
      </p:sp>
    </p:spTree>
    <p:extLst>
      <p:ext uri="{BB962C8B-B14F-4D97-AF65-F5344CB8AC3E}">
        <p14:creationId xmlns:p14="http://schemas.microsoft.com/office/powerpoint/2010/main" val="296584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6682-BD16-25EE-3595-D2CEBF4612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C6C7-54EB-FBFC-8DD5-F920C5CE1061}"/>
              </a:ext>
            </a:extLst>
          </p:cNvPr>
          <p:cNvSpPr>
            <a:spLocks noGrp="1"/>
          </p:cNvSpPr>
          <p:nvPr>
            <p:ph type="title"/>
          </p:nvPr>
        </p:nvSpPr>
        <p:spPr/>
        <p:txBody>
          <a:bodyPr/>
          <a:lstStyle/>
          <a:p>
            <a:r>
              <a:rPr lang="en-US">
                <a:latin typeface="Arial"/>
                <a:cs typeface="Arial"/>
              </a:rPr>
              <a:t> Technical Assistance (TA) Resources</a:t>
            </a:r>
          </a:p>
        </p:txBody>
      </p:sp>
    </p:spTree>
    <p:extLst>
      <p:ext uri="{BB962C8B-B14F-4D97-AF65-F5344CB8AC3E}">
        <p14:creationId xmlns:p14="http://schemas.microsoft.com/office/powerpoint/2010/main" val="4203713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7FFC-D926-CFB9-8DCB-370CA032E58D}"/>
              </a:ext>
            </a:extLst>
          </p:cNvPr>
          <p:cNvSpPr>
            <a:spLocks noGrp="1"/>
          </p:cNvSpPr>
          <p:nvPr>
            <p:ph type="title"/>
          </p:nvPr>
        </p:nvSpPr>
        <p:spPr>
          <a:xfrm>
            <a:off x="587829" y="226979"/>
            <a:ext cx="11018371" cy="1067591"/>
          </a:xfrm>
        </p:spPr>
        <p:txBody>
          <a:bodyPr vert="horz" lIns="68580" tIns="34290" rIns="68580" bIns="34290" rtlCol="0" anchor="t">
            <a:noAutofit/>
          </a:bodyPr>
          <a:lstStyle/>
          <a:p>
            <a:pPr>
              <a:spcBef>
                <a:spcPts val="464"/>
              </a:spcBef>
              <a:spcAft>
                <a:spcPts val="464"/>
              </a:spcAft>
            </a:pPr>
            <a:r>
              <a:rPr lang="en-US">
                <a:latin typeface="Arial"/>
                <a:cs typeface="Arial"/>
              </a:rPr>
              <a:t>Resources Referenced in this Presentation</a:t>
            </a:r>
            <a:endParaRPr lang="en-US">
              <a:cs typeface="Arial"/>
            </a:endParaRPr>
          </a:p>
        </p:txBody>
      </p:sp>
      <p:sp>
        <p:nvSpPr>
          <p:cNvPr id="11" name="Content Placeholder 10">
            <a:extLst>
              <a:ext uri="{FF2B5EF4-FFF2-40B4-BE49-F238E27FC236}">
                <a16:creationId xmlns:a16="http://schemas.microsoft.com/office/drawing/2014/main" id="{1E937200-8736-5BE0-E1DC-2A75B2CFAB01}"/>
              </a:ext>
            </a:extLst>
          </p:cNvPr>
          <p:cNvSpPr>
            <a:spLocks noGrp="1"/>
          </p:cNvSpPr>
          <p:nvPr>
            <p:ph sz="half" idx="1"/>
          </p:nvPr>
        </p:nvSpPr>
        <p:spPr>
          <a:xfrm>
            <a:off x="587829" y="1296471"/>
            <a:ext cx="11181214" cy="4551099"/>
          </a:xfrm>
        </p:spPr>
        <p:txBody>
          <a:bodyPr vert="horz" lIns="91440" tIns="45720" rIns="91440" bIns="45720" rtlCol="0" anchor="t">
            <a:noAutofit/>
          </a:bodyPr>
          <a:lstStyle/>
          <a:p>
            <a:pPr>
              <a:buFont typeface="Wingdings" panose="05000000000000000000" pitchFamily="2" charset="2"/>
              <a:buChar char="Ø"/>
            </a:pPr>
            <a:r>
              <a:rPr lang="en-US">
                <a:latin typeface="Arial"/>
                <a:cs typeface="Arial"/>
                <a:hlinkClick r:id="rId3"/>
              </a:rPr>
              <a:t>Guidance on Creating an Effective Memorandum of Understanding</a:t>
            </a:r>
            <a:endParaRPr lang="en-US">
              <a:latin typeface="Arial"/>
              <a:cs typeface="Arial"/>
            </a:endParaRPr>
          </a:p>
          <a:p>
            <a:pPr marL="0" indent="0">
              <a:buNone/>
            </a:pPr>
            <a:endParaRPr lang="en-US">
              <a:cs typeface="Arial"/>
            </a:endParaRPr>
          </a:p>
          <a:p>
            <a:pPr>
              <a:buFont typeface="Wingdings" panose="05000000000000000000" pitchFamily="2" charset="2"/>
              <a:buChar char="Ø"/>
            </a:pPr>
            <a:r>
              <a:rPr lang="en-US">
                <a:latin typeface="Arial"/>
                <a:cs typeface="Arial"/>
                <a:hlinkClick r:id="rId4"/>
              </a:rPr>
              <a:t>OSEP Transition Checklist</a:t>
            </a:r>
            <a:endParaRPr lang="en-US">
              <a:latin typeface="Arial"/>
              <a:cs typeface="Arial"/>
            </a:endParaRPr>
          </a:p>
          <a:p>
            <a:pPr>
              <a:buFont typeface="Wingdings" panose="05000000000000000000" pitchFamily="2" charset="2"/>
              <a:buChar char="Ø"/>
            </a:pPr>
            <a:endParaRPr lang="en-US">
              <a:latin typeface="Arial"/>
              <a:cs typeface="Arial"/>
            </a:endParaRPr>
          </a:p>
          <a:p>
            <a:pPr>
              <a:buFont typeface="Wingdings" panose="05000000000000000000" pitchFamily="2" charset="2"/>
              <a:buChar char="Ø"/>
            </a:pPr>
            <a:r>
              <a:rPr lang="en-US">
                <a:latin typeface="Arial"/>
                <a:cs typeface="Arial"/>
                <a:hlinkClick r:id="rId5"/>
              </a:rPr>
              <a:t>2023 Early Childhood Transition Questions and Answers (</a:t>
            </a:r>
            <a:r>
              <a:rPr lang="en-US" err="1">
                <a:latin typeface="Arial"/>
                <a:cs typeface="Arial"/>
                <a:hlinkClick r:id="rId5"/>
              </a:rPr>
              <a:t>OSEP</a:t>
            </a:r>
            <a:r>
              <a:rPr lang="en-US">
                <a:latin typeface="Arial"/>
                <a:cs typeface="Arial"/>
                <a:hlinkClick r:id="rId5"/>
              </a:rPr>
              <a:t> QA 24-01)</a:t>
            </a:r>
            <a:endParaRPr lang="en-US"/>
          </a:p>
          <a:p>
            <a:pPr marL="0" indent="0">
              <a:buNone/>
            </a:pPr>
            <a:endParaRPr lang="en-US">
              <a:cs typeface="Arial"/>
              <a:hlinkClick r:id="rId6" invalidUrl="http://"/>
            </a:endParaRPr>
          </a:p>
          <a:p>
            <a:pPr>
              <a:buFont typeface="Wingdings" panose="020B0604020202020204" pitchFamily="34" charset="0"/>
              <a:buChar char="Ø"/>
            </a:pPr>
            <a:r>
              <a:rPr lang="en-US">
                <a:latin typeface="Arial"/>
                <a:cs typeface="Arial"/>
                <a:hlinkClick r:id="rId7"/>
              </a:rPr>
              <a:t>Session 1 </a:t>
            </a:r>
            <a:r>
              <a:rPr lang="en-US">
                <a:solidFill>
                  <a:srgbClr val="212529"/>
                </a:solidFill>
                <a:highlight>
                  <a:srgbClr val="FFFFFF"/>
                </a:highlight>
                <a:latin typeface="Arial"/>
                <a:cs typeface="Arial"/>
                <a:hlinkClick r:id="rId7"/>
              </a:rPr>
              <a:t>Early Childhood Transition Basics: Roles and Responsibilities</a:t>
            </a:r>
            <a:r>
              <a:rPr lang="en-US">
                <a:solidFill>
                  <a:srgbClr val="000000"/>
                </a:solidFill>
                <a:latin typeface="Arial"/>
                <a:cs typeface="Arial"/>
              </a:rPr>
              <a:t>  Recording</a:t>
            </a:r>
            <a:r>
              <a:rPr lang="en-US">
                <a:latin typeface="Arial"/>
                <a:cs typeface="Arial"/>
              </a:rPr>
              <a:t> and Materials </a:t>
            </a:r>
            <a:endParaRPr lang="en-US">
              <a:cs typeface="Arial"/>
            </a:endParaRPr>
          </a:p>
          <a:p>
            <a:pPr marL="0" indent="0">
              <a:buNone/>
            </a:pPr>
            <a:endParaRPr lang="en-US" sz="2000">
              <a:cs typeface="Arial"/>
            </a:endParaRPr>
          </a:p>
        </p:txBody>
      </p:sp>
      <p:sp>
        <p:nvSpPr>
          <p:cNvPr id="18" name="Footer Placeholder 2">
            <a:extLst>
              <a:ext uri="{FF2B5EF4-FFF2-40B4-BE49-F238E27FC236}">
                <a16:creationId xmlns:a16="http://schemas.microsoft.com/office/drawing/2014/main" id="{04E664C7-C33B-9147-CC1C-8990CCDA420C}"/>
              </a:ext>
            </a:extLst>
          </p:cNvPr>
          <p:cNvSpPr>
            <a:spLocks noGrp="1"/>
          </p:cNvSpPr>
          <p:nvPr>
            <p:ph type="ftr" sz="quarter" idx="3"/>
          </p:nvPr>
        </p:nvSpPr>
        <p:spPr>
          <a:xfrm>
            <a:off x="2893103" y="6319553"/>
            <a:ext cx="8424472" cy="496463"/>
          </a:xfrm>
        </p:spPr>
        <p:txBody>
          <a:bodyPr/>
          <a:lstStyle/>
          <a:p>
            <a:r>
              <a:rPr lang="en-US">
                <a:hlinkClick r:id="rId5"/>
              </a:rPr>
              <a:t>https://sites.ed.gov/idea/idea-files/2023-early-childhood-transition-questions-and-answers/</a:t>
            </a:r>
            <a:endParaRPr lang="en-US"/>
          </a:p>
        </p:txBody>
      </p:sp>
      <p:sp>
        <p:nvSpPr>
          <p:cNvPr id="16" name="Slide Number Placeholder 1">
            <a:extLst>
              <a:ext uri="{FF2B5EF4-FFF2-40B4-BE49-F238E27FC236}">
                <a16:creationId xmlns:a16="http://schemas.microsoft.com/office/drawing/2014/main" id="{BEF8AB6F-0340-D44D-C5F9-917894254BD5}"/>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lstStyle/>
          <a:p>
            <a:pPr>
              <a:spcAft>
                <a:spcPts val="600"/>
              </a:spcAft>
            </a:pPr>
            <a:fld id="{8FF8BE51-C3B0-9B4F-9A06-4F809A9A7941}" type="slidenum">
              <a:rPr lang="en-US" smtClean="0"/>
              <a:pPr>
                <a:spcAft>
                  <a:spcPts val="600"/>
                </a:spcAft>
              </a:pPr>
              <a:t>28</a:t>
            </a:fld>
            <a:endParaRPr lang="en-US"/>
          </a:p>
        </p:txBody>
      </p:sp>
    </p:spTree>
    <p:extLst>
      <p:ext uri="{BB962C8B-B14F-4D97-AF65-F5344CB8AC3E}">
        <p14:creationId xmlns:p14="http://schemas.microsoft.com/office/powerpoint/2010/main" val="237991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A087F-428E-09CB-A1EE-A56882DF8DE7}"/>
              </a:ext>
              <a:ext uri="{C183D7F6-B498-43B3-948B-1728B52AA6E4}">
                <adec:decorative xmlns:adec="http://schemas.microsoft.com/office/drawing/2017/decorative" val="0"/>
              </a:ext>
            </a:extLst>
          </p:cNvPr>
          <p:cNvSpPr>
            <a:spLocks noGrp="1"/>
          </p:cNvSpPr>
          <p:nvPr>
            <p:ph type="title"/>
          </p:nvPr>
        </p:nvSpPr>
        <p:spPr/>
        <p:txBody>
          <a:bodyPr>
            <a:noAutofit/>
          </a:bodyPr>
          <a:lstStyle/>
          <a:p>
            <a:r>
              <a:rPr lang="en-US"/>
              <a:t>Developing Data Sharing Agreements: A Guide for IDEA Part C and ECSE Who Want to Share, Link, or Integrate Data with Other Programs</a:t>
            </a:r>
          </a:p>
        </p:txBody>
      </p:sp>
      <p:sp>
        <p:nvSpPr>
          <p:cNvPr id="4" name="Content Placeholder 3">
            <a:extLst>
              <a:ext uri="{FF2B5EF4-FFF2-40B4-BE49-F238E27FC236}">
                <a16:creationId xmlns:a16="http://schemas.microsoft.com/office/drawing/2014/main" id="{86F2A2D9-E67E-F28F-B835-7A1DC8A6D686}"/>
              </a:ext>
            </a:extLst>
          </p:cNvPr>
          <p:cNvSpPr>
            <a:spLocks noGrp="1"/>
          </p:cNvSpPr>
          <p:nvPr>
            <p:ph idx="1"/>
          </p:nvPr>
        </p:nvSpPr>
        <p:spPr>
          <a:xfrm>
            <a:off x="587828" y="1708030"/>
            <a:ext cx="6479178" cy="4611524"/>
          </a:xfrm>
        </p:spPr>
        <p:txBody>
          <a:bodyPr>
            <a:normAutofit/>
          </a:bodyPr>
          <a:lstStyle/>
          <a:p>
            <a:r>
              <a:rPr lang="en-US" b="1"/>
              <a:t>Coming soon from the DaSy Center!</a:t>
            </a:r>
          </a:p>
          <a:p>
            <a:r>
              <a:rPr lang="en-US">
                <a:latin typeface="Arial"/>
                <a:cs typeface="Arial"/>
              </a:rPr>
              <a:t>Identifies considerations for entering into a DSA.</a:t>
            </a:r>
            <a:endParaRPr lang="en-US"/>
          </a:p>
          <a:p>
            <a:r>
              <a:rPr lang="en-US">
                <a:latin typeface="Arial"/>
                <a:cs typeface="Arial"/>
              </a:rPr>
              <a:t>Outlines recommended actions for creating and implementing a DSA.</a:t>
            </a:r>
            <a:endParaRPr lang="en-US"/>
          </a:p>
          <a:p>
            <a:r>
              <a:rPr lang="en-US">
                <a:latin typeface="Arial"/>
                <a:cs typeface="Arial"/>
              </a:rPr>
              <a:t>Highlights key differences between a DSA and a MOU.</a:t>
            </a:r>
            <a:endParaRPr lang="en-US"/>
          </a:p>
          <a:p>
            <a:r>
              <a:rPr lang="en-US">
                <a:latin typeface="Arial"/>
                <a:cs typeface="Arial"/>
              </a:rPr>
              <a:t>Provides state examples of a DSA and MOU.</a:t>
            </a:r>
            <a:endParaRPr lang="en-US"/>
          </a:p>
        </p:txBody>
      </p:sp>
      <p:pic>
        <p:nvPicPr>
          <p:cNvPr id="1026" name="Picture 2" descr="Screenshot of a flowchart from new resource.">
            <a:extLst>
              <a:ext uri="{FF2B5EF4-FFF2-40B4-BE49-F238E27FC236}">
                <a16:creationId xmlns:a16="http://schemas.microsoft.com/office/drawing/2014/main" id="{ECA7909B-88EC-72C6-031D-FCFA71754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386" y="1708030"/>
            <a:ext cx="3801963" cy="4688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D3A286E-3145-A791-FEB9-881D59BC870E}"/>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29</a:t>
            </a:fld>
            <a:endParaRPr lang="en-US"/>
          </a:p>
        </p:txBody>
      </p:sp>
    </p:spTree>
    <p:extLst>
      <p:ext uri="{BB962C8B-B14F-4D97-AF65-F5344CB8AC3E}">
        <p14:creationId xmlns:p14="http://schemas.microsoft.com/office/powerpoint/2010/main" val="16875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1A1C2-9818-0329-7AB4-703541C375B9}"/>
              </a:ext>
            </a:extLst>
          </p:cNvPr>
          <p:cNvSpPr>
            <a:spLocks noGrp="1"/>
          </p:cNvSpPr>
          <p:nvPr>
            <p:ph type="title"/>
          </p:nvPr>
        </p:nvSpPr>
        <p:spPr>
          <a:xfrm>
            <a:off x="573451" y="226980"/>
            <a:ext cx="11019834" cy="2119547"/>
          </a:xfrm>
        </p:spPr>
        <p:txBody>
          <a:bodyPr>
            <a:normAutofit/>
          </a:bodyPr>
          <a:lstStyle/>
          <a:p>
            <a:pPr>
              <a:lnSpc>
                <a:spcPct val="100000"/>
              </a:lnSpc>
            </a:pPr>
            <a:r>
              <a:rPr lang="en-US" b="1">
                <a:solidFill>
                  <a:srgbClr val="000000"/>
                </a:solidFill>
                <a:latin typeface="Aptos"/>
                <a:cs typeface="Arial"/>
              </a:rPr>
              <a:t>Agency Collaboration: Creating and Implementing an Effective Transition Agreement/MOU</a:t>
            </a:r>
            <a:br>
              <a:rPr lang="en-US"/>
            </a:br>
            <a:r>
              <a:rPr lang="en-US">
                <a:latin typeface="Arial"/>
                <a:cs typeface="Arial"/>
              </a:rPr>
              <a:t>Session 2 Objectives</a:t>
            </a:r>
            <a:endParaRPr lang="en-US"/>
          </a:p>
        </p:txBody>
      </p:sp>
      <p:sp>
        <p:nvSpPr>
          <p:cNvPr id="4" name="Content Placeholder 3">
            <a:extLst>
              <a:ext uri="{FF2B5EF4-FFF2-40B4-BE49-F238E27FC236}">
                <a16:creationId xmlns:a16="http://schemas.microsoft.com/office/drawing/2014/main" id="{B8733188-F9E4-F13E-D13D-DFCC782C926F}"/>
              </a:ext>
            </a:extLst>
          </p:cNvPr>
          <p:cNvSpPr>
            <a:spLocks noGrp="1"/>
          </p:cNvSpPr>
          <p:nvPr>
            <p:ph idx="1"/>
          </p:nvPr>
        </p:nvSpPr>
        <p:spPr>
          <a:xfrm>
            <a:off x="573452" y="1881051"/>
            <a:ext cx="11018372" cy="4184134"/>
          </a:xfrm>
        </p:spPr>
        <p:txBody>
          <a:bodyPr vert="horz" lIns="91440" tIns="45720" rIns="91440" bIns="45720" rtlCol="0" anchor="t">
            <a:noAutofit/>
          </a:bodyPr>
          <a:lstStyle/>
          <a:p>
            <a:pPr marL="457200" indent="-457200">
              <a:buAutoNum type="arabicPeriod"/>
            </a:pPr>
            <a:r>
              <a:rPr lang="en-US">
                <a:highlight>
                  <a:srgbClr val="FFFFFF"/>
                </a:highlight>
                <a:latin typeface="Arial"/>
                <a:ea typeface="Calibri"/>
                <a:cs typeface="Arial"/>
              </a:rPr>
              <a:t>Highlight the importance of agency collaboration in supporting effective early childhood transitions. </a:t>
            </a:r>
            <a:endParaRPr lang="en-US"/>
          </a:p>
          <a:p>
            <a:pPr marL="457200" indent="-457200">
              <a:buAutoNum type="arabicPeriod"/>
            </a:pPr>
            <a:r>
              <a:rPr lang="en-US">
                <a:latin typeface="Arial"/>
                <a:ea typeface="Calibri"/>
                <a:cs typeface="Arial"/>
              </a:rPr>
              <a:t>Examine content of effective </a:t>
            </a:r>
            <a:r>
              <a:rPr lang="en-US">
                <a:highlight>
                  <a:srgbClr val="FFFFFF"/>
                </a:highlight>
                <a:latin typeface="Arial"/>
                <a:ea typeface="Calibri"/>
                <a:cs typeface="Arial"/>
              </a:rPr>
              <a:t>transition agreements (or MOUs). </a:t>
            </a:r>
          </a:p>
          <a:p>
            <a:pPr marL="457200" indent="-457200">
              <a:buAutoNum type="arabicPeriod"/>
            </a:pPr>
            <a:r>
              <a:rPr lang="en-US">
                <a:highlight>
                  <a:srgbClr val="FFFFFF"/>
                </a:highlight>
                <a:latin typeface="Arial"/>
                <a:ea typeface="Calibri"/>
                <a:cs typeface="Arial"/>
              </a:rPr>
              <a:t>Explore strategies to effectively implement, monitor, and maintain transition agreements.  </a:t>
            </a:r>
          </a:p>
          <a:p>
            <a:pPr marL="457200" indent="-457200">
              <a:buAutoNum type="arabicPeriod"/>
            </a:pPr>
            <a:r>
              <a:rPr lang="en-US">
                <a:highlight>
                  <a:srgbClr val="FFFFFF"/>
                </a:highlight>
                <a:latin typeface="Arial"/>
                <a:ea typeface="Calibri"/>
                <a:cs typeface="Arial"/>
              </a:rPr>
              <a:t>Share relevant technical assistance (TA) resources.</a:t>
            </a:r>
            <a:endParaRPr lang="en-US">
              <a:latin typeface="Arial"/>
              <a:ea typeface="Calibri"/>
              <a:cs typeface="Arial"/>
            </a:endParaRPr>
          </a:p>
          <a:p>
            <a:pPr marL="457200" indent="-457200">
              <a:buAutoNum type="arabicPeriod"/>
            </a:pPr>
            <a:r>
              <a:rPr lang="en-US">
                <a:highlight>
                  <a:srgbClr val="FFFFFF"/>
                </a:highlight>
                <a:latin typeface="Arial"/>
                <a:ea typeface="Calibri"/>
                <a:cs typeface="Arial"/>
              </a:rPr>
              <a:t>Identify next steps and follow-up activities.</a:t>
            </a:r>
            <a:endParaRPr lang="en-US">
              <a:ea typeface="Calibri"/>
            </a:endParaRPr>
          </a:p>
          <a:p>
            <a:pPr>
              <a:buAutoNum type="arabicPeriod"/>
            </a:pPr>
            <a:endParaRPr lang="en-US" sz="2200" b="1">
              <a:highlight>
                <a:srgbClr val="FFFFFF"/>
              </a:highlight>
              <a:ea typeface="Calibri"/>
              <a:cs typeface="Arial"/>
            </a:endParaRPr>
          </a:p>
          <a:p>
            <a:pPr marL="342900" indent="-342900">
              <a:lnSpc>
                <a:spcPct val="150000"/>
              </a:lnSpc>
              <a:buAutoNum type="arabicPeriod"/>
            </a:pPr>
            <a:endParaRPr lang="en-US" sz="2200">
              <a:highlight>
                <a:srgbClr val="FFFFFF"/>
              </a:highlight>
              <a:ea typeface="Calibri"/>
              <a:cs typeface="Calibri"/>
            </a:endParaRPr>
          </a:p>
          <a:p>
            <a:pPr>
              <a:buAutoNum type="arabicPeriod"/>
            </a:pPr>
            <a:endParaRPr lang="en-US" sz="2200">
              <a:highlight>
                <a:srgbClr val="FFFFFF"/>
              </a:highlight>
              <a:cs typeface="Arial"/>
            </a:endParaRPr>
          </a:p>
        </p:txBody>
      </p:sp>
      <p:sp>
        <p:nvSpPr>
          <p:cNvPr id="2" name="Slide Number Placeholder 1">
            <a:extLst>
              <a:ext uri="{FF2B5EF4-FFF2-40B4-BE49-F238E27FC236}">
                <a16:creationId xmlns:a16="http://schemas.microsoft.com/office/drawing/2014/main" id="{F885FF7F-E13B-30B0-85D2-CE7813306FD4}"/>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645095889"/>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6EC-64FD-F080-5F18-312555CF3ABB}"/>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Transition Information and Resources</a:t>
            </a:r>
          </a:p>
        </p:txBody>
      </p:sp>
      <p:sp>
        <p:nvSpPr>
          <p:cNvPr id="4" name="Content Placeholder 3">
            <a:extLst>
              <a:ext uri="{FF2B5EF4-FFF2-40B4-BE49-F238E27FC236}">
                <a16:creationId xmlns:a16="http://schemas.microsoft.com/office/drawing/2014/main" id="{673573D9-0423-BB82-8DE0-B82824FF4575}"/>
              </a:ext>
            </a:extLst>
          </p:cNvPr>
          <p:cNvSpPr>
            <a:spLocks noGrp="1"/>
          </p:cNvSpPr>
          <p:nvPr>
            <p:ph sz="half" idx="1"/>
          </p:nvPr>
        </p:nvSpPr>
        <p:spPr>
          <a:xfrm>
            <a:off x="587829" y="1117699"/>
            <a:ext cx="6805748" cy="4956530"/>
          </a:xfrm>
        </p:spPr>
        <p:txBody>
          <a:bodyPr vert="horz" lIns="91440" tIns="45720" rIns="91440" bIns="45720" rtlCol="0" anchor="t">
            <a:normAutofit lnSpcReduction="10000"/>
          </a:bodyPr>
          <a:lstStyle/>
          <a:p>
            <a:pPr marL="0" indent="0">
              <a:lnSpc>
                <a:spcPct val="110000"/>
              </a:lnSpc>
              <a:buNone/>
            </a:pPr>
            <a:r>
              <a:rPr lang="en-US" b="1">
                <a:latin typeface="Arial"/>
                <a:cs typeface="Arial"/>
                <a:hlinkClick r:id="rId3"/>
              </a:rPr>
              <a:t>ECTA Early Childhood Transition Topic Page</a:t>
            </a:r>
            <a:r>
              <a:rPr lang="en-US" b="1">
                <a:latin typeface="Arial"/>
                <a:cs typeface="Arial"/>
              </a:rPr>
              <a:t>:</a:t>
            </a:r>
          </a:p>
          <a:p>
            <a:pPr lvl="1">
              <a:lnSpc>
                <a:spcPct val="110000"/>
              </a:lnSpc>
            </a:pPr>
            <a:r>
              <a:rPr lang="en-US" u="sng">
                <a:latin typeface="Arial"/>
                <a:cs typeface="Arial"/>
                <a:hlinkClick r:id="rId3"/>
              </a:rPr>
              <a:t>Early Childhood Transition</a:t>
            </a:r>
            <a:endParaRPr lang="en-US">
              <a:latin typeface="Arial"/>
              <a:cs typeface="Arial"/>
            </a:endParaRPr>
          </a:p>
          <a:p>
            <a:pPr lvl="1">
              <a:lnSpc>
                <a:spcPct val="110000"/>
              </a:lnSpc>
            </a:pPr>
            <a:r>
              <a:rPr lang="en-US" u="sng">
                <a:latin typeface="Arial"/>
                <a:cs typeface="Arial"/>
                <a:hlinkClick r:id="rId4"/>
              </a:rPr>
              <a:t>Federal Requirements</a:t>
            </a:r>
            <a:endParaRPr lang="en-US">
              <a:latin typeface="Arial"/>
              <a:cs typeface="Arial"/>
            </a:endParaRPr>
          </a:p>
          <a:p>
            <a:pPr lvl="1">
              <a:lnSpc>
                <a:spcPct val="110000"/>
              </a:lnSpc>
            </a:pPr>
            <a:r>
              <a:rPr lang="en-US" u="sng" err="1">
                <a:latin typeface="Arial"/>
                <a:cs typeface="Arial"/>
                <a:hlinkClick r:id="rId5"/>
              </a:rPr>
              <a:t>OSEP</a:t>
            </a:r>
            <a:r>
              <a:rPr lang="en-US" u="sng">
                <a:latin typeface="Arial"/>
                <a:cs typeface="Arial"/>
                <a:hlinkClick r:id="rId5"/>
              </a:rPr>
              <a:t> Guidance and Resources</a:t>
            </a:r>
            <a:endParaRPr lang="en-US">
              <a:latin typeface="Arial"/>
              <a:cs typeface="Arial"/>
            </a:endParaRPr>
          </a:p>
          <a:p>
            <a:pPr lvl="1">
              <a:lnSpc>
                <a:spcPct val="110000"/>
              </a:lnSpc>
            </a:pPr>
            <a:r>
              <a:rPr lang="en-US" u="sng">
                <a:latin typeface="Arial"/>
                <a:cs typeface="Arial"/>
                <a:hlinkClick r:id="rId6"/>
              </a:rPr>
              <a:t>National Center Resources</a:t>
            </a:r>
            <a:endParaRPr lang="en-US">
              <a:latin typeface="Arial"/>
              <a:cs typeface="Arial"/>
            </a:endParaRPr>
          </a:p>
          <a:p>
            <a:pPr lvl="1">
              <a:lnSpc>
                <a:spcPct val="110000"/>
              </a:lnSpc>
            </a:pPr>
            <a:r>
              <a:rPr lang="en-US" u="sng">
                <a:latin typeface="Arial"/>
                <a:cs typeface="Arial"/>
                <a:hlinkClick r:id="rId7"/>
              </a:rPr>
              <a:t>Transition Monitoring</a:t>
            </a:r>
            <a:endParaRPr lang="en-US">
              <a:latin typeface="Arial"/>
              <a:cs typeface="Arial"/>
            </a:endParaRPr>
          </a:p>
          <a:p>
            <a:pPr lvl="1">
              <a:lnSpc>
                <a:spcPct val="110000"/>
              </a:lnSpc>
            </a:pPr>
            <a:r>
              <a:rPr lang="en-US" u="sng">
                <a:latin typeface="Arial"/>
                <a:cs typeface="Arial"/>
                <a:hlinkClick r:id="rId8"/>
              </a:rPr>
              <a:t>State Examples and Resources</a:t>
            </a:r>
            <a:endParaRPr lang="en-US">
              <a:latin typeface="Arial"/>
              <a:cs typeface="Arial"/>
            </a:endParaRPr>
          </a:p>
          <a:p>
            <a:pPr lvl="1">
              <a:lnSpc>
                <a:spcPct val="110000"/>
              </a:lnSpc>
            </a:pPr>
            <a:r>
              <a:rPr lang="en-US" u="sng">
                <a:latin typeface="Arial"/>
                <a:cs typeface="Arial"/>
                <a:hlinkClick r:id="rId9"/>
              </a:rPr>
              <a:t>Eligibility Differences between Part C and Part B, Section 619</a:t>
            </a:r>
            <a:endParaRPr lang="en-US">
              <a:latin typeface="Arial"/>
              <a:cs typeface="Arial"/>
            </a:endParaRPr>
          </a:p>
          <a:p>
            <a:pPr lvl="1">
              <a:lnSpc>
                <a:spcPct val="110000"/>
              </a:lnSpc>
            </a:pPr>
            <a:r>
              <a:rPr lang="en-US" u="sng">
                <a:latin typeface="Arial"/>
                <a:cs typeface="Arial"/>
                <a:hlinkClick r:id="rId10"/>
              </a:rPr>
              <a:t>Transition from Preschool Services to Kindergarten</a:t>
            </a:r>
            <a:endParaRPr lang="en-US">
              <a:latin typeface="Arial"/>
              <a:cs typeface="Arial"/>
            </a:endParaRPr>
          </a:p>
          <a:p>
            <a:pPr>
              <a:lnSpc>
                <a:spcPct val="110000"/>
              </a:lnSpc>
            </a:pPr>
            <a:endParaRPr lang="en-US" sz="1900"/>
          </a:p>
        </p:txBody>
      </p:sp>
      <p:pic>
        <p:nvPicPr>
          <p:cNvPr id="3" name="Picture 2" descr="A black and white QR code for the web address listed on the slide.">
            <a:extLst>
              <a:ext uri="{FF2B5EF4-FFF2-40B4-BE49-F238E27FC236}">
                <a16:creationId xmlns:a16="http://schemas.microsoft.com/office/drawing/2014/main" id="{6BD3D081-09CB-B257-C790-56B4B618D45A}"/>
              </a:ext>
            </a:extLst>
          </p:cNvPr>
          <p:cNvPicPr>
            <a:picLocks noChangeAspect="1"/>
          </p:cNvPicPr>
          <p:nvPr/>
        </p:nvPicPr>
        <p:blipFill>
          <a:blip r:embed="rId11"/>
          <a:stretch>
            <a:fillRect/>
          </a:stretch>
        </p:blipFill>
        <p:spPr>
          <a:xfrm>
            <a:off x="7791463" y="1830067"/>
            <a:ext cx="3403935" cy="3531793"/>
          </a:xfrm>
          <a:prstGeom prst="rect">
            <a:avLst/>
          </a:prstGeom>
          <a:noFill/>
        </p:spPr>
      </p:pic>
      <p:sp>
        <p:nvSpPr>
          <p:cNvPr id="11" name="Footer Placeholder 2">
            <a:extLst>
              <a:ext uri="{FF2B5EF4-FFF2-40B4-BE49-F238E27FC236}">
                <a16:creationId xmlns:a16="http://schemas.microsoft.com/office/drawing/2014/main" id="{621DC17C-A962-C2FD-E13C-471F56C69ACE}"/>
              </a:ext>
            </a:extLst>
          </p:cNvPr>
          <p:cNvSpPr>
            <a:spLocks noGrp="1"/>
          </p:cNvSpPr>
          <p:nvPr>
            <p:ph type="ftr" sz="quarter" idx="3"/>
          </p:nvPr>
        </p:nvSpPr>
        <p:spPr>
          <a:xfrm>
            <a:off x="7278322" y="5568792"/>
            <a:ext cx="4430215" cy="496463"/>
          </a:xfrm>
        </p:spPr>
        <p:txBody>
          <a:bodyPr/>
          <a:lstStyle/>
          <a:p>
            <a:r>
              <a:rPr lang="en-US">
                <a:hlinkClick r:id="rId3"/>
              </a:rPr>
              <a:t>https://ectacenter.org/topics/transition/transition.asp</a:t>
            </a:r>
            <a:endParaRPr lang="en-US"/>
          </a:p>
        </p:txBody>
      </p:sp>
      <p:sp>
        <p:nvSpPr>
          <p:cNvPr id="9" name="Slide Number Placeholder 1">
            <a:extLst>
              <a:ext uri="{FF2B5EF4-FFF2-40B4-BE49-F238E27FC236}">
                <a16:creationId xmlns:a16="http://schemas.microsoft.com/office/drawing/2014/main" id="{DEBF0B44-AC26-F00F-8B95-CB4EAA214E0D}"/>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lstStyle/>
          <a:p>
            <a:pPr>
              <a:spcAft>
                <a:spcPts val="600"/>
              </a:spcAft>
            </a:pPr>
            <a:fld id="{8FF8BE51-C3B0-9B4F-9A06-4F809A9A7941}" type="slidenum">
              <a:rPr lang="en-US" smtClean="0"/>
              <a:pPr>
                <a:spcAft>
                  <a:spcPts val="600"/>
                </a:spcAft>
              </a:pPr>
              <a:t>30</a:t>
            </a:fld>
            <a:endParaRPr lang="en-US"/>
          </a:p>
        </p:txBody>
      </p:sp>
    </p:spTree>
    <p:extLst>
      <p:ext uri="{BB962C8B-B14F-4D97-AF65-F5344CB8AC3E}">
        <p14:creationId xmlns:p14="http://schemas.microsoft.com/office/powerpoint/2010/main" val="468449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4F553-311F-C012-FE02-91A4515CF969}"/>
              </a:ext>
            </a:extLst>
          </p:cNvPr>
          <p:cNvSpPr>
            <a:spLocks noGrp="1"/>
          </p:cNvSpPr>
          <p:nvPr>
            <p:ph type="title"/>
          </p:nvPr>
        </p:nvSpPr>
        <p:spPr/>
        <p:txBody>
          <a:bodyPr/>
          <a:lstStyle/>
          <a:p>
            <a:r>
              <a:rPr lang="en-US">
                <a:latin typeface="Arial"/>
                <a:cs typeface="Arial"/>
              </a:rPr>
              <a:t>Next Steps and Follow-up</a:t>
            </a:r>
            <a:endParaRPr lang="en-US"/>
          </a:p>
        </p:txBody>
      </p:sp>
    </p:spTree>
    <p:extLst>
      <p:ext uri="{BB962C8B-B14F-4D97-AF65-F5344CB8AC3E}">
        <p14:creationId xmlns:p14="http://schemas.microsoft.com/office/powerpoint/2010/main" val="33762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F9769-1BBC-4601-D8DC-420CD071EFBA}"/>
              </a:ext>
            </a:extLst>
          </p:cNvPr>
          <p:cNvSpPr>
            <a:spLocks noGrp="1"/>
          </p:cNvSpPr>
          <p:nvPr>
            <p:ph type="title"/>
          </p:nvPr>
        </p:nvSpPr>
        <p:spPr>
          <a:xfrm>
            <a:off x="587828" y="-642938"/>
            <a:ext cx="11018372" cy="642938"/>
          </a:xfrm>
        </p:spPr>
        <p:txBody>
          <a:bodyPr/>
          <a:lstStyle/>
          <a:p>
            <a:r>
              <a:rPr lang="en-US">
                <a:latin typeface="Arial"/>
                <a:cs typeface="Arial"/>
              </a:rPr>
              <a:t>Next Steps</a:t>
            </a:r>
            <a:endParaRPr lang="en-US"/>
          </a:p>
        </p:txBody>
      </p:sp>
      <p:sp>
        <p:nvSpPr>
          <p:cNvPr id="4" name="Content Placeholder 3">
            <a:extLst>
              <a:ext uri="{FF2B5EF4-FFF2-40B4-BE49-F238E27FC236}">
                <a16:creationId xmlns:a16="http://schemas.microsoft.com/office/drawing/2014/main" id="{05012006-9D3C-645E-AC57-C2B0CE90C44A}"/>
              </a:ext>
            </a:extLst>
          </p:cNvPr>
          <p:cNvSpPr>
            <a:spLocks noGrp="1"/>
          </p:cNvSpPr>
          <p:nvPr>
            <p:ph idx="1"/>
          </p:nvPr>
        </p:nvSpPr>
        <p:spPr>
          <a:xfrm>
            <a:off x="470263" y="352697"/>
            <a:ext cx="11018372" cy="5721531"/>
          </a:xfrm>
        </p:spPr>
        <p:txBody>
          <a:bodyPr vert="horz" lIns="91440" tIns="45720" rIns="91440" bIns="45720" rtlCol="0" anchor="t">
            <a:noAutofit/>
          </a:bodyPr>
          <a:lstStyle/>
          <a:p>
            <a:r>
              <a:rPr lang="en-US" sz="2200" b="1">
                <a:solidFill>
                  <a:srgbClr val="212529"/>
                </a:solidFill>
                <a:highlight>
                  <a:srgbClr val="FFFFFF"/>
                </a:highlight>
                <a:latin typeface="Arial"/>
                <a:cs typeface="Arial"/>
              </a:rPr>
              <a:t>Complete Session 2 Evaluation</a:t>
            </a:r>
            <a:endParaRPr lang="en-US" sz="2200">
              <a:solidFill>
                <a:srgbClr val="212529"/>
              </a:solidFill>
              <a:highlight>
                <a:srgbClr val="FFFFFF"/>
              </a:highlight>
              <a:cs typeface="Arial"/>
            </a:endParaRPr>
          </a:p>
          <a:p>
            <a:pPr marL="800100" lvl="1" indent="-342900">
              <a:buFont typeface="Courier New" panose="020B0604020202020204" pitchFamily="34" charset="0"/>
              <a:buChar char="o"/>
            </a:pPr>
            <a:r>
              <a:rPr lang="en-US" sz="2200">
                <a:solidFill>
                  <a:srgbClr val="212529"/>
                </a:solidFill>
                <a:highlight>
                  <a:srgbClr val="FFFFFF"/>
                </a:highlight>
                <a:latin typeface="Arial"/>
                <a:cs typeface="Arial"/>
              </a:rPr>
              <a:t>Link forthcoming after today's call.</a:t>
            </a:r>
            <a:endParaRPr lang="en-US" sz="2200">
              <a:solidFill>
                <a:srgbClr val="212529"/>
              </a:solidFill>
              <a:highlight>
                <a:srgbClr val="FFFF00"/>
              </a:highlight>
              <a:cs typeface="Arial"/>
            </a:endParaRPr>
          </a:p>
          <a:p>
            <a:pPr marL="342900" indent="-342900"/>
            <a:endParaRPr lang="en-US" sz="2200" b="1">
              <a:solidFill>
                <a:srgbClr val="212529"/>
              </a:solidFill>
              <a:highlight>
                <a:srgbClr val="FFFFFF"/>
              </a:highlight>
              <a:latin typeface="Arial"/>
              <a:cs typeface="Arial"/>
            </a:endParaRPr>
          </a:p>
          <a:p>
            <a:pPr marL="342900" indent="-342900"/>
            <a:r>
              <a:rPr lang="en-US" sz="2200" b="1">
                <a:solidFill>
                  <a:srgbClr val="212529"/>
                </a:solidFill>
                <a:highlight>
                  <a:srgbClr val="FFFFFF"/>
                </a:highlight>
                <a:latin typeface="Arial"/>
                <a:cs typeface="Arial"/>
              </a:rPr>
              <a:t>Plan to Attend Session 3: </a:t>
            </a:r>
            <a:r>
              <a:rPr lang="en-US" sz="2200" b="1" i="1">
                <a:solidFill>
                  <a:srgbClr val="212529"/>
                </a:solidFill>
                <a:highlight>
                  <a:srgbClr val="FFFFFF"/>
                </a:highlight>
                <a:latin typeface="Arial"/>
                <a:cs typeface="Arial"/>
              </a:rPr>
              <a:t>Accurate Annual Reporting for Indicators C8 and B12</a:t>
            </a:r>
            <a:endParaRPr lang="en-US" sz="2200" i="1">
              <a:solidFill>
                <a:srgbClr val="000000"/>
              </a:solidFill>
              <a:highlight>
                <a:srgbClr val="FFFFFF"/>
              </a:highlight>
              <a:cs typeface="Arial"/>
            </a:endParaRPr>
          </a:p>
          <a:p>
            <a:pPr marL="914400" lvl="1" indent="-457200">
              <a:buFont typeface="Courier New" panose="020B0604020202020204" pitchFamily="34" charset="0"/>
              <a:buChar char="o"/>
            </a:pPr>
            <a:r>
              <a:rPr lang="en-US" sz="2200">
                <a:solidFill>
                  <a:srgbClr val="212529"/>
                </a:solidFill>
                <a:highlight>
                  <a:srgbClr val="FFFFFF"/>
                </a:highlight>
                <a:latin typeface="Arial"/>
                <a:cs typeface="Arial"/>
              </a:rPr>
              <a:t>Thursday, May 28, 2026, 3:00–4:30 PM </a:t>
            </a:r>
            <a:r>
              <a:rPr lang="en-US" sz="2200" i="1" u="sng">
                <a:solidFill>
                  <a:srgbClr val="212529"/>
                </a:solidFill>
                <a:highlight>
                  <a:srgbClr val="FFFFFF"/>
                </a:highlight>
                <a:latin typeface="Arial"/>
                <a:cs typeface="Arial"/>
              </a:rPr>
              <a:t>EDT</a:t>
            </a:r>
            <a:endParaRPr lang="en-US" sz="2200" i="1" u="sng">
              <a:solidFill>
                <a:srgbClr val="212529"/>
              </a:solidFill>
              <a:highlight>
                <a:srgbClr val="FFFFFF"/>
              </a:highlight>
              <a:cs typeface="Arial"/>
            </a:endParaRPr>
          </a:p>
          <a:p>
            <a:pPr marL="914400" lvl="1" indent="-457200">
              <a:buFont typeface="Courier New" panose="020B0604020202020204" pitchFamily="34" charset="0"/>
              <a:buChar char="o"/>
            </a:pPr>
            <a:r>
              <a:rPr lang="en-US" sz="2200">
                <a:solidFill>
                  <a:srgbClr val="212529"/>
                </a:solidFill>
                <a:highlight>
                  <a:srgbClr val="FFFFFF"/>
                </a:highlight>
                <a:latin typeface="Arial"/>
                <a:cs typeface="Arial"/>
              </a:rPr>
              <a:t>Will focus on annual reporting requirements and key resources to aid in state planning, facilitation, and reporting related to the early childhood transition. </a:t>
            </a:r>
            <a:endParaRPr lang="en-US" sz="2200">
              <a:solidFill>
                <a:srgbClr val="212529"/>
              </a:solidFill>
              <a:highlight>
                <a:srgbClr val="FFFFFF"/>
              </a:highlight>
              <a:cs typeface="Arial"/>
            </a:endParaRPr>
          </a:p>
          <a:p>
            <a:pPr marL="342900" indent="-342900"/>
            <a:endParaRPr lang="en-US" sz="2200">
              <a:highlight>
                <a:srgbClr val="FFFFFF"/>
              </a:highlight>
            </a:endParaRPr>
          </a:p>
          <a:p>
            <a:pPr marL="342900" indent="-342900"/>
            <a:r>
              <a:rPr lang="en-US" sz="2200" b="1">
                <a:latin typeface="Arial"/>
                <a:cs typeface="Arial"/>
              </a:rPr>
              <a:t>REMINDER: </a:t>
            </a:r>
            <a:r>
              <a:rPr lang="en-US" sz="2200">
                <a:latin typeface="Arial"/>
                <a:cs typeface="Arial"/>
              </a:rPr>
              <a:t>Questions submitted through the Q&amp;A feature will be addressed in a follow-up FAQ, which will be posted on ECTA website. All participants will be notified when it is available.</a:t>
            </a:r>
            <a:br>
              <a:rPr lang="en-US" sz="2200"/>
            </a:br>
            <a:endParaRPr lang="en-US" sz="2200" i="1" u="sng">
              <a:solidFill>
                <a:srgbClr val="212529"/>
              </a:solidFill>
              <a:cs typeface="Arial"/>
            </a:endParaRPr>
          </a:p>
          <a:p>
            <a:endParaRPr lang="en-US"/>
          </a:p>
        </p:txBody>
      </p:sp>
      <p:sp>
        <p:nvSpPr>
          <p:cNvPr id="2" name="Slide Number Placeholder 1">
            <a:extLst>
              <a:ext uri="{FF2B5EF4-FFF2-40B4-BE49-F238E27FC236}">
                <a16:creationId xmlns:a16="http://schemas.microsoft.com/office/drawing/2014/main" id="{ADE4AEE8-8117-CA19-D49E-3DAFDAB72F0A}"/>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32</a:t>
            </a:fld>
            <a:endParaRPr lang="en-US"/>
          </a:p>
        </p:txBody>
      </p:sp>
    </p:spTree>
    <p:extLst>
      <p:ext uri="{BB962C8B-B14F-4D97-AF65-F5344CB8AC3E}">
        <p14:creationId xmlns:p14="http://schemas.microsoft.com/office/powerpoint/2010/main" val="137990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F138EB-4CAA-4848-92AB-9B892C964437}"/>
              </a:ext>
            </a:extLst>
          </p:cNvPr>
          <p:cNvSpPr>
            <a:spLocks noGrp="1"/>
          </p:cNvSpPr>
          <p:nvPr>
            <p:ph type="title"/>
          </p:nvPr>
        </p:nvSpPr>
        <p:spPr/>
        <p:txBody>
          <a:bodyPr/>
          <a:lstStyle/>
          <a:p>
            <a:r>
              <a:rPr lang="en-US"/>
              <a:t>Technical Assistance Contact Info:</a:t>
            </a:r>
          </a:p>
        </p:txBody>
      </p:sp>
      <p:sp>
        <p:nvSpPr>
          <p:cNvPr id="8" name="Text Placeholder 7">
            <a:extLst>
              <a:ext uri="{FF2B5EF4-FFF2-40B4-BE49-F238E27FC236}">
                <a16:creationId xmlns:a16="http://schemas.microsoft.com/office/drawing/2014/main" id="{2F1BD210-E180-4D47-91CF-04A164AB79CD}"/>
              </a:ext>
            </a:extLst>
          </p:cNvPr>
          <p:cNvSpPr>
            <a:spLocks noGrp="1"/>
          </p:cNvSpPr>
          <p:nvPr>
            <p:ph type="body" idx="1"/>
          </p:nvPr>
        </p:nvSpPr>
        <p:spPr>
          <a:xfrm>
            <a:off x="324091" y="1258112"/>
            <a:ext cx="5652166" cy="771302"/>
          </a:xfrm>
        </p:spPr>
        <p:txBody>
          <a:bodyPr/>
          <a:lstStyle/>
          <a:p>
            <a:r>
              <a:rPr lang="en-US"/>
              <a:t>ECTA</a:t>
            </a:r>
          </a:p>
        </p:txBody>
      </p:sp>
      <p:sp>
        <p:nvSpPr>
          <p:cNvPr id="9" name="Content Placeholder 8">
            <a:extLst>
              <a:ext uri="{FF2B5EF4-FFF2-40B4-BE49-F238E27FC236}">
                <a16:creationId xmlns:a16="http://schemas.microsoft.com/office/drawing/2014/main" id="{FD41FA5D-1FB0-5F46-B8BE-7165CB650AB1}"/>
              </a:ext>
            </a:extLst>
          </p:cNvPr>
          <p:cNvSpPr>
            <a:spLocks noGrp="1"/>
          </p:cNvSpPr>
          <p:nvPr>
            <p:ph sz="half" idx="2"/>
          </p:nvPr>
        </p:nvSpPr>
        <p:spPr>
          <a:xfrm>
            <a:off x="300942" y="2148784"/>
            <a:ext cx="5675315" cy="4023415"/>
          </a:xfrm>
        </p:spPr>
        <p:txBody>
          <a:bodyPr>
            <a:normAutofit/>
          </a:bodyPr>
          <a:lstStyle/>
          <a:p>
            <a:pPr marL="0" indent="0">
              <a:buNone/>
            </a:pPr>
            <a:r>
              <a:rPr lang="en-US"/>
              <a:t>Sharon Lunn, ECTA Transition Topic Lead </a:t>
            </a:r>
          </a:p>
          <a:p>
            <a:pPr marL="0" indent="0">
              <a:buNone/>
            </a:pPr>
            <a:r>
              <a:rPr lang="en-US">
                <a:hlinkClick r:id="rId3"/>
              </a:rPr>
              <a:t>sharon.lunn@unc.edu</a:t>
            </a:r>
            <a:endParaRPr lang="en-US"/>
          </a:p>
          <a:p>
            <a:pPr marL="0" indent="0">
              <a:buNone/>
            </a:pPr>
            <a:endParaRPr lang="en-US"/>
          </a:p>
          <a:p>
            <a:pPr marL="0" indent="0">
              <a:buNone/>
            </a:pPr>
            <a:r>
              <a:rPr lang="en-US"/>
              <a:t>ECTA State Contact</a:t>
            </a:r>
          </a:p>
          <a:p>
            <a:pPr marL="0" indent="0">
              <a:buNone/>
            </a:pPr>
            <a:r>
              <a:rPr lang="en-US">
                <a:hlinkClick r:id="rId4"/>
              </a:rPr>
              <a:t>https://ectacenter.org/contact/state-assignments.asp</a:t>
            </a:r>
            <a:endParaRPr lang="en-US"/>
          </a:p>
          <a:p>
            <a:pPr marL="0" indent="0">
              <a:buNone/>
            </a:pPr>
            <a:endParaRPr lang="en-US" sz="2400"/>
          </a:p>
          <a:p>
            <a:endParaRPr lang="en-US"/>
          </a:p>
        </p:txBody>
      </p:sp>
      <p:sp>
        <p:nvSpPr>
          <p:cNvPr id="10" name="Text Placeholder 9">
            <a:extLst>
              <a:ext uri="{FF2B5EF4-FFF2-40B4-BE49-F238E27FC236}">
                <a16:creationId xmlns:a16="http://schemas.microsoft.com/office/drawing/2014/main" id="{FE4A0049-183D-CF47-9678-03E6924C8D3E}"/>
              </a:ext>
            </a:extLst>
          </p:cNvPr>
          <p:cNvSpPr>
            <a:spLocks noGrp="1"/>
          </p:cNvSpPr>
          <p:nvPr>
            <p:ph type="body" sz="quarter" idx="3"/>
          </p:nvPr>
        </p:nvSpPr>
        <p:spPr>
          <a:xfrm>
            <a:off x="6204857" y="1261287"/>
            <a:ext cx="5543447" cy="771585"/>
          </a:xfrm>
        </p:spPr>
        <p:txBody>
          <a:bodyPr/>
          <a:lstStyle/>
          <a:p>
            <a:r>
              <a:rPr lang="en-US"/>
              <a:t>DaSy</a:t>
            </a:r>
          </a:p>
        </p:txBody>
      </p:sp>
      <p:sp>
        <p:nvSpPr>
          <p:cNvPr id="11" name="Content Placeholder 10">
            <a:extLst>
              <a:ext uri="{FF2B5EF4-FFF2-40B4-BE49-F238E27FC236}">
                <a16:creationId xmlns:a16="http://schemas.microsoft.com/office/drawing/2014/main" id="{64F59D13-86A2-5042-91FD-49560149FAD0}"/>
              </a:ext>
            </a:extLst>
          </p:cNvPr>
          <p:cNvSpPr>
            <a:spLocks noGrp="1"/>
          </p:cNvSpPr>
          <p:nvPr>
            <p:ph sz="quarter" idx="4"/>
          </p:nvPr>
        </p:nvSpPr>
        <p:spPr>
          <a:xfrm>
            <a:off x="6204857" y="2147817"/>
            <a:ext cx="5601320" cy="4012634"/>
          </a:xfrm>
        </p:spPr>
        <p:txBody>
          <a:bodyPr>
            <a:normAutofit lnSpcReduction="10000"/>
          </a:bodyPr>
          <a:lstStyle/>
          <a:p>
            <a:pPr marL="0" indent="0">
              <a:buNone/>
            </a:pPr>
            <a:r>
              <a:rPr lang="en-US"/>
              <a:t>Michelle Lewis, DaSy Transition Topic Lead </a:t>
            </a:r>
          </a:p>
          <a:p>
            <a:pPr marL="0" indent="0">
              <a:buNone/>
            </a:pPr>
            <a:r>
              <a:rPr lang="en-US">
                <a:hlinkClick r:id="rId5"/>
              </a:rPr>
              <a:t>mlewis@picnh.org</a:t>
            </a:r>
            <a:endParaRPr lang="en-US"/>
          </a:p>
          <a:p>
            <a:pPr marL="0" indent="0">
              <a:buNone/>
            </a:pPr>
            <a:endParaRPr lang="en-US"/>
          </a:p>
          <a:p>
            <a:pPr marL="0" indent="0">
              <a:buNone/>
            </a:pPr>
            <a:r>
              <a:rPr lang="en-US"/>
              <a:t>DaSy State Liaison</a:t>
            </a:r>
          </a:p>
          <a:p>
            <a:pPr marL="0" indent="0">
              <a:buNone/>
            </a:pPr>
            <a:r>
              <a:rPr lang="en-US">
                <a:hlinkClick r:id="rId6"/>
              </a:rPr>
              <a:t>https://dasycenter.org/technical-assistance/state-technical-assistance-liaisons/</a:t>
            </a:r>
            <a:endParaRPr lang="en-US"/>
          </a:p>
          <a:p>
            <a:pPr marL="0" indent="0">
              <a:buNone/>
            </a:pPr>
            <a:endParaRPr lang="en-US" sz="2400"/>
          </a:p>
          <a:p>
            <a:endParaRPr lang="en-US"/>
          </a:p>
        </p:txBody>
      </p:sp>
      <p:sp>
        <p:nvSpPr>
          <p:cNvPr id="2" name="Slide Number Placeholder 1">
            <a:extLst>
              <a:ext uri="{FF2B5EF4-FFF2-40B4-BE49-F238E27FC236}">
                <a16:creationId xmlns:a16="http://schemas.microsoft.com/office/drawing/2014/main" id="{E7B0D884-ED87-D648-BD63-1C4DCA97FDB6}"/>
              </a:ext>
              <a:ext uri="{C183D7F6-B498-43B3-948B-1728B52AA6E4}">
                <adec:decorative xmlns:adec="http://schemas.microsoft.com/office/drawing/2017/decorative" val="1"/>
              </a:ext>
            </a:extLst>
          </p:cNvPr>
          <p:cNvSpPr>
            <a:spLocks noGrp="1"/>
          </p:cNvSpPr>
          <p:nvPr>
            <p:ph type="sldNum" sz="quarter" idx="11"/>
          </p:nvPr>
        </p:nvSpPr>
        <p:spPr/>
        <p:txBody>
          <a:bodyPr/>
          <a:lstStyle/>
          <a:p>
            <a:fld id="{8FF8BE51-C3B0-9B4F-9A06-4F809A9A7941}" type="slidenum">
              <a:rPr lang="en-US" smtClean="0"/>
              <a:pPr/>
              <a:t>33</a:t>
            </a:fld>
            <a:endParaRPr lang="en-US"/>
          </a:p>
        </p:txBody>
      </p:sp>
    </p:spTree>
    <p:extLst>
      <p:ext uri="{BB962C8B-B14F-4D97-AF65-F5344CB8AC3E}">
        <p14:creationId xmlns:p14="http://schemas.microsoft.com/office/powerpoint/2010/main" val="275905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4BB26-87AB-3A4C-83B5-BF8749AC93EE}"/>
              </a:ext>
            </a:extLst>
          </p:cNvPr>
          <p:cNvSpPr>
            <a:spLocks noGrp="1"/>
          </p:cNvSpPr>
          <p:nvPr>
            <p:ph type="title"/>
          </p:nvPr>
        </p:nvSpPr>
        <p:spPr/>
        <p:txBody>
          <a:bodyPr>
            <a:normAutofit fontScale="90000"/>
          </a:bodyPr>
          <a:lstStyle/>
          <a:p>
            <a:r>
              <a:rPr lang="en-US" b="0"/>
              <a:t>Find out more at</a:t>
            </a:r>
            <a:r>
              <a:rPr lang="en-US"/>
              <a:t> ectacenter.org</a:t>
            </a:r>
            <a:br>
              <a:rPr lang="en-US"/>
            </a:br>
            <a:r>
              <a:rPr lang="en-US" b="0"/>
              <a:t>and</a:t>
            </a:r>
            <a:r>
              <a:rPr lang="en-US"/>
              <a:t> dasycenter.org</a:t>
            </a:r>
          </a:p>
        </p:txBody>
      </p:sp>
      <p:sp>
        <p:nvSpPr>
          <p:cNvPr id="2" name="Slide Number Placeholder 1">
            <a:extLst>
              <a:ext uri="{FF2B5EF4-FFF2-40B4-BE49-F238E27FC236}">
                <a16:creationId xmlns:a16="http://schemas.microsoft.com/office/drawing/2014/main" id="{A7CC8EDC-3B81-DB4D-84C2-AB08F0BD3EF3}"/>
              </a:ext>
            </a:extLst>
          </p:cNvPr>
          <p:cNvSpPr>
            <a:spLocks noGrp="1"/>
          </p:cNvSpPr>
          <p:nvPr>
            <p:ph type="sldNum" sz="quarter" idx="4294967295"/>
          </p:nvPr>
        </p:nvSpPr>
        <p:spPr>
          <a:xfrm>
            <a:off x="10958513" y="6319838"/>
            <a:ext cx="1233487" cy="5032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400" b="0" i="0" u="none" strike="noStrike" kern="1200" cap="none" spc="0" normalizeH="0" baseline="0" noProof="0" smtClean="0">
                <a:ln>
                  <a:noFill/>
                </a:ln>
                <a:solidFill>
                  <a:srgbClr val="10457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1045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1548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CF5BE83-9197-7E47-2F42-7867AF2BFDF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16205" y="1190100"/>
            <a:ext cx="4167259" cy="4470024"/>
          </a:xfrm>
          <a:prstGeom prst="rect">
            <a:avLst/>
          </a:prstGeom>
        </p:spPr>
      </p:pic>
      <p:sp>
        <p:nvSpPr>
          <p:cNvPr id="5" name="Title 4">
            <a:extLst>
              <a:ext uri="{FF2B5EF4-FFF2-40B4-BE49-F238E27FC236}">
                <a16:creationId xmlns:a16="http://schemas.microsoft.com/office/drawing/2014/main" id="{C1AB9F2E-89B7-8489-84E2-EC950E7767BB}"/>
              </a:ext>
            </a:extLst>
          </p:cNvPr>
          <p:cNvSpPr>
            <a:spLocks noGrp="1"/>
          </p:cNvSpPr>
          <p:nvPr>
            <p:ph type="title"/>
          </p:nvPr>
        </p:nvSpPr>
        <p:spPr>
          <a:xfrm>
            <a:off x="587829" y="226979"/>
            <a:ext cx="11005456" cy="899693"/>
          </a:xfrm>
        </p:spPr>
        <p:txBody>
          <a:bodyPr anchor="t">
            <a:normAutofit/>
          </a:bodyPr>
          <a:lstStyle/>
          <a:p>
            <a:r>
              <a:rPr lang="en-US">
                <a:latin typeface="Arial"/>
                <a:cs typeface="Arial"/>
              </a:rPr>
              <a:t>Engagement, Questions, and Follow-up</a:t>
            </a:r>
          </a:p>
        </p:txBody>
      </p:sp>
      <p:sp>
        <p:nvSpPr>
          <p:cNvPr id="4" name="Content Placeholder 3">
            <a:extLst>
              <a:ext uri="{FF2B5EF4-FFF2-40B4-BE49-F238E27FC236}">
                <a16:creationId xmlns:a16="http://schemas.microsoft.com/office/drawing/2014/main" id="{00D747D6-AEDF-D582-1F2A-8C7A2452BF75}"/>
              </a:ext>
            </a:extLst>
          </p:cNvPr>
          <p:cNvSpPr>
            <a:spLocks noGrp="1"/>
          </p:cNvSpPr>
          <p:nvPr>
            <p:ph sz="half" idx="1"/>
          </p:nvPr>
        </p:nvSpPr>
        <p:spPr>
          <a:xfrm>
            <a:off x="271527" y="1113086"/>
            <a:ext cx="7680520" cy="4950362"/>
          </a:xfrm>
        </p:spPr>
        <p:txBody>
          <a:bodyPr vert="horz" lIns="91440" tIns="45720" rIns="91440" bIns="45720" rtlCol="0" anchor="t">
            <a:normAutofit/>
          </a:bodyPr>
          <a:lstStyle/>
          <a:p>
            <a:pPr>
              <a:lnSpc>
                <a:spcPct val="150000"/>
              </a:lnSpc>
            </a:pPr>
            <a:r>
              <a:rPr lang="en-US" sz="2600">
                <a:latin typeface="Arial"/>
                <a:cs typeface="Arial"/>
              </a:rPr>
              <a:t>Today’s session will include interactive polls, chats, and state sharing.</a:t>
            </a:r>
            <a:endParaRPr lang="en-US" sz="2600">
              <a:highlight>
                <a:srgbClr val="FFFF00"/>
              </a:highlight>
              <a:latin typeface="Arial"/>
              <a:cs typeface="Arial"/>
            </a:endParaRPr>
          </a:p>
          <a:p>
            <a:pPr>
              <a:lnSpc>
                <a:spcPct val="150000"/>
              </a:lnSpc>
            </a:pPr>
            <a:r>
              <a:rPr lang="en-US" sz="2600">
                <a:latin typeface="Arial"/>
                <a:cs typeface="Arial"/>
              </a:rPr>
              <a:t>Please submit questions using the Q&amp;A feature.</a:t>
            </a:r>
          </a:p>
          <a:p>
            <a:pPr>
              <a:lnSpc>
                <a:spcPct val="150000"/>
              </a:lnSpc>
            </a:pPr>
            <a:r>
              <a:rPr lang="en-US" sz="2600">
                <a:latin typeface="Arial"/>
                <a:cs typeface="Arial"/>
              </a:rPr>
              <a:t>Questions will be addressed in a posted FAQ.</a:t>
            </a:r>
          </a:p>
          <a:p>
            <a:pPr>
              <a:lnSpc>
                <a:spcPct val="150000"/>
              </a:lnSpc>
            </a:pPr>
            <a:r>
              <a:rPr lang="en-US" sz="2600">
                <a:latin typeface="Arial"/>
                <a:cs typeface="Arial"/>
              </a:rPr>
              <a:t>Participants will be notified when the FAQ is available on our website.</a:t>
            </a:r>
          </a:p>
          <a:p>
            <a:endParaRPr lang="en-US" sz="2200"/>
          </a:p>
        </p:txBody>
      </p:sp>
      <p:sp>
        <p:nvSpPr>
          <p:cNvPr id="2" name="Slide Number Placeholder 1">
            <a:extLst>
              <a:ext uri="{FF2B5EF4-FFF2-40B4-BE49-F238E27FC236}">
                <a16:creationId xmlns:a16="http://schemas.microsoft.com/office/drawing/2014/main" id="{3BA32988-3194-9647-DC0D-1CFDB59DF0CB}"/>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4</a:t>
            </a:fld>
            <a:endParaRPr lang="en-US"/>
          </a:p>
        </p:txBody>
      </p:sp>
    </p:spTree>
    <p:extLst>
      <p:ext uri="{BB962C8B-B14F-4D97-AF65-F5344CB8AC3E}">
        <p14:creationId xmlns:p14="http://schemas.microsoft.com/office/powerpoint/2010/main" val="158676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BB3678-ABD9-3DEB-980F-ADD46054140F}"/>
              </a:ext>
            </a:extLst>
          </p:cNvPr>
          <p:cNvSpPr>
            <a:spLocks noGrp="1"/>
          </p:cNvSpPr>
          <p:nvPr>
            <p:ph type="title"/>
          </p:nvPr>
        </p:nvSpPr>
        <p:spPr/>
        <p:txBody>
          <a:bodyPr/>
          <a:lstStyle/>
          <a:p>
            <a:r>
              <a:rPr lang="en-US"/>
              <a:t>Q&amp;A Feature</a:t>
            </a:r>
          </a:p>
        </p:txBody>
      </p:sp>
      <p:sp>
        <p:nvSpPr>
          <p:cNvPr id="7" name="Content Placeholder 6">
            <a:extLst>
              <a:ext uri="{FF2B5EF4-FFF2-40B4-BE49-F238E27FC236}">
                <a16:creationId xmlns:a16="http://schemas.microsoft.com/office/drawing/2014/main" id="{B9DE5CF9-3FC3-99C9-27C9-E00C52083B8D}"/>
              </a:ext>
            </a:extLst>
          </p:cNvPr>
          <p:cNvSpPr>
            <a:spLocks noGrp="1"/>
          </p:cNvSpPr>
          <p:nvPr>
            <p:ph idx="1"/>
          </p:nvPr>
        </p:nvSpPr>
        <p:spPr/>
        <p:txBody>
          <a:bodyPr>
            <a:normAutofit/>
          </a:bodyPr>
          <a:lstStyle/>
          <a:p>
            <a:r>
              <a:rPr lang="en-US">
                <a:solidFill>
                  <a:srgbClr val="000000"/>
                </a:solidFill>
                <a:latin typeface="Arial"/>
                <a:ea typeface="Calibri"/>
                <a:cs typeface="Calibri"/>
              </a:rPr>
              <a:t>The Q&amp;A feature allows you an option to submit questions during the call.</a:t>
            </a:r>
            <a:endParaRPr lang="en-US">
              <a:solidFill>
                <a:srgbClr val="00053D"/>
              </a:solidFill>
              <a:latin typeface="Arial"/>
              <a:ea typeface="Calibri"/>
            </a:endParaRPr>
          </a:p>
          <a:p>
            <a:endParaRPr lang="en-US">
              <a:solidFill>
                <a:srgbClr val="00053D"/>
              </a:solidFill>
              <a:latin typeface="Arial"/>
              <a:ea typeface="Calibri"/>
            </a:endParaRPr>
          </a:p>
          <a:p>
            <a:r>
              <a:rPr lang="en-US" b="1">
                <a:latin typeface="Arial"/>
                <a:ea typeface="Calibri"/>
                <a:cs typeface="Calibri"/>
              </a:rPr>
              <a:t>To submit a question: </a:t>
            </a:r>
            <a:endParaRPr lang="en-US" b="1">
              <a:latin typeface="Arial"/>
              <a:ea typeface="Calibri"/>
            </a:endParaRPr>
          </a:p>
          <a:p>
            <a:pPr lvl="1">
              <a:buFont typeface="Courier New" panose="020B0604020202020204" pitchFamily="34" charset="0"/>
              <a:buChar char="o"/>
            </a:pPr>
            <a:r>
              <a:rPr lang="en-US">
                <a:latin typeface="Arial"/>
                <a:ea typeface="Calibri"/>
                <a:cs typeface="Calibri"/>
              </a:rPr>
              <a:t>Locate the "More" icon in the meeting toolbar</a:t>
            </a:r>
          </a:p>
          <a:p>
            <a:pPr lvl="1">
              <a:buFont typeface="Courier New" panose="020B0604020202020204" pitchFamily="34" charset="0"/>
              <a:buChar char="o"/>
            </a:pPr>
            <a:r>
              <a:rPr lang="en-US">
                <a:latin typeface="Arial"/>
                <a:ea typeface="Calibri"/>
                <a:cs typeface="Calibri"/>
              </a:rPr>
              <a:t>Choose "Q&amp;A" from the drop-down menu</a:t>
            </a:r>
            <a:endParaRPr lang="en-US">
              <a:latin typeface="Arial"/>
              <a:ea typeface="Calibri"/>
            </a:endParaRPr>
          </a:p>
          <a:p>
            <a:pPr lvl="1">
              <a:buFont typeface="Courier New" panose="020B0604020202020204" pitchFamily="34" charset="0"/>
              <a:buChar char="o"/>
            </a:pPr>
            <a:r>
              <a:rPr lang="en-US">
                <a:latin typeface="Arial"/>
                <a:ea typeface="Calibri"/>
                <a:cs typeface="Calibri"/>
              </a:rPr>
              <a:t>Type a question in the box, and hit "Send"</a:t>
            </a:r>
          </a:p>
        </p:txBody>
      </p:sp>
      <p:sp>
        <p:nvSpPr>
          <p:cNvPr id="5" name="Slide Number Placeholder 4">
            <a:extLst>
              <a:ext uri="{FF2B5EF4-FFF2-40B4-BE49-F238E27FC236}">
                <a16:creationId xmlns:a16="http://schemas.microsoft.com/office/drawing/2014/main" id="{A9698C29-64CB-4FC3-E59F-B8FED89EFF4E}"/>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5</a:t>
            </a:fld>
            <a:endParaRPr lang="en-US"/>
          </a:p>
        </p:txBody>
      </p:sp>
    </p:spTree>
    <p:extLst>
      <p:ext uri="{BB962C8B-B14F-4D97-AF65-F5344CB8AC3E}">
        <p14:creationId xmlns:p14="http://schemas.microsoft.com/office/powerpoint/2010/main" val="196402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08658-D4C9-6941-8077-BE005220E330}"/>
              </a:ext>
            </a:extLst>
          </p:cNvPr>
          <p:cNvSpPr>
            <a:spLocks noGrp="1"/>
          </p:cNvSpPr>
          <p:nvPr>
            <p:ph type="title"/>
          </p:nvPr>
        </p:nvSpPr>
        <p:spPr/>
        <p:txBody>
          <a:bodyPr/>
          <a:lstStyle/>
          <a:p>
            <a:r>
              <a:rPr lang="en-US">
                <a:latin typeface="Arial"/>
                <a:cs typeface="Arial"/>
              </a:rPr>
              <a:t>The Importance of Agency Collaboration</a:t>
            </a:r>
          </a:p>
        </p:txBody>
      </p:sp>
    </p:spTree>
    <p:extLst>
      <p:ext uri="{BB962C8B-B14F-4D97-AF65-F5344CB8AC3E}">
        <p14:creationId xmlns:p14="http://schemas.microsoft.com/office/powerpoint/2010/main" val="60573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5290A27C-AC30-D331-CD6D-A1A95FEC1A23}"/>
              </a:ext>
            </a:extLst>
          </p:cNvPr>
          <p:cNvSpPr>
            <a:spLocks noGrp="1"/>
          </p:cNvSpPr>
          <p:nvPr>
            <p:ph type="title"/>
          </p:nvPr>
        </p:nvSpPr>
        <p:spPr>
          <a:xfrm>
            <a:off x="587828" y="226980"/>
            <a:ext cx="11005457" cy="914400"/>
          </a:xfrm>
        </p:spPr>
        <p:txBody>
          <a:bodyPr vert="horz" lIns="91440" tIns="45720" rIns="91440" bIns="45720" rtlCol="0" anchor="t">
            <a:noAutofit/>
          </a:bodyPr>
          <a:lstStyle/>
          <a:p>
            <a:r>
              <a:rPr lang="en-US">
                <a:latin typeface="Arial"/>
                <a:cs typeface="Arial"/>
              </a:rPr>
              <a:t>Transition is the BRIDGE </a:t>
            </a:r>
            <a:br>
              <a:rPr lang="en-US">
                <a:latin typeface="Arial"/>
                <a:cs typeface="Arial"/>
              </a:rPr>
            </a:br>
            <a:r>
              <a:rPr lang="en-US">
                <a:latin typeface="Arial"/>
                <a:cs typeface="Arial"/>
              </a:rPr>
              <a:t>Between Part C Early Intervention and Part B Preschool Special Education</a:t>
            </a:r>
          </a:p>
        </p:txBody>
      </p:sp>
      <p:pic>
        <p:nvPicPr>
          <p:cNvPr id="6" name="Content Placeholder 5" descr="Couple with child walking on a bridge in modern city.">
            <a:extLst>
              <a:ext uri="{FF2B5EF4-FFF2-40B4-BE49-F238E27FC236}">
                <a16:creationId xmlns:a16="http://schemas.microsoft.com/office/drawing/2014/main" id="{FAEE62DD-A42F-3A11-73D1-69EDF48EC67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87829" y="1672045"/>
            <a:ext cx="11005457" cy="4402183"/>
          </a:xfrm>
          <a:prstGeom prst="rect">
            <a:avLst/>
          </a:prstGeom>
          <a:noFill/>
        </p:spPr>
      </p:pic>
      <p:sp>
        <p:nvSpPr>
          <p:cNvPr id="2" name="Slide Number Placeholder 1">
            <a:extLst>
              <a:ext uri="{FF2B5EF4-FFF2-40B4-BE49-F238E27FC236}">
                <a16:creationId xmlns:a16="http://schemas.microsoft.com/office/drawing/2014/main" id="{ADDEB31A-E400-7FC0-D71F-BD51FB462013}"/>
              </a:ext>
              <a:ext uri="{C183D7F6-B498-43B3-948B-1728B52AA6E4}">
                <adec:decorative xmlns:adec="http://schemas.microsoft.com/office/drawing/2017/decorative" val="1"/>
              </a:ext>
            </a:extLst>
          </p:cNvPr>
          <p:cNvSpPr>
            <a:spLocks noGrp="1"/>
          </p:cNvSpPr>
          <p:nvPr>
            <p:ph type="sldNum" sz="quarter" idx="4"/>
          </p:nvPr>
        </p:nvSpPr>
        <p:spPr>
          <a:xfrm>
            <a:off x="10360510" y="6319554"/>
            <a:ext cx="1232776" cy="503578"/>
          </a:xfrm>
        </p:spPr>
        <p:txBody>
          <a:bodyPr anchor="ctr">
            <a:normAutofit/>
          </a:bodyPr>
          <a:lstStyle/>
          <a:p>
            <a:pPr>
              <a:spcAft>
                <a:spcPts val="600"/>
              </a:spcAft>
            </a:pPr>
            <a:fld id="{8FF8BE51-C3B0-9B4F-9A06-4F809A9A7941}" type="slidenum">
              <a:rPr lang="en-US" smtClean="0"/>
              <a:pPr>
                <a:spcAft>
                  <a:spcPts val="600"/>
                </a:spcAft>
              </a:pPr>
              <a:t>7</a:t>
            </a:fld>
            <a:endParaRPr lang="en-US"/>
          </a:p>
        </p:txBody>
      </p:sp>
    </p:spTree>
    <p:extLst>
      <p:ext uri="{BB962C8B-B14F-4D97-AF65-F5344CB8AC3E}">
        <p14:creationId xmlns:p14="http://schemas.microsoft.com/office/powerpoint/2010/main" val="345732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8C2D-2AD3-8B29-22F4-E39A47E875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D4FFCA-84EC-E592-72C7-0B6E325DF0DF}"/>
              </a:ext>
            </a:extLst>
          </p:cNvPr>
          <p:cNvSpPr>
            <a:spLocks noGrp="1"/>
          </p:cNvSpPr>
          <p:nvPr>
            <p:ph type="title"/>
          </p:nvPr>
        </p:nvSpPr>
        <p:spPr>
          <a:xfrm>
            <a:off x="587828" y="451098"/>
            <a:ext cx="11005457" cy="914400"/>
          </a:xfrm>
        </p:spPr>
        <p:txBody>
          <a:bodyPr>
            <a:noAutofit/>
          </a:bodyPr>
          <a:lstStyle/>
          <a:p>
            <a:r>
              <a:rPr lang="en-US">
                <a:latin typeface="Arial"/>
                <a:cs typeface="Arial"/>
              </a:rPr>
              <a:t>IDEA Interagency/Intra-Agency Agreement Requirements</a:t>
            </a:r>
            <a:br>
              <a:rPr lang="en-US">
                <a:latin typeface="Arial"/>
                <a:cs typeface="Arial"/>
              </a:rPr>
            </a:br>
            <a:r>
              <a:rPr lang="en-US">
                <a:latin typeface="Arial"/>
                <a:cs typeface="Arial"/>
              </a:rPr>
              <a:t>34 C.F.R. § 303.209(a)(3)(</a:t>
            </a:r>
            <a:r>
              <a:rPr lang="en-US" err="1">
                <a:latin typeface="Arial"/>
                <a:cs typeface="Arial"/>
              </a:rPr>
              <a:t>i</a:t>
            </a:r>
            <a:r>
              <a:rPr lang="en-US">
                <a:latin typeface="Arial"/>
                <a:cs typeface="Arial"/>
              </a:rPr>
              <a:t>)</a:t>
            </a:r>
            <a:br>
              <a:rPr lang="en-US">
                <a:latin typeface="Arial"/>
                <a:cs typeface="Arial"/>
              </a:rPr>
            </a:br>
            <a:endParaRPr lang="en-US"/>
          </a:p>
        </p:txBody>
      </p:sp>
      <p:sp>
        <p:nvSpPr>
          <p:cNvPr id="4" name="Content Placeholder 3">
            <a:extLst>
              <a:ext uri="{FF2B5EF4-FFF2-40B4-BE49-F238E27FC236}">
                <a16:creationId xmlns:a16="http://schemas.microsoft.com/office/drawing/2014/main" id="{AE52F079-E25E-D96B-D326-C9B03F3DC1AC}"/>
              </a:ext>
            </a:extLst>
          </p:cNvPr>
          <p:cNvSpPr>
            <a:spLocks noGrp="1"/>
          </p:cNvSpPr>
          <p:nvPr>
            <p:ph idx="1"/>
          </p:nvPr>
        </p:nvSpPr>
        <p:spPr>
          <a:xfrm>
            <a:off x="587829" y="1547652"/>
            <a:ext cx="11005457" cy="4477806"/>
          </a:xfrm>
        </p:spPr>
        <p:txBody>
          <a:bodyPr>
            <a:normAutofit/>
          </a:bodyPr>
          <a:lstStyle/>
          <a:p>
            <a:pPr marL="0" indent="0">
              <a:buNone/>
            </a:pPr>
            <a:r>
              <a:rPr lang="en-US"/>
              <a:t>Each State must include in its application:</a:t>
            </a:r>
          </a:p>
          <a:p>
            <a:r>
              <a:rPr lang="en-US">
                <a:latin typeface="Arial"/>
                <a:cs typeface="Arial"/>
              </a:rPr>
              <a:t>(A) If the </a:t>
            </a:r>
            <a:r>
              <a:rPr lang="en-US" b="1">
                <a:latin typeface="Arial"/>
                <a:cs typeface="Arial"/>
              </a:rPr>
              <a:t>lead agency (LA) is not the SEA</a:t>
            </a:r>
            <a:r>
              <a:rPr lang="en-US">
                <a:latin typeface="Arial"/>
                <a:cs typeface="Arial"/>
              </a:rPr>
              <a:t>, an </a:t>
            </a:r>
            <a:r>
              <a:rPr lang="en-US" b="1">
                <a:latin typeface="Arial"/>
                <a:cs typeface="Arial"/>
              </a:rPr>
              <a:t>interagency agreement </a:t>
            </a:r>
            <a:r>
              <a:rPr lang="en-US">
                <a:latin typeface="Arial"/>
                <a:cs typeface="Arial"/>
              </a:rPr>
              <a:t>between the lead agency and the SEA; or</a:t>
            </a:r>
          </a:p>
          <a:p>
            <a:r>
              <a:rPr lang="en-US"/>
              <a:t>(B) If the </a:t>
            </a:r>
            <a:r>
              <a:rPr lang="en-US" b="1"/>
              <a:t>lead agency is the SEA</a:t>
            </a:r>
            <a:r>
              <a:rPr lang="en-US"/>
              <a:t>, an </a:t>
            </a:r>
            <a:r>
              <a:rPr lang="en-US" b="1"/>
              <a:t>intra-agency agreement </a:t>
            </a:r>
            <a:r>
              <a:rPr lang="en-US"/>
              <a:t>between the program within that agency that administers Part C of the Act and the program within the agency that administers Section 619 of the Act.</a:t>
            </a:r>
          </a:p>
          <a:p>
            <a:pPr marL="0" indent="0">
              <a:buNone/>
            </a:pPr>
            <a:endParaRPr lang="en-US"/>
          </a:p>
        </p:txBody>
      </p:sp>
      <p:sp>
        <p:nvSpPr>
          <p:cNvPr id="2" name="Slide Number Placeholder 1">
            <a:extLst>
              <a:ext uri="{FF2B5EF4-FFF2-40B4-BE49-F238E27FC236}">
                <a16:creationId xmlns:a16="http://schemas.microsoft.com/office/drawing/2014/main" id="{BD5B12BE-687A-1DE4-00C2-A5F50DD3DF84}"/>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8</a:t>
            </a:fld>
            <a:endParaRPr lang="en-US"/>
          </a:p>
        </p:txBody>
      </p:sp>
    </p:spTree>
    <p:extLst>
      <p:ext uri="{BB962C8B-B14F-4D97-AF65-F5344CB8AC3E}">
        <p14:creationId xmlns:p14="http://schemas.microsoft.com/office/powerpoint/2010/main" val="858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846D-8578-B4CB-FAF9-A4FE4E2130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F27C89-8218-3B4B-0201-C70E00891144}"/>
              </a:ext>
            </a:extLst>
          </p:cNvPr>
          <p:cNvSpPr>
            <a:spLocks noGrp="1"/>
          </p:cNvSpPr>
          <p:nvPr>
            <p:ph type="title"/>
          </p:nvPr>
        </p:nvSpPr>
        <p:spPr>
          <a:xfrm>
            <a:off x="587828" y="451098"/>
            <a:ext cx="11005457" cy="914400"/>
          </a:xfrm>
        </p:spPr>
        <p:txBody>
          <a:bodyPr>
            <a:noAutofit/>
          </a:bodyPr>
          <a:lstStyle/>
          <a:p>
            <a:r>
              <a:rPr lang="en-US">
                <a:latin typeface="Arial"/>
                <a:cs typeface="Arial"/>
              </a:rPr>
              <a:t>IDEA Interagency/Intra-Agency Agreement Requirements</a:t>
            </a:r>
            <a:br>
              <a:rPr lang="en-US">
                <a:latin typeface="Arial"/>
                <a:cs typeface="Arial"/>
              </a:rPr>
            </a:br>
            <a:r>
              <a:rPr lang="en-US">
                <a:latin typeface="Arial"/>
                <a:cs typeface="Arial"/>
              </a:rPr>
              <a:t>34 C.F.R. § 303.209(a)(3)(ii)</a:t>
            </a:r>
            <a:br>
              <a:rPr lang="en-US"/>
            </a:br>
            <a:endParaRPr lang="en-US"/>
          </a:p>
        </p:txBody>
      </p:sp>
      <p:sp>
        <p:nvSpPr>
          <p:cNvPr id="4" name="Content Placeholder 3">
            <a:extLst>
              <a:ext uri="{FF2B5EF4-FFF2-40B4-BE49-F238E27FC236}">
                <a16:creationId xmlns:a16="http://schemas.microsoft.com/office/drawing/2014/main" id="{4D5E2A92-C5F9-EFBB-F266-C3133DDDB19B}"/>
              </a:ext>
            </a:extLst>
          </p:cNvPr>
          <p:cNvSpPr>
            <a:spLocks noGrp="1"/>
          </p:cNvSpPr>
          <p:nvPr>
            <p:ph idx="1"/>
          </p:nvPr>
        </p:nvSpPr>
        <p:spPr>
          <a:xfrm>
            <a:off x="587829" y="1518535"/>
            <a:ext cx="11285177" cy="4641778"/>
          </a:xfrm>
        </p:spPr>
        <p:txBody>
          <a:bodyPr>
            <a:normAutofit fontScale="85000" lnSpcReduction="20000"/>
          </a:bodyPr>
          <a:lstStyle/>
          <a:p>
            <a:pPr marL="0" indent="0">
              <a:buNone/>
            </a:pPr>
            <a:r>
              <a:rPr lang="en-US" sz="2600" b="1" i="1">
                <a:latin typeface="Arial"/>
                <a:cs typeface="Arial"/>
              </a:rPr>
              <a:t>To ensure a seamless transition between services under Part B and Part C-</a:t>
            </a:r>
            <a:endParaRPr lang="en-US" sz="2600" b="1" i="1"/>
          </a:p>
          <a:p>
            <a:pPr marL="0" indent="0">
              <a:buNone/>
            </a:pPr>
            <a:r>
              <a:rPr lang="en-US" sz="2600">
                <a:latin typeface="Arial"/>
                <a:cs typeface="Arial"/>
              </a:rPr>
              <a:t>The LA must have an </a:t>
            </a:r>
            <a:r>
              <a:rPr lang="en-US" sz="2600" b="1">
                <a:latin typeface="Arial"/>
                <a:cs typeface="Arial"/>
              </a:rPr>
              <a:t>interagency or intra-agency agreement</a:t>
            </a:r>
            <a:r>
              <a:rPr lang="en-US" sz="2600">
                <a:latin typeface="Arial"/>
                <a:cs typeface="Arial"/>
              </a:rPr>
              <a:t> that addresses how the LA and the SEA will meet the requirements related to the transition to preschool and other programs including- (b)Notification to the SEA and appropriate LEA; (c)Conference to discuss services; (d)Transition plan; (e)Transition conference and meeting to develop transition plan; (f) Applicability of transition requirements.</a:t>
            </a:r>
            <a:endParaRPr lang="en-US" sz="2600">
              <a:latin typeface="Arial"/>
              <a:ea typeface="Calibri"/>
              <a:cs typeface="Arial"/>
            </a:endParaRPr>
          </a:p>
          <a:p>
            <a:pPr marL="0" indent="0">
              <a:buNone/>
            </a:pPr>
            <a:r>
              <a:rPr lang="en-US" sz="2600">
                <a:latin typeface="Arial"/>
                <a:cs typeface="Arial"/>
              </a:rPr>
              <a:t>This also includes any policies adopted by the lead agency pertaining to: the disclosure of information to the SEA and LEA; the option to inform a parent about intended disclosure, ensuring FAPE for children beginning at age 3; the transition of children from the Part C program to preschool programs; initial IEP Team meeting for child under Part C, and </a:t>
            </a:r>
            <a:r>
              <a:rPr lang="en-US" sz="2600" i="1">
                <a:latin typeface="Arial"/>
                <a:cs typeface="Arial"/>
              </a:rPr>
              <a:t>IEP or </a:t>
            </a:r>
            <a:r>
              <a:rPr lang="en-US" sz="2600" i="1" err="1">
                <a:latin typeface="Arial"/>
                <a:cs typeface="Arial"/>
              </a:rPr>
              <a:t>IFSP</a:t>
            </a:r>
            <a:r>
              <a:rPr lang="en-US" sz="2600" i="1">
                <a:latin typeface="Arial"/>
                <a:cs typeface="Arial"/>
              </a:rPr>
              <a:t> for children aged three through five. </a:t>
            </a:r>
            <a:endParaRPr lang="en-US" sz="2600">
              <a:solidFill>
                <a:srgbClr val="000000"/>
              </a:solidFill>
              <a:latin typeface="Arial"/>
              <a:ea typeface="Calibri"/>
              <a:cs typeface="Arial"/>
            </a:endParaRPr>
          </a:p>
          <a:p>
            <a:pPr marL="0" indent="0">
              <a:buNone/>
            </a:pPr>
            <a:r>
              <a:rPr lang="en-US" sz="2600">
                <a:solidFill>
                  <a:srgbClr val="333333"/>
                </a:solidFill>
                <a:latin typeface="Arial"/>
                <a:ea typeface="Calibri"/>
                <a:cs typeface="Arial"/>
              </a:rPr>
              <a:t>34 CFR  303.209(a)(3)(ii)</a:t>
            </a:r>
            <a:endParaRPr lang="en-US" sz="2600"/>
          </a:p>
          <a:p>
            <a:pPr marL="0" indent="0">
              <a:buNone/>
            </a:pPr>
            <a:endParaRPr lang="en-US" sz="2000">
              <a:highlight>
                <a:srgbClr val="FFFF00"/>
              </a:highlight>
              <a:latin typeface="Arial"/>
              <a:ea typeface="Calibri"/>
              <a:cs typeface="Arial"/>
            </a:endParaRPr>
          </a:p>
        </p:txBody>
      </p:sp>
      <p:sp>
        <p:nvSpPr>
          <p:cNvPr id="2" name="Slide Number Placeholder 1">
            <a:extLst>
              <a:ext uri="{FF2B5EF4-FFF2-40B4-BE49-F238E27FC236}">
                <a16:creationId xmlns:a16="http://schemas.microsoft.com/office/drawing/2014/main" id="{90A1CD89-32AF-B823-9D4B-EA918D3DF318}"/>
              </a:ext>
              <a:ext uri="{C183D7F6-B498-43B3-948B-1728B52AA6E4}">
                <adec:decorative xmlns:adec="http://schemas.microsoft.com/office/drawing/2017/decorative" val="1"/>
              </a:ext>
            </a:extLst>
          </p:cNvPr>
          <p:cNvSpPr>
            <a:spLocks noGrp="1"/>
          </p:cNvSpPr>
          <p:nvPr>
            <p:ph type="sldNum" sz="quarter" idx="4"/>
          </p:nvPr>
        </p:nvSpPr>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3171190458"/>
      </p:ext>
    </p:extLst>
  </p:cSld>
  <p:clrMapOvr>
    <a:masterClrMapping/>
  </p:clrMapOvr>
</p:sld>
</file>

<file path=ppt/theme/theme1.xml><?xml version="1.0" encoding="utf-8"?>
<a:theme xmlns:a="http://schemas.openxmlformats.org/drawingml/2006/main" name="Gallery">
  <a:themeElements>
    <a:clrScheme name="ECTA-DaSy">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007BFF"/>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1_Gallery">
  <a:themeElements>
    <a:clrScheme name="ECTA-DaSy">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007BFF"/>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d5b28943731d821af441df4273f33772">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7a07fee66f74aaf3cb0b2035ddda768c"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1BE66-83FD-469C-BE2A-39E6495EADFB}">
  <ds:schemaRefs>
    <ds:schemaRef ds:uri="http://purl.org/dc/elements/1.1/"/>
    <ds:schemaRef ds:uri="http://www.w3.org/XML/1998/namespace"/>
    <ds:schemaRef ds:uri="8d8b1221-cb47-43e5-997b-7d0bdebf637a"/>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c436c572-21bc-4fc1-bb65-153c842e904d"/>
    <ds:schemaRef ds:uri="09c8a845-e7a6-41fb-9590-158bae58e4d1"/>
    <ds:schemaRef ds:uri="http://schemas.microsoft.com/office/2006/metadata/properties"/>
  </ds:schemaRefs>
</ds:datastoreItem>
</file>

<file path=customXml/itemProps2.xml><?xml version="1.0" encoding="utf-8"?>
<ds:datastoreItem xmlns:ds="http://schemas.openxmlformats.org/officeDocument/2006/customXml" ds:itemID="{0B0F0F1F-EE45-4770-BE3A-4BE9F41AE776}">
  <ds:schemaRefs>
    <ds:schemaRef ds:uri="http://schemas.microsoft.com/sharepoint/v3/contenttype/forms"/>
  </ds:schemaRefs>
</ds:datastoreItem>
</file>

<file path=customXml/itemProps3.xml><?xml version="1.0" encoding="utf-8"?>
<ds:datastoreItem xmlns:ds="http://schemas.openxmlformats.org/officeDocument/2006/customXml" ds:itemID="{1C83EBA9-AEBD-45ED-B992-336D55971053}">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ecta2-template-v1</Template>
  <TotalTime>0</TotalTime>
  <Words>2139</Words>
  <Application>Microsoft Office PowerPoint</Application>
  <PresentationFormat>Widescreen</PresentationFormat>
  <Paragraphs>271</Paragraphs>
  <Slides>34</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Aptos</vt:lpstr>
      <vt:lpstr>Arial</vt:lpstr>
      <vt:lpstr>Arial,Sans-Serif</vt:lpstr>
      <vt:lpstr>Calibri</vt:lpstr>
      <vt:lpstr>Century Gothic</vt:lpstr>
      <vt:lpstr>Courier New</vt:lpstr>
      <vt:lpstr>Open Sans</vt:lpstr>
      <vt:lpstr>Times New Roman</vt:lpstr>
      <vt:lpstr>Wingdings</vt:lpstr>
      <vt:lpstr>Gallery</vt:lpstr>
      <vt:lpstr>1_Gallery</vt:lpstr>
      <vt:lpstr>Transition 101: Session 2</vt:lpstr>
      <vt:lpstr>Poll #1- Who’s Here Today?</vt:lpstr>
      <vt:lpstr>Agency Collaboration: Creating and Implementing an Effective Transition Agreement/MOU Session 2 Objectives</vt:lpstr>
      <vt:lpstr>Engagement, Questions, and Follow-up</vt:lpstr>
      <vt:lpstr>Q&amp;A Feature</vt:lpstr>
      <vt:lpstr>The Importance of Agency Collaboration</vt:lpstr>
      <vt:lpstr>Transition is the BRIDGE  Between Part C Early Intervention and Part B Preschool Special Education</vt:lpstr>
      <vt:lpstr>IDEA Interagency/Intra-Agency Agreement Requirements 34 C.F.R. § 303.209(a)(3)(i) </vt:lpstr>
      <vt:lpstr>IDEA Interagency/Intra-Agency Agreement Requirements 34 C.F.R. § 303.209(a)(3)(ii) </vt:lpstr>
      <vt:lpstr>Poll Question #2</vt:lpstr>
      <vt:lpstr>Division for Early Childhood (DEC) Recommended Practices TEAMING AND COLLABORATION</vt:lpstr>
      <vt:lpstr> TEAMING AND COLLABORATION</vt:lpstr>
      <vt:lpstr>Five W’s for Creating  an Effective Agreement/MOU</vt:lpstr>
      <vt:lpstr>Five W’s for Creating  an Effective Agreement continued</vt:lpstr>
      <vt:lpstr>The Fifth W: Why</vt:lpstr>
      <vt:lpstr>Content of Transition Agreements</vt:lpstr>
      <vt:lpstr>General Overview Content of Transition Agreements</vt:lpstr>
      <vt:lpstr>Effective Transition Agreements</vt:lpstr>
      <vt:lpstr>Professional Development Plan</vt:lpstr>
      <vt:lpstr>Data Sharing Mechanisms</vt:lpstr>
      <vt:lpstr>Purpose and When to Use DSAs</vt:lpstr>
      <vt:lpstr>Key Elements of DSAs</vt:lpstr>
      <vt:lpstr>Strategies to Effectively Implement, Monitor and Maintain  Transition Agreements</vt:lpstr>
      <vt:lpstr>Poll Question #3</vt:lpstr>
      <vt:lpstr>Strategies to Implement, Monitor, and Sustain  Transition Agreements</vt:lpstr>
      <vt:lpstr>Final Considerations or Key Takeaways</vt:lpstr>
      <vt:lpstr> Technical Assistance (TA) Resources</vt:lpstr>
      <vt:lpstr>Resources Referenced in this Presentation</vt:lpstr>
      <vt:lpstr>Developing Data Sharing Agreements: A Guide for IDEA Part C and ECSE Who Want to Share, Link, or Integrate Data with Other Programs</vt:lpstr>
      <vt:lpstr>Transition Information and Resources</vt:lpstr>
      <vt:lpstr>Next Steps and Follow-up</vt:lpstr>
      <vt:lpstr>Next Steps</vt:lpstr>
      <vt:lpstr>Technical Assistance Contact Info:</vt:lpstr>
      <vt:lpstr>Find out more at ectacenter.org and dasycenter.org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Logo and Powerpoint Template</dc:title>
  <dc:creator>Lazara, Alexander Morris</dc:creator>
  <cp:lastModifiedBy>Wagner, Christine D</cp:lastModifiedBy>
  <cp:revision>31</cp:revision>
  <dcterms:created xsi:type="dcterms:W3CDTF">2017-11-28T16:39:02Z</dcterms:created>
  <dcterms:modified xsi:type="dcterms:W3CDTF">2026-04-15T12:24:34Z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MediaServiceImageTags">
    <vt:lpwstr/>
  </property>
</Properties>
</file>