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2" r:id="rId5"/>
  </p:sldMasterIdLst>
  <p:notesMasterIdLst>
    <p:notesMasterId r:id="rId50"/>
  </p:notesMasterIdLst>
  <p:handoutMasterIdLst>
    <p:handoutMasterId r:id="rId51"/>
  </p:handoutMasterIdLst>
  <p:sldIdLst>
    <p:sldId id="256" r:id="rId6"/>
    <p:sldId id="2141411261" r:id="rId7"/>
    <p:sldId id="2141411250" r:id="rId8"/>
    <p:sldId id="2141411235" r:id="rId9"/>
    <p:sldId id="2141411238" r:id="rId10"/>
    <p:sldId id="2141411239" r:id="rId11"/>
    <p:sldId id="2141411255" r:id="rId12"/>
    <p:sldId id="2141411236" r:id="rId13"/>
    <p:sldId id="4260" r:id="rId14"/>
    <p:sldId id="2141411198" r:id="rId15"/>
    <p:sldId id="2141411252" r:id="rId16"/>
    <p:sldId id="2141411213" r:id="rId17"/>
    <p:sldId id="2141411245" r:id="rId18"/>
    <p:sldId id="2141411259" r:id="rId19"/>
    <p:sldId id="2141411228" r:id="rId20"/>
    <p:sldId id="2141411181" r:id="rId21"/>
    <p:sldId id="2141411264" r:id="rId22"/>
    <p:sldId id="2141411216" r:id="rId23"/>
    <p:sldId id="2141411179" r:id="rId24"/>
    <p:sldId id="2141411240" r:id="rId25"/>
    <p:sldId id="2141411202" r:id="rId26"/>
    <p:sldId id="2141411241" r:id="rId27"/>
    <p:sldId id="2141411266" r:id="rId28"/>
    <p:sldId id="2141411267" r:id="rId29"/>
    <p:sldId id="2141411268" r:id="rId30"/>
    <p:sldId id="2141411243" r:id="rId31"/>
    <p:sldId id="2141411269" r:id="rId32"/>
    <p:sldId id="2141411270" r:id="rId33"/>
    <p:sldId id="2141411247" r:id="rId34"/>
    <p:sldId id="2141411248" r:id="rId35"/>
    <p:sldId id="2141411271" r:id="rId36"/>
    <p:sldId id="2141411244" r:id="rId37"/>
    <p:sldId id="2141411253" r:id="rId38"/>
    <p:sldId id="2141411246" r:id="rId39"/>
    <p:sldId id="2141411254" r:id="rId40"/>
    <p:sldId id="2141411265" r:id="rId41"/>
    <p:sldId id="2141411272" r:id="rId42"/>
    <p:sldId id="2141411178" r:id="rId43"/>
    <p:sldId id="2141411224" r:id="rId44"/>
    <p:sldId id="2141411223" r:id="rId45"/>
    <p:sldId id="2141411260" r:id="rId46"/>
    <p:sldId id="2141411262" r:id="rId47"/>
    <p:sldId id="267" r:id="rId48"/>
    <p:sldId id="214141127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C15009-3D9A-69C1-1CEA-5ABC67CE17BB}" name="McCullough, Katy" initials="MK" userId="S::kdmccull@ad.unc.edu::59481862-36b9-4a79-8810-ddc29bafb380" providerId="AD"/>
  <p188:author id="{CD8FC010-43CF-1B19-CBCC-7E61B1C8041E}" name="Lunn, Sharon" initials="SL" userId="S::shasharo@AD.UNC.EDU::011c5302-6926-4a49-ae01-3b2a0ea65233" providerId="AD"/>
  <p188:author id="{CF072D1F-A16B-B9D8-4049-0857FFC23C0C}" name="McCullough, Katy" initials="KM" userId="S::kdmccull@AD.UNC.EDU::59481862-36b9-4a79-8810-ddc29bafb380" providerId="AD"/>
  <p188:author id="{02A85433-7AA6-F5C3-6D06-E85107267013}" name="Michelle Lewis" initials="ML" userId="S::mlewis_picnh.org#ext#@admin.live.unc.edu::a01a70f6-11d7-40ef-adf2-c11914c0401f" providerId="AD"/>
  <p188:author id="{48931F34-5AAE-BBF0-200D-33AFBC980C90}" name="Gallucci, Ruth" initials="RG" userId="S::Ruth.Gallucci@ride.ri.gov::bd4157e2-ba7f-4ec2-8d61-b030b8438ebe" providerId="AD"/>
  <p188:author id="{8321673A-23BA-678B-CFC7-F09CC936E6BB}" name="Lunn, Sharon" initials="LS" userId="S::shasharo@ad.unc.edu::011c5302-6926-4a49-ae01-3b2a0ea65233" providerId="AD"/>
  <p188:author id="{AB29C77C-A11E-B710-FA76-55E9775FB0E2}" name="Younggren, Naomi O" initials="YN" userId="S::naomio@ad.unc.edu::6c36d537-1e53-4489-922f-60fbf495d734" providerId="AD"/>
  <p188:author id="{A3034DB3-7FCD-114E-84BA-4B181AB19979}" name="Sally Shepherd" initials="SS" userId="S::SShepherd@sriinternational.com::276e0854-6c87-4819-89ef-b02acdcd32ae" providerId="AD"/>
  <p188:author id="{7B384CCA-B63B-7495-90E2-AA8E72A8DF6A}" name="Martin Eile, Julia" initials="JM" userId="S::Julia.Martin.Eile@ed.gov::c6bad5e3-a0aa-4bba-a188-838515642e6f" providerId="AD"/>
  <p188:author id="{D5DC17F8-F83C-A7EE-0027-D7ACBAD6AA2D}" name="ruthgallucci" initials="ru" userId="S::ruthgallucci_outlook.com#ext#@adminliveunc.onmicrosoft.com::19fb1dfd-8537-446e-b64b-89149b8d7f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578"/>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CA436-4F09-1EAD-FD7A-114B6A40BE3A}" v="120" dt="2026-02-05T04:19:27.741"/>
    <p1510:client id="{72EE7AE7-044E-3381-B992-7B36C657C95B}" v="5" dt="2026-02-05T18:15:40.909"/>
    <p1510:client id="{ED5E8DF0-BE62-4613-2944-6DE9851806FB}" v="3" dt="2026-02-05T17:41:05.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56" autoAdjust="0"/>
  </p:normalViewPr>
  <p:slideViewPr>
    <p:cSldViewPr snapToGrid="0">
      <p:cViewPr varScale="1">
        <p:scale>
          <a:sx n="61" d="100"/>
          <a:sy n="61" d="100"/>
        </p:scale>
        <p:origin x="24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98058-8D94-324A-88BA-6357AD2FDE55}" type="datetimeFigureOut">
              <a:rPr lang="en-US" smtClean="0"/>
              <a:t>2/10/2026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23FA6-E043-9F4E-99C7-7E8AF99961B7}"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102724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3122238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E1526-DF41-9C35-495A-86C6BBE24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69791-8343-55A0-61AB-A30F95DFD7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FB0B1A8-B21F-6109-66F3-DB812A5CF7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C0E4FB-7820-1963-A944-D4014B59BC16}"/>
              </a:ext>
            </a:extLst>
          </p:cNvPr>
          <p:cNvSpPr>
            <a:spLocks noGrp="1"/>
          </p:cNvSpPr>
          <p:nvPr>
            <p:ph type="sldNum" sz="quarter" idx="5"/>
          </p:nvPr>
        </p:nvSpPr>
        <p:spPr/>
        <p:txBody>
          <a:bodyPr/>
          <a:lstStyle/>
          <a:p>
            <a:fld id="{44BAE9E6-FC52-7F4E-B22E-76509B4751CB}" type="slidenum">
              <a:rPr lang="en-US" smtClean="0"/>
              <a:t>11</a:t>
            </a:fld>
            <a:endParaRPr lang="en-US"/>
          </a:p>
        </p:txBody>
      </p:sp>
    </p:spTree>
    <p:extLst>
      <p:ext uri="{BB962C8B-B14F-4D97-AF65-F5344CB8AC3E}">
        <p14:creationId xmlns:p14="http://schemas.microsoft.com/office/powerpoint/2010/main" val="1642177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50A28-A725-CC7F-2B28-5A26B307C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939B4-D67D-E55B-156E-9F7E3637F5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B61E59-2744-7A3A-7713-B4F0A179945C}"/>
              </a:ext>
            </a:extLst>
          </p:cNvPr>
          <p:cNvSpPr>
            <a:spLocks noGrp="1"/>
          </p:cNvSpPr>
          <p:nvPr>
            <p:ph type="body" idx="1"/>
          </p:nvPr>
        </p:nvSpPr>
        <p:spPr/>
        <p:txBody>
          <a:bodyPr/>
          <a:lstStyle/>
          <a:p>
            <a:pPr>
              <a:defRPr/>
            </a:pPr>
            <a:endParaRPr lang="en-US" dirty="0">
              <a:ea typeface="Calibri"/>
              <a:cs typeface="Calibri"/>
            </a:endParaRPr>
          </a:p>
        </p:txBody>
      </p:sp>
      <p:sp>
        <p:nvSpPr>
          <p:cNvPr id="4" name="Slide Number Placeholder 3">
            <a:extLst>
              <a:ext uri="{FF2B5EF4-FFF2-40B4-BE49-F238E27FC236}">
                <a16:creationId xmlns:a16="http://schemas.microsoft.com/office/drawing/2014/main" id="{54026D61-AE1F-4A73-0E51-F0AF203819B4}"/>
              </a:ext>
            </a:extLst>
          </p:cNvPr>
          <p:cNvSpPr>
            <a:spLocks noGrp="1"/>
          </p:cNvSpPr>
          <p:nvPr>
            <p:ph type="sldNum" sz="quarter" idx="5"/>
          </p:nvPr>
        </p:nvSpPr>
        <p:spPr/>
        <p:txBody>
          <a:bodyPr/>
          <a:lstStyle/>
          <a:p>
            <a:fld id="{44BAE9E6-FC52-7F4E-B22E-76509B4751CB}" type="slidenum">
              <a:rPr lang="en-US" smtClean="0"/>
              <a:t>12</a:t>
            </a:fld>
            <a:endParaRPr lang="en-US"/>
          </a:p>
        </p:txBody>
      </p:sp>
    </p:spTree>
    <p:extLst>
      <p:ext uri="{BB962C8B-B14F-4D97-AF65-F5344CB8AC3E}">
        <p14:creationId xmlns:p14="http://schemas.microsoft.com/office/powerpoint/2010/main" val="212422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13</a:t>
            </a:fld>
            <a:endParaRPr lang="en-US"/>
          </a:p>
        </p:txBody>
      </p:sp>
    </p:spTree>
    <p:extLst>
      <p:ext uri="{BB962C8B-B14F-4D97-AF65-F5344CB8AC3E}">
        <p14:creationId xmlns:p14="http://schemas.microsoft.com/office/powerpoint/2010/main" val="1886835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14</a:t>
            </a:fld>
            <a:endParaRPr lang="en-US"/>
          </a:p>
        </p:txBody>
      </p:sp>
    </p:spTree>
    <p:extLst>
      <p:ext uri="{BB962C8B-B14F-4D97-AF65-F5344CB8AC3E}">
        <p14:creationId xmlns:p14="http://schemas.microsoft.com/office/powerpoint/2010/main" val="2051489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15</a:t>
            </a:fld>
            <a:endParaRPr lang="en-US"/>
          </a:p>
        </p:txBody>
      </p:sp>
    </p:spTree>
    <p:extLst>
      <p:ext uri="{BB962C8B-B14F-4D97-AF65-F5344CB8AC3E}">
        <p14:creationId xmlns:p14="http://schemas.microsoft.com/office/powerpoint/2010/main" val="110396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16</a:t>
            </a:fld>
            <a:endParaRPr lang="en-US"/>
          </a:p>
        </p:txBody>
      </p:sp>
    </p:spTree>
    <p:extLst>
      <p:ext uri="{BB962C8B-B14F-4D97-AF65-F5344CB8AC3E}">
        <p14:creationId xmlns:p14="http://schemas.microsoft.com/office/powerpoint/2010/main" val="1337240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17</a:t>
            </a:fld>
            <a:endParaRPr lang="en-US"/>
          </a:p>
        </p:txBody>
      </p:sp>
    </p:spTree>
    <p:extLst>
      <p:ext uri="{BB962C8B-B14F-4D97-AF65-F5344CB8AC3E}">
        <p14:creationId xmlns:p14="http://schemas.microsoft.com/office/powerpoint/2010/main" val="3908397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64368-1434-B747-091B-27CBDE2F8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F51EA-04B9-1B72-4602-9816CA252372}"/>
              </a:ext>
            </a:extLst>
          </p:cNvPr>
          <p:cNvSpPr>
            <a:spLocks noGrp="1" noRot="1" noChangeAspect="1"/>
          </p:cNvSpPr>
          <p:nvPr>
            <p:ph type="sldImg"/>
          </p:nvPr>
        </p:nvSpPr>
        <p:spPr>
          <a:xfrm>
            <a:off x="735013" y="1173163"/>
            <a:ext cx="5632450" cy="3168650"/>
          </a:xfrm>
        </p:spPr>
        <p:txBody>
          <a:bodyPr/>
          <a:lstStyle/>
          <a:p>
            <a:endParaRPr lang="en-US"/>
          </a:p>
        </p:txBody>
      </p:sp>
      <p:sp>
        <p:nvSpPr>
          <p:cNvPr id="3" name="Notes Placeholder 2">
            <a:extLst>
              <a:ext uri="{FF2B5EF4-FFF2-40B4-BE49-F238E27FC236}">
                <a16:creationId xmlns:a16="http://schemas.microsoft.com/office/drawing/2014/main" id="{BCDEA9CA-BECE-6EC3-358D-BFE84D8A50D6}"/>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2A57A23D-64E8-4C20-67DF-ADBDFCFDAD6C}"/>
              </a:ext>
            </a:extLst>
          </p:cNvPr>
          <p:cNvSpPr>
            <a:spLocks noGrp="1"/>
          </p:cNvSpPr>
          <p:nvPr>
            <p:ph type="sldNum" sz="quarter" idx="5"/>
          </p:nvPr>
        </p:nvSpPr>
        <p:spPr/>
        <p:txBody>
          <a:bodyPr/>
          <a:lstStyle/>
          <a:p>
            <a:fld id="{44BAE9E6-FC52-7F4E-B22E-76509B4751CB}" type="slidenum">
              <a:rPr lang="en-US" smtClean="0"/>
              <a:t>18</a:t>
            </a:fld>
            <a:endParaRPr lang="en-US"/>
          </a:p>
        </p:txBody>
      </p:sp>
    </p:spTree>
    <p:extLst>
      <p:ext uri="{BB962C8B-B14F-4D97-AF65-F5344CB8AC3E}">
        <p14:creationId xmlns:p14="http://schemas.microsoft.com/office/powerpoint/2010/main" val="2077919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19</a:t>
            </a:fld>
            <a:endParaRPr lang="en-US"/>
          </a:p>
        </p:txBody>
      </p:sp>
    </p:spTree>
    <p:extLst>
      <p:ext uri="{BB962C8B-B14F-4D97-AF65-F5344CB8AC3E}">
        <p14:creationId xmlns:p14="http://schemas.microsoft.com/office/powerpoint/2010/main" val="75277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a:t>
            </a:fld>
            <a:endParaRPr lang="en-US"/>
          </a:p>
        </p:txBody>
      </p:sp>
    </p:spTree>
    <p:extLst>
      <p:ext uri="{BB962C8B-B14F-4D97-AF65-F5344CB8AC3E}">
        <p14:creationId xmlns:p14="http://schemas.microsoft.com/office/powerpoint/2010/main" val="4143567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AD598-5A32-49D6-D7D3-41E6304BA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4A094-961A-A48E-E903-F37E188CB59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4131AC7-A537-D708-FB1F-66D6E649988E}"/>
              </a:ext>
            </a:extLst>
          </p:cNvPr>
          <p:cNvSpPr>
            <a:spLocks noGrp="1"/>
          </p:cNvSpPr>
          <p:nvPr>
            <p:ph type="body" idx="1"/>
          </p:nvPr>
        </p:nvSpPr>
        <p:spPr/>
        <p:txBody>
          <a:bodyPr/>
          <a:lstStyle/>
          <a:p>
            <a:pPr marL="628650" lvl="1" indent="-171450">
              <a:buFont typeface="Arial" panose="020B0604020202020204" pitchFamily="34" charset="0"/>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96FCEB37-FC73-CF4A-6A8D-C5E7595BB2FD}"/>
              </a:ext>
            </a:extLst>
          </p:cNvPr>
          <p:cNvSpPr>
            <a:spLocks noGrp="1"/>
          </p:cNvSpPr>
          <p:nvPr>
            <p:ph type="sldNum" sz="quarter" idx="5"/>
          </p:nvPr>
        </p:nvSpPr>
        <p:spPr/>
        <p:txBody>
          <a:bodyPr/>
          <a:lstStyle/>
          <a:p>
            <a:fld id="{44BAE9E6-FC52-7F4E-B22E-76509B4751CB}" type="slidenum">
              <a:rPr lang="en-US" smtClean="0"/>
              <a:t>20</a:t>
            </a:fld>
            <a:endParaRPr lang="en-US"/>
          </a:p>
        </p:txBody>
      </p:sp>
    </p:spTree>
    <p:extLst>
      <p:ext uri="{BB962C8B-B14F-4D97-AF65-F5344CB8AC3E}">
        <p14:creationId xmlns:p14="http://schemas.microsoft.com/office/powerpoint/2010/main" val="1617427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a:p>
        </p:txBody>
      </p:sp>
      <p:sp>
        <p:nvSpPr>
          <p:cNvPr id="3" name="Notes Placeholder 2"/>
          <p:cNvSpPr>
            <a:spLocks noGrp="1"/>
          </p:cNvSpPr>
          <p:nvPr>
            <p:ph type="body" sz="quarter" idx="3"/>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07464-C53C-259E-F6A9-BD7E44559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8DC90-DEBC-F7D5-82A9-875C92C81D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393930-6590-25D8-6AD5-1A1332635374}"/>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72CCDB75-A513-801D-D33D-F9BD98DAD476}"/>
              </a:ext>
            </a:extLst>
          </p:cNvPr>
          <p:cNvSpPr>
            <a:spLocks noGrp="1"/>
          </p:cNvSpPr>
          <p:nvPr>
            <p:ph type="sldNum" sz="quarter" idx="5"/>
          </p:nvPr>
        </p:nvSpPr>
        <p:spPr/>
        <p:txBody>
          <a:bodyPr/>
          <a:lstStyle/>
          <a:p>
            <a:fld id="{44BAE9E6-FC52-7F4E-B22E-76509B4751CB}" type="slidenum">
              <a:rPr lang="en-US" smtClean="0"/>
              <a:t>22</a:t>
            </a:fld>
            <a:endParaRPr lang="en-US"/>
          </a:p>
        </p:txBody>
      </p:sp>
    </p:spTree>
    <p:extLst>
      <p:ext uri="{BB962C8B-B14F-4D97-AF65-F5344CB8AC3E}">
        <p14:creationId xmlns:p14="http://schemas.microsoft.com/office/powerpoint/2010/main" val="242037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23</a:t>
            </a:fld>
            <a:endParaRPr lang="en-US"/>
          </a:p>
        </p:txBody>
      </p:sp>
    </p:spTree>
    <p:extLst>
      <p:ext uri="{BB962C8B-B14F-4D97-AF65-F5344CB8AC3E}">
        <p14:creationId xmlns:p14="http://schemas.microsoft.com/office/powerpoint/2010/main" val="2442319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24</a:t>
            </a:fld>
            <a:endParaRPr lang="en-US"/>
          </a:p>
        </p:txBody>
      </p:sp>
    </p:spTree>
    <p:extLst>
      <p:ext uri="{BB962C8B-B14F-4D97-AF65-F5344CB8AC3E}">
        <p14:creationId xmlns:p14="http://schemas.microsoft.com/office/powerpoint/2010/main" val="2522342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25</a:t>
            </a:fld>
            <a:endParaRPr lang="en-US"/>
          </a:p>
        </p:txBody>
      </p:sp>
    </p:spTree>
    <p:extLst>
      <p:ext uri="{BB962C8B-B14F-4D97-AF65-F5344CB8AC3E}">
        <p14:creationId xmlns:p14="http://schemas.microsoft.com/office/powerpoint/2010/main" val="4107372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26</a:t>
            </a:fld>
            <a:endParaRPr lang="en-US"/>
          </a:p>
        </p:txBody>
      </p:sp>
    </p:spTree>
    <p:extLst>
      <p:ext uri="{BB962C8B-B14F-4D97-AF65-F5344CB8AC3E}">
        <p14:creationId xmlns:p14="http://schemas.microsoft.com/office/powerpoint/2010/main" val="3225886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27</a:t>
            </a:fld>
            <a:endParaRPr lang="en-US"/>
          </a:p>
        </p:txBody>
      </p:sp>
    </p:spTree>
    <p:extLst>
      <p:ext uri="{BB962C8B-B14F-4D97-AF65-F5344CB8AC3E}">
        <p14:creationId xmlns:p14="http://schemas.microsoft.com/office/powerpoint/2010/main" val="1134817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28</a:t>
            </a:fld>
            <a:endParaRPr lang="en-US"/>
          </a:p>
        </p:txBody>
      </p:sp>
    </p:spTree>
    <p:extLst>
      <p:ext uri="{BB962C8B-B14F-4D97-AF65-F5344CB8AC3E}">
        <p14:creationId xmlns:p14="http://schemas.microsoft.com/office/powerpoint/2010/main" val="227979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88265" marR="185420" eaLnBrk="0" hangingPunct="0">
              <a:lnSpc>
                <a:spcPct val="107000"/>
              </a:lnSpc>
              <a:spcBef>
                <a:spcPts val="585"/>
              </a:spcBef>
              <a:spcAft>
                <a:spcPts val="0"/>
              </a:spcAft>
            </a:pPr>
            <a:endParaRPr lang="en-US" sz="1800" dirty="0">
              <a:effectLst/>
              <a:latin typeface="Times New Roman"/>
              <a:ea typeface="Times New Roman" panose="02020603050405020304" pitchFamily="18" charset="0"/>
              <a:cs typeface="Times New Roman"/>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29</a:t>
            </a:fld>
            <a:endParaRPr lang="en-US"/>
          </a:p>
        </p:txBody>
      </p:sp>
    </p:spTree>
    <p:extLst>
      <p:ext uri="{BB962C8B-B14F-4D97-AF65-F5344CB8AC3E}">
        <p14:creationId xmlns:p14="http://schemas.microsoft.com/office/powerpoint/2010/main" val="358443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Sans-Serif"/>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3</a:t>
            </a:fld>
            <a:endParaRPr lang="en-US"/>
          </a:p>
        </p:txBody>
      </p:sp>
    </p:spTree>
    <p:extLst>
      <p:ext uri="{BB962C8B-B14F-4D97-AF65-F5344CB8AC3E}">
        <p14:creationId xmlns:p14="http://schemas.microsoft.com/office/powerpoint/2010/main" val="3773993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defRPr/>
            </a:pPr>
            <a:endParaRPr lang="en-US" sz="1800" dirty="0">
              <a:effectLst/>
              <a:latin typeface="Times New Roman"/>
              <a:ea typeface="Times New Roman" panose="02020603050405020304" pitchFamily="18" charset="0"/>
              <a:cs typeface="Times New Roman"/>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30</a:t>
            </a:fld>
            <a:endParaRPr lang="en-US"/>
          </a:p>
        </p:txBody>
      </p:sp>
    </p:spTree>
    <p:extLst>
      <p:ext uri="{BB962C8B-B14F-4D97-AF65-F5344CB8AC3E}">
        <p14:creationId xmlns:p14="http://schemas.microsoft.com/office/powerpoint/2010/main" val="2193490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31</a:t>
            </a:fld>
            <a:endParaRPr lang="en-US"/>
          </a:p>
        </p:txBody>
      </p:sp>
    </p:spTree>
    <p:extLst>
      <p:ext uri="{BB962C8B-B14F-4D97-AF65-F5344CB8AC3E}">
        <p14:creationId xmlns:p14="http://schemas.microsoft.com/office/powerpoint/2010/main" val="1156834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32</a:t>
            </a:fld>
            <a:endParaRPr lang="en-US"/>
          </a:p>
        </p:txBody>
      </p:sp>
    </p:spTree>
    <p:extLst>
      <p:ext uri="{BB962C8B-B14F-4D97-AF65-F5344CB8AC3E}">
        <p14:creationId xmlns:p14="http://schemas.microsoft.com/office/powerpoint/2010/main" val="3249102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33</a:t>
            </a:fld>
            <a:endParaRPr lang="en-US"/>
          </a:p>
        </p:txBody>
      </p:sp>
    </p:spTree>
    <p:extLst>
      <p:ext uri="{BB962C8B-B14F-4D97-AF65-F5344CB8AC3E}">
        <p14:creationId xmlns:p14="http://schemas.microsoft.com/office/powerpoint/2010/main" val="2176826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34</a:t>
            </a:fld>
            <a:endParaRPr lang="en-US"/>
          </a:p>
        </p:txBody>
      </p:sp>
    </p:spTree>
    <p:extLst>
      <p:ext uri="{BB962C8B-B14F-4D97-AF65-F5344CB8AC3E}">
        <p14:creationId xmlns:p14="http://schemas.microsoft.com/office/powerpoint/2010/main" val="785548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35</a:t>
            </a:fld>
            <a:endParaRPr lang="en-US"/>
          </a:p>
        </p:txBody>
      </p:sp>
    </p:spTree>
    <p:extLst>
      <p:ext uri="{BB962C8B-B14F-4D97-AF65-F5344CB8AC3E}">
        <p14:creationId xmlns:p14="http://schemas.microsoft.com/office/powerpoint/2010/main" val="2176826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36</a:t>
            </a:fld>
            <a:endParaRPr lang="en-US"/>
          </a:p>
        </p:txBody>
      </p:sp>
    </p:spTree>
    <p:extLst>
      <p:ext uri="{BB962C8B-B14F-4D97-AF65-F5344CB8AC3E}">
        <p14:creationId xmlns:p14="http://schemas.microsoft.com/office/powerpoint/2010/main" val="4055046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37</a:t>
            </a:fld>
            <a:endParaRPr lang="en-US"/>
          </a:p>
        </p:txBody>
      </p:sp>
    </p:spTree>
    <p:extLst>
      <p:ext uri="{BB962C8B-B14F-4D97-AF65-F5344CB8AC3E}">
        <p14:creationId xmlns:p14="http://schemas.microsoft.com/office/powerpoint/2010/main" val="690802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38</a:t>
            </a:fld>
            <a:endParaRPr lang="en-US"/>
          </a:p>
        </p:txBody>
      </p:sp>
    </p:spTree>
    <p:extLst>
      <p:ext uri="{BB962C8B-B14F-4D97-AF65-F5344CB8AC3E}">
        <p14:creationId xmlns:p14="http://schemas.microsoft.com/office/powerpoint/2010/main" val="2176826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7A38C-5F75-D34C-8EEB-9617AEF57B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33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4</a:t>
            </a:fld>
            <a:endParaRPr lang="en-US"/>
          </a:p>
        </p:txBody>
      </p:sp>
    </p:spTree>
    <p:extLst>
      <p:ext uri="{BB962C8B-B14F-4D97-AF65-F5344CB8AC3E}">
        <p14:creationId xmlns:p14="http://schemas.microsoft.com/office/powerpoint/2010/main" val="1249674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txBody>
          <a:bodyPr/>
          <a:lstStyle/>
          <a:p>
            <a:endParaRPr lang="en-US"/>
          </a:p>
        </p:txBody>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A8604C68-F7B3-4502-B83E-8B97F8BDF2F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391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41</a:t>
            </a:fld>
            <a:endParaRPr lang="en-US"/>
          </a:p>
        </p:txBody>
      </p:sp>
    </p:spTree>
    <p:extLst>
      <p:ext uri="{BB962C8B-B14F-4D97-AF65-F5344CB8AC3E}">
        <p14:creationId xmlns:p14="http://schemas.microsoft.com/office/powerpoint/2010/main" val="1309705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42</a:t>
            </a:fld>
            <a:endParaRPr lang="en-US"/>
          </a:p>
        </p:txBody>
      </p:sp>
    </p:spTree>
    <p:extLst>
      <p:ext uri="{BB962C8B-B14F-4D97-AF65-F5344CB8AC3E}">
        <p14:creationId xmlns:p14="http://schemas.microsoft.com/office/powerpoint/2010/main" val="3483531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43</a:t>
            </a:fld>
            <a:endParaRPr lang="en-US"/>
          </a:p>
        </p:txBody>
      </p:sp>
    </p:spTree>
    <p:extLst>
      <p:ext uri="{BB962C8B-B14F-4D97-AF65-F5344CB8AC3E}">
        <p14:creationId xmlns:p14="http://schemas.microsoft.com/office/powerpoint/2010/main" val="402150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277081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49C94-7BA4-B6AE-BF9E-42A079348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A0AD3-2FCC-5C75-E4F4-F56565F759E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ADE8CA-F000-B742-C6AA-E5CEE093518F}"/>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35C6B9C2-C9C3-02F4-43C4-CDC8DCC86742}"/>
              </a:ext>
            </a:extLst>
          </p:cNvPr>
          <p:cNvSpPr>
            <a:spLocks noGrp="1"/>
          </p:cNvSpPr>
          <p:nvPr>
            <p:ph type="sldNum" sz="quarter" idx="5"/>
          </p:nvPr>
        </p:nvSpPr>
        <p:spPr/>
        <p:txBody>
          <a:bodyPr/>
          <a:lstStyle/>
          <a:p>
            <a:fld id="{44BAE9E6-FC52-7F4E-B22E-76509B4751CB}" type="slidenum">
              <a:rPr lang="en-US" smtClean="0"/>
              <a:t>6</a:t>
            </a:fld>
            <a:endParaRPr lang="en-US"/>
          </a:p>
        </p:txBody>
      </p:sp>
    </p:spTree>
    <p:extLst>
      <p:ext uri="{BB962C8B-B14F-4D97-AF65-F5344CB8AC3E}">
        <p14:creationId xmlns:p14="http://schemas.microsoft.com/office/powerpoint/2010/main" val="36558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7</a:t>
            </a:fld>
            <a:endParaRPr lang="en-US"/>
          </a:p>
        </p:txBody>
      </p:sp>
    </p:spTree>
    <p:extLst>
      <p:ext uri="{BB962C8B-B14F-4D97-AF65-F5344CB8AC3E}">
        <p14:creationId xmlns:p14="http://schemas.microsoft.com/office/powerpoint/2010/main" val="246312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8</a:t>
            </a:fld>
            <a:endParaRPr lang="en-US"/>
          </a:p>
        </p:txBody>
      </p:sp>
    </p:spTree>
    <p:extLst>
      <p:ext uri="{BB962C8B-B14F-4D97-AF65-F5344CB8AC3E}">
        <p14:creationId xmlns:p14="http://schemas.microsoft.com/office/powerpoint/2010/main" val="423172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9</a:t>
            </a:fld>
            <a:endParaRPr lang="en-US"/>
          </a:p>
        </p:txBody>
      </p:sp>
    </p:spTree>
    <p:extLst>
      <p:ext uri="{BB962C8B-B14F-4D97-AF65-F5344CB8AC3E}">
        <p14:creationId xmlns:p14="http://schemas.microsoft.com/office/powerpoint/2010/main" val="279522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ECTA">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183F405-385F-4347-8627-2FFAC5E4B36E}"/>
              </a:ext>
            </a:extLst>
          </p:cNvPr>
          <p:cNvCxnSpPr>
            <a:cxnSpLocks/>
          </p:cNvCxnSpPr>
          <p:nvPr userDrawn="1"/>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2" name="Picture 1" title="Logo: Early Childhood Technical Assistance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891304"/>
            <a:ext cx="5305312" cy="782751"/>
          </a:xfrm>
          <a:prstGeom prst="rect">
            <a:avLst/>
          </a:prstGeom>
        </p:spPr>
      </p:pic>
      <p:pic>
        <p:nvPicPr>
          <p:cNvPr id="4" name="Picture 3" title="Logo: The Center for IDEA Early Childhood Data Systems (DaSy)">
            <a:extLst>
              <a:ext uri="{FF2B5EF4-FFF2-40B4-BE49-F238E27FC236}">
                <a16:creationId xmlns:a16="http://schemas.microsoft.com/office/drawing/2014/main" id="{593F925B-A6DF-B144-8BF5-61A1B8D83AFB}"/>
              </a:ext>
            </a:extLst>
          </p:cNvPr>
          <p:cNvPicPr>
            <a:picLocks noChangeAspect="1"/>
          </p:cNvPicPr>
          <p:nvPr userDrawn="1"/>
        </p:nvPicPr>
        <p:blipFill>
          <a:blip r:embed="rId3"/>
          <a:stretch>
            <a:fillRect/>
          </a:stretch>
        </p:blipFill>
        <p:spPr>
          <a:xfrm>
            <a:off x="6279052" y="587326"/>
            <a:ext cx="5319390" cy="1202499"/>
          </a:xfrm>
          <a:prstGeom prst="rect">
            <a:avLst/>
          </a:prstGeom>
        </p:spPr>
      </p:pic>
      <p:sp>
        <p:nvSpPr>
          <p:cNvPr id="8" name="Subtitle 2"/>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p:cNvSpPr>
            <a:spLocks noGrp="1"/>
          </p:cNvSpPr>
          <p:nvPr>
            <p:ph type="ctrTitle" hasCustomPrompt="1"/>
          </p:nvPr>
        </p:nvSpPr>
        <p:spPr>
          <a:xfrm>
            <a:off x="495300" y="1993311"/>
            <a:ext cx="11103142" cy="1841842"/>
          </a:xfrm>
        </p:spPr>
        <p:txBody>
          <a:bodyPr bIns="0" anchor="b">
            <a:normAutofit/>
          </a:bodyPr>
          <a:lstStyle>
            <a:lvl1pPr algn="l">
              <a:defRPr sz="5400" b="0" cap="none">
                <a:solidFill>
                  <a:schemeClr val="accent5">
                    <a:lumMod val="75000"/>
                  </a:schemeClr>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No Logo">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1E7E2749-C774-FD43-A3E7-4BE38AA0A809}"/>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FFCE1D0-9637-2942-9FC0-5730A9A40C69}"/>
              </a:ext>
            </a:extLst>
          </p:cNvPr>
          <p:cNvSpPr>
            <a:spLocks noGrp="1"/>
          </p:cNvSpPr>
          <p:nvPr>
            <p:ph type="ftr" sz="quarter" idx="3"/>
          </p:nvPr>
        </p:nvSpPr>
        <p:spPr>
          <a:xfrm>
            <a:off x="587829" y="6319553"/>
            <a:ext cx="9772682"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32113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t2: ECTA">
    <p:spTree>
      <p:nvGrpSpPr>
        <p:cNvPr id="1" name=""/>
        <p:cNvGrpSpPr/>
        <p:nvPr/>
      </p:nvGrpSpPr>
      <p:grpSpPr>
        <a:xfrm>
          <a:off x="0" y="0"/>
          <a:ext cx="0" cy="0"/>
          <a:chOff x="0" y="0"/>
          <a:chExt cx="0" cy="0"/>
        </a:xfrm>
      </p:grpSpPr>
      <p:pic>
        <p:nvPicPr>
          <p:cNvPr id="9" name="Picture 8" title="Logo: DaSy">
            <a:extLst>
              <a:ext uri="{FF2B5EF4-FFF2-40B4-BE49-F238E27FC236}">
                <a16:creationId xmlns:a16="http://schemas.microsoft.com/office/drawing/2014/main" id="{9A75216B-F3C0-0A41-A3DB-E796040CF3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10" name="Picture 9" title="Logo: ECTA">
            <a:extLst>
              <a:ext uri="{FF2B5EF4-FFF2-40B4-BE49-F238E27FC236}">
                <a16:creationId xmlns:a16="http://schemas.microsoft.com/office/drawing/2014/main" id="{74302E6B-5405-5D49-8373-ACF0C8A0E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70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7"/>
            <a:ext cx="5388428" cy="4479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2: DaSy">
    <p:spTree>
      <p:nvGrpSpPr>
        <p:cNvPr id="1" name=""/>
        <p:cNvGrpSpPr/>
        <p:nvPr/>
      </p:nvGrpSpPr>
      <p:grpSpPr>
        <a:xfrm>
          <a:off x="0" y="0"/>
          <a:ext cx="0" cy="0"/>
          <a:chOff x="0" y="0"/>
          <a:chExt cx="0" cy="0"/>
        </a:xfrm>
      </p:grpSpPr>
      <p:pic>
        <p:nvPicPr>
          <p:cNvPr id="13" name="Picture 12" title="Logo: ECTA">
            <a:extLst>
              <a:ext uri="{FF2B5EF4-FFF2-40B4-BE49-F238E27FC236}">
                <a16:creationId xmlns:a16="http://schemas.microsoft.com/office/drawing/2014/main" id="{6DC21DC3-FA2A-8947-AD46-863BD1070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12" name="Picture 11" title="Logo: DaSy">
            <a:extLst>
              <a:ext uri="{FF2B5EF4-FFF2-40B4-BE49-F238E27FC236}">
                <a16:creationId xmlns:a16="http://schemas.microsoft.com/office/drawing/2014/main" id="{B90E49D4-530B-6C45-A7BD-397A8BD473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68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8"/>
            <a:ext cx="5388428" cy="4477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332261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2: No Logo">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587829" y="6319553"/>
            <a:ext cx="9772681"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68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8"/>
            <a:ext cx="5388428" cy="4477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3909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4: Color Blocks 1">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DFC899-3EC5-DB43-A9CC-118545BCA960}"/>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1C2A460B-0C02-0947-B29B-910DB98C9E32}"/>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4">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4">
              <a:lumMod val="50000"/>
            </a:schemeClr>
          </a:solidFill>
          <a:ln w="50800">
            <a:solidFill>
              <a:schemeClr val="accent4">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5">
              <a:lumMod val="50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tent4: Color Blocks 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587829" y="2148784"/>
            <a:ext cx="5388428" cy="4023415"/>
          </a:xfrm>
          <a:solidFill>
            <a:schemeClr val="accent2">
              <a:lumMod val="20000"/>
              <a:lumOff val="80000"/>
            </a:schemeClr>
          </a:solidFill>
          <a:effectLst>
            <a:softEdge rad="12700"/>
          </a:effectLst>
        </p:spPr>
        <p:txBody>
          <a:bodyPr/>
          <a:lstStyle>
            <a:lvl1pPr>
              <a:buClr>
                <a:schemeClr val="accent2">
                  <a:lumMod val="75000"/>
                </a:schemeClr>
              </a:buClr>
              <a:defRPr/>
            </a:lvl1pPr>
            <a:lvl2pPr>
              <a:buClr>
                <a:schemeClr val="accent2">
                  <a:lumMod val="75000"/>
                </a:schemeClr>
              </a:buClr>
              <a:defRPr/>
            </a:lvl2pPr>
            <a:lvl3pPr>
              <a:buClr>
                <a:schemeClr val="accent2">
                  <a:lumMod val="75000"/>
                </a:schemeClr>
              </a:buClr>
              <a:defRPr/>
            </a:lvl3pPr>
            <a:lvl4pPr>
              <a:buClr>
                <a:schemeClr val="accent2">
                  <a:lumMod val="75000"/>
                </a:schemeClr>
              </a:buClr>
              <a:defRPr/>
            </a:lvl4pPr>
            <a:lvl5pPr>
              <a:buClr>
                <a:schemeClr val="accent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2">
              <a:lumMod val="75000"/>
            </a:schemeClr>
          </a:solidFill>
          <a:ln w="50800">
            <a:solidFill>
              <a:schemeClr val="accent2">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4012634"/>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tent4: Color Blocks 3">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3">
              <a:lumMod val="20000"/>
              <a:lumOff val="80000"/>
            </a:schemeClr>
          </a:solidFill>
          <a:ln>
            <a:noFill/>
          </a:ln>
          <a:effectLst>
            <a:softEdge rad="12700"/>
          </a:effectLst>
        </p:spPr>
        <p:txBody>
          <a:bodyPr/>
          <a:lstStyle>
            <a:lvl1pPr>
              <a:buClr>
                <a:schemeClr val="accent3">
                  <a:lumMod val="75000"/>
                </a:schemeClr>
              </a:buClr>
              <a:defRPr/>
            </a:lvl1pPr>
            <a:lvl2pPr>
              <a:buClr>
                <a:schemeClr val="accent3">
                  <a:lumMod val="75000"/>
                </a:schemeClr>
              </a:buClr>
              <a:defRPr/>
            </a:lvl2pPr>
            <a:lvl3pPr>
              <a:buClr>
                <a:schemeClr val="accent3">
                  <a:lumMod val="75000"/>
                </a:schemeClr>
              </a:buClr>
              <a:defRPr/>
            </a:lvl3pPr>
            <a:lvl4pPr>
              <a:buClr>
                <a:schemeClr val="accent3">
                  <a:lumMod val="75000"/>
                </a:schemeClr>
              </a:buClr>
              <a:defRPr/>
            </a:lvl4pPr>
            <a:lvl5pPr>
              <a:buClr>
                <a:schemeClr val="accent3">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3">
              <a:lumMod val="75000"/>
            </a:schemeClr>
          </a:solidFill>
          <a:ln w="50800">
            <a:solidFill>
              <a:schemeClr val="accent3">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1">
              <a:lumMod val="20000"/>
              <a:lumOff val="80000"/>
            </a:schemeClr>
          </a:solidFill>
          <a:effectLst>
            <a:softEdge rad="12700"/>
          </a:effectLst>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1">
              <a:lumMod val="50000"/>
            </a:schemeClr>
          </a:solidFill>
          <a:ln w="50800">
            <a:solidFill>
              <a:schemeClr val="accent1">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280532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5: Complex; No Logo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7F9705D-84BE-9B47-92B6-2C9E1EF227A6}"/>
              </a:ext>
            </a:extLst>
          </p:cNvPr>
          <p:cNvSpPr>
            <a:spLocks noGrp="1"/>
          </p:cNvSpPr>
          <p:nvPr>
            <p:ph type="sldNum" sz="quarter" idx="4"/>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7" name="Footer Placeholder 4">
            <a:extLst>
              <a:ext uri="{FF2B5EF4-FFF2-40B4-BE49-F238E27FC236}">
                <a16:creationId xmlns:a16="http://schemas.microsoft.com/office/drawing/2014/main" id="{E3E57410-020D-7546-9C85-5557049FC25D}"/>
              </a:ext>
            </a:extLst>
          </p:cNvPr>
          <p:cNvSpPr>
            <a:spLocks noGrp="1"/>
          </p:cNvSpPr>
          <p:nvPr>
            <p:ph type="ftr" sz="quarter" idx="3"/>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043714" y="798973"/>
            <a:ext cx="6549572" cy="539499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98847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5">
                    <a:lumMod val="50000"/>
                  </a:schemeClr>
                </a:solidFill>
              </a:defRPr>
            </a:lvl1p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lank: ECTA">
    <p:spTree>
      <p:nvGrpSpPr>
        <p:cNvPr id="1" name=""/>
        <p:cNvGrpSpPr/>
        <p:nvPr/>
      </p:nvGrpSpPr>
      <p:grpSpPr>
        <a:xfrm>
          <a:off x="0" y="0"/>
          <a:ext cx="0" cy="0"/>
          <a:chOff x="0" y="0"/>
          <a:chExt cx="0" cy="0"/>
        </a:xfrm>
      </p:grpSpPr>
      <p:pic>
        <p:nvPicPr>
          <p:cNvPr id="7" name="Picture 6" title="Logo: DaSy">
            <a:extLst>
              <a:ext uri="{FF2B5EF4-FFF2-40B4-BE49-F238E27FC236}">
                <a16:creationId xmlns:a16="http://schemas.microsoft.com/office/drawing/2014/main" id="{57FA37DA-13B6-714F-B5B5-B44257DAA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8" name="Picture 7" title="Logo: ECTA">
            <a:extLst>
              <a:ext uri="{FF2B5EF4-FFF2-40B4-BE49-F238E27FC236}">
                <a16:creationId xmlns:a16="http://schemas.microsoft.com/office/drawing/2014/main" id="{CDC2E725-B364-8B4E-ADC5-CA79FA137D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2" name="Slide Number Placeholder 5">
            <a:extLst>
              <a:ext uri="{FF2B5EF4-FFF2-40B4-BE49-F238E27FC236}">
                <a16:creationId xmlns:a16="http://schemas.microsoft.com/office/drawing/2014/main" id="{89DE2F01-BF07-1541-BAC6-892BA875643E}"/>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78896D6F-DBA9-4348-A229-82D25A72473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DaSy">
    <p:spTree>
      <p:nvGrpSpPr>
        <p:cNvPr id="1" name=""/>
        <p:cNvGrpSpPr/>
        <p:nvPr/>
      </p:nvGrpSpPr>
      <p:grpSpPr>
        <a:xfrm>
          <a:off x="0" y="0"/>
          <a:ext cx="0" cy="0"/>
          <a:chOff x="0" y="0"/>
          <a:chExt cx="0" cy="0"/>
        </a:xfrm>
      </p:grpSpPr>
      <p:pic>
        <p:nvPicPr>
          <p:cNvPr id="11" name="Picture 10" title="Logo: ECTA">
            <a:extLst>
              <a:ext uri="{FF2B5EF4-FFF2-40B4-BE49-F238E27FC236}">
                <a16:creationId xmlns:a16="http://schemas.microsoft.com/office/drawing/2014/main" id="{9DA26D44-7A0D-9E49-AE51-4F7EF2A69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10" name="Picture 9" title="Logo: DaSy">
            <a:extLst>
              <a:ext uri="{FF2B5EF4-FFF2-40B4-BE49-F238E27FC236}">
                <a16:creationId xmlns:a16="http://schemas.microsoft.com/office/drawing/2014/main" id="{54682CFA-0607-B241-8E73-0D62C07A2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9" name="Slide Number Placeholder 5">
            <a:extLst>
              <a:ext uri="{FF2B5EF4-FFF2-40B4-BE49-F238E27FC236}">
                <a16:creationId xmlns:a16="http://schemas.microsoft.com/office/drawing/2014/main" id="{54ABE0DE-2F54-FA4D-A82C-11F51AB13AE3}"/>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8" name="Footer Placeholder 4">
            <a:extLst>
              <a:ext uri="{FF2B5EF4-FFF2-40B4-BE49-F238E27FC236}">
                <a16:creationId xmlns:a16="http://schemas.microsoft.com/office/drawing/2014/main" id="{DEC3398F-E097-534F-AB11-120DEF5A7050}"/>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6" name="Title 1">
            <a:extLst>
              <a:ext uri="{FF2B5EF4-FFF2-40B4-BE49-F238E27FC236}">
                <a16:creationId xmlns:a16="http://schemas.microsoft.com/office/drawing/2014/main" id="{C245F5E8-80C8-524B-A9DF-4983789D51C0}"/>
              </a:ext>
            </a:extLst>
          </p:cNvPr>
          <p:cNvSpPr>
            <a:spLocks noGrp="1"/>
          </p:cNvSpPr>
          <p:nvPr>
            <p:ph type="title" hasCustomPrompt="1"/>
          </p:nvPr>
        </p:nvSpPr>
        <p:spPr>
          <a:xfrm>
            <a:off x="587828" y="226980"/>
            <a:ext cx="11005457" cy="914400"/>
          </a:xfrm>
        </p:spPr>
        <p:txBody>
          <a:bodyPr/>
          <a:lstStyle>
            <a:lvl1pPr>
              <a:defRPr cap="none"/>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Sy">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1334B48-82A9-CF47-99E7-279285FAC58A}"/>
              </a:ext>
            </a:extLst>
          </p:cNvPr>
          <p:cNvCxnSpPr>
            <a:cxnSpLocks/>
          </p:cNvCxnSpPr>
          <p:nvPr userDrawn="1"/>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14" name="Picture 13" title="Logo: Early Childhood Technical Assistance (ECTA) Center">
            <a:extLst>
              <a:ext uri="{FF2B5EF4-FFF2-40B4-BE49-F238E27FC236}">
                <a16:creationId xmlns:a16="http://schemas.microsoft.com/office/drawing/2014/main" id="{C896FB86-43F6-CE40-B89B-A5E05498E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3130" y="891304"/>
            <a:ext cx="5305312" cy="782751"/>
          </a:xfrm>
          <a:prstGeom prst="rect">
            <a:avLst/>
          </a:prstGeom>
        </p:spPr>
      </p:pic>
      <p:pic>
        <p:nvPicPr>
          <p:cNvPr id="15" name="Picture 14" title="Logo: The Center for IDEA Early Childhood Data Systems (DaSy)">
            <a:extLst>
              <a:ext uri="{FF2B5EF4-FFF2-40B4-BE49-F238E27FC236}">
                <a16:creationId xmlns:a16="http://schemas.microsoft.com/office/drawing/2014/main" id="{040FF9C1-73D0-2742-9053-7A2DA44C370C}"/>
              </a:ext>
            </a:extLst>
          </p:cNvPr>
          <p:cNvPicPr>
            <a:picLocks noChangeAspect="1"/>
          </p:cNvPicPr>
          <p:nvPr userDrawn="1"/>
        </p:nvPicPr>
        <p:blipFill>
          <a:blip r:embed="rId3"/>
          <a:stretch>
            <a:fillRect/>
          </a:stretch>
        </p:blipFill>
        <p:spPr>
          <a:xfrm>
            <a:off x="495300" y="587326"/>
            <a:ext cx="5319390" cy="1202499"/>
          </a:xfrm>
          <a:prstGeom prst="rect">
            <a:avLst/>
          </a:prstGeom>
        </p:spPr>
      </p:pic>
      <p:sp>
        <p:nvSpPr>
          <p:cNvPr id="8" name="Subtitle 2">
            <a:extLst>
              <a:ext uri="{FF2B5EF4-FFF2-40B4-BE49-F238E27FC236}">
                <a16:creationId xmlns:a16="http://schemas.microsoft.com/office/drawing/2014/main" id="{8761A80A-1896-1341-AB24-ABE0BB635E64}"/>
              </a:ext>
            </a:extLst>
          </p:cNvPr>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a:extLst>
              <a:ext uri="{FF2B5EF4-FFF2-40B4-BE49-F238E27FC236}">
                <a16:creationId xmlns:a16="http://schemas.microsoft.com/office/drawing/2014/main" id="{913B8F30-4749-634F-BCF0-D0A3B22CB2D1}"/>
              </a:ext>
            </a:extLst>
          </p:cNvPr>
          <p:cNvSpPr>
            <a:spLocks noGrp="1"/>
          </p:cNvSpPr>
          <p:nvPr>
            <p:ph type="ctrTitle" hasCustomPrompt="1"/>
          </p:nvPr>
        </p:nvSpPr>
        <p:spPr>
          <a:xfrm>
            <a:off x="495300" y="1993311"/>
            <a:ext cx="11103142" cy="1841842"/>
          </a:xfrm>
        </p:spPr>
        <p:txBody>
          <a:bodyPr bIns="0" anchor="b">
            <a:normAutofit/>
          </a:bodyPr>
          <a:lstStyle>
            <a:lvl1pPr algn="l">
              <a:defRPr sz="5400" b="0" cap="none"/>
            </a:lvl1p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No Logo">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4ABE0DE-2F54-FA4D-A82C-11F51AB13AE3}"/>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8" name="Footer Placeholder 4">
            <a:extLst>
              <a:ext uri="{FF2B5EF4-FFF2-40B4-BE49-F238E27FC236}">
                <a16:creationId xmlns:a16="http://schemas.microsoft.com/office/drawing/2014/main" id="{DEC3398F-E097-534F-AB11-120DEF5A7050}"/>
              </a:ext>
            </a:extLst>
          </p:cNvPr>
          <p:cNvSpPr>
            <a:spLocks noGrp="1"/>
          </p:cNvSpPr>
          <p:nvPr>
            <p:ph type="ftr" sz="quarter" idx="3"/>
          </p:nvPr>
        </p:nvSpPr>
        <p:spPr>
          <a:xfrm>
            <a:off x="587829" y="6319553"/>
            <a:ext cx="9772682" cy="496463"/>
          </a:xfrm>
          <a:prstGeom prst="rect">
            <a:avLst/>
          </a:prstGeom>
        </p:spPr>
        <p:txBody>
          <a:bodyPr anchor="ctr" anchorCtr="0"/>
          <a:lstStyle>
            <a:lvl1pPr>
              <a:defRPr sz="1400">
                <a:solidFill>
                  <a:srgbClr val="104578"/>
                </a:solidFill>
              </a:defRPr>
            </a:lvl1pPr>
          </a:lstStyle>
          <a:p>
            <a:endParaRPr lang="en-US"/>
          </a:p>
        </p:txBody>
      </p:sp>
      <p:sp>
        <p:nvSpPr>
          <p:cNvPr id="6" name="Title 1">
            <a:extLst>
              <a:ext uri="{FF2B5EF4-FFF2-40B4-BE49-F238E27FC236}">
                <a16:creationId xmlns:a16="http://schemas.microsoft.com/office/drawing/2014/main" id="{C245F5E8-80C8-524B-A9DF-4983789D51C0}"/>
              </a:ext>
            </a:extLst>
          </p:cNvPr>
          <p:cNvSpPr>
            <a:spLocks noGrp="1"/>
          </p:cNvSpPr>
          <p:nvPr>
            <p:ph type="title" hasCustomPrompt="1"/>
          </p:nvPr>
        </p:nvSpPr>
        <p:spPr>
          <a:xfrm>
            <a:off x="587828" y="226980"/>
            <a:ext cx="11005457" cy="914400"/>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498888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e: ECTA">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5CC5FE8-12C2-FD46-820B-4130229A6D41}"/>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4B31A5-9F95-734E-8045-BD3BF0922473}"/>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title="Logo: OSEP: IDEAs that Work">
            <a:extLst>
              <a:ext uri="{FF2B5EF4-FFF2-40B4-BE49-F238E27FC236}">
                <a16:creationId xmlns:a16="http://schemas.microsoft.com/office/drawing/2014/main" id="{6390C289-AC1D-A143-ACE0-64A98DEF7E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9800" y="3613237"/>
            <a:ext cx="2183128" cy="1285333"/>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3"/>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4"/>
          <a:stretch>
            <a:fillRect/>
          </a:stretch>
        </p:blipFill>
        <p:spPr>
          <a:xfrm>
            <a:off x="1973580" y="786003"/>
            <a:ext cx="4218498" cy="620041"/>
          </a:xfrm>
          <a:prstGeom prst="rect">
            <a:avLst/>
          </a:prstGeom>
        </p:spPr>
      </p:pic>
      <p:sp>
        <p:nvSpPr>
          <p:cNvPr id="3" name="TextBox 2">
            <a:extLst>
              <a:ext uri="{FF2B5EF4-FFF2-40B4-BE49-F238E27FC236}">
                <a16:creationId xmlns:a16="http://schemas.microsoft.com/office/drawing/2014/main" id="{4B4C06CB-4F94-5A40-9177-5C4E1F343A0D}"/>
              </a:ext>
            </a:extLst>
          </p:cNvPr>
          <p:cNvSpPr txBox="1"/>
          <p:nvPr userDrawn="1"/>
        </p:nvSpPr>
        <p:spPr>
          <a:xfrm>
            <a:off x="1973580" y="3613237"/>
            <a:ext cx="57988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contents of this document were developed under a cooperative agreement, #</a:t>
            </a:r>
            <a:r>
              <a:rPr lang="en-US" sz="1200"/>
              <a:t>H326P220002</a:t>
            </a:r>
            <a:r>
              <a:rPr lang="en-US" sz="1200">
                <a:latin typeface="Arial" panose="020B0604020202020204" pitchFamily="34" charset="0"/>
                <a:cs typeface="Arial" panose="020B0604020202020204" pitchFamily="34" charset="0"/>
              </a:rPr>
              <a:t>, and a grant, #H373Z190002,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ECTA Center Project Officer: Julia Martin Eile</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DaSy Center Project Officers: Meredith Miceli and Amy Bae</a:t>
            </a:r>
          </a:p>
        </p:txBody>
      </p:sp>
      <p:sp>
        <p:nvSpPr>
          <p:cNvPr id="24" name="Title 1">
            <a:extLst>
              <a:ext uri="{FF2B5EF4-FFF2-40B4-BE49-F238E27FC236}">
                <a16:creationId xmlns:a16="http://schemas.microsoft.com/office/drawing/2014/main" id="{AA3EA1C7-F4F9-944F-B906-67B63B9C34C5}"/>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2370758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e: DaSy">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098D700-1770-E84C-870C-C000EF1C291B}"/>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title="Logo: OSEP: IDEAs that Work">
            <a:extLst>
              <a:ext uri="{FF2B5EF4-FFF2-40B4-BE49-F238E27FC236}">
                <a16:creationId xmlns:a16="http://schemas.microsoft.com/office/drawing/2014/main" id="{26DFEC1E-414E-CC44-AB2A-4684EC4FC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9800" y="3613237"/>
            <a:ext cx="2183128" cy="1285333"/>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3"/>
          <a:stretch>
            <a:fillRect/>
          </a:stretch>
        </p:blipFill>
        <p:spPr>
          <a:xfrm>
            <a:off x="6014429" y="786003"/>
            <a:ext cx="4218498" cy="620041"/>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4"/>
          <a:stretch>
            <a:fillRect/>
          </a:stretch>
        </p:blipFill>
        <p:spPr>
          <a:xfrm>
            <a:off x="1975539" y="660584"/>
            <a:ext cx="3709833" cy="838644"/>
          </a:xfrm>
          <a:prstGeom prst="rect">
            <a:avLst/>
          </a:prstGeom>
        </p:spPr>
      </p:pic>
      <p:sp>
        <p:nvSpPr>
          <p:cNvPr id="9" name="TextBox 8">
            <a:extLst>
              <a:ext uri="{FF2B5EF4-FFF2-40B4-BE49-F238E27FC236}">
                <a16:creationId xmlns:a16="http://schemas.microsoft.com/office/drawing/2014/main" id="{5F2FE289-1EED-DF41-BE1B-9E86A92F7019}"/>
              </a:ext>
            </a:extLst>
          </p:cNvPr>
          <p:cNvSpPr txBox="1"/>
          <p:nvPr userDrawn="1"/>
        </p:nvSpPr>
        <p:spPr>
          <a:xfrm>
            <a:off x="1973580" y="3613237"/>
            <a:ext cx="5798820" cy="1754326"/>
          </a:xfrm>
          <a:prstGeom prst="rect">
            <a:avLst/>
          </a:prstGeom>
          <a:noFill/>
        </p:spPr>
        <p:txBody>
          <a:bodyPr wrap="square" rtlCol="0">
            <a:spAutoFit/>
          </a:bodyPr>
          <a:lstStyle/>
          <a:p>
            <a:pPr marL="0" indent="0">
              <a:buNone/>
            </a:pPr>
            <a:r>
              <a:rPr lang="en-US" sz="1200">
                <a:latin typeface="Arial" panose="020B0604020202020204" pitchFamily="34" charset="0"/>
                <a:cs typeface="Arial" panose="020B0604020202020204" pitchFamily="34" charset="0"/>
              </a:rPr>
              <a:t>The contents of this document were developed under a grant, #H373Z190002, and a cooperative agreement, #</a:t>
            </a:r>
            <a:r>
              <a:rPr lang="en-US" sz="1200"/>
              <a:t>H326P220002</a:t>
            </a:r>
            <a:r>
              <a:rPr lang="en-US" sz="1200">
                <a:latin typeface="Arial" panose="020B0604020202020204" pitchFamily="34" charset="0"/>
                <a:cs typeface="Arial" panose="020B0604020202020204" pitchFamily="34" charset="0"/>
              </a:rPr>
              <a:t>,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DaSy Center Project Officers: Meredith Miceli and Amy Bae</a:t>
            </a: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ECTA Center Project Officer: Julia Martin Eile</a:t>
            </a:r>
          </a:p>
        </p:txBody>
      </p:sp>
      <p:sp>
        <p:nvSpPr>
          <p:cNvPr id="22" name="Title 1">
            <a:extLst>
              <a:ext uri="{FF2B5EF4-FFF2-40B4-BE49-F238E27FC236}">
                <a16:creationId xmlns:a16="http://schemas.microsoft.com/office/drawing/2014/main" id="{466FE9D8-B2F8-F343-BB50-AC0590FAD917}"/>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dasycenter.org</a:t>
            </a:r>
            <a:br>
              <a:rPr lang="en-US"/>
            </a:br>
            <a:r>
              <a:rPr lang="en-US" b="0"/>
              <a:t>and</a:t>
            </a:r>
            <a:r>
              <a:rPr lang="en-US"/>
              <a:t> </a:t>
            </a:r>
            <a:r>
              <a:rPr lang="en-US" err="1"/>
              <a:t>ectacenter.org</a:t>
            </a:r>
            <a:endParaRPr lang="en-US"/>
          </a:p>
        </p:txBody>
      </p:sp>
    </p:spTree>
    <p:extLst>
      <p:ext uri="{BB962C8B-B14F-4D97-AF65-F5344CB8AC3E}">
        <p14:creationId xmlns:p14="http://schemas.microsoft.com/office/powerpoint/2010/main" val="4143380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SERS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latin typeface="Times New Roman" panose="02020603050405020304" pitchFamily="18" charset="0"/>
              </a:rPr>
              <a:pPr/>
              <a:t>‹#›</a:t>
            </a:fld>
            <a:endParaRPr lang="en-US">
              <a:latin typeface="Times New Roman" panose="02020603050405020304" pitchFamily="18" charset="0"/>
            </a:endParaRPr>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
        <p:nvSpPr>
          <p:cNvPr id="7" name="Date Placeholder 3">
            <a:extLst>
              <a:ext uri="{FF2B5EF4-FFF2-40B4-BE49-F238E27FC236}">
                <a16:creationId xmlns:a16="http://schemas.microsoft.com/office/drawing/2014/main" id="{CCFD5C6B-7889-4339-8F75-3B4A510288F0}"/>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Times New Roman" panose="02020603050405020304" pitchFamily="18" charset="0"/>
              </a:defRPr>
            </a:lvl1pPr>
          </a:lstStyle>
          <a:p>
            <a:endParaRPr lang="en-US"/>
          </a:p>
        </p:txBody>
      </p:sp>
    </p:spTree>
    <p:extLst>
      <p:ext uri="{BB962C8B-B14F-4D97-AF65-F5344CB8AC3E}">
        <p14:creationId xmlns:p14="http://schemas.microsoft.com/office/powerpoint/2010/main" val="12131221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SEP Two Content">
    <p:spTree>
      <p:nvGrpSpPr>
        <p:cNvPr id="1" name=""/>
        <p:cNvGrpSpPr/>
        <p:nvPr/>
      </p:nvGrpSpPr>
      <p:grpSpPr>
        <a:xfrm>
          <a:off x="0" y="0"/>
          <a:ext cx="0" cy="0"/>
          <a:chOff x="0" y="0"/>
          <a:chExt cx="0" cy="0"/>
        </a:xfrm>
      </p:grpSpPr>
      <p:sp>
        <p:nvSpPr>
          <p:cNvPr id="2" name="Slide Number Placeholder 5" descr="Slide number">
            <a:extLst>
              <a:ext uri="{FF2B5EF4-FFF2-40B4-BE49-F238E27FC236}">
                <a16:creationId xmlns:a16="http://schemas.microsoft.com/office/drawing/2014/main" id="{2567050D-E64D-2A4E-393A-76991AB02767}"/>
              </a:ext>
            </a:extLst>
          </p:cNvPr>
          <p:cNvSpPr txBox="1">
            <a:spLocks/>
          </p:cNvSpPr>
          <p:nvPr userDrawn="1"/>
        </p:nvSpPr>
        <p:spPr>
          <a:xfrm>
            <a:off x="-3175" y="6172200"/>
            <a:ext cx="654050" cy="685800"/>
          </a:xfrm>
          <a:prstGeom prst="rect">
            <a:avLst/>
          </a:prstGeom>
        </p:spPr>
        <p:txBody>
          <a:bodyPr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618EE4D-8DDC-463E-8FFA-1615BC69D7DD}" type="slidenum">
              <a:rPr lang="en-US" smtClean="0"/>
              <a:pPr fontAlgn="auto">
                <a:spcBef>
                  <a:spcPts val="0"/>
                </a:spcBef>
                <a:spcAft>
                  <a:spcPts val="0"/>
                </a:spcAft>
                <a:defRPr/>
              </a:pPr>
              <a:t>‹#›</a:t>
            </a:fld>
            <a:endParaRPr lang="en-US"/>
          </a:p>
        </p:txBody>
      </p:sp>
      <p:sp>
        <p:nvSpPr>
          <p:cNvPr id="7" name="Title Placeholder 1"/>
          <p:cNvSpPr>
            <a:spLocks noGrp="1"/>
          </p:cNvSpPr>
          <p:nvPr>
            <p:ph type="title"/>
          </p:nvPr>
        </p:nvSpPr>
        <p:spPr>
          <a:xfrm>
            <a:off x="638175" y="0"/>
            <a:ext cx="10944225" cy="672111"/>
          </a:xfrm>
          <a:prstGeom prst="rect">
            <a:avLst/>
          </a:prstGeom>
          <a:effectLst/>
        </p:spPr>
        <p:txBody>
          <a:bodyPr rtlCol="0">
            <a:noAutofit/>
          </a:bodyPr>
          <a:lstStyle>
            <a:lvl1pPr>
              <a:defRPr/>
            </a:lvl1pPr>
          </a:lstStyle>
          <a:p>
            <a:r>
              <a:rPr lang="en-US"/>
              <a:t>Click to edit Master title style</a:t>
            </a:r>
          </a:p>
        </p:txBody>
      </p:sp>
      <p:sp>
        <p:nvSpPr>
          <p:cNvPr id="3" name="Content Placeholder 2"/>
          <p:cNvSpPr>
            <a:spLocks noGrp="1"/>
          </p:cNvSpPr>
          <p:nvPr>
            <p:ph sz="half" idx="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45E3B41-5FCB-9919-C436-12D187EFF771}"/>
              </a:ext>
            </a:extLst>
          </p:cNvPr>
          <p:cNvSpPr>
            <a:spLocks noGrp="1"/>
          </p:cNvSpPr>
          <p:nvPr>
            <p:ph type="dt" sz="half" idx="10"/>
          </p:nvPr>
        </p:nvSpPr>
        <p:spPr/>
        <p:txBody>
          <a:bodyPr/>
          <a:lstStyle>
            <a:lvl1pPr algn="ctr">
              <a:defRPr sz="1100" b="0" i="0">
                <a:solidFill>
                  <a:schemeClr val="bg1"/>
                </a:solidFill>
                <a:latin typeface="Century Gothic" panose="020B0502020202020204" pitchFamily="34" charset="0"/>
              </a:defRPr>
            </a:lvl1pPr>
          </a:lstStyle>
          <a:p>
            <a:pPr>
              <a:defRPr/>
            </a:pPr>
            <a:endParaRPr lang="en-US"/>
          </a:p>
        </p:txBody>
      </p:sp>
    </p:spTree>
    <p:extLst>
      <p:ext uri="{BB962C8B-B14F-4D97-AF65-F5344CB8AC3E}">
        <p14:creationId xmlns:p14="http://schemas.microsoft.com/office/powerpoint/2010/main" val="5619599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SEP Title and Content">
    <p:spTree>
      <p:nvGrpSpPr>
        <p:cNvPr id="1" name=""/>
        <p:cNvGrpSpPr/>
        <p:nvPr/>
      </p:nvGrpSpPr>
      <p:grpSpPr>
        <a:xfrm>
          <a:off x="0" y="0"/>
          <a:ext cx="0" cy="0"/>
          <a:chOff x="0" y="0"/>
          <a:chExt cx="0" cy="0"/>
        </a:xfrm>
      </p:grpSpPr>
      <p:sp>
        <p:nvSpPr>
          <p:cNvPr id="2" name="Slide Number Placeholder 5" descr="Slide number">
            <a:extLst>
              <a:ext uri="{FF2B5EF4-FFF2-40B4-BE49-F238E27FC236}">
                <a16:creationId xmlns:a16="http://schemas.microsoft.com/office/drawing/2014/main" id="{99690A0B-B8C0-6419-584E-26B99280B143}"/>
              </a:ext>
            </a:extLst>
          </p:cNvPr>
          <p:cNvSpPr txBox="1">
            <a:spLocks/>
          </p:cNvSpPr>
          <p:nvPr userDrawn="1"/>
        </p:nvSpPr>
        <p:spPr>
          <a:xfrm>
            <a:off x="-3175" y="6172200"/>
            <a:ext cx="654050" cy="685800"/>
          </a:xfrm>
          <a:prstGeom prst="rect">
            <a:avLst/>
          </a:prstGeom>
        </p:spPr>
        <p:txBody>
          <a:bodyPr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0CE5B25-524A-4F8C-8760-8D4C6F1FD898}" type="slidenum">
              <a:rPr lang="en-US" smtClean="0"/>
              <a:pPr fontAlgn="auto">
                <a:spcBef>
                  <a:spcPts val="0"/>
                </a:spcBef>
                <a:spcAft>
                  <a:spcPts val="0"/>
                </a:spcAft>
                <a:defRPr/>
              </a:pPr>
              <a:t>‹#›</a:t>
            </a:fld>
            <a:endParaRPr lang="en-US"/>
          </a:p>
        </p:txBody>
      </p:sp>
      <p:sp>
        <p:nvSpPr>
          <p:cNvPr id="6" name="Title Placeholder 1"/>
          <p:cNvSpPr>
            <a:spLocks noGrp="1"/>
          </p:cNvSpPr>
          <p:nvPr>
            <p:ph type="title"/>
          </p:nvPr>
        </p:nvSpPr>
        <p:spPr>
          <a:xfrm>
            <a:off x="638175" y="0"/>
            <a:ext cx="10944225" cy="672111"/>
          </a:xfrm>
          <a:prstGeom prst="rect">
            <a:avLst/>
          </a:prstGeom>
          <a:effectLst/>
        </p:spPr>
        <p:txBody>
          <a:bodyPr rtlCol="0">
            <a:noAutofit/>
          </a:bodyPr>
          <a:lstStyle>
            <a:lvl1pPr>
              <a:defRPr/>
            </a:lvl1pPr>
          </a:lstStyle>
          <a:p>
            <a:r>
              <a:rPr lang="en-US"/>
              <a:t>Click to edit Master title style</a:t>
            </a:r>
          </a:p>
        </p:txBody>
      </p:sp>
      <p:sp>
        <p:nvSpPr>
          <p:cNvPr id="3" name="Content Placeholder 2"/>
          <p:cNvSpPr>
            <a:spLocks noGrp="1"/>
          </p:cNvSpPr>
          <p:nvPr>
            <p:ph idx="1"/>
          </p:nvPr>
        </p:nvSpPr>
        <p:spPr>
          <a:xfrm>
            <a:off x="609600" y="1143001"/>
            <a:ext cx="10972800" cy="4648200"/>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6DFBD-B63D-DC3A-2C2A-62F28D461CA6}"/>
              </a:ext>
            </a:extLst>
          </p:cNvPr>
          <p:cNvSpPr>
            <a:spLocks noGrp="1"/>
          </p:cNvSpPr>
          <p:nvPr>
            <p:ph type="dt" sz="half" idx="10"/>
          </p:nvPr>
        </p:nvSpPr>
        <p:spPr/>
        <p:txBody>
          <a:bodyPr/>
          <a:lstStyle>
            <a:lvl1pPr algn="ctr">
              <a:defRPr sz="1100" b="0" i="0">
                <a:solidFill>
                  <a:schemeClr val="bg1"/>
                </a:solidFill>
                <a:latin typeface="Century Gothic" panose="020B0502020202020204" pitchFamily="34" charset="0"/>
              </a:defRPr>
            </a:lvl1pPr>
          </a:lstStyle>
          <a:p>
            <a:pPr>
              <a:defRPr/>
            </a:pPr>
            <a:endParaRPr lang="en-US"/>
          </a:p>
        </p:txBody>
      </p:sp>
    </p:spTree>
    <p:extLst>
      <p:ext uri="{BB962C8B-B14F-4D97-AF65-F5344CB8AC3E}">
        <p14:creationId xmlns:p14="http://schemas.microsoft.com/office/powerpoint/2010/main" val="406645326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ECTA">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183F405-385F-4347-8627-2FFAC5E4B36E}"/>
              </a:ext>
            </a:extLst>
          </p:cNvPr>
          <p:cNvCxnSpPr>
            <a:cxnSpLocks/>
          </p:cNvCxnSpPr>
          <p:nvPr userDrawn="1"/>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2" name="Picture 1" title="Logo: Early Childhood Technical Assistance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891304"/>
            <a:ext cx="5305312" cy="782751"/>
          </a:xfrm>
          <a:prstGeom prst="rect">
            <a:avLst/>
          </a:prstGeom>
        </p:spPr>
      </p:pic>
      <p:pic>
        <p:nvPicPr>
          <p:cNvPr id="4" name="Picture 3" title="Logo: The Center for IDEA Early Childhood Data Systems (DaSy)">
            <a:extLst>
              <a:ext uri="{FF2B5EF4-FFF2-40B4-BE49-F238E27FC236}">
                <a16:creationId xmlns:a16="http://schemas.microsoft.com/office/drawing/2014/main" id="{593F925B-A6DF-B144-8BF5-61A1B8D83AFB}"/>
              </a:ext>
            </a:extLst>
          </p:cNvPr>
          <p:cNvPicPr>
            <a:picLocks noChangeAspect="1"/>
          </p:cNvPicPr>
          <p:nvPr userDrawn="1"/>
        </p:nvPicPr>
        <p:blipFill>
          <a:blip r:embed="rId3"/>
          <a:stretch>
            <a:fillRect/>
          </a:stretch>
        </p:blipFill>
        <p:spPr>
          <a:xfrm>
            <a:off x="6279052" y="587326"/>
            <a:ext cx="5319390" cy="1202499"/>
          </a:xfrm>
          <a:prstGeom prst="rect">
            <a:avLst/>
          </a:prstGeom>
        </p:spPr>
      </p:pic>
      <p:sp>
        <p:nvSpPr>
          <p:cNvPr id="8" name="Subtitle 2"/>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p:cNvSpPr>
            <a:spLocks noGrp="1"/>
          </p:cNvSpPr>
          <p:nvPr>
            <p:ph type="ctrTitle" hasCustomPrompt="1"/>
          </p:nvPr>
        </p:nvSpPr>
        <p:spPr>
          <a:xfrm>
            <a:off x="495300" y="1993311"/>
            <a:ext cx="11103142" cy="1841842"/>
          </a:xfrm>
        </p:spPr>
        <p:txBody>
          <a:bodyPr bIns="0" anchor="b">
            <a:normAutofit/>
          </a:bodyPr>
          <a:lstStyle>
            <a:lvl1pPr algn="l">
              <a:defRPr sz="5400" b="0" cap="none">
                <a:solidFill>
                  <a:schemeClr val="accent5">
                    <a:lumMod val="75000"/>
                  </a:schemeClr>
                </a:solidFill>
              </a:defRPr>
            </a:lvl1pPr>
          </a:lstStyle>
          <a:p>
            <a:r>
              <a:rPr lang="en-US"/>
              <a:t>Click to edit master title style</a:t>
            </a:r>
          </a:p>
        </p:txBody>
      </p:sp>
    </p:spTree>
    <p:extLst>
      <p:ext uri="{BB962C8B-B14F-4D97-AF65-F5344CB8AC3E}">
        <p14:creationId xmlns:p14="http://schemas.microsoft.com/office/powerpoint/2010/main" val="3845344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DaSy">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1334B48-82A9-CF47-99E7-279285FAC58A}"/>
              </a:ext>
            </a:extLst>
          </p:cNvPr>
          <p:cNvCxnSpPr>
            <a:cxnSpLocks/>
          </p:cNvCxnSpPr>
          <p:nvPr userDrawn="1"/>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14" name="Picture 13" title="Logo: Early Childhood Technical Assistance (ECTA) Center">
            <a:extLst>
              <a:ext uri="{FF2B5EF4-FFF2-40B4-BE49-F238E27FC236}">
                <a16:creationId xmlns:a16="http://schemas.microsoft.com/office/drawing/2014/main" id="{C896FB86-43F6-CE40-B89B-A5E05498E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3130" y="891304"/>
            <a:ext cx="5305312" cy="782751"/>
          </a:xfrm>
          <a:prstGeom prst="rect">
            <a:avLst/>
          </a:prstGeom>
        </p:spPr>
      </p:pic>
      <p:pic>
        <p:nvPicPr>
          <p:cNvPr id="15" name="Picture 14" title="Logo: The Center for IDEA Early Childhood Data Systems (DaSy)">
            <a:extLst>
              <a:ext uri="{FF2B5EF4-FFF2-40B4-BE49-F238E27FC236}">
                <a16:creationId xmlns:a16="http://schemas.microsoft.com/office/drawing/2014/main" id="{040FF9C1-73D0-2742-9053-7A2DA44C370C}"/>
              </a:ext>
            </a:extLst>
          </p:cNvPr>
          <p:cNvPicPr>
            <a:picLocks noChangeAspect="1"/>
          </p:cNvPicPr>
          <p:nvPr userDrawn="1"/>
        </p:nvPicPr>
        <p:blipFill>
          <a:blip r:embed="rId3"/>
          <a:stretch>
            <a:fillRect/>
          </a:stretch>
        </p:blipFill>
        <p:spPr>
          <a:xfrm>
            <a:off x="495300" y="587326"/>
            <a:ext cx="5319390" cy="1202499"/>
          </a:xfrm>
          <a:prstGeom prst="rect">
            <a:avLst/>
          </a:prstGeom>
        </p:spPr>
      </p:pic>
      <p:sp>
        <p:nvSpPr>
          <p:cNvPr id="8" name="Subtitle 2">
            <a:extLst>
              <a:ext uri="{FF2B5EF4-FFF2-40B4-BE49-F238E27FC236}">
                <a16:creationId xmlns:a16="http://schemas.microsoft.com/office/drawing/2014/main" id="{8761A80A-1896-1341-AB24-ABE0BB635E64}"/>
              </a:ext>
            </a:extLst>
          </p:cNvPr>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a:extLst>
              <a:ext uri="{FF2B5EF4-FFF2-40B4-BE49-F238E27FC236}">
                <a16:creationId xmlns:a16="http://schemas.microsoft.com/office/drawing/2014/main" id="{913B8F30-4749-634F-BCF0-D0A3B22CB2D1}"/>
              </a:ext>
            </a:extLst>
          </p:cNvPr>
          <p:cNvSpPr>
            <a:spLocks noGrp="1"/>
          </p:cNvSpPr>
          <p:nvPr>
            <p:ph type="ctrTitle" hasCustomPrompt="1"/>
          </p:nvPr>
        </p:nvSpPr>
        <p:spPr>
          <a:xfrm>
            <a:off x="495300" y="1993311"/>
            <a:ext cx="11103142" cy="1841842"/>
          </a:xfrm>
        </p:spPr>
        <p:txBody>
          <a:bodyPr bIns="0" anchor="b">
            <a:normAutofit/>
          </a:bodyPr>
          <a:lstStyle>
            <a:lvl1pPr algn="l">
              <a:defRPr sz="5400" b="0" cap="none"/>
            </a:lvl1pPr>
          </a:lstStyle>
          <a:p>
            <a:r>
              <a:rPr lang="en-US"/>
              <a:t>Click to edit master title style</a:t>
            </a:r>
          </a:p>
        </p:txBody>
      </p:sp>
    </p:spTree>
    <p:extLst>
      <p:ext uri="{BB962C8B-B14F-4D97-AF65-F5344CB8AC3E}">
        <p14:creationId xmlns:p14="http://schemas.microsoft.com/office/powerpoint/2010/main" val="1250609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2: ECTA">
    <p:spTree>
      <p:nvGrpSpPr>
        <p:cNvPr id="1" name=""/>
        <p:cNvGrpSpPr/>
        <p:nvPr/>
      </p:nvGrpSpPr>
      <p:grpSpPr>
        <a:xfrm>
          <a:off x="0" y="0"/>
          <a:ext cx="0" cy="0"/>
          <a:chOff x="0" y="0"/>
          <a:chExt cx="0" cy="0"/>
        </a:xfrm>
      </p:grpSpPr>
      <p:cxnSp>
        <p:nvCxnSpPr>
          <p:cNvPr id="7" name="Straight Connector 6"/>
          <p:cNvCxnSpPr/>
          <p:nvPr userDrawn="1"/>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C0A80A36-3B90-0A44-96A3-F09C55CD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002" y="964540"/>
            <a:ext cx="2210057" cy="1586849"/>
          </a:xfrm>
          <a:prstGeom prst="rect">
            <a:avLst/>
          </a:prstGeom>
        </p:spPr>
      </p:pic>
      <p:pic>
        <p:nvPicPr>
          <p:cNvPr id="9" name="Picture 8" title="Logo: ECTA">
            <a:extLst>
              <a:ext uri="{FF2B5EF4-FFF2-40B4-BE49-F238E27FC236}">
                <a16:creationId xmlns:a16="http://schemas.microsoft.com/office/drawing/2014/main" id="{ABAE5F31-12CD-8642-8344-62FA90A8B5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782" y="1292081"/>
            <a:ext cx="2937416" cy="1129775"/>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extLst>
      <p:ext uri="{BB962C8B-B14F-4D97-AF65-F5344CB8AC3E}">
        <p14:creationId xmlns:p14="http://schemas.microsoft.com/office/powerpoint/2010/main" val="745399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2: DaSy">
    <p:spTree>
      <p:nvGrpSpPr>
        <p:cNvPr id="1" name=""/>
        <p:cNvGrpSpPr/>
        <p:nvPr/>
      </p:nvGrpSpPr>
      <p:grpSpPr>
        <a:xfrm>
          <a:off x="0" y="0"/>
          <a:ext cx="0" cy="0"/>
          <a:chOff x="0" y="0"/>
          <a:chExt cx="0" cy="0"/>
        </a:xfrm>
      </p:grpSpPr>
      <p:cxnSp>
        <p:nvCxnSpPr>
          <p:cNvPr id="7" name="Straight Connector 6"/>
          <p:cNvCxnSpPr/>
          <p:nvPr userDrawn="1"/>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title="Logo: ECTA">
            <a:extLst>
              <a:ext uri="{FF2B5EF4-FFF2-40B4-BE49-F238E27FC236}">
                <a16:creationId xmlns:a16="http://schemas.microsoft.com/office/drawing/2014/main" id="{ABAE5F31-12CD-8642-8344-62FA90A8B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518" y="1292081"/>
            <a:ext cx="2937416" cy="1129775"/>
          </a:xfrm>
          <a:prstGeom prst="rect">
            <a:avLst/>
          </a:prstGeom>
        </p:spPr>
      </p:pic>
      <p:pic>
        <p:nvPicPr>
          <p:cNvPr id="8" name="Picture 7" title="Logo: DaSy">
            <a:extLst>
              <a:ext uri="{FF2B5EF4-FFF2-40B4-BE49-F238E27FC236}">
                <a16:creationId xmlns:a16="http://schemas.microsoft.com/office/drawing/2014/main" id="{C0A80A36-3B90-0A44-96A3-F09C55CDC5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964540"/>
            <a:ext cx="2210057" cy="1586849"/>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extLst>
      <p:ext uri="{BB962C8B-B14F-4D97-AF65-F5344CB8AC3E}">
        <p14:creationId xmlns:p14="http://schemas.microsoft.com/office/powerpoint/2010/main" val="13923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2: ECTA">
    <p:spTree>
      <p:nvGrpSpPr>
        <p:cNvPr id="1" name=""/>
        <p:cNvGrpSpPr/>
        <p:nvPr/>
      </p:nvGrpSpPr>
      <p:grpSpPr>
        <a:xfrm>
          <a:off x="0" y="0"/>
          <a:ext cx="0" cy="0"/>
          <a:chOff x="0" y="0"/>
          <a:chExt cx="0" cy="0"/>
        </a:xfrm>
      </p:grpSpPr>
      <p:cxnSp>
        <p:nvCxnSpPr>
          <p:cNvPr id="7" name="Straight Connector 6"/>
          <p:cNvCxnSpPr/>
          <p:nvPr userDrawn="1"/>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C0A80A36-3B90-0A44-96A3-F09C55CD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002" y="964540"/>
            <a:ext cx="2210057" cy="1586849"/>
          </a:xfrm>
          <a:prstGeom prst="rect">
            <a:avLst/>
          </a:prstGeom>
        </p:spPr>
      </p:pic>
      <p:pic>
        <p:nvPicPr>
          <p:cNvPr id="9" name="Picture 8" title="Logo: ECTA">
            <a:extLst>
              <a:ext uri="{FF2B5EF4-FFF2-40B4-BE49-F238E27FC236}">
                <a16:creationId xmlns:a16="http://schemas.microsoft.com/office/drawing/2014/main" id="{ABAE5F31-12CD-8642-8344-62FA90A8B5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782" y="1292081"/>
            <a:ext cx="2937416" cy="1129775"/>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over3: ECTA">
    <p:spTree>
      <p:nvGrpSpPr>
        <p:cNvPr id="1" name=""/>
        <p:cNvGrpSpPr/>
        <p:nvPr/>
      </p:nvGrpSpPr>
      <p:grpSpPr>
        <a:xfrm>
          <a:off x="0" y="0"/>
          <a:ext cx="0" cy="0"/>
          <a:chOff x="0" y="0"/>
          <a:chExt cx="0" cy="0"/>
        </a:xfrm>
      </p:grpSpPr>
      <p:cxnSp>
        <p:nvCxnSpPr>
          <p:cNvPr id="7" name="Straight Connector 6"/>
          <p:cNvCxnSpPr/>
          <p:nvPr userDrawn="1"/>
        </p:nvCxnSpPr>
        <p:spPr>
          <a:xfrm flipV="1">
            <a:off x="3497580" y="802299"/>
            <a:ext cx="0" cy="466124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solidFill>
                  <a:srgbClr val="104578"/>
                </a:solidFill>
              </a:defRPr>
            </a:lvl1pPr>
          </a:lstStyle>
          <a:p>
            <a:r>
              <a:rPr lang="en-US"/>
              <a:t>Click to edit master title style</a:t>
            </a:r>
          </a:p>
        </p:txBody>
      </p:sp>
    </p:spTree>
    <p:extLst>
      <p:ext uri="{BB962C8B-B14F-4D97-AF65-F5344CB8AC3E}">
        <p14:creationId xmlns:p14="http://schemas.microsoft.com/office/powerpoint/2010/main" val="3009434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over3: DaSy">
    <p:spTree>
      <p:nvGrpSpPr>
        <p:cNvPr id="1" name=""/>
        <p:cNvGrpSpPr/>
        <p:nvPr/>
      </p:nvGrpSpPr>
      <p:grpSpPr>
        <a:xfrm>
          <a:off x="0" y="0"/>
          <a:ext cx="0" cy="0"/>
          <a:chOff x="0" y="0"/>
          <a:chExt cx="0" cy="0"/>
        </a:xfrm>
      </p:grpSpPr>
      <p:cxnSp>
        <p:nvCxnSpPr>
          <p:cNvPr id="7" name="Straight Connector 6"/>
          <p:cNvCxnSpPr/>
          <p:nvPr userDrawn="1"/>
        </p:nvCxnSpPr>
        <p:spPr>
          <a:xfrm flipV="1">
            <a:off x="3497580" y="802299"/>
            <a:ext cx="0" cy="466124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B5B02B17-5D97-2644-97C5-C061AB48C6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802298"/>
            <a:ext cx="2392815" cy="1718072"/>
          </a:xfrm>
          <a:prstGeom prst="rect">
            <a:avLst/>
          </a:prstGeom>
        </p:spPr>
      </p:pic>
      <p:pic>
        <p:nvPicPr>
          <p:cNvPr id="9" name="Picture 8" title="Logo: ECTA">
            <a:extLst>
              <a:ext uri="{FF2B5EF4-FFF2-40B4-BE49-F238E27FC236}">
                <a16:creationId xmlns:a16="http://schemas.microsoft.com/office/drawing/2014/main" id="{71B0B65B-83C5-6A40-8F3D-059E802235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2715774"/>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Tree>
    <p:extLst>
      <p:ext uri="{BB962C8B-B14F-4D97-AF65-F5344CB8AC3E}">
        <p14:creationId xmlns:p14="http://schemas.microsoft.com/office/powerpoint/2010/main" val="3757801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No Logos">
    <p:spTree>
      <p:nvGrpSpPr>
        <p:cNvPr id="1" name=""/>
        <p:cNvGrpSpPr/>
        <p:nvPr/>
      </p:nvGrpSpPr>
      <p:grpSpPr>
        <a:xfrm>
          <a:off x="0" y="0"/>
          <a:ext cx="0" cy="0"/>
          <a:chOff x="0" y="0"/>
          <a:chExt cx="0" cy="0"/>
        </a:xfrm>
      </p:grpSpPr>
      <p:cxnSp>
        <p:nvCxnSpPr>
          <p:cNvPr id="8" name="Straight Connector 7"/>
          <p:cNvCxnSpPr/>
          <p:nvPr userDrawn="1"/>
        </p:nvCxnSpPr>
        <p:spPr>
          <a:xfrm>
            <a:off x="1941533" y="3713663"/>
            <a:ext cx="8299747" cy="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941679" y="3949888"/>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Tree>
    <p:extLst>
      <p:ext uri="{BB962C8B-B14F-4D97-AF65-F5344CB8AC3E}">
        <p14:creationId xmlns:p14="http://schemas.microsoft.com/office/powerpoint/2010/main" val="2025798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ECTA">
    <p:spTree>
      <p:nvGrpSpPr>
        <p:cNvPr id="1" name=""/>
        <p:cNvGrpSpPr/>
        <p:nvPr/>
      </p:nvGrpSpPr>
      <p:grpSpPr>
        <a:xfrm>
          <a:off x="0" y="0"/>
          <a:ext cx="0" cy="0"/>
          <a:chOff x="0" y="0"/>
          <a:chExt cx="0" cy="0"/>
        </a:xfrm>
      </p:grpSpPr>
      <p:pic>
        <p:nvPicPr>
          <p:cNvPr id="8" name="Picture 7" title="Logo: DaSy">
            <a:extLst>
              <a:ext uri="{FF2B5EF4-FFF2-40B4-BE49-F238E27FC236}">
                <a16:creationId xmlns:a16="http://schemas.microsoft.com/office/drawing/2014/main" id="{E119EBA2-A20F-F444-BAF3-F0B1372CF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9" name="Picture 8" title="Logo: ECTA">
            <a:extLst>
              <a:ext uri="{FF2B5EF4-FFF2-40B4-BE49-F238E27FC236}">
                <a16:creationId xmlns:a16="http://schemas.microsoft.com/office/drawing/2014/main" id="{2B16A54A-755C-A442-BD08-132F837F29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1" name="Slide Number Placeholder 5">
            <a:extLst>
              <a:ext uri="{FF2B5EF4-FFF2-40B4-BE49-F238E27FC236}">
                <a16:creationId xmlns:a16="http://schemas.microsoft.com/office/drawing/2014/main" id="{D32A7D1F-55B1-8F42-9218-AFF4F6DB44DB}"/>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5A037DF-05AD-7B4D-A7ED-3FAE44DBCF0D}"/>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856499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 DaSy">
    <p:spTree>
      <p:nvGrpSpPr>
        <p:cNvPr id="1" name=""/>
        <p:cNvGrpSpPr/>
        <p:nvPr/>
      </p:nvGrpSpPr>
      <p:grpSpPr>
        <a:xfrm>
          <a:off x="0" y="0"/>
          <a:ext cx="0" cy="0"/>
          <a:chOff x="0" y="0"/>
          <a:chExt cx="0" cy="0"/>
        </a:xfrm>
      </p:grpSpPr>
      <p:pic>
        <p:nvPicPr>
          <p:cNvPr id="9" name="Picture 8" title="Logo: ECTA">
            <a:extLst>
              <a:ext uri="{FF2B5EF4-FFF2-40B4-BE49-F238E27FC236}">
                <a16:creationId xmlns:a16="http://schemas.microsoft.com/office/drawing/2014/main" id="{2B16A54A-755C-A442-BD08-132F837F2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8" name="Picture 7" title="Logo: DaSy">
            <a:extLst>
              <a:ext uri="{FF2B5EF4-FFF2-40B4-BE49-F238E27FC236}">
                <a16:creationId xmlns:a16="http://schemas.microsoft.com/office/drawing/2014/main" id="{E119EBA2-A20F-F444-BAF3-F0B1372CFA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11" name="Slide Number Placeholder 5">
            <a:extLst>
              <a:ext uri="{FF2B5EF4-FFF2-40B4-BE49-F238E27FC236}">
                <a16:creationId xmlns:a16="http://schemas.microsoft.com/office/drawing/2014/main" id="{1E7E2749-C774-FD43-A3E7-4BE38AA0A809}"/>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FFCE1D0-9637-2942-9FC0-5730A9A40C69}"/>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4254981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Content2: ECTA">
    <p:spTree>
      <p:nvGrpSpPr>
        <p:cNvPr id="1" name=""/>
        <p:cNvGrpSpPr/>
        <p:nvPr/>
      </p:nvGrpSpPr>
      <p:grpSpPr>
        <a:xfrm>
          <a:off x="0" y="0"/>
          <a:ext cx="0" cy="0"/>
          <a:chOff x="0" y="0"/>
          <a:chExt cx="0" cy="0"/>
        </a:xfrm>
      </p:grpSpPr>
      <p:pic>
        <p:nvPicPr>
          <p:cNvPr id="9" name="Picture 8" title="Logo: DaSy">
            <a:extLst>
              <a:ext uri="{FF2B5EF4-FFF2-40B4-BE49-F238E27FC236}">
                <a16:creationId xmlns:a16="http://schemas.microsoft.com/office/drawing/2014/main" id="{9A75216B-F3C0-0A41-A3DB-E796040CF3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10" name="Picture 9" title="Logo: ECTA">
            <a:extLst>
              <a:ext uri="{FF2B5EF4-FFF2-40B4-BE49-F238E27FC236}">
                <a16:creationId xmlns:a16="http://schemas.microsoft.com/office/drawing/2014/main" id="{74302E6B-5405-5D49-8373-ACF0C8A0E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70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7"/>
            <a:ext cx="5388428" cy="4479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3618973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Content2: DaSy">
    <p:spTree>
      <p:nvGrpSpPr>
        <p:cNvPr id="1" name=""/>
        <p:cNvGrpSpPr/>
        <p:nvPr/>
      </p:nvGrpSpPr>
      <p:grpSpPr>
        <a:xfrm>
          <a:off x="0" y="0"/>
          <a:ext cx="0" cy="0"/>
          <a:chOff x="0" y="0"/>
          <a:chExt cx="0" cy="0"/>
        </a:xfrm>
      </p:grpSpPr>
      <p:pic>
        <p:nvPicPr>
          <p:cNvPr id="13" name="Picture 12" title="Logo: ECTA">
            <a:extLst>
              <a:ext uri="{FF2B5EF4-FFF2-40B4-BE49-F238E27FC236}">
                <a16:creationId xmlns:a16="http://schemas.microsoft.com/office/drawing/2014/main" id="{6DC21DC3-FA2A-8947-AD46-863BD1070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12" name="Picture 11" title="Logo: DaSy">
            <a:extLst>
              <a:ext uri="{FF2B5EF4-FFF2-40B4-BE49-F238E27FC236}">
                <a16:creationId xmlns:a16="http://schemas.microsoft.com/office/drawing/2014/main" id="{B90E49D4-530B-6C45-A7BD-397A8BD473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68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8"/>
            <a:ext cx="5388428" cy="4477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1010400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4: Color Blocks 1">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DFC899-3EC5-DB43-A9CC-118545BCA960}"/>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1C2A460B-0C02-0947-B29B-910DB98C9E32}"/>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4">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4">
              <a:lumMod val="50000"/>
            </a:schemeClr>
          </a:solidFill>
          <a:ln w="50800">
            <a:solidFill>
              <a:schemeClr val="accent4">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5">
              <a:lumMod val="50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3652744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tent4: Color Blocks 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587829" y="2148784"/>
            <a:ext cx="5388428" cy="4023415"/>
          </a:xfrm>
          <a:solidFill>
            <a:schemeClr val="accent2">
              <a:lumMod val="20000"/>
              <a:lumOff val="80000"/>
            </a:schemeClr>
          </a:solidFill>
          <a:effectLst>
            <a:softEdge rad="12700"/>
          </a:effectLst>
        </p:spPr>
        <p:txBody>
          <a:bodyPr/>
          <a:lstStyle>
            <a:lvl1pPr>
              <a:buClr>
                <a:schemeClr val="accent2">
                  <a:lumMod val="75000"/>
                </a:schemeClr>
              </a:buClr>
              <a:defRPr/>
            </a:lvl1pPr>
            <a:lvl2pPr>
              <a:buClr>
                <a:schemeClr val="accent2">
                  <a:lumMod val="75000"/>
                </a:schemeClr>
              </a:buClr>
              <a:defRPr/>
            </a:lvl2pPr>
            <a:lvl3pPr>
              <a:buClr>
                <a:schemeClr val="accent2">
                  <a:lumMod val="75000"/>
                </a:schemeClr>
              </a:buClr>
              <a:defRPr/>
            </a:lvl3pPr>
            <a:lvl4pPr>
              <a:buClr>
                <a:schemeClr val="accent2">
                  <a:lumMod val="75000"/>
                </a:schemeClr>
              </a:buClr>
              <a:defRPr/>
            </a:lvl4pPr>
            <a:lvl5pPr>
              <a:buClr>
                <a:schemeClr val="accent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2">
              <a:lumMod val="75000"/>
            </a:schemeClr>
          </a:solidFill>
          <a:ln w="50800">
            <a:solidFill>
              <a:schemeClr val="accent2">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4012634"/>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64459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tent4: Color Blocks 3">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3">
              <a:lumMod val="20000"/>
              <a:lumOff val="80000"/>
            </a:schemeClr>
          </a:solidFill>
          <a:ln>
            <a:noFill/>
          </a:ln>
          <a:effectLst>
            <a:softEdge rad="12700"/>
          </a:effectLst>
        </p:spPr>
        <p:txBody>
          <a:bodyPr/>
          <a:lstStyle>
            <a:lvl1pPr>
              <a:buClr>
                <a:schemeClr val="accent3">
                  <a:lumMod val="75000"/>
                </a:schemeClr>
              </a:buClr>
              <a:defRPr/>
            </a:lvl1pPr>
            <a:lvl2pPr>
              <a:buClr>
                <a:schemeClr val="accent3">
                  <a:lumMod val="75000"/>
                </a:schemeClr>
              </a:buClr>
              <a:defRPr/>
            </a:lvl2pPr>
            <a:lvl3pPr>
              <a:buClr>
                <a:schemeClr val="accent3">
                  <a:lumMod val="75000"/>
                </a:schemeClr>
              </a:buClr>
              <a:defRPr/>
            </a:lvl3pPr>
            <a:lvl4pPr>
              <a:buClr>
                <a:schemeClr val="accent3">
                  <a:lumMod val="75000"/>
                </a:schemeClr>
              </a:buClr>
              <a:defRPr/>
            </a:lvl4pPr>
            <a:lvl5pPr>
              <a:buClr>
                <a:schemeClr val="accent3">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3">
              <a:lumMod val="75000"/>
            </a:schemeClr>
          </a:solidFill>
          <a:ln w="50800">
            <a:solidFill>
              <a:schemeClr val="accent3">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1">
              <a:lumMod val="20000"/>
              <a:lumOff val="80000"/>
            </a:schemeClr>
          </a:solidFill>
          <a:effectLst>
            <a:softEdge rad="12700"/>
          </a:effectLst>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1">
              <a:lumMod val="50000"/>
            </a:schemeClr>
          </a:solidFill>
          <a:ln w="50800">
            <a:solidFill>
              <a:schemeClr val="accent1">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06403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2: DaSy">
    <p:spTree>
      <p:nvGrpSpPr>
        <p:cNvPr id="1" name=""/>
        <p:cNvGrpSpPr/>
        <p:nvPr/>
      </p:nvGrpSpPr>
      <p:grpSpPr>
        <a:xfrm>
          <a:off x="0" y="0"/>
          <a:ext cx="0" cy="0"/>
          <a:chOff x="0" y="0"/>
          <a:chExt cx="0" cy="0"/>
        </a:xfrm>
      </p:grpSpPr>
      <p:cxnSp>
        <p:nvCxnSpPr>
          <p:cNvPr id="7" name="Straight Connector 6"/>
          <p:cNvCxnSpPr/>
          <p:nvPr userDrawn="1"/>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title="Logo: ECTA">
            <a:extLst>
              <a:ext uri="{FF2B5EF4-FFF2-40B4-BE49-F238E27FC236}">
                <a16:creationId xmlns:a16="http://schemas.microsoft.com/office/drawing/2014/main" id="{ABAE5F31-12CD-8642-8344-62FA90A8B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518" y="1292081"/>
            <a:ext cx="2937416" cy="1129775"/>
          </a:xfrm>
          <a:prstGeom prst="rect">
            <a:avLst/>
          </a:prstGeom>
        </p:spPr>
      </p:pic>
      <p:pic>
        <p:nvPicPr>
          <p:cNvPr id="8" name="Picture 7" title="Logo: DaSy">
            <a:extLst>
              <a:ext uri="{FF2B5EF4-FFF2-40B4-BE49-F238E27FC236}">
                <a16:creationId xmlns:a16="http://schemas.microsoft.com/office/drawing/2014/main" id="{C0A80A36-3B90-0A44-96A3-F09C55CDC5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964540"/>
            <a:ext cx="2210057" cy="1586849"/>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extLst>
      <p:ext uri="{BB962C8B-B14F-4D97-AF65-F5344CB8AC3E}">
        <p14:creationId xmlns:p14="http://schemas.microsoft.com/office/powerpoint/2010/main" val="4016102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5: Complex; No Logo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7F9705D-84BE-9B47-92B6-2C9E1EF227A6}"/>
              </a:ext>
            </a:extLst>
          </p:cNvPr>
          <p:cNvSpPr>
            <a:spLocks noGrp="1"/>
          </p:cNvSpPr>
          <p:nvPr>
            <p:ph type="sldNum" sz="quarter" idx="4"/>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7" name="Footer Placeholder 4">
            <a:extLst>
              <a:ext uri="{FF2B5EF4-FFF2-40B4-BE49-F238E27FC236}">
                <a16:creationId xmlns:a16="http://schemas.microsoft.com/office/drawing/2014/main" id="{E3E57410-020D-7546-9C85-5557049FC25D}"/>
              </a:ext>
            </a:extLst>
          </p:cNvPr>
          <p:cNvSpPr>
            <a:spLocks noGrp="1"/>
          </p:cNvSpPr>
          <p:nvPr>
            <p:ph type="ftr" sz="quarter" idx="3"/>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043714" y="798973"/>
            <a:ext cx="6549572" cy="539499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98847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5">
                    <a:lumMod val="50000"/>
                  </a:schemeClr>
                </a:solidFill>
              </a:defRPr>
            </a:lvl1pPr>
          </a:lstStyle>
          <a:p>
            <a:r>
              <a:rPr lang="en-US"/>
              <a:t>Click to edit master title style</a:t>
            </a:r>
          </a:p>
        </p:txBody>
      </p:sp>
    </p:spTree>
    <p:extLst>
      <p:ext uri="{BB962C8B-B14F-4D97-AF65-F5344CB8AC3E}">
        <p14:creationId xmlns:p14="http://schemas.microsoft.com/office/powerpoint/2010/main" val="3619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Blank: ECTA">
    <p:spTree>
      <p:nvGrpSpPr>
        <p:cNvPr id="1" name=""/>
        <p:cNvGrpSpPr/>
        <p:nvPr/>
      </p:nvGrpSpPr>
      <p:grpSpPr>
        <a:xfrm>
          <a:off x="0" y="0"/>
          <a:ext cx="0" cy="0"/>
          <a:chOff x="0" y="0"/>
          <a:chExt cx="0" cy="0"/>
        </a:xfrm>
      </p:grpSpPr>
      <p:pic>
        <p:nvPicPr>
          <p:cNvPr id="7" name="Picture 6" title="Logo: DaSy">
            <a:extLst>
              <a:ext uri="{FF2B5EF4-FFF2-40B4-BE49-F238E27FC236}">
                <a16:creationId xmlns:a16="http://schemas.microsoft.com/office/drawing/2014/main" id="{57FA37DA-13B6-714F-B5B5-B44257DAA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8" name="Picture 7" title="Logo: ECTA">
            <a:extLst>
              <a:ext uri="{FF2B5EF4-FFF2-40B4-BE49-F238E27FC236}">
                <a16:creationId xmlns:a16="http://schemas.microsoft.com/office/drawing/2014/main" id="{CDC2E725-B364-8B4E-ADC5-CA79FA137D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2" name="Slide Number Placeholder 5">
            <a:extLst>
              <a:ext uri="{FF2B5EF4-FFF2-40B4-BE49-F238E27FC236}">
                <a16:creationId xmlns:a16="http://schemas.microsoft.com/office/drawing/2014/main" id="{89DE2F01-BF07-1541-BAC6-892BA875643E}"/>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78896D6F-DBA9-4348-A229-82D25A72473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1982744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DaSy">
    <p:spTree>
      <p:nvGrpSpPr>
        <p:cNvPr id="1" name=""/>
        <p:cNvGrpSpPr/>
        <p:nvPr/>
      </p:nvGrpSpPr>
      <p:grpSpPr>
        <a:xfrm>
          <a:off x="0" y="0"/>
          <a:ext cx="0" cy="0"/>
          <a:chOff x="0" y="0"/>
          <a:chExt cx="0" cy="0"/>
        </a:xfrm>
      </p:grpSpPr>
      <p:pic>
        <p:nvPicPr>
          <p:cNvPr id="11" name="Picture 10" title="Logo: ECTA">
            <a:extLst>
              <a:ext uri="{FF2B5EF4-FFF2-40B4-BE49-F238E27FC236}">
                <a16:creationId xmlns:a16="http://schemas.microsoft.com/office/drawing/2014/main" id="{9DA26D44-7A0D-9E49-AE51-4F7EF2A69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10" name="Picture 9" title="Logo: DaSy">
            <a:extLst>
              <a:ext uri="{FF2B5EF4-FFF2-40B4-BE49-F238E27FC236}">
                <a16:creationId xmlns:a16="http://schemas.microsoft.com/office/drawing/2014/main" id="{54682CFA-0607-B241-8E73-0D62C07A2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9" name="Slide Number Placeholder 5">
            <a:extLst>
              <a:ext uri="{FF2B5EF4-FFF2-40B4-BE49-F238E27FC236}">
                <a16:creationId xmlns:a16="http://schemas.microsoft.com/office/drawing/2014/main" id="{54ABE0DE-2F54-FA4D-A82C-11F51AB13AE3}"/>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8" name="Footer Placeholder 4">
            <a:extLst>
              <a:ext uri="{FF2B5EF4-FFF2-40B4-BE49-F238E27FC236}">
                <a16:creationId xmlns:a16="http://schemas.microsoft.com/office/drawing/2014/main" id="{DEC3398F-E097-534F-AB11-120DEF5A7050}"/>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6" name="Title 1">
            <a:extLst>
              <a:ext uri="{FF2B5EF4-FFF2-40B4-BE49-F238E27FC236}">
                <a16:creationId xmlns:a16="http://schemas.microsoft.com/office/drawing/2014/main" id="{C245F5E8-80C8-524B-A9DF-4983789D51C0}"/>
              </a:ext>
            </a:extLst>
          </p:cNvPr>
          <p:cNvSpPr>
            <a:spLocks noGrp="1"/>
          </p:cNvSpPr>
          <p:nvPr>
            <p:ph type="title" hasCustomPrompt="1"/>
          </p:nvPr>
        </p:nvSpPr>
        <p:spPr>
          <a:xfrm>
            <a:off x="587828" y="226980"/>
            <a:ext cx="11005457" cy="914400"/>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781558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e: ECTA">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5CC5FE8-12C2-FD46-820B-4130229A6D41}"/>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4B31A5-9F95-734E-8045-BD3BF0922473}"/>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title="Logo: OSEP: IDEAs that Work">
            <a:extLst>
              <a:ext uri="{FF2B5EF4-FFF2-40B4-BE49-F238E27FC236}">
                <a16:creationId xmlns:a16="http://schemas.microsoft.com/office/drawing/2014/main" id="{6390C289-AC1D-A143-ACE0-64A98DEF7E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9800" y="3613237"/>
            <a:ext cx="2183128" cy="1285333"/>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3"/>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4"/>
          <a:stretch>
            <a:fillRect/>
          </a:stretch>
        </p:blipFill>
        <p:spPr>
          <a:xfrm>
            <a:off x="1973580" y="786003"/>
            <a:ext cx="4218498" cy="620041"/>
          </a:xfrm>
          <a:prstGeom prst="rect">
            <a:avLst/>
          </a:prstGeom>
        </p:spPr>
      </p:pic>
      <p:sp>
        <p:nvSpPr>
          <p:cNvPr id="3" name="TextBox 2">
            <a:extLst>
              <a:ext uri="{FF2B5EF4-FFF2-40B4-BE49-F238E27FC236}">
                <a16:creationId xmlns:a16="http://schemas.microsoft.com/office/drawing/2014/main" id="{4B4C06CB-4F94-5A40-9177-5C4E1F343A0D}"/>
              </a:ext>
            </a:extLst>
          </p:cNvPr>
          <p:cNvSpPr txBox="1"/>
          <p:nvPr userDrawn="1"/>
        </p:nvSpPr>
        <p:spPr>
          <a:xfrm>
            <a:off x="1973580" y="3613237"/>
            <a:ext cx="57988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contents of this document were developed under a cooperative agreement, </a:t>
            </a:r>
            <a:r>
              <a:rPr lang="en-US" sz="1200" kern="1200">
                <a:solidFill>
                  <a:schemeClr val="tx1"/>
                </a:solidFill>
                <a:latin typeface="Arial" panose="020B0604020202020204" pitchFamily="34" charset="0"/>
                <a:ea typeface="+mn-ea"/>
                <a:cs typeface="Arial" panose="020B0604020202020204" pitchFamily="34" charset="0"/>
              </a:rPr>
              <a:t>#H326P220002</a:t>
            </a:r>
            <a:r>
              <a:rPr lang="en-US" sz="1200">
                <a:latin typeface="Arial" panose="020B0604020202020204" pitchFamily="34" charset="0"/>
                <a:cs typeface="Arial" panose="020B0604020202020204" pitchFamily="34" charset="0"/>
              </a:rPr>
              <a:t>, and a grant, #</a:t>
            </a:r>
            <a:r>
              <a:rPr lang="en-US" sz="1200">
                <a:effectLst/>
                <a:latin typeface="Arial" panose="020B0604020202020204" pitchFamily="34" charset="0"/>
                <a:cs typeface="Arial" panose="020B0604020202020204" pitchFamily="34" charset="0"/>
              </a:rPr>
              <a:t>H373Z240001</a:t>
            </a:r>
            <a:r>
              <a:rPr lang="en-US" sz="1200">
                <a:latin typeface="Arial" panose="020B0604020202020204" pitchFamily="34" charset="0"/>
                <a:cs typeface="Arial" panose="020B0604020202020204" pitchFamily="34" charset="0"/>
              </a:rPr>
              <a:t>,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ECTA Center Project Officer: Julia Martin </a:t>
            </a:r>
            <a:r>
              <a:rPr lang="en-US" sz="1200" err="1">
                <a:latin typeface="Arial" panose="020B0604020202020204" pitchFamily="34" charset="0"/>
                <a:cs typeface="Arial" panose="020B0604020202020204" pitchFamily="34" charset="0"/>
              </a:rPr>
              <a:t>Eile</a:t>
            </a:r>
            <a:endParaRPr lang="en-US" sz="1200">
              <a:latin typeface="Arial" panose="020B0604020202020204" pitchFamily="34" charset="0"/>
              <a:cs typeface="Arial" panose="020B0604020202020204" pitchFamily="34" charset="0"/>
            </a:endParaRP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DaSy</a:t>
            </a:r>
            <a:r>
              <a:rPr lang="en-US" sz="1200">
                <a:latin typeface="Arial" panose="020B0604020202020204" pitchFamily="34" charset="0"/>
                <a:cs typeface="Arial" panose="020B0604020202020204" pitchFamily="34" charset="0"/>
              </a:rPr>
              <a:t> Center Project Officers: </a:t>
            </a:r>
            <a:r>
              <a:rPr lang="en-US" sz="1200">
                <a:effectLst/>
                <a:latin typeface="Arial" panose="020B0604020202020204" pitchFamily="34" charset="0"/>
                <a:cs typeface="Arial" panose="020B0604020202020204" pitchFamily="34" charset="0"/>
              </a:rPr>
              <a:t>Meredith Miceli and Alexis </a:t>
            </a:r>
            <a:r>
              <a:rPr lang="en-US" sz="1200" err="1">
                <a:effectLst/>
                <a:latin typeface="Arial" panose="020B0604020202020204" pitchFamily="34" charset="0"/>
                <a:cs typeface="Arial" panose="020B0604020202020204" pitchFamily="34" charset="0"/>
              </a:rPr>
              <a:t>Lessans</a:t>
            </a:r>
            <a:endParaRPr lang="en-US" sz="1200">
              <a:effectLst/>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AA3EA1C7-F4F9-944F-B906-67B63B9C34C5}"/>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2258158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e: DaSy">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098D700-1770-E84C-870C-C000EF1C291B}"/>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title="Logo: OSEP: IDEAs that Work">
            <a:extLst>
              <a:ext uri="{FF2B5EF4-FFF2-40B4-BE49-F238E27FC236}">
                <a16:creationId xmlns:a16="http://schemas.microsoft.com/office/drawing/2014/main" id="{26DFEC1E-414E-CC44-AB2A-4684EC4FC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9800" y="3613237"/>
            <a:ext cx="2183128" cy="1285333"/>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3"/>
          <a:stretch>
            <a:fillRect/>
          </a:stretch>
        </p:blipFill>
        <p:spPr>
          <a:xfrm>
            <a:off x="6014429" y="786003"/>
            <a:ext cx="4218498" cy="620041"/>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4"/>
          <a:stretch>
            <a:fillRect/>
          </a:stretch>
        </p:blipFill>
        <p:spPr>
          <a:xfrm>
            <a:off x="1975539" y="660584"/>
            <a:ext cx="3709833" cy="838644"/>
          </a:xfrm>
          <a:prstGeom prst="rect">
            <a:avLst/>
          </a:prstGeom>
        </p:spPr>
      </p:pic>
      <p:sp>
        <p:nvSpPr>
          <p:cNvPr id="9" name="TextBox 8">
            <a:extLst>
              <a:ext uri="{FF2B5EF4-FFF2-40B4-BE49-F238E27FC236}">
                <a16:creationId xmlns:a16="http://schemas.microsoft.com/office/drawing/2014/main" id="{5F2FE289-1EED-DF41-BE1B-9E86A92F7019}"/>
              </a:ext>
            </a:extLst>
          </p:cNvPr>
          <p:cNvSpPr txBox="1"/>
          <p:nvPr userDrawn="1"/>
        </p:nvSpPr>
        <p:spPr>
          <a:xfrm>
            <a:off x="1973580" y="3613237"/>
            <a:ext cx="57988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contents of this document were developed under a grant, #</a:t>
            </a:r>
            <a:r>
              <a:rPr lang="en-US" sz="1200">
                <a:effectLst/>
                <a:latin typeface="Arial" panose="020B0604020202020204" pitchFamily="34" charset="0"/>
                <a:cs typeface="Arial" panose="020B0604020202020204" pitchFamily="34" charset="0"/>
              </a:rPr>
              <a:t>H373Z240001</a:t>
            </a:r>
            <a:r>
              <a:rPr lang="en-US" sz="1200">
                <a:latin typeface="Arial" panose="020B0604020202020204" pitchFamily="34" charset="0"/>
                <a:cs typeface="Arial" panose="020B0604020202020204" pitchFamily="34" charset="0"/>
              </a:rPr>
              <a:t>, and a cooperative agreement, </a:t>
            </a:r>
            <a:r>
              <a:rPr lang="en-US" sz="1200" kern="1200">
                <a:solidFill>
                  <a:schemeClr val="tx1"/>
                </a:solidFill>
                <a:latin typeface="Arial" panose="020B0604020202020204" pitchFamily="34" charset="0"/>
                <a:ea typeface="+mn-ea"/>
                <a:cs typeface="Arial" panose="020B0604020202020204" pitchFamily="34" charset="0"/>
              </a:rPr>
              <a:t>#H326P220002</a:t>
            </a:r>
            <a:r>
              <a:rPr lang="en-US" sz="1200">
                <a:latin typeface="Arial" panose="020B0604020202020204" pitchFamily="34" charset="0"/>
                <a:cs typeface="Arial" panose="020B0604020202020204" pitchFamily="34" charset="0"/>
              </a:rPr>
              <a:t>,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DaSy</a:t>
            </a:r>
            <a:r>
              <a:rPr lang="en-US" sz="1200">
                <a:latin typeface="Arial" panose="020B0604020202020204" pitchFamily="34" charset="0"/>
                <a:cs typeface="Arial" panose="020B0604020202020204" pitchFamily="34" charset="0"/>
              </a:rPr>
              <a:t> Center Project Officers: </a:t>
            </a:r>
            <a:r>
              <a:rPr lang="en-US" sz="1200">
                <a:effectLst/>
                <a:latin typeface="Arial" panose="020B0604020202020204" pitchFamily="34" charset="0"/>
                <a:cs typeface="Arial" panose="020B0604020202020204" pitchFamily="34" charset="0"/>
              </a:rPr>
              <a:t>Meredith Miceli and Alexis </a:t>
            </a:r>
            <a:r>
              <a:rPr lang="en-US" sz="1200" err="1">
                <a:effectLst/>
                <a:latin typeface="Arial" panose="020B0604020202020204" pitchFamily="34" charset="0"/>
                <a:cs typeface="Arial" panose="020B0604020202020204" pitchFamily="34" charset="0"/>
              </a:rPr>
              <a:t>Lessans</a:t>
            </a:r>
            <a:endParaRPr lang="en-US" sz="1200">
              <a:latin typeface="Arial" panose="020B0604020202020204" pitchFamily="34" charset="0"/>
              <a:cs typeface="Arial" panose="020B0604020202020204" pitchFamily="34" charset="0"/>
            </a:endParaRP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ECTA Center Project Officer: Julia Martin </a:t>
            </a:r>
            <a:r>
              <a:rPr lang="en-US" sz="1200" err="1">
                <a:latin typeface="Arial" panose="020B0604020202020204" pitchFamily="34" charset="0"/>
                <a:cs typeface="Arial" panose="020B0604020202020204" pitchFamily="34" charset="0"/>
              </a:rPr>
              <a:t>Eile</a:t>
            </a:r>
            <a:endParaRPr lang="en-US" sz="120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466FE9D8-B2F8-F343-BB50-AC0590FAD917}"/>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dasycenter.org</a:t>
            </a:r>
            <a:br>
              <a:rPr lang="en-US"/>
            </a:br>
            <a:r>
              <a:rPr lang="en-US" b="0"/>
              <a:t>and</a:t>
            </a:r>
            <a:r>
              <a:rPr lang="en-US"/>
              <a:t> </a:t>
            </a:r>
            <a:r>
              <a:rPr lang="en-US" err="1"/>
              <a:t>ectacenter.org</a:t>
            </a:r>
            <a:endParaRPr lang="en-US"/>
          </a:p>
        </p:txBody>
      </p:sp>
    </p:spTree>
    <p:extLst>
      <p:ext uri="{BB962C8B-B14F-4D97-AF65-F5344CB8AC3E}">
        <p14:creationId xmlns:p14="http://schemas.microsoft.com/office/powerpoint/2010/main" val="152722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3: ECTA">
    <p:spTree>
      <p:nvGrpSpPr>
        <p:cNvPr id="1" name=""/>
        <p:cNvGrpSpPr/>
        <p:nvPr/>
      </p:nvGrpSpPr>
      <p:grpSpPr>
        <a:xfrm>
          <a:off x="0" y="0"/>
          <a:ext cx="0" cy="0"/>
          <a:chOff x="0" y="0"/>
          <a:chExt cx="0" cy="0"/>
        </a:xfrm>
      </p:grpSpPr>
      <p:cxnSp>
        <p:nvCxnSpPr>
          <p:cNvPr id="7" name="Straight Connector 6"/>
          <p:cNvCxnSpPr/>
          <p:nvPr userDrawn="1"/>
        </p:nvCxnSpPr>
        <p:spPr>
          <a:xfrm flipV="1">
            <a:off x="3497580" y="802299"/>
            <a:ext cx="0" cy="466124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solidFill>
                  <a:srgbClr val="104578"/>
                </a:solidFill>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3: DaSy">
    <p:spTree>
      <p:nvGrpSpPr>
        <p:cNvPr id="1" name=""/>
        <p:cNvGrpSpPr/>
        <p:nvPr/>
      </p:nvGrpSpPr>
      <p:grpSpPr>
        <a:xfrm>
          <a:off x="0" y="0"/>
          <a:ext cx="0" cy="0"/>
          <a:chOff x="0" y="0"/>
          <a:chExt cx="0" cy="0"/>
        </a:xfrm>
      </p:grpSpPr>
      <p:cxnSp>
        <p:nvCxnSpPr>
          <p:cNvPr id="7" name="Straight Connector 6"/>
          <p:cNvCxnSpPr/>
          <p:nvPr userDrawn="1"/>
        </p:nvCxnSpPr>
        <p:spPr>
          <a:xfrm flipV="1">
            <a:off x="3497580" y="802299"/>
            <a:ext cx="0" cy="466124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B5B02B17-5D97-2644-97C5-C061AB48C6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802298"/>
            <a:ext cx="2392815" cy="1718072"/>
          </a:xfrm>
          <a:prstGeom prst="rect">
            <a:avLst/>
          </a:prstGeom>
        </p:spPr>
      </p:pic>
      <p:pic>
        <p:nvPicPr>
          <p:cNvPr id="9" name="Picture 8" title="Logo: ECTA">
            <a:extLst>
              <a:ext uri="{FF2B5EF4-FFF2-40B4-BE49-F238E27FC236}">
                <a16:creationId xmlns:a16="http://schemas.microsoft.com/office/drawing/2014/main" id="{71B0B65B-83C5-6A40-8F3D-059E802235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2715774"/>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No Logos">
    <p:spTree>
      <p:nvGrpSpPr>
        <p:cNvPr id="1" name=""/>
        <p:cNvGrpSpPr/>
        <p:nvPr/>
      </p:nvGrpSpPr>
      <p:grpSpPr>
        <a:xfrm>
          <a:off x="0" y="0"/>
          <a:ext cx="0" cy="0"/>
          <a:chOff x="0" y="0"/>
          <a:chExt cx="0" cy="0"/>
        </a:xfrm>
      </p:grpSpPr>
      <p:cxnSp>
        <p:nvCxnSpPr>
          <p:cNvPr id="8" name="Straight Connector 7"/>
          <p:cNvCxnSpPr/>
          <p:nvPr userDrawn="1"/>
        </p:nvCxnSpPr>
        <p:spPr>
          <a:xfrm>
            <a:off x="1941533" y="3713663"/>
            <a:ext cx="8299747" cy="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941679" y="3949888"/>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ECTA">
    <p:spTree>
      <p:nvGrpSpPr>
        <p:cNvPr id="1" name=""/>
        <p:cNvGrpSpPr/>
        <p:nvPr/>
      </p:nvGrpSpPr>
      <p:grpSpPr>
        <a:xfrm>
          <a:off x="0" y="0"/>
          <a:ext cx="0" cy="0"/>
          <a:chOff x="0" y="0"/>
          <a:chExt cx="0" cy="0"/>
        </a:xfrm>
      </p:grpSpPr>
      <p:pic>
        <p:nvPicPr>
          <p:cNvPr id="8" name="Picture 7" title="Logo: DaSy">
            <a:extLst>
              <a:ext uri="{FF2B5EF4-FFF2-40B4-BE49-F238E27FC236}">
                <a16:creationId xmlns:a16="http://schemas.microsoft.com/office/drawing/2014/main" id="{E119EBA2-A20F-F444-BAF3-F0B1372CF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9" name="Picture 8" title="Logo: ECTA">
            <a:extLst>
              <a:ext uri="{FF2B5EF4-FFF2-40B4-BE49-F238E27FC236}">
                <a16:creationId xmlns:a16="http://schemas.microsoft.com/office/drawing/2014/main" id="{2B16A54A-755C-A442-BD08-132F837F29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1" name="Slide Number Placeholder 5">
            <a:extLst>
              <a:ext uri="{FF2B5EF4-FFF2-40B4-BE49-F238E27FC236}">
                <a16:creationId xmlns:a16="http://schemas.microsoft.com/office/drawing/2014/main" id="{D32A7D1F-55B1-8F42-9218-AFF4F6DB44DB}"/>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5A037DF-05AD-7B4D-A7ED-3FAE44DBCF0D}"/>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DaSy">
    <p:spTree>
      <p:nvGrpSpPr>
        <p:cNvPr id="1" name=""/>
        <p:cNvGrpSpPr/>
        <p:nvPr/>
      </p:nvGrpSpPr>
      <p:grpSpPr>
        <a:xfrm>
          <a:off x="0" y="0"/>
          <a:ext cx="0" cy="0"/>
          <a:chOff x="0" y="0"/>
          <a:chExt cx="0" cy="0"/>
        </a:xfrm>
      </p:grpSpPr>
      <p:pic>
        <p:nvPicPr>
          <p:cNvPr id="9" name="Picture 8" title="Logo: ECTA">
            <a:extLst>
              <a:ext uri="{FF2B5EF4-FFF2-40B4-BE49-F238E27FC236}">
                <a16:creationId xmlns:a16="http://schemas.microsoft.com/office/drawing/2014/main" id="{2B16A54A-755C-A442-BD08-132F837F2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8" name="Picture 7" title="Logo: DaSy">
            <a:extLst>
              <a:ext uri="{FF2B5EF4-FFF2-40B4-BE49-F238E27FC236}">
                <a16:creationId xmlns:a16="http://schemas.microsoft.com/office/drawing/2014/main" id="{E119EBA2-A20F-F444-BAF3-F0B1372CFA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11" name="Slide Number Placeholder 5">
            <a:extLst>
              <a:ext uri="{FF2B5EF4-FFF2-40B4-BE49-F238E27FC236}">
                <a16:creationId xmlns:a16="http://schemas.microsoft.com/office/drawing/2014/main" id="{1E7E2749-C774-FD43-A3E7-4BE38AA0A809}"/>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FFCE1D0-9637-2942-9FC0-5730A9A40C69}"/>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327653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EA94B60-EE4C-FE4C-AFBC-B4BDBF4367A6}"/>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6" name="Footer Placeholder 4">
            <a:extLst>
              <a:ext uri="{FF2B5EF4-FFF2-40B4-BE49-F238E27FC236}">
                <a16:creationId xmlns:a16="http://schemas.microsoft.com/office/drawing/2014/main" id="{7511721A-BFCF-7348-B8A7-84C708CA93D7}"/>
              </a:ext>
            </a:extLst>
          </p:cNvPr>
          <p:cNvSpPr>
            <a:spLocks noGrp="1"/>
          </p:cNvSpPr>
          <p:nvPr>
            <p:ph type="ftr" sz="quarter" idx="3"/>
          </p:nvPr>
        </p:nvSpPr>
        <p:spPr>
          <a:xfrm>
            <a:off x="587829" y="6319553"/>
            <a:ext cx="9772682" cy="496463"/>
          </a:xfrm>
          <a:prstGeom prst="rect">
            <a:avLst/>
          </a:prstGeom>
        </p:spPr>
        <p:txBody>
          <a:bodyPr anchor="ctr" anchorCtr="0"/>
          <a:lstStyle>
            <a:lvl1pPr>
              <a:defRPr sz="1400">
                <a:solidFill>
                  <a:srgbClr val="104578"/>
                </a:solidFill>
              </a:defRPr>
            </a:lvl1pPr>
          </a:lstStyle>
          <a:p>
            <a:endParaRPr lang="en-US"/>
          </a:p>
        </p:txBody>
      </p:sp>
      <p:sp>
        <p:nvSpPr>
          <p:cNvPr id="3" name="Text Placeholder 2"/>
          <p:cNvSpPr>
            <a:spLocks noGrp="1"/>
          </p:cNvSpPr>
          <p:nvPr>
            <p:ph type="body" idx="1"/>
          </p:nvPr>
        </p:nvSpPr>
        <p:spPr>
          <a:xfrm>
            <a:off x="587829" y="1368358"/>
            <a:ext cx="11005457" cy="44778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2" r:id="rId3"/>
    <p:sldLayoutId id="2147483681" r:id="rId4"/>
    <p:sldLayoutId id="2147483661" r:id="rId5"/>
    <p:sldLayoutId id="2147483673" r:id="rId6"/>
    <p:sldLayoutId id="2147483663" r:id="rId7"/>
    <p:sldLayoutId id="2147483662" r:id="rId8"/>
    <p:sldLayoutId id="2147483682" r:id="rId9"/>
    <p:sldLayoutId id="2147483686" r:id="rId10"/>
    <p:sldLayoutId id="2147483664" r:id="rId11"/>
    <p:sldLayoutId id="2147483684" r:id="rId12"/>
    <p:sldLayoutId id="2147483687" r:id="rId13"/>
    <p:sldLayoutId id="2147483665" r:id="rId14"/>
    <p:sldLayoutId id="2147483671" r:id="rId15"/>
    <p:sldLayoutId id="2147483685" r:id="rId16"/>
    <p:sldLayoutId id="2147483668" r:id="rId17"/>
    <p:sldLayoutId id="2147483666" r:id="rId18"/>
    <p:sldLayoutId id="2147483667" r:id="rId19"/>
    <p:sldLayoutId id="2147483688" r:id="rId20"/>
    <p:sldLayoutId id="2147483679" r:id="rId21"/>
    <p:sldLayoutId id="2147483680" r:id="rId22"/>
    <p:sldLayoutId id="2147483689" r:id="rId23"/>
    <p:sldLayoutId id="2147483690" r:id="rId24"/>
    <p:sldLayoutId id="2147483691" r:id="rId25"/>
  </p:sldLayoutIdLst>
  <p:hf hdr="0"/>
  <p:txStyles>
    <p:titleStyle>
      <a:lvl1pPr algn="ctr" defTabSz="914400" rtl="0" eaLnBrk="1" latinLnBrk="0" hangingPunct="1">
        <a:lnSpc>
          <a:spcPct val="90000"/>
        </a:lnSpc>
        <a:spcBef>
          <a:spcPct val="0"/>
        </a:spcBef>
        <a:buNone/>
        <a:defRPr sz="3200" b="0" i="0" kern="1200" cap="none">
          <a:solidFill>
            <a:schemeClr val="accent5">
              <a:lumMod val="75000"/>
            </a:schemeClr>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EA94B60-EE4C-FE4C-AFBC-B4BDBF4367A6}"/>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6" name="Footer Placeholder 4">
            <a:extLst>
              <a:ext uri="{FF2B5EF4-FFF2-40B4-BE49-F238E27FC236}">
                <a16:creationId xmlns:a16="http://schemas.microsoft.com/office/drawing/2014/main" id="{7511721A-BFCF-7348-B8A7-84C708CA93D7}"/>
              </a:ext>
            </a:extLst>
          </p:cNvPr>
          <p:cNvSpPr>
            <a:spLocks noGrp="1"/>
          </p:cNvSpPr>
          <p:nvPr>
            <p:ph type="ftr" sz="quarter" idx="3"/>
          </p:nvPr>
        </p:nvSpPr>
        <p:spPr>
          <a:xfrm>
            <a:off x="587829" y="6319553"/>
            <a:ext cx="9772682" cy="496463"/>
          </a:xfrm>
          <a:prstGeom prst="rect">
            <a:avLst/>
          </a:prstGeom>
        </p:spPr>
        <p:txBody>
          <a:bodyPr anchor="ctr" anchorCtr="0"/>
          <a:lstStyle>
            <a:lvl1pPr>
              <a:defRPr sz="1400">
                <a:solidFill>
                  <a:srgbClr val="104578"/>
                </a:solidFill>
              </a:defRPr>
            </a:lvl1pPr>
          </a:lstStyle>
          <a:p>
            <a:endParaRPr lang="en-US"/>
          </a:p>
        </p:txBody>
      </p:sp>
      <p:sp>
        <p:nvSpPr>
          <p:cNvPr id="3" name="Text Placeholder 2"/>
          <p:cNvSpPr>
            <a:spLocks noGrp="1"/>
          </p:cNvSpPr>
          <p:nvPr>
            <p:ph type="body" idx="1"/>
          </p:nvPr>
        </p:nvSpPr>
        <p:spPr>
          <a:xfrm>
            <a:off x="587829" y="1368358"/>
            <a:ext cx="11005457" cy="44778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9873447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hf hdr="0"/>
  <p:txStyles>
    <p:titleStyle>
      <a:lvl1pPr algn="ctr" defTabSz="914400" rtl="0" eaLnBrk="1" latinLnBrk="0" hangingPunct="1">
        <a:lnSpc>
          <a:spcPct val="90000"/>
        </a:lnSpc>
        <a:spcBef>
          <a:spcPct val="0"/>
        </a:spcBef>
        <a:buNone/>
        <a:defRPr sz="3200" b="0" i="0" kern="1200" cap="none">
          <a:solidFill>
            <a:schemeClr val="accent5">
              <a:lumMod val="75000"/>
            </a:schemeClr>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ectacenter.org/decrp/decrp.asp"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ectacenter.org/topics/transition/stateex.asp" TargetMode="External"/><Relationship Id="rId3" Type="http://schemas.openxmlformats.org/officeDocument/2006/relationships/hyperlink" Target="https://ectacenter.org/topics/transition/transition.asp" TargetMode="External"/><Relationship Id="rId7" Type="http://schemas.openxmlformats.org/officeDocument/2006/relationships/hyperlink" Target="https://ectacenter.org/topics/transition/monitrans.asp"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s://ectacenter.org/topics/transition/transctrs.asp" TargetMode="External"/><Relationship Id="rId11" Type="http://schemas.openxmlformats.org/officeDocument/2006/relationships/image" Target="../media/image16.png"/><Relationship Id="rId5" Type="http://schemas.openxmlformats.org/officeDocument/2006/relationships/hyperlink" Target="https://ectacenter.org/topics/transition/osep.asp" TargetMode="External"/><Relationship Id="rId10" Type="http://schemas.openxmlformats.org/officeDocument/2006/relationships/hyperlink" Target="https://ectacenter.org/topics/transition/transtok.asp" TargetMode="External"/><Relationship Id="rId4" Type="http://schemas.openxmlformats.org/officeDocument/2006/relationships/hyperlink" Target="https://ectacenter.org/topics/transition/reglaw.asp" TargetMode="External"/><Relationship Id="rId9" Type="http://schemas.openxmlformats.org/officeDocument/2006/relationships/hyperlink" Target="https://ectacenter.org/topics/transition/eligibility.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sites.ed.gov/idea/idea-files/2023-early-childhood-transition-questions-and-answers/"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hyperlink" Target="http://../OSEP-Response-to-Nix-03-17-2023.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ites.ed.gov/idea/files/Grants-C-Transition-Checklist.pdf"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mailto:sharon.lunn@unc.edu"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hyperlink" Target="https://dasycenter.org/technical-assistance/state-technical-assistance-liaisons/" TargetMode="External"/><Relationship Id="rId5" Type="http://schemas.openxmlformats.org/officeDocument/2006/relationships/hyperlink" Target="mailto:mlewis@picnh.org" TargetMode="External"/><Relationship Id="rId4" Type="http://schemas.openxmlformats.org/officeDocument/2006/relationships/hyperlink" Target="https://ectacenter.org/contact/state-assignments.asp"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7323-677C-714C-9180-C0FA395F34B8}"/>
              </a:ext>
            </a:extLst>
          </p:cNvPr>
          <p:cNvSpPr>
            <a:spLocks noGrp="1"/>
          </p:cNvSpPr>
          <p:nvPr>
            <p:ph type="ctrTitle"/>
          </p:nvPr>
        </p:nvSpPr>
        <p:spPr/>
        <p:txBody>
          <a:bodyPr/>
          <a:lstStyle/>
          <a:p>
            <a:r>
              <a:rPr lang="en-US">
                <a:latin typeface="Arial"/>
                <a:cs typeface="Arial"/>
              </a:rPr>
              <a:t>Transition 101: Session 1</a:t>
            </a:r>
            <a:endParaRPr lang="en-US"/>
          </a:p>
        </p:txBody>
      </p:sp>
      <p:sp>
        <p:nvSpPr>
          <p:cNvPr id="3" name="Subtitle 2">
            <a:extLst>
              <a:ext uri="{FF2B5EF4-FFF2-40B4-BE49-F238E27FC236}">
                <a16:creationId xmlns:a16="http://schemas.microsoft.com/office/drawing/2014/main" id="{D875D2F0-EA7E-0244-A293-FB0C89A08954}"/>
              </a:ext>
            </a:extLst>
          </p:cNvPr>
          <p:cNvSpPr>
            <a:spLocks noGrp="1"/>
          </p:cNvSpPr>
          <p:nvPr>
            <p:ph type="subTitle" idx="1"/>
          </p:nvPr>
        </p:nvSpPr>
        <p:spPr>
          <a:xfrm>
            <a:off x="495300" y="4244454"/>
            <a:ext cx="11103142" cy="1894781"/>
          </a:xfrm>
        </p:spPr>
        <p:txBody>
          <a:bodyPr>
            <a:normAutofit fontScale="92500" lnSpcReduction="20000"/>
          </a:bodyPr>
          <a:lstStyle/>
          <a:p>
            <a:pPr>
              <a:spcBef>
                <a:spcPts val="0"/>
              </a:spcBef>
            </a:pPr>
            <a:r>
              <a:rPr lang="en-US" sz="2800" b="1">
                <a:latin typeface="Aptos"/>
                <a:cs typeface="Arial"/>
              </a:rPr>
              <a:t>“Early Childhood Transition Basics: Roles and Responsibilities”</a:t>
            </a:r>
          </a:p>
          <a:p>
            <a:pPr>
              <a:spcBef>
                <a:spcPts val="0"/>
              </a:spcBef>
            </a:pPr>
            <a:r>
              <a:rPr lang="en-US" sz="2800">
                <a:latin typeface="Aptos"/>
              </a:rPr>
              <a:t>February 5, 2026</a:t>
            </a:r>
          </a:p>
          <a:p>
            <a:pPr>
              <a:spcBef>
                <a:spcPts val="0"/>
              </a:spcBef>
            </a:pPr>
            <a:endParaRPr lang="en-US" sz="2800">
              <a:latin typeface="Aptos"/>
            </a:endParaRPr>
          </a:p>
          <a:p>
            <a:pPr>
              <a:spcBef>
                <a:spcPts val="0"/>
              </a:spcBef>
            </a:pPr>
            <a:r>
              <a:rPr lang="en-US" sz="2800">
                <a:latin typeface="Aptos"/>
              </a:rPr>
              <a:t>Sharon Lunn, Nancy Surbrook-Goins, Ruth Gallucci, Sheresa Blanchard</a:t>
            </a:r>
            <a:endParaRPr lang="en-US" sz="2800"/>
          </a:p>
        </p:txBody>
      </p:sp>
    </p:spTree>
    <p:extLst>
      <p:ext uri="{BB962C8B-B14F-4D97-AF65-F5344CB8AC3E}">
        <p14:creationId xmlns:p14="http://schemas.microsoft.com/office/powerpoint/2010/main" val="23076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B6A988-FBC8-5828-D470-F5C9A61D91B3}"/>
              </a:ext>
            </a:extLst>
          </p:cNvPr>
          <p:cNvSpPr>
            <a:spLocks noGrp="1"/>
          </p:cNvSpPr>
          <p:nvPr>
            <p:ph type="title"/>
          </p:nvPr>
        </p:nvSpPr>
        <p:spPr>
          <a:xfrm>
            <a:off x="587829" y="226979"/>
            <a:ext cx="11005456" cy="899693"/>
          </a:xfrm>
        </p:spPr>
        <p:txBody>
          <a:bodyPr anchor="t">
            <a:normAutofit/>
          </a:bodyPr>
          <a:lstStyle/>
          <a:p>
            <a:r>
              <a:rPr lang="en-US"/>
              <a:t>Chat Reflection #1</a:t>
            </a:r>
          </a:p>
        </p:txBody>
      </p:sp>
      <p:sp>
        <p:nvSpPr>
          <p:cNvPr id="4" name="Content Placeholder 3">
            <a:extLst>
              <a:ext uri="{FF2B5EF4-FFF2-40B4-BE49-F238E27FC236}">
                <a16:creationId xmlns:a16="http://schemas.microsoft.com/office/drawing/2014/main" id="{D2B240DE-8C46-5CD6-EC1D-B87B76055F0E}"/>
              </a:ext>
            </a:extLst>
          </p:cNvPr>
          <p:cNvSpPr>
            <a:spLocks noGrp="1"/>
          </p:cNvSpPr>
          <p:nvPr>
            <p:ph sz="half" idx="1"/>
          </p:nvPr>
        </p:nvSpPr>
        <p:spPr>
          <a:xfrm>
            <a:off x="587829" y="1368357"/>
            <a:ext cx="5388428" cy="4479213"/>
          </a:xfrm>
        </p:spPr>
        <p:txBody>
          <a:bodyPr>
            <a:normAutofit/>
          </a:bodyPr>
          <a:lstStyle/>
          <a:p>
            <a:pPr marL="0" indent="0">
              <a:buNone/>
            </a:pPr>
            <a:r>
              <a:rPr lang="en-US" sz="3600" i="1"/>
              <a:t>What do the families in your communities consider most important when transitioning to new learning environments?</a:t>
            </a:r>
          </a:p>
          <a:p>
            <a:endParaRPr lang="en-US"/>
          </a:p>
          <a:p>
            <a:endParaRPr lang="en-US"/>
          </a:p>
          <a:p>
            <a:endParaRPr lang="en-US"/>
          </a:p>
        </p:txBody>
      </p:sp>
      <p:pic>
        <p:nvPicPr>
          <p:cNvPr id="7" name="Graphic 6">
            <a:extLst>
              <a:ext uri="{FF2B5EF4-FFF2-40B4-BE49-F238E27FC236}">
                <a16:creationId xmlns:a16="http://schemas.microsoft.com/office/drawing/2014/main" id="{92AB4B56-5838-F808-D627-25B4A214D64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4058" y="1376140"/>
            <a:ext cx="4470024" cy="4470024"/>
          </a:xfrm>
          <a:prstGeom prst="rect">
            <a:avLst/>
          </a:prstGeom>
        </p:spPr>
      </p:pic>
      <p:sp>
        <p:nvSpPr>
          <p:cNvPr id="2" name="Slide Number Placeholder 1">
            <a:extLst>
              <a:ext uri="{FF2B5EF4-FFF2-40B4-BE49-F238E27FC236}">
                <a16:creationId xmlns:a16="http://schemas.microsoft.com/office/drawing/2014/main" id="{5825F85A-A5D2-CF9A-8A70-63C0FC689AF7}"/>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10</a:t>
            </a:fld>
            <a:endParaRPr lang="en-US"/>
          </a:p>
        </p:txBody>
      </p:sp>
    </p:spTree>
    <p:extLst>
      <p:ext uri="{BB962C8B-B14F-4D97-AF65-F5344CB8AC3E}">
        <p14:creationId xmlns:p14="http://schemas.microsoft.com/office/powerpoint/2010/main" val="200615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45982-1C7E-C9C6-E974-D6DA240F7F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5A6B7E-0974-9379-3885-684989ED5063}"/>
              </a:ext>
            </a:extLst>
          </p:cNvPr>
          <p:cNvSpPr>
            <a:spLocks noGrp="1"/>
          </p:cNvSpPr>
          <p:nvPr>
            <p:ph type="title"/>
          </p:nvPr>
        </p:nvSpPr>
        <p:spPr/>
        <p:txBody>
          <a:bodyPr/>
          <a:lstStyle/>
          <a:p>
            <a:r>
              <a:rPr lang="en-US">
                <a:latin typeface="Arial"/>
                <a:cs typeface="Arial"/>
              </a:rPr>
              <a:t> Foundations of Early Childhood Transition</a:t>
            </a:r>
          </a:p>
        </p:txBody>
      </p:sp>
    </p:spTree>
    <p:extLst>
      <p:ext uri="{BB962C8B-B14F-4D97-AF65-F5344CB8AC3E}">
        <p14:creationId xmlns:p14="http://schemas.microsoft.com/office/powerpoint/2010/main" val="356911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C663-AFF0-F159-5535-2FFBEFAAAFF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9F8141-86D1-2A49-F79F-10A89DF364CF}"/>
              </a:ext>
            </a:extLst>
          </p:cNvPr>
          <p:cNvSpPr>
            <a:spLocks noGrp="1"/>
          </p:cNvSpPr>
          <p:nvPr>
            <p:ph type="title"/>
          </p:nvPr>
        </p:nvSpPr>
        <p:spPr/>
        <p:txBody>
          <a:bodyPr>
            <a:normAutofit/>
          </a:bodyPr>
          <a:lstStyle/>
          <a:p>
            <a:r>
              <a:rPr lang="en-US">
                <a:latin typeface="Arial"/>
                <a:cs typeface="Arial"/>
              </a:rPr>
              <a:t>IDEA- Part C</a:t>
            </a:r>
          </a:p>
        </p:txBody>
      </p:sp>
      <p:sp>
        <p:nvSpPr>
          <p:cNvPr id="4" name="Content Placeholder 3">
            <a:extLst>
              <a:ext uri="{FF2B5EF4-FFF2-40B4-BE49-F238E27FC236}">
                <a16:creationId xmlns:a16="http://schemas.microsoft.com/office/drawing/2014/main" id="{D8510516-FAC4-A1D7-B4C8-78E352867C2D}"/>
              </a:ext>
            </a:extLst>
          </p:cNvPr>
          <p:cNvSpPr>
            <a:spLocks noGrp="1"/>
          </p:cNvSpPr>
          <p:nvPr>
            <p:ph idx="1"/>
          </p:nvPr>
        </p:nvSpPr>
        <p:spPr/>
        <p:txBody>
          <a:bodyPr>
            <a:normAutofit/>
          </a:bodyPr>
          <a:lstStyle/>
          <a:p>
            <a:pPr>
              <a:buNone/>
            </a:pPr>
            <a:r>
              <a:rPr lang="en-US" sz="2000" b="1">
                <a:latin typeface="Arial"/>
                <a:cs typeface="Arial"/>
              </a:rPr>
              <a:t>§ 303.209 Transition to preschool and other programs.</a:t>
            </a:r>
            <a:endParaRPr lang="en-US" sz="2000" b="1"/>
          </a:p>
          <a:p>
            <a:pPr>
              <a:buNone/>
            </a:pPr>
            <a:r>
              <a:rPr lang="en-US" sz="2000">
                <a:latin typeface="Arial"/>
                <a:cs typeface="Arial"/>
              </a:rPr>
              <a:t>Part C of IDEA requires each State to have in place policies and </a:t>
            </a:r>
            <a:r>
              <a:rPr lang="en-US" sz="2000">
                <a:effectLst/>
                <a:latin typeface="Arial"/>
                <a:cs typeface="Arial"/>
              </a:rPr>
              <a:t>procedures it will use to </a:t>
            </a:r>
            <a:r>
              <a:rPr lang="en-US" sz="2000" b="1">
                <a:effectLst/>
                <a:latin typeface="Arial"/>
                <a:cs typeface="Arial"/>
              </a:rPr>
              <a:t>ensure a smooth transition</a:t>
            </a:r>
            <a:r>
              <a:rPr lang="en-US" sz="2000">
                <a:effectLst/>
                <a:latin typeface="Arial"/>
                <a:cs typeface="Arial"/>
              </a:rPr>
              <a:t> for infants and toddlers with disabilities under the age of three and their families from receiving early intervention services under</a:t>
            </a:r>
            <a:r>
              <a:rPr lang="en-US" sz="2000">
                <a:latin typeface="Arial"/>
                <a:cs typeface="Arial"/>
              </a:rPr>
              <a:t> </a:t>
            </a:r>
            <a:r>
              <a:rPr lang="en-US" sz="2000">
                <a:effectLst/>
                <a:latin typeface="Arial"/>
                <a:cs typeface="Arial"/>
              </a:rPr>
              <a:t> </a:t>
            </a:r>
            <a:r>
              <a:rPr lang="en-US" sz="2000">
                <a:latin typeface="Arial"/>
                <a:cs typeface="Arial"/>
              </a:rPr>
              <a:t>Part</a:t>
            </a:r>
            <a:r>
              <a:rPr lang="en-US" sz="2000">
                <a:effectLst/>
                <a:latin typeface="Arial"/>
                <a:cs typeface="Arial"/>
              </a:rPr>
              <a:t> </a:t>
            </a:r>
            <a:r>
              <a:rPr lang="en-US" sz="2000">
                <a:latin typeface="Arial"/>
                <a:cs typeface="Arial"/>
              </a:rPr>
              <a:t>C </a:t>
            </a:r>
            <a:r>
              <a:rPr lang="en-US" sz="2000">
                <a:effectLst/>
                <a:latin typeface="Arial"/>
                <a:cs typeface="Arial"/>
              </a:rPr>
              <a:t>to—</a:t>
            </a:r>
            <a:endParaRPr lang="en-US" sz="2000"/>
          </a:p>
          <a:p>
            <a:pPr>
              <a:buNone/>
            </a:pPr>
            <a:r>
              <a:rPr lang="en-US" sz="2000">
                <a:effectLst/>
                <a:latin typeface="Arial"/>
                <a:cs typeface="Arial"/>
              </a:rPr>
              <a:t>		(i) Preschool or other appropriate services (for toddlers with disabilities); 	or</a:t>
            </a:r>
          </a:p>
          <a:p>
            <a:pPr marL="0" indent="0">
              <a:buNone/>
            </a:pPr>
            <a:r>
              <a:rPr lang="en-US" sz="2000">
                <a:effectLst/>
                <a:latin typeface="Arial"/>
                <a:cs typeface="Arial"/>
              </a:rPr>
              <a:t>	(ii) Exiting the program for infants and toddlers with disabilities.</a:t>
            </a:r>
          </a:p>
          <a:p>
            <a:pPr marL="0" indent="0">
              <a:buNone/>
            </a:pPr>
            <a:endParaRPr lang="en-US" sz="2000" b="0" i="0">
              <a:solidFill>
                <a:srgbClr val="333333"/>
              </a:solidFill>
              <a:effectLst/>
              <a:latin typeface="Arial"/>
              <a:cs typeface="Arial"/>
            </a:endParaRPr>
          </a:p>
          <a:p>
            <a:pPr marL="0" indent="0">
              <a:buNone/>
            </a:pPr>
            <a:r>
              <a:rPr lang="en-US" sz="2000">
                <a:latin typeface="Arial"/>
                <a:cs typeface="Arial"/>
              </a:rPr>
              <a:t>[</a:t>
            </a:r>
            <a:r>
              <a:rPr lang="en-US" sz="2000" b="0" i="0">
                <a:effectLst/>
                <a:latin typeface="Arial"/>
                <a:cs typeface="Arial"/>
              </a:rPr>
              <a:t>34 CFR 303.209(a)]</a:t>
            </a:r>
            <a:endParaRPr lang="en-US" sz="2000">
              <a:latin typeface="Arial"/>
              <a:cs typeface="Arial"/>
            </a:endParaRPr>
          </a:p>
        </p:txBody>
      </p:sp>
      <p:sp>
        <p:nvSpPr>
          <p:cNvPr id="2" name="Slide Number Placeholder 1">
            <a:extLst>
              <a:ext uri="{FF2B5EF4-FFF2-40B4-BE49-F238E27FC236}">
                <a16:creationId xmlns:a16="http://schemas.microsoft.com/office/drawing/2014/main" id="{0F2DEC6B-E4A9-B8DA-7C9A-646A3A0C9CBB}"/>
              </a:ext>
            </a:extLst>
          </p:cNvPr>
          <p:cNvSpPr>
            <a:spLocks noGrp="1"/>
          </p:cNvSpPr>
          <p:nvPr>
            <p:ph type="sldNum" sz="quarter" idx="4"/>
          </p:nvPr>
        </p:nvSpPr>
        <p:spPr/>
        <p:txBody>
          <a:bodyPr/>
          <a:lstStyle/>
          <a:p>
            <a:fld id="{8FF8BE51-C3B0-9B4F-9A06-4F809A9A7941}" type="slidenum">
              <a:rPr lang="en-US" smtClean="0"/>
              <a:pPr/>
              <a:t>12</a:t>
            </a:fld>
            <a:endParaRPr lang="en-US"/>
          </a:p>
        </p:txBody>
      </p:sp>
    </p:spTree>
    <p:extLst>
      <p:ext uri="{BB962C8B-B14F-4D97-AF65-F5344CB8AC3E}">
        <p14:creationId xmlns:p14="http://schemas.microsoft.com/office/powerpoint/2010/main" val="147034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ACC193-ECB1-76F2-232D-3339E96DB132}"/>
              </a:ext>
            </a:extLst>
          </p:cNvPr>
          <p:cNvSpPr>
            <a:spLocks noGrp="1"/>
          </p:cNvSpPr>
          <p:nvPr>
            <p:ph type="title"/>
          </p:nvPr>
        </p:nvSpPr>
        <p:spPr/>
        <p:txBody>
          <a:bodyPr/>
          <a:lstStyle/>
          <a:p>
            <a:r>
              <a:rPr lang="en-US"/>
              <a:t>IDEA- Part B</a:t>
            </a:r>
          </a:p>
        </p:txBody>
      </p:sp>
      <p:sp>
        <p:nvSpPr>
          <p:cNvPr id="4" name="Content Placeholder 3">
            <a:extLst>
              <a:ext uri="{FF2B5EF4-FFF2-40B4-BE49-F238E27FC236}">
                <a16:creationId xmlns:a16="http://schemas.microsoft.com/office/drawing/2014/main" id="{1391AAA4-0D87-FBB3-743A-D6C3C691AE23}"/>
              </a:ext>
            </a:extLst>
          </p:cNvPr>
          <p:cNvSpPr>
            <a:spLocks noGrp="1"/>
          </p:cNvSpPr>
          <p:nvPr>
            <p:ph idx="1"/>
          </p:nvPr>
        </p:nvSpPr>
        <p:spPr>
          <a:xfrm>
            <a:off x="587829" y="1358462"/>
            <a:ext cx="11005457" cy="4477806"/>
          </a:xfrm>
        </p:spPr>
        <p:txBody>
          <a:bodyPr>
            <a:normAutofit fontScale="92500" lnSpcReduction="10000"/>
          </a:bodyPr>
          <a:lstStyle/>
          <a:p>
            <a:pPr marL="0" indent="0">
              <a:buNone/>
            </a:pPr>
            <a:r>
              <a:rPr lang="en-US" sz="2200" b="1">
                <a:latin typeface="Arial" panose="020B0604020202020204" pitchFamily="34" charset="0"/>
                <a:cs typeface="Arial" panose="020B0604020202020204" pitchFamily="34" charset="0"/>
              </a:rPr>
              <a:t>§ 300.124 Transition of children from the Part C program to preschool programs.</a:t>
            </a:r>
          </a:p>
          <a:p>
            <a:pPr marL="0" indent="0">
              <a:buNone/>
            </a:pPr>
            <a:r>
              <a:rPr lang="en-US" sz="2200">
                <a:latin typeface="Arial" panose="020B0604020202020204" pitchFamily="34" charset="0"/>
                <a:cs typeface="Arial" panose="020B0604020202020204" pitchFamily="34" charset="0"/>
              </a:rPr>
              <a:t>Part B of IDEA requires each State must have in effect policies and procedures to </a:t>
            </a:r>
            <a:r>
              <a:rPr lang="en-US" sz="2200" b="1">
                <a:latin typeface="Arial" panose="020B0604020202020204" pitchFamily="34" charset="0"/>
                <a:cs typeface="Arial" panose="020B0604020202020204" pitchFamily="34" charset="0"/>
              </a:rPr>
              <a:t>ensure</a:t>
            </a:r>
            <a:r>
              <a:rPr lang="en-US" sz="2200">
                <a:latin typeface="Arial" panose="020B0604020202020204" pitchFamily="34" charset="0"/>
                <a:cs typeface="Arial" panose="020B0604020202020204" pitchFamily="34" charset="0"/>
              </a:rPr>
              <a:t> that—</a:t>
            </a:r>
          </a:p>
          <a:p>
            <a:pPr marL="914400" lvl="1" indent="-457200">
              <a:buAutoNum type="alphaLcParenBoth"/>
            </a:pPr>
            <a:r>
              <a:rPr lang="en-US" sz="2200">
                <a:latin typeface="Arial" panose="020B0604020202020204" pitchFamily="34" charset="0"/>
                <a:cs typeface="Arial" panose="020B0604020202020204" pitchFamily="34" charset="0"/>
              </a:rPr>
              <a:t>Children participating in early intervention programs under Part C, and who will participate in preschool programs under Part B, experience </a:t>
            </a:r>
            <a:r>
              <a:rPr lang="en-US" sz="2200" b="1">
                <a:latin typeface="Arial" panose="020B0604020202020204" pitchFamily="34" charset="0"/>
                <a:cs typeface="Arial" panose="020B0604020202020204" pitchFamily="34" charset="0"/>
              </a:rPr>
              <a:t>a smooth and effective transition</a:t>
            </a:r>
            <a:r>
              <a:rPr lang="en-US" sz="2200">
                <a:latin typeface="Arial" panose="020B0604020202020204" pitchFamily="34" charset="0"/>
                <a:cs typeface="Arial" panose="020B0604020202020204" pitchFamily="34" charset="0"/>
              </a:rPr>
              <a:t> to those preschool programs.</a:t>
            </a:r>
          </a:p>
          <a:p>
            <a:pPr marL="914400" lvl="1" indent="-457200">
              <a:buAutoNum type="alphaLcParenBoth"/>
            </a:pPr>
            <a:r>
              <a:rPr lang="en-US" sz="2200">
                <a:latin typeface="Arial" panose="020B0604020202020204" pitchFamily="34" charset="0"/>
                <a:cs typeface="Arial" panose="020B0604020202020204" pitchFamily="34" charset="0"/>
              </a:rPr>
              <a:t>By the 3rd birthday,</a:t>
            </a:r>
            <a:r>
              <a:rPr lang="en-US" sz="2200">
                <a:latin typeface="Arial" panose="020B0604020202020204" pitchFamily="34" charset="0"/>
                <a:ea typeface="Calibri"/>
                <a:cs typeface="Arial" panose="020B0604020202020204" pitchFamily="34" charset="0"/>
              </a:rPr>
              <a:t> </a:t>
            </a:r>
            <a:r>
              <a:rPr lang="en-US" sz="2200">
                <a:solidFill>
                  <a:srgbClr val="000000"/>
                </a:solidFill>
                <a:latin typeface="Arial" panose="020B0604020202020204" pitchFamily="34" charset="0"/>
                <a:ea typeface="Calibri"/>
                <a:cs typeface="Arial" panose="020B0604020202020204" pitchFamily="34" charset="0"/>
              </a:rPr>
              <a:t>a</a:t>
            </a:r>
            <a:r>
              <a:rPr lang="en-US" sz="2200">
                <a:latin typeface="Arial" panose="020B0604020202020204" pitchFamily="34" charset="0"/>
                <a:cs typeface="Arial" panose="020B0604020202020204" pitchFamily="34" charset="0"/>
              </a:rPr>
              <a:t>n IEP or, an IFSP (as consistent with State policy), has been developed and is being implemented for the child; and</a:t>
            </a:r>
          </a:p>
          <a:p>
            <a:pPr marL="914400" lvl="1" indent="-457200">
              <a:buAutoNum type="alphaLcParenBoth"/>
            </a:pPr>
            <a:r>
              <a:rPr lang="en-US" sz="2200">
                <a:latin typeface="Arial" panose="020B0604020202020204" pitchFamily="34" charset="0"/>
                <a:cs typeface="Arial" panose="020B0604020202020204" pitchFamily="34" charset="0"/>
              </a:rPr>
              <a:t>Each affected local educational agency (LEA) will participate in transition planning conferences arranged by the designated lead agency (LA). </a:t>
            </a:r>
          </a:p>
          <a:p>
            <a:pPr marL="0" indent="0">
              <a:buNone/>
            </a:pPr>
            <a:endParaRPr lang="en-US" sz="2200">
              <a:latin typeface="Arial" panose="020B0604020202020204" pitchFamily="34" charset="0"/>
              <a:cs typeface="Arial" panose="020B0604020202020204" pitchFamily="34" charset="0"/>
            </a:endParaRPr>
          </a:p>
          <a:p>
            <a:pPr marL="0" indent="0">
              <a:buNone/>
            </a:pPr>
            <a:r>
              <a:rPr lang="en-US" sz="2200">
                <a:latin typeface="Arial" panose="020B0604020202020204" pitchFamily="34" charset="0"/>
                <a:cs typeface="Arial" panose="020B0604020202020204" pitchFamily="34" charset="0"/>
              </a:rPr>
              <a:t>(34 CFR 300.124)</a:t>
            </a:r>
          </a:p>
        </p:txBody>
      </p:sp>
      <p:sp>
        <p:nvSpPr>
          <p:cNvPr id="2" name="Slide Number Placeholder 1">
            <a:extLst>
              <a:ext uri="{FF2B5EF4-FFF2-40B4-BE49-F238E27FC236}">
                <a16:creationId xmlns:a16="http://schemas.microsoft.com/office/drawing/2014/main" id="{E64C33A1-1D7E-B13E-61D0-F62892F0822F}"/>
              </a:ext>
            </a:extLst>
          </p:cNvPr>
          <p:cNvSpPr>
            <a:spLocks noGrp="1"/>
          </p:cNvSpPr>
          <p:nvPr>
            <p:ph type="sldNum" sz="quarter" idx="4"/>
          </p:nvPr>
        </p:nvSpPr>
        <p:spPr/>
        <p:txBody>
          <a:bodyPr/>
          <a:lstStyle/>
          <a:p>
            <a:fld id="{8FF8BE51-C3B0-9B4F-9A06-4F809A9A7941}" type="slidenum">
              <a:rPr lang="en-US" smtClean="0"/>
              <a:pPr/>
              <a:t>13</a:t>
            </a:fld>
            <a:endParaRPr lang="en-US"/>
          </a:p>
        </p:txBody>
      </p:sp>
    </p:spTree>
    <p:extLst>
      <p:ext uri="{BB962C8B-B14F-4D97-AF65-F5344CB8AC3E}">
        <p14:creationId xmlns:p14="http://schemas.microsoft.com/office/powerpoint/2010/main" val="403006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C5C7-8737-0151-5BB0-FCC82EBA33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C09495-0BC3-6598-2BC8-6662FFCEDB3C}"/>
              </a:ext>
            </a:extLst>
          </p:cNvPr>
          <p:cNvSpPr>
            <a:spLocks noGrp="1"/>
          </p:cNvSpPr>
          <p:nvPr>
            <p:ph type="title"/>
          </p:nvPr>
        </p:nvSpPr>
        <p:spPr>
          <a:xfrm>
            <a:off x="587828" y="226980"/>
            <a:ext cx="11005457" cy="635000"/>
          </a:xfrm>
        </p:spPr>
        <p:txBody>
          <a:bodyPr/>
          <a:lstStyle/>
          <a:p>
            <a:r>
              <a:rPr lang="en-US">
                <a:latin typeface="Arial"/>
                <a:cs typeface="Arial"/>
              </a:rPr>
              <a:t>Defining Terms- "Transition"</a:t>
            </a:r>
            <a:endParaRPr lang="en-US"/>
          </a:p>
        </p:txBody>
      </p:sp>
      <p:sp>
        <p:nvSpPr>
          <p:cNvPr id="4" name="Content Placeholder 3">
            <a:extLst>
              <a:ext uri="{FF2B5EF4-FFF2-40B4-BE49-F238E27FC236}">
                <a16:creationId xmlns:a16="http://schemas.microsoft.com/office/drawing/2014/main" id="{6DBF49E3-62F8-9626-9CEE-BEB7BE86A227}"/>
              </a:ext>
            </a:extLst>
          </p:cNvPr>
          <p:cNvSpPr>
            <a:spLocks noGrp="1"/>
          </p:cNvSpPr>
          <p:nvPr>
            <p:ph idx="1"/>
          </p:nvPr>
        </p:nvSpPr>
        <p:spPr>
          <a:xfrm>
            <a:off x="589750" y="966446"/>
            <a:ext cx="11003119" cy="4662684"/>
          </a:xfrm>
        </p:spPr>
        <p:txBody>
          <a:bodyPr vert="horz" lIns="91440" tIns="45720" rIns="91440" bIns="45720" rtlCol="0" anchor="t">
            <a:noAutofit/>
          </a:bodyPr>
          <a:lstStyle/>
          <a:p>
            <a:pPr>
              <a:lnSpc>
                <a:spcPct val="100000"/>
              </a:lnSpc>
            </a:pPr>
            <a:r>
              <a:rPr lang="en-US" sz="2000" b="1">
                <a:solidFill>
                  <a:srgbClr val="000000"/>
                </a:solidFill>
                <a:latin typeface="Arial"/>
                <a:ea typeface="Calibri"/>
                <a:cs typeface="Calibri"/>
              </a:rPr>
              <a:t>Transition- </a:t>
            </a:r>
            <a:r>
              <a:rPr lang="en-US" sz="2000">
                <a:solidFill>
                  <a:srgbClr val="000000"/>
                </a:solidFill>
                <a:latin typeface="Arial"/>
                <a:ea typeface="Calibri"/>
                <a:cs typeface="Calibri"/>
              </a:rPr>
              <a:t>refers to the events, activities, and processes associated with key changes between environments or programs during the early childhood years and the practices that support the adjustment of the child and family to the new setting.</a:t>
            </a:r>
            <a:endParaRPr lang="en-US" sz="2000">
              <a:solidFill>
                <a:srgbClr val="000000"/>
              </a:solidFill>
              <a:ea typeface="Calibri"/>
              <a:cs typeface="Arial"/>
            </a:endParaRPr>
          </a:p>
          <a:p>
            <a:pPr marL="457200" lvl="1" indent="0">
              <a:lnSpc>
                <a:spcPct val="100000"/>
              </a:lnSpc>
              <a:buNone/>
            </a:pPr>
            <a:r>
              <a:rPr lang="en-US" sz="2000">
                <a:solidFill>
                  <a:srgbClr val="000000"/>
                </a:solidFill>
                <a:latin typeface="Arial"/>
                <a:ea typeface="Calibri"/>
                <a:cs typeface="Calibri"/>
              </a:rPr>
              <a:t>-(Division for Early Childhood (DEC), 2014). </a:t>
            </a:r>
            <a:endParaRPr lang="en-US" sz="2000">
              <a:solidFill>
                <a:srgbClr val="000000"/>
              </a:solidFill>
              <a:cs typeface="Arial"/>
            </a:endParaRPr>
          </a:p>
          <a:p>
            <a:endParaRPr lang="en-US" sz="2000" b="1">
              <a:solidFill>
                <a:srgbClr val="212529"/>
              </a:solidFill>
              <a:latin typeface="Arial"/>
              <a:cs typeface="Arial"/>
            </a:endParaRPr>
          </a:p>
          <a:p>
            <a:r>
              <a:rPr lang="en-US" sz="2000" b="1">
                <a:solidFill>
                  <a:srgbClr val="212529"/>
                </a:solidFill>
                <a:latin typeface="Arial"/>
                <a:cs typeface="Arial"/>
              </a:rPr>
              <a:t>These changes occur at the:</a:t>
            </a:r>
            <a:endParaRPr lang="en-US" sz="2000" b="1">
              <a:solidFill>
                <a:srgbClr val="000000"/>
              </a:solidFill>
              <a:latin typeface="Arial"/>
              <a:cs typeface="Arial"/>
            </a:endParaRPr>
          </a:p>
          <a:p>
            <a:pPr lvl="1"/>
            <a:r>
              <a:rPr lang="en-US" sz="2000">
                <a:solidFill>
                  <a:srgbClr val="212529"/>
                </a:solidFill>
                <a:latin typeface="Arial"/>
                <a:cs typeface="Arial"/>
              </a:rPr>
              <a:t>Transition from hospital to home</a:t>
            </a:r>
            <a:endParaRPr lang="en-US" sz="2000">
              <a:solidFill>
                <a:srgbClr val="000000"/>
              </a:solidFill>
              <a:cs typeface="Arial"/>
            </a:endParaRPr>
          </a:p>
          <a:p>
            <a:pPr lvl="1"/>
            <a:r>
              <a:rPr lang="en-US" sz="2000">
                <a:solidFill>
                  <a:srgbClr val="212529"/>
                </a:solidFill>
                <a:latin typeface="Arial"/>
                <a:cs typeface="Arial"/>
              </a:rPr>
              <a:t>Transition into early intervention (EI) </a:t>
            </a:r>
            <a:endParaRPr lang="en-US" sz="2000">
              <a:solidFill>
                <a:srgbClr val="000000"/>
              </a:solidFill>
              <a:cs typeface="Arial"/>
            </a:endParaRPr>
          </a:p>
          <a:p>
            <a:pPr lvl="1"/>
            <a:r>
              <a:rPr lang="en-US" sz="2000">
                <a:solidFill>
                  <a:srgbClr val="212529"/>
                </a:solidFill>
                <a:highlight>
                  <a:srgbClr val="FFFF00"/>
                </a:highlight>
                <a:latin typeface="Arial"/>
                <a:cs typeface="Arial"/>
              </a:rPr>
              <a:t>Transition out of early intervention to community early childhood programs</a:t>
            </a:r>
            <a:endParaRPr lang="en-US" sz="2000">
              <a:solidFill>
                <a:srgbClr val="000000"/>
              </a:solidFill>
              <a:highlight>
                <a:srgbClr val="FFFF00"/>
              </a:highlight>
              <a:cs typeface="Arial"/>
            </a:endParaRPr>
          </a:p>
          <a:p>
            <a:pPr lvl="1"/>
            <a:r>
              <a:rPr lang="en-US" sz="2000">
                <a:solidFill>
                  <a:srgbClr val="212529"/>
                </a:solidFill>
                <a:highlight>
                  <a:srgbClr val="FFFF00"/>
                </a:highlight>
                <a:latin typeface="Arial"/>
                <a:cs typeface="Arial"/>
              </a:rPr>
              <a:t>Transition into early childhood special education (ECSE) </a:t>
            </a:r>
            <a:endParaRPr lang="en-US" sz="2000">
              <a:solidFill>
                <a:srgbClr val="000000"/>
              </a:solidFill>
              <a:highlight>
                <a:srgbClr val="FFFF00"/>
              </a:highlight>
              <a:cs typeface="Arial"/>
            </a:endParaRPr>
          </a:p>
          <a:p>
            <a:pPr lvl="1"/>
            <a:r>
              <a:rPr lang="en-US" sz="2000">
                <a:solidFill>
                  <a:srgbClr val="212529"/>
                </a:solidFill>
                <a:latin typeface="Arial"/>
                <a:cs typeface="Arial"/>
              </a:rPr>
              <a:t>Transition to kindergarten or school-age programs</a:t>
            </a:r>
            <a:endParaRPr lang="en-US" sz="2000">
              <a:cs typeface="Arial"/>
            </a:endParaRPr>
          </a:p>
          <a:p>
            <a:pPr marL="0" indent="0">
              <a:buNone/>
            </a:pPr>
            <a:endParaRPr lang="en-US" sz="1500" b="1">
              <a:solidFill>
                <a:srgbClr val="212529"/>
              </a:solidFill>
            </a:endParaRPr>
          </a:p>
        </p:txBody>
      </p:sp>
      <p:sp>
        <p:nvSpPr>
          <p:cNvPr id="3" name="Footer Placeholder 2">
            <a:extLst>
              <a:ext uri="{FF2B5EF4-FFF2-40B4-BE49-F238E27FC236}">
                <a16:creationId xmlns:a16="http://schemas.microsoft.com/office/drawing/2014/main" id="{A86F5704-0D56-EA4B-D2D1-D448FFD9A6CB}"/>
              </a:ext>
            </a:extLst>
          </p:cNvPr>
          <p:cNvSpPr>
            <a:spLocks noGrp="1"/>
          </p:cNvSpPr>
          <p:nvPr>
            <p:ph type="ftr" sz="quarter" idx="3"/>
          </p:nvPr>
        </p:nvSpPr>
        <p:spPr>
          <a:xfrm>
            <a:off x="2953061" y="5895258"/>
            <a:ext cx="8178108" cy="851485"/>
          </a:xfrm>
        </p:spPr>
        <p:txBody>
          <a:bodyPr lIns="91440" tIns="45720" rIns="91440" bIns="45720" anchor="ctr" anchorCtr="0"/>
          <a:lstStyle/>
          <a:p>
            <a:r>
              <a:rPr lang="en-US">
                <a:solidFill>
                  <a:schemeClr val="tx1"/>
                </a:solidFill>
                <a:cs typeface="Arial"/>
              </a:rPr>
              <a:t>The Division for Early Childhood (DEC), a division of the Council for Exceptional Children (CEC), is an international professional organization that supports families and young children with or at risk for developmental delays and disabilities by advancing evidence-based practices and policies that promote optimal development.</a:t>
            </a:r>
            <a:endParaRPr lang="en-US">
              <a:solidFill>
                <a:schemeClr val="tx1"/>
              </a:solidFill>
            </a:endParaRPr>
          </a:p>
        </p:txBody>
      </p:sp>
      <p:sp>
        <p:nvSpPr>
          <p:cNvPr id="2" name="Slide Number Placeholder 1">
            <a:extLst>
              <a:ext uri="{FF2B5EF4-FFF2-40B4-BE49-F238E27FC236}">
                <a16:creationId xmlns:a16="http://schemas.microsoft.com/office/drawing/2014/main" id="{A6BFF5E8-7D78-1CBD-D55B-6BA04BAAE90C}"/>
              </a:ext>
            </a:extLst>
          </p:cNvPr>
          <p:cNvSpPr>
            <a:spLocks noGrp="1"/>
          </p:cNvSpPr>
          <p:nvPr>
            <p:ph type="sldNum" sz="quarter" idx="4"/>
          </p:nvPr>
        </p:nvSpPr>
        <p:spPr/>
        <p:txBody>
          <a:bodyPr/>
          <a:lstStyle/>
          <a:p>
            <a:fld id="{8FF8BE51-C3B0-9B4F-9A06-4F809A9A7941}" type="slidenum">
              <a:rPr lang="en-US" smtClean="0"/>
              <a:pPr/>
              <a:t>14</a:t>
            </a:fld>
            <a:endParaRPr lang="en-US"/>
          </a:p>
        </p:txBody>
      </p:sp>
    </p:spTree>
    <p:extLst>
      <p:ext uri="{BB962C8B-B14F-4D97-AF65-F5344CB8AC3E}">
        <p14:creationId xmlns:p14="http://schemas.microsoft.com/office/powerpoint/2010/main" val="208098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3EED9F-1E04-E960-C347-3771DCEB0E47}"/>
              </a:ext>
            </a:extLst>
          </p:cNvPr>
          <p:cNvSpPr>
            <a:spLocks noGrp="1"/>
          </p:cNvSpPr>
          <p:nvPr>
            <p:ph type="title"/>
          </p:nvPr>
        </p:nvSpPr>
        <p:spPr>
          <a:xfrm>
            <a:off x="381185" y="226979"/>
            <a:ext cx="11225015" cy="702782"/>
          </a:xfrm>
        </p:spPr>
        <p:txBody>
          <a:bodyPr anchor="t">
            <a:noAutofit/>
          </a:bodyPr>
          <a:lstStyle/>
          <a:p>
            <a:r>
              <a:rPr lang="en-US">
                <a:latin typeface="Arial"/>
                <a:cs typeface="Arial"/>
                <a:hlinkClick r:id="rId3"/>
              </a:rPr>
              <a:t>Division for Early Childhood (DEC) Recommended Practices</a:t>
            </a:r>
            <a:endParaRPr lang="en-US"/>
          </a:p>
        </p:txBody>
      </p:sp>
      <p:sp>
        <p:nvSpPr>
          <p:cNvPr id="4" name="Content Placeholder 3">
            <a:extLst>
              <a:ext uri="{FF2B5EF4-FFF2-40B4-BE49-F238E27FC236}">
                <a16:creationId xmlns:a16="http://schemas.microsoft.com/office/drawing/2014/main" id="{DE550F0F-27EF-F6D7-E05E-37D42D654452}"/>
              </a:ext>
            </a:extLst>
          </p:cNvPr>
          <p:cNvSpPr>
            <a:spLocks noGrp="1"/>
          </p:cNvSpPr>
          <p:nvPr>
            <p:ph sz="half" idx="1"/>
          </p:nvPr>
        </p:nvSpPr>
        <p:spPr>
          <a:xfrm>
            <a:off x="378003" y="926618"/>
            <a:ext cx="8083035" cy="4733213"/>
          </a:xfrm>
        </p:spPr>
        <p:txBody>
          <a:bodyPr vert="horz" lIns="68580" tIns="34290" rIns="68580" bIns="34290" rtlCol="0" anchor="t">
            <a:noAutofit/>
          </a:bodyPr>
          <a:lstStyle/>
          <a:p>
            <a:pPr marL="0" indent="0">
              <a:lnSpc>
                <a:spcPct val="110000"/>
              </a:lnSpc>
              <a:buNone/>
            </a:pPr>
            <a:r>
              <a:rPr lang="en-US" sz="2000">
                <a:latin typeface="Arial"/>
                <a:cs typeface="Arial"/>
              </a:rPr>
              <a:t>The DEC recommends the following transition practices:</a:t>
            </a:r>
            <a:endParaRPr lang="en-US" sz="2000">
              <a:cs typeface="Arial"/>
            </a:endParaRPr>
          </a:p>
          <a:p>
            <a:pPr marL="0" indent="0">
              <a:lnSpc>
                <a:spcPct val="110000"/>
              </a:lnSpc>
              <a:buNone/>
            </a:pPr>
            <a:endParaRPr lang="en-US" sz="2000">
              <a:latin typeface="Arial"/>
              <a:cs typeface="Arial"/>
            </a:endParaRPr>
          </a:p>
          <a:p>
            <a:pPr>
              <a:lnSpc>
                <a:spcPct val="110000"/>
              </a:lnSpc>
            </a:pPr>
            <a:r>
              <a:rPr lang="en-US" sz="2000" b="1">
                <a:latin typeface="Arial"/>
                <a:cs typeface="Arial"/>
              </a:rPr>
              <a:t>TRANSITION PRACTICE 1. </a:t>
            </a:r>
            <a:r>
              <a:rPr lang="en-US" sz="2000">
                <a:latin typeface="Arial"/>
                <a:cs typeface="Arial"/>
              </a:rPr>
              <a:t>Practitioners in "sending" and "receiving" programs </a:t>
            </a:r>
            <a:r>
              <a:rPr lang="en-US" sz="2000" b="1">
                <a:latin typeface="Arial"/>
                <a:cs typeface="Arial"/>
              </a:rPr>
              <a:t>exchange information </a:t>
            </a:r>
            <a:r>
              <a:rPr lang="en-US" sz="2000">
                <a:latin typeface="Arial"/>
                <a:cs typeface="Arial"/>
              </a:rPr>
              <a:t>before, during, and after transition about practices </a:t>
            </a:r>
            <a:r>
              <a:rPr lang="en-US" sz="2000" b="1">
                <a:latin typeface="Arial"/>
                <a:cs typeface="Arial"/>
              </a:rPr>
              <a:t>most likely to support the child's successful adjustment and positive outcomes</a:t>
            </a:r>
            <a:r>
              <a:rPr lang="en-US" sz="2000">
                <a:latin typeface="Arial"/>
                <a:cs typeface="Arial"/>
              </a:rPr>
              <a:t>.</a:t>
            </a:r>
            <a:endParaRPr lang="en-US" sz="2000">
              <a:cs typeface="Arial"/>
            </a:endParaRPr>
          </a:p>
          <a:p>
            <a:pPr>
              <a:lnSpc>
                <a:spcPct val="110000"/>
              </a:lnSpc>
            </a:pPr>
            <a:endParaRPr lang="en-US" sz="2000"/>
          </a:p>
          <a:p>
            <a:pPr>
              <a:lnSpc>
                <a:spcPct val="110000"/>
              </a:lnSpc>
            </a:pPr>
            <a:r>
              <a:rPr lang="en-US" sz="2000" b="1">
                <a:latin typeface="Arial"/>
                <a:cs typeface="Arial"/>
              </a:rPr>
              <a:t>TRANSITION PRACTICE 2. </a:t>
            </a:r>
            <a:r>
              <a:rPr lang="en-US" sz="2000">
                <a:latin typeface="Arial"/>
                <a:cs typeface="Arial"/>
              </a:rPr>
              <a:t>Practitioners </a:t>
            </a:r>
            <a:r>
              <a:rPr lang="en-US" sz="2000" b="1">
                <a:latin typeface="Arial"/>
                <a:cs typeface="Arial"/>
              </a:rPr>
              <a:t>use a variety of planned and timely strategies</a:t>
            </a:r>
            <a:r>
              <a:rPr lang="en-US" sz="2000">
                <a:latin typeface="Arial"/>
                <a:cs typeface="Arial"/>
              </a:rPr>
              <a:t> with the child and family before, during, and after the transition </a:t>
            </a:r>
            <a:r>
              <a:rPr lang="en-US" sz="2000" b="1">
                <a:latin typeface="Arial"/>
                <a:cs typeface="Arial"/>
              </a:rPr>
              <a:t>to support successful adjustment and positive outcomes for both the child and family</a:t>
            </a:r>
            <a:r>
              <a:rPr lang="en-US" sz="2000">
                <a:latin typeface="Arial"/>
                <a:cs typeface="Arial"/>
              </a:rPr>
              <a:t>.</a:t>
            </a:r>
          </a:p>
          <a:p>
            <a:pPr>
              <a:lnSpc>
                <a:spcPct val="110000"/>
              </a:lnSpc>
            </a:pPr>
            <a:endParaRPr lang="en-US" sz="1500"/>
          </a:p>
        </p:txBody>
      </p:sp>
      <p:pic>
        <p:nvPicPr>
          <p:cNvPr id="6" name="Picture 5" descr="A black and white QR code for the web address listed on the slide.">
            <a:extLst>
              <a:ext uri="{FF2B5EF4-FFF2-40B4-BE49-F238E27FC236}">
                <a16:creationId xmlns:a16="http://schemas.microsoft.com/office/drawing/2014/main" id="{4A9A4E1D-8BA7-2F59-A0CB-EC6290AB485B}"/>
              </a:ext>
            </a:extLst>
          </p:cNvPr>
          <p:cNvPicPr>
            <a:picLocks noChangeAspect="1"/>
          </p:cNvPicPr>
          <p:nvPr/>
        </p:nvPicPr>
        <p:blipFill>
          <a:blip r:embed="rId4"/>
          <a:stretch>
            <a:fillRect/>
          </a:stretch>
        </p:blipFill>
        <p:spPr>
          <a:xfrm>
            <a:off x="8569039" y="1530712"/>
            <a:ext cx="3122721" cy="3122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539C03FF-C1A0-3EA1-B395-B4C47FBA8BCC}"/>
              </a:ext>
            </a:extLst>
          </p:cNvPr>
          <p:cNvSpPr txBox="1"/>
          <p:nvPr/>
        </p:nvSpPr>
        <p:spPr>
          <a:xfrm>
            <a:off x="8576624" y="4766872"/>
            <a:ext cx="3186834" cy="307777"/>
          </a:xfrm>
          <a:prstGeom prst="rect">
            <a:avLst/>
          </a:prstGeom>
          <a:noFill/>
        </p:spPr>
        <p:txBody>
          <a:bodyPr wrap="none" rtlCol="0">
            <a:spAutoFit/>
          </a:bodyPr>
          <a:lstStyle/>
          <a:p>
            <a:r>
              <a:rPr lang="en-US" sz="1400">
                <a:hlinkClick r:id="rId3"/>
              </a:rPr>
              <a:t>https://ectacenter.org/decrp/decrp.asp</a:t>
            </a:r>
            <a:endParaRPr lang="en-US" sz="1400"/>
          </a:p>
        </p:txBody>
      </p:sp>
      <p:sp>
        <p:nvSpPr>
          <p:cNvPr id="3" name="Footer Placeholder 2">
            <a:extLst>
              <a:ext uri="{FF2B5EF4-FFF2-40B4-BE49-F238E27FC236}">
                <a16:creationId xmlns:a16="http://schemas.microsoft.com/office/drawing/2014/main" id="{8BC77C3A-0D04-39B7-A52C-738AEA68147B}"/>
              </a:ext>
            </a:extLst>
          </p:cNvPr>
          <p:cNvSpPr>
            <a:spLocks noGrp="1"/>
          </p:cNvSpPr>
          <p:nvPr>
            <p:ph type="ftr" sz="quarter" idx="3"/>
          </p:nvPr>
        </p:nvSpPr>
        <p:spPr>
          <a:xfrm>
            <a:off x="2953061" y="5944075"/>
            <a:ext cx="7407449" cy="882984"/>
          </a:xfrm>
        </p:spPr>
        <p:txBody>
          <a:bodyPr lIns="91440" tIns="45720" rIns="91440" bIns="45720" anchor="ctr" anchorCtr="0">
            <a:noAutofit/>
          </a:bodyPr>
          <a:lstStyle/>
          <a:p>
            <a:pPr>
              <a:lnSpc>
                <a:spcPct val="90000"/>
              </a:lnSpc>
              <a:spcAft>
                <a:spcPts val="600"/>
              </a:spcAft>
            </a:pPr>
            <a:r>
              <a:rPr lang="en-US">
                <a:solidFill>
                  <a:schemeClr val="tx1"/>
                </a:solidFill>
              </a:rPr>
              <a:t>The Division for Early Childhood (DEC), a division of the Council for Exceptional Children (CEC), is an international professional organization that supports families and young children with or at risk for developmental delays and disabilities by advancing evidence-based practices and policies that promote optimal development.</a:t>
            </a:r>
          </a:p>
        </p:txBody>
      </p:sp>
      <p:sp>
        <p:nvSpPr>
          <p:cNvPr id="2" name="Slide Number Placeholder 1">
            <a:extLst>
              <a:ext uri="{FF2B5EF4-FFF2-40B4-BE49-F238E27FC236}">
                <a16:creationId xmlns:a16="http://schemas.microsoft.com/office/drawing/2014/main" id="{EBB8B5C1-051F-C1A0-5F70-8A3375AB8FC2}"/>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15</a:t>
            </a:fld>
            <a:endParaRPr lang="en-US"/>
          </a:p>
        </p:txBody>
      </p:sp>
    </p:spTree>
    <p:extLst>
      <p:ext uri="{BB962C8B-B14F-4D97-AF65-F5344CB8AC3E}">
        <p14:creationId xmlns:p14="http://schemas.microsoft.com/office/powerpoint/2010/main" val="76950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8A1B8A-350A-773E-0E50-0B373D84D328}"/>
              </a:ext>
            </a:extLst>
          </p:cNvPr>
          <p:cNvSpPr>
            <a:spLocks noGrp="1"/>
          </p:cNvSpPr>
          <p:nvPr>
            <p:ph type="title"/>
          </p:nvPr>
        </p:nvSpPr>
        <p:spPr/>
        <p:txBody>
          <a:bodyPr>
            <a:normAutofit/>
          </a:bodyPr>
          <a:lstStyle/>
          <a:p>
            <a:r>
              <a:rPr lang="en-US">
                <a:latin typeface="Arial"/>
                <a:cs typeface="Arial"/>
              </a:rPr>
              <a:t>Defining Terms- “Early Childhood Transition”</a:t>
            </a:r>
          </a:p>
        </p:txBody>
      </p:sp>
      <p:sp>
        <p:nvSpPr>
          <p:cNvPr id="4" name="Content Placeholder 3">
            <a:extLst>
              <a:ext uri="{FF2B5EF4-FFF2-40B4-BE49-F238E27FC236}">
                <a16:creationId xmlns:a16="http://schemas.microsoft.com/office/drawing/2014/main" id="{A62B8B3A-C459-8104-AFBF-84C915E69CAB}"/>
              </a:ext>
            </a:extLst>
          </p:cNvPr>
          <p:cNvSpPr>
            <a:spLocks noGrp="1"/>
          </p:cNvSpPr>
          <p:nvPr>
            <p:ph idx="1"/>
          </p:nvPr>
        </p:nvSpPr>
        <p:spPr/>
        <p:txBody>
          <a:bodyPr>
            <a:normAutofit/>
          </a:bodyPr>
          <a:lstStyle/>
          <a:p>
            <a:pPr marL="0" indent="0" algn="ctr">
              <a:lnSpc>
                <a:spcPct val="100000"/>
              </a:lnSpc>
              <a:spcBef>
                <a:spcPts val="0"/>
              </a:spcBef>
              <a:buClrTx/>
              <a:buSzTx/>
              <a:buNone/>
              <a:defRPr/>
            </a:pPr>
            <a:r>
              <a:rPr lang="en-US" sz="3600" b="0" i="1">
                <a:solidFill>
                  <a:srgbClr val="2D3748"/>
                </a:solidFill>
                <a:effectLst/>
                <a:latin typeface="Arial"/>
                <a:cs typeface="Arial"/>
              </a:rPr>
              <a:t>Early childhood transition is the </a:t>
            </a:r>
            <a:r>
              <a:rPr lang="en-US" sz="3600" b="1" i="1">
                <a:solidFill>
                  <a:srgbClr val="2D3748"/>
                </a:solidFill>
                <a:effectLst/>
                <a:latin typeface="Arial"/>
                <a:cs typeface="Arial"/>
              </a:rPr>
              <a:t>process</a:t>
            </a:r>
            <a:r>
              <a:rPr lang="en-US" sz="3600" i="1">
                <a:solidFill>
                  <a:srgbClr val="2D3748"/>
                </a:solidFill>
                <a:effectLst/>
                <a:latin typeface="Arial"/>
                <a:cs typeface="Arial"/>
              </a:rPr>
              <a:t> by which a child with a disability transitions from receiving early intervention (EI) services under IDEA Part C to receiving preschool services under IDEA Part B</a:t>
            </a:r>
            <a:r>
              <a:rPr lang="en-US" sz="3600" i="1">
                <a:solidFill>
                  <a:srgbClr val="2D3748"/>
                </a:solidFill>
                <a:latin typeface="Arial"/>
                <a:cs typeface="Arial"/>
              </a:rPr>
              <a:t>,</a:t>
            </a:r>
            <a:r>
              <a:rPr lang="en-US" sz="3600" i="1">
                <a:solidFill>
                  <a:srgbClr val="2D3748"/>
                </a:solidFill>
                <a:effectLst/>
                <a:latin typeface="Arial"/>
                <a:cs typeface="Arial"/>
              </a:rPr>
              <a:t> Section 619 </a:t>
            </a:r>
            <a:r>
              <a:rPr lang="en-US" sz="3600" i="1">
                <a:solidFill>
                  <a:srgbClr val="2D3748"/>
                </a:solidFill>
                <a:latin typeface="Arial"/>
                <a:cs typeface="Arial"/>
              </a:rPr>
              <a:t>(and other appropriate programs/services) as </a:t>
            </a:r>
            <a:r>
              <a:rPr lang="en-US" sz="3600" i="1">
                <a:solidFill>
                  <a:srgbClr val="2D3748"/>
                </a:solidFill>
                <a:effectLst/>
                <a:latin typeface="Arial"/>
                <a:cs typeface="Arial"/>
              </a:rPr>
              <a:t>deemed eligible.</a:t>
            </a:r>
            <a:endParaRPr lang="en-US" sz="3600" i="1">
              <a:latin typeface="Arial"/>
              <a:cs typeface="Arial"/>
            </a:endParaRPr>
          </a:p>
          <a:p>
            <a:pPr marL="0" indent="0" algn="ctr">
              <a:lnSpc>
                <a:spcPct val="100000"/>
              </a:lnSpc>
              <a:spcBef>
                <a:spcPts val="0"/>
              </a:spcBef>
              <a:buNone/>
              <a:defRPr/>
            </a:pPr>
            <a:endParaRPr lang="en-US" sz="2000">
              <a:solidFill>
                <a:srgbClr val="212529"/>
              </a:solidFill>
              <a:highlight>
                <a:srgbClr val="FFFFFF"/>
              </a:highlight>
              <a:latin typeface="Arial"/>
              <a:cs typeface="Arial"/>
            </a:endParaRPr>
          </a:p>
          <a:p>
            <a:endParaRPr lang="en-US"/>
          </a:p>
        </p:txBody>
      </p:sp>
      <p:sp>
        <p:nvSpPr>
          <p:cNvPr id="2" name="Slide Number Placeholder 1">
            <a:extLst>
              <a:ext uri="{FF2B5EF4-FFF2-40B4-BE49-F238E27FC236}">
                <a16:creationId xmlns:a16="http://schemas.microsoft.com/office/drawing/2014/main" id="{530BE436-A400-A199-7AC5-C21612A8023E}"/>
              </a:ext>
            </a:extLst>
          </p:cNvPr>
          <p:cNvSpPr>
            <a:spLocks noGrp="1"/>
          </p:cNvSpPr>
          <p:nvPr>
            <p:ph type="sldNum" sz="quarter" idx="4"/>
          </p:nvPr>
        </p:nvSpPr>
        <p:spPr/>
        <p:txBody>
          <a:bodyPr/>
          <a:lstStyle/>
          <a:p>
            <a:fld id="{8FF8BE51-C3B0-9B4F-9A06-4F809A9A7941}" type="slidenum">
              <a:rPr lang="en-US" smtClean="0"/>
              <a:pPr/>
              <a:t>16</a:t>
            </a:fld>
            <a:endParaRPr lang="en-US"/>
          </a:p>
        </p:txBody>
      </p:sp>
    </p:spTree>
    <p:extLst>
      <p:ext uri="{BB962C8B-B14F-4D97-AF65-F5344CB8AC3E}">
        <p14:creationId xmlns:p14="http://schemas.microsoft.com/office/powerpoint/2010/main" val="243286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5713918B-FE9A-8BE1-869D-89A3013BD880}"/>
              </a:ext>
            </a:extLst>
          </p:cNvPr>
          <p:cNvSpPr>
            <a:spLocks noGrp="1"/>
          </p:cNvSpPr>
          <p:nvPr>
            <p:ph type="title"/>
          </p:nvPr>
        </p:nvSpPr>
        <p:spPr>
          <a:xfrm>
            <a:off x="587829" y="226980"/>
            <a:ext cx="11005456" cy="715996"/>
          </a:xfrm>
        </p:spPr>
        <p:txBody>
          <a:bodyPr anchor="t">
            <a:normAutofit/>
          </a:bodyPr>
          <a:lstStyle/>
          <a:p>
            <a:r>
              <a:rPr lang="en-US">
                <a:latin typeface="Arial"/>
                <a:cs typeface="Arial"/>
              </a:rPr>
              <a:t>IDEA Implementation: Part C and Part B</a:t>
            </a:r>
          </a:p>
          <a:p>
            <a:endParaRPr lang="en-US"/>
          </a:p>
        </p:txBody>
      </p:sp>
      <p:sp>
        <p:nvSpPr>
          <p:cNvPr id="4" name="Content Placeholder 3">
            <a:extLst>
              <a:ext uri="{FF2B5EF4-FFF2-40B4-BE49-F238E27FC236}">
                <a16:creationId xmlns:a16="http://schemas.microsoft.com/office/drawing/2014/main" id="{36ACF6A8-D161-8A90-7DB1-AD2E3EF40FB6}"/>
              </a:ext>
            </a:extLst>
          </p:cNvPr>
          <p:cNvSpPr>
            <a:spLocks noGrp="1"/>
          </p:cNvSpPr>
          <p:nvPr>
            <p:ph sz="half" idx="1"/>
          </p:nvPr>
        </p:nvSpPr>
        <p:spPr>
          <a:xfrm>
            <a:off x="547141" y="976937"/>
            <a:ext cx="5436611" cy="5116565"/>
          </a:xfrm>
        </p:spPr>
        <p:txBody>
          <a:bodyPr vert="horz" lIns="91440" tIns="45720" rIns="91440" bIns="45720" rtlCol="0" anchor="t">
            <a:noAutofit/>
          </a:bodyPr>
          <a:lstStyle/>
          <a:p>
            <a:pPr marL="0" indent="0">
              <a:lnSpc>
                <a:spcPct val="110000"/>
              </a:lnSpc>
              <a:buNone/>
            </a:pPr>
            <a:r>
              <a:rPr lang="en-US" sz="2000" b="1"/>
              <a:t>Part C: Early Intervention</a:t>
            </a:r>
          </a:p>
          <a:p>
            <a:pPr lvl="1">
              <a:lnSpc>
                <a:spcPct val="110000"/>
              </a:lnSpc>
            </a:pPr>
            <a:r>
              <a:rPr lang="en-US" sz="2000"/>
              <a:t>Serves ages Birth–3</a:t>
            </a:r>
          </a:p>
          <a:p>
            <a:pPr lvl="1">
              <a:lnSpc>
                <a:spcPct val="110000"/>
              </a:lnSpc>
            </a:pPr>
            <a:r>
              <a:rPr lang="en-US" sz="2000"/>
              <a:t>Services provided in accordance with an Individualized Family Service Plan (IFSP)</a:t>
            </a:r>
          </a:p>
          <a:p>
            <a:pPr lvl="1">
              <a:lnSpc>
                <a:spcPct val="110000"/>
              </a:lnSpc>
            </a:pPr>
            <a:r>
              <a:rPr lang="en-US" sz="2000"/>
              <a:t>Family‑centered supports and services</a:t>
            </a:r>
          </a:p>
          <a:p>
            <a:pPr marL="0" indent="0">
              <a:lnSpc>
                <a:spcPct val="110000"/>
              </a:lnSpc>
              <a:buNone/>
            </a:pPr>
            <a:endParaRPr lang="en-US" sz="2000" b="1"/>
          </a:p>
          <a:p>
            <a:pPr marL="0" indent="0">
              <a:lnSpc>
                <a:spcPct val="110000"/>
              </a:lnSpc>
              <a:buNone/>
            </a:pPr>
            <a:r>
              <a:rPr lang="en-US" sz="2000" b="1"/>
              <a:t>Part B/619: Preschool Special Education</a:t>
            </a:r>
          </a:p>
          <a:p>
            <a:pPr lvl="1">
              <a:lnSpc>
                <a:spcPct val="110000"/>
              </a:lnSpc>
            </a:pPr>
            <a:r>
              <a:rPr lang="en-US" sz="2000"/>
              <a:t>Serves ages 3–5</a:t>
            </a:r>
          </a:p>
          <a:p>
            <a:pPr lvl="1">
              <a:lnSpc>
                <a:spcPct val="110000"/>
              </a:lnSpc>
            </a:pPr>
            <a:r>
              <a:rPr lang="en-US" sz="2000">
                <a:latin typeface="Arial"/>
                <a:cs typeface="Arial"/>
              </a:rPr>
              <a:t>Services provided in accordance with an Individualized Education Program (IEP)</a:t>
            </a:r>
          </a:p>
          <a:p>
            <a:pPr lvl="1">
              <a:lnSpc>
                <a:spcPct val="110000"/>
              </a:lnSpc>
            </a:pPr>
            <a:r>
              <a:rPr lang="en-US" sz="2000"/>
              <a:t>School‑based educational supports and services</a:t>
            </a:r>
          </a:p>
        </p:txBody>
      </p:sp>
      <p:pic>
        <p:nvPicPr>
          <p:cNvPr id="5" name="Picture 4" descr="Couple with child walking on a bridge in modern city.">
            <a:extLst>
              <a:ext uri="{FF2B5EF4-FFF2-40B4-BE49-F238E27FC236}">
                <a16:creationId xmlns:a16="http://schemas.microsoft.com/office/drawing/2014/main" id="{83C4BC3A-59DD-D899-BA8C-0B238136C429}"/>
              </a:ext>
            </a:extLst>
          </p:cNvPr>
          <p:cNvPicPr>
            <a:picLocks noChangeAspect="1"/>
          </p:cNvPicPr>
          <p:nvPr/>
        </p:nvPicPr>
        <p:blipFill>
          <a:blip r:embed="rId3"/>
          <a:stretch>
            <a:fillRect/>
          </a:stretch>
        </p:blipFill>
        <p:spPr>
          <a:xfrm>
            <a:off x="6204856" y="1812764"/>
            <a:ext cx="5388429" cy="3596776"/>
          </a:xfrm>
          <a:prstGeom prst="rect">
            <a:avLst/>
          </a:prstGeom>
          <a:noFill/>
        </p:spPr>
      </p:pic>
      <p:sp>
        <p:nvSpPr>
          <p:cNvPr id="2" name="Slide Number Placeholder 1">
            <a:extLst>
              <a:ext uri="{FF2B5EF4-FFF2-40B4-BE49-F238E27FC236}">
                <a16:creationId xmlns:a16="http://schemas.microsoft.com/office/drawing/2014/main" id="{E298EBF1-CE5E-0925-0B7E-85E72B34F6FA}"/>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17</a:t>
            </a:fld>
            <a:endParaRPr lang="en-US"/>
          </a:p>
        </p:txBody>
      </p:sp>
    </p:spTree>
    <p:extLst>
      <p:ext uri="{BB962C8B-B14F-4D97-AF65-F5344CB8AC3E}">
        <p14:creationId xmlns:p14="http://schemas.microsoft.com/office/powerpoint/2010/main" val="2835261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2B919-8A7D-8333-31A0-66755421D7F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D91347-C8A8-F6F0-A401-706154423860}"/>
              </a:ext>
            </a:extLst>
          </p:cNvPr>
          <p:cNvSpPr>
            <a:spLocks noGrp="1"/>
          </p:cNvSpPr>
          <p:nvPr>
            <p:ph type="title"/>
          </p:nvPr>
        </p:nvSpPr>
        <p:spPr>
          <a:xfrm>
            <a:off x="587828" y="226980"/>
            <a:ext cx="11018372" cy="991891"/>
          </a:xfrm>
        </p:spPr>
        <p:txBody>
          <a:bodyPr>
            <a:normAutofit/>
          </a:bodyPr>
          <a:lstStyle/>
          <a:p>
            <a:r>
              <a:rPr lang="en-US">
                <a:latin typeface="Arial"/>
                <a:cs typeface="Arial"/>
              </a:rPr>
              <a:t>Why It Matters</a:t>
            </a:r>
            <a:br>
              <a:rPr lang="en-US">
                <a:latin typeface="Arial"/>
                <a:cs typeface="Arial"/>
              </a:rPr>
            </a:br>
            <a:r>
              <a:rPr lang="en-US">
                <a:latin typeface="Arial"/>
                <a:cs typeface="Arial"/>
              </a:rPr>
              <a:t>  </a:t>
            </a:r>
            <a:endParaRPr lang="en-US"/>
          </a:p>
        </p:txBody>
      </p:sp>
      <p:sp>
        <p:nvSpPr>
          <p:cNvPr id="4" name="Content Placeholder 3">
            <a:extLst>
              <a:ext uri="{FF2B5EF4-FFF2-40B4-BE49-F238E27FC236}">
                <a16:creationId xmlns:a16="http://schemas.microsoft.com/office/drawing/2014/main" id="{8243B2CE-76E6-8056-7C8D-94E206D33089}"/>
              </a:ext>
            </a:extLst>
          </p:cNvPr>
          <p:cNvSpPr>
            <a:spLocks noGrp="1"/>
          </p:cNvSpPr>
          <p:nvPr>
            <p:ph idx="1"/>
          </p:nvPr>
        </p:nvSpPr>
        <p:spPr>
          <a:xfrm>
            <a:off x="407962" y="1340010"/>
            <a:ext cx="11493305" cy="4610624"/>
          </a:xfrm>
        </p:spPr>
        <p:txBody>
          <a:bodyPr>
            <a:normAutofit/>
          </a:bodyPr>
          <a:lstStyle/>
          <a:p>
            <a:pPr>
              <a:lnSpc>
                <a:spcPct val="150000"/>
              </a:lnSpc>
            </a:pPr>
            <a:r>
              <a:rPr lang="en-US" sz="2200">
                <a:latin typeface="Arial"/>
                <a:cs typeface="Arial"/>
              </a:rPr>
              <a:t>Helps ensure a coordinated, seamless transition experience for children and families.</a:t>
            </a:r>
          </a:p>
          <a:p>
            <a:pPr>
              <a:lnSpc>
                <a:spcPct val="150000"/>
              </a:lnSpc>
            </a:pPr>
            <a:r>
              <a:rPr lang="en-US" sz="2200">
                <a:latin typeface="Arial"/>
                <a:cs typeface="Arial"/>
              </a:rPr>
              <a:t>Promotes collaboration among cross-agency partners. </a:t>
            </a:r>
          </a:p>
          <a:p>
            <a:pPr>
              <a:lnSpc>
                <a:spcPct val="150000"/>
              </a:lnSpc>
            </a:pPr>
            <a:r>
              <a:rPr lang="en-US" sz="2200">
                <a:latin typeface="Arial"/>
                <a:cs typeface="Arial"/>
              </a:rPr>
              <a:t>Promotes continuity of services; Reduces disruption.</a:t>
            </a:r>
          </a:p>
          <a:p>
            <a:pPr>
              <a:lnSpc>
                <a:spcPct val="150000"/>
              </a:lnSpc>
            </a:pPr>
            <a:r>
              <a:rPr lang="en-US" sz="2200">
                <a:latin typeface="Arial"/>
                <a:cs typeface="Arial"/>
              </a:rPr>
              <a:t>Improves outcomes for children and families.</a:t>
            </a:r>
          </a:p>
          <a:p>
            <a:pPr>
              <a:lnSpc>
                <a:spcPct val="150000"/>
              </a:lnSpc>
            </a:pPr>
            <a:r>
              <a:rPr lang="en-US" sz="2200">
                <a:latin typeface="Arial"/>
                <a:cs typeface="Arial"/>
              </a:rPr>
              <a:t>Complies with applicable federal, state, and local mandates.</a:t>
            </a:r>
          </a:p>
          <a:p>
            <a:pPr>
              <a:lnSpc>
                <a:spcPct val="150000"/>
              </a:lnSpc>
            </a:pPr>
            <a:endParaRPr lang="en-US">
              <a:latin typeface="Arial"/>
              <a:cs typeface="Arial"/>
            </a:endParaRPr>
          </a:p>
          <a:p>
            <a:pPr>
              <a:lnSpc>
                <a:spcPct val="150000"/>
              </a:lnSpc>
            </a:pPr>
            <a:endParaRPr lang="en-US" sz="2600"/>
          </a:p>
          <a:p>
            <a:endParaRPr lang="en-US"/>
          </a:p>
          <a:p>
            <a:endParaRPr lang="en-US"/>
          </a:p>
        </p:txBody>
      </p:sp>
      <p:sp>
        <p:nvSpPr>
          <p:cNvPr id="2" name="Slide Number Placeholder 1">
            <a:extLst>
              <a:ext uri="{FF2B5EF4-FFF2-40B4-BE49-F238E27FC236}">
                <a16:creationId xmlns:a16="http://schemas.microsoft.com/office/drawing/2014/main" id="{68D61C1B-E57A-3B5F-D608-4BE856F6ECEB}"/>
              </a:ext>
            </a:extLst>
          </p:cNvPr>
          <p:cNvSpPr>
            <a:spLocks noGrp="1"/>
          </p:cNvSpPr>
          <p:nvPr>
            <p:ph type="sldNum" sz="quarter" idx="4"/>
          </p:nvPr>
        </p:nvSpPr>
        <p:spPr/>
        <p:txBody>
          <a:bodyPr/>
          <a:lstStyle/>
          <a:p>
            <a:fld id="{8FF8BE51-C3B0-9B4F-9A06-4F809A9A7941}" type="slidenum">
              <a:rPr lang="en-US" smtClean="0"/>
              <a:pPr/>
              <a:t>18</a:t>
            </a:fld>
            <a:endParaRPr lang="en-US"/>
          </a:p>
        </p:txBody>
      </p:sp>
    </p:spTree>
    <p:extLst>
      <p:ext uri="{BB962C8B-B14F-4D97-AF65-F5344CB8AC3E}">
        <p14:creationId xmlns:p14="http://schemas.microsoft.com/office/powerpoint/2010/main" val="2395865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5F6F0E-6C11-99B6-F49F-159757EA4947}"/>
              </a:ext>
            </a:extLst>
          </p:cNvPr>
          <p:cNvSpPr>
            <a:spLocks noGrp="1"/>
          </p:cNvSpPr>
          <p:nvPr>
            <p:ph type="title"/>
          </p:nvPr>
        </p:nvSpPr>
        <p:spPr/>
        <p:txBody>
          <a:bodyPr/>
          <a:lstStyle/>
          <a:p>
            <a:r>
              <a:rPr lang="en-US">
                <a:latin typeface="Arial"/>
                <a:cs typeface="Arial"/>
              </a:rPr>
              <a:t>Part C and Part B Roles, Requirements, and Responsibilities</a:t>
            </a:r>
          </a:p>
        </p:txBody>
      </p:sp>
    </p:spTree>
    <p:extLst>
      <p:ext uri="{BB962C8B-B14F-4D97-AF65-F5344CB8AC3E}">
        <p14:creationId xmlns:p14="http://schemas.microsoft.com/office/powerpoint/2010/main" val="79292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EFD0FD-1B70-62E4-7210-DFAFF42FAB83}"/>
              </a:ext>
            </a:extLst>
          </p:cNvPr>
          <p:cNvSpPr>
            <a:spLocks noGrp="1"/>
          </p:cNvSpPr>
          <p:nvPr>
            <p:ph type="title"/>
          </p:nvPr>
        </p:nvSpPr>
        <p:spPr/>
        <p:txBody>
          <a:bodyPr/>
          <a:lstStyle/>
          <a:p>
            <a:r>
              <a:rPr lang="en-US">
                <a:latin typeface="Arial"/>
                <a:cs typeface="Arial"/>
              </a:rPr>
              <a:t>Transition 101 Series Outcomes</a:t>
            </a:r>
            <a:endParaRPr lang="en-US"/>
          </a:p>
        </p:txBody>
      </p:sp>
      <p:sp>
        <p:nvSpPr>
          <p:cNvPr id="4" name="Content Placeholder 3">
            <a:extLst>
              <a:ext uri="{FF2B5EF4-FFF2-40B4-BE49-F238E27FC236}">
                <a16:creationId xmlns:a16="http://schemas.microsoft.com/office/drawing/2014/main" id="{2FAF5984-8FE8-89CF-EFF9-9E44969AEBCA}"/>
              </a:ext>
            </a:extLst>
          </p:cNvPr>
          <p:cNvSpPr>
            <a:spLocks noGrp="1"/>
          </p:cNvSpPr>
          <p:nvPr>
            <p:ph idx="1"/>
          </p:nvPr>
        </p:nvSpPr>
        <p:spPr/>
        <p:txBody>
          <a:bodyPr>
            <a:normAutofit/>
          </a:bodyPr>
          <a:lstStyle/>
          <a:p>
            <a:pPr marL="0" indent="0">
              <a:buNone/>
            </a:pPr>
            <a:r>
              <a:rPr lang="en-US" sz="2200" b="1">
                <a:highlight>
                  <a:srgbClr val="FFFFFF"/>
                </a:highlight>
                <a:latin typeface="Arial"/>
                <a:ea typeface="Calibri"/>
                <a:cs typeface="Calibri"/>
              </a:rPr>
              <a:t>Series designed to:</a:t>
            </a:r>
          </a:p>
          <a:p>
            <a:r>
              <a:rPr lang="en-US" sz="2200">
                <a:highlight>
                  <a:srgbClr val="FFFFFF"/>
                </a:highlight>
                <a:latin typeface="Arial"/>
                <a:ea typeface="Calibri"/>
                <a:cs typeface="Calibri"/>
              </a:rPr>
              <a:t>Strengthen understanding of Part C and Part B transition roles, requirements, and responsibilities.</a:t>
            </a:r>
          </a:p>
          <a:p>
            <a:pPr>
              <a:lnSpc>
                <a:spcPct val="150000"/>
              </a:lnSpc>
            </a:pPr>
            <a:r>
              <a:rPr lang="en-US" sz="2200">
                <a:highlight>
                  <a:srgbClr val="FFFFFF"/>
                </a:highlight>
                <a:latin typeface="Arial"/>
                <a:ea typeface="Calibri"/>
                <a:cs typeface="Calibri"/>
              </a:rPr>
              <a:t>Promote effective collaboration across systems through the use of interagency and intra-agency agreements/MOUs. </a:t>
            </a:r>
            <a:endParaRPr lang="en-US" sz="2200"/>
          </a:p>
          <a:p>
            <a:pPr>
              <a:lnSpc>
                <a:spcPct val="150000"/>
              </a:lnSpc>
            </a:pPr>
            <a:r>
              <a:rPr lang="en-US" sz="2200">
                <a:highlight>
                  <a:srgbClr val="FFFFFF"/>
                </a:highlight>
                <a:latin typeface="Arial"/>
                <a:ea typeface="Calibri"/>
                <a:cs typeface="Calibri"/>
              </a:rPr>
              <a:t>Support accurate and consistent reporting for SPP/APR indicators C8 and B12.</a:t>
            </a:r>
            <a:endParaRPr lang="en-US" sz="2200"/>
          </a:p>
          <a:p>
            <a:pPr>
              <a:lnSpc>
                <a:spcPct val="150000"/>
              </a:lnSpc>
            </a:pPr>
            <a:r>
              <a:rPr lang="en-US" sz="2200">
                <a:highlight>
                  <a:srgbClr val="FFFFFF"/>
                </a:highlight>
                <a:latin typeface="Arial"/>
                <a:ea typeface="Calibri"/>
                <a:cs typeface="Calibri"/>
              </a:rPr>
              <a:t>Increase awareness and use of tools and resources that support smooth and effective early childhood transitions.</a:t>
            </a:r>
            <a:endParaRPr lang="en-US" sz="2200"/>
          </a:p>
          <a:p>
            <a:endParaRPr lang="en-US"/>
          </a:p>
        </p:txBody>
      </p:sp>
      <p:sp>
        <p:nvSpPr>
          <p:cNvPr id="2" name="Slide Number Placeholder 1">
            <a:extLst>
              <a:ext uri="{FF2B5EF4-FFF2-40B4-BE49-F238E27FC236}">
                <a16:creationId xmlns:a16="http://schemas.microsoft.com/office/drawing/2014/main" id="{81DE9151-E168-8E2D-22A2-297F5B0BA881}"/>
              </a:ext>
            </a:extLst>
          </p:cNvPr>
          <p:cNvSpPr>
            <a:spLocks noGrp="1"/>
          </p:cNvSpPr>
          <p:nvPr>
            <p:ph type="sldNum" sz="quarter" idx="4"/>
          </p:nvPr>
        </p:nvSpPr>
        <p:spPr/>
        <p:txBody>
          <a:bodyPr/>
          <a:lstStyle/>
          <a:p>
            <a:fld id="{8FF8BE51-C3B0-9B4F-9A06-4F809A9A7941}" type="slidenum">
              <a:rPr lang="en-US" smtClean="0"/>
              <a:pPr/>
              <a:t>2</a:t>
            </a:fld>
            <a:endParaRPr lang="en-US"/>
          </a:p>
        </p:txBody>
      </p:sp>
    </p:spTree>
    <p:extLst>
      <p:ext uri="{BB962C8B-B14F-4D97-AF65-F5344CB8AC3E}">
        <p14:creationId xmlns:p14="http://schemas.microsoft.com/office/powerpoint/2010/main" val="613070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09338-36A8-5851-918C-E85D998462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7168C87-2C78-B38B-B99F-D7C8B7E35667}"/>
              </a:ext>
            </a:extLst>
          </p:cNvPr>
          <p:cNvSpPr>
            <a:spLocks noGrp="1"/>
          </p:cNvSpPr>
          <p:nvPr>
            <p:ph type="title"/>
          </p:nvPr>
        </p:nvSpPr>
        <p:spPr>
          <a:xfrm>
            <a:off x="587829" y="226979"/>
            <a:ext cx="11005456" cy="899693"/>
          </a:xfrm>
        </p:spPr>
        <p:txBody>
          <a:bodyPr anchor="t">
            <a:normAutofit/>
          </a:bodyPr>
          <a:lstStyle/>
          <a:p>
            <a:r>
              <a:rPr lang="en-US"/>
              <a:t>Poll #3- Transition Requirements</a:t>
            </a:r>
          </a:p>
        </p:txBody>
      </p:sp>
      <p:sp>
        <p:nvSpPr>
          <p:cNvPr id="4" name="Content Placeholder 3">
            <a:extLst>
              <a:ext uri="{FF2B5EF4-FFF2-40B4-BE49-F238E27FC236}">
                <a16:creationId xmlns:a16="http://schemas.microsoft.com/office/drawing/2014/main" id="{B7A0DEB1-FE1D-572F-908B-EC90B93AF7C3}"/>
              </a:ext>
            </a:extLst>
          </p:cNvPr>
          <p:cNvSpPr>
            <a:spLocks noGrp="1"/>
          </p:cNvSpPr>
          <p:nvPr>
            <p:ph sz="half" idx="1"/>
          </p:nvPr>
        </p:nvSpPr>
        <p:spPr>
          <a:xfrm>
            <a:off x="587828" y="1368357"/>
            <a:ext cx="5554179" cy="4479213"/>
          </a:xfrm>
        </p:spPr>
        <p:txBody>
          <a:bodyPr>
            <a:normAutofit/>
          </a:bodyPr>
          <a:lstStyle/>
          <a:p>
            <a:pPr marL="0" indent="0">
              <a:buNone/>
            </a:pPr>
            <a:r>
              <a:rPr lang="en-US" sz="3600" i="1"/>
              <a:t>How familiar are you with Part C to Part B transition roles and responsibilities?</a:t>
            </a:r>
          </a:p>
        </p:txBody>
      </p:sp>
      <p:pic>
        <p:nvPicPr>
          <p:cNvPr id="7" name="Graphic 6">
            <a:extLst>
              <a:ext uri="{FF2B5EF4-FFF2-40B4-BE49-F238E27FC236}">
                <a16:creationId xmlns:a16="http://schemas.microsoft.com/office/drawing/2014/main" id="{9AAD4DB5-7375-13B2-5B4B-ACE49D70593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4058" y="1376140"/>
            <a:ext cx="4470024" cy="4470024"/>
          </a:xfrm>
          <a:prstGeom prst="rect">
            <a:avLst/>
          </a:prstGeom>
        </p:spPr>
      </p:pic>
      <p:sp>
        <p:nvSpPr>
          <p:cNvPr id="2" name="Slide Number Placeholder 1">
            <a:extLst>
              <a:ext uri="{FF2B5EF4-FFF2-40B4-BE49-F238E27FC236}">
                <a16:creationId xmlns:a16="http://schemas.microsoft.com/office/drawing/2014/main" id="{85C3CBD3-AE41-18AB-B583-8B1A9A49319A}"/>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20</a:t>
            </a:fld>
            <a:endParaRPr lang="en-US"/>
          </a:p>
        </p:txBody>
      </p:sp>
    </p:spTree>
    <p:extLst>
      <p:ext uri="{BB962C8B-B14F-4D97-AF65-F5344CB8AC3E}">
        <p14:creationId xmlns:p14="http://schemas.microsoft.com/office/powerpoint/2010/main" val="146566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a:cs typeface="Arial"/>
              </a:rPr>
              <a:t>Part C vs. Part B Roles</a:t>
            </a:r>
          </a:p>
        </p:txBody>
      </p:sp>
      <p:sp>
        <p:nvSpPr>
          <p:cNvPr id="4" name="Text Placeholder 3">
            <a:extLst>
              <a:ext uri="{FF2B5EF4-FFF2-40B4-BE49-F238E27FC236}">
                <a16:creationId xmlns:a16="http://schemas.microsoft.com/office/drawing/2014/main" id="{BB67268E-F1F0-5D28-7610-73503EB3BB32}"/>
              </a:ext>
            </a:extLst>
          </p:cNvPr>
          <p:cNvSpPr>
            <a:spLocks noGrp="1"/>
          </p:cNvSpPr>
          <p:nvPr>
            <p:ph type="body" idx="1"/>
          </p:nvPr>
        </p:nvSpPr>
        <p:spPr/>
        <p:txBody>
          <a:bodyPr/>
          <a:lstStyle/>
          <a:p>
            <a:r>
              <a:rPr lang="en-US">
                <a:latin typeface="Arial"/>
                <a:cs typeface="Arial"/>
              </a:rPr>
              <a:t>Part C Role</a:t>
            </a:r>
            <a:endParaRPr lang="en-US"/>
          </a:p>
        </p:txBody>
      </p:sp>
      <p:sp>
        <p:nvSpPr>
          <p:cNvPr id="3" name="Content Placeholder 2"/>
          <p:cNvSpPr>
            <a:spLocks noGrp="1"/>
          </p:cNvSpPr>
          <p:nvPr>
            <p:ph sz="half" idx="2"/>
          </p:nvPr>
        </p:nvSpPr>
        <p:spPr>
          <a:xfrm>
            <a:off x="587829" y="2148784"/>
            <a:ext cx="5388428" cy="4460563"/>
          </a:xfrm>
        </p:spPr>
        <p:txBody>
          <a:bodyPr vert="horz" lIns="91440" tIns="45720" rIns="91440" bIns="45720" rtlCol="0" anchor="t">
            <a:normAutofit/>
          </a:bodyPr>
          <a:lstStyle/>
          <a:p>
            <a:r>
              <a:rPr lang="en-US" sz="2000" b="1">
                <a:latin typeface="Arial"/>
                <a:cs typeface="Arial"/>
              </a:rPr>
              <a:t>Support family </a:t>
            </a:r>
            <a:r>
              <a:rPr lang="en-US" sz="2000">
                <a:latin typeface="Arial"/>
                <a:cs typeface="Arial"/>
              </a:rPr>
              <a:t>understanding and readiness</a:t>
            </a:r>
          </a:p>
          <a:p>
            <a:pPr>
              <a:buClr>
                <a:srgbClr val="BF4D00"/>
              </a:buClr>
            </a:pPr>
            <a:r>
              <a:rPr sz="2000" b="1">
                <a:latin typeface="Arial"/>
                <a:cs typeface="Arial"/>
              </a:rPr>
              <a:t>Discuss transition </a:t>
            </a:r>
            <a:r>
              <a:rPr sz="2000">
                <a:latin typeface="Arial"/>
                <a:cs typeface="Arial"/>
              </a:rPr>
              <a:t>during IFSP meetings</a:t>
            </a:r>
            <a:endParaRPr lang="en-US" sz="2000">
              <a:latin typeface="Arial"/>
              <a:cs typeface="Arial"/>
            </a:endParaRPr>
          </a:p>
          <a:p>
            <a:r>
              <a:rPr sz="2000" b="1">
                <a:latin typeface="Arial"/>
                <a:cs typeface="Arial"/>
              </a:rPr>
              <a:t>Document transition steps and services</a:t>
            </a:r>
          </a:p>
          <a:p>
            <a:r>
              <a:rPr lang="en-US" sz="2000" b="1">
                <a:latin typeface="Arial"/>
                <a:cs typeface="Arial"/>
              </a:rPr>
              <a:t>Notify</a:t>
            </a:r>
            <a:r>
              <a:rPr lang="en-US" sz="2000">
                <a:latin typeface="Arial"/>
                <a:cs typeface="Arial"/>
              </a:rPr>
              <a:t> (refer) potentially eligible toddlers to </a:t>
            </a:r>
            <a:r>
              <a:rPr lang="en-US" sz="2000" b="1">
                <a:latin typeface="Arial"/>
                <a:cs typeface="Arial"/>
              </a:rPr>
              <a:t>Part B</a:t>
            </a:r>
            <a:r>
              <a:rPr lang="en-US" sz="2000">
                <a:latin typeface="Arial"/>
                <a:cs typeface="Arial"/>
              </a:rPr>
              <a:t> (unless family opts out of notification per state policy)</a:t>
            </a:r>
          </a:p>
          <a:p>
            <a:pPr>
              <a:buClr>
                <a:srgbClr val="BF4D00"/>
              </a:buClr>
            </a:pPr>
            <a:r>
              <a:rPr sz="2000" b="1">
                <a:latin typeface="Arial"/>
                <a:cs typeface="Arial"/>
              </a:rPr>
              <a:t>Obtain</a:t>
            </a:r>
            <a:r>
              <a:rPr sz="2000">
                <a:latin typeface="Arial"/>
                <a:cs typeface="Arial"/>
              </a:rPr>
              <a:t> and document parent </a:t>
            </a:r>
            <a:r>
              <a:rPr sz="2000" b="1">
                <a:latin typeface="Arial"/>
                <a:cs typeface="Arial"/>
              </a:rPr>
              <a:t>consent</a:t>
            </a:r>
            <a:r>
              <a:rPr sz="2000">
                <a:latin typeface="Arial"/>
                <a:cs typeface="Arial"/>
              </a:rPr>
              <a:t> when required</a:t>
            </a:r>
            <a:endParaRPr sz="2000"/>
          </a:p>
          <a:p>
            <a:r>
              <a:rPr sz="2000" b="1">
                <a:latin typeface="Arial"/>
                <a:cs typeface="Arial"/>
              </a:rPr>
              <a:t>Convene</a:t>
            </a:r>
            <a:r>
              <a:rPr sz="2000">
                <a:latin typeface="Arial"/>
                <a:cs typeface="Arial"/>
              </a:rPr>
              <a:t> the transition </a:t>
            </a:r>
            <a:r>
              <a:rPr sz="2000" b="1">
                <a:latin typeface="Arial"/>
                <a:cs typeface="Arial"/>
              </a:rPr>
              <a:t>conference</a:t>
            </a:r>
          </a:p>
          <a:p>
            <a:endParaRPr sz="2000">
              <a:latin typeface="Arial"/>
              <a:cs typeface="Arial"/>
            </a:endParaRPr>
          </a:p>
        </p:txBody>
      </p:sp>
      <p:sp>
        <p:nvSpPr>
          <p:cNvPr id="5" name="Text Placeholder 4">
            <a:extLst>
              <a:ext uri="{FF2B5EF4-FFF2-40B4-BE49-F238E27FC236}">
                <a16:creationId xmlns:a16="http://schemas.microsoft.com/office/drawing/2014/main" id="{00A2F47B-0EAC-1B86-4B12-2EEC1AD75429}"/>
              </a:ext>
            </a:extLst>
          </p:cNvPr>
          <p:cNvSpPr>
            <a:spLocks noGrp="1"/>
          </p:cNvSpPr>
          <p:nvPr>
            <p:ph type="body" sz="quarter" idx="3"/>
          </p:nvPr>
        </p:nvSpPr>
        <p:spPr/>
        <p:txBody>
          <a:bodyPr/>
          <a:lstStyle/>
          <a:p>
            <a:r>
              <a:rPr lang="en-US">
                <a:latin typeface="Arial"/>
                <a:cs typeface="Arial"/>
              </a:rPr>
              <a:t>Part B Role</a:t>
            </a:r>
            <a:endParaRPr lang="en-US"/>
          </a:p>
        </p:txBody>
      </p:sp>
      <p:sp>
        <p:nvSpPr>
          <p:cNvPr id="6" name="Content Placeholder 5">
            <a:extLst>
              <a:ext uri="{FF2B5EF4-FFF2-40B4-BE49-F238E27FC236}">
                <a16:creationId xmlns:a16="http://schemas.microsoft.com/office/drawing/2014/main" id="{27C70843-A16F-F3C3-FA9A-EAA36D4E0504}"/>
              </a:ext>
            </a:extLst>
          </p:cNvPr>
          <p:cNvSpPr>
            <a:spLocks noGrp="1"/>
          </p:cNvSpPr>
          <p:nvPr>
            <p:ph sz="quarter" idx="4"/>
          </p:nvPr>
        </p:nvSpPr>
        <p:spPr>
          <a:xfrm>
            <a:off x="6204857" y="2147817"/>
            <a:ext cx="5388429" cy="4461530"/>
          </a:xfrm>
        </p:spPr>
        <p:txBody>
          <a:bodyPr vert="horz" lIns="91440" tIns="45720" rIns="91440" bIns="45720" rtlCol="0" anchor="t">
            <a:noAutofit/>
          </a:bodyPr>
          <a:lstStyle/>
          <a:p>
            <a:r>
              <a:rPr lang="en-US" sz="2000" b="1">
                <a:latin typeface="Arial"/>
                <a:cs typeface="Arial"/>
              </a:rPr>
              <a:t>Communicate</a:t>
            </a:r>
            <a:r>
              <a:rPr lang="en-US" sz="2000">
                <a:latin typeface="Arial"/>
                <a:cs typeface="Arial"/>
              </a:rPr>
              <a:t> clearly </a:t>
            </a:r>
            <a:r>
              <a:rPr lang="en-US" sz="2000" b="1">
                <a:latin typeface="Arial"/>
                <a:cs typeface="Arial"/>
              </a:rPr>
              <a:t>with families and EI partners</a:t>
            </a:r>
          </a:p>
          <a:p>
            <a:r>
              <a:rPr lang="en-US" sz="2000" b="1">
                <a:latin typeface="Arial"/>
                <a:cs typeface="Arial"/>
              </a:rPr>
              <a:t>Accept and act on referrals</a:t>
            </a:r>
          </a:p>
          <a:p>
            <a:r>
              <a:rPr lang="en-US" sz="2000" b="1">
                <a:latin typeface="Arial"/>
                <a:cs typeface="Arial"/>
              </a:rPr>
              <a:t>Conduct</a:t>
            </a:r>
            <a:r>
              <a:rPr lang="en-US" sz="2000">
                <a:latin typeface="Arial"/>
                <a:cs typeface="Arial"/>
              </a:rPr>
              <a:t> timely </a:t>
            </a:r>
            <a:r>
              <a:rPr lang="en-US" sz="2000" b="1">
                <a:latin typeface="Arial"/>
                <a:cs typeface="Arial"/>
              </a:rPr>
              <a:t>evaluations</a:t>
            </a:r>
          </a:p>
          <a:p>
            <a:r>
              <a:rPr lang="en-US" sz="2000" b="1">
                <a:latin typeface="Arial"/>
                <a:cs typeface="Arial"/>
              </a:rPr>
              <a:t>Determine eligibility</a:t>
            </a:r>
            <a:r>
              <a:rPr lang="en-US" sz="2000">
                <a:latin typeface="Arial"/>
                <a:cs typeface="Arial"/>
              </a:rPr>
              <a:t> using Part B criteria</a:t>
            </a:r>
          </a:p>
          <a:p>
            <a:r>
              <a:rPr lang="en-US" sz="2000" b="1">
                <a:latin typeface="Arial"/>
                <a:cs typeface="Arial"/>
              </a:rPr>
              <a:t>Develop and implement the IEP </a:t>
            </a:r>
            <a:r>
              <a:rPr lang="en-US" sz="2000">
                <a:latin typeface="Arial"/>
                <a:cs typeface="Arial"/>
              </a:rPr>
              <a:t>by age 3 (if eligible)</a:t>
            </a:r>
          </a:p>
          <a:p>
            <a:r>
              <a:rPr lang="en-US" sz="2000" b="1">
                <a:latin typeface="Arial"/>
                <a:cs typeface="Arial"/>
              </a:rPr>
              <a:t>Ensure </a:t>
            </a:r>
            <a:r>
              <a:rPr lang="en-US" sz="2000">
                <a:latin typeface="Arial"/>
                <a:cs typeface="Arial"/>
              </a:rPr>
              <a:t>a free and appropriate public education </a:t>
            </a:r>
            <a:r>
              <a:rPr lang="en-US" sz="2000" b="1">
                <a:latin typeface="Arial"/>
                <a:cs typeface="Arial"/>
              </a:rPr>
              <a:t>(FAPE)</a:t>
            </a:r>
            <a:r>
              <a:rPr lang="en-US" sz="2000">
                <a:latin typeface="Arial"/>
                <a:cs typeface="Arial"/>
              </a:rPr>
              <a:t> begins on or before the 3rd birthday</a:t>
            </a:r>
          </a:p>
          <a:p>
            <a:endParaRPr lang="en-US" sz="2000">
              <a:latin typeface="Arial"/>
              <a:cs typeface="Arial"/>
            </a:endParaRPr>
          </a:p>
          <a:p>
            <a:endParaRPr lang="en-US"/>
          </a:p>
        </p:txBody>
      </p:sp>
    </p:spTree>
    <p:extLst>
      <p:ext uri="{BB962C8B-B14F-4D97-AF65-F5344CB8AC3E}">
        <p14:creationId xmlns:p14="http://schemas.microsoft.com/office/powerpoint/2010/main" val="2779593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F3CA2-96C0-A14B-CDBF-37E9936096F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89E17C-C9F8-86E0-4DA5-BA9E12181517}"/>
              </a:ext>
            </a:extLst>
          </p:cNvPr>
          <p:cNvSpPr>
            <a:spLocks noGrp="1"/>
          </p:cNvSpPr>
          <p:nvPr>
            <p:ph type="title"/>
          </p:nvPr>
        </p:nvSpPr>
        <p:spPr>
          <a:xfrm>
            <a:off x="587828" y="226980"/>
            <a:ext cx="11018372" cy="820094"/>
          </a:xfrm>
        </p:spPr>
        <p:txBody>
          <a:bodyPr vert="horz" lIns="91440" tIns="45720" rIns="91440" bIns="45720" rtlCol="0" anchor="t">
            <a:noAutofit/>
          </a:bodyPr>
          <a:lstStyle/>
          <a:p>
            <a:r>
              <a:rPr lang="en-US">
                <a:latin typeface="Arial"/>
                <a:cs typeface="Arial"/>
              </a:rPr>
              <a:t>Key Phases and Requirements</a:t>
            </a:r>
            <a:endParaRPr lang="en-US">
              <a:solidFill>
                <a:srgbClr val="1D598B"/>
              </a:solidFill>
              <a:latin typeface="Arial"/>
              <a:cs typeface="Arial"/>
            </a:endParaRPr>
          </a:p>
          <a:p>
            <a:endParaRPr lang="en-US"/>
          </a:p>
        </p:txBody>
      </p:sp>
      <p:graphicFrame>
        <p:nvGraphicFramePr>
          <p:cNvPr id="7" name="Content Placeholder 6" descr="Table showing five key phases in the transition process in sequential order (transition planning, SEA and LEA notification, transition conference, initial evaluation and eligibility determination, and IEP development and implementation. The table also shows the responsible agencies and respective timelines requirements.">
            <a:extLst>
              <a:ext uri="{FF2B5EF4-FFF2-40B4-BE49-F238E27FC236}">
                <a16:creationId xmlns:a16="http://schemas.microsoft.com/office/drawing/2014/main" id="{C194BE85-6541-4F91-6C9B-75016D7661AD}"/>
              </a:ext>
            </a:extLst>
          </p:cNvPr>
          <p:cNvGraphicFramePr>
            <a:graphicFrameLocks noGrp="1"/>
          </p:cNvGraphicFramePr>
          <p:nvPr>
            <p:ph idx="1"/>
            <p:extLst>
              <p:ext uri="{D42A27DB-BD31-4B8C-83A1-F6EECF244321}">
                <p14:modId xmlns:p14="http://schemas.microsoft.com/office/powerpoint/2010/main" val="2223117224"/>
              </p:ext>
            </p:extLst>
          </p:nvPr>
        </p:nvGraphicFramePr>
        <p:xfrm>
          <a:off x="320842" y="1368425"/>
          <a:ext cx="11534274" cy="4510482"/>
        </p:xfrm>
        <a:graphic>
          <a:graphicData uri="http://schemas.openxmlformats.org/drawingml/2006/table">
            <a:tbl>
              <a:tblPr firstRow="1" bandRow="1">
                <a:tableStyleId>{073A0DAA-6AF3-43AB-8588-CEC1D06C72B9}</a:tableStyleId>
              </a:tblPr>
              <a:tblGrid>
                <a:gridCol w="1874319">
                  <a:extLst>
                    <a:ext uri="{9D8B030D-6E8A-4147-A177-3AD203B41FA5}">
                      <a16:colId xmlns:a16="http://schemas.microsoft.com/office/drawing/2014/main" val="393882395"/>
                    </a:ext>
                  </a:extLst>
                </a:gridCol>
                <a:gridCol w="2789055">
                  <a:extLst>
                    <a:ext uri="{9D8B030D-6E8A-4147-A177-3AD203B41FA5}">
                      <a16:colId xmlns:a16="http://schemas.microsoft.com/office/drawing/2014/main" val="1991018611"/>
                    </a:ext>
                  </a:extLst>
                </a:gridCol>
                <a:gridCol w="2785845">
                  <a:extLst>
                    <a:ext uri="{9D8B030D-6E8A-4147-A177-3AD203B41FA5}">
                      <a16:colId xmlns:a16="http://schemas.microsoft.com/office/drawing/2014/main" val="2526662083"/>
                    </a:ext>
                  </a:extLst>
                </a:gridCol>
                <a:gridCol w="1951455">
                  <a:extLst>
                    <a:ext uri="{9D8B030D-6E8A-4147-A177-3AD203B41FA5}">
                      <a16:colId xmlns:a16="http://schemas.microsoft.com/office/drawing/2014/main" val="582112273"/>
                    </a:ext>
                  </a:extLst>
                </a:gridCol>
                <a:gridCol w="2133600">
                  <a:extLst>
                    <a:ext uri="{9D8B030D-6E8A-4147-A177-3AD203B41FA5}">
                      <a16:colId xmlns:a16="http://schemas.microsoft.com/office/drawing/2014/main" val="333346644"/>
                    </a:ext>
                  </a:extLst>
                </a:gridCol>
              </a:tblGrid>
              <a:tr h="1447521">
                <a:tc>
                  <a:txBody>
                    <a:bodyPr/>
                    <a:lstStyle/>
                    <a:p>
                      <a:pPr marL="0" indent="0" algn="ctr">
                        <a:buNone/>
                      </a:pPr>
                      <a:r>
                        <a:rPr lang="en-US" sz="2000">
                          <a:latin typeface="Arial"/>
                          <a:cs typeface="Arial"/>
                        </a:rPr>
                        <a:t>Transition Planning</a:t>
                      </a:r>
                    </a:p>
                    <a:p>
                      <a:pPr lvl="0" algn="ctr">
                        <a:buNone/>
                      </a:pPr>
                      <a:r>
                        <a:rPr lang="en-US" sz="2000">
                          <a:latin typeface="Arial"/>
                          <a:cs typeface="Arial"/>
                        </a:rPr>
                        <a:t>(Steps and Services)</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a:cs typeface="Arial"/>
                        </a:rPr>
                        <a:t>SEA/LEA Transition Notification </a:t>
                      </a:r>
                    </a:p>
                    <a:p>
                      <a:pPr algn="ctr"/>
                      <a:r>
                        <a:rPr lang="en-US" sz="2000">
                          <a:latin typeface="Arial"/>
                          <a:cs typeface="Arial"/>
                        </a:rPr>
                        <a:t>(Referral to Part B)</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a:cs typeface="Arial"/>
                        </a:rPr>
                        <a:t>Transition </a:t>
                      </a:r>
                    </a:p>
                    <a:p>
                      <a:pPr algn="ctr"/>
                      <a:r>
                        <a:rPr lang="en-US" sz="2000">
                          <a:latin typeface="Arial"/>
                          <a:cs typeface="Arial"/>
                        </a:rPr>
                        <a:t>Conference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solidFill>
                            <a:schemeClr val="bg1"/>
                          </a:solidFill>
                          <a:latin typeface="Arial"/>
                          <a:cs typeface="Arial"/>
                        </a:rPr>
                        <a:t>Initial Evaluation &amp; Eligibility Determination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solidFill>
                            <a:schemeClr val="bg1"/>
                          </a:solidFill>
                          <a:latin typeface="Arial"/>
                          <a:cs typeface="Arial"/>
                        </a:rPr>
                        <a:t>IEP Development &amp;</a:t>
                      </a:r>
                    </a:p>
                    <a:p>
                      <a:pPr lvl="0" algn="ctr">
                        <a:buNone/>
                      </a:pPr>
                      <a:r>
                        <a:rPr lang="en-US" sz="2000">
                          <a:solidFill>
                            <a:schemeClr val="bg1"/>
                          </a:solidFill>
                          <a:latin typeface="Arial"/>
                          <a:cs typeface="Arial"/>
                        </a:rPr>
                        <a:t>Implementation</a:t>
                      </a:r>
                    </a:p>
                    <a:p>
                      <a:pPr algn="ctr"/>
                      <a:endParaRPr lang="en-US" sz="200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575535"/>
                  </a:ext>
                </a:extLst>
              </a:tr>
              <a:tr h="1447521">
                <a:tc>
                  <a:txBody>
                    <a:bodyPr/>
                    <a:lstStyle/>
                    <a:p>
                      <a:pPr algn="ctr"/>
                      <a:r>
                        <a:rPr lang="en-US" sz="2000" b="1">
                          <a:latin typeface="Arial"/>
                          <a:cs typeface="Arial"/>
                        </a:rPr>
                        <a:t>Part C</a:t>
                      </a:r>
                      <a:endParaRPr lang="en-US" sz="2000">
                        <a:latin typeface="Arial"/>
                        <a:cs typeface="Arial"/>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en-US" sz="2000" b="1">
                          <a:latin typeface="Arial"/>
                          <a:cs typeface="Arial"/>
                        </a:rPr>
                        <a:t>Part C</a:t>
                      </a:r>
                      <a:endParaRPr lang="en-US" sz="2000">
                        <a:latin typeface="Arial"/>
                        <a:cs typeface="Arial"/>
                      </a:endParaRPr>
                    </a:p>
                    <a:p>
                      <a:pPr lvl="0" algn="ctr">
                        <a:buNone/>
                      </a:pPr>
                      <a:r>
                        <a:rPr lang="en-US" sz="2000">
                          <a:latin typeface="Arial"/>
                          <a:cs typeface="Arial"/>
                        </a:rPr>
                        <a:t>(Requires response from Part B)</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en-US" sz="2000" b="1">
                          <a:latin typeface="Arial"/>
                          <a:cs typeface="Arial"/>
                        </a:rPr>
                        <a:t>Part C </a:t>
                      </a:r>
                    </a:p>
                    <a:p>
                      <a:pPr lvl="0" algn="ctr">
                        <a:buNone/>
                      </a:pPr>
                      <a:r>
                        <a:rPr lang="en-US" sz="2000">
                          <a:latin typeface="Arial"/>
                          <a:cs typeface="Arial"/>
                        </a:rPr>
                        <a:t>(Requires participation from Part B)</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en-US" sz="2000" b="1">
                          <a:latin typeface="Arial"/>
                          <a:cs typeface="Arial"/>
                        </a:rPr>
                        <a:t>Part B</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latin typeface="Arial"/>
                          <a:cs typeface="Arial"/>
                        </a:rPr>
                        <a:t>Part B</a:t>
                      </a:r>
                    </a:p>
                    <a:p>
                      <a:pPr algn="ctr"/>
                      <a:endParaRPr lang="en-US" sz="2000">
                        <a:latin typeface="Arial"/>
                        <a:cs typeface="Arial"/>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054727468"/>
                  </a:ext>
                </a:extLst>
              </a:tr>
              <a:tr h="1447521">
                <a:tc>
                  <a:txBody>
                    <a:bodyPr/>
                    <a:lstStyle/>
                    <a:p>
                      <a:pPr lvl="0" algn="ctr">
                        <a:buNone/>
                      </a:pPr>
                      <a:r>
                        <a:rPr lang="en-US" sz="2000" b="0" i="0" u="none" strike="noStrike" noProof="0">
                          <a:solidFill>
                            <a:srgbClr val="000000"/>
                          </a:solidFill>
                          <a:latin typeface="Arial"/>
                          <a:cs typeface="Arial"/>
                        </a:rPr>
                        <a:t>No fewer than 90 days before 3rd bday</a:t>
                      </a:r>
                      <a:endParaRPr lang="en-US" sz="2000">
                        <a:latin typeface="Arial"/>
                        <a:cs typeface="Aria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a:latin typeface="Arial"/>
                          <a:cs typeface="Arial"/>
                        </a:rPr>
                        <a:t> No fewer than 90 days before 3rd bday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a:latin typeface="Arial"/>
                          <a:cs typeface="Arial"/>
                        </a:rPr>
                        <a:t>No fewer than 90 days before 3rd bday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a:latin typeface="Arial"/>
                          <a:cs typeface="Arial"/>
                        </a:rPr>
                        <a:t>Within 60 days of parental consent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Arial"/>
                          <a:cs typeface="Arial"/>
                        </a:rPr>
                        <a:t>Within 30 days of eligibility determination/By 3rd bday</a:t>
                      </a:r>
                    </a:p>
                    <a:p>
                      <a:pPr algn="ctr"/>
                      <a:endParaRPr lang="en-US" sz="2000">
                        <a:latin typeface="Arial"/>
                        <a:cs typeface="Aria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728425"/>
                  </a:ext>
                </a:extLst>
              </a:tr>
            </a:tbl>
          </a:graphicData>
        </a:graphic>
      </p:graphicFrame>
      <p:sp>
        <p:nvSpPr>
          <p:cNvPr id="2" name="Slide Number Placeholder 1">
            <a:extLst>
              <a:ext uri="{FF2B5EF4-FFF2-40B4-BE49-F238E27FC236}">
                <a16:creationId xmlns:a16="http://schemas.microsoft.com/office/drawing/2014/main" id="{5628C075-FDE7-5901-9AA7-AE1FA4C70E0A}"/>
              </a:ext>
            </a:extLst>
          </p:cNvPr>
          <p:cNvSpPr>
            <a:spLocks noGrp="1"/>
          </p:cNvSpPr>
          <p:nvPr>
            <p:ph type="sldNum" sz="quarter" idx="4"/>
          </p:nvPr>
        </p:nvSpPr>
        <p:spPr/>
        <p:txBody>
          <a:bodyPr/>
          <a:lstStyle/>
          <a:p>
            <a:fld id="{8FF8BE51-C3B0-9B4F-9A06-4F809A9A7941}" type="slidenum">
              <a:rPr lang="en-US" smtClean="0"/>
              <a:pPr/>
              <a:t>22</a:t>
            </a:fld>
            <a:endParaRPr lang="en-US"/>
          </a:p>
        </p:txBody>
      </p:sp>
    </p:spTree>
    <p:extLst>
      <p:ext uri="{BB962C8B-B14F-4D97-AF65-F5344CB8AC3E}">
        <p14:creationId xmlns:p14="http://schemas.microsoft.com/office/powerpoint/2010/main" val="3130799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BE6CEE-E528-AE54-0C23-4C599E68425B}"/>
              </a:ext>
            </a:extLst>
          </p:cNvPr>
          <p:cNvSpPr>
            <a:spLocks noGrp="1"/>
          </p:cNvSpPr>
          <p:nvPr>
            <p:ph type="title"/>
          </p:nvPr>
        </p:nvSpPr>
        <p:spPr/>
        <p:txBody>
          <a:bodyPr/>
          <a:lstStyle/>
          <a:p>
            <a:r>
              <a:rPr lang="en-US"/>
              <a:t>Transition Planning</a:t>
            </a:r>
          </a:p>
        </p:txBody>
      </p:sp>
      <p:sp>
        <p:nvSpPr>
          <p:cNvPr id="4" name="Content Placeholder 3">
            <a:extLst>
              <a:ext uri="{FF2B5EF4-FFF2-40B4-BE49-F238E27FC236}">
                <a16:creationId xmlns:a16="http://schemas.microsoft.com/office/drawing/2014/main" id="{FCC42507-7A9B-1DF1-5A5B-CA8207EBD48F}"/>
              </a:ext>
            </a:extLst>
          </p:cNvPr>
          <p:cNvSpPr>
            <a:spLocks noGrp="1"/>
          </p:cNvSpPr>
          <p:nvPr>
            <p:ph idx="1"/>
          </p:nvPr>
        </p:nvSpPr>
        <p:spPr>
          <a:xfrm>
            <a:off x="587829" y="1368357"/>
            <a:ext cx="11005457" cy="4675255"/>
          </a:xfrm>
        </p:spPr>
        <p:txBody>
          <a:bodyPr>
            <a:normAutofit fontScale="85000" lnSpcReduction="20000"/>
          </a:bodyPr>
          <a:lstStyle/>
          <a:p>
            <a:pPr>
              <a:lnSpc>
                <a:spcPct val="100000"/>
              </a:lnSpc>
              <a:buNone/>
            </a:pPr>
            <a:r>
              <a:rPr lang="en-US" b="1">
                <a:latin typeface="Arial"/>
                <a:cs typeface="Arial"/>
              </a:rPr>
              <a:t>Purpose </a:t>
            </a:r>
            <a:endParaRPr lang="en-US"/>
          </a:p>
          <a:p>
            <a:pPr marL="0" indent="0">
              <a:lnSpc>
                <a:spcPct val="100000"/>
              </a:lnSpc>
              <a:buNone/>
            </a:pPr>
            <a:r>
              <a:rPr lang="en-US">
                <a:latin typeface="Arial"/>
                <a:cs typeface="Arial"/>
              </a:rPr>
              <a:t>Provide support; Identify roles, responsibilities and timelines to ensure a smooth transition.</a:t>
            </a:r>
            <a:endParaRPr lang="en-US"/>
          </a:p>
          <a:p>
            <a:pPr>
              <a:lnSpc>
                <a:spcPct val="100000"/>
              </a:lnSpc>
              <a:buNone/>
            </a:pPr>
            <a:endParaRPr lang="en-US" b="1">
              <a:latin typeface="Arial"/>
              <a:cs typeface="Arial"/>
            </a:endParaRPr>
          </a:p>
          <a:p>
            <a:pPr>
              <a:lnSpc>
                <a:spcPct val="100000"/>
              </a:lnSpc>
              <a:buNone/>
            </a:pPr>
            <a:r>
              <a:rPr lang="en-US" b="1">
                <a:latin typeface="Arial"/>
                <a:cs typeface="Arial"/>
              </a:rPr>
              <a:t>Part C Responsibilities- (Lead Agency):</a:t>
            </a:r>
            <a:endParaRPr lang="en-US" b="1">
              <a:solidFill>
                <a:srgbClr val="FFFFFF"/>
              </a:solidFill>
              <a:cs typeface="Arial"/>
            </a:endParaRPr>
          </a:p>
          <a:p>
            <a:pPr>
              <a:lnSpc>
                <a:spcPct val="100000"/>
              </a:lnSpc>
            </a:pPr>
            <a:r>
              <a:rPr lang="en-US" b="1">
                <a:latin typeface="Arial"/>
                <a:cs typeface="Arial"/>
              </a:rPr>
              <a:t>Must</a:t>
            </a:r>
            <a:r>
              <a:rPr lang="en-US">
                <a:latin typeface="Arial"/>
                <a:cs typeface="Arial"/>
              </a:rPr>
              <a:t> ensure a transition plan is established </a:t>
            </a:r>
            <a:r>
              <a:rPr lang="en-US">
                <a:solidFill>
                  <a:srgbClr val="000000"/>
                </a:solidFill>
                <a:latin typeface="Arial"/>
                <a:cs typeface="Arial"/>
              </a:rPr>
              <a:t>in the IFSP </a:t>
            </a:r>
            <a:r>
              <a:rPr lang="en-US">
                <a:latin typeface="Arial"/>
                <a:cs typeface="Arial"/>
              </a:rPr>
              <a:t>of all exiting children </a:t>
            </a:r>
            <a:r>
              <a:rPr lang="en-US">
                <a:solidFill>
                  <a:srgbClr val="000000"/>
                </a:solidFill>
                <a:latin typeface="Arial"/>
                <a:cs typeface="Arial"/>
              </a:rPr>
              <a:t>no </a:t>
            </a:r>
            <a:r>
              <a:rPr lang="en-US">
                <a:latin typeface="Arial"/>
                <a:cs typeface="Arial"/>
              </a:rPr>
              <a:t>fewer than 90 days (and at the discretion of all parties, not more than 9 months)</a:t>
            </a:r>
            <a:r>
              <a:rPr lang="en-US">
                <a:solidFill>
                  <a:srgbClr val="000000"/>
                </a:solidFill>
                <a:latin typeface="Arial"/>
                <a:cs typeface="Arial"/>
              </a:rPr>
              <a:t> before the 3rd birthday. [34 CFR 303.209(d)(2)]</a:t>
            </a:r>
            <a:endParaRPr lang="en-US" b="1">
              <a:solidFill>
                <a:srgbClr val="FFFFFF"/>
              </a:solidFill>
              <a:cs typeface="Arial"/>
            </a:endParaRPr>
          </a:p>
          <a:p>
            <a:pPr>
              <a:lnSpc>
                <a:spcPct val="100000"/>
              </a:lnSpc>
            </a:pPr>
            <a:r>
              <a:rPr lang="en-US" b="1">
                <a:latin typeface="Arial"/>
                <a:cs typeface="Arial"/>
              </a:rPr>
              <a:t>Must</a:t>
            </a:r>
            <a:r>
              <a:rPr lang="en-US">
                <a:latin typeface="Arial"/>
                <a:cs typeface="Arial"/>
              </a:rPr>
              <a:t> ensure the plan include steps to exit the Part C program, and any transition services necessary to support the transition to preschool or other appropriate services. [34 CFR 303.209(d)]</a:t>
            </a:r>
            <a:endParaRPr lang="en-US">
              <a:cs typeface="Arial"/>
            </a:endParaRPr>
          </a:p>
          <a:p>
            <a:pPr>
              <a:lnSpc>
                <a:spcPct val="100000"/>
              </a:lnSpc>
            </a:pPr>
            <a:r>
              <a:rPr lang="en-US" b="1">
                <a:latin typeface="Arial"/>
                <a:cs typeface="Arial"/>
              </a:rPr>
              <a:t>Must</a:t>
            </a:r>
            <a:r>
              <a:rPr lang="en-US">
                <a:latin typeface="Arial"/>
                <a:cs typeface="Arial"/>
              </a:rPr>
              <a:t> ensure steps include: discussions and parent training, as appropriate, regarding future placements; procedures to prepare the child for service delivery changes; transmitting child find information to the local education agency (LEA) or other appropriate agency in accordance with state policy; and identification of the services and activities necessary to support the transition. [34 CFR 303.344(h)]</a:t>
            </a:r>
            <a:endParaRPr lang="en-US">
              <a:cs typeface="Arial"/>
            </a:endParaRPr>
          </a:p>
          <a:p>
            <a:endParaRPr lang="en-US"/>
          </a:p>
        </p:txBody>
      </p:sp>
      <p:sp>
        <p:nvSpPr>
          <p:cNvPr id="2" name="Slide Number Placeholder 1">
            <a:extLst>
              <a:ext uri="{FF2B5EF4-FFF2-40B4-BE49-F238E27FC236}">
                <a16:creationId xmlns:a16="http://schemas.microsoft.com/office/drawing/2014/main" id="{1FA35409-141A-EE0A-EEB7-D637A64ED944}"/>
              </a:ext>
            </a:extLst>
          </p:cNvPr>
          <p:cNvSpPr>
            <a:spLocks noGrp="1"/>
          </p:cNvSpPr>
          <p:nvPr>
            <p:ph type="sldNum" sz="quarter" idx="4"/>
          </p:nvPr>
        </p:nvSpPr>
        <p:spPr/>
        <p:txBody>
          <a:bodyPr/>
          <a:lstStyle/>
          <a:p>
            <a:fld id="{8FF8BE51-C3B0-9B4F-9A06-4F809A9A7941}" type="slidenum">
              <a:rPr lang="en-US" smtClean="0"/>
              <a:pPr/>
              <a:t>23</a:t>
            </a:fld>
            <a:endParaRPr lang="en-US"/>
          </a:p>
        </p:txBody>
      </p:sp>
    </p:spTree>
    <p:extLst>
      <p:ext uri="{BB962C8B-B14F-4D97-AF65-F5344CB8AC3E}">
        <p14:creationId xmlns:p14="http://schemas.microsoft.com/office/powerpoint/2010/main" val="860362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42E72F-F8C5-62D6-45E3-821BC67CFB52}"/>
              </a:ext>
            </a:extLst>
          </p:cNvPr>
          <p:cNvSpPr>
            <a:spLocks noGrp="1"/>
          </p:cNvSpPr>
          <p:nvPr>
            <p:ph type="title"/>
          </p:nvPr>
        </p:nvSpPr>
        <p:spPr/>
        <p:txBody>
          <a:bodyPr>
            <a:normAutofit/>
          </a:bodyPr>
          <a:lstStyle/>
          <a:p>
            <a:r>
              <a:rPr lang="en-US">
                <a:latin typeface="Arial"/>
                <a:cs typeface="Arial"/>
              </a:rPr>
              <a:t>SEA/LEA Transition Notification</a:t>
            </a:r>
            <a:endParaRPr lang="en-US"/>
          </a:p>
        </p:txBody>
      </p:sp>
      <p:sp>
        <p:nvSpPr>
          <p:cNvPr id="4" name="Content Placeholder 3">
            <a:extLst>
              <a:ext uri="{FF2B5EF4-FFF2-40B4-BE49-F238E27FC236}">
                <a16:creationId xmlns:a16="http://schemas.microsoft.com/office/drawing/2014/main" id="{FA9BC318-DEC7-2850-A902-3E6F048075C8}"/>
              </a:ext>
            </a:extLst>
          </p:cNvPr>
          <p:cNvSpPr>
            <a:spLocks noGrp="1"/>
          </p:cNvSpPr>
          <p:nvPr>
            <p:ph idx="1"/>
          </p:nvPr>
        </p:nvSpPr>
        <p:spPr/>
        <p:txBody>
          <a:bodyPr>
            <a:normAutofit fontScale="85000" lnSpcReduction="20000"/>
          </a:bodyPr>
          <a:lstStyle/>
          <a:p>
            <a:pPr marL="0" indent="0">
              <a:lnSpc>
                <a:spcPct val="100000"/>
              </a:lnSpc>
              <a:spcBef>
                <a:spcPts val="0"/>
              </a:spcBef>
              <a:buNone/>
            </a:pPr>
            <a:r>
              <a:rPr lang="en-US" b="1">
                <a:latin typeface="Arial"/>
                <a:ea typeface="Calibri"/>
                <a:cs typeface="Calibri"/>
              </a:rPr>
              <a:t>Purpose</a:t>
            </a:r>
            <a:endParaRPr lang="en-US" b="1">
              <a:solidFill>
                <a:srgbClr val="444444"/>
              </a:solidFill>
              <a:latin typeface="Arial"/>
              <a:ea typeface="Calibri"/>
              <a:cs typeface="Calibri"/>
            </a:endParaRPr>
          </a:p>
          <a:p>
            <a:pPr marL="171450" indent="-171450">
              <a:lnSpc>
                <a:spcPct val="100000"/>
              </a:lnSpc>
              <a:spcBef>
                <a:spcPts val="0"/>
              </a:spcBef>
              <a:buFont typeface="Arial,Sans-Serif"/>
              <a:buChar char="•"/>
            </a:pPr>
            <a:r>
              <a:rPr lang="en-US">
                <a:latin typeface="Arial"/>
                <a:ea typeface="Calibri"/>
                <a:cs typeface="Calibri"/>
              </a:rPr>
              <a:t>Ensure that toddlers with disabilities and their families experience a smooth and effective transition</a:t>
            </a:r>
            <a:r>
              <a:rPr lang="en-US">
                <a:solidFill>
                  <a:srgbClr val="333333"/>
                </a:solidFill>
                <a:highlight>
                  <a:srgbClr val="FFFFFF"/>
                </a:highlight>
                <a:latin typeface="Arial"/>
                <a:cs typeface="Arial"/>
              </a:rPr>
              <a:t>. </a:t>
            </a:r>
            <a:endParaRPr lang="en-US">
              <a:latin typeface="Arial"/>
              <a:ea typeface="Calibri"/>
              <a:cs typeface="Arial"/>
            </a:endParaRPr>
          </a:p>
          <a:p>
            <a:pPr marL="171450" indent="-171450">
              <a:lnSpc>
                <a:spcPct val="100000"/>
              </a:lnSpc>
              <a:spcBef>
                <a:spcPts val="0"/>
              </a:spcBef>
              <a:buFont typeface="Arial,Sans-Serif"/>
              <a:buChar char="•"/>
            </a:pPr>
            <a:r>
              <a:rPr lang="en-US">
                <a:latin typeface="Arial"/>
                <a:ea typeface="Calibri"/>
                <a:cs typeface="Calibri"/>
              </a:rPr>
              <a:t>Ensure implementation of the IDEA Part B child find responsibilities and provide sufficient time for individualized planning.</a:t>
            </a:r>
            <a:endParaRPr lang="en-US">
              <a:solidFill>
                <a:srgbClr val="444444"/>
              </a:solidFill>
              <a:latin typeface="Arial"/>
              <a:ea typeface="Calibri"/>
              <a:cs typeface="Calibri"/>
            </a:endParaRPr>
          </a:p>
          <a:p>
            <a:pPr lvl="0">
              <a:lnSpc>
                <a:spcPct val="100000"/>
              </a:lnSpc>
              <a:buNone/>
            </a:pPr>
            <a:endParaRPr lang="en-US" b="1">
              <a:latin typeface="Arial"/>
              <a:cs typeface="Arial"/>
            </a:endParaRPr>
          </a:p>
          <a:p>
            <a:pPr>
              <a:lnSpc>
                <a:spcPct val="100000"/>
              </a:lnSpc>
              <a:buNone/>
            </a:pPr>
            <a:r>
              <a:rPr lang="en-US" b="1">
                <a:latin typeface="Arial"/>
                <a:cs typeface="Arial"/>
              </a:rPr>
              <a:t>Part C Responsibilities- (Lead Agency):</a:t>
            </a:r>
            <a:endParaRPr lang="en-US">
              <a:cs typeface="Arial"/>
            </a:endParaRPr>
          </a:p>
          <a:p>
            <a:pPr>
              <a:lnSpc>
                <a:spcPct val="100000"/>
              </a:lnSpc>
            </a:pPr>
            <a:r>
              <a:rPr lang="en-US" b="1">
                <a:latin typeface="Arial"/>
                <a:cs typeface="Arial"/>
              </a:rPr>
              <a:t>Must</a:t>
            </a:r>
            <a:r>
              <a:rPr lang="en-US">
                <a:latin typeface="Arial"/>
                <a:cs typeface="Arial"/>
              </a:rPr>
              <a:t> provide the SEA and LEA with </a:t>
            </a:r>
            <a:r>
              <a:rPr lang="en-US" b="1">
                <a:latin typeface="Arial"/>
                <a:cs typeface="Arial"/>
              </a:rPr>
              <a:t>notification of toddlers </a:t>
            </a:r>
            <a:r>
              <a:rPr lang="en-US" b="1" i="1">
                <a:latin typeface="Arial"/>
                <a:cs typeface="Arial"/>
              </a:rPr>
              <a:t>potentially eligible </a:t>
            </a:r>
            <a:r>
              <a:rPr lang="en-US">
                <a:latin typeface="Arial"/>
                <a:cs typeface="Arial"/>
              </a:rPr>
              <a:t>for Part B preschool services </a:t>
            </a:r>
            <a:r>
              <a:rPr lang="en-US" b="1">
                <a:latin typeface="Arial"/>
                <a:cs typeface="Arial"/>
              </a:rPr>
              <a:t>no fewer than 90 days before the toddler turns 3</a:t>
            </a:r>
            <a:r>
              <a:rPr lang="en-US">
                <a:latin typeface="Arial"/>
                <a:cs typeface="Arial"/>
              </a:rPr>
              <a:t>. [34 CFR 303.209(b)(1)(i)]</a:t>
            </a:r>
          </a:p>
          <a:p>
            <a:pPr>
              <a:lnSpc>
                <a:spcPct val="100000"/>
              </a:lnSpc>
            </a:pPr>
            <a:r>
              <a:rPr lang="en-US" b="1">
                <a:latin typeface="Arial"/>
                <a:cs typeface="Arial"/>
              </a:rPr>
              <a:t>Must</a:t>
            </a:r>
            <a:r>
              <a:rPr lang="en-US">
                <a:latin typeface="Arial"/>
                <a:cs typeface="Arial"/>
              </a:rPr>
              <a:t> ensure that transition notification is consistent with any </a:t>
            </a:r>
            <a:r>
              <a:rPr lang="en-US" i="1">
                <a:latin typeface="Arial"/>
                <a:cs typeface="Arial"/>
              </a:rPr>
              <a:t>transition notification opt-out policy </a:t>
            </a:r>
            <a:r>
              <a:rPr lang="en-US">
                <a:latin typeface="Arial"/>
                <a:cs typeface="Arial"/>
              </a:rPr>
              <a:t>adopted by the state. [34 CFR 303.209(b)(2); 34 CFR 303.401(e)]</a:t>
            </a:r>
          </a:p>
          <a:p>
            <a:pPr>
              <a:lnSpc>
                <a:spcPct val="100000"/>
              </a:lnSpc>
            </a:pPr>
            <a:r>
              <a:rPr lang="en-US" b="1">
                <a:latin typeface="Arial"/>
                <a:cs typeface="Arial"/>
              </a:rPr>
              <a:t>Must</a:t>
            </a:r>
            <a:r>
              <a:rPr lang="en-US">
                <a:latin typeface="Arial"/>
                <a:cs typeface="Arial"/>
              </a:rPr>
              <a:t> ensure that notification includes: child's name, date of birth, and parent contact information (name, home and email address, telephone number). [34 CFR 303.401(d)]</a:t>
            </a:r>
            <a:endParaRPr lang="en-US">
              <a:latin typeface="Arial"/>
              <a:ea typeface="Calibri"/>
              <a:cs typeface="Arial"/>
            </a:endParaRPr>
          </a:p>
          <a:p>
            <a:endParaRPr lang="en-US"/>
          </a:p>
        </p:txBody>
      </p:sp>
      <p:sp>
        <p:nvSpPr>
          <p:cNvPr id="3" name="Footer Placeholder 2">
            <a:extLst>
              <a:ext uri="{FF2B5EF4-FFF2-40B4-BE49-F238E27FC236}">
                <a16:creationId xmlns:a16="http://schemas.microsoft.com/office/drawing/2014/main" id="{E2118E6B-667D-21FD-F6E6-51D84954B5C2}"/>
              </a:ext>
            </a:extLst>
          </p:cNvPr>
          <p:cNvSpPr>
            <a:spLocks noGrp="1"/>
          </p:cNvSpPr>
          <p:nvPr>
            <p:ph type="ftr" sz="quarter" idx="3"/>
          </p:nvPr>
        </p:nvSpPr>
        <p:spPr>
          <a:xfrm>
            <a:off x="2953061" y="6106252"/>
            <a:ext cx="7420364" cy="722679"/>
          </a:xfrm>
        </p:spPr>
        <p:txBody>
          <a:bodyPr lIns="91440" tIns="45720" rIns="91440" bIns="45720" anchor="ctr" anchorCtr="0"/>
          <a:lstStyle/>
          <a:p>
            <a:r>
              <a:rPr lang="en-US">
                <a:solidFill>
                  <a:schemeClr val="tx1"/>
                </a:solidFill>
              </a:rPr>
              <a:t>Many States include in their policies a definition of which toddlers with disabilities are “potentially eligible” for preschool service under Part B.</a:t>
            </a:r>
          </a:p>
          <a:p>
            <a:endParaRPr lang="en-US"/>
          </a:p>
        </p:txBody>
      </p:sp>
      <p:sp>
        <p:nvSpPr>
          <p:cNvPr id="2" name="Slide Number Placeholder 1">
            <a:extLst>
              <a:ext uri="{FF2B5EF4-FFF2-40B4-BE49-F238E27FC236}">
                <a16:creationId xmlns:a16="http://schemas.microsoft.com/office/drawing/2014/main" id="{C499C69B-4DE3-CF6B-E68A-66D8C0333F15}"/>
              </a:ext>
            </a:extLst>
          </p:cNvPr>
          <p:cNvSpPr>
            <a:spLocks noGrp="1"/>
          </p:cNvSpPr>
          <p:nvPr>
            <p:ph type="sldNum" sz="quarter" idx="4"/>
          </p:nvPr>
        </p:nvSpPr>
        <p:spPr/>
        <p:txBody>
          <a:bodyPr/>
          <a:lstStyle/>
          <a:p>
            <a:fld id="{8FF8BE51-C3B0-9B4F-9A06-4F809A9A7941}" type="slidenum">
              <a:rPr lang="en-US" smtClean="0"/>
              <a:pPr/>
              <a:t>24</a:t>
            </a:fld>
            <a:endParaRPr lang="en-US"/>
          </a:p>
        </p:txBody>
      </p:sp>
    </p:spTree>
    <p:extLst>
      <p:ext uri="{BB962C8B-B14F-4D97-AF65-F5344CB8AC3E}">
        <p14:creationId xmlns:p14="http://schemas.microsoft.com/office/powerpoint/2010/main" val="2419547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9C0D16-BD2C-468C-A1EC-E07875982E31}"/>
              </a:ext>
            </a:extLst>
          </p:cNvPr>
          <p:cNvSpPr>
            <a:spLocks noGrp="1"/>
          </p:cNvSpPr>
          <p:nvPr>
            <p:ph type="title"/>
          </p:nvPr>
        </p:nvSpPr>
        <p:spPr/>
        <p:txBody>
          <a:bodyPr>
            <a:normAutofit/>
          </a:bodyPr>
          <a:lstStyle/>
          <a:p>
            <a:r>
              <a:rPr lang="en-US">
                <a:latin typeface="Arial"/>
                <a:cs typeface="Arial"/>
              </a:rPr>
              <a:t>SEA/LEA Transition Notification (cont’d)</a:t>
            </a:r>
            <a:endParaRPr lang="en-US"/>
          </a:p>
        </p:txBody>
      </p:sp>
      <p:sp>
        <p:nvSpPr>
          <p:cNvPr id="4" name="Content Placeholder 3">
            <a:extLst>
              <a:ext uri="{FF2B5EF4-FFF2-40B4-BE49-F238E27FC236}">
                <a16:creationId xmlns:a16="http://schemas.microsoft.com/office/drawing/2014/main" id="{C0E411BF-FAAB-3728-C5F8-99E454F7EE5D}"/>
              </a:ext>
            </a:extLst>
          </p:cNvPr>
          <p:cNvSpPr>
            <a:spLocks noGrp="1"/>
          </p:cNvSpPr>
          <p:nvPr>
            <p:ph idx="1"/>
          </p:nvPr>
        </p:nvSpPr>
        <p:spPr/>
        <p:txBody>
          <a:bodyPr>
            <a:normAutofit fontScale="92500" lnSpcReduction="20000"/>
          </a:bodyPr>
          <a:lstStyle/>
          <a:p>
            <a:pPr marL="0" indent="0">
              <a:buNone/>
            </a:pPr>
            <a:r>
              <a:rPr lang="en-US" b="1">
                <a:latin typeface="Arial"/>
                <a:cs typeface="Arial"/>
              </a:rPr>
              <a:t>Part B Responsibilities- [Local Educational Agency (LEA)]:</a:t>
            </a:r>
          </a:p>
          <a:p>
            <a:pPr marL="342900" indent="-342900">
              <a:buClr>
                <a:srgbClr val="00B050"/>
              </a:buClr>
            </a:pPr>
            <a:r>
              <a:rPr lang="en-US" b="1">
                <a:solidFill>
                  <a:srgbClr val="000000"/>
                </a:solidFill>
                <a:latin typeface="Arial"/>
                <a:cs typeface="Arial"/>
              </a:rPr>
              <a:t>Must</a:t>
            </a:r>
            <a:r>
              <a:rPr lang="en-US">
                <a:solidFill>
                  <a:srgbClr val="000000"/>
                </a:solidFill>
                <a:latin typeface="Arial"/>
                <a:cs typeface="Arial"/>
              </a:rPr>
              <a:t> </a:t>
            </a:r>
            <a:r>
              <a:rPr lang="en-US" b="1">
                <a:solidFill>
                  <a:srgbClr val="000000"/>
                </a:solidFill>
                <a:latin typeface="Arial"/>
                <a:cs typeface="Arial"/>
              </a:rPr>
              <a:t>treat the transition notification</a:t>
            </a:r>
            <a:r>
              <a:rPr lang="en-US">
                <a:solidFill>
                  <a:srgbClr val="000000"/>
                </a:solidFill>
                <a:latin typeface="Arial"/>
                <a:cs typeface="Arial"/>
              </a:rPr>
              <a:t> </a:t>
            </a:r>
            <a:r>
              <a:rPr lang="en-US" b="1">
                <a:solidFill>
                  <a:srgbClr val="000000"/>
                </a:solidFill>
                <a:latin typeface="Arial"/>
                <a:cs typeface="Arial"/>
              </a:rPr>
              <a:t>as an initial referral</a:t>
            </a:r>
            <a:r>
              <a:rPr lang="en-US">
                <a:solidFill>
                  <a:srgbClr val="000000"/>
                </a:solidFill>
                <a:latin typeface="Arial"/>
                <a:cs typeface="Arial"/>
              </a:rPr>
              <a:t>.</a:t>
            </a:r>
          </a:p>
          <a:p>
            <a:pPr marL="342900" indent="-342900">
              <a:buClr>
                <a:srgbClr val="00B050"/>
              </a:buClr>
            </a:pPr>
            <a:r>
              <a:rPr lang="en-US" b="1">
                <a:solidFill>
                  <a:srgbClr val="000000"/>
                </a:solidFill>
                <a:latin typeface="Arial"/>
                <a:cs typeface="Arial"/>
              </a:rPr>
              <a:t>Must</a:t>
            </a:r>
            <a:r>
              <a:rPr lang="en-US">
                <a:solidFill>
                  <a:srgbClr val="000000"/>
                </a:solidFill>
                <a:latin typeface="Arial"/>
                <a:cs typeface="Arial"/>
              </a:rPr>
              <a:t> provide parents with a copy of the Part B procedural safeguards notice. </a:t>
            </a:r>
            <a:r>
              <a:rPr lang="pt-BR">
                <a:solidFill>
                  <a:srgbClr val="000000"/>
                </a:solidFill>
                <a:latin typeface="Arial"/>
                <a:cs typeface="Arial"/>
              </a:rPr>
              <a:t>[</a:t>
            </a:r>
            <a:r>
              <a:rPr lang="pt-BR">
                <a:latin typeface="Arial"/>
                <a:cs typeface="Arial"/>
              </a:rPr>
              <a:t>34 CFR 300.504(a)(1)]</a:t>
            </a:r>
            <a:r>
              <a:rPr lang="en-US">
                <a:latin typeface="Arial"/>
                <a:cs typeface="Arial"/>
              </a:rPr>
              <a:t> </a:t>
            </a:r>
          </a:p>
          <a:p>
            <a:pPr marL="342900" indent="-342900">
              <a:buClr>
                <a:srgbClr val="00B050"/>
              </a:buClr>
            </a:pPr>
            <a:r>
              <a:rPr lang="en-US" b="1">
                <a:latin typeface="Arial"/>
                <a:cs typeface="Arial"/>
              </a:rPr>
              <a:t>Must</a:t>
            </a:r>
            <a:r>
              <a:rPr lang="en-US">
                <a:latin typeface="Arial"/>
                <a:cs typeface="Arial"/>
              </a:rPr>
              <a:t> provide prior written notice of LEA proposal to conduct an initial evaluation, if suspected that a child has a disability under Part B. [</a:t>
            </a:r>
            <a:r>
              <a:rPr lang="pt-BR">
                <a:latin typeface="Arial"/>
                <a:cs typeface="Arial"/>
              </a:rPr>
              <a:t>34 CFR 300.503(a)(1)]</a:t>
            </a:r>
            <a:endParaRPr lang="en-US">
              <a:latin typeface="Arial"/>
              <a:cs typeface="Arial"/>
            </a:endParaRPr>
          </a:p>
          <a:p>
            <a:pPr marL="342900" indent="-342900">
              <a:buClr>
                <a:srgbClr val="00B050"/>
              </a:buClr>
            </a:pPr>
            <a:r>
              <a:rPr lang="en-US" b="1">
                <a:latin typeface="Arial"/>
                <a:cs typeface="Arial"/>
              </a:rPr>
              <a:t>Must</a:t>
            </a:r>
            <a:r>
              <a:rPr lang="en-US">
                <a:latin typeface="Arial"/>
                <a:cs typeface="Arial"/>
              </a:rPr>
              <a:t> request parental consent to conduct an initial evaluation to determine a child’s eligibility for Part B services, if a disability is suspected. [34 CFR 300.300(a)]</a:t>
            </a:r>
          </a:p>
          <a:p>
            <a:pPr marL="342900" indent="-342900">
              <a:buClr>
                <a:srgbClr val="00B050"/>
              </a:buClr>
            </a:pPr>
            <a:r>
              <a:rPr lang="en-US" b="1">
                <a:latin typeface="Arial"/>
                <a:cs typeface="Arial"/>
              </a:rPr>
              <a:t>Must</a:t>
            </a:r>
            <a:r>
              <a:rPr lang="en-US">
                <a:latin typeface="Arial"/>
                <a:cs typeface="Arial"/>
              </a:rPr>
              <a:t> provide the parent with prior written notice that explains, among other things, the basis for its decision, if the LEA does not suspect that a child has a disability under Part B.</a:t>
            </a:r>
            <a:r>
              <a:rPr lang="pt-BR">
                <a:latin typeface="Arial"/>
                <a:cs typeface="Arial"/>
              </a:rPr>
              <a:t> [34 CFR 300.503(a)(2)]</a:t>
            </a:r>
            <a:endParaRPr lang="en-US">
              <a:latin typeface="Arial"/>
              <a:cs typeface="Arial"/>
            </a:endParaRPr>
          </a:p>
          <a:p>
            <a:endParaRPr lang="en-US"/>
          </a:p>
        </p:txBody>
      </p:sp>
      <p:sp>
        <p:nvSpPr>
          <p:cNvPr id="2" name="Slide Number Placeholder 1">
            <a:extLst>
              <a:ext uri="{FF2B5EF4-FFF2-40B4-BE49-F238E27FC236}">
                <a16:creationId xmlns:a16="http://schemas.microsoft.com/office/drawing/2014/main" id="{7CD6EBD2-D0C0-CBCF-2095-B28148C32558}"/>
              </a:ext>
            </a:extLst>
          </p:cNvPr>
          <p:cNvSpPr>
            <a:spLocks noGrp="1"/>
          </p:cNvSpPr>
          <p:nvPr>
            <p:ph type="sldNum" sz="quarter" idx="4"/>
          </p:nvPr>
        </p:nvSpPr>
        <p:spPr/>
        <p:txBody>
          <a:bodyPr/>
          <a:lstStyle/>
          <a:p>
            <a:fld id="{8FF8BE51-C3B0-9B4F-9A06-4F809A9A7941}" type="slidenum">
              <a:rPr lang="en-US" smtClean="0"/>
              <a:pPr/>
              <a:t>25</a:t>
            </a:fld>
            <a:endParaRPr lang="en-US"/>
          </a:p>
        </p:txBody>
      </p:sp>
    </p:spTree>
    <p:extLst>
      <p:ext uri="{BB962C8B-B14F-4D97-AF65-F5344CB8AC3E}">
        <p14:creationId xmlns:p14="http://schemas.microsoft.com/office/powerpoint/2010/main" val="240559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FAEE6A-EE9B-6A9B-CC3E-E24AE42CB9ED}"/>
              </a:ext>
            </a:extLst>
          </p:cNvPr>
          <p:cNvSpPr>
            <a:spLocks noGrp="1"/>
          </p:cNvSpPr>
          <p:nvPr>
            <p:ph type="title"/>
          </p:nvPr>
        </p:nvSpPr>
        <p:spPr>
          <a:xfrm>
            <a:off x="587829" y="226979"/>
            <a:ext cx="11005456" cy="899693"/>
          </a:xfrm>
        </p:spPr>
        <p:txBody>
          <a:bodyPr anchor="t">
            <a:normAutofit/>
          </a:bodyPr>
          <a:lstStyle/>
          <a:p>
            <a:r>
              <a:rPr lang="en-US"/>
              <a:t>Chat Reflection #2- One Word Round Up</a:t>
            </a:r>
          </a:p>
        </p:txBody>
      </p:sp>
      <p:sp>
        <p:nvSpPr>
          <p:cNvPr id="8" name="Content Placeholder 7">
            <a:extLst>
              <a:ext uri="{FF2B5EF4-FFF2-40B4-BE49-F238E27FC236}">
                <a16:creationId xmlns:a16="http://schemas.microsoft.com/office/drawing/2014/main" id="{46D88CED-A641-8B48-BCDD-4E7C9356D7F8}"/>
              </a:ext>
            </a:extLst>
          </p:cNvPr>
          <p:cNvSpPr>
            <a:spLocks noGrp="1"/>
          </p:cNvSpPr>
          <p:nvPr>
            <p:ph sz="half" idx="1"/>
          </p:nvPr>
        </p:nvSpPr>
        <p:spPr>
          <a:xfrm>
            <a:off x="599404" y="1090564"/>
            <a:ext cx="6380130" cy="4962995"/>
          </a:xfrm>
        </p:spPr>
        <p:txBody>
          <a:bodyPr vert="horz" lIns="91440" tIns="45720" rIns="91440" bIns="45720" rtlCol="0" anchor="t">
            <a:noAutofit/>
          </a:bodyPr>
          <a:lstStyle/>
          <a:p>
            <a:pPr marL="0" indent="0">
              <a:buNone/>
            </a:pPr>
            <a:r>
              <a:rPr lang="en-US" sz="3600" i="1">
                <a:latin typeface="Arial"/>
                <a:cs typeface="Arial"/>
              </a:rPr>
              <a:t>What's one word you would use to describe the transition notification process in your state? </a:t>
            </a:r>
            <a:endParaRPr lang="en-US" sz="3600" i="1">
              <a:highlight>
                <a:srgbClr val="FFFF00"/>
              </a:highlight>
              <a:latin typeface="Arial"/>
              <a:cs typeface="Arial"/>
            </a:endParaRPr>
          </a:p>
        </p:txBody>
      </p:sp>
      <p:pic>
        <p:nvPicPr>
          <p:cNvPr id="9" name="Graphic 8">
            <a:extLst>
              <a:ext uri="{FF2B5EF4-FFF2-40B4-BE49-F238E27FC236}">
                <a16:creationId xmlns:a16="http://schemas.microsoft.com/office/drawing/2014/main" id="{A2A443AC-4541-2B56-A38D-7F08CB3B46A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5551" y="1387715"/>
            <a:ext cx="4470024" cy="4470024"/>
          </a:xfrm>
          <a:prstGeom prst="rect">
            <a:avLst/>
          </a:prstGeom>
        </p:spPr>
      </p:pic>
      <p:sp>
        <p:nvSpPr>
          <p:cNvPr id="2" name="Slide Number Placeholder 1">
            <a:extLst>
              <a:ext uri="{FF2B5EF4-FFF2-40B4-BE49-F238E27FC236}">
                <a16:creationId xmlns:a16="http://schemas.microsoft.com/office/drawing/2014/main" id="{C34A0935-F5E4-FD9A-04B1-D1333730EA74}"/>
              </a:ext>
              <a:ext uri="{C183D7F6-B498-43B3-948B-1728B52AA6E4}">
                <adec:decorative xmlns:adec="http://schemas.microsoft.com/office/drawing/2017/decorative" val="0"/>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26</a:t>
            </a:fld>
            <a:endParaRPr lang="en-US"/>
          </a:p>
        </p:txBody>
      </p:sp>
    </p:spTree>
    <p:extLst>
      <p:ext uri="{BB962C8B-B14F-4D97-AF65-F5344CB8AC3E}">
        <p14:creationId xmlns:p14="http://schemas.microsoft.com/office/powerpoint/2010/main" val="247402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1B8F84-D374-1124-BD27-546CB7179372}"/>
              </a:ext>
            </a:extLst>
          </p:cNvPr>
          <p:cNvSpPr>
            <a:spLocks noGrp="1"/>
          </p:cNvSpPr>
          <p:nvPr>
            <p:ph type="title"/>
          </p:nvPr>
        </p:nvSpPr>
        <p:spPr>
          <a:xfrm>
            <a:off x="587828" y="226980"/>
            <a:ext cx="11018372" cy="694841"/>
          </a:xfrm>
        </p:spPr>
        <p:txBody>
          <a:bodyPr>
            <a:normAutofit/>
          </a:bodyPr>
          <a:lstStyle/>
          <a:p>
            <a:r>
              <a:rPr lang="en-US">
                <a:latin typeface="Arial"/>
                <a:cs typeface="Arial"/>
              </a:rPr>
              <a:t>Transition Conference</a:t>
            </a:r>
            <a:endParaRPr lang="en-US"/>
          </a:p>
        </p:txBody>
      </p:sp>
      <p:sp>
        <p:nvSpPr>
          <p:cNvPr id="4" name="Content Placeholder 3">
            <a:extLst>
              <a:ext uri="{FF2B5EF4-FFF2-40B4-BE49-F238E27FC236}">
                <a16:creationId xmlns:a16="http://schemas.microsoft.com/office/drawing/2014/main" id="{EBE1CFCF-367C-8E73-4DBB-0B59CBDB332D}"/>
              </a:ext>
            </a:extLst>
          </p:cNvPr>
          <p:cNvSpPr>
            <a:spLocks noGrp="1"/>
          </p:cNvSpPr>
          <p:nvPr>
            <p:ph idx="1"/>
          </p:nvPr>
        </p:nvSpPr>
        <p:spPr>
          <a:xfrm>
            <a:off x="587829" y="900113"/>
            <a:ext cx="11005457" cy="5186361"/>
          </a:xfrm>
        </p:spPr>
        <p:txBody>
          <a:bodyPr>
            <a:normAutofit fontScale="55000" lnSpcReduction="20000"/>
          </a:bodyPr>
          <a:lstStyle/>
          <a:p>
            <a:pPr lvl="0">
              <a:buNone/>
            </a:pPr>
            <a:r>
              <a:rPr lang="en-US" sz="3600" b="1">
                <a:latin typeface="Arial"/>
                <a:cs typeface="Arial"/>
              </a:rPr>
              <a:t>Purpose</a:t>
            </a:r>
            <a:endParaRPr lang="en-US" sz="3600" b="1">
              <a:latin typeface="Arial"/>
              <a:ea typeface="Calibri"/>
              <a:cs typeface="Arial"/>
            </a:endParaRPr>
          </a:p>
          <a:p>
            <a:r>
              <a:rPr lang="en-US" sz="3600">
                <a:latin typeface="Arial"/>
                <a:cs typeface="Arial"/>
              </a:rPr>
              <a:t>Discuss any services the toddler may receive under Part B.</a:t>
            </a:r>
            <a:endParaRPr lang="en-US" sz="3600" b="1">
              <a:latin typeface="Arial"/>
              <a:cs typeface="Arial"/>
            </a:endParaRPr>
          </a:p>
          <a:p>
            <a:pPr marL="0" indent="0">
              <a:buNone/>
            </a:pPr>
            <a:endParaRPr lang="en-US" sz="3600" b="1">
              <a:latin typeface="Arial"/>
              <a:cs typeface="Arial"/>
            </a:endParaRPr>
          </a:p>
          <a:p>
            <a:pPr marL="0" indent="0">
              <a:buNone/>
            </a:pPr>
            <a:r>
              <a:rPr lang="en-US" sz="3600" b="1">
                <a:latin typeface="Arial"/>
                <a:cs typeface="Arial"/>
              </a:rPr>
              <a:t>Part C Responsibilities- [Lead Agency (LA)]:</a:t>
            </a:r>
            <a:endParaRPr lang="en-US" sz="3600">
              <a:latin typeface="Arial"/>
              <a:ea typeface="Calibri"/>
              <a:cs typeface="Arial"/>
            </a:endParaRPr>
          </a:p>
          <a:p>
            <a:r>
              <a:rPr lang="en-US" sz="3600" b="1">
                <a:latin typeface="Arial"/>
                <a:cs typeface="Arial"/>
              </a:rPr>
              <a:t>Must</a:t>
            </a:r>
            <a:r>
              <a:rPr lang="en-US" sz="3600">
                <a:latin typeface="Arial"/>
                <a:cs typeface="Arial"/>
              </a:rPr>
              <a:t> convene a transition conference not fewer than 90 days and at the discretion of all parties, not more than 9 months before the toddler’s 3</a:t>
            </a:r>
            <a:r>
              <a:rPr lang="en-US" sz="3600" baseline="30000">
                <a:latin typeface="Arial"/>
                <a:cs typeface="Arial"/>
              </a:rPr>
              <a:t>rd</a:t>
            </a:r>
            <a:r>
              <a:rPr lang="en-US" sz="3600">
                <a:latin typeface="Arial"/>
                <a:cs typeface="Arial"/>
              </a:rPr>
              <a:t> birthday. [34 CFR 303.209(c)(1)]</a:t>
            </a:r>
          </a:p>
          <a:p>
            <a:r>
              <a:rPr lang="en-US" sz="3600" b="1">
                <a:latin typeface="Arial"/>
                <a:cs typeface="Arial"/>
              </a:rPr>
              <a:t>Must</a:t>
            </a:r>
            <a:r>
              <a:rPr lang="en-US" sz="3600">
                <a:latin typeface="Arial"/>
                <a:cs typeface="Arial"/>
              </a:rPr>
              <a:t> provide written notice of the conference to the family and other participants (including LEA), early enough to ensure attendance. [</a:t>
            </a:r>
            <a:r>
              <a:rPr lang="da-DK" sz="3600">
                <a:latin typeface="Arial"/>
                <a:cs typeface="Arial"/>
              </a:rPr>
              <a:t>34 CFR 303.342(d)(2)]</a:t>
            </a:r>
            <a:endParaRPr lang="en-US" sz="3600">
              <a:latin typeface="Arial"/>
              <a:cs typeface="Arial"/>
            </a:endParaRPr>
          </a:p>
          <a:p>
            <a:r>
              <a:rPr lang="en-US" sz="3600" b="1">
                <a:latin typeface="Arial"/>
                <a:cs typeface="Arial"/>
              </a:rPr>
              <a:t>Must</a:t>
            </a:r>
            <a:r>
              <a:rPr lang="en-US" sz="3600">
                <a:latin typeface="Arial"/>
                <a:cs typeface="Arial"/>
              </a:rPr>
              <a:t> still hold the conference to provide the family with information about Part B preschool services, if the LEA fails to attend after receiving timely notice. </a:t>
            </a:r>
          </a:p>
          <a:p>
            <a:r>
              <a:rPr lang="en-US" sz="3600" b="1">
                <a:latin typeface="Arial"/>
                <a:cs typeface="Arial"/>
              </a:rPr>
              <a:t>Must</a:t>
            </a:r>
            <a:r>
              <a:rPr lang="en-US" sz="3600">
                <a:latin typeface="Arial"/>
                <a:cs typeface="Arial"/>
              </a:rPr>
              <a:t> ensure reasonable efforts to convene a conference (with family approval) among the LA, family, and providers of other appropriate services, if determined that a toddler is not potentially eligible for preschool services. [34 CFR 303.209(c)(2)]</a:t>
            </a:r>
            <a:endParaRPr lang="en-US" sz="3600" b="1">
              <a:latin typeface="Arial"/>
              <a:cs typeface="Arial"/>
            </a:endParaRPr>
          </a:p>
          <a:p>
            <a:endParaRPr lang="en-US"/>
          </a:p>
        </p:txBody>
      </p:sp>
      <p:sp>
        <p:nvSpPr>
          <p:cNvPr id="2" name="Slide Number Placeholder 1">
            <a:extLst>
              <a:ext uri="{FF2B5EF4-FFF2-40B4-BE49-F238E27FC236}">
                <a16:creationId xmlns:a16="http://schemas.microsoft.com/office/drawing/2014/main" id="{98E48CB2-BF6A-5E5E-5101-B69C7BC83D5B}"/>
              </a:ext>
            </a:extLst>
          </p:cNvPr>
          <p:cNvSpPr>
            <a:spLocks noGrp="1"/>
          </p:cNvSpPr>
          <p:nvPr>
            <p:ph type="sldNum" sz="quarter" idx="4"/>
          </p:nvPr>
        </p:nvSpPr>
        <p:spPr/>
        <p:txBody>
          <a:bodyPr/>
          <a:lstStyle/>
          <a:p>
            <a:fld id="{8FF8BE51-C3B0-9B4F-9A06-4F809A9A7941}" type="slidenum">
              <a:rPr lang="en-US" smtClean="0"/>
              <a:pPr/>
              <a:t>27</a:t>
            </a:fld>
            <a:endParaRPr lang="en-US"/>
          </a:p>
        </p:txBody>
      </p:sp>
    </p:spTree>
    <p:extLst>
      <p:ext uri="{BB962C8B-B14F-4D97-AF65-F5344CB8AC3E}">
        <p14:creationId xmlns:p14="http://schemas.microsoft.com/office/powerpoint/2010/main" val="297984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F0BF2-1C61-F0C6-FC8C-25476558DDC1}"/>
              </a:ext>
            </a:extLst>
          </p:cNvPr>
          <p:cNvSpPr>
            <a:spLocks noGrp="1"/>
          </p:cNvSpPr>
          <p:nvPr>
            <p:ph type="title"/>
          </p:nvPr>
        </p:nvSpPr>
        <p:spPr>
          <a:xfrm>
            <a:off x="587828" y="226980"/>
            <a:ext cx="11018372" cy="669011"/>
          </a:xfrm>
        </p:spPr>
        <p:txBody>
          <a:bodyPr/>
          <a:lstStyle/>
          <a:p>
            <a:r>
              <a:rPr lang="en-US"/>
              <a:t>Transition Conference (cont’d)</a:t>
            </a:r>
          </a:p>
        </p:txBody>
      </p:sp>
      <p:sp>
        <p:nvSpPr>
          <p:cNvPr id="4" name="Content Placeholder 3">
            <a:extLst>
              <a:ext uri="{FF2B5EF4-FFF2-40B4-BE49-F238E27FC236}">
                <a16:creationId xmlns:a16="http://schemas.microsoft.com/office/drawing/2014/main" id="{BF2C1254-20B9-E6F6-94C2-87771AED605E}"/>
              </a:ext>
            </a:extLst>
          </p:cNvPr>
          <p:cNvSpPr>
            <a:spLocks noGrp="1"/>
          </p:cNvSpPr>
          <p:nvPr>
            <p:ph idx="1"/>
          </p:nvPr>
        </p:nvSpPr>
        <p:spPr>
          <a:xfrm>
            <a:off x="587829" y="971550"/>
            <a:ext cx="11005457" cy="4957763"/>
          </a:xfrm>
        </p:spPr>
        <p:txBody>
          <a:bodyPr>
            <a:normAutofit fontScale="70000" lnSpcReduction="20000"/>
          </a:bodyPr>
          <a:lstStyle/>
          <a:p>
            <a:pPr>
              <a:buNone/>
            </a:pPr>
            <a:r>
              <a:rPr lang="en-US" sz="2900" b="1">
                <a:latin typeface="Arial"/>
                <a:cs typeface="Arial"/>
              </a:rPr>
              <a:t>Part B Responsibilities- (Local Educational Agency):</a:t>
            </a:r>
          </a:p>
          <a:p>
            <a:endParaRPr lang="en-US" sz="2900" b="1">
              <a:latin typeface="Arial"/>
              <a:cs typeface="Arial"/>
            </a:endParaRPr>
          </a:p>
          <a:p>
            <a:r>
              <a:rPr lang="en-US" sz="2900" b="1">
                <a:latin typeface="Arial"/>
                <a:cs typeface="Arial"/>
              </a:rPr>
              <a:t>Must</a:t>
            </a:r>
            <a:r>
              <a:rPr lang="en-US" sz="2900">
                <a:latin typeface="Arial"/>
                <a:cs typeface="Arial"/>
              </a:rPr>
              <a:t> participate in the transition planning conference arranged by the early intervention service (EIS) program or provider. [34 CFR 300.124(c)]. </a:t>
            </a:r>
            <a:endParaRPr lang="en-US" sz="2900"/>
          </a:p>
          <a:p>
            <a:r>
              <a:rPr lang="en-US" sz="2900" b="1">
                <a:latin typeface="Arial"/>
                <a:cs typeface="Arial"/>
              </a:rPr>
              <a:t>Should</a:t>
            </a:r>
            <a:r>
              <a:rPr lang="en-US" sz="2900">
                <a:latin typeface="Arial"/>
                <a:cs typeface="Arial"/>
              </a:rPr>
              <a:t> provide the parent with procedural safeguards at the transition conference, if not already done so.</a:t>
            </a:r>
          </a:p>
          <a:p>
            <a:r>
              <a:rPr lang="en-US" sz="2900" b="1">
                <a:latin typeface="Arial"/>
                <a:cs typeface="Arial"/>
              </a:rPr>
              <a:t>May</a:t>
            </a:r>
            <a:r>
              <a:rPr lang="en-US" sz="2900">
                <a:latin typeface="Arial"/>
                <a:cs typeface="Arial"/>
              </a:rPr>
              <a:t> request consent for evaluation (to determine Part B eligibility) at the transition conference if not already obtained, as determined by state policy.</a:t>
            </a:r>
          </a:p>
          <a:p>
            <a:r>
              <a:rPr lang="en-US" sz="2900" b="1">
                <a:latin typeface="Arial"/>
                <a:cs typeface="Arial"/>
              </a:rPr>
              <a:t>Should</a:t>
            </a:r>
            <a:r>
              <a:rPr lang="en-US" sz="2900">
                <a:latin typeface="Arial"/>
                <a:cs typeface="Arial"/>
              </a:rPr>
              <a:t> explain to the family the Part B eligibility requirements and evaluation procedures. </a:t>
            </a:r>
          </a:p>
          <a:p>
            <a:r>
              <a:rPr lang="en-US" sz="2900" b="1">
                <a:latin typeface="Arial"/>
                <a:cs typeface="Arial"/>
              </a:rPr>
              <a:t>Should</a:t>
            </a:r>
            <a:r>
              <a:rPr lang="en-US" sz="2900">
                <a:latin typeface="Arial"/>
                <a:cs typeface="Arial"/>
              </a:rPr>
              <a:t> provide information about Part B program options, as appropriate, to inform parents in their decision-making.</a:t>
            </a:r>
          </a:p>
          <a:p>
            <a:r>
              <a:rPr lang="en-US" sz="2900" b="1">
                <a:latin typeface="Arial"/>
                <a:cs typeface="Arial"/>
              </a:rPr>
              <a:t>Should</a:t>
            </a:r>
            <a:r>
              <a:rPr lang="en-US" sz="2900">
                <a:latin typeface="Arial"/>
                <a:cs typeface="Arial"/>
              </a:rPr>
              <a:t> inform the family that they can request to invite their Part C service coordinator to the initial IEP meeting.</a:t>
            </a:r>
            <a:endParaRPr lang="en-US" sz="2900">
              <a:latin typeface="Arial"/>
              <a:ea typeface="Calibri"/>
              <a:cs typeface="Arial"/>
            </a:endParaRPr>
          </a:p>
          <a:p>
            <a:endParaRPr lang="en-US"/>
          </a:p>
        </p:txBody>
      </p:sp>
      <p:sp>
        <p:nvSpPr>
          <p:cNvPr id="2" name="Slide Number Placeholder 1">
            <a:extLst>
              <a:ext uri="{FF2B5EF4-FFF2-40B4-BE49-F238E27FC236}">
                <a16:creationId xmlns:a16="http://schemas.microsoft.com/office/drawing/2014/main" id="{FF1EF8A8-AD9E-F6EB-F5EE-4B848DFDA2C9}"/>
              </a:ext>
            </a:extLst>
          </p:cNvPr>
          <p:cNvSpPr>
            <a:spLocks noGrp="1"/>
          </p:cNvSpPr>
          <p:nvPr>
            <p:ph type="sldNum" sz="quarter" idx="4"/>
          </p:nvPr>
        </p:nvSpPr>
        <p:spPr/>
        <p:txBody>
          <a:bodyPr/>
          <a:lstStyle/>
          <a:p>
            <a:fld id="{8FF8BE51-C3B0-9B4F-9A06-4F809A9A7941}" type="slidenum">
              <a:rPr lang="en-US" smtClean="0"/>
              <a:pPr/>
              <a:t>28</a:t>
            </a:fld>
            <a:endParaRPr lang="en-US"/>
          </a:p>
        </p:txBody>
      </p:sp>
    </p:spTree>
    <p:extLst>
      <p:ext uri="{BB962C8B-B14F-4D97-AF65-F5344CB8AC3E}">
        <p14:creationId xmlns:p14="http://schemas.microsoft.com/office/powerpoint/2010/main" val="2233414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35F7C8-237D-4782-45B1-632F6B335CFC}"/>
              </a:ext>
            </a:extLst>
          </p:cNvPr>
          <p:cNvSpPr>
            <a:spLocks noGrp="1"/>
          </p:cNvSpPr>
          <p:nvPr>
            <p:ph type="title"/>
          </p:nvPr>
        </p:nvSpPr>
        <p:spPr>
          <a:xfrm>
            <a:off x="587828" y="226980"/>
            <a:ext cx="11018372" cy="539858"/>
          </a:xfrm>
        </p:spPr>
        <p:txBody>
          <a:bodyPr/>
          <a:lstStyle/>
          <a:p>
            <a:r>
              <a:rPr lang="en-US">
                <a:latin typeface="Arial"/>
                <a:cs typeface="Arial"/>
              </a:rPr>
              <a:t>Initial Evaluation and Eligibility Determination</a:t>
            </a:r>
            <a:endParaRPr lang="en-US"/>
          </a:p>
        </p:txBody>
      </p:sp>
      <p:sp>
        <p:nvSpPr>
          <p:cNvPr id="7" name="Content Placeholder 6">
            <a:extLst>
              <a:ext uri="{FF2B5EF4-FFF2-40B4-BE49-F238E27FC236}">
                <a16:creationId xmlns:a16="http://schemas.microsoft.com/office/drawing/2014/main" id="{33DAA974-39CF-779A-0E54-EB6E87BB48E6}"/>
              </a:ext>
            </a:extLst>
          </p:cNvPr>
          <p:cNvSpPr>
            <a:spLocks noGrp="1"/>
          </p:cNvSpPr>
          <p:nvPr>
            <p:ph idx="1"/>
          </p:nvPr>
        </p:nvSpPr>
        <p:spPr>
          <a:xfrm>
            <a:off x="272143" y="762001"/>
            <a:ext cx="11669486" cy="5653087"/>
          </a:xfrm>
        </p:spPr>
        <p:txBody>
          <a:bodyPr>
            <a:normAutofit fontScale="25000" lnSpcReduction="20000"/>
          </a:bodyPr>
          <a:lstStyle/>
          <a:p>
            <a:pPr marL="0" lvl="0" indent="0">
              <a:buNone/>
            </a:pPr>
            <a:r>
              <a:rPr lang="en-US" sz="8000" b="1">
                <a:latin typeface="Arial"/>
                <a:cs typeface="Arial"/>
              </a:rPr>
              <a:t>Purpose</a:t>
            </a:r>
            <a:endParaRPr lang="en-US" sz="8000" b="1">
              <a:latin typeface="Arial"/>
              <a:ea typeface="Calibri"/>
              <a:cs typeface="Arial"/>
            </a:endParaRPr>
          </a:p>
          <a:p>
            <a:r>
              <a:rPr lang="en-US" sz="8000">
                <a:latin typeface="Arial"/>
                <a:cs typeface="Arial"/>
              </a:rPr>
              <a:t>Ensure a Free and Appropriate Public Education (FAPE) at age three.</a:t>
            </a:r>
            <a:endParaRPr lang="en-US" sz="8000">
              <a:latin typeface="Arial"/>
              <a:ea typeface="Calibri"/>
              <a:cs typeface="Arial"/>
            </a:endParaRPr>
          </a:p>
          <a:p>
            <a:pPr marL="0" lvl="0" indent="0">
              <a:lnSpc>
                <a:spcPct val="110000"/>
              </a:lnSpc>
              <a:buNone/>
            </a:pPr>
            <a:endParaRPr lang="en-US" sz="8000" b="1">
              <a:latin typeface="Arial" panose="020B0604020202020204" pitchFamily="34" charset="0"/>
              <a:cs typeface="Arial" panose="020B0604020202020204" pitchFamily="34" charset="0"/>
            </a:endParaRPr>
          </a:p>
          <a:p>
            <a:pPr marL="0" indent="0">
              <a:lnSpc>
                <a:spcPct val="110000"/>
              </a:lnSpc>
              <a:buNone/>
            </a:pPr>
            <a:r>
              <a:rPr lang="en-US" sz="8000" b="1">
                <a:latin typeface="Arial"/>
                <a:cs typeface="Arial"/>
              </a:rPr>
              <a:t>Part B Responsibilities- [Local Educational Agency (LEA)]:</a:t>
            </a:r>
          </a:p>
          <a:p>
            <a:pPr>
              <a:lnSpc>
                <a:spcPct val="110000"/>
              </a:lnSpc>
            </a:pPr>
            <a:r>
              <a:rPr lang="en-US" sz="8000" b="1">
                <a:latin typeface="Arial"/>
                <a:cs typeface="Arial"/>
              </a:rPr>
              <a:t>Must</a:t>
            </a:r>
            <a:r>
              <a:rPr lang="en-US" sz="8000">
                <a:latin typeface="Arial"/>
                <a:cs typeface="Arial"/>
              </a:rPr>
              <a:t> comply with Part B child find responsibilities to conduct a timely evaluation and make an eligibility determination. (34 CFR 300.301)</a:t>
            </a:r>
            <a:endParaRPr lang="en-US" sz="8000" b="1">
              <a:latin typeface="Arial"/>
              <a:cs typeface="Arial"/>
            </a:endParaRPr>
          </a:p>
          <a:p>
            <a:pPr>
              <a:lnSpc>
                <a:spcPct val="110000"/>
              </a:lnSpc>
            </a:pPr>
            <a:r>
              <a:rPr lang="en-US" sz="8000" b="1">
                <a:latin typeface="Arial"/>
                <a:cs typeface="Arial"/>
              </a:rPr>
              <a:t>Must</a:t>
            </a:r>
            <a:r>
              <a:rPr lang="en-US" sz="8000">
                <a:latin typeface="Arial"/>
                <a:cs typeface="Arial"/>
              </a:rPr>
              <a:t> provide parents with notice of procedural safeguards. (34 CFR 300.504) </a:t>
            </a:r>
          </a:p>
          <a:p>
            <a:pPr>
              <a:lnSpc>
                <a:spcPct val="110000"/>
              </a:lnSpc>
            </a:pPr>
            <a:r>
              <a:rPr lang="en-US" sz="8000" b="1">
                <a:latin typeface="Arial"/>
                <a:cs typeface="Arial"/>
              </a:rPr>
              <a:t>Must</a:t>
            </a:r>
            <a:r>
              <a:rPr lang="en-US" sz="8000">
                <a:latin typeface="Arial"/>
                <a:cs typeface="Arial"/>
              </a:rPr>
              <a:t> provide prior written notice of LEA proposal to conduct an initial evaluation. [</a:t>
            </a:r>
            <a:r>
              <a:rPr lang="pt-BR" sz="8000">
                <a:latin typeface="Arial"/>
                <a:cs typeface="Arial"/>
              </a:rPr>
              <a:t>34 CFR 300.503(a)(1)]</a:t>
            </a:r>
            <a:endParaRPr lang="en-US" sz="8000">
              <a:latin typeface="Arial"/>
              <a:cs typeface="Arial"/>
            </a:endParaRPr>
          </a:p>
          <a:p>
            <a:pPr>
              <a:lnSpc>
                <a:spcPct val="110000"/>
              </a:lnSpc>
            </a:pPr>
            <a:r>
              <a:rPr lang="en-US" sz="8000" b="1">
                <a:latin typeface="Arial"/>
                <a:cs typeface="Arial"/>
              </a:rPr>
              <a:t>Must</a:t>
            </a:r>
            <a:r>
              <a:rPr lang="en-US" sz="8000">
                <a:latin typeface="Arial"/>
                <a:cs typeface="Arial"/>
              </a:rPr>
              <a:t> obtain informed consent from the parent before conducting the initial evaluation. (34 CFR 300.300)</a:t>
            </a:r>
          </a:p>
          <a:p>
            <a:pPr>
              <a:lnSpc>
                <a:spcPct val="110000"/>
              </a:lnSpc>
            </a:pPr>
            <a:r>
              <a:rPr lang="en-US" sz="8000" b="1">
                <a:latin typeface="Arial"/>
                <a:cs typeface="Arial"/>
              </a:rPr>
              <a:t>Must</a:t>
            </a:r>
            <a:r>
              <a:rPr lang="en-US" sz="8000">
                <a:latin typeface="Arial"/>
                <a:cs typeface="Arial"/>
              </a:rPr>
              <a:t> conduct the initial evaluation within the 60-day timeline or its state-established timeline.</a:t>
            </a:r>
            <a:r>
              <a:rPr lang="en-US" sz="8000">
                <a:latin typeface="Arial"/>
                <a:ea typeface="Times New Roman" panose="02020603050405020304" pitchFamily="18" charset="0"/>
                <a:cs typeface="Arial"/>
              </a:rPr>
              <a:t> [34 CFR 300.301(c)(1)]</a:t>
            </a:r>
            <a:endParaRPr lang="en-US" sz="8000">
              <a:latin typeface="Times New Roman"/>
              <a:cs typeface="Arial"/>
            </a:endParaRPr>
          </a:p>
          <a:p>
            <a:pPr>
              <a:lnSpc>
                <a:spcPct val="110000"/>
              </a:lnSpc>
            </a:pPr>
            <a:r>
              <a:rPr lang="en-US" sz="8000" b="1">
                <a:latin typeface="Arial"/>
                <a:cs typeface="Arial"/>
              </a:rPr>
              <a:t>Should</a:t>
            </a:r>
            <a:r>
              <a:rPr lang="en-US" sz="8000">
                <a:latin typeface="Arial"/>
                <a:cs typeface="Arial"/>
              </a:rPr>
              <a:t> </a:t>
            </a:r>
            <a:r>
              <a:rPr lang="en-US" sz="8000">
                <a:highlight>
                  <a:srgbClr val="F5F5F5"/>
                </a:highlight>
                <a:latin typeface="Arial"/>
                <a:cs typeface="Arial"/>
              </a:rPr>
              <a:t>consider all relevant Part C assessment information in the context of the evaluation and eligibility determination, </a:t>
            </a:r>
            <a:r>
              <a:rPr lang="en-US" sz="8000">
                <a:latin typeface="Arial"/>
                <a:cs typeface="Arial"/>
              </a:rPr>
              <a:t>and seek additional data, if IEP Team determines it necessary. </a:t>
            </a:r>
          </a:p>
          <a:p>
            <a:pPr>
              <a:lnSpc>
                <a:spcPct val="110000"/>
              </a:lnSpc>
            </a:pPr>
            <a:endParaRPr lang="en-US" b="1"/>
          </a:p>
        </p:txBody>
      </p:sp>
      <p:sp>
        <p:nvSpPr>
          <p:cNvPr id="2" name="Slide Number Placeholder 1">
            <a:extLst>
              <a:ext uri="{FF2B5EF4-FFF2-40B4-BE49-F238E27FC236}">
                <a16:creationId xmlns:a16="http://schemas.microsoft.com/office/drawing/2014/main" id="{8826AE89-11EA-165B-9D2C-87976D1A5E65}"/>
              </a:ext>
            </a:extLst>
          </p:cNvPr>
          <p:cNvSpPr>
            <a:spLocks noGrp="1"/>
          </p:cNvSpPr>
          <p:nvPr>
            <p:ph type="sldNum" sz="quarter" idx="4"/>
          </p:nvPr>
        </p:nvSpPr>
        <p:spPr/>
        <p:txBody>
          <a:bodyPr/>
          <a:lstStyle/>
          <a:p>
            <a:fld id="{8FF8BE51-C3B0-9B4F-9A06-4F809A9A7941}" type="slidenum">
              <a:rPr lang="en-US" smtClean="0"/>
              <a:pPr/>
              <a:t>29</a:t>
            </a:fld>
            <a:endParaRPr lang="en-US"/>
          </a:p>
        </p:txBody>
      </p:sp>
    </p:spTree>
    <p:extLst>
      <p:ext uri="{BB962C8B-B14F-4D97-AF65-F5344CB8AC3E}">
        <p14:creationId xmlns:p14="http://schemas.microsoft.com/office/powerpoint/2010/main" val="36243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56EB76-BA3A-C1FF-38A8-A8D74EB75858}"/>
              </a:ext>
            </a:extLst>
          </p:cNvPr>
          <p:cNvSpPr>
            <a:spLocks noGrp="1"/>
          </p:cNvSpPr>
          <p:nvPr>
            <p:ph type="title"/>
          </p:nvPr>
        </p:nvSpPr>
        <p:spPr/>
        <p:txBody>
          <a:bodyPr/>
          <a:lstStyle/>
          <a:p>
            <a:r>
              <a:rPr lang="en-US">
                <a:latin typeface="Arial"/>
                <a:cs typeface="Arial"/>
              </a:rPr>
              <a:t>Transition 101 Series Overview (February-July 2026)</a:t>
            </a:r>
            <a:endParaRPr lang="en-US"/>
          </a:p>
        </p:txBody>
      </p:sp>
      <p:sp>
        <p:nvSpPr>
          <p:cNvPr id="8" name="Content Placeholder 7">
            <a:extLst>
              <a:ext uri="{FF2B5EF4-FFF2-40B4-BE49-F238E27FC236}">
                <a16:creationId xmlns:a16="http://schemas.microsoft.com/office/drawing/2014/main" id="{57C9BB99-D565-C1D3-5F42-6F03967DFA4A}"/>
              </a:ext>
            </a:extLst>
          </p:cNvPr>
          <p:cNvSpPr>
            <a:spLocks noGrp="1"/>
          </p:cNvSpPr>
          <p:nvPr>
            <p:ph idx="1"/>
          </p:nvPr>
        </p:nvSpPr>
        <p:spPr/>
        <p:txBody>
          <a:bodyPr>
            <a:normAutofit/>
          </a:bodyPr>
          <a:lstStyle/>
          <a:p>
            <a:pPr marL="571500" indent="-342900">
              <a:lnSpc>
                <a:spcPct val="150000"/>
              </a:lnSpc>
            </a:pPr>
            <a:r>
              <a:rPr lang="en-US" sz="2200" b="1">
                <a:highlight>
                  <a:srgbClr val="FFFFFF"/>
                </a:highlight>
                <a:latin typeface="Arial"/>
                <a:cs typeface="Arial"/>
              </a:rPr>
              <a:t>Session 1</a:t>
            </a:r>
            <a:r>
              <a:rPr lang="en-US" sz="2200" b="1" i="1">
                <a:highlight>
                  <a:srgbClr val="FFFFFF"/>
                </a:highlight>
                <a:latin typeface="Arial"/>
                <a:cs typeface="Arial"/>
              </a:rPr>
              <a:t>: Early Childhood Transition Basics: Roles and Responsibilities</a:t>
            </a:r>
            <a:endParaRPr lang="en-US" sz="2200"/>
          </a:p>
          <a:p>
            <a:pPr marL="571500" indent="-342900">
              <a:lnSpc>
                <a:spcPct val="150000"/>
              </a:lnSpc>
            </a:pPr>
            <a:r>
              <a:rPr lang="en-US" sz="2200" b="1">
                <a:highlight>
                  <a:srgbClr val="FFFFFF"/>
                </a:highlight>
                <a:latin typeface="Arial"/>
                <a:cs typeface="Arial"/>
              </a:rPr>
              <a:t>Session 2: </a:t>
            </a:r>
            <a:r>
              <a:rPr lang="en-US" sz="2200">
                <a:highlight>
                  <a:srgbClr val="FFFFFF"/>
                </a:highlight>
                <a:latin typeface="Arial"/>
                <a:cs typeface="Arial"/>
              </a:rPr>
              <a:t>Agency Collaboration: Creating and Implementing an Effective Transition Agreement/MOU</a:t>
            </a:r>
            <a:endParaRPr lang="en-US" sz="2200"/>
          </a:p>
          <a:p>
            <a:pPr marL="571500" indent="-342900">
              <a:lnSpc>
                <a:spcPct val="150000"/>
              </a:lnSpc>
            </a:pPr>
            <a:r>
              <a:rPr lang="en-US" sz="2200" b="1">
                <a:highlight>
                  <a:srgbClr val="FFFFFF"/>
                </a:highlight>
                <a:latin typeface="Arial"/>
                <a:cs typeface="Arial"/>
              </a:rPr>
              <a:t>Session 3: </a:t>
            </a:r>
            <a:r>
              <a:rPr lang="en-US" sz="2200">
                <a:highlight>
                  <a:srgbClr val="FFFFFF"/>
                </a:highlight>
                <a:latin typeface="Arial"/>
                <a:cs typeface="Arial"/>
              </a:rPr>
              <a:t>Accurate Annual Reporting for SPP/APR Indicators C8 and B12</a:t>
            </a:r>
            <a:endParaRPr lang="en-US" sz="2200">
              <a:highlight>
                <a:srgbClr val="FFFFFF"/>
              </a:highlight>
              <a:cs typeface="Arial"/>
            </a:endParaRPr>
          </a:p>
          <a:p>
            <a:pPr marL="571500" indent="-342900">
              <a:lnSpc>
                <a:spcPct val="150000"/>
              </a:lnSpc>
            </a:pPr>
            <a:r>
              <a:rPr lang="en-US" sz="2200" b="1">
                <a:highlight>
                  <a:srgbClr val="FFFFFF"/>
                </a:highlight>
                <a:latin typeface="Arial"/>
                <a:cs typeface="Arial"/>
              </a:rPr>
              <a:t>Session 4: </a:t>
            </a:r>
            <a:r>
              <a:rPr lang="en-US" sz="2200">
                <a:highlight>
                  <a:srgbClr val="FFFFFF"/>
                </a:highlight>
                <a:latin typeface="Arial"/>
                <a:cs typeface="Arial"/>
              </a:rPr>
              <a:t>Final Reflection and Listening Session</a:t>
            </a:r>
            <a:endParaRPr lang="en-US" sz="2200">
              <a:highlight>
                <a:srgbClr val="FFFFFF"/>
              </a:highlight>
              <a:cs typeface="Arial"/>
            </a:endParaRPr>
          </a:p>
          <a:p>
            <a:endParaRPr lang="en-US" b="1">
              <a:highlight>
                <a:srgbClr val="FFFFFF"/>
              </a:highlight>
            </a:endParaRPr>
          </a:p>
          <a:p>
            <a:endParaRPr lang="en-US" b="1" i="1">
              <a:highlight>
                <a:srgbClr val="FFFFFF"/>
              </a:highlight>
              <a:cs typeface="Arial"/>
            </a:endParaRPr>
          </a:p>
          <a:p>
            <a:endParaRPr lang="en-US"/>
          </a:p>
          <a:p>
            <a:endParaRPr lang="en-US"/>
          </a:p>
        </p:txBody>
      </p:sp>
      <p:sp>
        <p:nvSpPr>
          <p:cNvPr id="2" name="Slide Number Placeholder 1">
            <a:extLst>
              <a:ext uri="{FF2B5EF4-FFF2-40B4-BE49-F238E27FC236}">
                <a16:creationId xmlns:a16="http://schemas.microsoft.com/office/drawing/2014/main" id="{D2CD3FDB-AD5E-0717-38DC-2E6A394177A2}"/>
              </a:ext>
            </a:extLst>
          </p:cNvPr>
          <p:cNvSpPr>
            <a:spLocks noGrp="1"/>
          </p:cNvSpPr>
          <p:nvPr>
            <p:ph type="sldNum" sz="quarter" idx="4"/>
          </p:nvPr>
        </p:nvSpPr>
        <p:spPr/>
        <p:txBody>
          <a:bodyPr/>
          <a:lstStyle/>
          <a:p>
            <a:fld id="{8FF8BE51-C3B0-9B4F-9A06-4F809A9A7941}" type="slidenum">
              <a:rPr lang="en-US" smtClean="0"/>
              <a:pPr/>
              <a:t>3</a:t>
            </a:fld>
            <a:endParaRPr lang="en-US"/>
          </a:p>
        </p:txBody>
      </p:sp>
    </p:spTree>
    <p:extLst>
      <p:ext uri="{BB962C8B-B14F-4D97-AF65-F5344CB8AC3E}">
        <p14:creationId xmlns:p14="http://schemas.microsoft.com/office/powerpoint/2010/main" val="234946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FAED00-831C-A6FA-35D2-85982D2BED76}"/>
              </a:ext>
            </a:extLst>
          </p:cNvPr>
          <p:cNvSpPr>
            <a:spLocks noGrp="1"/>
          </p:cNvSpPr>
          <p:nvPr>
            <p:ph type="title"/>
          </p:nvPr>
        </p:nvSpPr>
        <p:spPr>
          <a:xfrm>
            <a:off x="587828" y="226980"/>
            <a:ext cx="11018372" cy="681926"/>
          </a:xfrm>
        </p:spPr>
        <p:txBody>
          <a:bodyPr/>
          <a:lstStyle/>
          <a:p>
            <a:r>
              <a:rPr lang="en-US">
                <a:latin typeface="Arial"/>
                <a:cs typeface="Arial"/>
              </a:rPr>
              <a:t>IEP Development and Implementation</a:t>
            </a:r>
            <a:endParaRPr lang="en-US"/>
          </a:p>
        </p:txBody>
      </p:sp>
      <p:sp>
        <p:nvSpPr>
          <p:cNvPr id="8" name="Content Placeholder 7">
            <a:extLst>
              <a:ext uri="{FF2B5EF4-FFF2-40B4-BE49-F238E27FC236}">
                <a16:creationId xmlns:a16="http://schemas.microsoft.com/office/drawing/2014/main" id="{CC22922F-B62C-EABA-846B-43757345CAC3}"/>
              </a:ext>
            </a:extLst>
          </p:cNvPr>
          <p:cNvSpPr>
            <a:spLocks noGrp="1"/>
          </p:cNvSpPr>
          <p:nvPr>
            <p:ph idx="1"/>
          </p:nvPr>
        </p:nvSpPr>
        <p:spPr>
          <a:xfrm>
            <a:off x="446315" y="1003002"/>
            <a:ext cx="11386456" cy="5058136"/>
          </a:xfrm>
        </p:spPr>
        <p:txBody>
          <a:bodyPr>
            <a:normAutofit/>
          </a:bodyPr>
          <a:lstStyle/>
          <a:p>
            <a:pPr marL="0" indent="0">
              <a:lnSpc>
                <a:spcPct val="100000"/>
              </a:lnSpc>
              <a:buNone/>
            </a:pPr>
            <a:r>
              <a:rPr lang="en-US" sz="2000" b="1">
                <a:latin typeface="Arial"/>
                <a:cs typeface="Arial"/>
              </a:rPr>
              <a:t>Part B Responsibilities- (Local Educational Agency):</a:t>
            </a:r>
          </a:p>
          <a:p>
            <a:pPr>
              <a:lnSpc>
                <a:spcPct val="100000"/>
              </a:lnSpc>
            </a:pPr>
            <a:r>
              <a:rPr lang="en-US" sz="2000" b="1">
                <a:solidFill>
                  <a:srgbClr val="000000"/>
                </a:solidFill>
                <a:latin typeface="Arial"/>
                <a:cs typeface="Times New Roman"/>
              </a:rPr>
              <a:t>Must</a:t>
            </a:r>
            <a:r>
              <a:rPr lang="en-US" sz="2000">
                <a:solidFill>
                  <a:srgbClr val="000000"/>
                </a:solidFill>
                <a:latin typeface="Arial"/>
                <a:cs typeface="Times New Roman"/>
              </a:rPr>
              <a:t> conduct a meeting to</a:t>
            </a:r>
            <a:r>
              <a:rPr lang="en-US" sz="2000">
                <a:latin typeface="Arial"/>
                <a:cs typeface="Times New Roman"/>
              </a:rPr>
              <a:t> develop the IEP within 30 days of a determination that the child needs special education and related services.</a:t>
            </a:r>
            <a:r>
              <a:rPr lang="en-US" sz="2000">
                <a:latin typeface="Arial"/>
                <a:cs typeface="Arial"/>
              </a:rPr>
              <a:t> [34 CFR 300.323(c)(1)]</a:t>
            </a:r>
            <a:endParaRPr lang="en-US" sz="2000">
              <a:latin typeface="Arial"/>
              <a:ea typeface="Calibri"/>
              <a:cs typeface="Arial"/>
            </a:endParaRPr>
          </a:p>
          <a:p>
            <a:pPr>
              <a:lnSpc>
                <a:spcPct val="100000"/>
              </a:lnSpc>
            </a:pPr>
            <a:r>
              <a:rPr lang="en-US" sz="2000" b="1">
                <a:latin typeface="Arial"/>
                <a:cs typeface="Arial"/>
              </a:rPr>
              <a:t>Must</a:t>
            </a:r>
            <a:r>
              <a:rPr lang="en-US" sz="2000">
                <a:latin typeface="Arial"/>
                <a:cs typeface="Arial"/>
              </a:rPr>
              <a:t> send initial IEP meeting invitation to the Part C service coordinator (or other Part C representative) to assist with the smooth transition of services,</a:t>
            </a:r>
            <a:r>
              <a:rPr lang="en-US" sz="2000" i="1">
                <a:latin typeface="Arial"/>
                <a:cs typeface="Arial"/>
              </a:rPr>
              <a:t> </a:t>
            </a:r>
            <a:r>
              <a:rPr lang="en-US" sz="2000">
                <a:latin typeface="Arial"/>
                <a:cs typeface="Arial"/>
              </a:rPr>
              <a:t>upon parent request. [34 CFR 300.321(f)]</a:t>
            </a:r>
          </a:p>
          <a:p>
            <a:pPr>
              <a:lnSpc>
                <a:spcPct val="100000"/>
              </a:lnSpc>
            </a:pPr>
            <a:r>
              <a:rPr lang="en-US" sz="2000" b="1">
                <a:latin typeface="Arial"/>
                <a:cs typeface="Arial"/>
              </a:rPr>
              <a:t>Must</a:t>
            </a:r>
            <a:r>
              <a:rPr lang="en-US" sz="2000">
                <a:latin typeface="Arial"/>
                <a:cs typeface="Arial"/>
              </a:rPr>
              <a:t> develop and implement the IEP by the 3</a:t>
            </a:r>
            <a:r>
              <a:rPr lang="en-US" sz="2000" baseline="30000">
                <a:latin typeface="Arial"/>
                <a:cs typeface="Arial"/>
              </a:rPr>
              <a:t>rd</a:t>
            </a:r>
            <a:r>
              <a:rPr lang="en-US" sz="2000">
                <a:latin typeface="Arial"/>
                <a:cs typeface="Arial"/>
              </a:rPr>
              <a:t> birthday of a child referred by Part C, found eligible for Part B. [34 CFR 300.101(b)(1)(ii)]</a:t>
            </a:r>
          </a:p>
          <a:p>
            <a:pPr>
              <a:lnSpc>
                <a:spcPct val="100000"/>
              </a:lnSpc>
            </a:pPr>
            <a:r>
              <a:rPr lang="en-US" sz="2000" b="1">
                <a:latin typeface="Arial"/>
                <a:cs typeface="Arial"/>
              </a:rPr>
              <a:t>Must</a:t>
            </a:r>
            <a:r>
              <a:rPr lang="en-US" sz="2000">
                <a:latin typeface="Arial"/>
                <a:cs typeface="Arial"/>
              </a:rPr>
              <a:t> ensure that as soon as possible following development of the IEP, special education and related services are made available to the child in accordance with the child's IEP. [34 CFR 300.323(c)(2)]</a:t>
            </a:r>
          </a:p>
          <a:p>
            <a:pPr>
              <a:lnSpc>
                <a:spcPct val="100000"/>
              </a:lnSpc>
            </a:pPr>
            <a:r>
              <a:rPr lang="en-US" sz="2000">
                <a:latin typeface="Arial"/>
                <a:cs typeface="Arial"/>
              </a:rPr>
              <a:t>(If a child's 3rd birthday occurs during the summer, the child's IEP Team shall determine the date when services under the IEP or IFSP will begin. [34 CFR 300.101(b)(2)]</a:t>
            </a:r>
          </a:p>
        </p:txBody>
      </p:sp>
      <p:sp>
        <p:nvSpPr>
          <p:cNvPr id="2" name="Slide Number Placeholder 1">
            <a:extLst>
              <a:ext uri="{FF2B5EF4-FFF2-40B4-BE49-F238E27FC236}">
                <a16:creationId xmlns:a16="http://schemas.microsoft.com/office/drawing/2014/main" id="{28A0A1E9-96C9-BA5D-9281-5CD645EB42F5}"/>
              </a:ext>
            </a:extLst>
          </p:cNvPr>
          <p:cNvSpPr>
            <a:spLocks noGrp="1"/>
          </p:cNvSpPr>
          <p:nvPr>
            <p:ph type="sldNum" sz="quarter" idx="4"/>
          </p:nvPr>
        </p:nvSpPr>
        <p:spPr/>
        <p:txBody>
          <a:bodyPr/>
          <a:lstStyle/>
          <a:p>
            <a:fld id="{8FF8BE51-C3B0-9B4F-9A06-4F809A9A7941}" type="slidenum">
              <a:rPr lang="en-US" smtClean="0"/>
              <a:pPr/>
              <a:t>30</a:t>
            </a:fld>
            <a:endParaRPr lang="en-US"/>
          </a:p>
        </p:txBody>
      </p:sp>
    </p:spTree>
    <p:extLst>
      <p:ext uri="{BB962C8B-B14F-4D97-AF65-F5344CB8AC3E}">
        <p14:creationId xmlns:p14="http://schemas.microsoft.com/office/powerpoint/2010/main" val="3870927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0AD5C5-4A35-59EB-9F63-EED083EA5C35}"/>
              </a:ext>
            </a:extLst>
          </p:cNvPr>
          <p:cNvSpPr>
            <a:spLocks noGrp="1"/>
          </p:cNvSpPr>
          <p:nvPr>
            <p:ph type="title"/>
          </p:nvPr>
        </p:nvSpPr>
        <p:spPr/>
        <p:txBody>
          <a:bodyPr/>
          <a:lstStyle/>
          <a:p>
            <a:r>
              <a:rPr lang="en-US">
                <a:latin typeface="Arial"/>
                <a:cs typeface="Arial"/>
              </a:rPr>
              <a:t>Shared Responsibilities</a:t>
            </a:r>
            <a:endParaRPr lang="en-US"/>
          </a:p>
        </p:txBody>
      </p:sp>
      <p:sp>
        <p:nvSpPr>
          <p:cNvPr id="4" name="Content Placeholder 3">
            <a:extLst>
              <a:ext uri="{FF2B5EF4-FFF2-40B4-BE49-F238E27FC236}">
                <a16:creationId xmlns:a16="http://schemas.microsoft.com/office/drawing/2014/main" id="{6C9CD463-CE0B-2F40-9E2F-F5F1C48DE515}"/>
              </a:ext>
            </a:extLst>
          </p:cNvPr>
          <p:cNvSpPr>
            <a:spLocks noGrp="1"/>
          </p:cNvSpPr>
          <p:nvPr>
            <p:ph idx="1"/>
          </p:nvPr>
        </p:nvSpPr>
        <p:spPr/>
        <p:txBody>
          <a:bodyPr/>
          <a:lstStyle/>
          <a:p>
            <a:r>
              <a:rPr lang="en-US" sz="2200">
                <a:latin typeface="Arial"/>
                <a:cs typeface="Arial"/>
              </a:rPr>
              <a:t>Understand and fulfill defined roles and requirements. </a:t>
            </a:r>
          </a:p>
          <a:p>
            <a:r>
              <a:rPr lang="en-US" sz="2200">
                <a:latin typeface="Arial"/>
                <a:cs typeface="Arial"/>
              </a:rPr>
              <a:t>Coordinate across agencies to ensure smooth transitions.</a:t>
            </a:r>
          </a:p>
          <a:p>
            <a:r>
              <a:rPr lang="en-US" sz="2200">
                <a:latin typeface="Arial"/>
                <a:cs typeface="Arial"/>
              </a:rPr>
              <a:t>Maintain consistent communication with partners and families.</a:t>
            </a:r>
          </a:p>
          <a:p>
            <a:r>
              <a:rPr lang="en-US" sz="2200">
                <a:latin typeface="Arial"/>
                <a:cs typeface="Arial"/>
              </a:rPr>
              <a:t>Focus on a smooth transition experience for all exiting children and their families. </a:t>
            </a:r>
          </a:p>
          <a:p>
            <a:endParaRPr lang="en-US" sz="2200"/>
          </a:p>
        </p:txBody>
      </p:sp>
      <p:sp>
        <p:nvSpPr>
          <p:cNvPr id="2" name="Slide Number Placeholder 1">
            <a:extLst>
              <a:ext uri="{FF2B5EF4-FFF2-40B4-BE49-F238E27FC236}">
                <a16:creationId xmlns:a16="http://schemas.microsoft.com/office/drawing/2014/main" id="{AD3FE4A9-0A3D-1AAA-F8EF-DB3CFAD8CFAC}"/>
              </a:ext>
            </a:extLst>
          </p:cNvPr>
          <p:cNvSpPr>
            <a:spLocks noGrp="1"/>
          </p:cNvSpPr>
          <p:nvPr>
            <p:ph type="sldNum" sz="quarter" idx="4"/>
          </p:nvPr>
        </p:nvSpPr>
        <p:spPr/>
        <p:txBody>
          <a:bodyPr/>
          <a:lstStyle/>
          <a:p>
            <a:fld id="{8FF8BE51-C3B0-9B4F-9A06-4F809A9A7941}" type="slidenum">
              <a:rPr lang="en-US" smtClean="0"/>
              <a:pPr/>
              <a:t>31</a:t>
            </a:fld>
            <a:endParaRPr lang="en-US"/>
          </a:p>
        </p:txBody>
      </p:sp>
    </p:spTree>
    <p:extLst>
      <p:ext uri="{BB962C8B-B14F-4D97-AF65-F5344CB8AC3E}">
        <p14:creationId xmlns:p14="http://schemas.microsoft.com/office/powerpoint/2010/main" val="3597773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B77EE-0842-4570-38B5-EB98B05294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332806-6668-511B-44FC-C8467D88ACD3}"/>
              </a:ext>
            </a:extLst>
          </p:cNvPr>
          <p:cNvSpPr>
            <a:spLocks noGrp="1"/>
          </p:cNvSpPr>
          <p:nvPr>
            <p:ph type="title"/>
          </p:nvPr>
        </p:nvSpPr>
        <p:spPr>
          <a:xfrm>
            <a:off x="587829" y="226979"/>
            <a:ext cx="11005456" cy="899693"/>
          </a:xfrm>
        </p:spPr>
        <p:txBody>
          <a:bodyPr anchor="t">
            <a:normAutofit/>
          </a:bodyPr>
          <a:lstStyle/>
          <a:p>
            <a:r>
              <a:rPr lang="en-US"/>
              <a:t>Poll #4- Confidence Check </a:t>
            </a:r>
          </a:p>
        </p:txBody>
      </p:sp>
      <p:sp>
        <p:nvSpPr>
          <p:cNvPr id="8" name="Content Placeholder 7">
            <a:extLst>
              <a:ext uri="{FF2B5EF4-FFF2-40B4-BE49-F238E27FC236}">
                <a16:creationId xmlns:a16="http://schemas.microsoft.com/office/drawing/2014/main" id="{C4D3C176-8E8B-C394-7CD4-BDF20812E580}"/>
              </a:ext>
            </a:extLst>
          </p:cNvPr>
          <p:cNvSpPr>
            <a:spLocks noGrp="1"/>
          </p:cNvSpPr>
          <p:nvPr>
            <p:ph sz="half" idx="1"/>
          </p:nvPr>
        </p:nvSpPr>
        <p:spPr>
          <a:xfrm>
            <a:off x="587829" y="1368357"/>
            <a:ext cx="5388428" cy="4479213"/>
          </a:xfrm>
        </p:spPr>
        <p:txBody>
          <a:bodyPr>
            <a:normAutofit/>
          </a:bodyPr>
          <a:lstStyle/>
          <a:p>
            <a:pPr marL="0" indent="0">
              <a:buNone/>
            </a:pPr>
            <a:r>
              <a:rPr lang="en-US" sz="3600" i="1"/>
              <a:t>How confident are you that your state’s current practices align with IDEA requirements? </a:t>
            </a:r>
          </a:p>
        </p:txBody>
      </p:sp>
      <p:pic>
        <p:nvPicPr>
          <p:cNvPr id="3" name="Graphic 2">
            <a:extLst>
              <a:ext uri="{FF2B5EF4-FFF2-40B4-BE49-F238E27FC236}">
                <a16:creationId xmlns:a16="http://schemas.microsoft.com/office/drawing/2014/main" id="{B753F652-8E1A-BC4A-30B9-1E0BA7BA973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4058" y="1376140"/>
            <a:ext cx="4470024" cy="4470024"/>
          </a:xfrm>
          <a:prstGeom prst="rect">
            <a:avLst/>
          </a:prstGeom>
        </p:spPr>
      </p:pic>
      <p:sp>
        <p:nvSpPr>
          <p:cNvPr id="2" name="Slide Number Placeholder 1">
            <a:extLst>
              <a:ext uri="{FF2B5EF4-FFF2-40B4-BE49-F238E27FC236}">
                <a16:creationId xmlns:a16="http://schemas.microsoft.com/office/drawing/2014/main" id="{64DE5B08-7FD2-A7A9-DD8A-84CCA4EEEE3B}"/>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32</a:t>
            </a:fld>
            <a:endParaRPr lang="en-US"/>
          </a:p>
        </p:txBody>
      </p:sp>
    </p:spTree>
    <p:extLst>
      <p:ext uri="{BB962C8B-B14F-4D97-AF65-F5344CB8AC3E}">
        <p14:creationId xmlns:p14="http://schemas.microsoft.com/office/powerpoint/2010/main" val="2962484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F6682-BD16-25EE-3595-D2CEBF4612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57C6C7-54EB-FBFC-8DD5-F920C5CE1061}"/>
              </a:ext>
            </a:extLst>
          </p:cNvPr>
          <p:cNvSpPr>
            <a:spLocks noGrp="1"/>
          </p:cNvSpPr>
          <p:nvPr>
            <p:ph type="title"/>
          </p:nvPr>
        </p:nvSpPr>
        <p:spPr/>
        <p:txBody>
          <a:bodyPr/>
          <a:lstStyle/>
          <a:p>
            <a:r>
              <a:rPr lang="en-US">
                <a:latin typeface="Arial"/>
                <a:cs typeface="Arial"/>
              </a:rPr>
              <a:t> Common Challenges and Improvement Strategies</a:t>
            </a:r>
            <a:endParaRPr lang="en-US"/>
          </a:p>
        </p:txBody>
      </p:sp>
    </p:spTree>
    <p:extLst>
      <p:ext uri="{BB962C8B-B14F-4D97-AF65-F5344CB8AC3E}">
        <p14:creationId xmlns:p14="http://schemas.microsoft.com/office/powerpoint/2010/main" val="3852498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B2031C-A44F-FD6A-D70B-CC2F2B047A8D}"/>
              </a:ext>
            </a:extLst>
          </p:cNvPr>
          <p:cNvSpPr>
            <a:spLocks noGrp="1"/>
          </p:cNvSpPr>
          <p:nvPr>
            <p:ph type="title"/>
          </p:nvPr>
        </p:nvSpPr>
        <p:spPr/>
        <p:txBody>
          <a:bodyPr/>
          <a:lstStyle/>
          <a:p>
            <a:r>
              <a:rPr lang="en-US">
                <a:latin typeface="Arial"/>
                <a:cs typeface="Arial"/>
              </a:rPr>
              <a:t>Common Challenges and Improvement Strategies</a:t>
            </a:r>
          </a:p>
        </p:txBody>
      </p:sp>
      <p:sp>
        <p:nvSpPr>
          <p:cNvPr id="7" name="Text Placeholder 6">
            <a:extLst>
              <a:ext uri="{FF2B5EF4-FFF2-40B4-BE49-F238E27FC236}">
                <a16:creationId xmlns:a16="http://schemas.microsoft.com/office/drawing/2014/main" id="{D8B9BA7A-A068-B780-2127-578C3ED30B26}"/>
              </a:ext>
            </a:extLst>
          </p:cNvPr>
          <p:cNvSpPr>
            <a:spLocks noGrp="1"/>
          </p:cNvSpPr>
          <p:nvPr>
            <p:ph type="body" idx="1"/>
          </p:nvPr>
        </p:nvSpPr>
        <p:spPr/>
        <p:txBody>
          <a:bodyPr/>
          <a:lstStyle/>
          <a:p>
            <a:r>
              <a:rPr lang="en-US"/>
              <a:t>Challenges</a:t>
            </a:r>
          </a:p>
        </p:txBody>
      </p:sp>
      <p:sp>
        <p:nvSpPr>
          <p:cNvPr id="6" name="Content Placeholder 5">
            <a:extLst>
              <a:ext uri="{FF2B5EF4-FFF2-40B4-BE49-F238E27FC236}">
                <a16:creationId xmlns:a16="http://schemas.microsoft.com/office/drawing/2014/main" id="{9B2ADE82-B08E-AFDE-DC21-17309D08C3DF}"/>
              </a:ext>
            </a:extLst>
          </p:cNvPr>
          <p:cNvSpPr>
            <a:spLocks noGrp="1"/>
          </p:cNvSpPr>
          <p:nvPr>
            <p:ph sz="half" idx="2"/>
          </p:nvPr>
        </p:nvSpPr>
        <p:spPr/>
        <p:txBody>
          <a:bodyPr vert="horz" lIns="91440" tIns="45720" rIns="91440" bIns="45720" rtlCol="0" anchor="t">
            <a:normAutofit/>
          </a:bodyPr>
          <a:lstStyle/>
          <a:p>
            <a:pPr marL="342900" indent="-342900">
              <a:lnSpc>
                <a:spcPct val="100000"/>
              </a:lnSpc>
              <a:spcBef>
                <a:spcPts val="0"/>
              </a:spcBef>
              <a:buClrTx/>
              <a:buSzTx/>
              <a:buFont typeface="Symbol" panose="05050102010706020507" pitchFamily="18" charset="2"/>
              <a:buChar char=""/>
              <a:defRPr/>
            </a:pPr>
            <a:r>
              <a:rPr lang="en-US" sz="2000">
                <a:solidFill>
                  <a:srgbClr val="000000"/>
                </a:solidFill>
                <a:latin typeface="Arial"/>
                <a:ea typeface="Calibri"/>
                <a:cs typeface="Arial"/>
              </a:rPr>
              <a:t>Aligning Part C and Part B system efforts</a:t>
            </a:r>
          </a:p>
          <a:p>
            <a:pPr marL="342900" indent="-342900">
              <a:lnSpc>
                <a:spcPct val="100000"/>
              </a:lnSpc>
              <a:spcBef>
                <a:spcPts val="0"/>
              </a:spcBef>
              <a:buClrTx/>
              <a:buSzTx/>
              <a:buFont typeface="Symbol" panose="05050102010706020507" pitchFamily="18" charset="2"/>
              <a:buChar char=""/>
              <a:defRPr/>
            </a:pPr>
            <a:r>
              <a:rPr lang="en-US" sz="2000">
                <a:solidFill>
                  <a:srgbClr val="000000"/>
                </a:solidFill>
                <a:latin typeface="Arial"/>
                <a:ea typeface="Calibri"/>
                <a:cs typeface="Arial"/>
              </a:rPr>
              <a:t>Understanding steps in the transition process and related roles and responsibilities </a:t>
            </a:r>
          </a:p>
          <a:p>
            <a:pPr marL="342900" indent="-342900">
              <a:lnSpc>
                <a:spcPct val="100000"/>
              </a:lnSpc>
              <a:spcBef>
                <a:spcPts val="0"/>
              </a:spcBef>
              <a:buClrTx/>
              <a:buSzTx/>
              <a:buFont typeface="Symbol" panose="05050102010706020507" pitchFamily="18" charset="2"/>
              <a:buChar char=""/>
              <a:defRPr/>
            </a:pPr>
            <a:r>
              <a:rPr lang="en-US" sz="2000">
                <a:solidFill>
                  <a:srgbClr val="000000"/>
                </a:solidFill>
                <a:latin typeface="Arial"/>
                <a:ea typeface="Calibri"/>
                <a:cs typeface="Arial"/>
              </a:rPr>
              <a:t>Coordinating SEA and LEA notification</a:t>
            </a:r>
          </a:p>
          <a:p>
            <a:pPr marL="342900" indent="-342900">
              <a:lnSpc>
                <a:spcPct val="100000"/>
              </a:lnSpc>
              <a:spcBef>
                <a:spcPts val="0"/>
              </a:spcBef>
              <a:buClrTx/>
              <a:buSzTx/>
              <a:buFont typeface="Symbol" panose="05050102010706020507" pitchFamily="18" charset="2"/>
              <a:buChar char=""/>
              <a:defRPr/>
            </a:pPr>
            <a:r>
              <a:rPr lang="en-US" sz="2000">
                <a:solidFill>
                  <a:srgbClr val="000000"/>
                </a:solidFill>
                <a:latin typeface="Arial"/>
                <a:ea typeface="Calibri"/>
                <a:cs typeface="Arial"/>
              </a:rPr>
              <a:t>Effective data sharing</a:t>
            </a:r>
          </a:p>
          <a:p>
            <a:pPr marL="342900" indent="-342900">
              <a:lnSpc>
                <a:spcPct val="100000"/>
              </a:lnSpc>
              <a:spcBef>
                <a:spcPts val="0"/>
              </a:spcBef>
              <a:buClrTx/>
              <a:buSzTx/>
              <a:buFont typeface="Symbol" panose="05050102010706020507" pitchFamily="18" charset="2"/>
              <a:buChar char=""/>
              <a:defRPr/>
            </a:pPr>
            <a:endParaRPr lang="en-US" sz="2000">
              <a:solidFill>
                <a:srgbClr val="000000"/>
              </a:solidFill>
              <a:latin typeface="Arial" panose="020B0604020202020204" pitchFamily="34" charset="0"/>
              <a:ea typeface="Calibri"/>
              <a:cs typeface="Arial" panose="020B0604020202020204" pitchFamily="34" charset="0"/>
            </a:endParaRPr>
          </a:p>
          <a:p>
            <a:pPr marL="0" indent="0">
              <a:lnSpc>
                <a:spcPct val="100000"/>
              </a:lnSpc>
              <a:spcBef>
                <a:spcPts val="0"/>
              </a:spcBef>
              <a:buClrTx/>
              <a:buSzTx/>
              <a:buNone/>
              <a:defRPr/>
            </a:pPr>
            <a:r>
              <a:rPr lang="en-US" sz="2000">
                <a:solidFill>
                  <a:srgbClr val="000000"/>
                </a:solidFill>
                <a:latin typeface="Arial"/>
                <a:ea typeface="Calibri"/>
                <a:cs typeface="Arial"/>
              </a:rPr>
              <a:t>Other</a:t>
            </a:r>
          </a:p>
          <a:p>
            <a:pPr marL="342900" indent="-342900">
              <a:lnSpc>
                <a:spcPct val="100000"/>
              </a:lnSpc>
              <a:spcBef>
                <a:spcPts val="0"/>
              </a:spcBef>
              <a:buClrTx/>
              <a:buSzTx/>
              <a:buFont typeface="Symbol" panose="05050102010706020507" pitchFamily="18" charset="2"/>
              <a:buChar char=""/>
              <a:defRPr/>
            </a:pPr>
            <a:r>
              <a:rPr lang="en-US" sz="2000">
                <a:solidFill>
                  <a:srgbClr val="000000"/>
                </a:solidFill>
                <a:latin typeface="Arial"/>
                <a:ea typeface="Calibri"/>
                <a:cs typeface="Arial"/>
              </a:rPr>
              <a:t>Personnel and scheduling challenges</a:t>
            </a:r>
          </a:p>
          <a:p>
            <a:pPr marL="342900" indent="-342900">
              <a:lnSpc>
                <a:spcPct val="100000"/>
              </a:lnSpc>
              <a:spcBef>
                <a:spcPts val="0"/>
              </a:spcBef>
              <a:buClrTx/>
              <a:buSzTx/>
              <a:buFont typeface="Symbol" panose="05050102010706020507" pitchFamily="18" charset="2"/>
              <a:buChar char=""/>
              <a:defRPr/>
            </a:pPr>
            <a:r>
              <a:rPr lang="en-US" sz="2000">
                <a:solidFill>
                  <a:srgbClr val="000000"/>
                </a:solidFill>
                <a:latin typeface="Arial"/>
                <a:ea typeface="Calibri"/>
                <a:cs typeface="Arial"/>
              </a:rPr>
              <a:t>Late referrals to C early intervention services, and the resulting impact on Part B</a:t>
            </a:r>
            <a:endParaRPr lang="en-US" sz="2000">
              <a:solidFill>
                <a:srgbClr val="000000"/>
              </a:solidFill>
              <a:latin typeface="Arial" panose="020B0604020202020204" pitchFamily="34" charset="0"/>
              <a:ea typeface="Calibri"/>
              <a:cs typeface="Arial" panose="020B0604020202020204" pitchFamily="34" charset="0"/>
            </a:endParaRPr>
          </a:p>
          <a:p>
            <a:endParaRPr lang="en-US"/>
          </a:p>
        </p:txBody>
      </p:sp>
      <p:sp>
        <p:nvSpPr>
          <p:cNvPr id="5" name="Text Placeholder 4">
            <a:extLst>
              <a:ext uri="{FF2B5EF4-FFF2-40B4-BE49-F238E27FC236}">
                <a16:creationId xmlns:a16="http://schemas.microsoft.com/office/drawing/2014/main" id="{7015D1F2-AA44-40D0-337C-F4BAE5339B47}"/>
              </a:ext>
            </a:extLst>
          </p:cNvPr>
          <p:cNvSpPr>
            <a:spLocks noGrp="1"/>
          </p:cNvSpPr>
          <p:nvPr>
            <p:ph type="body" sz="quarter" idx="3"/>
          </p:nvPr>
        </p:nvSpPr>
        <p:spPr/>
        <p:txBody>
          <a:bodyPr/>
          <a:lstStyle/>
          <a:p>
            <a:r>
              <a:rPr lang="en-US">
                <a:latin typeface="Arial"/>
                <a:cs typeface="Arial"/>
              </a:rPr>
              <a:t>Improvement Strategies </a:t>
            </a:r>
          </a:p>
        </p:txBody>
      </p:sp>
      <p:sp>
        <p:nvSpPr>
          <p:cNvPr id="4" name="Content Placeholder 3">
            <a:extLst>
              <a:ext uri="{FF2B5EF4-FFF2-40B4-BE49-F238E27FC236}">
                <a16:creationId xmlns:a16="http://schemas.microsoft.com/office/drawing/2014/main" id="{88023C23-B83F-1280-597B-0CE2FD2629F4}"/>
              </a:ext>
            </a:extLst>
          </p:cNvPr>
          <p:cNvSpPr>
            <a:spLocks noGrp="1"/>
          </p:cNvSpPr>
          <p:nvPr>
            <p:ph sz="quarter" idx="4"/>
          </p:nvPr>
        </p:nvSpPr>
        <p:spPr/>
        <p:txBody>
          <a:bodyPr/>
          <a:lstStyle/>
          <a:p>
            <a:pPr>
              <a:lnSpc>
                <a:spcPct val="100000"/>
              </a:lnSpc>
              <a:spcBef>
                <a:spcPts val="0"/>
              </a:spcBef>
            </a:pPr>
            <a:r>
              <a:rPr lang="en-US" sz="2000"/>
              <a:t>Increase agency collaboration</a:t>
            </a:r>
          </a:p>
          <a:p>
            <a:pPr>
              <a:lnSpc>
                <a:spcPct val="100000"/>
              </a:lnSpc>
              <a:spcBef>
                <a:spcPts val="0"/>
              </a:spcBef>
            </a:pPr>
            <a:r>
              <a:rPr lang="en-US" sz="2000"/>
              <a:t>Prioritize training and professional development</a:t>
            </a:r>
          </a:p>
          <a:p>
            <a:pPr>
              <a:lnSpc>
                <a:spcPct val="100000"/>
              </a:lnSpc>
              <a:spcBef>
                <a:spcPts val="0"/>
              </a:spcBef>
            </a:pPr>
            <a:r>
              <a:rPr lang="en-US" sz="2000"/>
              <a:t>Update policies and procedures</a:t>
            </a:r>
          </a:p>
          <a:p>
            <a:pPr>
              <a:lnSpc>
                <a:spcPct val="100000"/>
              </a:lnSpc>
              <a:spcBef>
                <a:spcPts val="0"/>
              </a:spcBef>
            </a:pPr>
            <a:r>
              <a:rPr lang="en-US" sz="2000"/>
              <a:t>Revise transition agreements/MOUs</a:t>
            </a:r>
          </a:p>
          <a:p>
            <a:pPr>
              <a:lnSpc>
                <a:spcPct val="100000"/>
              </a:lnSpc>
              <a:spcBef>
                <a:spcPts val="0"/>
              </a:spcBef>
            </a:pPr>
            <a:r>
              <a:rPr lang="en-US" sz="2000"/>
              <a:t>Enhance data systems</a:t>
            </a:r>
          </a:p>
          <a:p>
            <a:pPr>
              <a:lnSpc>
                <a:spcPct val="100000"/>
              </a:lnSpc>
              <a:spcBef>
                <a:spcPts val="0"/>
              </a:spcBef>
            </a:pPr>
            <a:r>
              <a:rPr lang="en-US" sz="2000"/>
              <a:t>Exploring Part C extension option</a:t>
            </a:r>
          </a:p>
          <a:p>
            <a:pPr>
              <a:lnSpc>
                <a:spcPct val="100000"/>
              </a:lnSpc>
              <a:spcBef>
                <a:spcPts val="0"/>
              </a:spcBef>
            </a:pPr>
            <a:endParaRPr lang="en-US" sz="2000"/>
          </a:p>
          <a:p>
            <a:endParaRPr lang="en-US"/>
          </a:p>
        </p:txBody>
      </p:sp>
      <p:sp>
        <p:nvSpPr>
          <p:cNvPr id="2" name="Slide Number Placeholder 1">
            <a:extLst>
              <a:ext uri="{FF2B5EF4-FFF2-40B4-BE49-F238E27FC236}">
                <a16:creationId xmlns:a16="http://schemas.microsoft.com/office/drawing/2014/main" id="{B182D850-0F2B-A0A8-CB51-EC821C8DD9AE}"/>
              </a:ext>
            </a:extLst>
          </p:cNvPr>
          <p:cNvSpPr>
            <a:spLocks noGrp="1"/>
          </p:cNvSpPr>
          <p:nvPr>
            <p:ph type="sldNum" sz="quarter" idx="11"/>
          </p:nvPr>
        </p:nvSpPr>
        <p:spPr/>
        <p:txBody>
          <a:bodyPr/>
          <a:lstStyle/>
          <a:p>
            <a:fld id="{8FF8BE51-C3B0-9B4F-9A06-4F809A9A7941}" type="slidenum">
              <a:rPr lang="en-US" smtClean="0"/>
              <a:pPr/>
              <a:t>34</a:t>
            </a:fld>
            <a:endParaRPr lang="en-US"/>
          </a:p>
        </p:txBody>
      </p:sp>
    </p:spTree>
    <p:extLst>
      <p:ext uri="{BB962C8B-B14F-4D97-AF65-F5344CB8AC3E}">
        <p14:creationId xmlns:p14="http://schemas.microsoft.com/office/powerpoint/2010/main" val="2134389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F6682-BD16-25EE-3595-D2CEBF4612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57C6C7-54EB-FBFC-8DD5-F920C5CE1061}"/>
              </a:ext>
            </a:extLst>
          </p:cNvPr>
          <p:cNvSpPr>
            <a:spLocks noGrp="1"/>
          </p:cNvSpPr>
          <p:nvPr>
            <p:ph type="title"/>
          </p:nvPr>
        </p:nvSpPr>
        <p:spPr/>
        <p:txBody>
          <a:bodyPr/>
          <a:lstStyle/>
          <a:p>
            <a:r>
              <a:rPr lang="en-US">
                <a:latin typeface="Arial"/>
                <a:cs typeface="Arial"/>
              </a:rPr>
              <a:t> Reflection and Discussion</a:t>
            </a:r>
            <a:endParaRPr lang="en-US"/>
          </a:p>
        </p:txBody>
      </p:sp>
    </p:spTree>
    <p:extLst>
      <p:ext uri="{BB962C8B-B14F-4D97-AF65-F5344CB8AC3E}">
        <p14:creationId xmlns:p14="http://schemas.microsoft.com/office/powerpoint/2010/main" val="1017671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64A5C7-E1EA-B61E-2311-5BA1E3912BC1}"/>
              </a:ext>
            </a:extLst>
          </p:cNvPr>
          <p:cNvSpPr>
            <a:spLocks noGrp="1"/>
          </p:cNvSpPr>
          <p:nvPr>
            <p:ph type="title"/>
          </p:nvPr>
        </p:nvSpPr>
        <p:spPr>
          <a:xfrm>
            <a:off x="587829" y="226979"/>
            <a:ext cx="11005456" cy="899693"/>
          </a:xfrm>
        </p:spPr>
        <p:txBody>
          <a:bodyPr anchor="t">
            <a:normAutofit/>
          </a:bodyPr>
          <a:lstStyle/>
          <a:p>
            <a:r>
              <a:rPr lang="en-US"/>
              <a:t>Self-Guided Small Group Discussion</a:t>
            </a:r>
          </a:p>
        </p:txBody>
      </p:sp>
      <p:sp>
        <p:nvSpPr>
          <p:cNvPr id="4" name="Content Placeholder 3">
            <a:extLst>
              <a:ext uri="{FF2B5EF4-FFF2-40B4-BE49-F238E27FC236}">
                <a16:creationId xmlns:a16="http://schemas.microsoft.com/office/drawing/2014/main" id="{58E9509D-AB54-91AE-F6A1-7116002E9EB2}"/>
              </a:ext>
            </a:extLst>
          </p:cNvPr>
          <p:cNvSpPr>
            <a:spLocks noGrp="1"/>
          </p:cNvSpPr>
          <p:nvPr>
            <p:ph sz="half" idx="1"/>
          </p:nvPr>
        </p:nvSpPr>
        <p:spPr>
          <a:xfrm>
            <a:off x="357791" y="1353980"/>
            <a:ext cx="6964205" cy="4616807"/>
          </a:xfrm>
        </p:spPr>
        <p:txBody>
          <a:bodyPr vert="horz" lIns="91440" tIns="45720" rIns="91440" bIns="45720" rtlCol="0" anchor="t">
            <a:noAutofit/>
          </a:bodyPr>
          <a:lstStyle/>
          <a:p>
            <a:pPr>
              <a:lnSpc>
                <a:spcPct val="110000"/>
              </a:lnSpc>
            </a:pPr>
            <a:r>
              <a:rPr lang="en-US" sz="2200" b="1">
                <a:latin typeface="Arial"/>
                <a:cs typeface="Arial"/>
              </a:rPr>
              <a:t>In your groups, take a few minutes to discuss:</a:t>
            </a:r>
          </a:p>
          <a:p>
            <a:pPr marL="457200" lvl="1" indent="0">
              <a:lnSpc>
                <a:spcPct val="110000"/>
              </a:lnSpc>
              <a:buNone/>
            </a:pPr>
            <a:r>
              <a:rPr lang="en-US" sz="2200" i="1">
                <a:latin typeface="Arial"/>
                <a:cs typeface="Arial"/>
              </a:rPr>
              <a:t>“In what ways does your state support a collaborative, family-centered transition process?”</a:t>
            </a:r>
          </a:p>
          <a:p>
            <a:pPr>
              <a:lnSpc>
                <a:spcPct val="110000"/>
              </a:lnSpc>
            </a:pPr>
            <a:endParaRPr lang="en-US" sz="2200"/>
          </a:p>
          <a:p>
            <a:pPr>
              <a:lnSpc>
                <a:spcPct val="110000"/>
              </a:lnSpc>
            </a:pPr>
            <a:r>
              <a:rPr lang="en-US" sz="2200" b="1">
                <a:latin typeface="Arial"/>
                <a:cs typeface="Arial"/>
              </a:rPr>
              <a:t>In CHAT</a:t>
            </a:r>
            <a:r>
              <a:rPr lang="en-US" sz="2200">
                <a:latin typeface="Arial"/>
                <a:cs typeface="Arial"/>
              </a:rPr>
              <a:t>, feel free to share one idea or insight that resonated with you.</a:t>
            </a:r>
          </a:p>
          <a:p>
            <a:pPr>
              <a:lnSpc>
                <a:spcPct val="110000"/>
              </a:lnSpc>
            </a:pPr>
            <a:endParaRPr lang="en-US" sz="2200"/>
          </a:p>
          <a:p>
            <a:pPr>
              <a:lnSpc>
                <a:spcPct val="110000"/>
              </a:lnSpc>
            </a:pPr>
            <a:r>
              <a:rPr lang="en-US" sz="2200" b="1">
                <a:latin typeface="Arial"/>
                <a:cs typeface="Arial"/>
              </a:rPr>
              <a:t>We’ll highlight a few comments when we come back together!</a:t>
            </a:r>
          </a:p>
        </p:txBody>
      </p:sp>
      <p:pic>
        <p:nvPicPr>
          <p:cNvPr id="3" name="Graphic 2">
            <a:extLst>
              <a:ext uri="{FF2B5EF4-FFF2-40B4-BE49-F238E27FC236}">
                <a16:creationId xmlns:a16="http://schemas.microsoft.com/office/drawing/2014/main" id="{CBCDEC99-E127-0F76-B087-D3A6E6DB82B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9076" y="1348431"/>
            <a:ext cx="4470024" cy="4470024"/>
          </a:xfrm>
          <a:prstGeom prst="rect">
            <a:avLst/>
          </a:prstGeom>
        </p:spPr>
      </p:pic>
      <p:sp>
        <p:nvSpPr>
          <p:cNvPr id="2" name="Slide Number Placeholder 1">
            <a:extLst>
              <a:ext uri="{FF2B5EF4-FFF2-40B4-BE49-F238E27FC236}">
                <a16:creationId xmlns:a16="http://schemas.microsoft.com/office/drawing/2014/main" id="{1F3E3A90-0C28-C6FD-91D2-307DEA7FC690}"/>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36</a:t>
            </a:fld>
            <a:endParaRPr lang="en-US"/>
          </a:p>
        </p:txBody>
      </p:sp>
    </p:spTree>
    <p:extLst>
      <p:ext uri="{BB962C8B-B14F-4D97-AF65-F5344CB8AC3E}">
        <p14:creationId xmlns:p14="http://schemas.microsoft.com/office/powerpoint/2010/main" val="3102680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17EFD5-CFED-BCEE-84B4-07C95DF1CD50}"/>
              </a:ext>
            </a:extLst>
          </p:cNvPr>
          <p:cNvSpPr>
            <a:spLocks noGrp="1"/>
          </p:cNvSpPr>
          <p:nvPr>
            <p:ph type="title"/>
          </p:nvPr>
        </p:nvSpPr>
        <p:spPr/>
        <p:txBody>
          <a:bodyPr/>
          <a:lstStyle/>
          <a:p>
            <a:r>
              <a:rPr lang="en-US">
                <a:latin typeface="Arial"/>
                <a:cs typeface="Arial"/>
              </a:rPr>
              <a:t>Final Considerations</a:t>
            </a:r>
            <a:endParaRPr lang="en-US"/>
          </a:p>
        </p:txBody>
      </p:sp>
      <p:sp>
        <p:nvSpPr>
          <p:cNvPr id="4" name="Content Placeholder 3">
            <a:extLst>
              <a:ext uri="{FF2B5EF4-FFF2-40B4-BE49-F238E27FC236}">
                <a16:creationId xmlns:a16="http://schemas.microsoft.com/office/drawing/2014/main" id="{BF23C8F5-CA9D-C2E2-C9C6-FCE6B31A7953}"/>
              </a:ext>
            </a:extLst>
          </p:cNvPr>
          <p:cNvSpPr>
            <a:spLocks noGrp="1"/>
          </p:cNvSpPr>
          <p:nvPr>
            <p:ph idx="1"/>
          </p:nvPr>
        </p:nvSpPr>
        <p:spPr/>
        <p:txBody>
          <a:bodyPr/>
          <a:lstStyle/>
          <a:p>
            <a:pPr>
              <a:lnSpc>
                <a:spcPct val="150000"/>
              </a:lnSpc>
            </a:pPr>
            <a:r>
              <a:rPr lang="en-US" sz="2200">
                <a:latin typeface="Arial"/>
                <a:cs typeface="Arial"/>
              </a:rPr>
              <a:t>Transition is a shared, coordinated process.</a:t>
            </a:r>
            <a:endParaRPr lang="en-US"/>
          </a:p>
          <a:p>
            <a:pPr>
              <a:lnSpc>
                <a:spcPct val="150000"/>
              </a:lnSpc>
            </a:pPr>
            <a:r>
              <a:rPr lang="en-US" sz="2200">
                <a:latin typeface="Arial"/>
                <a:cs typeface="Arial"/>
              </a:rPr>
              <a:t>IDEA requires that States have in place policies and procedures to ensure smooth transitions for all exiting children and their families.</a:t>
            </a:r>
            <a:endParaRPr lang="en-US"/>
          </a:p>
          <a:p>
            <a:pPr>
              <a:lnSpc>
                <a:spcPct val="150000"/>
              </a:lnSpc>
            </a:pPr>
            <a:r>
              <a:rPr lang="en-US" sz="2200">
                <a:latin typeface="Arial"/>
                <a:cs typeface="Arial"/>
              </a:rPr>
              <a:t>Successful transition depends on strong collaboration.</a:t>
            </a:r>
          </a:p>
          <a:p>
            <a:pPr>
              <a:lnSpc>
                <a:spcPct val="150000"/>
              </a:lnSpc>
            </a:pPr>
            <a:r>
              <a:rPr lang="en-US" sz="2200">
                <a:latin typeface="Arial"/>
                <a:cs typeface="Arial"/>
              </a:rPr>
              <a:t>Families should be supported throughout each phase of the transition process.</a:t>
            </a:r>
          </a:p>
          <a:p>
            <a:endParaRPr lang="en-US"/>
          </a:p>
        </p:txBody>
      </p:sp>
      <p:sp>
        <p:nvSpPr>
          <p:cNvPr id="2" name="Slide Number Placeholder 1">
            <a:extLst>
              <a:ext uri="{FF2B5EF4-FFF2-40B4-BE49-F238E27FC236}">
                <a16:creationId xmlns:a16="http://schemas.microsoft.com/office/drawing/2014/main" id="{61F8A09A-BD97-5597-1350-EC3B7E106C82}"/>
              </a:ext>
            </a:extLst>
          </p:cNvPr>
          <p:cNvSpPr>
            <a:spLocks noGrp="1"/>
          </p:cNvSpPr>
          <p:nvPr>
            <p:ph type="sldNum" sz="quarter" idx="4"/>
          </p:nvPr>
        </p:nvSpPr>
        <p:spPr/>
        <p:txBody>
          <a:bodyPr/>
          <a:lstStyle/>
          <a:p>
            <a:fld id="{8FF8BE51-C3B0-9B4F-9A06-4F809A9A7941}" type="slidenum">
              <a:rPr lang="en-US" smtClean="0"/>
              <a:pPr/>
              <a:t>37</a:t>
            </a:fld>
            <a:endParaRPr lang="en-US"/>
          </a:p>
        </p:txBody>
      </p:sp>
    </p:spTree>
    <p:extLst>
      <p:ext uri="{BB962C8B-B14F-4D97-AF65-F5344CB8AC3E}">
        <p14:creationId xmlns:p14="http://schemas.microsoft.com/office/powerpoint/2010/main" val="1347767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F6682-BD16-25EE-3595-D2CEBF4612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57C6C7-54EB-FBFC-8DD5-F920C5CE1061}"/>
              </a:ext>
            </a:extLst>
          </p:cNvPr>
          <p:cNvSpPr>
            <a:spLocks noGrp="1"/>
          </p:cNvSpPr>
          <p:nvPr>
            <p:ph type="title"/>
          </p:nvPr>
        </p:nvSpPr>
        <p:spPr/>
        <p:txBody>
          <a:bodyPr/>
          <a:lstStyle/>
          <a:p>
            <a:r>
              <a:rPr lang="en-US">
                <a:latin typeface="Arial"/>
                <a:cs typeface="Arial"/>
              </a:rPr>
              <a:t> Technical Assistance (TA) Resources</a:t>
            </a:r>
          </a:p>
        </p:txBody>
      </p:sp>
    </p:spTree>
    <p:extLst>
      <p:ext uri="{BB962C8B-B14F-4D97-AF65-F5344CB8AC3E}">
        <p14:creationId xmlns:p14="http://schemas.microsoft.com/office/powerpoint/2010/main" val="4203713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D6EC-64FD-F080-5F18-312555CF3ABB}"/>
              </a:ext>
            </a:extLst>
          </p:cNvPr>
          <p:cNvSpPr>
            <a:spLocks noGrp="1"/>
          </p:cNvSpPr>
          <p:nvPr>
            <p:ph type="title"/>
          </p:nvPr>
        </p:nvSpPr>
        <p:spPr>
          <a:xfrm>
            <a:off x="587829" y="226979"/>
            <a:ext cx="11005456" cy="899693"/>
          </a:xfrm>
        </p:spPr>
        <p:txBody>
          <a:bodyPr anchor="t">
            <a:normAutofit/>
          </a:bodyPr>
          <a:lstStyle/>
          <a:p>
            <a:r>
              <a:rPr lang="en-US">
                <a:latin typeface="Arial"/>
                <a:cs typeface="Arial"/>
              </a:rPr>
              <a:t>Transition Information and Resources</a:t>
            </a:r>
          </a:p>
        </p:txBody>
      </p:sp>
      <p:sp>
        <p:nvSpPr>
          <p:cNvPr id="4" name="Content Placeholder 3">
            <a:extLst>
              <a:ext uri="{FF2B5EF4-FFF2-40B4-BE49-F238E27FC236}">
                <a16:creationId xmlns:a16="http://schemas.microsoft.com/office/drawing/2014/main" id="{673573D9-0423-BB82-8DE0-B82824FF4575}"/>
              </a:ext>
            </a:extLst>
          </p:cNvPr>
          <p:cNvSpPr>
            <a:spLocks noGrp="1"/>
          </p:cNvSpPr>
          <p:nvPr>
            <p:ph sz="half" idx="1"/>
          </p:nvPr>
        </p:nvSpPr>
        <p:spPr>
          <a:xfrm>
            <a:off x="587829" y="1117699"/>
            <a:ext cx="5779454" cy="4739897"/>
          </a:xfrm>
        </p:spPr>
        <p:txBody>
          <a:bodyPr vert="horz" lIns="91440" tIns="45720" rIns="91440" bIns="45720" rtlCol="0" anchor="t">
            <a:normAutofit/>
          </a:bodyPr>
          <a:lstStyle/>
          <a:p>
            <a:pPr marL="0" indent="0">
              <a:lnSpc>
                <a:spcPct val="110000"/>
              </a:lnSpc>
              <a:buNone/>
            </a:pPr>
            <a:r>
              <a:rPr lang="en-US" sz="2000" b="1">
                <a:latin typeface="Arial"/>
                <a:cs typeface="Arial"/>
                <a:hlinkClick r:id="rId3"/>
              </a:rPr>
              <a:t>ECTA Early Childhood Transition Topic Page</a:t>
            </a:r>
            <a:r>
              <a:rPr lang="en-US" sz="2000" b="1">
                <a:latin typeface="Arial"/>
                <a:cs typeface="Arial"/>
              </a:rPr>
              <a:t>:</a:t>
            </a:r>
          </a:p>
          <a:p>
            <a:pPr lvl="1">
              <a:lnSpc>
                <a:spcPct val="110000"/>
              </a:lnSpc>
            </a:pPr>
            <a:r>
              <a:rPr lang="en-US" sz="2000" u="sng">
                <a:latin typeface="Arial"/>
                <a:cs typeface="Arial"/>
                <a:hlinkClick r:id="rId3"/>
              </a:rPr>
              <a:t>Early Childhood Transition</a:t>
            </a:r>
            <a:endParaRPr lang="en-US" sz="2000">
              <a:latin typeface="Arial"/>
              <a:cs typeface="Arial"/>
            </a:endParaRPr>
          </a:p>
          <a:p>
            <a:pPr lvl="1">
              <a:lnSpc>
                <a:spcPct val="110000"/>
              </a:lnSpc>
            </a:pPr>
            <a:r>
              <a:rPr lang="en-US" sz="2000" u="sng">
                <a:latin typeface="Arial"/>
                <a:cs typeface="Arial"/>
                <a:hlinkClick r:id="rId4"/>
              </a:rPr>
              <a:t>Federal Requirements</a:t>
            </a:r>
            <a:endParaRPr lang="en-US" sz="2000">
              <a:latin typeface="Arial"/>
              <a:cs typeface="Arial"/>
            </a:endParaRPr>
          </a:p>
          <a:p>
            <a:pPr lvl="1">
              <a:lnSpc>
                <a:spcPct val="110000"/>
              </a:lnSpc>
            </a:pPr>
            <a:r>
              <a:rPr lang="en-US" sz="2000" u="sng">
                <a:latin typeface="Arial"/>
                <a:cs typeface="Arial"/>
                <a:hlinkClick r:id="rId5"/>
              </a:rPr>
              <a:t>OSEP Guidance and Resources</a:t>
            </a:r>
            <a:endParaRPr lang="en-US" sz="2000">
              <a:latin typeface="Arial"/>
              <a:cs typeface="Arial"/>
            </a:endParaRPr>
          </a:p>
          <a:p>
            <a:pPr lvl="1">
              <a:lnSpc>
                <a:spcPct val="110000"/>
              </a:lnSpc>
            </a:pPr>
            <a:r>
              <a:rPr lang="en-US" sz="2000" u="sng">
                <a:latin typeface="Arial"/>
                <a:cs typeface="Arial"/>
                <a:hlinkClick r:id="rId6"/>
              </a:rPr>
              <a:t>National Center Resources</a:t>
            </a:r>
            <a:endParaRPr lang="en-US" sz="2000">
              <a:latin typeface="Arial"/>
              <a:cs typeface="Arial"/>
            </a:endParaRPr>
          </a:p>
          <a:p>
            <a:pPr lvl="1">
              <a:lnSpc>
                <a:spcPct val="110000"/>
              </a:lnSpc>
            </a:pPr>
            <a:r>
              <a:rPr lang="en-US" sz="2000" u="sng">
                <a:latin typeface="Arial"/>
                <a:cs typeface="Arial"/>
                <a:hlinkClick r:id="rId7"/>
              </a:rPr>
              <a:t>Transition Monitoring</a:t>
            </a:r>
            <a:endParaRPr lang="en-US" sz="2000">
              <a:latin typeface="Arial"/>
              <a:cs typeface="Arial"/>
            </a:endParaRPr>
          </a:p>
          <a:p>
            <a:pPr lvl="1">
              <a:lnSpc>
                <a:spcPct val="110000"/>
              </a:lnSpc>
            </a:pPr>
            <a:r>
              <a:rPr lang="en-US" sz="2000" u="sng">
                <a:latin typeface="Arial"/>
                <a:cs typeface="Arial"/>
                <a:hlinkClick r:id="rId8"/>
              </a:rPr>
              <a:t>State Examples and Resources</a:t>
            </a:r>
            <a:endParaRPr lang="en-US" sz="2000">
              <a:latin typeface="Arial"/>
              <a:cs typeface="Arial"/>
            </a:endParaRPr>
          </a:p>
          <a:p>
            <a:pPr lvl="1">
              <a:lnSpc>
                <a:spcPct val="110000"/>
              </a:lnSpc>
            </a:pPr>
            <a:r>
              <a:rPr lang="en-US" sz="2000" u="sng">
                <a:latin typeface="Arial"/>
                <a:cs typeface="Arial"/>
                <a:hlinkClick r:id="rId9"/>
              </a:rPr>
              <a:t>Eligibility Differences between Part C and Part B, Section 619</a:t>
            </a:r>
            <a:endParaRPr lang="en-US" sz="2000">
              <a:latin typeface="Arial"/>
              <a:cs typeface="Arial"/>
            </a:endParaRPr>
          </a:p>
          <a:p>
            <a:pPr lvl="1">
              <a:lnSpc>
                <a:spcPct val="110000"/>
              </a:lnSpc>
            </a:pPr>
            <a:r>
              <a:rPr lang="en-US" sz="2000" u="sng">
                <a:latin typeface="Arial"/>
                <a:cs typeface="Arial"/>
                <a:hlinkClick r:id="rId10"/>
              </a:rPr>
              <a:t>Transition from Preschool Services to Kindergarten</a:t>
            </a:r>
            <a:endParaRPr lang="en-US" sz="2000">
              <a:latin typeface="Arial"/>
              <a:cs typeface="Arial"/>
            </a:endParaRPr>
          </a:p>
          <a:p>
            <a:pPr>
              <a:lnSpc>
                <a:spcPct val="110000"/>
              </a:lnSpc>
            </a:pPr>
            <a:endParaRPr lang="en-US" sz="1900"/>
          </a:p>
        </p:txBody>
      </p:sp>
      <p:pic>
        <p:nvPicPr>
          <p:cNvPr id="3" name="Picture 2" descr="A black and white QR code for the web address listed on the slide.">
            <a:extLst>
              <a:ext uri="{FF2B5EF4-FFF2-40B4-BE49-F238E27FC236}">
                <a16:creationId xmlns:a16="http://schemas.microsoft.com/office/drawing/2014/main" id="{6BD3D081-09CB-B257-C790-56B4B618D45A}"/>
              </a:ext>
            </a:extLst>
          </p:cNvPr>
          <p:cNvPicPr>
            <a:picLocks noChangeAspect="1"/>
          </p:cNvPicPr>
          <p:nvPr/>
        </p:nvPicPr>
        <p:blipFill>
          <a:blip r:embed="rId11"/>
          <a:stretch>
            <a:fillRect/>
          </a:stretch>
        </p:blipFill>
        <p:spPr>
          <a:xfrm>
            <a:off x="8264324" y="2724376"/>
            <a:ext cx="3308337" cy="3432604"/>
          </a:xfrm>
          <a:prstGeom prst="rect">
            <a:avLst/>
          </a:prstGeom>
          <a:noFill/>
        </p:spPr>
      </p:pic>
      <p:sp>
        <p:nvSpPr>
          <p:cNvPr id="11" name="Footer Placeholder 2">
            <a:extLst>
              <a:ext uri="{FF2B5EF4-FFF2-40B4-BE49-F238E27FC236}">
                <a16:creationId xmlns:a16="http://schemas.microsoft.com/office/drawing/2014/main" id="{621DC17C-A962-C2FD-E13C-471F56C69ACE}"/>
              </a:ext>
            </a:extLst>
          </p:cNvPr>
          <p:cNvSpPr>
            <a:spLocks noGrp="1"/>
          </p:cNvSpPr>
          <p:nvPr>
            <p:ph type="ftr" sz="quarter" idx="3"/>
          </p:nvPr>
        </p:nvSpPr>
        <p:spPr>
          <a:xfrm>
            <a:off x="2953061" y="6319553"/>
            <a:ext cx="7407449" cy="496463"/>
          </a:xfrm>
        </p:spPr>
        <p:txBody>
          <a:bodyPr/>
          <a:lstStyle/>
          <a:p>
            <a:r>
              <a:rPr lang="en-US">
                <a:hlinkClick r:id="rId3"/>
              </a:rPr>
              <a:t>https://ectacenter.org/topics/transition/transition.asp</a:t>
            </a:r>
            <a:endParaRPr lang="en-US"/>
          </a:p>
        </p:txBody>
      </p:sp>
      <p:sp>
        <p:nvSpPr>
          <p:cNvPr id="9" name="Slide Number Placeholder 1">
            <a:extLst>
              <a:ext uri="{FF2B5EF4-FFF2-40B4-BE49-F238E27FC236}">
                <a16:creationId xmlns:a16="http://schemas.microsoft.com/office/drawing/2014/main" id="{DEBF0B44-AC26-F00F-8B95-CB4EAA214E0D}"/>
              </a:ext>
            </a:extLst>
          </p:cNvPr>
          <p:cNvSpPr>
            <a:spLocks noGrp="1"/>
          </p:cNvSpPr>
          <p:nvPr>
            <p:ph type="sldNum" sz="quarter" idx="4"/>
          </p:nvPr>
        </p:nvSpPr>
        <p:spPr>
          <a:xfrm>
            <a:off x="10360510" y="6319554"/>
            <a:ext cx="1232776" cy="503578"/>
          </a:xfrm>
        </p:spPr>
        <p:txBody>
          <a:bodyPr/>
          <a:lstStyle/>
          <a:p>
            <a:pPr>
              <a:spcAft>
                <a:spcPts val="600"/>
              </a:spcAft>
            </a:pPr>
            <a:fld id="{8FF8BE51-C3B0-9B4F-9A06-4F809A9A7941}" type="slidenum">
              <a:rPr lang="en-US" smtClean="0"/>
              <a:pPr>
                <a:spcAft>
                  <a:spcPts val="600"/>
                </a:spcAft>
              </a:pPr>
              <a:t>39</a:t>
            </a:fld>
            <a:endParaRPr lang="en-US"/>
          </a:p>
        </p:txBody>
      </p:sp>
    </p:spTree>
    <p:extLst>
      <p:ext uri="{BB962C8B-B14F-4D97-AF65-F5344CB8AC3E}">
        <p14:creationId xmlns:p14="http://schemas.microsoft.com/office/powerpoint/2010/main" val="46844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3A3417-98B5-8755-840B-7F1D1081535F}"/>
              </a:ext>
            </a:extLst>
          </p:cNvPr>
          <p:cNvSpPr>
            <a:spLocks noGrp="1"/>
          </p:cNvSpPr>
          <p:nvPr>
            <p:ph type="title"/>
          </p:nvPr>
        </p:nvSpPr>
        <p:spPr/>
        <p:txBody>
          <a:bodyPr/>
          <a:lstStyle/>
          <a:p>
            <a:r>
              <a:rPr lang="en-US"/>
              <a:t>Participant Snapshot</a:t>
            </a:r>
          </a:p>
        </p:txBody>
      </p:sp>
      <p:sp>
        <p:nvSpPr>
          <p:cNvPr id="4" name="Content Placeholder 3">
            <a:extLst>
              <a:ext uri="{FF2B5EF4-FFF2-40B4-BE49-F238E27FC236}">
                <a16:creationId xmlns:a16="http://schemas.microsoft.com/office/drawing/2014/main" id="{A627EB8E-421A-CFFB-E3A9-823DD69218FE}"/>
              </a:ext>
            </a:extLst>
          </p:cNvPr>
          <p:cNvSpPr>
            <a:spLocks noGrp="1"/>
          </p:cNvSpPr>
          <p:nvPr>
            <p:ph idx="1"/>
          </p:nvPr>
        </p:nvSpPr>
        <p:spPr/>
        <p:txBody>
          <a:bodyPr>
            <a:normAutofit/>
          </a:bodyPr>
          <a:lstStyle/>
          <a:p>
            <a:pPr lvl="1"/>
            <a:r>
              <a:rPr lang="en-US" sz="2200">
                <a:latin typeface="Arial"/>
                <a:cs typeface="Arial"/>
              </a:rPr>
              <a:t>State Part C Coordinator</a:t>
            </a:r>
          </a:p>
          <a:p>
            <a:pPr lvl="1"/>
            <a:r>
              <a:rPr lang="en-US" sz="2200">
                <a:latin typeface="Arial"/>
                <a:cs typeface="Arial"/>
              </a:rPr>
              <a:t>Part C Other State Staff </a:t>
            </a:r>
            <a:endParaRPr lang="en-US" sz="2200"/>
          </a:p>
          <a:p>
            <a:pPr lvl="1"/>
            <a:r>
              <a:rPr lang="en-US" sz="2200">
                <a:latin typeface="Arial"/>
                <a:cs typeface="Arial"/>
              </a:rPr>
              <a:t>State ECSE Coordinators</a:t>
            </a:r>
          </a:p>
          <a:p>
            <a:pPr lvl="1"/>
            <a:r>
              <a:rPr lang="en-US" sz="2200">
                <a:latin typeface="Arial"/>
                <a:cs typeface="Arial"/>
              </a:rPr>
              <a:t>Part B Other State Staff </a:t>
            </a:r>
          </a:p>
          <a:p>
            <a:pPr lvl="1"/>
            <a:r>
              <a:rPr lang="en-US" sz="2200">
                <a:latin typeface="Arial"/>
                <a:cs typeface="Arial"/>
              </a:rPr>
              <a:t>National/ Regional TA Provider/Staff</a:t>
            </a:r>
            <a:endParaRPr lang="en-US" sz="2200"/>
          </a:p>
          <a:p>
            <a:pPr lvl="1"/>
            <a:r>
              <a:rPr lang="en-US" sz="2200">
                <a:latin typeface="Arial"/>
                <a:cs typeface="Arial"/>
              </a:rPr>
              <a:t>Local TA Provider/Staff</a:t>
            </a:r>
            <a:endParaRPr lang="en-US" sz="2200"/>
          </a:p>
          <a:p>
            <a:pPr lvl="1"/>
            <a:r>
              <a:rPr lang="en-US" sz="2200">
                <a:solidFill>
                  <a:srgbClr val="000000"/>
                </a:solidFill>
                <a:latin typeface="Arial"/>
                <a:cs typeface="Arial"/>
              </a:rPr>
              <a:t>Other  </a:t>
            </a:r>
          </a:p>
          <a:p>
            <a:pPr lvl="1"/>
            <a:endParaRPr lang="en-US" sz="2200">
              <a:solidFill>
                <a:srgbClr val="FF0000"/>
              </a:solidFill>
              <a:latin typeface="Arial"/>
              <a:cs typeface="Arial"/>
            </a:endParaRPr>
          </a:p>
          <a:p>
            <a:pPr lvl="1"/>
            <a:r>
              <a:rPr lang="en-US" sz="2200" b="1">
                <a:solidFill>
                  <a:srgbClr val="000000"/>
                </a:solidFill>
                <a:latin typeface="Arial"/>
                <a:cs typeface="Arial"/>
              </a:rPr>
              <a:t>44 States</a:t>
            </a:r>
            <a:r>
              <a:rPr lang="en-US" sz="2200" b="1">
                <a:latin typeface="Arial"/>
                <a:cs typeface="Arial"/>
              </a:rPr>
              <a:t>/Territories Represented</a:t>
            </a:r>
            <a:endParaRPr lang="en-US" sz="2200"/>
          </a:p>
        </p:txBody>
      </p:sp>
      <p:sp>
        <p:nvSpPr>
          <p:cNvPr id="2" name="Slide Number Placeholder 1">
            <a:extLst>
              <a:ext uri="{FF2B5EF4-FFF2-40B4-BE49-F238E27FC236}">
                <a16:creationId xmlns:a16="http://schemas.microsoft.com/office/drawing/2014/main" id="{DF26FCCF-811D-2886-1291-1794343C10A9}"/>
              </a:ext>
            </a:extLst>
          </p:cNvPr>
          <p:cNvSpPr>
            <a:spLocks noGrp="1"/>
          </p:cNvSpPr>
          <p:nvPr>
            <p:ph type="sldNum" sz="quarter" idx="4"/>
          </p:nvPr>
        </p:nvSpPr>
        <p:spPr/>
        <p:txBody>
          <a:bodyPr/>
          <a:lstStyle/>
          <a:p>
            <a:fld id="{8FF8BE51-C3B0-9B4F-9A06-4F809A9A7941}" type="slidenum">
              <a:rPr lang="en-US" smtClean="0"/>
              <a:pPr/>
              <a:t>4</a:t>
            </a:fld>
            <a:endParaRPr lang="en-US"/>
          </a:p>
        </p:txBody>
      </p:sp>
    </p:spTree>
    <p:extLst>
      <p:ext uri="{BB962C8B-B14F-4D97-AF65-F5344CB8AC3E}">
        <p14:creationId xmlns:p14="http://schemas.microsoft.com/office/powerpoint/2010/main" val="1356240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7FFC-D926-CFB9-8DCB-370CA032E58D}"/>
              </a:ext>
            </a:extLst>
          </p:cNvPr>
          <p:cNvSpPr>
            <a:spLocks noGrp="1"/>
          </p:cNvSpPr>
          <p:nvPr>
            <p:ph type="title"/>
          </p:nvPr>
        </p:nvSpPr>
        <p:spPr>
          <a:xfrm>
            <a:off x="587829" y="226979"/>
            <a:ext cx="11018371" cy="1067591"/>
          </a:xfrm>
        </p:spPr>
        <p:txBody>
          <a:bodyPr vert="horz" lIns="68580" tIns="34290" rIns="68580" bIns="34290" rtlCol="0" anchor="t">
            <a:noAutofit/>
          </a:bodyPr>
          <a:lstStyle/>
          <a:p>
            <a:pPr>
              <a:spcBef>
                <a:spcPts val="464"/>
              </a:spcBef>
              <a:spcAft>
                <a:spcPts val="464"/>
              </a:spcAft>
            </a:pPr>
            <a:r>
              <a:rPr lang="en-US">
                <a:latin typeface="Arial"/>
                <a:cs typeface="Arial"/>
                <a:hlinkClick r:id="rId3"/>
              </a:rPr>
              <a:t>2023 Early Childhood Transition Questions and Answers (OSEP QA 24-01)</a:t>
            </a:r>
            <a:endParaRPr lang="en-US">
              <a:latin typeface="Arial"/>
              <a:cs typeface="Arial"/>
            </a:endParaRPr>
          </a:p>
        </p:txBody>
      </p:sp>
      <p:sp>
        <p:nvSpPr>
          <p:cNvPr id="11" name="Content Placeholder 10">
            <a:extLst>
              <a:ext uri="{FF2B5EF4-FFF2-40B4-BE49-F238E27FC236}">
                <a16:creationId xmlns:a16="http://schemas.microsoft.com/office/drawing/2014/main" id="{1E937200-8736-5BE0-E1DC-2A75B2CFAB01}"/>
              </a:ext>
            </a:extLst>
          </p:cNvPr>
          <p:cNvSpPr>
            <a:spLocks noGrp="1"/>
          </p:cNvSpPr>
          <p:nvPr>
            <p:ph sz="half" idx="1"/>
          </p:nvPr>
        </p:nvSpPr>
        <p:spPr>
          <a:xfrm>
            <a:off x="587829" y="1368357"/>
            <a:ext cx="6048498" cy="4479213"/>
          </a:xfrm>
        </p:spPr>
        <p:txBody>
          <a:bodyPr vert="horz" lIns="91440" tIns="45720" rIns="91440" bIns="45720" rtlCol="0" anchor="t">
            <a:noAutofit/>
          </a:bodyPr>
          <a:lstStyle/>
          <a:p>
            <a:pPr>
              <a:buFont typeface="Wingdings" panose="05000000000000000000" pitchFamily="2" charset="2"/>
              <a:buChar char="Ø"/>
            </a:pPr>
            <a:r>
              <a:rPr lang="en-US" sz="2200"/>
              <a:t>Longstanding policy</a:t>
            </a:r>
          </a:p>
          <a:p>
            <a:pPr>
              <a:buFont typeface="Wingdings" panose="05000000000000000000" pitchFamily="2" charset="2"/>
              <a:buChar char="Ø"/>
            </a:pPr>
            <a:r>
              <a:rPr lang="en-US" sz="2200"/>
              <a:t>Provides clarification</a:t>
            </a:r>
          </a:p>
          <a:p>
            <a:pPr>
              <a:buFont typeface="Wingdings" panose="05000000000000000000" pitchFamily="2" charset="2"/>
              <a:buChar char="Ø"/>
            </a:pPr>
            <a:r>
              <a:rPr lang="en-US" sz="2200">
                <a:latin typeface="Arial"/>
                <a:cs typeface="Arial"/>
              </a:rPr>
              <a:t>Updates 2009 Frequently Asked Questions (FAQs)</a:t>
            </a:r>
            <a:endParaRPr lang="en-US" sz="2200"/>
          </a:p>
          <a:p>
            <a:pPr>
              <a:buFont typeface="Wingdings" panose="05000000000000000000" pitchFamily="2" charset="2"/>
              <a:buChar char="Ø"/>
            </a:pPr>
            <a:r>
              <a:rPr lang="en-US" sz="2200">
                <a:latin typeface="Arial"/>
                <a:cs typeface="Arial"/>
              </a:rPr>
              <a:t>Incorporates 2011 Letter to IDEA Infant Toddler Coordinators Association (ITCA)</a:t>
            </a:r>
            <a:endParaRPr lang="en-US" sz="2200"/>
          </a:p>
          <a:p>
            <a:pPr>
              <a:buFont typeface="Wingdings" panose="05000000000000000000" pitchFamily="2" charset="2"/>
              <a:buChar char="Ø"/>
            </a:pPr>
            <a:r>
              <a:rPr lang="en-US" sz="2200">
                <a:latin typeface="Arial"/>
                <a:cs typeface="Arial"/>
              </a:rPr>
              <a:t>Incorporates 2023 Letter to </a:t>
            </a:r>
            <a:r>
              <a:rPr lang="en-US" sz="2200">
                <a:latin typeface="Arial"/>
                <a:cs typeface="Arial"/>
                <a:hlinkClick r:id="rId4" action="ppaction://hlinkfile">
                  <a:extLst>
                    <a:ext uri="{A12FA001-AC4F-418D-AE19-62706E023703}">
                      <ahyp:hlinkClr xmlns:ahyp="http://schemas.microsoft.com/office/drawing/2018/hyperlinkcolor" val="tx"/>
                    </a:ext>
                  </a:extLst>
                </a:hlinkClick>
              </a:rPr>
              <a:t>Nix</a:t>
            </a:r>
          </a:p>
          <a:p>
            <a:pPr>
              <a:buFont typeface="Wingdings" panose="05000000000000000000" pitchFamily="2" charset="2"/>
              <a:buChar char="Ø"/>
            </a:pPr>
            <a:r>
              <a:rPr lang="en-US" sz="2200"/>
              <a:t>IDEA Requirements and best practice considerations</a:t>
            </a:r>
          </a:p>
        </p:txBody>
      </p:sp>
      <p:pic>
        <p:nvPicPr>
          <p:cNvPr id="6" name="Picture 5" descr="A black and white QR code for the web address listed on the slide.&#10;">
            <a:extLst>
              <a:ext uri="{FF2B5EF4-FFF2-40B4-BE49-F238E27FC236}">
                <a16:creationId xmlns:a16="http://schemas.microsoft.com/office/drawing/2014/main" id="{7172A37B-0D33-0EC9-D7DD-4D7FC132E0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7162" y="2569271"/>
            <a:ext cx="3477420" cy="3467393"/>
          </a:xfrm>
          <a:prstGeom prst="rect">
            <a:avLst/>
          </a:prstGeom>
          <a:noFill/>
          <a:ln w="76200">
            <a:solidFill>
              <a:schemeClr val="tx1"/>
            </a:solidFill>
          </a:ln>
        </p:spPr>
      </p:pic>
      <p:sp>
        <p:nvSpPr>
          <p:cNvPr id="18" name="Footer Placeholder 2">
            <a:extLst>
              <a:ext uri="{FF2B5EF4-FFF2-40B4-BE49-F238E27FC236}">
                <a16:creationId xmlns:a16="http://schemas.microsoft.com/office/drawing/2014/main" id="{04E664C7-C33B-9147-CC1C-8990CCDA420C}"/>
              </a:ext>
            </a:extLst>
          </p:cNvPr>
          <p:cNvSpPr>
            <a:spLocks noGrp="1"/>
          </p:cNvSpPr>
          <p:nvPr>
            <p:ph type="ftr" sz="quarter" idx="3"/>
          </p:nvPr>
        </p:nvSpPr>
        <p:spPr>
          <a:xfrm>
            <a:off x="2893103" y="6319553"/>
            <a:ext cx="8424472" cy="496463"/>
          </a:xfrm>
        </p:spPr>
        <p:txBody>
          <a:bodyPr/>
          <a:lstStyle/>
          <a:p>
            <a:r>
              <a:rPr lang="en-US">
                <a:hlinkClick r:id="rId3"/>
              </a:rPr>
              <a:t>https://sites.ed.gov/idea/idea-files/2023-early-childhood-transition-questions-and-answers/</a:t>
            </a:r>
            <a:endParaRPr lang="en-US"/>
          </a:p>
        </p:txBody>
      </p:sp>
      <p:sp>
        <p:nvSpPr>
          <p:cNvPr id="16" name="Slide Number Placeholder 1">
            <a:extLst>
              <a:ext uri="{FF2B5EF4-FFF2-40B4-BE49-F238E27FC236}">
                <a16:creationId xmlns:a16="http://schemas.microsoft.com/office/drawing/2014/main" id="{BEF8AB6F-0340-D44D-C5F9-917894254BD5}"/>
              </a:ext>
            </a:extLst>
          </p:cNvPr>
          <p:cNvSpPr>
            <a:spLocks noGrp="1"/>
          </p:cNvSpPr>
          <p:nvPr>
            <p:ph type="sldNum" sz="quarter" idx="4"/>
          </p:nvPr>
        </p:nvSpPr>
        <p:spPr>
          <a:xfrm>
            <a:off x="10360510" y="6319554"/>
            <a:ext cx="1232776" cy="503578"/>
          </a:xfrm>
        </p:spPr>
        <p:txBody>
          <a:bodyPr/>
          <a:lstStyle/>
          <a:p>
            <a:pPr>
              <a:spcAft>
                <a:spcPts val="600"/>
              </a:spcAft>
            </a:pPr>
            <a:fld id="{8FF8BE51-C3B0-9B4F-9A06-4F809A9A7941}" type="slidenum">
              <a:rPr lang="en-US" smtClean="0"/>
              <a:pPr>
                <a:spcAft>
                  <a:spcPts val="600"/>
                </a:spcAft>
              </a:pPr>
              <a:t>40</a:t>
            </a:fld>
            <a:endParaRPr lang="en-US"/>
          </a:p>
        </p:txBody>
      </p:sp>
    </p:spTree>
    <p:extLst>
      <p:ext uri="{BB962C8B-B14F-4D97-AF65-F5344CB8AC3E}">
        <p14:creationId xmlns:p14="http://schemas.microsoft.com/office/powerpoint/2010/main" val="2379919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871924-8205-248E-2602-406026971E02}"/>
              </a:ext>
            </a:extLst>
          </p:cNvPr>
          <p:cNvSpPr>
            <a:spLocks noGrp="1"/>
          </p:cNvSpPr>
          <p:nvPr>
            <p:ph type="title"/>
          </p:nvPr>
        </p:nvSpPr>
        <p:spPr/>
        <p:txBody>
          <a:bodyPr/>
          <a:lstStyle/>
          <a:p>
            <a:r>
              <a:rPr lang="en-US">
                <a:latin typeface="Arial"/>
                <a:cs typeface="Arial"/>
                <a:hlinkClick r:id="rId3"/>
              </a:rPr>
              <a:t>OSEP Transition Checklist</a:t>
            </a:r>
            <a:endParaRPr lang="en-US"/>
          </a:p>
        </p:txBody>
      </p:sp>
      <p:sp>
        <p:nvSpPr>
          <p:cNvPr id="8" name="Content Placeholder 7">
            <a:extLst>
              <a:ext uri="{FF2B5EF4-FFF2-40B4-BE49-F238E27FC236}">
                <a16:creationId xmlns:a16="http://schemas.microsoft.com/office/drawing/2014/main" id="{1575C64B-59E5-81F4-D2A8-7C1E365221A7}"/>
              </a:ext>
            </a:extLst>
          </p:cNvPr>
          <p:cNvSpPr>
            <a:spLocks noGrp="1"/>
          </p:cNvSpPr>
          <p:nvPr>
            <p:ph idx="1"/>
          </p:nvPr>
        </p:nvSpPr>
        <p:spPr>
          <a:xfrm>
            <a:off x="587829" y="1368358"/>
            <a:ext cx="7091053" cy="4477806"/>
          </a:xfrm>
        </p:spPr>
        <p:txBody>
          <a:bodyPr/>
          <a:lstStyle/>
          <a:p>
            <a:r>
              <a:rPr lang="en-US" sz="2200">
                <a:solidFill>
                  <a:schemeClr val="tx2"/>
                </a:solidFill>
                <a:latin typeface="Arial"/>
                <a:cs typeface="Arial"/>
              </a:rPr>
              <a:t>Assist states in ensuring their policies and interagency agreements comply with federal requirements for transitioning children from Part C EI services to Part B preschool special education services.</a:t>
            </a:r>
          </a:p>
          <a:p>
            <a:endParaRPr lang="en-US"/>
          </a:p>
        </p:txBody>
      </p:sp>
      <p:pic>
        <p:nvPicPr>
          <p:cNvPr id="10" name="Picture 9" descr="A black and white QR code for the web address listed on the slide.">
            <a:extLst>
              <a:ext uri="{FF2B5EF4-FFF2-40B4-BE49-F238E27FC236}">
                <a16:creationId xmlns:a16="http://schemas.microsoft.com/office/drawing/2014/main" id="{B6B72703-DE43-F726-422A-916C4BBAFB86}"/>
              </a:ext>
            </a:extLst>
          </p:cNvPr>
          <p:cNvPicPr>
            <a:picLocks noChangeAspect="1"/>
          </p:cNvPicPr>
          <p:nvPr/>
        </p:nvPicPr>
        <p:blipFill>
          <a:blip r:embed="rId4"/>
          <a:stretch>
            <a:fillRect/>
          </a:stretch>
        </p:blipFill>
        <p:spPr>
          <a:xfrm>
            <a:off x="7635842" y="2892219"/>
            <a:ext cx="3664014" cy="3273836"/>
          </a:xfrm>
          <a:prstGeom prst="rect">
            <a:avLst/>
          </a:prstGeom>
        </p:spPr>
      </p:pic>
      <p:sp>
        <p:nvSpPr>
          <p:cNvPr id="3" name="Footer Placeholder 2">
            <a:extLst>
              <a:ext uri="{FF2B5EF4-FFF2-40B4-BE49-F238E27FC236}">
                <a16:creationId xmlns:a16="http://schemas.microsoft.com/office/drawing/2014/main" id="{89A9AF73-EF0A-9F21-8DE3-C49119420E7A}"/>
              </a:ext>
            </a:extLst>
          </p:cNvPr>
          <p:cNvSpPr>
            <a:spLocks noGrp="1"/>
          </p:cNvSpPr>
          <p:nvPr>
            <p:ph type="ftr" sz="quarter" idx="3"/>
          </p:nvPr>
        </p:nvSpPr>
        <p:spPr/>
        <p:txBody>
          <a:bodyPr/>
          <a:lstStyle/>
          <a:p>
            <a:r>
              <a:rPr lang="en-US">
                <a:hlinkClick r:id="rId3"/>
              </a:rPr>
              <a:t>https://sites.ed.gov/idea/files/Grants-C-Transition-Checklist.pdf</a:t>
            </a:r>
            <a:endParaRPr lang="en-US"/>
          </a:p>
        </p:txBody>
      </p:sp>
      <p:sp>
        <p:nvSpPr>
          <p:cNvPr id="2" name="Slide Number Placeholder 1">
            <a:extLst>
              <a:ext uri="{FF2B5EF4-FFF2-40B4-BE49-F238E27FC236}">
                <a16:creationId xmlns:a16="http://schemas.microsoft.com/office/drawing/2014/main" id="{9C392C73-C01C-4042-9036-06A61A6B71B6}"/>
              </a:ext>
            </a:extLst>
          </p:cNvPr>
          <p:cNvSpPr>
            <a:spLocks noGrp="1"/>
          </p:cNvSpPr>
          <p:nvPr>
            <p:ph type="sldNum" sz="quarter" idx="4"/>
          </p:nvPr>
        </p:nvSpPr>
        <p:spPr/>
        <p:txBody>
          <a:bodyPr/>
          <a:lstStyle/>
          <a:p>
            <a:fld id="{8FF8BE51-C3B0-9B4F-9A06-4F809A9A7941}" type="slidenum">
              <a:rPr lang="en-US" smtClean="0"/>
              <a:pPr/>
              <a:t>41</a:t>
            </a:fld>
            <a:endParaRPr lang="en-US"/>
          </a:p>
        </p:txBody>
      </p:sp>
    </p:spTree>
    <p:extLst>
      <p:ext uri="{BB962C8B-B14F-4D97-AF65-F5344CB8AC3E}">
        <p14:creationId xmlns:p14="http://schemas.microsoft.com/office/powerpoint/2010/main" val="3467901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1F9769-1BBC-4601-D8DC-420CD071EFBA}"/>
              </a:ext>
            </a:extLst>
          </p:cNvPr>
          <p:cNvSpPr>
            <a:spLocks noGrp="1"/>
          </p:cNvSpPr>
          <p:nvPr>
            <p:ph type="title"/>
          </p:nvPr>
        </p:nvSpPr>
        <p:spPr>
          <a:xfrm>
            <a:off x="587828" y="226980"/>
            <a:ext cx="11018372" cy="643180"/>
          </a:xfrm>
        </p:spPr>
        <p:txBody>
          <a:bodyPr/>
          <a:lstStyle/>
          <a:p>
            <a:r>
              <a:rPr lang="en-US">
                <a:latin typeface="Arial"/>
                <a:cs typeface="Arial"/>
              </a:rPr>
              <a:t>Next Steps and Follow-up</a:t>
            </a:r>
            <a:endParaRPr lang="en-US"/>
          </a:p>
        </p:txBody>
      </p:sp>
      <p:sp>
        <p:nvSpPr>
          <p:cNvPr id="4" name="Content Placeholder 3">
            <a:extLst>
              <a:ext uri="{FF2B5EF4-FFF2-40B4-BE49-F238E27FC236}">
                <a16:creationId xmlns:a16="http://schemas.microsoft.com/office/drawing/2014/main" id="{05012006-9D3C-645E-AC57-C2B0CE90C44A}"/>
              </a:ext>
            </a:extLst>
          </p:cNvPr>
          <p:cNvSpPr>
            <a:spLocks noGrp="1"/>
          </p:cNvSpPr>
          <p:nvPr>
            <p:ph idx="1"/>
          </p:nvPr>
        </p:nvSpPr>
        <p:spPr>
          <a:xfrm>
            <a:off x="587829" y="1006731"/>
            <a:ext cx="11018372" cy="5019996"/>
          </a:xfrm>
        </p:spPr>
        <p:txBody>
          <a:bodyPr vert="horz" lIns="91440" tIns="45720" rIns="91440" bIns="45720" rtlCol="0" anchor="t">
            <a:noAutofit/>
          </a:bodyPr>
          <a:lstStyle/>
          <a:p>
            <a:r>
              <a:rPr lang="en-US" sz="2000" b="1">
                <a:solidFill>
                  <a:srgbClr val="212529"/>
                </a:solidFill>
                <a:highlight>
                  <a:srgbClr val="FFFFFF"/>
                </a:highlight>
                <a:latin typeface="Arial"/>
                <a:cs typeface="Arial"/>
              </a:rPr>
              <a:t>Complete Session 1 Evaluation</a:t>
            </a:r>
            <a:endParaRPr lang="en-US" sz="2000">
              <a:solidFill>
                <a:srgbClr val="212529"/>
              </a:solidFill>
              <a:highlight>
                <a:srgbClr val="FFFFFF"/>
              </a:highlight>
              <a:cs typeface="Arial"/>
            </a:endParaRPr>
          </a:p>
          <a:p>
            <a:pPr marL="800100" lvl="1" indent="-342900">
              <a:buFont typeface="Courier New" panose="020B0604020202020204" pitchFamily="34" charset="0"/>
              <a:buChar char="o"/>
            </a:pPr>
            <a:r>
              <a:rPr lang="en-US" sz="2000">
                <a:solidFill>
                  <a:srgbClr val="212529"/>
                </a:solidFill>
                <a:highlight>
                  <a:srgbClr val="FFFFFF"/>
                </a:highlight>
                <a:latin typeface="Arial"/>
                <a:cs typeface="Arial"/>
              </a:rPr>
              <a:t>Link forthcoming after today's call</a:t>
            </a:r>
            <a:endParaRPr lang="en-US" sz="2000">
              <a:solidFill>
                <a:srgbClr val="212529"/>
              </a:solidFill>
              <a:highlight>
                <a:srgbClr val="FFFF00"/>
              </a:highlight>
              <a:cs typeface="Arial"/>
            </a:endParaRPr>
          </a:p>
          <a:p>
            <a:pPr marL="342900" indent="-342900"/>
            <a:endParaRPr lang="en-US" sz="2000" b="1">
              <a:solidFill>
                <a:srgbClr val="212529"/>
              </a:solidFill>
              <a:highlight>
                <a:srgbClr val="FFFFFF"/>
              </a:highlight>
              <a:latin typeface="Arial"/>
              <a:cs typeface="Arial"/>
            </a:endParaRPr>
          </a:p>
          <a:p>
            <a:pPr marL="342900" indent="-342900"/>
            <a:r>
              <a:rPr lang="en-US" sz="2000" b="1">
                <a:solidFill>
                  <a:srgbClr val="212529"/>
                </a:solidFill>
                <a:highlight>
                  <a:srgbClr val="FFFFFF"/>
                </a:highlight>
                <a:latin typeface="Arial"/>
                <a:cs typeface="Arial"/>
              </a:rPr>
              <a:t>Plan to Attend Session 2: “</a:t>
            </a:r>
            <a:r>
              <a:rPr lang="en-US" sz="2000" b="1" i="1">
                <a:solidFill>
                  <a:srgbClr val="212529"/>
                </a:solidFill>
                <a:highlight>
                  <a:srgbClr val="FFFFFF"/>
                </a:highlight>
                <a:latin typeface="Arial"/>
                <a:cs typeface="Arial"/>
              </a:rPr>
              <a:t>Agency Collaboration: Creating and Implementing an Effective Transition Agreement/MOU”</a:t>
            </a:r>
            <a:endParaRPr lang="en-US" sz="2000" i="1">
              <a:solidFill>
                <a:srgbClr val="000000"/>
              </a:solidFill>
              <a:highlight>
                <a:srgbClr val="FFFFFF"/>
              </a:highlight>
              <a:cs typeface="Arial"/>
            </a:endParaRPr>
          </a:p>
          <a:p>
            <a:pPr marL="914400" lvl="1" indent="-457200">
              <a:buFont typeface="Courier New" panose="020B0604020202020204" pitchFamily="34" charset="0"/>
              <a:buChar char="o"/>
            </a:pPr>
            <a:r>
              <a:rPr lang="en-US" sz="2000">
                <a:solidFill>
                  <a:srgbClr val="212529"/>
                </a:solidFill>
                <a:highlight>
                  <a:srgbClr val="FFFFFF"/>
                </a:highlight>
                <a:latin typeface="Arial"/>
                <a:cs typeface="Arial"/>
              </a:rPr>
              <a:t>Thursday, April 2, 2026, 3:00–4:30 PM </a:t>
            </a:r>
            <a:r>
              <a:rPr lang="en-US" sz="2000" i="1" u="sng">
                <a:solidFill>
                  <a:srgbClr val="212529"/>
                </a:solidFill>
                <a:highlight>
                  <a:srgbClr val="FFFFFF"/>
                </a:highlight>
                <a:latin typeface="Arial"/>
                <a:cs typeface="Arial"/>
              </a:rPr>
              <a:t>EDT</a:t>
            </a:r>
            <a:endParaRPr lang="en-US" sz="2000" i="1" u="sng">
              <a:solidFill>
                <a:srgbClr val="212529"/>
              </a:solidFill>
              <a:highlight>
                <a:srgbClr val="FFFFFF"/>
              </a:highlight>
              <a:cs typeface="Arial"/>
            </a:endParaRPr>
          </a:p>
          <a:p>
            <a:pPr marL="914400" lvl="1" indent="-457200">
              <a:buFont typeface="Courier New" panose="020B0604020202020204" pitchFamily="34" charset="0"/>
              <a:buChar char="o"/>
            </a:pPr>
            <a:r>
              <a:rPr lang="en-US" sz="2000">
                <a:solidFill>
                  <a:srgbClr val="212529"/>
                </a:solidFill>
                <a:highlight>
                  <a:srgbClr val="FFFFFF"/>
                </a:highlight>
                <a:latin typeface="Arial"/>
                <a:cs typeface="Arial"/>
              </a:rPr>
              <a:t>Will focus on the content and use of effective interagency/intra-agency transition agreements/MOUs to promote agency collaboration. </a:t>
            </a:r>
            <a:endParaRPr lang="en-US" sz="2000">
              <a:solidFill>
                <a:srgbClr val="212529"/>
              </a:solidFill>
              <a:highlight>
                <a:srgbClr val="FFFFFF"/>
              </a:highlight>
              <a:cs typeface="Arial"/>
            </a:endParaRPr>
          </a:p>
          <a:p>
            <a:pPr marL="342900" indent="-342900"/>
            <a:endParaRPr lang="en-US" sz="2000">
              <a:highlight>
                <a:srgbClr val="FFFFFF"/>
              </a:highlight>
            </a:endParaRPr>
          </a:p>
          <a:p>
            <a:pPr marL="342900" indent="-342900"/>
            <a:r>
              <a:rPr lang="en-US" sz="2000" b="1">
                <a:highlight>
                  <a:srgbClr val="FFFFFF"/>
                </a:highlight>
                <a:latin typeface="Arial"/>
                <a:cs typeface="Arial"/>
              </a:rPr>
              <a:t>REMINDER: </a:t>
            </a:r>
            <a:r>
              <a:rPr lang="en-US" sz="2000">
                <a:highlight>
                  <a:srgbClr val="FFFFFF"/>
                </a:highlight>
                <a:latin typeface="Arial"/>
                <a:cs typeface="Arial"/>
              </a:rPr>
              <a:t>Questions submitted through the Q&amp;A feature will be addressed in a follow-up FAQ, which will be posted on our website. All participants will be notified when it is available.</a:t>
            </a:r>
            <a:br>
              <a:rPr lang="en-US" sz="2000">
                <a:highlight>
                  <a:srgbClr val="FFFFFF"/>
                </a:highlight>
              </a:rPr>
            </a:br>
            <a:endParaRPr lang="en-US" sz="2000" i="1" u="sng">
              <a:solidFill>
                <a:srgbClr val="212529"/>
              </a:solidFill>
              <a:highlight>
                <a:srgbClr val="FFFFFF"/>
              </a:highlight>
              <a:cs typeface="Arial"/>
            </a:endParaRPr>
          </a:p>
          <a:p>
            <a:endParaRPr lang="en-US"/>
          </a:p>
        </p:txBody>
      </p:sp>
      <p:sp>
        <p:nvSpPr>
          <p:cNvPr id="2" name="Slide Number Placeholder 1">
            <a:extLst>
              <a:ext uri="{FF2B5EF4-FFF2-40B4-BE49-F238E27FC236}">
                <a16:creationId xmlns:a16="http://schemas.microsoft.com/office/drawing/2014/main" id="{ADE4AEE8-8117-CA19-D49E-3DAFDAB72F0A}"/>
              </a:ext>
            </a:extLst>
          </p:cNvPr>
          <p:cNvSpPr>
            <a:spLocks noGrp="1"/>
          </p:cNvSpPr>
          <p:nvPr>
            <p:ph type="sldNum" sz="quarter" idx="4"/>
          </p:nvPr>
        </p:nvSpPr>
        <p:spPr/>
        <p:txBody>
          <a:bodyPr/>
          <a:lstStyle/>
          <a:p>
            <a:fld id="{8FF8BE51-C3B0-9B4F-9A06-4F809A9A7941}" type="slidenum">
              <a:rPr lang="en-US" smtClean="0"/>
              <a:pPr/>
              <a:t>42</a:t>
            </a:fld>
            <a:endParaRPr lang="en-US"/>
          </a:p>
        </p:txBody>
      </p:sp>
    </p:spTree>
    <p:extLst>
      <p:ext uri="{BB962C8B-B14F-4D97-AF65-F5344CB8AC3E}">
        <p14:creationId xmlns:p14="http://schemas.microsoft.com/office/powerpoint/2010/main" val="137990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F138EB-4CAA-4848-92AB-9B892C964437}"/>
              </a:ext>
            </a:extLst>
          </p:cNvPr>
          <p:cNvSpPr>
            <a:spLocks noGrp="1"/>
          </p:cNvSpPr>
          <p:nvPr>
            <p:ph type="title"/>
          </p:nvPr>
        </p:nvSpPr>
        <p:spPr/>
        <p:txBody>
          <a:bodyPr/>
          <a:lstStyle/>
          <a:p>
            <a:r>
              <a:rPr lang="en-US"/>
              <a:t>Technical Assistance Contact Info:</a:t>
            </a:r>
          </a:p>
        </p:txBody>
      </p:sp>
      <p:sp>
        <p:nvSpPr>
          <p:cNvPr id="8" name="Text Placeholder 7">
            <a:extLst>
              <a:ext uri="{FF2B5EF4-FFF2-40B4-BE49-F238E27FC236}">
                <a16:creationId xmlns:a16="http://schemas.microsoft.com/office/drawing/2014/main" id="{2F1BD210-E180-4D47-91CF-04A164AB79CD}"/>
              </a:ext>
            </a:extLst>
          </p:cNvPr>
          <p:cNvSpPr>
            <a:spLocks noGrp="1"/>
          </p:cNvSpPr>
          <p:nvPr>
            <p:ph type="body" idx="1"/>
          </p:nvPr>
        </p:nvSpPr>
        <p:spPr>
          <a:xfrm>
            <a:off x="324091" y="1258112"/>
            <a:ext cx="5652166" cy="771302"/>
          </a:xfrm>
        </p:spPr>
        <p:txBody>
          <a:bodyPr/>
          <a:lstStyle/>
          <a:p>
            <a:r>
              <a:rPr lang="en-US"/>
              <a:t>ECTA</a:t>
            </a:r>
          </a:p>
        </p:txBody>
      </p:sp>
      <p:sp>
        <p:nvSpPr>
          <p:cNvPr id="9" name="Content Placeholder 8">
            <a:extLst>
              <a:ext uri="{FF2B5EF4-FFF2-40B4-BE49-F238E27FC236}">
                <a16:creationId xmlns:a16="http://schemas.microsoft.com/office/drawing/2014/main" id="{FD41FA5D-1FB0-5F46-B8BE-7165CB650AB1}"/>
              </a:ext>
            </a:extLst>
          </p:cNvPr>
          <p:cNvSpPr>
            <a:spLocks noGrp="1"/>
          </p:cNvSpPr>
          <p:nvPr>
            <p:ph sz="half" idx="2"/>
          </p:nvPr>
        </p:nvSpPr>
        <p:spPr>
          <a:xfrm>
            <a:off x="300942" y="2148784"/>
            <a:ext cx="5675315" cy="4023415"/>
          </a:xfrm>
        </p:spPr>
        <p:txBody>
          <a:bodyPr>
            <a:normAutofit/>
          </a:bodyPr>
          <a:lstStyle/>
          <a:p>
            <a:pPr marL="0" indent="0">
              <a:buNone/>
            </a:pPr>
            <a:r>
              <a:rPr lang="en-US" sz="2200"/>
              <a:t>Sharon Lunn, ECTA Transition Topic Lead </a:t>
            </a:r>
          </a:p>
          <a:p>
            <a:pPr marL="0" indent="0">
              <a:buNone/>
            </a:pPr>
            <a:r>
              <a:rPr lang="en-US" sz="2200">
                <a:hlinkClick r:id="rId3"/>
              </a:rPr>
              <a:t>sharon.lunn@unc.edu</a:t>
            </a:r>
            <a:endParaRPr lang="en-US" sz="2200"/>
          </a:p>
          <a:p>
            <a:pPr marL="0" indent="0">
              <a:buNone/>
            </a:pPr>
            <a:endParaRPr lang="en-US" sz="2200"/>
          </a:p>
          <a:p>
            <a:pPr marL="0" indent="0">
              <a:buNone/>
            </a:pPr>
            <a:r>
              <a:rPr lang="en-US" sz="2200"/>
              <a:t>ECTA State Contact</a:t>
            </a:r>
          </a:p>
          <a:p>
            <a:pPr marL="0" indent="0">
              <a:buNone/>
            </a:pPr>
            <a:r>
              <a:rPr lang="en-US" sz="2200">
                <a:hlinkClick r:id="rId4"/>
              </a:rPr>
              <a:t>https://ectacenter.org/contact/state-assignments.asp</a:t>
            </a:r>
            <a:endParaRPr lang="en-US" sz="2200"/>
          </a:p>
          <a:p>
            <a:pPr marL="0" indent="0">
              <a:buNone/>
            </a:pPr>
            <a:endParaRPr lang="en-US" sz="2400"/>
          </a:p>
          <a:p>
            <a:endParaRPr lang="en-US"/>
          </a:p>
        </p:txBody>
      </p:sp>
      <p:sp>
        <p:nvSpPr>
          <p:cNvPr id="10" name="Text Placeholder 9">
            <a:extLst>
              <a:ext uri="{FF2B5EF4-FFF2-40B4-BE49-F238E27FC236}">
                <a16:creationId xmlns:a16="http://schemas.microsoft.com/office/drawing/2014/main" id="{FE4A0049-183D-CF47-9678-03E6924C8D3E}"/>
              </a:ext>
            </a:extLst>
          </p:cNvPr>
          <p:cNvSpPr>
            <a:spLocks noGrp="1"/>
          </p:cNvSpPr>
          <p:nvPr>
            <p:ph type="body" sz="quarter" idx="3"/>
          </p:nvPr>
        </p:nvSpPr>
        <p:spPr>
          <a:xfrm>
            <a:off x="6204857" y="1261287"/>
            <a:ext cx="5543447" cy="771585"/>
          </a:xfrm>
        </p:spPr>
        <p:txBody>
          <a:bodyPr/>
          <a:lstStyle/>
          <a:p>
            <a:r>
              <a:rPr lang="en-US"/>
              <a:t>DaSy</a:t>
            </a:r>
          </a:p>
        </p:txBody>
      </p:sp>
      <p:sp>
        <p:nvSpPr>
          <p:cNvPr id="11" name="Content Placeholder 10">
            <a:extLst>
              <a:ext uri="{FF2B5EF4-FFF2-40B4-BE49-F238E27FC236}">
                <a16:creationId xmlns:a16="http://schemas.microsoft.com/office/drawing/2014/main" id="{64F59D13-86A2-5042-91FD-49560149FAD0}"/>
              </a:ext>
            </a:extLst>
          </p:cNvPr>
          <p:cNvSpPr>
            <a:spLocks noGrp="1"/>
          </p:cNvSpPr>
          <p:nvPr>
            <p:ph sz="quarter" idx="4"/>
          </p:nvPr>
        </p:nvSpPr>
        <p:spPr>
          <a:xfrm>
            <a:off x="6204857" y="2147817"/>
            <a:ext cx="5601320" cy="4012634"/>
          </a:xfrm>
        </p:spPr>
        <p:txBody>
          <a:bodyPr>
            <a:normAutofit/>
          </a:bodyPr>
          <a:lstStyle/>
          <a:p>
            <a:pPr marL="0" indent="0">
              <a:buNone/>
            </a:pPr>
            <a:r>
              <a:rPr lang="en-US" sz="2200"/>
              <a:t>Michelle Lewis, DaSy Transition Topic Lead </a:t>
            </a:r>
          </a:p>
          <a:p>
            <a:pPr marL="0" indent="0">
              <a:buNone/>
            </a:pPr>
            <a:r>
              <a:rPr lang="en-US" sz="2200">
                <a:hlinkClick r:id="rId5"/>
              </a:rPr>
              <a:t>mlewis@picnh.org</a:t>
            </a:r>
            <a:endParaRPr lang="en-US" sz="2200"/>
          </a:p>
          <a:p>
            <a:pPr marL="0" indent="0">
              <a:buNone/>
            </a:pPr>
            <a:endParaRPr lang="en-US" sz="2200"/>
          </a:p>
          <a:p>
            <a:pPr marL="0" indent="0">
              <a:buNone/>
            </a:pPr>
            <a:r>
              <a:rPr lang="en-US" sz="2200"/>
              <a:t>DaSy State Liaison</a:t>
            </a:r>
          </a:p>
          <a:p>
            <a:pPr marL="0" indent="0">
              <a:buNone/>
            </a:pPr>
            <a:r>
              <a:rPr lang="en-US" sz="2200">
                <a:hlinkClick r:id="rId6"/>
              </a:rPr>
              <a:t>https://dasycenter.org/technical-assistance/state-technical-assistance-liaisons/</a:t>
            </a:r>
            <a:endParaRPr lang="en-US" sz="2200"/>
          </a:p>
          <a:p>
            <a:pPr marL="0" indent="0">
              <a:buNone/>
            </a:pPr>
            <a:endParaRPr lang="en-US" sz="2400"/>
          </a:p>
          <a:p>
            <a:endParaRPr lang="en-US"/>
          </a:p>
        </p:txBody>
      </p:sp>
      <p:sp>
        <p:nvSpPr>
          <p:cNvPr id="2" name="Slide Number Placeholder 1">
            <a:extLst>
              <a:ext uri="{FF2B5EF4-FFF2-40B4-BE49-F238E27FC236}">
                <a16:creationId xmlns:a16="http://schemas.microsoft.com/office/drawing/2014/main" id="{E7B0D884-ED87-D648-BD63-1C4DCA97FDB6}"/>
              </a:ext>
            </a:extLst>
          </p:cNvPr>
          <p:cNvSpPr>
            <a:spLocks noGrp="1"/>
          </p:cNvSpPr>
          <p:nvPr>
            <p:ph type="sldNum" sz="quarter" idx="11"/>
          </p:nvPr>
        </p:nvSpPr>
        <p:spPr/>
        <p:txBody>
          <a:bodyPr/>
          <a:lstStyle/>
          <a:p>
            <a:fld id="{8FF8BE51-C3B0-9B4F-9A06-4F809A9A7941}" type="slidenum">
              <a:rPr lang="en-US" smtClean="0"/>
              <a:pPr/>
              <a:t>43</a:t>
            </a:fld>
            <a:endParaRPr lang="en-US"/>
          </a:p>
        </p:txBody>
      </p:sp>
    </p:spTree>
    <p:extLst>
      <p:ext uri="{BB962C8B-B14F-4D97-AF65-F5344CB8AC3E}">
        <p14:creationId xmlns:p14="http://schemas.microsoft.com/office/powerpoint/2010/main" val="3261619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4BB26-87AB-3A4C-83B5-BF8749AC93EE}"/>
              </a:ext>
            </a:extLst>
          </p:cNvPr>
          <p:cNvSpPr>
            <a:spLocks noGrp="1"/>
          </p:cNvSpPr>
          <p:nvPr>
            <p:ph type="title"/>
          </p:nvPr>
        </p:nvSpPr>
        <p:spPr/>
        <p:txBody>
          <a:bodyPr>
            <a:normAutofit/>
          </a:bodyPr>
          <a:lstStyle/>
          <a:p>
            <a:r>
              <a:rPr lang="en-US" i="1">
                <a:latin typeface="Arial"/>
                <a:cs typeface="Arial"/>
              </a:rPr>
              <a:t>Thank You!</a:t>
            </a:r>
            <a:endParaRPr lang="en-US"/>
          </a:p>
        </p:txBody>
      </p:sp>
      <p:sp>
        <p:nvSpPr>
          <p:cNvPr id="2" name="Slide Number Placeholder 1">
            <a:extLst>
              <a:ext uri="{FF2B5EF4-FFF2-40B4-BE49-F238E27FC236}">
                <a16:creationId xmlns:a16="http://schemas.microsoft.com/office/drawing/2014/main" id="{A7CC8EDC-3B81-DB4D-84C2-AB08F0BD3EF3}"/>
              </a:ext>
            </a:extLst>
          </p:cNvPr>
          <p:cNvSpPr>
            <a:spLocks noGrp="1"/>
          </p:cNvSpPr>
          <p:nvPr>
            <p:ph type="sldNum" sz="quarter" idx="4294967295"/>
          </p:nvPr>
        </p:nvSpPr>
        <p:spPr>
          <a:xfrm>
            <a:off x="10958513" y="6319838"/>
            <a:ext cx="1233487" cy="5032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1400" b="0" i="0" u="none" strike="noStrike" kern="1200" cap="none" spc="0" normalizeH="0" baseline="0" noProof="0" smtClean="0">
                <a:ln>
                  <a:noFill/>
                </a:ln>
                <a:solidFill>
                  <a:srgbClr val="1045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a:ln>
                <a:noFill/>
              </a:ln>
              <a:solidFill>
                <a:srgbClr val="1045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9579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CE150C-9A29-8F87-D251-DE306D8059ED}"/>
              </a:ext>
            </a:extLst>
          </p:cNvPr>
          <p:cNvSpPr>
            <a:spLocks noGrp="1"/>
          </p:cNvSpPr>
          <p:nvPr>
            <p:ph type="title"/>
          </p:nvPr>
        </p:nvSpPr>
        <p:spPr>
          <a:xfrm>
            <a:off x="587829" y="226979"/>
            <a:ext cx="11005456" cy="899693"/>
          </a:xfrm>
        </p:spPr>
        <p:txBody>
          <a:bodyPr anchor="t">
            <a:normAutofit/>
          </a:bodyPr>
          <a:lstStyle/>
          <a:p>
            <a:r>
              <a:rPr lang="en-US"/>
              <a:t>Poll #1- Who’s Here Today?</a:t>
            </a:r>
          </a:p>
        </p:txBody>
      </p:sp>
      <p:sp>
        <p:nvSpPr>
          <p:cNvPr id="4" name="Content Placeholder 3">
            <a:extLst>
              <a:ext uri="{FF2B5EF4-FFF2-40B4-BE49-F238E27FC236}">
                <a16:creationId xmlns:a16="http://schemas.microsoft.com/office/drawing/2014/main" id="{1AAC07C7-EAFC-8F19-2E64-8F2DE329AB32}"/>
              </a:ext>
              <a:ext uri="{C183D7F6-B498-43B3-948B-1728B52AA6E4}">
                <adec:decorative xmlns:adec="http://schemas.microsoft.com/office/drawing/2017/decorative" val="0"/>
              </a:ext>
            </a:extLst>
          </p:cNvPr>
          <p:cNvSpPr>
            <a:spLocks noGrp="1"/>
          </p:cNvSpPr>
          <p:nvPr>
            <p:ph sz="half" idx="1"/>
          </p:nvPr>
        </p:nvSpPr>
        <p:spPr>
          <a:xfrm>
            <a:off x="466234" y="1376463"/>
            <a:ext cx="6288235" cy="4471107"/>
          </a:xfrm>
        </p:spPr>
        <p:txBody>
          <a:bodyPr vert="horz" lIns="91440" tIns="45720" rIns="91440" bIns="45720" rtlCol="0" anchor="t">
            <a:normAutofit fontScale="92500"/>
          </a:bodyPr>
          <a:lstStyle/>
          <a:p>
            <a:r>
              <a:rPr lang="en-US" sz="3600" i="1"/>
              <a:t>What best describes your role?</a:t>
            </a:r>
            <a:endParaRPr lang="en-US"/>
          </a:p>
          <a:p>
            <a:pPr marL="0" indent="0">
              <a:buNone/>
            </a:pPr>
            <a:endParaRPr lang="en-US" sz="3600" i="1">
              <a:latin typeface="Arial"/>
              <a:cs typeface="Arial"/>
            </a:endParaRPr>
          </a:p>
          <a:p>
            <a:r>
              <a:rPr lang="en-US" sz="3600" i="1">
                <a:latin typeface="Arial"/>
                <a:cs typeface="Arial"/>
              </a:rPr>
              <a:t>How long have you worked in your current role supporting early childhood transition?</a:t>
            </a:r>
            <a:endParaRPr lang="en-US" sz="3600" i="1"/>
          </a:p>
          <a:p>
            <a:pPr marL="0" indent="0">
              <a:buNone/>
            </a:pPr>
            <a:endParaRPr lang="en-US" sz="3600" i="1"/>
          </a:p>
          <a:p>
            <a:pPr>
              <a:buNone/>
            </a:pPr>
            <a:endParaRPr lang="en-US" sz="3600" i="1">
              <a:latin typeface="Arial"/>
              <a:cs typeface="Arial"/>
            </a:endParaRPr>
          </a:p>
          <a:p>
            <a:pPr marL="0" indent="0">
              <a:buNone/>
            </a:pPr>
            <a:endParaRPr lang="en-US" sz="3600" i="1"/>
          </a:p>
        </p:txBody>
      </p:sp>
      <p:pic>
        <p:nvPicPr>
          <p:cNvPr id="7" name="Graphic 6">
            <a:extLst>
              <a:ext uri="{FF2B5EF4-FFF2-40B4-BE49-F238E27FC236}">
                <a16:creationId xmlns:a16="http://schemas.microsoft.com/office/drawing/2014/main" id="{F5CC38C1-92EF-D1D6-B44D-6759B32BAD4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4058" y="1376140"/>
            <a:ext cx="4470024" cy="4470024"/>
          </a:xfrm>
          <a:prstGeom prst="rect">
            <a:avLst/>
          </a:prstGeom>
        </p:spPr>
      </p:pic>
      <p:sp>
        <p:nvSpPr>
          <p:cNvPr id="2" name="Slide Number Placeholder 1">
            <a:extLst>
              <a:ext uri="{FF2B5EF4-FFF2-40B4-BE49-F238E27FC236}">
                <a16:creationId xmlns:a16="http://schemas.microsoft.com/office/drawing/2014/main" id="{9B9D0DD7-D8A1-E782-5357-9E506F1E29A0}"/>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5</a:t>
            </a:fld>
            <a:endParaRPr lang="en-US"/>
          </a:p>
        </p:txBody>
      </p:sp>
    </p:spTree>
    <p:extLst>
      <p:ext uri="{BB962C8B-B14F-4D97-AF65-F5344CB8AC3E}">
        <p14:creationId xmlns:p14="http://schemas.microsoft.com/office/powerpoint/2010/main" val="57569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20B4D-305D-9C43-3A89-D9C574A1F2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779C65-A729-E413-6493-B3E964C97E5B}"/>
              </a:ext>
            </a:extLst>
          </p:cNvPr>
          <p:cNvSpPr>
            <a:spLocks noGrp="1"/>
          </p:cNvSpPr>
          <p:nvPr>
            <p:ph type="title"/>
          </p:nvPr>
        </p:nvSpPr>
        <p:spPr>
          <a:xfrm>
            <a:off x="587829" y="226979"/>
            <a:ext cx="11005456" cy="899693"/>
          </a:xfrm>
        </p:spPr>
        <p:txBody>
          <a:bodyPr anchor="t">
            <a:normAutofit/>
          </a:bodyPr>
          <a:lstStyle/>
          <a:p>
            <a:r>
              <a:rPr lang="en-US">
                <a:latin typeface="Arial"/>
                <a:cs typeface="Arial"/>
              </a:rPr>
              <a:t>Poll #2- Parent or Family Member?</a:t>
            </a:r>
          </a:p>
        </p:txBody>
      </p:sp>
      <p:sp>
        <p:nvSpPr>
          <p:cNvPr id="4" name="Content Placeholder 3">
            <a:extLst>
              <a:ext uri="{FF2B5EF4-FFF2-40B4-BE49-F238E27FC236}">
                <a16:creationId xmlns:a16="http://schemas.microsoft.com/office/drawing/2014/main" id="{F3F877A3-79AA-4649-B7B3-EF01718EBC7F}"/>
              </a:ext>
            </a:extLst>
          </p:cNvPr>
          <p:cNvSpPr>
            <a:spLocks noGrp="1"/>
          </p:cNvSpPr>
          <p:nvPr>
            <p:ph sz="half" idx="1"/>
          </p:nvPr>
        </p:nvSpPr>
        <p:spPr>
          <a:xfrm>
            <a:off x="587829" y="1368357"/>
            <a:ext cx="5388428" cy="4479213"/>
          </a:xfrm>
        </p:spPr>
        <p:txBody>
          <a:bodyPr vert="horz" lIns="91440" tIns="45720" rIns="91440" bIns="45720" rtlCol="0" anchor="t">
            <a:normAutofit lnSpcReduction="10000"/>
          </a:bodyPr>
          <a:lstStyle/>
          <a:p>
            <a:pPr marL="0" indent="0">
              <a:buNone/>
            </a:pPr>
            <a:r>
              <a:rPr lang="en-US" sz="3600" i="1">
                <a:latin typeface="Arial"/>
                <a:cs typeface="Arial"/>
              </a:rPr>
              <a:t>Do you also have lived experience as a parent or family member of a child who has received early intervention or early childhood special education services?</a:t>
            </a:r>
          </a:p>
        </p:txBody>
      </p:sp>
      <p:pic>
        <p:nvPicPr>
          <p:cNvPr id="7" name="Graphic 6">
            <a:extLst>
              <a:ext uri="{FF2B5EF4-FFF2-40B4-BE49-F238E27FC236}">
                <a16:creationId xmlns:a16="http://schemas.microsoft.com/office/drawing/2014/main" id="{56D65499-A7D0-8A7E-01A7-C3A2135D1B1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4058" y="1376140"/>
            <a:ext cx="4470024" cy="4470024"/>
          </a:xfrm>
          <a:prstGeom prst="rect">
            <a:avLst/>
          </a:prstGeom>
        </p:spPr>
      </p:pic>
      <p:sp>
        <p:nvSpPr>
          <p:cNvPr id="2" name="Slide Number Placeholder 1">
            <a:extLst>
              <a:ext uri="{FF2B5EF4-FFF2-40B4-BE49-F238E27FC236}">
                <a16:creationId xmlns:a16="http://schemas.microsoft.com/office/drawing/2014/main" id="{D5CA57EB-D40A-A736-3B51-AAA576E63DE0}"/>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6</a:t>
            </a:fld>
            <a:endParaRPr lang="en-US"/>
          </a:p>
        </p:txBody>
      </p:sp>
    </p:spTree>
    <p:extLst>
      <p:ext uri="{BB962C8B-B14F-4D97-AF65-F5344CB8AC3E}">
        <p14:creationId xmlns:p14="http://schemas.microsoft.com/office/powerpoint/2010/main" val="254568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1A1C2-9818-0329-7AB4-703541C375B9}"/>
              </a:ext>
            </a:extLst>
          </p:cNvPr>
          <p:cNvSpPr>
            <a:spLocks noGrp="1"/>
          </p:cNvSpPr>
          <p:nvPr>
            <p:ph type="title"/>
          </p:nvPr>
        </p:nvSpPr>
        <p:spPr>
          <a:xfrm>
            <a:off x="587828" y="226980"/>
            <a:ext cx="11005457" cy="1463388"/>
          </a:xfrm>
        </p:spPr>
        <p:txBody>
          <a:bodyPr>
            <a:normAutofit/>
          </a:bodyPr>
          <a:lstStyle/>
          <a:p>
            <a:pPr>
              <a:lnSpc>
                <a:spcPct val="100000"/>
              </a:lnSpc>
            </a:pPr>
            <a:r>
              <a:rPr lang="en-US" sz="2600" b="1" i="1">
                <a:solidFill>
                  <a:srgbClr val="000000"/>
                </a:solidFill>
                <a:highlight>
                  <a:srgbClr val="FFFFFF"/>
                </a:highlight>
                <a:latin typeface="Arial"/>
                <a:cs typeface="Arial"/>
              </a:rPr>
              <a:t>"Early Childhood Transition Basics: Roles and Responsibilities"</a:t>
            </a:r>
            <a:br>
              <a:rPr lang="en-US"/>
            </a:br>
            <a:br>
              <a:rPr lang="en-US">
                <a:latin typeface="Arial"/>
                <a:cs typeface="Arial"/>
              </a:rPr>
            </a:br>
            <a:r>
              <a:rPr lang="en-US"/>
              <a:t>Session 1 Objectives</a:t>
            </a:r>
          </a:p>
        </p:txBody>
      </p:sp>
      <p:sp>
        <p:nvSpPr>
          <p:cNvPr id="4" name="Content Placeholder 3">
            <a:extLst>
              <a:ext uri="{FF2B5EF4-FFF2-40B4-BE49-F238E27FC236}">
                <a16:creationId xmlns:a16="http://schemas.microsoft.com/office/drawing/2014/main" id="{B8733188-F9E4-F13E-D13D-DFCC782C926F}"/>
              </a:ext>
            </a:extLst>
          </p:cNvPr>
          <p:cNvSpPr>
            <a:spLocks noGrp="1"/>
          </p:cNvSpPr>
          <p:nvPr>
            <p:ph idx="1"/>
          </p:nvPr>
        </p:nvSpPr>
        <p:spPr>
          <a:xfrm>
            <a:off x="587829" y="1972716"/>
            <a:ext cx="11018372" cy="3718658"/>
          </a:xfrm>
        </p:spPr>
        <p:txBody>
          <a:bodyPr vert="horz" lIns="91440" tIns="45720" rIns="91440" bIns="45720" rtlCol="0" anchor="t">
            <a:noAutofit/>
          </a:bodyPr>
          <a:lstStyle/>
          <a:p>
            <a:pPr marL="457200" indent="-457200">
              <a:buAutoNum type="arabicPeriod"/>
            </a:pPr>
            <a:r>
              <a:rPr lang="en-US" sz="2200">
                <a:highlight>
                  <a:srgbClr val="FFFFFF"/>
                </a:highlight>
                <a:latin typeface="Arial"/>
                <a:ea typeface="Calibri"/>
                <a:cs typeface="Arial"/>
              </a:rPr>
              <a:t>Overview foundations of early childhood transition under IDEA</a:t>
            </a:r>
            <a:endParaRPr lang="en-US" sz="2200">
              <a:latin typeface="Arial"/>
              <a:ea typeface="Calibri"/>
              <a:cs typeface="Arial"/>
            </a:endParaRPr>
          </a:p>
          <a:p>
            <a:pPr marL="457200" indent="-457200">
              <a:buAutoNum type="arabicPeriod"/>
            </a:pPr>
            <a:r>
              <a:rPr lang="en-US" sz="2200">
                <a:highlight>
                  <a:srgbClr val="FFFFFF"/>
                </a:highlight>
                <a:latin typeface="Arial"/>
                <a:ea typeface="Calibri"/>
                <a:cs typeface="Arial"/>
              </a:rPr>
              <a:t>Clarify IDEA Part C and Part B roles, requirements, and responsibilities</a:t>
            </a:r>
            <a:endParaRPr lang="en-US" sz="2200">
              <a:latin typeface="Arial"/>
              <a:ea typeface="Calibri"/>
              <a:cs typeface="Arial"/>
            </a:endParaRPr>
          </a:p>
          <a:p>
            <a:pPr marL="457200" indent="-457200">
              <a:buAutoNum type="arabicPeriod"/>
            </a:pPr>
            <a:r>
              <a:rPr lang="en-US" sz="2200">
                <a:highlight>
                  <a:srgbClr val="FFFFFF"/>
                </a:highlight>
                <a:latin typeface="Arial"/>
                <a:ea typeface="Calibri"/>
                <a:cs typeface="Arial"/>
              </a:rPr>
              <a:t>Highlight common implementation challenges and improvement strategies</a:t>
            </a:r>
            <a:endParaRPr lang="en-US" sz="2200">
              <a:latin typeface="Arial"/>
              <a:ea typeface="Calibri"/>
              <a:cs typeface="Arial"/>
            </a:endParaRPr>
          </a:p>
          <a:p>
            <a:pPr marL="457200" indent="-457200">
              <a:buAutoNum type="arabicPeriod"/>
            </a:pPr>
            <a:r>
              <a:rPr lang="en-US" sz="2200">
                <a:highlight>
                  <a:srgbClr val="FFFFFF"/>
                </a:highlight>
                <a:latin typeface="Arial"/>
                <a:ea typeface="Calibri"/>
                <a:cs typeface="Arial"/>
              </a:rPr>
              <a:t>Reflect on state context</a:t>
            </a:r>
            <a:endParaRPr lang="en-US" sz="2200">
              <a:latin typeface="Arial"/>
              <a:ea typeface="Calibri"/>
              <a:cs typeface="Arial"/>
            </a:endParaRPr>
          </a:p>
          <a:p>
            <a:pPr marL="457200" indent="-457200">
              <a:buAutoNum type="arabicPeriod"/>
            </a:pPr>
            <a:r>
              <a:rPr lang="en-US" sz="2200">
                <a:highlight>
                  <a:srgbClr val="FFFFFF"/>
                </a:highlight>
                <a:latin typeface="Arial"/>
                <a:ea typeface="Calibri"/>
                <a:cs typeface="Arial"/>
              </a:rPr>
              <a:t>Share relevant technical assistance (TA) resources</a:t>
            </a:r>
            <a:endParaRPr lang="en-US" sz="2200">
              <a:latin typeface="Arial"/>
              <a:ea typeface="Calibri"/>
              <a:cs typeface="Arial"/>
            </a:endParaRPr>
          </a:p>
          <a:p>
            <a:pPr marL="457200" indent="-457200">
              <a:buAutoNum type="arabicPeriod"/>
            </a:pPr>
            <a:r>
              <a:rPr lang="en-US" sz="2200">
                <a:highlight>
                  <a:srgbClr val="FFFFFF"/>
                </a:highlight>
                <a:latin typeface="Arial"/>
                <a:ea typeface="Calibri"/>
                <a:cs typeface="Arial"/>
              </a:rPr>
              <a:t>Identify next steps and follow-up activities</a:t>
            </a:r>
            <a:endParaRPr lang="en-US" sz="2200">
              <a:ea typeface="Calibri"/>
            </a:endParaRPr>
          </a:p>
          <a:p>
            <a:pPr>
              <a:buAutoNum type="arabicPeriod"/>
            </a:pPr>
            <a:endParaRPr lang="en-US" sz="2200" b="1">
              <a:highlight>
                <a:srgbClr val="FFFFFF"/>
              </a:highlight>
              <a:ea typeface="Calibri"/>
              <a:cs typeface="Arial"/>
            </a:endParaRPr>
          </a:p>
          <a:p>
            <a:pPr marL="342900" indent="-342900">
              <a:lnSpc>
                <a:spcPct val="150000"/>
              </a:lnSpc>
              <a:buAutoNum type="arabicPeriod"/>
            </a:pPr>
            <a:endParaRPr lang="en-US" sz="2200">
              <a:highlight>
                <a:srgbClr val="FFFFFF"/>
              </a:highlight>
              <a:ea typeface="Calibri"/>
              <a:cs typeface="Calibri"/>
            </a:endParaRPr>
          </a:p>
          <a:p>
            <a:pPr>
              <a:buAutoNum type="arabicPeriod"/>
            </a:pPr>
            <a:endParaRPr lang="en-US" sz="2200">
              <a:highlight>
                <a:srgbClr val="FFFFFF"/>
              </a:highlight>
              <a:cs typeface="Arial"/>
            </a:endParaRPr>
          </a:p>
        </p:txBody>
      </p:sp>
      <p:sp>
        <p:nvSpPr>
          <p:cNvPr id="2" name="Slide Number Placeholder 1">
            <a:extLst>
              <a:ext uri="{FF2B5EF4-FFF2-40B4-BE49-F238E27FC236}">
                <a16:creationId xmlns:a16="http://schemas.microsoft.com/office/drawing/2014/main" id="{F885FF7F-E13B-30B0-85D2-CE7813306FD4}"/>
              </a:ext>
            </a:extLst>
          </p:cNvPr>
          <p:cNvSpPr>
            <a:spLocks noGrp="1"/>
          </p:cNvSpPr>
          <p:nvPr>
            <p:ph type="sldNum" sz="quarter" idx="4"/>
          </p:nvPr>
        </p:nvSpPr>
        <p:spPr/>
        <p:txBody>
          <a:bodyPr/>
          <a:lstStyle/>
          <a:p>
            <a:fld id="{8FF8BE51-C3B0-9B4F-9A06-4F809A9A7941}" type="slidenum">
              <a:rPr lang="en-US" smtClean="0"/>
              <a:pPr/>
              <a:t>7</a:t>
            </a:fld>
            <a:endParaRPr lang="en-US"/>
          </a:p>
        </p:txBody>
      </p:sp>
    </p:spTree>
    <p:extLst>
      <p:ext uri="{BB962C8B-B14F-4D97-AF65-F5344CB8AC3E}">
        <p14:creationId xmlns:p14="http://schemas.microsoft.com/office/powerpoint/2010/main" val="64509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AB9F2E-89B7-8489-84E2-EC950E7767BB}"/>
              </a:ext>
            </a:extLst>
          </p:cNvPr>
          <p:cNvSpPr>
            <a:spLocks noGrp="1"/>
          </p:cNvSpPr>
          <p:nvPr>
            <p:ph type="title"/>
          </p:nvPr>
        </p:nvSpPr>
        <p:spPr>
          <a:xfrm>
            <a:off x="587829" y="226979"/>
            <a:ext cx="11005456" cy="899693"/>
          </a:xfrm>
        </p:spPr>
        <p:txBody>
          <a:bodyPr anchor="t">
            <a:normAutofit/>
          </a:bodyPr>
          <a:lstStyle/>
          <a:p>
            <a:r>
              <a:rPr lang="en-US">
                <a:latin typeface="Arial"/>
                <a:cs typeface="Arial"/>
              </a:rPr>
              <a:t>Engagement, Questions, and Follow-up</a:t>
            </a:r>
          </a:p>
        </p:txBody>
      </p:sp>
      <p:sp>
        <p:nvSpPr>
          <p:cNvPr id="4" name="Content Placeholder 3">
            <a:extLst>
              <a:ext uri="{FF2B5EF4-FFF2-40B4-BE49-F238E27FC236}">
                <a16:creationId xmlns:a16="http://schemas.microsoft.com/office/drawing/2014/main" id="{00D747D6-AEDF-D582-1F2A-8C7A2452BF75}"/>
              </a:ext>
            </a:extLst>
          </p:cNvPr>
          <p:cNvSpPr>
            <a:spLocks noGrp="1"/>
          </p:cNvSpPr>
          <p:nvPr>
            <p:ph sz="half" idx="1"/>
          </p:nvPr>
        </p:nvSpPr>
        <p:spPr>
          <a:xfrm>
            <a:off x="587828" y="1127463"/>
            <a:ext cx="6674106" cy="4935985"/>
          </a:xfrm>
        </p:spPr>
        <p:txBody>
          <a:bodyPr vert="horz" lIns="91440" tIns="45720" rIns="91440" bIns="45720" rtlCol="0" anchor="t">
            <a:normAutofit/>
          </a:bodyPr>
          <a:lstStyle/>
          <a:p>
            <a:pPr>
              <a:lnSpc>
                <a:spcPct val="150000"/>
              </a:lnSpc>
            </a:pPr>
            <a:r>
              <a:rPr lang="en-US" sz="2200">
                <a:latin typeface="Arial"/>
                <a:cs typeface="Arial"/>
              </a:rPr>
              <a:t>Today’s session will include interactive polls, chats, individual, and cross-state reflection opportunities.</a:t>
            </a:r>
          </a:p>
          <a:p>
            <a:pPr>
              <a:lnSpc>
                <a:spcPct val="150000"/>
              </a:lnSpc>
            </a:pPr>
            <a:r>
              <a:rPr lang="en-US" sz="2200"/>
              <a:t>Please submit questions using the Q&amp;A feature.</a:t>
            </a:r>
          </a:p>
          <a:p>
            <a:pPr>
              <a:lnSpc>
                <a:spcPct val="150000"/>
              </a:lnSpc>
            </a:pPr>
            <a:r>
              <a:rPr lang="en-US" sz="2200"/>
              <a:t>Questions will be addressed in a posted FAQ.</a:t>
            </a:r>
          </a:p>
          <a:p>
            <a:pPr>
              <a:lnSpc>
                <a:spcPct val="150000"/>
              </a:lnSpc>
            </a:pPr>
            <a:r>
              <a:rPr lang="en-US" sz="2200"/>
              <a:t>Participants will be notified when the FAQ is available on our website.</a:t>
            </a:r>
          </a:p>
          <a:p>
            <a:endParaRPr lang="en-US" sz="2200"/>
          </a:p>
        </p:txBody>
      </p:sp>
      <p:pic>
        <p:nvPicPr>
          <p:cNvPr id="7" name="Graphic 6">
            <a:extLst>
              <a:ext uri="{FF2B5EF4-FFF2-40B4-BE49-F238E27FC236}">
                <a16:creationId xmlns:a16="http://schemas.microsoft.com/office/drawing/2014/main" id="{2CF5BE83-9197-7E47-2F42-7867AF2BFDF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3073" y="1305119"/>
            <a:ext cx="4196014" cy="4470024"/>
          </a:xfrm>
          <a:prstGeom prst="rect">
            <a:avLst/>
          </a:prstGeom>
        </p:spPr>
      </p:pic>
      <p:sp>
        <p:nvSpPr>
          <p:cNvPr id="2" name="Slide Number Placeholder 1">
            <a:extLst>
              <a:ext uri="{FF2B5EF4-FFF2-40B4-BE49-F238E27FC236}">
                <a16:creationId xmlns:a16="http://schemas.microsoft.com/office/drawing/2014/main" id="{3BA32988-3194-9647-DC0D-1CFDB59DF0CB}"/>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8</a:t>
            </a:fld>
            <a:endParaRPr lang="en-US"/>
          </a:p>
        </p:txBody>
      </p:sp>
    </p:spTree>
    <p:extLst>
      <p:ext uri="{BB962C8B-B14F-4D97-AF65-F5344CB8AC3E}">
        <p14:creationId xmlns:p14="http://schemas.microsoft.com/office/powerpoint/2010/main" val="158676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BB3678-ABD9-3DEB-980F-ADD46054140F}"/>
              </a:ext>
            </a:extLst>
          </p:cNvPr>
          <p:cNvSpPr>
            <a:spLocks noGrp="1"/>
          </p:cNvSpPr>
          <p:nvPr>
            <p:ph type="title"/>
          </p:nvPr>
        </p:nvSpPr>
        <p:spPr/>
        <p:txBody>
          <a:bodyPr/>
          <a:lstStyle/>
          <a:p>
            <a:r>
              <a:rPr lang="en-US"/>
              <a:t>Q&amp;A Feature</a:t>
            </a:r>
          </a:p>
        </p:txBody>
      </p:sp>
      <p:sp>
        <p:nvSpPr>
          <p:cNvPr id="7" name="Content Placeholder 6">
            <a:extLst>
              <a:ext uri="{FF2B5EF4-FFF2-40B4-BE49-F238E27FC236}">
                <a16:creationId xmlns:a16="http://schemas.microsoft.com/office/drawing/2014/main" id="{B9DE5CF9-3FC3-99C9-27C9-E00C52083B8D}"/>
              </a:ext>
            </a:extLst>
          </p:cNvPr>
          <p:cNvSpPr>
            <a:spLocks noGrp="1"/>
          </p:cNvSpPr>
          <p:nvPr>
            <p:ph idx="1"/>
          </p:nvPr>
        </p:nvSpPr>
        <p:spPr/>
        <p:txBody>
          <a:bodyPr>
            <a:normAutofit/>
          </a:bodyPr>
          <a:lstStyle/>
          <a:p>
            <a:r>
              <a:rPr lang="en-US" sz="2200">
                <a:solidFill>
                  <a:srgbClr val="000000"/>
                </a:solidFill>
                <a:latin typeface="Arial"/>
                <a:ea typeface="Calibri"/>
                <a:cs typeface="Calibri"/>
              </a:rPr>
              <a:t>The Q&amp;A feature allows you an option to submit questions during the call.</a:t>
            </a:r>
            <a:endParaRPr lang="en-US" sz="2200">
              <a:solidFill>
                <a:srgbClr val="00053D"/>
              </a:solidFill>
              <a:latin typeface="Arial"/>
              <a:ea typeface="Calibri"/>
            </a:endParaRPr>
          </a:p>
          <a:p>
            <a:endParaRPr lang="en-US" sz="2200">
              <a:solidFill>
                <a:srgbClr val="00053D"/>
              </a:solidFill>
              <a:latin typeface="Arial"/>
              <a:ea typeface="Calibri"/>
            </a:endParaRPr>
          </a:p>
          <a:p>
            <a:r>
              <a:rPr lang="en-US" sz="2200" b="1">
                <a:latin typeface="Arial"/>
                <a:ea typeface="Calibri"/>
                <a:cs typeface="Calibri"/>
              </a:rPr>
              <a:t>To submit a question: </a:t>
            </a:r>
            <a:endParaRPr lang="en-US" sz="2200" b="1">
              <a:latin typeface="Arial"/>
              <a:ea typeface="Calibri"/>
            </a:endParaRPr>
          </a:p>
          <a:p>
            <a:pPr lvl="1">
              <a:buFont typeface="Courier New" panose="020B0604020202020204" pitchFamily="34" charset="0"/>
              <a:buChar char="o"/>
            </a:pPr>
            <a:r>
              <a:rPr lang="en-US" sz="2200">
                <a:latin typeface="Arial"/>
                <a:ea typeface="Calibri"/>
                <a:cs typeface="Calibri"/>
              </a:rPr>
              <a:t>Locate the "More" icon in the meeting toolbar</a:t>
            </a:r>
          </a:p>
          <a:p>
            <a:pPr lvl="1">
              <a:buFont typeface="Courier New" panose="020B0604020202020204" pitchFamily="34" charset="0"/>
              <a:buChar char="o"/>
            </a:pPr>
            <a:r>
              <a:rPr lang="en-US" sz="2200">
                <a:latin typeface="Arial"/>
                <a:ea typeface="Calibri"/>
                <a:cs typeface="Calibri"/>
              </a:rPr>
              <a:t>Choose "Q&amp;A" from the drop-down menu</a:t>
            </a:r>
            <a:endParaRPr lang="en-US" sz="2200">
              <a:latin typeface="Arial"/>
              <a:ea typeface="Calibri"/>
            </a:endParaRPr>
          </a:p>
          <a:p>
            <a:pPr lvl="1">
              <a:buFont typeface="Courier New" panose="020B0604020202020204" pitchFamily="34" charset="0"/>
              <a:buChar char="o"/>
            </a:pPr>
            <a:r>
              <a:rPr lang="en-US" sz="2200">
                <a:latin typeface="Arial"/>
                <a:ea typeface="Calibri"/>
                <a:cs typeface="Calibri"/>
              </a:rPr>
              <a:t>Type a question in the box, and hit "Send"</a:t>
            </a:r>
          </a:p>
        </p:txBody>
      </p:sp>
      <p:sp>
        <p:nvSpPr>
          <p:cNvPr id="5" name="Slide Number Placeholder 4">
            <a:extLst>
              <a:ext uri="{FF2B5EF4-FFF2-40B4-BE49-F238E27FC236}">
                <a16:creationId xmlns:a16="http://schemas.microsoft.com/office/drawing/2014/main" id="{A9698C29-64CB-4FC3-E59F-B8FED89EFF4E}"/>
              </a:ext>
            </a:extLst>
          </p:cNvPr>
          <p:cNvSpPr>
            <a:spLocks noGrp="1"/>
          </p:cNvSpPr>
          <p:nvPr>
            <p:ph type="sldNum" sz="quarter" idx="4"/>
          </p:nvPr>
        </p:nvSpPr>
        <p:spPr/>
        <p:txBody>
          <a:bodyPr/>
          <a:lstStyle/>
          <a:p>
            <a:fld id="{8FF8BE51-C3B0-9B4F-9A06-4F809A9A7941}" type="slidenum">
              <a:rPr lang="en-US" smtClean="0"/>
              <a:pPr/>
              <a:t>9</a:t>
            </a:fld>
            <a:endParaRPr lang="en-US"/>
          </a:p>
        </p:txBody>
      </p:sp>
    </p:spTree>
    <p:extLst>
      <p:ext uri="{BB962C8B-B14F-4D97-AF65-F5344CB8AC3E}">
        <p14:creationId xmlns:p14="http://schemas.microsoft.com/office/powerpoint/2010/main" val="1964020578"/>
      </p:ext>
    </p:extLst>
  </p:cSld>
  <p:clrMapOvr>
    <a:masterClrMapping/>
  </p:clrMapOvr>
</p:sld>
</file>

<file path=ppt/theme/theme1.xml><?xml version="1.0" encoding="utf-8"?>
<a:theme xmlns:a="http://schemas.openxmlformats.org/drawingml/2006/main" name="Gallery">
  <a:themeElements>
    <a:clrScheme name="ECTA-DaSy">
      <a:dk1>
        <a:srgbClr val="000000"/>
      </a:dk1>
      <a:lt1>
        <a:srgbClr val="FFFFFF"/>
      </a:lt1>
      <a:dk2>
        <a:srgbClr val="222222"/>
      </a:dk2>
      <a:lt2>
        <a:srgbClr val="CCCCCC"/>
      </a:lt2>
      <a:accent1>
        <a:srgbClr val="ED3232"/>
      </a:accent1>
      <a:accent2>
        <a:srgbClr val="FF6600"/>
      </a:accent2>
      <a:accent3>
        <a:srgbClr val="FFBE00"/>
      </a:accent3>
      <a:accent4>
        <a:srgbClr val="38B549"/>
      </a:accent4>
      <a:accent5>
        <a:srgbClr val="2777B9"/>
      </a:accent5>
      <a:accent6>
        <a:srgbClr val="982C78"/>
      </a:accent6>
      <a:hlink>
        <a:srgbClr val="007BFF"/>
      </a:hlink>
      <a:folHlink>
        <a:srgbClr val="007B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1_Gallery">
  <a:themeElements>
    <a:clrScheme name="ECTA-DaSy">
      <a:dk1>
        <a:srgbClr val="000000"/>
      </a:dk1>
      <a:lt1>
        <a:srgbClr val="FFFFFF"/>
      </a:lt1>
      <a:dk2>
        <a:srgbClr val="222222"/>
      </a:dk2>
      <a:lt2>
        <a:srgbClr val="CCCCCC"/>
      </a:lt2>
      <a:accent1>
        <a:srgbClr val="ED3232"/>
      </a:accent1>
      <a:accent2>
        <a:srgbClr val="FF6600"/>
      </a:accent2>
      <a:accent3>
        <a:srgbClr val="FFBE00"/>
      </a:accent3>
      <a:accent4>
        <a:srgbClr val="38B549"/>
      </a:accent4>
      <a:accent5>
        <a:srgbClr val="2777B9"/>
      </a:accent5>
      <a:accent6>
        <a:srgbClr val="982C78"/>
      </a:accent6>
      <a:hlink>
        <a:srgbClr val="007BFF"/>
      </a:hlink>
      <a:folHlink>
        <a:srgbClr val="007B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8" ma:contentTypeDescription="Create a new document." ma:contentTypeScope="" ma:versionID="d5b28943731d821af441df4273f33772">
  <xsd:schema xmlns:xsd="http://www.w3.org/2001/XMLSchema" xmlns:xs="http://www.w3.org/2001/XMLSchema" xmlns:p="http://schemas.microsoft.com/office/2006/metadata/properties" xmlns:ns2="8d8b1221-cb47-43e5-997b-7d0bdebf637a" xmlns:ns3="09c8a845-e7a6-41fb-9590-158bae58e4d1" xmlns:ns4="c436c572-21bc-4fc1-bb65-153c842e904d" targetNamespace="http://schemas.microsoft.com/office/2006/metadata/properties" ma:root="true" ma:fieldsID="7a07fee66f74aaf3cb0b2035ddda768c" ns2:_="" ns3:_="" ns4:_="">
    <xsd:import namespace="8d8b1221-cb47-43e5-997b-7d0bdebf637a"/>
    <xsd:import namespace="09c8a845-e7a6-41fb-9590-158bae58e4d1"/>
    <xsd:import namespace="c436c572-21bc-4fc1-bb65-153c842e90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36c572-21bc-4fc1-bb65-153c842e90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0e1644-1452-4b3d-990c-3b27352efd04}" ma:internalName="TaxCatchAll" ma:showField="CatchAllData" ma:web="c436c572-21bc-4fc1-bb65-153c842e90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436c572-21bc-4fc1-bb65-153c842e904d" xsi:nil="true"/>
    <lcf76f155ced4ddcb4097134ff3c332f xmlns="09c8a845-e7a6-41fb-9590-158bae58e4d1">
      <Terms xmlns="http://schemas.microsoft.com/office/infopath/2007/PartnerControls"/>
    </lcf76f155ced4ddcb4097134ff3c332f>
    <SharedWithUsers xmlns="8d8b1221-cb47-43e5-997b-7d0bdebf637a">
      <UserInfo>
        <DisplayName>Shaw, Evelyn Foard</DisplayName>
        <AccountId>44</AccountId>
        <AccountType/>
      </UserInfo>
      <UserInfo>
        <DisplayName>Sharon Walsh Taylor</DisplayName>
        <AccountId>79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92FBE0-C40D-4685-A4C3-1FC954AAE7CB}">
  <ds:schemaRefs>
    <ds:schemaRef ds:uri="09c8a845-e7a6-41fb-9590-158bae58e4d1"/>
    <ds:schemaRef ds:uri="8d8b1221-cb47-43e5-997b-7d0bdebf637a"/>
    <ds:schemaRef ds:uri="c436c572-21bc-4fc1-bb65-153c842e90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51BE66-83FD-469C-BE2A-39E6495EADFB}">
  <ds:schemaRefs>
    <ds:schemaRef ds:uri="09c8a845-e7a6-41fb-9590-158bae58e4d1"/>
    <ds:schemaRef ds:uri="8d8b1221-cb47-43e5-997b-7d0bdebf637a"/>
    <ds:schemaRef ds:uri="c436c572-21bc-4fc1-bb65-153c842e90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0F0F1F-EE45-4770-BE3A-4BE9F41AE7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ecta2-template-v1</Template>
  <TotalTime>0</TotalTime>
  <Words>3277</Words>
  <Application>Microsoft Office PowerPoint</Application>
  <PresentationFormat>Widescreen</PresentationFormat>
  <Paragraphs>379</Paragraphs>
  <Slides>44</Slides>
  <Notes>43</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Gallery</vt:lpstr>
      <vt:lpstr>1_Gallery</vt:lpstr>
      <vt:lpstr>Transition 101: Session 1</vt:lpstr>
      <vt:lpstr>Transition 101 Series Outcomes</vt:lpstr>
      <vt:lpstr>Transition 101 Series Overview (February-July 2026)</vt:lpstr>
      <vt:lpstr>Participant Snapshot</vt:lpstr>
      <vt:lpstr>Poll #1- Who’s Here Today?</vt:lpstr>
      <vt:lpstr>Poll #2- Parent or Family Member?</vt:lpstr>
      <vt:lpstr>"Early Childhood Transition Basics: Roles and Responsibilities"  Session 1 Objectives</vt:lpstr>
      <vt:lpstr>Engagement, Questions, and Follow-up</vt:lpstr>
      <vt:lpstr>Q&amp;A Feature</vt:lpstr>
      <vt:lpstr>Chat Reflection #1</vt:lpstr>
      <vt:lpstr> Foundations of Early Childhood Transition</vt:lpstr>
      <vt:lpstr>IDEA- Part C</vt:lpstr>
      <vt:lpstr>IDEA- Part B</vt:lpstr>
      <vt:lpstr>Defining Terms- "Transition"</vt:lpstr>
      <vt:lpstr>Division for Early Childhood (DEC) Recommended Practices</vt:lpstr>
      <vt:lpstr>Defining Terms- “Early Childhood Transition”</vt:lpstr>
      <vt:lpstr>IDEA Implementation: Part C and Part B </vt:lpstr>
      <vt:lpstr>Why It Matters   </vt:lpstr>
      <vt:lpstr>Part C and Part B Roles, Requirements, and Responsibilities</vt:lpstr>
      <vt:lpstr>Poll #3- Transition Requirements</vt:lpstr>
      <vt:lpstr>Part C vs. Part B Roles</vt:lpstr>
      <vt:lpstr>Key Phases and Requirements </vt:lpstr>
      <vt:lpstr>Transition Planning</vt:lpstr>
      <vt:lpstr>SEA/LEA Transition Notification</vt:lpstr>
      <vt:lpstr>SEA/LEA Transition Notification (cont’d)</vt:lpstr>
      <vt:lpstr>Chat Reflection #2- One Word Round Up</vt:lpstr>
      <vt:lpstr>Transition Conference</vt:lpstr>
      <vt:lpstr>Transition Conference (cont’d)</vt:lpstr>
      <vt:lpstr>Initial Evaluation and Eligibility Determination</vt:lpstr>
      <vt:lpstr>IEP Development and Implementation</vt:lpstr>
      <vt:lpstr>Shared Responsibilities</vt:lpstr>
      <vt:lpstr>Poll #4- Confidence Check </vt:lpstr>
      <vt:lpstr> Common Challenges and Improvement Strategies</vt:lpstr>
      <vt:lpstr>Common Challenges and Improvement Strategies</vt:lpstr>
      <vt:lpstr> Reflection and Discussion</vt:lpstr>
      <vt:lpstr>Self-Guided Small Group Discussion</vt:lpstr>
      <vt:lpstr>Final Considerations</vt:lpstr>
      <vt:lpstr> Technical Assistance (TA) Resources</vt:lpstr>
      <vt:lpstr>Transition Information and Resources</vt:lpstr>
      <vt:lpstr>2023 Early Childhood Transition Questions and Answers (OSEP QA 24-01)</vt:lpstr>
      <vt:lpstr>OSEP Transition Checklist</vt:lpstr>
      <vt:lpstr>Next Steps and Follow-up</vt:lpstr>
      <vt:lpstr>Technical Assistance Contact Info: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Logo and Powerpoint Template</dc:title>
  <dc:creator>Lazara, Alexander Morris</dc:creator>
  <cp:lastModifiedBy>Lunn, Sharon</cp:lastModifiedBy>
  <cp:revision>9</cp:revision>
  <dcterms:created xsi:type="dcterms:W3CDTF">2017-11-28T16:39:02Z</dcterms:created>
  <dcterms:modified xsi:type="dcterms:W3CDTF">2026-02-10T19:47:37Z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MediaServiceImageTags">
    <vt:lpwstr/>
  </property>
</Properties>
</file>