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 id="2147483653" r:id="rId6"/>
    <p:sldMasterId id="2147483659" r:id="rId7"/>
    <p:sldMasterId id="2147483664" r:id="rId8"/>
  </p:sldMasterIdLst>
  <p:notesMasterIdLst>
    <p:notesMasterId r:id="rId85"/>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147470378" r:id="rId27"/>
    <p:sldId id="303" r:id="rId28"/>
    <p:sldId id="307" r:id="rId29"/>
    <p:sldId id="308" r:id="rId30"/>
    <p:sldId id="310" r:id="rId31"/>
    <p:sldId id="311" r:id="rId32"/>
    <p:sldId id="312" r:id="rId33"/>
    <p:sldId id="314" r:id="rId34"/>
    <p:sldId id="313" r:id="rId35"/>
    <p:sldId id="315" r:id="rId36"/>
    <p:sldId id="2147470379" r:id="rId37"/>
    <p:sldId id="276" r:id="rId38"/>
    <p:sldId id="2147470377" r:id="rId39"/>
    <p:sldId id="361" r:id="rId40"/>
    <p:sldId id="372" r:id="rId41"/>
    <p:sldId id="373" r:id="rId42"/>
    <p:sldId id="374" r:id="rId43"/>
    <p:sldId id="378" r:id="rId44"/>
    <p:sldId id="382" r:id="rId45"/>
    <p:sldId id="379" r:id="rId46"/>
    <p:sldId id="383" r:id="rId47"/>
    <p:sldId id="384" r:id="rId48"/>
    <p:sldId id="2147470127" r:id="rId49"/>
    <p:sldId id="281" r:id="rId50"/>
    <p:sldId id="2147470361" r:id="rId51"/>
    <p:sldId id="2147470362" r:id="rId52"/>
    <p:sldId id="2147470363" r:id="rId53"/>
    <p:sldId id="2147470364" r:id="rId54"/>
    <p:sldId id="2147470365" r:id="rId55"/>
    <p:sldId id="2147470366" r:id="rId56"/>
    <p:sldId id="2147470367" r:id="rId57"/>
    <p:sldId id="2147470368" r:id="rId58"/>
    <p:sldId id="2147470369" r:id="rId59"/>
    <p:sldId id="2147470370" r:id="rId60"/>
    <p:sldId id="2147470371" r:id="rId61"/>
    <p:sldId id="2147470372" r:id="rId62"/>
    <p:sldId id="2147470373" r:id="rId63"/>
    <p:sldId id="2147470374" r:id="rId64"/>
    <p:sldId id="2147470375" r:id="rId65"/>
    <p:sldId id="2147470376" r:id="rId66"/>
    <p:sldId id="284" r:id="rId67"/>
    <p:sldId id="285" r:id="rId68"/>
    <p:sldId id="286" r:id="rId69"/>
    <p:sldId id="287" r:id="rId70"/>
    <p:sldId id="288" r:id="rId71"/>
    <p:sldId id="289" r:id="rId72"/>
    <p:sldId id="290" r:id="rId73"/>
    <p:sldId id="291" r:id="rId74"/>
    <p:sldId id="292" r:id="rId75"/>
    <p:sldId id="293" r:id="rId76"/>
    <p:sldId id="294" r:id="rId77"/>
    <p:sldId id="295" r:id="rId78"/>
    <p:sldId id="296" r:id="rId79"/>
    <p:sldId id="297" r:id="rId80"/>
    <p:sldId id="298" r:id="rId81"/>
    <p:sldId id="299" r:id="rId82"/>
    <p:sldId id="282" r:id="rId83"/>
    <p:sldId id="2147470360" r:id="rId8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DB3414-3A31-5670-7436-F7738D47E354}" name="Robles, Charlene" initials="CR" userId="S::ckrobles@AD.UNC.EDU::159e4fd0-40d7-48c9-8fb0-44ec400ecbbd" providerId="AD"/>
  <p188:author id="{35899029-344B-BCD2-ABAB-CEAC317B3BE0}" name="Burke, Theodore Edward" initials="BT" userId="S::tedb@ad.unc.edu::40a0d062-a0ea-4290-98c4-4c6e54ee588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00"/>
    <a:srgbClr val="AA00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95" d="100"/>
          <a:sy n="95" d="100"/>
        </p:scale>
        <p:origin x="396" y="96"/>
      </p:cViewPr>
      <p:guideLst/>
    </p:cSldViewPr>
  </p:slideViewPr>
  <p:outlineViewPr>
    <p:cViewPr>
      <p:scale>
        <a:sx n="33" d="100"/>
        <a:sy n="33" d="100"/>
      </p:scale>
      <p:origin x="0" y="-22500"/>
    </p:cViewPr>
  </p:outlineViewPr>
  <p:notesTextViewPr>
    <p:cViewPr>
      <p:scale>
        <a:sx n="1" d="1"/>
        <a:sy n="1" d="1"/>
      </p:scale>
      <p:origin x="0" y="0"/>
    </p:cViewPr>
  </p:notesTextViewPr>
  <p:notesViewPr>
    <p:cSldViewPr snapToGrid="0" snapToObjects="1">
      <p:cViewPr varScale="1">
        <p:scale>
          <a:sx n="62" d="100"/>
          <a:sy n="62" d="100"/>
        </p:scale>
        <p:origin x="96"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tableStyles" Target="tableStyle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2.xml"/><Relationship Id="rId90" Type="http://schemas.microsoft.com/office/2018/10/relationships/authors" Target="author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viewProps" Target="view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2866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CDCFA2-53C1-40ED-B289-C170FE433E8F}"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9E7FDF-8150-4D40-9167-A1ED7CF9EFF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7EEDD-DC75-4CAB-BC3B-D34F5F942451}"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A2668F-9D79-4784-97A8-6A3153C78141}"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C39140-EF49-47C7-9ABC-DBFD2BAFC6D8}"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5F9323-4283-401B-8E5F-8E7959D40409}"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E2B4B1-BD0D-418C-BDC8-C6260BA62921}"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7724EA-3A0E-42C7-920C-DB42310E5815}"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5C0F5C-7451-4C63-91E8-4488255B2736}"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F5B017-2107-4BAB-BBFC-07612C10608A}"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3A8F0-1CA5-4F31-924E-D1379254F97E}"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A44B60-51C0-43F5-B6F7-D5042A51B5DD}"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58283E-7B63-4C4A-8308-5D5703E019AE}"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F4F505-7F3E-440F-BAF6-0E848C4863C8}"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41517D-1A7D-4D04-B939-13200E67D06A}"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0FFED1-49FE-4FBD-9AE8-A5C7900D19F8}"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E46356-B1B7-4F48-8E98-998AD9CB3408}"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132637-E26C-428E-9CD3-CBA5FD0BCF3D}"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22175420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674102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5325816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768953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10178901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1218746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3906146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2819339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22561665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22167"/>
                </a:solidFill>
                <a:effectLst/>
                <a:uLnTx/>
                <a:uFillTx/>
                <a:latin typeface="Verdana"/>
                <a:ea typeface="+mn-ea"/>
                <a:cs typeface="+mn-cs"/>
              </a:rPr>
              <a:t>Slide </a:t>
            </a:r>
            <a:fld id="{29DE756F-184F-4D3A-B7EF-A08AD88F334E}" type="slidenum">
              <a:rPr kumimoji="0" lang="en-US" sz="1200" b="0" i="0" u="none" strike="noStrike" kern="1200" cap="none" spc="0" normalizeH="0" baseline="0" noProof="0" smtClean="0">
                <a:ln>
                  <a:noFill/>
                </a:ln>
                <a:solidFill>
                  <a:srgbClr val="022167"/>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22167"/>
              </a:solidFill>
              <a:effectLst/>
              <a:uLnTx/>
              <a:uFillTx/>
              <a:latin typeface="Verdana"/>
              <a:ea typeface="+mn-ea"/>
              <a:cs typeface="+mn-cs"/>
            </a:endParaRPr>
          </a:p>
        </p:txBody>
      </p:sp>
    </p:spTree>
    <p:extLst>
      <p:ext uri="{BB962C8B-B14F-4D97-AF65-F5344CB8AC3E}">
        <p14:creationId xmlns:p14="http://schemas.microsoft.com/office/powerpoint/2010/main" val="591816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D33526-728F-4D9B-8527-ED426BCA80AC}" type="slidenum">
              <a:rPr lang="en-US"/>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7473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0120E-A0AA-0E34-C950-B67D0901C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42CAB-E2FE-68B7-B9BD-D34A07F9F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4106B-FD78-A1AE-55A7-77C51F3C4EAC}"/>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8878704E-A8F5-AC61-9F9F-9F64569942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49500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15CAA-C6F2-7472-C58D-3148A9E28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F5ACE-5FF9-7264-5739-940F5C805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FEA851-D880-D6AC-C1F7-6454DD1857B5}"/>
              </a:ext>
            </a:extLst>
          </p:cNvPr>
          <p:cNvSpPr>
            <a:spLocks noGrp="1"/>
          </p:cNvSpPr>
          <p:nvPr>
            <p:ph type="body" idx="1"/>
          </p:nvPr>
        </p:nvSpPr>
        <p:spPr/>
        <p:txBody>
          <a:bodyPr/>
          <a:lstStyle/>
          <a:p>
            <a:pPr>
              <a:defRPr/>
            </a:pPr>
            <a:endParaRPr lang="en-US" dirty="0"/>
          </a:p>
        </p:txBody>
      </p:sp>
      <p:sp>
        <p:nvSpPr>
          <p:cNvPr id="4" name="Slide Number Placeholder 3">
            <a:extLst>
              <a:ext uri="{FF2B5EF4-FFF2-40B4-BE49-F238E27FC236}">
                <a16:creationId xmlns:a16="http://schemas.microsoft.com/office/drawing/2014/main" id="{B6181FD3-0448-E0B0-1FE0-05031F13FD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9274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6E8A0-CE1E-E3CC-F4AD-20C2578207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CF695-3741-2B2B-DF29-6C9366655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D249D-68B8-3F74-A4D5-107C50677853}"/>
              </a:ext>
            </a:extLst>
          </p:cNvPr>
          <p:cNvSpPr>
            <a:spLocks noGrp="1"/>
          </p:cNvSpPr>
          <p:nvPr>
            <p:ph type="body" idx="1"/>
          </p:nvPr>
        </p:nvSpPr>
        <p:spPr/>
        <p:txBody>
          <a:bodyPr/>
          <a:lstStyle/>
          <a:p>
            <a:pPr>
              <a:defRPr/>
            </a:pPr>
            <a:endParaRPr lang="en-US" dirty="0">
              <a:solidFill>
                <a:srgbClr val="000000"/>
              </a:solidFill>
            </a:endParaRPr>
          </a:p>
        </p:txBody>
      </p:sp>
      <p:sp>
        <p:nvSpPr>
          <p:cNvPr id="4" name="Slide Number Placeholder 3">
            <a:extLst>
              <a:ext uri="{FF2B5EF4-FFF2-40B4-BE49-F238E27FC236}">
                <a16:creationId xmlns:a16="http://schemas.microsoft.com/office/drawing/2014/main" id="{62AF8E89-D36B-2827-C86D-E77288B7BC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755347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C5CAF-8D1C-D869-8DD5-57611FBEE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C4E41-50E2-1D89-B9C1-D74C7CBE78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F4666-9EB9-C7FE-7DA4-FB910A55D580}"/>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E21DD10C-1F86-8A44-4FBE-E14146AAE0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1780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32A40-3BA7-928B-480A-13F6BF33D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6B99B-87B4-45EF-6F56-80CACFBFD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A5BA2B-9D83-2374-9716-0F31D84AAF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73E1A81-99E3-AB6D-0813-FB7B042BD1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43383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A04FC-4914-71DC-5EEE-A4835C51AE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75BA9-3B6F-78D7-8D89-128BCD3CA6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9A5DD-5AF1-4C6E-1FFF-93BC80D199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428FC22-D85B-110C-6E8C-49796C42F6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3833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314D3-C5A9-B333-0C75-B063BA718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4F228-C650-4C3C-2572-D6F0833AF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C489A4-3013-AA78-35E4-64E8ABDFF374}"/>
              </a:ext>
            </a:extLst>
          </p:cNvPr>
          <p:cNvSpPr>
            <a:spLocks noGrp="1"/>
          </p:cNvSpPr>
          <p:nvPr>
            <p:ph type="body" idx="1"/>
          </p:nvPr>
        </p:nvSpPr>
        <p:spPr/>
        <p:txBody>
          <a:bodyPr/>
          <a:lstStyle/>
          <a:p>
            <a:pPr>
              <a:defRPr/>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0B439DA-B03B-0242-21BE-6358E25E2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30375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EB34F-80DB-E609-DD4D-53BE69267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BCDE7C-54CE-B590-7BEA-FBCE2EE6D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CD3FC-4AA4-1BE4-373A-2147F7173DE6}"/>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dirty="0">
              <a:ea typeface="+mn-ea"/>
              <a:cs typeface="+mn-cs"/>
            </a:endParaRPr>
          </a:p>
        </p:txBody>
      </p:sp>
      <p:sp>
        <p:nvSpPr>
          <p:cNvPr id="4" name="Slide Number Placeholder 3">
            <a:extLst>
              <a:ext uri="{FF2B5EF4-FFF2-40B4-BE49-F238E27FC236}">
                <a16:creationId xmlns:a16="http://schemas.microsoft.com/office/drawing/2014/main" id="{B1B72F93-B78F-A97D-233B-BCC6F9DAC3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85497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82C04-ED3A-9665-709D-D16ED3992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374D3-11B4-50D2-8D4A-05EE74105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B2D24-2BA9-7B9D-C64E-2AE2FF673F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10FD8A9-F19E-B243-522B-955E781E65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8D2C1-582E-3B4B-BF13-D2D8E34508F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55624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848F0-2A4E-D767-8251-0CA7D0584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87811-09EF-9B62-CE12-2E21E51A0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FFCEF5-A76A-0B55-7F4B-AB9F1A70D6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D87FF6-7292-21E4-7884-995FA54F3F33}"/>
              </a:ext>
            </a:extLst>
          </p:cNvPr>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D63849EE-CE2E-2D40-BA28-422C16AEBEE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0277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3FF36E-B4C0-4363-82C8-025E5085C3F3}" type="slidenum">
              <a:rPr lang="en-US"/>
              <a:t>42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 name="Google Shape;5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43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h53fdb6862f82702b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h53fdb6862f82702b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 name="Google Shape;57;h53fdb6862f82702b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h53fdb6862f82702b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h53fdb6862f82702b_0_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 name="Google Shape;65;h53fdb6862f82702b_0_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h53fdb6862f82702b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 name="Google Shape;72;h53fdb6862f82702b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 name="Google Shape;73;h53fdb6862f82702b_0_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h53fdb6862f82702b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h53fdb6862f82702b_0_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h46616852460b5d85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h46616852460b5d85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h46616852460b5d85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h5a97bab9eedf594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h5a97bab9eedf594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9" name="Google Shape;99;h5a97bab9eedf594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h5a97bab9eedf5947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h5a97bab9eedf5947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800"/>
          </a:p>
        </p:txBody>
      </p:sp>
      <p:sp>
        <p:nvSpPr>
          <p:cNvPr id="106" name="Google Shape;106;h5a97bab9eedf5947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h5a97bab9eedf5947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h5a97bab9eedf5947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h5a97bab9eedf5947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h46616852460b5d85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h46616852460b5d85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endParaRPr sz="1400"/>
          </a:p>
        </p:txBody>
      </p:sp>
      <p:sp>
        <p:nvSpPr>
          <p:cNvPr id="120" name="Google Shape;120;h46616852460b5d85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h46616852460b5d85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h46616852460b5d85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28" name="Google Shape;128;h46616852460b5d85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h46616852460b5d85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h46616852460b5d85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h46616852460b5d85_0_1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h46616852460b5d85_0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h46616852460b5d85_0_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h46616852460b5d85_0_1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h46616852460b5d85_0_17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h5a97bab9eedf5947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h5a97bab9eedf5947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h5a97bab9eedf5947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BB85D8-7F08-4DC7-A9B5-FD370410F7D4}" type="slidenum">
              <a:rPr lang="en-US"/>
              <a:t>59</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6EC620-956C-4249-A8D7-B623A4C8842A}" type="slidenum">
              <a:rPr lang="en-US"/>
              <a:t>60</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F9967B-4F31-4DAD-9330-A4D14107FC25}" type="slidenum">
              <a:rPr lang="en-US"/>
              <a:t>61</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0D732-5CF4-4E4C-8701-393136825B59}" type="slidenum">
              <a:rPr lang="en-US"/>
              <a:t>62</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25F744-B007-4384-9133-BBB918EC1779}" type="slidenum">
              <a:rPr lang="en-US"/>
              <a:t>63</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E97F39-6B20-415F-B184-F4AAFEF2CCAD}" type="slidenum">
              <a:rPr lang="en-US"/>
              <a:t>64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914528-B97A-4516-85D1-75BF84BD9340}" type="slidenum">
              <a:rPr lang="en-US"/>
              <a:t>65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A30AD9-6739-460C-B457-F1241E082EDF}" type="slidenum">
              <a:rPr lang="en-US"/>
              <a:t>66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3AF5E-3BD5-4D23-9566-6157B80F24DC}" type="slidenum">
              <a:rPr lang="en-US"/>
              <a:t>67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1B2A48-9B5F-4213-A8C0-D4D64B028137}" type="slidenum">
              <a:rPr lang="en-US"/>
              <a:t>68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4FDFFE-D257-4A39-8A19-856EB9431EE3}" type="slidenum">
              <a:rPr lang="en-US"/>
              <a:t>69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9290F0-1AA0-47D5-84AE-585E3A1967F6}" type="slidenum">
              <a:rPr lang="en-US"/>
              <a:t>70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BBD5D-F1A1-41C3-B0D3-50034AD73B3A}" type="slidenum">
              <a:rPr lang="en-US"/>
              <a:t>71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27DCDF-44D1-4CDB-A2F5-660AA608AD15}" type="slidenum">
              <a:rPr lang="en-US"/>
              <a:t>72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64F0E5-33DC-4CCD-968F-F6B3550A02E4}" type="slidenum">
              <a:rPr lang="en-US"/>
              <a:t>73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99AC1A-54D8-466F-A433-05BE779486CB}" type="slidenum">
              <a:rPr lang="en-US"/>
              <a:t>74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BAE9E6-FC52-7F4E-B22E-76509B4751CB}"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483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11480" y="6565392"/>
            <a:ext cx="11384280" cy="0"/>
          </a:xfrm>
          <a:prstGeom prst="line">
            <a:avLst/>
          </a:prstGeom>
          <a:noFill/>
          <a:ln w="10160">
            <a:solidFill>
              <a:srgbClr val="D9E2EA"/>
            </a:solidFill>
            <a:prstDash val="solid"/>
          </a:ln>
        </p:spPr>
        <p:txBody>
          <a:bodyPr/>
          <a:lstStyle/>
          <a:p>
            <a:endParaRPr lang="en-US"/>
          </a:p>
        </p:txBody>
      </p:sp>
      <p:sp>
        <p:nvSpPr>
          <p:cNvPr id="3" name="Text 1"/>
          <p:cNvSpPr/>
          <p:nvPr/>
        </p:nvSpPr>
        <p:spPr>
          <a:xfrm>
            <a:off x="475488" y="6583680"/>
            <a:ext cx="5394960" cy="146304"/>
          </a:xfrm>
          <a:prstGeom prst="rect">
            <a:avLst/>
          </a:prstGeom>
          <a:noFill/>
          <a:ln/>
        </p:spPr>
        <p:txBody>
          <a:bodyPr wrap="square" lIns="0" tIns="0" rIns="0" bIns="0" rtlCol="0" anchor="ctr"/>
          <a:lstStyle/>
          <a:p>
            <a:pPr marL="0" indent="0">
              <a:buNone/>
            </a:pPr>
            <a:r>
              <a:rPr lang="en-US" sz="700">
                <a:solidFill>
                  <a:srgbClr val="7990A0"/>
                </a:solidFill>
                <a:latin typeface="Aptos" pitchFamily="34" charset="0"/>
                <a:ea typeface="Aptos" pitchFamily="34" charset="-122"/>
                <a:cs typeface="Aptos" pitchFamily="34" charset="-120"/>
              </a:rPr>
              <a:t>STRENGTHENING RECRUITMENT &amp; RETENTION IN THE EI/ECSE WORKFORCE</a:t>
            </a:r>
            <a:endParaRPr lang="en-US" sz="580"/>
          </a:p>
        </p:txBody>
      </p:sp>
      <p:pic>
        <p:nvPicPr>
          <p:cNvPr id="4" name="Image 0" descr="/mnt/data/session3_unzip/ppt/media/image1.png"/>
          <p:cNvPicPr>
            <a:picLocks noChangeAspect="1"/>
          </p:cNvPicPr>
          <p:nvPr/>
        </p:nvPicPr>
        <p:blipFill>
          <a:blip r:embed="rId2"/>
          <a:stretch>
            <a:fillRect/>
          </a:stretch>
        </p:blipFill>
        <p:spPr>
          <a:xfrm>
            <a:off x="9948672" y="6556248"/>
            <a:ext cx="1810512" cy="201168"/>
          </a:xfrm>
          <a:prstGeom prst="rect">
            <a:avLst/>
          </a:prstGeom>
        </p:spPr>
      </p:pic>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11480" y="6565392"/>
            <a:ext cx="11384280" cy="0"/>
          </a:xfrm>
          <a:prstGeom prst="line">
            <a:avLst/>
          </a:prstGeom>
          <a:noFill/>
          <a:ln w="10160">
            <a:solidFill>
              <a:srgbClr val="D9E2EA"/>
            </a:solidFill>
            <a:prstDash val="solid"/>
          </a:ln>
        </p:spPr>
        <p:txBody>
          <a:bodyPr/>
          <a:lstStyle/>
          <a:p>
            <a:endParaRPr lang="en-US"/>
          </a:p>
        </p:txBody>
      </p:sp>
      <p:sp>
        <p:nvSpPr>
          <p:cNvPr id="3" name="Text 1"/>
          <p:cNvSpPr/>
          <p:nvPr/>
        </p:nvSpPr>
        <p:spPr>
          <a:xfrm>
            <a:off x="475488" y="6583680"/>
            <a:ext cx="5394960" cy="146304"/>
          </a:xfrm>
          <a:prstGeom prst="rect">
            <a:avLst/>
          </a:prstGeom>
          <a:noFill/>
          <a:ln/>
        </p:spPr>
        <p:txBody>
          <a:bodyPr wrap="square" lIns="0" tIns="0" rIns="0" bIns="0" rtlCol="0" anchor="ctr"/>
          <a:lstStyle/>
          <a:p>
            <a:pPr marL="0" indent="0">
              <a:buNone/>
            </a:pPr>
            <a:r>
              <a:rPr lang="en-US" sz="580" dirty="0">
                <a:solidFill>
                  <a:srgbClr val="7990A0"/>
                </a:solidFill>
                <a:latin typeface="Aptos" pitchFamily="34" charset="0"/>
                <a:ea typeface="Aptos" pitchFamily="34" charset="-122"/>
                <a:cs typeface="Aptos" pitchFamily="34" charset="-120"/>
              </a:rPr>
              <a:t>STRENGTHENING RECRUITMENT &amp; RETENTION IN THE EI/ECSE WORKFORCE</a:t>
            </a:r>
            <a:endParaRPr lang="en-US" sz="580" dirty="0"/>
          </a:p>
        </p:txBody>
      </p:sp>
      <p:pic>
        <p:nvPicPr>
          <p:cNvPr id="4" name="Image 0" descr="/mnt/data/session3_unzip/ppt/media/image1.png"/>
          <p:cNvPicPr>
            <a:picLocks noChangeAspect="1"/>
          </p:cNvPicPr>
          <p:nvPr/>
        </p:nvPicPr>
        <p:blipFill>
          <a:blip r:embed="rId2"/>
          <a:stretch>
            <a:fillRect/>
          </a:stretch>
        </p:blipFill>
        <p:spPr>
          <a:xfrm>
            <a:off x="9948672" y="6556248"/>
            <a:ext cx="1810512" cy="201168"/>
          </a:xfrm>
          <a:prstGeom prst="rect">
            <a:avLst/>
          </a:prstGeom>
        </p:spPr>
      </p:pic>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ma14="http://schemas.microsoft.com/office/mac/drawingml/2011/main" xmlns=""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790408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ECTA disclaimer">
    <p:spTree>
      <p:nvGrpSpPr>
        <p:cNvPr id="1" name=""/>
        <p:cNvGrpSpPr/>
        <p:nvPr/>
      </p:nvGrpSpPr>
      <p:grpSpPr>
        <a:xfrm>
          <a:off x="0" y="0"/>
          <a:ext cx="0" cy="0"/>
          <a:chOff x="0" y="0"/>
          <a:chExt cx="0" cy="0"/>
        </a:xfrm>
      </p:grpSpPr>
      <p:cxnSp>
        <p:nvCxnSpPr>
          <p:cNvPr id="8" name="Straight Connector 7"/>
          <p:cNvCxnSpPr/>
          <p:nvPr userDrawn="1"/>
        </p:nvCxnSpPr>
        <p:spPr>
          <a:xfrm>
            <a:off x="1941533" y="3513638"/>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userDrawn="1"/>
        </p:nvCxnSpPr>
        <p:spPr>
          <a:xfrm>
            <a:off x="1973580" y="207073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73580" y="633520"/>
            <a:ext cx="7382443" cy="1089213"/>
          </a:xfrm>
          <a:prstGeom prst="rect">
            <a:avLst/>
          </a:prstGeom>
        </p:spPr>
      </p:pic>
      <p:sp>
        <p:nvSpPr>
          <p:cNvPr id="2" name="TextBox 1">
            <a:extLst>
              <a:ext uri="{FF2B5EF4-FFF2-40B4-BE49-F238E27FC236}">
                <a16:creationId xmlns:a16="http://schemas.microsoft.com/office/drawing/2014/main" id="{56482657-BEB4-8647-9BF3-DF631B060FF1}"/>
              </a:ext>
            </a:extLst>
          </p:cNvPr>
          <p:cNvSpPr txBox="1"/>
          <p:nvPr userDrawn="1"/>
        </p:nvSpPr>
        <p:spPr>
          <a:xfrm>
            <a:off x="1941533" y="3729038"/>
            <a:ext cx="829139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t>The ECTA Center is a program of the FPG Child Development Institute of the University of North Carolina at Chapel Hill, funded through cooperative agreement number H326P220002 from the Office of Special Education Programs, U.S. Department of Education. Opinions expressed herein do not necessarily represent the Department of Education's position or policy. Project Officer: Julia Martin </a:t>
            </a:r>
            <a:r>
              <a:rPr lang="en-US" sz="1300" err="1"/>
              <a:t>Eile</a:t>
            </a:r>
            <a:endParaRPr lang="en-US" sz="1300"/>
          </a:p>
        </p:txBody>
      </p:sp>
      <p:sp>
        <p:nvSpPr>
          <p:cNvPr id="3" name="TextBox 2">
            <a:extLst>
              <a:ext uri="{FF2B5EF4-FFF2-40B4-BE49-F238E27FC236}">
                <a16:creationId xmlns:a16="http://schemas.microsoft.com/office/drawing/2014/main" id="{0ECAD082-ED69-CA49-8CA0-CE32F7AEAD8C}"/>
              </a:ext>
            </a:extLst>
          </p:cNvPr>
          <p:cNvSpPr txBox="1"/>
          <p:nvPr userDrawn="1"/>
        </p:nvSpPr>
        <p:spPr>
          <a:xfrm>
            <a:off x="1973580" y="2485113"/>
            <a:ext cx="8259347" cy="646331"/>
          </a:xfrm>
          <a:prstGeom prst="rect">
            <a:avLst/>
          </a:prstGeom>
          <a:noFill/>
        </p:spPr>
        <p:txBody>
          <a:bodyPr wrap="square" rtlCol="0">
            <a:spAutoFit/>
          </a:bodyPr>
          <a:lstStyle/>
          <a:p>
            <a:pPr algn="ctr"/>
            <a:r>
              <a:rPr lang="en-US" sz="3600" b="0">
                <a:solidFill>
                  <a:schemeClr val="accent3">
                    <a:lumMod val="75000"/>
                  </a:schemeClr>
                </a:solidFill>
              </a:rPr>
              <a:t>Find out more at</a:t>
            </a:r>
            <a:r>
              <a:rPr lang="en-US" sz="3600">
                <a:solidFill>
                  <a:schemeClr val="accent3">
                    <a:lumMod val="75000"/>
                  </a:schemeClr>
                </a:solidFill>
              </a:rPr>
              <a:t> </a:t>
            </a:r>
            <a:r>
              <a:rPr lang="en-US" sz="3600" b="1" err="1">
                <a:solidFill>
                  <a:schemeClr val="accent3">
                    <a:lumMod val="75000"/>
                  </a:schemeClr>
                </a:solidFill>
              </a:rPr>
              <a:t>ectacenter.org</a:t>
            </a:r>
            <a:endParaRPr lang="en-US" sz="3600" b="1">
              <a:solidFill>
                <a:schemeClr val="accent3">
                  <a:lumMod val="75000"/>
                </a:schemeClr>
              </a:solidFill>
            </a:endParaRPr>
          </a:p>
        </p:txBody>
      </p:sp>
    </p:spTree>
    <p:extLst>
      <p:ext uri="{BB962C8B-B14F-4D97-AF65-F5344CB8AC3E}">
        <p14:creationId xmlns:p14="http://schemas.microsoft.com/office/powerpoint/2010/main" val="929614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
        <p:nvSpPr>
          <p:cNvPr id="15" name="Google Shape;15;p15"/>
          <p:cNvSpPr txBox="1">
            <a:spLocks noGrp="1"/>
          </p:cNvSpPr>
          <p:nvPr>
            <p:ph type="body" idx="1"/>
          </p:nvPr>
        </p:nvSpPr>
        <p:spPr>
          <a:xfrm>
            <a:off x="1888767" y="1725112"/>
            <a:ext cx="8415160" cy="1683555"/>
          </a:xfrm>
          <a:prstGeom prst="rect">
            <a:avLst/>
          </a:prstGeom>
          <a:noFill/>
          <a:ln>
            <a:noFill/>
          </a:ln>
        </p:spPr>
        <p:txBody>
          <a:bodyPr spcFirstLastPara="1" wrap="square" lIns="91425" tIns="45700" rIns="91425" bIns="45700" anchor="t" anchorCtr="0">
            <a:noAutofit/>
          </a:bodyPr>
          <a:lstStyle>
            <a:lvl1pPr marL="609585" lvl="0" indent="-304792" algn="ctr">
              <a:lnSpc>
                <a:spcPct val="106111"/>
              </a:lnSpc>
              <a:spcBef>
                <a:spcPts val="0"/>
              </a:spcBef>
              <a:spcAft>
                <a:spcPts val="0"/>
              </a:spcAft>
              <a:buClr>
                <a:srgbClr val="333399"/>
              </a:buClr>
              <a:buSzPts val="3600"/>
              <a:buNone/>
              <a:defRPr sz="4800">
                <a:solidFill>
                  <a:srgbClr val="333399"/>
                </a:solidFill>
                <a:latin typeface="Lato Black"/>
                <a:ea typeface="Lato Black"/>
                <a:cs typeface="Lato Black"/>
                <a:sym typeface="Lato Black"/>
              </a:defRPr>
            </a:lvl1pPr>
            <a:lvl2pPr marL="1219170" lvl="1" indent="-304792" algn="l">
              <a:lnSpc>
                <a:spcPct val="150000"/>
              </a:lnSpc>
              <a:spcBef>
                <a:spcPts val="4000"/>
              </a:spcBef>
              <a:spcAft>
                <a:spcPts val="0"/>
              </a:spcAft>
              <a:buClr>
                <a:srgbClr val="333399"/>
              </a:buClr>
              <a:buSzPts val="2637"/>
              <a:buNone/>
              <a:defRPr sz="3516">
                <a:solidFill>
                  <a:srgbClr val="333399"/>
                </a:solidFill>
                <a:latin typeface="Calibri"/>
                <a:ea typeface="Calibri"/>
                <a:cs typeface="Calibri"/>
                <a:sym typeface="Calibri"/>
              </a:defRPr>
            </a:lvl2pPr>
            <a:lvl3pPr marL="1828754" lvl="2" indent="-528052" algn="l">
              <a:lnSpc>
                <a:spcPct val="90000"/>
              </a:lnSpc>
              <a:spcBef>
                <a:spcPts val="500"/>
              </a:spcBef>
              <a:spcAft>
                <a:spcPts val="0"/>
              </a:spcAft>
              <a:buClr>
                <a:srgbClr val="333399"/>
              </a:buClr>
              <a:buSzPts val="2637"/>
              <a:buChar char="•"/>
              <a:defRPr sz="3516">
                <a:solidFill>
                  <a:srgbClr val="333399"/>
                </a:solidFill>
                <a:latin typeface="Calibri"/>
                <a:ea typeface="Calibri"/>
                <a:cs typeface="Calibri"/>
                <a:sym typeface="Calibri"/>
              </a:defRPr>
            </a:lvl3pPr>
            <a:lvl4pPr marL="2438339" lvl="3" indent="-528052" algn="l">
              <a:lnSpc>
                <a:spcPct val="90000"/>
              </a:lnSpc>
              <a:spcBef>
                <a:spcPts val="500"/>
              </a:spcBef>
              <a:spcAft>
                <a:spcPts val="0"/>
              </a:spcAft>
              <a:buClr>
                <a:srgbClr val="333399"/>
              </a:buClr>
              <a:buSzPts val="2637"/>
              <a:buChar char="•"/>
              <a:defRPr sz="3516">
                <a:solidFill>
                  <a:srgbClr val="333399"/>
                </a:solidFill>
                <a:latin typeface="Calibri"/>
                <a:ea typeface="Calibri"/>
                <a:cs typeface="Calibri"/>
                <a:sym typeface="Calibri"/>
              </a:defRPr>
            </a:lvl4pPr>
            <a:lvl5pPr marL="3047924" lvl="4" indent="-528052" algn="l">
              <a:lnSpc>
                <a:spcPct val="90000"/>
              </a:lnSpc>
              <a:spcBef>
                <a:spcPts val="500"/>
              </a:spcBef>
              <a:spcAft>
                <a:spcPts val="0"/>
              </a:spcAft>
              <a:buClr>
                <a:srgbClr val="333399"/>
              </a:buClr>
              <a:buSzPts val="2637"/>
              <a:buChar char="•"/>
              <a:defRPr sz="3516">
                <a:solidFill>
                  <a:srgbClr val="333399"/>
                </a:solidFill>
                <a:latin typeface="Calibri"/>
                <a:ea typeface="Calibri"/>
                <a:cs typeface="Calibri"/>
                <a:sym typeface="Calibri"/>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16" name="Google Shape;16;p15"/>
          <p:cNvSpPr txBox="1">
            <a:spLocks noGrp="1"/>
          </p:cNvSpPr>
          <p:nvPr>
            <p:ph type="body" idx="2"/>
          </p:nvPr>
        </p:nvSpPr>
        <p:spPr>
          <a:xfrm>
            <a:off x="7277351" y="4047160"/>
            <a:ext cx="2971695" cy="1498496"/>
          </a:xfrm>
          <a:prstGeom prst="rect">
            <a:avLst/>
          </a:prstGeom>
          <a:noFill/>
          <a:ln>
            <a:noFill/>
          </a:ln>
        </p:spPr>
        <p:txBody>
          <a:bodyPr spcFirstLastPara="1" wrap="square" lIns="91425" tIns="45700" rIns="91425" bIns="45700" anchor="t" anchorCtr="0">
            <a:noAutofit/>
          </a:bodyPr>
          <a:lstStyle>
            <a:lvl1pPr marL="609585" lvl="0" indent="-304792" algn="l">
              <a:lnSpc>
                <a:spcPct val="100000"/>
              </a:lnSpc>
              <a:spcBef>
                <a:spcPts val="0"/>
              </a:spcBef>
              <a:spcAft>
                <a:spcPts val="0"/>
              </a:spcAft>
              <a:buClr>
                <a:schemeClr val="dk1"/>
              </a:buClr>
              <a:buSzPts val="1800"/>
              <a:buNone/>
              <a:defRPr sz="2400"/>
            </a:lvl1pPr>
            <a:lvl2pPr marL="1219170" lvl="1" indent="-304792" algn="l">
              <a:lnSpc>
                <a:spcPct val="100000"/>
              </a:lnSpc>
              <a:spcBef>
                <a:spcPts val="4000"/>
              </a:spcBef>
              <a:spcAft>
                <a:spcPts val="0"/>
              </a:spcAft>
              <a:buClr>
                <a:schemeClr val="dk1"/>
              </a:buClr>
              <a:buSzPts val="1465"/>
              <a:buNone/>
              <a:defRPr sz="1953"/>
            </a:lvl2pPr>
            <a:lvl3pPr marL="1828754" lvl="2" indent="-304792" algn="l">
              <a:lnSpc>
                <a:spcPct val="100000"/>
              </a:lnSpc>
              <a:spcBef>
                <a:spcPts val="500"/>
              </a:spcBef>
              <a:spcAft>
                <a:spcPts val="0"/>
              </a:spcAft>
              <a:buClr>
                <a:schemeClr val="dk1"/>
              </a:buClr>
              <a:buSzPts val="1465"/>
              <a:buNone/>
              <a:defRPr sz="1953"/>
            </a:lvl3pPr>
            <a:lvl4pPr marL="2438339" lvl="3" indent="-304792" algn="l">
              <a:lnSpc>
                <a:spcPct val="100000"/>
              </a:lnSpc>
              <a:spcBef>
                <a:spcPts val="500"/>
              </a:spcBef>
              <a:spcAft>
                <a:spcPts val="0"/>
              </a:spcAft>
              <a:buClr>
                <a:schemeClr val="dk1"/>
              </a:buClr>
              <a:buSzPts val="1465"/>
              <a:buNone/>
              <a:defRPr sz="1953"/>
            </a:lvl4pPr>
            <a:lvl5pPr marL="3047924" lvl="4" indent="-304792" algn="l">
              <a:lnSpc>
                <a:spcPct val="100000"/>
              </a:lnSpc>
              <a:spcBef>
                <a:spcPts val="500"/>
              </a:spcBef>
              <a:spcAft>
                <a:spcPts val="0"/>
              </a:spcAft>
              <a:buClr>
                <a:schemeClr val="dk1"/>
              </a:buClr>
              <a:buSzPts val="1465"/>
              <a:buNone/>
              <a:defRPr sz="1953"/>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pic>
        <p:nvPicPr>
          <p:cNvPr id="17" name="Google Shape;17;p15"/>
          <p:cNvPicPr preferRelativeResize="0"/>
          <p:nvPr/>
        </p:nvPicPr>
        <p:blipFill rotWithShape="1">
          <a:blip r:embed="rId2">
            <a:alphaModFix/>
          </a:blip>
          <a:srcRect t="3725" b="9440"/>
          <a:stretch/>
        </p:blipFill>
        <p:spPr>
          <a:xfrm>
            <a:off x="0" y="4523179"/>
            <a:ext cx="12189099" cy="2334820"/>
          </a:xfrm>
          <a:prstGeom prst="rect">
            <a:avLst/>
          </a:prstGeom>
          <a:noFill/>
          <a:ln>
            <a:noFill/>
          </a:ln>
        </p:spPr>
      </p:pic>
      <p:pic>
        <p:nvPicPr>
          <p:cNvPr id="18" name="Google Shape;18;p15"/>
          <p:cNvPicPr preferRelativeResize="0"/>
          <p:nvPr/>
        </p:nvPicPr>
        <p:blipFill rotWithShape="1">
          <a:blip r:embed="rId2">
            <a:alphaModFix/>
          </a:blip>
          <a:srcRect t="3725" b="9440"/>
          <a:stretch/>
        </p:blipFill>
        <p:spPr>
          <a:xfrm>
            <a:off x="0" y="4523179"/>
            <a:ext cx="12189099" cy="2334820"/>
          </a:xfrm>
          <a:prstGeom prst="rect">
            <a:avLst/>
          </a:prstGeom>
          <a:noFill/>
          <a:ln>
            <a:noFill/>
          </a:ln>
        </p:spPr>
      </p:pic>
    </p:spTree>
    <p:extLst>
      <p:ext uri="{BB962C8B-B14F-4D97-AF65-F5344CB8AC3E}">
        <p14:creationId xmlns:p14="http://schemas.microsoft.com/office/powerpoint/2010/main" val="13676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75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charRg st="1" end="1"/>
                                            </p:txEl>
                                          </p:spTgt>
                                        </p:tgtEl>
                                        <p:attrNameLst>
                                          <p:attrName>style.visibility</p:attrName>
                                        </p:attrNameLst>
                                      </p:cBhvr>
                                      <p:to>
                                        <p:strVal val="visible"/>
                                      </p:to>
                                    </p:set>
                                    <p:animEffect transition="in" filter="fade">
                                      <p:cBhvr>
                                        <p:cTn id="12" dur="750"/>
                                        <p:tgtEl>
                                          <p:spTgt spid="15">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charRg st="1" end="1"/>
                                            </p:txEl>
                                          </p:spTgt>
                                        </p:tgtEl>
                                        <p:attrNameLst>
                                          <p:attrName>style.visibility</p:attrName>
                                        </p:attrNameLst>
                                      </p:cBhvr>
                                      <p:to>
                                        <p:strVal val="visible"/>
                                      </p:to>
                                    </p:set>
                                    <p:animEffect transition="in" filter="fade">
                                      <p:cBhvr>
                                        <p:cTn id="17" dur="750"/>
                                        <p:tgtEl>
                                          <p:spTgt spid="15">
                                            <p:txEl>
                                              <p:char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charRg st="1" end="1"/>
                                            </p:txEl>
                                          </p:spTgt>
                                        </p:tgtEl>
                                        <p:attrNameLst>
                                          <p:attrName>style.visibility</p:attrName>
                                        </p:attrNameLst>
                                      </p:cBhvr>
                                      <p:to>
                                        <p:strVal val="visible"/>
                                      </p:to>
                                    </p:set>
                                    <p:animEffect transition="in" filter="fade">
                                      <p:cBhvr>
                                        <p:cTn id="22" dur="750"/>
                                        <p:tgtEl>
                                          <p:spTgt spid="15">
                                            <p:txEl>
                                              <p:char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charRg st="1" end="1"/>
                                            </p:txEl>
                                          </p:spTgt>
                                        </p:tgtEl>
                                        <p:attrNameLst>
                                          <p:attrName>style.visibility</p:attrName>
                                        </p:attrNameLst>
                                      </p:cBhvr>
                                      <p:to>
                                        <p:strVal val="visible"/>
                                      </p:to>
                                    </p:set>
                                    <p:animEffect transition="in" filter="fade">
                                      <p:cBhvr>
                                        <p:cTn id="27" dur="750"/>
                                        <p:tgtEl>
                                          <p:spTgt spid="15">
                                            <p:txEl>
                                              <p:char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charRg st="1" end="1"/>
                                            </p:txEl>
                                          </p:spTgt>
                                        </p:tgtEl>
                                        <p:attrNameLst>
                                          <p:attrName>style.visibility</p:attrName>
                                        </p:attrNameLst>
                                      </p:cBhvr>
                                      <p:to>
                                        <p:strVal val="visible"/>
                                      </p:to>
                                    </p:set>
                                    <p:animEffect transition="in" filter="fade">
                                      <p:cBhvr>
                                        <p:cTn id="32" dur="750"/>
                                        <p:tgtEl>
                                          <p:spTgt spid="15">
                                            <p:txEl>
                                              <p:char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xEl>
                                              <p:charRg st="1" end="1"/>
                                            </p:txEl>
                                          </p:spTgt>
                                        </p:tgtEl>
                                        <p:attrNameLst>
                                          <p:attrName>style.visibility</p:attrName>
                                        </p:attrNameLst>
                                      </p:cBhvr>
                                      <p:to>
                                        <p:strVal val="visible"/>
                                      </p:to>
                                    </p:set>
                                    <p:animEffect transition="in" filter="fade">
                                      <p:cBhvr>
                                        <p:cTn id="37" dur="750"/>
                                        <p:tgtEl>
                                          <p:spTgt spid="15">
                                            <p:txEl>
                                              <p:char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xEl>
                                              <p:charRg st="1" end="1"/>
                                            </p:txEl>
                                          </p:spTgt>
                                        </p:tgtEl>
                                        <p:attrNameLst>
                                          <p:attrName>style.visibility</p:attrName>
                                        </p:attrNameLst>
                                      </p:cBhvr>
                                      <p:to>
                                        <p:strVal val="visible"/>
                                      </p:to>
                                    </p:set>
                                    <p:animEffect transition="in" filter="fade">
                                      <p:cBhvr>
                                        <p:cTn id="42" dur="750"/>
                                        <p:tgtEl>
                                          <p:spTgt spid="15">
                                            <p:txEl>
                                              <p:char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xEl>
                                              <p:charRg st="1" end="1"/>
                                            </p:txEl>
                                          </p:spTgt>
                                        </p:tgtEl>
                                        <p:attrNameLst>
                                          <p:attrName>style.visibility</p:attrName>
                                        </p:attrNameLst>
                                      </p:cBhvr>
                                      <p:to>
                                        <p:strVal val="visible"/>
                                      </p:to>
                                    </p:set>
                                    <p:animEffect transition="in" filter="fade">
                                      <p:cBhvr>
                                        <p:cTn id="47" dur="750"/>
                                        <p:tgtEl>
                                          <p:spTgt spid="15">
                                            <p:txEl>
                                              <p:charRg st="1" end="1"/>
                                            </p:txEl>
                                          </p:spTgt>
                                        </p:tgtEl>
                                      </p:cBhvr>
                                    </p:animEffect>
                                  </p:childTnLst>
                                </p:cTn>
                              </p:par>
                            </p:childTnLst>
                          </p:cTn>
                        </p:par>
                        <p:par>
                          <p:cTn id="48" fill="hold">
                            <p:stCondLst>
                              <p:cond delay="750"/>
                            </p:stCondLst>
                            <p:childTnLst>
                              <p:par>
                                <p:cTn id="49" presetID="10" presetClass="entr" presetSubtype="0" fill="hold" nodeType="afterEffect">
                                  <p:stCondLst>
                                    <p:cond delay="0"/>
                                  </p:stCondLst>
                                  <p:childTnLst>
                                    <p:set>
                                      <p:cBhvr>
                                        <p:cTn id="50" dur="1" fill="hold">
                                          <p:stCondLst>
                                            <p:cond delay="0"/>
                                          </p:stCondLst>
                                        </p:cTn>
                                        <p:tgtEl>
                                          <p:spTgt spid="16">
                                            <p:txEl>
                                              <p:pRg st="0" end="0"/>
                                            </p:txEl>
                                          </p:spTgt>
                                        </p:tgtEl>
                                        <p:attrNameLst>
                                          <p:attrName>style.visibility</p:attrName>
                                        </p:attrNameLst>
                                      </p:cBhvr>
                                      <p:to>
                                        <p:strVal val="visible"/>
                                      </p:to>
                                    </p:set>
                                    <p:animEffect transition="in" filter="fade">
                                      <p:cBhvr>
                                        <p:cTn id="51" dur="750"/>
                                        <p:tgtEl>
                                          <p:spTgt spid="16">
                                            <p:txEl>
                                              <p:pRg st="0" end="0"/>
                                            </p:txEl>
                                          </p:spTgt>
                                        </p:tgtEl>
                                      </p:cBhvr>
                                    </p:animEffect>
                                  </p:childTnLst>
                                </p:cTn>
                              </p:par>
                            </p:childTnLst>
                          </p:cTn>
                        </p:par>
                        <p:par>
                          <p:cTn id="52" fill="hold">
                            <p:stCondLst>
                              <p:cond delay="1500"/>
                            </p:stCondLst>
                            <p:childTnLst>
                              <p:par>
                                <p:cTn id="53" presetID="10" presetClass="entr" presetSubtype="0" fill="hold" nodeType="afterEffect">
                                  <p:stCondLst>
                                    <p:cond delay="0"/>
                                  </p:stCondLst>
                                  <p:childTnLst>
                                    <p:set>
                                      <p:cBhvr>
                                        <p:cTn id="54" dur="1" fill="hold">
                                          <p:stCondLst>
                                            <p:cond delay="0"/>
                                          </p:stCondLst>
                                        </p:cTn>
                                        <p:tgtEl>
                                          <p:spTgt spid="16">
                                            <p:txEl>
                                              <p:charRg st="1" end="1"/>
                                            </p:txEl>
                                          </p:spTgt>
                                        </p:tgtEl>
                                        <p:attrNameLst>
                                          <p:attrName>style.visibility</p:attrName>
                                        </p:attrNameLst>
                                      </p:cBhvr>
                                      <p:to>
                                        <p:strVal val="visible"/>
                                      </p:to>
                                    </p:set>
                                    <p:animEffect transition="in" filter="fade">
                                      <p:cBhvr>
                                        <p:cTn id="55" dur="750"/>
                                        <p:tgtEl>
                                          <p:spTgt spid="16">
                                            <p:txEl>
                                              <p:charRg st="1" end="1"/>
                                            </p:txEl>
                                          </p:spTgt>
                                        </p:tgtEl>
                                      </p:cBhvr>
                                    </p:animEffect>
                                  </p:childTnLst>
                                </p:cTn>
                              </p:par>
                            </p:childTnLst>
                          </p:cTn>
                        </p:par>
                        <p:par>
                          <p:cTn id="56" fill="hold">
                            <p:stCondLst>
                              <p:cond delay="2250"/>
                            </p:stCondLst>
                            <p:childTnLst>
                              <p:par>
                                <p:cTn id="57" presetID="10" presetClass="entr" presetSubtype="0" fill="hold" nodeType="afterEffect">
                                  <p:stCondLst>
                                    <p:cond delay="0"/>
                                  </p:stCondLst>
                                  <p:childTnLst>
                                    <p:set>
                                      <p:cBhvr>
                                        <p:cTn id="58" dur="1" fill="hold">
                                          <p:stCondLst>
                                            <p:cond delay="0"/>
                                          </p:stCondLst>
                                        </p:cTn>
                                        <p:tgtEl>
                                          <p:spTgt spid="16">
                                            <p:txEl>
                                              <p:charRg st="1" end="1"/>
                                            </p:txEl>
                                          </p:spTgt>
                                        </p:tgtEl>
                                        <p:attrNameLst>
                                          <p:attrName>style.visibility</p:attrName>
                                        </p:attrNameLst>
                                      </p:cBhvr>
                                      <p:to>
                                        <p:strVal val="visible"/>
                                      </p:to>
                                    </p:set>
                                    <p:animEffect transition="in" filter="fade">
                                      <p:cBhvr>
                                        <p:cTn id="59" dur="750"/>
                                        <p:tgtEl>
                                          <p:spTgt spid="16">
                                            <p:txEl>
                                              <p:charRg st="1" end="1"/>
                                            </p:txEl>
                                          </p:spTgt>
                                        </p:tgtEl>
                                      </p:cBhvr>
                                    </p:animEffect>
                                  </p:childTnLst>
                                </p:cTn>
                              </p:par>
                            </p:childTnLst>
                          </p:cTn>
                        </p:par>
                        <p:par>
                          <p:cTn id="60" fill="hold">
                            <p:stCondLst>
                              <p:cond delay="3000"/>
                            </p:stCondLst>
                            <p:childTnLst>
                              <p:par>
                                <p:cTn id="61" presetID="10" presetClass="entr" presetSubtype="0" fill="hold" nodeType="afterEffect">
                                  <p:stCondLst>
                                    <p:cond delay="0"/>
                                  </p:stCondLst>
                                  <p:childTnLst>
                                    <p:set>
                                      <p:cBhvr>
                                        <p:cTn id="62" dur="1" fill="hold">
                                          <p:stCondLst>
                                            <p:cond delay="0"/>
                                          </p:stCondLst>
                                        </p:cTn>
                                        <p:tgtEl>
                                          <p:spTgt spid="16">
                                            <p:txEl>
                                              <p:charRg st="1" end="1"/>
                                            </p:txEl>
                                          </p:spTgt>
                                        </p:tgtEl>
                                        <p:attrNameLst>
                                          <p:attrName>style.visibility</p:attrName>
                                        </p:attrNameLst>
                                      </p:cBhvr>
                                      <p:to>
                                        <p:strVal val="visible"/>
                                      </p:to>
                                    </p:set>
                                    <p:animEffect transition="in" filter="fade">
                                      <p:cBhvr>
                                        <p:cTn id="63" dur="750"/>
                                        <p:tgtEl>
                                          <p:spTgt spid="16">
                                            <p:txEl>
                                              <p:charRg st="1" end="1"/>
                                            </p:txEl>
                                          </p:spTgt>
                                        </p:tgtEl>
                                      </p:cBhvr>
                                    </p:animEffect>
                                  </p:childTnLst>
                                </p:cTn>
                              </p:par>
                            </p:childTnLst>
                          </p:cTn>
                        </p:par>
                        <p:par>
                          <p:cTn id="64" fill="hold">
                            <p:stCondLst>
                              <p:cond delay="3750"/>
                            </p:stCondLst>
                            <p:childTnLst>
                              <p:par>
                                <p:cTn id="65" presetID="10" presetClass="entr" presetSubtype="0" fill="hold" nodeType="afterEffect">
                                  <p:stCondLst>
                                    <p:cond delay="0"/>
                                  </p:stCondLst>
                                  <p:childTnLst>
                                    <p:set>
                                      <p:cBhvr>
                                        <p:cTn id="66" dur="1" fill="hold">
                                          <p:stCondLst>
                                            <p:cond delay="0"/>
                                          </p:stCondLst>
                                        </p:cTn>
                                        <p:tgtEl>
                                          <p:spTgt spid="16">
                                            <p:txEl>
                                              <p:charRg st="1" end="1"/>
                                            </p:txEl>
                                          </p:spTgt>
                                        </p:tgtEl>
                                        <p:attrNameLst>
                                          <p:attrName>style.visibility</p:attrName>
                                        </p:attrNameLst>
                                      </p:cBhvr>
                                      <p:to>
                                        <p:strVal val="visible"/>
                                      </p:to>
                                    </p:set>
                                    <p:animEffect transition="in" filter="fade">
                                      <p:cBhvr>
                                        <p:cTn id="67" dur="750"/>
                                        <p:tgtEl>
                                          <p:spTgt spid="16">
                                            <p:txEl>
                                              <p:charRg st="1" end="1"/>
                                            </p:txEl>
                                          </p:spTgt>
                                        </p:tgtEl>
                                      </p:cBhvr>
                                    </p:animEffect>
                                  </p:childTnLst>
                                </p:cTn>
                              </p:par>
                            </p:childTnLst>
                          </p:cTn>
                        </p:par>
                        <p:par>
                          <p:cTn id="68" fill="hold">
                            <p:stCondLst>
                              <p:cond delay="4500"/>
                            </p:stCondLst>
                            <p:childTnLst>
                              <p:par>
                                <p:cTn id="69" presetID="10" presetClass="entr" presetSubtype="0" fill="hold" nodeType="afterEffect">
                                  <p:stCondLst>
                                    <p:cond delay="0"/>
                                  </p:stCondLst>
                                  <p:childTnLst>
                                    <p:set>
                                      <p:cBhvr>
                                        <p:cTn id="70" dur="1" fill="hold">
                                          <p:stCondLst>
                                            <p:cond delay="0"/>
                                          </p:stCondLst>
                                        </p:cTn>
                                        <p:tgtEl>
                                          <p:spTgt spid="16">
                                            <p:txEl>
                                              <p:charRg st="1" end="1"/>
                                            </p:txEl>
                                          </p:spTgt>
                                        </p:tgtEl>
                                        <p:attrNameLst>
                                          <p:attrName>style.visibility</p:attrName>
                                        </p:attrNameLst>
                                      </p:cBhvr>
                                      <p:to>
                                        <p:strVal val="visible"/>
                                      </p:to>
                                    </p:set>
                                    <p:animEffect transition="in" filter="fade">
                                      <p:cBhvr>
                                        <p:cTn id="71" dur="750"/>
                                        <p:tgtEl>
                                          <p:spTgt spid="16">
                                            <p:txEl>
                                              <p:charRg st="1" end="1"/>
                                            </p:txEl>
                                          </p:spTgt>
                                        </p:tgtEl>
                                      </p:cBhvr>
                                    </p:animEffect>
                                  </p:childTnLst>
                                </p:cTn>
                              </p:par>
                            </p:childTnLst>
                          </p:cTn>
                        </p:par>
                        <p:par>
                          <p:cTn id="72" fill="hold">
                            <p:stCondLst>
                              <p:cond delay="5250"/>
                            </p:stCondLst>
                            <p:childTnLst>
                              <p:par>
                                <p:cTn id="73" presetID="10" presetClass="entr" presetSubtype="0" fill="hold" nodeType="afterEffect">
                                  <p:stCondLst>
                                    <p:cond delay="0"/>
                                  </p:stCondLst>
                                  <p:childTnLst>
                                    <p:set>
                                      <p:cBhvr>
                                        <p:cTn id="74" dur="1" fill="hold">
                                          <p:stCondLst>
                                            <p:cond delay="0"/>
                                          </p:stCondLst>
                                        </p:cTn>
                                        <p:tgtEl>
                                          <p:spTgt spid="16">
                                            <p:txEl>
                                              <p:charRg st="1" end="1"/>
                                            </p:txEl>
                                          </p:spTgt>
                                        </p:tgtEl>
                                        <p:attrNameLst>
                                          <p:attrName>style.visibility</p:attrName>
                                        </p:attrNameLst>
                                      </p:cBhvr>
                                      <p:to>
                                        <p:strVal val="visible"/>
                                      </p:to>
                                    </p:set>
                                    <p:animEffect transition="in" filter="fade">
                                      <p:cBhvr>
                                        <p:cTn id="75" dur="750"/>
                                        <p:tgtEl>
                                          <p:spTgt spid="16">
                                            <p:txEl>
                                              <p:charRg st="1" end="1"/>
                                            </p:txEl>
                                          </p:spTgt>
                                        </p:tgtEl>
                                      </p:cBhvr>
                                    </p:animEffect>
                                  </p:childTnLst>
                                </p:cTn>
                              </p:par>
                            </p:childTnLst>
                          </p:cTn>
                        </p:par>
                        <p:par>
                          <p:cTn id="76" fill="hold">
                            <p:stCondLst>
                              <p:cond delay="6000"/>
                            </p:stCondLst>
                            <p:childTnLst>
                              <p:par>
                                <p:cTn id="77" presetID="10" presetClass="entr" presetSubtype="0" fill="hold" nodeType="afterEffect">
                                  <p:stCondLst>
                                    <p:cond delay="0"/>
                                  </p:stCondLst>
                                  <p:childTnLst>
                                    <p:set>
                                      <p:cBhvr>
                                        <p:cTn id="78" dur="1" fill="hold">
                                          <p:stCondLst>
                                            <p:cond delay="0"/>
                                          </p:stCondLst>
                                        </p:cTn>
                                        <p:tgtEl>
                                          <p:spTgt spid="16">
                                            <p:txEl>
                                              <p:charRg st="1" end="1"/>
                                            </p:txEl>
                                          </p:spTgt>
                                        </p:tgtEl>
                                        <p:attrNameLst>
                                          <p:attrName>style.visibility</p:attrName>
                                        </p:attrNameLst>
                                      </p:cBhvr>
                                      <p:to>
                                        <p:strVal val="visible"/>
                                      </p:to>
                                    </p:set>
                                    <p:animEffect transition="in" filter="fade">
                                      <p:cBhvr>
                                        <p:cTn id="79" dur="750"/>
                                        <p:tgtEl>
                                          <p:spTgt spid="16">
                                            <p:txEl>
                                              <p:charRg st="1" end="1"/>
                                            </p:txEl>
                                          </p:spTgt>
                                        </p:tgtEl>
                                      </p:cBhvr>
                                    </p:animEffect>
                                  </p:childTnLst>
                                </p:cTn>
                              </p:par>
                            </p:childTnLst>
                          </p:cTn>
                        </p:par>
                        <p:par>
                          <p:cTn id="80" fill="hold">
                            <p:stCondLst>
                              <p:cond delay="6750"/>
                            </p:stCondLst>
                            <p:childTnLst>
                              <p:par>
                                <p:cTn id="81" presetID="10" presetClass="entr" presetSubtype="0" fill="hold" nodeType="afterEffect">
                                  <p:stCondLst>
                                    <p:cond delay="0"/>
                                  </p:stCondLst>
                                  <p:childTnLst>
                                    <p:set>
                                      <p:cBhvr>
                                        <p:cTn id="82" dur="1" fill="hold">
                                          <p:stCondLst>
                                            <p:cond delay="0"/>
                                          </p:stCondLst>
                                        </p:cTn>
                                        <p:tgtEl>
                                          <p:spTgt spid="16">
                                            <p:txEl>
                                              <p:charRg st="1" end="1"/>
                                            </p:txEl>
                                          </p:spTgt>
                                        </p:tgtEl>
                                        <p:attrNameLst>
                                          <p:attrName>style.visibility</p:attrName>
                                        </p:attrNameLst>
                                      </p:cBhvr>
                                      <p:to>
                                        <p:strVal val="visible"/>
                                      </p:to>
                                    </p:set>
                                    <p:animEffect transition="in" filter="fade">
                                      <p:cBhvr>
                                        <p:cTn id="83" dur="750"/>
                                        <p:tgtEl>
                                          <p:spTgt spid="16">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with image">
  <p:cSld name="Text with image">
    <p:spTree>
      <p:nvGrpSpPr>
        <p:cNvPr id="1" name="Shape 19"/>
        <p:cNvGrpSpPr/>
        <p:nvPr/>
      </p:nvGrpSpPr>
      <p:grpSpPr>
        <a:xfrm>
          <a:off x="0" y="0"/>
          <a:ext cx="0" cy="0"/>
          <a:chOff x="0" y="0"/>
          <a:chExt cx="0" cy="0"/>
        </a:xfrm>
      </p:grpSpPr>
      <p:sp>
        <p:nvSpPr>
          <p:cNvPr id="20" name="Google Shape;20;p16"/>
          <p:cNvSpPr txBox="1">
            <a:spLocks noGrp="1"/>
          </p:cNvSpPr>
          <p:nvPr>
            <p:ph type="body" idx="1"/>
          </p:nvPr>
        </p:nvSpPr>
        <p:spPr>
          <a:xfrm>
            <a:off x="1257097" y="1703011"/>
            <a:ext cx="5324612" cy="3106028"/>
          </a:xfrm>
          <a:prstGeom prst="rect">
            <a:avLst/>
          </a:prstGeom>
          <a:noFill/>
          <a:ln>
            <a:noFill/>
          </a:ln>
        </p:spPr>
        <p:txBody>
          <a:bodyPr spcFirstLastPara="1" wrap="square" lIns="91425" tIns="45700" rIns="91425" bIns="45700" anchor="t" anchorCtr="0">
            <a:noAutofit/>
          </a:bodyPr>
          <a:lstStyle>
            <a:lvl1pPr marL="609585" lvl="0" indent="-507987" algn="l">
              <a:lnSpc>
                <a:spcPct val="100000"/>
              </a:lnSpc>
              <a:spcBef>
                <a:spcPts val="0"/>
              </a:spcBef>
              <a:spcAft>
                <a:spcPts val="0"/>
              </a:spcAft>
              <a:buClr>
                <a:schemeClr val="dk1"/>
              </a:buClr>
              <a:buSzPts val="2400"/>
              <a:buFont typeface="Arial"/>
              <a:buChar char="•"/>
              <a:defRPr sz="3200" b="1"/>
            </a:lvl1pPr>
            <a:lvl2pPr marL="1219170" lvl="1" indent="-304792" algn="l">
              <a:lnSpc>
                <a:spcPct val="150000"/>
              </a:lnSpc>
              <a:spcBef>
                <a:spcPts val="585"/>
              </a:spcBef>
              <a:spcAft>
                <a:spcPts val="0"/>
              </a:spcAft>
              <a:buClr>
                <a:schemeClr val="dk1"/>
              </a:buClr>
              <a:buSzPts val="2400"/>
              <a:buNone/>
              <a:defRPr/>
            </a:lvl2pPr>
            <a:lvl3pPr marL="1828754" lvl="2" indent="-304792" algn="l">
              <a:lnSpc>
                <a:spcPct val="150000"/>
              </a:lnSpc>
              <a:spcBef>
                <a:spcPts val="500"/>
              </a:spcBef>
              <a:spcAft>
                <a:spcPts val="0"/>
              </a:spcAft>
              <a:buClr>
                <a:schemeClr val="dk1"/>
              </a:buClr>
              <a:buSzPts val="1500"/>
              <a:buNone/>
              <a:defRPr/>
            </a:lvl3pPr>
            <a:lvl4pPr marL="2438339" lvl="3" indent="-304792" algn="l">
              <a:lnSpc>
                <a:spcPct val="150000"/>
              </a:lnSpc>
              <a:spcBef>
                <a:spcPts val="500"/>
              </a:spcBef>
              <a:spcAft>
                <a:spcPts val="0"/>
              </a:spcAft>
              <a:buClr>
                <a:schemeClr val="dk1"/>
              </a:buClr>
              <a:buSzPts val="1350"/>
              <a:buNone/>
              <a:defRPr/>
            </a:lvl4pPr>
            <a:lvl5pPr marL="3047924" lvl="4" indent="-304792" algn="l">
              <a:lnSpc>
                <a:spcPct val="150000"/>
              </a:lnSpc>
              <a:spcBef>
                <a:spcPts val="500"/>
              </a:spcBef>
              <a:spcAft>
                <a:spcPts val="0"/>
              </a:spcAft>
              <a:buClr>
                <a:schemeClr val="dk1"/>
              </a:buClr>
              <a:buSzPts val="1350"/>
              <a:buNone/>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21" name="Google Shape;21;p16"/>
          <p:cNvSpPr>
            <a:spLocks noGrp="1"/>
          </p:cNvSpPr>
          <p:nvPr>
            <p:ph type="pic" idx="2"/>
          </p:nvPr>
        </p:nvSpPr>
        <p:spPr>
          <a:xfrm>
            <a:off x="7016572" y="1722364"/>
            <a:ext cx="4560595" cy="4120808"/>
          </a:xfrm>
          <a:prstGeom prst="rect">
            <a:avLst/>
          </a:prstGeom>
          <a:noFill/>
          <a:ln>
            <a:noFill/>
          </a:ln>
        </p:spPr>
      </p:sp>
      <p:pic>
        <p:nvPicPr>
          <p:cNvPr id="22" name="Google Shape;22;p16"/>
          <p:cNvPicPr preferRelativeResize="0"/>
          <p:nvPr/>
        </p:nvPicPr>
        <p:blipFill rotWithShape="1">
          <a:blip r:embed="rId2">
            <a:alphaModFix/>
          </a:blip>
          <a:srcRect l="110" t="7103" b="33564"/>
          <a:stretch/>
        </p:blipFill>
        <p:spPr>
          <a:xfrm>
            <a:off x="-11752" y="4947587"/>
            <a:ext cx="12203831" cy="1915055"/>
          </a:xfrm>
          <a:prstGeom prst="rect">
            <a:avLst/>
          </a:prstGeom>
          <a:noFill/>
          <a:ln>
            <a:noFill/>
          </a:ln>
        </p:spPr>
      </p:pic>
      <p:pic>
        <p:nvPicPr>
          <p:cNvPr id="23" name="Google Shape;23;p16"/>
          <p:cNvPicPr preferRelativeResize="0"/>
          <p:nvPr/>
        </p:nvPicPr>
        <p:blipFill rotWithShape="1">
          <a:blip r:embed="rId2">
            <a:alphaModFix/>
          </a:blip>
          <a:srcRect l="110" t="7103" b="33564"/>
          <a:stretch/>
        </p:blipFill>
        <p:spPr>
          <a:xfrm>
            <a:off x="-11752" y="4947587"/>
            <a:ext cx="12203831" cy="1915055"/>
          </a:xfrm>
          <a:prstGeom prst="rect">
            <a:avLst/>
          </a:prstGeom>
          <a:noFill/>
          <a:ln>
            <a:noFill/>
          </a:ln>
        </p:spPr>
      </p:pic>
    </p:spTree>
    <p:extLst>
      <p:ext uri="{BB962C8B-B14F-4D97-AF65-F5344CB8AC3E}">
        <p14:creationId xmlns:p14="http://schemas.microsoft.com/office/powerpoint/2010/main" val="2156548393"/>
      </p:ext>
    </p:extLst>
  </p:cSld>
  <p:clrMapOvr>
    <a:masterClrMapping/>
  </p:clrMapOvr>
  <p:extLst>
    <p:ext uri="{DCECCB84-F9BA-43D5-87BE-67443E8EF086}">
      <p15:sldGuideLst xmlns:p15="http://schemas.microsoft.com/office/powerpoint/2012/main">
        <p15:guide id="1" orient="horz" pos="1638">
          <p15:clr>
            <a:srgbClr val="FBAE40"/>
          </p15:clr>
        </p15:guide>
        <p15:guide id="2" pos="57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 New Empty">
  <p:cSld name="1 New Empty">
    <p:spTree>
      <p:nvGrpSpPr>
        <p:cNvPr id="1" name="Shape 24"/>
        <p:cNvGrpSpPr/>
        <p:nvPr/>
      </p:nvGrpSpPr>
      <p:grpSpPr>
        <a:xfrm>
          <a:off x="0" y="0"/>
          <a:ext cx="0" cy="0"/>
          <a:chOff x="0" y="0"/>
          <a:chExt cx="0" cy="0"/>
        </a:xfrm>
      </p:grpSpPr>
      <p:sp>
        <p:nvSpPr>
          <p:cNvPr id="25" name="Google Shape;25;h53fdb6862f82702b_0_146"/>
          <p:cNvSpPr txBox="1">
            <a:spLocks noGrp="1"/>
          </p:cNvSpPr>
          <p:nvPr>
            <p:ph type="sldNum" idx="12"/>
          </p:nvPr>
        </p:nvSpPr>
        <p:spPr>
          <a:xfrm>
            <a:off x="11379200" y="6356351"/>
            <a:ext cx="454400" cy="3596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9pPr>
          </a:lstStyle>
          <a:p>
            <a:fld id="{00000000-1234-1234-1234-123412341234}" type="slidenum">
              <a:rPr lang="en-US" smtClean="0"/>
              <a:pPr/>
              <a:t>‹#›</a:t>
            </a:fld>
            <a:endParaRPr lang="en-US"/>
          </a:p>
        </p:txBody>
      </p:sp>
      <p:sp>
        <p:nvSpPr>
          <p:cNvPr id="26" name="Google Shape;26;h53fdb6862f82702b_0_146"/>
          <p:cNvSpPr txBox="1">
            <a:spLocks noGrp="1"/>
          </p:cNvSpPr>
          <p:nvPr>
            <p:ph type="title"/>
          </p:nvPr>
        </p:nvSpPr>
        <p:spPr>
          <a:xfrm>
            <a:off x="0" y="0"/>
            <a:ext cx="10419200" cy="1247600"/>
          </a:xfrm>
          <a:prstGeom prst="rect">
            <a:avLst/>
          </a:prstGeom>
          <a:noFill/>
          <a:ln>
            <a:noFill/>
          </a:ln>
        </p:spPr>
        <p:txBody>
          <a:bodyPr spcFirstLastPara="1" wrap="square" lIns="91425" tIns="45700" rIns="91425" bIns="45700" anchor="ctr" anchorCtr="0">
            <a:noAutofit/>
          </a:bodyPr>
          <a:lstStyle>
            <a:lvl1pPr marR="0" lvl="0" algn="ctr">
              <a:lnSpc>
                <a:spcPct val="90000"/>
              </a:lnSpc>
              <a:spcBef>
                <a:spcPts val="0"/>
              </a:spcBef>
              <a:spcAft>
                <a:spcPts val="0"/>
              </a:spcAft>
              <a:buClr>
                <a:schemeClr val="dk2"/>
              </a:buClr>
              <a:buSzPts val="3600"/>
              <a:buFont typeface="Lato Black"/>
              <a:buNone/>
              <a:defRPr sz="4800" b="0" i="0" u="none" strike="noStrike" cap="none">
                <a:solidFill>
                  <a:schemeClr val="dk2"/>
                </a:solidFill>
                <a:latin typeface="Lato Black"/>
                <a:ea typeface="Lato Black"/>
                <a:cs typeface="Lato Black"/>
                <a:sym typeface="Lato Black"/>
              </a:defRPr>
            </a:lvl1pPr>
            <a:lvl2pPr marR="0" lvl="1"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2400" b="0" i="0" u="none" strike="noStrike" cap="none">
                <a:solidFill>
                  <a:srgbClr val="000000"/>
                </a:solidFill>
                <a:latin typeface="Arial"/>
                <a:ea typeface="Arial"/>
                <a:cs typeface="Arial"/>
                <a:sym typeface="Arial"/>
              </a:defRPr>
            </a:lvl9pPr>
          </a:lstStyle>
          <a:p>
            <a:endParaRPr/>
          </a:p>
        </p:txBody>
      </p:sp>
      <p:sp>
        <p:nvSpPr>
          <p:cNvPr id="27" name="Google Shape;27;h53fdb6862f82702b_0_146"/>
          <p:cNvSpPr/>
          <p:nvPr/>
        </p:nvSpPr>
        <p:spPr>
          <a:xfrm>
            <a:off x="4382433" y="5470800"/>
            <a:ext cx="3049200" cy="13872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spc="0">
              <a:solidFill>
                <a:schemeClr val="lt1"/>
              </a:solidFill>
              <a:highlight>
                <a:schemeClr val="lt1"/>
              </a:highlight>
              <a:latin typeface="Lato"/>
              <a:ea typeface="Lato"/>
              <a:cs typeface="Lato"/>
              <a:sym typeface="Lato"/>
            </a:endParaRPr>
          </a:p>
        </p:txBody>
      </p:sp>
    </p:spTree>
    <p:extLst>
      <p:ext uri="{BB962C8B-B14F-4D97-AF65-F5344CB8AC3E}">
        <p14:creationId xmlns:p14="http://schemas.microsoft.com/office/powerpoint/2010/main" val="112564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8"/>
        <p:cNvGrpSpPr/>
        <p:nvPr/>
      </p:nvGrpSpPr>
      <p:grpSpPr>
        <a:xfrm>
          <a:off x="0" y="0"/>
          <a:ext cx="0" cy="0"/>
          <a:chOff x="0" y="0"/>
          <a:chExt cx="0" cy="0"/>
        </a:xfrm>
      </p:grpSpPr>
      <p:sp>
        <p:nvSpPr>
          <p:cNvPr id="29" name="Google Shape;29;p17"/>
          <p:cNvSpPr txBox="1">
            <a:spLocks noGrp="1"/>
          </p:cNvSpPr>
          <p:nvPr>
            <p:ph type="body" idx="1"/>
          </p:nvPr>
        </p:nvSpPr>
        <p:spPr>
          <a:xfrm>
            <a:off x="0" y="105869"/>
            <a:ext cx="12192000" cy="1228876"/>
          </a:xfrm>
          <a:prstGeom prst="rect">
            <a:avLst/>
          </a:prstGeom>
          <a:noFill/>
          <a:ln>
            <a:noFill/>
          </a:ln>
        </p:spPr>
        <p:txBody>
          <a:bodyPr spcFirstLastPara="1" wrap="square" lIns="91425" tIns="45700" rIns="91425" bIns="45700" anchor="ctr" anchorCtr="0">
            <a:normAutofit/>
          </a:bodyPr>
          <a:lstStyle>
            <a:lvl1pPr marL="609585" lvl="0" indent="-304792" algn="ctr">
              <a:lnSpc>
                <a:spcPct val="100000"/>
              </a:lnSpc>
              <a:spcBef>
                <a:spcPts val="0"/>
              </a:spcBef>
              <a:spcAft>
                <a:spcPts val="0"/>
              </a:spcAft>
              <a:buClr>
                <a:schemeClr val="lt1"/>
              </a:buClr>
              <a:buSzPts val="3600"/>
              <a:buNone/>
              <a:defRPr sz="4800">
                <a:solidFill>
                  <a:schemeClr val="lt1"/>
                </a:solidFill>
                <a:latin typeface="Lato Black"/>
                <a:ea typeface="Lato Black"/>
                <a:cs typeface="Lato Black"/>
                <a:sym typeface="Lato Black"/>
              </a:defRPr>
            </a:lvl1pPr>
            <a:lvl2pPr marL="1219170" lvl="1" indent="-304792" algn="l">
              <a:lnSpc>
                <a:spcPct val="150000"/>
              </a:lnSpc>
              <a:spcBef>
                <a:spcPts val="500"/>
              </a:spcBef>
              <a:spcAft>
                <a:spcPts val="0"/>
              </a:spcAft>
              <a:buClr>
                <a:schemeClr val="dk1"/>
              </a:buClr>
              <a:buSzPts val="1800"/>
              <a:buNone/>
              <a:defRPr/>
            </a:lvl2pPr>
            <a:lvl3pPr marL="1828754" lvl="2" indent="-457189" algn="l">
              <a:lnSpc>
                <a:spcPct val="90000"/>
              </a:lnSpc>
              <a:spcBef>
                <a:spcPts val="500"/>
              </a:spcBef>
              <a:spcAft>
                <a:spcPts val="0"/>
              </a:spcAft>
              <a:buClr>
                <a:schemeClr val="dk1"/>
              </a:buClr>
              <a:buSzPts val="1800"/>
              <a:buChar char="•"/>
              <a:defRPr/>
            </a:lvl3pPr>
            <a:lvl4pPr marL="2438339" lvl="3" indent="-457189" algn="l">
              <a:lnSpc>
                <a:spcPct val="90000"/>
              </a:lnSpc>
              <a:spcBef>
                <a:spcPts val="500"/>
              </a:spcBef>
              <a:spcAft>
                <a:spcPts val="0"/>
              </a:spcAft>
              <a:buClr>
                <a:schemeClr val="dk1"/>
              </a:buClr>
              <a:buSzPts val="1800"/>
              <a:buChar char="•"/>
              <a:defRPr/>
            </a:lvl4pPr>
            <a:lvl5pPr marL="3047924" lvl="4" indent="-457189" algn="l">
              <a:lnSpc>
                <a:spcPct val="90000"/>
              </a:lnSpc>
              <a:spcBef>
                <a:spcPts val="500"/>
              </a:spcBef>
              <a:spcAft>
                <a:spcPts val="0"/>
              </a:spcAft>
              <a:buClr>
                <a:schemeClr val="dk1"/>
              </a:buClr>
              <a:buSzPts val="180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30" name="Google Shape;30;p17"/>
          <p:cNvSpPr txBox="1">
            <a:spLocks noGrp="1"/>
          </p:cNvSpPr>
          <p:nvPr>
            <p:ph type="body" idx="2"/>
          </p:nvPr>
        </p:nvSpPr>
        <p:spPr>
          <a:xfrm>
            <a:off x="2736038" y="1596573"/>
            <a:ext cx="6729169" cy="3350372"/>
          </a:xfrm>
          <a:prstGeom prst="rect">
            <a:avLst/>
          </a:prstGeom>
          <a:noFill/>
          <a:ln>
            <a:noFill/>
          </a:ln>
        </p:spPr>
        <p:txBody>
          <a:bodyPr spcFirstLastPara="1" wrap="square" lIns="91425" tIns="45700" rIns="91425" bIns="45700" anchor="t" anchorCtr="0">
            <a:noAutofit/>
          </a:bodyPr>
          <a:lstStyle>
            <a:lvl1pPr marL="609585" lvl="0" indent="-507987" algn="l">
              <a:lnSpc>
                <a:spcPct val="150000"/>
              </a:lnSpc>
              <a:spcBef>
                <a:spcPts val="0"/>
              </a:spcBef>
              <a:spcAft>
                <a:spcPts val="0"/>
              </a:spcAft>
              <a:buClr>
                <a:schemeClr val="dk1"/>
              </a:buClr>
              <a:buSzPts val="2400"/>
              <a:buFont typeface="Arial"/>
              <a:buChar char="•"/>
              <a:defRPr sz="3200" b="1"/>
            </a:lvl1pPr>
            <a:lvl2pPr marL="1219170" lvl="1" indent="-304792" algn="l">
              <a:lnSpc>
                <a:spcPct val="150000"/>
              </a:lnSpc>
              <a:spcBef>
                <a:spcPts val="585"/>
              </a:spcBef>
              <a:spcAft>
                <a:spcPts val="0"/>
              </a:spcAft>
              <a:buClr>
                <a:schemeClr val="dk1"/>
              </a:buClr>
              <a:buSzPts val="1758"/>
              <a:buNone/>
              <a:defRPr sz="2344"/>
            </a:lvl2pPr>
            <a:lvl3pPr marL="1828754" lvl="2" indent="-304792" algn="l">
              <a:lnSpc>
                <a:spcPct val="90000"/>
              </a:lnSpc>
              <a:spcBef>
                <a:spcPts val="500"/>
              </a:spcBef>
              <a:spcAft>
                <a:spcPts val="0"/>
              </a:spcAft>
              <a:buClr>
                <a:schemeClr val="dk1"/>
              </a:buClr>
              <a:buSzPts val="1758"/>
              <a:buNone/>
              <a:defRPr sz="2344"/>
            </a:lvl3pPr>
            <a:lvl4pPr marL="2438339" lvl="3" indent="-304792" algn="l">
              <a:lnSpc>
                <a:spcPct val="90000"/>
              </a:lnSpc>
              <a:spcBef>
                <a:spcPts val="500"/>
              </a:spcBef>
              <a:spcAft>
                <a:spcPts val="0"/>
              </a:spcAft>
              <a:buClr>
                <a:schemeClr val="dk1"/>
              </a:buClr>
              <a:buSzPts val="1758"/>
              <a:buNone/>
              <a:defRPr sz="2344"/>
            </a:lvl4pPr>
            <a:lvl5pPr marL="3047924" lvl="4" indent="-304792" algn="l">
              <a:lnSpc>
                <a:spcPct val="90000"/>
              </a:lnSpc>
              <a:spcBef>
                <a:spcPts val="500"/>
              </a:spcBef>
              <a:spcAft>
                <a:spcPts val="0"/>
              </a:spcAft>
              <a:buClr>
                <a:schemeClr val="dk1"/>
              </a:buClr>
              <a:buSzPts val="1758"/>
              <a:buNone/>
              <a:defRPr sz="2344"/>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pic>
        <p:nvPicPr>
          <p:cNvPr id="31" name="Google Shape;31;p17"/>
          <p:cNvPicPr preferRelativeResize="0"/>
          <p:nvPr/>
        </p:nvPicPr>
        <p:blipFill rotWithShape="1">
          <a:blip r:embed="rId2">
            <a:alphaModFix/>
          </a:blip>
          <a:srcRect l="110" t="7103" b="33564"/>
          <a:stretch/>
        </p:blipFill>
        <p:spPr>
          <a:xfrm>
            <a:off x="-11752" y="4947587"/>
            <a:ext cx="12203831" cy="1915055"/>
          </a:xfrm>
          <a:prstGeom prst="rect">
            <a:avLst/>
          </a:prstGeom>
          <a:noFill/>
          <a:ln>
            <a:noFill/>
          </a:ln>
        </p:spPr>
      </p:pic>
      <p:pic>
        <p:nvPicPr>
          <p:cNvPr id="32" name="Google Shape;32;p17"/>
          <p:cNvPicPr preferRelativeResize="0"/>
          <p:nvPr/>
        </p:nvPicPr>
        <p:blipFill rotWithShape="1">
          <a:blip r:embed="rId2">
            <a:alphaModFix/>
          </a:blip>
          <a:srcRect l="110" t="7103" b="33564"/>
          <a:stretch/>
        </p:blipFill>
        <p:spPr>
          <a:xfrm>
            <a:off x="-11752" y="4947587"/>
            <a:ext cx="12203831" cy="1915055"/>
          </a:xfrm>
          <a:prstGeom prst="rect">
            <a:avLst/>
          </a:prstGeom>
          <a:noFill/>
          <a:ln>
            <a:noFill/>
          </a:ln>
        </p:spPr>
      </p:pic>
    </p:spTree>
    <p:extLst>
      <p:ext uri="{BB962C8B-B14F-4D97-AF65-F5344CB8AC3E}">
        <p14:creationId xmlns:p14="http://schemas.microsoft.com/office/powerpoint/2010/main" val="46716878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 New clear bottom">
  <p:cSld name="1 New clear bottom">
    <p:spTree>
      <p:nvGrpSpPr>
        <p:cNvPr id="1" name="Shape 33"/>
        <p:cNvGrpSpPr/>
        <p:nvPr/>
      </p:nvGrpSpPr>
      <p:grpSpPr>
        <a:xfrm>
          <a:off x="0" y="0"/>
          <a:ext cx="0" cy="0"/>
          <a:chOff x="0" y="0"/>
          <a:chExt cx="0" cy="0"/>
        </a:xfrm>
      </p:grpSpPr>
      <p:sp>
        <p:nvSpPr>
          <p:cNvPr id="34" name="Google Shape;34;h46616852460b5d85_0_113"/>
          <p:cNvSpPr/>
          <p:nvPr/>
        </p:nvSpPr>
        <p:spPr>
          <a:xfrm>
            <a:off x="0" y="5949833"/>
            <a:ext cx="12192000" cy="908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spc="0">
              <a:solidFill>
                <a:srgbClr val="000000"/>
              </a:solidFill>
              <a:latin typeface="Lato"/>
              <a:ea typeface="Lato"/>
              <a:cs typeface="Lato"/>
              <a:sym typeface="Lato"/>
            </a:endParaRPr>
          </a:p>
        </p:txBody>
      </p:sp>
      <p:sp>
        <p:nvSpPr>
          <p:cNvPr id="35" name="Google Shape;35;h46616852460b5d85_0_113"/>
          <p:cNvSpPr txBox="1">
            <a:spLocks noGrp="1"/>
          </p:cNvSpPr>
          <p:nvPr>
            <p:ph type="sldNum" idx="12"/>
          </p:nvPr>
        </p:nvSpPr>
        <p:spPr>
          <a:xfrm>
            <a:off x="11093411" y="6217623"/>
            <a:ext cx="731600" cy="5248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300"/>
              <a:buFont typeface="Arial"/>
              <a:buNone/>
              <a:defRPr sz="1733" b="1" i="0" u="none" strike="noStrike" cap="none" spc="0">
                <a:solidFill>
                  <a:schemeClr val="dk1"/>
                </a:solidFill>
                <a:latin typeface="Lato"/>
                <a:ea typeface="Lato"/>
                <a:cs typeface="Lato"/>
                <a:sym typeface="Lato"/>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85438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Cover 1 no photo">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2A9189-EFEA-DE13-FEA7-A1701407320F}"/>
              </a:ext>
            </a:extLst>
          </p:cNvPr>
          <p:cNvSpPr/>
          <p:nvPr userDrawn="1"/>
        </p:nvSpPr>
        <p:spPr>
          <a:xfrm>
            <a:off x="0" y="723900"/>
            <a:ext cx="12192000" cy="4212618"/>
          </a:xfrm>
          <a:prstGeom prst="rect">
            <a:avLst/>
          </a:prstGeom>
          <a:solidFill>
            <a:srgbClr val="E5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251718B5-8784-E7EA-3BC0-3A0144EB7311}"/>
              </a:ext>
            </a:extLst>
          </p:cNvPr>
          <p:cNvSpPr>
            <a:spLocks noGrp="1"/>
          </p:cNvSpPr>
          <p:nvPr>
            <p:ph type="body" sz="quarter" idx="10"/>
          </p:nvPr>
        </p:nvSpPr>
        <p:spPr>
          <a:xfrm>
            <a:off x="4223318" y="1369486"/>
            <a:ext cx="7282882" cy="2190137"/>
          </a:xfrm>
          <a:prstGeom prst="rect">
            <a:avLst/>
          </a:prstGeom>
        </p:spPr>
        <p:txBody>
          <a:bodyPr lIns="0" tIns="0" rIns="0" bIns="0"/>
          <a:lstStyle>
            <a:lvl1pPr marL="0" indent="0">
              <a:lnSpc>
                <a:spcPts val="4320"/>
              </a:lnSpc>
              <a:buNone/>
              <a:defRPr sz="3600">
                <a:solidFill>
                  <a:schemeClr val="tx2"/>
                </a:solidFill>
                <a:latin typeface="Aptos" panose="020B0004020202020204" pitchFamily="34" charset="0"/>
              </a:defRPr>
            </a:lvl1pPr>
            <a:lvl2pPr marL="457200" indent="0">
              <a:buNone/>
              <a:defRPr sz="3600">
                <a:latin typeface="IBM Plex Serif" panose="02060503050406000203" pitchFamily="18" charset="77"/>
              </a:defRPr>
            </a:lvl2pPr>
            <a:lvl3pPr marL="914400" indent="0">
              <a:buNone/>
              <a:defRPr sz="3600">
                <a:latin typeface="IBM Plex Serif" panose="02060503050406000203" pitchFamily="18" charset="77"/>
              </a:defRPr>
            </a:lvl3pPr>
            <a:lvl4pPr marL="1371600" indent="0">
              <a:buNone/>
              <a:defRPr sz="3600">
                <a:latin typeface="IBM Plex Serif" panose="02060503050406000203" pitchFamily="18" charset="77"/>
              </a:defRPr>
            </a:lvl4pPr>
            <a:lvl5pPr marL="1828800" indent="0">
              <a:buNone/>
              <a:defRPr sz="3600">
                <a:latin typeface="IBM Plex Serif" panose="02060503050406000203" pitchFamily="18" charset="77"/>
              </a:defRPr>
            </a:lvl5pPr>
          </a:lstStyle>
          <a:p>
            <a:pPr lvl="0"/>
            <a:r>
              <a:rPr lang="en-US"/>
              <a:t>Click to edit Master text styles</a:t>
            </a:r>
          </a:p>
        </p:txBody>
      </p:sp>
      <p:sp>
        <p:nvSpPr>
          <p:cNvPr id="2" name="Rectangle 1">
            <a:extLst>
              <a:ext uri="{FF2B5EF4-FFF2-40B4-BE49-F238E27FC236}">
                <a16:creationId xmlns:a16="http://schemas.microsoft.com/office/drawing/2014/main" id="{4FB34923-CD5F-A620-AFE4-AB745EBD8CE0}"/>
              </a:ext>
            </a:extLst>
          </p:cNvPr>
          <p:cNvSpPr/>
          <p:nvPr userDrawn="1"/>
        </p:nvSpPr>
        <p:spPr>
          <a:xfrm>
            <a:off x="0" y="0"/>
            <a:ext cx="12192000" cy="227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4238DDE-2725-CEB0-F13F-3A6520CF3593}"/>
              </a:ext>
            </a:extLst>
          </p:cNvPr>
          <p:cNvPicPr>
            <a:picLocks noChangeAspect="1"/>
          </p:cNvPicPr>
          <p:nvPr userDrawn="1"/>
        </p:nvPicPr>
        <p:blipFill>
          <a:blip r:embed="rId2"/>
          <a:srcRect/>
          <a:stretch/>
        </p:blipFill>
        <p:spPr>
          <a:xfrm>
            <a:off x="688522" y="1391259"/>
            <a:ext cx="2927350" cy="2927350"/>
          </a:xfrm>
          <a:prstGeom prst="rect">
            <a:avLst/>
          </a:prstGeom>
        </p:spPr>
      </p:pic>
      <p:sp>
        <p:nvSpPr>
          <p:cNvPr id="7" name="Text Placeholder 9">
            <a:extLst>
              <a:ext uri="{FF2B5EF4-FFF2-40B4-BE49-F238E27FC236}">
                <a16:creationId xmlns:a16="http://schemas.microsoft.com/office/drawing/2014/main" id="{2F54EC8E-060E-D4A4-3E02-ABA5AEE9A941}"/>
              </a:ext>
            </a:extLst>
          </p:cNvPr>
          <p:cNvSpPr>
            <a:spLocks noGrp="1"/>
          </p:cNvSpPr>
          <p:nvPr>
            <p:ph type="body" sz="quarter" idx="11" hasCustomPrompt="1"/>
          </p:nvPr>
        </p:nvSpPr>
        <p:spPr>
          <a:xfrm>
            <a:off x="4223318" y="3568401"/>
            <a:ext cx="7282882" cy="448423"/>
          </a:xfrm>
          <a:prstGeom prst="rect">
            <a:avLst/>
          </a:prstGeom>
        </p:spPr>
        <p:txBody>
          <a:bodyPr lIns="0" tIns="0" rIns="0" bIns="0"/>
          <a:lstStyle>
            <a:lvl1pPr marL="0" indent="0">
              <a:lnSpc>
                <a:spcPct val="100000"/>
              </a:lnSpc>
              <a:spcBef>
                <a:spcPts val="0"/>
              </a:spcBef>
              <a:buNone/>
              <a:defRPr sz="2000">
                <a:solidFill>
                  <a:schemeClr val="tx2"/>
                </a:solidFill>
                <a:latin typeface="+mn-lt"/>
              </a:defRPr>
            </a:lvl1pPr>
            <a:lvl2pPr marL="457200" indent="0">
              <a:buNone/>
              <a:defRPr sz="3600">
                <a:latin typeface="IBM Plex Serif" panose="02060503050406000203" pitchFamily="18" charset="77"/>
              </a:defRPr>
            </a:lvl2pPr>
            <a:lvl3pPr marL="914400" indent="0">
              <a:buNone/>
              <a:defRPr sz="3600">
                <a:latin typeface="IBM Plex Serif" panose="02060503050406000203" pitchFamily="18" charset="77"/>
              </a:defRPr>
            </a:lvl3pPr>
            <a:lvl4pPr marL="1371600" indent="0">
              <a:buNone/>
              <a:defRPr sz="3600">
                <a:latin typeface="IBM Plex Serif" panose="02060503050406000203" pitchFamily="18" charset="77"/>
              </a:defRPr>
            </a:lvl4pPr>
            <a:lvl5pPr marL="1828800" indent="0">
              <a:buNone/>
              <a:defRPr sz="3600">
                <a:latin typeface="IBM Plex Serif" panose="02060503050406000203" pitchFamily="18" charset="77"/>
              </a:defRPr>
            </a:lvl5pPr>
          </a:lstStyle>
          <a:p>
            <a:pPr lvl="0"/>
            <a:r>
              <a:rPr lang="en-US"/>
              <a:t>DATE IN ALL CAPS</a:t>
            </a:r>
          </a:p>
        </p:txBody>
      </p:sp>
      <p:pic>
        <p:nvPicPr>
          <p:cNvPr id="8" name="Content Placeholder 5" descr="A close-up of a sign&#10;&#10;Description automatically generated">
            <a:extLst>
              <a:ext uri="{FF2B5EF4-FFF2-40B4-BE49-F238E27FC236}">
                <a16:creationId xmlns:a16="http://schemas.microsoft.com/office/drawing/2014/main" id="{23ECE4A1-8CFF-0465-269E-6D0387640C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46500" y="5586598"/>
            <a:ext cx="2134870" cy="812292"/>
          </a:xfrm>
          <a:prstGeom prst="rect">
            <a:avLst/>
          </a:prstGeom>
        </p:spPr>
      </p:pic>
      <p:pic>
        <p:nvPicPr>
          <p:cNvPr id="9" name="Picture 8" descr="A black background with a black square&#10;&#10;Description automatically generated with medium confidence">
            <a:extLst>
              <a:ext uri="{FF2B5EF4-FFF2-40B4-BE49-F238E27FC236}">
                <a16:creationId xmlns:a16="http://schemas.microsoft.com/office/drawing/2014/main" id="{04FF65B7-EB73-1CB4-2483-96AD7A5771A7}"/>
              </a:ext>
            </a:extLst>
          </p:cNvPr>
          <p:cNvPicPr>
            <a:picLocks noChangeAspect="1"/>
          </p:cNvPicPr>
          <p:nvPr userDrawn="1"/>
        </p:nvPicPr>
        <p:blipFill>
          <a:blip r:embed="rId4"/>
          <a:stretch>
            <a:fillRect/>
          </a:stretch>
        </p:blipFill>
        <p:spPr>
          <a:xfrm>
            <a:off x="6160104" y="5631542"/>
            <a:ext cx="2386330" cy="810260"/>
          </a:xfrm>
          <a:prstGeom prst="rect">
            <a:avLst/>
          </a:prstGeom>
        </p:spPr>
      </p:pic>
    </p:spTree>
    <p:extLst>
      <p:ext uri="{BB962C8B-B14F-4D97-AF65-F5344CB8AC3E}">
        <p14:creationId xmlns:p14="http://schemas.microsoft.com/office/powerpoint/2010/main" val="2132417065"/>
      </p:ext>
    </p:extLst>
  </p:cSld>
  <p:clrMapOvr>
    <a:masterClrMapping/>
  </p:clrMapOvr>
  <p:extLst>
    <p:ext uri="{DCECCB84-F9BA-43D5-87BE-67443E8EF086}">
      <p15:sldGuideLst xmlns:p15="http://schemas.microsoft.com/office/powerpoint/2012/main">
        <p15:guide id="1" orient="horz" pos="864">
          <p15:clr>
            <a:srgbClr val="FBAE40"/>
          </p15:clr>
        </p15:guide>
        <p15:guide id="2" pos="3840">
          <p15:clr>
            <a:srgbClr val="FBAE40"/>
          </p15:clr>
        </p15:guide>
        <p15:guide id="3" orient="horz" pos="271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photo and text on backgroun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6AAC0CC-3123-695B-6562-96A35C940B1E}"/>
              </a:ext>
            </a:extLst>
          </p:cNvPr>
          <p:cNvSpPr>
            <a:spLocks/>
          </p:cNvSpPr>
          <p:nvPr userDrawn="1"/>
        </p:nvSpPr>
        <p:spPr>
          <a:xfrm>
            <a:off x="0" y="1404523"/>
            <a:ext cx="12192000" cy="474573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1E9634F1-1E79-9961-9AA9-11B3845071C0}"/>
              </a:ext>
            </a:extLst>
          </p:cNvPr>
          <p:cNvSpPr>
            <a:spLocks noGrp="1"/>
          </p:cNvSpPr>
          <p:nvPr>
            <p:ph type="pic" sz="quarter" idx="18"/>
          </p:nvPr>
        </p:nvSpPr>
        <p:spPr>
          <a:xfrm>
            <a:off x="6096000" y="1404523"/>
            <a:ext cx="6096000" cy="4745736"/>
          </a:xfrm>
          <a:prstGeom prst="rect">
            <a:avLst/>
          </a:prstGeom>
        </p:spPr>
        <p:txBody>
          <a:bodyPr/>
          <a:lstStyle/>
          <a:p>
            <a:endParaRPr lang="en-US"/>
          </a:p>
        </p:txBody>
      </p:sp>
      <p:sp>
        <p:nvSpPr>
          <p:cNvPr id="10" name="Text Placeholder 9">
            <a:extLst>
              <a:ext uri="{FF2B5EF4-FFF2-40B4-BE49-F238E27FC236}">
                <a16:creationId xmlns:a16="http://schemas.microsoft.com/office/drawing/2014/main" id="{692B5C7B-DAAB-9194-377C-D870007CFBB6}"/>
              </a:ext>
            </a:extLst>
          </p:cNvPr>
          <p:cNvSpPr>
            <a:spLocks noGrp="1"/>
          </p:cNvSpPr>
          <p:nvPr>
            <p:ph type="body" sz="quarter" idx="17"/>
          </p:nvPr>
        </p:nvSpPr>
        <p:spPr>
          <a:xfrm>
            <a:off x="695325" y="2072888"/>
            <a:ext cx="4757737" cy="3412435"/>
          </a:xfrm>
          <a:prstGeom prst="rect">
            <a:avLst/>
          </a:prstGeom>
        </p:spPr>
        <p:txBody>
          <a:bodyPr lIns="0"/>
          <a:lstStyle>
            <a:lvl1pPr marL="0" indent="0">
              <a:buNone/>
              <a:defRPr sz="2400">
                <a:latin typeface="Aptos" panose="020B0004020202020204" pitchFamily="34" charset="0"/>
              </a:defRPr>
            </a:lvl1pPr>
          </a:lstStyle>
          <a:p>
            <a:pPr lvl="0"/>
            <a:r>
              <a:rPr lang="en-US"/>
              <a:t>Click to edit Master text style</a:t>
            </a:r>
          </a:p>
          <a:p>
            <a:pPr lvl="0"/>
            <a:endParaRPr lang="en-US"/>
          </a:p>
        </p:txBody>
      </p:sp>
      <p:sp>
        <p:nvSpPr>
          <p:cNvPr id="2" name="Text Placeholder 11">
            <a:extLst>
              <a:ext uri="{FF2B5EF4-FFF2-40B4-BE49-F238E27FC236}">
                <a16:creationId xmlns:a16="http://schemas.microsoft.com/office/drawing/2014/main" id="{8DFD9209-5538-B449-0D12-AEF4808CD410}"/>
              </a:ext>
            </a:extLst>
          </p:cNvPr>
          <p:cNvSpPr>
            <a:spLocks noGrp="1"/>
          </p:cNvSpPr>
          <p:nvPr>
            <p:ph type="body" sz="quarter" idx="13"/>
          </p:nvPr>
        </p:nvSpPr>
        <p:spPr>
          <a:xfrm>
            <a:off x="695325" y="741364"/>
            <a:ext cx="10680246" cy="641385"/>
          </a:xfrm>
          <a:prstGeom prst="rect">
            <a:avLst/>
          </a:prstGeom>
        </p:spPr>
        <p:txBody>
          <a:bodyPr lIns="0" tIns="0" rIns="0" bIns="0"/>
          <a:lstStyle>
            <a:lvl1pPr marL="0" indent="0">
              <a:lnSpc>
                <a:spcPts val="2880"/>
              </a:lnSpc>
              <a:buNone/>
              <a:defRPr sz="3200" b="1">
                <a:latin typeface="Aptos" panose="020B00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endParaRPr lang="en-US"/>
          </a:p>
        </p:txBody>
      </p:sp>
      <p:sp>
        <p:nvSpPr>
          <p:cNvPr id="5" name="Footer Placeholder 1">
            <a:extLst>
              <a:ext uri="{FF2B5EF4-FFF2-40B4-BE49-F238E27FC236}">
                <a16:creationId xmlns:a16="http://schemas.microsoft.com/office/drawing/2014/main" id="{1D1D994A-1359-7D3B-D3A6-23804F5B53BE}"/>
              </a:ext>
            </a:extLst>
          </p:cNvPr>
          <p:cNvSpPr>
            <a:spLocks noGrp="1"/>
          </p:cNvSpPr>
          <p:nvPr>
            <p:ph type="ftr" sz="quarter" idx="3"/>
          </p:nvPr>
        </p:nvSpPr>
        <p:spPr>
          <a:xfrm>
            <a:off x="690882" y="6356619"/>
            <a:ext cx="4114800" cy="217170"/>
          </a:xfrm>
          <a:prstGeom prst="rect">
            <a:avLst/>
          </a:prstGeom>
        </p:spPr>
        <p:txBody>
          <a:bodyPr vert="horz" lIns="0" tIns="45720" rIns="91440" bIns="45720" rtlCol="0" anchor="ctr"/>
          <a:lstStyle>
            <a:lvl1pPr algn="l">
              <a:defRPr sz="700" b="1">
                <a:solidFill>
                  <a:schemeClr val="tx1"/>
                </a:solidFill>
                <a:latin typeface="+mn-lt"/>
              </a:defRPr>
            </a:lvl1pPr>
          </a:lstStyle>
          <a:p>
            <a:r>
              <a:rPr lang="en-US"/>
              <a:t>Add Title of Presentation Here</a:t>
            </a:r>
          </a:p>
        </p:txBody>
      </p:sp>
      <p:sp>
        <p:nvSpPr>
          <p:cNvPr id="7" name="Rectangle 6">
            <a:extLst>
              <a:ext uri="{FF2B5EF4-FFF2-40B4-BE49-F238E27FC236}">
                <a16:creationId xmlns:a16="http://schemas.microsoft.com/office/drawing/2014/main" id="{31F77D60-3466-F598-CC32-DC5D4BA83B6E}"/>
              </a:ext>
            </a:extLst>
          </p:cNvPr>
          <p:cNvSpPr/>
          <p:nvPr userDrawn="1"/>
        </p:nvSpPr>
        <p:spPr>
          <a:xfrm>
            <a:off x="0" y="0"/>
            <a:ext cx="12192000" cy="227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53749D81-7D0C-4A12-1255-9017D7B27887}"/>
              </a:ext>
            </a:extLst>
          </p:cNvPr>
          <p:cNvSpPr>
            <a:spLocks noGrp="1"/>
          </p:cNvSpPr>
          <p:nvPr>
            <p:ph type="sldNum" sz="quarter" idx="12"/>
          </p:nvPr>
        </p:nvSpPr>
        <p:spPr>
          <a:xfrm>
            <a:off x="10642600" y="6350904"/>
            <a:ext cx="863600" cy="365125"/>
          </a:xfrm>
          <a:prstGeom prst="rect">
            <a:avLst/>
          </a:prstGeom>
        </p:spPr>
        <p:txBody>
          <a:bodyPr rIns="0"/>
          <a:lstStyle>
            <a:lvl1pPr algn="r">
              <a:defRPr sz="800" b="1">
                <a:solidFill>
                  <a:schemeClr val="accent3"/>
                </a:solidFill>
                <a:latin typeface="+mn-lt"/>
              </a:defRPr>
            </a:lvl1pPr>
          </a:lstStyle>
          <a:p>
            <a:fld id="{E8EC07DC-9122-6741-910E-23307F675ECC}" type="slidenum">
              <a:rPr lang="en-US" smtClean="0"/>
              <a:pPr/>
              <a:t>‹#›</a:t>
            </a:fld>
            <a:endParaRPr lang="en-US"/>
          </a:p>
        </p:txBody>
      </p:sp>
    </p:spTree>
    <p:extLst>
      <p:ext uri="{BB962C8B-B14F-4D97-AF65-F5344CB8AC3E}">
        <p14:creationId xmlns:p14="http://schemas.microsoft.com/office/powerpoint/2010/main" val="24272986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6">
          <p15:clr>
            <a:srgbClr val="FBAE40"/>
          </p15:clr>
        </p15:guide>
        <p15:guide id="4" pos="4040">
          <p15:clr>
            <a:srgbClr val="FBAE40"/>
          </p15:clr>
        </p15:guide>
        <p15:guide id="5" pos="432">
          <p15:clr>
            <a:srgbClr val="FBAE40"/>
          </p15:clr>
        </p15:guide>
        <p15:guide id="6" pos="4140">
          <p15:clr>
            <a:srgbClr val="FBAE40"/>
          </p15:clr>
        </p15:guide>
        <p15:guide id="7" pos="72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E1792-B648-099A-D214-E3EF610E3F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C780B-EE60-6145-32AB-26EF00C85796}"/>
              </a:ext>
            </a:extLst>
          </p:cNvPr>
          <p:cNvSpPr>
            <a:spLocks noGrp="1"/>
          </p:cNvSpPr>
          <p:nvPr>
            <p:ph type="dt" sz="half" idx="10"/>
          </p:nvPr>
        </p:nvSpPr>
        <p:spPr>
          <a:xfrm>
            <a:off x="838200" y="6356350"/>
            <a:ext cx="2743200" cy="365125"/>
          </a:xfrm>
          <a:prstGeom prst="rect">
            <a:avLst/>
          </a:prstGeom>
        </p:spPr>
        <p:txBody>
          <a:bodyPr/>
          <a:lstStyle/>
          <a:p>
            <a:fld id="{916D6BF7-F235-467D-A592-18D76E4107D2}" type="datetime1">
              <a:rPr lang="en-US" smtClean="0"/>
              <a:t>10/14/2026</a:t>
            </a:fld>
            <a:endParaRPr lang="en-US"/>
          </a:p>
        </p:txBody>
      </p:sp>
      <p:sp>
        <p:nvSpPr>
          <p:cNvPr id="4" name="Footer Placeholder 3">
            <a:extLst>
              <a:ext uri="{FF2B5EF4-FFF2-40B4-BE49-F238E27FC236}">
                <a16:creationId xmlns:a16="http://schemas.microsoft.com/office/drawing/2014/main" id="{8B88F4CC-FA46-F10A-20C0-DDEF1B4C3BFC}"/>
              </a:ext>
            </a:extLst>
          </p:cNvPr>
          <p:cNvSpPr>
            <a:spLocks noGrp="1"/>
          </p:cNvSpPr>
          <p:nvPr>
            <p:ph type="ftr" sz="quarter" idx="11"/>
          </p:nvPr>
        </p:nvSpPr>
        <p:spPr/>
        <p:txBody>
          <a:bodyPr/>
          <a:lstStyle/>
          <a:p>
            <a:r>
              <a:rPr lang="en-US"/>
              <a:t>Prioritizing Home Visitor Safety: Strategies and Tools to Support the Home Visiting Workforce</a:t>
            </a:r>
          </a:p>
        </p:txBody>
      </p:sp>
      <p:sp>
        <p:nvSpPr>
          <p:cNvPr id="5" name="Slide Number Placeholder 4">
            <a:extLst>
              <a:ext uri="{FF2B5EF4-FFF2-40B4-BE49-F238E27FC236}">
                <a16:creationId xmlns:a16="http://schemas.microsoft.com/office/drawing/2014/main" id="{66F4FD9C-64E6-3CDB-0E7E-6763B409ED8D}"/>
              </a:ext>
            </a:extLst>
          </p:cNvPr>
          <p:cNvSpPr>
            <a:spLocks noGrp="1"/>
          </p:cNvSpPr>
          <p:nvPr>
            <p:ph type="sldNum" sz="quarter" idx="12"/>
          </p:nvPr>
        </p:nvSpPr>
        <p:spPr/>
        <p:txBody>
          <a:bodyPr/>
          <a:lstStyle/>
          <a:p>
            <a:fld id="{0B20EF3B-1FB5-F04B-B5C8-C1DE0FB86390}" type="slidenum">
              <a:rPr lang="en-US" smtClean="0"/>
              <a:t>‹#›</a:t>
            </a:fld>
            <a:endParaRPr lang="en-US"/>
          </a:p>
        </p:txBody>
      </p:sp>
    </p:spTree>
    <p:extLst>
      <p:ext uri="{BB962C8B-B14F-4D97-AF65-F5344CB8AC3E}">
        <p14:creationId xmlns:p14="http://schemas.microsoft.com/office/powerpoint/2010/main" val="1128120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a:t>Click to edit Master title style</a:t>
            </a:r>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a:p>
        </p:txBody>
      </p:sp>
      <p:sp>
        <p:nvSpPr>
          <p:cNvPr id="5" name="Footer Placeholder"/>
          <p:cNvSpPr>
            <a:spLocks noGrp="1"/>
          </p:cNvSpPr>
          <p:nvPr>
            <p:ph type="ftr" sz="quarter" idx="11"/>
          </p:nvPr>
        </p:nvSpPr>
        <p:spPr>
          <a:xfrm>
            <a:off x="2743200" y="6309360"/>
            <a:ext cx="7863840" cy="365125"/>
          </a:xfrm>
        </p:spPr>
        <p:txBody>
          <a:bodyPr/>
          <a:lstStyle/>
          <a:p>
            <a:endParaRPr lang="en-US"/>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073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xtra 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1777" y="274320"/>
            <a:ext cx="6858000" cy="1097280"/>
          </a:xfrm>
        </p:spPr>
        <p:txBody>
          <a:bodyPr/>
          <a:lstStyle>
            <a:lvl1pPr>
              <a:defRPr sz="3600" b="1" baseline="0">
                <a:solidFill>
                  <a:schemeClr val="bg2"/>
                </a:solidFill>
              </a:defRPr>
            </a:lvl1pPr>
          </a:lstStyle>
          <a:p>
            <a:r>
              <a:rPr lang="en-US"/>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397164" y="1560946"/>
            <a:ext cx="11307156" cy="4574770"/>
          </a:xfrm>
        </p:spPr>
        <p:txBody>
          <a:bodyPr/>
          <a:lstStyle/>
          <a:p>
            <a:pPr lvl="0"/>
            <a:r>
              <a:rPr lang="en-US"/>
              <a:t>Click to edit Master text styles</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a:p>
        </p:txBody>
      </p:sp>
      <p:sp>
        <p:nvSpPr>
          <p:cNvPr id="4" name="Footer Placeholder"/>
          <p:cNvSpPr>
            <a:spLocks noGrp="1"/>
          </p:cNvSpPr>
          <p:nvPr>
            <p:ph type="ftr" sz="quarter" idx="11"/>
          </p:nvPr>
        </p:nvSpPr>
        <p:spPr>
          <a:xfrm>
            <a:off x="3172968" y="6309360"/>
            <a:ext cx="6949440" cy="365125"/>
          </a:xfrm>
        </p:spPr>
        <p:txBody>
          <a:bodyPr/>
          <a:lstStyle/>
          <a:p>
            <a:endParaRPr lang="en-US"/>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a:p>
        </p:txBody>
      </p:sp>
    </p:spTree>
    <p:extLst>
      <p:ext uri="{BB962C8B-B14F-4D97-AF65-F5344CB8AC3E}">
        <p14:creationId xmlns:p14="http://schemas.microsoft.com/office/powerpoint/2010/main" val="2603191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651760"/>
            <a:ext cx="8412480" cy="1371600"/>
          </a:xfrm>
        </p:spPr>
        <p:txBody>
          <a:bodyPr anchor="b" anchorCtr="1">
            <a:noAutofit/>
          </a:bodyPr>
          <a:lstStyle>
            <a:lvl1pPr algn="l">
              <a:defRPr sz="4800" b="1" baseline="0">
                <a:solidFill>
                  <a:schemeClr val="tx2"/>
                </a:solidFill>
              </a:defRPr>
            </a:lvl1pPr>
          </a:lstStyle>
          <a:p>
            <a:r>
              <a:rPr lang="en-US"/>
              <a:t>Thank you</a:t>
            </a:r>
          </a:p>
        </p:txBody>
      </p:sp>
      <p:sp>
        <p:nvSpPr>
          <p:cNvPr id="7" name="Text Placeholder"/>
          <p:cNvSpPr>
            <a:spLocks noGrp="1"/>
          </p:cNvSpPr>
          <p:nvPr>
            <p:ph type="body" sz="quarter" idx="13"/>
          </p:nvPr>
        </p:nvSpPr>
        <p:spPr>
          <a:xfrm>
            <a:off x="1828800" y="4480560"/>
            <a:ext cx="8412480" cy="1554480"/>
          </a:xfrm>
        </p:spPr>
        <p:txBody>
          <a:bodyPr>
            <a:noAutofit/>
          </a:bodyPr>
          <a:lstStyle>
            <a:lvl1pPr marL="0" indent="0" algn="ctr">
              <a:buNone/>
              <a:defRPr sz="2400" b="1">
                <a:solidFill>
                  <a:schemeClr val="tx1"/>
                </a:solidFill>
              </a:defRPr>
            </a:lvl1pPr>
          </a:lstStyle>
          <a:p>
            <a:pPr lvl="0"/>
            <a:r>
              <a:rPr lang="en-US"/>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a:p>
        </p:txBody>
      </p:sp>
      <p:sp>
        <p:nvSpPr>
          <p:cNvPr id="4" name="Footer Placeholder"/>
          <p:cNvSpPr>
            <a:spLocks noGrp="1"/>
          </p:cNvSpPr>
          <p:nvPr>
            <p:ph type="ftr" sz="quarter" idx="11"/>
          </p:nvPr>
        </p:nvSpPr>
        <p:spPr>
          <a:xfrm>
            <a:off x="2743200" y="6309360"/>
            <a:ext cx="7863840" cy="365125"/>
          </a:xfrm>
        </p:spPr>
        <p:txBody>
          <a:bodyPr/>
          <a:lstStyle/>
          <a:p>
            <a:endParaRPr lang="en-US"/>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a:p>
        </p:txBody>
      </p:sp>
      <p:cxnSp>
        <p:nvCxnSpPr>
          <p:cNvPr id="13" name="Line"/>
          <p:cNvCxnSpPr/>
          <p:nvPr userDrawn="1"/>
        </p:nvCxnSpPr>
        <p:spPr>
          <a:xfrm>
            <a:off x="1828800" y="4277571"/>
            <a:ext cx="8412480" cy="2625"/>
          </a:xfrm>
          <a:prstGeom prst="line">
            <a:avLst/>
          </a:prstGeom>
          <a:ln w="38100">
            <a:solidFill>
              <a:srgbClr val="FFC600"/>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1749017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3.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086139"/>
      </p:ext>
    </p:extLst>
  </p:cSld>
  <p:clrMap bg1="lt1" tx1="dk1" bg2="lt2" tx2="dk2" accent1="accent1" accent2="accent2" accent3="accent3" accent4="accent4" accent5="accent5" accent6="accent6" hlink="hlink" folHlink="folHlink"/>
  <p:sldLayoutIdLst>
    <p:sldLayoutId id="214748365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body" idx="1"/>
          </p:nvPr>
        </p:nvSpPr>
        <p:spPr>
          <a:xfrm>
            <a:off x="2912155" y="1818806"/>
            <a:ext cx="6350069" cy="3305284"/>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0"/>
              </a:spcBef>
              <a:spcAft>
                <a:spcPts val="0"/>
              </a:spcAft>
              <a:buClr>
                <a:schemeClr val="dk1"/>
              </a:buClr>
              <a:buSzPts val="2400"/>
              <a:buFont typeface="Arial"/>
              <a:buChar char="•"/>
              <a:defRPr sz="2400" b="1" i="0" u="none" strike="noStrike" cap="none" spc="0">
                <a:solidFill>
                  <a:schemeClr val="dk1"/>
                </a:solidFill>
                <a:latin typeface="Lato"/>
                <a:ea typeface="Lato"/>
                <a:cs typeface="Lato"/>
                <a:sym typeface="Lato"/>
              </a:defRPr>
            </a:lvl1pPr>
            <a:lvl2pPr marL="914400" marR="0" lvl="1" indent="-228600" algn="l" rtl="0">
              <a:lnSpc>
                <a:spcPct val="150000"/>
              </a:lnSpc>
              <a:spcBef>
                <a:spcPts val="3000"/>
              </a:spcBef>
              <a:spcAft>
                <a:spcPts val="0"/>
              </a:spcAft>
              <a:buClr>
                <a:schemeClr val="dk1"/>
              </a:buClr>
              <a:buSzPts val="2400"/>
              <a:buFont typeface="Lato"/>
              <a:buNone/>
              <a:defRPr sz="2400" b="0" i="0" u="none" strike="noStrike" cap="none" spc="0">
                <a:solidFill>
                  <a:schemeClr val="dk1"/>
                </a:solidFill>
                <a:latin typeface="Lato"/>
                <a:ea typeface="Lato"/>
                <a:cs typeface="Lato"/>
                <a:sym typeface="Lato"/>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spc="0">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spc="0">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spc="0">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spc="0">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spc="0">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spc="0">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spc="0">
                <a:solidFill>
                  <a:schemeClr val="dk1"/>
                </a:solidFill>
                <a:latin typeface="Calibri"/>
                <a:ea typeface="Calibri"/>
                <a:cs typeface="Calibri"/>
                <a:sym typeface="Calibri"/>
              </a:defRPr>
            </a:lvl9pPr>
          </a:lstStyle>
          <a:p>
            <a:endParaRPr/>
          </a:p>
        </p:txBody>
      </p:sp>
      <p:sp>
        <p:nvSpPr>
          <p:cNvPr id="11" name="Google Shape;11;p14"/>
          <p:cNvSpPr txBox="1"/>
          <p:nvPr/>
        </p:nvSpPr>
        <p:spPr>
          <a:xfrm>
            <a:off x="-8405" y="1"/>
            <a:ext cx="12200405" cy="1228876"/>
          </a:xfrm>
          <a:prstGeom prst="rect">
            <a:avLst/>
          </a:prstGeom>
          <a:solidFill>
            <a:srgbClr val="333399"/>
          </a:solidFill>
          <a:ln>
            <a:noFill/>
          </a:ln>
        </p:spPr>
        <p:txBody>
          <a:bodyPr spcFirstLastPara="1" wrap="square" lIns="89267" tIns="44633" rIns="89267" bIns="44633" anchor="ctr" anchorCtr="0">
            <a:noAutofit/>
          </a:bodyPr>
          <a:lstStyle/>
          <a:p>
            <a:pPr marL="0" marR="0" lvl="0" indent="0" algn="ctr" rtl="0">
              <a:lnSpc>
                <a:spcPct val="100000"/>
              </a:lnSpc>
              <a:spcBef>
                <a:spcPts val="0"/>
              </a:spcBef>
              <a:spcAft>
                <a:spcPts val="0"/>
              </a:spcAft>
              <a:buClr>
                <a:srgbClr val="000000"/>
              </a:buClr>
              <a:buSzPts val="2344"/>
              <a:buFont typeface="Arial"/>
              <a:buNone/>
            </a:pPr>
            <a:endParaRPr sz="3125" b="0" i="0" u="none" strike="noStrike" cap="none" spc="0">
              <a:solidFill>
                <a:schemeClr val="dk1"/>
              </a:solidFill>
              <a:latin typeface="Lato Black"/>
              <a:ea typeface="Lato Black"/>
              <a:cs typeface="Lato Black"/>
              <a:sym typeface="Lato Black"/>
            </a:endParaRPr>
          </a:p>
        </p:txBody>
      </p:sp>
      <p:sp>
        <p:nvSpPr>
          <p:cNvPr id="12" name="Google Shape;12;p14"/>
          <p:cNvSpPr txBox="1">
            <a:spLocks noGrp="1"/>
          </p:cNvSpPr>
          <p:nvPr>
            <p:ph type="title"/>
          </p:nvPr>
        </p:nvSpPr>
        <p:spPr>
          <a:xfrm>
            <a:off x="821677" y="0"/>
            <a:ext cx="10515600" cy="1219200"/>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lt1"/>
              </a:buClr>
              <a:buSzPts val="3600"/>
              <a:buFont typeface="Lato Black"/>
              <a:buNone/>
              <a:defRPr sz="3600" b="0" i="0" u="none" strike="noStrike" cap="none" spc="0">
                <a:solidFill>
                  <a:schemeClr val="lt1"/>
                </a:solidFill>
                <a:latin typeface="Lato Black"/>
                <a:ea typeface="Lato Black"/>
                <a:cs typeface="Lato Black"/>
                <a:sym typeface="Lato Black"/>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endParaRPr/>
          </a:p>
        </p:txBody>
      </p:sp>
      <p:sp>
        <p:nvSpPr>
          <p:cNvPr id="13" name="Google Shape;13;p14"/>
          <p:cNvSpPr txBox="1"/>
          <p:nvPr/>
        </p:nvSpPr>
        <p:spPr>
          <a:xfrm>
            <a:off x="-8405" y="1"/>
            <a:ext cx="12200405" cy="1228876"/>
          </a:xfrm>
          <a:prstGeom prst="rect">
            <a:avLst/>
          </a:prstGeom>
          <a:solidFill>
            <a:srgbClr val="333399"/>
          </a:solidFill>
          <a:ln>
            <a:noFill/>
          </a:ln>
        </p:spPr>
        <p:txBody>
          <a:bodyPr spcFirstLastPara="1" wrap="square" lIns="89267" tIns="44633" rIns="89267" bIns="44633" anchor="ctr" anchorCtr="0">
            <a:noAutofit/>
          </a:bodyPr>
          <a:lstStyle/>
          <a:p>
            <a:pPr marL="0" marR="0" lvl="0" indent="0" algn="ctr" rtl="0">
              <a:lnSpc>
                <a:spcPct val="100000"/>
              </a:lnSpc>
              <a:spcBef>
                <a:spcPts val="0"/>
              </a:spcBef>
              <a:spcAft>
                <a:spcPts val="0"/>
              </a:spcAft>
              <a:buClr>
                <a:srgbClr val="000000"/>
              </a:buClr>
              <a:buSzPts val="2344"/>
              <a:buFont typeface="Arial"/>
              <a:buNone/>
            </a:pPr>
            <a:endParaRPr sz="3125" b="0" i="0" u="none" strike="noStrike" cap="none" spc="0">
              <a:solidFill>
                <a:schemeClr val="dk1"/>
              </a:solidFill>
              <a:latin typeface="Lato Black"/>
              <a:ea typeface="Lato Black"/>
              <a:cs typeface="Lato Black"/>
              <a:sym typeface="Lato Black"/>
            </a:endParaRPr>
          </a:p>
        </p:txBody>
      </p:sp>
    </p:spTree>
    <p:extLst>
      <p:ext uri="{BB962C8B-B14F-4D97-AF65-F5344CB8AC3E}">
        <p14:creationId xmlns:p14="http://schemas.microsoft.com/office/powerpoint/2010/main" val="368790756"/>
      </p:ext>
    </p:extLst>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6A0519D-0ABA-89BE-FE14-38FD188757A2}"/>
              </a:ext>
            </a:extLst>
          </p:cNvPr>
          <p:cNvSpPr/>
          <p:nvPr userDrawn="1"/>
        </p:nvSpPr>
        <p:spPr>
          <a:xfrm>
            <a:off x="0" y="0"/>
            <a:ext cx="12192000" cy="227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337707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940">
          <p15:clr>
            <a:srgbClr val="F26B43"/>
          </p15:clr>
        </p15:guide>
        <p15:guide id="3" pos="3720">
          <p15:clr>
            <a:srgbClr val="F26B43"/>
          </p15:clr>
        </p15:guide>
        <p15:guide id="4" pos="7248">
          <p15:clr>
            <a:srgbClr val="F26B43"/>
          </p15:clr>
        </p15:guide>
        <p15:guide id="5" pos="432">
          <p15:clr>
            <a:srgbClr val="F26B43"/>
          </p15:clr>
        </p15:guide>
        <p15:guide id="6" orient="horz" pos="1776">
          <p15:clr>
            <a:srgbClr val="F26B43"/>
          </p15:clr>
        </p15:guide>
        <p15:guide id="7" orient="horz" pos="4032">
          <p15:clr>
            <a:srgbClr val="F26B43"/>
          </p15:clr>
        </p15:guide>
        <p15:guide id="8" orient="horz" pos="456">
          <p15:clr>
            <a:srgbClr val="F26B43"/>
          </p15:clr>
        </p15:guide>
        <p15:guide id="9" orient="horz" pos="309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a:t>Click to edit Master title style</a:t>
            </a:r>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a:t>Click to edit Master text styles</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Verdana"/>
                <a:ea typeface="+mn-ea"/>
                <a:cs typeface="+mn-cs"/>
              </a:rPr>
              <a:t>Body text styles slides consist of Verdana (Body) font 24 pt. with 6 pt. space before and after paragraphs and single line spacing.</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a:p>
        </p:txBody>
      </p:sp>
    </p:spTree>
    <p:extLst>
      <p:ext uri="{BB962C8B-B14F-4D97-AF65-F5344CB8AC3E}">
        <p14:creationId xmlns:p14="http://schemas.microsoft.com/office/powerpoint/2010/main" val="151015592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400" kern="1200">
          <a:solidFill>
            <a:schemeClr val="tx1"/>
          </a:solidFill>
          <a:latin typeface="+mn-lt"/>
          <a:ea typeface="+mn-ea"/>
          <a:cs typeface="+mn-cs"/>
        </a:defRPr>
      </a:lvl1pPr>
      <a:lvl2pPr marL="4572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2pPr>
      <a:lvl3pPr marL="6858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asycenter.org/data-leadership-competencies-self-assessmen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cs.org/50-state-comparison-teacher-recruitment-and-retention-2025/"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ecs.org/50-state-comparison-teacher-recruitment-and-retention-2025/"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s://journals.sagepub.com/doi/10.1177/02711214231182019"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hyperlink" Target="https://docs.google.com/forms/d/e/1FAIpQLSeLj_8lDwRxYAhlYRWRuuzzNX9Lu8CdtYGJDjqoj26TxoVd2A/viewform" TargetMode="External"/><Relationship Id="rId4" Type="http://schemas.openxmlformats.org/officeDocument/2006/relationships/hyperlink" Target="https://drive.google.com/file/d/1EbGUk2rJiGvpJsBR1PzQjmZMotpgXhcE/view?usp=sharing"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hyperlink" Target="https://www.canva.com/design/DAG4UREbNVg/8q9QNLDV28M6_b8J5ENBDA/view?utm_content=DAG4UREbNVg&amp;utm_campaign=designshare&amp;utm_medium=link&amp;utm_source=viewer"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public.govdelivery.com/accounts/WIDPI/subscriber/new" TargetMode="External"/><Relationship Id="rId2" Type="http://schemas.openxmlformats.org/officeDocument/2006/relationships/notesSlide" Target="../notesSlides/notesSlide55.xml"/><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hyperlink" Target="https://des.az.gov/services/developmental-disabilities/early-intervention/cspd"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hyperlink" Target="https://www.hawaiicspd.org/" TargetMode="External"/><Relationship Id="rId4" Type="http://schemas.openxmlformats.org/officeDocument/2006/relationships/hyperlink" Target="https://education.mn.gov/MDE/dse/early/work/cspd/"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veipd.org/"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hyperlink" Target="https://eitp.education.illinois.edu/" TargetMode="External"/><Relationship Id="rId4" Type="http://schemas.openxmlformats.org/officeDocument/2006/relationships/hyperlink" Target="https://kskits.org/"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hyperlink" Target="https://ectacenter.org/resources/communities.asp#personnel"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ectacenter.org/topics/personnel/recruitment2026.asp"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hyperlink" Target="https://ectacenter.org/topics/personnel/recruitment.asp"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www.dec-sped.org/servicecoordination"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hyperlink" Target="https://www.dec-sped.org/servicecoordination" TargetMode="External"/><Relationship Id="rId13" Type="http://schemas.openxmlformats.org/officeDocument/2006/relationships/hyperlink" Target="https://kskits.org/" TargetMode="External"/><Relationship Id="rId3" Type="http://schemas.openxmlformats.org/officeDocument/2006/relationships/hyperlink" Target="https://dasycenter.org/data-leadership-competencies-self-assessment/" TargetMode="External"/><Relationship Id="rId7" Type="http://schemas.openxmlformats.org/officeDocument/2006/relationships/hyperlink" Target="https://ectacenter.org/topics/personnel/recruitment.asp" TargetMode="External"/><Relationship Id="rId12" Type="http://schemas.openxmlformats.org/officeDocument/2006/relationships/hyperlink" Target="https://www.veipd.org/"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hyperlink" Target="https://ectacenter.org/resources/communities.asp#personnel" TargetMode="External"/><Relationship Id="rId11" Type="http://schemas.openxmlformats.org/officeDocument/2006/relationships/hyperlink" Target="https://www.hawaiicspd.org/" TargetMode="External"/><Relationship Id="rId5" Type="http://schemas.openxmlformats.org/officeDocument/2006/relationships/hyperlink" Target="https://dashboard.hvworkforce.org/" TargetMode="External"/><Relationship Id="rId15" Type="http://schemas.openxmlformats.org/officeDocument/2006/relationships/hyperlink" Target="https://dpi.wi.gov/sped/early-childhood" TargetMode="External"/><Relationship Id="rId10" Type="http://schemas.openxmlformats.org/officeDocument/2006/relationships/hyperlink" Target="https://education.mn.gov/MDE/dse/early/work/cspd/" TargetMode="External"/><Relationship Id="rId4" Type="http://schemas.openxmlformats.org/officeDocument/2006/relationships/hyperlink" Target="https://www.ecs.org/50-state-comparison-teacher-recruitment-and-retention-2025/" TargetMode="External"/><Relationship Id="rId9" Type="http://schemas.openxmlformats.org/officeDocument/2006/relationships/hyperlink" Target="https://des.az.gov/services/developmental-disabilities/early-intervention/cspd" TargetMode="External"/><Relationship Id="rId14" Type="http://schemas.openxmlformats.org/officeDocument/2006/relationships/hyperlink" Target="https://eitp.education.illinois.edu/" TargetMode="Externa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68680"/>
            <a:ext cx="6400800" cy="14542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50" b="1" i="0" u="none" strike="noStrike" kern="1200" cap="none" spc="0" normalizeH="0" baseline="0" noProof="0" dirty="0">
                <a:ln>
                  <a:noFill/>
                </a:ln>
                <a:solidFill>
                  <a:srgbClr val="254C76"/>
                </a:solidFill>
                <a:effectLst/>
                <a:uLnTx/>
                <a:uFillTx/>
                <a:latin typeface="Aptos"/>
                <a:ea typeface="+mn-ea"/>
                <a:cs typeface="+mn-cs"/>
              </a:rPr>
              <a:t>Strengthening Recruitment &amp; Retention
in the EI/ECSE Workforce</a:t>
            </a:r>
          </a:p>
        </p:txBody>
      </p:sp>
      <p:sp>
        <p:nvSpPr>
          <p:cNvPr id="2" name="TextBox 1"/>
          <p:cNvSpPr txBox="1"/>
          <p:nvPr/>
        </p:nvSpPr>
        <p:spPr>
          <a:xfrm>
            <a:off x="457200" y="411480"/>
            <a:ext cx="6217920" cy="238527"/>
          </a:xfrm>
          <a:prstGeom prst="rect">
            <a:avLst/>
          </a:prstGeom>
          <a:noFill/>
        </p:spPr>
        <p:txBody>
          <a:bodyPr wrap="square" lIns="0" tIns="0" rIns="0" bIns="0" anchor="t">
            <a:spAutoFit/>
          </a:bodyPr>
          <a:lstStyle/>
          <a:p>
            <a:pPr algn="l"/>
            <a:r>
              <a:rPr lang="en-US" sz="1550" b="1" i="0" dirty="0">
                <a:solidFill>
                  <a:srgbClr val="249EA3"/>
                </a:solidFill>
                <a:latin typeface="Aptos"/>
              </a:rPr>
              <a:t>SESSION 5  |  Sustaining &amp; Advancing the Workforce</a:t>
            </a:r>
          </a:p>
        </p:txBody>
      </p:sp>
      <p:sp>
        <p:nvSpPr>
          <p:cNvPr id="4" name="TextBox 3"/>
          <p:cNvSpPr txBox="1"/>
          <p:nvPr/>
        </p:nvSpPr>
        <p:spPr>
          <a:xfrm>
            <a:off x="457200" y="2423160"/>
            <a:ext cx="5852160" cy="292388"/>
          </a:xfrm>
          <a:prstGeom prst="rect">
            <a:avLst/>
          </a:prstGeom>
          <a:noFill/>
        </p:spPr>
        <p:txBody>
          <a:bodyPr wrap="square" lIns="0" tIns="0" rIns="0" bIns="0" anchor="t">
            <a:spAutoFit/>
          </a:bodyPr>
          <a:lstStyle/>
          <a:p>
            <a:pPr algn="l"/>
            <a:r>
              <a:rPr lang="en-US" sz="1900" b="0" i="0">
                <a:solidFill>
                  <a:srgbClr val="6C7882"/>
                </a:solidFill>
                <a:latin typeface="Aptos"/>
              </a:rPr>
              <a:t>October 13, 2026  •  3:00–4:30 PM Eastern</a:t>
            </a:r>
          </a:p>
        </p:txBody>
      </p:sp>
      <p:sp>
        <p:nvSpPr>
          <p:cNvPr id="5" name="TextBox 4"/>
          <p:cNvSpPr txBox="1"/>
          <p:nvPr/>
        </p:nvSpPr>
        <p:spPr>
          <a:xfrm>
            <a:off x="457200" y="4160520"/>
            <a:ext cx="5760720" cy="1005840"/>
          </a:xfrm>
          <a:prstGeom prst="rect">
            <a:avLst/>
          </a:prstGeom>
          <a:noFill/>
        </p:spPr>
        <p:txBody>
          <a:bodyPr wrap="square" lIns="0" tIns="0" rIns="0" bIns="0" anchor="t">
            <a:spAutoFit/>
          </a:bodyPr>
          <a:lstStyle/>
          <a:p>
            <a:r>
              <a:rPr lang="en-US" sz="2150" b="1" i="0" dirty="0">
                <a:solidFill>
                  <a:srgbClr val="254C76"/>
                </a:solidFill>
                <a:latin typeface="Aptos"/>
              </a:rPr>
              <a:t>How do we turn promising workforce strategies into durable systems that </a:t>
            </a:r>
            <a:r>
              <a:rPr lang="en-US" sz="2150" b="1">
                <a:solidFill>
                  <a:srgbClr val="254C76"/>
                </a:solidFill>
                <a:latin typeface="Aptos"/>
              </a:rPr>
              <a:t>we can</a:t>
            </a:r>
            <a:r>
              <a:rPr lang="en-US" sz="2150" b="1" i="0" dirty="0">
                <a:solidFill>
                  <a:srgbClr val="254C76"/>
                </a:solidFill>
                <a:latin typeface="Aptos"/>
              </a:rPr>
              <a:t> </a:t>
            </a:r>
            <a:r>
              <a:rPr lang="en-US" sz="2150" b="1" i="0">
                <a:solidFill>
                  <a:srgbClr val="254C76"/>
                </a:solidFill>
                <a:latin typeface="Aptos"/>
              </a:rPr>
              <a:t>learn</a:t>
            </a:r>
            <a:r>
              <a:rPr lang="en-US" sz="2150" b="1">
                <a:solidFill>
                  <a:srgbClr val="254C76"/>
                </a:solidFill>
                <a:latin typeface="Aptos"/>
              </a:rPr>
              <a:t> </a:t>
            </a:r>
            <a:r>
              <a:rPr lang="en-US" sz="2150" b="1" err="1">
                <a:solidFill>
                  <a:srgbClr val="254C76"/>
                </a:solidFill>
                <a:latin typeface="Aptos"/>
              </a:rPr>
              <a:t>fro</a:t>
            </a:r>
            <a:r>
              <a:rPr lang="en-US" sz="2150" b="1">
                <a:solidFill>
                  <a:srgbClr val="254C76"/>
                </a:solidFill>
                <a:latin typeface="Aptos"/>
              </a:rPr>
              <a:t>m</a:t>
            </a:r>
            <a:r>
              <a:rPr lang="en-US" sz="2150" b="1" i="0" dirty="0">
                <a:solidFill>
                  <a:srgbClr val="254C76"/>
                </a:solidFill>
                <a:latin typeface="Aptos"/>
              </a:rPr>
              <a:t>, adapt, and sustain progress?</a:t>
            </a:r>
          </a:p>
        </p:txBody>
      </p:sp>
      <p:sp>
        <p:nvSpPr>
          <p:cNvPr id="6" name="Rounded Rectangle 5">
            <a:extLst>
              <a:ext uri="{C183D7F6-B498-43B3-948B-1728B52AA6E4}">
                <adec:decorative xmlns:adec="http://schemas.microsoft.com/office/drawing/2017/decorative" val="1"/>
              </a:ext>
            </a:extLst>
          </p:cNvPr>
          <p:cNvSpPr/>
          <p:nvPr/>
        </p:nvSpPr>
        <p:spPr>
          <a:xfrm>
            <a:off x="6931152" y="868680"/>
            <a:ext cx="4346448" cy="4389120"/>
          </a:xfrm>
          <a:prstGeom prst="roundRect">
            <a:avLst/>
          </a:prstGeom>
          <a:solidFill>
            <a:srgbClr val="F7F9FA"/>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223760" y="1207008"/>
            <a:ext cx="2194560" cy="246221"/>
          </a:xfrm>
          <a:prstGeom prst="rect">
            <a:avLst/>
          </a:prstGeom>
          <a:noFill/>
        </p:spPr>
        <p:txBody>
          <a:bodyPr wrap="square" lIns="0" tIns="0" rIns="0" bIns="0" anchor="t">
            <a:spAutoFit/>
          </a:bodyPr>
          <a:lstStyle/>
          <a:p>
            <a:pPr algn="l"/>
            <a:r>
              <a:rPr lang="en-US" sz="1600" b="1" i="0">
                <a:solidFill>
                  <a:srgbClr val="249EA3"/>
                </a:solidFill>
                <a:latin typeface="Aptos"/>
              </a:rPr>
              <a:t>Facilitators</a:t>
            </a:r>
          </a:p>
        </p:txBody>
      </p:sp>
      <p:sp>
        <p:nvSpPr>
          <p:cNvPr id="8" name="TextBox 7"/>
          <p:cNvSpPr txBox="1"/>
          <p:nvPr/>
        </p:nvSpPr>
        <p:spPr>
          <a:xfrm>
            <a:off x="7223760" y="1600200"/>
            <a:ext cx="3383280" cy="553998"/>
          </a:xfrm>
          <a:prstGeom prst="rect">
            <a:avLst/>
          </a:prstGeom>
          <a:noFill/>
        </p:spPr>
        <p:txBody>
          <a:bodyPr wrap="square" lIns="0" tIns="0" rIns="0" bIns="0" anchor="t">
            <a:spAutoFit/>
          </a:bodyPr>
          <a:lstStyle/>
          <a:p>
            <a:pPr algn="l"/>
            <a:r>
              <a:rPr lang="en-US" b="0" i="0" dirty="0">
                <a:solidFill>
                  <a:srgbClr val="2B3640"/>
                </a:solidFill>
                <a:latin typeface="Aptos"/>
              </a:rPr>
              <a:t>Ted Burke, ECTA
Jani Kozlowski, ECTA</a:t>
            </a:r>
          </a:p>
        </p:txBody>
      </p:sp>
      <p:sp>
        <p:nvSpPr>
          <p:cNvPr id="9" name="TextBox 8"/>
          <p:cNvSpPr txBox="1"/>
          <p:nvPr/>
        </p:nvSpPr>
        <p:spPr>
          <a:xfrm>
            <a:off x="7223760" y="2560320"/>
            <a:ext cx="2377440" cy="246221"/>
          </a:xfrm>
          <a:prstGeom prst="rect">
            <a:avLst/>
          </a:prstGeom>
          <a:noFill/>
        </p:spPr>
        <p:txBody>
          <a:bodyPr wrap="square" lIns="0" tIns="0" rIns="0" bIns="0" anchor="t">
            <a:spAutoFit/>
          </a:bodyPr>
          <a:lstStyle/>
          <a:p>
            <a:pPr algn="l"/>
            <a:r>
              <a:rPr lang="en-US" sz="1600" b="1" i="0">
                <a:solidFill>
                  <a:srgbClr val="F7A42F"/>
                </a:solidFill>
                <a:latin typeface="Aptos"/>
              </a:rPr>
              <a:t>Guest presenters</a:t>
            </a:r>
          </a:p>
        </p:txBody>
      </p:sp>
      <p:sp>
        <p:nvSpPr>
          <p:cNvPr id="10" name="TextBox 9"/>
          <p:cNvSpPr txBox="1"/>
          <p:nvPr/>
        </p:nvSpPr>
        <p:spPr>
          <a:xfrm>
            <a:off x="7223760" y="2898648"/>
            <a:ext cx="3657600" cy="1938992"/>
          </a:xfrm>
          <a:prstGeom prst="rect">
            <a:avLst/>
          </a:prstGeom>
          <a:noFill/>
        </p:spPr>
        <p:txBody>
          <a:bodyPr wrap="square" lIns="0" tIns="0" rIns="0" bIns="0" anchor="t">
            <a:spAutoFit/>
          </a:bodyPr>
          <a:lstStyle/>
          <a:p>
            <a:pPr marL="285750" indent="-285750" algn="l">
              <a:buFont typeface="Arial" panose="020B0604020202020204" pitchFamily="34" charset="0"/>
              <a:buChar char="•"/>
            </a:pPr>
            <a:r>
              <a:rPr lang="en-US" b="0" i="0" dirty="0">
                <a:solidFill>
                  <a:srgbClr val="2B3640"/>
                </a:solidFill>
                <a:latin typeface="Aptos"/>
              </a:rPr>
              <a:t>Rachel Moyer-</a:t>
            </a:r>
            <a:r>
              <a:rPr lang="en-US" b="0" i="0" dirty="0" err="1">
                <a:solidFill>
                  <a:srgbClr val="2B3640"/>
                </a:solidFill>
                <a:latin typeface="Aptos"/>
              </a:rPr>
              <a:t>Trimyer</a:t>
            </a:r>
            <a:r>
              <a:rPr lang="en-US" b="0" i="0" dirty="0">
                <a:solidFill>
                  <a:srgbClr val="2B3640"/>
                </a:solidFill>
                <a:latin typeface="Aptos"/>
              </a:rPr>
              <a:t>, Texas ECI
Katari Coleman &amp; Dr. Colleen Morrison, Institute for Home Visiting Workforce Development
Sandy Miller, Wisconsin Early Learning Technical Assistance &amp; Implementation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A 90-minute sequence from evidence and infrastructure to a 12-month workforce roadmap.</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SESSION 5 AGENDA</a:t>
            </a:r>
          </a:p>
        </p:txBody>
      </p:sp>
      <p:sp>
        <p:nvSpPr>
          <p:cNvPr id="4" name="TextBox 3"/>
          <p:cNvSpPr txBox="1"/>
          <p:nvPr/>
        </p:nvSpPr>
        <p:spPr>
          <a:xfrm>
            <a:off x="594360" y="2057400"/>
            <a:ext cx="365760" cy="292388"/>
          </a:xfrm>
          <a:prstGeom prst="rect">
            <a:avLst/>
          </a:prstGeom>
          <a:noFill/>
        </p:spPr>
        <p:txBody>
          <a:bodyPr wrap="square" lIns="0" tIns="0" rIns="0" bIns="0" anchor="t">
            <a:spAutoFit/>
          </a:bodyPr>
          <a:lstStyle/>
          <a:p>
            <a:pPr algn="ctr"/>
            <a:r>
              <a:rPr lang="en-US" sz="1900" b="1" i="0">
                <a:solidFill>
                  <a:srgbClr val="249EA3"/>
                </a:solidFill>
                <a:latin typeface="Aptos"/>
              </a:rPr>
              <a:t>1</a:t>
            </a:r>
          </a:p>
        </p:txBody>
      </p:sp>
      <p:sp>
        <p:nvSpPr>
          <p:cNvPr id="5" name="TextBox 4"/>
          <p:cNvSpPr txBox="1"/>
          <p:nvPr/>
        </p:nvSpPr>
        <p:spPr>
          <a:xfrm>
            <a:off x="1051560" y="2057400"/>
            <a:ext cx="2331720" cy="548640"/>
          </a:xfrm>
          <a:prstGeom prst="rect">
            <a:avLst/>
          </a:prstGeom>
          <a:noFill/>
        </p:spPr>
        <p:txBody>
          <a:bodyPr wrap="square" lIns="0" tIns="0" rIns="0" bIns="0" anchor="t">
            <a:spAutoFit/>
          </a:bodyPr>
          <a:lstStyle/>
          <a:p>
            <a:pPr algn="l"/>
            <a:r>
              <a:rPr lang="en-US" sz="1800" b="1" i="0">
                <a:solidFill>
                  <a:srgbClr val="2B3640"/>
                </a:solidFill>
                <a:latin typeface="Aptos"/>
              </a:rPr>
              <a:t>Bridge + sustainability frame</a:t>
            </a:r>
          </a:p>
        </p:txBody>
      </p:sp>
      <p:sp>
        <p:nvSpPr>
          <p:cNvPr id="6" name="TextBox 5"/>
          <p:cNvSpPr txBox="1"/>
          <p:nvPr/>
        </p:nvSpPr>
        <p:spPr>
          <a:xfrm>
            <a:off x="3429000" y="2057400"/>
            <a:ext cx="7315200" cy="492443"/>
          </a:xfrm>
          <a:prstGeom prst="rect">
            <a:avLst/>
          </a:prstGeom>
          <a:noFill/>
        </p:spPr>
        <p:txBody>
          <a:bodyPr wrap="square" lIns="0" tIns="0" rIns="0" bIns="0" anchor="t">
            <a:spAutoFit/>
          </a:bodyPr>
          <a:lstStyle/>
          <a:p>
            <a:pPr algn="l"/>
            <a:r>
              <a:rPr lang="en-US" sz="1600" b="0" i="0">
                <a:solidFill>
                  <a:srgbClr val="6C7882"/>
                </a:solidFill>
                <a:latin typeface="Aptos"/>
              </a:rPr>
              <a:t>What has to be in place so recruitment and retention strategies survive leadership, funding, and staffing changes?</a:t>
            </a:r>
          </a:p>
        </p:txBody>
      </p:sp>
      <p:sp>
        <p:nvSpPr>
          <p:cNvPr id="7" name="TextBox 6"/>
          <p:cNvSpPr txBox="1"/>
          <p:nvPr/>
        </p:nvSpPr>
        <p:spPr>
          <a:xfrm>
            <a:off x="594360" y="2670048"/>
            <a:ext cx="365760" cy="292388"/>
          </a:xfrm>
          <a:prstGeom prst="rect">
            <a:avLst/>
          </a:prstGeom>
          <a:noFill/>
        </p:spPr>
        <p:txBody>
          <a:bodyPr wrap="square" lIns="0" tIns="0" rIns="0" bIns="0" anchor="t">
            <a:spAutoFit/>
          </a:bodyPr>
          <a:lstStyle/>
          <a:p>
            <a:pPr algn="ctr"/>
            <a:r>
              <a:rPr lang="en-US" sz="1900" b="1" i="0">
                <a:solidFill>
                  <a:srgbClr val="F7A42F"/>
                </a:solidFill>
                <a:latin typeface="Aptos"/>
              </a:rPr>
              <a:t>2</a:t>
            </a:r>
          </a:p>
        </p:txBody>
      </p:sp>
      <p:sp>
        <p:nvSpPr>
          <p:cNvPr id="8" name="TextBox 7"/>
          <p:cNvSpPr txBox="1"/>
          <p:nvPr/>
        </p:nvSpPr>
        <p:spPr>
          <a:xfrm>
            <a:off x="1051560" y="2670048"/>
            <a:ext cx="2331720" cy="548640"/>
          </a:xfrm>
          <a:prstGeom prst="rect">
            <a:avLst/>
          </a:prstGeom>
          <a:noFill/>
        </p:spPr>
        <p:txBody>
          <a:bodyPr wrap="square" lIns="0" tIns="0" rIns="0" bIns="0" anchor="t">
            <a:spAutoFit/>
          </a:bodyPr>
          <a:lstStyle/>
          <a:p>
            <a:pPr algn="l"/>
            <a:r>
              <a:rPr lang="en-US" sz="1800" b="1" i="0">
                <a:solidFill>
                  <a:srgbClr val="2B3640"/>
                </a:solidFill>
                <a:latin typeface="Aptos"/>
              </a:rPr>
              <a:t>Data leadership + policy tools</a:t>
            </a:r>
          </a:p>
        </p:txBody>
      </p:sp>
      <p:sp>
        <p:nvSpPr>
          <p:cNvPr id="9" name="TextBox 8"/>
          <p:cNvSpPr txBox="1"/>
          <p:nvPr/>
        </p:nvSpPr>
        <p:spPr>
          <a:xfrm>
            <a:off x="3429000" y="2670048"/>
            <a:ext cx="7315200" cy="246221"/>
          </a:xfrm>
          <a:prstGeom prst="rect">
            <a:avLst/>
          </a:prstGeom>
          <a:noFill/>
        </p:spPr>
        <p:txBody>
          <a:bodyPr wrap="square" lIns="0" tIns="0" rIns="0" bIns="0" anchor="t">
            <a:spAutoFit/>
          </a:bodyPr>
          <a:lstStyle/>
          <a:p>
            <a:pPr algn="l"/>
            <a:r>
              <a:rPr lang="en-US" sz="1600" b="0" i="0">
                <a:solidFill>
                  <a:srgbClr val="6C7882"/>
                </a:solidFill>
                <a:latin typeface="Aptos"/>
              </a:rPr>
              <a:t>DaSy self-assessment • ECS 50-state dashboard • workforce metrics.</a:t>
            </a:r>
          </a:p>
        </p:txBody>
      </p:sp>
      <p:sp>
        <p:nvSpPr>
          <p:cNvPr id="10" name="TextBox 9"/>
          <p:cNvSpPr txBox="1"/>
          <p:nvPr/>
        </p:nvSpPr>
        <p:spPr>
          <a:xfrm>
            <a:off x="594360" y="3282696"/>
            <a:ext cx="365760" cy="292388"/>
          </a:xfrm>
          <a:prstGeom prst="rect">
            <a:avLst/>
          </a:prstGeom>
          <a:noFill/>
        </p:spPr>
        <p:txBody>
          <a:bodyPr wrap="square" lIns="0" tIns="0" rIns="0" bIns="0" anchor="t">
            <a:spAutoFit/>
          </a:bodyPr>
          <a:lstStyle/>
          <a:p>
            <a:pPr algn="ctr"/>
            <a:r>
              <a:rPr lang="en-US" sz="1900" b="1" i="0">
                <a:solidFill>
                  <a:srgbClr val="254C76"/>
                </a:solidFill>
                <a:latin typeface="Aptos"/>
              </a:rPr>
              <a:t>3</a:t>
            </a:r>
          </a:p>
        </p:txBody>
      </p:sp>
      <p:sp>
        <p:nvSpPr>
          <p:cNvPr id="11" name="TextBox 10"/>
          <p:cNvSpPr txBox="1"/>
          <p:nvPr/>
        </p:nvSpPr>
        <p:spPr>
          <a:xfrm>
            <a:off x="1051560" y="3282696"/>
            <a:ext cx="2331720" cy="276999"/>
          </a:xfrm>
          <a:prstGeom prst="rect">
            <a:avLst/>
          </a:prstGeom>
          <a:noFill/>
        </p:spPr>
        <p:txBody>
          <a:bodyPr wrap="square" lIns="0" tIns="0" rIns="0" bIns="0" anchor="t">
            <a:spAutoFit/>
          </a:bodyPr>
          <a:lstStyle/>
          <a:p>
            <a:pPr algn="l"/>
            <a:r>
              <a:rPr lang="en-US" sz="1800" b="1" i="0">
                <a:solidFill>
                  <a:srgbClr val="2B3640"/>
                </a:solidFill>
                <a:latin typeface="Aptos"/>
              </a:rPr>
              <a:t>Guest perspectives</a:t>
            </a:r>
          </a:p>
        </p:txBody>
      </p:sp>
      <p:sp>
        <p:nvSpPr>
          <p:cNvPr id="12" name="TextBox 11"/>
          <p:cNvSpPr txBox="1"/>
          <p:nvPr/>
        </p:nvSpPr>
        <p:spPr>
          <a:xfrm>
            <a:off x="3429000" y="3282696"/>
            <a:ext cx="7315200" cy="246221"/>
          </a:xfrm>
          <a:prstGeom prst="rect">
            <a:avLst/>
          </a:prstGeom>
          <a:noFill/>
        </p:spPr>
        <p:txBody>
          <a:bodyPr wrap="square" lIns="0" tIns="0" rIns="0" bIns="0" anchor="t">
            <a:spAutoFit/>
          </a:bodyPr>
          <a:lstStyle/>
          <a:p>
            <a:pPr algn="l"/>
            <a:r>
              <a:rPr lang="en-US" sz="1600" b="0" i="0">
                <a:solidFill>
                  <a:srgbClr val="6C7882"/>
                </a:solidFill>
                <a:latin typeface="Aptos"/>
              </a:rPr>
              <a:t>Texas EI data • Home Visiting Workforce Dashboard • Wisconsin coaching/TA.</a:t>
            </a:r>
          </a:p>
        </p:txBody>
      </p:sp>
      <p:sp>
        <p:nvSpPr>
          <p:cNvPr id="13" name="TextBox 12"/>
          <p:cNvSpPr txBox="1"/>
          <p:nvPr/>
        </p:nvSpPr>
        <p:spPr>
          <a:xfrm>
            <a:off x="594360" y="3895344"/>
            <a:ext cx="365760" cy="292388"/>
          </a:xfrm>
          <a:prstGeom prst="rect">
            <a:avLst/>
          </a:prstGeom>
          <a:noFill/>
        </p:spPr>
        <p:txBody>
          <a:bodyPr wrap="square" lIns="0" tIns="0" rIns="0" bIns="0" anchor="t">
            <a:spAutoFit/>
          </a:bodyPr>
          <a:lstStyle/>
          <a:p>
            <a:pPr algn="ctr"/>
            <a:r>
              <a:rPr lang="en-US" sz="1900" b="1" i="0">
                <a:solidFill>
                  <a:srgbClr val="37AC5B"/>
                </a:solidFill>
                <a:latin typeface="Aptos"/>
              </a:rPr>
              <a:t>4</a:t>
            </a:r>
          </a:p>
        </p:txBody>
      </p:sp>
      <p:sp>
        <p:nvSpPr>
          <p:cNvPr id="14" name="TextBox 13"/>
          <p:cNvSpPr txBox="1"/>
          <p:nvPr/>
        </p:nvSpPr>
        <p:spPr>
          <a:xfrm>
            <a:off x="1051560" y="3895344"/>
            <a:ext cx="2331720" cy="548640"/>
          </a:xfrm>
          <a:prstGeom prst="rect">
            <a:avLst/>
          </a:prstGeom>
          <a:noFill/>
        </p:spPr>
        <p:txBody>
          <a:bodyPr wrap="square" lIns="0" tIns="0" rIns="0" bIns="0" anchor="t">
            <a:spAutoFit/>
          </a:bodyPr>
          <a:lstStyle/>
          <a:p>
            <a:pPr algn="l"/>
            <a:r>
              <a:rPr lang="en-US" sz="1800" b="1" i="0">
                <a:solidFill>
                  <a:srgbClr val="2B3640"/>
                </a:solidFill>
                <a:latin typeface="Aptos"/>
              </a:rPr>
              <a:t>State infrastructure models</a:t>
            </a:r>
          </a:p>
        </p:txBody>
      </p:sp>
      <p:sp>
        <p:nvSpPr>
          <p:cNvPr id="15" name="TextBox 14"/>
          <p:cNvSpPr txBox="1"/>
          <p:nvPr/>
        </p:nvSpPr>
        <p:spPr>
          <a:xfrm>
            <a:off x="3429000" y="3895344"/>
            <a:ext cx="7315200" cy="246221"/>
          </a:xfrm>
          <a:prstGeom prst="rect">
            <a:avLst/>
          </a:prstGeom>
          <a:noFill/>
        </p:spPr>
        <p:txBody>
          <a:bodyPr wrap="square" lIns="0" tIns="0" rIns="0" bIns="0" anchor="t">
            <a:spAutoFit/>
          </a:bodyPr>
          <a:lstStyle/>
          <a:p>
            <a:pPr algn="l"/>
            <a:r>
              <a:rPr lang="en-US" sz="1600" b="0" i="0">
                <a:solidFill>
                  <a:srgbClr val="6C7882"/>
                </a:solidFill>
                <a:latin typeface="Aptos"/>
              </a:rPr>
              <a:t>CSPD: AZ, MN, HI • integrated PD/TA: VA, KS, IL.</a:t>
            </a:r>
          </a:p>
        </p:txBody>
      </p:sp>
      <p:sp>
        <p:nvSpPr>
          <p:cNvPr id="16" name="TextBox 15"/>
          <p:cNvSpPr txBox="1"/>
          <p:nvPr/>
        </p:nvSpPr>
        <p:spPr>
          <a:xfrm>
            <a:off x="594360" y="4507992"/>
            <a:ext cx="365760" cy="292388"/>
          </a:xfrm>
          <a:prstGeom prst="rect">
            <a:avLst/>
          </a:prstGeom>
          <a:noFill/>
        </p:spPr>
        <p:txBody>
          <a:bodyPr wrap="square" lIns="0" tIns="0" rIns="0" bIns="0" anchor="t">
            <a:spAutoFit/>
          </a:bodyPr>
          <a:lstStyle/>
          <a:p>
            <a:pPr algn="ctr"/>
            <a:r>
              <a:rPr lang="en-US" sz="1900" b="1" i="0">
                <a:solidFill>
                  <a:srgbClr val="EB695B"/>
                </a:solidFill>
                <a:latin typeface="Aptos"/>
              </a:rPr>
              <a:t>5</a:t>
            </a:r>
          </a:p>
        </p:txBody>
      </p:sp>
      <p:sp>
        <p:nvSpPr>
          <p:cNvPr id="17" name="TextBox 16"/>
          <p:cNvSpPr txBox="1"/>
          <p:nvPr/>
        </p:nvSpPr>
        <p:spPr>
          <a:xfrm>
            <a:off x="1051560" y="4507992"/>
            <a:ext cx="2331720" cy="276999"/>
          </a:xfrm>
          <a:prstGeom prst="rect">
            <a:avLst/>
          </a:prstGeom>
          <a:noFill/>
        </p:spPr>
        <p:txBody>
          <a:bodyPr wrap="square" lIns="0" tIns="0" rIns="0" bIns="0" anchor="t">
            <a:spAutoFit/>
          </a:bodyPr>
          <a:lstStyle/>
          <a:p>
            <a:pPr algn="l"/>
            <a:r>
              <a:rPr lang="en-US" sz="1800" b="1" i="0">
                <a:solidFill>
                  <a:srgbClr val="2B3640"/>
                </a:solidFill>
                <a:latin typeface="Aptos"/>
              </a:rPr>
              <a:t>ECTA / DEC supports</a:t>
            </a:r>
          </a:p>
        </p:txBody>
      </p:sp>
      <p:sp>
        <p:nvSpPr>
          <p:cNvPr id="18" name="TextBox 17"/>
          <p:cNvSpPr txBox="1"/>
          <p:nvPr/>
        </p:nvSpPr>
        <p:spPr>
          <a:xfrm>
            <a:off x="3429000" y="4507992"/>
            <a:ext cx="7315200" cy="246221"/>
          </a:xfrm>
          <a:prstGeom prst="rect">
            <a:avLst/>
          </a:prstGeom>
          <a:noFill/>
        </p:spPr>
        <p:txBody>
          <a:bodyPr wrap="square" lIns="0" tIns="0" rIns="0" bIns="0" anchor="t">
            <a:spAutoFit/>
          </a:bodyPr>
          <a:lstStyle/>
          <a:p>
            <a:pPr algn="l"/>
            <a:r>
              <a:rPr lang="en-US" sz="1600" b="0" i="0">
                <a:solidFill>
                  <a:srgbClr val="6C7882"/>
                </a:solidFill>
                <a:latin typeface="Aptos"/>
              </a:rPr>
              <a:t>Personnel Solutions Learning Community • intensive TA • SC toolkit.</a:t>
            </a:r>
          </a:p>
        </p:txBody>
      </p:sp>
      <p:sp>
        <p:nvSpPr>
          <p:cNvPr id="19" name="TextBox 18"/>
          <p:cNvSpPr txBox="1"/>
          <p:nvPr/>
        </p:nvSpPr>
        <p:spPr>
          <a:xfrm>
            <a:off x="594360" y="5120640"/>
            <a:ext cx="365760" cy="292388"/>
          </a:xfrm>
          <a:prstGeom prst="rect">
            <a:avLst/>
          </a:prstGeom>
          <a:noFill/>
        </p:spPr>
        <p:txBody>
          <a:bodyPr wrap="square" lIns="0" tIns="0" rIns="0" bIns="0" anchor="t">
            <a:spAutoFit/>
          </a:bodyPr>
          <a:lstStyle/>
          <a:p>
            <a:pPr algn="ctr"/>
            <a:r>
              <a:rPr lang="en-US" sz="1900" b="1" i="0">
                <a:solidFill>
                  <a:srgbClr val="249EA3"/>
                </a:solidFill>
                <a:latin typeface="Aptos"/>
              </a:rPr>
              <a:t>6</a:t>
            </a:r>
          </a:p>
        </p:txBody>
      </p:sp>
      <p:sp>
        <p:nvSpPr>
          <p:cNvPr id="20" name="TextBox 19"/>
          <p:cNvSpPr txBox="1"/>
          <p:nvPr/>
        </p:nvSpPr>
        <p:spPr>
          <a:xfrm>
            <a:off x="1051560" y="5120640"/>
            <a:ext cx="2331720" cy="276999"/>
          </a:xfrm>
          <a:prstGeom prst="rect">
            <a:avLst/>
          </a:prstGeom>
          <a:noFill/>
        </p:spPr>
        <p:txBody>
          <a:bodyPr wrap="square" lIns="0" tIns="0" rIns="0" bIns="0" anchor="t">
            <a:spAutoFit/>
          </a:bodyPr>
          <a:lstStyle/>
          <a:p>
            <a:pPr algn="l"/>
            <a:r>
              <a:rPr lang="en-US" sz="1800" b="1" i="0">
                <a:solidFill>
                  <a:srgbClr val="2B3640"/>
                </a:solidFill>
                <a:latin typeface="Aptos"/>
              </a:rPr>
              <a:t>Apply + sustain</a:t>
            </a:r>
          </a:p>
        </p:txBody>
      </p:sp>
      <p:sp>
        <p:nvSpPr>
          <p:cNvPr id="21" name="TextBox 20"/>
          <p:cNvSpPr txBox="1"/>
          <p:nvPr/>
        </p:nvSpPr>
        <p:spPr>
          <a:xfrm>
            <a:off x="3429000" y="5120640"/>
            <a:ext cx="7315200" cy="246221"/>
          </a:xfrm>
          <a:prstGeom prst="rect">
            <a:avLst/>
          </a:prstGeom>
          <a:noFill/>
        </p:spPr>
        <p:txBody>
          <a:bodyPr wrap="square" lIns="0" tIns="0" rIns="0" bIns="0" anchor="t">
            <a:spAutoFit/>
          </a:bodyPr>
          <a:lstStyle/>
          <a:p>
            <a:pPr algn="l"/>
            <a:r>
              <a:rPr lang="en-US" sz="1600" b="0" i="0">
                <a:solidFill>
                  <a:srgbClr val="6C7882"/>
                </a:solidFill>
                <a:latin typeface="Aptos"/>
              </a:rPr>
              <a:t>Choose one infrastructure move, three metrics, owners, and a review cadence.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4616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By the end of Session 5, participants will be able to…</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LEARNING OBJECTIVES</a:t>
            </a:r>
          </a:p>
        </p:txBody>
      </p:sp>
      <p:sp>
        <p:nvSpPr>
          <p:cNvPr id="4" name="Rounded Rectangle 3">
            <a:extLst>
              <a:ext uri="{C183D7F6-B498-43B3-948B-1728B52AA6E4}">
                <adec:decorative xmlns:adec="http://schemas.microsoft.com/office/drawing/2017/decorative" val="1"/>
              </a:ext>
            </a:extLst>
          </p:cNvPr>
          <p:cNvSpPr/>
          <p:nvPr/>
        </p:nvSpPr>
        <p:spPr>
          <a:xfrm>
            <a:off x="566928" y="1965960"/>
            <a:ext cx="2514600" cy="3749039"/>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2212848"/>
            <a:ext cx="411480" cy="330860"/>
          </a:xfrm>
          <a:prstGeom prst="rect">
            <a:avLst/>
          </a:prstGeom>
          <a:noFill/>
        </p:spPr>
        <p:txBody>
          <a:bodyPr wrap="square" lIns="0" tIns="0" rIns="0" bIns="0" anchor="t">
            <a:spAutoFit/>
          </a:bodyPr>
          <a:lstStyle/>
          <a:p>
            <a:pPr algn="l"/>
            <a:r>
              <a:rPr lang="en-US" sz="2150" b="1" i="0">
                <a:solidFill>
                  <a:srgbClr val="249EA3"/>
                </a:solidFill>
                <a:latin typeface="Aptos"/>
              </a:rPr>
              <a:t>1</a:t>
            </a:r>
          </a:p>
        </p:txBody>
      </p:sp>
      <p:sp>
        <p:nvSpPr>
          <p:cNvPr id="6" name="TextBox 5"/>
          <p:cNvSpPr txBox="1"/>
          <p:nvPr/>
        </p:nvSpPr>
        <p:spPr>
          <a:xfrm>
            <a:off x="713232" y="2651760"/>
            <a:ext cx="2194560" cy="877163"/>
          </a:xfrm>
          <a:prstGeom prst="rect">
            <a:avLst/>
          </a:prstGeom>
          <a:noFill/>
        </p:spPr>
        <p:txBody>
          <a:bodyPr wrap="square" lIns="0" tIns="0" rIns="0" bIns="0" anchor="t">
            <a:spAutoFit/>
          </a:bodyPr>
          <a:lstStyle/>
          <a:p>
            <a:pPr algn="l"/>
            <a:r>
              <a:rPr lang="en-US" sz="1900" b="1" i="0">
                <a:solidFill>
                  <a:srgbClr val="2B3640"/>
                </a:solidFill>
                <a:latin typeface="Aptos"/>
              </a:rPr>
              <a:t>Identify sustainability conditions</a:t>
            </a:r>
          </a:p>
        </p:txBody>
      </p:sp>
      <p:sp>
        <p:nvSpPr>
          <p:cNvPr id="7" name="TextBox 6"/>
          <p:cNvSpPr txBox="1"/>
          <p:nvPr/>
        </p:nvSpPr>
        <p:spPr>
          <a:xfrm>
            <a:off x="713232" y="3703320"/>
            <a:ext cx="2194560" cy="1508760"/>
          </a:xfrm>
          <a:prstGeom prst="rect">
            <a:avLst/>
          </a:prstGeom>
          <a:noFill/>
        </p:spPr>
        <p:txBody>
          <a:bodyPr wrap="square" lIns="0" tIns="0" rIns="0" bIns="0" anchor="t">
            <a:spAutoFit/>
          </a:bodyPr>
          <a:lstStyle/>
          <a:p>
            <a:pPr algn="l"/>
            <a:r>
              <a:rPr lang="en-US" sz="1700" b="0" i="0">
                <a:solidFill>
                  <a:srgbClr val="6C7882"/>
                </a:solidFill>
                <a:latin typeface="Aptos"/>
              </a:rPr>
              <a:t>Distinguish a one-time workforce activity from infrastructure that can be owned, funded, measured, and improved.</a:t>
            </a:r>
          </a:p>
        </p:txBody>
      </p:sp>
      <p:sp>
        <p:nvSpPr>
          <p:cNvPr id="8" name="Rounded Rectangle 7">
            <a:extLst>
              <a:ext uri="{C183D7F6-B498-43B3-948B-1728B52AA6E4}">
                <adec:decorative xmlns:adec="http://schemas.microsoft.com/office/drawing/2017/decorative" val="1"/>
              </a:ext>
            </a:extLst>
          </p:cNvPr>
          <p:cNvSpPr/>
          <p:nvPr/>
        </p:nvSpPr>
        <p:spPr>
          <a:xfrm>
            <a:off x="3355848" y="1965960"/>
            <a:ext cx="2514600" cy="3749039"/>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502152" y="2212848"/>
            <a:ext cx="411480" cy="330860"/>
          </a:xfrm>
          <a:prstGeom prst="rect">
            <a:avLst/>
          </a:prstGeom>
          <a:noFill/>
        </p:spPr>
        <p:txBody>
          <a:bodyPr wrap="square" lIns="0" tIns="0" rIns="0" bIns="0" anchor="t">
            <a:spAutoFit/>
          </a:bodyPr>
          <a:lstStyle/>
          <a:p>
            <a:pPr algn="l"/>
            <a:r>
              <a:rPr lang="en-US" sz="2150" b="1" i="0">
                <a:solidFill>
                  <a:srgbClr val="F7A42F"/>
                </a:solidFill>
                <a:latin typeface="Aptos"/>
              </a:rPr>
              <a:t>2</a:t>
            </a:r>
          </a:p>
        </p:txBody>
      </p:sp>
      <p:sp>
        <p:nvSpPr>
          <p:cNvPr id="10" name="TextBox 9"/>
          <p:cNvSpPr txBox="1"/>
          <p:nvPr/>
        </p:nvSpPr>
        <p:spPr>
          <a:xfrm>
            <a:off x="3502152" y="2651760"/>
            <a:ext cx="2194560" cy="584775"/>
          </a:xfrm>
          <a:prstGeom prst="rect">
            <a:avLst/>
          </a:prstGeom>
          <a:noFill/>
        </p:spPr>
        <p:txBody>
          <a:bodyPr wrap="square" lIns="0" tIns="0" rIns="0" bIns="0" anchor="t">
            <a:spAutoFit/>
          </a:bodyPr>
          <a:lstStyle/>
          <a:p>
            <a:pPr algn="l"/>
            <a:r>
              <a:rPr lang="en-US" sz="1900" b="1" i="0">
                <a:solidFill>
                  <a:srgbClr val="2B3640"/>
                </a:solidFill>
                <a:latin typeface="Aptos"/>
              </a:rPr>
              <a:t>Use data for stewardship</a:t>
            </a:r>
          </a:p>
        </p:txBody>
      </p:sp>
      <p:sp>
        <p:nvSpPr>
          <p:cNvPr id="11" name="TextBox 10"/>
          <p:cNvSpPr txBox="1"/>
          <p:nvPr/>
        </p:nvSpPr>
        <p:spPr>
          <a:xfrm>
            <a:off x="3502152" y="3703320"/>
            <a:ext cx="2194560" cy="1508760"/>
          </a:xfrm>
          <a:prstGeom prst="rect">
            <a:avLst/>
          </a:prstGeom>
          <a:noFill/>
        </p:spPr>
        <p:txBody>
          <a:bodyPr wrap="square" lIns="0" tIns="0" rIns="0" bIns="0" anchor="t">
            <a:spAutoFit/>
          </a:bodyPr>
          <a:lstStyle/>
          <a:p>
            <a:pPr algn="l"/>
            <a:r>
              <a:rPr lang="en-US" sz="1700" b="0" i="0">
                <a:solidFill>
                  <a:srgbClr val="6C7882"/>
                </a:solidFill>
                <a:latin typeface="Aptos"/>
              </a:rPr>
              <a:t>Select a small set of workforce measures and strengthen the leadership competencies needed to use them.</a:t>
            </a:r>
          </a:p>
        </p:txBody>
      </p:sp>
      <p:sp>
        <p:nvSpPr>
          <p:cNvPr id="12" name="Rounded Rectangle 11">
            <a:extLst>
              <a:ext uri="{C183D7F6-B498-43B3-948B-1728B52AA6E4}">
                <adec:decorative xmlns:adec="http://schemas.microsoft.com/office/drawing/2017/decorative" val="1"/>
              </a:ext>
            </a:extLst>
          </p:cNvPr>
          <p:cNvSpPr/>
          <p:nvPr/>
        </p:nvSpPr>
        <p:spPr>
          <a:xfrm>
            <a:off x="6144768" y="1965960"/>
            <a:ext cx="2514600" cy="3749039"/>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291072" y="2212848"/>
            <a:ext cx="411480" cy="330860"/>
          </a:xfrm>
          <a:prstGeom prst="rect">
            <a:avLst/>
          </a:prstGeom>
          <a:noFill/>
        </p:spPr>
        <p:txBody>
          <a:bodyPr wrap="square" lIns="0" tIns="0" rIns="0" bIns="0" anchor="t">
            <a:spAutoFit/>
          </a:bodyPr>
          <a:lstStyle/>
          <a:p>
            <a:pPr algn="l"/>
            <a:r>
              <a:rPr lang="en-US" sz="2150" b="1" i="0">
                <a:solidFill>
                  <a:srgbClr val="254C76"/>
                </a:solidFill>
                <a:latin typeface="Aptos"/>
              </a:rPr>
              <a:t>3</a:t>
            </a:r>
          </a:p>
        </p:txBody>
      </p:sp>
      <p:sp>
        <p:nvSpPr>
          <p:cNvPr id="14" name="TextBox 13"/>
          <p:cNvSpPr txBox="1"/>
          <p:nvPr/>
        </p:nvSpPr>
        <p:spPr>
          <a:xfrm>
            <a:off x="6291072" y="2651760"/>
            <a:ext cx="2194560" cy="584775"/>
          </a:xfrm>
          <a:prstGeom prst="rect">
            <a:avLst/>
          </a:prstGeom>
          <a:noFill/>
        </p:spPr>
        <p:txBody>
          <a:bodyPr wrap="square" lIns="0" tIns="0" rIns="0" bIns="0" anchor="t">
            <a:spAutoFit/>
          </a:bodyPr>
          <a:lstStyle/>
          <a:p>
            <a:pPr algn="l"/>
            <a:r>
              <a:rPr lang="en-US" sz="1900" b="1" i="0">
                <a:solidFill>
                  <a:srgbClr val="2B3640"/>
                </a:solidFill>
                <a:latin typeface="Aptos"/>
              </a:rPr>
              <a:t>Compare system models</a:t>
            </a:r>
          </a:p>
        </p:txBody>
      </p:sp>
      <p:sp>
        <p:nvSpPr>
          <p:cNvPr id="15" name="TextBox 14"/>
          <p:cNvSpPr txBox="1"/>
          <p:nvPr/>
        </p:nvSpPr>
        <p:spPr>
          <a:xfrm>
            <a:off x="6291072" y="3703320"/>
            <a:ext cx="2194560" cy="1508760"/>
          </a:xfrm>
          <a:prstGeom prst="rect">
            <a:avLst/>
          </a:prstGeom>
          <a:noFill/>
        </p:spPr>
        <p:txBody>
          <a:bodyPr wrap="square" lIns="0" tIns="0" rIns="0" bIns="0" anchor="t">
            <a:spAutoFit/>
          </a:bodyPr>
          <a:lstStyle/>
          <a:p>
            <a:pPr algn="l"/>
            <a:r>
              <a:rPr lang="en-US" sz="1700" b="0" i="0">
                <a:solidFill>
                  <a:srgbClr val="6C7882"/>
                </a:solidFill>
                <a:latin typeface="Aptos"/>
              </a:rPr>
              <a:t>Identify transferable lessons from CSPD and integrated PD/TA systems across multiple states.</a:t>
            </a:r>
          </a:p>
        </p:txBody>
      </p:sp>
      <p:sp>
        <p:nvSpPr>
          <p:cNvPr id="16" name="Rounded Rectangle 15">
            <a:extLst>
              <a:ext uri="{C183D7F6-B498-43B3-948B-1728B52AA6E4}">
                <adec:decorative xmlns:adec="http://schemas.microsoft.com/office/drawing/2017/decorative" val="1"/>
              </a:ext>
            </a:extLst>
          </p:cNvPr>
          <p:cNvSpPr/>
          <p:nvPr/>
        </p:nvSpPr>
        <p:spPr>
          <a:xfrm>
            <a:off x="8933687" y="1965960"/>
            <a:ext cx="2514600" cy="3749039"/>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079991" y="2212848"/>
            <a:ext cx="411480" cy="330860"/>
          </a:xfrm>
          <a:prstGeom prst="rect">
            <a:avLst/>
          </a:prstGeom>
          <a:noFill/>
        </p:spPr>
        <p:txBody>
          <a:bodyPr wrap="square" lIns="0" tIns="0" rIns="0" bIns="0" anchor="t">
            <a:spAutoFit/>
          </a:bodyPr>
          <a:lstStyle/>
          <a:p>
            <a:pPr algn="l"/>
            <a:r>
              <a:rPr lang="en-US" sz="2150" b="1" i="0">
                <a:solidFill>
                  <a:srgbClr val="37AC5B"/>
                </a:solidFill>
                <a:latin typeface="Aptos"/>
              </a:rPr>
              <a:t>4</a:t>
            </a:r>
          </a:p>
        </p:txBody>
      </p:sp>
      <p:sp>
        <p:nvSpPr>
          <p:cNvPr id="18" name="TextBox 17"/>
          <p:cNvSpPr txBox="1"/>
          <p:nvPr/>
        </p:nvSpPr>
        <p:spPr>
          <a:xfrm>
            <a:off x="9079991" y="2651760"/>
            <a:ext cx="2194560" cy="584775"/>
          </a:xfrm>
          <a:prstGeom prst="rect">
            <a:avLst/>
          </a:prstGeom>
          <a:noFill/>
        </p:spPr>
        <p:txBody>
          <a:bodyPr wrap="square" lIns="0" tIns="0" rIns="0" bIns="0" anchor="t">
            <a:spAutoFit/>
          </a:bodyPr>
          <a:lstStyle/>
          <a:p>
            <a:pPr algn="l"/>
            <a:r>
              <a:rPr lang="en-US" sz="1900" b="1" i="0">
                <a:solidFill>
                  <a:srgbClr val="2B3640"/>
                </a:solidFill>
                <a:latin typeface="Aptos"/>
              </a:rPr>
              <a:t>Build a 12-month roadmap</a:t>
            </a:r>
          </a:p>
        </p:txBody>
      </p:sp>
      <p:sp>
        <p:nvSpPr>
          <p:cNvPr id="19" name="TextBox 18"/>
          <p:cNvSpPr txBox="1"/>
          <p:nvPr/>
        </p:nvSpPr>
        <p:spPr>
          <a:xfrm>
            <a:off x="9079991" y="3703320"/>
            <a:ext cx="2194560" cy="1508760"/>
          </a:xfrm>
          <a:prstGeom prst="rect">
            <a:avLst/>
          </a:prstGeom>
          <a:noFill/>
        </p:spPr>
        <p:txBody>
          <a:bodyPr wrap="square" lIns="0" tIns="0" rIns="0" bIns="0" anchor="t">
            <a:spAutoFit/>
          </a:bodyPr>
          <a:lstStyle/>
          <a:p>
            <a:pPr algn="l"/>
            <a:r>
              <a:rPr lang="en-US" sz="1700" b="0" i="0">
                <a:solidFill>
                  <a:srgbClr val="6C7882"/>
                </a:solidFill>
                <a:latin typeface="Aptos"/>
              </a:rPr>
              <a:t>Choose one infrastructure move, three metrics, named owners, and a review cadence.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Session 5 closes the loop: build the infrastructure that keeps good workforce strategies working.</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SERIES ROADMAP</a:t>
            </a:r>
          </a:p>
        </p:txBody>
      </p:sp>
      <p:sp>
        <p:nvSpPr>
          <p:cNvPr id="4" name="Rounded Rectangle 3">
            <a:extLst>
              <a:ext uri="{C183D7F6-B498-43B3-948B-1728B52AA6E4}">
                <adec:decorative xmlns:adec="http://schemas.microsoft.com/office/drawing/2017/decorative" val="1"/>
              </a:ext>
            </a:extLst>
          </p:cNvPr>
          <p:cNvSpPr/>
          <p:nvPr/>
        </p:nvSpPr>
        <p:spPr>
          <a:xfrm>
            <a:off x="640080" y="2331720"/>
            <a:ext cx="1783080" cy="1417320"/>
          </a:xfrm>
          <a:prstGeom prst="roundRect">
            <a:avLst/>
          </a:prstGeom>
          <a:solidFill>
            <a:srgbClr val="249EA3"/>
          </a:solidFill>
          <a:ln w="12700">
            <a:solidFill>
              <a:srgbClr val="249EA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2514600"/>
            <a:ext cx="1554480" cy="246221"/>
          </a:xfrm>
          <a:prstGeom prst="rect">
            <a:avLst/>
          </a:prstGeom>
          <a:noFill/>
        </p:spPr>
        <p:txBody>
          <a:bodyPr wrap="square" lIns="0" tIns="0" rIns="0" bIns="0" anchor="t">
            <a:spAutoFit/>
          </a:bodyPr>
          <a:lstStyle/>
          <a:p>
            <a:pPr algn="ctr"/>
            <a:r>
              <a:rPr lang="en-US" sz="1600" b="1" i="0">
                <a:solidFill>
                  <a:srgbClr val="FFFFFF"/>
                </a:solidFill>
                <a:latin typeface="Aptos"/>
              </a:rPr>
              <a:t>AUG 11</a:t>
            </a:r>
          </a:p>
        </p:txBody>
      </p:sp>
      <p:sp>
        <p:nvSpPr>
          <p:cNvPr id="6" name="TextBox 5"/>
          <p:cNvSpPr txBox="1"/>
          <p:nvPr/>
        </p:nvSpPr>
        <p:spPr>
          <a:xfrm>
            <a:off x="731519" y="2880360"/>
            <a:ext cx="1600200" cy="594360"/>
          </a:xfrm>
          <a:prstGeom prst="rect">
            <a:avLst/>
          </a:prstGeom>
          <a:noFill/>
        </p:spPr>
        <p:txBody>
          <a:bodyPr wrap="square" lIns="0" tIns="0" rIns="0" bIns="0" anchor="t">
            <a:spAutoFit/>
          </a:bodyPr>
          <a:lstStyle/>
          <a:p>
            <a:pPr algn="ctr"/>
            <a:r>
              <a:rPr lang="en-US" sz="1900" b="1" i="0">
                <a:solidFill>
                  <a:srgbClr val="FFFFFF"/>
                </a:solidFill>
                <a:latin typeface="Aptos"/>
              </a:rPr>
              <a:t>Landscape +
resources</a:t>
            </a:r>
          </a:p>
        </p:txBody>
      </p:sp>
      <p:cxnSp>
        <p:nvCxnSpPr>
          <p:cNvPr id="7" name="Connector 6">
            <a:extLst>
              <a:ext uri="{C183D7F6-B498-43B3-948B-1728B52AA6E4}">
                <adec:decorative xmlns:adec="http://schemas.microsoft.com/office/drawing/2017/decorative" val="1"/>
              </a:ext>
            </a:extLst>
          </p:cNvPr>
          <p:cNvCxnSpPr/>
          <p:nvPr/>
        </p:nvCxnSpPr>
        <p:spPr>
          <a:xfrm>
            <a:off x="2459736" y="3017520"/>
            <a:ext cx="292608" cy="0"/>
          </a:xfrm>
          <a:prstGeom prst="line">
            <a:avLst/>
          </a:prstGeom>
          <a:ln w="19050">
            <a:solidFill>
              <a:srgbClr val="6C7882"/>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C183D7F6-B498-43B3-948B-1728B52AA6E4}">
                <adec:decorative xmlns:adec="http://schemas.microsoft.com/office/drawing/2017/decorative" val="1"/>
              </a:ext>
            </a:extLst>
          </p:cNvPr>
          <p:cNvSpPr/>
          <p:nvPr/>
        </p:nvSpPr>
        <p:spPr>
          <a:xfrm>
            <a:off x="2852928" y="2331720"/>
            <a:ext cx="1783080" cy="1417320"/>
          </a:xfrm>
          <a:prstGeom prst="roundRect">
            <a:avLst/>
          </a:prstGeom>
          <a:solidFill>
            <a:srgbClr val="F7A42F"/>
          </a:solidFill>
          <a:ln w="12700">
            <a:solidFill>
              <a:srgbClr val="F7A4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962656" y="2514600"/>
            <a:ext cx="1554480" cy="246221"/>
          </a:xfrm>
          <a:prstGeom prst="rect">
            <a:avLst/>
          </a:prstGeom>
          <a:noFill/>
        </p:spPr>
        <p:txBody>
          <a:bodyPr wrap="square" lIns="0" tIns="0" rIns="0" bIns="0" anchor="t">
            <a:spAutoFit/>
          </a:bodyPr>
          <a:lstStyle/>
          <a:p>
            <a:pPr algn="ctr"/>
            <a:r>
              <a:rPr lang="en-US" sz="1600" b="1" i="0">
                <a:solidFill>
                  <a:srgbClr val="FFFFFF"/>
                </a:solidFill>
                <a:latin typeface="Aptos"/>
              </a:rPr>
              <a:t>AUG 25</a:t>
            </a:r>
          </a:p>
        </p:txBody>
      </p:sp>
      <p:sp>
        <p:nvSpPr>
          <p:cNvPr id="10" name="TextBox 9"/>
          <p:cNvSpPr txBox="1"/>
          <p:nvPr/>
        </p:nvSpPr>
        <p:spPr>
          <a:xfrm>
            <a:off x="2944368" y="2880360"/>
            <a:ext cx="1600200" cy="292388"/>
          </a:xfrm>
          <a:prstGeom prst="rect">
            <a:avLst/>
          </a:prstGeom>
          <a:noFill/>
        </p:spPr>
        <p:txBody>
          <a:bodyPr wrap="square" lIns="0" tIns="0" rIns="0" bIns="0" anchor="t">
            <a:spAutoFit/>
          </a:bodyPr>
          <a:lstStyle/>
          <a:p>
            <a:pPr algn="ctr"/>
            <a:r>
              <a:rPr lang="en-US" sz="1900" b="1" i="0">
                <a:solidFill>
                  <a:srgbClr val="FFFFFF"/>
                </a:solidFill>
                <a:latin typeface="Aptos"/>
              </a:rPr>
              <a:t>Attract</a:t>
            </a:r>
          </a:p>
        </p:txBody>
      </p:sp>
      <p:cxnSp>
        <p:nvCxnSpPr>
          <p:cNvPr id="11" name="Connector 10">
            <a:extLst>
              <a:ext uri="{C183D7F6-B498-43B3-948B-1728B52AA6E4}">
                <adec:decorative xmlns:adec="http://schemas.microsoft.com/office/drawing/2017/decorative" val="1"/>
              </a:ext>
            </a:extLst>
          </p:cNvPr>
          <p:cNvCxnSpPr/>
          <p:nvPr/>
        </p:nvCxnSpPr>
        <p:spPr>
          <a:xfrm>
            <a:off x="4672584" y="3017520"/>
            <a:ext cx="292608" cy="0"/>
          </a:xfrm>
          <a:prstGeom prst="line">
            <a:avLst/>
          </a:prstGeom>
          <a:ln w="19050">
            <a:solidFill>
              <a:srgbClr val="6C7882"/>
            </a:solidFill>
          </a:ln>
        </p:spPr>
        <p:style>
          <a:lnRef idx="2">
            <a:schemeClr val="accent1"/>
          </a:lnRef>
          <a:fillRef idx="0">
            <a:schemeClr val="accent1"/>
          </a:fillRef>
          <a:effectRef idx="1">
            <a:schemeClr val="accent1"/>
          </a:effectRef>
          <a:fontRef idx="minor">
            <a:schemeClr val="tx1"/>
          </a:fontRef>
        </p:style>
      </p:cxnSp>
      <p:sp>
        <p:nvSpPr>
          <p:cNvPr id="12" name="Rounded Rectangle 11">
            <a:extLst>
              <a:ext uri="{C183D7F6-B498-43B3-948B-1728B52AA6E4}">
                <adec:decorative xmlns:adec="http://schemas.microsoft.com/office/drawing/2017/decorative" val="1"/>
              </a:ext>
            </a:extLst>
          </p:cNvPr>
          <p:cNvSpPr/>
          <p:nvPr/>
        </p:nvSpPr>
        <p:spPr>
          <a:xfrm>
            <a:off x="5065776" y="2331720"/>
            <a:ext cx="1783080" cy="1417320"/>
          </a:xfrm>
          <a:prstGeom prst="roundRect">
            <a:avLst/>
          </a:prstGeom>
          <a:solidFill>
            <a:srgbClr val="254C76"/>
          </a:solidFill>
          <a:ln w="12700">
            <a:solidFill>
              <a:srgbClr val="254C7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175504" y="2514600"/>
            <a:ext cx="1554480" cy="246221"/>
          </a:xfrm>
          <a:prstGeom prst="rect">
            <a:avLst/>
          </a:prstGeom>
          <a:noFill/>
        </p:spPr>
        <p:txBody>
          <a:bodyPr wrap="square" lIns="0" tIns="0" rIns="0" bIns="0" anchor="t">
            <a:spAutoFit/>
          </a:bodyPr>
          <a:lstStyle/>
          <a:p>
            <a:pPr algn="ctr"/>
            <a:r>
              <a:rPr lang="en-US" sz="1600" b="1" i="0">
                <a:solidFill>
                  <a:srgbClr val="FFFFFF"/>
                </a:solidFill>
                <a:latin typeface="Aptos"/>
              </a:rPr>
              <a:t>SEP 9</a:t>
            </a:r>
          </a:p>
        </p:txBody>
      </p:sp>
      <p:sp>
        <p:nvSpPr>
          <p:cNvPr id="14" name="TextBox 13"/>
          <p:cNvSpPr txBox="1"/>
          <p:nvPr/>
        </p:nvSpPr>
        <p:spPr>
          <a:xfrm>
            <a:off x="5157216" y="2880360"/>
            <a:ext cx="1600200" cy="594360"/>
          </a:xfrm>
          <a:prstGeom prst="rect">
            <a:avLst/>
          </a:prstGeom>
          <a:noFill/>
        </p:spPr>
        <p:txBody>
          <a:bodyPr wrap="square" lIns="0" tIns="0" rIns="0" bIns="0" anchor="t">
            <a:spAutoFit/>
          </a:bodyPr>
          <a:lstStyle/>
          <a:p>
            <a:pPr algn="ctr"/>
            <a:r>
              <a:rPr lang="en-US" sz="1900" b="1" i="0">
                <a:solidFill>
                  <a:srgbClr val="FFFFFF"/>
                </a:solidFill>
                <a:latin typeface="Aptos"/>
              </a:rPr>
              <a:t>Build
pathways</a:t>
            </a:r>
          </a:p>
        </p:txBody>
      </p:sp>
      <p:cxnSp>
        <p:nvCxnSpPr>
          <p:cNvPr id="15" name="Connector 14">
            <a:extLst>
              <a:ext uri="{C183D7F6-B498-43B3-948B-1728B52AA6E4}">
                <adec:decorative xmlns:adec="http://schemas.microsoft.com/office/drawing/2017/decorative" val="1"/>
              </a:ext>
            </a:extLst>
          </p:cNvPr>
          <p:cNvCxnSpPr/>
          <p:nvPr/>
        </p:nvCxnSpPr>
        <p:spPr>
          <a:xfrm>
            <a:off x="6885432" y="3017520"/>
            <a:ext cx="292608" cy="0"/>
          </a:xfrm>
          <a:prstGeom prst="line">
            <a:avLst/>
          </a:prstGeom>
          <a:ln w="19050">
            <a:solidFill>
              <a:srgbClr val="6C7882"/>
            </a:solidFill>
          </a:ln>
        </p:spPr>
        <p:style>
          <a:lnRef idx="2">
            <a:schemeClr val="accent1"/>
          </a:lnRef>
          <a:fillRef idx="0">
            <a:schemeClr val="accent1"/>
          </a:fillRef>
          <a:effectRef idx="1">
            <a:schemeClr val="accent1"/>
          </a:effectRef>
          <a:fontRef idx="minor">
            <a:schemeClr val="tx1"/>
          </a:fontRef>
        </p:style>
      </p:cxnSp>
      <p:sp>
        <p:nvSpPr>
          <p:cNvPr id="16" name="Rounded Rectangle 15">
            <a:extLst>
              <a:ext uri="{C183D7F6-B498-43B3-948B-1728B52AA6E4}">
                <adec:decorative xmlns:adec="http://schemas.microsoft.com/office/drawing/2017/decorative" val="1"/>
              </a:ext>
            </a:extLst>
          </p:cNvPr>
          <p:cNvSpPr/>
          <p:nvPr/>
        </p:nvSpPr>
        <p:spPr>
          <a:xfrm>
            <a:off x="7278624" y="2331720"/>
            <a:ext cx="1783080" cy="1417320"/>
          </a:xfrm>
          <a:prstGeom prst="roundRect">
            <a:avLst/>
          </a:prstGeom>
          <a:solidFill>
            <a:srgbClr val="EB695B"/>
          </a:solidFill>
          <a:ln w="12700">
            <a:solidFill>
              <a:srgbClr val="EB69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388352" y="2514600"/>
            <a:ext cx="1554480" cy="246221"/>
          </a:xfrm>
          <a:prstGeom prst="rect">
            <a:avLst/>
          </a:prstGeom>
          <a:noFill/>
        </p:spPr>
        <p:txBody>
          <a:bodyPr wrap="square" lIns="0" tIns="0" rIns="0" bIns="0" anchor="t">
            <a:spAutoFit/>
          </a:bodyPr>
          <a:lstStyle/>
          <a:p>
            <a:pPr algn="ctr"/>
            <a:r>
              <a:rPr lang="en-US" sz="1600" b="1" i="0">
                <a:solidFill>
                  <a:srgbClr val="FFFFFF"/>
                </a:solidFill>
                <a:latin typeface="Aptos"/>
              </a:rPr>
              <a:t>SEP 22</a:t>
            </a:r>
          </a:p>
        </p:txBody>
      </p:sp>
      <p:sp>
        <p:nvSpPr>
          <p:cNvPr id="18" name="TextBox 17"/>
          <p:cNvSpPr txBox="1"/>
          <p:nvPr/>
        </p:nvSpPr>
        <p:spPr>
          <a:xfrm>
            <a:off x="7370064" y="2880360"/>
            <a:ext cx="1600200" cy="292388"/>
          </a:xfrm>
          <a:prstGeom prst="rect">
            <a:avLst/>
          </a:prstGeom>
          <a:noFill/>
        </p:spPr>
        <p:txBody>
          <a:bodyPr wrap="square" lIns="0" tIns="0" rIns="0" bIns="0" anchor="t">
            <a:spAutoFit/>
          </a:bodyPr>
          <a:lstStyle/>
          <a:p>
            <a:pPr algn="ctr"/>
            <a:r>
              <a:rPr lang="en-US" sz="1900" b="1" i="0">
                <a:solidFill>
                  <a:srgbClr val="FFFFFF"/>
                </a:solidFill>
                <a:latin typeface="Aptos"/>
              </a:rPr>
              <a:t>Retain</a:t>
            </a:r>
          </a:p>
        </p:txBody>
      </p:sp>
      <p:cxnSp>
        <p:nvCxnSpPr>
          <p:cNvPr id="19" name="Connector 18">
            <a:extLst>
              <a:ext uri="{C183D7F6-B498-43B3-948B-1728B52AA6E4}">
                <adec:decorative xmlns:adec="http://schemas.microsoft.com/office/drawing/2017/decorative" val="1"/>
              </a:ext>
            </a:extLst>
          </p:cNvPr>
          <p:cNvCxnSpPr/>
          <p:nvPr/>
        </p:nvCxnSpPr>
        <p:spPr>
          <a:xfrm>
            <a:off x="9098280" y="3017520"/>
            <a:ext cx="292608" cy="0"/>
          </a:xfrm>
          <a:prstGeom prst="line">
            <a:avLst/>
          </a:prstGeom>
          <a:ln w="19050">
            <a:solidFill>
              <a:srgbClr val="6C7882"/>
            </a:solidFill>
          </a:ln>
        </p:spPr>
        <p:style>
          <a:lnRef idx="2">
            <a:schemeClr val="accent1"/>
          </a:lnRef>
          <a:fillRef idx="0">
            <a:schemeClr val="accent1"/>
          </a:fillRef>
          <a:effectRef idx="1">
            <a:schemeClr val="accent1"/>
          </a:effectRef>
          <a:fontRef idx="minor">
            <a:schemeClr val="tx1"/>
          </a:fontRef>
        </p:style>
      </p:cxnSp>
      <p:sp>
        <p:nvSpPr>
          <p:cNvPr id="20" name="Rounded Rectangle 19">
            <a:extLst>
              <a:ext uri="{C183D7F6-B498-43B3-948B-1728B52AA6E4}">
                <adec:decorative xmlns:adec="http://schemas.microsoft.com/office/drawing/2017/decorative" val="1"/>
              </a:ext>
            </a:extLst>
          </p:cNvPr>
          <p:cNvSpPr/>
          <p:nvPr/>
        </p:nvSpPr>
        <p:spPr>
          <a:xfrm>
            <a:off x="9491472" y="2331720"/>
            <a:ext cx="1783080" cy="1417320"/>
          </a:xfrm>
          <a:prstGeom prst="roundRect">
            <a:avLst/>
          </a:prstGeom>
          <a:solidFill>
            <a:srgbClr val="37AC5B"/>
          </a:solidFill>
          <a:ln w="12700">
            <a:solidFill>
              <a:srgbClr val="37A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601199" y="2514600"/>
            <a:ext cx="1554480" cy="246221"/>
          </a:xfrm>
          <a:prstGeom prst="rect">
            <a:avLst/>
          </a:prstGeom>
          <a:noFill/>
        </p:spPr>
        <p:txBody>
          <a:bodyPr wrap="square" lIns="0" tIns="0" rIns="0" bIns="0" anchor="t">
            <a:spAutoFit/>
          </a:bodyPr>
          <a:lstStyle/>
          <a:p>
            <a:pPr algn="ctr"/>
            <a:r>
              <a:rPr lang="en-US" sz="1600" b="1" i="0">
                <a:solidFill>
                  <a:srgbClr val="FFFFFF"/>
                </a:solidFill>
                <a:latin typeface="Aptos"/>
              </a:rPr>
              <a:t>OCT 13</a:t>
            </a:r>
          </a:p>
        </p:txBody>
      </p:sp>
      <p:sp>
        <p:nvSpPr>
          <p:cNvPr id="22" name="TextBox 21"/>
          <p:cNvSpPr txBox="1"/>
          <p:nvPr/>
        </p:nvSpPr>
        <p:spPr>
          <a:xfrm>
            <a:off x="9582911" y="2880360"/>
            <a:ext cx="1600200" cy="594360"/>
          </a:xfrm>
          <a:prstGeom prst="rect">
            <a:avLst/>
          </a:prstGeom>
          <a:noFill/>
        </p:spPr>
        <p:txBody>
          <a:bodyPr wrap="square" lIns="0" tIns="0" rIns="0" bIns="0" anchor="t">
            <a:spAutoFit/>
          </a:bodyPr>
          <a:lstStyle/>
          <a:p>
            <a:pPr algn="ctr"/>
            <a:r>
              <a:rPr lang="en-US" sz="1900" b="1" i="0">
                <a:solidFill>
                  <a:srgbClr val="FFFFFF"/>
                </a:solidFill>
                <a:latin typeface="Aptos"/>
              </a:rPr>
              <a:t>Sustain +
advance</a:t>
            </a:r>
          </a:p>
        </p:txBody>
      </p:sp>
      <p:sp>
        <p:nvSpPr>
          <p:cNvPr id="23" name="TextBox 22"/>
          <p:cNvSpPr txBox="1"/>
          <p:nvPr/>
        </p:nvSpPr>
        <p:spPr>
          <a:xfrm>
            <a:off x="914400" y="4709160"/>
            <a:ext cx="9875520" cy="707886"/>
          </a:xfrm>
          <a:prstGeom prst="rect">
            <a:avLst/>
          </a:prstGeom>
          <a:noFill/>
        </p:spPr>
        <p:txBody>
          <a:bodyPr wrap="square" lIns="0" tIns="0" rIns="0" bIns="0" anchor="t">
            <a:spAutoFit/>
          </a:bodyPr>
          <a:lstStyle/>
          <a:p>
            <a:pPr algn="ctr"/>
            <a:r>
              <a:rPr lang="en-US" sz="2300" b="1" i="0">
                <a:solidFill>
                  <a:srgbClr val="254C76"/>
                </a:solidFill>
                <a:latin typeface="Aptos"/>
              </a:rPr>
              <a:t>Today: turn learning into a repeatable operating system for workforce improvement.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A strategy becomes sustainable when the system can keep it going without relying on one person.</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BRIDGE FROM SESSION 4</a:t>
            </a:r>
          </a:p>
        </p:txBody>
      </p:sp>
      <p:sp>
        <p:nvSpPr>
          <p:cNvPr id="4" name="Rounded Rectangle 3">
            <a:extLst>
              <a:ext uri="{C183D7F6-B498-43B3-948B-1728B52AA6E4}">
                <adec:decorative xmlns:adec="http://schemas.microsoft.com/office/drawing/2017/decorative" val="1"/>
              </a:ext>
            </a:extLst>
          </p:cNvPr>
          <p:cNvSpPr/>
          <p:nvPr/>
        </p:nvSpPr>
        <p:spPr>
          <a:xfrm>
            <a:off x="502920" y="2331720"/>
            <a:ext cx="1874519" cy="18288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2648" y="2606040"/>
            <a:ext cx="1645920" cy="276999"/>
          </a:xfrm>
          <a:prstGeom prst="rect">
            <a:avLst/>
          </a:prstGeom>
          <a:noFill/>
        </p:spPr>
        <p:txBody>
          <a:bodyPr wrap="square" lIns="0" tIns="0" rIns="0" bIns="0" anchor="t">
            <a:spAutoFit/>
          </a:bodyPr>
          <a:lstStyle/>
          <a:p>
            <a:pPr algn="ctr"/>
            <a:r>
              <a:rPr lang="en-US" sz="1800" b="1" i="0">
                <a:solidFill>
                  <a:srgbClr val="F7A42F"/>
                </a:solidFill>
                <a:latin typeface="Aptos"/>
              </a:rPr>
              <a:t>CHOOSE</a:t>
            </a:r>
          </a:p>
        </p:txBody>
      </p:sp>
      <p:sp>
        <p:nvSpPr>
          <p:cNvPr id="6" name="TextBox 5"/>
          <p:cNvSpPr txBox="1"/>
          <p:nvPr/>
        </p:nvSpPr>
        <p:spPr>
          <a:xfrm>
            <a:off x="667512" y="3090672"/>
            <a:ext cx="1554480" cy="868680"/>
          </a:xfrm>
          <a:prstGeom prst="rect">
            <a:avLst/>
          </a:prstGeom>
          <a:noFill/>
        </p:spPr>
        <p:txBody>
          <a:bodyPr wrap="square" lIns="0" tIns="0" rIns="0" bIns="0" anchor="t">
            <a:spAutoFit/>
          </a:bodyPr>
          <a:lstStyle/>
          <a:p>
            <a:pPr algn="ctr"/>
            <a:r>
              <a:rPr lang="en-US" sz="1600" b="0" i="0">
                <a:solidFill>
                  <a:srgbClr val="6C7882"/>
                </a:solidFill>
                <a:latin typeface="Aptos"/>
              </a:rPr>
              <a:t>A strategy that fits the problem</a:t>
            </a:r>
          </a:p>
        </p:txBody>
      </p:sp>
      <p:cxnSp>
        <p:nvCxnSpPr>
          <p:cNvPr id="7" name="Connector 6">
            <a:extLst>
              <a:ext uri="{C183D7F6-B498-43B3-948B-1728B52AA6E4}">
                <adec:decorative xmlns:adec="http://schemas.microsoft.com/office/drawing/2017/decorative" val="1"/>
              </a:ext>
            </a:extLst>
          </p:cNvPr>
          <p:cNvCxnSpPr/>
          <p:nvPr/>
        </p:nvCxnSpPr>
        <p:spPr>
          <a:xfrm>
            <a:off x="2395728" y="3246120"/>
            <a:ext cx="246887"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C183D7F6-B498-43B3-948B-1728B52AA6E4}">
                <adec:decorative xmlns:adec="http://schemas.microsoft.com/office/drawing/2017/decorative" val="1"/>
              </a:ext>
            </a:extLst>
          </p:cNvPr>
          <p:cNvSpPr/>
          <p:nvPr/>
        </p:nvSpPr>
        <p:spPr>
          <a:xfrm>
            <a:off x="2770632" y="2331720"/>
            <a:ext cx="1874519" cy="18288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880360" y="2606040"/>
            <a:ext cx="1645920" cy="276999"/>
          </a:xfrm>
          <a:prstGeom prst="rect">
            <a:avLst/>
          </a:prstGeom>
          <a:noFill/>
        </p:spPr>
        <p:txBody>
          <a:bodyPr wrap="square" lIns="0" tIns="0" rIns="0" bIns="0" anchor="t">
            <a:spAutoFit/>
          </a:bodyPr>
          <a:lstStyle/>
          <a:p>
            <a:pPr algn="ctr"/>
            <a:r>
              <a:rPr lang="en-US" sz="1800" b="1" i="0">
                <a:solidFill>
                  <a:srgbClr val="249EA3"/>
                </a:solidFill>
                <a:latin typeface="Aptos"/>
              </a:rPr>
              <a:t>OWN</a:t>
            </a:r>
          </a:p>
        </p:txBody>
      </p:sp>
      <p:sp>
        <p:nvSpPr>
          <p:cNvPr id="10" name="TextBox 9"/>
          <p:cNvSpPr txBox="1"/>
          <p:nvPr/>
        </p:nvSpPr>
        <p:spPr>
          <a:xfrm>
            <a:off x="2935224" y="3090672"/>
            <a:ext cx="1554480" cy="868680"/>
          </a:xfrm>
          <a:prstGeom prst="rect">
            <a:avLst/>
          </a:prstGeom>
          <a:noFill/>
        </p:spPr>
        <p:txBody>
          <a:bodyPr wrap="square" lIns="0" tIns="0" rIns="0" bIns="0" anchor="t">
            <a:spAutoFit/>
          </a:bodyPr>
          <a:lstStyle/>
          <a:p>
            <a:pPr algn="ctr"/>
            <a:r>
              <a:rPr lang="en-US" sz="1600" b="0" i="0">
                <a:solidFill>
                  <a:srgbClr val="6C7882"/>
                </a:solidFill>
                <a:latin typeface="Aptos"/>
              </a:rPr>
              <a:t>A role or team accountable for it</a:t>
            </a:r>
          </a:p>
        </p:txBody>
      </p:sp>
      <p:cxnSp>
        <p:nvCxnSpPr>
          <p:cNvPr id="11" name="Connector 10">
            <a:extLst>
              <a:ext uri="{C183D7F6-B498-43B3-948B-1728B52AA6E4}">
                <adec:decorative xmlns:adec="http://schemas.microsoft.com/office/drawing/2017/decorative" val="1"/>
              </a:ext>
            </a:extLst>
          </p:cNvPr>
          <p:cNvCxnSpPr/>
          <p:nvPr/>
        </p:nvCxnSpPr>
        <p:spPr>
          <a:xfrm>
            <a:off x="4663440" y="3246120"/>
            <a:ext cx="246888"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12" name="Rounded Rectangle 11">
            <a:extLst>
              <a:ext uri="{C183D7F6-B498-43B3-948B-1728B52AA6E4}">
                <adec:decorative xmlns:adec="http://schemas.microsoft.com/office/drawing/2017/decorative" val="1"/>
              </a:ext>
            </a:extLst>
          </p:cNvPr>
          <p:cNvSpPr/>
          <p:nvPr/>
        </p:nvSpPr>
        <p:spPr>
          <a:xfrm>
            <a:off x="5038344" y="2331720"/>
            <a:ext cx="1874519" cy="18288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148072" y="2606040"/>
            <a:ext cx="1645920" cy="276999"/>
          </a:xfrm>
          <a:prstGeom prst="rect">
            <a:avLst/>
          </a:prstGeom>
          <a:noFill/>
        </p:spPr>
        <p:txBody>
          <a:bodyPr wrap="square" lIns="0" tIns="0" rIns="0" bIns="0" anchor="t">
            <a:spAutoFit/>
          </a:bodyPr>
          <a:lstStyle/>
          <a:p>
            <a:pPr algn="ctr"/>
            <a:r>
              <a:rPr lang="en-US" sz="1800" b="1" i="0">
                <a:solidFill>
                  <a:srgbClr val="254C76"/>
                </a:solidFill>
                <a:latin typeface="Aptos"/>
              </a:rPr>
              <a:t>RESOURCE</a:t>
            </a:r>
          </a:p>
        </p:txBody>
      </p:sp>
      <p:sp>
        <p:nvSpPr>
          <p:cNvPr id="14" name="TextBox 13"/>
          <p:cNvSpPr txBox="1"/>
          <p:nvPr/>
        </p:nvSpPr>
        <p:spPr>
          <a:xfrm>
            <a:off x="5202936" y="3090672"/>
            <a:ext cx="1554480" cy="868680"/>
          </a:xfrm>
          <a:prstGeom prst="rect">
            <a:avLst/>
          </a:prstGeom>
          <a:noFill/>
        </p:spPr>
        <p:txBody>
          <a:bodyPr wrap="square" lIns="0" tIns="0" rIns="0" bIns="0" anchor="t">
            <a:spAutoFit/>
          </a:bodyPr>
          <a:lstStyle/>
          <a:p>
            <a:pPr algn="ctr"/>
            <a:r>
              <a:rPr lang="en-US" sz="1600" b="0" i="0">
                <a:solidFill>
                  <a:srgbClr val="6C7882"/>
                </a:solidFill>
                <a:latin typeface="Aptos"/>
              </a:rPr>
              <a:t>Time, funding, tools, and partners</a:t>
            </a:r>
          </a:p>
        </p:txBody>
      </p:sp>
      <p:cxnSp>
        <p:nvCxnSpPr>
          <p:cNvPr id="15" name="Connector 14">
            <a:extLst>
              <a:ext uri="{C183D7F6-B498-43B3-948B-1728B52AA6E4}">
                <adec:decorative xmlns:adec="http://schemas.microsoft.com/office/drawing/2017/decorative" val="1"/>
              </a:ext>
            </a:extLst>
          </p:cNvPr>
          <p:cNvCxnSpPr/>
          <p:nvPr/>
        </p:nvCxnSpPr>
        <p:spPr>
          <a:xfrm>
            <a:off x="6931152" y="3246120"/>
            <a:ext cx="246888"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16" name="Rounded Rectangle 15">
            <a:extLst>
              <a:ext uri="{C183D7F6-B498-43B3-948B-1728B52AA6E4}">
                <adec:decorative xmlns:adec="http://schemas.microsoft.com/office/drawing/2017/decorative" val="1"/>
              </a:ext>
            </a:extLst>
          </p:cNvPr>
          <p:cNvSpPr/>
          <p:nvPr/>
        </p:nvSpPr>
        <p:spPr>
          <a:xfrm>
            <a:off x="7306055" y="2331720"/>
            <a:ext cx="1874519" cy="18288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415783" y="2606040"/>
            <a:ext cx="1645920" cy="276999"/>
          </a:xfrm>
          <a:prstGeom prst="rect">
            <a:avLst/>
          </a:prstGeom>
          <a:noFill/>
        </p:spPr>
        <p:txBody>
          <a:bodyPr wrap="square" lIns="0" tIns="0" rIns="0" bIns="0" anchor="t">
            <a:spAutoFit/>
          </a:bodyPr>
          <a:lstStyle/>
          <a:p>
            <a:pPr algn="ctr"/>
            <a:r>
              <a:rPr lang="en-US" sz="1800" b="1" i="0">
                <a:solidFill>
                  <a:srgbClr val="EB695B"/>
                </a:solidFill>
                <a:latin typeface="Aptos"/>
              </a:rPr>
              <a:t>MEASURE</a:t>
            </a:r>
          </a:p>
        </p:txBody>
      </p:sp>
      <p:sp>
        <p:nvSpPr>
          <p:cNvPr id="18" name="TextBox 17"/>
          <p:cNvSpPr txBox="1"/>
          <p:nvPr/>
        </p:nvSpPr>
        <p:spPr>
          <a:xfrm>
            <a:off x="7470648" y="3090672"/>
            <a:ext cx="1554480" cy="868680"/>
          </a:xfrm>
          <a:prstGeom prst="rect">
            <a:avLst/>
          </a:prstGeom>
          <a:noFill/>
        </p:spPr>
        <p:txBody>
          <a:bodyPr wrap="square" lIns="0" tIns="0" rIns="0" bIns="0" anchor="t">
            <a:spAutoFit/>
          </a:bodyPr>
          <a:lstStyle/>
          <a:p>
            <a:pPr algn="ctr"/>
            <a:r>
              <a:rPr lang="en-US" sz="1600" b="0" i="0">
                <a:solidFill>
                  <a:srgbClr val="6C7882"/>
                </a:solidFill>
                <a:latin typeface="Aptos"/>
              </a:rPr>
              <a:t>Evidence that tells us what is changing</a:t>
            </a:r>
          </a:p>
        </p:txBody>
      </p:sp>
      <p:cxnSp>
        <p:nvCxnSpPr>
          <p:cNvPr id="19" name="Connector 18">
            <a:extLst>
              <a:ext uri="{C183D7F6-B498-43B3-948B-1728B52AA6E4}">
                <adec:decorative xmlns:adec="http://schemas.microsoft.com/office/drawing/2017/decorative" val="1"/>
              </a:ext>
            </a:extLst>
          </p:cNvPr>
          <p:cNvCxnSpPr/>
          <p:nvPr/>
        </p:nvCxnSpPr>
        <p:spPr>
          <a:xfrm>
            <a:off x="9198863" y="3246120"/>
            <a:ext cx="246888"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20" name="Rounded Rectangle 19">
            <a:extLst>
              <a:ext uri="{C183D7F6-B498-43B3-948B-1728B52AA6E4}">
                <adec:decorative xmlns:adec="http://schemas.microsoft.com/office/drawing/2017/decorative" val="1"/>
              </a:ext>
            </a:extLst>
          </p:cNvPr>
          <p:cNvSpPr/>
          <p:nvPr/>
        </p:nvSpPr>
        <p:spPr>
          <a:xfrm>
            <a:off x="9573768" y="2331720"/>
            <a:ext cx="1874519" cy="18288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683496" y="2606040"/>
            <a:ext cx="1645920" cy="276999"/>
          </a:xfrm>
          <a:prstGeom prst="rect">
            <a:avLst/>
          </a:prstGeom>
          <a:noFill/>
        </p:spPr>
        <p:txBody>
          <a:bodyPr wrap="square" lIns="0" tIns="0" rIns="0" bIns="0" anchor="t">
            <a:spAutoFit/>
          </a:bodyPr>
          <a:lstStyle/>
          <a:p>
            <a:pPr algn="ctr"/>
            <a:r>
              <a:rPr lang="en-US" sz="1800" b="1" i="0">
                <a:solidFill>
                  <a:srgbClr val="37AC5B"/>
                </a:solidFill>
                <a:latin typeface="Aptos"/>
              </a:rPr>
              <a:t>IMPROVE</a:t>
            </a:r>
          </a:p>
        </p:txBody>
      </p:sp>
      <p:sp>
        <p:nvSpPr>
          <p:cNvPr id="22" name="TextBox 21"/>
          <p:cNvSpPr txBox="1"/>
          <p:nvPr/>
        </p:nvSpPr>
        <p:spPr>
          <a:xfrm>
            <a:off x="9738360" y="3090672"/>
            <a:ext cx="1554480" cy="868680"/>
          </a:xfrm>
          <a:prstGeom prst="rect">
            <a:avLst/>
          </a:prstGeom>
          <a:noFill/>
        </p:spPr>
        <p:txBody>
          <a:bodyPr wrap="square" lIns="0" tIns="0" rIns="0" bIns="0" anchor="t">
            <a:spAutoFit/>
          </a:bodyPr>
          <a:lstStyle/>
          <a:p>
            <a:pPr algn="ctr"/>
            <a:r>
              <a:rPr lang="en-US" sz="1600" b="0" i="0">
                <a:solidFill>
                  <a:srgbClr val="6C7882"/>
                </a:solidFill>
                <a:latin typeface="Aptos"/>
              </a:rPr>
              <a:t>A cadence to review, adapt, and scale</a:t>
            </a:r>
          </a:p>
        </p:txBody>
      </p:sp>
      <p:sp>
        <p:nvSpPr>
          <p:cNvPr id="23" name="TextBox 22"/>
          <p:cNvSpPr txBox="1"/>
          <p:nvPr/>
        </p:nvSpPr>
        <p:spPr>
          <a:xfrm>
            <a:off x="822960" y="4800600"/>
            <a:ext cx="10058400" cy="661720"/>
          </a:xfrm>
          <a:prstGeom prst="rect">
            <a:avLst/>
          </a:prstGeom>
          <a:noFill/>
        </p:spPr>
        <p:txBody>
          <a:bodyPr wrap="square" lIns="0" tIns="0" rIns="0" bIns="0" anchor="t">
            <a:spAutoFit/>
          </a:bodyPr>
          <a:lstStyle/>
          <a:p>
            <a:pPr algn="ctr"/>
            <a:r>
              <a:rPr lang="en-US" sz="2150" b="1" i="0">
                <a:solidFill>
                  <a:srgbClr val="254C76"/>
                </a:solidFill>
                <a:latin typeface="Aptos"/>
              </a:rPr>
              <a:t>Reflection: Which of these five conditions is currently weakest for your workforce strategy?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What is the biggest sustainability risk in your workforce work right now?</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INTERACTIVE PULSE CHECK</a:t>
            </a:r>
          </a:p>
        </p:txBody>
      </p:sp>
      <p:sp>
        <p:nvSpPr>
          <p:cNvPr id="4" name="Rounded Rectangle 3">
            <a:extLst>
              <a:ext uri="{C183D7F6-B498-43B3-948B-1728B52AA6E4}">
                <adec:decorative xmlns:adec="http://schemas.microsoft.com/office/drawing/2017/decorative" val="1"/>
              </a:ext>
            </a:extLst>
          </p:cNvPr>
          <p:cNvSpPr/>
          <p:nvPr/>
        </p:nvSpPr>
        <p:spPr>
          <a:xfrm>
            <a:off x="566928" y="1965960"/>
            <a:ext cx="3246120" cy="135331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2121408"/>
            <a:ext cx="2926080" cy="284693"/>
          </a:xfrm>
          <a:prstGeom prst="rect">
            <a:avLst/>
          </a:prstGeom>
          <a:noFill/>
        </p:spPr>
        <p:txBody>
          <a:bodyPr wrap="square" lIns="0" tIns="0" rIns="0" bIns="0" anchor="t">
            <a:spAutoFit/>
          </a:bodyPr>
          <a:lstStyle/>
          <a:p>
            <a:pPr algn="l"/>
            <a:r>
              <a:rPr lang="en-US" sz="1850" b="1" i="0">
                <a:solidFill>
                  <a:srgbClr val="2B3640"/>
                </a:solidFill>
                <a:latin typeface="Aptos"/>
              </a:rPr>
              <a:t>A  Leadership / ownership</a:t>
            </a:r>
          </a:p>
        </p:txBody>
      </p:sp>
      <p:sp>
        <p:nvSpPr>
          <p:cNvPr id="6" name="TextBox 5"/>
          <p:cNvSpPr txBox="1"/>
          <p:nvPr/>
        </p:nvSpPr>
        <p:spPr>
          <a:xfrm>
            <a:off x="713232" y="2578608"/>
            <a:ext cx="2926080" cy="492443"/>
          </a:xfrm>
          <a:prstGeom prst="rect">
            <a:avLst/>
          </a:prstGeom>
          <a:noFill/>
        </p:spPr>
        <p:txBody>
          <a:bodyPr wrap="square" lIns="0" tIns="0" rIns="0" bIns="0" anchor="t">
            <a:spAutoFit/>
          </a:bodyPr>
          <a:lstStyle/>
          <a:p>
            <a:pPr algn="l"/>
            <a:r>
              <a:rPr lang="en-US" sz="1600" b="0" i="0">
                <a:solidFill>
                  <a:srgbClr val="6C7882"/>
                </a:solidFill>
                <a:latin typeface="Aptos"/>
              </a:rPr>
              <a:t>The work depends on one champion.</a:t>
            </a:r>
          </a:p>
        </p:txBody>
      </p:sp>
      <p:sp>
        <p:nvSpPr>
          <p:cNvPr id="7" name="Rectangle 6">
            <a:extLst>
              <a:ext uri="{C183D7F6-B498-43B3-948B-1728B52AA6E4}">
                <adec:decorative xmlns:adec="http://schemas.microsoft.com/office/drawing/2017/decorative" val="1"/>
              </a:ext>
            </a:extLst>
          </p:cNvPr>
          <p:cNvSpPr/>
          <p:nvPr/>
        </p:nvSpPr>
        <p:spPr>
          <a:xfrm>
            <a:off x="566928" y="1965960"/>
            <a:ext cx="54864" cy="1353312"/>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a:extLst>
              <a:ext uri="{C183D7F6-B498-43B3-948B-1728B52AA6E4}">
                <adec:decorative xmlns:adec="http://schemas.microsoft.com/office/drawing/2017/decorative" val="1"/>
              </a:ext>
            </a:extLst>
          </p:cNvPr>
          <p:cNvSpPr/>
          <p:nvPr/>
        </p:nvSpPr>
        <p:spPr>
          <a:xfrm>
            <a:off x="4224528" y="1965960"/>
            <a:ext cx="3246120" cy="135331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370832" y="2121408"/>
            <a:ext cx="2926080" cy="284693"/>
          </a:xfrm>
          <a:prstGeom prst="rect">
            <a:avLst/>
          </a:prstGeom>
          <a:noFill/>
        </p:spPr>
        <p:txBody>
          <a:bodyPr wrap="square" lIns="0" tIns="0" rIns="0" bIns="0" anchor="t">
            <a:spAutoFit/>
          </a:bodyPr>
          <a:lstStyle/>
          <a:p>
            <a:pPr algn="l"/>
            <a:r>
              <a:rPr lang="en-US" sz="1850" b="1" i="0">
                <a:solidFill>
                  <a:srgbClr val="2B3640"/>
                </a:solidFill>
                <a:latin typeface="Aptos"/>
              </a:rPr>
              <a:t>B  Data / measurement</a:t>
            </a:r>
          </a:p>
        </p:txBody>
      </p:sp>
      <p:sp>
        <p:nvSpPr>
          <p:cNvPr id="10" name="TextBox 9"/>
          <p:cNvSpPr txBox="1"/>
          <p:nvPr/>
        </p:nvSpPr>
        <p:spPr>
          <a:xfrm>
            <a:off x="4370832" y="2578608"/>
            <a:ext cx="2926080" cy="492443"/>
          </a:xfrm>
          <a:prstGeom prst="rect">
            <a:avLst/>
          </a:prstGeom>
          <a:noFill/>
        </p:spPr>
        <p:txBody>
          <a:bodyPr wrap="square" lIns="0" tIns="0" rIns="0" bIns="0" anchor="t">
            <a:spAutoFit/>
          </a:bodyPr>
          <a:lstStyle/>
          <a:p>
            <a:pPr algn="l"/>
            <a:r>
              <a:rPr lang="en-US" sz="1600" b="0" i="0">
                <a:solidFill>
                  <a:srgbClr val="6C7882"/>
                </a:solidFill>
                <a:latin typeface="Aptos"/>
              </a:rPr>
              <a:t>We cannot consistently show what is changing.</a:t>
            </a:r>
          </a:p>
        </p:txBody>
      </p:sp>
      <p:sp>
        <p:nvSpPr>
          <p:cNvPr id="11" name="Rectangle 10">
            <a:extLst>
              <a:ext uri="{C183D7F6-B498-43B3-948B-1728B52AA6E4}">
                <adec:decorative xmlns:adec="http://schemas.microsoft.com/office/drawing/2017/decorative" val="1"/>
              </a:ext>
            </a:extLst>
          </p:cNvPr>
          <p:cNvSpPr/>
          <p:nvPr/>
        </p:nvSpPr>
        <p:spPr>
          <a:xfrm>
            <a:off x="4224528" y="1965960"/>
            <a:ext cx="54864" cy="1353312"/>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a:extLst>
              <a:ext uri="{C183D7F6-B498-43B3-948B-1728B52AA6E4}">
                <adec:decorative xmlns:adec="http://schemas.microsoft.com/office/drawing/2017/decorative" val="1"/>
              </a:ext>
            </a:extLst>
          </p:cNvPr>
          <p:cNvSpPr/>
          <p:nvPr/>
        </p:nvSpPr>
        <p:spPr>
          <a:xfrm>
            <a:off x="7882127" y="1965960"/>
            <a:ext cx="3246120" cy="135331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028431" y="2121408"/>
            <a:ext cx="2926080" cy="284693"/>
          </a:xfrm>
          <a:prstGeom prst="rect">
            <a:avLst/>
          </a:prstGeom>
          <a:noFill/>
        </p:spPr>
        <p:txBody>
          <a:bodyPr wrap="square" lIns="0" tIns="0" rIns="0" bIns="0" anchor="t">
            <a:spAutoFit/>
          </a:bodyPr>
          <a:lstStyle/>
          <a:p>
            <a:pPr algn="l"/>
            <a:r>
              <a:rPr lang="en-US" sz="1850" b="1" i="0">
                <a:solidFill>
                  <a:srgbClr val="2B3640"/>
                </a:solidFill>
                <a:latin typeface="Aptos"/>
              </a:rPr>
              <a:t>C  PD / TA capacity</a:t>
            </a:r>
          </a:p>
        </p:txBody>
      </p:sp>
      <p:sp>
        <p:nvSpPr>
          <p:cNvPr id="14" name="TextBox 13"/>
          <p:cNvSpPr txBox="1"/>
          <p:nvPr/>
        </p:nvSpPr>
        <p:spPr>
          <a:xfrm>
            <a:off x="8028431" y="2578608"/>
            <a:ext cx="2926080" cy="492443"/>
          </a:xfrm>
          <a:prstGeom prst="rect">
            <a:avLst/>
          </a:prstGeom>
          <a:noFill/>
        </p:spPr>
        <p:txBody>
          <a:bodyPr wrap="square" lIns="0" tIns="0" rIns="0" bIns="0" anchor="t">
            <a:spAutoFit/>
          </a:bodyPr>
          <a:lstStyle/>
          <a:p>
            <a:pPr algn="l"/>
            <a:r>
              <a:rPr lang="en-US" sz="1600" b="0" i="0">
                <a:solidFill>
                  <a:srgbClr val="6C7882"/>
                </a:solidFill>
                <a:latin typeface="Aptos"/>
              </a:rPr>
              <a:t>Support is episodic or disconnected.</a:t>
            </a:r>
          </a:p>
        </p:txBody>
      </p:sp>
      <p:sp>
        <p:nvSpPr>
          <p:cNvPr id="15" name="Rectangle 14">
            <a:extLst>
              <a:ext uri="{C183D7F6-B498-43B3-948B-1728B52AA6E4}">
                <adec:decorative xmlns:adec="http://schemas.microsoft.com/office/drawing/2017/decorative" val="1"/>
              </a:ext>
            </a:extLst>
          </p:cNvPr>
          <p:cNvSpPr/>
          <p:nvPr/>
        </p:nvSpPr>
        <p:spPr>
          <a:xfrm>
            <a:off x="7882127" y="1965960"/>
            <a:ext cx="54864" cy="1353312"/>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a:extLst>
              <a:ext uri="{C183D7F6-B498-43B3-948B-1728B52AA6E4}">
                <adec:decorative xmlns:adec="http://schemas.microsoft.com/office/drawing/2017/decorative" val="1"/>
              </a:ext>
            </a:extLst>
          </p:cNvPr>
          <p:cNvSpPr/>
          <p:nvPr/>
        </p:nvSpPr>
        <p:spPr>
          <a:xfrm>
            <a:off x="566928" y="3657600"/>
            <a:ext cx="3246120" cy="135331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13232" y="3813048"/>
            <a:ext cx="2926080" cy="284693"/>
          </a:xfrm>
          <a:prstGeom prst="rect">
            <a:avLst/>
          </a:prstGeom>
          <a:noFill/>
        </p:spPr>
        <p:txBody>
          <a:bodyPr wrap="square" lIns="0" tIns="0" rIns="0" bIns="0" anchor="t">
            <a:spAutoFit/>
          </a:bodyPr>
          <a:lstStyle/>
          <a:p>
            <a:pPr algn="l"/>
            <a:r>
              <a:rPr lang="en-US" sz="1850" b="1" i="0">
                <a:solidFill>
                  <a:srgbClr val="2B3640"/>
                </a:solidFill>
                <a:latin typeface="Aptos"/>
              </a:rPr>
              <a:t>D  Career advancement</a:t>
            </a:r>
          </a:p>
        </p:txBody>
      </p:sp>
      <p:sp>
        <p:nvSpPr>
          <p:cNvPr id="18" name="TextBox 17"/>
          <p:cNvSpPr txBox="1"/>
          <p:nvPr/>
        </p:nvSpPr>
        <p:spPr>
          <a:xfrm>
            <a:off x="713232" y="4270248"/>
            <a:ext cx="2926080" cy="492443"/>
          </a:xfrm>
          <a:prstGeom prst="rect">
            <a:avLst/>
          </a:prstGeom>
          <a:noFill/>
        </p:spPr>
        <p:txBody>
          <a:bodyPr wrap="square" lIns="0" tIns="0" rIns="0" bIns="0" anchor="t">
            <a:spAutoFit/>
          </a:bodyPr>
          <a:lstStyle/>
          <a:p>
            <a:pPr algn="l"/>
            <a:r>
              <a:rPr lang="en-US" sz="1600" b="0" i="0">
                <a:solidFill>
                  <a:srgbClr val="6C7882"/>
                </a:solidFill>
                <a:latin typeface="Aptos"/>
              </a:rPr>
              <a:t>People cannot see roles, growth, or leadership pathways.</a:t>
            </a:r>
          </a:p>
        </p:txBody>
      </p:sp>
      <p:sp>
        <p:nvSpPr>
          <p:cNvPr id="19" name="Rectangle 18">
            <a:extLst>
              <a:ext uri="{C183D7F6-B498-43B3-948B-1728B52AA6E4}">
                <adec:decorative xmlns:adec="http://schemas.microsoft.com/office/drawing/2017/decorative" val="1"/>
              </a:ext>
            </a:extLst>
          </p:cNvPr>
          <p:cNvSpPr/>
          <p:nvPr/>
        </p:nvSpPr>
        <p:spPr>
          <a:xfrm>
            <a:off x="566928" y="3657600"/>
            <a:ext cx="54864" cy="1353312"/>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a:extLst>
              <a:ext uri="{C183D7F6-B498-43B3-948B-1728B52AA6E4}">
                <adec:decorative xmlns:adec="http://schemas.microsoft.com/office/drawing/2017/decorative" val="1"/>
              </a:ext>
            </a:extLst>
          </p:cNvPr>
          <p:cNvSpPr/>
          <p:nvPr/>
        </p:nvSpPr>
        <p:spPr>
          <a:xfrm>
            <a:off x="4224528" y="3657600"/>
            <a:ext cx="3246120" cy="135331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370832" y="3813048"/>
            <a:ext cx="2926080" cy="284693"/>
          </a:xfrm>
          <a:prstGeom prst="rect">
            <a:avLst/>
          </a:prstGeom>
          <a:noFill/>
        </p:spPr>
        <p:txBody>
          <a:bodyPr wrap="square" lIns="0" tIns="0" rIns="0" bIns="0" anchor="t">
            <a:spAutoFit/>
          </a:bodyPr>
          <a:lstStyle/>
          <a:p>
            <a:pPr algn="l"/>
            <a:r>
              <a:rPr lang="en-US" sz="1850" b="1" i="0">
                <a:solidFill>
                  <a:srgbClr val="2B3640"/>
                </a:solidFill>
                <a:latin typeface="Aptos"/>
              </a:rPr>
              <a:t>E  Funding / policy</a:t>
            </a:r>
          </a:p>
        </p:txBody>
      </p:sp>
      <p:sp>
        <p:nvSpPr>
          <p:cNvPr id="22" name="TextBox 21"/>
          <p:cNvSpPr txBox="1"/>
          <p:nvPr/>
        </p:nvSpPr>
        <p:spPr>
          <a:xfrm>
            <a:off x="4370832" y="4270248"/>
            <a:ext cx="2926080" cy="738664"/>
          </a:xfrm>
          <a:prstGeom prst="rect">
            <a:avLst/>
          </a:prstGeom>
          <a:noFill/>
        </p:spPr>
        <p:txBody>
          <a:bodyPr wrap="square" lIns="0" tIns="0" rIns="0" bIns="0" anchor="t">
            <a:spAutoFit/>
          </a:bodyPr>
          <a:lstStyle/>
          <a:p>
            <a:pPr algn="l"/>
            <a:r>
              <a:rPr lang="en-US" sz="1600" b="0" i="0">
                <a:solidFill>
                  <a:srgbClr val="6C7882"/>
                </a:solidFill>
                <a:latin typeface="Aptos"/>
              </a:rPr>
              <a:t>The strategy is vulnerable to short-term funding or policy changes.</a:t>
            </a:r>
          </a:p>
        </p:txBody>
      </p:sp>
      <p:sp>
        <p:nvSpPr>
          <p:cNvPr id="23" name="Rectangle 22">
            <a:extLst>
              <a:ext uri="{C183D7F6-B498-43B3-948B-1728B52AA6E4}">
                <adec:decorative xmlns:adec="http://schemas.microsoft.com/office/drawing/2017/decorative" val="1"/>
              </a:ext>
            </a:extLst>
          </p:cNvPr>
          <p:cNvSpPr/>
          <p:nvPr/>
        </p:nvSpPr>
        <p:spPr>
          <a:xfrm>
            <a:off x="4224528" y="3657600"/>
            <a:ext cx="54864" cy="1353312"/>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4C76"/>
        </a:solidFill>
        <a:effectLst/>
      </p:bgPr>
    </p:bg>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530352" y="2148840"/>
            <a:ext cx="10058400" cy="51552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Aptos"/>
                <a:ea typeface="+mn-ea"/>
                <a:cs typeface="+mn-cs"/>
              </a:rPr>
              <a:t>1. Sustainability Fundamentals</a:t>
            </a:r>
          </a:p>
        </p:txBody>
      </p:sp>
      <p:sp>
        <p:nvSpPr>
          <p:cNvPr id="2" name="TextBox 1"/>
          <p:cNvSpPr txBox="1"/>
          <p:nvPr/>
        </p:nvSpPr>
        <p:spPr>
          <a:xfrm>
            <a:off x="530352" y="603504"/>
            <a:ext cx="7863840" cy="200055"/>
          </a:xfrm>
          <a:prstGeom prst="rect">
            <a:avLst/>
          </a:prstGeom>
          <a:noFill/>
        </p:spPr>
        <p:txBody>
          <a:bodyPr wrap="square" lIns="0" tIns="0" rIns="0" bIns="0" anchor="t">
            <a:spAutoFit/>
          </a:bodyPr>
          <a:lstStyle/>
          <a:p>
            <a:pPr algn="l"/>
            <a:r>
              <a:rPr lang="en-US" sz="1300" b="1" i="0">
                <a:solidFill>
                  <a:srgbClr val="FFFFFF"/>
                </a:solidFill>
                <a:latin typeface="Aptos"/>
              </a:rPr>
              <a:t>SESSION 5  |  SUSTAINING &amp; ADVANCING THE WORKFORCE</a:t>
            </a:r>
          </a:p>
        </p:txBody>
      </p:sp>
      <p:sp>
        <p:nvSpPr>
          <p:cNvPr id="4" name="TextBox 3"/>
          <p:cNvSpPr txBox="1"/>
          <p:nvPr/>
        </p:nvSpPr>
        <p:spPr>
          <a:xfrm>
            <a:off x="530352" y="2834640"/>
            <a:ext cx="9875520" cy="584775"/>
          </a:xfrm>
          <a:prstGeom prst="rect">
            <a:avLst/>
          </a:prstGeom>
          <a:noFill/>
        </p:spPr>
        <p:txBody>
          <a:bodyPr wrap="square" lIns="0" tIns="0" rIns="0" bIns="0" anchor="t">
            <a:spAutoFit/>
          </a:bodyPr>
          <a:lstStyle/>
          <a:p>
            <a:pPr algn="l"/>
            <a:r>
              <a:rPr lang="en-US" sz="1900" b="0" i="0">
                <a:solidFill>
                  <a:srgbClr val="E0E9F0"/>
                </a:solidFill>
                <a:latin typeface="Aptos"/>
              </a:rPr>
              <a:t>Sustainability is not “keeping every program forever.” It is building the leadership, data, professional-learning, partnership, and career infrastructure needed to keep improving.</a:t>
            </a:r>
          </a:p>
        </p:txBody>
      </p:sp>
      <p:sp>
        <p:nvSpPr>
          <p:cNvPr id="5" name="Rectangle 4">
            <a:extLst>
              <a:ext uri="{C183D7F6-B498-43B3-948B-1728B52AA6E4}">
                <adec:decorative xmlns:adec="http://schemas.microsoft.com/office/drawing/2017/decorative" val="1"/>
              </a:ext>
            </a:extLst>
          </p:cNvPr>
          <p:cNvSpPr/>
          <p:nvPr/>
        </p:nvSpPr>
        <p:spPr>
          <a:xfrm>
            <a:off x="530352" y="3822191"/>
            <a:ext cx="868680" cy="36576"/>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4616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Five capabilities turn workforce initiatives into infrastructure.</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SUSTAINABILITY CAPABILITIES</a:t>
            </a:r>
          </a:p>
        </p:txBody>
      </p:sp>
      <p:sp>
        <p:nvSpPr>
          <p:cNvPr id="4" name="Rounded Rectangle 3">
            <a:extLst>
              <a:ext uri="{C183D7F6-B498-43B3-948B-1728B52AA6E4}">
                <adec:decorative xmlns:adec="http://schemas.microsoft.com/office/drawing/2017/decorative" val="1"/>
              </a:ext>
            </a:extLst>
          </p:cNvPr>
          <p:cNvSpPr/>
          <p:nvPr/>
        </p:nvSpPr>
        <p:spPr>
          <a:xfrm>
            <a:off x="502920" y="2148840"/>
            <a:ext cx="2121407"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02920" y="2148840"/>
            <a:ext cx="64008" cy="251460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286000"/>
            <a:ext cx="1847087" cy="749808"/>
          </a:xfrm>
          <a:prstGeom prst="rect">
            <a:avLst/>
          </a:prstGeom>
          <a:noFill/>
        </p:spPr>
        <p:txBody>
          <a:bodyPr wrap="square" lIns="0" tIns="0" rIns="0" bIns="0" anchor="t">
            <a:spAutoFit/>
          </a:bodyPr>
          <a:lstStyle/>
          <a:p>
            <a:pPr algn="l"/>
            <a:r>
              <a:rPr lang="en-US" sz="1700" b="1" i="0">
                <a:solidFill>
                  <a:srgbClr val="2B3640"/>
                </a:solidFill>
                <a:latin typeface="Aptos"/>
              </a:rPr>
              <a:t>LEADERSHIP</a:t>
            </a:r>
          </a:p>
        </p:txBody>
      </p:sp>
      <p:sp>
        <p:nvSpPr>
          <p:cNvPr id="7" name="TextBox 6"/>
          <p:cNvSpPr txBox="1"/>
          <p:nvPr/>
        </p:nvSpPr>
        <p:spPr>
          <a:xfrm>
            <a:off x="667512" y="3108960"/>
            <a:ext cx="1810511" cy="1463040"/>
          </a:xfrm>
          <a:prstGeom prst="rect">
            <a:avLst/>
          </a:prstGeom>
          <a:noFill/>
        </p:spPr>
        <p:txBody>
          <a:bodyPr wrap="square" lIns="0" tIns="0" rIns="0" bIns="0" anchor="t">
            <a:spAutoFit/>
          </a:bodyPr>
          <a:lstStyle/>
          <a:p>
            <a:pPr algn="l"/>
            <a:r>
              <a:rPr lang="en-US" sz="1600" b="0" i="0">
                <a:solidFill>
                  <a:srgbClr val="6C7882"/>
                </a:solidFill>
                <a:latin typeface="Aptos"/>
              </a:rPr>
              <a:t>Shared ownership • clear decisions • succession</a:t>
            </a:r>
          </a:p>
        </p:txBody>
      </p:sp>
      <p:sp>
        <p:nvSpPr>
          <p:cNvPr id="8" name="Rounded Rectangle 7">
            <a:extLst>
              <a:ext uri="{C183D7F6-B498-43B3-948B-1728B52AA6E4}">
                <adec:decorative xmlns:adec="http://schemas.microsoft.com/office/drawing/2017/decorative" val="1"/>
              </a:ext>
            </a:extLst>
          </p:cNvPr>
          <p:cNvSpPr/>
          <p:nvPr/>
        </p:nvSpPr>
        <p:spPr>
          <a:xfrm>
            <a:off x="2770632" y="2148840"/>
            <a:ext cx="2121407"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2770632" y="2148840"/>
            <a:ext cx="64008" cy="251460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35224" y="2286000"/>
            <a:ext cx="1847087" cy="749808"/>
          </a:xfrm>
          <a:prstGeom prst="rect">
            <a:avLst/>
          </a:prstGeom>
          <a:noFill/>
        </p:spPr>
        <p:txBody>
          <a:bodyPr wrap="square" lIns="0" tIns="0" rIns="0" bIns="0" anchor="t">
            <a:spAutoFit/>
          </a:bodyPr>
          <a:lstStyle/>
          <a:p>
            <a:pPr algn="l"/>
            <a:r>
              <a:rPr lang="en-US" sz="1700" b="1" i="0">
                <a:solidFill>
                  <a:srgbClr val="2B3640"/>
                </a:solidFill>
                <a:latin typeface="Aptos"/>
              </a:rPr>
              <a:t>DATA</a:t>
            </a:r>
          </a:p>
        </p:txBody>
      </p:sp>
      <p:sp>
        <p:nvSpPr>
          <p:cNvPr id="11" name="TextBox 10"/>
          <p:cNvSpPr txBox="1"/>
          <p:nvPr/>
        </p:nvSpPr>
        <p:spPr>
          <a:xfrm>
            <a:off x="2935224" y="3108960"/>
            <a:ext cx="1810511" cy="1463040"/>
          </a:xfrm>
          <a:prstGeom prst="rect">
            <a:avLst/>
          </a:prstGeom>
          <a:noFill/>
        </p:spPr>
        <p:txBody>
          <a:bodyPr wrap="square" lIns="0" tIns="0" rIns="0" bIns="0" anchor="t">
            <a:spAutoFit/>
          </a:bodyPr>
          <a:lstStyle/>
          <a:p>
            <a:pPr algn="l"/>
            <a:r>
              <a:rPr lang="fr-FR" sz="1600" b="0" i="0">
                <a:solidFill>
                  <a:srgbClr val="6C7882"/>
                </a:solidFill>
                <a:latin typeface="Aptos"/>
              </a:rPr>
              <a:t>Common definitions • routine review • improvement questions</a:t>
            </a:r>
          </a:p>
        </p:txBody>
      </p:sp>
      <p:sp>
        <p:nvSpPr>
          <p:cNvPr id="12" name="Rounded Rectangle 11">
            <a:extLst>
              <a:ext uri="{C183D7F6-B498-43B3-948B-1728B52AA6E4}">
                <adec:decorative xmlns:adec="http://schemas.microsoft.com/office/drawing/2017/decorative" val="1"/>
              </a:ext>
            </a:extLst>
          </p:cNvPr>
          <p:cNvSpPr/>
          <p:nvPr/>
        </p:nvSpPr>
        <p:spPr>
          <a:xfrm>
            <a:off x="5038344" y="2148840"/>
            <a:ext cx="2121407"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5038344" y="2148840"/>
            <a:ext cx="64008" cy="251460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202936" y="2286000"/>
            <a:ext cx="1847087" cy="749808"/>
          </a:xfrm>
          <a:prstGeom prst="rect">
            <a:avLst/>
          </a:prstGeom>
          <a:noFill/>
        </p:spPr>
        <p:txBody>
          <a:bodyPr wrap="square" lIns="0" tIns="0" rIns="0" bIns="0" anchor="t">
            <a:spAutoFit/>
          </a:bodyPr>
          <a:lstStyle/>
          <a:p>
            <a:pPr algn="l"/>
            <a:r>
              <a:rPr lang="en-US" sz="1700" b="1" i="0">
                <a:solidFill>
                  <a:srgbClr val="2B3640"/>
                </a:solidFill>
                <a:latin typeface="Aptos"/>
              </a:rPr>
              <a:t>PD + TA</a:t>
            </a:r>
          </a:p>
        </p:txBody>
      </p:sp>
      <p:sp>
        <p:nvSpPr>
          <p:cNvPr id="15" name="TextBox 14"/>
          <p:cNvSpPr txBox="1"/>
          <p:nvPr/>
        </p:nvSpPr>
        <p:spPr>
          <a:xfrm>
            <a:off x="5202936" y="3108960"/>
            <a:ext cx="1810511" cy="1463040"/>
          </a:xfrm>
          <a:prstGeom prst="rect">
            <a:avLst/>
          </a:prstGeom>
          <a:noFill/>
        </p:spPr>
        <p:txBody>
          <a:bodyPr wrap="square" lIns="0" tIns="0" rIns="0" bIns="0" anchor="t">
            <a:spAutoFit/>
          </a:bodyPr>
          <a:lstStyle/>
          <a:p>
            <a:pPr algn="l"/>
            <a:r>
              <a:rPr lang="en-US" sz="1600" b="0" i="0">
                <a:solidFill>
                  <a:srgbClr val="6C7882"/>
                </a:solidFill>
                <a:latin typeface="Aptos"/>
              </a:rPr>
              <a:t>Job-embedded learning • coaching • differentiated support</a:t>
            </a:r>
          </a:p>
        </p:txBody>
      </p:sp>
      <p:sp>
        <p:nvSpPr>
          <p:cNvPr id="16" name="Rounded Rectangle 15">
            <a:extLst>
              <a:ext uri="{C183D7F6-B498-43B3-948B-1728B52AA6E4}">
                <adec:decorative xmlns:adec="http://schemas.microsoft.com/office/drawing/2017/decorative" val="1"/>
              </a:ext>
            </a:extLst>
          </p:cNvPr>
          <p:cNvSpPr/>
          <p:nvPr/>
        </p:nvSpPr>
        <p:spPr>
          <a:xfrm>
            <a:off x="7306055" y="2148840"/>
            <a:ext cx="2121407"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7306055" y="2148840"/>
            <a:ext cx="64008" cy="251460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70647" y="2286000"/>
            <a:ext cx="1847087" cy="749808"/>
          </a:xfrm>
          <a:prstGeom prst="rect">
            <a:avLst/>
          </a:prstGeom>
          <a:noFill/>
        </p:spPr>
        <p:txBody>
          <a:bodyPr wrap="square" lIns="0" tIns="0" rIns="0" bIns="0" anchor="t">
            <a:spAutoFit/>
          </a:bodyPr>
          <a:lstStyle/>
          <a:p>
            <a:pPr algn="l"/>
            <a:r>
              <a:rPr lang="en-US" sz="1700" b="1" i="0">
                <a:solidFill>
                  <a:srgbClr val="2B3640"/>
                </a:solidFill>
                <a:latin typeface="Aptos"/>
              </a:rPr>
              <a:t>CAREER GROWTH</a:t>
            </a:r>
          </a:p>
        </p:txBody>
      </p:sp>
      <p:sp>
        <p:nvSpPr>
          <p:cNvPr id="19" name="TextBox 18"/>
          <p:cNvSpPr txBox="1"/>
          <p:nvPr/>
        </p:nvSpPr>
        <p:spPr>
          <a:xfrm>
            <a:off x="7470647" y="3108960"/>
            <a:ext cx="1810511" cy="1463040"/>
          </a:xfrm>
          <a:prstGeom prst="rect">
            <a:avLst/>
          </a:prstGeom>
          <a:noFill/>
        </p:spPr>
        <p:txBody>
          <a:bodyPr wrap="square" lIns="0" tIns="0" rIns="0" bIns="0" anchor="t">
            <a:spAutoFit/>
          </a:bodyPr>
          <a:lstStyle/>
          <a:p>
            <a:pPr algn="l"/>
            <a:r>
              <a:rPr lang="en-US" sz="1600" b="0" i="0">
                <a:solidFill>
                  <a:srgbClr val="6C7882"/>
                </a:solidFill>
                <a:latin typeface="Aptos"/>
              </a:rPr>
              <a:t>Mentor • coach • specialist • leadership roles</a:t>
            </a:r>
          </a:p>
        </p:txBody>
      </p:sp>
      <p:sp>
        <p:nvSpPr>
          <p:cNvPr id="20" name="Rounded Rectangle 19">
            <a:extLst>
              <a:ext uri="{C183D7F6-B498-43B3-948B-1728B52AA6E4}">
                <adec:decorative xmlns:adec="http://schemas.microsoft.com/office/drawing/2017/decorative" val="1"/>
              </a:ext>
            </a:extLst>
          </p:cNvPr>
          <p:cNvSpPr/>
          <p:nvPr/>
        </p:nvSpPr>
        <p:spPr>
          <a:xfrm>
            <a:off x="9573768" y="2148840"/>
            <a:ext cx="2121407"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9573768" y="2148840"/>
            <a:ext cx="64008" cy="251460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38360" y="2286000"/>
            <a:ext cx="1847087" cy="749808"/>
          </a:xfrm>
          <a:prstGeom prst="rect">
            <a:avLst/>
          </a:prstGeom>
          <a:noFill/>
        </p:spPr>
        <p:txBody>
          <a:bodyPr wrap="square" lIns="0" tIns="0" rIns="0" bIns="0" anchor="t">
            <a:spAutoFit/>
          </a:bodyPr>
          <a:lstStyle/>
          <a:p>
            <a:pPr algn="l"/>
            <a:r>
              <a:rPr lang="en-US" sz="1700" b="1" i="0">
                <a:solidFill>
                  <a:srgbClr val="2B3640"/>
                </a:solidFill>
                <a:latin typeface="Aptos"/>
              </a:rPr>
              <a:t>PARTNERSHIPS + FINANCE</a:t>
            </a:r>
          </a:p>
        </p:txBody>
      </p:sp>
      <p:sp>
        <p:nvSpPr>
          <p:cNvPr id="23" name="TextBox 22"/>
          <p:cNvSpPr txBox="1"/>
          <p:nvPr/>
        </p:nvSpPr>
        <p:spPr>
          <a:xfrm>
            <a:off x="9738360" y="3108960"/>
            <a:ext cx="1810511" cy="1463040"/>
          </a:xfrm>
          <a:prstGeom prst="rect">
            <a:avLst/>
          </a:prstGeom>
          <a:noFill/>
        </p:spPr>
        <p:txBody>
          <a:bodyPr wrap="square" lIns="0" tIns="0" rIns="0" bIns="0" anchor="t">
            <a:spAutoFit/>
          </a:bodyPr>
          <a:lstStyle/>
          <a:p>
            <a:pPr algn="l"/>
            <a:r>
              <a:rPr lang="en-US" sz="1600" b="0" i="0">
                <a:solidFill>
                  <a:srgbClr val="6C7882"/>
                </a:solidFill>
                <a:latin typeface="Aptos"/>
              </a:rPr>
              <a:t>Cross-sector ownership • aligned resources • sustainability</a:t>
            </a:r>
          </a:p>
        </p:txBody>
      </p:sp>
      <p:sp>
        <p:nvSpPr>
          <p:cNvPr id="24" name="TextBox 23"/>
          <p:cNvSpPr txBox="1"/>
          <p:nvPr/>
        </p:nvSpPr>
        <p:spPr>
          <a:xfrm>
            <a:off x="731520" y="5074920"/>
            <a:ext cx="10241280" cy="661720"/>
          </a:xfrm>
          <a:prstGeom prst="rect">
            <a:avLst/>
          </a:prstGeom>
          <a:noFill/>
        </p:spPr>
        <p:txBody>
          <a:bodyPr wrap="square" lIns="0" tIns="0" rIns="0" bIns="0" anchor="t">
            <a:spAutoFit/>
          </a:bodyPr>
          <a:lstStyle/>
          <a:p>
            <a:pPr algn="ctr"/>
            <a:r>
              <a:rPr lang="en-US" sz="2150" b="1" i="0">
                <a:solidFill>
                  <a:srgbClr val="254C76"/>
                </a:solidFill>
                <a:latin typeface="Aptos"/>
              </a:rPr>
              <a:t>System test: Can the work continue, improve, and survive turnover in leadership, staff, or funding?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Move from “we ran an initiative” to “this is how our system works.”</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FROM PROJECT TO INFRASTRUCTURE</a:t>
            </a:r>
          </a:p>
        </p:txBody>
      </p:sp>
      <p:sp>
        <p:nvSpPr>
          <p:cNvPr id="4" name="Rounded Rectangle 3">
            <a:extLst>
              <a:ext uri="{C183D7F6-B498-43B3-948B-1728B52AA6E4}">
                <adec:decorative xmlns:adec="http://schemas.microsoft.com/office/drawing/2017/decorative" val="1"/>
              </a:ext>
            </a:extLst>
          </p:cNvPr>
          <p:cNvSpPr/>
          <p:nvPr/>
        </p:nvSpPr>
        <p:spPr>
          <a:xfrm>
            <a:off x="658368" y="2057400"/>
            <a:ext cx="4892040" cy="3063240"/>
          </a:xfrm>
          <a:prstGeom prst="roundRect">
            <a:avLst/>
          </a:prstGeom>
          <a:solidFill>
            <a:srgbClr val="FDEEEB"/>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658368" y="2057400"/>
            <a:ext cx="64008" cy="306324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2194560"/>
            <a:ext cx="4617720" cy="330860"/>
          </a:xfrm>
          <a:prstGeom prst="rect">
            <a:avLst/>
          </a:prstGeom>
          <a:noFill/>
        </p:spPr>
        <p:txBody>
          <a:bodyPr wrap="square" lIns="0" tIns="0" rIns="0" bIns="0" anchor="t">
            <a:spAutoFit/>
          </a:bodyPr>
          <a:lstStyle/>
          <a:p>
            <a:pPr algn="l"/>
            <a:r>
              <a:rPr lang="en-US" sz="2150" b="1" i="0">
                <a:solidFill>
                  <a:srgbClr val="2B3640"/>
                </a:solidFill>
                <a:latin typeface="Aptos"/>
              </a:rPr>
              <a:t>PROJECT MODE</a:t>
            </a:r>
          </a:p>
        </p:txBody>
      </p:sp>
      <p:sp>
        <p:nvSpPr>
          <p:cNvPr id="7" name="TextBox 6"/>
          <p:cNvSpPr txBox="1"/>
          <p:nvPr/>
        </p:nvSpPr>
        <p:spPr>
          <a:xfrm>
            <a:off x="822960" y="2715768"/>
            <a:ext cx="4581144" cy="1461939"/>
          </a:xfrm>
          <a:prstGeom prst="rect">
            <a:avLst/>
          </a:prstGeom>
          <a:noFill/>
        </p:spPr>
        <p:txBody>
          <a:bodyPr wrap="square" lIns="0" tIns="0" rIns="0" bIns="0" anchor="t">
            <a:spAutoFit/>
          </a:bodyPr>
          <a:lstStyle/>
          <a:p>
            <a:pPr algn="l"/>
            <a:r>
              <a:rPr lang="en-US" sz="1900" b="0" i="0">
                <a:solidFill>
                  <a:srgbClr val="6C7882"/>
                </a:solidFill>
                <a:latin typeface="Aptos"/>
              </a:rPr>
              <a:t>• Time-limited funding
• One champion
• Participation depends on interest
• Measures are collected for the grant
• Learning stays within the project team</a:t>
            </a:r>
          </a:p>
        </p:txBody>
      </p:sp>
      <p:sp>
        <p:nvSpPr>
          <p:cNvPr id="8" name="Rounded Rectangle 7">
            <a:extLst>
              <a:ext uri="{C183D7F6-B498-43B3-948B-1728B52AA6E4}">
                <adec:decorative xmlns:adec="http://schemas.microsoft.com/office/drawing/2017/decorative" val="1"/>
              </a:ext>
            </a:extLst>
          </p:cNvPr>
          <p:cNvSpPr/>
          <p:nvPr/>
        </p:nvSpPr>
        <p:spPr>
          <a:xfrm>
            <a:off x="5806440" y="2057400"/>
            <a:ext cx="4892040" cy="3063240"/>
          </a:xfrm>
          <a:prstGeom prst="roundRect">
            <a:avLst/>
          </a:prstGeom>
          <a:solidFill>
            <a:srgbClr val="EDF8E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5806440" y="2057400"/>
            <a:ext cx="64008" cy="306324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971032" y="2194560"/>
            <a:ext cx="4617720" cy="330860"/>
          </a:xfrm>
          <a:prstGeom prst="rect">
            <a:avLst/>
          </a:prstGeom>
          <a:noFill/>
        </p:spPr>
        <p:txBody>
          <a:bodyPr wrap="square" lIns="0" tIns="0" rIns="0" bIns="0" anchor="t">
            <a:spAutoFit/>
          </a:bodyPr>
          <a:lstStyle/>
          <a:p>
            <a:pPr algn="l"/>
            <a:r>
              <a:rPr lang="en-US" sz="2150" b="1" i="0">
                <a:solidFill>
                  <a:srgbClr val="2B3640"/>
                </a:solidFill>
                <a:latin typeface="Aptos"/>
              </a:rPr>
              <a:t>INFRASTRUCTURE MODE</a:t>
            </a:r>
          </a:p>
        </p:txBody>
      </p:sp>
      <p:sp>
        <p:nvSpPr>
          <p:cNvPr id="11" name="TextBox 10"/>
          <p:cNvSpPr txBox="1"/>
          <p:nvPr/>
        </p:nvSpPr>
        <p:spPr>
          <a:xfrm>
            <a:off x="5971032" y="2715768"/>
            <a:ext cx="4581144" cy="1461939"/>
          </a:xfrm>
          <a:prstGeom prst="rect">
            <a:avLst/>
          </a:prstGeom>
          <a:noFill/>
        </p:spPr>
        <p:txBody>
          <a:bodyPr wrap="square" lIns="0" tIns="0" rIns="0" bIns="0" anchor="t">
            <a:spAutoFit/>
          </a:bodyPr>
          <a:lstStyle/>
          <a:p>
            <a:pPr algn="l"/>
            <a:r>
              <a:rPr lang="en-US" sz="1900" b="0" i="0">
                <a:solidFill>
                  <a:srgbClr val="6C7882"/>
                </a:solidFill>
                <a:latin typeface="Aptos"/>
              </a:rPr>
              <a:t>• Embedded in policy / routine
• Shared ownership
• Defined access and support
• Measures drive decisions
• Learning feeds system improvement</a:t>
            </a:r>
          </a:p>
        </p:txBody>
      </p:sp>
      <p:cxnSp>
        <p:nvCxnSpPr>
          <p:cNvPr id="12" name="Connector 11">
            <a:extLst>
              <a:ext uri="{C183D7F6-B498-43B3-948B-1728B52AA6E4}">
                <adec:decorative xmlns:adec="http://schemas.microsoft.com/office/drawing/2017/decorative" val="1"/>
              </a:ext>
            </a:extLst>
          </p:cNvPr>
          <p:cNvCxnSpPr/>
          <p:nvPr/>
        </p:nvCxnSpPr>
        <p:spPr>
          <a:xfrm>
            <a:off x="5468112" y="3493008"/>
            <a:ext cx="292608" cy="0"/>
          </a:xfrm>
          <a:prstGeom prst="line">
            <a:avLst/>
          </a:prstGeom>
          <a:ln w="25400">
            <a:solidFill>
              <a:srgbClr val="254C76"/>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Advancement is part of retention: people need to see a future in the field.</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CAREER ADVANCEMENT</a:t>
            </a:r>
          </a:p>
        </p:txBody>
      </p:sp>
      <p:sp>
        <p:nvSpPr>
          <p:cNvPr id="4" name="Rounded Rectangle 3">
            <a:extLst>
              <a:ext uri="{C183D7F6-B498-43B3-948B-1728B52AA6E4}">
                <adec:decorative xmlns:adec="http://schemas.microsoft.com/office/drawing/2017/decorative" val="1"/>
              </a:ext>
            </a:extLst>
          </p:cNvPr>
          <p:cNvSpPr/>
          <p:nvPr/>
        </p:nvSpPr>
        <p:spPr>
          <a:xfrm>
            <a:off x="475488" y="2240280"/>
            <a:ext cx="1874519"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85216" y="2487168"/>
            <a:ext cx="1645920" cy="269304"/>
          </a:xfrm>
          <a:prstGeom prst="rect">
            <a:avLst/>
          </a:prstGeom>
          <a:noFill/>
        </p:spPr>
        <p:txBody>
          <a:bodyPr wrap="square" lIns="0" tIns="0" rIns="0" bIns="0" anchor="t">
            <a:spAutoFit/>
          </a:bodyPr>
          <a:lstStyle/>
          <a:p>
            <a:pPr algn="ctr"/>
            <a:r>
              <a:rPr lang="en-US" sz="1750" b="1" i="0">
                <a:solidFill>
                  <a:srgbClr val="249EA3"/>
                </a:solidFill>
                <a:latin typeface="Aptos"/>
              </a:rPr>
              <a:t>PRACTITIONER</a:t>
            </a:r>
          </a:p>
        </p:txBody>
      </p:sp>
      <p:sp>
        <p:nvSpPr>
          <p:cNvPr id="6" name="TextBox 5"/>
          <p:cNvSpPr txBox="1"/>
          <p:nvPr/>
        </p:nvSpPr>
        <p:spPr>
          <a:xfrm>
            <a:off x="630936" y="3154680"/>
            <a:ext cx="1554480" cy="492443"/>
          </a:xfrm>
          <a:prstGeom prst="rect">
            <a:avLst/>
          </a:prstGeom>
          <a:noFill/>
        </p:spPr>
        <p:txBody>
          <a:bodyPr wrap="square" lIns="0" tIns="0" rIns="0" bIns="0" anchor="t">
            <a:spAutoFit/>
          </a:bodyPr>
          <a:lstStyle/>
          <a:p>
            <a:pPr algn="ctr"/>
            <a:r>
              <a:rPr lang="en-US" sz="1600" b="0" i="0">
                <a:solidFill>
                  <a:srgbClr val="6C7882"/>
                </a:solidFill>
                <a:latin typeface="Aptos"/>
              </a:rPr>
              <a:t>Build expertise and confidence</a:t>
            </a:r>
          </a:p>
        </p:txBody>
      </p:sp>
      <p:cxnSp>
        <p:nvCxnSpPr>
          <p:cNvPr id="7" name="Connector 6">
            <a:extLst>
              <a:ext uri="{C183D7F6-B498-43B3-948B-1728B52AA6E4}">
                <adec:decorative xmlns:adec="http://schemas.microsoft.com/office/drawing/2017/decorative" val="1"/>
              </a:ext>
            </a:extLst>
          </p:cNvPr>
          <p:cNvCxnSpPr/>
          <p:nvPr/>
        </p:nvCxnSpPr>
        <p:spPr>
          <a:xfrm>
            <a:off x="2368296" y="3246120"/>
            <a:ext cx="256032"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8" name="Rounded Rectangle 7">
            <a:extLst>
              <a:ext uri="{C183D7F6-B498-43B3-948B-1728B52AA6E4}">
                <adec:decorative xmlns:adec="http://schemas.microsoft.com/office/drawing/2017/decorative" val="1"/>
              </a:ext>
            </a:extLst>
          </p:cNvPr>
          <p:cNvSpPr/>
          <p:nvPr/>
        </p:nvSpPr>
        <p:spPr>
          <a:xfrm>
            <a:off x="2761488" y="2240280"/>
            <a:ext cx="1874519"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871216" y="2487168"/>
            <a:ext cx="1645920" cy="538609"/>
          </a:xfrm>
          <a:prstGeom prst="rect">
            <a:avLst/>
          </a:prstGeom>
          <a:noFill/>
        </p:spPr>
        <p:txBody>
          <a:bodyPr wrap="square" lIns="0" tIns="0" rIns="0" bIns="0" anchor="t">
            <a:spAutoFit/>
          </a:bodyPr>
          <a:lstStyle/>
          <a:p>
            <a:pPr algn="ctr"/>
            <a:r>
              <a:rPr lang="en-US" sz="1750" b="1" i="0">
                <a:solidFill>
                  <a:srgbClr val="F7A42F"/>
                </a:solidFill>
                <a:latin typeface="Aptos"/>
              </a:rPr>
              <a:t>MENTOR / COACH</a:t>
            </a:r>
          </a:p>
        </p:txBody>
      </p:sp>
      <p:sp>
        <p:nvSpPr>
          <p:cNvPr id="10" name="TextBox 9"/>
          <p:cNvSpPr txBox="1"/>
          <p:nvPr/>
        </p:nvSpPr>
        <p:spPr>
          <a:xfrm>
            <a:off x="2916936" y="3154680"/>
            <a:ext cx="1554480" cy="738664"/>
          </a:xfrm>
          <a:prstGeom prst="rect">
            <a:avLst/>
          </a:prstGeom>
          <a:noFill/>
        </p:spPr>
        <p:txBody>
          <a:bodyPr wrap="square" lIns="0" tIns="0" rIns="0" bIns="0" anchor="t">
            <a:spAutoFit/>
          </a:bodyPr>
          <a:lstStyle/>
          <a:p>
            <a:pPr algn="ctr"/>
            <a:r>
              <a:rPr lang="en-US" sz="1600" b="0" i="0">
                <a:solidFill>
                  <a:srgbClr val="6C7882"/>
                </a:solidFill>
                <a:latin typeface="Aptos"/>
              </a:rPr>
              <a:t>Support others and model practice</a:t>
            </a:r>
          </a:p>
        </p:txBody>
      </p:sp>
      <p:cxnSp>
        <p:nvCxnSpPr>
          <p:cNvPr id="11" name="Connector 10">
            <a:extLst>
              <a:ext uri="{C183D7F6-B498-43B3-948B-1728B52AA6E4}">
                <adec:decorative xmlns:adec="http://schemas.microsoft.com/office/drawing/2017/decorative" val="1"/>
              </a:ext>
            </a:extLst>
          </p:cNvPr>
          <p:cNvCxnSpPr/>
          <p:nvPr/>
        </p:nvCxnSpPr>
        <p:spPr>
          <a:xfrm>
            <a:off x="4654296" y="3246120"/>
            <a:ext cx="256032"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12" name="Rounded Rectangle 11">
            <a:extLst>
              <a:ext uri="{C183D7F6-B498-43B3-948B-1728B52AA6E4}">
                <adec:decorative xmlns:adec="http://schemas.microsoft.com/office/drawing/2017/decorative" val="1"/>
              </a:ext>
            </a:extLst>
          </p:cNvPr>
          <p:cNvSpPr/>
          <p:nvPr/>
        </p:nvSpPr>
        <p:spPr>
          <a:xfrm>
            <a:off x="5047488" y="2240280"/>
            <a:ext cx="1874519"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157216" y="2487168"/>
            <a:ext cx="1645920" cy="269304"/>
          </a:xfrm>
          <a:prstGeom prst="rect">
            <a:avLst/>
          </a:prstGeom>
          <a:noFill/>
        </p:spPr>
        <p:txBody>
          <a:bodyPr wrap="square" lIns="0" tIns="0" rIns="0" bIns="0" anchor="t">
            <a:spAutoFit/>
          </a:bodyPr>
          <a:lstStyle/>
          <a:p>
            <a:pPr algn="ctr"/>
            <a:r>
              <a:rPr lang="en-US" sz="1750" b="1" i="0">
                <a:solidFill>
                  <a:srgbClr val="254C76"/>
                </a:solidFill>
                <a:latin typeface="Aptos"/>
              </a:rPr>
              <a:t>SPECIALIST</a:t>
            </a:r>
          </a:p>
        </p:txBody>
      </p:sp>
      <p:sp>
        <p:nvSpPr>
          <p:cNvPr id="14" name="TextBox 13"/>
          <p:cNvSpPr txBox="1"/>
          <p:nvPr/>
        </p:nvSpPr>
        <p:spPr>
          <a:xfrm>
            <a:off x="5202936" y="3154680"/>
            <a:ext cx="1554480" cy="738664"/>
          </a:xfrm>
          <a:prstGeom prst="rect">
            <a:avLst/>
          </a:prstGeom>
          <a:noFill/>
        </p:spPr>
        <p:txBody>
          <a:bodyPr wrap="square" lIns="0" tIns="0" rIns="0" bIns="0" anchor="t">
            <a:spAutoFit/>
          </a:bodyPr>
          <a:lstStyle/>
          <a:p>
            <a:pPr algn="ctr"/>
            <a:r>
              <a:rPr lang="en-US" sz="1600" b="0" i="0">
                <a:solidFill>
                  <a:srgbClr val="6C7882"/>
                </a:solidFill>
                <a:latin typeface="Aptos"/>
              </a:rPr>
              <a:t>Develop deep expertise or cross-sector role</a:t>
            </a:r>
          </a:p>
        </p:txBody>
      </p:sp>
      <p:cxnSp>
        <p:nvCxnSpPr>
          <p:cNvPr id="15" name="Connector 14">
            <a:extLst>
              <a:ext uri="{C183D7F6-B498-43B3-948B-1728B52AA6E4}">
                <adec:decorative xmlns:adec="http://schemas.microsoft.com/office/drawing/2017/decorative" val="1"/>
              </a:ext>
            </a:extLst>
          </p:cNvPr>
          <p:cNvCxnSpPr/>
          <p:nvPr/>
        </p:nvCxnSpPr>
        <p:spPr>
          <a:xfrm>
            <a:off x="6940296" y="3246120"/>
            <a:ext cx="256031"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16" name="Rounded Rectangle 15">
            <a:extLst>
              <a:ext uri="{C183D7F6-B498-43B3-948B-1728B52AA6E4}">
                <adec:decorative xmlns:adec="http://schemas.microsoft.com/office/drawing/2017/decorative" val="1"/>
              </a:ext>
            </a:extLst>
          </p:cNvPr>
          <p:cNvSpPr/>
          <p:nvPr/>
        </p:nvSpPr>
        <p:spPr>
          <a:xfrm>
            <a:off x="7333488" y="2240280"/>
            <a:ext cx="1874519"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443215" y="2487168"/>
            <a:ext cx="1645920" cy="538609"/>
          </a:xfrm>
          <a:prstGeom prst="rect">
            <a:avLst/>
          </a:prstGeom>
          <a:noFill/>
        </p:spPr>
        <p:txBody>
          <a:bodyPr wrap="square" lIns="0" tIns="0" rIns="0" bIns="0" anchor="t">
            <a:spAutoFit/>
          </a:bodyPr>
          <a:lstStyle/>
          <a:p>
            <a:pPr algn="ctr"/>
            <a:r>
              <a:rPr lang="en-US" sz="1750" b="1" i="0">
                <a:solidFill>
                  <a:srgbClr val="EB695B"/>
                </a:solidFill>
                <a:latin typeface="Aptos"/>
              </a:rPr>
              <a:t>PROGRAM LEADER</a:t>
            </a:r>
          </a:p>
        </p:txBody>
      </p:sp>
      <p:sp>
        <p:nvSpPr>
          <p:cNvPr id="18" name="TextBox 17"/>
          <p:cNvSpPr txBox="1"/>
          <p:nvPr/>
        </p:nvSpPr>
        <p:spPr>
          <a:xfrm>
            <a:off x="7488936" y="3154680"/>
            <a:ext cx="1554480" cy="738664"/>
          </a:xfrm>
          <a:prstGeom prst="rect">
            <a:avLst/>
          </a:prstGeom>
          <a:noFill/>
        </p:spPr>
        <p:txBody>
          <a:bodyPr wrap="square" lIns="0" tIns="0" rIns="0" bIns="0" anchor="t">
            <a:spAutoFit/>
          </a:bodyPr>
          <a:lstStyle/>
          <a:p>
            <a:pPr algn="ctr"/>
            <a:r>
              <a:rPr lang="en-US" sz="1600" b="0" i="0">
                <a:solidFill>
                  <a:srgbClr val="6C7882"/>
                </a:solidFill>
                <a:latin typeface="Aptos"/>
              </a:rPr>
              <a:t>Supervise, improve systems, manage data</a:t>
            </a:r>
          </a:p>
        </p:txBody>
      </p:sp>
      <p:cxnSp>
        <p:nvCxnSpPr>
          <p:cNvPr id="19" name="Connector 18">
            <a:extLst>
              <a:ext uri="{C183D7F6-B498-43B3-948B-1728B52AA6E4}">
                <adec:decorative xmlns:adec="http://schemas.microsoft.com/office/drawing/2017/decorative" val="1"/>
              </a:ext>
            </a:extLst>
          </p:cNvPr>
          <p:cNvCxnSpPr/>
          <p:nvPr/>
        </p:nvCxnSpPr>
        <p:spPr>
          <a:xfrm>
            <a:off x="9226296" y="3246120"/>
            <a:ext cx="256032" cy="0"/>
          </a:xfrm>
          <a:prstGeom prst="line">
            <a:avLst/>
          </a:prstGeom>
          <a:ln w="17780">
            <a:solidFill>
              <a:srgbClr val="6C7882"/>
            </a:solidFill>
          </a:ln>
        </p:spPr>
        <p:style>
          <a:lnRef idx="2">
            <a:schemeClr val="accent1"/>
          </a:lnRef>
          <a:fillRef idx="0">
            <a:schemeClr val="accent1"/>
          </a:fillRef>
          <a:effectRef idx="1">
            <a:schemeClr val="accent1"/>
          </a:effectRef>
          <a:fontRef idx="minor">
            <a:schemeClr val="tx1"/>
          </a:fontRef>
        </p:style>
      </p:cxnSp>
      <p:sp>
        <p:nvSpPr>
          <p:cNvPr id="20" name="Rounded Rectangle 19">
            <a:extLst>
              <a:ext uri="{C183D7F6-B498-43B3-948B-1728B52AA6E4}">
                <adec:decorative xmlns:adec="http://schemas.microsoft.com/office/drawing/2017/decorative" val="1"/>
              </a:ext>
            </a:extLst>
          </p:cNvPr>
          <p:cNvSpPr/>
          <p:nvPr/>
        </p:nvSpPr>
        <p:spPr>
          <a:xfrm>
            <a:off x="9619488" y="2240280"/>
            <a:ext cx="1874519"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729215" y="2487168"/>
            <a:ext cx="1645920" cy="538609"/>
          </a:xfrm>
          <a:prstGeom prst="rect">
            <a:avLst/>
          </a:prstGeom>
          <a:noFill/>
        </p:spPr>
        <p:txBody>
          <a:bodyPr wrap="square" lIns="0" tIns="0" rIns="0" bIns="0" anchor="t">
            <a:spAutoFit/>
          </a:bodyPr>
          <a:lstStyle/>
          <a:p>
            <a:pPr algn="ctr"/>
            <a:r>
              <a:rPr lang="en-US" sz="1750" b="1" i="0">
                <a:solidFill>
                  <a:srgbClr val="37AC5B"/>
                </a:solidFill>
                <a:latin typeface="Aptos"/>
              </a:rPr>
              <a:t>SYSTEM LEADER</a:t>
            </a:r>
          </a:p>
        </p:txBody>
      </p:sp>
      <p:sp>
        <p:nvSpPr>
          <p:cNvPr id="22" name="TextBox 21"/>
          <p:cNvSpPr txBox="1"/>
          <p:nvPr/>
        </p:nvSpPr>
        <p:spPr>
          <a:xfrm>
            <a:off x="9774936" y="3154680"/>
            <a:ext cx="1554480" cy="984885"/>
          </a:xfrm>
          <a:prstGeom prst="rect">
            <a:avLst/>
          </a:prstGeom>
          <a:noFill/>
        </p:spPr>
        <p:txBody>
          <a:bodyPr wrap="square" lIns="0" tIns="0" rIns="0" bIns="0" anchor="t">
            <a:spAutoFit/>
          </a:bodyPr>
          <a:lstStyle/>
          <a:p>
            <a:pPr algn="ctr"/>
            <a:r>
              <a:rPr lang="en-US" sz="1600" b="0" i="0">
                <a:solidFill>
                  <a:srgbClr val="6C7882"/>
                </a:solidFill>
                <a:latin typeface="Aptos"/>
              </a:rPr>
              <a:t>Align policy, workforce, finance, and partnerships</a:t>
            </a:r>
          </a:p>
        </p:txBody>
      </p:sp>
      <p:sp>
        <p:nvSpPr>
          <p:cNvPr id="23" name="TextBox 22"/>
          <p:cNvSpPr txBox="1"/>
          <p:nvPr/>
        </p:nvSpPr>
        <p:spPr>
          <a:xfrm>
            <a:off x="713232" y="4800600"/>
            <a:ext cx="10332720" cy="630942"/>
          </a:xfrm>
          <a:prstGeom prst="rect">
            <a:avLst/>
          </a:prstGeom>
          <a:noFill/>
        </p:spPr>
        <p:txBody>
          <a:bodyPr wrap="square" lIns="0" tIns="0" rIns="0" bIns="0" anchor="t">
            <a:spAutoFit/>
          </a:bodyPr>
          <a:lstStyle/>
          <a:p>
            <a:pPr algn="ctr"/>
            <a:r>
              <a:rPr lang="en-US" sz="2050" b="1" i="0">
                <a:solidFill>
                  <a:srgbClr val="254C76"/>
                </a:solidFill>
                <a:latin typeface="Aptos"/>
              </a:rPr>
              <a:t>Design question: How can expertise be rewarded without requiring people to leave the children, families, or practice settings they value?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A sustainable workforce strategy tracks a small set of measures that answer real management questions.</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WORKFORCE METRICS FOR THE NEXT 12 MONTHS</a:t>
            </a:r>
          </a:p>
        </p:txBody>
      </p:sp>
      <p:sp>
        <p:nvSpPr>
          <p:cNvPr id="4" name="Rounded Rectangle 3">
            <a:extLst>
              <a:ext uri="{C183D7F6-B498-43B3-948B-1728B52AA6E4}">
                <adec:decorative xmlns:adec="http://schemas.microsoft.com/office/drawing/2017/decorative" val="1"/>
              </a:ext>
            </a:extLst>
          </p:cNvPr>
          <p:cNvSpPr/>
          <p:nvPr/>
        </p:nvSpPr>
        <p:spPr>
          <a:xfrm>
            <a:off x="566928" y="2057400"/>
            <a:ext cx="3246120" cy="1225296"/>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66928" y="2057400"/>
            <a:ext cx="64008" cy="1225296"/>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2194560"/>
            <a:ext cx="2971800" cy="269304"/>
          </a:xfrm>
          <a:prstGeom prst="rect">
            <a:avLst/>
          </a:prstGeom>
          <a:noFill/>
        </p:spPr>
        <p:txBody>
          <a:bodyPr wrap="square" lIns="0" tIns="0" rIns="0" bIns="0" anchor="t">
            <a:spAutoFit/>
          </a:bodyPr>
          <a:lstStyle/>
          <a:p>
            <a:pPr algn="l"/>
            <a:r>
              <a:rPr lang="en-US" sz="1750" b="1" i="0">
                <a:solidFill>
                  <a:srgbClr val="2B3640"/>
                </a:solidFill>
                <a:latin typeface="Aptos"/>
              </a:rPr>
              <a:t>SUPPLY</a:t>
            </a:r>
          </a:p>
        </p:txBody>
      </p:sp>
      <p:sp>
        <p:nvSpPr>
          <p:cNvPr id="7" name="TextBox 6"/>
          <p:cNvSpPr txBox="1"/>
          <p:nvPr/>
        </p:nvSpPr>
        <p:spPr>
          <a:xfrm>
            <a:off x="731520" y="2715768"/>
            <a:ext cx="2935224" cy="492443"/>
          </a:xfrm>
          <a:prstGeom prst="rect">
            <a:avLst/>
          </a:prstGeom>
          <a:noFill/>
        </p:spPr>
        <p:txBody>
          <a:bodyPr wrap="square" lIns="0" tIns="0" rIns="0" bIns="0" anchor="t">
            <a:spAutoFit/>
          </a:bodyPr>
          <a:lstStyle/>
          <a:p>
            <a:pPr algn="l"/>
            <a:r>
              <a:rPr lang="en-US" sz="1600" b="0" i="0">
                <a:solidFill>
                  <a:srgbClr val="6C7882"/>
                </a:solidFill>
                <a:latin typeface="Aptos"/>
              </a:rPr>
              <a:t>Headcount • FTE • vacancies • time-to-fill</a:t>
            </a:r>
          </a:p>
        </p:txBody>
      </p:sp>
      <p:sp>
        <p:nvSpPr>
          <p:cNvPr id="8" name="Rounded Rectangle 7">
            <a:extLst>
              <a:ext uri="{C183D7F6-B498-43B3-948B-1728B52AA6E4}">
                <adec:decorative xmlns:adec="http://schemas.microsoft.com/office/drawing/2017/decorative" val="1"/>
              </a:ext>
            </a:extLst>
          </p:cNvPr>
          <p:cNvSpPr/>
          <p:nvPr/>
        </p:nvSpPr>
        <p:spPr>
          <a:xfrm>
            <a:off x="4224528" y="2057400"/>
            <a:ext cx="3246120" cy="1225296"/>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24528" y="2057400"/>
            <a:ext cx="64008" cy="1225296"/>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389120" y="2194560"/>
            <a:ext cx="2971800" cy="269304"/>
          </a:xfrm>
          <a:prstGeom prst="rect">
            <a:avLst/>
          </a:prstGeom>
          <a:noFill/>
        </p:spPr>
        <p:txBody>
          <a:bodyPr wrap="square" lIns="0" tIns="0" rIns="0" bIns="0" anchor="t">
            <a:spAutoFit/>
          </a:bodyPr>
          <a:lstStyle/>
          <a:p>
            <a:pPr algn="l"/>
            <a:r>
              <a:rPr lang="en-US" sz="1750" b="1" i="0">
                <a:solidFill>
                  <a:srgbClr val="2B3640"/>
                </a:solidFill>
                <a:latin typeface="Aptos"/>
              </a:rPr>
              <a:t>STABILITY</a:t>
            </a:r>
          </a:p>
        </p:txBody>
      </p:sp>
      <p:sp>
        <p:nvSpPr>
          <p:cNvPr id="11" name="TextBox 10"/>
          <p:cNvSpPr txBox="1"/>
          <p:nvPr/>
        </p:nvSpPr>
        <p:spPr>
          <a:xfrm>
            <a:off x="4389120" y="2715768"/>
            <a:ext cx="2935224" cy="492443"/>
          </a:xfrm>
          <a:prstGeom prst="rect">
            <a:avLst/>
          </a:prstGeom>
          <a:noFill/>
        </p:spPr>
        <p:txBody>
          <a:bodyPr wrap="square" lIns="0" tIns="0" rIns="0" bIns="0" anchor="t">
            <a:spAutoFit/>
          </a:bodyPr>
          <a:lstStyle/>
          <a:p>
            <a:pPr algn="l"/>
            <a:r>
              <a:rPr lang="en-US" sz="1600" b="0" i="0">
                <a:solidFill>
                  <a:srgbClr val="6C7882"/>
                </a:solidFill>
                <a:latin typeface="Aptos"/>
              </a:rPr>
              <a:t>Turnover • 1/3/5-year retention • early-tenure exits</a:t>
            </a:r>
          </a:p>
        </p:txBody>
      </p:sp>
      <p:sp>
        <p:nvSpPr>
          <p:cNvPr id="12" name="Rounded Rectangle 11">
            <a:extLst>
              <a:ext uri="{C183D7F6-B498-43B3-948B-1728B52AA6E4}">
                <adec:decorative xmlns:adec="http://schemas.microsoft.com/office/drawing/2017/decorative" val="1"/>
              </a:ext>
            </a:extLst>
          </p:cNvPr>
          <p:cNvSpPr/>
          <p:nvPr/>
        </p:nvSpPr>
        <p:spPr>
          <a:xfrm>
            <a:off x="7882127" y="2057400"/>
            <a:ext cx="3246120" cy="1225296"/>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7882127" y="2057400"/>
            <a:ext cx="64008" cy="1225296"/>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46719" y="2194560"/>
            <a:ext cx="2971800" cy="269304"/>
          </a:xfrm>
          <a:prstGeom prst="rect">
            <a:avLst/>
          </a:prstGeom>
          <a:noFill/>
        </p:spPr>
        <p:txBody>
          <a:bodyPr wrap="square" lIns="0" tIns="0" rIns="0" bIns="0" anchor="t">
            <a:spAutoFit/>
          </a:bodyPr>
          <a:lstStyle/>
          <a:p>
            <a:pPr algn="l"/>
            <a:r>
              <a:rPr lang="en-US" sz="1750" b="1" i="0">
                <a:solidFill>
                  <a:srgbClr val="2B3640"/>
                </a:solidFill>
                <a:latin typeface="Aptos"/>
              </a:rPr>
              <a:t>EXPERIENCE</a:t>
            </a:r>
          </a:p>
        </p:txBody>
      </p:sp>
      <p:sp>
        <p:nvSpPr>
          <p:cNvPr id="15" name="TextBox 14"/>
          <p:cNvSpPr txBox="1"/>
          <p:nvPr/>
        </p:nvSpPr>
        <p:spPr>
          <a:xfrm>
            <a:off x="8046719" y="2715768"/>
            <a:ext cx="2935224" cy="492443"/>
          </a:xfrm>
          <a:prstGeom prst="rect">
            <a:avLst/>
          </a:prstGeom>
          <a:noFill/>
        </p:spPr>
        <p:txBody>
          <a:bodyPr wrap="square" lIns="0" tIns="0" rIns="0" bIns="0" anchor="t">
            <a:spAutoFit/>
          </a:bodyPr>
          <a:lstStyle/>
          <a:p>
            <a:pPr algn="l"/>
            <a:r>
              <a:rPr lang="en-US" sz="1600" b="0" i="0">
                <a:solidFill>
                  <a:srgbClr val="6C7882"/>
                </a:solidFill>
                <a:latin typeface="Aptos"/>
              </a:rPr>
              <a:t>Workload • supervisor support • belonging • well-being</a:t>
            </a:r>
          </a:p>
        </p:txBody>
      </p:sp>
      <p:sp>
        <p:nvSpPr>
          <p:cNvPr id="16" name="Rounded Rectangle 15">
            <a:extLst>
              <a:ext uri="{C183D7F6-B498-43B3-948B-1728B52AA6E4}">
                <adec:decorative xmlns:adec="http://schemas.microsoft.com/office/drawing/2017/decorative" val="1"/>
              </a:ext>
            </a:extLst>
          </p:cNvPr>
          <p:cNvSpPr/>
          <p:nvPr/>
        </p:nvSpPr>
        <p:spPr>
          <a:xfrm>
            <a:off x="566928" y="3566160"/>
            <a:ext cx="3246120" cy="1225296"/>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566928" y="3566160"/>
            <a:ext cx="64008" cy="1225296"/>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31520" y="3703320"/>
            <a:ext cx="2971800" cy="269304"/>
          </a:xfrm>
          <a:prstGeom prst="rect">
            <a:avLst/>
          </a:prstGeom>
          <a:noFill/>
        </p:spPr>
        <p:txBody>
          <a:bodyPr wrap="square" lIns="0" tIns="0" rIns="0" bIns="0" anchor="t">
            <a:spAutoFit/>
          </a:bodyPr>
          <a:lstStyle/>
          <a:p>
            <a:pPr algn="l"/>
            <a:r>
              <a:rPr lang="en-US" sz="1750" b="1" i="0">
                <a:solidFill>
                  <a:srgbClr val="2B3640"/>
                </a:solidFill>
                <a:latin typeface="Aptos"/>
              </a:rPr>
              <a:t>PATHWAY</a:t>
            </a:r>
          </a:p>
        </p:txBody>
      </p:sp>
      <p:sp>
        <p:nvSpPr>
          <p:cNvPr id="19" name="TextBox 18"/>
          <p:cNvSpPr txBox="1"/>
          <p:nvPr/>
        </p:nvSpPr>
        <p:spPr>
          <a:xfrm>
            <a:off x="731520" y="4224528"/>
            <a:ext cx="2935224" cy="492443"/>
          </a:xfrm>
          <a:prstGeom prst="rect">
            <a:avLst/>
          </a:prstGeom>
          <a:noFill/>
        </p:spPr>
        <p:txBody>
          <a:bodyPr wrap="square" lIns="0" tIns="0" rIns="0" bIns="0" anchor="t">
            <a:spAutoFit/>
          </a:bodyPr>
          <a:lstStyle/>
          <a:p>
            <a:pPr algn="l"/>
            <a:r>
              <a:rPr lang="en-US" sz="1600" b="0" i="0">
                <a:solidFill>
                  <a:srgbClr val="6C7882"/>
                </a:solidFill>
                <a:latin typeface="Aptos"/>
              </a:rPr>
              <a:t>Applicants → enrollment → completion → credential → hire</a:t>
            </a:r>
          </a:p>
        </p:txBody>
      </p:sp>
      <p:sp>
        <p:nvSpPr>
          <p:cNvPr id="20" name="Rounded Rectangle 19">
            <a:extLst>
              <a:ext uri="{C183D7F6-B498-43B3-948B-1728B52AA6E4}">
                <adec:decorative xmlns:adec="http://schemas.microsoft.com/office/drawing/2017/decorative" val="1"/>
              </a:ext>
            </a:extLst>
          </p:cNvPr>
          <p:cNvSpPr/>
          <p:nvPr/>
        </p:nvSpPr>
        <p:spPr>
          <a:xfrm>
            <a:off x="4224528" y="3566160"/>
            <a:ext cx="3246120" cy="1225296"/>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4224528" y="3566160"/>
            <a:ext cx="64008" cy="1225296"/>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389120" y="3703320"/>
            <a:ext cx="2971800" cy="269304"/>
          </a:xfrm>
          <a:prstGeom prst="rect">
            <a:avLst/>
          </a:prstGeom>
          <a:noFill/>
        </p:spPr>
        <p:txBody>
          <a:bodyPr wrap="square" lIns="0" tIns="0" rIns="0" bIns="0" anchor="t">
            <a:spAutoFit/>
          </a:bodyPr>
          <a:lstStyle/>
          <a:p>
            <a:pPr algn="l"/>
            <a:r>
              <a:rPr lang="en-US" sz="1750" b="1" i="0">
                <a:solidFill>
                  <a:srgbClr val="2B3640"/>
                </a:solidFill>
                <a:latin typeface="Aptos"/>
              </a:rPr>
              <a:t>GROWTH</a:t>
            </a:r>
          </a:p>
        </p:txBody>
      </p:sp>
      <p:sp>
        <p:nvSpPr>
          <p:cNvPr id="23" name="TextBox 22"/>
          <p:cNvSpPr txBox="1"/>
          <p:nvPr/>
        </p:nvSpPr>
        <p:spPr>
          <a:xfrm>
            <a:off x="4389120" y="4224528"/>
            <a:ext cx="2935224" cy="492443"/>
          </a:xfrm>
          <a:prstGeom prst="rect">
            <a:avLst/>
          </a:prstGeom>
          <a:noFill/>
        </p:spPr>
        <p:txBody>
          <a:bodyPr wrap="square" lIns="0" tIns="0" rIns="0" bIns="0" anchor="t">
            <a:spAutoFit/>
          </a:bodyPr>
          <a:lstStyle/>
          <a:p>
            <a:pPr algn="l"/>
            <a:r>
              <a:rPr lang="en-US" sz="1600" b="0" i="0">
                <a:solidFill>
                  <a:srgbClr val="6C7882"/>
                </a:solidFill>
                <a:latin typeface="Aptos"/>
              </a:rPr>
              <a:t>Mentor/coach roles • credentials • leadership movement</a:t>
            </a:r>
          </a:p>
        </p:txBody>
      </p:sp>
      <p:sp>
        <p:nvSpPr>
          <p:cNvPr id="24" name="Rounded Rectangle 23">
            <a:extLst>
              <a:ext uri="{C183D7F6-B498-43B3-948B-1728B52AA6E4}">
                <adec:decorative xmlns:adec="http://schemas.microsoft.com/office/drawing/2017/decorative" val="1"/>
              </a:ext>
            </a:extLst>
          </p:cNvPr>
          <p:cNvSpPr/>
          <p:nvPr/>
        </p:nvSpPr>
        <p:spPr>
          <a:xfrm>
            <a:off x="7882127" y="3566160"/>
            <a:ext cx="3246120" cy="1225296"/>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a:extLst>
              <a:ext uri="{C183D7F6-B498-43B3-948B-1728B52AA6E4}">
                <adec:decorative xmlns:adec="http://schemas.microsoft.com/office/drawing/2017/decorative" val="1"/>
              </a:ext>
            </a:extLst>
          </p:cNvPr>
          <p:cNvSpPr/>
          <p:nvPr/>
        </p:nvSpPr>
        <p:spPr>
          <a:xfrm>
            <a:off x="7882127" y="3566160"/>
            <a:ext cx="64008" cy="1225296"/>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046719" y="3703320"/>
            <a:ext cx="2971800" cy="269304"/>
          </a:xfrm>
          <a:prstGeom prst="rect">
            <a:avLst/>
          </a:prstGeom>
          <a:noFill/>
        </p:spPr>
        <p:txBody>
          <a:bodyPr wrap="square" lIns="0" tIns="0" rIns="0" bIns="0" anchor="t">
            <a:spAutoFit/>
          </a:bodyPr>
          <a:lstStyle/>
          <a:p>
            <a:pPr algn="l"/>
            <a:r>
              <a:rPr lang="en-US" sz="1750" b="1" i="0" dirty="0">
                <a:solidFill>
                  <a:srgbClr val="2B3640"/>
                </a:solidFill>
                <a:latin typeface="Aptos"/>
              </a:rPr>
              <a:t>ACCESS</a:t>
            </a:r>
          </a:p>
        </p:txBody>
      </p:sp>
      <p:sp>
        <p:nvSpPr>
          <p:cNvPr id="27" name="TextBox 26"/>
          <p:cNvSpPr txBox="1"/>
          <p:nvPr/>
        </p:nvSpPr>
        <p:spPr>
          <a:xfrm>
            <a:off x="8046719" y="4224528"/>
            <a:ext cx="2935224" cy="492443"/>
          </a:xfrm>
          <a:prstGeom prst="rect">
            <a:avLst/>
          </a:prstGeom>
          <a:noFill/>
        </p:spPr>
        <p:txBody>
          <a:bodyPr wrap="square" lIns="0" tIns="0" rIns="0" bIns="0" anchor="t">
            <a:spAutoFit/>
          </a:bodyPr>
          <a:lstStyle/>
          <a:p>
            <a:pPr algn="l"/>
            <a:r>
              <a:rPr lang="en-US" sz="1600" b="0" i="0">
                <a:solidFill>
                  <a:srgbClr val="6C7882"/>
                </a:solidFill>
                <a:latin typeface="Aptos"/>
              </a:rPr>
              <a:t>Role • geography • language • entry route • setting</a:t>
            </a:r>
          </a:p>
        </p:txBody>
      </p:sp>
      <p:sp>
        <p:nvSpPr>
          <p:cNvPr id="28" name="TextBox 27"/>
          <p:cNvSpPr txBox="1"/>
          <p:nvPr/>
        </p:nvSpPr>
        <p:spPr>
          <a:xfrm>
            <a:off x="777240" y="5230368"/>
            <a:ext cx="10058400" cy="630942"/>
          </a:xfrm>
          <a:prstGeom prst="rect">
            <a:avLst/>
          </a:prstGeom>
          <a:noFill/>
        </p:spPr>
        <p:txBody>
          <a:bodyPr wrap="square" lIns="0" tIns="0" rIns="0" bIns="0" anchor="t">
            <a:spAutoFit/>
          </a:bodyPr>
          <a:lstStyle/>
          <a:p>
            <a:pPr algn="ctr"/>
            <a:r>
              <a:rPr lang="en-US" sz="2050" b="1" i="0">
                <a:solidFill>
                  <a:srgbClr val="254C76"/>
                </a:solidFill>
                <a:latin typeface="Aptos"/>
              </a:rPr>
              <a:t>Start with the decision you need to make—then identify the smallest useful data set that can support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Data becomes useful when teams create a repeatable review-and-action cadence.</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FROM DATA TO STEWARDSHIP</a:t>
            </a:r>
          </a:p>
        </p:txBody>
      </p:sp>
      <p:sp>
        <p:nvSpPr>
          <p:cNvPr id="4" name="Rounded Rectangle 3">
            <a:extLst>
              <a:ext uri="{C183D7F6-B498-43B3-948B-1728B52AA6E4}">
                <adec:decorative xmlns:adec="http://schemas.microsoft.com/office/drawing/2017/decorative" val="1"/>
              </a:ext>
            </a:extLst>
          </p:cNvPr>
          <p:cNvSpPr/>
          <p:nvPr/>
        </p:nvSpPr>
        <p:spPr>
          <a:xfrm>
            <a:off x="502920" y="2286000"/>
            <a:ext cx="1847088"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88720" y="2450592"/>
            <a:ext cx="411480" cy="315471"/>
          </a:xfrm>
          <a:prstGeom prst="rect">
            <a:avLst/>
          </a:prstGeom>
          <a:noFill/>
        </p:spPr>
        <p:txBody>
          <a:bodyPr wrap="square" lIns="0" tIns="0" rIns="0" bIns="0" anchor="t">
            <a:spAutoFit/>
          </a:bodyPr>
          <a:lstStyle/>
          <a:p>
            <a:pPr algn="ctr"/>
            <a:r>
              <a:rPr lang="en-US" sz="2050" b="1" i="0">
                <a:solidFill>
                  <a:srgbClr val="FFFFFF"/>
                </a:solidFill>
                <a:latin typeface="Aptos"/>
              </a:rPr>
              <a:t>1</a:t>
            </a:r>
          </a:p>
        </p:txBody>
      </p:sp>
      <p:sp>
        <p:nvSpPr>
          <p:cNvPr id="6" name="Oval 5">
            <a:extLst>
              <a:ext uri="{C183D7F6-B498-43B3-948B-1728B52AA6E4}">
                <adec:decorative xmlns:adec="http://schemas.microsoft.com/office/drawing/2017/decorative" val="1"/>
              </a:ext>
            </a:extLst>
          </p:cNvPr>
          <p:cNvSpPr/>
          <p:nvPr/>
        </p:nvSpPr>
        <p:spPr>
          <a:xfrm>
            <a:off x="1179576" y="2386584"/>
            <a:ext cx="475488" cy="475488"/>
          </a:xfrm>
          <a:prstGeom prst="ellipse">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07008" y="2468880"/>
            <a:ext cx="411480" cy="246221"/>
          </a:xfrm>
          <a:prstGeom prst="rect">
            <a:avLst/>
          </a:prstGeom>
          <a:noFill/>
        </p:spPr>
        <p:txBody>
          <a:bodyPr wrap="square" lIns="0" tIns="0" rIns="0" bIns="0" anchor="t">
            <a:spAutoFit/>
          </a:bodyPr>
          <a:lstStyle/>
          <a:p>
            <a:pPr algn="ctr"/>
            <a:r>
              <a:rPr lang="en-US" sz="1600" b="1" i="0">
                <a:solidFill>
                  <a:srgbClr val="FFFFFF"/>
                </a:solidFill>
                <a:latin typeface="Aptos"/>
              </a:rPr>
              <a:t>1</a:t>
            </a:r>
          </a:p>
        </p:txBody>
      </p:sp>
      <p:sp>
        <p:nvSpPr>
          <p:cNvPr id="8" name="TextBox 7"/>
          <p:cNvSpPr txBox="1"/>
          <p:nvPr/>
        </p:nvSpPr>
        <p:spPr>
          <a:xfrm>
            <a:off x="640080" y="2971800"/>
            <a:ext cx="1572768" cy="269304"/>
          </a:xfrm>
          <a:prstGeom prst="rect">
            <a:avLst/>
          </a:prstGeom>
          <a:noFill/>
        </p:spPr>
        <p:txBody>
          <a:bodyPr wrap="square" lIns="0" tIns="0" rIns="0" bIns="0" anchor="t">
            <a:spAutoFit/>
          </a:bodyPr>
          <a:lstStyle/>
          <a:p>
            <a:pPr algn="ctr"/>
            <a:r>
              <a:rPr lang="en-US" sz="1750" b="1" i="0">
                <a:solidFill>
                  <a:srgbClr val="F7A42F"/>
                </a:solidFill>
                <a:latin typeface="Aptos"/>
              </a:rPr>
              <a:t>QUESTION</a:t>
            </a:r>
          </a:p>
        </p:txBody>
      </p:sp>
      <p:sp>
        <p:nvSpPr>
          <p:cNvPr id="9" name="TextBox 8"/>
          <p:cNvSpPr txBox="1"/>
          <p:nvPr/>
        </p:nvSpPr>
        <p:spPr>
          <a:xfrm>
            <a:off x="667512" y="3447288"/>
            <a:ext cx="1517904" cy="738664"/>
          </a:xfrm>
          <a:prstGeom prst="rect">
            <a:avLst/>
          </a:prstGeom>
          <a:noFill/>
        </p:spPr>
        <p:txBody>
          <a:bodyPr wrap="square" lIns="0" tIns="0" rIns="0" bIns="0" anchor="t">
            <a:spAutoFit/>
          </a:bodyPr>
          <a:lstStyle/>
          <a:p>
            <a:pPr algn="ctr"/>
            <a:r>
              <a:rPr lang="en-US" sz="1600" b="0" i="0">
                <a:solidFill>
                  <a:srgbClr val="6C7882"/>
                </a:solidFill>
                <a:latin typeface="Aptos"/>
              </a:rPr>
              <a:t>What decision are we trying to make?</a:t>
            </a:r>
          </a:p>
        </p:txBody>
      </p:sp>
      <p:cxnSp>
        <p:nvCxnSpPr>
          <p:cNvPr id="10" name="Connector 9">
            <a:extLst>
              <a:ext uri="{C183D7F6-B498-43B3-948B-1728B52AA6E4}">
                <adec:decorative xmlns:adec="http://schemas.microsoft.com/office/drawing/2017/decorative" val="1"/>
              </a:ext>
            </a:extLst>
          </p:cNvPr>
          <p:cNvCxnSpPr/>
          <p:nvPr/>
        </p:nvCxnSpPr>
        <p:spPr>
          <a:xfrm>
            <a:off x="2368296" y="3310128"/>
            <a:ext cx="283464" cy="0"/>
          </a:xfrm>
          <a:prstGeom prst="line">
            <a:avLst/>
          </a:prstGeom>
          <a:ln w="16510">
            <a:solidFill>
              <a:srgbClr val="6C7882"/>
            </a:solidFill>
          </a:ln>
        </p:spPr>
        <p:style>
          <a:lnRef idx="2">
            <a:schemeClr val="accent1"/>
          </a:lnRef>
          <a:fillRef idx="0">
            <a:schemeClr val="accent1"/>
          </a:fillRef>
          <a:effectRef idx="1">
            <a:schemeClr val="accent1"/>
          </a:effectRef>
          <a:fontRef idx="minor">
            <a:schemeClr val="tx1"/>
          </a:fontRef>
        </p:style>
      </p:cxnSp>
      <p:sp>
        <p:nvSpPr>
          <p:cNvPr id="11" name="Rounded Rectangle 10">
            <a:extLst>
              <a:ext uri="{C183D7F6-B498-43B3-948B-1728B52AA6E4}">
                <adec:decorative xmlns:adec="http://schemas.microsoft.com/office/drawing/2017/decorative" val="1"/>
              </a:ext>
            </a:extLst>
          </p:cNvPr>
          <p:cNvSpPr/>
          <p:nvPr/>
        </p:nvSpPr>
        <p:spPr>
          <a:xfrm>
            <a:off x="2770632" y="2286000"/>
            <a:ext cx="1847088"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456432" y="2450592"/>
            <a:ext cx="411480" cy="315471"/>
          </a:xfrm>
          <a:prstGeom prst="rect">
            <a:avLst/>
          </a:prstGeom>
          <a:noFill/>
        </p:spPr>
        <p:txBody>
          <a:bodyPr wrap="square" lIns="0" tIns="0" rIns="0" bIns="0" anchor="t">
            <a:spAutoFit/>
          </a:bodyPr>
          <a:lstStyle/>
          <a:p>
            <a:pPr algn="ctr"/>
            <a:r>
              <a:rPr lang="en-US" sz="2050" b="1" i="0">
                <a:solidFill>
                  <a:srgbClr val="FFFFFF"/>
                </a:solidFill>
                <a:latin typeface="Aptos"/>
              </a:rPr>
              <a:t>2</a:t>
            </a:r>
          </a:p>
        </p:txBody>
      </p:sp>
      <p:sp>
        <p:nvSpPr>
          <p:cNvPr id="13" name="Oval 12">
            <a:extLst>
              <a:ext uri="{C183D7F6-B498-43B3-948B-1728B52AA6E4}">
                <adec:decorative xmlns:adec="http://schemas.microsoft.com/office/drawing/2017/decorative" val="1"/>
              </a:ext>
            </a:extLst>
          </p:cNvPr>
          <p:cNvSpPr/>
          <p:nvPr/>
        </p:nvSpPr>
        <p:spPr>
          <a:xfrm>
            <a:off x="3447288" y="2386584"/>
            <a:ext cx="475488" cy="475488"/>
          </a:xfrm>
          <a:prstGeom prst="ellipse">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474720" y="2468880"/>
            <a:ext cx="411480" cy="246221"/>
          </a:xfrm>
          <a:prstGeom prst="rect">
            <a:avLst/>
          </a:prstGeom>
          <a:noFill/>
        </p:spPr>
        <p:txBody>
          <a:bodyPr wrap="square" lIns="0" tIns="0" rIns="0" bIns="0" anchor="t">
            <a:spAutoFit/>
          </a:bodyPr>
          <a:lstStyle/>
          <a:p>
            <a:pPr algn="ctr"/>
            <a:r>
              <a:rPr lang="en-US" sz="1600" b="1" i="0">
                <a:solidFill>
                  <a:srgbClr val="FFFFFF"/>
                </a:solidFill>
                <a:latin typeface="Aptos"/>
              </a:rPr>
              <a:t>2</a:t>
            </a:r>
          </a:p>
        </p:txBody>
      </p:sp>
      <p:sp>
        <p:nvSpPr>
          <p:cNvPr id="15" name="TextBox 14"/>
          <p:cNvSpPr txBox="1"/>
          <p:nvPr/>
        </p:nvSpPr>
        <p:spPr>
          <a:xfrm>
            <a:off x="2907792" y="2971800"/>
            <a:ext cx="1572768" cy="269304"/>
          </a:xfrm>
          <a:prstGeom prst="rect">
            <a:avLst/>
          </a:prstGeom>
          <a:noFill/>
        </p:spPr>
        <p:txBody>
          <a:bodyPr wrap="square" lIns="0" tIns="0" rIns="0" bIns="0" anchor="t">
            <a:spAutoFit/>
          </a:bodyPr>
          <a:lstStyle/>
          <a:p>
            <a:pPr algn="ctr"/>
            <a:r>
              <a:rPr lang="en-US" sz="1750" b="1" i="0">
                <a:solidFill>
                  <a:srgbClr val="249EA3"/>
                </a:solidFill>
                <a:latin typeface="Aptos"/>
              </a:rPr>
              <a:t>REVIEW</a:t>
            </a:r>
          </a:p>
        </p:txBody>
      </p:sp>
      <p:sp>
        <p:nvSpPr>
          <p:cNvPr id="16" name="TextBox 15"/>
          <p:cNvSpPr txBox="1"/>
          <p:nvPr/>
        </p:nvSpPr>
        <p:spPr>
          <a:xfrm>
            <a:off x="2935224" y="3447288"/>
            <a:ext cx="1517904" cy="738664"/>
          </a:xfrm>
          <a:prstGeom prst="rect">
            <a:avLst/>
          </a:prstGeom>
          <a:noFill/>
        </p:spPr>
        <p:txBody>
          <a:bodyPr wrap="square" lIns="0" tIns="0" rIns="0" bIns="0" anchor="t">
            <a:spAutoFit/>
          </a:bodyPr>
          <a:lstStyle/>
          <a:p>
            <a:pPr algn="ctr"/>
            <a:r>
              <a:rPr lang="en-US" sz="1600" b="0" i="0">
                <a:solidFill>
                  <a:srgbClr val="6C7882"/>
                </a:solidFill>
                <a:latin typeface="Aptos"/>
              </a:rPr>
              <a:t>What does the data show—and not show?</a:t>
            </a:r>
          </a:p>
        </p:txBody>
      </p:sp>
      <p:cxnSp>
        <p:nvCxnSpPr>
          <p:cNvPr id="17" name="Connector 16">
            <a:extLst>
              <a:ext uri="{C183D7F6-B498-43B3-948B-1728B52AA6E4}">
                <adec:decorative xmlns:adec="http://schemas.microsoft.com/office/drawing/2017/decorative" val="1"/>
              </a:ext>
            </a:extLst>
          </p:cNvPr>
          <p:cNvCxnSpPr/>
          <p:nvPr/>
        </p:nvCxnSpPr>
        <p:spPr>
          <a:xfrm>
            <a:off x="4636008" y="3310128"/>
            <a:ext cx="283464" cy="0"/>
          </a:xfrm>
          <a:prstGeom prst="line">
            <a:avLst/>
          </a:prstGeom>
          <a:ln w="16510">
            <a:solidFill>
              <a:srgbClr val="6C7882"/>
            </a:solidFill>
          </a:ln>
        </p:spPr>
        <p:style>
          <a:lnRef idx="2">
            <a:schemeClr val="accent1"/>
          </a:lnRef>
          <a:fillRef idx="0">
            <a:schemeClr val="accent1"/>
          </a:fillRef>
          <a:effectRef idx="1">
            <a:schemeClr val="accent1"/>
          </a:effectRef>
          <a:fontRef idx="minor">
            <a:schemeClr val="tx1"/>
          </a:fontRef>
        </p:style>
      </p:cxnSp>
      <p:sp>
        <p:nvSpPr>
          <p:cNvPr id="18" name="Rounded Rectangle 17">
            <a:extLst>
              <a:ext uri="{C183D7F6-B498-43B3-948B-1728B52AA6E4}">
                <adec:decorative xmlns:adec="http://schemas.microsoft.com/office/drawing/2017/decorative" val="1"/>
              </a:ext>
            </a:extLst>
          </p:cNvPr>
          <p:cNvSpPr/>
          <p:nvPr/>
        </p:nvSpPr>
        <p:spPr>
          <a:xfrm>
            <a:off x="5038344" y="2286000"/>
            <a:ext cx="1847088"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724144" y="2450592"/>
            <a:ext cx="411480" cy="315471"/>
          </a:xfrm>
          <a:prstGeom prst="rect">
            <a:avLst/>
          </a:prstGeom>
          <a:noFill/>
        </p:spPr>
        <p:txBody>
          <a:bodyPr wrap="square" lIns="0" tIns="0" rIns="0" bIns="0" anchor="t">
            <a:spAutoFit/>
          </a:bodyPr>
          <a:lstStyle/>
          <a:p>
            <a:pPr algn="ctr"/>
            <a:r>
              <a:rPr lang="en-US" sz="2050" b="1" i="0">
                <a:solidFill>
                  <a:srgbClr val="FFFFFF"/>
                </a:solidFill>
                <a:latin typeface="Aptos"/>
              </a:rPr>
              <a:t>3</a:t>
            </a:r>
          </a:p>
        </p:txBody>
      </p:sp>
      <p:sp>
        <p:nvSpPr>
          <p:cNvPr id="20" name="Oval 19">
            <a:extLst>
              <a:ext uri="{C183D7F6-B498-43B3-948B-1728B52AA6E4}">
                <adec:decorative xmlns:adec="http://schemas.microsoft.com/office/drawing/2017/decorative" val="1"/>
              </a:ext>
            </a:extLst>
          </p:cNvPr>
          <p:cNvSpPr/>
          <p:nvPr/>
        </p:nvSpPr>
        <p:spPr>
          <a:xfrm>
            <a:off x="5715000" y="2386584"/>
            <a:ext cx="475488" cy="475488"/>
          </a:xfrm>
          <a:prstGeom prst="ellipse">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742431" y="2468880"/>
            <a:ext cx="411480" cy="246221"/>
          </a:xfrm>
          <a:prstGeom prst="rect">
            <a:avLst/>
          </a:prstGeom>
          <a:noFill/>
        </p:spPr>
        <p:txBody>
          <a:bodyPr wrap="square" lIns="0" tIns="0" rIns="0" bIns="0" anchor="t">
            <a:spAutoFit/>
          </a:bodyPr>
          <a:lstStyle/>
          <a:p>
            <a:pPr algn="ctr"/>
            <a:r>
              <a:rPr lang="en-US" sz="1600" b="1" i="0">
                <a:solidFill>
                  <a:srgbClr val="FFFFFF"/>
                </a:solidFill>
                <a:latin typeface="Aptos"/>
              </a:rPr>
              <a:t>3</a:t>
            </a:r>
          </a:p>
        </p:txBody>
      </p:sp>
      <p:sp>
        <p:nvSpPr>
          <p:cNvPr id="22" name="TextBox 21"/>
          <p:cNvSpPr txBox="1"/>
          <p:nvPr/>
        </p:nvSpPr>
        <p:spPr>
          <a:xfrm>
            <a:off x="5175504" y="2971800"/>
            <a:ext cx="1572768" cy="269304"/>
          </a:xfrm>
          <a:prstGeom prst="rect">
            <a:avLst/>
          </a:prstGeom>
          <a:noFill/>
        </p:spPr>
        <p:txBody>
          <a:bodyPr wrap="square" lIns="0" tIns="0" rIns="0" bIns="0" anchor="t">
            <a:spAutoFit/>
          </a:bodyPr>
          <a:lstStyle/>
          <a:p>
            <a:pPr algn="ctr"/>
            <a:r>
              <a:rPr lang="en-US" sz="1750" b="1" i="0">
                <a:solidFill>
                  <a:srgbClr val="254C76"/>
                </a:solidFill>
                <a:latin typeface="Aptos"/>
              </a:rPr>
              <a:t>LISTEN</a:t>
            </a:r>
          </a:p>
        </p:txBody>
      </p:sp>
      <p:sp>
        <p:nvSpPr>
          <p:cNvPr id="23" name="TextBox 22"/>
          <p:cNvSpPr txBox="1"/>
          <p:nvPr/>
        </p:nvSpPr>
        <p:spPr>
          <a:xfrm>
            <a:off x="5202936" y="3447288"/>
            <a:ext cx="1517904" cy="738664"/>
          </a:xfrm>
          <a:prstGeom prst="rect">
            <a:avLst/>
          </a:prstGeom>
          <a:noFill/>
        </p:spPr>
        <p:txBody>
          <a:bodyPr wrap="square" lIns="0" tIns="0" rIns="0" bIns="0" anchor="t">
            <a:spAutoFit/>
          </a:bodyPr>
          <a:lstStyle/>
          <a:p>
            <a:pPr algn="ctr"/>
            <a:r>
              <a:rPr lang="en-US" sz="1600" b="0" i="0">
                <a:solidFill>
                  <a:srgbClr val="6C7882"/>
                </a:solidFill>
                <a:latin typeface="Aptos"/>
              </a:rPr>
              <a:t>What do practitioners and partners say?</a:t>
            </a:r>
          </a:p>
        </p:txBody>
      </p:sp>
      <p:cxnSp>
        <p:nvCxnSpPr>
          <p:cNvPr id="24" name="Connector 23">
            <a:extLst>
              <a:ext uri="{C183D7F6-B498-43B3-948B-1728B52AA6E4}">
                <adec:decorative xmlns:adec="http://schemas.microsoft.com/office/drawing/2017/decorative" val="1"/>
              </a:ext>
            </a:extLst>
          </p:cNvPr>
          <p:cNvCxnSpPr/>
          <p:nvPr/>
        </p:nvCxnSpPr>
        <p:spPr>
          <a:xfrm>
            <a:off x="6903720" y="3310128"/>
            <a:ext cx="283463" cy="0"/>
          </a:xfrm>
          <a:prstGeom prst="line">
            <a:avLst/>
          </a:prstGeom>
          <a:ln w="16510">
            <a:solidFill>
              <a:srgbClr val="6C7882"/>
            </a:solidFill>
          </a:ln>
        </p:spPr>
        <p:style>
          <a:lnRef idx="2">
            <a:schemeClr val="accent1"/>
          </a:lnRef>
          <a:fillRef idx="0">
            <a:schemeClr val="accent1"/>
          </a:fillRef>
          <a:effectRef idx="1">
            <a:schemeClr val="accent1"/>
          </a:effectRef>
          <a:fontRef idx="minor">
            <a:schemeClr val="tx1"/>
          </a:fontRef>
        </p:style>
      </p:cxnSp>
      <p:sp>
        <p:nvSpPr>
          <p:cNvPr id="25" name="Rounded Rectangle 24">
            <a:extLst>
              <a:ext uri="{C183D7F6-B498-43B3-948B-1728B52AA6E4}">
                <adec:decorative xmlns:adec="http://schemas.microsoft.com/office/drawing/2017/decorative" val="1"/>
              </a:ext>
            </a:extLst>
          </p:cNvPr>
          <p:cNvSpPr/>
          <p:nvPr/>
        </p:nvSpPr>
        <p:spPr>
          <a:xfrm>
            <a:off x="7306055" y="2286000"/>
            <a:ext cx="1847088"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991855" y="2450592"/>
            <a:ext cx="411480" cy="315471"/>
          </a:xfrm>
          <a:prstGeom prst="rect">
            <a:avLst/>
          </a:prstGeom>
          <a:noFill/>
        </p:spPr>
        <p:txBody>
          <a:bodyPr wrap="square" lIns="0" tIns="0" rIns="0" bIns="0" anchor="t">
            <a:spAutoFit/>
          </a:bodyPr>
          <a:lstStyle/>
          <a:p>
            <a:pPr algn="ctr"/>
            <a:r>
              <a:rPr lang="en-US" sz="2050" b="1" i="0">
                <a:solidFill>
                  <a:srgbClr val="FFFFFF"/>
                </a:solidFill>
                <a:latin typeface="Aptos"/>
              </a:rPr>
              <a:t>4</a:t>
            </a:r>
          </a:p>
        </p:txBody>
      </p:sp>
      <p:sp>
        <p:nvSpPr>
          <p:cNvPr id="27" name="Oval 26">
            <a:extLst>
              <a:ext uri="{C183D7F6-B498-43B3-948B-1728B52AA6E4}">
                <adec:decorative xmlns:adec="http://schemas.microsoft.com/office/drawing/2017/decorative" val="1"/>
              </a:ext>
            </a:extLst>
          </p:cNvPr>
          <p:cNvSpPr/>
          <p:nvPr/>
        </p:nvSpPr>
        <p:spPr>
          <a:xfrm>
            <a:off x="7982711" y="2386584"/>
            <a:ext cx="475488" cy="475488"/>
          </a:xfrm>
          <a:prstGeom prst="ellipse">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010144" y="2468880"/>
            <a:ext cx="411480" cy="246221"/>
          </a:xfrm>
          <a:prstGeom prst="rect">
            <a:avLst/>
          </a:prstGeom>
          <a:noFill/>
        </p:spPr>
        <p:txBody>
          <a:bodyPr wrap="square" lIns="0" tIns="0" rIns="0" bIns="0" anchor="t">
            <a:spAutoFit/>
          </a:bodyPr>
          <a:lstStyle/>
          <a:p>
            <a:pPr algn="ctr"/>
            <a:r>
              <a:rPr lang="en-US" sz="1600" b="1" i="0">
                <a:solidFill>
                  <a:srgbClr val="FFFFFF"/>
                </a:solidFill>
                <a:latin typeface="Aptos"/>
              </a:rPr>
              <a:t>4</a:t>
            </a:r>
          </a:p>
        </p:txBody>
      </p:sp>
      <p:sp>
        <p:nvSpPr>
          <p:cNvPr id="29" name="TextBox 28"/>
          <p:cNvSpPr txBox="1"/>
          <p:nvPr/>
        </p:nvSpPr>
        <p:spPr>
          <a:xfrm>
            <a:off x="7443215" y="2971800"/>
            <a:ext cx="1572768" cy="269304"/>
          </a:xfrm>
          <a:prstGeom prst="rect">
            <a:avLst/>
          </a:prstGeom>
          <a:noFill/>
        </p:spPr>
        <p:txBody>
          <a:bodyPr wrap="square" lIns="0" tIns="0" rIns="0" bIns="0" anchor="t">
            <a:spAutoFit/>
          </a:bodyPr>
          <a:lstStyle/>
          <a:p>
            <a:pPr algn="ctr"/>
            <a:r>
              <a:rPr lang="en-US" sz="1750" b="1" i="0">
                <a:solidFill>
                  <a:srgbClr val="EB695B"/>
                </a:solidFill>
                <a:latin typeface="Aptos"/>
              </a:rPr>
              <a:t>ACT</a:t>
            </a:r>
          </a:p>
        </p:txBody>
      </p:sp>
      <p:sp>
        <p:nvSpPr>
          <p:cNvPr id="30" name="TextBox 29"/>
          <p:cNvSpPr txBox="1"/>
          <p:nvPr/>
        </p:nvSpPr>
        <p:spPr>
          <a:xfrm>
            <a:off x="7470648" y="3447288"/>
            <a:ext cx="1517904" cy="984885"/>
          </a:xfrm>
          <a:prstGeom prst="rect">
            <a:avLst/>
          </a:prstGeom>
          <a:noFill/>
        </p:spPr>
        <p:txBody>
          <a:bodyPr wrap="square" lIns="0" tIns="0" rIns="0" bIns="0" anchor="t">
            <a:spAutoFit/>
          </a:bodyPr>
          <a:lstStyle/>
          <a:p>
            <a:pPr algn="ctr"/>
            <a:r>
              <a:rPr lang="en-US" sz="1600" b="0" i="0">
                <a:solidFill>
                  <a:srgbClr val="6C7882"/>
                </a:solidFill>
                <a:latin typeface="Aptos"/>
              </a:rPr>
              <a:t>What will we test, stop, strengthen, or scale?</a:t>
            </a:r>
          </a:p>
        </p:txBody>
      </p:sp>
      <p:cxnSp>
        <p:nvCxnSpPr>
          <p:cNvPr id="31" name="Connector 30">
            <a:extLst>
              <a:ext uri="{C183D7F6-B498-43B3-948B-1728B52AA6E4}">
                <adec:decorative xmlns:adec="http://schemas.microsoft.com/office/drawing/2017/decorative" val="1"/>
              </a:ext>
            </a:extLst>
          </p:cNvPr>
          <p:cNvCxnSpPr/>
          <p:nvPr/>
        </p:nvCxnSpPr>
        <p:spPr>
          <a:xfrm>
            <a:off x="9171432" y="3310128"/>
            <a:ext cx="283464" cy="0"/>
          </a:xfrm>
          <a:prstGeom prst="line">
            <a:avLst/>
          </a:prstGeom>
          <a:ln w="16510">
            <a:solidFill>
              <a:srgbClr val="6C7882"/>
            </a:solidFill>
          </a:ln>
        </p:spPr>
        <p:style>
          <a:lnRef idx="2">
            <a:schemeClr val="accent1"/>
          </a:lnRef>
          <a:fillRef idx="0">
            <a:schemeClr val="accent1"/>
          </a:fillRef>
          <a:effectRef idx="1">
            <a:schemeClr val="accent1"/>
          </a:effectRef>
          <a:fontRef idx="minor">
            <a:schemeClr val="tx1"/>
          </a:fontRef>
        </p:style>
      </p:cxnSp>
      <p:sp>
        <p:nvSpPr>
          <p:cNvPr id="32" name="Rounded Rectangle 31">
            <a:extLst>
              <a:ext uri="{C183D7F6-B498-43B3-948B-1728B52AA6E4}">
                <adec:decorative xmlns:adec="http://schemas.microsoft.com/office/drawing/2017/decorative" val="1"/>
              </a:ext>
            </a:extLst>
          </p:cNvPr>
          <p:cNvSpPr/>
          <p:nvPr/>
        </p:nvSpPr>
        <p:spPr>
          <a:xfrm>
            <a:off x="9573768" y="2286000"/>
            <a:ext cx="1847088"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0259568" y="2450592"/>
            <a:ext cx="411480" cy="315471"/>
          </a:xfrm>
          <a:prstGeom prst="rect">
            <a:avLst/>
          </a:prstGeom>
          <a:noFill/>
        </p:spPr>
        <p:txBody>
          <a:bodyPr wrap="square" lIns="0" tIns="0" rIns="0" bIns="0" anchor="t">
            <a:spAutoFit/>
          </a:bodyPr>
          <a:lstStyle/>
          <a:p>
            <a:pPr algn="ctr"/>
            <a:r>
              <a:rPr lang="en-US" sz="2050" b="1" i="0">
                <a:solidFill>
                  <a:srgbClr val="FFFFFF"/>
                </a:solidFill>
                <a:latin typeface="Aptos"/>
              </a:rPr>
              <a:t>5</a:t>
            </a:r>
          </a:p>
        </p:txBody>
      </p:sp>
      <p:sp>
        <p:nvSpPr>
          <p:cNvPr id="34" name="Oval 33">
            <a:extLst>
              <a:ext uri="{C183D7F6-B498-43B3-948B-1728B52AA6E4}">
                <adec:decorative xmlns:adec="http://schemas.microsoft.com/office/drawing/2017/decorative" val="1"/>
              </a:ext>
            </a:extLst>
          </p:cNvPr>
          <p:cNvSpPr/>
          <p:nvPr/>
        </p:nvSpPr>
        <p:spPr>
          <a:xfrm>
            <a:off x="10250424" y="2386584"/>
            <a:ext cx="475488" cy="475488"/>
          </a:xfrm>
          <a:prstGeom prst="ellipse">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0277856" y="2468880"/>
            <a:ext cx="411480" cy="246221"/>
          </a:xfrm>
          <a:prstGeom prst="rect">
            <a:avLst/>
          </a:prstGeom>
          <a:noFill/>
        </p:spPr>
        <p:txBody>
          <a:bodyPr wrap="square" lIns="0" tIns="0" rIns="0" bIns="0" anchor="t">
            <a:spAutoFit/>
          </a:bodyPr>
          <a:lstStyle/>
          <a:p>
            <a:pPr algn="ctr"/>
            <a:r>
              <a:rPr lang="en-US" sz="1600" b="1" i="0">
                <a:solidFill>
                  <a:srgbClr val="FFFFFF"/>
                </a:solidFill>
                <a:latin typeface="Aptos"/>
              </a:rPr>
              <a:t>5</a:t>
            </a:r>
          </a:p>
        </p:txBody>
      </p:sp>
      <p:sp>
        <p:nvSpPr>
          <p:cNvPr id="36" name="TextBox 35"/>
          <p:cNvSpPr txBox="1"/>
          <p:nvPr/>
        </p:nvSpPr>
        <p:spPr>
          <a:xfrm>
            <a:off x="9710928" y="2971800"/>
            <a:ext cx="1572768" cy="269304"/>
          </a:xfrm>
          <a:prstGeom prst="rect">
            <a:avLst/>
          </a:prstGeom>
          <a:noFill/>
        </p:spPr>
        <p:txBody>
          <a:bodyPr wrap="square" lIns="0" tIns="0" rIns="0" bIns="0" anchor="t">
            <a:spAutoFit/>
          </a:bodyPr>
          <a:lstStyle/>
          <a:p>
            <a:pPr algn="ctr"/>
            <a:r>
              <a:rPr lang="en-US" sz="1750" b="1" i="0">
                <a:solidFill>
                  <a:srgbClr val="37AC5B"/>
                </a:solidFill>
                <a:latin typeface="Aptos"/>
              </a:rPr>
              <a:t>REVISIT</a:t>
            </a:r>
          </a:p>
        </p:txBody>
      </p:sp>
      <p:sp>
        <p:nvSpPr>
          <p:cNvPr id="37" name="TextBox 36"/>
          <p:cNvSpPr txBox="1"/>
          <p:nvPr/>
        </p:nvSpPr>
        <p:spPr>
          <a:xfrm>
            <a:off x="9738360" y="3447288"/>
            <a:ext cx="1517904" cy="738664"/>
          </a:xfrm>
          <a:prstGeom prst="rect">
            <a:avLst/>
          </a:prstGeom>
          <a:noFill/>
        </p:spPr>
        <p:txBody>
          <a:bodyPr wrap="square" lIns="0" tIns="0" rIns="0" bIns="0" anchor="t">
            <a:spAutoFit/>
          </a:bodyPr>
          <a:lstStyle/>
          <a:p>
            <a:pPr algn="ctr"/>
            <a:r>
              <a:rPr lang="en-US" sz="1600" b="0" i="0">
                <a:solidFill>
                  <a:srgbClr val="6C7882"/>
                </a:solidFill>
                <a:latin typeface="Aptos"/>
              </a:rPr>
              <a:t>Did the condition or measure change?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DaSy Data Leadership Competencies Self-Assessment: build the human capacity behind a data culture.</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dirty="0">
                <a:solidFill>
                  <a:srgbClr val="249EA3"/>
                </a:solidFill>
                <a:latin typeface="Aptos"/>
              </a:rPr>
              <a:t>DASY DATA LEADERSHIP</a:t>
            </a:r>
          </a:p>
        </p:txBody>
      </p:sp>
      <p:sp>
        <p:nvSpPr>
          <p:cNvPr id="4" name="TextBox 3"/>
          <p:cNvSpPr txBox="1"/>
          <p:nvPr/>
        </p:nvSpPr>
        <p:spPr>
          <a:xfrm>
            <a:off x="658368" y="1874519"/>
            <a:ext cx="6766560" cy="276999"/>
          </a:xfrm>
          <a:prstGeom prst="rect">
            <a:avLst/>
          </a:prstGeom>
          <a:noFill/>
        </p:spPr>
        <p:txBody>
          <a:bodyPr wrap="square" lIns="0" tIns="0" rIns="0" bIns="0" anchor="t">
            <a:spAutoFit/>
          </a:bodyPr>
          <a:lstStyle/>
          <a:p>
            <a:pPr algn="l"/>
            <a:r>
              <a:rPr lang="en-US" sz="1800" b="1" i="0">
                <a:solidFill>
                  <a:srgbClr val="254C76"/>
                </a:solidFill>
                <a:latin typeface="Aptos"/>
                <a:hlinkClick r:id="rId3"/>
              </a:rPr>
              <a:t>Open the DaSy Data Leadership Competencies Self-Assessment</a:t>
            </a:r>
          </a:p>
        </p:txBody>
      </p:sp>
      <p:sp>
        <p:nvSpPr>
          <p:cNvPr id="5" name="Rounded Rectangle 4">
            <a:extLst>
              <a:ext uri="{C183D7F6-B498-43B3-948B-1728B52AA6E4}">
                <adec:decorative xmlns:adec="http://schemas.microsoft.com/office/drawing/2017/decorative" val="1"/>
              </a:ext>
            </a:extLst>
          </p:cNvPr>
          <p:cNvSpPr/>
          <p:nvPr/>
        </p:nvSpPr>
        <p:spPr>
          <a:xfrm>
            <a:off x="658368" y="2468880"/>
            <a:ext cx="3246120"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658368" y="2468880"/>
            <a:ext cx="64008" cy="224028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2606040"/>
            <a:ext cx="2971800" cy="553998"/>
          </a:xfrm>
          <a:prstGeom prst="rect">
            <a:avLst/>
          </a:prstGeom>
          <a:noFill/>
        </p:spPr>
        <p:txBody>
          <a:bodyPr wrap="square" lIns="0" tIns="0" rIns="0" bIns="0" anchor="t">
            <a:spAutoFit/>
          </a:bodyPr>
          <a:lstStyle/>
          <a:p>
            <a:pPr algn="l"/>
            <a:r>
              <a:rPr lang="en-US" sz="1800" b="1" i="0">
                <a:solidFill>
                  <a:srgbClr val="2B3640"/>
                </a:solidFill>
                <a:latin typeface="Aptos"/>
              </a:rPr>
              <a:t>FOUNDATIONAL DATA SKILLS</a:t>
            </a:r>
          </a:p>
        </p:txBody>
      </p:sp>
      <p:sp>
        <p:nvSpPr>
          <p:cNvPr id="8" name="TextBox 7"/>
          <p:cNvSpPr txBox="1"/>
          <p:nvPr/>
        </p:nvSpPr>
        <p:spPr>
          <a:xfrm>
            <a:off x="822960" y="3127248"/>
            <a:ext cx="2935224" cy="761747"/>
          </a:xfrm>
          <a:prstGeom prst="rect">
            <a:avLst/>
          </a:prstGeom>
          <a:noFill/>
        </p:spPr>
        <p:txBody>
          <a:bodyPr wrap="square" lIns="0" tIns="0" rIns="0" bIns="0" anchor="t">
            <a:spAutoFit/>
          </a:bodyPr>
          <a:lstStyle/>
          <a:p>
            <a:pPr algn="l"/>
            <a:r>
              <a:rPr lang="en-US" sz="1650" b="0" i="0">
                <a:solidFill>
                  <a:srgbClr val="6C7882"/>
                </a:solidFill>
                <a:latin typeface="Aptos"/>
              </a:rPr>
              <a:t>Knowledge and skills needed to interpret, communicate, and use data.</a:t>
            </a:r>
          </a:p>
        </p:txBody>
      </p:sp>
      <p:sp>
        <p:nvSpPr>
          <p:cNvPr id="9" name="Rounded Rectangle 8">
            <a:extLst>
              <a:ext uri="{C183D7F6-B498-43B3-948B-1728B52AA6E4}">
                <adec:decorative xmlns:adec="http://schemas.microsoft.com/office/drawing/2017/decorative" val="1"/>
              </a:ext>
            </a:extLst>
          </p:cNvPr>
          <p:cNvSpPr/>
          <p:nvPr/>
        </p:nvSpPr>
        <p:spPr>
          <a:xfrm>
            <a:off x="4343400" y="2468880"/>
            <a:ext cx="3246120"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4343400" y="2468880"/>
            <a:ext cx="64008" cy="224028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07992" y="2606040"/>
            <a:ext cx="2971800" cy="276999"/>
          </a:xfrm>
          <a:prstGeom prst="rect">
            <a:avLst/>
          </a:prstGeom>
          <a:noFill/>
        </p:spPr>
        <p:txBody>
          <a:bodyPr wrap="square" lIns="0" tIns="0" rIns="0" bIns="0" anchor="t">
            <a:spAutoFit/>
          </a:bodyPr>
          <a:lstStyle/>
          <a:p>
            <a:pPr algn="l"/>
            <a:r>
              <a:rPr lang="en-US" sz="1800" b="1" i="0">
                <a:solidFill>
                  <a:srgbClr val="2B3640"/>
                </a:solidFill>
                <a:latin typeface="Aptos"/>
              </a:rPr>
              <a:t>INFRASTRUCTURE</a:t>
            </a:r>
          </a:p>
        </p:txBody>
      </p:sp>
      <p:sp>
        <p:nvSpPr>
          <p:cNvPr id="12" name="TextBox 11"/>
          <p:cNvSpPr txBox="1"/>
          <p:nvPr/>
        </p:nvSpPr>
        <p:spPr>
          <a:xfrm>
            <a:off x="4507992" y="3127248"/>
            <a:ext cx="2935224" cy="761747"/>
          </a:xfrm>
          <a:prstGeom prst="rect">
            <a:avLst/>
          </a:prstGeom>
          <a:noFill/>
        </p:spPr>
        <p:txBody>
          <a:bodyPr wrap="square" lIns="0" tIns="0" rIns="0" bIns="0" anchor="t">
            <a:spAutoFit/>
          </a:bodyPr>
          <a:lstStyle/>
          <a:p>
            <a:pPr algn="l"/>
            <a:r>
              <a:rPr lang="en-US" sz="1650" b="0" i="0">
                <a:solidFill>
                  <a:srgbClr val="6C7882"/>
                </a:solidFill>
                <a:latin typeface="Aptos"/>
              </a:rPr>
              <a:t>Capacity to lead collection, storage, analysis, transfer, security, and evaluation.</a:t>
            </a:r>
          </a:p>
        </p:txBody>
      </p:sp>
      <p:sp>
        <p:nvSpPr>
          <p:cNvPr id="13" name="Rounded Rectangle 12">
            <a:extLst>
              <a:ext uri="{C183D7F6-B498-43B3-948B-1728B52AA6E4}">
                <adec:decorative xmlns:adec="http://schemas.microsoft.com/office/drawing/2017/decorative" val="1"/>
              </a:ext>
            </a:extLst>
          </p:cNvPr>
          <p:cNvSpPr/>
          <p:nvPr/>
        </p:nvSpPr>
        <p:spPr>
          <a:xfrm>
            <a:off x="8028432" y="2468880"/>
            <a:ext cx="3246120"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C183D7F6-B498-43B3-948B-1728B52AA6E4}">
                <adec:decorative xmlns:adec="http://schemas.microsoft.com/office/drawing/2017/decorative" val="1"/>
              </a:ext>
            </a:extLst>
          </p:cNvPr>
          <p:cNvSpPr/>
          <p:nvPr/>
        </p:nvSpPr>
        <p:spPr>
          <a:xfrm>
            <a:off x="8028432" y="2468880"/>
            <a:ext cx="64008" cy="224028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193024" y="2606040"/>
            <a:ext cx="2971800" cy="276999"/>
          </a:xfrm>
          <a:prstGeom prst="rect">
            <a:avLst/>
          </a:prstGeom>
          <a:noFill/>
        </p:spPr>
        <p:txBody>
          <a:bodyPr wrap="square" lIns="0" tIns="0" rIns="0" bIns="0" anchor="t">
            <a:spAutoFit/>
          </a:bodyPr>
          <a:lstStyle/>
          <a:p>
            <a:pPr algn="l"/>
            <a:r>
              <a:rPr lang="en-US" sz="1800" b="1" i="0">
                <a:solidFill>
                  <a:srgbClr val="2B3640"/>
                </a:solidFill>
                <a:latin typeface="Aptos"/>
              </a:rPr>
              <a:t>CULTURE OF DATA USE</a:t>
            </a:r>
          </a:p>
        </p:txBody>
      </p:sp>
      <p:sp>
        <p:nvSpPr>
          <p:cNvPr id="16" name="TextBox 15"/>
          <p:cNvSpPr txBox="1"/>
          <p:nvPr/>
        </p:nvSpPr>
        <p:spPr>
          <a:xfrm>
            <a:off x="8193024" y="3127248"/>
            <a:ext cx="2935224" cy="761747"/>
          </a:xfrm>
          <a:prstGeom prst="rect">
            <a:avLst/>
          </a:prstGeom>
          <a:noFill/>
        </p:spPr>
        <p:txBody>
          <a:bodyPr wrap="square" lIns="0" tIns="0" rIns="0" bIns="0" anchor="t">
            <a:spAutoFit/>
          </a:bodyPr>
          <a:lstStyle/>
          <a:p>
            <a:pPr algn="l"/>
            <a:r>
              <a:rPr lang="en-US" sz="1650" b="0" i="0">
                <a:solidFill>
                  <a:srgbClr val="6C7882"/>
                </a:solidFill>
                <a:latin typeface="Aptos"/>
              </a:rPr>
              <a:t>Leadership behaviors that normalize inquiry, learning, and data-informed improvement.</a:t>
            </a:r>
          </a:p>
        </p:txBody>
      </p:sp>
      <p:sp>
        <p:nvSpPr>
          <p:cNvPr id="17" name="TextBox 16"/>
          <p:cNvSpPr txBox="1"/>
          <p:nvPr/>
        </p:nvSpPr>
        <p:spPr>
          <a:xfrm>
            <a:off x="841248" y="5074920"/>
            <a:ext cx="9966960" cy="630942"/>
          </a:xfrm>
          <a:prstGeom prst="rect">
            <a:avLst/>
          </a:prstGeom>
          <a:noFill/>
        </p:spPr>
        <p:txBody>
          <a:bodyPr wrap="square" lIns="0" tIns="0" rIns="0" bIns="0" anchor="t">
            <a:spAutoFit/>
          </a:bodyPr>
          <a:lstStyle/>
          <a:p>
            <a:pPr algn="ctr"/>
            <a:r>
              <a:rPr lang="en-US" sz="2050" b="1" i="0" dirty="0">
                <a:solidFill>
                  <a:srgbClr val="254C76"/>
                </a:solidFill>
                <a:latin typeface="Aptos"/>
              </a:rPr>
              <a:t>Individual use → professional development plan     |     Team use → collective competency profile and gap analysis</a:t>
            </a:r>
          </a:p>
        </p:txBody>
      </p:sp>
      <p:sp>
        <p:nvSpPr>
          <p:cNvPr id="18" name="TextBox 17"/>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hlinkClick r:id="rId3"/>
              </a:rPr>
              <a:t>Source: DaSy Center, 2026. Data Leadership Competencies Self-Assessment.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Use the self-assessment as a workforce sustainability tool—not just a data-team exercise.</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APPLYING DASY TO WORKFORCE PLANNING</a:t>
            </a:r>
          </a:p>
        </p:txBody>
      </p:sp>
      <p:sp>
        <p:nvSpPr>
          <p:cNvPr id="4" name="Rounded Rectangle 3">
            <a:extLst>
              <a:ext uri="{C183D7F6-B498-43B3-948B-1728B52AA6E4}">
                <adec:decorative xmlns:adec="http://schemas.microsoft.com/office/drawing/2017/decorative" val="1"/>
              </a:ext>
            </a:extLst>
          </p:cNvPr>
          <p:cNvSpPr/>
          <p:nvPr/>
        </p:nvSpPr>
        <p:spPr>
          <a:xfrm>
            <a:off x="502920" y="2148840"/>
            <a:ext cx="2103119" cy="24231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02920" y="2148840"/>
            <a:ext cx="64008" cy="242316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286000"/>
            <a:ext cx="1828799" cy="749808"/>
          </a:xfrm>
          <a:prstGeom prst="rect">
            <a:avLst/>
          </a:prstGeom>
          <a:noFill/>
        </p:spPr>
        <p:txBody>
          <a:bodyPr wrap="square" lIns="0" tIns="0" rIns="0" bIns="0" anchor="t">
            <a:spAutoFit/>
          </a:bodyPr>
          <a:lstStyle/>
          <a:p>
            <a:pPr algn="l"/>
            <a:r>
              <a:rPr lang="en-US" sz="1750" b="1" i="0">
                <a:solidFill>
                  <a:srgbClr val="2B3640"/>
                </a:solidFill>
                <a:latin typeface="Aptos"/>
              </a:rPr>
              <a:t>ASSESS</a:t>
            </a:r>
          </a:p>
        </p:txBody>
      </p:sp>
      <p:sp>
        <p:nvSpPr>
          <p:cNvPr id="7" name="TextBox 6"/>
          <p:cNvSpPr txBox="1"/>
          <p:nvPr/>
        </p:nvSpPr>
        <p:spPr>
          <a:xfrm>
            <a:off x="667512" y="2834640"/>
            <a:ext cx="1792223" cy="1645920"/>
          </a:xfrm>
          <a:prstGeom prst="rect">
            <a:avLst/>
          </a:prstGeom>
          <a:noFill/>
        </p:spPr>
        <p:txBody>
          <a:bodyPr wrap="square" lIns="0" tIns="0" rIns="0" bIns="0" anchor="t">
            <a:spAutoFit/>
          </a:bodyPr>
          <a:lstStyle/>
          <a:p>
            <a:pPr algn="l"/>
            <a:r>
              <a:rPr lang="en-US" sz="1600" b="0" i="0">
                <a:solidFill>
                  <a:srgbClr val="6C7882"/>
                </a:solidFill>
                <a:latin typeface="Aptos"/>
              </a:rPr>
              <a:t>Individuals identify strengths, essential competencies, and growth needs.</a:t>
            </a:r>
          </a:p>
        </p:txBody>
      </p:sp>
      <p:sp>
        <p:nvSpPr>
          <p:cNvPr id="8" name="Rounded Rectangle 7">
            <a:extLst>
              <a:ext uri="{C183D7F6-B498-43B3-948B-1728B52AA6E4}">
                <adec:decorative xmlns:adec="http://schemas.microsoft.com/office/drawing/2017/decorative" val="1"/>
              </a:ext>
            </a:extLst>
          </p:cNvPr>
          <p:cNvSpPr/>
          <p:nvPr/>
        </p:nvSpPr>
        <p:spPr>
          <a:xfrm>
            <a:off x="2770632" y="2148840"/>
            <a:ext cx="2103119" cy="24231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2770632" y="2148840"/>
            <a:ext cx="64008" cy="242316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35224" y="2286000"/>
            <a:ext cx="1828799" cy="749808"/>
          </a:xfrm>
          <a:prstGeom prst="rect">
            <a:avLst/>
          </a:prstGeom>
          <a:noFill/>
        </p:spPr>
        <p:txBody>
          <a:bodyPr wrap="square" lIns="0" tIns="0" rIns="0" bIns="0" anchor="t">
            <a:spAutoFit/>
          </a:bodyPr>
          <a:lstStyle/>
          <a:p>
            <a:pPr algn="l"/>
            <a:r>
              <a:rPr lang="en-US" sz="1750" b="1" i="0">
                <a:solidFill>
                  <a:srgbClr val="2B3640"/>
                </a:solidFill>
                <a:latin typeface="Aptos"/>
              </a:rPr>
              <a:t>PROFILE</a:t>
            </a:r>
          </a:p>
        </p:txBody>
      </p:sp>
      <p:sp>
        <p:nvSpPr>
          <p:cNvPr id="11" name="TextBox 10"/>
          <p:cNvSpPr txBox="1"/>
          <p:nvPr/>
        </p:nvSpPr>
        <p:spPr>
          <a:xfrm>
            <a:off x="2935224" y="2834640"/>
            <a:ext cx="1792223" cy="1645920"/>
          </a:xfrm>
          <a:prstGeom prst="rect">
            <a:avLst/>
          </a:prstGeom>
          <a:noFill/>
        </p:spPr>
        <p:txBody>
          <a:bodyPr wrap="square" lIns="0" tIns="0" rIns="0" bIns="0" anchor="t">
            <a:spAutoFit/>
          </a:bodyPr>
          <a:lstStyle/>
          <a:p>
            <a:pPr algn="l"/>
            <a:r>
              <a:rPr lang="en-US" sz="1600" b="0" i="0">
                <a:solidFill>
                  <a:srgbClr val="6C7882"/>
                </a:solidFill>
                <a:latin typeface="Aptos"/>
              </a:rPr>
              <a:t>Team combines results to identify collective gaps.</a:t>
            </a:r>
          </a:p>
        </p:txBody>
      </p:sp>
      <p:sp>
        <p:nvSpPr>
          <p:cNvPr id="12" name="Rounded Rectangle 11">
            <a:extLst>
              <a:ext uri="{C183D7F6-B498-43B3-948B-1728B52AA6E4}">
                <adec:decorative xmlns:adec="http://schemas.microsoft.com/office/drawing/2017/decorative" val="1"/>
              </a:ext>
            </a:extLst>
          </p:cNvPr>
          <p:cNvSpPr/>
          <p:nvPr/>
        </p:nvSpPr>
        <p:spPr>
          <a:xfrm>
            <a:off x="5038344" y="2148840"/>
            <a:ext cx="2103119" cy="24231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5038344" y="2148840"/>
            <a:ext cx="64008" cy="242316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202936" y="2286000"/>
            <a:ext cx="1828799" cy="749808"/>
          </a:xfrm>
          <a:prstGeom prst="rect">
            <a:avLst/>
          </a:prstGeom>
          <a:noFill/>
        </p:spPr>
        <p:txBody>
          <a:bodyPr wrap="square" lIns="0" tIns="0" rIns="0" bIns="0" anchor="t">
            <a:spAutoFit/>
          </a:bodyPr>
          <a:lstStyle/>
          <a:p>
            <a:pPr algn="l"/>
            <a:r>
              <a:rPr lang="en-US" sz="1750" b="1" i="0">
                <a:solidFill>
                  <a:srgbClr val="2B3640"/>
                </a:solidFill>
                <a:latin typeface="Aptos"/>
              </a:rPr>
              <a:t>PRIORITIZE</a:t>
            </a:r>
          </a:p>
        </p:txBody>
      </p:sp>
      <p:sp>
        <p:nvSpPr>
          <p:cNvPr id="15" name="TextBox 14"/>
          <p:cNvSpPr txBox="1"/>
          <p:nvPr/>
        </p:nvSpPr>
        <p:spPr>
          <a:xfrm>
            <a:off x="5202936" y="2834640"/>
            <a:ext cx="1792223" cy="1645920"/>
          </a:xfrm>
          <a:prstGeom prst="rect">
            <a:avLst/>
          </a:prstGeom>
          <a:noFill/>
        </p:spPr>
        <p:txBody>
          <a:bodyPr wrap="square" lIns="0" tIns="0" rIns="0" bIns="0" anchor="t">
            <a:spAutoFit/>
          </a:bodyPr>
          <a:lstStyle/>
          <a:p>
            <a:pPr algn="l"/>
            <a:r>
              <a:rPr lang="en-US" sz="1600" b="0" i="0">
                <a:solidFill>
                  <a:srgbClr val="6C7882"/>
                </a:solidFill>
                <a:latin typeface="Aptos"/>
              </a:rPr>
              <a:t>Select the competencies most important to current workforce questions.</a:t>
            </a:r>
          </a:p>
        </p:txBody>
      </p:sp>
      <p:sp>
        <p:nvSpPr>
          <p:cNvPr id="16" name="Rounded Rectangle 15">
            <a:extLst>
              <a:ext uri="{C183D7F6-B498-43B3-948B-1728B52AA6E4}">
                <adec:decorative xmlns:adec="http://schemas.microsoft.com/office/drawing/2017/decorative" val="1"/>
              </a:ext>
            </a:extLst>
          </p:cNvPr>
          <p:cNvSpPr/>
          <p:nvPr/>
        </p:nvSpPr>
        <p:spPr>
          <a:xfrm>
            <a:off x="7306055" y="2148840"/>
            <a:ext cx="2103119" cy="24231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7306055" y="2148840"/>
            <a:ext cx="64008" cy="242316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70647" y="2286000"/>
            <a:ext cx="1828799" cy="749808"/>
          </a:xfrm>
          <a:prstGeom prst="rect">
            <a:avLst/>
          </a:prstGeom>
          <a:noFill/>
        </p:spPr>
        <p:txBody>
          <a:bodyPr wrap="square" lIns="0" tIns="0" rIns="0" bIns="0" anchor="t">
            <a:spAutoFit/>
          </a:bodyPr>
          <a:lstStyle/>
          <a:p>
            <a:pPr algn="l"/>
            <a:r>
              <a:rPr lang="en-US" sz="1750" b="1" i="0">
                <a:solidFill>
                  <a:srgbClr val="2B3640"/>
                </a:solidFill>
                <a:latin typeface="Aptos"/>
              </a:rPr>
              <a:t>BUILD</a:t>
            </a:r>
          </a:p>
        </p:txBody>
      </p:sp>
      <p:sp>
        <p:nvSpPr>
          <p:cNvPr id="19" name="TextBox 18"/>
          <p:cNvSpPr txBox="1"/>
          <p:nvPr/>
        </p:nvSpPr>
        <p:spPr>
          <a:xfrm>
            <a:off x="7470647" y="2834640"/>
            <a:ext cx="1792223" cy="1645920"/>
          </a:xfrm>
          <a:prstGeom prst="rect">
            <a:avLst/>
          </a:prstGeom>
          <a:noFill/>
        </p:spPr>
        <p:txBody>
          <a:bodyPr wrap="square" lIns="0" tIns="0" rIns="0" bIns="0" anchor="t">
            <a:spAutoFit/>
          </a:bodyPr>
          <a:lstStyle/>
          <a:p>
            <a:pPr algn="l"/>
            <a:r>
              <a:rPr lang="en-US" sz="1600" b="0" i="0">
                <a:solidFill>
                  <a:srgbClr val="6C7882"/>
                </a:solidFill>
                <a:latin typeface="Aptos"/>
              </a:rPr>
              <a:t>Use PD, coaching, role changes, or hiring to close gaps.</a:t>
            </a:r>
          </a:p>
        </p:txBody>
      </p:sp>
      <p:sp>
        <p:nvSpPr>
          <p:cNvPr id="20" name="Rounded Rectangle 19">
            <a:extLst>
              <a:ext uri="{C183D7F6-B498-43B3-948B-1728B52AA6E4}">
                <adec:decorative xmlns:adec="http://schemas.microsoft.com/office/drawing/2017/decorative" val="1"/>
              </a:ext>
            </a:extLst>
          </p:cNvPr>
          <p:cNvSpPr/>
          <p:nvPr/>
        </p:nvSpPr>
        <p:spPr>
          <a:xfrm>
            <a:off x="9573768" y="2148840"/>
            <a:ext cx="2103119" cy="24231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9573768" y="2148840"/>
            <a:ext cx="64008" cy="242316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38360" y="2286000"/>
            <a:ext cx="1828799" cy="749808"/>
          </a:xfrm>
          <a:prstGeom prst="rect">
            <a:avLst/>
          </a:prstGeom>
          <a:noFill/>
        </p:spPr>
        <p:txBody>
          <a:bodyPr wrap="square" lIns="0" tIns="0" rIns="0" bIns="0" anchor="t">
            <a:spAutoFit/>
          </a:bodyPr>
          <a:lstStyle/>
          <a:p>
            <a:pPr algn="l"/>
            <a:r>
              <a:rPr lang="en-US" sz="1750" b="1" i="0">
                <a:solidFill>
                  <a:srgbClr val="2B3640"/>
                </a:solidFill>
                <a:latin typeface="Aptos"/>
              </a:rPr>
              <a:t>REASSESS</a:t>
            </a:r>
          </a:p>
        </p:txBody>
      </p:sp>
      <p:sp>
        <p:nvSpPr>
          <p:cNvPr id="23" name="TextBox 22"/>
          <p:cNvSpPr txBox="1"/>
          <p:nvPr/>
        </p:nvSpPr>
        <p:spPr>
          <a:xfrm>
            <a:off x="9738360" y="2834640"/>
            <a:ext cx="1792223" cy="1645920"/>
          </a:xfrm>
          <a:prstGeom prst="rect">
            <a:avLst/>
          </a:prstGeom>
          <a:noFill/>
        </p:spPr>
        <p:txBody>
          <a:bodyPr wrap="square" lIns="0" tIns="0" rIns="0" bIns="0" anchor="t">
            <a:spAutoFit/>
          </a:bodyPr>
          <a:lstStyle/>
          <a:p>
            <a:pPr algn="l"/>
            <a:r>
              <a:rPr lang="en-US" sz="1600" b="0" i="0">
                <a:solidFill>
                  <a:srgbClr val="6C7882"/>
                </a:solidFill>
                <a:latin typeface="Aptos"/>
              </a:rPr>
              <a:t>Track growth and whether stronger data leadership improves decisions.</a:t>
            </a:r>
          </a:p>
        </p:txBody>
      </p:sp>
      <p:sp>
        <p:nvSpPr>
          <p:cNvPr id="24" name="TextBox 23"/>
          <p:cNvSpPr txBox="1"/>
          <p:nvPr/>
        </p:nvSpPr>
        <p:spPr>
          <a:xfrm>
            <a:off x="1005840" y="4937760"/>
            <a:ext cx="9509760" cy="707886"/>
          </a:xfrm>
          <a:prstGeom prst="rect">
            <a:avLst/>
          </a:prstGeom>
          <a:noFill/>
        </p:spPr>
        <p:txBody>
          <a:bodyPr wrap="square" lIns="0" tIns="0" rIns="0" bIns="0" anchor="t">
            <a:spAutoFit/>
          </a:bodyPr>
          <a:lstStyle/>
          <a:p>
            <a:pPr algn="ctr"/>
            <a:r>
              <a:rPr lang="en-US" sz="2300" b="1" i="0">
                <a:solidFill>
                  <a:srgbClr val="254C76"/>
                </a:solidFill>
                <a:latin typeface="Aptos"/>
              </a:rPr>
              <a:t>Leadership question: What data competency is missing—not just what data are missing?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Borrow a policy lens from K–12: the ECS 50-State Teacher Recruitment &amp; Retention comparison.</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A CROSS-SECTOR DATA + POLICY RESOURCE</a:t>
            </a:r>
          </a:p>
        </p:txBody>
      </p:sp>
      <p:sp>
        <p:nvSpPr>
          <p:cNvPr id="4" name="TextBox 3"/>
          <p:cNvSpPr txBox="1"/>
          <p:nvPr/>
        </p:nvSpPr>
        <p:spPr>
          <a:xfrm>
            <a:off x="658368" y="1828800"/>
            <a:ext cx="9875520" cy="553998"/>
          </a:xfrm>
          <a:prstGeom prst="rect">
            <a:avLst/>
          </a:prstGeom>
          <a:noFill/>
        </p:spPr>
        <p:txBody>
          <a:bodyPr wrap="square" lIns="0" tIns="0" rIns="0" bIns="0" anchor="t">
            <a:spAutoFit/>
          </a:bodyPr>
          <a:lstStyle/>
          <a:p>
            <a:pPr algn="l"/>
            <a:r>
              <a:rPr lang="en-US" sz="1800" b="1" i="0">
                <a:solidFill>
                  <a:srgbClr val="254C76"/>
                </a:solidFill>
                <a:latin typeface="Aptos"/>
                <a:hlinkClick r:id="rId3"/>
              </a:rPr>
              <a:t>Education Commission of the States — 50-State Comparison: Teacher Recruitment &amp; Retention (2025)</a:t>
            </a:r>
          </a:p>
        </p:txBody>
      </p:sp>
      <p:sp>
        <p:nvSpPr>
          <p:cNvPr id="5" name="Rounded Rectangle 4">
            <a:extLst>
              <a:ext uri="{C183D7F6-B498-43B3-948B-1728B52AA6E4}">
                <adec:decorative xmlns:adec="http://schemas.microsoft.com/office/drawing/2017/decorative" val="1"/>
              </a:ext>
            </a:extLst>
          </p:cNvPr>
          <p:cNvSpPr/>
          <p:nvPr/>
        </p:nvSpPr>
        <p:spPr>
          <a:xfrm>
            <a:off x="502920" y="2560320"/>
            <a:ext cx="2093976"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502920" y="2560320"/>
            <a:ext cx="64008" cy="205740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67512" y="2697480"/>
            <a:ext cx="1819656" cy="749808"/>
          </a:xfrm>
          <a:prstGeom prst="rect">
            <a:avLst/>
          </a:prstGeom>
          <a:noFill/>
        </p:spPr>
        <p:txBody>
          <a:bodyPr wrap="square" lIns="0" tIns="0" rIns="0" bIns="0" anchor="t">
            <a:spAutoFit/>
          </a:bodyPr>
          <a:lstStyle/>
          <a:p>
            <a:pPr algn="l"/>
            <a:r>
              <a:rPr lang="en-US" sz="1600" b="1" i="0">
                <a:solidFill>
                  <a:srgbClr val="2B3640"/>
                </a:solidFill>
                <a:latin typeface="Aptos"/>
              </a:rPr>
              <a:t>SHORTAGE DATA</a:t>
            </a:r>
          </a:p>
        </p:txBody>
      </p:sp>
      <p:sp>
        <p:nvSpPr>
          <p:cNvPr id="8" name="TextBox 7"/>
          <p:cNvSpPr txBox="1"/>
          <p:nvPr/>
        </p:nvSpPr>
        <p:spPr>
          <a:xfrm>
            <a:off x="667512" y="3246120"/>
            <a:ext cx="1783080" cy="1280160"/>
          </a:xfrm>
          <a:prstGeom prst="rect">
            <a:avLst/>
          </a:prstGeom>
          <a:noFill/>
        </p:spPr>
        <p:txBody>
          <a:bodyPr wrap="square" lIns="0" tIns="0" rIns="0" bIns="0" anchor="t">
            <a:spAutoFit/>
          </a:bodyPr>
          <a:lstStyle/>
          <a:p>
            <a:pPr algn="l"/>
            <a:r>
              <a:rPr lang="en-US" sz="1600" b="0" i="0">
                <a:solidFill>
                  <a:srgbClr val="6C7882"/>
                </a:solidFill>
                <a:latin typeface="Aptos"/>
              </a:rPr>
              <a:t>State shortage reports • working-condition surveys</a:t>
            </a:r>
          </a:p>
        </p:txBody>
      </p:sp>
      <p:sp>
        <p:nvSpPr>
          <p:cNvPr id="9" name="Rounded Rectangle 8">
            <a:extLst>
              <a:ext uri="{C183D7F6-B498-43B3-948B-1728B52AA6E4}">
                <adec:decorative xmlns:adec="http://schemas.microsoft.com/office/drawing/2017/decorative" val="1"/>
              </a:ext>
            </a:extLst>
          </p:cNvPr>
          <p:cNvSpPr/>
          <p:nvPr/>
        </p:nvSpPr>
        <p:spPr>
          <a:xfrm>
            <a:off x="2770632" y="2560320"/>
            <a:ext cx="2093976"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2770632" y="2560320"/>
            <a:ext cx="64008" cy="205740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935224" y="2697480"/>
            <a:ext cx="1819656" cy="749808"/>
          </a:xfrm>
          <a:prstGeom prst="rect">
            <a:avLst/>
          </a:prstGeom>
          <a:noFill/>
        </p:spPr>
        <p:txBody>
          <a:bodyPr wrap="square" lIns="0" tIns="0" rIns="0" bIns="0" anchor="t">
            <a:spAutoFit/>
          </a:bodyPr>
          <a:lstStyle/>
          <a:p>
            <a:pPr algn="l"/>
            <a:r>
              <a:rPr lang="en-US" sz="1600" b="1" i="0">
                <a:solidFill>
                  <a:srgbClr val="2B3640"/>
                </a:solidFill>
                <a:latin typeface="Aptos"/>
              </a:rPr>
              <a:t>PIPELINE</a:t>
            </a:r>
          </a:p>
        </p:txBody>
      </p:sp>
      <p:sp>
        <p:nvSpPr>
          <p:cNvPr id="12" name="TextBox 11"/>
          <p:cNvSpPr txBox="1"/>
          <p:nvPr/>
        </p:nvSpPr>
        <p:spPr>
          <a:xfrm>
            <a:off x="2935224" y="3246120"/>
            <a:ext cx="1783080" cy="1280160"/>
          </a:xfrm>
          <a:prstGeom prst="rect">
            <a:avLst/>
          </a:prstGeom>
          <a:noFill/>
        </p:spPr>
        <p:txBody>
          <a:bodyPr wrap="square" lIns="0" tIns="0" rIns="0" bIns="0" anchor="t">
            <a:spAutoFit/>
          </a:bodyPr>
          <a:lstStyle/>
          <a:p>
            <a:pPr algn="l"/>
            <a:r>
              <a:rPr lang="en-US" sz="1600" b="0" i="0">
                <a:solidFill>
                  <a:srgbClr val="6C7882"/>
                </a:solidFill>
                <a:latin typeface="Aptos"/>
              </a:rPr>
              <a:t>High school pathways • paras • residencies • apprenticeships</a:t>
            </a:r>
          </a:p>
        </p:txBody>
      </p:sp>
      <p:sp>
        <p:nvSpPr>
          <p:cNvPr id="13" name="Rounded Rectangle 12">
            <a:extLst>
              <a:ext uri="{C183D7F6-B498-43B3-948B-1728B52AA6E4}">
                <adec:decorative xmlns:adec="http://schemas.microsoft.com/office/drawing/2017/decorative" val="1"/>
              </a:ext>
            </a:extLst>
          </p:cNvPr>
          <p:cNvSpPr/>
          <p:nvPr/>
        </p:nvSpPr>
        <p:spPr>
          <a:xfrm>
            <a:off x="5038344" y="2560320"/>
            <a:ext cx="2093976"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C183D7F6-B498-43B3-948B-1728B52AA6E4}">
                <adec:decorative xmlns:adec="http://schemas.microsoft.com/office/drawing/2017/decorative" val="1"/>
              </a:ext>
            </a:extLst>
          </p:cNvPr>
          <p:cNvSpPr/>
          <p:nvPr/>
        </p:nvSpPr>
        <p:spPr>
          <a:xfrm>
            <a:off x="5038344" y="2560320"/>
            <a:ext cx="64008" cy="205740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202936" y="2697480"/>
            <a:ext cx="1819656" cy="749808"/>
          </a:xfrm>
          <a:prstGeom prst="rect">
            <a:avLst/>
          </a:prstGeom>
          <a:noFill/>
        </p:spPr>
        <p:txBody>
          <a:bodyPr wrap="square" lIns="0" tIns="0" rIns="0" bIns="0" anchor="t">
            <a:spAutoFit/>
          </a:bodyPr>
          <a:lstStyle/>
          <a:p>
            <a:pPr algn="l"/>
            <a:r>
              <a:rPr lang="en-US" sz="1600" b="1" i="0">
                <a:solidFill>
                  <a:srgbClr val="2B3640"/>
                </a:solidFill>
                <a:latin typeface="Aptos"/>
              </a:rPr>
              <a:t>EARLY CAREER</a:t>
            </a:r>
          </a:p>
        </p:txBody>
      </p:sp>
      <p:sp>
        <p:nvSpPr>
          <p:cNvPr id="16" name="TextBox 15"/>
          <p:cNvSpPr txBox="1"/>
          <p:nvPr/>
        </p:nvSpPr>
        <p:spPr>
          <a:xfrm>
            <a:off x="5202936" y="3246120"/>
            <a:ext cx="1783080" cy="1280160"/>
          </a:xfrm>
          <a:prstGeom prst="rect">
            <a:avLst/>
          </a:prstGeom>
          <a:noFill/>
        </p:spPr>
        <p:txBody>
          <a:bodyPr wrap="square" lIns="0" tIns="0" rIns="0" bIns="0" anchor="t">
            <a:spAutoFit/>
          </a:bodyPr>
          <a:lstStyle/>
          <a:p>
            <a:pPr algn="l"/>
            <a:r>
              <a:rPr lang="en-US" sz="1600" b="0" i="0">
                <a:solidFill>
                  <a:srgbClr val="6C7882"/>
                </a:solidFill>
                <a:latin typeface="Aptos"/>
              </a:rPr>
              <a:t>Induction • mentoring • reduced loads • mentor qualifications</a:t>
            </a:r>
          </a:p>
        </p:txBody>
      </p:sp>
      <p:sp>
        <p:nvSpPr>
          <p:cNvPr id="17" name="Rounded Rectangle 16">
            <a:extLst>
              <a:ext uri="{C183D7F6-B498-43B3-948B-1728B52AA6E4}">
                <adec:decorative xmlns:adec="http://schemas.microsoft.com/office/drawing/2017/decorative" val="1"/>
              </a:ext>
            </a:extLst>
          </p:cNvPr>
          <p:cNvSpPr/>
          <p:nvPr/>
        </p:nvSpPr>
        <p:spPr>
          <a:xfrm>
            <a:off x="7306055" y="2560320"/>
            <a:ext cx="2093976"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a:extLst>
              <a:ext uri="{C183D7F6-B498-43B3-948B-1728B52AA6E4}">
                <adec:decorative xmlns:adec="http://schemas.microsoft.com/office/drawing/2017/decorative" val="1"/>
              </a:ext>
            </a:extLst>
          </p:cNvPr>
          <p:cNvSpPr/>
          <p:nvPr/>
        </p:nvSpPr>
        <p:spPr>
          <a:xfrm>
            <a:off x="7306055" y="2560320"/>
            <a:ext cx="64008" cy="205740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470647" y="2697480"/>
            <a:ext cx="1819656" cy="749808"/>
          </a:xfrm>
          <a:prstGeom prst="rect">
            <a:avLst/>
          </a:prstGeom>
          <a:noFill/>
        </p:spPr>
        <p:txBody>
          <a:bodyPr wrap="square" lIns="0" tIns="0" rIns="0" bIns="0" anchor="t">
            <a:spAutoFit/>
          </a:bodyPr>
          <a:lstStyle/>
          <a:p>
            <a:pPr algn="l"/>
            <a:r>
              <a:rPr lang="en-US" sz="1600" b="1" i="0">
                <a:solidFill>
                  <a:srgbClr val="2B3640"/>
                </a:solidFill>
                <a:latin typeface="Aptos"/>
              </a:rPr>
              <a:t>ADVANCEMENT</a:t>
            </a:r>
          </a:p>
        </p:txBody>
      </p:sp>
      <p:sp>
        <p:nvSpPr>
          <p:cNvPr id="20" name="TextBox 19"/>
          <p:cNvSpPr txBox="1"/>
          <p:nvPr/>
        </p:nvSpPr>
        <p:spPr>
          <a:xfrm>
            <a:off x="7470647" y="3246120"/>
            <a:ext cx="1783080" cy="1280160"/>
          </a:xfrm>
          <a:prstGeom prst="rect">
            <a:avLst/>
          </a:prstGeom>
          <a:noFill/>
        </p:spPr>
        <p:txBody>
          <a:bodyPr wrap="square" lIns="0" tIns="0" rIns="0" bIns="0" anchor="t">
            <a:spAutoFit/>
          </a:bodyPr>
          <a:lstStyle/>
          <a:p>
            <a:pPr algn="l"/>
            <a:r>
              <a:rPr lang="en-US" sz="1600" b="0" i="0">
                <a:solidFill>
                  <a:srgbClr val="6C7882"/>
                </a:solidFill>
                <a:latin typeface="Aptos"/>
              </a:rPr>
              <a:t>Planning time • advanced licensure • teacher leader roles</a:t>
            </a:r>
          </a:p>
        </p:txBody>
      </p:sp>
      <p:sp>
        <p:nvSpPr>
          <p:cNvPr id="21" name="Rounded Rectangle 20">
            <a:extLst>
              <a:ext uri="{C183D7F6-B498-43B3-948B-1728B52AA6E4}">
                <adec:decorative xmlns:adec="http://schemas.microsoft.com/office/drawing/2017/decorative" val="1"/>
              </a:ext>
            </a:extLst>
          </p:cNvPr>
          <p:cNvSpPr/>
          <p:nvPr/>
        </p:nvSpPr>
        <p:spPr>
          <a:xfrm>
            <a:off x="9573768" y="2560320"/>
            <a:ext cx="2093976" cy="20574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a:extLst>
              <a:ext uri="{C183D7F6-B498-43B3-948B-1728B52AA6E4}">
                <adec:decorative xmlns:adec="http://schemas.microsoft.com/office/drawing/2017/decorative" val="1"/>
              </a:ext>
            </a:extLst>
          </p:cNvPr>
          <p:cNvSpPr/>
          <p:nvPr/>
        </p:nvSpPr>
        <p:spPr>
          <a:xfrm>
            <a:off x="9573768" y="2560320"/>
            <a:ext cx="64008" cy="205740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9738360" y="2697480"/>
            <a:ext cx="1819656" cy="749808"/>
          </a:xfrm>
          <a:prstGeom prst="rect">
            <a:avLst/>
          </a:prstGeom>
          <a:noFill/>
        </p:spPr>
        <p:txBody>
          <a:bodyPr wrap="square" lIns="0" tIns="0" rIns="0" bIns="0" anchor="t">
            <a:spAutoFit/>
          </a:bodyPr>
          <a:lstStyle/>
          <a:p>
            <a:pPr algn="l"/>
            <a:r>
              <a:rPr lang="en-US" sz="1600" b="1" i="0">
                <a:solidFill>
                  <a:srgbClr val="2B3640"/>
                </a:solidFill>
                <a:latin typeface="Aptos"/>
              </a:rPr>
              <a:t>COMPENSATION</a:t>
            </a:r>
          </a:p>
        </p:txBody>
      </p:sp>
      <p:sp>
        <p:nvSpPr>
          <p:cNvPr id="24" name="TextBox 23"/>
          <p:cNvSpPr txBox="1"/>
          <p:nvPr/>
        </p:nvSpPr>
        <p:spPr>
          <a:xfrm>
            <a:off x="9738360" y="3246120"/>
            <a:ext cx="1783080" cy="1280160"/>
          </a:xfrm>
          <a:prstGeom prst="rect">
            <a:avLst/>
          </a:prstGeom>
          <a:noFill/>
        </p:spPr>
        <p:txBody>
          <a:bodyPr wrap="square" lIns="0" tIns="0" rIns="0" bIns="0" anchor="t">
            <a:spAutoFit/>
          </a:bodyPr>
          <a:lstStyle/>
          <a:p>
            <a:pPr algn="l"/>
            <a:r>
              <a:rPr lang="en-US" sz="1600" b="0" i="0" dirty="0">
                <a:solidFill>
                  <a:srgbClr val="6C7882"/>
                </a:solidFill>
                <a:latin typeface="Aptos"/>
              </a:rPr>
              <a:t>Minimum pay • geographic/shortage incentives • additional pay</a:t>
            </a:r>
          </a:p>
        </p:txBody>
      </p:sp>
      <p:sp>
        <p:nvSpPr>
          <p:cNvPr id="25" name="TextBox 24"/>
          <p:cNvSpPr txBox="1"/>
          <p:nvPr/>
        </p:nvSpPr>
        <p:spPr>
          <a:xfrm>
            <a:off x="1005840" y="4983480"/>
            <a:ext cx="9509760" cy="330860"/>
          </a:xfrm>
          <a:prstGeom prst="rect">
            <a:avLst/>
          </a:prstGeom>
          <a:noFill/>
        </p:spPr>
        <p:txBody>
          <a:bodyPr wrap="square" lIns="0" tIns="0" rIns="0" bIns="0" anchor="t">
            <a:spAutoFit/>
          </a:bodyPr>
          <a:lstStyle/>
          <a:p>
            <a:pPr algn="ctr"/>
            <a:r>
              <a:rPr lang="en-US" sz="2150" b="1" i="0">
                <a:solidFill>
                  <a:srgbClr val="254C76"/>
                </a:solidFill>
                <a:latin typeface="Aptos"/>
              </a:rPr>
              <a:t>Use it to ask better state-policy questions across the full workforce pipeline.</a:t>
            </a:r>
          </a:p>
        </p:txBody>
      </p:sp>
      <p:sp>
        <p:nvSpPr>
          <p:cNvPr id="26" name="TextBox 25"/>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hlinkClick r:id="rId3"/>
              </a:rPr>
              <a:t>K–12 resource; use as a transferable policy lens rather than EI/ECSE-specific evidence.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The 2025 ECS comparison shows how many states are using multiple policy levers across the teacher pipeline.</a:t>
            </a:r>
          </a:p>
        </p:txBody>
      </p:sp>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K–12 POLICY LANDSCAPE — TRANSFERABLE QUESTIONS</a:t>
            </a:r>
          </a:p>
        </p:txBody>
      </p:sp>
      <p:sp>
        <p:nvSpPr>
          <p:cNvPr id="4" name="Rounded Rectangle 3">
            <a:extLst>
              <a:ext uri="{C183D7F6-B498-43B3-948B-1728B52AA6E4}">
                <adec:decorative xmlns:adec="http://schemas.microsoft.com/office/drawing/2017/decorative" val="1"/>
              </a:ext>
            </a:extLst>
          </p:cNvPr>
          <p:cNvSpPr/>
          <p:nvPr/>
        </p:nvSpPr>
        <p:spPr>
          <a:xfrm>
            <a:off x="566928" y="2148840"/>
            <a:ext cx="2468880" cy="2560320"/>
          </a:xfrm>
          <a:prstGeom prst="roundRect">
            <a:avLst/>
          </a:prstGeom>
          <a:solidFill>
            <a:srgbClr val="EAF3F9"/>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76656" y="2276856"/>
            <a:ext cx="2249424" cy="484748"/>
          </a:xfrm>
          <a:prstGeom prst="rect">
            <a:avLst/>
          </a:prstGeom>
          <a:noFill/>
        </p:spPr>
        <p:txBody>
          <a:bodyPr wrap="square" lIns="0" tIns="0" rIns="0" bIns="0" anchor="t">
            <a:spAutoFit/>
          </a:bodyPr>
          <a:lstStyle/>
          <a:p>
            <a:pPr algn="ctr"/>
            <a:r>
              <a:rPr lang="en-US" sz="3150" b="1" i="0">
                <a:solidFill>
                  <a:srgbClr val="249EA3"/>
                </a:solidFill>
                <a:latin typeface="Aptos"/>
              </a:rPr>
              <a:t>34 + DC</a:t>
            </a:r>
          </a:p>
        </p:txBody>
      </p:sp>
      <p:sp>
        <p:nvSpPr>
          <p:cNvPr id="6" name="TextBox 5"/>
          <p:cNvSpPr txBox="1"/>
          <p:nvPr/>
        </p:nvSpPr>
        <p:spPr>
          <a:xfrm>
            <a:off x="713232" y="2862072"/>
            <a:ext cx="2176272" cy="276999"/>
          </a:xfrm>
          <a:prstGeom prst="rect">
            <a:avLst/>
          </a:prstGeom>
          <a:noFill/>
        </p:spPr>
        <p:txBody>
          <a:bodyPr wrap="square" lIns="0" tIns="0" rIns="0" bIns="0" anchor="t">
            <a:spAutoFit/>
          </a:bodyPr>
          <a:lstStyle/>
          <a:p>
            <a:pPr algn="ctr"/>
            <a:r>
              <a:rPr lang="en-US" sz="1800" b="1" i="0">
                <a:solidFill>
                  <a:srgbClr val="2B3640"/>
                </a:solidFill>
                <a:latin typeface="Aptos"/>
              </a:rPr>
              <a:t>Shortage data</a:t>
            </a:r>
          </a:p>
        </p:txBody>
      </p:sp>
      <p:sp>
        <p:nvSpPr>
          <p:cNvPr id="7" name="TextBox 6"/>
          <p:cNvSpPr txBox="1"/>
          <p:nvPr/>
        </p:nvSpPr>
        <p:spPr>
          <a:xfrm>
            <a:off x="713232" y="3410712"/>
            <a:ext cx="2176272" cy="738664"/>
          </a:xfrm>
          <a:prstGeom prst="rect">
            <a:avLst/>
          </a:prstGeom>
          <a:noFill/>
        </p:spPr>
        <p:txBody>
          <a:bodyPr wrap="square" lIns="0" tIns="0" rIns="0" bIns="0" anchor="t">
            <a:spAutoFit/>
          </a:bodyPr>
          <a:lstStyle/>
          <a:p>
            <a:pPr algn="ctr"/>
            <a:r>
              <a:rPr lang="en-US" sz="1600" b="0" i="0">
                <a:solidFill>
                  <a:srgbClr val="6C7882"/>
                </a:solidFill>
                <a:latin typeface="Aptos"/>
              </a:rPr>
              <a:t>published teacher-shortage data in the prior five years</a:t>
            </a:r>
          </a:p>
        </p:txBody>
      </p:sp>
      <p:sp>
        <p:nvSpPr>
          <p:cNvPr id="8" name="Rounded Rectangle 7">
            <a:extLst>
              <a:ext uri="{C183D7F6-B498-43B3-948B-1728B52AA6E4}">
                <adec:decorative xmlns:adec="http://schemas.microsoft.com/office/drawing/2017/decorative" val="1"/>
              </a:ext>
            </a:extLst>
          </p:cNvPr>
          <p:cNvSpPr/>
          <p:nvPr/>
        </p:nvSpPr>
        <p:spPr>
          <a:xfrm>
            <a:off x="3337560" y="2148840"/>
            <a:ext cx="2468880" cy="2560320"/>
          </a:xfrm>
          <a:prstGeom prst="roundRect">
            <a:avLst/>
          </a:prstGeom>
          <a:solidFill>
            <a:srgbClr val="EAF3F9"/>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447288" y="2276856"/>
            <a:ext cx="2249424" cy="484748"/>
          </a:xfrm>
          <a:prstGeom prst="rect">
            <a:avLst/>
          </a:prstGeom>
          <a:noFill/>
        </p:spPr>
        <p:txBody>
          <a:bodyPr wrap="square" lIns="0" tIns="0" rIns="0" bIns="0" anchor="t">
            <a:spAutoFit/>
          </a:bodyPr>
          <a:lstStyle/>
          <a:p>
            <a:pPr algn="ctr"/>
            <a:r>
              <a:rPr lang="en-US" sz="3150" b="1" i="0">
                <a:solidFill>
                  <a:srgbClr val="F7A42F"/>
                </a:solidFill>
                <a:latin typeface="Aptos"/>
              </a:rPr>
              <a:t>30 + DC</a:t>
            </a:r>
          </a:p>
        </p:txBody>
      </p:sp>
      <p:sp>
        <p:nvSpPr>
          <p:cNvPr id="10" name="TextBox 9"/>
          <p:cNvSpPr txBox="1"/>
          <p:nvPr/>
        </p:nvSpPr>
        <p:spPr>
          <a:xfrm>
            <a:off x="3483864" y="2862072"/>
            <a:ext cx="2176272" cy="276999"/>
          </a:xfrm>
          <a:prstGeom prst="rect">
            <a:avLst/>
          </a:prstGeom>
          <a:noFill/>
        </p:spPr>
        <p:txBody>
          <a:bodyPr wrap="square" lIns="0" tIns="0" rIns="0" bIns="0" anchor="t">
            <a:spAutoFit/>
          </a:bodyPr>
          <a:lstStyle/>
          <a:p>
            <a:pPr algn="ctr"/>
            <a:r>
              <a:rPr lang="en-US" sz="1800" b="1" i="0">
                <a:solidFill>
                  <a:srgbClr val="2B3640"/>
                </a:solidFill>
                <a:latin typeface="Aptos"/>
              </a:rPr>
              <a:t>Apprenticeships</a:t>
            </a:r>
          </a:p>
        </p:txBody>
      </p:sp>
      <p:sp>
        <p:nvSpPr>
          <p:cNvPr id="11" name="TextBox 10"/>
          <p:cNvSpPr txBox="1"/>
          <p:nvPr/>
        </p:nvSpPr>
        <p:spPr>
          <a:xfrm>
            <a:off x="3483864" y="3410712"/>
            <a:ext cx="2176272" cy="492443"/>
          </a:xfrm>
          <a:prstGeom prst="rect">
            <a:avLst/>
          </a:prstGeom>
          <a:noFill/>
        </p:spPr>
        <p:txBody>
          <a:bodyPr wrap="square" lIns="0" tIns="0" rIns="0" bIns="0" anchor="t">
            <a:spAutoFit/>
          </a:bodyPr>
          <a:lstStyle/>
          <a:p>
            <a:pPr algn="ctr"/>
            <a:r>
              <a:rPr lang="en-US" sz="1600" b="0" i="0">
                <a:solidFill>
                  <a:srgbClr val="6C7882"/>
                </a:solidFill>
                <a:latin typeface="Aptos"/>
              </a:rPr>
              <a:t>create or support teacher apprenticeships</a:t>
            </a:r>
          </a:p>
        </p:txBody>
      </p:sp>
      <p:sp>
        <p:nvSpPr>
          <p:cNvPr id="12" name="Rounded Rectangle 11">
            <a:extLst>
              <a:ext uri="{C183D7F6-B498-43B3-948B-1728B52AA6E4}">
                <adec:decorative xmlns:adec="http://schemas.microsoft.com/office/drawing/2017/decorative" val="1"/>
              </a:ext>
            </a:extLst>
          </p:cNvPr>
          <p:cNvSpPr/>
          <p:nvPr/>
        </p:nvSpPr>
        <p:spPr>
          <a:xfrm>
            <a:off x="6108192" y="2148840"/>
            <a:ext cx="2468880" cy="2560320"/>
          </a:xfrm>
          <a:prstGeom prst="roundRect">
            <a:avLst/>
          </a:prstGeom>
          <a:solidFill>
            <a:srgbClr val="EAF3F9"/>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217920" y="2276856"/>
            <a:ext cx="2249424" cy="484748"/>
          </a:xfrm>
          <a:prstGeom prst="rect">
            <a:avLst/>
          </a:prstGeom>
          <a:noFill/>
        </p:spPr>
        <p:txBody>
          <a:bodyPr wrap="square" lIns="0" tIns="0" rIns="0" bIns="0" anchor="t">
            <a:spAutoFit/>
          </a:bodyPr>
          <a:lstStyle/>
          <a:p>
            <a:pPr algn="ctr"/>
            <a:r>
              <a:rPr lang="en-US" sz="3150" b="1" i="0">
                <a:solidFill>
                  <a:srgbClr val="254C76"/>
                </a:solidFill>
                <a:latin typeface="Aptos"/>
              </a:rPr>
              <a:t>32</a:t>
            </a:r>
          </a:p>
        </p:txBody>
      </p:sp>
      <p:sp>
        <p:nvSpPr>
          <p:cNvPr id="14" name="TextBox 13"/>
          <p:cNvSpPr txBox="1"/>
          <p:nvPr/>
        </p:nvSpPr>
        <p:spPr>
          <a:xfrm>
            <a:off x="6254496" y="2862072"/>
            <a:ext cx="2176272" cy="553998"/>
          </a:xfrm>
          <a:prstGeom prst="rect">
            <a:avLst/>
          </a:prstGeom>
          <a:noFill/>
        </p:spPr>
        <p:txBody>
          <a:bodyPr wrap="square" lIns="0" tIns="0" rIns="0" bIns="0" anchor="t">
            <a:spAutoFit/>
          </a:bodyPr>
          <a:lstStyle/>
          <a:p>
            <a:pPr algn="ctr"/>
            <a:r>
              <a:rPr lang="en-US" sz="1800" b="1" i="0">
                <a:solidFill>
                  <a:srgbClr val="2B3640"/>
                </a:solidFill>
                <a:latin typeface="Aptos"/>
              </a:rPr>
              <a:t>Induction / mentoring</a:t>
            </a:r>
          </a:p>
        </p:txBody>
      </p:sp>
      <p:sp>
        <p:nvSpPr>
          <p:cNvPr id="15" name="TextBox 14"/>
          <p:cNvSpPr txBox="1"/>
          <p:nvPr/>
        </p:nvSpPr>
        <p:spPr>
          <a:xfrm>
            <a:off x="6254496" y="3410712"/>
            <a:ext cx="2176272" cy="738664"/>
          </a:xfrm>
          <a:prstGeom prst="rect">
            <a:avLst/>
          </a:prstGeom>
          <a:noFill/>
        </p:spPr>
        <p:txBody>
          <a:bodyPr wrap="square" lIns="0" tIns="0" rIns="0" bIns="0" anchor="t">
            <a:spAutoFit/>
          </a:bodyPr>
          <a:lstStyle/>
          <a:p>
            <a:pPr algn="ctr"/>
            <a:r>
              <a:rPr lang="en-US" sz="1600" b="0" i="0">
                <a:solidFill>
                  <a:srgbClr val="6C7882"/>
                </a:solidFill>
                <a:latin typeface="Aptos"/>
              </a:rPr>
              <a:t>require induction and mentoring support for new teachers</a:t>
            </a:r>
          </a:p>
        </p:txBody>
      </p:sp>
      <p:sp>
        <p:nvSpPr>
          <p:cNvPr id="16" name="Rounded Rectangle 15">
            <a:extLst>
              <a:ext uri="{C183D7F6-B498-43B3-948B-1728B52AA6E4}">
                <adec:decorative xmlns:adec="http://schemas.microsoft.com/office/drawing/2017/decorative" val="1"/>
              </a:ext>
            </a:extLst>
          </p:cNvPr>
          <p:cNvSpPr/>
          <p:nvPr/>
        </p:nvSpPr>
        <p:spPr>
          <a:xfrm>
            <a:off x="8878824" y="2148840"/>
            <a:ext cx="2468880" cy="2560320"/>
          </a:xfrm>
          <a:prstGeom prst="roundRect">
            <a:avLst/>
          </a:prstGeom>
          <a:solidFill>
            <a:srgbClr val="EAF3F9"/>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988552" y="2276856"/>
            <a:ext cx="2249424" cy="484748"/>
          </a:xfrm>
          <a:prstGeom prst="rect">
            <a:avLst/>
          </a:prstGeom>
          <a:noFill/>
        </p:spPr>
        <p:txBody>
          <a:bodyPr wrap="square" lIns="0" tIns="0" rIns="0" bIns="0" anchor="t">
            <a:spAutoFit/>
          </a:bodyPr>
          <a:lstStyle/>
          <a:p>
            <a:pPr algn="ctr"/>
            <a:r>
              <a:rPr lang="en-US" sz="3150" b="1" i="0">
                <a:solidFill>
                  <a:srgbClr val="37AC5B"/>
                </a:solidFill>
                <a:latin typeface="Aptos"/>
              </a:rPr>
              <a:t>38 + DC</a:t>
            </a:r>
          </a:p>
        </p:txBody>
      </p:sp>
      <p:sp>
        <p:nvSpPr>
          <p:cNvPr id="18" name="TextBox 17"/>
          <p:cNvSpPr txBox="1"/>
          <p:nvPr/>
        </p:nvSpPr>
        <p:spPr>
          <a:xfrm>
            <a:off x="9025128" y="2862072"/>
            <a:ext cx="2176272" cy="276999"/>
          </a:xfrm>
          <a:prstGeom prst="rect">
            <a:avLst/>
          </a:prstGeom>
          <a:noFill/>
        </p:spPr>
        <p:txBody>
          <a:bodyPr wrap="square" lIns="0" tIns="0" rIns="0" bIns="0" anchor="t">
            <a:spAutoFit/>
          </a:bodyPr>
          <a:lstStyle/>
          <a:p>
            <a:pPr algn="ctr"/>
            <a:r>
              <a:rPr lang="en-US" sz="1800" b="1" i="0">
                <a:solidFill>
                  <a:srgbClr val="2B3640"/>
                </a:solidFill>
                <a:latin typeface="Aptos"/>
              </a:rPr>
              <a:t>Shortage incentives</a:t>
            </a:r>
          </a:p>
        </p:txBody>
      </p:sp>
      <p:sp>
        <p:nvSpPr>
          <p:cNvPr id="19" name="TextBox 18"/>
          <p:cNvSpPr txBox="1"/>
          <p:nvPr/>
        </p:nvSpPr>
        <p:spPr>
          <a:xfrm>
            <a:off x="9025128" y="3410712"/>
            <a:ext cx="2176272" cy="984885"/>
          </a:xfrm>
          <a:prstGeom prst="rect">
            <a:avLst/>
          </a:prstGeom>
          <a:noFill/>
        </p:spPr>
        <p:txBody>
          <a:bodyPr wrap="square" lIns="0" tIns="0" rIns="0" bIns="0" anchor="t">
            <a:spAutoFit/>
          </a:bodyPr>
          <a:lstStyle/>
          <a:p>
            <a:pPr algn="ctr"/>
            <a:r>
              <a:rPr lang="en-US" sz="1600" b="0" i="0">
                <a:solidFill>
                  <a:srgbClr val="6C7882"/>
                </a:solidFill>
                <a:latin typeface="Aptos"/>
              </a:rPr>
              <a:t>have at least one financial incentive for shortage subjects / populations</a:t>
            </a:r>
          </a:p>
        </p:txBody>
      </p:sp>
      <p:sp>
        <p:nvSpPr>
          <p:cNvPr id="20" name="TextBox 19"/>
          <p:cNvSpPr txBox="1"/>
          <p:nvPr/>
        </p:nvSpPr>
        <p:spPr>
          <a:xfrm>
            <a:off x="731520" y="5047488"/>
            <a:ext cx="10149840" cy="640080"/>
          </a:xfrm>
          <a:prstGeom prst="rect">
            <a:avLst/>
          </a:prstGeom>
          <a:noFill/>
        </p:spPr>
        <p:txBody>
          <a:bodyPr wrap="square" lIns="0" tIns="0" rIns="0" bIns="0" anchor="t">
            <a:spAutoFit/>
          </a:bodyPr>
          <a:lstStyle/>
          <a:p>
            <a:pPr algn="ctr"/>
            <a:r>
              <a:rPr lang="en-US" sz="2050" b="1" i="0">
                <a:solidFill>
                  <a:srgbClr val="254C76"/>
                </a:solidFill>
                <a:latin typeface="Aptos"/>
              </a:rPr>
              <a:t>Transfer question: Which policy levers could strengthen entry, early-career support, advancement, or compensation in EI/ECSE?</a:t>
            </a:r>
          </a:p>
        </p:txBody>
      </p:sp>
      <p:sp>
        <p:nvSpPr>
          <p:cNvPr id="21" name="TextBox 20"/>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hlinkClick r:id="rId3"/>
              </a:rPr>
              <a:t>Source: Education Commission of the States, 2025 50-State Comparison.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54C76"/>
        </a:solidFill>
        <a:effectLst/>
      </p:bgPr>
    </p:bg>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530352" y="2148840"/>
            <a:ext cx="10058400" cy="51552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Aptos"/>
                <a:ea typeface="+mn-ea"/>
                <a:cs typeface="+mn-cs"/>
              </a:rPr>
              <a:t>2. Data in Action</a:t>
            </a:r>
          </a:p>
        </p:txBody>
      </p:sp>
      <p:sp>
        <p:nvSpPr>
          <p:cNvPr id="2" name="TextBox 1"/>
          <p:cNvSpPr txBox="1"/>
          <p:nvPr/>
        </p:nvSpPr>
        <p:spPr>
          <a:xfrm>
            <a:off x="530352" y="603504"/>
            <a:ext cx="7863840" cy="200055"/>
          </a:xfrm>
          <a:prstGeom prst="rect">
            <a:avLst/>
          </a:prstGeom>
          <a:noFill/>
        </p:spPr>
        <p:txBody>
          <a:bodyPr wrap="square" lIns="0" tIns="0" rIns="0" bIns="0" anchor="t">
            <a:spAutoFit/>
          </a:bodyPr>
          <a:lstStyle/>
          <a:p>
            <a:pPr algn="l"/>
            <a:r>
              <a:rPr lang="en-US" sz="1300" b="1" i="0">
                <a:solidFill>
                  <a:srgbClr val="FFFFFF"/>
                </a:solidFill>
                <a:latin typeface="Aptos"/>
              </a:rPr>
              <a:t>SESSION 5  |  SUSTAINING &amp; ADVANCING THE WORKFORCE</a:t>
            </a:r>
          </a:p>
        </p:txBody>
      </p:sp>
      <p:sp>
        <p:nvSpPr>
          <p:cNvPr id="4" name="TextBox 3"/>
          <p:cNvSpPr txBox="1"/>
          <p:nvPr/>
        </p:nvSpPr>
        <p:spPr>
          <a:xfrm>
            <a:off x="530352" y="2834640"/>
            <a:ext cx="9875520" cy="877163"/>
          </a:xfrm>
          <a:prstGeom prst="rect">
            <a:avLst/>
          </a:prstGeom>
          <a:noFill/>
        </p:spPr>
        <p:txBody>
          <a:bodyPr wrap="square" lIns="0" tIns="0" rIns="0" bIns="0" anchor="t">
            <a:spAutoFit/>
          </a:bodyPr>
          <a:lstStyle/>
          <a:p>
            <a:pPr algn="l"/>
            <a:r>
              <a:rPr lang="en-US" sz="1900" b="0" i="0">
                <a:solidFill>
                  <a:srgbClr val="E0E9F0"/>
                </a:solidFill>
                <a:latin typeface="Aptos"/>
              </a:rPr>
              <a:t>Three guest perspectives show how different systems use workforce data: Part C retention data in Texas, a new cross-model home visiting dashboard, and a statewide coaching/TA system in Wisconsin.</a:t>
            </a:r>
          </a:p>
        </p:txBody>
      </p:sp>
      <p:sp>
        <p:nvSpPr>
          <p:cNvPr id="5" name="Rectangle 4">
            <a:extLst>
              <a:ext uri="{C183D7F6-B498-43B3-948B-1728B52AA6E4}">
                <adec:decorative xmlns:adec="http://schemas.microsoft.com/office/drawing/2017/decorative" val="1"/>
              </a:ext>
            </a:extLst>
          </p:cNvPr>
          <p:cNvSpPr/>
          <p:nvPr/>
        </p:nvSpPr>
        <p:spPr>
          <a:xfrm>
            <a:off x="530352" y="3822191"/>
            <a:ext cx="868680" cy="36576"/>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475488" y="2331720"/>
            <a:ext cx="1033272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B3640"/>
                </a:solidFill>
                <a:effectLst/>
                <a:uLnTx/>
                <a:uFillTx/>
                <a:latin typeface="Aptos"/>
                <a:ea typeface="+mn-ea"/>
                <a:cs typeface="+mn-cs"/>
              </a:rPr>
              <a:t>Data considerations for Part C retention</a:t>
            </a:r>
          </a:p>
        </p:txBody>
      </p:sp>
      <p:sp>
        <p:nvSpPr>
          <p:cNvPr id="2" name="TextBox 1"/>
          <p:cNvSpPr txBox="1"/>
          <p:nvPr/>
        </p:nvSpPr>
        <p:spPr>
          <a:xfrm>
            <a:off x="475488" y="530352"/>
            <a:ext cx="2743200" cy="223138"/>
          </a:xfrm>
          <a:prstGeom prst="rect">
            <a:avLst/>
          </a:prstGeom>
          <a:noFill/>
        </p:spPr>
        <p:txBody>
          <a:bodyPr wrap="square" lIns="0" tIns="0" rIns="0" bIns="0" anchor="t">
            <a:spAutoFit/>
          </a:bodyPr>
          <a:lstStyle/>
          <a:p>
            <a:pPr algn="l"/>
            <a:r>
              <a:rPr lang="en-US" sz="1450" b="1" i="0">
                <a:solidFill>
                  <a:srgbClr val="F7A42F"/>
                </a:solidFill>
                <a:latin typeface="Aptos"/>
              </a:rPr>
              <a:t>GUEST PRESENTER</a:t>
            </a:r>
          </a:p>
        </p:txBody>
      </p:sp>
      <p:sp>
        <p:nvSpPr>
          <p:cNvPr id="3" name="TextBox 2"/>
          <p:cNvSpPr txBox="1"/>
          <p:nvPr/>
        </p:nvSpPr>
        <p:spPr>
          <a:xfrm>
            <a:off x="475488" y="987552"/>
            <a:ext cx="6766560" cy="484748"/>
          </a:xfrm>
          <a:prstGeom prst="rect">
            <a:avLst/>
          </a:prstGeom>
          <a:noFill/>
        </p:spPr>
        <p:txBody>
          <a:bodyPr wrap="square" lIns="0" tIns="0" rIns="0" bIns="0" anchor="t">
            <a:spAutoFit/>
          </a:bodyPr>
          <a:lstStyle/>
          <a:p>
            <a:pPr algn="l"/>
            <a:r>
              <a:rPr lang="en-US" sz="3150" b="1" i="0">
                <a:solidFill>
                  <a:srgbClr val="254C76"/>
                </a:solidFill>
                <a:latin typeface="Aptos"/>
              </a:rPr>
              <a:t>Rachel Moyer-Trimyer</a:t>
            </a:r>
          </a:p>
        </p:txBody>
      </p:sp>
      <p:sp>
        <p:nvSpPr>
          <p:cNvPr id="4" name="TextBox 3"/>
          <p:cNvSpPr txBox="1"/>
          <p:nvPr/>
        </p:nvSpPr>
        <p:spPr>
          <a:xfrm>
            <a:off x="475488" y="1664208"/>
            <a:ext cx="6766560" cy="292388"/>
          </a:xfrm>
          <a:prstGeom prst="rect">
            <a:avLst/>
          </a:prstGeom>
          <a:noFill/>
        </p:spPr>
        <p:txBody>
          <a:bodyPr wrap="square" lIns="0" tIns="0" rIns="0" bIns="0" anchor="t">
            <a:spAutoFit/>
          </a:bodyPr>
          <a:lstStyle/>
          <a:p>
            <a:pPr algn="l"/>
            <a:r>
              <a:rPr lang="en-US" sz="1900" b="1" i="0">
                <a:solidFill>
                  <a:srgbClr val="6C7882"/>
                </a:solidFill>
                <a:latin typeface="Aptos"/>
              </a:rPr>
              <a:t>Texas Early Childhood Intervention (ECI)</a:t>
            </a:r>
          </a:p>
        </p:txBody>
      </p:sp>
      <p:sp>
        <p:nvSpPr>
          <p:cNvPr id="6" name="Rounded Rectangle 5">
            <a:extLst>
              <a:ext uri="{C183D7F6-B498-43B3-948B-1728B52AA6E4}">
                <adec:decorative xmlns:adec="http://schemas.microsoft.com/office/drawing/2017/decorative" val="1"/>
              </a:ext>
            </a:extLst>
          </p:cNvPr>
          <p:cNvSpPr/>
          <p:nvPr/>
        </p:nvSpPr>
        <p:spPr>
          <a:xfrm>
            <a:off x="8942832" y="941832"/>
            <a:ext cx="2286000" cy="1097280"/>
          </a:xfrm>
          <a:prstGeom prst="roundRect">
            <a:avLst/>
          </a:prstGeom>
          <a:solidFill>
            <a:srgbClr val="FEF5E3"/>
          </a:solidFill>
          <a:ln w="12700">
            <a:solidFill>
              <a:srgbClr val="F7A42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79992" y="1234440"/>
            <a:ext cx="2011680" cy="330860"/>
          </a:xfrm>
          <a:prstGeom prst="rect">
            <a:avLst/>
          </a:prstGeom>
          <a:noFill/>
        </p:spPr>
        <p:txBody>
          <a:bodyPr wrap="square" lIns="0" tIns="0" rIns="0" bIns="0" anchor="t">
            <a:spAutoFit/>
          </a:bodyPr>
          <a:lstStyle/>
          <a:p>
            <a:pPr algn="ctr"/>
            <a:r>
              <a:rPr lang="en-US" sz="2150" b="1" i="0">
                <a:solidFill>
                  <a:srgbClr val="F7A42F"/>
                </a:solidFill>
                <a:latin typeface="Aptos"/>
              </a:rPr>
              <a:t>10 MINUTES</a:t>
            </a:r>
          </a:p>
        </p:txBody>
      </p:sp>
      <p:sp>
        <p:nvSpPr>
          <p:cNvPr id="8" name="TextBox 7"/>
          <p:cNvSpPr txBox="1"/>
          <p:nvPr/>
        </p:nvSpPr>
        <p:spPr>
          <a:xfrm>
            <a:off x="502920" y="3886200"/>
            <a:ext cx="10515600" cy="630942"/>
          </a:xfrm>
          <a:prstGeom prst="rect">
            <a:avLst/>
          </a:prstGeom>
          <a:noFill/>
        </p:spPr>
        <p:txBody>
          <a:bodyPr wrap="square" lIns="0" tIns="0" rIns="0" bIns="0" anchor="t">
            <a:spAutoFit/>
          </a:bodyPr>
          <a:lstStyle/>
          <a:p>
            <a:pPr algn="ctr"/>
            <a:r>
              <a:rPr lang="en-US" sz="2050" b="1" i="0">
                <a:solidFill>
                  <a:srgbClr val="254C76"/>
                </a:solidFill>
                <a:latin typeface="Aptos"/>
              </a:rPr>
              <a:t>Listen for: What is being measured or supported? What makes the approach sustainable? What could transfer to your state or system?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cNvSpPr>
            <a:spLocks noGrp="1"/>
          </p:cNvSpPr>
          <p:nvPr>
            <p:ph type="ctrTitle"/>
          </p:nvPr>
        </p:nvSpPr>
        <p:spPr/>
        <p:txBody>
          <a:bodyPr/>
          <a:lstStyle/>
          <a:p>
            <a:r>
              <a:rPr lang="en-US" sz="3200" dirty="0"/>
              <a:t>Strategies and Data Considerations for Improving IDEA Part C Personnel Retention </a:t>
            </a:r>
          </a:p>
        </p:txBody>
      </p:sp>
      <p:sp>
        <p:nvSpPr>
          <p:cNvPr id="3" name="Subtitle 2">
            <a:extLst>
              <a:ext uri="{FF2B5EF4-FFF2-40B4-BE49-F238E27FC236}">
                <a16:creationId xmlns:a16="http://schemas.microsoft.com/office/drawing/2014/main" id="{36642C9D-CA52-E89C-6B3D-F8A54BB7AAE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79546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7C398-A9D4-6EDC-98DA-0F005A58EC1D}"/>
              </a:ext>
            </a:extLst>
          </p:cNvPr>
          <p:cNvSpPr>
            <a:spLocks noGrp="1"/>
          </p:cNvSpPr>
          <p:nvPr>
            <p:ph type="title"/>
          </p:nvPr>
        </p:nvSpPr>
        <p:spPr/>
        <p:txBody>
          <a:bodyPr/>
          <a:lstStyle/>
          <a:p>
            <a:r>
              <a:rPr lang="en-US" dirty="0"/>
              <a:t>Background</a:t>
            </a:r>
          </a:p>
        </p:txBody>
      </p:sp>
      <p:sp>
        <p:nvSpPr>
          <p:cNvPr id="6" name="Content Placeholder 5">
            <a:extLst>
              <a:ext uri="{FF2B5EF4-FFF2-40B4-BE49-F238E27FC236}">
                <a16:creationId xmlns:a16="http://schemas.microsoft.com/office/drawing/2014/main" id="{CC0D9EE5-904F-2E97-6676-C0DD79A083C1}"/>
              </a:ext>
            </a:extLst>
          </p:cNvPr>
          <p:cNvSpPr>
            <a:spLocks noGrp="1"/>
          </p:cNvSpPr>
          <p:nvPr>
            <p:ph sz="quarter" idx="13"/>
          </p:nvPr>
        </p:nvSpPr>
        <p:spPr>
          <a:xfrm>
            <a:off x="530942" y="1560946"/>
            <a:ext cx="11415252" cy="4574770"/>
          </a:xfrm>
        </p:spPr>
        <p:txBody>
          <a:bodyPr/>
          <a:lstStyle/>
          <a:p>
            <a:pPr>
              <a:lnSpc>
                <a:spcPct val="110000"/>
              </a:lnSpc>
            </a:pPr>
            <a:r>
              <a:rPr lang="en-US" sz="1600" dirty="0"/>
              <a:t>In 2020, the Office of Special Education Programs (OSEP) awarded Texas Part C funding through the discretionary grant, </a:t>
            </a:r>
            <a:r>
              <a:rPr lang="en-US" sz="1600" i="1" dirty="0"/>
              <a:t>Improving Retention of Special Education Teachers and Early Intervention Personnel</a:t>
            </a:r>
            <a:r>
              <a:rPr lang="en-US" sz="1600" dirty="0"/>
              <a:t>. Texas Part C:</a:t>
            </a:r>
          </a:p>
          <a:p>
            <a:pPr marL="285750" lvl="1" indent="-285750"/>
            <a:r>
              <a:rPr lang="en-US" sz="1500" dirty="0"/>
              <a:t>Contracted with The University of Texas at El Paso (UTEP).</a:t>
            </a:r>
          </a:p>
          <a:p>
            <a:pPr marL="285750" lvl="1" indent="-285750"/>
            <a:r>
              <a:rPr lang="en-US" sz="1500" dirty="0"/>
              <a:t>Allocated funds to 17 Early Childhood Intervention (ECI) subrecipients.</a:t>
            </a:r>
          </a:p>
          <a:p>
            <a:pPr marL="285750" lvl="1" indent="-285750"/>
            <a:r>
              <a:rPr lang="en-US" sz="1500" dirty="0"/>
              <a:t>Submitted the final report in December 2025 after the five-year grant period.</a:t>
            </a:r>
          </a:p>
          <a:p>
            <a:pPr>
              <a:lnSpc>
                <a:spcPct val="110000"/>
              </a:lnSpc>
            </a:pPr>
            <a:r>
              <a:rPr lang="en-US" sz="1600" dirty="0"/>
              <a:t>Activities supported ECI subrecipients in hiring and retaining direct service staff.</a:t>
            </a:r>
          </a:p>
          <a:p>
            <a:pPr marL="285750" lvl="1" indent="-285750"/>
            <a:r>
              <a:rPr lang="en-US" sz="1500" dirty="0"/>
              <a:t>Early intervention specialists (EISes)</a:t>
            </a:r>
          </a:p>
          <a:p>
            <a:pPr marL="285750" lvl="1" indent="-285750"/>
            <a:r>
              <a:rPr lang="en-US" sz="1500" dirty="0"/>
              <a:t>Service coordinators</a:t>
            </a:r>
          </a:p>
          <a:p>
            <a:pPr marL="285750" lvl="1" indent="-285750"/>
            <a:r>
              <a:rPr lang="en-US" sz="1500" dirty="0"/>
              <a:t>Physical therapists</a:t>
            </a:r>
          </a:p>
          <a:p>
            <a:pPr marL="285750" lvl="1" indent="-285750"/>
            <a:r>
              <a:rPr lang="en-US" sz="1500" dirty="0"/>
              <a:t>Occupational therapists</a:t>
            </a:r>
          </a:p>
          <a:p>
            <a:pPr marL="285750" lvl="1" indent="-285750"/>
            <a:r>
              <a:rPr lang="en-US" sz="1500" dirty="0"/>
              <a:t>Speech language pathologists</a:t>
            </a:r>
          </a:p>
          <a:p>
            <a:endParaRPr lang="en-US" dirty="0"/>
          </a:p>
        </p:txBody>
      </p:sp>
      <p:sp>
        <p:nvSpPr>
          <p:cNvPr id="3" name="Date Placeholder 2">
            <a:extLst>
              <a:ext uri="{FF2B5EF4-FFF2-40B4-BE49-F238E27FC236}">
                <a16:creationId xmlns:a16="http://schemas.microsoft.com/office/drawing/2014/main" id="{C09478F5-9535-62B9-ADD1-3540FDDDFA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4" name="Footer Placeholder 3">
            <a:extLst>
              <a:ext uri="{FF2B5EF4-FFF2-40B4-BE49-F238E27FC236}">
                <a16:creationId xmlns:a16="http://schemas.microsoft.com/office/drawing/2014/main" id="{B9F8635C-5062-3365-BDA2-4955382CD05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22151"/>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EAE9444C-CED9-FED7-5181-851A0CC15F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154039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066C-C203-0DB6-7D29-E52558541455}"/>
              </a:ext>
            </a:extLst>
          </p:cNvPr>
          <p:cNvSpPr>
            <a:spLocks noGrp="1"/>
          </p:cNvSpPr>
          <p:nvPr>
            <p:ph type="title"/>
          </p:nvPr>
        </p:nvSpPr>
        <p:spPr/>
        <p:txBody>
          <a:bodyPr/>
          <a:lstStyle/>
          <a:p>
            <a:r>
              <a:rPr lang="en-US" dirty="0"/>
              <a:t>Initial Data</a:t>
            </a:r>
          </a:p>
        </p:txBody>
      </p:sp>
      <p:sp>
        <p:nvSpPr>
          <p:cNvPr id="3" name="Content Placeholder 2">
            <a:extLst>
              <a:ext uri="{FF2B5EF4-FFF2-40B4-BE49-F238E27FC236}">
                <a16:creationId xmlns:a16="http://schemas.microsoft.com/office/drawing/2014/main" id="{E2DE0522-62D6-6A9F-6D48-2B8B2D0A864A}"/>
              </a:ext>
            </a:extLst>
          </p:cNvPr>
          <p:cNvSpPr>
            <a:spLocks noGrp="1"/>
          </p:cNvSpPr>
          <p:nvPr>
            <p:ph sz="quarter" idx="13"/>
          </p:nvPr>
        </p:nvSpPr>
        <p:spPr/>
        <p:txBody>
          <a:bodyPr/>
          <a:lstStyle/>
          <a:p>
            <a:pPr marL="285750" indent="-285750">
              <a:buFont typeface="Arial" panose="020B0604020202020204" pitchFamily="34" charset="0"/>
              <a:buChar char="•"/>
            </a:pPr>
            <a:r>
              <a:rPr lang="en-US" sz="1800" dirty="0"/>
              <a:t>During state fiscal years (SFY) 2017-2019, 84.7% statewide average annual retention rate.</a:t>
            </a:r>
          </a:p>
          <a:p>
            <a:pPr marL="511175" lvl="2" indent="-225425"/>
            <a:r>
              <a:rPr lang="en-US" sz="1800" dirty="0"/>
              <a:t>SFY 2017: 87%</a:t>
            </a:r>
          </a:p>
          <a:p>
            <a:pPr marL="511175" lvl="2" indent="-225425"/>
            <a:r>
              <a:rPr lang="en-US" sz="1800" dirty="0"/>
              <a:t>SFY 2018: 84%</a:t>
            </a:r>
          </a:p>
          <a:p>
            <a:pPr marL="511175" lvl="2" indent="-225425"/>
            <a:r>
              <a:rPr lang="en-US" sz="1800" dirty="0"/>
              <a:t>SFY 2019: 83%</a:t>
            </a:r>
          </a:p>
          <a:p>
            <a:pPr marL="285750" indent="-285750">
              <a:buFont typeface="Arial" panose="020B0604020202020204" pitchFamily="34" charset="0"/>
              <a:buChar char="•"/>
            </a:pPr>
            <a:r>
              <a:rPr lang="en-US" sz="1800" dirty="0"/>
              <a:t>Significant range of retention rates across ECI programs.</a:t>
            </a:r>
          </a:p>
          <a:p>
            <a:pPr marL="511175" lvl="2" indent="-225425"/>
            <a:r>
              <a:rPr lang="en-US" sz="1800" dirty="0"/>
              <a:t>Highest 94.5%</a:t>
            </a:r>
          </a:p>
          <a:p>
            <a:pPr marL="511175" lvl="2" indent="-225425"/>
            <a:r>
              <a:rPr lang="en-US" sz="1800" dirty="0"/>
              <a:t>Lowest 49.8%</a:t>
            </a:r>
          </a:p>
          <a:p>
            <a:pPr marL="285750" indent="-285750">
              <a:buFont typeface="Arial" panose="020B0604020202020204" pitchFamily="34" charset="0"/>
              <a:buChar char="•"/>
            </a:pPr>
            <a:r>
              <a:rPr lang="en-US" sz="1800" dirty="0"/>
              <a:t>Lowest retention was among service coordinators and EISes.</a:t>
            </a:r>
          </a:p>
          <a:p>
            <a:pPr marL="285750" lvl="1" indent="-285750"/>
            <a:r>
              <a:rPr lang="en-US" sz="1800" dirty="0"/>
              <a:t>More than 50% of service coordinators stayed less than a year.</a:t>
            </a:r>
          </a:p>
          <a:p>
            <a:pPr marL="285750" lvl="1" indent="-285750"/>
            <a:r>
              <a:rPr lang="en-US" sz="1800" dirty="0"/>
              <a:t>More than 30% of EISes stayed less than a year.</a:t>
            </a:r>
          </a:p>
          <a:p>
            <a:endParaRPr lang="en-US" dirty="0"/>
          </a:p>
        </p:txBody>
      </p:sp>
      <p:sp>
        <p:nvSpPr>
          <p:cNvPr id="4" name="Date Placeholder 3">
            <a:extLst>
              <a:ext uri="{FF2B5EF4-FFF2-40B4-BE49-F238E27FC236}">
                <a16:creationId xmlns:a16="http://schemas.microsoft.com/office/drawing/2014/main" id="{808ED142-6C5C-1B37-37FE-DF6E316C845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907C88F3-C018-1B37-8570-E2DA168F4EF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67595218-E2F3-50DB-67E5-A1926261A4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302331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BB1E3-83E6-F05D-444C-FB1A8E8E8002}"/>
              </a:ext>
            </a:extLst>
          </p:cNvPr>
          <p:cNvSpPr>
            <a:spLocks noGrp="1"/>
          </p:cNvSpPr>
          <p:nvPr>
            <p:ph type="title"/>
          </p:nvPr>
        </p:nvSpPr>
        <p:spPr/>
        <p:txBody>
          <a:bodyPr/>
          <a:lstStyle/>
          <a:p>
            <a:r>
              <a:rPr lang="en-US" dirty="0"/>
              <a:t>Project Measures</a:t>
            </a:r>
          </a:p>
        </p:txBody>
      </p:sp>
      <p:sp>
        <p:nvSpPr>
          <p:cNvPr id="3" name="Content Placeholder 2">
            <a:extLst>
              <a:ext uri="{FF2B5EF4-FFF2-40B4-BE49-F238E27FC236}">
                <a16:creationId xmlns:a16="http://schemas.microsoft.com/office/drawing/2014/main" id="{1712B1C5-4253-BFF1-D30F-0F66F686AA02}"/>
              </a:ext>
            </a:extLst>
          </p:cNvPr>
          <p:cNvSpPr>
            <a:spLocks noGrp="1"/>
          </p:cNvSpPr>
          <p:nvPr>
            <p:ph sz="quarter" idx="13"/>
          </p:nvPr>
        </p:nvSpPr>
        <p:spPr/>
        <p:txBody>
          <a:bodyPr/>
          <a:lstStyle/>
          <a:p>
            <a:r>
              <a:rPr lang="en-US" dirty="0"/>
              <a:t>Increase in average rate of retention per year.</a:t>
            </a:r>
          </a:p>
          <a:p>
            <a:pPr marL="285750" lvl="1" indent="-285750"/>
            <a:r>
              <a:rPr lang="en-US" dirty="0"/>
              <a:t>Subrecipients engaging in general professional development activities.</a:t>
            </a:r>
          </a:p>
          <a:p>
            <a:pPr marL="285750" lvl="1" indent="-285750"/>
            <a:r>
              <a:rPr lang="en-US" dirty="0"/>
              <a:t>Subrecipients engaging in intensive professional development activities.</a:t>
            </a:r>
          </a:p>
          <a:p>
            <a:r>
              <a:rPr lang="en-US" dirty="0"/>
              <a:t>Increase in rate of retention for EISes and service coordinators in the community of practice.</a:t>
            </a:r>
          </a:p>
          <a:p>
            <a:endParaRPr lang="en-US" dirty="0"/>
          </a:p>
        </p:txBody>
      </p:sp>
      <p:sp>
        <p:nvSpPr>
          <p:cNvPr id="4" name="Date Placeholder 3">
            <a:extLst>
              <a:ext uri="{FF2B5EF4-FFF2-40B4-BE49-F238E27FC236}">
                <a16:creationId xmlns:a16="http://schemas.microsoft.com/office/drawing/2014/main" id="{84A15FCB-EFF5-4DA1-AC56-EE4EE2AF8F2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F475EF01-2C2D-50A8-9CB1-B7699EFE3E0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148364E4-3EA2-5CB4-B33F-F2E1B24F8B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3940733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29707-781B-64D6-C82C-0C435CEF8F0F}"/>
              </a:ext>
            </a:extLst>
          </p:cNvPr>
          <p:cNvSpPr>
            <a:spLocks noGrp="1"/>
          </p:cNvSpPr>
          <p:nvPr>
            <p:ph type="title"/>
          </p:nvPr>
        </p:nvSpPr>
        <p:spPr/>
        <p:txBody>
          <a:bodyPr/>
          <a:lstStyle/>
          <a:p>
            <a:r>
              <a:rPr lang="en-US" dirty="0"/>
              <a:t>Overview of Grant Activities</a:t>
            </a:r>
          </a:p>
        </p:txBody>
      </p:sp>
      <p:sp>
        <p:nvSpPr>
          <p:cNvPr id="3" name="Content Placeholder 2">
            <a:extLst>
              <a:ext uri="{FF2B5EF4-FFF2-40B4-BE49-F238E27FC236}">
                <a16:creationId xmlns:a16="http://schemas.microsoft.com/office/drawing/2014/main" id="{4CD3FF3D-5BF4-14F1-C722-E1C08B65318E}"/>
              </a:ext>
            </a:extLst>
          </p:cNvPr>
          <p:cNvSpPr>
            <a:spLocks noGrp="1"/>
          </p:cNvSpPr>
          <p:nvPr>
            <p:ph sz="quarter" idx="13"/>
          </p:nvPr>
        </p:nvSpPr>
        <p:spPr/>
        <p:txBody>
          <a:bodyPr/>
          <a:lstStyle/>
          <a:p>
            <a:pPr marL="285750" indent="-285750">
              <a:buFont typeface="Arial" panose="020B0604020202020204" pitchFamily="34" charset="0"/>
              <a:buChar char="•"/>
            </a:pPr>
            <a:r>
              <a:rPr lang="en-US" sz="2000" dirty="0"/>
              <a:t>Personnel retention advisory workgroup.</a:t>
            </a:r>
          </a:p>
          <a:p>
            <a:pPr marL="285750" indent="-285750">
              <a:buFont typeface="Arial" panose="020B0604020202020204" pitchFamily="34" charset="0"/>
              <a:buChar char="•"/>
            </a:pPr>
            <a:r>
              <a:rPr lang="en-US" sz="2000" dirty="0"/>
              <a:t>Needs assessment.</a:t>
            </a:r>
          </a:p>
          <a:p>
            <a:pPr marL="511175" lvl="1" indent="-225425"/>
            <a:r>
              <a:rPr lang="en-US" sz="2000" dirty="0"/>
              <a:t>Published research article – </a:t>
            </a:r>
            <a:r>
              <a:rPr lang="en-US" sz="2000" i="1" dirty="0">
                <a:hlinkClick r:id="rId3"/>
              </a:rPr>
              <a:t>Perspectives of Early Intervention Program Directors on Provider Retention Efforts</a:t>
            </a:r>
            <a:endParaRPr lang="en-US" sz="2000" dirty="0"/>
          </a:p>
          <a:p>
            <a:pPr marL="285750" indent="-285750">
              <a:buFont typeface="Arial" panose="020B0604020202020204" pitchFamily="34" charset="0"/>
              <a:buChar char="•"/>
            </a:pPr>
            <a:r>
              <a:rPr lang="en-US" sz="2000" dirty="0"/>
              <a:t>Four annual summits.</a:t>
            </a:r>
          </a:p>
          <a:p>
            <a:pPr marL="285750" indent="-285750">
              <a:buFont typeface="Arial" panose="020B0604020202020204" pitchFamily="34" charset="0"/>
              <a:buChar char="•"/>
            </a:pPr>
            <a:r>
              <a:rPr lang="en-US" sz="2000" dirty="0"/>
              <a:t>Three summer webinar series.</a:t>
            </a:r>
          </a:p>
          <a:p>
            <a:pPr marL="285750" lvl="0" indent="-285750">
              <a:buFont typeface="Arial" panose="020B0604020202020204" pitchFamily="34" charset="0"/>
              <a:buChar char="•"/>
            </a:pPr>
            <a:r>
              <a:rPr lang="en-US" sz="2000" dirty="0"/>
              <a:t>Targeted stipends for programs with retention rates below 85%.</a:t>
            </a:r>
          </a:p>
          <a:p>
            <a:pPr marL="285750" lvl="0" indent="-285750">
              <a:buFont typeface="Arial" panose="020B0604020202020204" pitchFamily="34" charset="0"/>
              <a:buChar char="•"/>
            </a:pPr>
            <a:r>
              <a:rPr lang="en-US" sz="2000" dirty="0"/>
              <a:t>Technical assistance to support subrecipients with implementing their retention action plans.</a:t>
            </a:r>
          </a:p>
          <a:p>
            <a:pPr marL="285750" indent="-285750">
              <a:buFont typeface="Arial" panose="020B0604020202020204" pitchFamily="34" charset="0"/>
              <a:buChar char="•"/>
            </a:pPr>
            <a:r>
              <a:rPr lang="en-US" sz="2000" dirty="0"/>
              <a:t>Community of practice for early intervention specialists and service coordinators.</a:t>
            </a:r>
          </a:p>
          <a:p>
            <a:endParaRPr lang="en-US" dirty="0"/>
          </a:p>
        </p:txBody>
      </p:sp>
      <p:sp>
        <p:nvSpPr>
          <p:cNvPr id="4" name="Date Placeholder 3">
            <a:extLst>
              <a:ext uri="{FF2B5EF4-FFF2-40B4-BE49-F238E27FC236}">
                <a16:creationId xmlns:a16="http://schemas.microsoft.com/office/drawing/2014/main" id="{835A81F6-0AF8-57AD-B54D-A7D7CB32B69C}"/>
              </a:ext>
            </a:extLst>
          </p:cNvPr>
          <p:cNvSpPr>
            <a:spLocks noGrp="1"/>
          </p:cNvSpPr>
          <p:nvPr>
            <p:ph type="dt" sz="half" idx="10"/>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AB121483-5532-3DD5-5A21-8214933EF89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FC193C59-F759-36FA-8558-22E8157A08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3038239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926C-8F17-3086-6CB1-BB77A27274DC}"/>
              </a:ext>
            </a:extLst>
          </p:cNvPr>
          <p:cNvSpPr>
            <a:spLocks noGrp="1"/>
          </p:cNvSpPr>
          <p:nvPr>
            <p:ph type="title"/>
          </p:nvPr>
        </p:nvSpPr>
        <p:spPr/>
        <p:txBody>
          <a:bodyPr/>
          <a:lstStyle/>
          <a:p>
            <a:r>
              <a:rPr lang="en-US" dirty="0"/>
              <a:t>Subrecipient Action Plans</a:t>
            </a:r>
          </a:p>
        </p:txBody>
      </p:sp>
      <p:sp>
        <p:nvSpPr>
          <p:cNvPr id="3" name="Content Placeholder 2">
            <a:extLst>
              <a:ext uri="{FF2B5EF4-FFF2-40B4-BE49-F238E27FC236}">
                <a16:creationId xmlns:a16="http://schemas.microsoft.com/office/drawing/2014/main" id="{16D3509B-3C23-5128-439A-71FA152B3B31}"/>
              </a:ext>
            </a:extLst>
          </p:cNvPr>
          <p:cNvSpPr>
            <a:spLocks noGrp="1"/>
          </p:cNvSpPr>
          <p:nvPr>
            <p:ph sz="quarter" idx="13"/>
          </p:nvPr>
        </p:nvSpPr>
        <p:spPr/>
        <p:txBody>
          <a:bodyPr/>
          <a:lstStyle/>
          <a:p>
            <a:r>
              <a:rPr lang="en-US" dirty="0"/>
              <a:t>The grant funded 68 evidence-based initiatives implemented by ECI subrecipients to address local retention needs.</a:t>
            </a:r>
          </a:p>
          <a:p>
            <a:pPr marL="285750" indent="-285750">
              <a:buFont typeface="Arial" panose="020B0604020202020204" pitchFamily="34" charset="0"/>
              <a:buChar char="•"/>
            </a:pPr>
            <a:r>
              <a:rPr lang="en-US" dirty="0"/>
              <a:t>16 for building and sustaining a personnel pipeline.</a:t>
            </a:r>
          </a:p>
          <a:p>
            <a:pPr marL="285750" indent="-285750">
              <a:buFont typeface="Arial" panose="020B0604020202020204" pitchFamily="34" charset="0"/>
              <a:buChar char="•"/>
            </a:pPr>
            <a:r>
              <a:rPr lang="en-US" dirty="0"/>
              <a:t>25 for creating and supporting a positive work environment.</a:t>
            </a:r>
          </a:p>
          <a:p>
            <a:pPr marL="285750" indent="-285750">
              <a:buFont typeface="Arial" panose="020B0604020202020204" pitchFamily="34" charset="0"/>
              <a:buChar char="•"/>
            </a:pPr>
            <a:r>
              <a:rPr lang="en-US" dirty="0"/>
              <a:t>16 for enhancing training and professional development opportunities.</a:t>
            </a:r>
          </a:p>
          <a:p>
            <a:pPr marL="285750" indent="-285750">
              <a:buFont typeface="Arial" panose="020B0604020202020204" pitchFamily="34" charset="0"/>
              <a:buChar char="•"/>
            </a:pPr>
            <a:r>
              <a:rPr lang="en-US" dirty="0"/>
              <a:t>11 for providing and strengthening formal and informal mentoring.</a:t>
            </a:r>
          </a:p>
          <a:p>
            <a:endParaRPr lang="en-US" dirty="0"/>
          </a:p>
        </p:txBody>
      </p:sp>
      <p:sp>
        <p:nvSpPr>
          <p:cNvPr id="4" name="Date Placeholder 3">
            <a:extLst>
              <a:ext uri="{FF2B5EF4-FFF2-40B4-BE49-F238E27FC236}">
                <a16:creationId xmlns:a16="http://schemas.microsoft.com/office/drawing/2014/main" id="{02DA6E0D-5D42-530C-5BEE-E1BC715894E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89ABC77F-91EA-F386-4ACB-4277C4D770A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6326D164-4885-D8E3-0229-0935E705E9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636489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3F518-3597-69B4-C25F-B8DAC29606CA}"/>
              </a:ext>
            </a:extLst>
          </p:cNvPr>
          <p:cNvSpPr>
            <a:spLocks noGrp="1"/>
          </p:cNvSpPr>
          <p:nvPr>
            <p:ph type="title"/>
          </p:nvPr>
        </p:nvSpPr>
        <p:spPr/>
        <p:txBody>
          <a:bodyPr/>
          <a:lstStyle/>
          <a:p>
            <a:r>
              <a:rPr lang="en-US" dirty="0"/>
              <a:t>Grant Outcome</a:t>
            </a:r>
          </a:p>
        </p:txBody>
      </p:sp>
      <p:sp>
        <p:nvSpPr>
          <p:cNvPr id="9" name="Content Placeholder 5">
            <a:extLst>
              <a:ext uri="{FF2B5EF4-FFF2-40B4-BE49-F238E27FC236}">
                <a16:creationId xmlns:a16="http://schemas.microsoft.com/office/drawing/2014/main" id="{108B786D-1B3E-C60E-4736-63225E6E41DF}"/>
              </a:ext>
            </a:extLst>
          </p:cNvPr>
          <p:cNvSpPr txBox="1">
            <a:spLocks/>
          </p:cNvSpPr>
          <p:nvPr/>
        </p:nvSpPr>
        <p:spPr>
          <a:xfrm>
            <a:off x="718641" y="5585776"/>
            <a:ext cx="10985679" cy="9061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002060"/>
              </a:buClr>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2060"/>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2060"/>
              </a:buClr>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2060"/>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2060"/>
              </a:buClr>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2060"/>
              </a:buClr>
              <a:buSzTx/>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Counts are based on a reporting period of May 1 – April 30 to align with annual reporting timeframes.</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Verdana"/>
              <a:cs typeface="Arial" panose="020B0604020202020204" pitchFamily="34" charset="0"/>
            </a:endParaRPr>
          </a:p>
        </p:txBody>
      </p:sp>
      <p:graphicFrame>
        <p:nvGraphicFramePr>
          <p:cNvPr id="7" name="Content Placeholder 6">
            <a:extLst>
              <a:ext uri="{FF2B5EF4-FFF2-40B4-BE49-F238E27FC236}">
                <a16:creationId xmlns:a16="http://schemas.microsoft.com/office/drawing/2014/main" id="{49B45831-6BD0-8A99-5904-EEE4D932E3DE}"/>
              </a:ext>
            </a:extLst>
          </p:cNvPr>
          <p:cNvGraphicFramePr>
            <a:graphicFrameLocks/>
          </p:cNvGraphicFramePr>
          <p:nvPr>
            <p:extLst>
              <p:ext uri="{D42A27DB-BD31-4B8C-83A1-F6EECF244321}">
                <p14:modId xmlns:p14="http://schemas.microsoft.com/office/powerpoint/2010/main" val="4044884177"/>
              </p:ext>
            </p:extLst>
          </p:nvPr>
        </p:nvGraphicFramePr>
        <p:xfrm>
          <a:off x="441325" y="1635125"/>
          <a:ext cx="11304584" cy="3749040"/>
        </p:xfrm>
        <a:graphic>
          <a:graphicData uri="http://schemas.openxmlformats.org/drawingml/2006/table">
            <a:tbl>
              <a:tblPr firstRow="1" bandRow="1">
                <a:tableStyleId>{5C22544A-7EE6-4342-B048-85BDC9FD1C3A}</a:tableStyleId>
              </a:tblPr>
              <a:tblGrid>
                <a:gridCol w="4255934">
                  <a:extLst>
                    <a:ext uri="{9D8B030D-6E8A-4147-A177-3AD203B41FA5}">
                      <a16:colId xmlns:a16="http://schemas.microsoft.com/office/drawing/2014/main" val="499374559"/>
                    </a:ext>
                  </a:extLst>
                </a:gridCol>
                <a:gridCol w="2349550">
                  <a:extLst>
                    <a:ext uri="{9D8B030D-6E8A-4147-A177-3AD203B41FA5}">
                      <a16:colId xmlns:a16="http://schemas.microsoft.com/office/drawing/2014/main" val="3894991574"/>
                    </a:ext>
                  </a:extLst>
                </a:gridCol>
                <a:gridCol w="2349550">
                  <a:extLst>
                    <a:ext uri="{9D8B030D-6E8A-4147-A177-3AD203B41FA5}">
                      <a16:colId xmlns:a16="http://schemas.microsoft.com/office/drawing/2014/main" val="3908166474"/>
                    </a:ext>
                  </a:extLst>
                </a:gridCol>
                <a:gridCol w="2349550">
                  <a:extLst>
                    <a:ext uri="{9D8B030D-6E8A-4147-A177-3AD203B41FA5}">
                      <a16:colId xmlns:a16="http://schemas.microsoft.com/office/drawing/2014/main" val="1669987685"/>
                    </a:ext>
                  </a:extLst>
                </a:gridCol>
              </a:tblGrid>
              <a:tr h="370840">
                <a:tc>
                  <a:txBody>
                    <a:bodyPr/>
                    <a:lstStyle/>
                    <a:p>
                      <a:r>
                        <a:rPr lang="en-US" sz="2400"/>
                        <a:t>Measure</a:t>
                      </a:r>
                    </a:p>
                  </a:txBody>
                  <a:tcPr/>
                </a:tc>
                <a:tc>
                  <a:txBody>
                    <a:bodyPr/>
                    <a:lstStyle/>
                    <a:p>
                      <a:pPr algn="ctr"/>
                      <a:r>
                        <a:rPr lang="en-US" sz="2400"/>
                        <a:t>2023</a:t>
                      </a:r>
                    </a:p>
                  </a:txBody>
                  <a:tcPr/>
                </a:tc>
                <a:tc>
                  <a:txBody>
                    <a:bodyPr/>
                    <a:lstStyle/>
                    <a:p>
                      <a:pPr algn="ctr"/>
                      <a:r>
                        <a:rPr lang="en-US" sz="2400"/>
                        <a:t>2024</a:t>
                      </a:r>
                    </a:p>
                  </a:txBody>
                  <a:tcPr/>
                </a:tc>
                <a:tc>
                  <a:txBody>
                    <a:bodyPr/>
                    <a:lstStyle/>
                    <a:p>
                      <a:pPr algn="ctr"/>
                      <a:r>
                        <a:rPr lang="en-US" sz="2400"/>
                        <a:t>2025</a:t>
                      </a:r>
                    </a:p>
                  </a:txBody>
                  <a:tcPr/>
                </a:tc>
                <a:extLst>
                  <a:ext uri="{0D108BD9-81ED-4DB2-BD59-A6C34878D82A}">
                    <a16:rowId xmlns:a16="http://schemas.microsoft.com/office/drawing/2014/main" val="2075197427"/>
                  </a:ext>
                </a:extLst>
              </a:tr>
              <a:tr h="370840">
                <a:tc>
                  <a:txBody>
                    <a:bodyPr/>
                    <a:lstStyle/>
                    <a:p>
                      <a:r>
                        <a:rPr lang="en-US" sz="2200"/>
                        <a:t>Retention rate for all ECI programs.</a:t>
                      </a:r>
                    </a:p>
                  </a:txBody>
                  <a:tcPr anchor="ctr"/>
                </a:tc>
                <a:tc>
                  <a:txBody>
                    <a:bodyPr/>
                    <a:lstStyle/>
                    <a:p>
                      <a:pPr algn="ctr"/>
                      <a:r>
                        <a:rPr lang="en-US" sz="2200"/>
                        <a:t>88%</a:t>
                      </a:r>
                    </a:p>
                  </a:txBody>
                  <a:tcPr anchor="ctr"/>
                </a:tc>
                <a:tc>
                  <a:txBody>
                    <a:bodyPr/>
                    <a:lstStyle/>
                    <a:p>
                      <a:pPr algn="ctr"/>
                      <a:r>
                        <a:rPr lang="en-US" sz="2200"/>
                        <a:t>88%</a:t>
                      </a:r>
                    </a:p>
                  </a:txBody>
                  <a:tcPr anchor="ctr"/>
                </a:tc>
                <a:tc>
                  <a:txBody>
                    <a:bodyPr/>
                    <a:lstStyle/>
                    <a:p>
                      <a:pPr algn="ctr"/>
                      <a:r>
                        <a:rPr lang="en-US" sz="2200"/>
                        <a:t>78%</a:t>
                      </a:r>
                    </a:p>
                  </a:txBody>
                  <a:tcPr anchor="ctr"/>
                </a:tc>
                <a:extLst>
                  <a:ext uri="{0D108BD9-81ED-4DB2-BD59-A6C34878D82A}">
                    <a16:rowId xmlns:a16="http://schemas.microsoft.com/office/drawing/2014/main" val="2066552280"/>
                  </a:ext>
                </a:extLst>
              </a:tr>
              <a:tr h="370840">
                <a:tc>
                  <a:txBody>
                    <a:bodyPr/>
                    <a:lstStyle/>
                    <a:p>
                      <a:r>
                        <a:rPr lang="en-US" sz="2200"/>
                        <a:t>Retention rate for ECI programs that received financial incentives.</a:t>
                      </a:r>
                    </a:p>
                  </a:txBody>
                  <a:tcPr anchor="ctr"/>
                </a:tc>
                <a:tc>
                  <a:txBody>
                    <a:bodyPr/>
                    <a:lstStyle/>
                    <a:p>
                      <a:pPr algn="ctr"/>
                      <a:r>
                        <a:rPr lang="en-US" sz="2200"/>
                        <a:t>87%</a:t>
                      </a:r>
                    </a:p>
                  </a:txBody>
                  <a:tcPr anchor="ctr"/>
                </a:tc>
                <a:tc>
                  <a:txBody>
                    <a:bodyPr/>
                    <a:lstStyle/>
                    <a:p>
                      <a:pPr algn="ctr"/>
                      <a:r>
                        <a:rPr lang="en-US" sz="2200"/>
                        <a:t>85%</a:t>
                      </a:r>
                    </a:p>
                  </a:txBody>
                  <a:tcPr anchor="ctr"/>
                </a:tc>
                <a:tc>
                  <a:txBody>
                    <a:bodyPr/>
                    <a:lstStyle/>
                    <a:p>
                      <a:pPr algn="ctr"/>
                      <a:r>
                        <a:rPr lang="en-US" sz="2200"/>
                        <a:t>76%</a:t>
                      </a:r>
                    </a:p>
                  </a:txBody>
                  <a:tcPr anchor="ctr"/>
                </a:tc>
                <a:extLst>
                  <a:ext uri="{0D108BD9-81ED-4DB2-BD59-A6C34878D82A}">
                    <a16:rowId xmlns:a16="http://schemas.microsoft.com/office/drawing/2014/main" val="36293972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t>Retention rate for early intervention specialists and service coordinators in the community of practice</a:t>
                      </a:r>
                    </a:p>
                  </a:txBody>
                  <a:tcPr anchor="ctr"/>
                </a:tc>
                <a:tc>
                  <a:txBody>
                    <a:bodyPr/>
                    <a:lstStyle/>
                    <a:p>
                      <a:pPr algn="ctr"/>
                      <a:r>
                        <a:rPr lang="en-US" sz="2200"/>
                        <a:t>97%</a:t>
                      </a:r>
                    </a:p>
                  </a:txBody>
                  <a:tcPr anchor="ctr"/>
                </a:tc>
                <a:tc>
                  <a:txBody>
                    <a:bodyPr/>
                    <a:lstStyle/>
                    <a:p>
                      <a:pPr algn="ctr"/>
                      <a:r>
                        <a:rPr lang="en-US" sz="2200"/>
                        <a:t>96%</a:t>
                      </a:r>
                    </a:p>
                  </a:txBody>
                  <a:tcPr anchor="ctr"/>
                </a:tc>
                <a:tc>
                  <a:txBody>
                    <a:bodyPr/>
                    <a:lstStyle/>
                    <a:p>
                      <a:pPr algn="ctr"/>
                      <a:r>
                        <a:rPr lang="en-US" sz="2200" dirty="0"/>
                        <a:t>97%</a:t>
                      </a:r>
                    </a:p>
                  </a:txBody>
                  <a:tcPr anchor="ctr"/>
                </a:tc>
                <a:extLst>
                  <a:ext uri="{0D108BD9-81ED-4DB2-BD59-A6C34878D82A}">
                    <a16:rowId xmlns:a16="http://schemas.microsoft.com/office/drawing/2014/main" val="3861743465"/>
                  </a:ext>
                </a:extLst>
              </a:tr>
            </a:tbl>
          </a:graphicData>
        </a:graphic>
      </p:graphicFrame>
      <p:sp>
        <p:nvSpPr>
          <p:cNvPr id="6" name="Slide Number Placeholder 5">
            <a:extLst>
              <a:ext uri="{FF2B5EF4-FFF2-40B4-BE49-F238E27FC236}">
                <a16:creationId xmlns:a16="http://schemas.microsoft.com/office/drawing/2014/main" id="{2CF40380-93E2-F93C-5B02-D6B24EB1AC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3006298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D8F3D-696B-907F-793F-6D5A60558A66}"/>
              </a:ext>
            </a:extLst>
          </p:cNvPr>
          <p:cNvSpPr>
            <a:spLocks noGrp="1"/>
          </p:cNvSpPr>
          <p:nvPr>
            <p:ph type="title"/>
          </p:nvPr>
        </p:nvSpPr>
        <p:spPr/>
        <p:txBody>
          <a:bodyPr/>
          <a:lstStyle/>
          <a:p>
            <a:r>
              <a:rPr lang="en-US" dirty="0"/>
              <a:t>Analysis</a:t>
            </a:r>
          </a:p>
        </p:txBody>
      </p:sp>
      <p:sp>
        <p:nvSpPr>
          <p:cNvPr id="3" name="Content Placeholder 2">
            <a:extLst>
              <a:ext uri="{FF2B5EF4-FFF2-40B4-BE49-F238E27FC236}">
                <a16:creationId xmlns:a16="http://schemas.microsoft.com/office/drawing/2014/main" id="{C3B62725-C792-9CF9-89A6-E0156472A8D1}"/>
              </a:ext>
            </a:extLst>
          </p:cNvPr>
          <p:cNvSpPr>
            <a:spLocks noGrp="1"/>
          </p:cNvSpPr>
          <p:nvPr>
            <p:ph sz="quarter" idx="13"/>
          </p:nvPr>
        </p:nvSpPr>
        <p:spPr/>
        <p:txBody>
          <a:bodyPr/>
          <a:lstStyle/>
          <a:p>
            <a:r>
              <a:rPr lang="en-US" dirty="0"/>
              <a:t>Retention rates are driven by multiple factors:</a:t>
            </a:r>
          </a:p>
          <a:p>
            <a:pPr marL="288925" lvl="1" indent="-288925"/>
            <a:r>
              <a:rPr lang="en-US" dirty="0"/>
              <a:t>Subrecipient closures and service area changes.</a:t>
            </a:r>
          </a:p>
          <a:p>
            <a:pPr marL="288925" lvl="1" indent="-288925"/>
            <a:r>
              <a:rPr lang="en-US" dirty="0"/>
              <a:t>Subrecipient variations, such as:</a:t>
            </a:r>
          </a:p>
          <a:p>
            <a:pPr marL="517525" lvl="2" indent="-288925"/>
            <a:r>
              <a:rPr lang="en-US" dirty="0"/>
              <a:t>Size</a:t>
            </a:r>
          </a:p>
          <a:p>
            <a:pPr marL="517525" lvl="2" indent="-288925"/>
            <a:r>
              <a:rPr lang="en-US" dirty="0"/>
              <a:t>Geographic location</a:t>
            </a:r>
          </a:p>
          <a:p>
            <a:pPr marL="517525" lvl="2" indent="-288925"/>
            <a:r>
              <a:rPr lang="en-US" dirty="0"/>
              <a:t>Entity type (education service center, private non-profit, etc.)</a:t>
            </a:r>
          </a:p>
          <a:p>
            <a:endParaRPr lang="en-US" dirty="0"/>
          </a:p>
        </p:txBody>
      </p:sp>
      <p:sp>
        <p:nvSpPr>
          <p:cNvPr id="4" name="Date Placeholder 3">
            <a:extLst>
              <a:ext uri="{FF2B5EF4-FFF2-40B4-BE49-F238E27FC236}">
                <a16:creationId xmlns:a16="http://schemas.microsoft.com/office/drawing/2014/main" id="{1C3C3E30-57D5-00A3-28CC-DB93F302848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B4C55050-C41E-7C6E-2041-8E72E3367D0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5989E244-1B9F-C464-3DBF-7FED52C514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8369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C493-42E4-E166-3C12-961CE612D94F}"/>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6F0D64BA-E67B-4822-AFE1-05AACA800BC6}"/>
              </a:ext>
            </a:extLst>
          </p:cNvPr>
          <p:cNvSpPr>
            <a:spLocks noGrp="1"/>
          </p:cNvSpPr>
          <p:nvPr>
            <p:ph sz="quarter" idx="13"/>
          </p:nvPr>
        </p:nvSpPr>
        <p:spPr/>
        <p:txBody>
          <a:bodyPr/>
          <a:lstStyle/>
          <a:p>
            <a:pPr marL="285750" indent="-285750">
              <a:buFont typeface="Arial" panose="020B0604020202020204" pitchFamily="34" charset="0"/>
              <a:buChar char="•"/>
            </a:pPr>
            <a:r>
              <a:rPr lang="en-US" sz="2000" dirty="0"/>
              <a:t>Have the right team at the beginning (data, budget, subject-matter experts, project manager).</a:t>
            </a:r>
          </a:p>
          <a:p>
            <a:pPr marL="285750" indent="-285750">
              <a:buFont typeface="Arial" panose="020B0604020202020204" pitchFamily="34" charset="0"/>
              <a:buChar char="•"/>
            </a:pPr>
            <a:r>
              <a:rPr lang="en-US" sz="2000" dirty="0"/>
              <a:t>Plan for potential staff changes on the grant team. </a:t>
            </a:r>
          </a:p>
          <a:p>
            <a:pPr marL="285750" indent="-285750">
              <a:buFont typeface="Arial" panose="020B0604020202020204" pitchFamily="34" charset="0"/>
              <a:buChar char="•"/>
            </a:pPr>
            <a:r>
              <a:rPr lang="en-US" sz="2000" dirty="0"/>
              <a:t>Collect both qualitative and quantitative data and collect data from different stakeholder groups.</a:t>
            </a:r>
          </a:p>
          <a:p>
            <a:pPr marL="569913" lvl="1" indent="-284163"/>
            <a:r>
              <a:rPr lang="en-US" sz="2000" dirty="0"/>
              <a:t>Use the data you collect.</a:t>
            </a:r>
          </a:p>
          <a:p>
            <a:pPr marL="569913" lvl="1" indent="-284163"/>
            <a:r>
              <a:rPr lang="en-US" sz="2000" dirty="0"/>
              <a:t>Ensure project measures reflect all positive impacts of the grant activities.</a:t>
            </a:r>
          </a:p>
          <a:p>
            <a:pPr marL="285750" indent="-285750">
              <a:buFont typeface="Arial" panose="020B0604020202020204" pitchFamily="34" charset="0"/>
              <a:buChar char="•"/>
            </a:pPr>
            <a:r>
              <a:rPr lang="en-US" sz="2000" dirty="0"/>
              <a:t>Ensure measurable goals are actionable and reasonable.</a:t>
            </a:r>
          </a:p>
          <a:p>
            <a:pPr marL="569913" lvl="1" indent="-284163"/>
            <a:r>
              <a:rPr lang="en-US" sz="2000" dirty="0"/>
              <a:t>Year over year improvement may not be realistic.</a:t>
            </a:r>
          </a:p>
          <a:p>
            <a:pPr marL="285750" indent="-285750">
              <a:buFont typeface="Arial" panose="020B0604020202020204" pitchFamily="34" charset="0"/>
              <a:buChar char="•"/>
            </a:pPr>
            <a:r>
              <a:rPr lang="en-US" sz="2000" dirty="0"/>
              <a:t>Use the same data metrics throughout the grant cycle.</a:t>
            </a:r>
          </a:p>
          <a:p>
            <a:pPr marL="342900" indent="-342900">
              <a:buFont typeface="Arial" panose="020B0604020202020204" pitchFamily="34" charset="0"/>
              <a:buChar char="•"/>
            </a:pPr>
            <a:endParaRPr lang="en-US" dirty="0"/>
          </a:p>
          <a:p>
            <a:endParaRPr lang="en-US" dirty="0"/>
          </a:p>
          <a:p>
            <a:endParaRPr lang="en-US" dirty="0"/>
          </a:p>
        </p:txBody>
      </p:sp>
      <p:sp>
        <p:nvSpPr>
          <p:cNvPr id="4" name="Date Placeholder 3">
            <a:extLst>
              <a:ext uri="{FF2B5EF4-FFF2-40B4-BE49-F238E27FC236}">
                <a16:creationId xmlns:a16="http://schemas.microsoft.com/office/drawing/2014/main" id="{F5BD2E25-64A1-EE73-4991-8E6640CE97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19E0F8A0-CEDC-D38C-1BD2-7701D3DEEEA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BE0BF136-D889-FC6C-576C-48B553347D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2051454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0BBF0-D954-98CC-69C1-C7BE60B5BBE8}"/>
              </a:ext>
            </a:extLst>
          </p:cNvPr>
          <p:cNvSpPr>
            <a:spLocks noGrp="1"/>
          </p:cNvSpPr>
          <p:nvPr>
            <p:ph type="title"/>
          </p:nvPr>
        </p:nvSpPr>
        <p:spPr/>
        <p:txBody>
          <a:bodyPr/>
          <a:lstStyle/>
          <a:p>
            <a:r>
              <a:rPr lang="en-US" dirty="0"/>
              <a:t>Sustainability</a:t>
            </a:r>
          </a:p>
        </p:txBody>
      </p:sp>
      <p:sp>
        <p:nvSpPr>
          <p:cNvPr id="3" name="Content Placeholder 2">
            <a:extLst>
              <a:ext uri="{FF2B5EF4-FFF2-40B4-BE49-F238E27FC236}">
                <a16:creationId xmlns:a16="http://schemas.microsoft.com/office/drawing/2014/main" id="{DDD4699D-D646-EF79-6FE6-4A3335C08104}"/>
              </a:ext>
            </a:extLst>
          </p:cNvPr>
          <p:cNvSpPr>
            <a:spLocks noGrp="1"/>
          </p:cNvSpPr>
          <p:nvPr>
            <p:ph sz="quarter" idx="13"/>
          </p:nvPr>
        </p:nvSpPr>
        <p:spPr/>
        <p:txBody>
          <a:bodyPr/>
          <a:lstStyle/>
          <a:p>
            <a:pPr marL="285750" indent="-285750">
              <a:buFont typeface="Arial" panose="020B0604020202020204" pitchFamily="34" charset="0"/>
              <a:buChar char="•"/>
            </a:pPr>
            <a:r>
              <a:rPr lang="en-US" dirty="0"/>
              <a:t>Update and enhance individualized professional development plans for all ECI providers.</a:t>
            </a:r>
          </a:p>
          <a:p>
            <a:pPr marL="285750" indent="-285750">
              <a:buFont typeface="Arial" panose="020B0604020202020204" pitchFamily="34" charset="0"/>
              <a:buChar char="•"/>
            </a:pPr>
            <a:r>
              <a:rPr lang="en-US" dirty="0"/>
              <a:t>Coordinate projects to improve faculty’s knowledge of ECI and enhance partnerships between subrecipients and universities. </a:t>
            </a:r>
          </a:p>
          <a:p>
            <a:pPr marL="285750" indent="-285750">
              <a:buFont typeface="Arial" panose="020B0604020202020204" pitchFamily="34" charset="0"/>
              <a:buChar char="•"/>
            </a:pPr>
            <a:r>
              <a:rPr lang="en-US" dirty="0"/>
              <a:t>Support EISes and service coordinators leading the PEER Network to sustain collaborative learning.</a:t>
            </a:r>
          </a:p>
          <a:p>
            <a:pPr marL="285750" indent="-285750">
              <a:buFont typeface="Arial" panose="020B0604020202020204" pitchFamily="34" charset="0"/>
              <a:buChar char="•"/>
            </a:pPr>
            <a:r>
              <a:rPr lang="en-US" dirty="0"/>
              <a:t>Use grant materials to meet program director training requirement.</a:t>
            </a:r>
          </a:p>
          <a:p>
            <a:pPr marL="285750" indent="-285750">
              <a:buFont typeface="Arial" panose="020B0604020202020204" pitchFamily="34" charset="0"/>
              <a:buChar char="•"/>
            </a:pPr>
            <a:r>
              <a:rPr lang="en-US" dirty="0"/>
              <a:t>Continue research on the core knowledge and skills ECI leaders need to retain professionals.</a:t>
            </a:r>
          </a:p>
          <a:p>
            <a:endParaRPr lang="en-US" dirty="0"/>
          </a:p>
          <a:p>
            <a:endParaRPr lang="en-US" dirty="0"/>
          </a:p>
        </p:txBody>
      </p:sp>
      <p:sp>
        <p:nvSpPr>
          <p:cNvPr id="4" name="Date Placeholder 3">
            <a:extLst>
              <a:ext uri="{FF2B5EF4-FFF2-40B4-BE49-F238E27FC236}">
                <a16:creationId xmlns:a16="http://schemas.microsoft.com/office/drawing/2014/main" id="{6F032ECE-E798-5608-3442-1AFC56D85E1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5" name="Footer Placeholder 4">
            <a:extLst>
              <a:ext uri="{FF2B5EF4-FFF2-40B4-BE49-F238E27FC236}">
                <a16:creationId xmlns:a16="http://schemas.microsoft.com/office/drawing/2014/main" id="{55E89D42-AB9E-4A81-F9F3-2080CDF8908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6" name="Slide Number Placeholder 5">
            <a:extLst>
              <a:ext uri="{FF2B5EF4-FFF2-40B4-BE49-F238E27FC236}">
                <a16:creationId xmlns:a16="http://schemas.microsoft.com/office/drawing/2014/main" id="{7244B253-5A1F-045C-57E8-C602C76472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109FF3-1548-4CDB-B82B-70387ADEE53E}"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24982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p:cNvSpPr>
            <a:spLocks noGrp="1"/>
          </p:cNvSpPr>
          <p:nvPr>
            <p:ph type="title" idx="4294967295"/>
          </p:nvPr>
        </p:nvSpPr>
        <p:spPr>
          <a:xfrm>
            <a:off x="1828800" y="4479925"/>
            <a:ext cx="8412163" cy="1555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Rachel Moyer-</a:t>
            </a:r>
            <a:r>
              <a:rPr kumimoji="0" lang="en-US" sz="2400" b="1" i="0" u="none" strike="noStrike" kern="1200" cap="none" spc="0" normalizeH="0" baseline="0" noProof="0" dirty="0" err="1">
                <a:ln>
                  <a:noFill/>
                </a:ln>
                <a:solidFill>
                  <a:schemeClr val="tx1"/>
                </a:solidFill>
                <a:effectLst/>
                <a:uLnTx/>
                <a:uFillTx/>
                <a:latin typeface="+mn-lt"/>
                <a:ea typeface="+mn-ea"/>
                <a:cs typeface="+mn-cs"/>
              </a:rPr>
              <a:t>Trimyer</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Rachel.Moyer-Trimyer01@hhs.Texas.gov</a:t>
            </a:r>
          </a:p>
        </p:txBody>
      </p:sp>
      <p:sp>
        <p:nvSpPr>
          <p:cNvPr id="4" name="Date Placeholder 3">
            <a:extLst>
              <a:ext uri="{FF2B5EF4-FFF2-40B4-BE49-F238E27FC236}">
                <a16:creationId xmlns:a16="http://schemas.microsoft.com/office/drawing/2014/main" id="{87E2278F-2697-9E91-4541-08364F14ADD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182450"/>
              </a:solidFill>
              <a:effectLst/>
              <a:uLnTx/>
              <a:uFillTx/>
              <a:latin typeface="Verdana"/>
              <a:ea typeface="+mn-ea"/>
              <a:cs typeface="+mn-cs"/>
            </a:endParaRPr>
          </a:p>
        </p:txBody>
      </p:sp>
      <p:sp>
        <p:nvSpPr>
          <p:cNvPr id="2" name="Footer Placeholde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
        <p:nvSpPr>
          <p:cNvPr id="3" name="Slide Number Placeholde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4D530-B60B-4A5A-91C0-C766C58A4783}" type="slidenum">
              <a:rPr kumimoji="0" lang="en-US" sz="1200" b="0" i="0" u="none" strike="noStrike" kern="1200" cap="none" spc="0" normalizeH="0" baseline="0" noProof="0" smtClean="0">
                <a:ln>
                  <a:noFill/>
                </a:ln>
                <a:solidFill>
                  <a:srgbClr val="022151"/>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22151"/>
              </a:solidFill>
              <a:effectLst/>
              <a:uLnTx/>
              <a:uFillTx/>
              <a:latin typeface="Verdana"/>
              <a:ea typeface="+mn-ea"/>
              <a:cs typeface="+mn-cs"/>
            </a:endParaRPr>
          </a:p>
        </p:txBody>
      </p:sp>
    </p:spTree>
    <p:extLst>
      <p:ext uri="{BB962C8B-B14F-4D97-AF65-F5344CB8AC3E}">
        <p14:creationId xmlns:p14="http://schemas.microsoft.com/office/powerpoint/2010/main" val="3579533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475488" y="2331720"/>
            <a:ext cx="10332720"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B3640"/>
                </a:solidFill>
                <a:effectLst/>
                <a:uLnTx/>
                <a:uFillTx/>
                <a:latin typeface="Aptos"/>
                <a:ea typeface="+mn-ea"/>
                <a:cs typeface="+mn-cs"/>
              </a:rPr>
              <a:t>The updated Home Visiting Workforce Data Dashboard: why it was built and how to use it</a:t>
            </a:r>
          </a:p>
        </p:txBody>
      </p:sp>
      <p:sp>
        <p:nvSpPr>
          <p:cNvPr id="3" name="TextBox 2"/>
          <p:cNvSpPr txBox="1"/>
          <p:nvPr/>
        </p:nvSpPr>
        <p:spPr>
          <a:xfrm>
            <a:off x="475488" y="987552"/>
            <a:ext cx="7276592" cy="484748"/>
          </a:xfrm>
          <a:prstGeom prst="rect">
            <a:avLst/>
          </a:prstGeom>
          <a:noFill/>
        </p:spPr>
        <p:txBody>
          <a:bodyPr wrap="square" lIns="0" tIns="0" rIns="0" bIns="0" anchor="t">
            <a:spAutoFit/>
          </a:bodyPr>
          <a:lstStyle/>
          <a:p>
            <a:pPr algn="l"/>
            <a:r>
              <a:rPr lang="en-US" sz="3150" b="1" i="0" dirty="0">
                <a:solidFill>
                  <a:srgbClr val="254C76"/>
                </a:solidFill>
                <a:latin typeface="Aptos"/>
              </a:rPr>
              <a:t>Katari Coleman &amp; Dr. Colleen Morrison</a:t>
            </a:r>
          </a:p>
        </p:txBody>
      </p:sp>
      <p:sp>
        <p:nvSpPr>
          <p:cNvPr id="2" name="TextBox 1"/>
          <p:cNvSpPr txBox="1"/>
          <p:nvPr/>
        </p:nvSpPr>
        <p:spPr>
          <a:xfrm>
            <a:off x="475488" y="530352"/>
            <a:ext cx="2743200" cy="223138"/>
          </a:xfrm>
          <a:prstGeom prst="rect">
            <a:avLst/>
          </a:prstGeom>
          <a:noFill/>
        </p:spPr>
        <p:txBody>
          <a:bodyPr wrap="square" lIns="0" tIns="0" rIns="0" bIns="0" anchor="t">
            <a:spAutoFit/>
          </a:bodyPr>
          <a:lstStyle/>
          <a:p>
            <a:pPr algn="l"/>
            <a:r>
              <a:rPr lang="en-US" sz="1450" b="1" i="0">
                <a:solidFill>
                  <a:srgbClr val="249EA3"/>
                </a:solidFill>
                <a:latin typeface="Aptos"/>
              </a:rPr>
              <a:t>GUEST PRESENTER</a:t>
            </a:r>
          </a:p>
        </p:txBody>
      </p:sp>
      <p:sp>
        <p:nvSpPr>
          <p:cNvPr id="4" name="TextBox 3"/>
          <p:cNvSpPr txBox="1"/>
          <p:nvPr/>
        </p:nvSpPr>
        <p:spPr>
          <a:xfrm>
            <a:off x="475488" y="1664208"/>
            <a:ext cx="6766560" cy="292388"/>
          </a:xfrm>
          <a:prstGeom prst="rect">
            <a:avLst/>
          </a:prstGeom>
          <a:noFill/>
        </p:spPr>
        <p:txBody>
          <a:bodyPr wrap="square" lIns="0" tIns="0" rIns="0" bIns="0" anchor="t">
            <a:spAutoFit/>
          </a:bodyPr>
          <a:lstStyle/>
          <a:p>
            <a:pPr algn="l"/>
            <a:r>
              <a:rPr lang="en-US" sz="1900" b="1" i="0">
                <a:solidFill>
                  <a:srgbClr val="6C7882"/>
                </a:solidFill>
                <a:latin typeface="Aptos"/>
              </a:rPr>
              <a:t>Institute for Home Visiting Workforce Development</a:t>
            </a:r>
          </a:p>
        </p:txBody>
      </p:sp>
      <p:sp>
        <p:nvSpPr>
          <p:cNvPr id="8" name="TextBox 7"/>
          <p:cNvSpPr txBox="1"/>
          <p:nvPr/>
        </p:nvSpPr>
        <p:spPr>
          <a:xfrm>
            <a:off x="502920" y="3886200"/>
            <a:ext cx="10515600" cy="630942"/>
          </a:xfrm>
          <a:prstGeom prst="rect">
            <a:avLst/>
          </a:prstGeom>
          <a:noFill/>
        </p:spPr>
        <p:txBody>
          <a:bodyPr wrap="square" lIns="0" tIns="0" rIns="0" bIns="0" anchor="t">
            <a:spAutoFit/>
          </a:bodyPr>
          <a:lstStyle/>
          <a:p>
            <a:pPr algn="ctr"/>
            <a:r>
              <a:rPr lang="en-US" sz="2050" b="1" i="0">
                <a:solidFill>
                  <a:srgbClr val="254C76"/>
                </a:solidFill>
                <a:latin typeface="Aptos"/>
              </a:rPr>
              <a:t>Listen for: What is being measured or supported? What makes the approach sustainable? What could transfer to your state or system?</a:t>
            </a:r>
          </a:p>
        </p:txBody>
      </p:sp>
      <p:sp>
        <p:nvSpPr>
          <p:cNvPr id="6" name="Rounded Rectangle 5">
            <a:extLst>
              <a:ext uri="{C183D7F6-B498-43B3-948B-1728B52AA6E4}">
                <adec:decorative xmlns:adec="http://schemas.microsoft.com/office/drawing/2017/decorative" val="1"/>
              </a:ext>
            </a:extLst>
          </p:cNvPr>
          <p:cNvSpPr/>
          <p:nvPr/>
        </p:nvSpPr>
        <p:spPr>
          <a:xfrm>
            <a:off x="8942832" y="941832"/>
            <a:ext cx="2286000" cy="1097280"/>
          </a:xfrm>
          <a:prstGeom prst="roundRect">
            <a:avLst/>
          </a:prstGeom>
          <a:solidFill>
            <a:srgbClr val="FEF5E3"/>
          </a:solidFill>
          <a:ln w="12700">
            <a:solidFill>
              <a:srgbClr val="249EA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79992" y="1234440"/>
            <a:ext cx="2011680" cy="330860"/>
          </a:xfrm>
          <a:prstGeom prst="rect">
            <a:avLst/>
          </a:prstGeom>
          <a:noFill/>
        </p:spPr>
        <p:txBody>
          <a:bodyPr wrap="square" lIns="0" tIns="0" rIns="0" bIns="0" anchor="t">
            <a:spAutoFit/>
          </a:bodyPr>
          <a:lstStyle/>
          <a:p>
            <a:pPr algn="ctr"/>
            <a:r>
              <a:rPr lang="en-US" sz="2150" b="1" i="0">
                <a:solidFill>
                  <a:srgbClr val="249EA3"/>
                </a:solidFill>
                <a:latin typeface="Aptos"/>
              </a:rPr>
              <a:t>10 MINUTES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253955C-D670-EF9D-E99E-D2E4BD1FE2F7}"/>
              </a:ext>
            </a:extLst>
          </p:cNvPr>
          <p:cNvSpPr>
            <a:spLocks noGrp="1"/>
          </p:cNvSpPr>
          <p:nvPr>
            <p:ph type="title" idx="4294967295"/>
          </p:nvPr>
        </p:nvSpPr>
        <p:spPr>
          <a:xfrm>
            <a:off x="4223318" y="1817910"/>
            <a:ext cx="7282882" cy="120861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ts val="432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Preview of the 2026 Home Visiting Workforce Data Dashboard</a:t>
            </a:r>
          </a:p>
        </p:txBody>
      </p:sp>
      <p:sp>
        <p:nvSpPr>
          <p:cNvPr id="6" name="Text Placeholder 5">
            <a:extLst>
              <a:ext uri="{FF2B5EF4-FFF2-40B4-BE49-F238E27FC236}">
                <a16:creationId xmlns:a16="http://schemas.microsoft.com/office/drawing/2014/main" id="{A8AD6F76-C1EC-FFF1-C52C-A2E2F47CE7F1}"/>
              </a:ext>
            </a:extLst>
          </p:cNvPr>
          <p:cNvSpPr>
            <a:spLocks noGrp="1"/>
          </p:cNvSpPr>
          <p:nvPr>
            <p:ph type="body" sz="quarter" idx="11"/>
          </p:nvPr>
        </p:nvSpPr>
        <p:spPr>
          <a:xfrm>
            <a:off x="4223318" y="3429000"/>
            <a:ext cx="7282882" cy="448423"/>
          </a:xfrm>
        </p:spPr>
        <p:txBody>
          <a:bodyPr lIns="0" tIns="0" rIns="0" bIns="0" anchor="t"/>
          <a:lstStyle/>
          <a:p>
            <a:r>
              <a:rPr lang="en-US" dirty="0"/>
              <a:t>September 2026</a:t>
            </a:r>
          </a:p>
        </p:txBody>
      </p:sp>
    </p:spTree>
    <p:extLst>
      <p:ext uri="{BB962C8B-B14F-4D97-AF65-F5344CB8AC3E}">
        <p14:creationId xmlns:p14="http://schemas.microsoft.com/office/powerpoint/2010/main" val="86095028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07037-6CC3-6E3B-69B2-C3F42DFD212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1FDE9E7-826D-7B8F-E9F5-892F2267C226}"/>
              </a:ext>
            </a:extLst>
          </p:cNvPr>
          <p:cNvSpPr>
            <a:spLocks noGrp="1"/>
          </p:cNvSpPr>
          <p:nvPr>
            <p:ph type="title" idx="4294967295"/>
          </p:nvPr>
        </p:nvSpPr>
        <p:spPr>
          <a:xfrm>
            <a:off x="695325" y="550864"/>
            <a:ext cx="10680246" cy="6413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Agenda</a:t>
            </a:r>
          </a:p>
        </p:txBody>
      </p:sp>
      <p:sp>
        <p:nvSpPr>
          <p:cNvPr id="5" name="Text Placeholder 4">
            <a:extLst>
              <a:ext uri="{FF2B5EF4-FFF2-40B4-BE49-F238E27FC236}">
                <a16:creationId xmlns:a16="http://schemas.microsoft.com/office/drawing/2014/main" id="{7819A155-56BF-4292-A8BC-D31D5B5F53B6}"/>
              </a:ext>
            </a:extLst>
          </p:cNvPr>
          <p:cNvSpPr>
            <a:spLocks noGrp="1"/>
          </p:cNvSpPr>
          <p:nvPr>
            <p:ph type="body" sz="quarter" idx="17"/>
          </p:nvPr>
        </p:nvSpPr>
        <p:spPr>
          <a:xfrm>
            <a:off x="695325" y="1818888"/>
            <a:ext cx="9261475" cy="4401220"/>
          </a:xfrm>
        </p:spPr>
        <p:txBody>
          <a:bodyPr lIns="0" tIns="45720" rIns="91440" bIns="45720" anchor="t">
            <a:normAutofit/>
          </a:bodyPr>
          <a:lstStyle/>
          <a:p>
            <a:pPr marL="342900" indent="-342900" fontAlgn="base">
              <a:buFont typeface="Arial" panose="020B0604020202020204" pitchFamily="34" charset="0"/>
              <a:buChar char="•"/>
            </a:pPr>
            <a:r>
              <a:rPr lang="en-US" b="1" dirty="0">
                <a:latin typeface="Aptos"/>
              </a:rPr>
              <a:t>About the Dashboard</a:t>
            </a:r>
          </a:p>
          <a:p>
            <a:pPr marL="1028700" lvl="1" indent="-342900">
              <a:buFont typeface="Courier New" panose="020B0604020202020204" pitchFamily="34" charset="0"/>
              <a:buChar char="o"/>
            </a:pPr>
            <a:r>
              <a:rPr lang="en-US" dirty="0">
                <a:latin typeface="Aptos"/>
              </a:rPr>
              <a:t>Why we built it</a:t>
            </a:r>
          </a:p>
          <a:p>
            <a:pPr marL="1028700" lvl="1" indent="-342900">
              <a:buFont typeface="Courier New" panose="020B0604020202020204" pitchFamily="34" charset="0"/>
              <a:buChar char="o"/>
            </a:pPr>
            <a:r>
              <a:rPr lang="en-US" dirty="0">
                <a:latin typeface="Aptos"/>
              </a:rPr>
              <a:t>What it includes</a:t>
            </a:r>
          </a:p>
          <a:p>
            <a:pPr marL="1028700" lvl="1" indent="-342900">
              <a:buFont typeface="Courier New" panose="020B0604020202020204" pitchFamily="34" charset="0"/>
              <a:buChar char="o"/>
            </a:pPr>
            <a:r>
              <a:rPr lang="en-US" dirty="0">
                <a:latin typeface="Aptos"/>
              </a:rPr>
              <a:t>Where the data come from</a:t>
            </a:r>
          </a:p>
          <a:p>
            <a:pPr marL="342900" indent="-342900" fontAlgn="base">
              <a:buFont typeface="Arial" panose="020B0604020202020204" pitchFamily="34" charset="0"/>
              <a:buChar char="•"/>
            </a:pPr>
            <a:r>
              <a:rPr lang="en-US" b="1" dirty="0">
                <a:latin typeface="Aptos"/>
              </a:rPr>
              <a:t>Dashboard uses</a:t>
            </a:r>
            <a:r>
              <a:rPr lang="en-US" dirty="0">
                <a:latin typeface="Aptos"/>
              </a:rPr>
              <a:t>: Case use scenarios</a:t>
            </a:r>
          </a:p>
          <a:p>
            <a:pPr marL="342900" indent="-342900" fontAlgn="base">
              <a:buFont typeface="Arial" panose="020B0604020202020204" pitchFamily="34" charset="0"/>
              <a:buChar char="•"/>
            </a:pPr>
            <a:r>
              <a:rPr lang="en-US" b="1" dirty="0">
                <a:latin typeface="Aptos"/>
              </a:rPr>
              <a:t>Questions</a:t>
            </a:r>
          </a:p>
        </p:txBody>
      </p:sp>
      <p:sp>
        <p:nvSpPr>
          <p:cNvPr id="12" name="Slide Number Placeholder 5">
            <a:extLst>
              <a:ext uri="{FF2B5EF4-FFF2-40B4-BE49-F238E27FC236}">
                <a16:creationId xmlns:a16="http://schemas.microsoft.com/office/drawing/2014/main" id="{52BF4ED9-F324-96A3-8C92-59E55F1F2B8D}"/>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32</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2540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B4810-542F-484E-0205-D20F4AAFF61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30D7E95-4915-E978-3B9C-C7A19CCBEC80}"/>
              </a:ext>
            </a:extLst>
          </p:cNvPr>
          <p:cNvSpPr>
            <a:spLocks noGrp="1"/>
          </p:cNvSpPr>
          <p:nvPr>
            <p:ph type="title" idx="4294967295"/>
          </p:nvPr>
        </p:nvSpPr>
        <p:spPr>
          <a:xfrm>
            <a:off x="101600" y="398951"/>
            <a:ext cx="12089441" cy="13000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About the Dashboard</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a:ea typeface="+mn-ea"/>
                <a:cs typeface="+mn-cs"/>
              </a:rPr>
              <a:t>The only public resource that provides data on the home visiting workforce across models and funding sources</a:t>
            </a:r>
          </a:p>
        </p:txBody>
      </p:sp>
      <p:sp>
        <p:nvSpPr>
          <p:cNvPr id="12" name="Slide Number Placeholder 5">
            <a:extLst>
              <a:ext uri="{FF2B5EF4-FFF2-40B4-BE49-F238E27FC236}">
                <a16:creationId xmlns:a16="http://schemas.microsoft.com/office/drawing/2014/main" id="{46438479-EA84-C4C9-513E-D89A5E376CEA}"/>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33</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500" name="Panel 0">
            <a:extLst>
              <a:ext uri="{C183D7F6-B498-43B3-948B-1728B52AA6E4}">
                <adec:decorative xmlns:adec="http://schemas.microsoft.com/office/drawing/2017/decorative" val="1"/>
              </a:ext>
            </a:extLst>
          </p:cNvPr>
          <p:cNvSpPr/>
          <p:nvPr/>
        </p:nvSpPr>
        <p:spPr>
          <a:xfrm>
            <a:off x="696000" y="1700000"/>
            <a:ext cx="5100000" cy="4000000"/>
          </a:xfrm>
          <a:prstGeom prst="roundRect">
            <a:avLst>
              <a:gd name="adj" fmla="val 4000"/>
            </a:avLst>
          </a:prstGeom>
          <a:solidFill>
            <a:srgbClr val="E8F1F8"/>
          </a:solidFill>
          <a:ln w="12700">
            <a:solidFill>
              <a:srgbClr val="C7DC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1" name="Text 3">
            <a:extLst>
              <a:ext uri="{FF2B5EF4-FFF2-40B4-BE49-F238E27FC236}">
                <a16:creationId xmlns:a16="http://schemas.microsoft.com/office/drawing/2014/main" id="{78CB0772-0DA3-11BC-8001-CDD415A68CC2}"/>
              </a:ext>
            </a:extLst>
          </p:cNvPr>
          <p:cNvSpPr/>
          <p:nvPr/>
        </p:nvSpPr>
        <p:spPr>
          <a:xfrm>
            <a:off x="1036000" y="1950000"/>
            <a:ext cx="44200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WHY WE BUILT IT</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501" name="Panel 1">
            <a:extLst>
              <a:ext uri="{C183D7F6-B498-43B3-948B-1728B52AA6E4}">
                <adec:decorative xmlns:adec="http://schemas.microsoft.com/office/drawing/2017/decorative" val="1"/>
              </a:ext>
            </a:extLst>
          </p:cNvPr>
          <p:cNvSpPr/>
          <p:nvPr/>
        </p:nvSpPr>
        <p:spPr>
          <a:xfrm>
            <a:off x="6396000" y="1700000"/>
            <a:ext cx="5100000" cy="4000000"/>
          </a:xfrm>
          <a:prstGeom prst="roundRect">
            <a:avLst>
              <a:gd name="adj" fmla="val 4000"/>
            </a:avLst>
          </a:prstGeom>
          <a:solidFill>
            <a:srgbClr val="E8F1F8"/>
          </a:solidFill>
          <a:ln w="12700">
            <a:solidFill>
              <a:srgbClr val="C7DC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4" name="Text 4">
            <a:extLst>
              <a:ext uri="{FF2B5EF4-FFF2-40B4-BE49-F238E27FC236}">
                <a16:creationId xmlns:a16="http://schemas.microsoft.com/office/drawing/2014/main" id="{1792EB85-8496-3A80-5ADC-914B5C095BF1}"/>
              </a:ext>
            </a:extLst>
          </p:cNvPr>
          <p:cNvSpPr/>
          <p:nvPr/>
        </p:nvSpPr>
        <p:spPr>
          <a:xfrm>
            <a:off x="1036000" y="2500000"/>
            <a:ext cx="4420000" cy="295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No consistent, cross-model data exists on the home visiting workforce</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Programs, states, and funders lack shared evidence for planning</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Developed with home visiting models as founding data partners</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Combines administrative and public-use data into one tool</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Soft-launched the 2025 Dashboard after 1+ years of model and field engagement</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p:txBody>
      </p:sp>
      <p:sp>
        <p:nvSpPr>
          <p:cNvPr id="16" name="Text 3">
            <a:extLst>
              <a:ext uri="{FF2B5EF4-FFF2-40B4-BE49-F238E27FC236}">
                <a16:creationId xmlns:a16="http://schemas.microsoft.com/office/drawing/2014/main" id="{4D430375-0364-A0E1-1B3B-8B33A1B813BA}"/>
              </a:ext>
            </a:extLst>
          </p:cNvPr>
          <p:cNvSpPr/>
          <p:nvPr/>
        </p:nvSpPr>
        <p:spPr>
          <a:xfrm>
            <a:off x="6736000" y="1950000"/>
            <a:ext cx="44200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THE BENEFIT</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8" name="Text 4">
            <a:extLst>
              <a:ext uri="{FF2B5EF4-FFF2-40B4-BE49-F238E27FC236}">
                <a16:creationId xmlns:a16="http://schemas.microsoft.com/office/drawing/2014/main" id="{F1455864-4CD1-AE97-8D78-83810D98479F}"/>
              </a:ext>
            </a:extLst>
          </p:cNvPr>
          <p:cNvSpPr/>
          <p:nvPr/>
        </p:nvSpPr>
        <p:spPr>
          <a:xfrm>
            <a:off x="6736000" y="2500000"/>
            <a:ext cx="4420000" cy="295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State and local programs: </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target expansion where need is greatest</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Funders and models: </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direct investment where demand outpaces supply</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System leaders: </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strengthen pipelines and career pathways</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Home visitors and programs: </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see their workforce represented and valued</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p:txBody>
      </p:sp>
    </p:spTree>
    <p:extLst>
      <p:ext uri="{BB962C8B-B14F-4D97-AF65-F5344CB8AC3E}">
        <p14:creationId xmlns:p14="http://schemas.microsoft.com/office/powerpoint/2010/main" val="675624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36E51-2526-8B65-927A-495D9E65571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759F330-00FB-7FB8-C49C-939E914BD448}"/>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What the Dashboard Includes</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An interactive tool for exploring workforce supply, demand, and trends—nationally, by state, and by county</a:t>
            </a:r>
          </a:p>
        </p:txBody>
      </p:sp>
      <p:sp>
        <p:nvSpPr>
          <p:cNvPr id="12" name="Slide Number Placeholder 5">
            <a:extLst>
              <a:ext uri="{FF2B5EF4-FFF2-40B4-BE49-F238E27FC236}">
                <a16:creationId xmlns:a16="http://schemas.microsoft.com/office/drawing/2014/main" id="{6DD802AF-B964-E89A-A010-61A237A761FD}"/>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34</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500" name="Panel 0">
            <a:extLst>
              <a:ext uri="{C183D7F6-B498-43B3-948B-1728B52AA6E4}">
                <adec:decorative xmlns:adec="http://schemas.microsoft.com/office/drawing/2017/decorative" val="1"/>
              </a:ext>
            </a:extLst>
          </p:cNvPr>
          <p:cNvSpPr/>
          <p:nvPr/>
        </p:nvSpPr>
        <p:spPr>
          <a:xfrm>
            <a:off x="696000" y="1700000"/>
            <a:ext cx="5100000" cy="4000000"/>
          </a:xfrm>
          <a:prstGeom prst="roundRect">
            <a:avLst>
              <a:gd name="adj" fmla="val 4000"/>
            </a:avLst>
          </a:prstGeom>
          <a:solidFill>
            <a:srgbClr val="E8F1F8"/>
          </a:solidFill>
          <a:ln w="12700">
            <a:solidFill>
              <a:srgbClr val="C7DC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501" name="Panel 1">
            <a:extLst>
              <a:ext uri="{C183D7F6-B498-43B3-948B-1728B52AA6E4}">
                <adec:decorative xmlns:adec="http://schemas.microsoft.com/office/drawing/2017/decorative" val="1"/>
              </a:ext>
            </a:extLst>
          </p:cNvPr>
          <p:cNvSpPr/>
          <p:nvPr/>
        </p:nvSpPr>
        <p:spPr>
          <a:xfrm>
            <a:off x="6396000" y="1700000"/>
            <a:ext cx="5100000" cy="4000000"/>
          </a:xfrm>
          <a:prstGeom prst="roundRect">
            <a:avLst>
              <a:gd name="adj" fmla="val 4000"/>
            </a:avLst>
          </a:prstGeom>
          <a:solidFill>
            <a:srgbClr val="E8F1F8"/>
          </a:solidFill>
          <a:ln w="12700">
            <a:solidFill>
              <a:srgbClr val="C7DC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1" name="Text 3">
            <a:extLst>
              <a:ext uri="{FF2B5EF4-FFF2-40B4-BE49-F238E27FC236}">
                <a16:creationId xmlns:a16="http://schemas.microsoft.com/office/drawing/2014/main" id="{72D9751F-2DC3-1524-820C-E9DCA5363054}"/>
              </a:ext>
            </a:extLst>
          </p:cNvPr>
          <p:cNvSpPr/>
          <p:nvPr/>
        </p:nvSpPr>
        <p:spPr>
          <a:xfrm>
            <a:off x="1036000" y="1950000"/>
            <a:ext cx="44200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CORE CAPABILITIES</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4" name="Text 4">
            <a:extLst>
              <a:ext uri="{FF2B5EF4-FFF2-40B4-BE49-F238E27FC236}">
                <a16:creationId xmlns:a16="http://schemas.microsoft.com/office/drawing/2014/main" id="{654D1F42-BE76-B9CC-90EA-AD352E8276F1}"/>
              </a:ext>
            </a:extLst>
          </p:cNvPr>
          <p:cNvSpPr/>
          <p:nvPr/>
        </p:nvSpPr>
        <p:spPr>
          <a:xfrm>
            <a:off x="1036000" y="2500000"/>
            <a:ext cx="4621283" cy="3194415"/>
          </a:xfrm>
          <a:prstGeom prst="rect">
            <a:avLst/>
          </a:prstGeom>
          <a:noFill/>
          <a:ln/>
        </p:spPr>
        <p:txBody>
          <a:bodyPr wrap="square" lIns="0" tIns="0" rIns="0" bIns="0" rtlCol="0" anchor="t">
            <a:normAutofit fontScale="97500"/>
          </a:bodyPr>
          <a:lstStyle/>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National, state &amp; county maps of workforce data</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400050" marR="0" lvl="1"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400" b="0" i="0" u="none" strike="noStrike" kern="1200" cap="none" spc="0" normalizeH="0" baseline="0" noProof="0">
                <a:ln>
                  <a:noFill/>
                </a:ln>
                <a:solidFill>
                  <a:srgbClr val="1F2A33"/>
                </a:solidFill>
                <a:effectLst/>
                <a:uLnTx/>
                <a:uFillTx/>
                <a:latin typeface="Aptos" panose="02110004020202020204"/>
                <a:ea typeface="Calibri"/>
                <a:cs typeface="Calibri"/>
              </a:rPr>
              <a:t>Workforce supply metrics: </a:t>
            </a:r>
            <a:r>
              <a:rPr kumimoji="0" lang="en-US" sz="1400" b="0" i="1" u="none" strike="noStrike" kern="1200" cap="none" spc="0" normalizeH="0" baseline="0" noProof="0">
                <a:ln>
                  <a:noFill/>
                </a:ln>
                <a:solidFill>
                  <a:srgbClr val="1F2A33"/>
                </a:solidFill>
                <a:effectLst/>
                <a:uLnTx/>
                <a:uFillTx/>
                <a:latin typeface="Aptos" panose="02110004020202020204"/>
                <a:ea typeface="Calibri"/>
                <a:cs typeface="Calibri"/>
              </a:rPr>
              <a:t>counts, age, sex, experience, education</a:t>
            </a:r>
            <a:endParaRPr kumimoji="0" lang="en-US" sz="14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400050" marR="0" lvl="1" indent="-285750" algn="l" defTabSz="914400" rtl="0" eaLnBrk="1" fontAlgn="auto" latinLnBrk="0" hangingPunct="1">
              <a:lnSpc>
                <a:spcPct val="100000"/>
              </a:lnSpc>
              <a:spcBef>
                <a:spcPts val="0"/>
              </a:spcBef>
              <a:spcAft>
                <a:spcPts val="1000"/>
              </a:spcAft>
              <a:buClrTx/>
              <a:buSzTx/>
              <a:buFont typeface="Arial"/>
              <a:buChar char="•"/>
              <a:tabLst/>
              <a:defRPr/>
            </a:pPr>
            <a:r>
              <a:rPr kumimoji="0" lang="en-US" sz="1400" b="0" i="0" u="none" strike="noStrike" kern="1200" cap="none" spc="0" normalizeH="0" baseline="0" noProof="0">
                <a:ln>
                  <a:noFill/>
                </a:ln>
                <a:solidFill>
                  <a:srgbClr val="1F2A33"/>
                </a:solidFill>
                <a:effectLst/>
                <a:uLnTx/>
                <a:uFillTx/>
                <a:latin typeface="Aptos" panose="02110004020202020204"/>
                <a:ea typeface="Calibri"/>
                <a:cs typeface="Calibri"/>
              </a:rPr>
              <a:t>Household demand metrics: </a:t>
            </a:r>
            <a:r>
              <a:rPr kumimoji="0" lang="en-US" sz="1400" b="0" i="1" u="none" strike="noStrike" kern="1200" cap="none" spc="0" normalizeH="0" baseline="0" noProof="0">
                <a:ln>
                  <a:noFill/>
                </a:ln>
                <a:solidFill>
                  <a:srgbClr val="1F2A33"/>
                </a:solidFill>
                <a:effectLst/>
                <a:uLnTx/>
                <a:uFillTx/>
                <a:latin typeface="Aptos" panose="02110004020202020204"/>
                <a:ea typeface="Calibri"/>
                <a:cs typeface="Calibri"/>
              </a:rPr>
              <a:t>counts of households with children under 3 or 6 or pregnant women, for all income levels and for incomes below 200% FPL</a:t>
            </a:r>
            <a:endParaRPr kumimoji="0" lang="en-US" sz="14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400050" marR="0" lvl="1" indent="-285750" algn="l" defTabSz="914400" rtl="0" eaLnBrk="1" fontAlgn="auto" latinLnBrk="0" hangingPunct="1">
              <a:lnSpc>
                <a:spcPct val="100000"/>
              </a:lnSpc>
              <a:spcBef>
                <a:spcPts val="0"/>
              </a:spcBef>
              <a:spcAft>
                <a:spcPts val="1000"/>
              </a:spcAft>
              <a:buClrTx/>
              <a:buSzTx/>
              <a:buFont typeface="Arial"/>
              <a:buChar char="•"/>
              <a:tabLst/>
              <a:defRPr/>
            </a:pPr>
            <a:r>
              <a:rPr kumimoji="0" lang="en-US" sz="1400" b="0" i="0" u="none" strike="noStrike" kern="1200" cap="none" spc="0" normalizeH="0" baseline="0" noProof="0">
                <a:ln>
                  <a:noFill/>
                </a:ln>
                <a:solidFill>
                  <a:srgbClr val="1F2A33"/>
                </a:solidFill>
                <a:effectLst/>
                <a:uLnTx/>
                <a:uFillTx/>
                <a:latin typeface="Aptos" panose="02110004020202020204"/>
                <a:ea typeface="Calibri"/>
                <a:cs typeface="Calibri"/>
              </a:rPr>
              <a:t>Trends in adjacent fields: average earnings and number of degree completers in nursing, early childhood education, social work, community/public health</a:t>
            </a:r>
            <a:endParaRPr kumimoji="0" lang="en-US" sz="14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a:buChar char="Ø"/>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Printable, pre-built state profiles</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6" name="Text 3">
            <a:extLst>
              <a:ext uri="{FF2B5EF4-FFF2-40B4-BE49-F238E27FC236}">
                <a16:creationId xmlns:a16="http://schemas.microsoft.com/office/drawing/2014/main" id="{49ACF363-CFBC-6CCC-E0D9-E38DC0E27EA3}"/>
              </a:ext>
            </a:extLst>
          </p:cNvPr>
          <p:cNvSpPr/>
          <p:nvPr/>
        </p:nvSpPr>
        <p:spPr>
          <a:xfrm>
            <a:off x="6736000" y="1950000"/>
            <a:ext cx="44200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BUILT FOR</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8" name="Text 4">
            <a:extLst>
              <a:ext uri="{FF2B5EF4-FFF2-40B4-BE49-F238E27FC236}">
                <a16:creationId xmlns:a16="http://schemas.microsoft.com/office/drawing/2014/main" id="{DE9D5E55-668C-6305-5DCD-D22F6553A480}"/>
              </a:ext>
            </a:extLst>
          </p:cNvPr>
          <p:cNvSpPr/>
          <p:nvPr/>
        </p:nvSpPr>
        <p:spPr>
          <a:xfrm>
            <a:off x="6736000" y="2500000"/>
            <a:ext cx="4420000" cy="295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State and local program leaders: </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planning funding and staffing</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Researchers and policy analysts: </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studying workforce trends</a:t>
            </a: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Training and education institutions:</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 shaping pipeline investments</a:t>
            </a: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a:ln>
                  <a:noFill/>
                </a:ln>
                <a:solidFill>
                  <a:srgbClr val="1F2A33"/>
                </a:solidFill>
                <a:effectLst/>
                <a:uLnTx/>
                <a:uFillTx/>
                <a:latin typeface="Aptos" panose="02110004020202020204"/>
                <a:ea typeface="Calibri"/>
                <a:cs typeface="Calibri"/>
              </a:rPr>
              <a:t>Funders and advocates:</a:t>
            </a: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 making the case for investments in the workforce</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p:txBody>
      </p:sp>
    </p:spTree>
    <p:extLst>
      <p:ext uri="{BB962C8B-B14F-4D97-AF65-F5344CB8AC3E}">
        <p14:creationId xmlns:p14="http://schemas.microsoft.com/office/powerpoint/2010/main" val="2752276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1CE13-3354-D272-0FC5-602C3C9B5CA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3858155-F43B-9EFD-97A6-BDE29FC28037}"/>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Where the Data Comes From</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Metrics on the Dashboard combine multiple data sources to provide a consistent picture of the workforce</a:t>
            </a:r>
          </a:p>
        </p:txBody>
      </p:sp>
      <p:sp>
        <p:nvSpPr>
          <p:cNvPr id="12" name="Slide Number Placeholder 5">
            <a:extLst>
              <a:ext uri="{FF2B5EF4-FFF2-40B4-BE49-F238E27FC236}">
                <a16:creationId xmlns:a16="http://schemas.microsoft.com/office/drawing/2014/main" id="{F683936F-5777-9C66-D0D9-4898C1C808C0}"/>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35</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500" name="Panel 0">
            <a:extLst>
              <a:ext uri="{C183D7F6-B498-43B3-948B-1728B52AA6E4}">
                <adec:decorative xmlns:adec="http://schemas.microsoft.com/office/drawing/2017/decorative" val="1"/>
              </a:ext>
            </a:extLst>
          </p:cNvPr>
          <p:cNvSpPr/>
          <p:nvPr/>
        </p:nvSpPr>
        <p:spPr>
          <a:xfrm>
            <a:off x="696000" y="1700000"/>
            <a:ext cx="5100000" cy="4000000"/>
          </a:xfrm>
          <a:prstGeom prst="roundRect">
            <a:avLst>
              <a:gd name="adj" fmla="val 4000"/>
            </a:avLst>
          </a:prstGeom>
          <a:solidFill>
            <a:srgbClr val="E8F1F8"/>
          </a:solidFill>
          <a:ln w="12700">
            <a:solidFill>
              <a:srgbClr val="C7DC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501" name="Panel 1">
            <a:extLst>
              <a:ext uri="{C183D7F6-B498-43B3-948B-1728B52AA6E4}">
                <adec:decorative xmlns:adec="http://schemas.microsoft.com/office/drawing/2017/decorative" val="1"/>
              </a:ext>
            </a:extLst>
          </p:cNvPr>
          <p:cNvSpPr/>
          <p:nvPr/>
        </p:nvSpPr>
        <p:spPr>
          <a:xfrm>
            <a:off x="6396000" y="1700000"/>
            <a:ext cx="5100000" cy="4000000"/>
          </a:xfrm>
          <a:prstGeom prst="roundRect">
            <a:avLst>
              <a:gd name="adj" fmla="val 4000"/>
            </a:avLst>
          </a:prstGeom>
          <a:solidFill>
            <a:srgbClr val="E8F1F8"/>
          </a:solidFill>
          <a:ln w="12700">
            <a:solidFill>
              <a:srgbClr val="C7DCE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1" name="Text 3">
            <a:extLst>
              <a:ext uri="{FF2B5EF4-FFF2-40B4-BE49-F238E27FC236}">
                <a16:creationId xmlns:a16="http://schemas.microsoft.com/office/drawing/2014/main" id="{BB0CCFE1-4580-3752-74B9-F3E37EFC0A79}"/>
              </a:ext>
            </a:extLst>
          </p:cNvPr>
          <p:cNvSpPr/>
          <p:nvPr/>
        </p:nvSpPr>
        <p:spPr>
          <a:xfrm>
            <a:off x="1036000" y="1950000"/>
            <a:ext cx="44200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DATA SOURCES</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4" name="Text 4">
            <a:extLst>
              <a:ext uri="{FF2B5EF4-FFF2-40B4-BE49-F238E27FC236}">
                <a16:creationId xmlns:a16="http://schemas.microsoft.com/office/drawing/2014/main" id="{DBBE4ECB-EE84-4A82-A55B-A573003CE61A}"/>
              </a:ext>
            </a:extLst>
          </p:cNvPr>
          <p:cNvSpPr/>
          <p:nvPr/>
        </p:nvSpPr>
        <p:spPr>
          <a:xfrm>
            <a:off x="1036000" y="2500000"/>
            <a:ext cx="4420000" cy="295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Home visiting model administrative data </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508000" marR="0" lvl="1"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29 models provided data in 2026, up from 13 models in 2025</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Institute for the Advancement of Family Support Professionals (IAFSP) data</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Public-use files from US Census Bureau and US Departments of Labor and Education</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p:txBody>
      </p:sp>
      <p:sp>
        <p:nvSpPr>
          <p:cNvPr id="16" name="Text 3">
            <a:extLst>
              <a:ext uri="{FF2B5EF4-FFF2-40B4-BE49-F238E27FC236}">
                <a16:creationId xmlns:a16="http://schemas.microsoft.com/office/drawing/2014/main" id="{F3F33AF8-D219-412F-EB6B-612A08F660B7}"/>
              </a:ext>
            </a:extLst>
          </p:cNvPr>
          <p:cNvSpPr/>
          <p:nvPr/>
        </p:nvSpPr>
        <p:spPr>
          <a:xfrm>
            <a:off x="6736000" y="1950000"/>
            <a:ext cx="44200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WHAT EACH SOURCE ADDS</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8" name="Text 4">
            <a:extLst>
              <a:ext uri="{FF2B5EF4-FFF2-40B4-BE49-F238E27FC236}">
                <a16:creationId xmlns:a16="http://schemas.microsoft.com/office/drawing/2014/main" id="{A7B9099B-0709-B7AB-E737-83B6116A9335}"/>
              </a:ext>
            </a:extLst>
          </p:cNvPr>
          <p:cNvSpPr/>
          <p:nvPr/>
        </p:nvSpPr>
        <p:spPr>
          <a:xfrm>
            <a:off x="6736000" y="2500000"/>
            <a:ext cx="4420000" cy="295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dirty="0">
                <a:ln>
                  <a:noFill/>
                </a:ln>
                <a:solidFill>
                  <a:srgbClr val="1F2A33"/>
                </a:solidFill>
                <a:effectLst/>
                <a:uLnTx/>
                <a:uFillTx/>
                <a:latin typeface="Aptos" panose="02110004020202020204"/>
                <a:ea typeface="Calibri"/>
                <a:cs typeface="Calibri"/>
              </a:rPr>
              <a:t>Model administrative data:</a:t>
            </a: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 workforce counts, location, </a:t>
            </a:r>
            <a:r>
              <a:rPr kumimoji="0" lang="en-US" sz="1600" b="0" i="1" u="none" strike="noStrike" kern="1200" cap="none" spc="0" normalizeH="0" baseline="0" noProof="0" dirty="0">
                <a:ln>
                  <a:noFill/>
                </a:ln>
                <a:solidFill>
                  <a:srgbClr val="1F2A33"/>
                </a:solidFill>
                <a:effectLst/>
                <a:uLnTx/>
                <a:uFillTx/>
                <a:latin typeface="Aptos" panose="02110004020202020204"/>
                <a:ea typeface="Calibri"/>
                <a:cs typeface="Calibri"/>
              </a:rPr>
              <a:t>*wages, turnover, vacancies</a:t>
            </a: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dirty="0">
                <a:ln>
                  <a:noFill/>
                </a:ln>
                <a:solidFill>
                  <a:srgbClr val="1F2A33"/>
                </a:solidFill>
                <a:effectLst/>
                <a:uLnTx/>
                <a:uFillTx/>
                <a:latin typeface="Aptos" panose="02110004020202020204"/>
                <a:ea typeface="Calibri"/>
                <a:cs typeface="Calibri"/>
              </a:rPr>
              <a:t>IAFSP data: </a:t>
            </a: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age, experience, education, sex</a:t>
            </a:r>
          </a:p>
          <a:p>
            <a:pPr marL="285750" marR="0" lvl="0" indent="-285750" algn="l" defTabSz="914400" rtl="0" eaLnBrk="1" fontAlgn="auto" latinLnBrk="0" hangingPunct="1">
              <a:lnSpc>
                <a:spcPct val="100000"/>
              </a:lnSpc>
              <a:spcBef>
                <a:spcPts val="0"/>
              </a:spcBef>
              <a:spcAft>
                <a:spcPts val="1000"/>
              </a:spcAft>
              <a:buClrTx/>
              <a:buSzPct val="100000"/>
              <a:buFont typeface="Arial"/>
              <a:buChar char="•"/>
              <a:tabLst/>
              <a:defRPr/>
            </a:pPr>
            <a:r>
              <a:rPr kumimoji="0" lang="en-US" sz="1600" b="1" i="0" u="none" strike="noStrike" kern="1200" cap="none" spc="0" normalizeH="0" baseline="0" noProof="0" dirty="0">
                <a:ln>
                  <a:noFill/>
                </a:ln>
                <a:solidFill>
                  <a:srgbClr val="1F2A33"/>
                </a:solidFill>
                <a:effectLst/>
                <a:uLnTx/>
                <a:uFillTx/>
                <a:latin typeface="Aptos" panose="02110004020202020204"/>
                <a:ea typeface="Calibri"/>
                <a:cs typeface="Calibri"/>
              </a:rPr>
              <a:t>Public-use files:</a:t>
            </a: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 household demand and adjacent-field labor market data</a:t>
            </a:r>
          </a:p>
          <a:p>
            <a:pPr marL="0" marR="0" lvl="0" indent="0" algn="l" defTabSz="914400" rtl="0" eaLnBrk="1" fontAlgn="auto" latinLnBrk="0" hangingPunct="1">
              <a:lnSpc>
                <a:spcPct val="100000"/>
              </a:lnSpc>
              <a:spcBef>
                <a:spcPts val="0"/>
              </a:spcBef>
              <a:spcAft>
                <a:spcPts val="1000"/>
              </a:spcAft>
              <a:buClrTx/>
              <a:buSzPct val="100000"/>
              <a:buFontTx/>
              <a:buNone/>
              <a:tabLst/>
              <a:defRPr/>
            </a:pPr>
            <a:endParaRPr kumimoji="0" lang="en-US" sz="1600" b="0" i="0" u="none" strike="noStrike" kern="1200" cap="none" spc="0" normalizeH="0" baseline="0" noProof="0" dirty="0">
              <a:ln>
                <a:noFill/>
              </a:ln>
              <a:solidFill>
                <a:srgbClr val="1F2A33"/>
              </a:solidFill>
              <a:effectLst/>
              <a:uLnTx/>
              <a:uFillTx/>
              <a:latin typeface="Aptos" panose="02110004020202020204"/>
              <a:ea typeface="Calibri" pitchFamily="34" charset="-122"/>
              <a:cs typeface="Calibri" pitchFamily="34" charset="-120"/>
            </a:endParaRPr>
          </a:p>
        </p:txBody>
      </p:sp>
    </p:spTree>
    <p:extLst>
      <p:ext uri="{BB962C8B-B14F-4D97-AF65-F5344CB8AC3E}">
        <p14:creationId xmlns:p14="http://schemas.microsoft.com/office/powerpoint/2010/main" val="2140362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DC410-AECD-A3E2-7A36-9F6D560B576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50E0020-9FD8-7A7A-EB93-7588631B025C}"/>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One Dashboard, Many Users</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Each persona maps onto one of the Dashboard’s three core walk throughs </a:t>
            </a:r>
          </a:p>
        </p:txBody>
      </p:sp>
      <p:sp>
        <p:nvSpPr>
          <p:cNvPr id="12" name="Slide Number Placeholder 5">
            <a:extLst>
              <a:ext uri="{FF2B5EF4-FFF2-40B4-BE49-F238E27FC236}">
                <a16:creationId xmlns:a16="http://schemas.microsoft.com/office/drawing/2014/main" id="{907781DC-64EE-A9BF-D005-B47D8E870B71}"/>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36</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101" name="Card Maria">
            <a:extLst>
              <a:ext uri="{C183D7F6-B498-43B3-948B-1728B52AA6E4}">
                <adec:decorative xmlns:adec="http://schemas.microsoft.com/office/drawing/2017/decorative" val="1"/>
              </a:ext>
            </a:extLst>
          </p:cNvPr>
          <p:cNvSpPr/>
          <p:nvPr/>
        </p:nvSpPr>
        <p:spPr>
          <a:xfrm>
            <a:off x="4396001" y="1755648"/>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02" name="Ring Maria">
            <a:extLst>
              <a:ext uri="{C183D7F6-B498-43B3-948B-1728B52AA6E4}">
                <adec:decorative xmlns:adec="http://schemas.microsoft.com/office/drawing/2017/decorative" val="1"/>
              </a:ext>
            </a:extLst>
          </p:cNvPr>
          <p:cNvSpPr/>
          <p:nvPr/>
        </p:nvSpPr>
        <p:spPr>
          <a:xfrm>
            <a:off x="5596001" y="2029968"/>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103" name="Icon Maria">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86000" y="2219980"/>
            <a:ext cx="620000" cy="620000"/>
          </a:xfrm>
          <a:prstGeom prst="rect">
            <a:avLst/>
          </a:prstGeom>
        </p:spPr>
      </p:pic>
      <p:sp>
        <p:nvSpPr>
          <p:cNvPr id="104" name="Name Maria"/>
          <p:cNvSpPr txBox="1"/>
          <p:nvPr/>
        </p:nvSpPr>
        <p:spPr>
          <a:xfrm>
            <a:off x="4546001" y="3291840"/>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Maria</a:t>
            </a:r>
          </a:p>
        </p:txBody>
      </p:sp>
      <p:sp>
        <p:nvSpPr>
          <p:cNvPr id="105" name="Role Maria"/>
          <p:cNvSpPr txBox="1"/>
          <p:nvPr/>
        </p:nvSpPr>
        <p:spPr>
          <a:xfrm>
            <a:off x="4646001" y="3685032"/>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MIECHV State Administrator</a:t>
            </a:r>
          </a:p>
        </p:txBody>
      </p:sp>
      <p:sp>
        <p:nvSpPr>
          <p:cNvPr id="107" name="Task Maria"/>
          <p:cNvSpPr txBox="1"/>
          <p:nvPr/>
        </p:nvSpPr>
        <p:spPr>
          <a:xfrm>
            <a:off x="4646001" y="452628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Make the case for scaling workforce to expand reach</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cxnSp>
        <p:nvCxnSpPr>
          <p:cNvPr id="130" name="Div Steven">
            <a:extLst>
              <a:ext uri="{C183D7F6-B498-43B3-948B-1728B52AA6E4}">
                <adec:decorative xmlns:adec="http://schemas.microsoft.com/office/drawing/2017/decorative" val="1"/>
              </a:ext>
            </a:extLst>
          </p:cNvPr>
          <p:cNvCxnSpPr/>
          <p:nvPr/>
        </p:nvCxnSpPr>
        <p:spPr>
          <a:xfrm>
            <a:off x="1845999" y="4379976"/>
            <a:ext cx="1100000" cy="0"/>
          </a:xfrm>
          <a:prstGeom prst="line">
            <a:avLst/>
          </a:prstGeom>
          <a:ln w="12700">
            <a:solidFill>
              <a:srgbClr val="FFFFFF">
                <a:alpha val="45000"/>
              </a:srgbClr>
            </a:solidFill>
          </a:ln>
        </p:spPr>
      </p:cxnSp>
      <p:cxnSp>
        <p:nvCxnSpPr>
          <p:cNvPr id="113" name="Div David">
            <a:extLst>
              <a:ext uri="{C183D7F6-B498-43B3-948B-1728B52AA6E4}">
                <adec:decorative xmlns:adec="http://schemas.microsoft.com/office/drawing/2017/decorative" val="1"/>
              </a:ext>
            </a:extLst>
          </p:cNvPr>
          <p:cNvCxnSpPr/>
          <p:nvPr/>
        </p:nvCxnSpPr>
        <p:spPr>
          <a:xfrm>
            <a:off x="5549658" y="4379976"/>
            <a:ext cx="1100000" cy="0"/>
          </a:xfrm>
          <a:prstGeom prst="line">
            <a:avLst/>
          </a:prstGeom>
          <a:ln w="12700">
            <a:solidFill>
              <a:srgbClr val="FFFFFF">
                <a:alpha val="45000"/>
              </a:srgbClr>
            </a:solidFill>
          </a:ln>
        </p:spPr>
      </p:cxnSp>
      <p:sp>
        <p:nvSpPr>
          <p:cNvPr id="200" name="Spectrum">
            <a:extLst>
              <a:ext uri="{C183D7F6-B498-43B3-948B-1728B52AA6E4}">
                <adec:decorative xmlns:adec="http://schemas.microsoft.com/office/drawing/2017/decorative" val="1"/>
              </a:ext>
            </a:extLst>
          </p:cNvPr>
          <p:cNvSpPr/>
          <p:nvPr/>
        </p:nvSpPr>
        <p:spPr>
          <a:xfrm>
            <a:off x="696000" y="5480000"/>
            <a:ext cx="10800000" cy="260000"/>
          </a:xfrm>
          <a:prstGeom prst="leftRightArrow">
            <a:avLst>
              <a:gd name="adj1" fmla="val 50000"/>
              <a:gd name="adj2" fmla="val 25000"/>
            </a:avLst>
          </a:prstGeom>
          <a:solidFill>
            <a:srgbClr val="A9BCD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201" name="Label"/>
          <p:cNvSpPr txBox="1"/>
          <p:nvPr/>
        </p:nvSpPr>
        <p:spPr>
          <a:xfrm>
            <a:off x="696000" y="5780000"/>
            <a:ext cx="4200000" cy="330000"/>
          </a:xfrm>
          <a:prstGeom prst="rect">
            <a:avLst/>
          </a:prstGeom>
          <a:noFill/>
        </p:spPr>
        <p:txBody>
          <a:bodyPr lIns="0" tIns="0" rIns="0" bIns="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60" normalizeH="0" baseline="0" noProof="0">
                <a:ln>
                  <a:noFill/>
                </a:ln>
                <a:solidFill>
                  <a:srgbClr val="0E2841"/>
                </a:solidFill>
                <a:effectLst/>
                <a:uLnTx/>
                <a:uFillTx/>
                <a:latin typeface="Aptos" panose="02110004020202020204"/>
                <a:ea typeface="+mn-ea"/>
                <a:cs typeface="+mn-cs"/>
              </a:rPr>
              <a:t>Broader, national scope</a:t>
            </a:r>
          </a:p>
        </p:txBody>
      </p:sp>
      <p:sp>
        <p:nvSpPr>
          <p:cNvPr id="202" name="Label"/>
          <p:cNvSpPr txBox="1"/>
          <p:nvPr/>
        </p:nvSpPr>
        <p:spPr>
          <a:xfrm>
            <a:off x="7296000" y="5780000"/>
            <a:ext cx="4200000" cy="330000"/>
          </a:xfrm>
          <a:prstGeom prst="rect">
            <a:avLst/>
          </a:prstGeom>
          <a:noFill/>
        </p:spPr>
        <p:txBody>
          <a:bodyPr lIns="0" tIns="0" rIns="0" bIns="0">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60" normalizeH="0" baseline="0" noProof="0">
                <a:ln>
                  <a:noFill/>
                </a:ln>
                <a:solidFill>
                  <a:srgbClr val="0E2841"/>
                </a:solidFill>
                <a:effectLst/>
                <a:uLnTx/>
                <a:uFillTx/>
                <a:latin typeface="Aptos" panose="02110004020202020204"/>
                <a:ea typeface="+mn-ea"/>
                <a:cs typeface="+mn-cs"/>
              </a:rPr>
              <a:t>Narrower, local scope</a:t>
            </a:r>
          </a:p>
        </p:txBody>
      </p:sp>
      <p:sp>
        <p:nvSpPr>
          <p:cNvPr id="4" name="Card Maria">
            <a:extLst>
              <a:ext uri="{FF2B5EF4-FFF2-40B4-BE49-F238E27FC236}">
                <a16:creationId xmlns:a16="http://schemas.microsoft.com/office/drawing/2014/main" id="{94D40993-7C1B-9F3C-F42C-0F0104514B4E}"/>
              </a:ext>
              <a:ext uri="{C183D7F6-B498-43B3-948B-1728B52AA6E4}">
                <adec:decorative xmlns:adec="http://schemas.microsoft.com/office/drawing/2017/decorative" val="1"/>
              </a:ext>
            </a:extLst>
          </p:cNvPr>
          <p:cNvSpPr/>
          <p:nvPr/>
        </p:nvSpPr>
        <p:spPr>
          <a:xfrm>
            <a:off x="696000" y="1755648"/>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32" name="Card David">
            <a:extLst>
              <a:ext uri="{FF2B5EF4-FFF2-40B4-BE49-F238E27FC236}">
                <a16:creationId xmlns:a16="http://schemas.microsoft.com/office/drawing/2014/main" id="{9B9A3AF4-4505-B07F-1418-284461A18B5D}"/>
              </a:ext>
              <a:ext uri="{C183D7F6-B498-43B3-948B-1728B52AA6E4}">
                <adec:decorative xmlns:adec="http://schemas.microsoft.com/office/drawing/2017/decorative" val="1"/>
              </a:ext>
            </a:extLst>
          </p:cNvPr>
          <p:cNvSpPr/>
          <p:nvPr/>
        </p:nvSpPr>
        <p:spPr>
          <a:xfrm>
            <a:off x="8096002" y="1755648"/>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grpSp>
        <p:nvGrpSpPr>
          <p:cNvPr id="41" name="Group 40">
            <a:extLst>
              <a:ext uri="{FF2B5EF4-FFF2-40B4-BE49-F238E27FC236}">
                <a16:creationId xmlns:a16="http://schemas.microsoft.com/office/drawing/2014/main" id="{5AE16794-AC43-D192-63F0-A2996AC34E83}"/>
              </a:ext>
              <a:ext uri="{C183D7F6-B498-43B3-948B-1728B52AA6E4}">
                <adec:decorative xmlns:adec="http://schemas.microsoft.com/office/drawing/2017/decorative" val="1"/>
              </a:ext>
            </a:extLst>
          </p:cNvPr>
          <p:cNvGrpSpPr/>
          <p:nvPr/>
        </p:nvGrpSpPr>
        <p:grpSpPr>
          <a:xfrm>
            <a:off x="8246002" y="2029968"/>
            <a:ext cx="3100000" cy="3096312"/>
            <a:chOff x="8246002" y="2029968"/>
            <a:chExt cx="3100000" cy="3096312"/>
          </a:xfrm>
        </p:grpSpPr>
        <p:sp>
          <p:nvSpPr>
            <p:cNvPr id="33" name="Ring David">
              <a:extLst>
                <a:ext uri="{FF2B5EF4-FFF2-40B4-BE49-F238E27FC236}">
                  <a16:creationId xmlns:a16="http://schemas.microsoft.com/office/drawing/2014/main" id="{CEE47582-DAEF-3B78-6BBD-668832FFB583}"/>
                </a:ext>
              </a:extLst>
            </p:cNvPr>
            <p:cNvSpPr/>
            <p:nvPr/>
          </p:nvSpPr>
          <p:spPr>
            <a:xfrm>
              <a:off x="9296002" y="2029968"/>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34" name="Icon David">
              <a:extLst>
                <a:ext uri="{FF2B5EF4-FFF2-40B4-BE49-F238E27FC236}">
                  <a16:creationId xmlns:a16="http://schemas.microsoft.com/office/drawing/2014/main" id="{DDEBDCC9-E761-2F60-1BF8-9E04BCA1BA46}"/>
                </a:ext>
              </a:extLst>
            </p:cNvPr>
            <p:cNvPicPr>
              <a:picLocks noChangeAspect="1"/>
            </p:cNvPicPr>
            <p:nvPr/>
          </p:nvPicPr>
          <p:blipFill>
            <a:blip r:embed="rId4"/>
            <a:stretch>
              <a:fillRect/>
            </a:stretch>
          </p:blipFill>
          <p:spPr>
            <a:xfrm>
              <a:off x="9486002" y="2241171"/>
              <a:ext cx="620000" cy="577617"/>
            </a:xfrm>
            <a:prstGeom prst="rect">
              <a:avLst/>
            </a:prstGeom>
          </p:spPr>
        </p:pic>
        <p:sp>
          <p:nvSpPr>
            <p:cNvPr id="35" name="Name David">
              <a:extLst>
                <a:ext uri="{FF2B5EF4-FFF2-40B4-BE49-F238E27FC236}">
                  <a16:creationId xmlns:a16="http://schemas.microsoft.com/office/drawing/2014/main" id="{7793BB10-4C24-E4EB-25A4-92D94FF45E32}"/>
                </a:ext>
              </a:extLst>
            </p:cNvPr>
            <p:cNvSpPr txBox="1"/>
            <p:nvPr/>
          </p:nvSpPr>
          <p:spPr>
            <a:xfrm>
              <a:off x="8246002" y="3291840"/>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Imani</a:t>
              </a:r>
            </a:p>
          </p:txBody>
        </p:sp>
        <p:sp>
          <p:nvSpPr>
            <p:cNvPr id="36" name="Role David">
              <a:extLst>
                <a:ext uri="{FF2B5EF4-FFF2-40B4-BE49-F238E27FC236}">
                  <a16:creationId xmlns:a16="http://schemas.microsoft.com/office/drawing/2014/main" id="{8E3AB40F-794C-366C-482B-0858BD64DA1C}"/>
                </a:ext>
              </a:extLst>
            </p:cNvPr>
            <p:cNvSpPr txBox="1"/>
            <p:nvPr/>
          </p:nvSpPr>
          <p:spPr>
            <a:xfrm>
              <a:off x="8346002" y="3685032"/>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Community College Planner</a:t>
              </a:r>
            </a:p>
          </p:txBody>
        </p:sp>
        <p:cxnSp>
          <p:nvCxnSpPr>
            <p:cNvPr id="37" name="Div David">
              <a:extLst>
                <a:ext uri="{FF2B5EF4-FFF2-40B4-BE49-F238E27FC236}">
                  <a16:creationId xmlns:a16="http://schemas.microsoft.com/office/drawing/2014/main" id="{C866E69C-6351-E7BA-01B1-AFC1C702DA09}"/>
                </a:ext>
              </a:extLst>
            </p:cNvPr>
            <p:cNvCxnSpPr/>
            <p:nvPr/>
          </p:nvCxnSpPr>
          <p:spPr>
            <a:xfrm>
              <a:off x="9246002" y="4379976"/>
              <a:ext cx="1100000" cy="0"/>
            </a:xfrm>
            <a:prstGeom prst="line">
              <a:avLst/>
            </a:prstGeom>
            <a:ln w="12700">
              <a:solidFill>
                <a:srgbClr val="FFFFFF">
                  <a:alpha val="45000"/>
                </a:srgbClr>
              </a:solidFill>
            </a:ln>
          </p:spPr>
        </p:cxnSp>
        <p:sp>
          <p:nvSpPr>
            <p:cNvPr id="38" name="Task David">
              <a:extLst>
                <a:ext uri="{FF2B5EF4-FFF2-40B4-BE49-F238E27FC236}">
                  <a16:creationId xmlns:a16="http://schemas.microsoft.com/office/drawing/2014/main" id="{0E86C1F4-3D52-DAB6-42AC-6CC940090D84}"/>
                </a:ext>
              </a:extLst>
            </p:cNvPr>
            <p:cNvSpPr txBox="1"/>
            <p:nvPr/>
          </p:nvSpPr>
          <p:spPr>
            <a:xfrm>
              <a:off x="8346002" y="452628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Consider demand for a new certificate program</a:t>
              </a:r>
            </a:p>
          </p:txBody>
        </p:sp>
      </p:grpSp>
      <p:grpSp>
        <p:nvGrpSpPr>
          <p:cNvPr id="40" name="Group 39">
            <a:extLst>
              <a:ext uri="{FF2B5EF4-FFF2-40B4-BE49-F238E27FC236}">
                <a16:creationId xmlns:a16="http://schemas.microsoft.com/office/drawing/2014/main" id="{16535EC5-59C7-EC29-ADF0-469755485329}"/>
              </a:ext>
              <a:ext uri="{C183D7F6-B498-43B3-948B-1728B52AA6E4}">
                <adec:decorative xmlns:adec="http://schemas.microsoft.com/office/drawing/2017/decorative" val="1"/>
              </a:ext>
            </a:extLst>
          </p:cNvPr>
          <p:cNvGrpSpPr/>
          <p:nvPr/>
        </p:nvGrpSpPr>
        <p:grpSpPr>
          <a:xfrm>
            <a:off x="846000" y="2029968"/>
            <a:ext cx="3100000" cy="3096312"/>
            <a:chOff x="846000" y="2029968"/>
            <a:chExt cx="3100000" cy="3096312"/>
          </a:xfrm>
        </p:grpSpPr>
        <p:sp>
          <p:nvSpPr>
            <p:cNvPr id="6" name="Ring Maria">
              <a:extLst>
                <a:ext uri="{FF2B5EF4-FFF2-40B4-BE49-F238E27FC236}">
                  <a16:creationId xmlns:a16="http://schemas.microsoft.com/office/drawing/2014/main" id="{EAFD24DF-BCB5-A1E8-82F1-F487B13C6494}"/>
                </a:ext>
              </a:extLst>
            </p:cNvPr>
            <p:cNvSpPr/>
            <p:nvPr/>
          </p:nvSpPr>
          <p:spPr>
            <a:xfrm>
              <a:off x="1896000" y="2029968"/>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8" name="Icon Maria">
              <a:extLst>
                <a:ext uri="{FF2B5EF4-FFF2-40B4-BE49-F238E27FC236}">
                  <a16:creationId xmlns:a16="http://schemas.microsoft.com/office/drawing/2014/main" id="{42E5F39D-DABB-8CD0-0C37-C35D53FBD5D6}"/>
                </a:ext>
              </a:extLst>
            </p:cNvPr>
            <p:cNvPicPr>
              <a:picLocks noChangeAspect="1"/>
            </p:cNvPicPr>
            <p:nvPr/>
          </p:nvPicPr>
          <p:blipFill>
            <a:blip r:embed="rId5"/>
            <a:stretch>
              <a:fillRect/>
            </a:stretch>
          </p:blipFill>
          <p:spPr>
            <a:xfrm>
              <a:off x="2086000" y="2219980"/>
              <a:ext cx="620000" cy="620000"/>
            </a:xfrm>
            <a:prstGeom prst="rect">
              <a:avLst/>
            </a:prstGeom>
          </p:spPr>
        </p:pic>
        <p:sp>
          <p:nvSpPr>
            <p:cNvPr id="10" name="Name Maria">
              <a:extLst>
                <a:ext uri="{FF2B5EF4-FFF2-40B4-BE49-F238E27FC236}">
                  <a16:creationId xmlns:a16="http://schemas.microsoft.com/office/drawing/2014/main" id="{FC5BA4CA-6D08-DE84-B5A3-1C765E323379}"/>
                </a:ext>
              </a:extLst>
            </p:cNvPr>
            <p:cNvSpPr txBox="1"/>
            <p:nvPr/>
          </p:nvSpPr>
          <p:spPr>
            <a:xfrm>
              <a:off x="846000" y="3291840"/>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Steven</a:t>
              </a:r>
            </a:p>
          </p:txBody>
        </p:sp>
        <p:sp>
          <p:nvSpPr>
            <p:cNvPr id="13" name="Role Maria">
              <a:extLst>
                <a:ext uri="{FF2B5EF4-FFF2-40B4-BE49-F238E27FC236}">
                  <a16:creationId xmlns:a16="http://schemas.microsoft.com/office/drawing/2014/main" id="{CD2E45CD-1866-AB21-81C0-BD39ABAA1DB2}"/>
                </a:ext>
              </a:extLst>
            </p:cNvPr>
            <p:cNvSpPr txBox="1"/>
            <p:nvPr/>
          </p:nvSpPr>
          <p:spPr>
            <a:xfrm>
              <a:off x="946000" y="3685032"/>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Model Developer</a:t>
              </a:r>
            </a:p>
          </p:txBody>
        </p:sp>
        <p:sp>
          <p:nvSpPr>
            <p:cNvPr id="15" name="Task Maria">
              <a:extLst>
                <a:ext uri="{FF2B5EF4-FFF2-40B4-BE49-F238E27FC236}">
                  <a16:creationId xmlns:a16="http://schemas.microsoft.com/office/drawing/2014/main" id="{88DC1BE6-53E2-6DDE-FBB3-011FD7323A26}"/>
                </a:ext>
              </a:extLst>
            </p:cNvPr>
            <p:cNvSpPr txBox="1"/>
            <p:nvPr/>
          </p:nvSpPr>
          <p:spPr>
            <a:xfrm>
              <a:off x="946000" y="452628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Identify where to target model expansion efforts</a:t>
              </a:r>
            </a:p>
          </p:txBody>
        </p:sp>
        <p:cxnSp>
          <p:nvCxnSpPr>
            <p:cNvPr id="39" name="Div David">
              <a:extLst>
                <a:ext uri="{FF2B5EF4-FFF2-40B4-BE49-F238E27FC236}">
                  <a16:creationId xmlns:a16="http://schemas.microsoft.com/office/drawing/2014/main" id="{FC7C49C8-0B2D-A69E-17C4-69523CFA581D}"/>
                </a:ext>
              </a:extLst>
            </p:cNvPr>
            <p:cNvCxnSpPr/>
            <p:nvPr/>
          </p:nvCxnSpPr>
          <p:spPr>
            <a:xfrm>
              <a:off x="1844458" y="4340352"/>
              <a:ext cx="1100000" cy="0"/>
            </a:xfrm>
            <a:prstGeom prst="line">
              <a:avLst/>
            </a:prstGeom>
            <a:ln w="12700">
              <a:solidFill>
                <a:srgbClr val="FFFFFF">
                  <a:alpha val="45000"/>
                </a:srgbClr>
              </a:solidFill>
            </a:ln>
          </p:spPr>
        </p:cxnSp>
      </p:grpSp>
    </p:spTree>
    <p:extLst>
      <p:ext uri="{BB962C8B-B14F-4D97-AF65-F5344CB8AC3E}">
        <p14:creationId xmlns:p14="http://schemas.microsoft.com/office/powerpoint/2010/main" val="3706531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DE57B-653A-0952-C2F7-3DC3797D8824}"/>
            </a:ext>
          </a:extLst>
        </p:cNvPr>
        <p:cNvGrpSpPr/>
        <p:nvPr/>
      </p:nvGrpSpPr>
      <p:grpSpPr>
        <a:xfrm>
          <a:off x="0" y="0"/>
          <a:ext cx="0" cy="0"/>
          <a:chOff x="0" y="0"/>
          <a:chExt cx="0" cy="0"/>
        </a:xfrm>
      </p:grpSpPr>
      <p:sp>
        <p:nvSpPr>
          <p:cNvPr id="300" name="Text Placeholder 2">
            <a:extLst>
              <a:ext uri="{FF2B5EF4-FFF2-40B4-BE49-F238E27FC236}">
                <a16:creationId xmlns:a16="http://schemas.microsoft.com/office/drawing/2014/main" id="{244B030A-D31A-B154-677C-5C5AE29CE512}"/>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Persona Walk Through: Steven</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Explore demand to inform decisions about model expansion</a:t>
            </a:r>
          </a:p>
        </p:txBody>
      </p:sp>
      <p:sp>
        <p:nvSpPr>
          <p:cNvPr id="12" name="Slide Number Placeholder 5">
            <a:extLst>
              <a:ext uri="{FF2B5EF4-FFF2-40B4-BE49-F238E27FC236}">
                <a16:creationId xmlns:a16="http://schemas.microsoft.com/office/drawing/2014/main" id="{10AEFED8-5758-FECC-0880-C9BD8A5961C1}"/>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6" name="Text 3">
            <a:extLst>
              <a:ext uri="{FF2B5EF4-FFF2-40B4-BE49-F238E27FC236}">
                <a16:creationId xmlns:a16="http://schemas.microsoft.com/office/drawing/2014/main" id="{7B245CB2-85CA-96F2-C48B-67F98A376565}"/>
              </a:ext>
            </a:extLst>
          </p:cNvPr>
          <p:cNvSpPr/>
          <p:nvPr/>
        </p:nvSpPr>
        <p:spPr>
          <a:xfrm>
            <a:off x="4559300" y="1831160"/>
            <a:ext cx="466344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GOAL</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8" name="Text 3">
            <a:extLst>
              <a:ext uri="{FF2B5EF4-FFF2-40B4-BE49-F238E27FC236}">
                <a16:creationId xmlns:a16="http://schemas.microsoft.com/office/drawing/2014/main" id="{60BA185A-2B8E-3710-B4A7-809C55DBC943}"/>
              </a:ext>
            </a:extLst>
          </p:cNvPr>
          <p:cNvSpPr/>
          <p:nvPr/>
        </p:nvSpPr>
        <p:spPr>
          <a:xfrm>
            <a:off x="4559300" y="2310290"/>
            <a:ext cx="69469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21212"/>
                </a:solidFill>
                <a:effectLst/>
                <a:uLnTx/>
                <a:uFillTx/>
                <a:latin typeface="Aptos" panose="02110004020202020204"/>
                <a:ea typeface="Calibri" pitchFamily="34" charset="-122"/>
                <a:cs typeface="Calibri" pitchFamily="34" charset="-120"/>
              </a:rPr>
              <a:t>Plan model expansion efforts</a:t>
            </a:r>
            <a:endParaRPr kumimoji="0" lang="en-US" sz="1800" b="0" i="1"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0" name="Text 3">
            <a:extLst>
              <a:ext uri="{FF2B5EF4-FFF2-40B4-BE49-F238E27FC236}">
                <a16:creationId xmlns:a16="http://schemas.microsoft.com/office/drawing/2014/main" id="{866B730B-5214-CE63-5F75-1C602B6CDCD3}"/>
              </a:ext>
            </a:extLst>
          </p:cNvPr>
          <p:cNvSpPr/>
          <p:nvPr/>
        </p:nvSpPr>
        <p:spPr>
          <a:xfrm>
            <a:off x="4559300" y="2979090"/>
            <a:ext cx="466344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HOW THEY USE THE DASHBOARD</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3" name="Text 4">
            <a:extLst>
              <a:ext uri="{FF2B5EF4-FFF2-40B4-BE49-F238E27FC236}">
                <a16:creationId xmlns:a16="http://schemas.microsoft.com/office/drawing/2014/main" id="{A8FF5325-61B6-DBC7-17B1-93487F357F1B}"/>
              </a:ext>
            </a:extLst>
          </p:cNvPr>
          <p:cNvSpPr/>
          <p:nvPr/>
        </p:nvSpPr>
        <p:spPr>
          <a:xfrm>
            <a:off x="4559300" y="3458220"/>
            <a:ext cx="6438900" cy="290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Look at the national map</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Identify states with high demand</a:t>
            </a: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Consider trends in adjacent fields in notable priority areas</a:t>
            </a: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Consider potential funders to support investments in home visiting in identified states</a:t>
            </a:r>
          </a:p>
          <a:p>
            <a:pPr marL="0" marR="0" lvl="0" indent="0" algn="l" defTabSz="914400" rtl="0" eaLnBrk="1" fontAlgn="auto" latinLnBrk="0" hangingPunct="1">
              <a:lnSpc>
                <a:spcPct val="100000"/>
              </a:lnSpc>
              <a:spcBef>
                <a:spcPts val="0"/>
              </a:spcBef>
              <a:spcAft>
                <a:spcPts val="1000"/>
              </a:spcAft>
              <a:buClrTx/>
              <a:buSzPct val="100000"/>
              <a:buFontTx/>
              <a:buNone/>
              <a:tabLst/>
              <a:defRPr/>
            </a:pPr>
            <a:endPar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endParaRPr>
          </a:p>
        </p:txBody>
      </p:sp>
      <p:sp>
        <p:nvSpPr>
          <p:cNvPr id="2" name="Card Maria">
            <a:extLst>
              <a:ext uri="{FF2B5EF4-FFF2-40B4-BE49-F238E27FC236}">
                <a16:creationId xmlns:a16="http://schemas.microsoft.com/office/drawing/2014/main" id="{B74189E6-855C-B13A-8674-CDB5E9E2AFF9}"/>
              </a:ext>
              <a:ext uri="{C183D7F6-B498-43B3-948B-1728B52AA6E4}">
                <adec:decorative xmlns:adec="http://schemas.microsoft.com/office/drawing/2017/decorative" val="1"/>
              </a:ext>
            </a:extLst>
          </p:cNvPr>
          <p:cNvSpPr/>
          <p:nvPr/>
        </p:nvSpPr>
        <p:spPr>
          <a:xfrm>
            <a:off x="696000" y="1755648"/>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grpSp>
        <p:nvGrpSpPr>
          <p:cNvPr id="4" name="Group 3">
            <a:extLst>
              <a:ext uri="{FF2B5EF4-FFF2-40B4-BE49-F238E27FC236}">
                <a16:creationId xmlns:a16="http://schemas.microsoft.com/office/drawing/2014/main" id="{84D941C2-0249-34E9-4FDE-FB0061294502}"/>
              </a:ext>
              <a:ext uri="{C183D7F6-B498-43B3-948B-1728B52AA6E4}">
                <adec:decorative xmlns:adec="http://schemas.microsoft.com/office/drawing/2017/decorative" val="1"/>
              </a:ext>
            </a:extLst>
          </p:cNvPr>
          <p:cNvGrpSpPr/>
          <p:nvPr/>
        </p:nvGrpSpPr>
        <p:grpSpPr>
          <a:xfrm>
            <a:off x="846000" y="2029968"/>
            <a:ext cx="3100000" cy="3096312"/>
            <a:chOff x="846000" y="2029968"/>
            <a:chExt cx="3100000" cy="3096312"/>
          </a:xfrm>
        </p:grpSpPr>
        <p:sp>
          <p:nvSpPr>
            <p:cNvPr id="7" name="Ring Maria">
              <a:extLst>
                <a:ext uri="{FF2B5EF4-FFF2-40B4-BE49-F238E27FC236}">
                  <a16:creationId xmlns:a16="http://schemas.microsoft.com/office/drawing/2014/main" id="{2B8CD9F4-9661-C2DB-6B05-19D4212A625F}"/>
                </a:ext>
              </a:extLst>
            </p:cNvPr>
            <p:cNvSpPr/>
            <p:nvPr/>
          </p:nvSpPr>
          <p:spPr>
            <a:xfrm>
              <a:off x="1896000" y="2029968"/>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9" name="Icon Maria">
              <a:extLst>
                <a:ext uri="{FF2B5EF4-FFF2-40B4-BE49-F238E27FC236}">
                  <a16:creationId xmlns:a16="http://schemas.microsoft.com/office/drawing/2014/main" id="{199609E9-FF94-9B15-70F7-DDD1F3851284}"/>
                </a:ext>
              </a:extLst>
            </p:cNvPr>
            <p:cNvPicPr>
              <a:picLocks noChangeAspect="1"/>
            </p:cNvPicPr>
            <p:nvPr/>
          </p:nvPicPr>
          <p:blipFill>
            <a:blip r:embed="rId3"/>
            <a:stretch>
              <a:fillRect/>
            </a:stretch>
          </p:blipFill>
          <p:spPr>
            <a:xfrm>
              <a:off x="2086000" y="2219980"/>
              <a:ext cx="620000" cy="620000"/>
            </a:xfrm>
            <a:prstGeom prst="rect">
              <a:avLst/>
            </a:prstGeom>
          </p:spPr>
        </p:pic>
        <p:sp>
          <p:nvSpPr>
            <p:cNvPr id="11" name="Name Maria">
              <a:extLst>
                <a:ext uri="{FF2B5EF4-FFF2-40B4-BE49-F238E27FC236}">
                  <a16:creationId xmlns:a16="http://schemas.microsoft.com/office/drawing/2014/main" id="{9EE9EB89-28C0-2F43-CD59-2DA5650DB218}"/>
                </a:ext>
              </a:extLst>
            </p:cNvPr>
            <p:cNvSpPr txBox="1"/>
            <p:nvPr/>
          </p:nvSpPr>
          <p:spPr>
            <a:xfrm>
              <a:off x="846000" y="3291840"/>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Steven</a:t>
              </a:r>
            </a:p>
          </p:txBody>
        </p:sp>
        <p:sp>
          <p:nvSpPr>
            <p:cNvPr id="14" name="Role Maria">
              <a:extLst>
                <a:ext uri="{FF2B5EF4-FFF2-40B4-BE49-F238E27FC236}">
                  <a16:creationId xmlns:a16="http://schemas.microsoft.com/office/drawing/2014/main" id="{1FA0076D-148C-1692-0FBB-AB83D718E1BA}"/>
                </a:ext>
              </a:extLst>
            </p:cNvPr>
            <p:cNvSpPr txBox="1"/>
            <p:nvPr/>
          </p:nvSpPr>
          <p:spPr>
            <a:xfrm>
              <a:off x="946000" y="3685032"/>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Model Developer</a:t>
              </a:r>
            </a:p>
          </p:txBody>
        </p:sp>
        <p:sp>
          <p:nvSpPr>
            <p:cNvPr id="15" name="Task Maria">
              <a:extLst>
                <a:ext uri="{FF2B5EF4-FFF2-40B4-BE49-F238E27FC236}">
                  <a16:creationId xmlns:a16="http://schemas.microsoft.com/office/drawing/2014/main" id="{4F8A69BC-E249-AAE2-5A81-68E9650BE2D5}"/>
                </a:ext>
              </a:extLst>
            </p:cNvPr>
            <p:cNvSpPr txBox="1"/>
            <p:nvPr/>
          </p:nvSpPr>
          <p:spPr>
            <a:xfrm>
              <a:off x="946000" y="452628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Identify where to target model expansion efforts</a:t>
              </a:r>
            </a:p>
          </p:txBody>
        </p:sp>
        <p:cxnSp>
          <p:nvCxnSpPr>
            <p:cNvPr id="16" name="Div David">
              <a:extLst>
                <a:ext uri="{FF2B5EF4-FFF2-40B4-BE49-F238E27FC236}">
                  <a16:creationId xmlns:a16="http://schemas.microsoft.com/office/drawing/2014/main" id="{0143D18B-9E66-3746-8429-E4DD8199207D}"/>
                </a:ext>
              </a:extLst>
            </p:cNvPr>
            <p:cNvCxnSpPr/>
            <p:nvPr/>
          </p:nvCxnSpPr>
          <p:spPr>
            <a:xfrm>
              <a:off x="1844458" y="4340352"/>
              <a:ext cx="1100000" cy="0"/>
            </a:xfrm>
            <a:prstGeom prst="line">
              <a:avLst/>
            </a:prstGeom>
            <a:ln w="12700">
              <a:solidFill>
                <a:srgbClr val="FFFFFF">
                  <a:alpha val="45000"/>
                </a:srgbClr>
              </a:solidFill>
            </a:ln>
          </p:spPr>
        </p:cxnSp>
      </p:grpSp>
    </p:spTree>
    <p:extLst>
      <p:ext uri="{BB962C8B-B14F-4D97-AF65-F5344CB8AC3E}">
        <p14:creationId xmlns:p14="http://schemas.microsoft.com/office/powerpoint/2010/main" val="1440986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5BCE3-50AA-CD71-0E33-38F1C6659750}"/>
            </a:ext>
          </a:extLst>
        </p:cNvPr>
        <p:cNvGrpSpPr/>
        <p:nvPr/>
      </p:nvGrpSpPr>
      <p:grpSpPr>
        <a:xfrm>
          <a:off x="0" y="0"/>
          <a:ext cx="0" cy="0"/>
          <a:chOff x="0" y="0"/>
          <a:chExt cx="0" cy="0"/>
        </a:xfrm>
      </p:grpSpPr>
      <p:sp>
        <p:nvSpPr>
          <p:cNvPr id="300" name="Text Placeholder 2">
            <a:extLst>
              <a:ext uri="{FF2B5EF4-FFF2-40B4-BE49-F238E27FC236}">
                <a16:creationId xmlns:a16="http://schemas.microsoft.com/office/drawing/2014/main" id="{650E0020-9FD8-7A7A-EB93-7588631B0999}"/>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a:ea typeface="+mn-ea"/>
                <a:cs typeface="+mn-cs"/>
              </a:rPr>
              <a:t>Persona Walk Through: Maria</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a:ea typeface="+mn-ea"/>
                <a:cs typeface="+mn-cs"/>
              </a:rPr>
              <a:t>Making the case for scaling the workforce to expand reach</a:t>
            </a:r>
            <a:endParaRPr kumimoji="0" lang="en-US" sz="3200" b="1" i="0" u="none" strike="noStrike" kern="1200" cap="none" spc="0" normalizeH="0" baseline="0" noProof="0" dirty="0">
              <a:ln>
                <a:noFill/>
              </a:ln>
              <a:solidFill>
                <a:schemeClr val="tx1"/>
              </a:solidFill>
              <a:effectLst/>
              <a:uLnTx/>
              <a:uFillTx/>
              <a:latin typeface="Aptos" panose="020B0004020202020204" pitchFamily="34" charset="0"/>
              <a:ea typeface="+mn-ea"/>
              <a:cs typeface="+mn-cs"/>
            </a:endParaRPr>
          </a:p>
        </p:txBody>
      </p:sp>
      <p:sp>
        <p:nvSpPr>
          <p:cNvPr id="12" name="Slide Number Placeholder 5">
            <a:extLst>
              <a:ext uri="{FF2B5EF4-FFF2-40B4-BE49-F238E27FC236}">
                <a16:creationId xmlns:a16="http://schemas.microsoft.com/office/drawing/2014/main" id="{71E1488F-FE61-8D49-0A45-A38F0B3A7809}"/>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38</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101" name="Card Maria">
            <a:extLst>
              <a:ext uri="{FF2B5EF4-FFF2-40B4-BE49-F238E27FC236}">
                <a16:creationId xmlns:a16="http://schemas.microsoft.com/office/drawing/2014/main" id="{70BAB176-EAB0-DC8C-6CDC-089719F948F8}"/>
              </a:ext>
              <a:ext uri="{C183D7F6-B498-43B3-948B-1728B52AA6E4}">
                <adec:decorative xmlns:adec="http://schemas.microsoft.com/office/drawing/2017/decorative" val="1"/>
              </a:ext>
            </a:extLst>
          </p:cNvPr>
          <p:cNvSpPr/>
          <p:nvPr/>
        </p:nvSpPr>
        <p:spPr>
          <a:xfrm>
            <a:off x="685800" y="1831160"/>
            <a:ext cx="3400000" cy="270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02" name="Ring Maria">
            <a:extLst>
              <a:ext uri="{FF2B5EF4-FFF2-40B4-BE49-F238E27FC236}">
                <a16:creationId xmlns:a16="http://schemas.microsoft.com/office/drawing/2014/main" id="{260A96EF-8080-C833-53B9-E1E6DCF16C30}"/>
              </a:ext>
              <a:ext uri="{C183D7F6-B498-43B3-948B-1728B52AA6E4}">
                <adec:decorative xmlns:adec="http://schemas.microsoft.com/office/drawing/2017/decorative" val="1"/>
              </a:ext>
            </a:extLst>
          </p:cNvPr>
          <p:cNvSpPr/>
          <p:nvPr/>
        </p:nvSpPr>
        <p:spPr>
          <a:xfrm>
            <a:off x="1885800" y="2010000"/>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103" name="Icon Maria">
            <a:extLst>
              <a:ext uri="{FF2B5EF4-FFF2-40B4-BE49-F238E27FC236}">
                <a16:creationId xmlns:a16="http://schemas.microsoft.com/office/drawing/2014/main" id="{A5B7CB1A-ADBF-13CC-45F0-230F486741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75800" y="2200000"/>
            <a:ext cx="620000" cy="620000"/>
          </a:xfrm>
          <a:prstGeom prst="rect">
            <a:avLst/>
          </a:prstGeom>
        </p:spPr>
      </p:pic>
      <p:sp>
        <p:nvSpPr>
          <p:cNvPr id="104" name="Name Maria">
            <a:extLst>
              <a:ext uri="{FF2B5EF4-FFF2-40B4-BE49-F238E27FC236}">
                <a16:creationId xmlns:a16="http://schemas.microsoft.com/office/drawing/2014/main" id="{6AED880A-7BE9-56B7-B661-56AB0730DDB0}"/>
              </a:ext>
            </a:extLst>
          </p:cNvPr>
          <p:cNvSpPr txBox="1"/>
          <p:nvPr/>
        </p:nvSpPr>
        <p:spPr>
          <a:xfrm>
            <a:off x="835800" y="3213996"/>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Maria</a:t>
            </a:r>
          </a:p>
        </p:txBody>
      </p:sp>
      <p:sp>
        <p:nvSpPr>
          <p:cNvPr id="105" name="Role Maria">
            <a:extLst>
              <a:ext uri="{FF2B5EF4-FFF2-40B4-BE49-F238E27FC236}">
                <a16:creationId xmlns:a16="http://schemas.microsoft.com/office/drawing/2014/main" id="{9ADAEA53-7C78-CEE1-81B0-6E0B0B783684}"/>
              </a:ext>
            </a:extLst>
          </p:cNvPr>
          <p:cNvSpPr txBox="1"/>
          <p:nvPr/>
        </p:nvSpPr>
        <p:spPr>
          <a:xfrm>
            <a:off x="935790" y="3666230"/>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MIECHV State Administrator</a:t>
            </a:r>
          </a:p>
        </p:txBody>
      </p:sp>
      <p:sp>
        <p:nvSpPr>
          <p:cNvPr id="6" name="Text 3">
            <a:extLst>
              <a:ext uri="{FF2B5EF4-FFF2-40B4-BE49-F238E27FC236}">
                <a16:creationId xmlns:a16="http://schemas.microsoft.com/office/drawing/2014/main" id="{D1189279-CA27-5B88-B6A2-E57D9A4863C0}"/>
              </a:ext>
            </a:extLst>
          </p:cNvPr>
          <p:cNvSpPr/>
          <p:nvPr/>
        </p:nvSpPr>
        <p:spPr>
          <a:xfrm>
            <a:off x="4559300" y="1831160"/>
            <a:ext cx="466344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GOAL</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8" name="Text 3">
            <a:extLst>
              <a:ext uri="{FF2B5EF4-FFF2-40B4-BE49-F238E27FC236}">
                <a16:creationId xmlns:a16="http://schemas.microsoft.com/office/drawing/2014/main" id="{225373E5-F76A-5B4E-A8C3-1B1467A3CADE}"/>
              </a:ext>
            </a:extLst>
          </p:cNvPr>
          <p:cNvSpPr/>
          <p:nvPr/>
        </p:nvSpPr>
        <p:spPr>
          <a:xfrm>
            <a:off x="4559300" y="2145190"/>
            <a:ext cx="7239000" cy="370840"/>
          </a:xfrm>
          <a:prstGeom prst="rect">
            <a:avLst/>
          </a:prstGeom>
          <a:noFill/>
          <a:ln/>
        </p:spPr>
        <p:txBody>
          <a:bodyPr wrap="square"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21212"/>
              </a:solidFill>
              <a:effectLst/>
              <a:uLnTx/>
              <a:uFillTx/>
              <a:latin typeface="Aptos" panose="0211000402020202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21212"/>
                </a:solidFill>
                <a:effectLst/>
                <a:uLnTx/>
                <a:uFillTx/>
                <a:latin typeface="Aptos" panose="02110004020202020204"/>
                <a:ea typeface="Calibri"/>
                <a:cs typeface="Calibri"/>
              </a:rPr>
              <a:t>Determine areas to target expansion with increase in MIECHV funding; justify needs for workforce scaling to state leaders</a:t>
            </a:r>
            <a:endParaRPr kumimoji="0" lang="en-US" sz="1800" b="0" i="0" u="none" strike="noStrike" kern="0" cap="none" spc="0" normalizeH="0" baseline="0" noProof="0" dirty="0">
              <a:ln>
                <a:noFill/>
              </a:ln>
              <a:solidFill>
                <a:srgbClr val="121212"/>
              </a:solidFill>
              <a:effectLst/>
              <a:uLnTx/>
              <a:uFillTx/>
              <a:latin typeface="Aptos" panose="02110004020202020204"/>
              <a:ea typeface="+mn-lt"/>
              <a:cs typeface="+mn-lt"/>
            </a:endParaRPr>
          </a:p>
        </p:txBody>
      </p:sp>
      <p:sp>
        <p:nvSpPr>
          <p:cNvPr id="10" name="Text 3">
            <a:extLst>
              <a:ext uri="{FF2B5EF4-FFF2-40B4-BE49-F238E27FC236}">
                <a16:creationId xmlns:a16="http://schemas.microsoft.com/office/drawing/2014/main" id="{D4817A66-887A-005E-5C4B-8EA51DBABE86}"/>
              </a:ext>
            </a:extLst>
          </p:cNvPr>
          <p:cNvSpPr/>
          <p:nvPr/>
        </p:nvSpPr>
        <p:spPr>
          <a:xfrm>
            <a:off x="4559300" y="2979090"/>
            <a:ext cx="466344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HOW THEY USE THE DASHBOARD</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3" name="Text 4">
            <a:extLst>
              <a:ext uri="{FF2B5EF4-FFF2-40B4-BE49-F238E27FC236}">
                <a16:creationId xmlns:a16="http://schemas.microsoft.com/office/drawing/2014/main" id="{D251BEB2-1E36-B003-1328-AC0E3B374052}"/>
              </a:ext>
            </a:extLst>
          </p:cNvPr>
          <p:cNvSpPr/>
          <p:nvPr/>
        </p:nvSpPr>
        <p:spPr>
          <a:xfrm>
            <a:off x="4559300" y="3458220"/>
            <a:ext cx="6438900" cy="290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Open their state profile to get a ready-made, printable, state-specific snapshot</a:t>
            </a:r>
            <a:endParaRPr kumimoji="0" lang="en-US" sz="1600" b="0" i="0" u="none" strike="noStrike" kern="1200" cap="none" spc="0" normalizeH="0" baseline="0" noProof="0" dirty="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Compare state to national averages on workforce size and characteristics</a:t>
            </a:r>
            <a:endParaRPr kumimoji="0" lang="en-US" sz="1600" b="0" i="0" u="none" strike="noStrike" kern="1200" cap="none" spc="0" normalizeH="0" baseline="0" noProof="0" dirty="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Identify counties with high demand</a:t>
            </a: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Use findings to inform expansion planning under MIECHV</a:t>
            </a:r>
            <a:endParaRPr kumimoji="0" lang="en-US" sz="1600" b="0" i="0" u="none" strike="noStrike" kern="1200" cap="none" spc="0" normalizeH="0" baseline="0" noProof="0" dirty="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dirty="0">
                <a:ln>
                  <a:noFill/>
                </a:ln>
                <a:solidFill>
                  <a:srgbClr val="1F2A33"/>
                </a:solidFill>
                <a:effectLst/>
                <a:uLnTx/>
                <a:uFillTx/>
                <a:latin typeface="Aptos" panose="02110004020202020204"/>
                <a:ea typeface="Calibri"/>
                <a:cs typeface="Calibri"/>
              </a:rPr>
              <a:t>Justify needs for workforce scaling to expand services in counties with high demand</a:t>
            </a:r>
          </a:p>
        </p:txBody>
      </p:sp>
    </p:spTree>
    <p:extLst>
      <p:ext uri="{BB962C8B-B14F-4D97-AF65-F5344CB8AC3E}">
        <p14:creationId xmlns:p14="http://schemas.microsoft.com/office/powerpoint/2010/main" val="1541361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BBBB1-A9D9-1F91-71C4-58DF0982B44A}"/>
            </a:ext>
          </a:extLst>
        </p:cNvPr>
        <p:cNvGrpSpPr/>
        <p:nvPr/>
      </p:nvGrpSpPr>
      <p:grpSpPr>
        <a:xfrm>
          <a:off x="0" y="0"/>
          <a:ext cx="0" cy="0"/>
          <a:chOff x="0" y="0"/>
          <a:chExt cx="0" cy="0"/>
        </a:xfrm>
      </p:grpSpPr>
      <p:sp>
        <p:nvSpPr>
          <p:cNvPr id="300" name="Text Placeholder 2">
            <a:extLst>
              <a:ext uri="{FF2B5EF4-FFF2-40B4-BE49-F238E27FC236}">
                <a16:creationId xmlns:a16="http://schemas.microsoft.com/office/drawing/2014/main" id="{6DC2D172-328F-1425-75F4-C76748867D46}"/>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Persona Walk Through: Imani</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Consider demand for new certificate program</a:t>
            </a:r>
          </a:p>
        </p:txBody>
      </p:sp>
      <p:sp>
        <p:nvSpPr>
          <p:cNvPr id="12" name="Slide Number Placeholder 5">
            <a:extLst>
              <a:ext uri="{FF2B5EF4-FFF2-40B4-BE49-F238E27FC236}">
                <a16:creationId xmlns:a16="http://schemas.microsoft.com/office/drawing/2014/main" id="{EB20A2B7-9F86-391C-192F-E8E9173B31C8}"/>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sp>
        <p:nvSpPr>
          <p:cNvPr id="6" name="Text 3">
            <a:extLst>
              <a:ext uri="{FF2B5EF4-FFF2-40B4-BE49-F238E27FC236}">
                <a16:creationId xmlns:a16="http://schemas.microsoft.com/office/drawing/2014/main" id="{249F7834-FB93-FC2C-4A57-E7EF518CABD2}"/>
              </a:ext>
            </a:extLst>
          </p:cNvPr>
          <p:cNvSpPr/>
          <p:nvPr/>
        </p:nvSpPr>
        <p:spPr>
          <a:xfrm>
            <a:off x="4559300" y="1648280"/>
            <a:ext cx="466344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GOAL</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8" name="Text 3">
            <a:extLst>
              <a:ext uri="{FF2B5EF4-FFF2-40B4-BE49-F238E27FC236}">
                <a16:creationId xmlns:a16="http://schemas.microsoft.com/office/drawing/2014/main" id="{D8187E9D-51A6-55F7-E16A-570579B12769}"/>
              </a:ext>
            </a:extLst>
          </p:cNvPr>
          <p:cNvSpPr/>
          <p:nvPr/>
        </p:nvSpPr>
        <p:spPr>
          <a:xfrm>
            <a:off x="4559300" y="2117250"/>
            <a:ext cx="694690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21212"/>
                </a:solidFill>
                <a:effectLst/>
                <a:uLnTx/>
                <a:uFillTx/>
                <a:latin typeface="Aptos" panose="02110004020202020204"/>
                <a:ea typeface="Calibri" pitchFamily="34" charset="-122"/>
                <a:cs typeface="Calibri" pitchFamily="34" charset="-120"/>
              </a:rPr>
              <a:t>Decided where to invest in a new certificate program to build a pipeline for the home visiting workforce</a:t>
            </a:r>
            <a:endParaRPr kumimoji="0" lang="en-US" sz="1800" b="0" i="1"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0" name="Text 3">
            <a:extLst>
              <a:ext uri="{FF2B5EF4-FFF2-40B4-BE49-F238E27FC236}">
                <a16:creationId xmlns:a16="http://schemas.microsoft.com/office/drawing/2014/main" id="{4E7907DC-2496-A8C8-75B2-9A12B59080E9}"/>
              </a:ext>
            </a:extLst>
          </p:cNvPr>
          <p:cNvSpPr/>
          <p:nvPr/>
        </p:nvSpPr>
        <p:spPr>
          <a:xfrm>
            <a:off x="4559300" y="2836850"/>
            <a:ext cx="4663440"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200" normalizeH="0" baseline="0" noProof="0">
                <a:ln>
                  <a:noFill/>
                </a:ln>
                <a:solidFill>
                  <a:srgbClr val="1C7293"/>
                </a:solidFill>
                <a:effectLst/>
                <a:uLnTx/>
                <a:uFillTx/>
                <a:latin typeface="Aptos" panose="02110004020202020204"/>
                <a:ea typeface="Calibri" pitchFamily="34" charset="-122"/>
                <a:cs typeface="Calibri" pitchFamily="34" charset="-120"/>
              </a:rPr>
              <a:t>HOW THEY USE THE DASHBOARD</a:t>
            </a: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3" name="Text 4">
            <a:extLst>
              <a:ext uri="{FF2B5EF4-FFF2-40B4-BE49-F238E27FC236}">
                <a16:creationId xmlns:a16="http://schemas.microsoft.com/office/drawing/2014/main" id="{1A5D2B30-AFAF-05D3-1EB2-6D593D19D0E0}"/>
              </a:ext>
            </a:extLst>
          </p:cNvPr>
          <p:cNvSpPr/>
          <p:nvPr/>
        </p:nvSpPr>
        <p:spPr>
          <a:xfrm>
            <a:off x="4559300" y="3326140"/>
            <a:ext cx="6438900" cy="2900000"/>
          </a:xfrm>
          <a:prstGeom prst="rect">
            <a:avLst/>
          </a:prstGeom>
          <a:noFill/>
          <a:ln/>
        </p:spPr>
        <p:txBody>
          <a:bodyPr wrap="square" lIns="0" tIns="0" rIns="0" bIns="0" rtlCol="0" anchor="t"/>
          <a:lstStyle/>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Review workforce education levels and years of experience by state and county</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Identify credentialing gaps a new certificate program could fill</a:t>
            </a: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pitchFamily="34" charset="-122"/>
                <a:cs typeface="Calibri" pitchFamily="34" charset="-120"/>
              </a:rPr>
              <a:t>Compare graduate counts and earnings in adjacent fields versus home visiting</a:t>
            </a:r>
            <a:endParaRPr kumimoji="0" lang="en-US" sz="1600" b="0" i="0" u="none" strike="noStrike" kern="1200" cap="none" spc="0" normalizeH="0" baseline="0" noProof="0">
              <a:ln>
                <a:noFill/>
              </a:ln>
              <a:solidFill>
                <a:srgbClr val="121212"/>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1000"/>
              </a:spcAft>
              <a:buClrTx/>
              <a:buSzPct val="100000"/>
              <a:buFont typeface="Wingdings,sans-serif"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Consider whether career path is competitive enough to attract students</a:t>
            </a:r>
            <a:endParaRPr kumimoji="0" lang="en-US" sz="1600" b="0" i="0" u="none" strike="noStrike" kern="1200" cap="none" spc="0" normalizeH="0" baseline="0" noProof="0">
              <a:ln>
                <a:noFill/>
              </a:ln>
              <a:solidFill>
                <a:srgbClr val="121212"/>
              </a:solidFill>
              <a:effectLst/>
              <a:uLnTx/>
              <a:uFillTx/>
              <a:latin typeface="Aptos" panose="02110004020202020204"/>
              <a:ea typeface="Calibri"/>
              <a:cs typeface="Calibri"/>
            </a:endParaRPr>
          </a:p>
          <a:p>
            <a:pPr marL="285750" marR="0" lvl="0" indent="-285750" algn="l" defTabSz="914400" rtl="0" eaLnBrk="1" fontAlgn="auto" latinLnBrk="0" hangingPunct="1">
              <a:lnSpc>
                <a:spcPct val="100000"/>
              </a:lnSpc>
              <a:spcBef>
                <a:spcPts val="0"/>
              </a:spcBef>
              <a:spcAft>
                <a:spcPts val="1000"/>
              </a:spcAft>
              <a:buClrTx/>
              <a:buSzPct val="100000"/>
              <a:buFont typeface="Wingdings" panose="05000000000000000000" pitchFamily="2" charset="2"/>
              <a:buChar char="ü"/>
              <a:tabLst/>
              <a:defRPr/>
            </a:pPr>
            <a:r>
              <a:rPr kumimoji="0" lang="en-US" sz="1600" b="0" i="0" u="none" strike="noStrike" kern="1200" cap="none" spc="0" normalizeH="0" baseline="0" noProof="0">
                <a:ln>
                  <a:noFill/>
                </a:ln>
                <a:solidFill>
                  <a:srgbClr val="1F2A33"/>
                </a:solidFill>
                <a:effectLst/>
                <a:uLnTx/>
                <a:uFillTx/>
                <a:latin typeface="Aptos" panose="02110004020202020204"/>
                <a:ea typeface="Calibri"/>
                <a:cs typeface="Calibri"/>
              </a:rPr>
              <a:t>Consider ways to bring components of home visiting into existing degree programs and internship opportunities</a:t>
            </a:r>
          </a:p>
        </p:txBody>
      </p:sp>
      <p:pic>
        <p:nvPicPr>
          <p:cNvPr id="5" name="Icon David">
            <a:extLst>
              <a:ext uri="{FF2B5EF4-FFF2-40B4-BE49-F238E27FC236}">
                <a16:creationId xmlns:a16="http://schemas.microsoft.com/office/drawing/2014/main" id="{06957192-A936-3600-4307-84B30B1CEF3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52200" y="2253883"/>
            <a:ext cx="620000" cy="577617"/>
          </a:xfrm>
          <a:prstGeom prst="rect">
            <a:avLst/>
          </a:prstGeom>
        </p:spPr>
      </p:pic>
      <p:sp>
        <p:nvSpPr>
          <p:cNvPr id="4" name="Card David">
            <a:extLst>
              <a:ext uri="{FF2B5EF4-FFF2-40B4-BE49-F238E27FC236}">
                <a16:creationId xmlns:a16="http://schemas.microsoft.com/office/drawing/2014/main" id="{172B31CB-175B-FAAA-5F04-F42051643748}"/>
              </a:ext>
              <a:ext uri="{C183D7F6-B498-43B3-948B-1728B52AA6E4}">
                <adec:decorative xmlns:adec="http://schemas.microsoft.com/office/drawing/2017/decorative" val="1"/>
              </a:ext>
            </a:extLst>
          </p:cNvPr>
          <p:cNvSpPr/>
          <p:nvPr/>
        </p:nvSpPr>
        <p:spPr>
          <a:xfrm>
            <a:off x="685800" y="1809548"/>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6B9DA9A7-FD93-C867-2E34-2C22F1AF9688}"/>
              </a:ext>
              <a:ext uri="{C183D7F6-B498-43B3-948B-1728B52AA6E4}">
                <adec:decorative xmlns:adec="http://schemas.microsoft.com/office/drawing/2017/decorative" val="1"/>
              </a:ext>
            </a:extLst>
          </p:cNvPr>
          <p:cNvGrpSpPr/>
          <p:nvPr/>
        </p:nvGrpSpPr>
        <p:grpSpPr>
          <a:xfrm>
            <a:off x="812200" y="2120478"/>
            <a:ext cx="3100000" cy="3130000"/>
            <a:chOff x="8195351" y="1954548"/>
            <a:chExt cx="3100000" cy="3130000"/>
          </a:xfrm>
        </p:grpSpPr>
        <p:sp>
          <p:nvSpPr>
            <p:cNvPr id="9" name="Ring David">
              <a:extLst>
                <a:ext uri="{FF2B5EF4-FFF2-40B4-BE49-F238E27FC236}">
                  <a16:creationId xmlns:a16="http://schemas.microsoft.com/office/drawing/2014/main" id="{6ECC9402-AD1D-F976-E08E-7E1628667673}"/>
                </a:ext>
              </a:extLst>
            </p:cNvPr>
            <p:cNvSpPr/>
            <p:nvPr/>
          </p:nvSpPr>
          <p:spPr>
            <a:xfrm>
              <a:off x="9245351" y="1954548"/>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11" name="Icon David">
              <a:extLst>
                <a:ext uri="{FF2B5EF4-FFF2-40B4-BE49-F238E27FC236}">
                  <a16:creationId xmlns:a16="http://schemas.microsoft.com/office/drawing/2014/main" id="{CF01B478-51E0-87A7-FFFA-94A699502C07}"/>
                </a:ext>
              </a:extLst>
            </p:cNvPr>
            <p:cNvPicPr>
              <a:picLocks noChangeAspect="1"/>
            </p:cNvPicPr>
            <p:nvPr/>
          </p:nvPicPr>
          <p:blipFill>
            <a:blip r:embed="rId3"/>
            <a:stretch>
              <a:fillRect/>
            </a:stretch>
          </p:blipFill>
          <p:spPr>
            <a:xfrm>
              <a:off x="9435351" y="2165739"/>
              <a:ext cx="620000" cy="577617"/>
            </a:xfrm>
            <a:prstGeom prst="rect">
              <a:avLst/>
            </a:prstGeom>
          </p:spPr>
        </p:pic>
        <p:sp>
          <p:nvSpPr>
            <p:cNvPr id="14" name="Name David">
              <a:extLst>
                <a:ext uri="{FF2B5EF4-FFF2-40B4-BE49-F238E27FC236}">
                  <a16:creationId xmlns:a16="http://schemas.microsoft.com/office/drawing/2014/main" id="{59955AD5-FD6E-4BAE-175C-A58AC95493B6}"/>
                </a:ext>
              </a:extLst>
            </p:cNvPr>
            <p:cNvSpPr txBox="1"/>
            <p:nvPr/>
          </p:nvSpPr>
          <p:spPr>
            <a:xfrm>
              <a:off x="8195351" y="3154548"/>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Imani</a:t>
              </a:r>
            </a:p>
          </p:txBody>
        </p:sp>
        <p:sp>
          <p:nvSpPr>
            <p:cNvPr id="15" name="Role David">
              <a:extLst>
                <a:ext uri="{FF2B5EF4-FFF2-40B4-BE49-F238E27FC236}">
                  <a16:creationId xmlns:a16="http://schemas.microsoft.com/office/drawing/2014/main" id="{896014B5-4684-4104-2C39-CD1FF1813E0B}"/>
                </a:ext>
              </a:extLst>
            </p:cNvPr>
            <p:cNvSpPr txBox="1"/>
            <p:nvPr/>
          </p:nvSpPr>
          <p:spPr>
            <a:xfrm>
              <a:off x="8295351" y="3544548"/>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Community College Planner</a:t>
              </a:r>
            </a:p>
          </p:txBody>
        </p:sp>
        <p:cxnSp>
          <p:nvCxnSpPr>
            <p:cNvPr id="16" name="Div David">
              <a:extLst>
                <a:ext uri="{FF2B5EF4-FFF2-40B4-BE49-F238E27FC236}">
                  <a16:creationId xmlns:a16="http://schemas.microsoft.com/office/drawing/2014/main" id="{17BFE8D6-CF3C-4048-988D-88E3DA230868}"/>
                </a:ext>
              </a:extLst>
            </p:cNvPr>
            <p:cNvCxnSpPr/>
            <p:nvPr/>
          </p:nvCxnSpPr>
          <p:spPr>
            <a:xfrm>
              <a:off x="9195351" y="4344548"/>
              <a:ext cx="1100000" cy="0"/>
            </a:xfrm>
            <a:prstGeom prst="line">
              <a:avLst/>
            </a:prstGeom>
            <a:ln w="12700">
              <a:solidFill>
                <a:srgbClr val="FFFFFF">
                  <a:alpha val="45000"/>
                </a:srgbClr>
              </a:solidFill>
            </a:ln>
          </p:spPr>
        </p:cxnSp>
        <p:sp>
          <p:nvSpPr>
            <p:cNvPr id="17" name="Task David">
              <a:extLst>
                <a:ext uri="{FF2B5EF4-FFF2-40B4-BE49-F238E27FC236}">
                  <a16:creationId xmlns:a16="http://schemas.microsoft.com/office/drawing/2014/main" id="{0F17FEDE-06C6-77A5-12F2-AB8E647456C5}"/>
                </a:ext>
              </a:extLst>
            </p:cNvPr>
            <p:cNvSpPr txBox="1"/>
            <p:nvPr/>
          </p:nvSpPr>
          <p:spPr>
            <a:xfrm>
              <a:off x="8295351" y="4484548"/>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Consider demand for a new certificate program</a:t>
              </a:r>
            </a:p>
          </p:txBody>
        </p:sp>
      </p:grpSp>
    </p:spTree>
    <p:extLst>
      <p:ext uri="{BB962C8B-B14F-4D97-AF65-F5344CB8AC3E}">
        <p14:creationId xmlns:p14="http://schemas.microsoft.com/office/powerpoint/2010/main" val="35775883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9918-12B4-278D-A506-F48E25004DF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D556C35-B278-19B6-36BA-A5ECF2B73889}"/>
              </a:ext>
            </a:extLst>
          </p:cNvPr>
          <p:cNvSpPr>
            <a:spLocks noGrp="1"/>
          </p:cNvSpPr>
          <p:nvPr>
            <p:ph type="title" idx="4294967295"/>
          </p:nvPr>
        </p:nvSpPr>
        <p:spPr>
          <a:xfrm>
            <a:off x="101600" y="398951"/>
            <a:ext cx="11988800" cy="1228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Additional Dashboard User Personas</a:t>
            </a:r>
          </a:p>
          <a:p>
            <a:pPr marL="0" marR="0" lvl="0" indent="0" algn="l" defTabSz="914400" rtl="0" eaLnBrk="1" fontAlgn="auto" latinLnBrk="0" hangingPunct="1">
              <a:lnSpc>
                <a:spcPts val="288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Secondary audiences who draw on Dashboard data for their own decisions</a:t>
            </a:r>
          </a:p>
        </p:txBody>
      </p:sp>
      <p:sp>
        <p:nvSpPr>
          <p:cNvPr id="12" name="Slide Number Placeholder 5">
            <a:extLst>
              <a:ext uri="{FF2B5EF4-FFF2-40B4-BE49-F238E27FC236}">
                <a16:creationId xmlns:a16="http://schemas.microsoft.com/office/drawing/2014/main" id="{D422F856-3DB3-828E-7655-B967884783E1}"/>
              </a:ext>
            </a:extLst>
          </p:cNvPr>
          <p:cNvSpPr>
            <a:spLocks noGrp="1"/>
          </p:cNvSpPr>
          <p:nvPr>
            <p:ph type="sldNum" sz="quarter" idx="12"/>
          </p:nvPr>
        </p:nvSpPr>
        <p:spPr>
          <a:xfrm>
            <a:off x="10642600" y="6350904"/>
            <a:ext cx="8636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8EC07DC-9122-6741-910E-23307F675ECC}" type="slidenum">
              <a:rPr kumimoji="0" lang="en-US" sz="800" b="1" i="0" u="none" strike="noStrike" kern="1200" cap="none" spc="0" normalizeH="0" baseline="0" noProof="0" smtClean="0">
                <a:ln>
                  <a:noFill/>
                </a:ln>
                <a:solidFill>
                  <a:srgbClr val="0C385B"/>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en-US" sz="800" b="1" i="0" u="none" strike="noStrike" kern="1200" cap="none" spc="0" normalizeH="0" baseline="0" noProof="0">
              <a:ln>
                <a:noFill/>
              </a:ln>
              <a:solidFill>
                <a:srgbClr val="0C385B"/>
              </a:solidFill>
              <a:effectLst/>
              <a:uLnTx/>
              <a:uFillTx/>
              <a:latin typeface="Aptos" panose="02110004020202020204"/>
              <a:ea typeface="+mn-ea"/>
              <a:cs typeface="+mn-cs"/>
            </a:endParaRPr>
          </a:p>
        </p:txBody>
      </p:sp>
      <p:grpSp>
        <p:nvGrpSpPr>
          <p:cNvPr id="44" name="Group 43">
            <a:extLst>
              <a:ext uri="{FF2B5EF4-FFF2-40B4-BE49-F238E27FC236}">
                <a16:creationId xmlns:a16="http://schemas.microsoft.com/office/drawing/2014/main" id="{96E7A848-8674-4D44-BB9D-741D47D2D264}"/>
              </a:ext>
              <a:ext uri="{C183D7F6-B498-43B3-948B-1728B52AA6E4}">
                <adec:decorative xmlns:adec="http://schemas.microsoft.com/office/drawing/2017/decorative" val="1"/>
              </a:ext>
            </a:extLst>
          </p:cNvPr>
          <p:cNvGrpSpPr/>
          <p:nvPr/>
        </p:nvGrpSpPr>
        <p:grpSpPr>
          <a:xfrm>
            <a:off x="745922" y="1906524"/>
            <a:ext cx="3400000" cy="3450000"/>
            <a:chOff x="8096000" y="1980000"/>
            <a:chExt cx="3400000" cy="3450000"/>
          </a:xfrm>
        </p:grpSpPr>
        <p:sp>
          <p:nvSpPr>
            <p:cNvPr id="115" name="Card Angela">
              <a:extLst>
                <a:ext uri="{FF2B5EF4-FFF2-40B4-BE49-F238E27FC236}">
                  <a16:creationId xmlns:a16="http://schemas.microsoft.com/office/drawing/2014/main" id="{2B58FAEE-C77B-8025-D271-938D48B1917C}"/>
                </a:ext>
              </a:extLst>
            </p:cNvPr>
            <p:cNvSpPr/>
            <p:nvPr/>
          </p:nvSpPr>
          <p:spPr>
            <a:xfrm>
              <a:off x="8096000" y="1980000"/>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16" name="Ring Angela">
              <a:extLst>
                <a:ext uri="{FF2B5EF4-FFF2-40B4-BE49-F238E27FC236}">
                  <a16:creationId xmlns:a16="http://schemas.microsoft.com/office/drawing/2014/main" id="{80FDBC52-0164-B3A2-79D1-33CE2B39B5A4}"/>
                </a:ext>
              </a:extLst>
            </p:cNvPr>
            <p:cNvSpPr/>
            <p:nvPr/>
          </p:nvSpPr>
          <p:spPr>
            <a:xfrm>
              <a:off x="9296000" y="2210000"/>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118" name="Name Angela">
              <a:extLst>
                <a:ext uri="{FF2B5EF4-FFF2-40B4-BE49-F238E27FC236}">
                  <a16:creationId xmlns:a16="http://schemas.microsoft.com/office/drawing/2014/main" id="{6B197ABE-844A-D473-8287-510D03D1373B}"/>
                </a:ext>
              </a:extLst>
            </p:cNvPr>
            <p:cNvSpPr txBox="1"/>
            <p:nvPr/>
          </p:nvSpPr>
          <p:spPr>
            <a:xfrm>
              <a:off x="8242800" y="3410000"/>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Miguel</a:t>
              </a:r>
            </a:p>
          </p:txBody>
        </p:sp>
        <p:sp>
          <p:nvSpPr>
            <p:cNvPr id="119" name="Role Angela">
              <a:extLst>
                <a:ext uri="{FF2B5EF4-FFF2-40B4-BE49-F238E27FC236}">
                  <a16:creationId xmlns:a16="http://schemas.microsoft.com/office/drawing/2014/main" id="{D590773A-60EE-8D90-44B9-AA900F630F96}"/>
                </a:ext>
              </a:extLst>
            </p:cNvPr>
            <p:cNvSpPr txBox="1"/>
            <p:nvPr/>
          </p:nvSpPr>
          <p:spPr>
            <a:xfrm>
              <a:off x="8346000" y="3800000"/>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National Technical Assistance Provider</a:t>
              </a:r>
            </a:p>
          </p:txBody>
        </p:sp>
        <p:cxnSp>
          <p:nvCxnSpPr>
            <p:cNvPr id="120" name="Div Angela">
              <a:extLst>
                <a:ext uri="{FF2B5EF4-FFF2-40B4-BE49-F238E27FC236}">
                  <a16:creationId xmlns:a16="http://schemas.microsoft.com/office/drawing/2014/main" id="{2E446DC8-3AF6-CE15-C1D5-C4B13C70EE11}"/>
                </a:ext>
              </a:extLst>
            </p:cNvPr>
            <p:cNvCxnSpPr/>
            <p:nvPr/>
          </p:nvCxnSpPr>
          <p:spPr>
            <a:xfrm>
              <a:off x="9246000" y="4600000"/>
              <a:ext cx="1100000" cy="0"/>
            </a:xfrm>
            <a:prstGeom prst="line">
              <a:avLst/>
            </a:prstGeom>
            <a:ln w="12700">
              <a:solidFill>
                <a:srgbClr val="FFFFFF">
                  <a:alpha val="45000"/>
                </a:srgbClr>
              </a:solidFill>
            </a:ln>
          </p:spPr>
        </p:cxnSp>
        <p:sp>
          <p:nvSpPr>
            <p:cNvPr id="121" name="Task Angela">
              <a:extLst>
                <a:ext uri="{FF2B5EF4-FFF2-40B4-BE49-F238E27FC236}">
                  <a16:creationId xmlns:a16="http://schemas.microsoft.com/office/drawing/2014/main" id="{404407C1-74E0-AFEC-3407-F8841521F2B8}"/>
                </a:ext>
              </a:extLst>
            </p:cNvPr>
            <p:cNvSpPr txBox="1"/>
            <p:nvPr/>
          </p:nvSpPr>
          <p:spPr>
            <a:xfrm>
              <a:off x="8346000" y="474000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Develop tailored TA tools </a:t>
              </a:r>
            </a:p>
          </p:txBody>
        </p:sp>
      </p:grpSp>
      <p:grpSp>
        <p:nvGrpSpPr>
          <p:cNvPr id="36" name="Group 35">
            <a:extLst>
              <a:ext uri="{FF2B5EF4-FFF2-40B4-BE49-F238E27FC236}">
                <a16:creationId xmlns:a16="http://schemas.microsoft.com/office/drawing/2014/main" id="{1FBC5621-2B76-24E5-8377-89A92DCC517F}"/>
              </a:ext>
              <a:ext uri="{C183D7F6-B498-43B3-948B-1728B52AA6E4}">
                <adec:decorative xmlns:adec="http://schemas.microsoft.com/office/drawing/2017/decorative" val="1"/>
              </a:ext>
            </a:extLst>
          </p:cNvPr>
          <p:cNvGrpSpPr/>
          <p:nvPr/>
        </p:nvGrpSpPr>
        <p:grpSpPr>
          <a:xfrm>
            <a:off x="8045915" y="1906524"/>
            <a:ext cx="3400000" cy="3450000"/>
            <a:chOff x="8096000" y="1780000"/>
            <a:chExt cx="3400000" cy="3450000"/>
          </a:xfrm>
        </p:grpSpPr>
        <p:sp>
          <p:nvSpPr>
            <p:cNvPr id="37" name="Card Angela">
              <a:extLst>
                <a:ext uri="{FF2B5EF4-FFF2-40B4-BE49-F238E27FC236}">
                  <a16:creationId xmlns:a16="http://schemas.microsoft.com/office/drawing/2014/main" id="{206342E9-DD60-7251-4840-8B5542510272}"/>
                </a:ext>
              </a:extLst>
            </p:cNvPr>
            <p:cNvSpPr/>
            <p:nvPr/>
          </p:nvSpPr>
          <p:spPr>
            <a:xfrm>
              <a:off x="8096000" y="1780000"/>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38" name="Ring Angela">
              <a:extLst>
                <a:ext uri="{FF2B5EF4-FFF2-40B4-BE49-F238E27FC236}">
                  <a16:creationId xmlns:a16="http://schemas.microsoft.com/office/drawing/2014/main" id="{6CB0EA11-686D-C7F7-985F-2823AC3E1F30}"/>
                </a:ext>
              </a:extLst>
            </p:cNvPr>
            <p:cNvSpPr/>
            <p:nvPr/>
          </p:nvSpPr>
          <p:spPr>
            <a:xfrm>
              <a:off x="9296000" y="2010000"/>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39" name="Icon Angela">
              <a:extLst>
                <a:ext uri="{FF2B5EF4-FFF2-40B4-BE49-F238E27FC236}">
                  <a16:creationId xmlns:a16="http://schemas.microsoft.com/office/drawing/2014/main" id="{0CB84816-DFCA-23CB-03C3-7CAE7DA43102}"/>
                </a:ext>
              </a:extLst>
            </p:cNvPr>
            <p:cNvPicPr>
              <a:picLocks noChangeAspect="1"/>
            </p:cNvPicPr>
            <p:nvPr/>
          </p:nvPicPr>
          <p:blipFill>
            <a:blip r:embed="rId3"/>
            <a:stretch>
              <a:fillRect/>
            </a:stretch>
          </p:blipFill>
          <p:spPr>
            <a:xfrm>
              <a:off x="9486000" y="2200000"/>
              <a:ext cx="620000" cy="620000"/>
            </a:xfrm>
            <a:prstGeom prst="rect">
              <a:avLst/>
            </a:prstGeom>
          </p:spPr>
        </p:pic>
        <p:sp>
          <p:nvSpPr>
            <p:cNvPr id="40" name="Name Angela">
              <a:extLst>
                <a:ext uri="{FF2B5EF4-FFF2-40B4-BE49-F238E27FC236}">
                  <a16:creationId xmlns:a16="http://schemas.microsoft.com/office/drawing/2014/main" id="{2C0E703A-9183-01F4-C8AF-671F3A99A4BE}"/>
                </a:ext>
              </a:extLst>
            </p:cNvPr>
            <p:cNvSpPr txBox="1"/>
            <p:nvPr/>
          </p:nvSpPr>
          <p:spPr>
            <a:xfrm>
              <a:off x="8246000" y="3197836"/>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Angela</a:t>
              </a:r>
            </a:p>
          </p:txBody>
        </p:sp>
        <p:sp>
          <p:nvSpPr>
            <p:cNvPr id="41" name="Role Angela">
              <a:extLst>
                <a:ext uri="{FF2B5EF4-FFF2-40B4-BE49-F238E27FC236}">
                  <a16:creationId xmlns:a16="http://schemas.microsoft.com/office/drawing/2014/main" id="{DB12E8C4-A118-F543-F473-B6EB7E22D805}"/>
                </a:ext>
              </a:extLst>
            </p:cNvPr>
            <p:cNvSpPr txBox="1"/>
            <p:nvPr/>
          </p:nvSpPr>
          <p:spPr>
            <a:xfrm>
              <a:off x="8346000" y="3600000"/>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State Workforce Development Coordinator</a:t>
              </a:r>
            </a:p>
          </p:txBody>
        </p:sp>
        <p:cxnSp>
          <p:nvCxnSpPr>
            <p:cNvPr id="42" name="Div Angela">
              <a:extLst>
                <a:ext uri="{FF2B5EF4-FFF2-40B4-BE49-F238E27FC236}">
                  <a16:creationId xmlns:a16="http://schemas.microsoft.com/office/drawing/2014/main" id="{3633D0AE-E452-5B88-99FB-87B99461EB51}"/>
                </a:ext>
              </a:extLst>
            </p:cNvPr>
            <p:cNvCxnSpPr/>
            <p:nvPr/>
          </p:nvCxnSpPr>
          <p:spPr>
            <a:xfrm>
              <a:off x="9246000" y="4400000"/>
              <a:ext cx="1100000" cy="0"/>
            </a:xfrm>
            <a:prstGeom prst="line">
              <a:avLst/>
            </a:prstGeom>
            <a:ln w="12700">
              <a:solidFill>
                <a:srgbClr val="FFFFFF">
                  <a:alpha val="45000"/>
                </a:srgbClr>
              </a:solidFill>
            </a:ln>
          </p:spPr>
        </p:cxnSp>
        <p:sp>
          <p:nvSpPr>
            <p:cNvPr id="43" name="Task Angela">
              <a:extLst>
                <a:ext uri="{FF2B5EF4-FFF2-40B4-BE49-F238E27FC236}">
                  <a16:creationId xmlns:a16="http://schemas.microsoft.com/office/drawing/2014/main" id="{AEA166C0-2D18-BD7D-F51A-5D3144BA6F84}"/>
                </a:ext>
              </a:extLst>
            </p:cNvPr>
            <p:cNvSpPr txBox="1"/>
            <p:nvPr/>
          </p:nvSpPr>
          <p:spPr>
            <a:xfrm>
              <a:off x="8346000" y="454000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Identify opportunities to expand workforce pipeline</a:t>
              </a:r>
            </a:p>
          </p:txBody>
        </p:sp>
      </p:grpSp>
      <p:grpSp>
        <p:nvGrpSpPr>
          <p:cNvPr id="50" name="Group 49">
            <a:extLst>
              <a:ext uri="{FF2B5EF4-FFF2-40B4-BE49-F238E27FC236}">
                <a16:creationId xmlns:a16="http://schemas.microsoft.com/office/drawing/2014/main" id="{6C64EDE3-8C35-5C96-3819-2242690284A2}"/>
              </a:ext>
              <a:ext uri="{C183D7F6-B498-43B3-948B-1728B52AA6E4}">
                <adec:decorative xmlns:adec="http://schemas.microsoft.com/office/drawing/2017/decorative" val="1"/>
              </a:ext>
            </a:extLst>
          </p:cNvPr>
          <p:cNvGrpSpPr/>
          <p:nvPr/>
        </p:nvGrpSpPr>
        <p:grpSpPr>
          <a:xfrm>
            <a:off x="4395923" y="1906524"/>
            <a:ext cx="3400000" cy="3450000"/>
            <a:chOff x="8096000" y="1780000"/>
            <a:chExt cx="3400000" cy="3450000"/>
          </a:xfrm>
        </p:grpSpPr>
        <p:sp>
          <p:nvSpPr>
            <p:cNvPr id="51" name="Card Angela">
              <a:extLst>
                <a:ext uri="{FF2B5EF4-FFF2-40B4-BE49-F238E27FC236}">
                  <a16:creationId xmlns:a16="http://schemas.microsoft.com/office/drawing/2014/main" id="{6FF8AC8E-9FEE-0F31-FA94-EB14E50EF8EE}"/>
                </a:ext>
              </a:extLst>
            </p:cNvPr>
            <p:cNvSpPr/>
            <p:nvPr/>
          </p:nvSpPr>
          <p:spPr>
            <a:xfrm>
              <a:off x="8096000" y="1780000"/>
              <a:ext cx="3400000" cy="3450000"/>
            </a:xfrm>
            <a:prstGeom prst="roundRect">
              <a:avLst>
                <a:gd name="adj" fmla="val 8000"/>
              </a:avLst>
            </a:prstGeom>
            <a:solidFill>
              <a:srgbClr val="0B6BB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sp>
          <p:nvSpPr>
            <p:cNvPr id="52" name="Ring Angela">
              <a:extLst>
                <a:ext uri="{FF2B5EF4-FFF2-40B4-BE49-F238E27FC236}">
                  <a16:creationId xmlns:a16="http://schemas.microsoft.com/office/drawing/2014/main" id="{C62A5FE3-4F15-0729-41A8-0CFE8E11E6B2}"/>
                </a:ext>
              </a:extLst>
            </p:cNvPr>
            <p:cNvSpPr/>
            <p:nvPr/>
          </p:nvSpPr>
          <p:spPr>
            <a:xfrm>
              <a:off x="9296000" y="2010000"/>
              <a:ext cx="1000000" cy="1000000"/>
            </a:xfrm>
            <a:prstGeom prst="ellipse">
              <a:avLst/>
            </a:prstGeom>
            <a:solidFill>
              <a:srgbClr val="0E2841"/>
            </a:solidFill>
            <a:ln w="19050">
              <a:solidFill>
                <a:srgbClr val="FFFFFF">
                  <a:alpha val="6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1212"/>
                </a:solidFill>
                <a:effectLst/>
                <a:uLnTx/>
                <a:uFillTx/>
                <a:latin typeface="Aptos" panose="02110004020202020204"/>
                <a:ea typeface="+mn-ea"/>
                <a:cs typeface="+mn-cs"/>
              </a:endParaRPr>
            </a:p>
          </p:txBody>
        </p:sp>
        <p:pic>
          <p:nvPicPr>
            <p:cNvPr id="53" name="Icon Angela">
              <a:extLst>
                <a:ext uri="{FF2B5EF4-FFF2-40B4-BE49-F238E27FC236}">
                  <a16:creationId xmlns:a16="http://schemas.microsoft.com/office/drawing/2014/main" id="{057B88D5-60FE-776A-B4F7-3CCB1AE4B30D}"/>
                </a:ext>
              </a:extLst>
            </p:cNvPr>
            <p:cNvPicPr>
              <a:picLocks noChangeAspect="1"/>
            </p:cNvPicPr>
            <p:nvPr/>
          </p:nvPicPr>
          <p:blipFill>
            <a:blip r:embed="rId3"/>
            <a:stretch>
              <a:fillRect/>
            </a:stretch>
          </p:blipFill>
          <p:spPr>
            <a:xfrm>
              <a:off x="9486000" y="2200000"/>
              <a:ext cx="620000" cy="620000"/>
            </a:xfrm>
            <a:prstGeom prst="rect">
              <a:avLst/>
            </a:prstGeom>
          </p:spPr>
        </p:pic>
        <p:sp>
          <p:nvSpPr>
            <p:cNvPr id="54" name="Name Angela">
              <a:extLst>
                <a:ext uri="{FF2B5EF4-FFF2-40B4-BE49-F238E27FC236}">
                  <a16:creationId xmlns:a16="http://schemas.microsoft.com/office/drawing/2014/main" id="{1DAB84E7-1DCC-D013-0B1B-FE42806D8881}"/>
                </a:ext>
              </a:extLst>
            </p:cNvPr>
            <p:cNvSpPr txBox="1"/>
            <p:nvPr/>
          </p:nvSpPr>
          <p:spPr>
            <a:xfrm>
              <a:off x="8246000" y="3197836"/>
              <a:ext cx="3100000" cy="38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ptos" panose="02110004020202020204"/>
                  <a:ea typeface="+mn-ea"/>
                  <a:cs typeface="+mn-cs"/>
                </a:rPr>
                <a:t>Dr. Chen</a:t>
              </a:r>
            </a:p>
          </p:txBody>
        </p:sp>
        <p:sp>
          <p:nvSpPr>
            <p:cNvPr id="55" name="Role Angela">
              <a:extLst>
                <a:ext uri="{FF2B5EF4-FFF2-40B4-BE49-F238E27FC236}">
                  <a16:creationId xmlns:a16="http://schemas.microsoft.com/office/drawing/2014/main" id="{3E048540-E528-7C82-175A-7B64C3E7DFD8}"/>
                </a:ext>
              </a:extLst>
            </p:cNvPr>
            <p:cNvSpPr txBox="1"/>
            <p:nvPr/>
          </p:nvSpPr>
          <p:spPr>
            <a:xfrm>
              <a:off x="8346000" y="3600000"/>
              <a:ext cx="2900000" cy="62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a:ln>
                    <a:noFill/>
                  </a:ln>
                  <a:solidFill>
                    <a:srgbClr val="DCE9F5"/>
                  </a:solidFill>
                  <a:effectLst/>
                  <a:uLnTx/>
                  <a:uFillTx/>
                  <a:latin typeface="Aptos" panose="02110004020202020204"/>
                  <a:ea typeface="+mn-ea"/>
                  <a:cs typeface="+mn-cs"/>
                </a:rPr>
                <a:t>Researcher and Policy Analyst</a:t>
              </a:r>
            </a:p>
          </p:txBody>
        </p:sp>
        <p:cxnSp>
          <p:nvCxnSpPr>
            <p:cNvPr id="56" name="Div Angela">
              <a:extLst>
                <a:ext uri="{FF2B5EF4-FFF2-40B4-BE49-F238E27FC236}">
                  <a16:creationId xmlns:a16="http://schemas.microsoft.com/office/drawing/2014/main" id="{B214EF0A-B29D-63FE-F337-FFB3E96DED43}"/>
                </a:ext>
              </a:extLst>
            </p:cNvPr>
            <p:cNvCxnSpPr/>
            <p:nvPr/>
          </p:nvCxnSpPr>
          <p:spPr>
            <a:xfrm>
              <a:off x="9246000" y="4400000"/>
              <a:ext cx="1100000" cy="0"/>
            </a:xfrm>
            <a:prstGeom prst="line">
              <a:avLst/>
            </a:prstGeom>
            <a:ln w="12700">
              <a:solidFill>
                <a:srgbClr val="FFFFFF">
                  <a:alpha val="45000"/>
                </a:srgbClr>
              </a:solidFill>
            </a:ln>
          </p:spPr>
        </p:cxnSp>
        <p:sp>
          <p:nvSpPr>
            <p:cNvPr id="57" name="Task Angela">
              <a:extLst>
                <a:ext uri="{FF2B5EF4-FFF2-40B4-BE49-F238E27FC236}">
                  <a16:creationId xmlns:a16="http://schemas.microsoft.com/office/drawing/2014/main" id="{744A2EDC-C615-F9F0-EC38-53C8BB07074A}"/>
                </a:ext>
              </a:extLst>
            </p:cNvPr>
            <p:cNvSpPr txBox="1"/>
            <p:nvPr/>
          </p:nvSpPr>
          <p:spPr>
            <a:xfrm>
              <a:off x="8346000" y="4540000"/>
              <a:ext cx="2900000" cy="600000"/>
            </a:xfrm>
            <a:prstGeom prst="rect">
              <a:avLst/>
            </a:prstGeom>
            <a:noFill/>
          </p:spPr>
          <p:txBody>
            <a:bodyPr wrap="square" lIns="45720" tIns="0" rIns="45720" bIns="0" anchor="t">
              <a:norm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ptos" panose="02110004020202020204"/>
                  <a:ea typeface="+mn-ea"/>
                  <a:cs typeface="+mn-cs"/>
                </a:rPr>
                <a:t>Study workforce trends and  inform policy recommendations</a:t>
              </a:r>
            </a:p>
          </p:txBody>
        </p:sp>
      </p:grpSp>
      <p:pic>
        <p:nvPicPr>
          <p:cNvPr id="117" name="Icon Angela">
            <a:extLst>
              <a:ext uri="{FF2B5EF4-FFF2-40B4-BE49-F238E27FC236}">
                <a16:creationId xmlns:a16="http://schemas.microsoft.com/office/drawing/2014/main" id="{8F41A866-1954-639E-E85A-D92E7E3F1F5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135922" y="2326352"/>
            <a:ext cx="620000" cy="620000"/>
          </a:xfrm>
          <a:prstGeom prst="rect">
            <a:avLst/>
          </a:prstGeom>
        </p:spPr>
      </p:pic>
    </p:spTree>
    <p:extLst>
      <p:ext uri="{BB962C8B-B14F-4D97-AF65-F5344CB8AC3E}">
        <p14:creationId xmlns:p14="http://schemas.microsoft.com/office/powerpoint/2010/main" val="527045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FFB5F-43DE-8804-CF72-99ADCB7EBAB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5C95D14-1691-0B66-66FF-D5194B175ED4}"/>
              </a:ext>
              <a:ext uri="{C183D7F6-B498-43B3-948B-1728B52AA6E4}">
                <adec:decorative xmlns:adec="http://schemas.microsoft.com/office/drawing/2017/decorative" val="1"/>
              </a:ext>
            </a:extLst>
          </p:cNvPr>
          <p:cNvSpPr/>
          <p:nvPr/>
        </p:nvSpPr>
        <p:spPr>
          <a:xfrm>
            <a:off x="0" y="223024"/>
            <a:ext cx="12192000" cy="663497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5C06430B-CB1A-7EFC-A262-822B3ABA860D}"/>
              </a:ext>
              <a:ext uri="{C183D7F6-B498-43B3-948B-1728B52AA6E4}">
                <adec:decorative xmlns:adec="http://schemas.microsoft.com/office/drawing/2017/decorative" val="1"/>
              </a:ext>
            </a:extLst>
          </p:cNvPr>
          <p:cNvSpPr>
            <a:spLocks noGrp="1"/>
          </p:cNvSpPr>
          <p:nvPr>
            <p:ph type="title" idx="4294967295"/>
          </p:nvPr>
        </p:nvSpPr>
        <p:spPr>
          <a:xfrm>
            <a:off x="-2" y="1894353"/>
            <a:ext cx="12192000" cy="3263590"/>
          </a:xfrm>
          <a:prstGeom prst="rect">
            <a:avLst/>
          </a:prstGeom>
          <a:solidFill>
            <a:schemeClr val="accent3"/>
          </a:solidFill>
          <a:ln>
            <a:noFill/>
            <a:prstDash/>
          </a:ln>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ptos Display" panose="02110004020202020204"/>
                <a:ea typeface="+mn-ea"/>
                <a:cs typeface="+mn-cs"/>
              </a:rPr>
              <a:t>Questions?</a:t>
            </a:r>
          </a:p>
        </p:txBody>
      </p:sp>
      <p:sp>
        <p:nvSpPr>
          <p:cNvPr id="4" name="Slide Number Placeholder 3">
            <a:extLst>
              <a:ext uri="{FF2B5EF4-FFF2-40B4-BE49-F238E27FC236}">
                <a16:creationId xmlns:a16="http://schemas.microsoft.com/office/drawing/2014/main" id="{057F9A7B-D019-9712-80BC-0DC339F8EB15}"/>
              </a:ext>
            </a:extLst>
          </p:cNvPr>
          <p:cNvSpPr>
            <a:spLocks noGrp="1"/>
          </p:cNvSpPr>
          <p:nvPr>
            <p:ph type="sldNum" sz="quarter" idx="12"/>
          </p:nvPr>
        </p:nvSpPr>
        <p:spPr>
          <a:prstGeom prst="rect">
            <a:avLst/>
          </a:prstGeom>
        </p:spPr>
        <p:txBody>
          <a:bodyPr vert="horz" lIns="91440" tIns="0" rIns="0" bIns="45720" rtlCol="0" anchor="ctr"/>
          <a:lstStyle>
            <a:defPPr>
              <a:defRPr lang="en-US"/>
            </a:defPPr>
            <a:lvl1pPr marL="0" algn="r" defTabSz="914400" rtl="0" eaLnBrk="1" latinLnBrk="0" hangingPunct="1">
              <a:defRPr sz="1000" b="1" kern="1200">
                <a:solidFill>
                  <a:schemeClr val="accent2"/>
                </a:solidFill>
                <a:latin typeface="Aptos" panose="020B00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6B820C4-9B0B-CD44-BC73-53A4DE792C6A}" type="slidenum">
              <a:rPr kumimoji="0" lang="en-US" sz="1000" b="1" i="0" u="none" strike="noStrike" kern="1200" cap="none" spc="0" normalizeH="0" baseline="0" noProof="0" smtClean="0">
                <a:ln>
                  <a:noFill/>
                </a:ln>
                <a:solidFill>
                  <a:srgbClr val="F9E547"/>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000" b="1" i="0" u="none" strike="noStrike" kern="1200" cap="none" spc="0" normalizeH="0" baseline="0" noProof="0">
              <a:ln>
                <a:noFill/>
              </a:ln>
              <a:solidFill>
                <a:srgbClr val="FFFFFF"/>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12433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5488" y="530352"/>
            <a:ext cx="2743200" cy="223138"/>
          </a:xfrm>
          <a:prstGeom prst="rect">
            <a:avLst/>
          </a:prstGeom>
          <a:noFill/>
        </p:spPr>
        <p:txBody>
          <a:bodyPr wrap="square" lIns="0" tIns="0" rIns="0" bIns="0" anchor="t">
            <a:spAutoFit/>
          </a:bodyPr>
          <a:lstStyle/>
          <a:p>
            <a:pPr algn="l"/>
            <a:r>
              <a:rPr lang="en-US" sz="1450" b="1" i="0">
                <a:solidFill>
                  <a:srgbClr val="37AC5B"/>
                </a:solidFill>
                <a:latin typeface="Aptos"/>
              </a:rPr>
              <a:t>GUEST PRESENTER</a:t>
            </a:r>
          </a:p>
        </p:txBody>
      </p:sp>
      <p:sp>
        <p:nvSpPr>
          <p:cNvPr id="3" name="TextBox 2"/>
          <p:cNvSpPr txBox="1"/>
          <p:nvPr/>
        </p:nvSpPr>
        <p:spPr>
          <a:xfrm>
            <a:off x="475488" y="987552"/>
            <a:ext cx="6766560" cy="484748"/>
          </a:xfrm>
          <a:prstGeom prst="rect">
            <a:avLst/>
          </a:prstGeom>
          <a:noFill/>
        </p:spPr>
        <p:txBody>
          <a:bodyPr wrap="square" lIns="0" tIns="0" rIns="0" bIns="0" anchor="t">
            <a:spAutoFit/>
          </a:bodyPr>
          <a:lstStyle/>
          <a:p>
            <a:pPr algn="l"/>
            <a:r>
              <a:rPr lang="en-US" sz="3150" b="1" i="0">
                <a:solidFill>
                  <a:srgbClr val="254C76"/>
                </a:solidFill>
                <a:latin typeface="Aptos"/>
              </a:rPr>
              <a:t>Sandy Miller</a:t>
            </a:r>
          </a:p>
        </p:txBody>
      </p:sp>
      <p:sp>
        <p:nvSpPr>
          <p:cNvPr id="4" name="TextBox 3"/>
          <p:cNvSpPr txBox="1"/>
          <p:nvPr/>
        </p:nvSpPr>
        <p:spPr>
          <a:xfrm>
            <a:off x="475488" y="1664208"/>
            <a:ext cx="6766560" cy="292388"/>
          </a:xfrm>
          <a:prstGeom prst="rect">
            <a:avLst/>
          </a:prstGeom>
          <a:noFill/>
        </p:spPr>
        <p:txBody>
          <a:bodyPr wrap="square" lIns="0" tIns="0" rIns="0" bIns="0" anchor="t">
            <a:spAutoFit/>
          </a:bodyPr>
          <a:lstStyle/>
          <a:p>
            <a:pPr algn="l"/>
            <a:r>
              <a:rPr lang="en-US" sz="1900" b="1" i="0">
                <a:solidFill>
                  <a:srgbClr val="6C7882"/>
                </a:solidFill>
                <a:latin typeface="Aptos"/>
              </a:rPr>
              <a:t>Wisconsin</a:t>
            </a:r>
          </a:p>
        </p:txBody>
      </p:sp>
      <p:sp>
        <p:nvSpPr>
          <p:cNvPr id="5" name="Title 4"/>
          <p:cNvSpPr txBox="1">
            <a:spLocks noGrp="1"/>
          </p:cNvSpPr>
          <p:nvPr>
            <p:ph type="title" idx="4294967295"/>
          </p:nvPr>
        </p:nvSpPr>
        <p:spPr>
          <a:xfrm>
            <a:off x="758952" y="2305616"/>
            <a:ext cx="10332720" cy="86177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B3640"/>
                </a:solidFill>
                <a:effectLst/>
                <a:uLnTx/>
                <a:uFillTx/>
                <a:latin typeface="Aptos"/>
                <a:ea typeface="+mn-ea"/>
                <a:cs typeface="+mn-cs"/>
              </a:rPr>
              <a:t>Early Learning Technical Assistance &amp; Implementation (EL-TAI): a networked coaching approach for ECSE/ECE</a:t>
            </a:r>
          </a:p>
        </p:txBody>
      </p:sp>
      <p:sp>
        <p:nvSpPr>
          <p:cNvPr id="6" name="Rounded Rectangle 5">
            <a:extLst>
              <a:ext uri="{C183D7F6-B498-43B3-948B-1728B52AA6E4}">
                <adec:decorative xmlns:adec="http://schemas.microsoft.com/office/drawing/2017/decorative" val="1"/>
              </a:ext>
            </a:extLst>
          </p:cNvPr>
          <p:cNvSpPr/>
          <p:nvPr/>
        </p:nvSpPr>
        <p:spPr>
          <a:xfrm>
            <a:off x="8942832" y="941832"/>
            <a:ext cx="2286000" cy="1097280"/>
          </a:xfrm>
          <a:prstGeom prst="roundRect">
            <a:avLst/>
          </a:prstGeom>
          <a:solidFill>
            <a:srgbClr val="FEF5E3"/>
          </a:solidFill>
          <a:ln w="12700">
            <a:solidFill>
              <a:srgbClr val="37AC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79992" y="1234440"/>
            <a:ext cx="2011680" cy="330860"/>
          </a:xfrm>
          <a:prstGeom prst="rect">
            <a:avLst/>
          </a:prstGeom>
          <a:noFill/>
        </p:spPr>
        <p:txBody>
          <a:bodyPr wrap="square" lIns="0" tIns="0" rIns="0" bIns="0" anchor="t">
            <a:spAutoFit/>
          </a:bodyPr>
          <a:lstStyle/>
          <a:p>
            <a:pPr algn="ctr"/>
            <a:r>
              <a:rPr lang="en-US" sz="2150" b="1" i="0">
                <a:solidFill>
                  <a:srgbClr val="37AC5B"/>
                </a:solidFill>
                <a:latin typeface="Aptos"/>
              </a:rPr>
              <a:t>10 MINUTES</a:t>
            </a:r>
          </a:p>
        </p:txBody>
      </p:sp>
      <p:sp>
        <p:nvSpPr>
          <p:cNvPr id="8" name="TextBox 7"/>
          <p:cNvSpPr txBox="1"/>
          <p:nvPr/>
        </p:nvSpPr>
        <p:spPr>
          <a:xfrm>
            <a:off x="502920" y="3886200"/>
            <a:ext cx="10515600" cy="630942"/>
          </a:xfrm>
          <a:prstGeom prst="rect">
            <a:avLst/>
          </a:prstGeom>
          <a:noFill/>
        </p:spPr>
        <p:txBody>
          <a:bodyPr wrap="square" lIns="0" tIns="0" rIns="0" bIns="0" anchor="t">
            <a:spAutoFit/>
          </a:bodyPr>
          <a:lstStyle/>
          <a:p>
            <a:pPr algn="ctr"/>
            <a:r>
              <a:rPr lang="en-US" sz="2050" b="1" i="0">
                <a:solidFill>
                  <a:srgbClr val="254C76"/>
                </a:solidFill>
                <a:latin typeface="Aptos"/>
              </a:rPr>
              <a:t>Listen for: What is being measured or supported? What makes the approach sustainable? What could transfer to your state or system?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pic>
        <p:nvPicPr>
          <p:cNvPr id="52" name="Google Shape;52;p1" descr="el-tai logo"/>
          <p:cNvPicPr preferRelativeResize="0"/>
          <p:nvPr/>
        </p:nvPicPr>
        <p:blipFill rotWithShape="1">
          <a:blip r:embed="rId3">
            <a:alphaModFix/>
          </a:blip>
          <a:srcRect/>
          <a:stretch/>
        </p:blipFill>
        <p:spPr>
          <a:xfrm>
            <a:off x="3008210" y="1775600"/>
            <a:ext cx="6175580" cy="2049040"/>
          </a:xfrm>
          <a:prstGeom prst="rect">
            <a:avLst/>
          </a:prstGeom>
          <a:noFill/>
          <a:ln>
            <a:noFill/>
          </a:ln>
        </p:spPr>
      </p:pic>
      <p:sp>
        <p:nvSpPr>
          <p:cNvPr id="53" name="Google Shape;53;p1"/>
          <p:cNvSpPr txBox="1">
            <a:spLocks noGrp="1"/>
          </p:cNvSpPr>
          <p:nvPr>
            <p:ph type="body" idx="2"/>
          </p:nvPr>
        </p:nvSpPr>
        <p:spPr>
          <a:xfrm>
            <a:off x="8701851" y="4417801"/>
            <a:ext cx="2646556" cy="1424556"/>
          </a:xfrm>
          <a:prstGeom prst="rect">
            <a:avLst/>
          </a:prstGeom>
          <a:noFill/>
          <a:ln>
            <a:noFill/>
          </a:ln>
        </p:spPr>
        <p:txBody>
          <a:bodyPr spcFirstLastPara="1" wrap="square" lIns="121900" tIns="60933" rIns="121900" bIns="60933" anchor="t" anchorCtr="0">
            <a:noAutofit/>
          </a:bodyPr>
          <a:lstStyle/>
          <a:p>
            <a:pPr marL="0" indent="0">
              <a:lnSpc>
                <a:spcPct val="89681"/>
              </a:lnSpc>
              <a:buSzPts val="1318"/>
            </a:pPr>
            <a:r>
              <a:rPr lang="en-US" sz="1757" dirty="0"/>
              <a:t>Sandy Miller</a:t>
            </a:r>
            <a:endParaRPr dirty="0"/>
          </a:p>
          <a:p>
            <a:pPr marL="0" indent="0">
              <a:lnSpc>
                <a:spcPct val="89681"/>
              </a:lnSpc>
              <a:spcBef>
                <a:spcPts val="1600"/>
              </a:spcBef>
              <a:buSzPts val="1318"/>
            </a:pPr>
            <a:r>
              <a:rPr lang="en-US" sz="1757" dirty="0"/>
              <a:t>WI EL-TAI Specialist</a:t>
            </a:r>
            <a:endParaRPr sz="1757" dirty="0"/>
          </a:p>
          <a:p>
            <a:pPr marL="0" indent="0">
              <a:lnSpc>
                <a:spcPct val="89681"/>
              </a:lnSpc>
              <a:spcBef>
                <a:spcPts val="1600"/>
              </a:spcBef>
              <a:buSzPts val="1318"/>
            </a:pPr>
            <a:r>
              <a:rPr lang="en-US" sz="1757" dirty="0"/>
              <a:t>smiller@cesa6.org</a:t>
            </a:r>
            <a:endParaRPr dirty="0"/>
          </a:p>
        </p:txBody>
      </p:sp>
      <p:sp>
        <p:nvSpPr>
          <p:cNvPr id="3" name="Title 2">
            <a:extLst>
              <a:ext uri="{FF2B5EF4-FFF2-40B4-BE49-F238E27FC236}">
                <a16:creationId xmlns:a16="http://schemas.microsoft.com/office/drawing/2014/main" id="{5FA13533-F03C-7914-0FBF-3C7207308525}"/>
              </a:ext>
            </a:extLst>
          </p:cNvPr>
          <p:cNvSpPr>
            <a:spLocks noGrp="1"/>
          </p:cNvSpPr>
          <p:nvPr>
            <p:ph type="title" idx="4294967295"/>
          </p:nvPr>
        </p:nvSpPr>
        <p:spPr>
          <a:xfrm>
            <a:off x="821677" y="-1219200"/>
            <a:ext cx="10515600" cy="1219200"/>
          </a:xfrm>
        </p:spPr>
        <p:txBody>
          <a:bodyPr spcFirstLastPara="1" wrap="square" lIns="91425" tIns="45700" rIns="91425" bIns="45700" anchor="b" anchorCtr="0">
            <a:normAutofit/>
          </a:bodyPr>
          <a:lstStyle/>
          <a:p>
            <a:r>
              <a:rPr lang="en-US" dirty="0"/>
              <a:t>ELTAI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h53fdb6862f82702b_0_73"/>
          <p:cNvSpPr txBox="1">
            <a:spLocks noGrp="1"/>
          </p:cNvSpPr>
          <p:nvPr>
            <p:ph type="title" idx="4294967295"/>
          </p:nvPr>
        </p:nvSpPr>
        <p:spPr>
          <a:xfrm>
            <a:off x="690200" y="190700"/>
            <a:ext cx="10710000" cy="1498400"/>
          </a:xfrm>
          <a:prstGeom prst="rect">
            <a:avLst/>
          </a:prstGeom>
          <a:noFill/>
          <a:ln>
            <a:noFill/>
            <a:prstDash/>
          </a:ln>
          <a:effectLst/>
        </p:spPr>
        <p:txBody>
          <a:bodyPr rot="0" spcFirstLastPara="1" vertOverflow="overflow" horzOverflow="overflow" vert="horz" wrap="square" lIns="99933" tIns="99933" rIns="99933" bIns="99933" numCol="1" spcCol="0" rtlCol="0" fromWordArt="0" anchor="t"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
                <a:srgbClr val="000000"/>
              </a:buClr>
              <a:buSzPts val="4400"/>
              <a:buFontTx/>
              <a:buNone/>
              <a:tabLst/>
              <a:defRPr/>
            </a:pPr>
            <a:r>
              <a:rPr kumimoji="0" lang="en-US" sz="5867" b="0" i="0" u="none" strike="noStrike" kern="0" cap="none" spc="0" normalizeH="0" baseline="0" noProof="0" dirty="0">
                <a:ln>
                  <a:noFill/>
                </a:ln>
                <a:solidFill>
                  <a:srgbClr val="FFFFFF"/>
                </a:solidFill>
                <a:effectLst/>
                <a:uLnTx/>
                <a:uFillTx/>
                <a:latin typeface="Lato"/>
                <a:ea typeface="Lato"/>
                <a:cs typeface="Lato"/>
                <a:sym typeface="Lato"/>
              </a:rPr>
              <a:t>EL-TAI</a:t>
            </a:r>
            <a:r>
              <a:rPr kumimoji="0" lang="en-US" sz="5867" b="0" i="0" u="none" strike="noStrike" kern="0" cap="none" spc="0" normalizeH="0" baseline="0" noProof="0" dirty="0">
                <a:ln>
                  <a:noFill/>
                </a:ln>
                <a:solidFill>
                  <a:srgbClr val="262087"/>
                </a:solidFill>
                <a:effectLst/>
                <a:uLnTx/>
                <a:uFillTx/>
                <a:latin typeface="Lato"/>
                <a:ea typeface="Lato"/>
                <a:cs typeface="Lato"/>
                <a:sym typeface="Lato"/>
              </a:rPr>
              <a:t> </a:t>
            </a:r>
            <a:r>
              <a:rPr kumimoji="0" lang="en-US" sz="5867" b="0" i="0" u="none" strike="noStrike" kern="0" cap="none" spc="0" normalizeH="0" baseline="0" noProof="0" dirty="0">
                <a:ln>
                  <a:noFill/>
                </a:ln>
                <a:solidFill>
                  <a:srgbClr val="FFFFFF"/>
                </a:solidFill>
                <a:effectLst/>
                <a:uLnTx/>
                <a:uFillTx/>
                <a:latin typeface="Lato"/>
                <a:ea typeface="Lato"/>
                <a:cs typeface="Lato"/>
                <a:sym typeface="Lato"/>
              </a:rPr>
              <a:t>Purpose</a:t>
            </a:r>
          </a:p>
        </p:txBody>
      </p:sp>
      <p:sp>
        <p:nvSpPr>
          <p:cNvPr id="60" name="Google Shape;60;h53fdb6862f82702b_0_73"/>
          <p:cNvSpPr txBox="1"/>
          <p:nvPr/>
        </p:nvSpPr>
        <p:spPr>
          <a:xfrm>
            <a:off x="424267" y="1367400"/>
            <a:ext cx="11584800" cy="2911600"/>
          </a:xfrm>
          <a:prstGeom prst="rect">
            <a:avLst/>
          </a:prstGeom>
          <a:noFill/>
          <a:ln>
            <a:noFill/>
          </a:ln>
        </p:spPr>
        <p:txBody>
          <a:bodyPr spcFirstLastPara="1" wrap="square" lIns="99933" tIns="99933" rIns="99933" bIns="99933" anchor="t" anchorCtr="0">
            <a:noAutofit/>
          </a:bodyPr>
          <a:lstStyle/>
          <a:p>
            <a:pPr defTabSz="1219170">
              <a:lnSpc>
                <a:spcPct val="115000"/>
              </a:lnSpc>
              <a:buClr>
                <a:srgbClr val="000000"/>
              </a:buClr>
              <a:buSzPts val="2300"/>
            </a:pPr>
            <a:r>
              <a:rPr lang="en-US" sz="3067" kern="0" dirty="0">
                <a:solidFill>
                  <a:srgbClr val="333399"/>
                </a:solidFill>
                <a:latin typeface="Lato"/>
                <a:ea typeface="Lato"/>
                <a:cs typeface="Lato"/>
                <a:sym typeface="Lato"/>
              </a:rPr>
              <a:t>The overarching purpose of the Early Learning Technical Assistance and Implementation (EL‐TAI) project is to improve positive outcomes for preschool children with disabilities in Wisconsin, by providing universal, targeted, and intensive supports and leadership to Local Education Agencies (LEAs) through the use of equitable and evidenced‐based inclusive practices.</a:t>
            </a:r>
            <a:endParaRPr sz="3067" kern="0" dirty="0">
              <a:solidFill>
                <a:srgbClr val="333399"/>
              </a:solidFill>
              <a:latin typeface="Lato"/>
              <a:ea typeface="Lato"/>
              <a:cs typeface="Lato"/>
              <a:sym typeface="Lato"/>
            </a:endParaRPr>
          </a:p>
        </p:txBody>
      </p:sp>
      <p:pic>
        <p:nvPicPr>
          <p:cNvPr id="61" name="Google Shape;61;h53fdb6862f82702b_0_73" descr="EL-TAI logo&#10;"/>
          <p:cNvPicPr preferRelativeResize="0"/>
          <p:nvPr/>
        </p:nvPicPr>
        <p:blipFill rotWithShape="1">
          <a:blip r:embed="rId3">
            <a:alphaModFix/>
          </a:blip>
          <a:srcRect l="1383" r="71770" b="20874"/>
          <a:stretch/>
        </p:blipFill>
        <p:spPr>
          <a:xfrm>
            <a:off x="10907085" y="4812153"/>
            <a:ext cx="1101968" cy="107757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h53fdb6862f82702b_0_64"/>
          <p:cNvSpPr txBox="1"/>
          <p:nvPr/>
        </p:nvSpPr>
        <p:spPr>
          <a:xfrm>
            <a:off x="772967" y="1343800"/>
            <a:ext cx="11360800" cy="48404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2400"/>
            </a:pPr>
            <a:r>
              <a:rPr lang="en-US" sz="3200" kern="0" dirty="0">
                <a:solidFill>
                  <a:srgbClr val="333399"/>
                </a:solidFill>
                <a:latin typeface="Lato"/>
                <a:ea typeface="Lato"/>
                <a:cs typeface="Lato"/>
                <a:sym typeface="Lato"/>
              </a:rPr>
              <a:t>Our mission is to strengthen the capacity of early childhood teams through effective coaching, collaborative problem-solving, professional learning, and data-informed systems improvement. We support educators in creating inclusive learning environments and delivering high-quality instruction that ensures the rightful presence and meaningful participation of students with IEPs, leading to positive outcomes.</a:t>
            </a:r>
            <a:endParaRPr sz="3200" kern="0" dirty="0">
              <a:solidFill>
                <a:srgbClr val="333399"/>
              </a:solidFill>
              <a:latin typeface="Lato"/>
              <a:ea typeface="Lato"/>
              <a:cs typeface="Lato"/>
              <a:sym typeface="Lato"/>
            </a:endParaRPr>
          </a:p>
          <a:p>
            <a:pPr defTabSz="1219170">
              <a:buClr>
                <a:srgbClr val="000000"/>
              </a:buClr>
              <a:buSzPts val="2000"/>
            </a:pPr>
            <a:endParaRPr sz="2667" kern="0" dirty="0">
              <a:solidFill>
                <a:srgbClr val="333399"/>
              </a:solidFill>
              <a:latin typeface="Lato"/>
              <a:ea typeface="Lato"/>
              <a:cs typeface="Lato"/>
              <a:sym typeface="Lato"/>
            </a:endParaRPr>
          </a:p>
          <a:p>
            <a:pPr defTabSz="1219170">
              <a:buClr>
                <a:srgbClr val="000000"/>
              </a:buClr>
              <a:buSzPts val="1800"/>
            </a:pPr>
            <a:endParaRPr sz="2400" i="1" kern="0" dirty="0">
              <a:solidFill>
                <a:srgbClr val="333399"/>
              </a:solidFill>
              <a:latin typeface="Lato"/>
              <a:ea typeface="Lato"/>
              <a:cs typeface="Lato"/>
              <a:sym typeface="Lato"/>
            </a:endParaRPr>
          </a:p>
        </p:txBody>
      </p:sp>
      <p:sp>
        <p:nvSpPr>
          <p:cNvPr id="68" name="Google Shape;68;h53fdb6862f82702b_0_64"/>
          <p:cNvSpPr txBox="1">
            <a:spLocks noGrp="1"/>
          </p:cNvSpPr>
          <p:nvPr>
            <p:ph type="title" idx="4294967295"/>
          </p:nvPr>
        </p:nvSpPr>
        <p:spPr>
          <a:xfrm>
            <a:off x="772967" y="209233"/>
            <a:ext cx="10708400" cy="7848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
                <a:srgbClr val="000000"/>
              </a:buClr>
              <a:buSzPts val="4400"/>
              <a:buFontTx/>
              <a:buNone/>
              <a:tabLst/>
              <a:defRPr/>
            </a:pPr>
            <a:r>
              <a:rPr kumimoji="0" lang="en-US" sz="5867" b="0" i="0" u="none" strike="noStrike" kern="0" cap="none" spc="0" normalizeH="0" baseline="0" noProof="0" dirty="0">
                <a:ln>
                  <a:noFill/>
                </a:ln>
                <a:solidFill>
                  <a:srgbClr val="FFFFFF"/>
                </a:solidFill>
                <a:effectLst/>
                <a:uLnTx/>
                <a:uFillTx/>
                <a:latin typeface="Lato"/>
                <a:ea typeface="Lato"/>
                <a:cs typeface="Lato"/>
                <a:sym typeface="Lato"/>
              </a:rPr>
              <a:t>EL-TAI Mission</a:t>
            </a:r>
          </a:p>
        </p:txBody>
      </p:sp>
      <p:pic>
        <p:nvPicPr>
          <p:cNvPr id="69" name="Google Shape;69;h53fdb6862f82702b_0_64" descr="EL-TAI logo"/>
          <p:cNvPicPr preferRelativeResize="0"/>
          <p:nvPr/>
        </p:nvPicPr>
        <p:blipFill rotWithShape="1">
          <a:blip r:embed="rId3">
            <a:alphaModFix/>
          </a:blip>
          <a:srcRect l="1383" r="71770" b="20874"/>
          <a:stretch/>
        </p:blipFill>
        <p:spPr>
          <a:xfrm>
            <a:off x="10761785" y="5348653"/>
            <a:ext cx="1101968" cy="107757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h53fdb6862f82702b_0_81"/>
          <p:cNvSpPr txBox="1">
            <a:spLocks noGrp="1"/>
          </p:cNvSpPr>
          <p:nvPr>
            <p:ph type="title" idx="4294967295"/>
          </p:nvPr>
        </p:nvSpPr>
        <p:spPr>
          <a:xfrm>
            <a:off x="886400" y="0"/>
            <a:ext cx="10419200" cy="1247600"/>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90000"/>
              </a:lnSpc>
              <a:spcBef>
                <a:spcPts val="0"/>
              </a:spcBef>
              <a:spcAft>
                <a:spcPts val="0"/>
              </a:spcAft>
              <a:buClr>
                <a:srgbClr val="000000"/>
              </a:buClr>
              <a:buSzPts val="4400"/>
              <a:buFontTx/>
              <a:buNone/>
              <a:tabLst/>
              <a:defRPr/>
            </a:pPr>
            <a:r>
              <a:rPr kumimoji="0" lang="en-US" sz="5867" b="0" i="0" u="none" strike="noStrike" kern="0" cap="none" spc="0" normalizeH="0" baseline="0" noProof="0" dirty="0">
                <a:ln>
                  <a:noFill/>
                </a:ln>
                <a:solidFill>
                  <a:srgbClr val="FFFFFF"/>
                </a:solidFill>
                <a:effectLst/>
                <a:uLnTx/>
                <a:uFillTx/>
                <a:latin typeface="Lato"/>
                <a:ea typeface="Lato"/>
                <a:cs typeface="Lato"/>
                <a:sym typeface="Lato"/>
              </a:rPr>
              <a:t>EL-TAI Leaders</a:t>
            </a:r>
          </a:p>
        </p:txBody>
      </p:sp>
      <p:pic>
        <p:nvPicPr>
          <p:cNvPr id="76" name="Google Shape;76;h53fdb6862f82702b_0_81" descr="Picture of Part B Education Consultant with Statewide Early Childhood Coordinator"/>
          <p:cNvPicPr preferRelativeResize="0"/>
          <p:nvPr/>
        </p:nvPicPr>
        <p:blipFill rotWithShape="1">
          <a:blip r:embed="rId3">
            <a:alphaModFix/>
          </a:blip>
          <a:srcRect/>
          <a:stretch/>
        </p:blipFill>
        <p:spPr>
          <a:xfrm>
            <a:off x="1223401" y="1325767"/>
            <a:ext cx="10515601" cy="34413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81" name="Google Shape;81;h53fdb6862f82702b_0_89" descr="Photo of WI state EL-TAI Early Learning Specialists&#10;"/>
          <p:cNvPicPr preferRelativeResize="0"/>
          <p:nvPr/>
        </p:nvPicPr>
        <p:blipFill rotWithShape="1">
          <a:blip r:embed="rId3">
            <a:alphaModFix/>
          </a:blip>
          <a:srcRect/>
          <a:stretch/>
        </p:blipFill>
        <p:spPr>
          <a:xfrm>
            <a:off x="2031084" y="1247600"/>
            <a:ext cx="8129832" cy="5613733"/>
          </a:xfrm>
          <a:prstGeom prst="rect">
            <a:avLst/>
          </a:prstGeom>
          <a:noFill/>
          <a:ln>
            <a:noFill/>
          </a:ln>
        </p:spPr>
      </p:pic>
      <p:pic>
        <p:nvPicPr>
          <p:cNvPr id="82" name="Google Shape;82;h53fdb6862f82702b_0_89" descr="EL-TAI logo"/>
          <p:cNvPicPr preferRelativeResize="0"/>
          <p:nvPr/>
        </p:nvPicPr>
        <p:blipFill rotWithShape="1">
          <a:blip r:embed="rId4">
            <a:alphaModFix/>
          </a:blip>
          <a:srcRect l="1383" r="71770" b="20874"/>
          <a:stretch/>
        </p:blipFill>
        <p:spPr>
          <a:xfrm>
            <a:off x="10965185" y="5682853"/>
            <a:ext cx="1101968" cy="1077579"/>
          </a:xfrm>
          <a:prstGeom prst="rect">
            <a:avLst/>
          </a:prstGeom>
          <a:noFill/>
          <a:ln>
            <a:noFill/>
          </a:ln>
        </p:spPr>
      </p:pic>
      <p:sp>
        <p:nvSpPr>
          <p:cNvPr id="83" name="Google Shape;83;h53fdb6862f82702b_0_89"/>
          <p:cNvSpPr txBox="1">
            <a:spLocks noGrp="1"/>
          </p:cNvSpPr>
          <p:nvPr>
            <p:ph type="title" idx="4294967295"/>
          </p:nvPr>
        </p:nvSpPr>
        <p:spPr>
          <a:xfrm>
            <a:off x="162733" y="93000"/>
            <a:ext cx="11904400" cy="10172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
                <a:srgbClr val="000000"/>
              </a:buClr>
              <a:buSzPts val="4100"/>
              <a:buFontTx/>
              <a:buNone/>
              <a:tabLst/>
              <a:defRPr/>
            </a:pPr>
            <a:r>
              <a:rPr kumimoji="0" lang="en-US" sz="5467" b="0" i="0" u="none" strike="noStrike" kern="0" cap="none" spc="0" normalizeH="0" baseline="0" noProof="0" dirty="0">
                <a:ln>
                  <a:noFill/>
                </a:ln>
                <a:solidFill>
                  <a:srgbClr val="FFFFFF"/>
                </a:solidFill>
                <a:effectLst/>
                <a:uLnTx/>
                <a:uFillTx/>
                <a:latin typeface="Lato"/>
                <a:ea typeface="Lato"/>
                <a:cs typeface="Lato"/>
                <a:sym typeface="Lato"/>
              </a:rPr>
              <a:t>EL-TAI Early Learning Specialists</a:t>
            </a:r>
            <a:r>
              <a:rPr kumimoji="0" lang="en-US" sz="4800" b="0" i="0" u="none" strike="noStrike" kern="0" cap="none" spc="0" normalizeH="0" baseline="0" noProof="0" dirty="0">
                <a:ln>
                  <a:noFill/>
                </a:ln>
                <a:solidFill>
                  <a:srgbClr val="FFFFFF"/>
                </a:solidFill>
                <a:effectLst/>
                <a:uLnTx/>
                <a:uFillTx/>
                <a:latin typeface="Lato"/>
                <a:ea typeface="Lato"/>
                <a:cs typeface="Lato"/>
                <a:sym typeface="Lato"/>
              </a:rPr>
              <a: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h46616852460b5d85_0_6"/>
          <p:cNvSpPr txBox="1">
            <a:spLocks noGrp="1"/>
          </p:cNvSpPr>
          <p:nvPr>
            <p:ph type="title" idx="4294967295"/>
          </p:nvPr>
        </p:nvSpPr>
        <p:spPr>
          <a:xfrm>
            <a:off x="0" y="106363"/>
            <a:ext cx="12192000" cy="1228725"/>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
                <a:schemeClr val="lt1"/>
              </a:buClr>
              <a:buSzPts val="3600"/>
              <a:buFont typeface="Arial"/>
              <a:buNone/>
              <a:tabLst/>
              <a:defRPr/>
            </a:pPr>
            <a:r>
              <a:rPr kumimoji="0" lang="en-US" sz="5867" b="0" i="0" u="none" strike="noStrike" kern="0" cap="none" spc="0" normalizeH="0" baseline="0" noProof="0" dirty="0">
                <a:ln>
                  <a:noFill/>
                </a:ln>
                <a:solidFill>
                  <a:schemeClr val="lt1"/>
                </a:solidFill>
                <a:effectLst/>
                <a:uLnTx/>
                <a:uFillTx/>
                <a:latin typeface="Lato"/>
                <a:ea typeface="Lato"/>
                <a:cs typeface="Lato"/>
                <a:sym typeface="Lato"/>
              </a:rPr>
              <a:t>Our Focus</a:t>
            </a:r>
          </a:p>
        </p:txBody>
      </p:sp>
      <p:pic>
        <p:nvPicPr>
          <p:cNvPr id="90" name="Google Shape;90;h46616852460b5d85_0_6" descr="Image has 3 buckets; 1 for technical assistance; 1 for professional learning, and 1 for coaching."/>
          <p:cNvPicPr preferRelativeResize="0"/>
          <p:nvPr/>
        </p:nvPicPr>
        <p:blipFill rotWithShape="1">
          <a:blip r:embed="rId3">
            <a:alphaModFix/>
          </a:blip>
          <a:srcRect t="5402"/>
          <a:stretch/>
        </p:blipFill>
        <p:spPr>
          <a:xfrm>
            <a:off x="2240467" y="1450034"/>
            <a:ext cx="8617367" cy="3957932"/>
          </a:xfrm>
          <a:prstGeom prst="rect">
            <a:avLst/>
          </a:prstGeom>
          <a:noFill/>
          <a:ln>
            <a:noFill/>
          </a:ln>
        </p:spPr>
      </p:pic>
      <p:sp>
        <p:nvSpPr>
          <p:cNvPr id="91" name="Google Shape;91;h46616852460b5d85_0_6"/>
          <p:cNvSpPr txBox="1"/>
          <p:nvPr/>
        </p:nvSpPr>
        <p:spPr>
          <a:xfrm>
            <a:off x="2744959" y="3619294"/>
            <a:ext cx="2146400" cy="943922"/>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2000"/>
            </a:pPr>
            <a:r>
              <a:rPr lang="en-US" sz="2667" b="1" kern="0">
                <a:solidFill>
                  <a:srgbClr val="000000"/>
                </a:solidFill>
                <a:latin typeface="Lato"/>
                <a:ea typeface="Lato"/>
                <a:cs typeface="Lato"/>
                <a:sym typeface="Lato"/>
              </a:rPr>
              <a:t>Technical </a:t>
            </a:r>
            <a:endParaRPr sz="1867" b="1" kern="0">
              <a:solidFill>
                <a:srgbClr val="000000"/>
              </a:solidFill>
              <a:latin typeface="Lato"/>
              <a:ea typeface="Lato"/>
              <a:cs typeface="Lato"/>
              <a:sym typeface="Lato"/>
            </a:endParaRPr>
          </a:p>
          <a:p>
            <a:pPr algn="ctr" defTabSz="1219170">
              <a:buClr>
                <a:srgbClr val="000000"/>
              </a:buClr>
              <a:buSzPts val="2000"/>
            </a:pPr>
            <a:r>
              <a:rPr lang="en-US" sz="2667" b="1" kern="0">
                <a:solidFill>
                  <a:srgbClr val="000000"/>
                </a:solidFill>
                <a:latin typeface="Lato"/>
                <a:ea typeface="Lato"/>
                <a:cs typeface="Lato"/>
                <a:sym typeface="Lato"/>
              </a:rPr>
              <a:t>Assistance </a:t>
            </a:r>
            <a:endParaRPr sz="1867" b="1" kern="0">
              <a:solidFill>
                <a:srgbClr val="000000"/>
              </a:solidFill>
              <a:latin typeface="Lato"/>
              <a:ea typeface="Lato"/>
              <a:cs typeface="Lato"/>
              <a:sym typeface="Lato"/>
            </a:endParaRPr>
          </a:p>
        </p:txBody>
      </p:sp>
      <p:sp>
        <p:nvSpPr>
          <p:cNvPr id="92" name="Google Shape;92;h46616852460b5d85_0_6"/>
          <p:cNvSpPr txBox="1"/>
          <p:nvPr/>
        </p:nvSpPr>
        <p:spPr>
          <a:xfrm>
            <a:off x="5478397" y="3619298"/>
            <a:ext cx="2298000" cy="943922"/>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2000"/>
            </a:pPr>
            <a:r>
              <a:rPr lang="en-US" sz="2667" b="1" kern="0">
                <a:solidFill>
                  <a:srgbClr val="000000"/>
                </a:solidFill>
                <a:latin typeface="Lato"/>
                <a:ea typeface="Lato"/>
                <a:cs typeface="Lato"/>
                <a:sym typeface="Lato"/>
              </a:rPr>
              <a:t>Professional</a:t>
            </a:r>
            <a:endParaRPr sz="1867" b="1" kern="0">
              <a:solidFill>
                <a:srgbClr val="000000"/>
              </a:solidFill>
              <a:latin typeface="Lato"/>
              <a:ea typeface="Lato"/>
              <a:cs typeface="Lato"/>
              <a:sym typeface="Lato"/>
            </a:endParaRPr>
          </a:p>
          <a:p>
            <a:pPr algn="ctr" defTabSz="1219170">
              <a:buClr>
                <a:srgbClr val="000000"/>
              </a:buClr>
              <a:buSzPts val="2000"/>
            </a:pPr>
            <a:r>
              <a:rPr lang="en-US" sz="2667" b="1" kern="0">
                <a:solidFill>
                  <a:srgbClr val="000000"/>
                </a:solidFill>
                <a:latin typeface="Lato"/>
                <a:ea typeface="Lato"/>
                <a:cs typeface="Lato"/>
                <a:sym typeface="Lato"/>
              </a:rPr>
              <a:t> Learning</a:t>
            </a:r>
            <a:endParaRPr sz="1867" b="1" kern="0">
              <a:solidFill>
                <a:srgbClr val="000000"/>
              </a:solidFill>
              <a:latin typeface="Lato"/>
              <a:ea typeface="Lato"/>
              <a:cs typeface="Lato"/>
              <a:sym typeface="Lato"/>
            </a:endParaRPr>
          </a:p>
        </p:txBody>
      </p:sp>
      <p:sp>
        <p:nvSpPr>
          <p:cNvPr id="93" name="Google Shape;93;h46616852460b5d85_0_6"/>
          <p:cNvSpPr txBox="1"/>
          <p:nvPr/>
        </p:nvSpPr>
        <p:spPr>
          <a:xfrm>
            <a:off x="8363425" y="3824493"/>
            <a:ext cx="1900400" cy="533489"/>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2000"/>
            </a:pPr>
            <a:r>
              <a:rPr lang="en-US" sz="2667" b="1" kern="0">
                <a:solidFill>
                  <a:srgbClr val="000000"/>
                </a:solidFill>
                <a:latin typeface="Lato"/>
                <a:ea typeface="Lato"/>
                <a:cs typeface="Lato"/>
                <a:sym typeface="Lato"/>
              </a:rPr>
              <a:t>Coaching </a:t>
            </a:r>
            <a:endParaRPr sz="1867" b="1" kern="0">
              <a:solidFill>
                <a:srgbClr val="000000"/>
              </a:solidFill>
              <a:latin typeface="Lato"/>
              <a:ea typeface="Lato"/>
              <a:cs typeface="Lato"/>
              <a:sym typeface="Lato"/>
            </a:endParaRPr>
          </a:p>
        </p:txBody>
      </p:sp>
      <p:pic>
        <p:nvPicPr>
          <p:cNvPr id="94" name="Google Shape;94;h46616852460b5d85_0_6" descr="EL-TAI logo"/>
          <p:cNvPicPr preferRelativeResize="0"/>
          <p:nvPr/>
        </p:nvPicPr>
        <p:blipFill rotWithShape="1">
          <a:blip r:embed="rId4">
            <a:alphaModFix/>
          </a:blip>
          <a:srcRect/>
          <a:stretch/>
        </p:blipFill>
        <p:spPr>
          <a:xfrm>
            <a:off x="10857820" y="5049241"/>
            <a:ext cx="1310643" cy="1331979"/>
          </a:xfrm>
          <a:prstGeom prst="rect">
            <a:avLst/>
          </a:prstGeom>
          <a:noFill/>
          <a:ln>
            <a:noFill/>
          </a:ln>
        </p:spPr>
      </p:pic>
      <p:pic>
        <p:nvPicPr>
          <p:cNvPr id="95" name="Google Shape;95;h46616852460b5d85_0_6" descr="Logo of Department of Public Instruction"/>
          <p:cNvPicPr preferRelativeResize="0"/>
          <p:nvPr/>
        </p:nvPicPr>
        <p:blipFill rotWithShape="1">
          <a:blip r:embed="rId5">
            <a:alphaModFix/>
          </a:blip>
          <a:srcRect/>
          <a:stretch/>
        </p:blipFill>
        <p:spPr>
          <a:xfrm>
            <a:off x="1" y="6070600"/>
            <a:ext cx="2792833" cy="75646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h5a97bab9eedf5947_0_0"/>
          <p:cNvSpPr txBox="1">
            <a:spLocks noGrp="1"/>
          </p:cNvSpPr>
          <p:nvPr>
            <p:ph type="title" idx="4294967295"/>
          </p:nvPr>
        </p:nvSpPr>
        <p:spPr>
          <a:xfrm>
            <a:off x="0" y="106363"/>
            <a:ext cx="12192000" cy="1228725"/>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
                <a:schemeClr val="lt1"/>
              </a:buClr>
              <a:buSzPts val="3600"/>
              <a:buFont typeface="Arial"/>
              <a:buNone/>
              <a:tabLst/>
              <a:defRPr/>
            </a:pPr>
            <a:r>
              <a:rPr kumimoji="0" lang="en-US" sz="4800" b="1" i="0" u="none" strike="noStrike" kern="0" cap="none" spc="0" normalizeH="0" baseline="0" noProof="0" dirty="0">
                <a:ln>
                  <a:noFill/>
                </a:ln>
                <a:solidFill>
                  <a:schemeClr val="lt1"/>
                </a:solidFill>
                <a:effectLst/>
                <a:uLnTx/>
                <a:uFillTx/>
                <a:latin typeface="Lato Black"/>
                <a:ea typeface="Lato Black"/>
                <a:cs typeface="Lato Black"/>
                <a:sym typeface="Lato Black"/>
              </a:rPr>
              <a:t>Universal Supports</a:t>
            </a:r>
          </a:p>
        </p:txBody>
      </p:sp>
      <p:sp>
        <p:nvSpPr>
          <p:cNvPr id="102" name="Google Shape;102;h5a97bab9eedf5947_0_0"/>
          <p:cNvSpPr txBox="1">
            <a:spLocks noGrp="1"/>
          </p:cNvSpPr>
          <p:nvPr>
            <p:ph type="body" idx="2"/>
          </p:nvPr>
        </p:nvSpPr>
        <p:spPr>
          <a:xfrm>
            <a:off x="1958067" y="1596567"/>
            <a:ext cx="8957200" cy="3697600"/>
          </a:xfrm>
          <a:prstGeom prst="rect">
            <a:avLst/>
          </a:prstGeom>
          <a:noFill/>
          <a:ln>
            <a:noFill/>
          </a:ln>
        </p:spPr>
        <p:txBody>
          <a:bodyPr spcFirstLastPara="1" wrap="square" lIns="121900" tIns="60933" rIns="121900" bIns="60933" anchor="t" anchorCtr="0">
            <a:noAutofit/>
          </a:bodyPr>
          <a:lstStyle/>
          <a:p>
            <a:pPr indent="-541853">
              <a:buSzPts val="2800"/>
            </a:pPr>
            <a:r>
              <a:rPr lang="en-US" sz="3733" dirty="0"/>
              <a:t>Dissemination of Resources</a:t>
            </a:r>
            <a:endParaRPr sz="3733" dirty="0"/>
          </a:p>
          <a:p>
            <a:pPr indent="-541853">
              <a:buSzPts val="2800"/>
            </a:pPr>
            <a:r>
              <a:rPr lang="en-US" sz="3733" dirty="0"/>
              <a:t>Statewide Webinars</a:t>
            </a:r>
            <a:endParaRPr sz="3733" dirty="0"/>
          </a:p>
          <a:p>
            <a:pPr indent="-541853">
              <a:buSzPts val="2800"/>
            </a:pPr>
            <a:r>
              <a:rPr lang="en-US" sz="3733" dirty="0"/>
              <a:t>Statewide Trainings</a:t>
            </a:r>
            <a:endParaRPr sz="3733" dirty="0"/>
          </a:p>
          <a:p>
            <a:pPr indent="-541853">
              <a:buSzPts val="2800"/>
            </a:pPr>
            <a:r>
              <a:rPr lang="en-US" sz="3733" dirty="0"/>
              <a:t>EC Listserv</a:t>
            </a:r>
            <a:endParaRPr sz="3733"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h5a97bab9eedf5947_0_6"/>
          <p:cNvSpPr txBox="1">
            <a:spLocks noGrp="1"/>
          </p:cNvSpPr>
          <p:nvPr>
            <p:ph type="title" idx="4294967295"/>
          </p:nvPr>
        </p:nvSpPr>
        <p:spPr>
          <a:xfrm>
            <a:off x="0" y="106363"/>
            <a:ext cx="12192000" cy="1228725"/>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
                <a:schemeClr val="lt1"/>
              </a:buClr>
              <a:buSzPts val="3600"/>
              <a:buFont typeface="Arial"/>
              <a:buNone/>
              <a:tabLst/>
              <a:defRPr/>
            </a:pPr>
            <a:r>
              <a:rPr kumimoji="0" lang="en-US" sz="4800" b="1" i="0" u="none" strike="noStrike" kern="0" cap="none" spc="0" normalizeH="0" baseline="0" noProof="0" dirty="0">
                <a:ln>
                  <a:noFill/>
                </a:ln>
                <a:solidFill>
                  <a:schemeClr val="lt1"/>
                </a:solidFill>
                <a:effectLst/>
                <a:uLnTx/>
                <a:uFillTx/>
                <a:latin typeface="Lato Black"/>
                <a:ea typeface="Lato Black"/>
                <a:cs typeface="Lato Black"/>
                <a:sym typeface="Lato Black"/>
              </a:rPr>
              <a:t>Targeted Supports</a:t>
            </a:r>
          </a:p>
        </p:txBody>
      </p:sp>
      <p:sp>
        <p:nvSpPr>
          <p:cNvPr id="109" name="Google Shape;109;h5a97bab9eedf5947_0_6"/>
          <p:cNvSpPr txBox="1">
            <a:spLocks noGrp="1"/>
          </p:cNvSpPr>
          <p:nvPr>
            <p:ph type="body" idx="2"/>
          </p:nvPr>
        </p:nvSpPr>
        <p:spPr>
          <a:xfrm>
            <a:off x="860433" y="1334667"/>
            <a:ext cx="11192000" cy="3926400"/>
          </a:xfrm>
          <a:prstGeom prst="rect">
            <a:avLst/>
          </a:prstGeom>
          <a:noFill/>
          <a:ln>
            <a:noFill/>
          </a:ln>
        </p:spPr>
        <p:txBody>
          <a:bodyPr spcFirstLastPara="1" wrap="square" lIns="121900" tIns="60933" rIns="121900" bIns="60933" anchor="t" anchorCtr="0">
            <a:noAutofit/>
          </a:bodyPr>
          <a:lstStyle/>
          <a:p>
            <a:r>
              <a:rPr lang="en-US" dirty="0"/>
              <a:t>Indicator 6 &amp; 7 Data Collection, Reporting, and  Analysis</a:t>
            </a:r>
            <a:endParaRPr dirty="0"/>
          </a:p>
          <a:p>
            <a:r>
              <a:rPr lang="en-US" dirty="0"/>
              <a:t>Inclusive Practices Technical Assistance</a:t>
            </a:r>
            <a:endParaRPr dirty="0"/>
          </a:p>
          <a:p>
            <a:r>
              <a:rPr lang="en-US" dirty="0"/>
              <a:t>Support to Address Behaviors that Challenge Adults</a:t>
            </a:r>
            <a:endParaRPr dirty="0"/>
          </a:p>
          <a:p>
            <a:r>
              <a:rPr lang="en-US" dirty="0"/>
              <a:t>Language and Early Literacy Strategies and Practices</a:t>
            </a:r>
            <a:endParaRPr dirty="0"/>
          </a:p>
          <a:p>
            <a:r>
              <a:rPr lang="en-US" dirty="0"/>
              <a:t>Support for Collaborative Partnerships</a:t>
            </a: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h5a97bab9eedf5947_0_12"/>
          <p:cNvSpPr txBox="1">
            <a:spLocks noGrp="1"/>
          </p:cNvSpPr>
          <p:nvPr>
            <p:ph type="title" idx="4294967295"/>
          </p:nvPr>
        </p:nvSpPr>
        <p:spPr>
          <a:xfrm>
            <a:off x="0" y="106363"/>
            <a:ext cx="12192000" cy="1228725"/>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
                <a:schemeClr val="lt1"/>
              </a:buClr>
              <a:buSzPts val="3600"/>
              <a:buFont typeface="Arial"/>
              <a:buNone/>
              <a:tabLst/>
              <a:defRPr/>
            </a:pPr>
            <a:r>
              <a:rPr kumimoji="0" lang="en-US" sz="4800" b="1" i="0" u="none" strike="noStrike" kern="0" cap="none" spc="0" normalizeH="0" baseline="0" noProof="0" dirty="0">
                <a:ln>
                  <a:noFill/>
                </a:ln>
                <a:solidFill>
                  <a:schemeClr val="lt1"/>
                </a:solidFill>
                <a:effectLst/>
                <a:uLnTx/>
                <a:uFillTx/>
                <a:latin typeface="Lato Black"/>
                <a:ea typeface="Lato Black"/>
                <a:cs typeface="Lato Black"/>
                <a:sym typeface="Lato Black"/>
              </a:rPr>
              <a:t>Intensive Supports</a:t>
            </a:r>
          </a:p>
        </p:txBody>
      </p:sp>
      <p:sp>
        <p:nvSpPr>
          <p:cNvPr id="116" name="Google Shape;116;h5a97bab9eedf5947_0_12"/>
          <p:cNvSpPr txBox="1">
            <a:spLocks noGrp="1"/>
          </p:cNvSpPr>
          <p:nvPr>
            <p:ph type="body" idx="2"/>
          </p:nvPr>
        </p:nvSpPr>
        <p:spPr>
          <a:xfrm>
            <a:off x="1210800" y="1327400"/>
            <a:ext cx="10286800" cy="4203200"/>
          </a:xfrm>
          <a:prstGeom prst="rect">
            <a:avLst/>
          </a:prstGeom>
          <a:noFill/>
          <a:ln>
            <a:noFill/>
          </a:ln>
        </p:spPr>
        <p:txBody>
          <a:bodyPr spcFirstLastPara="1" wrap="square" lIns="121900" tIns="60933" rIns="121900" bIns="60933" anchor="t" anchorCtr="0">
            <a:noAutofit/>
          </a:bodyPr>
          <a:lstStyle/>
          <a:p>
            <a:pPr indent="-482588">
              <a:buSzPts val="2100"/>
            </a:pPr>
            <a:r>
              <a:rPr lang="en-US" sz="2800" dirty="0"/>
              <a:t>Indicator 6 Continuous Improvement </a:t>
            </a:r>
            <a:endParaRPr sz="2800" dirty="0"/>
          </a:p>
          <a:p>
            <a:pPr indent="-482588">
              <a:buSzPts val="2100"/>
            </a:pPr>
            <a:r>
              <a:rPr lang="en-US" sz="2800" dirty="0"/>
              <a:t>Inclusive Services Coaching to Address Mindsets</a:t>
            </a:r>
            <a:endParaRPr sz="2800" dirty="0"/>
          </a:p>
          <a:p>
            <a:pPr indent="-482588">
              <a:buSzPts val="2100"/>
            </a:pPr>
            <a:r>
              <a:rPr lang="en-US" sz="2800" dirty="0"/>
              <a:t>Indicator 7 Systems Development and Consultation</a:t>
            </a:r>
            <a:endParaRPr sz="2800" dirty="0"/>
          </a:p>
          <a:p>
            <a:pPr indent="-482588">
              <a:buSzPts val="2100"/>
            </a:pPr>
            <a:r>
              <a:rPr lang="en-US" sz="2800" dirty="0"/>
              <a:t>Coaching and Professional Learning to Enhance Social and Emotional Supports</a:t>
            </a:r>
            <a:endParaRPr sz="2800" dirty="0"/>
          </a:p>
          <a:p>
            <a:pPr indent="-482588">
              <a:lnSpc>
                <a:spcPct val="100000"/>
              </a:lnSpc>
              <a:buSzPts val="2100"/>
            </a:pPr>
            <a:r>
              <a:rPr lang="en-US" sz="2800" dirty="0"/>
              <a:t>Targeted professional development  to support growth and identified needs.</a:t>
            </a:r>
            <a:endParaRPr sz="2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h46616852460b5d85_0_26"/>
          <p:cNvSpPr txBox="1">
            <a:spLocks noGrp="1"/>
          </p:cNvSpPr>
          <p:nvPr>
            <p:ph type="title" idx="4294967295"/>
          </p:nvPr>
        </p:nvSpPr>
        <p:spPr>
          <a:xfrm>
            <a:off x="0" y="0"/>
            <a:ext cx="12192000" cy="1247600"/>
          </a:xfrm>
          <a:prstGeom prst="rect">
            <a:avLst/>
          </a:prstGeom>
          <a:noFill/>
          <a:ln>
            <a:noFill/>
          </a:ln>
        </p:spPr>
        <p:txBody>
          <a:bodyPr spcFirstLastPara="1" wrap="square" lIns="121900" tIns="60933" rIns="121900" bIns="60933" anchor="ctr" anchorCtr="0">
            <a:normAutofit fontScale="90000"/>
          </a:bodyPr>
          <a:lstStyle/>
          <a:p>
            <a:pPr>
              <a:buSzPct val="90909"/>
            </a:pPr>
            <a:r>
              <a:rPr lang="en-US" sz="5867" dirty="0">
                <a:latin typeface="Lato"/>
                <a:ea typeface="Lato"/>
                <a:cs typeface="Lato"/>
                <a:sym typeface="Lato"/>
              </a:rPr>
              <a:t>Statewide Professional Learning System</a:t>
            </a:r>
            <a:endParaRPr sz="5867" dirty="0">
              <a:latin typeface="Lato"/>
              <a:ea typeface="Lato"/>
              <a:cs typeface="Lato"/>
              <a:sym typeface="Lato"/>
            </a:endParaRPr>
          </a:p>
        </p:txBody>
      </p:sp>
      <p:sp>
        <p:nvSpPr>
          <p:cNvPr id="123" name="Google Shape;123;h46616852460b5d85_0_26"/>
          <p:cNvSpPr txBox="1">
            <a:spLocks noGrp="1"/>
          </p:cNvSpPr>
          <p:nvPr>
            <p:ph type="body" idx="1"/>
          </p:nvPr>
        </p:nvSpPr>
        <p:spPr>
          <a:xfrm>
            <a:off x="343900" y="2036167"/>
            <a:ext cx="6729200" cy="3842800"/>
          </a:xfrm>
          <a:prstGeom prst="rect">
            <a:avLst/>
          </a:prstGeom>
          <a:noFill/>
          <a:ln>
            <a:noFill/>
          </a:ln>
        </p:spPr>
        <p:txBody>
          <a:bodyPr spcFirstLastPara="1" wrap="square" lIns="121900" tIns="60933" rIns="121900" bIns="60933" anchor="t" anchorCtr="0">
            <a:noAutofit/>
          </a:bodyPr>
          <a:lstStyle/>
          <a:p>
            <a:pPr marL="0" indent="0">
              <a:buNone/>
            </a:pPr>
            <a:r>
              <a:rPr lang="en-US" sz="4267"/>
              <a:t>Statewide Learning Events</a:t>
            </a:r>
            <a:endParaRPr sz="4267"/>
          </a:p>
          <a:p>
            <a:pPr marL="0" indent="0">
              <a:buNone/>
            </a:pPr>
            <a:endParaRPr sz="3733" b="0"/>
          </a:p>
          <a:p>
            <a:pPr marL="0" indent="0">
              <a:buNone/>
            </a:pPr>
            <a:r>
              <a:rPr lang="en-US" sz="4400"/>
              <a:t>Virtual Learning Events</a:t>
            </a:r>
            <a:endParaRPr sz="4400"/>
          </a:p>
        </p:txBody>
      </p:sp>
      <p:pic>
        <p:nvPicPr>
          <p:cNvPr id="124" name="Google Shape;124;h46616852460b5d85_0_26" descr="EL-TAI Professional Development Infographic detailing learning series and cohorts for 2026–2027"/>
          <p:cNvPicPr preferRelativeResize="0"/>
          <p:nvPr/>
        </p:nvPicPr>
        <p:blipFill rotWithShape="1">
          <a:blip r:embed="rId3">
            <a:alphaModFix/>
          </a:blip>
          <a:srcRect l="4634" t="4024" r="4316" b="3263"/>
          <a:stretch/>
        </p:blipFill>
        <p:spPr>
          <a:xfrm>
            <a:off x="7566233" y="1359734"/>
            <a:ext cx="4129899" cy="4905100"/>
          </a:xfrm>
          <a:prstGeom prst="rect">
            <a:avLst/>
          </a:prstGeom>
          <a:noFill/>
          <a:ln w="28575" cap="flat" cmpd="sng">
            <a:solidFill>
              <a:schemeClr val="dk2"/>
            </a:solidFill>
            <a:prstDash val="solid"/>
            <a:round/>
            <a:headEnd type="none" w="sm" len="sm"/>
            <a:tailEnd type="none" w="sm" len="sm"/>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h46616852460b5d85_0_44"/>
          <p:cNvSpPr txBox="1">
            <a:spLocks noGrp="1"/>
          </p:cNvSpPr>
          <p:nvPr>
            <p:ph type="body" idx="1"/>
          </p:nvPr>
        </p:nvSpPr>
        <p:spPr>
          <a:xfrm>
            <a:off x="205933" y="1997667"/>
            <a:ext cx="6288000" cy="3193600"/>
          </a:xfrm>
          <a:prstGeom prst="rect">
            <a:avLst/>
          </a:prstGeom>
          <a:noFill/>
          <a:ln>
            <a:noFill/>
          </a:ln>
        </p:spPr>
        <p:txBody>
          <a:bodyPr spcFirstLastPara="1" wrap="square" lIns="121900" tIns="60933" rIns="121900" bIns="60933" anchor="t" anchorCtr="0">
            <a:noAutofit/>
          </a:bodyPr>
          <a:lstStyle/>
          <a:p>
            <a:r>
              <a:rPr lang="en-US" b="0"/>
              <a:t>District Leadership Teams</a:t>
            </a:r>
            <a:endParaRPr b="0"/>
          </a:p>
          <a:p>
            <a:r>
              <a:rPr lang="en-US" b="0"/>
              <a:t>Directors of Special Education</a:t>
            </a:r>
            <a:endParaRPr b="0"/>
          </a:p>
          <a:p>
            <a:r>
              <a:rPr lang="en-US" b="0"/>
              <a:t>Community Partners</a:t>
            </a:r>
            <a:endParaRPr b="0"/>
          </a:p>
          <a:p>
            <a:r>
              <a:rPr lang="en-US" b="0"/>
              <a:t>Service Providers</a:t>
            </a:r>
            <a:endParaRPr b="0"/>
          </a:p>
          <a:p>
            <a:pPr marL="0" indent="0">
              <a:buNone/>
            </a:pPr>
            <a:endParaRPr/>
          </a:p>
        </p:txBody>
      </p:sp>
      <p:sp>
        <p:nvSpPr>
          <p:cNvPr id="131" name="Google Shape;131;h46616852460b5d85_0_44"/>
          <p:cNvSpPr txBox="1">
            <a:spLocks noGrp="1"/>
          </p:cNvSpPr>
          <p:nvPr>
            <p:ph type="title" idx="4294967295"/>
          </p:nvPr>
        </p:nvSpPr>
        <p:spPr>
          <a:xfrm>
            <a:off x="-50800" y="0"/>
            <a:ext cx="12192000" cy="1247600"/>
          </a:xfrm>
          <a:prstGeom prst="rect">
            <a:avLst/>
          </a:prstGeom>
          <a:noFill/>
          <a:ln>
            <a:noFill/>
          </a:ln>
        </p:spPr>
        <p:txBody>
          <a:bodyPr spcFirstLastPara="1" wrap="square" lIns="121900" tIns="60933" rIns="121900" bIns="60933" anchor="ctr" anchorCtr="0">
            <a:normAutofit/>
          </a:bodyPr>
          <a:lstStyle/>
          <a:p>
            <a:r>
              <a:rPr lang="en-US" sz="5867" dirty="0">
                <a:latin typeface="Lato"/>
                <a:ea typeface="Lato"/>
                <a:cs typeface="Lato"/>
                <a:sym typeface="Lato"/>
              </a:rPr>
              <a:t>Coaching Supports</a:t>
            </a:r>
            <a:endParaRPr sz="5867" dirty="0">
              <a:latin typeface="Lato"/>
              <a:ea typeface="Lato"/>
              <a:cs typeface="Lato"/>
              <a:sym typeface="Lato"/>
            </a:endParaRPr>
          </a:p>
        </p:txBody>
      </p:sp>
      <p:pic>
        <p:nvPicPr>
          <p:cNvPr id="132" name="Google Shape;132;h46616852460b5d85_0_44" descr="Stock image of three professionals talking" title="A"/>
          <p:cNvPicPr preferRelativeResize="0"/>
          <p:nvPr/>
        </p:nvPicPr>
        <p:blipFill rotWithShape="1">
          <a:blip r:embed="rId3">
            <a:alphaModFix/>
          </a:blip>
          <a:srcRect/>
          <a:stretch/>
        </p:blipFill>
        <p:spPr>
          <a:xfrm>
            <a:off x="6674763" y="2094300"/>
            <a:ext cx="5203701" cy="3468288"/>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h46616852460b5d85_0_53"/>
          <p:cNvSpPr txBox="1">
            <a:spLocks noGrp="1"/>
          </p:cNvSpPr>
          <p:nvPr>
            <p:ph type="title" idx="4294967295"/>
          </p:nvPr>
        </p:nvSpPr>
        <p:spPr>
          <a:xfrm>
            <a:off x="138133" y="206567"/>
            <a:ext cx="12312800" cy="904800"/>
          </a:xfrm>
          <a:prstGeom prst="rect">
            <a:avLst/>
          </a:prstGeom>
          <a:noFill/>
          <a:ln>
            <a:noFill/>
          </a:ln>
        </p:spPr>
        <p:txBody>
          <a:bodyPr spcFirstLastPara="1" wrap="square" lIns="121900" tIns="60933" rIns="121900" bIns="60933" anchor="ctr" anchorCtr="0">
            <a:normAutofit/>
          </a:bodyPr>
          <a:lstStyle/>
          <a:p>
            <a:pPr algn="l"/>
            <a:r>
              <a:rPr lang="en-US" sz="5333" dirty="0"/>
              <a:t>Need Support?  Submit a TA Request </a:t>
            </a:r>
            <a:endParaRPr sz="5333" dirty="0"/>
          </a:p>
        </p:txBody>
      </p:sp>
      <p:pic>
        <p:nvPicPr>
          <p:cNvPr id="138" name="Google Shape;138;h46616852460b5d85_0_53" descr="Image of the ELTAI supports infographic containing five columns, each with a small circle surrounds a different symbol representative of consultation, coaching, trainng, data-informed systems improvement, and resource brokering. A rectangular blue box stretches across the bottom of the infographic. "/>
          <p:cNvPicPr preferRelativeResize="0"/>
          <p:nvPr/>
        </p:nvPicPr>
        <p:blipFill rotWithShape="1">
          <a:blip r:embed="rId3">
            <a:alphaModFix/>
          </a:blip>
          <a:srcRect/>
          <a:stretch/>
        </p:blipFill>
        <p:spPr>
          <a:xfrm>
            <a:off x="1364234" y="1357867"/>
            <a:ext cx="7598801" cy="4826667"/>
          </a:xfrm>
          <a:prstGeom prst="rect">
            <a:avLst/>
          </a:prstGeom>
          <a:noFill/>
          <a:ln w="18150" cap="flat" cmpd="sng">
            <a:solidFill>
              <a:schemeClr val="dk2"/>
            </a:solidFill>
            <a:prstDash val="solid"/>
            <a:round/>
            <a:headEnd type="none" w="sm" len="sm"/>
            <a:tailEnd type="none" w="sm" len="sm"/>
          </a:ln>
        </p:spPr>
      </p:pic>
      <p:sp>
        <p:nvSpPr>
          <p:cNvPr id="139" name="Google Shape;139;h46616852460b5d85_0_53" descr="Menu of supports linked framed with a border"/>
          <p:cNvSpPr txBox="1"/>
          <p:nvPr/>
        </p:nvSpPr>
        <p:spPr>
          <a:xfrm>
            <a:off x="2832185" y="6238537"/>
            <a:ext cx="3598400" cy="508327"/>
          </a:xfrm>
          <a:prstGeom prst="rect">
            <a:avLst/>
          </a:prstGeom>
          <a:noFill/>
          <a:ln w="18150" cap="flat" cmpd="sng">
            <a:solidFill>
              <a:schemeClr val="dk2"/>
            </a:solidFill>
            <a:prstDash val="solid"/>
            <a:round/>
            <a:headEnd type="none" w="sm" len="sm"/>
            <a:tailEnd type="none" w="sm" len="sm"/>
          </a:ln>
        </p:spPr>
        <p:txBody>
          <a:bodyPr spcFirstLastPara="1" wrap="square" lIns="116133" tIns="116133" rIns="116133" bIns="116133" anchor="t" anchorCtr="0">
            <a:spAutoFit/>
          </a:bodyPr>
          <a:lstStyle/>
          <a:p>
            <a:pPr algn="ctr" defTabSz="1219170">
              <a:buClr>
                <a:srgbClr val="000000"/>
              </a:buClr>
              <a:buSzPts val="1334"/>
            </a:pPr>
            <a:r>
              <a:rPr lang="en-US" sz="1779" u="sng" kern="0">
                <a:solidFill>
                  <a:srgbClr val="0563C1"/>
                </a:solidFill>
                <a:latin typeface="Lato Black"/>
                <a:ea typeface="Lato Black"/>
                <a:cs typeface="Lato Black"/>
                <a:sym typeface="Lato Black"/>
                <a:hlinkClick r:id="rId4"/>
              </a:rPr>
              <a:t>Menu of EL-TAI Supports</a:t>
            </a:r>
            <a:endParaRPr sz="1779" kern="0">
              <a:solidFill>
                <a:srgbClr val="333399"/>
              </a:solidFill>
              <a:latin typeface="Lato Black"/>
              <a:ea typeface="Lato Black"/>
              <a:cs typeface="Lato Black"/>
              <a:sym typeface="Lato Black"/>
            </a:endParaRPr>
          </a:p>
        </p:txBody>
      </p:sp>
      <p:sp>
        <p:nvSpPr>
          <p:cNvPr id="140" name="Google Shape;140;h46616852460b5d85_0_53" descr="TA request link with a border"/>
          <p:cNvSpPr txBox="1"/>
          <p:nvPr/>
        </p:nvSpPr>
        <p:spPr>
          <a:xfrm>
            <a:off x="9231267" y="4639134"/>
            <a:ext cx="2739200" cy="820825"/>
          </a:xfrm>
          <a:prstGeom prst="rect">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t" anchorCtr="0">
            <a:spAutoFit/>
          </a:bodyPr>
          <a:lstStyle/>
          <a:p>
            <a:pPr algn="ctr" defTabSz="1219170">
              <a:buClr>
                <a:srgbClr val="000000"/>
              </a:buClr>
              <a:buSzPts val="1400"/>
            </a:pPr>
            <a:r>
              <a:rPr lang="en-US" sz="1867" u="sng" kern="0">
                <a:solidFill>
                  <a:srgbClr val="333399"/>
                </a:solidFill>
                <a:latin typeface="Lato Black"/>
                <a:ea typeface="Lato Black"/>
                <a:cs typeface="Lato Black"/>
                <a:sym typeface="Lato Black"/>
                <a:hlinkClick r:id="rId5">
                  <a:extLst>
                    <a:ext uri="{A12FA001-AC4F-418D-AE19-62706E023703}">
                      <ahyp:hlinkClr xmlns:ahyp="http://schemas.microsoft.com/office/drawing/2018/hyperlinkcolor" val="tx"/>
                    </a:ext>
                  </a:extLst>
                </a:hlinkClick>
              </a:rPr>
              <a:t>Submit a Technical Assistance  Request Form</a:t>
            </a:r>
            <a:endParaRPr sz="1867" kern="0">
              <a:solidFill>
                <a:srgbClr val="333399"/>
              </a:solidFill>
              <a:latin typeface="Lato Black"/>
              <a:ea typeface="Lato Black"/>
              <a:cs typeface="Lato Black"/>
              <a:sym typeface="Lato Black"/>
            </a:endParaRPr>
          </a:p>
        </p:txBody>
      </p:sp>
      <p:pic>
        <p:nvPicPr>
          <p:cNvPr id="141" name="Google Shape;141;h46616852460b5d85_0_53" descr="QR Code with link to a technical assistance request form"/>
          <p:cNvPicPr preferRelativeResize="0"/>
          <p:nvPr/>
        </p:nvPicPr>
        <p:blipFill rotWithShape="1">
          <a:blip r:embed="rId6">
            <a:alphaModFix/>
          </a:blip>
          <a:srcRect/>
          <a:stretch/>
        </p:blipFill>
        <p:spPr>
          <a:xfrm>
            <a:off x="9525733" y="2047200"/>
            <a:ext cx="2150267" cy="2182600"/>
          </a:xfrm>
          <a:prstGeom prst="rect">
            <a:avLst/>
          </a:prstGeom>
          <a:noFill/>
          <a:ln w="28575" cap="flat" cmpd="sng">
            <a:solidFill>
              <a:schemeClr val="accent6"/>
            </a:solidFill>
            <a:prstDash val="solid"/>
            <a:round/>
            <a:headEnd type="none" w="sm" len="sm"/>
            <a:tailEnd type="none" w="sm" len="sm"/>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h46616852460b5d85_0_116"/>
          <p:cNvSpPr txBox="1">
            <a:spLocks noGrp="1"/>
          </p:cNvSpPr>
          <p:nvPr>
            <p:ph type="sldNum" idx="12"/>
          </p:nvPr>
        </p:nvSpPr>
        <p:spPr>
          <a:xfrm>
            <a:off x="11093411" y="6217623"/>
            <a:ext cx="731600" cy="524800"/>
          </a:xfrm>
          <a:prstGeom prst="rect">
            <a:avLst/>
          </a:prstGeom>
          <a:noFill/>
          <a:ln>
            <a:noFill/>
          </a:ln>
        </p:spPr>
        <p:txBody>
          <a:bodyPr spcFirstLastPara="1" wrap="square" lIns="121900" tIns="121900" rIns="121900" bIns="121900" anchor="t" anchorCtr="0">
            <a:noAutofit/>
          </a:bodyPr>
          <a:lstStyle/>
          <a:p>
            <a:pPr defTabSz="1219170"/>
            <a:fld id="{00000000-1234-1234-1234-123412341234}" type="slidenum">
              <a:rPr lang="en-US" kern="0">
                <a:solidFill>
                  <a:srgbClr val="333399"/>
                </a:solidFill>
              </a:rPr>
              <a:pPr defTabSz="1219170"/>
              <a:t>55</a:t>
            </a:fld>
            <a:endParaRPr kern="0">
              <a:solidFill>
                <a:srgbClr val="333399"/>
              </a:solidFill>
            </a:endParaRPr>
          </a:p>
        </p:txBody>
      </p:sp>
      <p:pic>
        <p:nvPicPr>
          <p:cNvPr id="147" name="Google Shape;147;h46616852460b5d85_0_116" descr="QR code linking to the EL-TAI professional development offerings page"/>
          <p:cNvPicPr preferRelativeResize="0"/>
          <p:nvPr/>
        </p:nvPicPr>
        <p:blipFill rotWithShape="1">
          <a:blip r:embed="rId3">
            <a:alphaModFix/>
          </a:blip>
          <a:srcRect/>
          <a:stretch/>
        </p:blipFill>
        <p:spPr>
          <a:xfrm>
            <a:off x="1247936" y="1677100"/>
            <a:ext cx="3002933" cy="3002933"/>
          </a:xfrm>
          <a:prstGeom prst="rect">
            <a:avLst/>
          </a:prstGeom>
          <a:noFill/>
          <a:ln w="28575" cap="flat" cmpd="sng">
            <a:solidFill>
              <a:schemeClr val="dk2"/>
            </a:solidFill>
            <a:prstDash val="solid"/>
            <a:round/>
            <a:headEnd type="none" w="sm" len="sm"/>
            <a:tailEnd type="none" w="sm" len="sm"/>
          </a:ln>
        </p:spPr>
      </p:pic>
      <p:sp>
        <p:nvSpPr>
          <p:cNvPr id="148" name="Google Shape;148;h46616852460b5d85_0_116" descr="Decorative rectangle that frames informational text"/>
          <p:cNvSpPr txBox="1"/>
          <p:nvPr/>
        </p:nvSpPr>
        <p:spPr>
          <a:xfrm>
            <a:off x="166000" y="4991095"/>
            <a:ext cx="5364800" cy="1121200"/>
          </a:xfrm>
          <a:prstGeom prst="rect">
            <a:avLst/>
          </a:prstGeom>
          <a:noFill/>
          <a:ln w="28575" cap="flat" cmpd="sng">
            <a:solidFill>
              <a:schemeClr val="dk2"/>
            </a:solidFill>
            <a:prstDash val="solid"/>
            <a:round/>
            <a:headEnd type="none" w="sm" len="sm"/>
            <a:tailEnd type="none" w="sm" len="sm"/>
          </a:ln>
        </p:spPr>
        <p:txBody>
          <a:bodyPr spcFirstLastPara="1" wrap="square" lIns="91433" tIns="91433" rIns="91433" bIns="91433" anchor="t" anchorCtr="0">
            <a:noAutofit/>
          </a:bodyPr>
          <a:lstStyle/>
          <a:p>
            <a:pPr algn="ctr" defTabSz="1219170">
              <a:buClr>
                <a:srgbClr val="000000"/>
              </a:buClr>
              <a:buSzPts val="1800"/>
            </a:pPr>
            <a:r>
              <a:rPr lang="en-US" sz="2400" b="1" kern="0">
                <a:solidFill>
                  <a:srgbClr val="333399"/>
                </a:solidFill>
                <a:latin typeface="Lato"/>
                <a:ea typeface="Lato"/>
                <a:cs typeface="Lato"/>
                <a:sym typeface="Lato"/>
              </a:rPr>
              <a:t>An u</a:t>
            </a:r>
            <a:r>
              <a:rPr lang="en-US" sz="2400" b="1" u="sng" kern="0">
                <a:solidFill>
                  <a:srgbClr val="0563C1"/>
                </a:solidFill>
                <a:latin typeface="Lato"/>
                <a:ea typeface="Lato"/>
                <a:cs typeface="Lato"/>
                <a:sym typeface="Lato"/>
                <a:hlinkClick r:id="rId4"/>
              </a:rPr>
              <a:t>p-to-date list of professional learning opportunities</a:t>
            </a:r>
            <a:r>
              <a:rPr lang="en-US" sz="2400" b="1" kern="0">
                <a:solidFill>
                  <a:srgbClr val="333399"/>
                </a:solidFill>
                <a:latin typeface="Lato"/>
                <a:ea typeface="Lato"/>
                <a:cs typeface="Lato"/>
                <a:sym typeface="Lato"/>
              </a:rPr>
              <a:t> is available !</a:t>
            </a:r>
            <a:endParaRPr sz="2400" b="1" kern="0">
              <a:solidFill>
                <a:srgbClr val="333399"/>
              </a:solidFill>
              <a:latin typeface="Lato"/>
              <a:ea typeface="Lato"/>
              <a:cs typeface="Lato"/>
              <a:sym typeface="Lato"/>
            </a:endParaRPr>
          </a:p>
        </p:txBody>
      </p:sp>
      <p:pic>
        <p:nvPicPr>
          <p:cNvPr id="149" name="Google Shape;149;h46616852460b5d85_0_116" descr="EL-TAI Professional Development Infographic detailing learning series and cohorts for 2026–2027"/>
          <p:cNvPicPr preferRelativeResize="0"/>
          <p:nvPr/>
        </p:nvPicPr>
        <p:blipFill rotWithShape="1">
          <a:blip r:embed="rId5">
            <a:alphaModFix/>
          </a:blip>
          <a:srcRect l="4634" t="4024" r="4316" b="3263"/>
          <a:stretch/>
        </p:blipFill>
        <p:spPr>
          <a:xfrm>
            <a:off x="5792218" y="1328950"/>
            <a:ext cx="4557933" cy="5413500"/>
          </a:xfrm>
          <a:prstGeom prst="rect">
            <a:avLst/>
          </a:prstGeom>
          <a:noFill/>
          <a:ln w="28575" cap="flat" cmpd="sng">
            <a:solidFill>
              <a:schemeClr val="dk2"/>
            </a:solidFill>
            <a:prstDash val="solid"/>
            <a:round/>
            <a:headEnd type="none" w="sm" len="sm"/>
            <a:tailEnd type="none" w="sm" len="sm"/>
          </a:ln>
        </p:spPr>
      </p:pic>
      <p:pic>
        <p:nvPicPr>
          <p:cNvPr id="150" name="Google Shape;150;h46616852460b5d85_0_116" descr="EL-Tai logo"/>
          <p:cNvPicPr preferRelativeResize="0"/>
          <p:nvPr/>
        </p:nvPicPr>
        <p:blipFill rotWithShape="1">
          <a:blip r:embed="rId6">
            <a:alphaModFix/>
          </a:blip>
          <a:srcRect/>
          <a:stretch/>
        </p:blipFill>
        <p:spPr>
          <a:xfrm>
            <a:off x="10803869" y="5404608"/>
            <a:ext cx="1310643" cy="1331979"/>
          </a:xfrm>
          <a:prstGeom prst="rect">
            <a:avLst/>
          </a:prstGeom>
          <a:noFill/>
          <a:ln>
            <a:noFill/>
          </a:ln>
        </p:spPr>
      </p:pic>
      <p:sp>
        <p:nvSpPr>
          <p:cNvPr id="151" name="Google Shape;151;h46616852460b5d85_0_116"/>
          <p:cNvSpPr txBox="1">
            <a:spLocks noGrp="1"/>
          </p:cNvSpPr>
          <p:nvPr>
            <p:ph type="title" idx="4294967295"/>
          </p:nvPr>
        </p:nvSpPr>
        <p:spPr>
          <a:xfrm>
            <a:off x="40433" y="44133"/>
            <a:ext cx="12074000" cy="11212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
                <a:srgbClr val="000000"/>
              </a:buClr>
              <a:buSzPts val="3600"/>
              <a:buFontTx/>
              <a:buNone/>
              <a:tabLst/>
              <a:defRPr/>
            </a:pPr>
            <a:r>
              <a:rPr kumimoji="0" lang="en-US" sz="4400" b="0" i="0" u="none" strike="noStrike" kern="0" cap="none" spc="0" normalizeH="0" baseline="0" noProof="0" dirty="0">
                <a:ln>
                  <a:noFill/>
                </a:ln>
                <a:solidFill>
                  <a:srgbClr val="FFFFFF"/>
                </a:solidFill>
                <a:effectLst/>
                <a:uLnTx/>
                <a:uFillTx/>
                <a:latin typeface="Lato"/>
                <a:ea typeface="Lato"/>
                <a:cs typeface="Lato"/>
                <a:sym typeface="Lato"/>
              </a:rPr>
              <a:t>EL-TAI State Professional Learning Offerings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h46616852460b5d85_0_177"/>
          <p:cNvSpPr txBox="1"/>
          <p:nvPr/>
        </p:nvSpPr>
        <p:spPr>
          <a:xfrm>
            <a:off x="307400" y="2321300"/>
            <a:ext cx="11475600" cy="4411200"/>
          </a:xfrm>
          <a:prstGeom prst="rect">
            <a:avLst/>
          </a:prstGeom>
          <a:noFill/>
          <a:ln w="28575" cap="flat" cmpd="sng">
            <a:solidFill>
              <a:srgbClr val="000000"/>
            </a:solidFill>
            <a:prstDash val="solid"/>
            <a:round/>
            <a:headEnd type="none" w="sm" len="sm"/>
            <a:tailEnd type="none" w="sm" len="sm"/>
          </a:ln>
        </p:spPr>
        <p:txBody>
          <a:bodyPr spcFirstLastPara="1" wrap="square" lIns="121900" tIns="60933" rIns="121900" bIns="60933" anchor="t" anchorCtr="0">
            <a:noAutofit/>
          </a:bodyPr>
          <a:lstStyle/>
          <a:p>
            <a:pPr defTabSz="1219170">
              <a:buClr>
                <a:srgbClr val="000000"/>
              </a:buClr>
              <a:buSzPts val="1858"/>
            </a:pPr>
            <a:r>
              <a:rPr lang="en-US" sz="2477" kern="0">
                <a:solidFill>
                  <a:srgbClr val="000000"/>
                </a:solidFill>
                <a:latin typeface="Lato"/>
                <a:ea typeface="Lato"/>
                <a:cs typeface="Lato"/>
                <a:sym typeface="Lato"/>
              </a:rPr>
              <a:t>The email list provides individuals who work with and support preschoolers with IEPs with information on best practices, EC indicators, state updates, and professional learning opportunities across the state. To register:</a:t>
            </a:r>
            <a:endParaRPr sz="2477" kern="0">
              <a:solidFill>
                <a:srgbClr val="000000"/>
              </a:solidFill>
              <a:latin typeface="Lato"/>
              <a:ea typeface="Lato"/>
              <a:cs typeface="Lato"/>
              <a:sym typeface="Lato"/>
            </a:endParaRPr>
          </a:p>
          <a:p>
            <a:pPr marL="609585" indent="-462072" defTabSz="1219170">
              <a:lnSpc>
                <a:spcPct val="115000"/>
              </a:lnSpc>
              <a:buClr>
                <a:srgbClr val="000000"/>
              </a:buClr>
              <a:buSzPts val="1858"/>
              <a:buFont typeface="Lato"/>
              <a:buAutoNum type="arabicPeriod"/>
            </a:pPr>
            <a:r>
              <a:rPr lang="en-US" sz="2477" kern="0">
                <a:solidFill>
                  <a:srgbClr val="000000"/>
                </a:solidFill>
                <a:latin typeface="Lato"/>
                <a:ea typeface="Lato"/>
                <a:cs typeface="Lato"/>
                <a:sym typeface="Lato"/>
              </a:rPr>
              <a:t>Enter your email address, respond to the security feature, and 'Submit'</a:t>
            </a:r>
            <a:endParaRPr sz="2477" kern="0">
              <a:solidFill>
                <a:srgbClr val="000000"/>
              </a:solidFill>
              <a:latin typeface="Lato"/>
              <a:ea typeface="Lato"/>
              <a:cs typeface="Lato"/>
              <a:sym typeface="Lato"/>
            </a:endParaRPr>
          </a:p>
          <a:p>
            <a:pPr marL="609585" indent="-462072" defTabSz="1219170">
              <a:lnSpc>
                <a:spcPct val="115000"/>
              </a:lnSpc>
              <a:spcBef>
                <a:spcPts val="1333"/>
              </a:spcBef>
              <a:buClr>
                <a:srgbClr val="000000"/>
              </a:buClr>
              <a:buSzPts val="1858"/>
              <a:buFont typeface="Lato"/>
              <a:buAutoNum type="arabicPeriod"/>
            </a:pPr>
            <a:r>
              <a:rPr lang="en-US" sz="2477" kern="0">
                <a:solidFill>
                  <a:srgbClr val="000000"/>
                </a:solidFill>
                <a:latin typeface="Lato"/>
                <a:ea typeface="Lato"/>
                <a:cs typeface="Lato"/>
                <a:sym typeface="Lato"/>
              </a:rPr>
              <a:t>Scroll down to the 'Division for Learning Support' and 'Special Education' sections</a:t>
            </a:r>
            <a:endParaRPr sz="2477" kern="0">
              <a:solidFill>
                <a:srgbClr val="000000"/>
              </a:solidFill>
              <a:latin typeface="Lato"/>
              <a:ea typeface="Lato"/>
              <a:cs typeface="Lato"/>
              <a:sym typeface="Lato"/>
            </a:endParaRPr>
          </a:p>
          <a:p>
            <a:pPr marL="609585" indent="-462072" defTabSz="1219170">
              <a:lnSpc>
                <a:spcPct val="115000"/>
              </a:lnSpc>
              <a:spcBef>
                <a:spcPts val="1333"/>
              </a:spcBef>
              <a:buClr>
                <a:srgbClr val="000000"/>
              </a:buClr>
              <a:buSzPts val="1858"/>
              <a:buFont typeface="Lato"/>
              <a:buAutoNum type="arabicPeriod"/>
            </a:pPr>
            <a:r>
              <a:rPr lang="en-US" sz="2477" kern="0">
                <a:solidFill>
                  <a:srgbClr val="000000"/>
                </a:solidFill>
                <a:latin typeface="Lato"/>
                <a:ea typeface="Lato"/>
                <a:cs typeface="Lato"/>
                <a:sym typeface="Lato"/>
              </a:rPr>
              <a:t>Click on the box next to 'Early Childhood Special Education'</a:t>
            </a:r>
            <a:endParaRPr sz="2477" kern="0">
              <a:solidFill>
                <a:srgbClr val="000000"/>
              </a:solidFill>
              <a:latin typeface="Lato"/>
              <a:ea typeface="Lato"/>
              <a:cs typeface="Lato"/>
              <a:sym typeface="Lato"/>
            </a:endParaRPr>
          </a:p>
          <a:p>
            <a:pPr marL="609585" indent="-462072" defTabSz="1219170">
              <a:lnSpc>
                <a:spcPct val="115000"/>
              </a:lnSpc>
              <a:spcBef>
                <a:spcPts val="1333"/>
              </a:spcBef>
              <a:buClr>
                <a:srgbClr val="000000"/>
              </a:buClr>
              <a:buSzPts val="1858"/>
              <a:buFont typeface="Lato"/>
              <a:buAutoNum type="arabicPeriod"/>
            </a:pPr>
            <a:r>
              <a:rPr lang="en-US" sz="2477" kern="0">
                <a:solidFill>
                  <a:srgbClr val="000000"/>
                </a:solidFill>
                <a:latin typeface="Lato"/>
                <a:ea typeface="Lato"/>
                <a:cs typeface="Lato"/>
                <a:sym typeface="Lato"/>
              </a:rPr>
              <a:t>Scroll to the bottom of the page and click 'Submit'</a:t>
            </a:r>
            <a:endParaRPr sz="2477" kern="0">
              <a:solidFill>
                <a:srgbClr val="000000"/>
              </a:solidFill>
              <a:latin typeface="Lato"/>
              <a:ea typeface="Lato"/>
              <a:cs typeface="Lato"/>
              <a:sym typeface="Lato"/>
            </a:endParaRPr>
          </a:p>
          <a:p>
            <a:pPr defTabSz="1219170">
              <a:spcBef>
                <a:spcPts val="1333"/>
              </a:spcBef>
              <a:buClr>
                <a:srgbClr val="000000"/>
              </a:buClr>
              <a:buSzPts val="170"/>
            </a:pPr>
            <a:endParaRPr sz="227" b="1" kern="0">
              <a:solidFill>
                <a:srgbClr val="333399"/>
              </a:solidFill>
              <a:latin typeface="Lato"/>
              <a:ea typeface="Lato"/>
              <a:cs typeface="Lato"/>
              <a:sym typeface="Lato"/>
            </a:endParaRPr>
          </a:p>
        </p:txBody>
      </p:sp>
      <p:sp>
        <p:nvSpPr>
          <p:cNvPr id="158" name="Google Shape;158;h46616852460b5d85_0_177"/>
          <p:cNvSpPr txBox="1">
            <a:spLocks noGrp="1"/>
          </p:cNvSpPr>
          <p:nvPr>
            <p:ph type="title" idx="4294967295"/>
          </p:nvPr>
        </p:nvSpPr>
        <p:spPr>
          <a:xfrm>
            <a:off x="1438200" y="111267"/>
            <a:ext cx="9214000" cy="119984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90000"/>
              </a:lnSpc>
              <a:spcBef>
                <a:spcPts val="1067"/>
              </a:spcBef>
              <a:spcAft>
                <a:spcPts val="0"/>
              </a:spcAft>
              <a:buClr>
                <a:srgbClr val="000000"/>
              </a:buClr>
              <a:buSzPts val="4400"/>
              <a:buFontTx/>
              <a:buNone/>
              <a:tabLst/>
              <a:defRPr/>
            </a:pPr>
            <a:r>
              <a:rPr kumimoji="0" lang="en-US" sz="5867" b="0" i="0" u="none" strike="noStrike" kern="0" cap="none" spc="0" normalizeH="0" baseline="0" noProof="0" dirty="0">
                <a:ln>
                  <a:noFill/>
                </a:ln>
                <a:solidFill>
                  <a:srgbClr val="FFFFFF"/>
                </a:solidFill>
                <a:effectLst/>
                <a:uLnTx/>
                <a:uFillTx/>
                <a:latin typeface="Lato Black"/>
                <a:ea typeface="Lato Black"/>
                <a:cs typeface="Lato Black"/>
                <a:sym typeface="Lato Black"/>
              </a:rPr>
              <a:t>Stay in the Loop</a:t>
            </a:r>
            <a:endParaRPr kumimoji="0" lang="en-US" sz="2933"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59" name="Google Shape;159;h46616852460b5d85_0_177" descr="Link to ECSE Email List with a border"/>
          <p:cNvSpPr txBox="1"/>
          <p:nvPr/>
        </p:nvSpPr>
        <p:spPr>
          <a:xfrm>
            <a:off x="1089200" y="1170068"/>
            <a:ext cx="9912000" cy="1310447"/>
          </a:xfrm>
          <a:prstGeom prst="rect">
            <a:avLst/>
          </a:prstGeom>
          <a:noFill/>
          <a:ln>
            <a:noFill/>
          </a:ln>
        </p:spPr>
        <p:txBody>
          <a:bodyPr spcFirstLastPara="1" wrap="square" lIns="121900" tIns="121900" rIns="121900" bIns="121900" anchor="t" anchorCtr="0">
            <a:spAutoFit/>
          </a:bodyPr>
          <a:lstStyle/>
          <a:p>
            <a:pPr algn="ctr" defTabSz="1219170">
              <a:lnSpc>
                <a:spcPct val="90000"/>
              </a:lnSpc>
              <a:spcBef>
                <a:spcPts val="1067"/>
              </a:spcBef>
              <a:buClr>
                <a:srgbClr val="000000"/>
              </a:buClr>
              <a:buSzPts val="2500"/>
            </a:pPr>
            <a:r>
              <a:rPr lang="en-US" sz="3333" u="sng" kern="0">
                <a:solidFill>
                  <a:srgbClr val="262087"/>
                </a:solidFill>
                <a:latin typeface="Lato"/>
                <a:ea typeface="Lato"/>
                <a:cs typeface="Lato"/>
                <a:sym typeface="Lato"/>
                <a:hlinkClick r:id="rId3">
                  <a:extLst>
                    <a:ext uri="{A12FA001-AC4F-418D-AE19-62706E023703}">
                      <ahyp:hlinkClr xmlns:ahyp="http://schemas.microsoft.com/office/drawing/2018/hyperlinkcolor" val="tx"/>
                    </a:ext>
                  </a:extLst>
                </a:hlinkClick>
              </a:rPr>
              <a:t>Sign Up For the Early Childhood Special Education (ECSE) Email List</a:t>
            </a:r>
            <a:endParaRPr sz="4933" kern="0">
              <a:solidFill>
                <a:srgbClr val="262087"/>
              </a:solidFill>
              <a:latin typeface="Lato Black"/>
              <a:ea typeface="Lato Black"/>
              <a:cs typeface="Lato Black"/>
              <a:sym typeface="Lato Black"/>
            </a:endParaRPr>
          </a:p>
        </p:txBody>
      </p:sp>
      <p:pic>
        <p:nvPicPr>
          <p:cNvPr id="160" name="Google Shape;160;h46616852460b5d85_0_177" descr="QR code to sign up for the ECSE Email List."/>
          <p:cNvPicPr preferRelativeResize="0"/>
          <p:nvPr/>
        </p:nvPicPr>
        <p:blipFill rotWithShape="1">
          <a:blip r:embed="rId4">
            <a:alphaModFix/>
          </a:blip>
          <a:srcRect/>
          <a:stretch/>
        </p:blipFill>
        <p:spPr>
          <a:xfrm>
            <a:off x="9565867" y="4797101"/>
            <a:ext cx="1780300" cy="1780300"/>
          </a:xfrm>
          <a:prstGeom prst="rect">
            <a:avLst/>
          </a:prstGeom>
          <a:noFill/>
          <a:ln w="19050" cap="flat" cmpd="sng">
            <a:solidFill>
              <a:srgbClr val="333399"/>
            </a:solidFill>
            <a:prstDash val="solid"/>
            <a:round/>
            <a:headEnd type="none" w="sm" len="sm"/>
            <a:tailEnd type="none" w="sm" len="sm"/>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1"/>
          <p:cNvSpPr txBox="1">
            <a:spLocks noGrp="1"/>
          </p:cNvSpPr>
          <p:nvPr>
            <p:ph type="title" idx="4294967295"/>
          </p:nvPr>
        </p:nvSpPr>
        <p:spPr>
          <a:xfrm>
            <a:off x="-50800" y="0"/>
            <a:ext cx="12192000" cy="1207600"/>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Autofit/>
          </a:bodyPr>
          <a:lstStyle/>
          <a:p>
            <a:pPr marL="0" marR="0" lvl="0" indent="0" algn="ctr" defTabSz="1219170" rtl="0" eaLnBrk="1" fontAlgn="auto" latinLnBrk="0" hangingPunct="1">
              <a:lnSpc>
                <a:spcPct val="100000"/>
              </a:lnSpc>
              <a:spcBef>
                <a:spcPts val="0"/>
              </a:spcBef>
              <a:spcAft>
                <a:spcPts val="0"/>
              </a:spcAft>
              <a:buClr>
                <a:srgbClr val="000000"/>
              </a:buClr>
              <a:buSzPts val="4400"/>
              <a:buFontTx/>
              <a:buNone/>
              <a:tabLst/>
              <a:defRPr/>
            </a:pPr>
            <a:r>
              <a:rPr kumimoji="0" lang="en-US" sz="5867" b="1" i="0" u="none" strike="noStrike" kern="0" cap="none" spc="0" normalizeH="0" baseline="0" noProof="0" dirty="0">
                <a:ln>
                  <a:noFill/>
                </a:ln>
                <a:solidFill>
                  <a:srgbClr val="FFFFFF"/>
                </a:solidFill>
                <a:effectLst/>
                <a:uLnTx/>
                <a:uFillTx/>
                <a:latin typeface="Lato Black"/>
                <a:ea typeface="Lato Black"/>
                <a:cs typeface="Lato Black"/>
                <a:sym typeface="Lato Black"/>
              </a:rPr>
              <a:t>Wisconsin’s Growth</a:t>
            </a:r>
            <a:endParaRPr kumimoji="0" lang="en-US" sz="1867"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67" name="Google Shape;167;p11" descr="WI EL-TAI logo&#10;"/>
          <p:cNvPicPr preferRelativeResize="0"/>
          <p:nvPr/>
        </p:nvPicPr>
        <p:blipFill rotWithShape="1">
          <a:blip r:embed="rId3">
            <a:alphaModFix/>
          </a:blip>
          <a:srcRect l="1382" r="71770" b="20872"/>
          <a:stretch/>
        </p:blipFill>
        <p:spPr>
          <a:xfrm>
            <a:off x="10631454" y="5219012"/>
            <a:ext cx="1101969" cy="1077579"/>
          </a:xfrm>
          <a:prstGeom prst="rect">
            <a:avLst/>
          </a:prstGeom>
          <a:noFill/>
          <a:ln>
            <a:noFill/>
          </a:ln>
        </p:spPr>
      </p:pic>
      <p:pic>
        <p:nvPicPr>
          <p:cNvPr id="168" name="Google Shape;168;p11" descr="Picture Wisconsin's Growth for Indicator 6&#10;&#10;"/>
          <p:cNvPicPr preferRelativeResize="0"/>
          <p:nvPr/>
        </p:nvPicPr>
        <p:blipFill rotWithShape="1">
          <a:blip r:embed="rId4">
            <a:alphaModFix/>
          </a:blip>
          <a:srcRect/>
          <a:stretch/>
        </p:blipFill>
        <p:spPr>
          <a:xfrm>
            <a:off x="2709747" y="1315367"/>
            <a:ext cx="6772501" cy="408526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h5a97bab9eedf5947_0_20"/>
          <p:cNvSpPr txBox="1">
            <a:spLocks noGrp="1"/>
          </p:cNvSpPr>
          <p:nvPr>
            <p:ph type="title" idx="4294967295"/>
          </p:nvPr>
        </p:nvSpPr>
        <p:spPr>
          <a:xfrm>
            <a:off x="0" y="106363"/>
            <a:ext cx="12192000" cy="1228725"/>
          </a:xfrm>
          <a:prstGeom prst="rect">
            <a:avLst/>
          </a:prstGeom>
          <a:noFill/>
          <a:ln>
            <a:noFill/>
            <a:prstDash/>
          </a:ln>
          <a:effectLst/>
        </p:spPr>
        <p:txBody>
          <a:bodyPr rot="0" spcFirstLastPara="1" vertOverflow="overflow" horzOverflow="overflow" vert="horz" wrap="square" lIns="121900" tIns="60933" rIns="121900" bIns="60933"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
                <a:schemeClr val="lt1"/>
              </a:buClr>
              <a:buSzPts val="3600"/>
              <a:buFont typeface="Arial"/>
              <a:buNone/>
              <a:tabLst/>
              <a:defRPr/>
            </a:pPr>
            <a:r>
              <a:rPr kumimoji="0" lang="en-US" sz="4800" b="1" i="0" u="none" strike="noStrike" kern="0" cap="none" spc="0" normalizeH="0" baseline="0" noProof="0" dirty="0">
                <a:ln>
                  <a:noFill/>
                </a:ln>
                <a:solidFill>
                  <a:schemeClr val="lt1"/>
                </a:solidFill>
                <a:effectLst/>
                <a:uLnTx/>
                <a:uFillTx/>
                <a:latin typeface="Lato Black"/>
                <a:ea typeface="Lato Black"/>
                <a:cs typeface="Lato Black"/>
                <a:sym typeface="Lato Black"/>
              </a:rPr>
              <a:t>Curious?  Let’s Connect!</a:t>
            </a:r>
          </a:p>
        </p:txBody>
      </p:sp>
      <p:sp>
        <p:nvSpPr>
          <p:cNvPr id="175" name="Google Shape;175;h5a97bab9eedf5947_0_20"/>
          <p:cNvSpPr txBox="1">
            <a:spLocks noGrp="1"/>
          </p:cNvSpPr>
          <p:nvPr>
            <p:ph type="body" idx="2"/>
          </p:nvPr>
        </p:nvSpPr>
        <p:spPr>
          <a:xfrm>
            <a:off x="281600" y="2134667"/>
            <a:ext cx="11628800" cy="3239200"/>
          </a:xfrm>
          <a:prstGeom prst="rect">
            <a:avLst/>
          </a:prstGeom>
          <a:noFill/>
          <a:ln>
            <a:noFill/>
          </a:ln>
        </p:spPr>
        <p:txBody>
          <a:bodyPr spcFirstLastPara="1" wrap="square" lIns="121900" tIns="60933" rIns="121900" bIns="60933" anchor="t" anchorCtr="0">
            <a:noAutofit/>
          </a:bodyPr>
          <a:lstStyle/>
          <a:p>
            <a:pPr marL="0" indent="0">
              <a:buNone/>
            </a:pPr>
            <a:r>
              <a:rPr lang="en-US" sz="4267" dirty="0"/>
              <a:t>Michelle Ogorek: mogorek@cesa1.k12.wi.us</a:t>
            </a:r>
            <a:endParaRPr sz="4267" dirty="0"/>
          </a:p>
          <a:p>
            <a:pPr marL="0" indent="0">
              <a:buNone/>
            </a:pPr>
            <a:r>
              <a:rPr lang="en-US" sz="4267" dirty="0"/>
              <a:t>Jenny </a:t>
            </a:r>
            <a:r>
              <a:rPr lang="en-US" sz="4267" dirty="0" err="1"/>
              <a:t>Bibler:Jennifer.Bibler@dpi.wi.gov</a:t>
            </a:r>
            <a:endParaRPr sz="4267" dirty="0"/>
          </a:p>
        </p:txBody>
      </p:sp>
      <p:pic>
        <p:nvPicPr>
          <p:cNvPr id="176" name="Google Shape;176;h5a97bab9eedf5947_0_20" descr="WI EL-TAI logo&#10;"/>
          <p:cNvPicPr preferRelativeResize="0"/>
          <p:nvPr/>
        </p:nvPicPr>
        <p:blipFill rotWithShape="1">
          <a:blip r:embed="rId3">
            <a:alphaModFix/>
          </a:blip>
          <a:srcRect l="1383" r="71770" b="20874"/>
          <a:stretch/>
        </p:blipFill>
        <p:spPr>
          <a:xfrm>
            <a:off x="10224671" y="4821238"/>
            <a:ext cx="1508767" cy="147536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54C76"/>
        </a:solidFill>
        <a:effectLst/>
      </p:bgPr>
    </p:bg>
    <p:spTree>
      <p:nvGrpSpPr>
        <p:cNvPr id="1" name=""/>
        <p:cNvGrpSpPr/>
        <p:nvPr/>
      </p:nvGrpSpPr>
      <p:grpSpPr>
        <a:xfrm>
          <a:off x="0" y="0"/>
          <a:ext cx="0" cy="0"/>
          <a:chOff x="0" y="0"/>
          <a:chExt cx="0" cy="0"/>
        </a:xfrm>
      </p:grpSpPr>
      <p:sp>
        <p:nvSpPr>
          <p:cNvPr id="2" name="TextBox 1"/>
          <p:cNvSpPr txBox="1"/>
          <p:nvPr/>
        </p:nvSpPr>
        <p:spPr>
          <a:xfrm>
            <a:off x="530352" y="603504"/>
            <a:ext cx="7863840" cy="200055"/>
          </a:xfrm>
          <a:prstGeom prst="rect">
            <a:avLst/>
          </a:prstGeom>
          <a:noFill/>
        </p:spPr>
        <p:txBody>
          <a:bodyPr wrap="square" lIns="0" tIns="0" rIns="0" bIns="0" anchor="t">
            <a:spAutoFit/>
          </a:bodyPr>
          <a:lstStyle/>
          <a:p>
            <a:pPr algn="l"/>
            <a:r>
              <a:rPr lang="en-US" sz="1300" b="1" i="0">
                <a:solidFill>
                  <a:srgbClr val="FFFFFF"/>
                </a:solidFill>
                <a:latin typeface="Aptos"/>
              </a:rPr>
              <a:t>SESSION 5  |  SUSTAINING &amp; ADVANCING THE WORKFORCE</a:t>
            </a:r>
          </a:p>
        </p:txBody>
      </p:sp>
      <p:sp>
        <p:nvSpPr>
          <p:cNvPr id="3" name="Title 2"/>
          <p:cNvSpPr txBox="1">
            <a:spLocks noGrp="1"/>
          </p:cNvSpPr>
          <p:nvPr>
            <p:ph type="title" idx="4294967295"/>
          </p:nvPr>
        </p:nvSpPr>
        <p:spPr>
          <a:xfrm>
            <a:off x="530352" y="2148840"/>
            <a:ext cx="10058400" cy="51552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Aptos"/>
                <a:ea typeface="+mn-ea"/>
                <a:cs typeface="+mn-cs"/>
              </a:rPr>
              <a:t>3. State Infrastructure Models</a:t>
            </a:r>
          </a:p>
        </p:txBody>
      </p:sp>
      <p:sp>
        <p:nvSpPr>
          <p:cNvPr id="4" name="TextBox 3"/>
          <p:cNvSpPr txBox="1"/>
          <p:nvPr/>
        </p:nvSpPr>
        <p:spPr>
          <a:xfrm>
            <a:off x="530352" y="2834640"/>
            <a:ext cx="9875520" cy="877163"/>
          </a:xfrm>
          <a:prstGeom prst="rect">
            <a:avLst/>
          </a:prstGeom>
          <a:noFill/>
        </p:spPr>
        <p:txBody>
          <a:bodyPr wrap="square" lIns="0" tIns="0" rIns="0" bIns="0" anchor="t">
            <a:spAutoFit/>
          </a:bodyPr>
          <a:lstStyle/>
          <a:p>
            <a:pPr algn="l"/>
            <a:r>
              <a:rPr lang="en-US" sz="1900" b="0" i="0">
                <a:solidFill>
                  <a:srgbClr val="E0E9F0"/>
                </a:solidFill>
                <a:latin typeface="Aptos"/>
              </a:rPr>
              <a:t>CSPD and integrated professional-development / TA systems show how states can connect leadership, standards, preparation, coaching, data, and workforce supports rather than operating isolated initiatives.</a:t>
            </a:r>
          </a:p>
        </p:txBody>
      </p:sp>
      <p:sp>
        <p:nvSpPr>
          <p:cNvPr id="5" name="Rectangle 4">
            <a:extLst>
              <a:ext uri="{C183D7F6-B498-43B3-948B-1728B52AA6E4}">
                <adec:decorative xmlns:adec="http://schemas.microsoft.com/office/drawing/2017/decorative" val="1"/>
              </a:ext>
            </a:extLst>
          </p:cNvPr>
          <p:cNvSpPr/>
          <p:nvPr/>
        </p:nvSpPr>
        <p:spPr>
          <a:xfrm>
            <a:off x="530352" y="3822191"/>
            <a:ext cx="868680" cy="36576"/>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CSPD STATE MODELS</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Arizona, Minnesota, and Hawaiʻi illustrate different ways to organize a comprehensive personnel system.</a:t>
            </a:r>
          </a:p>
        </p:txBody>
      </p:sp>
      <p:sp>
        <p:nvSpPr>
          <p:cNvPr id="4" name="Rounded Rectangle 3">
            <a:extLst>
              <a:ext uri="{C183D7F6-B498-43B3-948B-1728B52AA6E4}">
                <adec:decorative xmlns:adec="http://schemas.microsoft.com/office/drawing/2017/decorative" val="1"/>
              </a:ext>
            </a:extLst>
          </p:cNvPr>
          <p:cNvSpPr/>
          <p:nvPr/>
        </p:nvSpPr>
        <p:spPr>
          <a:xfrm>
            <a:off x="658368" y="2057400"/>
            <a:ext cx="3246120" cy="27432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658368" y="2057400"/>
            <a:ext cx="64008" cy="274320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2194560"/>
            <a:ext cx="2971800" cy="353943"/>
          </a:xfrm>
          <a:prstGeom prst="rect">
            <a:avLst/>
          </a:prstGeom>
          <a:noFill/>
        </p:spPr>
        <p:txBody>
          <a:bodyPr wrap="square" lIns="0" tIns="0" rIns="0" bIns="0" anchor="t">
            <a:spAutoFit/>
          </a:bodyPr>
          <a:lstStyle/>
          <a:p>
            <a:pPr algn="l"/>
            <a:r>
              <a:rPr lang="en-US" sz="2300" b="1" i="0">
                <a:solidFill>
                  <a:srgbClr val="2B3640"/>
                </a:solidFill>
                <a:latin typeface="Aptos"/>
              </a:rPr>
              <a:t>ARIZONA</a:t>
            </a:r>
          </a:p>
        </p:txBody>
      </p:sp>
      <p:sp>
        <p:nvSpPr>
          <p:cNvPr id="7" name="TextBox 6"/>
          <p:cNvSpPr txBox="1"/>
          <p:nvPr/>
        </p:nvSpPr>
        <p:spPr>
          <a:xfrm>
            <a:off x="822960" y="2715768"/>
            <a:ext cx="2935224" cy="1346522"/>
          </a:xfrm>
          <a:prstGeom prst="rect">
            <a:avLst/>
          </a:prstGeom>
          <a:noFill/>
        </p:spPr>
        <p:txBody>
          <a:bodyPr wrap="square" lIns="0" tIns="0" rIns="0" bIns="0" anchor="t">
            <a:spAutoFit/>
          </a:bodyPr>
          <a:lstStyle/>
          <a:p>
            <a:pPr algn="l"/>
            <a:r>
              <a:rPr lang="en-US" sz="1750" b="0" i="0">
                <a:solidFill>
                  <a:srgbClr val="6C7882"/>
                </a:solidFill>
                <a:latin typeface="Aptos"/>
              </a:rPr>
              <a:t>Collaborative EI/ECSE CSPD explicitly connects recruitment, retention, training, and personnel development.</a:t>
            </a:r>
          </a:p>
        </p:txBody>
      </p:sp>
      <p:sp>
        <p:nvSpPr>
          <p:cNvPr id="8" name="TextBox 7"/>
          <p:cNvSpPr txBox="1"/>
          <p:nvPr/>
        </p:nvSpPr>
        <p:spPr>
          <a:xfrm>
            <a:off x="822959" y="4315968"/>
            <a:ext cx="2651760" cy="246221"/>
          </a:xfrm>
          <a:prstGeom prst="rect">
            <a:avLst/>
          </a:prstGeom>
          <a:noFill/>
        </p:spPr>
        <p:txBody>
          <a:bodyPr wrap="square" lIns="0" tIns="0" rIns="0" bIns="0" anchor="t">
            <a:spAutoFit/>
          </a:bodyPr>
          <a:lstStyle/>
          <a:p>
            <a:pPr algn="l"/>
            <a:r>
              <a:rPr lang="en-US" sz="1600" b="1" i="0">
                <a:solidFill>
                  <a:srgbClr val="254C76"/>
                </a:solidFill>
                <a:latin typeface="Aptos"/>
                <a:hlinkClick r:id="rId3"/>
              </a:rPr>
              <a:t>Open state CSPD →</a:t>
            </a:r>
          </a:p>
        </p:txBody>
      </p:sp>
      <p:sp>
        <p:nvSpPr>
          <p:cNvPr id="9" name="Rounded Rectangle 8">
            <a:extLst>
              <a:ext uri="{C183D7F6-B498-43B3-948B-1728B52AA6E4}">
                <adec:decorative xmlns:adec="http://schemas.microsoft.com/office/drawing/2017/decorative" val="1"/>
              </a:ext>
            </a:extLst>
          </p:cNvPr>
          <p:cNvSpPr/>
          <p:nvPr/>
        </p:nvSpPr>
        <p:spPr>
          <a:xfrm>
            <a:off x="4343400" y="2057400"/>
            <a:ext cx="3246120" cy="27432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4343400" y="2057400"/>
            <a:ext cx="64008" cy="274320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07992" y="2194560"/>
            <a:ext cx="2971800" cy="353943"/>
          </a:xfrm>
          <a:prstGeom prst="rect">
            <a:avLst/>
          </a:prstGeom>
          <a:noFill/>
        </p:spPr>
        <p:txBody>
          <a:bodyPr wrap="square" lIns="0" tIns="0" rIns="0" bIns="0" anchor="t">
            <a:spAutoFit/>
          </a:bodyPr>
          <a:lstStyle/>
          <a:p>
            <a:pPr algn="l"/>
            <a:r>
              <a:rPr lang="en-US" sz="2300" b="1" i="0">
                <a:solidFill>
                  <a:srgbClr val="2B3640"/>
                </a:solidFill>
                <a:latin typeface="Aptos"/>
              </a:rPr>
              <a:t>MINNESOTA</a:t>
            </a:r>
          </a:p>
        </p:txBody>
      </p:sp>
      <p:sp>
        <p:nvSpPr>
          <p:cNvPr id="12" name="TextBox 11"/>
          <p:cNvSpPr txBox="1"/>
          <p:nvPr/>
        </p:nvSpPr>
        <p:spPr>
          <a:xfrm>
            <a:off x="4507992" y="2715768"/>
            <a:ext cx="2935224" cy="1346522"/>
          </a:xfrm>
          <a:prstGeom prst="rect">
            <a:avLst/>
          </a:prstGeom>
          <a:noFill/>
        </p:spPr>
        <p:txBody>
          <a:bodyPr wrap="square" lIns="0" tIns="0" rIns="0" bIns="0" anchor="t">
            <a:spAutoFit/>
          </a:bodyPr>
          <a:lstStyle/>
          <a:p>
            <a:pPr algn="l"/>
            <a:r>
              <a:rPr lang="en-US" sz="1750" b="0" i="0">
                <a:solidFill>
                  <a:srgbClr val="6C7882"/>
                </a:solidFill>
                <a:latin typeface="Aptos"/>
              </a:rPr>
              <a:t>Integrates and aligns existing personnel-development systems across an interconnected birth-to-kindergarten workforce.</a:t>
            </a:r>
          </a:p>
        </p:txBody>
      </p:sp>
      <p:sp>
        <p:nvSpPr>
          <p:cNvPr id="13" name="TextBox 12"/>
          <p:cNvSpPr txBox="1"/>
          <p:nvPr/>
        </p:nvSpPr>
        <p:spPr>
          <a:xfrm>
            <a:off x="4507992" y="4315968"/>
            <a:ext cx="2651760" cy="246221"/>
          </a:xfrm>
          <a:prstGeom prst="rect">
            <a:avLst/>
          </a:prstGeom>
          <a:noFill/>
        </p:spPr>
        <p:txBody>
          <a:bodyPr wrap="square" lIns="0" tIns="0" rIns="0" bIns="0" anchor="t">
            <a:spAutoFit/>
          </a:bodyPr>
          <a:lstStyle/>
          <a:p>
            <a:pPr algn="l"/>
            <a:r>
              <a:rPr lang="en-US" sz="1600" b="1" i="0">
                <a:solidFill>
                  <a:srgbClr val="254C76"/>
                </a:solidFill>
                <a:latin typeface="Aptos"/>
                <a:hlinkClick r:id="rId4"/>
              </a:rPr>
              <a:t>Open state CSPD →</a:t>
            </a:r>
          </a:p>
        </p:txBody>
      </p:sp>
      <p:sp>
        <p:nvSpPr>
          <p:cNvPr id="14" name="Rounded Rectangle 13">
            <a:extLst>
              <a:ext uri="{C183D7F6-B498-43B3-948B-1728B52AA6E4}">
                <adec:decorative xmlns:adec="http://schemas.microsoft.com/office/drawing/2017/decorative" val="1"/>
              </a:ext>
            </a:extLst>
          </p:cNvPr>
          <p:cNvSpPr/>
          <p:nvPr/>
        </p:nvSpPr>
        <p:spPr>
          <a:xfrm>
            <a:off x="8028432" y="2057400"/>
            <a:ext cx="3246120" cy="27432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a:extLst>
              <a:ext uri="{C183D7F6-B498-43B3-948B-1728B52AA6E4}">
                <adec:decorative xmlns:adec="http://schemas.microsoft.com/office/drawing/2017/decorative" val="1"/>
              </a:ext>
            </a:extLst>
          </p:cNvPr>
          <p:cNvSpPr/>
          <p:nvPr/>
        </p:nvSpPr>
        <p:spPr>
          <a:xfrm>
            <a:off x="8028432" y="2057400"/>
            <a:ext cx="64008" cy="274320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193024" y="2194560"/>
            <a:ext cx="2971800" cy="353943"/>
          </a:xfrm>
          <a:prstGeom prst="rect">
            <a:avLst/>
          </a:prstGeom>
          <a:noFill/>
        </p:spPr>
        <p:txBody>
          <a:bodyPr wrap="square" lIns="0" tIns="0" rIns="0" bIns="0" anchor="t">
            <a:spAutoFit/>
          </a:bodyPr>
          <a:lstStyle/>
          <a:p>
            <a:pPr algn="l"/>
            <a:r>
              <a:rPr lang="en-US" sz="2300" b="1" i="0">
                <a:solidFill>
                  <a:srgbClr val="2B3640"/>
                </a:solidFill>
                <a:latin typeface="Aptos"/>
              </a:rPr>
              <a:t>HAWAIʻI</a:t>
            </a:r>
          </a:p>
        </p:txBody>
      </p:sp>
      <p:sp>
        <p:nvSpPr>
          <p:cNvPr id="17" name="TextBox 16"/>
          <p:cNvSpPr txBox="1"/>
          <p:nvPr/>
        </p:nvSpPr>
        <p:spPr>
          <a:xfrm>
            <a:off x="8193024" y="2715768"/>
            <a:ext cx="2935224" cy="1346522"/>
          </a:xfrm>
          <a:prstGeom prst="rect">
            <a:avLst/>
          </a:prstGeom>
          <a:noFill/>
        </p:spPr>
        <p:txBody>
          <a:bodyPr wrap="square" lIns="0" tIns="0" rIns="0" bIns="0" anchor="t">
            <a:spAutoFit/>
          </a:bodyPr>
          <a:lstStyle/>
          <a:p>
            <a:pPr algn="l"/>
            <a:r>
              <a:rPr lang="en-US" sz="1750" b="0" i="0">
                <a:solidFill>
                  <a:srgbClr val="6C7882"/>
                </a:solidFill>
                <a:latin typeface="Aptos"/>
              </a:rPr>
              <a:t>Cross-sector CSPD with shared mission/vision, component workgroups, standards, evaluation, and workforce priorities.</a:t>
            </a:r>
          </a:p>
        </p:txBody>
      </p:sp>
      <p:sp>
        <p:nvSpPr>
          <p:cNvPr id="18" name="TextBox 17"/>
          <p:cNvSpPr txBox="1"/>
          <p:nvPr/>
        </p:nvSpPr>
        <p:spPr>
          <a:xfrm>
            <a:off x="8193024" y="4315968"/>
            <a:ext cx="2651760" cy="246221"/>
          </a:xfrm>
          <a:prstGeom prst="rect">
            <a:avLst/>
          </a:prstGeom>
          <a:noFill/>
        </p:spPr>
        <p:txBody>
          <a:bodyPr wrap="square" lIns="0" tIns="0" rIns="0" bIns="0" anchor="t">
            <a:spAutoFit/>
          </a:bodyPr>
          <a:lstStyle/>
          <a:p>
            <a:pPr algn="l"/>
            <a:r>
              <a:rPr lang="en-US" sz="1600" b="1" i="0">
                <a:solidFill>
                  <a:srgbClr val="254C76"/>
                </a:solidFill>
                <a:latin typeface="Aptos"/>
                <a:hlinkClick r:id="rId5"/>
              </a:rPr>
              <a:t>Open state CSPD →</a:t>
            </a:r>
          </a:p>
        </p:txBody>
      </p:sp>
      <p:sp>
        <p:nvSpPr>
          <p:cNvPr id="19" name="TextBox 18"/>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rPr>
              <a:t>Sources: Arizona DES; Minnesota Department of Education; Hawaiʻi CSPD (accessed Oct. 2026).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dirty="0">
                <a:solidFill>
                  <a:srgbClr val="249EA3"/>
                </a:solidFill>
                <a:latin typeface="Aptos"/>
              </a:rPr>
              <a:t>WHAT THE CSPD MODELS ILLUSTRATE</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Across CSPD models, sustainability comes from alignment—not from adding another workforce committee.</a:t>
            </a:r>
          </a:p>
        </p:txBody>
      </p:sp>
      <p:sp>
        <p:nvSpPr>
          <p:cNvPr id="4" name="Rounded Rectangle 3">
            <a:extLst>
              <a:ext uri="{C183D7F6-B498-43B3-948B-1728B52AA6E4}">
                <adec:decorative xmlns:adec="http://schemas.microsoft.com/office/drawing/2017/decorative" val="1"/>
              </a:ext>
            </a:extLst>
          </p:cNvPr>
          <p:cNvSpPr/>
          <p:nvPr/>
        </p:nvSpPr>
        <p:spPr>
          <a:xfrm>
            <a:off x="502920"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02920" y="2148840"/>
            <a:ext cx="64008" cy="251460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SHARED GOVERNANCE</a:t>
            </a:r>
          </a:p>
        </p:txBody>
      </p:sp>
      <p:sp>
        <p:nvSpPr>
          <p:cNvPr id="7" name="TextBox 6"/>
          <p:cNvSpPr txBox="1"/>
          <p:nvPr/>
        </p:nvSpPr>
        <p:spPr>
          <a:xfrm>
            <a:off x="667512"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A leadership structure that can coordinate decisions across agencies and sectors.</a:t>
            </a:r>
          </a:p>
        </p:txBody>
      </p:sp>
      <p:sp>
        <p:nvSpPr>
          <p:cNvPr id="8" name="Rounded Rectangle 7">
            <a:extLst>
              <a:ext uri="{C183D7F6-B498-43B3-948B-1728B52AA6E4}">
                <adec:decorative xmlns:adec="http://schemas.microsoft.com/office/drawing/2017/decorative" val="1"/>
              </a:ext>
            </a:extLst>
          </p:cNvPr>
          <p:cNvSpPr/>
          <p:nvPr/>
        </p:nvSpPr>
        <p:spPr>
          <a:xfrm>
            <a:off x="2770632"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2770632" y="2148840"/>
            <a:ext cx="64008" cy="251460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35224"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ALIGNED STANDARDS</a:t>
            </a:r>
          </a:p>
        </p:txBody>
      </p:sp>
      <p:sp>
        <p:nvSpPr>
          <p:cNvPr id="11" name="TextBox 10"/>
          <p:cNvSpPr txBox="1"/>
          <p:nvPr/>
        </p:nvSpPr>
        <p:spPr>
          <a:xfrm>
            <a:off x="2935224"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Clear expectations that connect preparation, hiring, PD, and practice.</a:t>
            </a:r>
          </a:p>
        </p:txBody>
      </p:sp>
      <p:sp>
        <p:nvSpPr>
          <p:cNvPr id="12" name="Rounded Rectangle 11">
            <a:extLst>
              <a:ext uri="{C183D7F6-B498-43B3-948B-1728B52AA6E4}">
                <adec:decorative xmlns:adec="http://schemas.microsoft.com/office/drawing/2017/decorative" val="1"/>
              </a:ext>
            </a:extLst>
          </p:cNvPr>
          <p:cNvSpPr/>
          <p:nvPr/>
        </p:nvSpPr>
        <p:spPr>
          <a:xfrm>
            <a:off x="5038344"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5038344" y="2148840"/>
            <a:ext cx="64008" cy="251460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202936"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PRESERVICE ↔ INSERVICE</a:t>
            </a:r>
          </a:p>
        </p:txBody>
      </p:sp>
      <p:sp>
        <p:nvSpPr>
          <p:cNvPr id="15" name="TextBox 14"/>
          <p:cNvSpPr txBox="1"/>
          <p:nvPr/>
        </p:nvSpPr>
        <p:spPr>
          <a:xfrm>
            <a:off x="5202936"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Higher education and field-based learning reinforce one another.</a:t>
            </a:r>
          </a:p>
        </p:txBody>
      </p:sp>
      <p:sp>
        <p:nvSpPr>
          <p:cNvPr id="16" name="Rounded Rectangle 15">
            <a:extLst>
              <a:ext uri="{C183D7F6-B498-43B3-948B-1728B52AA6E4}">
                <adec:decorative xmlns:adec="http://schemas.microsoft.com/office/drawing/2017/decorative" val="1"/>
              </a:ext>
            </a:extLst>
          </p:cNvPr>
          <p:cNvSpPr/>
          <p:nvPr/>
        </p:nvSpPr>
        <p:spPr>
          <a:xfrm>
            <a:off x="7306055"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7306055" y="2148840"/>
            <a:ext cx="64008" cy="251460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70647"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R&amp;R ↔ PD</a:t>
            </a:r>
          </a:p>
        </p:txBody>
      </p:sp>
      <p:sp>
        <p:nvSpPr>
          <p:cNvPr id="19" name="TextBox 18"/>
          <p:cNvSpPr txBox="1"/>
          <p:nvPr/>
        </p:nvSpPr>
        <p:spPr>
          <a:xfrm>
            <a:off x="7470647"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Recruitment and retention strategy is connected to competence and growth.</a:t>
            </a:r>
          </a:p>
        </p:txBody>
      </p:sp>
      <p:sp>
        <p:nvSpPr>
          <p:cNvPr id="20" name="Rounded Rectangle 19">
            <a:extLst>
              <a:ext uri="{C183D7F6-B498-43B3-948B-1728B52AA6E4}">
                <adec:decorative xmlns:adec="http://schemas.microsoft.com/office/drawing/2017/decorative" val="1"/>
              </a:ext>
            </a:extLst>
          </p:cNvPr>
          <p:cNvSpPr/>
          <p:nvPr/>
        </p:nvSpPr>
        <p:spPr>
          <a:xfrm>
            <a:off x="9573768"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9573768" y="2148840"/>
            <a:ext cx="64008" cy="251460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38360"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EVALUATION</a:t>
            </a:r>
          </a:p>
        </p:txBody>
      </p:sp>
      <p:sp>
        <p:nvSpPr>
          <p:cNvPr id="23" name="TextBox 22"/>
          <p:cNvSpPr txBox="1"/>
          <p:nvPr/>
        </p:nvSpPr>
        <p:spPr>
          <a:xfrm>
            <a:off x="9738360"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Workgroups use data and feedback to revise the system over time.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INTEGRATED STATE PD + TA SYSTEMS</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Virginia, Kansas, and Illinois show how statewide PD + TA can be organized as ongoing infrastructure.</a:t>
            </a:r>
          </a:p>
        </p:txBody>
      </p:sp>
      <p:sp>
        <p:nvSpPr>
          <p:cNvPr id="4" name="Rounded Rectangle 3">
            <a:extLst>
              <a:ext uri="{C183D7F6-B498-43B3-948B-1728B52AA6E4}">
                <adec:decorative xmlns:adec="http://schemas.microsoft.com/office/drawing/2017/decorative" val="1"/>
              </a:ext>
            </a:extLst>
          </p:cNvPr>
          <p:cNvSpPr/>
          <p:nvPr/>
        </p:nvSpPr>
        <p:spPr>
          <a:xfrm>
            <a:off x="658368" y="2057400"/>
            <a:ext cx="3246120" cy="27889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658368" y="2057400"/>
            <a:ext cx="64008" cy="278892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2194560"/>
            <a:ext cx="2971800" cy="315471"/>
          </a:xfrm>
          <a:prstGeom prst="rect">
            <a:avLst/>
          </a:prstGeom>
          <a:noFill/>
        </p:spPr>
        <p:txBody>
          <a:bodyPr wrap="square" lIns="0" tIns="0" rIns="0" bIns="0" anchor="t">
            <a:spAutoFit/>
          </a:bodyPr>
          <a:lstStyle/>
          <a:p>
            <a:pPr algn="l"/>
            <a:r>
              <a:rPr lang="en-US" sz="2050" b="1" i="0">
                <a:solidFill>
                  <a:srgbClr val="2B3640"/>
                </a:solidFill>
                <a:latin typeface="Aptos"/>
              </a:rPr>
              <a:t>VIRGINIA | VEIPD</a:t>
            </a:r>
          </a:p>
        </p:txBody>
      </p:sp>
      <p:sp>
        <p:nvSpPr>
          <p:cNvPr id="7" name="TextBox 6"/>
          <p:cNvSpPr txBox="1"/>
          <p:nvPr/>
        </p:nvSpPr>
        <p:spPr>
          <a:xfrm>
            <a:off x="822960" y="3017520"/>
            <a:ext cx="2935224" cy="2039112"/>
          </a:xfrm>
          <a:prstGeom prst="rect">
            <a:avLst/>
          </a:prstGeom>
          <a:noFill/>
        </p:spPr>
        <p:txBody>
          <a:bodyPr wrap="square" lIns="0" tIns="0" rIns="0" bIns="0" anchor="t">
            <a:spAutoFit/>
          </a:bodyPr>
          <a:lstStyle/>
          <a:p>
            <a:pPr algn="l"/>
            <a:r>
              <a:rPr lang="en-US" sz="1700" b="0" i="0">
                <a:solidFill>
                  <a:srgbClr val="6C7882"/>
                </a:solidFill>
                <a:latin typeface="Aptos"/>
              </a:rPr>
              <a:t>CSPD backbone • eLearning • topical resources • coordinated statewide EI professional development</a:t>
            </a:r>
          </a:p>
        </p:txBody>
      </p:sp>
      <p:sp>
        <p:nvSpPr>
          <p:cNvPr id="8" name="TextBox 7"/>
          <p:cNvSpPr txBox="1"/>
          <p:nvPr/>
        </p:nvSpPr>
        <p:spPr>
          <a:xfrm>
            <a:off x="822959" y="4370832"/>
            <a:ext cx="2514600" cy="246221"/>
          </a:xfrm>
          <a:prstGeom prst="rect">
            <a:avLst/>
          </a:prstGeom>
          <a:noFill/>
        </p:spPr>
        <p:txBody>
          <a:bodyPr wrap="square" lIns="0" tIns="0" rIns="0" bIns="0" anchor="t">
            <a:spAutoFit/>
          </a:bodyPr>
          <a:lstStyle/>
          <a:p>
            <a:pPr algn="l"/>
            <a:r>
              <a:rPr lang="en-US" sz="1600" b="1" i="0">
                <a:solidFill>
                  <a:srgbClr val="254C76"/>
                </a:solidFill>
                <a:latin typeface="Aptos"/>
                <a:hlinkClick r:id="rId3"/>
              </a:rPr>
              <a:t>Visit system →</a:t>
            </a:r>
          </a:p>
        </p:txBody>
      </p:sp>
      <p:sp>
        <p:nvSpPr>
          <p:cNvPr id="9" name="Rounded Rectangle 8">
            <a:extLst>
              <a:ext uri="{C183D7F6-B498-43B3-948B-1728B52AA6E4}">
                <adec:decorative xmlns:adec="http://schemas.microsoft.com/office/drawing/2017/decorative" val="1"/>
              </a:ext>
            </a:extLst>
          </p:cNvPr>
          <p:cNvSpPr/>
          <p:nvPr/>
        </p:nvSpPr>
        <p:spPr>
          <a:xfrm>
            <a:off x="4343400" y="2057400"/>
            <a:ext cx="3246120" cy="27889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4343400" y="2057400"/>
            <a:ext cx="64008" cy="278892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07992" y="2194560"/>
            <a:ext cx="2971800" cy="315471"/>
          </a:xfrm>
          <a:prstGeom prst="rect">
            <a:avLst/>
          </a:prstGeom>
          <a:noFill/>
        </p:spPr>
        <p:txBody>
          <a:bodyPr wrap="square" lIns="0" tIns="0" rIns="0" bIns="0" anchor="t">
            <a:spAutoFit/>
          </a:bodyPr>
          <a:lstStyle/>
          <a:p>
            <a:pPr algn="l"/>
            <a:r>
              <a:rPr lang="en-US" sz="2050" b="1" i="0">
                <a:solidFill>
                  <a:srgbClr val="2B3640"/>
                </a:solidFill>
                <a:latin typeface="Aptos"/>
              </a:rPr>
              <a:t>KANSAS | KITS</a:t>
            </a:r>
          </a:p>
        </p:txBody>
      </p:sp>
      <p:sp>
        <p:nvSpPr>
          <p:cNvPr id="12" name="TextBox 11"/>
          <p:cNvSpPr txBox="1"/>
          <p:nvPr/>
        </p:nvSpPr>
        <p:spPr>
          <a:xfrm>
            <a:off x="4507992" y="3017520"/>
            <a:ext cx="2935224" cy="2039112"/>
          </a:xfrm>
          <a:prstGeom prst="rect">
            <a:avLst/>
          </a:prstGeom>
          <a:noFill/>
        </p:spPr>
        <p:txBody>
          <a:bodyPr wrap="square" lIns="0" tIns="0" rIns="0" bIns="0" anchor="t">
            <a:spAutoFit/>
          </a:bodyPr>
          <a:lstStyle/>
          <a:p>
            <a:pPr algn="l"/>
            <a:r>
              <a:rPr lang="en-US" sz="1700" b="0" i="0">
                <a:solidFill>
                  <a:srgbClr val="6C7882"/>
                </a:solidFill>
                <a:latin typeface="Aptos"/>
              </a:rPr>
              <a:t>Statewide training + TA • resources • individualized support • impact/evaluation focus</a:t>
            </a:r>
          </a:p>
        </p:txBody>
      </p:sp>
      <p:sp>
        <p:nvSpPr>
          <p:cNvPr id="13" name="TextBox 12"/>
          <p:cNvSpPr txBox="1"/>
          <p:nvPr/>
        </p:nvSpPr>
        <p:spPr>
          <a:xfrm>
            <a:off x="4507992" y="4370832"/>
            <a:ext cx="2514600" cy="246221"/>
          </a:xfrm>
          <a:prstGeom prst="rect">
            <a:avLst/>
          </a:prstGeom>
          <a:noFill/>
        </p:spPr>
        <p:txBody>
          <a:bodyPr wrap="square" lIns="0" tIns="0" rIns="0" bIns="0" anchor="t">
            <a:spAutoFit/>
          </a:bodyPr>
          <a:lstStyle/>
          <a:p>
            <a:pPr algn="l"/>
            <a:r>
              <a:rPr lang="en-US" sz="1600" b="1" i="0">
                <a:solidFill>
                  <a:srgbClr val="254C76"/>
                </a:solidFill>
                <a:latin typeface="Aptos"/>
                <a:hlinkClick r:id="rId4"/>
              </a:rPr>
              <a:t>Visit system →</a:t>
            </a:r>
          </a:p>
        </p:txBody>
      </p:sp>
      <p:sp>
        <p:nvSpPr>
          <p:cNvPr id="14" name="Rounded Rectangle 13">
            <a:extLst>
              <a:ext uri="{C183D7F6-B498-43B3-948B-1728B52AA6E4}">
                <adec:decorative xmlns:adec="http://schemas.microsoft.com/office/drawing/2017/decorative" val="1"/>
              </a:ext>
            </a:extLst>
          </p:cNvPr>
          <p:cNvSpPr/>
          <p:nvPr/>
        </p:nvSpPr>
        <p:spPr>
          <a:xfrm>
            <a:off x="8028432" y="2057400"/>
            <a:ext cx="3246120" cy="27889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a:extLst>
              <a:ext uri="{C183D7F6-B498-43B3-948B-1728B52AA6E4}">
                <adec:decorative xmlns:adec="http://schemas.microsoft.com/office/drawing/2017/decorative" val="1"/>
              </a:ext>
            </a:extLst>
          </p:cNvPr>
          <p:cNvSpPr/>
          <p:nvPr/>
        </p:nvSpPr>
        <p:spPr>
          <a:xfrm>
            <a:off x="8028432" y="2057400"/>
            <a:ext cx="64008" cy="278892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193024" y="2194560"/>
            <a:ext cx="2971800" cy="630942"/>
          </a:xfrm>
          <a:prstGeom prst="rect">
            <a:avLst/>
          </a:prstGeom>
          <a:noFill/>
        </p:spPr>
        <p:txBody>
          <a:bodyPr wrap="square" lIns="0" tIns="0" rIns="0" bIns="0" anchor="t">
            <a:spAutoFit/>
          </a:bodyPr>
          <a:lstStyle/>
          <a:p>
            <a:pPr algn="l"/>
            <a:r>
              <a:rPr lang="en-US" sz="2050" b="1" i="0">
                <a:solidFill>
                  <a:srgbClr val="2B3640"/>
                </a:solidFill>
                <a:latin typeface="Aptos"/>
              </a:rPr>
              <a:t>ILLINOIS | EITP + STAR NET</a:t>
            </a:r>
          </a:p>
        </p:txBody>
      </p:sp>
      <p:sp>
        <p:nvSpPr>
          <p:cNvPr id="17" name="TextBox 16"/>
          <p:cNvSpPr txBox="1"/>
          <p:nvPr/>
        </p:nvSpPr>
        <p:spPr>
          <a:xfrm>
            <a:off x="8193024" y="3017520"/>
            <a:ext cx="2935224" cy="2039112"/>
          </a:xfrm>
          <a:prstGeom prst="rect">
            <a:avLst/>
          </a:prstGeom>
          <a:noFill/>
        </p:spPr>
        <p:txBody>
          <a:bodyPr wrap="square" lIns="0" tIns="0" rIns="0" bIns="0" anchor="t">
            <a:spAutoFit/>
          </a:bodyPr>
          <a:lstStyle/>
          <a:p>
            <a:pPr algn="l"/>
            <a:r>
              <a:rPr lang="en-US" sz="1700" b="0" i="0">
                <a:solidFill>
                  <a:srgbClr val="6C7882"/>
                </a:solidFill>
                <a:latin typeface="Aptos"/>
              </a:rPr>
              <a:t>EI professional development + ECSE regional PD/consultation/TA • multiple access points</a:t>
            </a:r>
          </a:p>
        </p:txBody>
      </p:sp>
      <p:sp>
        <p:nvSpPr>
          <p:cNvPr id="18" name="TextBox 17"/>
          <p:cNvSpPr txBox="1"/>
          <p:nvPr/>
        </p:nvSpPr>
        <p:spPr>
          <a:xfrm>
            <a:off x="8193024" y="4370832"/>
            <a:ext cx="2514600" cy="246221"/>
          </a:xfrm>
          <a:prstGeom prst="rect">
            <a:avLst/>
          </a:prstGeom>
          <a:noFill/>
        </p:spPr>
        <p:txBody>
          <a:bodyPr wrap="square" lIns="0" tIns="0" rIns="0" bIns="0" anchor="t">
            <a:spAutoFit/>
          </a:bodyPr>
          <a:lstStyle/>
          <a:p>
            <a:pPr algn="l"/>
            <a:r>
              <a:rPr lang="en-US" sz="1600" b="1" i="0">
                <a:solidFill>
                  <a:srgbClr val="254C76"/>
                </a:solidFill>
                <a:latin typeface="Aptos"/>
                <a:hlinkClick r:id="rId5"/>
              </a:rPr>
              <a:t>Visit system →</a:t>
            </a:r>
          </a:p>
        </p:txBody>
      </p:sp>
      <p:sp>
        <p:nvSpPr>
          <p:cNvPr id="19" name="TextBox 18"/>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rPr>
              <a:t>Sources: VEIPD; KITS; Illinois EITP / STAR NET (accessed Oct. 2026).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COMMON ARCHITECTURE OF STATE PD + TA</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Integrated PD/TA systems connect learning to implementation—not simply a catalog of trainings.</a:t>
            </a:r>
          </a:p>
        </p:txBody>
      </p:sp>
      <p:sp>
        <p:nvSpPr>
          <p:cNvPr id="4" name="Rounded Rectangle 3">
            <a:extLst>
              <a:ext uri="{C183D7F6-B498-43B3-948B-1728B52AA6E4}">
                <adec:decorative xmlns:adec="http://schemas.microsoft.com/office/drawing/2017/decorative" val="1"/>
              </a:ext>
            </a:extLst>
          </p:cNvPr>
          <p:cNvSpPr/>
          <p:nvPr/>
        </p:nvSpPr>
        <p:spPr>
          <a:xfrm>
            <a:off x="502920" y="2148840"/>
            <a:ext cx="2103119" cy="30175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02920" y="2148840"/>
            <a:ext cx="64008" cy="301752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BACKBONE</a:t>
            </a:r>
          </a:p>
        </p:txBody>
      </p:sp>
      <p:sp>
        <p:nvSpPr>
          <p:cNvPr id="7" name="TextBox 6"/>
          <p:cNvSpPr txBox="1"/>
          <p:nvPr/>
        </p:nvSpPr>
        <p:spPr>
          <a:xfrm>
            <a:off x="667512"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A stable organization or collaborative holds the infrastructure.</a:t>
            </a:r>
          </a:p>
        </p:txBody>
      </p:sp>
      <p:sp>
        <p:nvSpPr>
          <p:cNvPr id="8" name="Rounded Rectangle 7">
            <a:extLst>
              <a:ext uri="{C183D7F6-B498-43B3-948B-1728B52AA6E4}">
                <adec:decorative xmlns:adec="http://schemas.microsoft.com/office/drawing/2017/decorative" val="1"/>
              </a:ext>
            </a:extLst>
          </p:cNvPr>
          <p:cNvSpPr/>
          <p:nvPr/>
        </p:nvSpPr>
        <p:spPr>
          <a:xfrm>
            <a:off x="2770632" y="2148840"/>
            <a:ext cx="2103119" cy="30175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2770632" y="2148840"/>
            <a:ext cx="64008" cy="301752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35224"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MULTIPLE ACCESS POINTS</a:t>
            </a:r>
          </a:p>
        </p:txBody>
      </p:sp>
      <p:sp>
        <p:nvSpPr>
          <p:cNvPr id="11" name="TextBox 10"/>
          <p:cNvSpPr txBox="1"/>
          <p:nvPr/>
        </p:nvSpPr>
        <p:spPr>
          <a:xfrm>
            <a:off x="2935224" y="3108960"/>
            <a:ext cx="1792223" cy="1463040"/>
          </a:xfrm>
          <a:prstGeom prst="rect">
            <a:avLst/>
          </a:prstGeom>
          <a:noFill/>
        </p:spPr>
        <p:txBody>
          <a:bodyPr wrap="square" lIns="0" tIns="0" rIns="0" bIns="0" anchor="t">
            <a:spAutoFit/>
          </a:bodyPr>
          <a:lstStyle/>
          <a:p>
            <a:pPr algn="l"/>
            <a:r>
              <a:rPr lang="fr-FR" sz="1600" b="0" i="0">
                <a:solidFill>
                  <a:srgbClr val="6C7882"/>
                </a:solidFill>
                <a:latin typeface="Aptos"/>
              </a:rPr>
              <a:t>Web resources • courses • communities • consultation • TA</a:t>
            </a:r>
          </a:p>
        </p:txBody>
      </p:sp>
      <p:sp>
        <p:nvSpPr>
          <p:cNvPr id="12" name="Rounded Rectangle 11">
            <a:extLst>
              <a:ext uri="{C183D7F6-B498-43B3-948B-1728B52AA6E4}">
                <adec:decorative xmlns:adec="http://schemas.microsoft.com/office/drawing/2017/decorative" val="1"/>
              </a:ext>
            </a:extLst>
          </p:cNvPr>
          <p:cNvSpPr/>
          <p:nvPr/>
        </p:nvSpPr>
        <p:spPr>
          <a:xfrm>
            <a:off x="5038344" y="2148840"/>
            <a:ext cx="2103119" cy="30175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5038344" y="2148840"/>
            <a:ext cx="64008" cy="301752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202936"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JOB-EMBEDDED SUPPORT</a:t>
            </a:r>
          </a:p>
        </p:txBody>
      </p:sp>
      <p:sp>
        <p:nvSpPr>
          <p:cNvPr id="15" name="TextBox 14"/>
          <p:cNvSpPr txBox="1"/>
          <p:nvPr/>
        </p:nvSpPr>
        <p:spPr>
          <a:xfrm>
            <a:off x="5202936"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Coaching and problem solving connect learning to real practice.</a:t>
            </a:r>
          </a:p>
        </p:txBody>
      </p:sp>
      <p:sp>
        <p:nvSpPr>
          <p:cNvPr id="16" name="Rounded Rectangle 15">
            <a:extLst>
              <a:ext uri="{C183D7F6-B498-43B3-948B-1728B52AA6E4}">
                <adec:decorative xmlns:adec="http://schemas.microsoft.com/office/drawing/2017/decorative" val="1"/>
              </a:ext>
            </a:extLst>
          </p:cNvPr>
          <p:cNvSpPr/>
          <p:nvPr/>
        </p:nvSpPr>
        <p:spPr>
          <a:xfrm>
            <a:off x="7306055" y="2148840"/>
            <a:ext cx="2103119" cy="30175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7306055" y="2148840"/>
            <a:ext cx="64008" cy="301752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70647" y="2286000"/>
            <a:ext cx="1828799" cy="477054"/>
          </a:xfrm>
          <a:prstGeom prst="rect">
            <a:avLst/>
          </a:prstGeom>
          <a:noFill/>
        </p:spPr>
        <p:txBody>
          <a:bodyPr wrap="square" lIns="0" tIns="0" rIns="0" bIns="0" anchor="t">
            <a:spAutoFit/>
          </a:bodyPr>
          <a:lstStyle/>
          <a:p>
            <a:pPr algn="l"/>
            <a:r>
              <a:rPr lang="en-US" sz="1550" b="1" i="0">
                <a:solidFill>
                  <a:srgbClr val="2B3640"/>
                </a:solidFill>
                <a:latin typeface="Aptos"/>
              </a:rPr>
              <a:t>ROLE DIFFERENTIATION</a:t>
            </a:r>
          </a:p>
        </p:txBody>
      </p:sp>
      <p:sp>
        <p:nvSpPr>
          <p:cNvPr id="19" name="TextBox 18"/>
          <p:cNvSpPr txBox="1"/>
          <p:nvPr/>
        </p:nvSpPr>
        <p:spPr>
          <a:xfrm>
            <a:off x="7470647"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New staff, experienced practitioners, coaches, supervisors, and leaders need different supports.</a:t>
            </a:r>
          </a:p>
        </p:txBody>
      </p:sp>
      <p:sp>
        <p:nvSpPr>
          <p:cNvPr id="20" name="Rounded Rectangle 19">
            <a:extLst>
              <a:ext uri="{C183D7F6-B498-43B3-948B-1728B52AA6E4}">
                <adec:decorative xmlns:adec="http://schemas.microsoft.com/office/drawing/2017/decorative" val="1"/>
              </a:ext>
            </a:extLst>
          </p:cNvPr>
          <p:cNvSpPr/>
          <p:nvPr/>
        </p:nvSpPr>
        <p:spPr>
          <a:xfrm>
            <a:off x="9573768" y="2148840"/>
            <a:ext cx="2103119" cy="301752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9573768" y="2148840"/>
            <a:ext cx="64008" cy="301752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38360" y="2286000"/>
            <a:ext cx="1828799" cy="749808"/>
          </a:xfrm>
          <a:prstGeom prst="rect">
            <a:avLst/>
          </a:prstGeom>
          <a:noFill/>
        </p:spPr>
        <p:txBody>
          <a:bodyPr wrap="square" lIns="0" tIns="0" rIns="0" bIns="0" anchor="t">
            <a:spAutoFit/>
          </a:bodyPr>
          <a:lstStyle/>
          <a:p>
            <a:pPr algn="l"/>
            <a:r>
              <a:rPr lang="en-US" sz="1600" b="1" i="0">
                <a:solidFill>
                  <a:srgbClr val="2B3640"/>
                </a:solidFill>
                <a:latin typeface="Aptos"/>
              </a:rPr>
              <a:t>FEEDBACK + DATA</a:t>
            </a:r>
          </a:p>
        </p:txBody>
      </p:sp>
      <p:sp>
        <p:nvSpPr>
          <p:cNvPr id="23" name="TextBox 22"/>
          <p:cNvSpPr txBox="1"/>
          <p:nvPr/>
        </p:nvSpPr>
        <p:spPr>
          <a:xfrm>
            <a:off x="9738360"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Needs, participation, implementation, and outcomes inform the next cycle.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54C76"/>
        </a:solidFill>
        <a:effectLst/>
      </p:bgPr>
    </p:bg>
    <p:spTree>
      <p:nvGrpSpPr>
        <p:cNvPr id="1" name=""/>
        <p:cNvGrpSpPr/>
        <p:nvPr/>
      </p:nvGrpSpPr>
      <p:grpSpPr>
        <a:xfrm>
          <a:off x="0" y="0"/>
          <a:ext cx="0" cy="0"/>
          <a:chOff x="0" y="0"/>
          <a:chExt cx="0" cy="0"/>
        </a:xfrm>
      </p:grpSpPr>
      <p:sp>
        <p:nvSpPr>
          <p:cNvPr id="2" name="TextBox 1"/>
          <p:cNvSpPr txBox="1"/>
          <p:nvPr/>
        </p:nvSpPr>
        <p:spPr>
          <a:xfrm>
            <a:off x="530352" y="603504"/>
            <a:ext cx="7863840" cy="200055"/>
          </a:xfrm>
          <a:prstGeom prst="rect">
            <a:avLst/>
          </a:prstGeom>
          <a:noFill/>
        </p:spPr>
        <p:txBody>
          <a:bodyPr wrap="square" lIns="0" tIns="0" rIns="0" bIns="0" anchor="t">
            <a:spAutoFit/>
          </a:bodyPr>
          <a:lstStyle/>
          <a:p>
            <a:pPr algn="l"/>
            <a:r>
              <a:rPr lang="en-US" sz="1300" b="1" i="0">
                <a:solidFill>
                  <a:srgbClr val="FFFFFF"/>
                </a:solidFill>
                <a:latin typeface="Aptos"/>
              </a:rPr>
              <a:t>SESSION 5  |  SUSTAINING &amp; ADVANCING THE WORKFORCE</a:t>
            </a:r>
          </a:p>
        </p:txBody>
      </p:sp>
      <p:sp>
        <p:nvSpPr>
          <p:cNvPr id="3" name="Title 2"/>
          <p:cNvSpPr txBox="1">
            <a:spLocks noGrp="1"/>
          </p:cNvSpPr>
          <p:nvPr>
            <p:ph type="title" idx="4294967295"/>
          </p:nvPr>
        </p:nvSpPr>
        <p:spPr>
          <a:xfrm>
            <a:off x="530352" y="2148840"/>
            <a:ext cx="10058400" cy="51552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srgbClr val="FFFFFF"/>
                </a:solidFill>
                <a:effectLst/>
                <a:uLnTx/>
                <a:uFillTx/>
                <a:latin typeface="Aptos"/>
                <a:ea typeface="+mn-ea"/>
                <a:cs typeface="+mn-cs"/>
              </a:rPr>
              <a:t>4. National Supports &amp; Tools</a:t>
            </a:r>
          </a:p>
        </p:txBody>
      </p:sp>
      <p:sp>
        <p:nvSpPr>
          <p:cNvPr id="4" name="TextBox 3"/>
          <p:cNvSpPr txBox="1"/>
          <p:nvPr/>
        </p:nvSpPr>
        <p:spPr>
          <a:xfrm>
            <a:off x="530352" y="2834640"/>
            <a:ext cx="9875520" cy="584775"/>
          </a:xfrm>
          <a:prstGeom prst="rect">
            <a:avLst/>
          </a:prstGeom>
          <a:noFill/>
        </p:spPr>
        <p:txBody>
          <a:bodyPr wrap="square" lIns="0" tIns="0" rIns="0" bIns="0" anchor="t">
            <a:spAutoFit/>
          </a:bodyPr>
          <a:lstStyle/>
          <a:p>
            <a:pPr algn="l"/>
            <a:r>
              <a:rPr lang="en-US" sz="1900" b="0" i="0">
                <a:solidFill>
                  <a:srgbClr val="E0E9F0"/>
                </a:solidFill>
                <a:latin typeface="Aptos"/>
              </a:rPr>
              <a:t>Use national TA, learning communities, toolkits, and cross-state resources to reduce reinvention and accelerate implementation.</a:t>
            </a:r>
          </a:p>
        </p:txBody>
      </p:sp>
      <p:sp>
        <p:nvSpPr>
          <p:cNvPr id="5" name="Rectangle 4">
            <a:extLst>
              <a:ext uri="{C183D7F6-B498-43B3-948B-1728B52AA6E4}">
                <adec:decorative xmlns:adec="http://schemas.microsoft.com/office/drawing/2017/decorative" val="1"/>
              </a:ext>
            </a:extLst>
          </p:cNvPr>
          <p:cNvSpPr/>
          <p:nvPr/>
        </p:nvSpPr>
        <p:spPr>
          <a:xfrm>
            <a:off x="530352" y="3822191"/>
            <a:ext cx="868680" cy="36576"/>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ECTA LEARNING COMMUNITY</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ECTA Early Childhood Personnel Solutions Learning Community: peer infrastructure for Prepare • Attract • Retain.</a:t>
            </a:r>
          </a:p>
        </p:txBody>
      </p:sp>
      <p:sp>
        <p:nvSpPr>
          <p:cNvPr id="4" name="TextBox 3"/>
          <p:cNvSpPr txBox="1"/>
          <p:nvPr/>
        </p:nvSpPr>
        <p:spPr>
          <a:xfrm>
            <a:off x="658368" y="1847088"/>
            <a:ext cx="8046720" cy="276999"/>
          </a:xfrm>
          <a:prstGeom prst="rect">
            <a:avLst/>
          </a:prstGeom>
          <a:noFill/>
        </p:spPr>
        <p:txBody>
          <a:bodyPr wrap="square" lIns="0" tIns="0" rIns="0" bIns="0" anchor="t">
            <a:spAutoFit/>
          </a:bodyPr>
          <a:lstStyle/>
          <a:p>
            <a:pPr algn="l"/>
            <a:r>
              <a:rPr lang="en-US" sz="1800" b="1" i="0">
                <a:solidFill>
                  <a:srgbClr val="254C76"/>
                </a:solidFill>
                <a:latin typeface="Aptos"/>
                <a:hlinkClick r:id="rId3"/>
              </a:rPr>
              <a:t>ECTA Learning Communities — Early Childhood Personnel Solutions</a:t>
            </a:r>
          </a:p>
        </p:txBody>
      </p:sp>
      <p:sp>
        <p:nvSpPr>
          <p:cNvPr id="5" name="Rounded Rectangle 4">
            <a:extLst>
              <a:ext uri="{C183D7F6-B498-43B3-948B-1728B52AA6E4}">
                <adec:decorative xmlns:adec="http://schemas.microsoft.com/office/drawing/2017/decorative" val="1"/>
              </a:ext>
            </a:extLst>
          </p:cNvPr>
          <p:cNvSpPr/>
          <p:nvPr/>
        </p:nvSpPr>
        <p:spPr>
          <a:xfrm>
            <a:off x="685800"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685800" y="2514600"/>
            <a:ext cx="64008" cy="224028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2651760"/>
            <a:ext cx="2212848" cy="292388"/>
          </a:xfrm>
          <a:prstGeom prst="rect">
            <a:avLst/>
          </a:prstGeom>
          <a:noFill/>
        </p:spPr>
        <p:txBody>
          <a:bodyPr wrap="square" lIns="0" tIns="0" rIns="0" bIns="0" anchor="t">
            <a:spAutoFit/>
          </a:bodyPr>
          <a:lstStyle/>
          <a:p>
            <a:pPr algn="l"/>
            <a:r>
              <a:rPr lang="en-US" sz="1900" b="1" i="0">
                <a:solidFill>
                  <a:srgbClr val="2B3640"/>
                </a:solidFill>
                <a:latin typeface="Aptos"/>
              </a:rPr>
              <a:t>SHARE</a:t>
            </a:r>
          </a:p>
        </p:txBody>
      </p:sp>
      <p:sp>
        <p:nvSpPr>
          <p:cNvPr id="8" name="TextBox 7"/>
          <p:cNvSpPr txBox="1"/>
          <p:nvPr/>
        </p:nvSpPr>
        <p:spPr>
          <a:xfrm>
            <a:off x="850392" y="3172968"/>
            <a:ext cx="2176272" cy="984885"/>
          </a:xfrm>
          <a:prstGeom prst="rect">
            <a:avLst/>
          </a:prstGeom>
          <a:noFill/>
        </p:spPr>
        <p:txBody>
          <a:bodyPr wrap="square" lIns="0" tIns="0" rIns="0" bIns="0" anchor="t">
            <a:spAutoFit/>
          </a:bodyPr>
          <a:lstStyle/>
          <a:p>
            <a:pPr algn="l"/>
            <a:r>
              <a:rPr lang="en-US" sz="1600" b="0" i="0">
                <a:solidFill>
                  <a:srgbClr val="6C7882"/>
                </a:solidFill>
                <a:latin typeface="Aptos"/>
              </a:rPr>
              <a:t>Bring state/local strategies, tools, questions, and implementation lessons.</a:t>
            </a:r>
          </a:p>
        </p:txBody>
      </p:sp>
      <p:sp>
        <p:nvSpPr>
          <p:cNvPr id="9" name="Rounded Rectangle 8">
            <a:extLst>
              <a:ext uri="{C183D7F6-B498-43B3-948B-1728B52AA6E4}">
                <adec:decorative xmlns:adec="http://schemas.microsoft.com/office/drawing/2017/decorative" val="1"/>
              </a:ext>
            </a:extLst>
          </p:cNvPr>
          <p:cNvSpPr/>
          <p:nvPr/>
        </p:nvSpPr>
        <p:spPr>
          <a:xfrm>
            <a:off x="3447288"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3447288" y="2514600"/>
            <a:ext cx="64008" cy="224028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11880" y="2651760"/>
            <a:ext cx="2212848" cy="292388"/>
          </a:xfrm>
          <a:prstGeom prst="rect">
            <a:avLst/>
          </a:prstGeom>
          <a:noFill/>
        </p:spPr>
        <p:txBody>
          <a:bodyPr wrap="square" lIns="0" tIns="0" rIns="0" bIns="0" anchor="t">
            <a:spAutoFit/>
          </a:bodyPr>
          <a:lstStyle/>
          <a:p>
            <a:pPr algn="l"/>
            <a:r>
              <a:rPr lang="en-US" sz="1900" b="1" i="0">
                <a:solidFill>
                  <a:srgbClr val="2B3640"/>
                </a:solidFill>
                <a:latin typeface="Aptos"/>
              </a:rPr>
              <a:t>COMPARE</a:t>
            </a:r>
          </a:p>
        </p:txBody>
      </p:sp>
      <p:sp>
        <p:nvSpPr>
          <p:cNvPr id="12" name="TextBox 11"/>
          <p:cNvSpPr txBox="1"/>
          <p:nvPr/>
        </p:nvSpPr>
        <p:spPr>
          <a:xfrm>
            <a:off x="3611880" y="3172968"/>
            <a:ext cx="2176272" cy="984885"/>
          </a:xfrm>
          <a:prstGeom prst="rect">
            <a:avLst/>
          </a:prstGeom>
          <a:noFill/>
        </p:spPr>
        <p:txBody>
          <a:bodyPr wrap="square" lIns="0" tIns="0" rIns="0" bIns="0" anchor="t">
            <a:spAutoFit/>
          </a:bodyPr>
          <a:lstStyle/>
          <a:p>
            <a:pPr algn="l"/>
            <a:r>
              <a:rPr lang="en-US" sz="1600" b="0" i="0">
                <a:solidFill>
                  <a:srgbClr val="6C7882"/>
                </a:solidFill>
                <a:latin typeface="Aptos"/>
              </a:rPr>
              <a:t>Learn how other systems are adapting Prepare • Attract • Retain strategies.</a:t>
            </a:r>
          </a:p>
        </p:txBody>
      </p:sp>
      <p:sp>
        <p:nvSpPr>
          <p:cNvPr id="13" name="Rounded Rectangle 12">
            <a:extLst>
              <a:ext uri="{C183D7F6-B498-43B3-948B-1728B52AA6E4}">
                <adec:decorative xmlns:adec="http://schemas.microsoft.com/office/drawing/2017/decorative" val="1"/>
              </a:ext>
            </a:extLst>
          </p:cNvPr>
          <p:cNvSpPr/>
          <p:nvPr/>
        </p:nvSpPr>
        <p:spPr>
          <a:xfrm>
            <a:off x="6208776"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C183D7F6-B498-43B3-948B-1728B52AA6E4}">
                <adec:decorative xmlns:adec="http://schemas.microsoft.com/office/drawing/2017/decorative" val="1"/>
              </a:ext>
            </a:extLst>
          </p:cNvPr>
          <p:cNvSpPr/>
          <p:nvPr/>
        </p:nvSpPr>
        <p:spPr>
          <a:xfrm>
            <a:off x="6208776" y="2514600"/>
            <a:ext cx="64008" cy="224028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73368" y="2651760"/>
            <a:ext cx="2212848" cy="292388"/>
          </a:xfrm>
          <a:prstGeom prst="rect">
            <a:avLst/>
          </a:prstGeom>
          <a:noFill/>
        </p:spPr>
        <p:txBody>
          <a:bodyPr wrap="square" lIns="0" tIns="0" rIns="0" bIns="0" anchor="t">
            <a:spAutoFit/>
          </a:bodyPr>
          <a:lstStyle/>
          <a:p>
            <a:pPr algn="l"/>
            <a:r>
              <a:rPr lang="en-US" sz="1900" b="1" i="0">
                <a:solidFill>
                  <a:srgbClr val="2B3640"/>
                </a:solidFill>
                <a:latin typeface="Aptos"/>
              </a:rPr>
              <a:t>PROBLEM SOLVE</a:t>
            </a:r>
          </a:p>
        </p:txBody>
      </p:sp>
      <p:sp>
        <p:nvSpPr>
          <p:cNvPr id="16" name="TextBox 15"/>
          <p:cNvSpPr txBox="1"/>
          <p:nvPr/>
        </p:nvSpPr>
        <p:spPr>
          <a:xfrm>
            <a:off x="6373368" y="3172968"/>
            <a:ext cx="2176272" cy="984885"/>
          </a:xfrm>
          <a:prstGeom prst="rect">
            <a:avLst/>
          </a:prstGeom>
          <a:noFill/>
        </p:spPr>
        <p:txBody>
          <a:bodyPr wrap="square" lIns="0" tIns="0" rIns="0" bIns="0" anchor="t">
            <a:spAutoFit/>
          </a:bodyPr>
          <a:lstStyle/>
          <a:p>
            <a:pPr algn="l"/>
            <a:r>
              <a:rPr lang="en-US" sz="1600" b="0" i="0">
                <a:solidFill>
                  <a:srgbClr val="6C7882"/>
                </a:solidFill>
                <a:latin typeface="Aptos"/>
              </a:rPr>
              <a:t>Use peers to test assumptions and identify practical next steps.</a:t>
            </a:r>
          </a:p>
        </p:txBody>
      </p:sp>
      <p:sp>
        <p:nvSpPr>
          <p:cNvPr id="17" name="Rounded Rectangle 16">
            <a:extLst>
              <a:ext uri="{C183D7F6-B498-43B3-948B-1728B52AA6E4}">
                <adec:decorative xmlns:adec="http://schemas.microsoft.com/office/drawing/2017/decorative" val="1"/>
              </a:ext>
            </a:extLst>
          </p:cNvPr>
          <p:cNvSpPr/>
          <p:nvPr/>
        </p:nvSpPr>
        <p:spPr>
          <a:xfrm>
            <a:off x="8970264"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a:extLst>
              <a:ext uri="{C183D7F6-B498-43B3-948B-1728B52AA6E4}">
                <adec:decorative xmlns:adec="http://schemas.microsoft.com/office/drawing/2017/decorative" val="1"/>
              </a:ext>
            </a:extLst>
          </p:cNvPr>
          <p:cNvSpPr/>
          <p:nvPr/>
        </p:nvSpPr>
        <p:spPr>
          <a:xfrm>
            <a:off x="8970264" y="2514600"/>
            <a:ext cx="64008" cy="224028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34856" y="2651760"/>
            <a:ext cx="2212848" cy="292388"/>
          </a:xfrm>
          <a:prstGeom prst="rect">
            <a:avLst/>
          </a:prstGeom>
          <a:noFill/>
        </p:spPr>
        <p:txBody>
          <a:bodyPr wrap="square" lIns="0" tIns="0" rIns="0" bIns="0" anchor="t">
            <a:spAutoFit/>
          </a:bodyPr>
          <a:lstStyle/>
          <a:p>
            <a:pPr algn="l"/>
            <a:r>
              <a:rPr lang="en-US" sz="1900" b="1" i="0">
                <a:solidFill>
                  <a:srgbClr val="2B3640"/>
                </a:solidFill>
                <a:latin typeface="Aptos"/>
              </a:rPr>
              <a:t>SUSTAIN</a:t>
            </a:r>
          </a:p>
        </p:txBody>
      </p:sp>
      <p:sp>
        <p:nvSpPr>
          <p:cNvPr id="20" name="TextBox 19"/>
          <p:cNvSpPr txBox="1"/>
          <p:nvPr/>
        </p:nvSpPr>
        <p:spPr>
          <a:xfrm>
            <a:off x="9134856" y="3172968"/>
            <a:ext cx="2176272" cy="984885"/>
          </a:xfrm>
          <a:prstGeom prst="rect">
            <a:avLst/>
          </a:prstGeom>
          <a:noFill/>
        </p:spPr>
        <p:txBody>
          <a:bodyPr wrap="square" lIns="0" tIns="0" rIns="0" bIns="0" anchor="t">
            <a:spAutoFit/>
          </a:bodyPr>
          <a:lstStyle/>
          <a:p>
            <a:pPr algn="l"/>
            <a:r>
              <a:rPr lang="en-US" sz="1600" b="0" i="0">
                <a:solidFill>
                  <a:srgbClr val="6C7882"/>
                </a:solidFill>
                <a:latin typeface="Aptos"/>
              </a:rPr>
              <a:t>Create a recurring cross-state learning relationship beyond one webinar series.</a:t>
            </a:r>
          </a:p>
        </p:txBody>
      </p:sp>
      <p:sp>
        <p:nvSpPr>
          <p:cNvPr id="21" name="TextBox 20"/>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hlinkClick r:id="rId3"/>
              </a:rPr>
              <a:t>Source: ECTA Center Learning Communities (accessed Oct. 2026).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RECRUITMENT &amp; RETENTION INTENSIVE TA</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ECTA Intensive TA opportunity: move from a workforce priority to sustained implementation.</a:t>
            </a:r>
          </a:p>
        </p:txBody>
      </p:sp>
      <p:sp>
        <p:nvSpPr>
          <p:cNvPr id="4" name="Rounded Rectangle 3">
            <a:extLst>
              <a:ext uri="{C183D7F6-B498-43B3-948B-1728B52AA6E4}">
                <adec:decorative xmlns:adec="http://schemas.microsoft.com/office/drawing/2017/decorative" val="1"/>
              </a:ext>
            </a:extLst>
          </p:cNvPr>
          <p:cNvSpPr/>
          <p:nvPr/>
        </p:nvSpPr>
        <p:spPr>
          <a:xfrm>
            <a:off x="502920" y="2148840"/>
            <a:ext cx="2103119" cy="24688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02920" y="2148840"/>
            <a:ext cx="64008" cy="246888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DIAGNOSE</a:t>
            </a:r>
          </a:p>
        </p:txBody>
      </p:sp>
      <p:sp>
        <p:nvSpPr>
          <p:cNvPr id="7" name="TextBox 6"/>
          <p:cNvSpPr txBox="1"/>
          <p:nvPr/>
        </p:nvSpPr>
        <p:spPr>
          <a:xfrm>
            <a:off x="667512" y="3108960"/>
            <a:ext cx="1792223" cy="1417320"/>
          </a:xfrm>
          <a:prstGeom prst="rect">
            <a:avLst/>
          </a:prstGeom>
          <a:noFill/>
        </p:spPr>
        <p:txBody>
          <a:bodyPr wrap="square" lIns="0" tIns="0" rIns="0" bIns="0" anchor="t">
            <a:spAutoFit/>
          </a:bodyPr>
          <a:lstStyle/>
          <a:p>
            <a:pPr algn="l"/>
            <a:r>
              <a:rPr lang="en-US" sz="1600" b="0" i="0">
                <a:solidFill>
                  <a:srgbClr val="6C7882"/>
                </a:solidFill>
                <a:latin typeface="Aptos"/>
              </a:rPr>
              <a:t>Define the priority challenge and root causes using data + stakeholder voice.</a:t>
            </a:r>
          </a:p>
        </p:txBody>
      </p:sp>
      <p:sp>
        <p:nvSpPr>
          <p:cNvPr id="8" name="Rounded Rectangle 7">
            <a:extLst>
              <a:ext uri="{C183D7F6-B498-43B3-948B-1728B52AA6E4}">
                <adec:decorative xmlns:adec="http://schemas.microsoft.com/office/drawing/2017/decorative" val="1"/>
              </a:ext>
            </a:extLst>
          </p:cNvPr>
          <p:cNvSpPr/>
          <p:nvPr/>
        </p:nvSpPr>
        <p:spPr>
          <a:xfrm>
            <a:off x="2770632" y="2148840"/>
            <a:ext cx="2103119" cy="24688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2770632" y="2148840"/>
            <a:ext cx="64008" cy="246888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35224"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DESIGN</a:t>
            </a:r>
          </a:p>
        </p:txBody>
      </p:sp>
      <p:sp>
        <p:nvSpPr>
          <p:cNvPr id="11" name="TextBox 10"/>
          <p:cNvSpPr txBox="1"/>
          <p:nvPr/>
        </p:nvSpPr>
        <p:spPr>
          <a:xfrm>
            <a:off x="2935224" y="3108960"/>
            <a:ext cx="1792223" cy="1417320"/>
          </a:xfrm>
          <a:prstGeom prst="rect">
            <a:avLst/>
          </a:prstGeom>
          <a:noFill/>
        </p:spPr>
        <p:txBody>
          <a:bodyPr wrap="square" lIns="0" tIns="0" rIns="0" bIns="0" anchor="t">
            <a:spAutoFit/>
          </a:bodyPr>
          <a:lstStyle/>
          <a:p>
            <a:pPr algn="l"/>
            <a:r>
              <a:rPr lang="en-US" sz="1600" b="0" i="0">
                <a:solidFill>
                  <a:srgbClr val="6C7882"/>
                </a:solidFill>
                <a:latin typeface="Aptos"/>
              </a:rPr>
              <a:t>Select a strategy with clear theory of change, partners, and measures.</a:t>
            </a:r>
          </a:p>
        </p:txBody>
      </p:sp>
      <p:sp>
        <p:nvSpPr>
          <p:cNvPr id="12" name="Rounded Rectangle 11">
            <a:extLst>
              <a:ext uri="{C183D7F6-B498-43B3-948B-1728B52AA6E4}">
                <adec:decorative xmlns:adec="http://schemas.microsoft.com/office/drawing/2017/decorative" val="1"/>
              </a:ext>
            </a:extLst>
          </p:cNvPr>
          <p:cNvSpPr/>
          <p:nvPr/>
        </p:nvSpPr>
        <p:spPr>
          <a:xfrm>
            <a:off x="5038344" y="2148840"/>
            <a:ext cx="2103119" cy="24688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5038344" y="2148840"/>
            <a:ext cx="64008" cy="246888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202936"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IMPLEMENT</a:t>
            </a:r>
          </a:p>
        </p:txBody>
      </p:sp>
      <p:sp>
        <p:nvSpPr>
          <p:cNvPr id="15" name="TextBox 14"/>
          <p:cNvSpPr txBox="1"/>
          <p:nvPr/>
        </p:nvSpPr>
        <p:spPr>
          <a:xfrm>
            <a:off x="5202936" y="3108960"/>
            <a:ext cx="1792223" cy="1417320"/>
          </a:xfrm>
          <a:prstGeom prst="rect">
            <a:avLst/>
          </a:prstGeom>
          <a:noFill/>
        </p:spPr>
        <p:txBody>
          <a:bodyPr wrap="square" lIns="0" tIns="0" rIns="0" bIns="0" anchor="t">
            <a:spAutoFit/>
          </a:bodyPr>
          <a:lstStyle/>
          <a:p>
            <a:pPr algn="l"/>
            <a:r>
              <a:rPr lang="en-US" sz="1600" b="0" i="0">
                <a:solidFill>
                  <a:srgbClr val="6C7882"/>
                </a:solidFill>
                <a:latin typeface="Aptos"/>
              </a:rPr>
              <a:t>Build roles, milestones, supports, and feedback loops.</a:t>
            </a:r>
          </a:p>
        </p:txBody>
      </p:sp>
      <p:sp>
        <p:nvSpPr>
          <p:cNvPr id="16" name="Rounded Rectangle 15">
            <a:extLst>
              <a:ext uri="{C183D7F6-B498-43B3-948B-1728B52AA6E4}">
                <adec:decorative xmlns:adec="http://schemas.microsoft.com/office/drawing/2017/decorative" val="1"/>
              </a:ext>
            </a:extLst>
          </p:cNvPr>
          <p:cNvSpPr/>
          <p:nvPr/>
        </p:nvSpPr>
        <p:spPr>
          <a:xfrm>
            <a:off x="7306055" y="2148840"/>
            <a:ext cx="2103119" cy="24688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7306055" y="2148840"/>
            <a:ext cx="64008" cy="246888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70647"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MEASURE</a:t>
            </a:r>
          </a:p>
        </p:txBody>
      </p:sp>
      <p:sp>
        <p:nvSpPr>
          <p:cNvPr id="19" name="TextBox 18"/>
          <p:cNvSpPr txBox="1"/>
          <p:nvPr/>
        </p:nvSpPr>
        <p:spPr>
          <a:xfrm>
            <a:off x="7470647" y="3108960"/>
            <a:ext cx="1792223" cy="1417320"/>
          </a:xfrm>
          <a:prstGeom prst="rect">
            <a:avLst/>
          </a:prstGeom>
          <a:noFill/>
        </p:spPr>
        <p:txBody>
          <a:bodyPr wrap="square" lIns="0" tIns="0" rIns="0" bIns="0" anchor="t">
            <a:spAutoFit/>
          </a:bodyPr>
          <a:lstStyle/>
          <a:p>
            <a:pPr algn="l"/>
            <a:r>
              <a:rPr lang="en-US" sz="1600" b="0" i="0">
                <a:solidFill>
                  <a:srgbClr val="6C7882"/>
                </a:solidFill>
                <a:latin typeface="Aptos"/>
              </a:rPr>
              <a:t>Track implementation and workforce outcomes; learn quickly.</a:t>
            </a:r>
          </a:p>
        </p:txBody>
      </p:sp>
      <p:sp>
        <p:nvSpPr>
          <p:cNvPr id="20" name="Rounded Rectangle 19">
            <a:extLst>
              <a:ext uri="{C183D7F6-B498-43B3-948B-1728B52AA6E4}">
                <adec:decorative xmlns:adec="http://schemas.microsoft.com/office/drawing/2017/decorative" val="1"/>
              </a:ext>
            </a:extLst>
          </p:cNvPr>
          <p:cNvSpPr/>
          <p:nvPr/>
        </p:nvSpPr>
        <p:spPr>
          <a:xfrm>
            <a:off x="9573768" y="2148840"/>
            <a:ext cx="2103119" cy="24688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9573768" y="2148840"/>
            <a:ext cx="64008" cy="246888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38360"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SUSTAIN / SCALE</a:t>
            </a:r>
          </a:p>
        </p:txBody>
      </p:sp>
      <p:sp>
        <p:nvSpPr>
          <p:cNvPr id="23" name="TextBox 22"/>
          <p:cNvSpPr txBox="1"/>
          <p:nvPr/>
        </p:nvSpPr>
        <p:spPr>
          <a:xfrm>
            <a:off x="9738360" y="3108960"/>
            <a:ext cx="1792223" cy="1417320"/>
          </a:xfrm>
          <a:prstGeom prst="rect">
            <a:avLst/>
          </a:prstGeom>
          <a:noFill/>
        </p:spPr>
        <p:txBody>
          <a:bodyPr wrap="square" lIns="0" tIns="0" rIns="0" bIns="0" anchor="t">
            <a:spAutoFit/>
          </a:bodyPr>
          <a:lstStyle/>
          <a:p>
            <a:pPr algn="l"/>
            <a:r>
              <a:rPr lang="en-US" sz="1600" b="0" i="0">
                <a:solidFill>
                  <a:srgbClr val="6C7882"/>
                </a:solidFill>
                <a:latin typeface="Aptos"/>
              </a:rPr>
              <a:t>Embed ownership, resources, policy, PD/TA, and review cadence.</a:t>
            </a:r>
          </a:p>
        </p:txBody>
      </p:sp>
      <p:sp>
        <p:nvSpPr>
          <p:cNvPr id="24" name="TextBox 23"/>
          <p:cNvSpPr txBox="1"/>
          <p:nvPr/>
        </p:nvSpPr>
        <p:spPr>
          <a:xfrm>
            <a:off x="868680" y="5001768"/>
            <a:ext cx="9875520" cy="877163"/>
          </a:xfrm>
          <a:prstGeom prst="rect">
            <a:avLst/>
          </a:prstGeom>
          <a:noFill/>
        </p:spPr>
        <p:txBody>
          <a:bodyPr wrap="square" lIns="0" tIns="0" rIns="0" bIns="0" anchor="t">
            <a:spAutoFit/>
          </a:bodyPr>
          <a:lstStyle/>
          <a:p>
            <a:pPr algn="ctr"/>
            <a:r>
              <a:rPr lang="en-US" sz="1900" b="1" i="0" dirty="0">
                <a:solidFill>
                  <a:srgbClr val="EB695B"/>
                </a:solidFill>
                <a:latin typeface="Aptos"/>
              </a:rPr>
              <a:t>Application / eligibility / timeline: </a:t>
            </a:r>
            <a:r>
              <a:rPr lang="en-US" sz="1900" b="1" i="0" dirty="0">
                <a:solidFill>
                  <a:srgbClr val="EB695B"/>
                </a:solidFill>
                <a:latin typeface="Aptos"/>
                <a:hlinkClick r:id="rId3"/>
              </a:rPr>
              <a:t>https://ectacenter.org/topics/personnel/recruitment2026.asp</a:t>
            </a:r>
            <a:endParaRPr lang="en-US" sz="1900" b="1" i="0" dirty="0">
              <a:solidFill>
                <a:srgbClr val="EB695B"/>
              </a:solidFill>
              <a:latin typeface="Aptos"/>
            </a:endParaRPr>
          </a:p>
          <a:p>
            <a:pPr algn="ctr"/>
            <a:endParaRPr lang="en-US" sz="1900" b="1" i="0" dirty="0">
              <a:solidFill>
                <a:srgbClr val="EB695B"/>
              </a:solidFill>
              <a:latin typeface="Aptos"/>
            </a:endParaRPr>
          </a:p>
        </p:txBody>
      </p:sp>
      <p:sp>
        <p:nvSpPr>
          <p:cNvPr id="25" name="TextBox 24"/>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hlinkClick r:id="rId4"/>
              </a:rPr>
              <a:t>ECTA Recruitment &amp; Retention resources: https://ectacenter.org/topics/personnel/recruitment.asp</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SERVICE COORDINATION TOOLKIT</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DEC Service Coordination Recruitment &amp; Retention Toolkit: ready-to-adapt materials plus retention ideas.</a:t>
            </a:r>
          </a:p>
        </p:txBody>
      </p:sp>
      <p:sp>
        <p:nvSpPr>
          <p:cNvPr id="4" name="TextBox 3"/>
          <p:cNvSpPr txBox="1"/>
          <p:nvPr/>
        </p:nvSpPr>
        <p:spPr>
          <a:xfrm>
            <a:off x="658368" y="1874519"/>
            <a:ext cx="7955279" cy="276999"/>
          </a:xfrm>
          <a:prstGeom prst="rect">
            <a:avLst/>
          </a:prstGeom>
          <a:noFill/>
        </p:spPr>
        <p:txBody>
          <a:bodyPr wrap="square" lIns="0" tIns="0" rIns="0" bIns="0" anchor="t">
            <a:spAutoFit/>
          </a:bodyPr>
          <a:lstStyle/>
          <a:p>
            <a:pPr algn="l"/>
            <a:r>
              <a:rPr lang="en-US" sz="1800" b="1" i="0">
                <a:solidFill>
                  <a:srgbClr val="254C76"/>
                </a:solidFill>
                <a:latin typeface="Aptos"/>
                <a:hlinkClick r:id="rId3"/>
              </a:rPr>
              <a:t>DEC Service Coordination Workforce Recruitment &amp; Retention Toolkit</a:t>
            </a:r>
          </a:p>
        </p:txBody>
      </p:sp>
      <p:sp>
        <p:nvSpPr>
          <p:cNvPr id="5" name="Rounded Rectangle 4">
            <a:extLst>
              <a:ext uri="{C183D7F6-B498-43B3-948B-1728B52AA6E4}">
                <adec:decorative xmlns:adec="http://schemas.microsoft.com/office/drawing/2017/decorative" val="1"/>
              </a:ext>
            </a:extLst>
          </p:cNvPr>
          <p:cNvSpPr/>
          <p:nvPr/>
        </p:nvSpPr>
        <p:spPr>
          <a:xfrm>
            <a:off x="685800"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C183D7F6-B498-43B3-948B-1728B52AA6E4}">
                <adec:decorative xmlns:adec="http://schemas.microsoft.com/office/drawing/2017/decorative" val="1"/>
              </a:ext>
            </a:extLst>
          </p:cNvPr>
          <p:cNvSpPr/>
          <p:nvPr/>
        </p:nvSpPr>
        <p:spPr>
          <a:xfrm>
            <a:off x="685800" y="2514600"/>
            <a:ext cx="64008" cy="224028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2651760"/>
            <a:ext cx="2212848" cy="553998"/>
          </a:xfrm>
          <a:prstGeom prst="rect">
            <a:avLst/>
          </a:prstGeom>
          <a:noFill/>
        </p:spPr>
        <p:txBody>
          <a:bodyPr wrap="square" lIns="0" tIns="0" rIns="0" bIns="0" anchor="t">
            <a:spAutoFit/>
          </a:bodyPr>
          <a:lstStyle/>
          <a:p>
            <a:pPr algn="l"/>
            <a:r>
              <a:rPr lang="en-US" sz="1800" b="1" i="0">
                <a:solidFill>
                  <a:srgbClr val="2B3640"/>
                </a:solidFill>
                <a:latin typeface="Aptos"/>
              </a:rPr>
              <a:t>RECRUITMENT MATERIALS</a:t>
            </a:r>
          </a:p>
        </p:txBody>
      </p:sp>
      <p:sp>
        <p:nvSpPr>
          <p:cNvPr id="8" name="TextBox 7"/>
          <p:cNvSpPr txBox="1"/>
          <p:nvPr/>
        </p:nvSpPr>
        <p:spPr>
          <a:xfrm>
            <a:off x="850392" y="3172968"/>
            <a:ext cx="2176272" cy="1231106"/>
          </a:xfrm>
          <a:prstGeom prst="rect">
            <a:avLst/>
          </a:prstGeom>
          <a:noFill/>
        </p:spPr>
        <p:txBody>
          <a:bodyPr wrap="square" lIns="0" tIns="0" rIns="0" bIns="0" anchor="t">
            <a:spAutoFit/>
          </a:bodyPr>
          <a:lstStyle/>
          <a:p>
            <a:pPr algn="l"/>
            <a:r>
              <a:rPr lang="en-US" sz="1600" b="0" i="0">
                <a:solidFill>
                  <a:srgbClr val="6C7882"/>
                </a:solidFill>
                <a:latin typeface="Aptos"/>
              </a:rPr>
              <a:t>Pre-packaged assets that can be used or customized to raise awareness and advertise SC roles.</a:t>
            </a:r>
          </a:p>
        </p:txBody>
      </p:sp>
      <p:sp>
        <p:nvSpPr>
          <p:cNvPr id="9" name="Rounded Rectangle 8">
            <a:extLst>
              <a:ext uri="{C183D7F6-B498-43B3-948B-1728B52AA6E4}">
                <adec:decorative xmlns:adec="http://schemas.microsoft.com/office/drawing/2017/decorative" val="1"/>
              </a:ext>
            </a:extLst>
          </p:cNvPr>
          <p:cNvSpPr/>
          <p:nvPr/>
        </p:nvSpPr>
        <p:spPr>
          <a:xfrm>
            <a:off x="3447288"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3447288" y="2514600"/>
            <a:ext cx="64008" cy="224028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11880" y="2651760"/>
            <a:ext cx="2212848" cy="276999"/>
          </a:xfrm>
          <a:prstGeom prst="rect">
            <a:avLst/>
          </a:prstGeom>
          <a:noFill/>
        </p:spPr>
        <p:txBody>
          <a:bodyPr wrap="square" lIns="0" tIns="0" rIns="0" bIns="0" anchor="t">
            <a:spAutoFit/>
          </a:bodyPr>
          <a:lstStyle/>
          <a:p>
            <a:pPr algn="l"/>
            <a:r>
              <a:rPr lang="en-US" sz="1800" b="1" i="0">
                <a:solidFill>
                  <a:srgbClr val="2B3640"/>
                </a:solidFill>
                <a:latin typeface="Aptos"/>
              </a:rPr>
              <a:t>RETENTION IDEAS</a:t>
            </a:r>
          </a:p>
        </p:txBody>
      </p:sp>
      <p:sp>
        <p:nvSpPr>
          <p:cNvPr id="12" name="TextBox 11"/>
          <p:cNvSpPr txBox="1"/>
          <p:nvPr/>
        </p:nvSpPr>
        <p:spPr>
          <a:xfrm>
            <a:off x="3611880" y="3172968"/>
            <a:ext cx="2176272" cy="984885"/>
          </a:xfrm>
          <a:prstGeom prst="rect">
            <a:avLst/>
          </a:prstGeom>
          <a:noFill/>
        </p:spPr>
        <p:txBody>
          <a:bodyPr wrap="square" lIns="0" tIns="0" rIns="0" bIns="0" anchor="t">
            <a:spAutoFit/>
          </a:bodyPr>
          <a:lstStyle/>
          <a:p>
            <a:pPr algn="l"/>
            <a:r>
              <a:rPr lang="en-US" sz="1600" b="0" i="0">
                <a:solidFill>
                  <a:srgbClr val="6C7882"/>
                </a:solidFill>
                <a:latin typeface="Aptos"/>
              </a:rPr>
              <a:t>Strategies to strengthen support and connection among service coordinators.</a:t>
            </a:r>
          </a:p>
        </p:txBody>
      </p:sp>
      <p:sp>
        <p:nvSpPr>
          <p:cNvPr id="13" name="Rounded Rectangle 12">
            <a:extLst>
              <a:ext uri="{C183D7F6-B498-43B3-948B-1728B52AA6E4}">
                <adec:decorative xmlns:adec="http://schemas.microsoft.com/office/drawing/2017/decorative" val="1"/>
              </a:ext>
            </a:extLst>
          </p:cNvPr>
          <p:cNvSpPr/>
          <p:nvPr/>
        </p:nvSpPr>
        <p:spPr>
          <a:xfrm>
            <a:off x="6208776"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C183D7F6-B498-43B3-948B-1728B52AA6E4}">
                <adec:decorative xmlns:adec="http://schemas.microsoft.com/office/drawing/2017/decorative" val="1"/>
              </a:ext>
            </a:extLst>
          </p:cNvPr>
          <p:cNvSpPr/>
          <p:nvPr/>
        </p:nvSpPr>
        <p:spPr>
          <a:xfrm>
            <a:off x="6208776" y="2514600"/>
            <a:ext cx="64008" cy="224028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73368" y="2651760"/>
            <a:ext cx="2212848" cy="276999"/>
          </a:xfrm>
          <a:prstGeom prst="rect">
            <a:avLst/>
          </a:prstGeom>
          <a:noFill/>
        </p:spPr>
        <p:txBody>
          <a:bodyPr wrap="square" lIns="0" tIns="0" rIns="0" bIns="0" anchor="t">
            <a:spAutoFit/>
          </a:bodyPr>
          <a:lstStyle/>
          <a:p>
            <a:pPr algn="l"/>
            <a:r>
              <a:rPr lang="en-US" sz="1800" b="1" i="0">
                <a:solidFill>
                  <a:srgbClr val="2B3640"/>
                </a:solidFill>
                <a:latin typeface="Aptos"/>
              </a:rPr>
              <a:t>ADAPTATION</a:t>
            </a:r>
          </a:p>
        </p:txBody>
      </p:sp>
      <p:sp>
        <p:nvSpPr>
          <p:cNvPr id="16" name="TextBox 15"/>
          <p:cNvSpPr txBox="1"/>
          <p:nvPr/>
        </p:nvSpPr>
        <p:spPr>
          <a:xfrm>
            <a:off x="6373368" y="3172968"/>
            <a:ext cx="2176272" cy="984885"/>
          </a:xfrm>
          <a:prstGeom prst="rect">
            <a:avLst/>
          </a:prstGeom>
          <a:noFill/>
        </p:spPr>
        <p:txBody>
          <a:bodyPr wrap="square" lIns="0" tIns="0" rIns="0" bIns="0" anchor="t">
            <a:spAutoFit/>
          </a:bodyPr>
          <a:lstStyle/>
          <a:p>
            <a:pPr algn="l"/>
            <a:r>
              <a:rPr lang="en-US" sz="1600" b="0" i="0">
                <a:solidFill>
                  <a:srgbClr val="6C7882"/>
                </a:solidFill>
                <a:latin typeface="Aptos"/>
              </a:rPr>
              <a:t>Use state/program language, pathways, benefits, and local workforce data.</a:t>
            </a:r>
          </a:p>
        </p:txBody>
      </p:sp>
      <p:sp>
        <p:nvSpPr>
          <p:cNvPr id="17" name="Rounded Rectangle 16">
            <a:extLst>
              <a:ext uri="{C183D7F6-B498-43B3-948B-1728B52AA6E4}">
                <adec:decorative xmlns:adec="http://schemas.microsoft.com/office/drawing/2017/decorative" val="1"/>
              </a:ext>
            </a:extLst>
          </p:cNvPr>
          <p:cNvSpPr/>
          <p:nvPr/>
        </p:nvSpPr>
        <p:spPr>
          <a:xfrm>
            <a:off x="8970264" y="2514600"/>
            <a:ext cx="2487168" cy="224028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a:extLst>
              <a:ext uri="{C183D7F6-B498-43B3-948B-1728B52AA6E4}">
                <adec:decorative xmlns:adec="http://schemas.microsoft.com/office/drawing/2017/decorative" val="1"/>
              </a:ext>
            </a:extLst>
          </p:cNvPr>
          <p:cNvSpPr/>
          <p:nvPr/>
        </p:nvSpPr>
        <p:spPr>
          <a:xfrm>
            <a:off x="8970264" y="2514600"/>
            <a:ext cx="64008" cy="224028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34856" y="2651760"/>
            <a:ext cx="2212848" cy="276999"/>
          </a:xfrm>
          <a:prstGeom prst="rect">
            <a:avLst/>
          </a:prstGeom>
          <a:noFill/>
        </p:spPr>
        <p:txBody>
          <a:bodyPr wrap="square" lIns="0" tIns="0" rIns="0" bIns="0" anchor="t">
            <a:spAutoFit/>
          </a:bodyPr>
          <a:lstStyle/>
          <a:p>
            <a:pPr algn="l"/>
            <a:r>
              <a:rPr lang="en-US" sz="1800" b="1" i="0">
                <a:solidFill>
                  <a:srgbClr val="2B3640"/>
                </a:solidFill>
                <a:latin typeface="Aptos"/>
              </a:rPr>
              <a:t>SUSTAINABILITY</a:t>
            </a:r>
          </a:p>
        </p:txBody>
      </p:sp>
      <p:sp>
        <p:nvSpPr>
          <p:cNvPr id="20" name="TextBox 19"/>
          <p:cNvSpPr txBox="1"/>
          <p:nvPr/>
        </p:nvSpPr>
        <p:spPr>
          <a:xfrm>
            <a:off x="9134856" y="3172968"/>
            <a:ext cx="2176272" cy="1490472"/>
          </a:xfrm>
          <a:prstGeom prst="rect">
            <a:avLst/>
          </a:prstGeom>
          <a:noFill/>
        </p:spPr>
        <p:txBody>
          <a:bodyPr wrap="square" lIns="0" tIns="0" rIns="0" bIns="0" anchor="t">
            <a:spAutoFit/>
          </a:bodyPr>
          <a:lstStyle/>
          <a:p>
            <a:pPr algn="l"/>
            <a:r>
              <a:rPr lang="en-US" sz="1600" b="0" i="0">
                <a:solidFill>
                  <a:srgbClr val="6C7882"/>
                </a:solidFill>
                <a:latin typeface="Aptos"/>
              </a:rPr>
              <a:t>Assign ownership so materials stay current and become part of recurring recruitment/retention work.</a:t>
            </a:r>
          </a:p>
        </p:txBody>
      </p:sp>
      <p:sp>
        <p:nvSpPr>
          <p:cNvPr id="21" name="TextBox 20"/>
          <p:cNvSpPr txBox="1"/>
          <p:nvPr/>
        </p:nvSpPr>
        <p:spPr>
          <a:xfrm>
            <a:off x="475488" y="6281928"/>
            <a:ext cx="9509760" cy="161583"/>
          </a:xfrm>
          <a:prstGeom prst="rect">
            <a:avLst/>
          </a:prstGeom>
          <a:noFill/>
        </p:spPr>
        <p:txBody>
          <a:bodyPr wrap="square" lIns="0" tIns="0" rIns="0" bIns="0" anchor="t">
            <a:spAutoFit/>
          </a:bodyPr>
          <a:lstStyle/>
          <a:p>
            <a:pPr algn="l"/>
            <a:r>
              <a:rPr lang="en-US" sz="1050" b="0" i="1">
                <a:solidFill>
                  <a:srgbClr val="6C7882"/>
                </a:solidFill>
                <a:latin typeface="Aptos"/>
                <a:hlinkClick r:id="rId3"/>
              </a:rPr>
              <a:t>Source: Division for Early Childhood — Service Coordination Committee.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RESOURCE → ACTION MAP</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Choose the resource that matches the system condition you need to strengthen.</a:t>
            </a:r>
          </a:p>
        </p:txBody>
      </p:sp>
      <p:sp>
        <p:nvSpPr>
          <p:cNvPr id="4" name="TextBox 3"/>
          <p:cNvSpPr txBox="1"/>
          <p:nvPr/>
        </p:nvSpPr>
        <p:spPr>
          <a:xfrm>
            <a:off x="566928" y="1965960"/>
            <a:ext cx="2011680" cy="548640"/>
          </a:xfrm>
          <a:prstGeom prst="rect">
            <a:avLst/>
          </a:prstGeom>
          <a:noFill/>
        </p:spPr>
        <p:txBody>
          <a:bodyPr wrap="square" lIns="0" tIns="0" rIns="0" bIns="0" anchor="t">
            <a:spAutoFit/>
          </a:bodyPr>
          <a:lstStyle/>
          <a:p>
            <a:pPr algn="l"/>
            <a:r>
              <a:rPr lang="en-US" sz="1700" b="1" i="0">
                <a:solidFill>
                  <a:srgbClr val="249EA3"/>
                </a:solidFill>
                <a:latin typeface="Aptos"/>
              </a:rPr>
              <a:t>Data leadership</a:t>
            </a:r>
          </a:p>
        </p:txBody>
      </p:sp>
      <p:sp>
        <p:nvSpPr>
          <p:cNvPr id="5" name="TextBox 4"/>
          <p:cNvSpPr txBox="1"/>
          <p:nvPr/>
        </p:nvSpPr>
        <p:spPr>
          <a:xfrm>
            <a:off x="2651760" y="1965960"/>
            <a:ext cx="2971800" cy="548640"/>
          </a:xfrm>
          <a:prstGeom prst="rect">
            <a:avLst/>
          </a:prstGeom>
          <a:noFill/>
        </p:spPr>
        <p:txBody>
          <a:bodyPr wrap="square" lIns="0" tIns="0" rIns="0" bIns="0" anchor="t">
            <a:spAutoFit/>
          </a:bodyPr>
          <a:lstStyle/>
          <a:p>
            <a:pPr algn="l"/>
            <a:r>
              <a:rPr lang="en-US" sz="1700" b="1" i="0">
                <a:solidFill>
                  <a:srgbClr val="2B3640"/>
                </a:solidFill>
                <a:latin typeface="Aptos"/>
              </a:rPr>
              <a:t>DaSy self-assessment + Team Profile</a:t>
            </a:r>
          </a:p>
        </p:txBody>
      </p:sp>
      <p:sp>
        <p:nvSpPr>
          <p:cNvPr id="6" name="TextBox 5"/>
          <p:cNvSpPr txBox="1"/>
          <p:nvPr/>
        </p:nvSpPr>
        <p:spPr>
          <a:xfrm>
            <a:off x="5669280" y="1965960"/>
            <a:ext cx="4937760" cy="548640"/>
          </a:xfrm>
          <a:prstGeom prst="rect">
            <a:avLst/>
          </a:prstGeom>
          <a:noFill/>
        </p:spPr>
        <p:txBody>
          <a:bodyPr wrap="square" lIns="0" tIns="0" rIns="0" bIns="0" anchor="t">
            <a:spAutoFit/>
          </a:bodyPr>
          <a:lstStyle/>
          <a:p>
            <a:pPr algn="l"/>
            <a:r>
              <a:rPr lang="en-US" sz="1600" b="0" i="0">
                <a:solidFill>
                  <a:srgbClr val="6C7882"/>
                </a:solidFill>
                <a:latin typeface="Aptos"/>
              </a:rPr>
              <a:t>Build individual/team competencies and a learning plan.</a:t>
            </a:r>
          </a:p>
        </p:txBody>
      </p:sp>
      <p:sp>
        <p:nvSpPr>
          <p:cNvPr id="7" name="TextBox 6"/>
          <p:cNvSpPr txBox="1"/>
          <p:nvPr/>
        </p:nvSpPr>
        <p:spPr>
          <a:xfrm>
            <a:off x="566928" y="2587752"/>
            <a:ext cx="2011680" cy="548640"/>
          </a:xfrm>
          <a:prstGeom prst="rect">
            <a:avLst/>
          </a:prstGeom>
          <a:noFill/>
        </p:spPr>
        <p:txBody>
          <a:bodyPr wrap="square" lIns="0" tIns="0" rIns="0" bIns="0" anchor="t">
            <a:spAutoFit/>
          </a:bodyPr>
          <a:lstStyle/>
          <a:p>
            <a:pPr algn="l"/>
            <a:r>
              <a:rPr lang="en-US" sz="1700" b="1" i="0">
                <a:solidFill>
                  <a:srgbClr val="F7A42F"/>
                </a:solidFill>
                <a:latin typeface="Aptos"/>
              </a:rPr>
              <a:t>Policy scan</a:t>
            </a:r>
          </a:p>
        </p:txBody>
      </p:sp>
      <p:sp>
        <p:nvSpPr>
          <p:cNvPr id="8" name="TextBox 7"/>
          <p:cNvSpPr txBox="1"/>
          <p:nvPr/>
        </p:nvSpPr>
        <p:spPr>
          <a:xfrm>
            <a:off x="2651760" y="2587752"/>
            <a:ext cx="2971800" cy="548640"/>
          </a:xfrm>
          <a:prstGeom prst="rect">
            <a:avLst/>
          </a:prstGeom>
          <a:noFill/>
        </p:spPr>
        <p:txBody>
          <a:bodyPr wrap="square" lIns="0" tIns="0" rIns="0" bIns="0" anchor="t">
            <a:spAutoFit/>
          </a:bodyPr>
          <a:lstStyle/>
          <a:p>
            <a:pPr algn="l"/>
            <a:r>
              <a:rPr lang="en-US" sz="1700" b="1" i="0">
                <a:solidFill>
                  <a:srgbClr val="2B3640"/>
                </a:solidFill>
                <a:latin typeface="Aptos"/>
              </a:rPr>
              <a:t>ECS 50-state comparison</a:t>
            </a:r>
          </a:p>
        </p:txBody>
      </p:sp>
      <p:sp>
        <p:nvSpPr>
          <p:cNvPr id="9" name="TextBox 8"/>
          <p:cNvSpPr txBox="1"/>
          <p:nvPr/>
        </p:nvSpPr>
        <p:spPr>
          <a:xfrm>
            <a:off x="5669280" y="2587752"/>
            <a:ext cx="4937760" cy="548640"/>
          </a:xfrm>
          <a:prstGeom prst="rect">
            <a:avLst/>
          </a:prstGeom>
          <a:noFill/>
        </p:spPr>
        <p:txBody>
          <a:bodyPr wrap="square" lIns="0" tIns="0" rIns="0" bIns="0" anchor="t">
            <a:spAutoFit/>
          </a:bodyPr>
          <a:lstStyle/>
          <a:p>
            <a:pPr algn="l"/>
            <a:r>
              <a:rPr lang="en-US" sz="1600" b="0" i="0">
                <a:solidFill>
                  <a:srgbClr val="6C7882"/>
                </a:solidFill>
                <a:latin typeface="Aptos"/>
              </a:rPr>
              <a:t>Ask new questions about shortages, pathways, early-career support, advancement, and incentives.</a:t>
            </a:r>
          </a:p>
        </p:txBody>
      </p:sp>
      <p:sp>
        <p:nvSpPr>
          <p:cNvPr id="10" name="TextBox 9"/>
          <p:cNvSpPr txBox="1"/>
          <p:nvPr/>
        </p:nvSpPr>
        <p:spPr>
          <a:xfrm>
            <a:off x="566928" y="3209544"/>
            <a:ext cx="2011680" cy="548640"/>
          </a:xfrm>
          <a:prstGeom prst="rect">
            <a:avLst/>
          </a:prstGeom>
          <a:noFill/>
        </p:spPr>
        <p:txBody>
          <a:bodyPr wrap="square" lIns="0" tIns="0" rIns="0" bIns="0" anchor="t">
            <a:spAutoFit/>
          </a:bodyPr>
          <a:lstStyle/>
          <a:p>
            <a:pPr algn="l"/>
            <a:r>
              <a:rPr lang="en-US" sz="1700" b="1" i="0">
                <a:solidFill>
                  <a:srgbClr val="254C76"/>
                </a:solidFill>
                <a:latin typeface="Aptos"/>
              </a:rPr>
              <a:t>Cross-sector workforce data</a:t>
            </a:r>
          </a:p>
        </p:txBody>
      </p:sp>
      <p:sp>
        <p:nvSpPr>
          <p:cNvPr id="11" name="TextBox 10"/>
          <p:cNvSpPr txBox="1"/>
          <p:nvPr/>
        </p:nvSpPr>
        <p:spPr>
          <a:xfrm>
            <a:off x="2651760" y="3209544"/>
            <a:ext cx="2971800" cy="548640"/>
          </a:xfrm>
          <a:prstGeom prst="rect">
            <a:avLst/>
          </a:prstGeom>
          <a:noFill/>
        </p:spPr>
        <p:txBody>
          <a:bodyPr wrap="square" lIns="0" tIns="0" rIns="0" bIns="0" anchor="t">
            <a:spAutoFit/>
          </a:bodyPr>
          <a:lstStyle/>
          <a:p>
            <a:pPr algn="l"/>
            <a:r>
              <a:rPr lang="en-US" sz="1700" b="1" i="0">
                <a:solidFill>
                  <a:srgbClr val="2B3640"/>
                </a:solidFill>
                <a:latin typeface="Aptos"/>
              </a:rPr>
              <a:t>Home Visiting Workforce Dashboard</a:t>
            </a:r>
          </a:p>
        </p:txBody>
      </p:sp>
      <p:sp>
        <p:nvSpPr>
          <p:cNvPr id="12" name="TextBox 11"/>
          <p:cNvSpPr txBox="1"/>
          <p:nvPr/>
        </p:nvSpPr>
        <p:spPr>
          <a:xfrm>
            <a:off x="5669280" y="3209544"/>
            <a:ext cx="4937760" cy="548640"/>
          </a:xfrm>
          <a:prstGeom prst="rect">
            <a:avLst/>
          </a:prstGeom>
          <a:noFill/>
        </p:spPr>
        <p:txBody>
          <a:bodyPr wrap="square" lIns="0" tIns="0" rIns="0" bIns="0" anchor="t">
            <a:spAutoFit/>
          </a:bodyPr>
          <a:lstStyle/>
          <a:p>
            <a:pPr algn="l"/>
            <a:r>
              <a:rPr lang="en-US" sz="1600" b="0" i="0">
                <a:solidFill>
                  <a:srgbClr val="6C7882"/>
                </a:solidFill>
                <a:latin typeface="Aptos"/>
              </a:rPr>
              <a:t>Compare workforce, population need, geography, and adjacent labor markets.</a:t>
            </a:r>
          </a:p>
        </p:txBody>
      </p:sp>
      <p:sp>
        <p:nvSpPr>
          <p:cNvPr id="13" name="TextBox 12"/>
          <p:cNvSpPr txBox="1"/>
          <p:nvPr/>
        </p:nvSpPr>
        <p:spPr>
          <a:xfrm>
            <a:off x="566928" y="3831336"/>
            <a:ext cx="2011680" cy="548640"/>
          </a:xfrm>
          <a:prstGeom prst="rect">
            <a:avLst/>
          </a:prstGeom>
          <a:noFill/>
        </p:spPr>
        <p:txBody>
          <a:bodyPr wrap="square" lIns="0" tIns="0" rIns="0" bIns="0" anchor="t">
            <a:spAutoFit/>
          </a:bodyPr>
          <a:lstStyle/>
          <a:p>
            <a:pPr algn="l"/>
            <a:r>
              <a:rPr lang="en-US" sz="1700" b="1" i="0">
                <a:solidFill>
                  <a:srgbClr val="37AC5B"/>
                </a:solidFill>
                <a:latin typeface="Aptos"/>
              </a:rPr>
              <a:t>Peer learning</a:t>
            </a:r>
          </a:p>
        </p:txBody>
      </p:sp>
      <p:sp>
        <p:nvSpPr>
          <p:cNvPr id="14" name="TextBox 13"/>
          <p:cNvSpPr txBox="1"/>
          <p:nvPr/>
        </p:nvSpPr>
        <p:spPr>
          <a:xfrm>
            <a:off x="2651760" y="3831336"/>
            <a:ext cx="2971800" cy="548640"/>
          </a:xfrm>
          <a:prstGeom prst="rect">
            <a:avLst/>
          </a:prstGeom>
          <a:noFill/>
        </p:spPr>
        <p:txBody>
          <a:bodyPr wrap="square" lIns="0" tIns="0" rIns="0" bIns="0" anchor="t">
            <a:spAutoFit/>
          </a:bodyPr>
          <a:lstStyle/>
          <a:p>
            <a:pPr algn="l"/>
            <a:r>
              <a:rPr lang="en-US" sz="1700" b="1" i="0">
                <a:solidFill>
                  <a:srgbClr val="2B3640"/>
                </a:solidFill>
                <a:latin typeface="Aptos"/>
              </a:rPr>
              <a:t>ECTA Personnel Solutions Learning Community</a:t>
            </a:r>
          </a:p>
        </p:txBody>
      </p:sp>
      <p:sp>
        <p:nvSpPr>
          <p:cNvPr id="15" name="TextBox 14"/>
          <p:cNvSpPr txBox="1"/>
          <p:nvPr/>
        </p:nvSpPr>
        <p:spPr>
          <a:xfrm>
            <a:off x="5669280" y="3831336"/>
            <a:ext cx="4937760" cy="548640"/>
          </a:xfrm>
          <a:prstGeom prst="rect">
            <a:avLst/>
          </a:prstGeom>
          <a:noFill/>
        </p:spPr>
        <p:txBody>
          <a:bodyPr wrap="square" lIns="0" tIns="0" rIns="0" bIns="0" anchor="t">
            <a:spAutoFit/>
          </a:bodyPr>
          <a:lstStyle/>
          <a:p>
            <a:pPr algn="l"/>
            <a:r>
              <a:rPr lang="en-US" sz="1600" b="0" i="0">
                <a:solidFill>
                  <a:srgbClr val="6C7882"/>
                </a:solidFill>
                <a:latin typeface="Aptos"/>
              </a:rPr>
              <a:t>Share state strategies and implementation lessons.</a:t>
            </a:r>
          </a:p>
        </p:txBody>
      </p:sp>
      <p:sp>
        <p:nvSpPr>
          <p:cNvPr id="16" name="TextBox 15"/>
          <p:cNvSpPr txBox="1"/>
          <p:nvPr/>
        </p:nvSpPr>
        <p:spPr>
          <a:xfrm>
            <a:off x="566928" y="4453128"/>
            <a:ext cx="2011680" cy="548640"/>
          </a:xfrm>
          <a:prstGeom prst="rect">
            <a:avLst/>
          </a:prstGeom>
          <a:noFill/>
        </p:spPr>
        <p:txBody>
          <a:bodyPr wrap="square" lIns="0" tIns="0" rIns="0" bIns="0" anchor="t">
            <a:spAutoFit/>
          </a:bodyPr>
          <a:lstStyle/>
          <a:p>
            <a:pPr algn="l"/>
            <a:r>
              <a:rPr lang="en-US" sz="1700" b="1" i="0">
                <a:solidFill>
                  <a:srgbClr val="EB695B"/>
                </a:solidFill>
                <a:latin typeface="Aptos"/>
              </a:rPr>
              <a:t>Implementation support</a:t>
            </a:r>
          </a:p>
        </p:txBody>
      </p:sp>
      <p:sp>
        <p:nvSpPr>
          <p:cNvPr id="17" name="TextBox 16"/>
          <p:cNvSpPr txBox="1"/>
          <p:nvPr/>
        </p:nvSpPr>
        <p:spPr>
          <a:xfrm>
            <a:off x="2651760" y="4453128"/>
            <a:ext cx="2971800" cy="548640"/>
          </a:xfrm>
          <a:prstGeom prst="rect">
            <a:avLst/>
          </a:prstGeom>
          <a:noFill/>
        </p:spPr>
        <p:txBody>
          <a:bodyPr wrap="square" lIns="0" tIns="0" rIns="0" bIns="0" anchor="t">
            <a:spAutoFit/>
          </a:bodyPr>
          <a:lstStyle/>
          <a:p>
            <a:pPr algn="l"/>
            <a:r>
              <a:rPr lang="en-US" sz="1700" b="1" i="0">
                <a:solidFill>
                  <a:srgbClr val="2B3640"/>
                </a:solidFill>
                <a:latin typeface="Aptos"/>
              </a:rPr>
              <a:t>ECTA intensive TA</a:t>
            </a:r>
          </a:p>
        </p:txBody>
      </p:sp>
      <p:sp>
        <p:nvSpPr>
          <p:cNvPr id="18" name="TextBox 17"/>
          <p:cNvSpPr txBox="1"/>
          <p:nvPr/>
        </p:nvSpPr>
        <p:spPr>
          <a:xfrm>
            <a:off x="5669280" y="4453128"/>
            <a:ext cx="4937760" cy="548640"/>
          </a:xfrm>
          <a:prstGeom prst="rect">
            <a:avLst/>
          </a:prstGeom>
          <a:noFill/>
        </p:spPr>
        <p:txBody>
          <a:bodyPr wrap="square" lIns="0" tIns="0" rIns="0" bIns="0" anchor="t">
            <a:spAutoFit/>
          </a:bodyPr>
          <a:lstStyle/>
          <a:p>
            <a:pPr algn="l"/>
            <a:r>
              <a:rPr lang="en-US" sz="1600" b="0" i="0">
                <a:solidFill>
                  <a:srgbClr val="6C7882"/>
                </a:solidFill>
                <a:latin typeface="Aptos"/>
              </a:rPr>
              <a:t>Move a priority strategy from assessment to sustained implementation.</a:t>
            </a:r>
          </a:p>
        </p:txBody>
      </p:sp>
      <p:sp>
        <p:nvSpPr>
          <p:cNvPr id="19" name="TextBox 18"/>
          <p:cNvSpPr txBox="1"/>
          <p:nvPr/>
        </p:nvSpPr>
        <p:spPr>
          <a:xfrm>
            <a:off x="566928" y="5074920"/>
            <a:ext cx="2011680" cy="548640"/>
          </a:xfrm>
          <a:prstGeom prst="rect">
            <a:avLst/>
          </a:prstGeom>
          <a:noFill/>
        </p:spPr>
        <p:txBody>
          <a:bodyPr wrap="square" lIns="0" tIns="0" rIns="0" bIns="0" anchor="t">
            <a:spAutoFit/>
          </a:bodyPr>
          <a:lstStyle/>
          <a:p>
            <a:pPr algn="l"/>
            <a:r>
              <a:rPr lang="en-US" sz="1700" b="1" i="0">
                <a:solidFill>
                  <a:srgbClr val="249EA3"/>
                </a:solidFill>
                <a:latin typeface="Aptos"/>
              </a:rPr>
              <a:t>Role-specific R&amp;R</a:t>
            </a:r>
          </a:p>
        </p:txBody>
      </p:sp>
      <p:sp>
        <p:nvSpPr>
          <p:cNvPr id="20" name="TextBox 19"/>
          <p:cNvSpPr txBox="1"/>
          <p:nvPr/>
        </p:nvSpPr>
        <p:spPr>
          <a:xfrm>
            <a:off x="2651760" y="5074920"/>
            <a:ext cx="2971800" cy="548640"/>
          </a:xfrm>
          <a:prstGeom prst="rect">
            <a:avLst/>
          </a:prstGeom>
          <a:noFill/>
        </p:spPr>
        <p:txBody>
          <a:bodyPr wrap="square" lIns="0" tIns="0" rIns="0" bIns="0" anchor="t">
            <a:spAutoFit/>
          </a:bodyPr>
          <a:lstStyle/>
          <a:p>
            <a:pPr algn="l"/>
            <a:r>
              <a:rPr lang="en-US" sz="1700" b="1" i="0">
                <a:solidFill>
                  <a:srgbClr val="2B3640"/>
                </a:solidFill>
                <a:latin typeface="Aptos"/>
              </a:rPr>
              <a:t>DEC Service Coordination toolkit</a:t>
            </a:r>
          </a:p>
        </p:txBody>
      </p:sp>
      <p:sp>
        <p:nvSpPr>
          <p:cNvPr id="21" name="TextBox 20"/>
          <p:cNvSpPr txBox="1"/>
          <p:nvPr/>
        </p:nvSpPr>
        <p:spPr>
          <a:xfrm>
            <a:off x="5669280" y="5074920"/>
            <a:ext cx="4937760" cy="548640"/>
          </a:xfrm>
          <a:prstGeom prst="rect">
            <a:avLst/>
          </a:prstGeom>
          <a:noFill/>
        </p:spPr>
        <p:txBody>
          <a:bodyPr wrap="square" lIns="0" tIns="0" rIns="0" bIns="0" anchor="t">
            <a:spAutoFit/>
          </a:bodyPr>
          <a:lstStyle/>
          <a:p>
            <a:pPr algn="l"/>
            <a:r>
              <a:rPr lang="en-US" sz="1600" b="0" i="0">
                <a:solidFill>
                  <a:srgbClr val="6C7882"/>
                </a:solidFill>
                <a:latin typeface="Aptos"/>
              </a:rPr>
              <a:t>Adapt ready-made recruitment and retention resources.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PARTICIPANT IMPLEMENTATION PLANNING TOOL</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Use the Session 5 planning page to turn the series into a sustainable implementation roadmap.</a:t>
            </a:r>
          </a:p>
        </p:txBody>
      </p:sp>
      <p:sp>
        <p:nvSpPr>
          <p:cNvPr id="4" name="Rounded Rectangle 3">
            <a:extLst>
              <a:ext uri="{C183D7F6-B498-43B3-948B-1728B52AA6E4}">
                <adec:decorative xmlns:adec="http://schemas.microsoft.com/office/drawing/2017/decorative" val="1"/>
              </a:ext>
            </a:extLst>
          </p:cNvPr>
          <p:cNvSpPr/>
          <p:nvPr/>
        </p:nvSpPr>
        <p:spPr>
          <a:xfrm>
            <a:off x="502920"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C183D7F6-B498-43B3-948B-1728B52AA6E4}">
                <adec:decorative xmlns:adec="http://schemas.microsoft.com/office/drawing/2017/decorative" val="1"/>
              </a:ext>
            </a:extLst>
          </p:cNvPr>
          <p:cNvSpPr/>
          <p:nvPr/>
        </p:nvSpPr>
        <p:spPr>
          <a:xfrm>
            <a:off x="502920" y="2148840"/>
            <a:ext cx="64008" cy="2514600"/>
          </a:xfrm>
          <a:prstGeom prst="rect">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1. PRIORITY</a:t>
            </a:r>
          </a:p>
        </p:txBody>
      </p:sp>
      <p:sp>
        <p:nvSpPr>
          <p:cNvPr id="7" name="TextBox 6"/>
          <p:cNvSpPr txBox="1"/>
          <p:nvPr/>
        </p:nvSpPr>
        <p:spPr>
          <a:xfrm>
            <a:off x="667512"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What workforce outcome or system condition matters most?</a:t>
            </a:r>
          </a:p>
        </p:txBody>
      </p:sp>
      <p:sp>
        <p:nvSpPr>
          <p:cNvPr id="8" name="Rounded Rectangle 7">
            <a:extLst>
              <a:ext uri="{C183D7F6-B498-43B3-948B-1728B52AA6E4}">
                <adec:decorative xmlns:adec="http://schemas.microsoft.com/office/drawing/2017/decorative" val="1"/>
              </a:ext>
            </a:extLst>
          </p:cNvPr>
          <p:cNvSpPr/>
          <p:nvPr/>
        </p:nvSpPr>
        <p:spPr>
          <a:xfrm>
            <a:off x="2770632"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2770632" y="2148840"/>
            <a:ext cx="64008" cy="2514600"/>
          </a:xfrm>
          <a:prstGeom prst="rect">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35224" y="2286000"/>
            <a:ext cx="1828799" cy="715581"/>
          </a:xfrm>
          <a:prstGeom prst="rect">
            <a:avLst/>
          </a:prstGeom>
          <a:noFill/>
        </p:spPr>
        <p:txBody>
          <a:bodyPr wrap="square" lIns="0" tIns="0" rIns="0" bIns="0" anchor="t">
            <a:spAutoFit/>
          </a:bodyPr>
          <a:lstStyle/>
          <a:p>
            <a:pPr algn="l"/>
            <a:r>
              <a:rPr lang="en-US" sz="1550" b="1" i="0">
                <a:solidFill>
                  <a:srgbClr val="2B3640"/>
                </a:solidFill>
                <a:latin typeface="Aptos"/>
              </a:rPr>
              <a:t>2. INFRASTRUCTURE MOVE</a:t>
            </a:r>
          </a:p>
        </p:txBody>
      </p:sp>
      <p:sp>
        <p:nvSpPr>
          <p:cNvPr id="11" name="TextBox 10"/>
          <p:cNvSpPr txBox="1"/>
          <p:nvPr/>
        </p:nvSpPr>
        <p:spPr>
          <a:xfrm>
            <a:off x="2935224"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What leadership, data, PD/TA, career, policy, or partnership change will support it?</a:t>
            </a:r>
          </a:p>
        </p:txBody>
      </p:sp>
      <p:sp>
        <p:nvSpPr>
          <p:cNvPr id="12" name="Rounded Rectangle 11">
            <a:extLst>
              <a:ext uri="{C183D7F6-B498-43B3-948B-1728B52AA6E4}">
                <adec:decorative xmlns:adec="http://schemas.microsoft.com/office/drawing/2017/decorative" val="1"/>
              </a:ext>
            </a:extLst>
          </p:cNvPr>
          <p:cNvSpPr/>
          <p:nvPr/>
        </p:nvSpPr>
        <p:spPr>
          <a:xfrm>
            <a:off x="5038344"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5038344" y="2148840"/>
            <a:ext cx="64008" cy="2514600"/>
          </a:xfrm>
          <a:prstGeom prst="rect">
            <a:avLst/>
          </a:prstGeom>
          <a:solidFill>
            <a:srgbClr val="254C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202936"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3. THREE METRICS</a:t>
            </a:r>
          </a:p>
        </p:txBody>
      </p:sp>
      <p:sp>
        <p:nvSpPr>
          <p:cNvPr id="15" name="TextBox 14"/>
          <p:cNvSpPr txBox="1"/>
          <p:nvPr/>
        </p:nvSpPr>
        <p:spPr>
          <a:xfrm>
            <a:off x="5202936"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Which three measures will tell you whether the system is moving?</a:t>
            </a:r>
          </a:p>
        </p:txBody>
      </p:sp>
      <p:sp>
        <p:nvSpPr>
          <p:cNvPr id="16" name="Rounded Rectangle 15">
            <a:extLst>
              <a:ext uri="{C183D7F6-B498-43B3-948B-1728B52AA6E4}">
                <adec:decorative xmlns:adec="http://schemas.microsoft.com/office/drawing/2017/decorative" val="1"/>
              </a:ext>
            </a:extLst>
          </p:cNvPr>
          <p:cNvSpPr/>
          <p:nvPr/>
        </p:nvSpPr>
        <p:spPr>
          <a:xfrm>
            <a:off x="7306055"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a:extLst>
              <a:ext uri="{C183D7F6-B498-43B3-948B-1728B52AA6E4}">
                <adec:decorative xmlns:adec="http://schemas.microsoft.com/office/drawing/2017/decorative" val="1"/>
              </a:ext>
            </a:extLst>
          </p:cNvPr>
          <p:cNvSpPr/>
          <p:nvPr/>
        </p:nvSpPr>
        <p:spPr>
          <a:xfrm>
            <a:off x="7306055" y="2148840"/>
            <a:ext cx="64008" cy="2514600"/>
          </a:xfrm>
          <a:prstGeom prst="rect">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70647"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4. OWNER + PARTNERS</a:t>
            </a:r>
          </a:p>
        </p:txBody>
      </p:sp>
      <p:sp>
        <p:nvSpPr>
          <p:cNvPr id="19" name="TextBox 18"/>
          <p:cNvSpPr txBox="1"/>
          <p:nvPr/>
        </p:nvSpPr>
        <p:spPr>
          <a:xfrm>
            <a:off x="7470647"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Who is accountable? Who must be engaged?</a:t>
            </a:r>
          </a:p>
        </p:txBody>
      </p:sp>
      <p:sp>
        <p:nvSpPr>
          <p:cNvPr id="20" name="Rounded Rectangle 19">
            <a:extLst>
              <a:ext uri="{C183D7F6-B498-43B3-948B-1728B52AA6E4}">
                <adec:decorative xmlns:adec="http://schemas.microsoft.com/office/drawing/2017/decorative" val="1"/>
              </a:ext>
            </a:extLst>
          </p:cNvPr>
          <p:cNvSpPr/>
          <p:nvPr/>
        </p:nvSpPr>
        <p:spPr>
          <a:xfrm>
            <a:off x="9573768" y="2148840"/>
            <a:ext cx="2103119" cy="251460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C183D7F6-B498-43B3-948B-1728B52AA6E4}">
                <adec:decorative xmlns:adec="http://schemas.microsoft.com/office/drawing/2017/decorative" val="1"/>
              </a:ext>
            </a:extLst>
          </p:cNvPr>
          <p:cNvSpPr/>
          <p:nvPr/>
        </p:nvSpPr>
        <p:spPr>
          <a:xfrm>
            <a:off x="9573768" y="2148840"/>
            <a:ext cx="64008" cy="2514600"/>
          </a:xfrm>
          <a:prstGeom prst="rect">
            <a:avLst/>
          </a:prstGeom>
          <a:solidFill>
            <a:srgbClr val="EB69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38360" y="2286000"/>
            <a:ext cx="1828799" cy="749808"/>
          </a:xfrm>
          <a:prstGeom prst="rect">
            <a:avLst/>
          </a:prstGeom>
          <a:noFill/>
        </p:spPr>
        <p:txBody>
          <a:bodyPr wrap="square" lIns="0" tIns="0" rIns="0" bIns="0" anchor="t">
            <a:spAutoFit/>
          </a:bodyPr>
          <a:lstStyle/>
          <a:p>
            <a:pPr algn="l"/>
            <a:r>
              <a:rPr lang="en-US" sz="1650" b="1" i="0">
                <a:solidFill>
                  <a:srgbClr val="2B3640"/>
                </a:solidFill>
                <a:latin typeface="Aptos"/>
              </a:rPr>
              <a:t>5. CADENCE</a:t>
            </a:r>
          </a:p>
        </p:txBody>
      </p:sp>
      <p:sp>
        <p:nvSpPr>
          <p:cNvPr id="23" name="TextBox 22"/>
          <p:cNvSpPr txBox="1"/>
          <p:nvPr/>
        </p:nvSpPr>
        <p:spPr>
          <a:xfrm>
            <a:off x="9738360" y="3108960"/>
            <a:ext cx="1792223" cy="1463040"/>
          </a:xfrm>
          <a:prstGeom prst="rect">
            <a:avLst/>
          </a:prstGeom>
          <a:noFill/>
        </p:spPr>
        <p:txBody>
          <a:bodyPr wrap="square" lIns="0" tIns="0" rIns="0" bIns="0" anchor="t">
            <a:spAutoFit/>
          </a:bodyPr>
          <a:lstStyle/>
          <a:p>
            <a:pPr algn="l"/>
            <a:r>
              <a:rPr lang="en-US" sz="1600" b="0" i="0">
                <a:solidFill>
                  <a:srgbClr val="6C7882"/>
                </a:solidFill>
                <a:latin typeface="Aptos"/>
              </a:rPr>
              <a:t>When will you review progress and decide what to adapt?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YOUR 12-MONTH SUSTAINABILITY ROADMAP</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Final action plan: one infrastructure move + three metrics + an owner + a review date.</a:t>
            </a:r>
          </a:p>
        </p:txBody>
      </p:sp>
      <p:sp>
        <p:nvSpPr>
          <p:cNvPr id="4" name="Rounded Rectangle 3">
            <a:extLst>
              <a:ext uri="{C183D7F6-B498-43B3-948B-1728B52AA6E4}">
                <adec:decorative xmlns:adec="http://schemas.microsoft.com/office/drawing/2017/decorative" val="1"/>
              </a:ext>
            </a:extLst>
          </p:cNvPr>
          <p:cNvSpPr/>
          <p:nvPr/>
        </p:nvSpPr>
        <p:spPr>
          <a:xfrm>
            <a:off x="594360" y="1965960"/>
            <a:ext cx="3200400" cy="126187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58952" y="2130552"/>
            <a:ext cx="2834640" cy="261610"/>
          </a:xfrm>
          <a:prstGeom prst="rect">
            <a:avLst/>
          </a:prstGeom>
          <a:noFill/>
        </p:spPr>
        <p:txBody>
          <a:bodyPr wrap="square" lIns="0" tIns="0" rIns="0" bIns="0" anchor="t">
            <a:spAutoFit/>
          </a:bodyPr>
          <a:lstStyle/>
          <a:p>
            <a:pPr algn="l"/>
            <a:r>
              <a:rPr lang="en-US" sz="1700" b="1" i="0">
                <a:solidFill>
                  <a:srgbClr val="249EA3"/>
                </a:solidFill>
                <a:latin typeface="Aptos"/>
              </a:rPr>
              <a:t>INFRASTRUCTURE MOVE</a:t>
            </a:r>
          </a:p>
        </p:txBody>
      </p:sp>
      <p:sp>
        <p:nvSpPr>
          <p:cNvPr id="6" name="TextBox 5"/>
          <p:cNvSpPr txBox="1"/>
          <p:nvPr/>
        </p:nvSpPr>
        <p:spPr>
          <a:xfrm>
            <a:off x="758952" y="2587752"/>
            <a:ext cx="2834640" cy="492443"/>
          </a:xfrm>
          <a:prstGeom prst="rect">
            <a:avLst/>
          </a:prstGeom>
          <a:noFill/>
        </p:spPr>
        <p:txBody>
          <a:bodyPr wrap="square" lIns="0" tIns="0" rIns="0" bIns="0" anchor="t">
            <a:spAutoFit/>
          </a:bodyPr>
          <a:lstStyle/>
          <a:p>
            <a:pPr algn="l"/>
            <a:r>
              <a:rPr lang="en-US" sz="1600" b="0" i="0">
                <a:solidFill>
                  <a:srgbClr val="6C7882"/>
                </a:solidFill>
                <a:latin typeface="Aptos"/>
              </a:rPr>
              <a:t>What system capacity will we strengthen?</a:t>
            </a:r>
          </a:p>
        </p:txBody>
      </p:sp>
      <p:sp>
        <p:nvSpPr>
          <p:cNvPr id="7" name="Rounded Rectangle 6">
            <a:extLst>
              <a:ext uri="{C183D7F6-B498-43B3-948B-1728B52AA6E4}">
                <adec:decorative xmlns:adec="http://schemas.microsoft.com/office/drawing/2017/decorative" val="1"/>
              </a:ext>
            </a:extLst>
          </p:cNvPr>
          <p:cNvSpPr/>
          <p:nvPr/>
        </p:nvSpPr>
        <p:spPr>
          <a:xfrm>
            <a:off x="4251960" y="1965960"/>
            <a:ext cx="3200400" cy="126187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416552" y="2130552"/>
            <a:ext cx="2834640" cy="261610"/>
          </a:xfrm>
          <a:prstGeom prst="rect">
            <a:avLst/>
          </a:prstGeom>
          <a:noFill/>
        </p:spPr>
        <p:txBody>
          <a:bodyPr wrap="square" lIns="0" tIns="0" rIns="0" bIns="0" anchor="t">
            <a:spAutoFit/>
          </a:bodyPr>
          <a:lstStyle/>
          <a:p>
            <a:pPr algn="l"/>
            <a:r>
              <a:rPr lang="en-US" sz="1700" b="1" i="0">
                <a:solidFill>
                  <a:srgbClr val="F7A42F"/>
                </a:solidFill>
                <a:latin typeface="Aptos"/>
              </a:rPr>
              <a:t>METRIC 1</a:t>
            </a:r>
          </a:p>
        </p:txBody>
      </p:sp>
      <p:sp>
        <p:nvSpPr>
          <p:cNvPr id="9" name="TextBox 8"/>
          <p:cNvSpPr txBox="1"/>
          <p:nvPr/>
        </p:nvSpPr>
        <p:spPr>
          <a:xfrm>
            <a:off x="4416552" y="2587752"/>
            <a:ext cx="2834640" cy="246221"/>
          </a:xfrm>
          <a:prstGeom prst="rect">
            <a:avLst/>
          </a:prstGeom>
          <a:noFill/>
        </p:spPr>
        <p:txBody>
          <a:bodyPr wrap="square" lIns="0" tIns="0" rIns="0" bIns="0" anchor="t">
            <a:spAutoFit/>
          </a:bodyPr>
          <a:lstStyle/>
          <a:p>
            <a:pPr algn="l"/>
            <a:r>
              <a:rPr lang="en-US" sz="1600" b="0" i="0">
                <a:solidFill>
                  <a:srgbClr val="6C7882"/>
                </a:solidFill>
                <a:latin typeface="Aptos"/>
              </a:rPr>
              <a:t>Supply / pathway</a:t>
            </a:r>
          </a:p>
        </p:txBody>
      </p:sp>
      <p:sp>
        <p:nvSpPr>
          <p:cNvPr id="10" name="Rounded Rectangle 9">
            <a:extLst>
              <a:ext uri="{C183D7F6-B498-43B3-948B-1728B52AA6E4}">
                <adec:decorative xmlns:adec="http://schemas.microsoft.com/office/drawing/2017/decorative" val="1"/>
              </a:ext>
            </a:extLst>
          </p:cNvPr>
          <p:cNvSpPr/>
          <p:nvPr/>
        </p:nvSpPr>
        <p:spPr>
          <a:xfrm>
            <a:off x="7909560" y="1965960"/>
            <a:ext cx="3200400" cy="126187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74152" y="2130552"/>
            <a:ext cx="2834640" cy="261610"/>
          </a:xfrm>
          <a:prstGeom prst="rect">
            <a:avLst/>
          </a:prstGeom>
          <a:noFill/>
        </p:spPr>
        <p:txBody>
          <a:bodyPr wrap="square" lIns="0" tIns="0" rIns="0" bIns="0" anchor="t">
            <a:spAutoFit/>
          </a:bodyPr>
          <a:lstStyle/>
          <a:p>
            <a:pPr algn="l"/>
            <a:r>
              <a:rPr lang="en-US" sz="1700" b="1" i="0">
                <a:solidFill>
                  <a:srgbClr val="254C76"/>
                </a:solidFill>
                <a:latin typeface="Aptos"/>
              </a:rPr>
              <a:t>METRIC 2</a:t>
            </a:r>
          </a:p>
        </p:txBody>
      </p:sp>
      <p:sp>
        <p:nvSpPr>
          <p:cNvPr id="12" name="TextBox 11"/>
          <p:cNvSpPr txBox="1"/>
          <p:nvPr/>
        </p:nvSpPr>
        <p:spPr>
          <a:xfrm>
            <a:off x="8074152" y="2587752"/>
            <a:ext cx="2834640" cy="246221"/>
          </a:xfrm>
          <a:prstGeom prst="rect">
            <a:avLst/>
          </a:prstGeom>
          <a:noFill/>
        </p:spPr>
        <p:txBody>
          <a:bodyPr wrap="square" lIns="0" tIns="0" rIns="0" bIns="0" anchor="t">
            <a:spAutoFit/>
          </a:bodyPr>
          <a:lstStyle/>
          <a:p>
            <a:pPr algn="l"/>
            <a:r>
              <a:rPr lang="en-US" sz="1600" b="0" i="0">
                <a:solidFill>
                  <a:srgbClr val="6C7882"/>
                </a:solidFill>
                <a:latin typeface="Aptos"/>
              </a:rPr>
              <a:t>Retention / stability</a:t>
            </a:r>
          </a:p>
        </p:txBody>
      </p:sp>
      <p:sp>
        <p:nvSpPr>
          <p:cNvPr id="13" name="Rounded Rectangle 12">
            <a:extLst>
              <a:ext uri="{C183D7F6-B498-43B3-948B-1728B52AA6E4}">
                <adec:decorative xmlns:adec="http://schemas.microsoft.com/office/drawing/2017/decorative" val="1"/>
              </a:ext>
            </a:extLst>
          </p:cNvPr>
          <p:cNvSpPr/>
          <p:nvPr/>
        </p:nvSpPr>
        <p:spPr>
          <a:xfrm>
            <a:off x="594360" y="3566160"/>
            <a:ext cx="3200400" cy="126187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58952" y="3730752"/>
            <a:ext cx="2834640" cy="261610"/>
          </a:xfrm>
          <a:prstGeom prst="rect">
            <a:avLst/>
          </a:prstGeom>
          <a:noFill/>
        </p:spPr>
        <p:txBody>
          <a:bodyPr wrap="square" lIns="0" tIns="0" rIns="0" bIns="0" anchor="t">
            <a:spAutoFit/>
          </a:bodyPr>
          <a:lstStyle/>
          <a:p>
            <a:pPr algn="l"/>
            <a:r>
              <a:rPr lang="en-US" sz="1700" b="1" i="0">
                <a:solidFill>
                  <a:srgbClr val="37AC5B"/>
                </a:solidFill>
                <a:latin typeface="Aptos"/>
              </a:rPr>
              <a:t>METRIC 3</a:t>
            </a:r>
          </a:p>
        </p:txBody>
      </p:sp>
      <p:sp>
        <p:nvSpPr>
          <p:cNvPr id="15" name="TextBox 14"/>
          <p:cNvSpPr txBox="1"/>
          <p:nvPr/>
        </p:nvSpPr>
        <p:spPr>
          <a:xfrm>
            <a:off x="758952" y="4187952"/>
            <a:ext cx="2834640" cy="246221"/>
          </a:xfrm>
          <a:prstGeom prst="rect">
            <a:avLst/>
          </a:prstGeom>
          <a:noFill/>
        </p:spPr>
        <p:txBody>
          <a:bodyPr wrap="square" lIns="0" tIns="0" rIns="0" bIns="0" anchor="t">
            <a:spAutoFit/>
          </a:bodyPr>
          <a:lstStyle/>
          <a:p>
            <a:pPr algn="l"/>
            <a:r>
              <a:rPr lang="en-US" sz="1600" b="0" i="0">
                <a:solidFill>
                  <a:srgbClr val="6C7882"/>
                </a:solidFill>
                <a:latin typeface="Aptos"/>
              </a:rPr>
              <a:t>Experience / implementation</a:t>
            </a:r>
          </a:p>
        </p:txBody>
      </p:sp>
      <p:sp>
        <p:nvSpPr>
          <p:cNvPr id="16" name="Rounded Rectangle 15">
            <a:extLst>
              <a:ext uri="{C183D7F6-B498-43B3-948B-1728B52AA6E4}">
                <adec:decorative xmlns:adec="http://schemas.microsoft.com/office/drawing/2017/decorative" val="1"/>
              </a:ext>
            </a:extLst>
          </p:cNvPr>
          <p:cNvSpPr/>
          <p:nvPr/>
        </p:nvSpPr>
        <p:spPr>
          <a:xfrm>
            <a:off x="4251960" y="3566160"/>
            <a:ext cx="3200400" cy="126187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16552" y="3730752"/>
            <a:ext cx="2834640" cy="261610"/>
          </a:xfrm>
          <a:prstGeom prst="rect">
            <a:avLst/>
          </a:prstGeom>
          <a:noFill/>
        </p:spPr>
        <p:txBody>
          <a:bodyPr wrap="square" lIns="0" tIns="0" rIns="0" bIns="0" anchor="t">
            <a:spAutoFit/>
          </a:bodyPr>
          <a:lstStyle/>
          <a:p>
            <a:pPr algn="l"/>
            <a:r>
              <a:rPr lang="en-US" sz="1700" b="1" i="0">
                <a:solidFill>
                  <a:srgbClr val="EB695B"/>
                </a:solidFill>
                <a:latin typeface="Aptos"/>
              </a:rPr>
              <a:t>OWNER</a:t>
            </a:r>
          </a:p>
        </p:txBody>
      </p:sp>
      <p:sp>
        <p:nvSpPr>
          <p:cNvPr id="18" name="TextBox 17"/>
          <p:cNvSpPr txBox="1"/>
          <p:nvPr/>
        </p:nvSpPr>
        <p:spPr>
          <a:xfrm>
            <a:off x="4416552" y="4187952"/>
            <a:ext cx="2834640" cy="246221"/>
          </a:xfrm>
          <a:prstGeom prst="rect">
            <a:avLst/>
          </a:prstGeom>
          <a:noFill/>
        </p:spPr>
        <p:txBody>
          <a:bodyPr wrap="square" lIns="0" tIns="0" rIns="0" bIns="0" anchor="t">
            <a:spAutoFit/>
          </a:bodyPr>
          <a:lstStyle/>
          <a:p>
            <a:pPr algn="l"/>
            <a:r>
              <a:rPr lang="en-US" sz="1600" b="0" i="0">
                <a:solidFill>
                  <a:srgbClr val="6C7882"/>
                </a:solidFill>
                <a:latin typeface="Aptos"/>
              </a:rPr>
              <a:t>Who is accountable?</a:t>
            </a:r>
          </a:p>
        </p:txBody>
      </p:sp>
      <p:sp>
        <p:nvSpPr>
          <p:cNvPr id="19" name="Rounded Rectangle 18">
            <a:extLst>
              <a:ext uri="{C183D7F6-B498-43B3-948B-1728B52AA6E4}">
                <adec:decorative xmlns:adec="http://schemas.microsoft.com/office/drawing/2017/decorative" val="1"/>
              </a:ext>
            </a:extLst>
          </p:cNvPr>
          <p:cNvSpPr/>
          <p:nvPr/>
        </p:nvSpPr>
        <p:spPr>
          <a:xfrm>
            <a:off x="7909560" y="3566160"/>
            <a:ext cx="3200400" cy="1261872"/>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074152" y="3730752"/>
            <a:ext cx="2834640" cy="261610"/>
          </a:xfrm>
          <a:prstGeom prst="rect">
            <a:avLst/>
          </a:prstGeom>
          <a:noFill/>
        </p:spPr>
        <p:txBody>
          <a:bodyPr wrap="square" lIns="0" tIns="0" rIns="0" bIns="0" anchor="t">
            <a:spAutoFit/>
          </a:bodyPr>
          <a:lstStyle/>
          <a:p>
            <a:pPr algn="l"/>
            <a:r>
              <a:rPr lang="en-US" sz="1700" b="1" i="0">
                <a:solidFill>
                  <a:srgbClr val="249EA3"/>
                </a:solidFill>
                <a:latin typeface="Aptos"/>
              </a:rPr>
              <a:t>FIRST REVIEW</a:t>
            </a:r>
          </a:p>
        </p:txBody>
      </p:sp>
      <p:sp>
        <p:nvSpPr>
          <p:cNvPr id="21" name="TextBox 20"/>
          <p:cNvSpPr txBox="1"/>
          <p:nvPr/>
        </p:nvSpPr>
        <p:spPr>
          <a:xfrm>
            <a:off x="8074152" y="4187952"/>
            <a:ext cx="2834640" cy="246221"/>
          </a:xfrm>
          <a:prstGeom prst="rect">
            <a:avLst/>
          </a:prstGeom>
          <a:noFill/>
        </p:spPr>
        <p:txBody>
          <a:bodyPr wrap="square" lIns="0" tIns="0" rIns="0" bIns="0" anchor="t">
            <a:spAutoFit/>
          </a:bodyPr>
          <a:lstStyle/>
          <a:p>
            <a:pPr algn="l"/>
            <a:r>
              <a:rPr lang="en-US" sz="1600" b="0" i="0">
                <a:solidFill>
                  <a:srgbClr val="6C7882"/>
                </a:solidFill>
                <a:latin typeface="Aptos"/>
              </a:rPr>
              <a:t>Date + decision point</a:t>
            </a:r>
          </a:p>
        </p:txBody>
      </p:sp>
      <p:sp>
        <p:nvSpPr>
          <p:cNvPr id="22" name="TextBox 21"/>
          <p:cNvSpPr txBox="1"/>
          <p:nvPr/>
        </p:nvSpPr>
        <p:spPr>
          <a:xfrm>
            <a:off x="1188720" y="5257800"/>
            <a:ext cx="9144000" cy="330860"/>
          </a:xfrm>
          <a:prstGeom prst="rect">
            <a:avLst/>
          </a:prstGeom>
          <a:noFill/>
        </p:spPr>
        <p:txBody>
          <a:bodyPr wrap="square" lIns="0" tIns="0" rIns="0" bIns="0" anchor="t">
            <a:spAutoFit/>
          </a:bodyPr>
          <a:lstStyle/>
          <a:p>
            <a:pPr algn="ctr"/>
            <a:r>
              <a:rPr lang="en-US" sz="2150" b="1" i="0">
                <a:solidFill>
                  <a:srgbClr val="254C76"/>
                </a:solidFill>
                <a:latin typeface="Aptos"/>
              </a:rPr>
              <a:t>Write it down. Name the owner. Put the first review on the calendar.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30–60–90 DAY COMMITMENT</a:t>
            </a:r>
          </a:p>
        </p:txBody>
      </p:sp>
      <p:sp>
        <p:nvSpPr>
          <p:cNvPr id="3" name="Title 2"/>
          <p:cNvSpPr txBox="1">
            <a:spLocks noGrp="1"/>
          </p:cNvSpPr>
          <p:nvPr>
            <p:ph type="title" idx="4294967295"/>
          </p:nvPr>
        </p:nvSpPr>
        <p:spPr>
          <a:xfrm>
            <a:off x="457200" y="804672"/>
            <a:ext cx="10835640" cy="9601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End the series with a short implementation runway—not a long wish list.</a:t>
            </a:r>
          </a:p>
        </p:txBody>
      </p:sp>
      <p:sp>
        <p:nvSpPr>
          <p:cNvPr id="4" name="Rounded Rectangle 3">
            <a:extLst>
              <a:ext uri="{C183D7F6-B498-43B3-948B-1728B52AA6E4}">
                <adec:decorative xmlns:adec="http://schemas.microsoft.com/office/drawing/2017/decorative" val="1"/>
              </a:ext>
            </a:extLst>
          </p:cNvPr>
          <p:cNvSpPr/>
          <p:nvPr/>
        </p:nvSpPr>
        <p:spPr>
          <a:xfrm>
            <a:off x="914400" y="2057400"/>
            <a:ext cx="2971800" cy="28803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a:extLst>
              <a:ext uri="{C183D7F6-B498-43B3-948B-1728B52AA6E4}">
                <adec:decorative xmlns:adec="http://schemas.microsoft.com/office/drawing/2017/decorative" val="1"/>
              </a:ext>
            </a:extLst>
          </p:cNvPr>
          <p:cNvSpPr/>
          <p:nvPr/>
        </p:nvSpPr>
        <p:spPr>
          <a:xfrm>
            <a:off x="1938528" y="2331720"/>
            <a:ext cx="914400" cy="914400"/>
          </a:xfrm>
          <a:prstGeom prst="ellipse">
            <a:avLst/>
          </a:prstGeom>
          <a:solidFill>
            <a:srgbClr val="249E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075688" y="2569464"/>
            <a:ext cx="640080" cy="384721"/>
          </a:xfrm>
          <a:prstGeom prst="rect">
            <a:avLst/>
          </a:prstGeom>
          <a:noFill/>
        </p:spPr>
        <p:txBody>
          <a:bodyPr wrap="square" lIns="0" tIns="0" rIns="0" bIns="0" anchor="t">
            <a:spAutoFit/>
          </a:bodyPr>
          <a:lstStyle/>
          <a:p>
            <a:pPr algn="ctr"/>
            <a:r>
              <a:rPr lang="en-US" sz="2500" b="1" i="0">
                <a:solidFill>
                  <a:srgbClr val="FFFFFF"/>
                </a:solidFill>
                <a:latin typeface="Aptos"/>
              </a:rPr>
              <a:t>30</a:t>
            </a:r>
          </a:p>
        </p:txBody>
      </p:sp>
      <p:sp>
        <p:nvSpPr>
          <p:cNvPr id="7" name="TextBox 6"/>
          <p:cNvSpPr txBox="1"/>
          <p:nvPr/>
        </p:nvSpPr>
        <p:spPr>
          <a:xfrm>
            <a:off x="1234440" y="3401568"/>
            <a:ext cx="2331720" cy="315471"/>
          </a:xfrm>
          <a:prstGeom prst="rect">
            <a:avLst/>
          </a:prstGeom>
          <a:noFill/>
        </p:spPr>
        <p:txBody>
          <a:bodyPr wrap="square" lIns="0" tIns="0" rIns="0" bIns="0" anchor="t">
            <a:spAutoFit/>
          </a:bodyPr>
          <a:lstStyle/>
          <a:p>
            <a:pPr algn="ctr"/>
            <a:r>
              <a:rPr lang="en-US" sz="2050" b="1" i="0">
                <a:solidFill>
                  <a:srgbClr val="249EA3"/>
                </a:solidFill>
                <a:latin typeface="Aptos"/>
              </a:rPr>
              <a:t>ALIGN</a:t>
            </a:r>
          </a:p>
        </p:txBody>
      </p:sp>
      <p:sp>
        <p:nvSpPr>
          <p:cNvPr id="8" name="TextBox 7"/>
          <p:cNvSpPr txBox="1"/>
          <p:nvPr/>
        </p:nvSpPr>
        <p:spPr>
          <a:xfrm>
            <a:off x="1234440" y="3858768"/>
            <a:ext cx="2331720" cy="738664"/>
          </a:xfrm>
          <a:prstGeom prst="rect">
            <a:avLst/>
          </a:prstGeom>
          <a:noFill/>
        </p:spPr>
        <p:txBody>
          <a:bodyPr wrap="square" lIns="0" tIns="0" rIns="0" bIns="0" anchor="t">
            <a:spAutoFit/>
          </a:bodyPr>
          <a:lstStyle/>
          <a:p>
            <a:pPr algn="ctr"/>
            <a:r>
              <a:rPr lang="en-US" sz="1600" b="0" i="0">
                <a:solidFill>
                  <a:srgbClr val="6C7882"/>
                </a:solidFill>
                <a:latin typeface="Aptos"/>
              </a:rPr>
              <a:t>Confirm the priority, owner, partners, and baseline data.</a:t>
            </a:r>
          </a:p>
        </p:txBody>
      </p:sp>
      <p:sp>
        <p:nvSpPr>
          <p:cNvPr id="9" name="Rounded Rectangle 8">
            <a:extLst>
              <a:ext uri="{C183D7F6-B498-43B3-948B-1728B52AA6E4}">
                <adec:decorative xmlns:adec="http://schemas.microsoft.com/office/drawing/2017/decorative" val="1"/>
              </a:ext>
            </a:extLst>
          </p:cNvPr>
          <p:cNvSpPr/>
          <p:nvPr/>
        </p:nvSpPr>
        <p:spPr>
          <a:xfrm>
            <a:off x="4572000" y="2057400"/>
            <a:ext cx="2971800" cy="28803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a:extLst>
              <a:ext uri="{C183D7F6-B498-43B3-948B-1728B52AA6E4}">
                <adec:decorative xmlns:adec="http://schemas.microsoft.com/office/drawing/2017/decorative" val="1"/>
              </a:ext>
            </a:extLst>
          </p:cNvPr>
          <p:cNvSpPr/>
          <p:nvPr/>
        </p:nvSpPr>
        <p:spPr>
          <a:xfrm>
            <a:off x="5596128" y="2331720"/>
            <a:ext cx="914400" cy="914400"/>
          </a:xfrm>
          <a:prstGeom prst="ellipse">
            <a:avLst/>
          </a:prstGeom>
          <a:solidFill>
            <a:srgbClr val="F7A4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733288" y="2569464"/>
            <a:ext cx="640080" cy="384721"/>
          </a:xfrm>
          <a:prstGeom prst="rect">
            <a:avLst/>
          </a:prstGeom>
          <a:noFill/>
        </p:spPr>
        <p:txBody>
          <a:bodyPr wrap="square" lIns="0" tIns="0" rIns="0" bIns="0" anchor="t">
            <a:spAutoFit/>
          </a:bodyPr>
          <a:lstStyle/>
          <a:p>
            <a:pPr algn="ctr"/>
            <a:r>
              <a:rPr lang="en-US" sz="2500" b="1" i="0">
                <a:solidFill>
                  <a:srgbClr val="FFFFFF"/>
                </a:solidFill>
                <a:latin typeface="Aptos"/>
              </a:rPr>
              <a:t>60</a:t>
            </a:r>
          </a:p>
        </p:txBody>
      </p:sp>
      <p:sp>
        <p:nvSpPr>
          <p:cNvPr id="12" name="TextBox 11"/>
          <p:cNvSpPr txBox="1"/>
          <p:nvPr/>
        </p:nvSpPr>
        <p:spPr>
          <a:xfrm>
            <a:off x="4892040" y="3401568"/>
            <a:ext cx="2331720" cy="315471"/>
          </a:xfrm>
          <a:prstGeom prst="rect">
            <a:avLst/>
          </a:prstGeom>
          <a:noFill/>
        </p:spPr>
        <p:txBody>
          <a:bodyPr wrap="square" lIns="0" tIns="0" rIns="0" bIns="0" anchor="t">
            <a:spAutoFit/>
          </a:bodyPr>
          <a:lstStyle/>
          <a:p>
            <a:pPr algn="ctr"/>
            <a:r>
              <a:rPr lang="en-US" sz="2050" b="1" i="0">
                <a:solidFill>
                  <a:srgbClr val="F7A42F"/>
                </a:solidFill>
                <a:latin typeface="Aptos"/>
              </a:rPr>
              <a:t>DESIGN</a:t>
            </a:r>
          </a:p>
        </p:txBody>
      </p:sp>
      <p:sp>
        <p:nvSpPr>
          <p:cNvPr id="13" name="TextBox 12"/>
          <p:cNvSpPr txBox="1"/>
          <p:nvPr/>
        </p:nvSpPr>
        <p:spPr>
          <a:xfrm>
            <a:off x="4892040" y="3858768"/>
            <a:ext cx="2331720" cy="738664"/>
          </a:xfrm>
          <a:prstGeom prst="rect">
            <a:avLst/>
          </a:prstGeom>
          <a:noFill/>
        </p:spPr>
        <p:txBody>
          <a:bodyPr wrap="square" lIns="0" tIns="0" rIns="0" bIns="0" anchor="t">
            <a:spAutoFit/>
          </a:bodyPr>
          <a:lstStyle/>
          <a:p>
            <a:pPr algn="ctr"/>
            <a:r>
              <a:rPr lang="en-US" sz="1600" b="0" i="0">
                <a:solidFill>
                  <a:srgbClr val="6C7882"/>
                </a:solidFill>
                <a:latin typeface="Aptos"/>
              </a:rPr>
              <a:t>Finalize the strategy, measures, roles, and implementation supports.</a:t>
            </a:r>
          </a:p>
        </p:txBody>
      </p:sp>
      <p:sp>
        <p:nvSpPr>
          <p:cNvPr id="14" name="Rounded Rectangle 13">
            <a:extLst>
              <a:ext uri="{C183D7F6-B498-43B3-948B-1728B52AA6E4}">
                <adec:decorative xmlns:adec="http://schemas.microsoft.com/office/drawing/2017/decorative" val="1"/>
              </a:ext>
            </a:extLst>
          </p:cNvPr>
          <p:cNvSpPr/>
          <p:nvPr/>
        </p:nvSpPr>
        <p:spPr>
          <a:xfrm>
            <a:off x="8229600" y="2057400"/>
            <a:ext cx="2971800" cy="2880360"/>
          </a:xfrm>
          <a:prstGeom prst="roundRect">
            <a:avLst/>
          </a:prstGeom>
          <a:solidFill>
            <a:srgbClr val="FFFFFF"/>
          </a:solidFill>
          <a:ln w="12700">
            <a:solidFill>
              <a:srgbClr val="D3DE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a:extLst>
              <a:ext uri="{C183D7F6-B498-43B3-948B-1728B52AA6E4}">
                <adec:decorative xmlns:adec="http://schemas.microsoft.com/office/drawing/2017/decorative" val="1"/>
              </a:ext>
            </a:extLst>
          </p:cNvPr>
          <p:cNvSpPr/>
          <p:nvPr/>
        </p:nvSpPr>
        <p:spPr>
          <a:xfrm>
            <a:off x="9253728" y="2331720"/>
            <a:ext cx="914400" cy="914400"/>
          </a:xfrm>
          <a:prstGeom prst="ellipse">
            <a:avLst/>
          </a:prstGeom>
          <a:solidFill>
            <a:srgbClr val="37AC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390888" y="2569464"/>
            <a:ext cx="640080" cy="384721"/>
          </a:xfrm>
          <a:prstGeom prst="rect">
            <a:avLst/>
          </a:prstGeom>
          <a:noFill/>
        </p:spPr>
        <p:txBody>
          <a:bodyPr wrap="square" lIns="0" tIns="0" rIns="0" bIns="0" anchor="t">
            <a:spAutoFit/>
          </a:bodyPr>
          <a:lstStyle/>
          <a:p>
            <a:pPr algn="ctr"/>
            <a:r>
              <a:rPr lang="en-US" sz="2500" b="1" i="0">
                <a:solidFill>
                  <a:srgbClr val="FFFFFF"/>
                </a:solidFill>
                <a:latin typeface="Aptos"/>
              </a:rPr>
              <a:t>90</a:t>
            </a:r>
          </a:p>
        </p:txBody>
      </p:sp>
      <p:sp>
        <p:nvSpPr>
          <p:cNvPr id="17" name="TextBox 16"/>
          <p:cNvSpPr txBox="1"/>
          <p:nvPr/>
        </p:nvSpPr>
        <p:spPr>
          <a:xfrm>
            <a:off x="8549640" y="3401568"/>
            <a:ext cx="2331720" cy="315471"/>
          </a:xfrm>
          <a:prstGeom prst="rect">
            <a:avLst/>
          </a:prstGeom>
          <a:noFill/>
        </p:spPr>
        <p:txBody>
          <a:bodyPr wrap="square" lIns="0" tIns="0" rIns="0" bIns="0" anchor="t">
            <a:spAutoFit/>
          </a:bodyPr>
          <a:lstStyle/>
          <a:p>
            <a:pPr algn="ctr"/>
            <a:r>
              <a:rPr lang="en-US" sz="2050" b="1" i="0">
                <a:solidFill>
                  <a:srgbClr val="37AC5B"/>
                </a:solidFill>
                <a:latin typeface="Aptos"/>
              </a:rPr>
              <a:t>TEST</a:t>
            </a:r>
          </a:p>
        </p:txBody>
      </p:sp>
      <p:sp>
        <p:nvSpPr>
          <p:cNvPr id="18" name="TextBox 17"/>
          <p:cNvSpPr txBox="1"/>
          <p:nvPr/>
        </p:nvSpPr>
        <p:spPr>
          <a:xfrm>
            <a:off x="8549640" y="3858768"/>
            <a:ext cx="2331720" cy="738664"/>
          </a:xfrm>
          <a:prstGeom prst="rect">
            <a:avLst/>
          </a:prstGeom>
          <a:noFill/>
        </p:spPr>
        <p:txBody>
          <a:bodyPr wrap="square" lIns="0" tIns="0" rIns="0" bIns="0" anchor="t">
            <a:spAutoFit/>
          </a:bodyPr>
          <a:lstStyle/>
          <a:p>
            <a:pPr algn="ctr"/>
            <a:r>
              <a:rPr lang="en-US" sz="1600" b="0" i="0">
                <a:solidFill>
                  <a:srgbClr val="6C7882"/>
                </a:solidFill>
                <a:latin typeface="Aptos"/>
              </a:rPr>
              <a:t>Launch one manageable change and create a feedback loop.</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SERIES TAKEAWAYS</a:t>
            </a:r>
          </a:p>
        </p:txBody>
      </p:sp>
      <p:sp>
        <p:nvSpPr>
          <p:cNvPr id="3" name="Title 2"/>
          <p:cNvSpPr txBox="1">
            <a:spLocks noGrp="1"/>
          </p:cNvSpPr>
          <p:nvPr>
            <p:ph type="title" idx="4294967295"/>
          </p:nvPr>
        </p:nvSpPr>
        <p:spPr>
          <a:xfrm>
            <a:off x="457200" y="804672"/>
            <a:ext cx="10835640" cy="4616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Five ideas to carry forward from the series.</a:t>
            </a:r>
          </a:p>
        </p:txBody>
      </p:sp>
      <p:sp>
        <p:nvSpPr>
          <p:cNvPr id="4" name="TextBox 3"/>
          <p:cNvSpPr txBox="1"/>
          <p:nvPr/>
        </p:nvSpPr>
        <p:spPr>
          <a:xfrm>
            <a:off x="621792" y="1755648"/>
            <a:ext cx="365760" cy="292388"/>
          </a:xfrm>
          <a:prstGeom prst="rect">
            <a:avLst/>
          </a:prstGeom>
          <a:noFill/>
        </p:spPr>
        <p:txBody>
          <a:bodyPr wrap="square" lIns="0" tIns="0" rIns="0" bIns="0" anchor="t">
            <a:spAutoFit/>
          </a:bodyPr>
          <a:lstStyle/>
          <a:p>
            <a:pPr algn="ctr"/>
            <a:r>
              <a:rPr lang="en-US" sz="1900" b="1" i="0">
                <a:solidFill>
                  <a:srgbClr val="249EA3"/>
                </a:solidFill>
                <a:latin typeface="Aptos"/>
              </a:rPr>
              <a:t>1</a:t>
            </a:r>
          </a:p>
        </p:txBody>
      </p:sp>
      <p:sp>
        <p:nvSpPr>
          <p:cNvPr id="5" name="TextBox 4"/>
          <p:cNvSpPr txBox="1"/>
          <p:nvPr/>
        </p:nvSpPr>
        <p:spPr>
          <a:xfrm>
            <a:off x="1078992" y="1755648"/>
            <a:ext cx="2834640" cy="553998"/>
          </a:xfrm>
          <a:prstGeom prst="rect">
            <a:avLst/>
          </a:prstGeom>
          <a:noFill/>
        </p:spPr>
        <p:txBody>
          <a:bodyPr wrap="square" lIns="0" tIns="0" rIns="0" bIns="0" anchor="t">
            <a:spAutoFit/>
          </a:bodyPr>
          <a:lstStyle/>
          <a:p>
            <a:pPr algn="l"/>
            <a:r>
              <a:rPr lang="en-US" sz="1800" b="1" i="0">
                <a:solidFill>
                  <a:srgbClr val="2B3640"/>
                </a:solidFill>
                <a:latin typeface="Aptos"/>
              </a:rPr>
              <a:t>Diagnose before choosing a strategy</a:t>
            </a:r>
          </a:p>
        </p:txBody>
      </p:sp>
      <p:sp>
        <p:nvSpPr>
          <p:cNvPr id="6" name="TextBox 5"/>
          <p:cNvSpPr txBox="1"/>
          <p:nvPr/>
        </p:nvSpPr>
        <p:spPr>
          <a:xfrm>
            <a:off x="3913632" y="1755648"/>
            <a:ext cx="6766560" cy="253916"/>
          </a:xfrm>
          <a:prstGeom prst="rect">
            <a:avLst/>
          </a:prstGeom>
          <a:noFill/>
        </p:spPr>
        <p:txBody>
          <a:bodyPr wrap="square" lIns="0" tIns="0" rIns="0" bIns="0" anchor="t">
            <a:spAutoFit/>
          </a:bodyPr>
          <a:lstStyle/>
          <a:p>
            <a:pPr algn="l"/>
            <a:r>
              <a:rPr lang="en-US" sz="1650" b="0" i="0">
                <a:solidFill>
                  <a:srgbClr val="6C7882"/>
                </a:solidFill>
                <a:latin typeface="Aptos"/>
              </a:rPr>
              <a:t>Use workforce data + lived experience to define the problem.</a:t>
            </a:r>
          </a:p>
        </p:txBody>
      </p:sp>
      <p:sp>
        <p:nvSpPr>
          <p:cNvPr id="7" name="TextBox 6"/>
          <p:cNvSpPr txBox="1"/>
          <p:nvPr/>
        </p:nvSpPr>
        <p:spPr>
          <a:xfrm>
            <a:off x="621792" y="2523744"/>
            <a:ext cx="365760" cy="292388"/>
          </a:xfrm>
          <a:prstGeom prst="rect">
            <a:avLst/>
          </a:prstGeom>
          <a:noFill/>
        </p:spPr>
        <p:txBody>
          <a:bodyPr wrap="square" lIns="0" tIns="0" rIns="0" bIns="0" anchor="t">
            <a:spAutoFit/>
          </a:bodyPr>
          <a:lstStyle/>
          <a:p>
            <a:pPr algn="ctr"/>
            <a:r>
              <a:rPr lang="en-US" sz="1900" b="1" i="0">
                <a:solidFill>
                  <a:srgbClr val="F7A42F"/>
                </a:solidFill>
                <a:latin typeface="Aptos"/>
              </a:rPr>
              <a:t>2</a:t>
            </a:r>
          </a:p>
        </p:txBody>
      </p:sp>
      <p:sp>
        <p:nvSpPr>
          <p:cNvPr id="8" name="TextBox 7"/>
          <p:cNvSpPr txBox="1"/>
          <p:nvPr/>
        </p:nvSpPr>
        <p:spPr>
          <a:xfrm>
            <a:off x="1078992" y="2523744"/>
            <a:ext cx="2834640" cy="276999"/>
          </a:xfrm>
          <a:prstGeom prst="rect">
            <a:avLst/>
          </a:prstGeom>
          <a:noFill/>
        </p:spPr>
        <p:txBody>
          <a:bodyPr wrap="square" lIns="0" tIns="0" rIns="0" bIns="0" anchor="t">
            <a:spAutoFit/>
          </a:bodyPr>
          <a:lstStyle/>
          <a:p>
            <a:pPr algn="l"/>
            <a:r>
              <a:rPr lang="en-US" sz="1800" b="1" i="0">
                <a:solidFill>
                  <a:srgbClr val="2B3640"/>
                </a:solidFill>
                <a:latin typeface="Aptos"/>
              </a:rPr>
              <a:t>Attraction is a portfolio</a:t>
            </a:r>
          </a:p>
        </p:txBody>
      </p:sp>
      <p:sp>
        <p:nvSpPr>
          <p:cNvPr id="9" name="TextBox 8"/>
          <p:cNvSpPr txBox="1"/>
          <p:nvPr/>
        </p:nvSpPr>
        <p:spPr>
          <a:xfrm>
            <a:off x="3913632" y="2523744"/>
            <a:ext cx="6766560" cy="253916"/>
          </a:xfrm>
          <a:prstGeom prst="rect">
            <a:avLst/>
          </a:prstGeom>
          <a:noFill/>
        </p:spPr>
        <p:txBody>
          <a:bodyPr wrap="square" lIns="0" tIns="0" rIns="0" bIns="0" anchor="t">
            <a:spAutoFit/>
          </a:bodyPr>
          <a:lstStyle/>
          <a:p>
            <a:pPr algn="l"/>
            <a:r>
              <a:rPr lang="en-US" sz="1650" b="0" i="0">
                <a:solidFill>
                  <a:srgbClr val="6C7882"/>
                </a:solidFill>
                <a:latin typeface="Aptos"/>
              </a:rPr>
              <a:t>Compensation, incentives, public awareness, and access work together.</a:t>
            </a:r>
          </a:p>
        </p:txBody>
      </p:sp>
      <p:sp>
        <p:nvSpPr>
          <p:cNvPr id="10" name="TextBox 9"/>
          <p:cNvSpPr txBox="1"/>
          <p:nvPr/>
        </p:nvSpPr>
        <p:spPr>
          <a:xfrm>
            <a:off x="621792" y="3291839"/>
            <a:ext cx="365760" cy="292388"/>
          </a:xfrm>
          <a:prstGeom prst="rect">
            <a:avLst/>
          </a:prstGeom>
          <a:noFill/>
        </p:spPr>
        <p:txBody>
          <a:bodyPr wrap="square" lIns="0" tIns="0" rIns="0" bIns="0" anchor="t">
            <a:spAutoFit/>
          </a:bodyPr>
          <a:lstStyle/>
          <a:p>
            <a:pPr algn="ctr"/>
            <a:r>
              <a:rPr lang="en-US" sz="1900" b="1" i="0">
                <a:solidFill>
                  <a:srgbClr val="254C76"/>
                </a:solidFill>
                <a:latin typeface="Aptos"/>
              </a:rPr>
              <a:t>3</a:t>
            </a:r>
          </a:p>
        </p:txBody>
      </p:sp>
      <p:sp>
        <p:nvSpPr>
          <p:cNvPr id="11" name="TextBox 10"/>
          <p:cNvSpPr txBox="1"/>
          <p:nvPr/>
        </p:nvSpPr>
        <p:spPr>
          <a:xfrm>
            <a:off x="1078992" y="3291839"/>
            <a:ext cx="2834640" cy="276999"/>
          </a:xfrm>
          <a:prstGeom prst="rect">
            <a:avLst/>
          </a:prstGeom>
          <a:noFill/>
        </p:spPr>
        <p:txBody>
          <a:bodyPr wrap="square" lIns="0" tIns="0" rIns="0" bIns="0" anchor="t">
            <a:spAutoFit/>
          </a:bodyPr>
          <a:lstStyle/>
          <a:p>
            <a:pPr algn="l"/>
            <a:r>
              <a:rPr lang="en-US" sz="1800" b="1" i="0">
                <a:solidFill>
                  <a:srgbClr val="2B3640"/>
                </a:solidFill>
                <a:latin typeface="Aptos"/>
              </a:rPr>
              <a:t>Pathways are transitions</a:t>
            </a:r>
          </a:p>
        </p:txBody>
      </p:sp>
      <p:sp>
        <p:nvSpPr>
          <p:cNvPr id="12" name="TextBox 11"/>
          <p:cNvSpPr txBox="1"/>
          <p:nvPr/>
        </p:nvSpPr>
        <p:spPr>
          <a:xfrm>
            <a:off x="3913632" y="3291839"/>
            <a:ext cx="6766560" cy="253916"/>
          </a:xfrm>
          <a:prstGeom prst="rect">
            <a:avLst/>
          </a:prstGeom>
          <a:noFill/>
        </p:spPr>
        <p:txBody>
          <a:bodyPr wrap="square" lIns="0" tIns="0" rIns="0" bIns="0" anchor="t">
            <a:spAutoFit/>
          </a:bodyPr>
          <a:lstStyle/>
          <a:p>
            <a:pPr algn="l"/>
            <a:r>
              <a:rPr lang="en-US" sz="1650" b="0" i="0">
                <a:solidFill>
                  <a:srgbClr val="6C7882"/>
                </a:solidFill>
                <a:latin typeface="Aptos"/>
              </a:rPr>
              <a:t>Make entry, preparation, qualification, employment, and growth navigable.</a:t>
            </a:r>
          </a:p>
        </p:txBody>
      </p:sp>
      <p:sp>
        <p:nvSpPr>
          <p:cNvPr id="13" name="TextBox 12"/>
          <p:cNvSpPr txBox="1"/>
          <p:nvPr/>
        </p:nvSpPr>
        <p:spPr>
          <a:xfrm>
            <a:off x="621792" y="4059935"/>
            <a:ext cx="365760" cy="292388"/>
          </a:xfrm>
          <a:prstGeom prst="rect">
            <a:avLst/>
          </a:prstGeom>
          <a:noFill/>
        </p:spPr>
        <p:txBody>
          <a:bodyPr wrap="square" lIns="0" tIns="0" rIns="0" bIns="0" anchor="t">
            <a:spAutoFit/>
          </a:bodyPr>
          <a:lstStyle/>
          <a:p>
            <a:pPr algn="ctr"/>
            <a:r>
              <a:rPr lang="en-US" sz="1900" b="1" i="0">
                <a:solidFill>
                  <a:srgbClr val="EB695B"/>
                </a:solidFill>
                <a:latin typeface="Aptos"/>
              </a:rPr>
              <a:t>4</a:t>
            </a:r>
          </a:p>
        </p:txBody>
      </p:sp>
      <p:sp>
        <p:nvSpPr>
          <p:cNvPr id="14" name="TextBox 13"/>
          <p:cNvSpPr txBox="1"/>
          <p:nvPr/>
        </p:nvSpPr>
        <p:spPr>
          <a:xfrm>
            <a:off x="1078992" y="4059935"/>
            <a:ext cx="2834640" cy="553998"/>
          </a:xfrm>
          <a:prstGeom prst="rect">
            <a:avLst/>
          </a:prstGeom>
          <a:noFill/>
        </p:spPr>
        <p:txBody>
          <a:bodyPr wrap="square" lIns="0" tIns="0" rIns="0" bIns="0" anchor="t">
            <a:spAutoFit/>
          </a:bodyPr>
          <a:lstStyle/>
          <a:p>
            <a:pPr algn="l"/>
            <a:r>
              <a:rPr lang="en-US" sz="1800" b="1" i="0">
                <a:solidFill>
                  <a:srgbClr val="2B3640"/>
                </a:solidFill>
                <a:latin typeface="Aptos"/>
              </a:rPr>
              <a:t>Retention is a system outcome</a:t>
            </a:r>
          </a:p>
        </p:txBody>
      </p:sp>
      <p:sp>
        <p:nvSpPr>
          <p:cNvPr id="15" name="TextBox 14"/>
          <p:cNvSpPr txBox="1"/>
          <p:nvPr/>
        </p:nvSpPr>
        <p:spPr>
          <a:xfrm>
            <a:off x="3913632" y="4059935"/>
            <a:ext cx="6766560" cy="507831"/>
          </a:xfrm>
          <a:prstGeom prst="rect">
            <a:avLst/>
          </a:prstGeom>
          <a:noFill/>
        </p:spPr>
        <p:txBody>
          <a:bodyPr wrap="square" lIns="0" tIns="0" rIns="0" bIns="0" anchor="t">
            <a:spAutoFit/>
          </a:bodyPr>
          <a:lstStyle/>
          <a:p>
            <a:pPr algn="l"/>
            <a:r>
              <a:rPr lang="en-US" sz="1650" b="0" i="0">
                <a:solidFill>
                  <a:srgbClr val="6C7882"/>
                </a:solidFill>
                <a:latin typeface="Aptos"/>
              </a:rPr>
              <a:t>Onboarding, workload, supervision, belonging, growth, and well-being shape staying.</a:t>
            </a:r>
          </a:p>
        </p:txBody>
      </p:sp>
      <p:sp>
        <p:nvSpPr>
          <p:cNvPr id="16" name="TextBox 15"/>
          <p:cNvSpPr txBox="1"/>
          <p:nvPr/>
        </p:nvSpPr>
        <p:spPr>
          <a:xfrm>
            <a:off x="621792" y="4828031"/>
            <a:ext cx="365760" cy="292388"/>
          </a:xfrm>
          <a:prstGeom prst="rect">
            <a:avLst/>
          </a:prstGeom>
          <a:noFill/>
        </p:spPr>
        <p:txBody>
          <a:bodyPr wrap="square" lIns="0" tIns="0" rIns="0" bIns="0" anchor="t">
            <a:spAutoFit/>
          </a:bodyPr>
          <a:lstStyle/>
          <a:p>
            <a:pPr algn="ctr"/>
            <a:r>
              <a:rPr lang="en-US" sz="1900" b="1" i="0">
                <a:solidFill>
                  <a:srgbClr val="37AC5B"/>
                </a:solidFill>
                <a:latin typeface="Aptos"/>
              </a:rPr>
              <a:t>5</a:t>
            </a:r>
          </a:p>
        </p:txBody>
      </p:sp>
      <p:sp>
        <p:nvSpPr>
          <p:cNvPr id="17" name="TextBox 16"/>
          <p:cNvSpPr txBox="1"/>
          <p:nvPr/>
        </p:nvSpPr>
        <p:spPr>
          <a:xfrm>
            <a:off x="1078992" y="4828031"/>
            <a:ext cx="2834640" cy="553998"/>
          </a:xfrm>
          <a:prstGeom prst="rect">
            <a:avLst/>
          </a:prstGeom>
          <a:noFill/>
        </p:spPr>
        <p:txBody>
          <a:bodyPr wrap="square" lIns="0" tIns="0" rIns="0" bIns="0" anchor="t">
            <a:spAutoFit/>
          </a:bodyPr>
          <a:lstStyle/>
          <a:p>
            <a:pPr algn="l"/>
            <a:r>
              <a:rPr lang="en-US" sz="1800" b="1" i="0">
                <a:solidFill>
                  <a:srgbClr val="2B3640"/>
                </a:solidFill>
                <a:latin typeface="Aptos"/>
              </a:rPr>
              <a:t>Sustain through infrastructure</a:t>
            </a:r>
          </a:p>
        </p:txBody>
      </p:sp>
      <p:sp>
        <p:nvSpPr>
          <p:cNvPr id="18" name="TextBox 17"/>
          <p:cNvSpPr txBox="1"/>
          <p:nvPr/>
        </p:nvSpPr>
        <p:spPr>
          <a:xfrm>
            <a:off x="3913632" y="4828031"/>
            <a:ext cx="6766560" cy="507831"/>
          </a:xfrm>
          <a:prstGeom prst="rect">
            <a:avLst/>
          </a:prstGeom>
          <a:noFill/>
        </p:spPr>
        <p:txBody>
          <a:bodyPr wrap="square" lIns="0" tIns="0" rIns="0" bIns="0" anchor="t">
            <a:spAutoFit/>
          </a:bodyPr>
          <a:lstStyle/>
          <a:p>
            <a:pPr algn="l"/>
            <a:r>
              <a:rPr lang="en-US" sz="1650" b="0" i="0">
                <a:solidFill>
                  <a:srgbClr val="6C7882"/>
                </a:solidFill>
                <a:latin typeface="Aptos"/>
              </a:rPr>
              <a:t>Assign ownership, build data/PD/TA capacity, fund the work, and review progress.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75488"/>
            <a:ext cx="10881360" cy="223138"/>
          </a:xfrm>
          <a:prstGeom prst="rect">
            <a:avLst/>
          </a:prstGeom>
          <a:noFill/>
        </p:spPr>
        <p:txBody>
          <a:bodyPr wrap="square" lIns="0" tIns="0" rIns="0" bIns="0" anchor="t">
            <a:spAutoFit/>
          </a:bodyPr>
          <a:lstStyle/>
          <a:p>
            <a:pPr algn="l"/>
            <a:r>
              <a:rPr lang="en-US" sz="1450" b="1" i="0">
                <a:solidFill>
                  <a:srgbClr val="249EA3"/>
                </a:solidFill>
                <a:latin typeface="Aptos"/>
              </a:rPr>
              <a:t>RESOURCES &amp; LINKS</a:t>
            </a:r>
          </a:p>
        </p:txBody>
      </p:sp>
      <p:sp>
        <p:nvSpPr>
          <p:cNvPr id="3" name="Title 2"/>
          <p:cNvSpPr txBox="1">
            <a:spLocks noGrp="1"/>
          </p:cNvSpPr>
          <p:nvPr>
            <p:ph type="title" idx="4294967295"/>
          </p:nvPr>
        </p:nvSpPr>
        <p:spPr>
          <a:xfrm>
            <a:off x="457200" y="804672"/>
            <a:ext cx="10835640" cy="4616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254C76"/>
                </a:solidFill>
                <a:effectLst/>
                <a:uLnTx/>
                <a:uFillTx/>
                <a:latin typeface="Aptos"/>
                <a:ea typeface="+mn-ea"/>
                <a:cs typeface="+mn-cs"/>
              </a:rPr>
              <a:t>Resources to continue the work after Session 5.</a:t>
            </a:r>
          </a:p>
        </p:txBody>
      </p:sp>
      <p:sp>
        <p:nvSpPr>
          <p:cNvPr id="4" name="TextBox 3"/>
          <p:cNvSpPr txBox="1"/>
          <p:nvPr/>
        </p:nvSpPr>
        <p:spPr>
          <a:xfrm>
            <a:off x="594360" y="1719072"/>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3"/>
              </a:rPr>
              <a:t>• DaSy Data Leadership Competencies Self-Assessment</a:t>
            </a:r>
          </a:p>
        </p:txBody>
      </p:sp>
      <p:sp>
        <p:nvSpPr>
          <p:cNvPr id="5" name="TextBox 4"/>
          <p:cNvSpPr txBox="1"/>
          <p:nvPr/>
        </p:nvSpPr>
        <p:spPr>
          <a:xfrm>
            <a:off x="594360" y="2286000"/>
            <a:ext cx="5303520" cy="492443"/>
          </a:xfrm>
          <a:prstGeom prst="rect">
            <a:avLst/>
          </a:prstGeom>
          <a:noFill/>
        </p:spPr>
        <p:txBody>
          <a:bodyPr wrap="square" lIns="0" tIns="0" rIns="0" bIns="0" anchor="t">
            <a:spAutoFit/>
          </a:bodyPr>
          <a:lstStyle/>
          <a:p>
            <a:pPr algn="l"/>
            <a:r>
              <a:rPr lang="en-US" sz="1600" b="1" i="0">
                <a:solidFill>
                  <a:srgbClr val="254C76"/>
                </a:solidFill>
                <a:latin typeface="Aptos"/>
                <a:hlinkClick r:id="rId4"/>
              </a:rPr>
              <a:t>• ECS 50-State Teacher Recruitment &amp; Retention Comparison</a:t>
            </a:r>
          </a:p>
        </p:txBody>
      </p:sp>
      <p:sp>
        <p:nvSpPr>
          <p:cNvPr id="6" name="TextBox 5"/>
          <p:cNvSpPr txBox="1"/>
          <p:nvPr/>
        </p:nvSpPr>
        <p:spPr>
          <a:xfrm>
            <a:off x="594360" y="2852928"/>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5"/>
              </a:rPr>
              <a:t>• Home Visiting Workforce Data Dashboard</a:t>
            </a:r>
          </a:p>
        </p:txBody>
      </p:sp>
      <p:sp>
        <p:nvSpPr>
          <p:cNvPr id="7" name="TextBox 6"/>
          <p:cNvSpPr txBox="1"/>
          <p:nvPr/>
        </p:nvSpPr>
        <p:spPr>
          <a:xfrm>
            <a:off x="594360" y="3419856"/>
            <a:ext cx="5303520" cy="492443"/>
          </a:xfrm>
          <a:prstGeom prst="rect">
            <a:avLst/>
          </a:prstGeom>
          <a:noFill/>
        </p:spPr>
        <p:txBody>
          <a:bodyPr wrap="square" lIns="0" tIns="0" rIns="0" bIns="0" anchor="t">
            <a:spAutoFit/>
          </a:bodyPr>
          <a:lstStyle/>
          <a:p>
            <a:pPr algn="l"/>
            <a:r>
              <a:rPr lang="en-US" sz="1600" b="1" i="0">
                <a:solidFill>
                  <a:srgbClr val="254C76"/>
                </a:solidFill>
                <a:latin typeface="Aptos"/>
                <a:hlinkClick r:id="rId6"/>
              </a:rPr>
              <a:t>• ECTA Early Childhood Personnel Solutions Learning Community</a:t>
            </a:r>
          </a:p>
        </p:txBody>
      </p:sp>
      <p:sp>
        <p:nvSpPr>
          <p:cNvPr id="8" name="TextBox 7"/>
          <p:cNvSpPr txBox="1"/>
          <p:nvPr/>
        </p:nvSpPr>
        <p:spPr>
          <a:xfrm>
            <a:off x="594360" y="3986783"/>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7"/>
              </a:rPr>
              <a:t>• ECTA Recruitment &amp; Retention Synthesis / Strategies</a:t>
            </a:r>
          </a:p>
        </p:txBody>
      </p:sp>
      <p:sp>
        <p:nvSpPr>
          <p:cNvPr id="9" name="TextBox 8"/>
          <p:cNvSpPr txBox="1"/>
          <p:nvPr/>
        </p:nvSpPr>
        <p:spPr>
          <a:xfrm>
            <a:off x="594360" y="4553712"/>
            <a:ext cx="5303520" cy="492443"/>
          </a:xfrm>
          <a:prstGeom prst="rect">
            <a:avLst/>
          </a:prstGeom>
          <a:noFill/>
        </p:spPr>
        <p:txBody>
          <a:bodyPr wrap="square" lIns="0" tIns="0" rIns="0" bIns="0" anchor="t">
            <a:spAutoFit/>
          </a:bodyPr>
          <a:lstStyle/>
          <a:p>
            <a:pPr algn="l"/>
            <a:r>
              <a:rPr lang="en-US" sz="1600" b="1" i="0">
                <a:solidFill>
                  <a:srgbClr val="254C76"/>
                </a:solidFill>
                <a:latin typeface="Aptos"/>
                <a:hlinkClick r:id="rId8"/>
              </a:rPr>
              <a:t>• DEC Service Coordination Recruitment &amp; Retention Toolkit</a:t>
            </a:r>
          </a:p>
        </p:txBody>
      </p:sp>
      <p:sp>
        <p:nvSpPr>
          <p:cNvPr id="10" name="TextBox 9"/>
          <p:cNvSpPr txBox="1"/>
          <p:nvPr/>
        </p:nvSpPr>
        <p:spPr>
          <a:xfrm>
            <a:off x="594360" y="5120640"/>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9"/>
              </a:rPr>
              <a:t>• Arizona CSPD</a:t>
            </a:r>
          </a:p>
        </p:txBody>
      </p:sp>
      <p:sp>
        <p:nvSpPr>
          <p:cNvPr id="11" name="TextBox 10"/>
          <p:cNvSpPr txBox="1"/>
          <p:nvPr/>
        </p:nvSpPr>
        <p:spPr>
          <a:xfrm>
            <a:off x="6172200" y="1719072"/>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10"/>
              </a:rPr>
              <a:t>• Minnesota CSPD</a:t>
            </a:r>
          </a:p>
        </p:txBody>
      </p:sp>
      <p:sp>
        <p:nvSpPr>
          <p:cNvPr id="12" name="TextBox 11"/>
          <p:cNvSpPr txBox="1"/>
          <p:nvPr/>
        </p:nvSpPr>
        <p:spPr>
          <a:xfrm>
            <a:off x="6172200" y="2286000"/>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11"/>
              </a:rPr>
              <a:t>• Hawaiʻi CSPD</a:t>
            </a:r>
          </a:p>
        </p:txBody>
      </p:sp>
      <p:sp>
        <p:nvSpPr>
          <p:cNvPr id="13" name="TextBox 12"/>
          <p:cNvSpPr txBox="1"/>
          <p:nvPr/>
        </p:nvSpPr>
        <p:spPr>
          <a:xfrm>
            <a:off x="6172200" y="2852928"/>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12"/>
              </a:rPr>
              <a:t>• Virginia VEIPD</a:t>
            </a:r>
          </a:p>
        </p:txBody>
      </p:sp>
      <p:sp>
        <p:nvSpPr>
          <p:cNvPr id="14" name="TextBox 13"/>
          <p:cNvSpPr txBox="1"/>
          <p:nvPr/>
        </p:nvSpPr>
        <p:spPr>
          <a:xfrm>
            <a:off x="6172200" y="3419856"/>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13"/>
              </a:rPr>
              <a:t>• Kansas KITS</a:t>
            </a:r>
          </a:p>
        </p:txBody>
      </p:sp>
      <p:sp>
        <p:nvSpPr>
          <p:cNvPr id="15" name="TextBox 14"/>
          <p:cNvSpPr txBox="1"/>
          <p:nvPr/>
        </p:nvSpPr>
        <p:spPr>
          <a:xfrm>
            <a:off x="6172200" y="3986783"/>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14"/>
              </a:rPr>
              <a:t>• Illinois EITP</a:t>
            </a:r>
          </a:p>
        </p:txBody>
      </p:sp>
      <p:sp>
        <p:nvSpPr>
          <p:cNvPr id="16" name="TextBox 15"/>
          <p:cNvSpPr txBox="1"/>
          <p:nvPr/>
        </p:nvSpPr>
        <p:spPr>
          <a:xfrm>
            <a:off x="6172200" y="4553712"/>
            <a:ext cx="5303520" cy="246221"/>
          </a:xfrm>
          <a:prstGeom prst="rect">
            <a:avLst/>
          </a:prstGeom>
          <a:noFill/>
        </p:spPr>
        <p:txBody>
          <a:bodyPr wrap="square" lIns="0" tIns="0" rIns="0" bIns="0" anchor="t">
            <a:spAutoFit/>
          </a:bodyPr>
          <a:lstStyle/>
          <a:p>
            <a:pPr algn="l"/>
            <a:r>
              <a:rPr lang="en-US" sz="1600" b="1" i="0">
                <a:solidFill>
                  <a:srgbClr val="254C76"/>
                </a:solidFill>
                <a:latin typeface="Aptos"/>
                <a:hlinkClick r:id="rId15"/>
              </a:rPr>
              <a:t>• Wisconsin Early Childhood Special Education / EL-TAI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5488" y="566928"/>
            <a:ext cx="2743200" cy="223138"/>
          </a:xfrm>
          <a:prstGeom prst="rect">
            <a:avLst/>
          </a:prstGeom>
          <a:noFill/>
        </p:spPr>
        <p:txBody>
          <a:bodyPr wrap="square" lIns="0" tIns="0" rIns="0" bIns="0" anchor="t">
            <a:spAutoFit/>
          </a:bodyPr>
          <a:lstStyle/>
          <a:p>
            <a:pPr algn="l"/>
            <a:r>
              <a:rPr lang="en-US" sz="1450" b="1" i="0">
                <a:solidFill>
                  <a:srgbClr val="37AC5B"/>
                </a:solidFill>
                <a:latin typeface="Aptos"/>
              </a:rPr>
              <a:t>SERIES COMPLETE</a:t>
            </a:r>
          </a:p>
        </p:txBody>
      </p:sp>
      <p:sp>
        <p:nvSpPr>
          <p:cNvPr id="3" name="Title 2"/>
          <p:cNvSpPr txBox="1">
            <a:spLocks noGrp="1"/>
          </p:cNvSpPr>
          <p:nvPr>
            <p:ph type="title" idx="4294967295"/>
          </p:nvPr>
        </p:nvSpPr>
        <p:spPr>
          <a:xfrm>
            <a:off x="566928" y="1234440"/>
            <a:ext cx="10241280" cy="14542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50" b="1" i="0" u="none" strike="noStrike" kern="1200" cap="none" spc="0" normalizeH="0" baseline="0" noProof="0" dirty="0">
                <a:ln>
                  <a:noFill/>
                </a:ln>
                <a:solidFill>
                  <a:srgbClr val="254C76"/>
                </a:solidFill>
                <a:effectLst/>
                <a:uLnTx/>
                <a:uFillTx/>
                <a:latin typeface="Aptos"/>
                <a:ea typeface="+mn-ea"/>
                <a:cs typeface="+mn-cs"/>
              </a:rPr>
              <a:t>Thank you for investing in the people who make early intervention and early childhood special education possible.</a:t>
            </a:r>
          </a:p>
        </p:txBody>
      </p:sp>
      <p:sp>
        <p:nvSpPr>
          <p:cNvPr id="4" name="TextBox 3"/>
          <p:cNvSpPr txBox="1"/>
          <p:nvPr/>
        </p:nvSpPr>
        <p:spPr>
          <a:xfrm>
            <a:off x="1005840" y="3063240"/>
            <a:ext cx="9326880" cy="738664"/>
          </a:xfrm>
          <a:prstGeom prst="rect">
            <a:avLst/>
          </a:prstGeom>
          <a:noFill/>
        </p:spPr>
        <p:txBody>
          <a:bodyPr wrap="square" lIns="0" tIns="0" rIns="0" bIns="0" anchor="t">
            <a:spAutoFit/>
          </a:bodyPr>
          <a:lstStyle/>
          <a:p>
            <a:pPr algn="ctr"/>
            <a:r>
              <a:rPr lang="en-US" sz="2400" b="1" i="0">
                <a:solidFill>
                  <a:srgbClr val="37AC5B"/>
                </a:solidFill>
                <a:latin typeface="Aptos"/>
              </a:rPr>
              <a:t>Your next step: schedule the first review of your 12-month workforce roadmap.</a:t>
            </a:r>
          </a:p>
        </p:txBody>
      </p:sp>
      <p:sp>
        <p:nvSpPr>
          <p:cNvPr id="5" name="TextBox 4"/>
          <p:cNvSpPr txBox="1"/>
          <p:nvPr/>
        </p:nvSpPr>
        <p:spPr>
          <a:xfrm>
            <a:off x="2286000" y="4617720"/>
            <a:ext cx="7589520" cy="584775"/>
          </a:xfrm>
          <a:prstGeom prst="rect">
            <a:avLst/>
          </a:prstGeom>
          <a:noFill/>
        </p:spPr>
        <p:txBody>
          <a:bodyPr wrap="square" lIns="0" tIns="0" rIns="0" bIns="0" anchor="t">
            <a:spAutoFit/>
          </a:bodyPr>
          <a:lstStyle/>
          <a:p>
            <a:pPr algn="ctr"/>
            <a:r>
              <a:rPr lang="en-US" sz="1900" b="0" i="0">
                <a:solidFill>
                  <a:srgbClr val="6C7882"/>
                </a:solidFill>
                <a:latin typeface="Aptos"/>
              </a:rPr>
              <a:t>Strengthening Recruitment &amp; Retention in the EI/ECSE Workforce
Sessions 1–5 • 2026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20-minute presenter-led conversations: go deeper on the model and translate it to your context.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1B9A98"/>
                </a:solidFill>
                <a:effectLst/>
                <a:uLnTx/>
                <a:uFillTx/>
                <a:latin typeface="Aptos" pitchFamily="34" charset="0"/>
                <a:ea typeface="Aptos" pitchFamily="34" charset="-122"/>
                <a:cs typeface="Aptos" pitchFamily="34" charset="-120"/>
              </a:rPr>
              <a:t>BREAKOUT SESSIONS</a:t>
            </a:r>
            <a:endParaRPr kumimoji="0" lang="en-US" sz="80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777240" y="1691640"/>
            <a:ext cx="3310128" cy="3246120"/>
          </a:xfrm>
          <a:prstGeom prst="roundRect">
            <a:avLst>
              <a:gd name="adj" fmla="val 2254"/>
            </a:avLst>
          </a:prstGeom>
          <a:solidFill>
            <a:srgbClr val="FFFFFF"/>
          </a:solidFill>
          <a:ln w="12700">
            <a:solidFill>
              <a:srgbClr val="DCE4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 name="Text 3"/>
          <p:cNvSpPr txBox="1"/>
          <p:nvPr/>
        </p:nvSpPr>
        <p:spPr>
          <a:xfrm>
            <a:off x="960120" y="1901952"/>
            <a:ext cx="2944368" cy="237744"/>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B9A98"/>
                </a:solidFill>
                <a:effectLst/>
                <a:uLnTx/>
                <a:uFillTx/>
                <a:latin typeface="Aptos" pitchFamily="34" charset="0"/>
                <a:ea typeface="Aptos" pitchFamily="34" charset="-122"/>
                <a:cs typeface="Aptos" pitchFamily="34" charset="-120"/>
              </a:rPr>
              <a:t>ROOM A</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6" name="Text 4"/>
          <p:cNvSpPr txBox="1"/>
          <p:nvPr/>
        </p:nvSpPr>
        <p:spPr>
          <a:xfrm>
            <a:off x="960120" y="2331720"/>
            <a:ext cx="2944368"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43746"/>
                </a:solidFill>
                <a:effectLst/>
                <a:uLnTx/>
                <a:uFillTx/>
                <a:latin typeface="Aptos" pitchFamily="34" charset="0"/>
                <a:ea typeface="Aptos" pitchFamily="34" charset="-122"/>
                <a:cs typeface="Aptos" pitchFamily="34" charset="-120"/>
              </a:rPr>
              <a:t>Rachel Moyer-</a:t>
            </a:r>
            <a:r>
              <a:rPr kumimoji="0" lang="en-US" sz="1800" b="1" i="0" u="none" strike="noStrike" kern="1200" cap="none" spc="0" normalizeH="0" baseline="0" noProof="0" dirty="0" err="1">
                <a:ln>
                  <a:noFill/>
                </a:ln>
                <a:solidFill>
                  <a:srgbClr val="243746"/>
                </a:solidFill>
                <a:effectLst/>
                <a:uLnTx/>
                <a:uFillTx/>
                <a:latin typeface="Aptos" pitchFamily="34" charset="0"/>
                <a:ea typeface="Aptos" pitchFamily="34" charset="-122"/>
                <a:cs typeface="Aptos" pitchFamily="34" charset="-120"/>
              </a:rPr>
              <a:t>Trimyer</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7" name="Text 5"/>
          <p:cNvSpPr txBox="1"/>
          <p:nvPr/>
        </p:nvSpPr>
        <p:spPr>
          <a:xfrm>
            <a:off x="1097280" y="2926080"/>
            <a:ext cx="2670048" cy="658368"/>
          </a:xfrm>
          <a:prstGeom prst="rect">
            <a:avLst/>
          </a:prstGeom>
          <a:noFill/>
          <a:ln/>
        </p:spPr>
        <p:txBody>
          <a:bodyPr wrap="square" lIns="0" tIns="0" rIns="0" bIns="0" rtlCol="0" anchor="t">
            <a:normAutofit/>
          </a:bodyPr>
          <a:lstStyle/>
          <a:p>
            <a:pPr algn="ctr">
              <a:defRPr/>
            </a:pPr>
            <a:r>
              <a:rPr kumimoji="0" lang="en-US" sz="1400" b="1" i="0" u="none" strike="noStrike" kern="1200" cap="none" spc="0" normalizeH="0" baseline="0" noProof="0" dirty="0">
                <a:ln>
                  <a:noFill/>
                </a:ln>
                <a:solidFill>
                  <a:srgbClr val="657886"/>
                </a:solidFill>
                <a:effectLst/>
                <a:uLnTx/>
                <a:uFillTx/>
                <a:latin typeface="Aptos"/>
                <a:ea typeface="Aptos" pitchFamily="34" charset="-122"/>
                <a:cs typeface="Aptos" pitchFamily="34" charset="-120"/>
              </a:rPr>
              <a:t>Texas </a:t>
            </a:r>
            <a:r>
              <a:rPr lang="en-US" sz="1400" b="1" dirty="0">
                <a:solidFill>
                  <a:srgbClr val="657886"/>
                </a:solidFill>
                <a:latin typeface="Aptos"/>
                <a:ea typeface="Aptos" pitchFamily="34" charset="-122"/>
                <a:cs typeface="Aptos" pitchFamily="34" charset="-120"/>
              </a:rPr>
              <a:t>ECI- </a:t>
            </a:r>
            <a:endParaRPr lang="en-US" sz="1400" b="1">
              <a:solidFill>
                <a:srgbClr val="657886"/>
              </a:solidFill>
              <a:latin typeface="Aptos"/>
              <a:ea typeface="Aptos" pitchFamily="34" charset="-122"/>
              <a:cs typeface="Aptos" pitchFamily="34" charset="-120"/>
            </a:endParaRPr>
          </a:p>
          <a:p>
            <a:pPr algn="ctr">
              <a:defRPr/>
            </a:pPr>
            <a:endParaRPr lang="en-US" sz="1400" b="1" dirty="0">
              <a:solidFill>
                <a:srgbClr val="657886"/>
              </a:solidFill>
              <a:latin typeface="Aptos"/>
              <a:ea typeface="Aptos" pitchFamily="34" charset="-122"/>
              <a:cs typeface="Aptos" pitchFamily="34" charset="-120"/>
            </a:endParaRPr>
          </a:p>
          <a:p>
            <a:pPr algn="ctr">
              <a:defRPr/>
            </a:pPr>
            <a:r>
              <a:rPr lang="en-US" sz="1400" b="1" i="1">
                <a:solidFill>
                  <a:srgbClr val="657886"/>
                </a:solidFill>
                <a:latin typeface="Aptos"/>
                <a:ea typeface="Aptos" pitchFamily="34" charset="-122"/>
                <a:cs typeface="Aptos" pitchFamily="34" charset="-120"/>
              </a:rPr>
              <a:t>Retention Data</a:t>
            </a:r>
            <a:endParaRPr lang="en-US" sz="1400" b="1" i="1" u="none" strike="noStrike" kern="1200" cap="none" spc="0" normalizeH="0" baseline="0" noProof="0">
              <a:ln>
                <a:noFill/>
              </a:ln>
              <a:solidFill>
                <a:srgbClr val="657886"/>
              </a:solidFill>
              <a:effectLst/>
              <a:uLnTx/>
              <a:uFillTx/>
              <a:latin typeface="Aptos"/>
            </a:endParaRPr>
          </a:p>
        </p:txBody>
      </p:sp>
      <p:sp>
        <p:nvSpPr>
          <p:cNvPr id="9" name="Shape 7">
            <a:extLst>
              <a:ext uri="{C183D7F6-B498-43B3-948B-1728B52AA6E4}">
                <adec:decorative xmlns:adec="http://schemas.microsoft.com/office/drawing/2017/decorative" val="1"/>
              </a:ext>
            </a:extLst>
          </p:cNvPr>
          <p:cNvSpPr/>
          <p:nvPr/>
        </p:nvSpPr>
        <p:spPr>
          <a:xfrm>
            <a:off x="4507992" y="1691640"/>
            <a:ext cx="3310128" cy="3246120"/>
          </a:xfrm>
          <a:prstGeom prst="roundRect">
            <a:avLst>
              <a:gd name="adj" fmla="val 2254"/>
            </a:avLst>
          </a:prstGeom>
          <a:solidFill>
            <a:srgbClr val="FFFFFF"/>
          </a:solidFill>
          <a:ln w="12700">
            <a:solidFill>
              <a:srgbClr val="DCE4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Text 8"/>
          <p:cNvSpPr txBox="1"/>
          <p:nvPr/>
        </p:nvSpPr>
        <p:spPr>
          <a:xfrm>
            <a:off x="4690872" y="1901952"/>
            <a:ext cx="2944368" cy="237744"/>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3A133"/>
                </a:solidFill>
                <a:effectLst/>
                <a:uLnTx/>
                <a:uFillTx/>
                <a:latin typeface="Aptos" pitchFamily="34" charset="0"/>
                <a:ea typeface="Aptos" pitchFamily="34" charset="-122"/>
                <a:cs typeface="Aptos" pitchFamily="34" charset="-120"/>
              </a:rPr>
              <a:t>ROOM B</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11" name="Text 9"/>
          <p:cNvSpPr txBox="1"/>
          <p:nvPr/>
        </p:nvSpPr>
        <p:spPr>
          <a:xfrm>
            <a:off x="4690872" y="2331720"/>
            <a:ext cx="2944368" cy="594360"/>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243746"/>
                </a:solidFill>
                <a:effectLst/>
                <a:uLnTx/>
                <a:uFillTx/>
                <a:latin typeface="Aptos" pitchFamily="34" charset="0"/>
                <a:ea typeface="Aptos" pitchFamily="34" charset="-122"/>
                <a:cs typeface="Aptos" pitchFamily="34" charset="-120"/>
              </a:rPr>
              <a:t>Katari Coleman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243746"/>
                </a:solidFill>
                <a:effectLst/>
                <a:uLnTx/>
                <a:uFillTx/>
                <a:latin typeface="Aptos" pitchFamily="34" charset="0"/>
                <a:ea typeface="Aptos" pitchFamily="34" charset="-122"/>
                <a:cs typeface="Aptos" pitchFamily="34" charset="-120"/>
              </a:rPr>
              <a:t>Dr. Colleen Morrison</a:t>
            </a:r>
            <a:endParaRPr kumimoji="0" lang="en-US" sz="11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10"/>
          <p:cNvSpPr txBox="1"/>
          <p:nvPr/>
        </p:nvSpPr>
        <p:spPr>
          <a:xfrm>
            <a:off x="4828032" y="3099816"/>
            <a:ext cx="2670048" cy="658368"/>
          </a:xfrm>
          <a:prstGeom prst="rect">
            <a:avLst/>
          </a:prstGeom>
          <a:noFill/>
          <a:ln/>
        </p:spPr>
        <p:txBody>
          <a:bodyPr wrap="square" lIns="0" tIns="0" rIns="0" bIns="0" rtlCol="0" anchor="t">
            <a:normAutofit fontScale="85000" lnSpcReduction="20000"/>
          </a:bodyPr>
          <a:lstStyle/>
          <a:p>
            <a:pPr algn="ctr">
              <a:defRPr/>
            </a:pPr>
            <a:r>
              <a:rPr kumimoji="0" lang="en-US" sz="1400" b="1" i="0" u="none" strike="noStrike" kern="1200" cap="none" spc="0" normalizeH="0" baseline="0" noProof="0" dirty="0">
                <a:ln>
                  <a:noFill/>
                </a:ln>
                <a:solidFill>
                  <a:srgbClr val="657886"/>
                </a:solidFill>
                <a:effectLst/>
                <a:uLnTx/>
                <a:uFillTx/>
                <a:latin typeface="Aptos"/>
                <a:ea typeface="Aptos" pitchFamily="34" charset="-122"/>
                <a:cs typeface="Aptos" pitchFamily="34" charset="-120"/>
              </a:rPr>
              <a:t>Institute for Home Visiting </a:t>
            </a:r>
            <a:r>
              <a:rPr kumimoji="0" lang="en-US" sz="1400" b="1" i="0" u="none" strike="noStrike" kern="1200" cap="none" spc="0" normalizeH="0" baseline="0" noProof="0">
                <a:ln>
                  <a:noFill/>
                </a:ln>
                <a:solidFill>
                  <a:srgbClr val="657886"/>
                </a:solidFill>
                <a:effectLst/>
                <a:uLnTx/>
                <a:uFillTx/>
                <a:latin typeface="Aptos"/>
                <a:ea typeface="Aptos" pitchFamily="34" charset="-122"/>
                <a:cs typeface="Aptos" pitchFamily="34" charset="-120"/>
              </a:rPr>
              <a:t>Workforce </a:t>
            </a:r>
            <a:r>
              <a:rPr lang="en-US" sz="1400" b="1">
                <a:solidFill>
                  <a:srgbClr val="657886"/>
                </a:solidFill>
                <a:latin typeface="Aptos"/>
                <a:ea typeface="Aptos" pitchFamily="34" charset="-122"/>
                <a:cs typeface="Aptos" pitchFamily="34" charset="-120"/>
              </a:rPr>
              <a:t>Development- </a:t>
            </a:r>
            <a:endParaRPr lang="en-US" sz="1100" dirty="0">
              <a:solidFill>
                <a:srgbClr val="000000"/>
              </a:solidFill>
              <a:latin typeface="Aptos"/>
              <a:ea typeface="Aptos" pitchFamily="34" charset="-122"/>
              <a:cs typeface="Aptos" pitchFamily="34" charset="-120"/>
            </a:endParaRPr>
          </a:p>
          <a:p>
            <a:pPr algn="ctr">
              <a:defRPr/>
            </a:pPr>
            <a:endParaRPr lang="en-US" sz="1400" b="1" dirty="0">
              <a:solidFill>
                <a:srgbClr val="657886"/>
              </a:solidFill>
              <a:latin typeface="Aptos"/>
              <a:ea typeface="Aptos" pitchFamily="34" charset="-122"/>
              <a:cs typeface="Aptos" pitchFamily="34" charset="-120"/>
            </a:endParaRPr>
          </a:p>
          <a:p>
            <a:pPr algn="ctr">
              <a:defRPr/>
            </a:pPr>
            <a:r>
              <a:rPr lang="en-US" sz="1400" b="1" i="1">
                <a:solidFill>
                  <a:srgbClr val="657886"/>
                </a:solidFill>
                <a:latin typeface="Aptos"/>
                <a:ea typeface="Aptos" pitchFamily="34" charset="-122"/>
                <a:cs typeface="Aptos" pitchFamily="34" charset="-120"/>
              </a:rPr>
              <a:t>Data Dashboard</a:t>
            </a:r>
            <a:endParaRPr lang="en-US" sz="1100" b="0" i="1" u="none" strike="noStrike" kern="1200" cap="none" spc="0" normalizeH="0" baseline="0" noProof="0">
              <a:ln>
                <a:noFill/>
              </a:ln>
              <a:solidFill>
                <a:prstClr val="black"/>
              </a:solidFill>
              <a:effectLst/>
              <a:uLnTx/>
              <a:uFillTx/>
              <a:latin typeface="Aptos"/>
            </a:endParaRPr>
          </a:p>
        </p:txBody>
      </p:sp>
      <p:sp>
        <p:nvSpPr>
          <p:cNvPr id="14" name="Shape 12">
            <a:extLst>
              <a:ext uri="{C183D7F6-B498-43B3-948B-1728B52AA6E4}">
                <adec:decorative xmlns:adec="http://schemas.microsoft.com/office/drawing/2017/decorative" val="1"/>
              </a:ext>
            </a:extLst>
          </p:cNvPr>
          <p:cNvSpPr/>
          <p:nvPr/>
        </p:nvSpPr>
        <p:spPr>
          <a:xfrm>
            <a:off x="8238744" y="1691640"/>
            <a:ext cx="3310128" cy="3246120"/>
          </a:xfrm>
          <a:prstGeom prst="roundRect">
            <a:avLst>
              <a:gd name="adj" fmla="val 2254"/>
            </a:avLst>
          </a:prstGeom>
          <a:solidFill>
            <a:srgbClr val="FFFFFF"/>
          </a:solidFill>
          <a:ln w="12700">
            <a:solidFill>
              <a:srgbClr val="DCE4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Text 13"/>
          <p:cNvSpPr txBox="1"/>
          <p:nvPr/>
        </p:nvSpPr>
        <p:spPr>
          <a:xfrm>
            <a:off x="8421624" y="1901952"/>
            <a:ext cx="2944368" cy="237744"/>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ROOM C</a:t>
            </a:r>
            <a:endParaRPr kumimoji="0" lang="en-US" sz="90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Text 14"/>
          <p:cNvSpPr txBox="1"/>
          <p:nvPr/>
        </p:nvSpPr>
        <p:spPr>
          <a:xfrm>
            <a:off x="8421624" y="2331720"/>
            <a:ext cx="2944368" cy="31089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43746"/>
                </a:solidFill>
                <a:effectLst/>
                <a:uLnTx/>
                <a:uFillTx/>
                <a:latin typeface="Aptos" pitchFamily="34" charset="0"/>
                <a:ea typeface="Aptos" pitchFamily="34" charset="-122"/>
                <a:cs typeface="Aptos" pitchFamily="34" charset="-120"/>
              </a:rPr>
              <a:t>Sandy Miller</a:t>
            </a:r>
            <a:endParaRPr kumimoji="0" lang="en-US" sz="130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Text 15"/>
          <p:cNvSpPr txBox="1"/>
          <p:nvPr/>
        </p:nvSpPr>
        <p:spPr>
          <a:xfrm>
            <a:off x="8558784" y="2913589"/>
            <a:ext cx="2670048" cy="845744"/>
          </a:xfrm>
          <a:prstGeom prst="rect">
            <a:avLst/>
          </a:prstGeom>
          <a:noFill/>
          <a:ln/>
        </p:spPr>
        <p:txBody>
          <a:bodyPr wrap="square" lIns="0" tIns="0" rIns="0" bIns="0" rtlCol="0" anchor="t">
            <a:normAutofit fontScale="92500"/>
          </a:bodyPr>
          <a:lstStyle/>
          <a:p>
            <a:pPr algn="ctr">
              <a:defRPr/>
            </a:pPr>
            <a:r>
              <a:rPr kumimoji="0" lang="en-US" sz="1400" b="1" i="0" u="none" strike="noStrike" kern="1200" cap="none" spc="0" normalizeH="0" baseline="0" noProof="0" dirty="0">
                <a:ln>
                  <a:noFill/>
                </a:ln>
                <a:solidFill>
                  <a:srgbClr val="657886"/>
                </a:solidFill>
                <a:effectLst/>
                <a:uLnTx/>
                <a:uFillTx/>
                <a:latin typeface="Aptos"/>
                <a:ea typeface="Aptos" pitchFamily="34" charset="-122"/>
                <a:cs typeface="Aptos" pitchFamily="34" charset="-120"/>
              </a:rPr>
              <a:t>Wisconsin Early Learning Technical Assistance &amp; </a:t>
            </a:r>
            <a:r>
              <a:rPr lang="en-US" sz="1400" b="1">
                <a:solidFill>
                  <a:srgbClr val="657886"/>
                </a:solidFill>
                <a:latin typeface="Aptos"/>
                <a:ea typeface="Aptos" pitchFamily="34" charset="-122"/>
                <a:cs typeface="Aptos" pitchFamily="34" charset="-120"/>
              </a:rPr>
              <a:t>Implementation- </a:t>
            </a:r>
            <a:endParaRPr lang="en-US" sz="1100" dirty="0">
              <a:solidFill>
                <a:srgbClr val="000000"/>
              </a:solidFill>
              <a:latin typeface="Aptos"/>
              <a:ea typeface="Aptos" pitchFamily="34" charset="-122"/>
              <a:cs typeface="Aptos" pitchFamily="34" charset="-120"/>
            </a:endParaRPr>
          </a:p>
          <a:p>
            <a:pPr algn="ctr">
              <a:defRPr/>
            </a:pPr>
            <a:endParaRPr lang="en-US" sz="1400" b="1" dirty="0">
              <a:solidFill>
                <a:srgbClr val="657886"/>
              </a:solidFill>
              <a:latin typeface="Aptos"/>
              <a:ea typeface="Aptos" pitchFamily="34" charset="-122"/>
              <a:cs typeface="Aptos" pitchFamily="34" charset="-120"/>
            </a:endParaRPr>
          </a:p>
          <a:p>
            <a:pPr algn="ctr">
              <a:defRPr/>
            </a:pPr>
            <a:r>
              <a:rPr lang="en-US" sz="1400" b="1" i="1">
                <a:solidFill>
                  <a:srgbClr val="657886"/>
                </a:solidFill>
                <a:latin typeface="Aptos"/>
                <a:ea typeface="Aptos" pitchFamily="34" charset="-122"/>
                <a:cs typeface="Aptos" pitchFamily="34" charset="-120"/>
              </a:rPr>
              <a:t>Universal &amp; Targeted Coaching/TA</a:t>
            </a:r>
            <a:endParaRPr lang="en-US" sz="1100" b="0" i="1" u="none" strike="noStrike" kern="1200" cap="none" spc="0" normalizeH="0" baseline="0" noProof="0">
              <a:ln>
                <a:noFill/>
              </a:ln>
              <a:solidFill>
                <a:prstClr val="black"/>
              </a:solidFill>
              <a:effectLst/>
              <a:uLnTx/>
              <a:uFillTx/>
              <a:latin typeface="Aptos"/>
            </a:endParaRPr>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ma14="http://schemas.microsoft.com/office/mac/drawingml/2011/main" xmlns="" val="0"/>
            </a:ext>
          </a:extLst>
        </p:spPr>
        <p:txBody>
          <a:bodyPr/>
          <a:lstStyle>
            <a:lvl1pPr>
              <a:defRPr sz="600">
                <a:solidFill>
                  <a:srgbClr val="7990A0"/>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600" b="0" i="0" u="none" strike="noStrike" kern="1200" cap="none" spc="0" normalizeH="0" baseline="0" noProof="0">
                <a:ln>
                  <a:noFill/>
                </a:ln>
                <a:solidFill>
                  <a:srgbClr val="7990A0"/>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600" b="0" i="0" u="none" strike="noStrike" kern="1200" cap="none" spc="0" normalizeH="0" baseline="0" noProof="0">
              <a:ln>
                <a:noFill/>
              </a:ln>
              <a:solidFill>
                <a:srgbClr val="7990A0"/>
              </a:solidFill>
              <a:effectLst/>
              <a:uLnTx/>
              <a:uFillTx/>
              <a:latin typeface="Apto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4506C-4FFC-3F19-2D65-BE3E1986ABE0}"/>
              </a:ext>
            </a:extLst>
          </p:cNvPr>
          <p:cNvSpPr>
            <a:spLocks noGrp="1"/>
          </p:cNvSpPr>
          <p:nvPr>
            <p:ph type="title" idx="4294967295"/>
          </p:nvPr>
        </p:nvSpPr>
        <p:spPr>
          <a:xfrm>
            <a:off x="838200" y="-1325563"/>
            <a:ext cx="10515600" cy="1325563"/>
          </a:xfrm>
          <a:prstGeom prst="rect">
            <a:avLst/>
          </a:prstGeom>
        </p:spPr>
        <p:txBody>
          <a:bodyPr anchor="b"/>
          <a:lstStyle/>
          <a:p>
            <a:r>
              <a:rPr lang="en-US" dirty="0"/>
              <a:t>ECTA Acknowledgments slide</a:t>
            </a:r>
          </a:p>
        </p:txBody>
      </p:sp>
    </p:spTree>
    <p:extLst>
      <p:ext uri="{BB962C8B-B14F-4D97-AF65-F5344CB8AC3E}">
        <p14:creationId xmlns:p14="http://schemas.microsoft.com/office/powerpoint/2010/main" val="2698727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PI Branded Theme">
  <a:themeElements>
    <a:clrScheme name="DPI Branded Theme">
      <a:dk1>
        <a:srgbClr val="333399"/>
      </a:dk1>
      <a:lt1>
        <a:srgbClr val="FFFFFF"/>
      </a:lt1>
      <a:dk2>
        <a:srgbClr val="333399"/>
      </a:dk2>
      <a:lt2>
        <a:srgbClr val="FFFFFF"/>
      </a:lt2>
      <a:accent1>
        <a:srgbClr val="0066CC"/>
      </a:accent1>
      <a:accent2>
        <a:srgbClr val="03819B"/>
      </a:accent2>
      <a:accent3>
        <a:srgbClr val="009938"/>
      </a:accent3>
      <a:accent4>
        <a:srgbClr val="99CA3C"/>
      </a:accent4>
      <a:accent5>
        <a:srgbClr val="2CBEBE"/>
      </a:accent5>
      <a:accent6>
        <a:srgbClr val="333399"/>
      </a:accent6>
      <a:hlink>
        <a:srgbClr val="0563C1"/>
      </a:hlink>
      <a:folHlink>
        <a:srgbClr val="2C2C8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DCNewBrand">
  <a:themeElements>
    <a:clrScheme name="HVWFD Colors">
      <a:dk1>
        <a:srgbClr val="121212"/>
      </a:dk1>
      <a:lt1>
        <a:srgbClr val="FFFFFF"/>
      </a:lt1>
      <a:dk2>
        <a:srgbClr val="0C385B"/>
      </a:dk2>
      <a:lt2>
        <a:srgbClr val="E8E8E8"/>
      </a:lt2>
      <a:accent1>
        <a:srgbClr val="006EAE"/>
      </a:accent1>
      <a:accent2>
        <a:srgbClr val="F9E547"/>
      </a:accent2>
      <a:accent3>
        <a:srgbClr val="0C385B"/>
      </a:accent3>
      <a:accent4>
        <a:srgbClr val="E5F0F7"/>
      </a:accent4>
      <a:accent5>
        <a:srgbClr val="FDF9F0"/>
      </a:accent5>
      <a:accent6>
        <a:srgbClr val="FFFCF5"/>
      </a:accent6>
      <a:hlink>
        <a:srgbClr val="286BF6"/>
      </a:hlink>
      <a:folHlink>
        <a:srgbClr val="0C385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DCNewBrand" id="{16EBA436-C708-DC45-9DCE-A3F07BD84C9E}" vid="{38057D26-6654-4B46-B752-E6919CC19AA5}"/>
    </a:ext>
  </a:extLst>
</a:theme>
</file>

<file path=ppt/theme/theme5.xml><?xml version="1.0" encoding="utf-8"?>
<a:theme xmlns:a="http://schemas.openxmlformats.org/drawingml/2006/main" name="Body Tex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bright.potx" id="{CD01DA17-FC2F-4ABD-AA7F-0C130C9FDE0C}" vid="{8A067D76-F162-4D8A-AD52-87DA37A7BC8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C9FC4C8E81C74EA077FD4A6A616E7F" ma:contentTypeVersion="19" ma:contentTypeDescription="Create a new document." ma:contentTypeScope="" ma:versionID="806dbec6a4fd7e57f6ac559f87788b2d">
  <xsd:schema xmlns:xsd="http://www.w3.org/2001/XMLSchema" xmlns:xs="http://www.w3.org/2001/XMLSchema" xmlns:p="http://schemas.microsoft.com/office/2006/metadata/properties" xmlns:ns2="8d8b1221-cb47-43e5-997b-7d0bdebf637a" xmlns:ns3="09c8a845-e7a6-41fb-9590-158bae58e4d1" xmlns:ns4="c436c572-21bc-4fc1-bb65-153c842e904d" targetNamespace="http://schemas.microsoft.com/office/2006/metadata/properties" ma:root="true" ma:fieldsID="0ee4bdc3d794ceb74daece53ab3e5516" ns2:_="" ns3:_="" ns4:_="">
    <xsd:import namespace="8d8b1221-cb47-43e5-997b-7d0bdebf637a"/>
    <xsd:import namespace="09c8a845-e7a6-41fb-9590-158bae58e4d1"/>
    <xsd:import namespace="c436c572-21bc-4fc1-bb65-153c842e904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MediaServiceLocation" minOccurs="0"/>
                <xsd:element ref="ns3:lcf76f155ced4ddcb4097134ff3c332f" minOccurs="0"/>
                <xsd:element ref="ns4: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8b1221-cb47-43e5-997b-7d0bdebf637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c8a845-e7a6-41fb-9590-158bae58e4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36c572-21bc-4fc1-bb65-153c842e904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780e1644-1452-4b3d-990c-3b27352efd04}" ma:internalName="TaxCatchAll" ma:showField="CatchAllData" ma:web="c436c572-21bc-4fc1-bb65-153c842e90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436c572-21bc-4fc1-bb65-153c842e904d" xsi:nil="true"/>
    <lcf76f155ced4ddcb4097134ff3c332f xmlns="09c8a845-e7a6-41fb-9590-158bae58e4d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034F14-615F-444F-ACE8-4F9A7DFB23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8b1221-cb47-43e5-997b-7d0bdebf637a"/>
    <ds:schemaRef ds:uri="09c8a845-e7a6-41fb-9590-158bae58e4d1"/>
    <ds:schemaRef ds:uri="c436c572-21bc-4fc1-bb65-153c842e90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8BAC5-BC30-4041-AD6B-AF391BAB8124}">
  <ds:schemaRefs>
    <ds:schemaRef ds:uri="http://www.w3.org/XML/1998/namespace"/>
    <ds:schemaRef ds:uri="http://purl.org/dc/dcmitype/"/>
    <ds:schemaRef ds:uri="http://schemas.microsoft.com/office/2006/metadata/properties"/>
    <ds:schemaRef ds:uri="http://schemas.microsoft.com/office/2006/documentManagement/types"/>
    <ds:schemaRef ds:uri="8d8b1221-cb47-43e5-997b-7d0bdebf637a"/>
    <ds:schemaRef ds:uri="http://purl.org/dc/elements/1.1/"/>
    <ds:schemaRef ds:uri="http://schemas.openxmlformats.org/package/2006/metadata/core-properties"/>
    <ds:schemaRef ds:uri="http://purl.org/dc/terms/"/>
    <ds:schemaRef ds:uri="http://schemas.microsoft.com/office/infopath/2007/PartnerControls"/>
    <ds:schemaRef ds:uri="c436c572-21bc-4fc1-bb65-153c842e904d"/>
    <ds:schemaRef ds:uri="09c8a845-e7a6-41fb-9590-158bae58e4d1"/>
  </ds:schemaRefs>
</ds:datastoreItem>
</file>

<file path=customXml/itemProps3.xml><?xml version="1.0" encoding="utf-8"?>
<ds:datastoreItem xmlns:ds="http://schemas.openxmlformats.org/officeDocument/2006/customXml" ds:itemID="{27220E5E-80C6-413B-A30F-983EC1FA18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4699</TotalTime>
  <Words>4996</Words>
  <Application>Microsoft Office PowerPoint</Application>
  <PresentationFormat>Widescreen</PresentationFormat>
  <Paragraphs>781</Paragraphs>
  <Slides>76</Slides>
  <Notes>75</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76</vt:i4>
      </vt:variant>
    </vt:vector>
  </HeadingPairs>
  <TitlesOfParts>
    <vt:vector size="93" baseType="lpstr">
      <vt:lpstr>Aptos</vt:lpstr>
      <vt:lpstr>Aptos Display</vt:lpstr>
      <vt:lpstr>Arial</vt:lpstr>
      <vt:lpstr>Calibri</vt:lpstr>
      <vt:lpstr>Courier New</vt:lpstr>
      <vt:lpstr>IBM Plex Serif</vt:lpstr>
      <vt:lpstr>Lato</vt:lpstr>
      <vt:lpstr>Lato Black</vt:lpstr>
      <vt:lpstr>Rockwell</vt:lpstr>
      <vt:lpstr>Verdana</vt:lpstr>
      <vt:lpstr>Wingdings</vt:lpstr>
      <vt:lpstr>Wingdings,sans-serif</vt:lpstr>
      <vt:lpstr>Office Theme</vt:lpstr>
      <vt:lpstr>1_Office Theme</vt:lpstr>
      <vt:lpstr>DPI Branded Theme</vt:lpstr>
      <vt:lpstr>EDCNewBrand</vt:lpstr>
      <vt:lpstr>Body Text Style</vt:lpstr>
      <vt:lpstr>Strengthening Recruitment &amp; Retention
in the EI/ECSE Workforce</vt:lpstr>
      <vt:lpstr>A 90-minute sequence from evidence and infrastructure to a 12-month workforce roadmap.</vt:lpstr>
      <vt:lpstr>By the end of Session 5, participants will be able to…</vt:lpstr>
      <vt:lpstr>Session 5 closes the loop: build the infrastructure that keeps good workforce strategies working.</vt:lpstr>
      <vt:lpstr>A strategy becomes sustainable when the system can keep it going without relying on one person.</vt:lpstr>
      <vt:lpstr>What is the biggest sustainability risk in your workforce work right now?</vt:lpstr>
      <vt:lpstr>1. Sustainability Fundamentals</vt:lpstr>
      <vt:lpstr>Five capabilities turn workforce initiatives into infrastructure.</vt:lpstr>
      <vt:lpstr>Move from “we ran an initiative” to “this is how our system works.”</vt:lpstr>
      <vt:lpstr>Advancement is part of retention: people need to see a future in the field.</vt:lpstr>
      <vt:lpstr>A sustainable workforce strategy tracks a small set of measures that answer real management questions.</vt:lpstr>
      <vt:lpstr>Data becomes useful when teams create a repeatable review-and-action cadence.</vt:lpstr>
      <vt:lpstr>DaSy Data Leadership Competencies Self-Assessment: build the human capacity behind a data culture.</vt:lpstr>
      <vt:lpstr>Use the self-assessment as a workforce sustainability tool—not just a data-team exercise.</vt:lpstr>
      <vt:lpstr>Borrow a policy lens from K–12: the ECS 50-State Teacher Recruitment &amp; Retention comparison.</vt:lpstr>
      <vt:lpstr>The 2025 ECS comparison shows how many states are using multiple policy levers across the teacher pipeline.</vt:lpstr>
      <vt:lpstr>2. Data in Action</vt:lpstr>
      <vt:lpstr>Data considerations for Part C retention</vt:lpstr>
      <vt:lpstr>Strategies and Data Considerations for Improving IDEA Part C Personnel Retention </vt:lpstr>
      <vt:lpstr>Background</vt:lpstr>
      <vt:lpstr>Initial Data</vt:lpstr>
      <vt:lpstr>Project Measures</vt:lpstr>
      <vt:lpstr>Overview of Grant Activities</vt:lpstr>
      <vt:lpstr>Subrecipient Action Plans</vt:lpstr>
      <vt:lpstr>Grant Outcome</vt:lpstr>
      <vt:lpstr>Analysis</vt:lpstr>
      <vt:lpstr>Lessons Learned</vt:lpstr>
      <vt:lpstr>Sustainability</vt:lpstr>
      <vt:lpstr>Rachel Moyer-Trimyer Rachel.Moyer-Trimyer01@hhs.Texas.gov</vt:lpstr>
      <vt:lpstr>The updated Home Visiting Workforce Data Dashboard: why it was built and how to use it</vt:lpstr>
      <vt:lpstr>Preview of the 2026 Home Visiting Workforce Data Dashboard</vt:lpstr>
      <vt:lpstr>Agenda</vt:lpstr>
      <vt:lpstr>About the Dashboard The only public resource that provides data on the home visiting workforce across models and funding sources</vt:lpstr>
      <vt:lpstr>What the Dashboard Includes An interactive tool for exploring workforce supply, demand, and trends—nationally, by state, and by county</vt:lpstr>
      <vt:lpstr>Where the Data Comes From Metrics on the Dashboard combine multiple data sources to provide a consistent picture of the workforce</vt:lpstr>
      <vt:lpstr>One Dashboard, Many Users Each persona maps onto one of the Dashboard’s three core walk throughs </vt:lpstr>
      <vt:lpstr>Persona Walk Through: Steven Explore demand to inform decisions about model expansion</vt:lpstr>
      <vt:lpstr>Persona Walk Through: Maria Making the case for scaling the workforce to expand reach</vt:lpstr>
      <vt:lpstr>Persona Walk Through: Imani Consider demand for new certificate program</vt:lpstr>
      <vt:lpstr>Additional Dashboard User Personas Secondary audiences who draw on Dashboard data for their own decisions</vt:lpstr>
      <vt:lpstr>Questions?</vt:lpstr>
      <vt:lpstr>Early Learning Technical Assistance &amp; Implementation (EL-TAI): a networked coaching approach for ECSE/ECE</vt:lpstr>
      <vt:lpstr>ELTAI</vt:lpstr>
      <vt:lpstr>EL-TAI Purpose</vt:lpstr>
      <vt:lpstr>EL-TAI Mission</vt:lpstr>
      <vt:lpstr>EL-TAI Leaders</vt:lpstr>
      <vt:lpstr>EL-TAI Early Learning Specialists </vt:lpstr>
      <vt:lpstr>Our Focus</vt:lpstr>
      <vt:lpstr>Universal Supports</vt:lpstr>
      <vt:lpstr>Targeted Supports</vt:lpstr>
      <vt:lpstr>Intensive Supports</vt:lpstr>
      <vt:lpstr>Statewide Professional Learning System</vt:lpstr>
      <vt:lpstr>Coaching Supports</vt:lpstr>
      <vt:lpstr>Need Support?  Submit a TA Request </vt:lpstr>
      <vt:lpstr>EL-TAI State Professional Learning Offerings</vt:lpstr>
      <vt:lpstr>Stay in the Loop</vt:lpstr>
      <vt:lpstr>Wisconsin’s Growth</vt:lpstr>
      <vt:lpstr>Curious?  Let’s Connect!</vt:lpstr>
      <vt:lpstr>3. State Infrastructure Models</vt:lpstr>
      <vt:lpstr>Arizona, Minnesota, and Hawaiʻi illustrate different ways to organize a comprehensive personnel system.</vt:lpstr>
      <vt:lpstr>Across CSPD models, sustainability comes from alignment—not from adding another workforce committee.</vt:lpstr>
      <vt:lpstr>Virginia, Kansas, and Illinois show how statewide PD + TA can be organized as ongoing infrastructure.</vt:lpstr>
      <vt:lpstr>Integrated PD/TA systems connect learning to implementation—not simply a catalog of trainings.</vt:lpstr>
      <vt:lpstr>4. National Supports &amp; Tools</vt:lpstr>
      <vt:lpstr>ECTA Early Childhood Personnel Solutions Learning Community: peer infrastructure for Prepare • Attract • Retain.</vt:lpstr>
      <vt:lpstr>ECTA Intensive TA opportunity: move from a workforce priority to sustained implementation.</vt:lpstr>
      <vt:lpstr>DEC Service Coordination Recruitment &amp; Retention Toolkit: ready-to-adapt materials plus retention ideas.</vt:lpstr>
      <vt:lpstr>Choose the resource that matches the system condition you need to strengthen.</vt:lpstr>
      <vt:lpstr>Use the Session 5 planning page to turn the series into a sustainable implementation roadmap.</vt:lpstr>
      <vt:lpstr>Final action plan: one infrastructure move + three metrics + an owner + a review date.</vt:lpstr>
      <vt:lpstr>End the series with a short implementation runway—not a long wish list.</vt:lpstr>
      <vt:lpstr>Five ideas to carry forward from the series.</vt:lpstr>
      <vt:lpstr>Resources to continue the work after Session 5.</vt:lpstr>
      <vt:lpstr>Thank you for investing in the people who make early intervention and early childhood special education possible.</vt:lpstr>
      <vt:lpstr>20-minute presenter-led conversations: go deeper on the model and translate it to your context.</vt:lpstr>
      <vt:lpstr>ECTA Acknowledgments slide</vt:lpstr>
    </vt:vector>
  </TitlesOfParts>
  <Company>ECTA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4 — Retaining the Workforce</dc:title>
  <dc:subject>Strengthening Recruitment &amp; Retention in the EI/ECSE Workforce — Session 4</dc:subject>
  <dc:creator>OpenAI</dc:creator>
  <cp:lastModifiedBy>Wagner, Christine D</cp:lastModifiedBy>
  <cp:revision>47</cp:revision>
  <dcterms:created xsi:type="dcterms:W3CDTF">2026-09-16T18:52:51Z</dcterms:created>
  <dcterms:modified xsi:type="dcterms:W3CDTF">2026-10-14T14:30:09Z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0x010100C2C9FC4C8E81C74EA077FD4A6A616E7F</vt:lpwstr>
  </property>
  <property fmtid="{D5CDD505-2E9C-101B-9397-08002B2CF9AE}" pid="3" name="MediaServiceImageTags">
    <vt:lpwstr/>
  </property>
</Properties>
</file>